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45"/>
  </p:notesMasterIdLst>
  <p:sldIdLst>
    <p:sldId id="257" r:id="rId2"/>
    <p:sldId id="258" r:id="rId3"/>
    <p:sldId id="307" r:id="rId4"/>
    <p:sldId id="272" r:id="rId5"/>
    <p:sldId id="264" r:id="rId6"/>
    <p:sldId id="286" r:id="rId7"/>
    <p:sldId id="285" r:id="rId8"/>
    <p:sldId id="265" r:id="rId9"/>
    <p:sldId id="266" r:id="rId10"/>
    <p:sldId id="287" r:id="rId11"/>
    <p:sldId id="269" r:id="rId12"/>
    <p:sldId id="267" r:id="rId13"/>
    <p:sldId id="270" r:id="rId14"/>
    <p:sldId id="278" r:id="rId15"/>
    <p:sldId id="282" r:id="rId16"/>
    <p:sldId id="283" r:id="rId17"/>
    <p:sldId id="284" r:id="rId18"/>
    <p:sldId id="276" r:id="rId19"/>
    <p:sldId id="268" r:id="rId20"/>
    <p:sldId id="288" r:id="rId21"/>
    <p:sldId id="261" r:id="rId22"/>
    <p:sldId id="289" r:id="rId23"/>
    <p:sldId id="290" r:id="rId24"/>
    <p:sldId id="291" r:id="rId25"/>
    <p:sldId id="292" r:id="rId26"/>
    <p:sldId id="262" r:id="rId27"/>
    <p:sldId id="293" r:id="rId28"/>
    <p:sldId id="294" r:id="rId29"/>
    <p:sldId id="277" r:id="rId30"/>
    <p:sldId id="263" r:id="rId31"/>
    <p:sldId id="299" r:id="rId32"/>
    <p:sldId id="308" r:id="rId33"/>
    <p:sldId id="302" r:id="rId34"/>
    <p:sldId id="273" r:id="rId35"/>
    <p:sldId id="303" r:id="rId36"/>
    <p:sldId id="311" r:id="rId37"/>
    <p:sldId id="309" r:id="rId38"/>
    <p:sldId id="316" r:id="rId39"/>
    <p:sldId id="317" r:id="rId40"/>
    <p:sldId id="310" r:id="rId41"/>
    <p:sldId id="312" r:id="rId42"/>
    <p:sldId id="315" r:id="rId43"/>
    <p:sldId id="274"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6" d="100"/>
          <a:sy n="76" d="100"/>
        </p:scale>
        <p:origin x="-424"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printerSettings" Target="printerSettings/printerSettings1.bin"/><Relationship Id="rId47" Type="http://schemas.openxmlformats.org/officeDocument/2006/relationships/presProps" Target="presProps.xml"/><Relationship Id="rId48" Type="http://schemas.openxmlformats.org/officeDocument/2006/relationships/viewProps" Target="viewProps.xml"/><Relationship Id="rId49" Type="http://schemas.openxmlformats.org/officeDocument/2006/relationships/theme" Target="theme/theme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5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1347806-F2EA-4B5A-8C79-A6630AA2C61E}" type="datetimeFigureOut">
              <a:rPr lang="en-US" smtClean="0"/>
              <a:pPr/>
              <a:t>5/15/15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240E9BD-2AF1-4D24-83C0-CFF8431B2135}" type="slidenum">
              <a:rPr lang="en-US" smtClean="0"/>
              <a:pPr/>
              <a:t>‹#›</a:t>
            </a:fld>
            <a:endParaRPr lang="en-US"/>
          </a:p>
        </p:txBody>
      </p:sp>
    </p:spTree>
    <p:extLst>
      <p:ext uri="{BB962C8B-B14F-4D97-AF65-F5344CB8AC3E}">
        <p14:creationId xmlns:p14="http://schemas.microsoft.com/office/powerpoint/2010/main" val="34008257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40E9BD-2AF1-4D24-83C0-CFF8431B2135}" type="slidenum">
              <a:rPr lang="en-US" smtClean="0"/>
              <a:pPr/>
              <a:t>11</a:t>
            </a:fld>
            <a:endParaRPr lang="en-US"/>
          </a:p>
        </p:txBody>
      </p:sp>
    </p:spTree>
    <p:extLst>
      <p:ext uri="{BB962C8B-B14F-4D97-AF65-F5344CB8AC3E}">
        <p14:creationId xmlns:p14="http://schemas.microsoft.com/office/powerpoint/2010/main" val="15358836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40E9BD-2AF1-4D24-83C0-CFF8431B2135}" type="slidenum">
              <a:rPr lang="en-US" smtClean="0"/>
              <a:pPr/>
              <a:t>14</a:t>
            </a:fld>
            <a:endParaRPr lang="en-US"/>
          </a:p>
        </p:txBody>
      </p:sp>
    </p:spTree>
    <p:extLst>
      <p:ext uri="{BB962C8B-B14F-4D97-AF65-F5344CB8AC3E}">
        <p14:creationId xmlns:p14="http://schemas.microsoft.com/office/powerpoint/2010/main" val="13694544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40E9BD-2AF1-4D24-83C0-CFF8431B2135}" type="slidenum">
              <a:rPr lang="en-US" smtClean="0"/>
              <a:pPr/>
              <a:t>15</a:t>
            </a:fld>
            <a:endParaRPr lang="en-US"/>
          </a:p>
        </p:txBody>
      </p:sp>
    </p:spTree>
    <p:extLst>
      <p:ext uri="{BB962C8B-B14F-4D97-AF65-F5344CB8AC3E}">
        <p14:creationId xmlns:p14="http://schemas.microsoft.com/office/powerpoint/2010/main" val="3919304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40E9BD-2AF1-4D24-83C0-CFF8431B2135}" type="slidenum">
              <a:rPr lang="en-US" smtClean="0"/>
              <a:pPr/>
              <a:t>16</a:t>
            </a:fld>
            <a:endParaRPr lang="en-US"/>
          </a:p>
        </p:txBody>
      </p:sp>
    </p:spTree>
    <p:extLst>
      <p:ext uri="{BB962C8B-B14F-4D97-AF65-F5344CB8AC3E}">
        <p14:creationId xmlns:p14="http://schemas.microsoft.com/office/powerpoint/2010/main" val="39845409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40E9BD-2AF1-4D24-83C0-CFF8431B2135}" type="slidenum">
              <a:rPr lang="en-US" smtClean="0"/>
              <a:pPr/>
              <a:t>17</a:t>
            </a:fld>
            <a:endParaRPr lang="en-US"/>
          </a:p>
        </p:txBody>
      </p:sp>
    </p:spTree>
    <p:extLst>
      <p:ext uri="{BB962C8B-B14F-4D97-AF65-F5344CB8AC3E}">
        <p14:creationId xmlns:p14="http://schemas.microsoft.com/office/powerpoint/2010/main" val="16604157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A56CCFA-2052-46A8-BBFB-78A65103B2FE}" type="datetimeFigureOut">
              <a:rPr lang="en-US" smtClean="0"/>
              <a:pPr/>
              <a:t>5/15/15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87A5BC-D47E-48D8-81A6-41B8766E2A6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56CCFA-2052-46A8-BBFB-78A65103B2FE}" type="datetimeFigureOut">
              <a:rPr lang="en-US" smtClean="0"/>
              <a:pPr/>
              <a:t>5/15/15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87A5BC-D47E-48D8-81A6-41B8766E2A6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56CCFA-2052-46A8-BBFB-78A65103B2FE}" type="datetimeFigureOut">
              <a:rPr lang="en-US" smtClean="0"/>
              <a:pPr/>
              <a:t>5/15/15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87A5BC-D47E-48D8-81A6-41B8766E2A6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56CCFA-2052-46A8-BBFB-78A65103B2FE}" type="datetimeFigureOut">
              <a:rPr lang="en-US" smtClean="0"/>
              <a:pPr/>
              <a:t>5/15/15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87A5BC-D47E-48D8-81A6-41B8766E2A6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56CCFA-2052-46A8-BBFB-78A65103B2FE}" type="datetimeFigureOut">
              <a:rPr lang="en-US" smtClean="0"/>
              <a:pPr/>
              <a:t>5/15/15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87A5BC-D47E-48D8-81A6-41B8766E2A6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A56CCFA-2052-46A8-BBFB-78A65103B2FE}" type="datetimeFigureOut">
              <a:rPr lang="en-US" smtClean="0"/>
              <a:pPr/>
              <a:t>5/15/15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87A5BC-D47E-48D8-81A6-41B8766E2A6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A56CCFA-2052-46A8-BBFB-78A65103B2FE}" type="datetimeFigureOut">
              <a:rPr lang="en-US" smtClean="0"/>
              <a:pPr/>
              <a:t>5/15/15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87A5BC-D47E-48D8-81A6-41B8766E2A6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A56CCFA-2052-46A8-BBFB-78A65103B2FE}" type="datetimeFigureOut">
              <a:rPr lang="en-US" smtClean="0"/>
              <a:pPr/>
              <a:t>5/15/15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87A5BC-D47E-48D8-81A6-41B8766E2A6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56CCFA-2052-46A8-BBFB-78A65103B2FE}" type="datetimeFigureOut">
              <a:rPr lang="en-US" smtClean="0"/>
              <a:pPr/>
              <a:t>5/15/15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87A5BC-D47E-48D8-81A6-41B8766E2A6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56CCFA-2052-46A8-BBFB-78A65103B2FE}" type="datetimeFigureOut">
              <a:rPr lang="en-US" smtClean="0"/>
              <a:pPr/>
              <a:t>5/15/15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87A5BC-D47E-48D8-81A6-41B8766E2A6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56CCFA-2052-46A8-BBFB-78A65103B2FE}" type="datetimeFigureOut">
              <a:rPr lang="en-US" smtClean="0"/>
              <a:pPr/>
              <a:t>5/15/15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87A5BC-D47E-48D8-81A6-41B8766E2A6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56CCFA-2052-46A8-BBFB-78A65103B2FE}" type="datetimeFigureOut">
              <a:rPr lang="en-US" smtClean="0"/>
              <a:pPr/>
              <a:t>5/15/15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87A5BC-D47E-48D8-81A6-41B8766E2A6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 Id="rId3" Type="http://schemas.openxmlformats.org/officeDocument/2006/relationships/image" Target="../media/image2.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 Id="rId3" Type="http://schemas.openxmlformats.org/officeDocument/2006/relationships/hyperlink" Target="http://portal.hud.gov/hudportal/HUD?src=/program_offices/public_indian_housing/programs/hcv/vash"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 Id="rId3" Type="http://schemas.openxmlformats.org/officeDocument/2006/relationships/hyperlink" Target="http://www.va.gov/homeless/ssvf.asp"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www.wahrs.org/youthPrograms.html" TargetMode="External"/><Relationship Id="rId4" Type="http://schemas.openxmlformats.org/officeDocument/2006/relationships/hyperlink" Target="http://www.acf.hhs.gov/programs/fysb/programs/runaway-homeless-youth" TargetMode="External"/><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 Id="rId3" Type="http://schemas.openxmlformats.org/officeDocument/2006/relationships/image" Target="../media/image5.jpe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usich.gov/" TargetMode="External"/><Relationship Id="rId3" Type="http://schemas.openxmlformats.org/officeDocument/2006/relationships/image" Target="../media/image1.jpe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 Id="rId3" Type="http://schemas.openxmlformats.org/officeDocument/2006/relationships/hyperlink" Target="http://usich.gov/opening_doors/"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www.hudexchange.info/resources/documents/2014-AHAR-Part1.pdf" TargetMode="External"/><Relationship Id="rId4" Type="http://schemas.openxmlformats.org/officeDocument/2006/relationships/hyperlink" Target="https://www.hudexchange.info/hdx/guides/ahar/" TargetMode="External"/><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 Id="rId3" Type="http://schemas.openxmlformats.org/officeDocument/2006/relationships/hyperlink" Target="https://www.hudexchange.info/homelessness-assistance/hearth-act/"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 Id="rId3" Type="http://schemas.openxmlformats.org/officeDocument/2006/relationships/hyperlink" Target="https://www.hudexchange.info/resource/1928/hearth-defining-homeless-final-rule/" TargetMode="Externa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 Id="rId3" Type="http://schemas.openxmlformats.org/officeDocument/2006/relationships/hyperlink" Target="https://www.hudexchange.info/resources/documents/HMIS-Data-Standards-Manual.pdf" TargetMode="Externa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 Id="rId3" Type="http://schemas.openxmlformats.org/officeDocument/2006/relationships/hyperlink" Target="http://icalliances.org/wisconsin/governance/" TargetMode="Externa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 Id="rId3" Type="http://schemas.openxmlformats.org/officeDocument/2006/relationships/image" Target="../media/image2.png"/></Relationships>
</file>

<file path=ppt/slides/_rels/slide40.xml.rels><?xml version="1.0" encoding="UTF-8" standalone="yes"?>
<Relationships xmlns="http://schemas.openxmlformats.org/package/2006/relationships"><Relationship Id="rId3" Type="http://schemas.openxmlformats.org/officeDocument/2006/relationships/hyperlink" Target="https://www.hudexchange.info/resource/2033/hearth-coc-program-interim-rule/" TargetMode="External"/><Relationship Id="rId4" Type="http://schemas.openxmlformats.org/officeDocument/2006/relationships/hyperlink" Target="https://www.hudexchange.info/resource/1927/hearth-esg-program-and-consolidated-plan-conforming-amendments/" TargetMode="External"/><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42.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 Id="rId3" Type="http://schemas.openxmlformats.org/officeDocument/2006/relationships/hyperlink" Target="http://portal.hud.gov/hudportal/HUD"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 Id="rId3" Type="http://schemas.openxmlformats.org/officeDocument/2006/relationships/hyperlink" Target="http://doa.wi.gov/Divisions"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5B9C5A22-E598-40DE-8F12-BB38D9EA078E@corp"/>
          <p:cNvPicPr>
            <a:picLocks noChangeAspect="1" noChangeArrowheads="1"/>
          </p:cNvPicPr>
          <p:nvPr/>
        </p:nvPicPr>
        <p:blipFill>
          <a:blip r:embed="rId2" cstate="print"/>
          <a:srcRect/>
          <a:stretch>
            <a:fillRect/>
          </a:stretch>
        </p:blipFill>
        <p:spPr bwMode="auto">
          <a:xfrm>
            <a:off x="6934200" y="124120"/>
            <a:ext cx="1905000" cy="571500"/>
          </a:xfrm>
          <a:prstGeom prst="rect">
            <a:avLst/>
          </a:prstGeom>
          <a:noFill/>
          <a:ln w="9525">
            <a:noFill/>
            <a:miter lim="800000"/>
            <a:headEnd/>
            <a:tailEnd/>
          </a:ln>
        </p:spPr>
      </p:pic>
      <p:sp>
        <p:nvSpPr>
          <p:cNvPr id="4" name="Content Placeholder 3"/>
          <p:cNvSpPr>
            <a:spLocks noGrp="1"/>
          </p:cNvSpPr>
          <p:nvPr>
            <p:ph idx="1"/>
          </p:nvPr>
        </p:nvSpPr>
        <p:spPr/>
        <p:txBody>
          <a:bodyPr>
            <a:normAutofit/>
          </a:bodyPr>
          <a:lstStyle/>
          <a:p>
            <a:pPr algn="ctr">
              <a:spcBef>
                <a:spcPts val="0"/>
              </a:spcBef>
              <a:buNone/>
            </a:pPr>
            <a:r>
              <a:rPr lang="en-US" sz="4400" b="1" dirty="0">
                <a:solidFill>
                  <a:srgbClr val="002060"/>
                </a:solidFill>
              </a:rPr>
              <a:t>The Alphabet Soup of the Homeless System </a:t>
            </a:r>
            <a:endParaRPr lang="en-US" sz="4400" b="1" dirty="0" smtClean="0">
              <a:solidFill>
                <a:srgbClr val="002060"/>
              </a:solidFill>
            </a:endParaRPr>
          </a:p>
          <a:p>
            <a:pPr algn="ctr">
              <a:spcBef>
                <a:spcPts val="0"/>
              </a:spcBef>
              <a:buNone/>
            </a:pPr>
            <a:r>
              <a:rPr lang="en-US" sz="4400" b="1" dirty="0" smtClean="0">
                <a:solidFill>
                  <a:srgbClr val="002060"/>
                </a:solidFill>
              </a:rPr>
              <a:t>and </a:t>
            </a:r>
          </a:p>
          <a:p>
            <a:pPr algn="ctr">
              <a:spcBef>
                <a:spcPts val="0"/>
              </a:spcBef>
              <a:buNone/>
            </a:pPr>
            <a:r>
              <a:rPr lang="en-US" sz="4400" b="1" dirty="0" smtClean="0">
                <a:solidFill>
                  <a:srgbClr val="002060"/>
                </a:solidFill>
              </a:rPr>
              <a:t>Why </a:t>
            </a:r>
            <a:r>
              <a:rPr lang="en-US" sz="4400" b="1" dirty="0">
                <a:solidFill>
                  <a:srgbClr val="002060"/>
                </a:solidFill>
              </a:rPr>
              <a:t>Do I </a:t>
            </a:r>
            <a:r>
              <a:rPr lang="en-US" sz="4400" b="1" dirty="0" smtClean="0">
                <a:solidFill>
                  <a:srgbClr val="002060"/>
                </a:solidFill>
              </a:rPr>
              <a:t>Need </a:t>
            </a:r>
            <a:r>
              <a:rPr lang="en-US" sz="4400" b="1" dirty="0">
                <a:solidFill>
                  <a:srgbClr val="002060"/>
                </a:solidFill>
              </a:rPr>
              <a:t>to Know</a:t>
            </a:r>
            <a:r>
              <a:rPr lang="en-US" sz="4400" b="1" dirty="0" smtClean="0">
                <a:solidFill>
                  <a:srgbClr val="002060"/>
                </a:solidFill>
              </a:rPr>
              <a:t>?</a:t>
            </a:r>
          </a:p>
          <a:p>
            <a:pPr algn="ctr">
              <a:spcBef>
                <a:spcPts val="0"/>
              </a:spcBef>
              <a:buNone/>
            </a:pPr>
            <a:endParaRPr lang="en-US" sz="4400" dirty="0"/>
          </a:p>
          <a:p>
            <a:pPr algn="ctr">
              <a:spcBef>
                <a:spcPts val="0"/>
              </a:spcBef>
              <a:buNone/>
            </a:pPr>
            <a:endParaRPr lang="en-US" sz="1600" dirty="0" smtClean="0"/>
          </a:p>
          <a:p>
            <a:pPr algn="ctr">
              <a:spcBef>
                <a:spcPts val="0"/>
              </a:spcBef>
              <a:buNone/>
            </a:pPr>
            <a:endParaRPr lang="en-US" sz="1600" dirty="0"/>
          </a:p>
          <a:p>
            <a:pPr algn="ctr">
              <a:spcBef>
                <a:spcPts val="0"/>
              </a:spcBef>
              <a:buNone/>
            </a:pPr>
            <a:r>
              <a:rPr lang="en-US" sz="1600" dirty="0" smtClean="0"/>
              <a:t>WIBOSCOC Quarterly Meeting</a:t>
            </a:r>
          </a:p>
          <a:p>
            <a:pPr algn="ctr">
              <a:spcBef>
                <a:spcPts val="0"/>
              </a:spcBef>
              <a:buNone/>
            </a:pPr>
            <a:r>
              <a:rPr lang="en-US" sz="1600" dirty="0" smtClean="0"/>
              <a:t>May 15, 2015</a:t>
            </a:r>
            <a:endParaRPr lang="en-US" sz="16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5B9C5A22-E598-40DE-8F12-BB38D9EA078E@corp"/>
          <p:cNvPicPr>
            <a:picLocks noChangeAspect="1" noChangeArrowheads="1"/>
          </p:cNvPicPr>
          <p:nvPr/>
        </p:nvPicPr>
        <p:blipFill>
          <a:blip r:embed="rId2" cstate="print"/>
          <a:srcRect/>
          <a:stretch>
            <a:fillRect/>
          </a:stretch>
        </p:blipFill>
        <p:spPr bwMode="auto">
          <a:xfrm>
            <a:off x="6934200" y="152400"/>
            <a:ext cx="1905000" cy="571500"/>
          </a:xfrm>
          <a:prstGeom prst="rect">
            <a:avLst/>
          </a:prstGeom>
          <a:noFill/>
          <a:ln w="9525">
            <a:noFill/>
            <a:miter lim="800000"/>
            <a:headEnd/>
            <a:tailEnd/>
          </a:ln>
        </p:spPr>
      </p:pic>
      <p:sp>
        <p:nvSpPr>
          <p:cNvPr id="3" name="Title 2"/>
          <p:cNvSpPr>
            <a:spLocks noGrp="1"/>
          </p:cNvSpPr>
          <p:nvPr>
            <p:ph type="title"/>
          </p:nvPr>
        </p:nvSpPr>
        <p:spPr/>
        <p:txBody>
          <a:bodyPr>
            <a:noAutofit/>
          </a:bodyPr>
          <a:lstStyle/>
          <a:p>
            <a:pPr algn="l"/>
            <a:r>
              <a:rPr lang="en-US" sz="3200" b="1" dirty="0" smtClean="0">
                <a:solidFill>
                  <a:srgbClr val="002060"/>
                </a:solidFill>
              </a:rPr>
              <a:t>Purpose of the BOSCOC</a:t>
            </a:r>
            <a:endParaRPr lang="en-US" sz="3200" b="1" dirty="0">
              <a:solidFill>
                <a:srgbClr val="002060"/>
              </a:solidFill>
            </a:endParaRPr>
          </a:p>
        </p:txBody>
      </p:sp>
      <p:sp>
        <p:nvSpPr>
          <p:cNvPr id="4" name="Content Placeholder 3"/>
          <p:cNvSpPr>
            <a:spLocks noGrp="1"/>
          </p:cNvSpPr>
          <p:nvPr>
            <p:ph idx="1"/>
          </p:nvPr>
        </p:nvSpPr>
        <p:spPr>
          <a:xfrm>
            <a:off x="304800" y="1600200"/>
            <a:ext cx="8610600" cy="4648200"/>
          </a:xfrm>
        </p:spPr>
        <p:txBody>
          <a:bodyPr>
            <a:normAutofit fontScale="62500" lnSpcReduction="20000"/>
          </a:bodyPr>
          <a:lstStyle/>
          <a:p>
            <a:r>
              <a:rPr lang="en-US" dirty="0" smtClean="0"/>
              <a:t>According to the bylaws of the organization, the purpose of the BOSCOC is to:</a:t>
            </a:r>
          </a:p>
          <a:p>
            <a:pPr marL="0" indent="0">
              <a:buNone/>
            </a:pPr>
            <a:endParaRPr lang="en-US" dirty="0" smtClean="0"/>
          </a:p>
          <a:p>
            <a:pPr lvl="1"/>
            <a:r>
              <a:rPr lang="en-US" dirty="0" smtClean="0">
                <a:solidFill>
                  <a:srgbClr val="FF0000"/>
                </a:solidFill>
              </a:rPr>
              <a:t>Provide </a:t>
            </a:r>
            <a:r>
              <a:rPr lang="en-US" dirty="0">
                <a:solidFill>
                  <a:srgbClr val="FF0000"/>
                </a:solidFill>
              </a:rPr>
              <a:t>leadership to </a:t>
            </a:r>
            <a:r>
              <a:rPr lang="en-US" dirty="0" smtClean="0">
                <a:solidFill>
                  <a:srgbClr val="FF0000"/>
                </a:solidFill>
              </a:rPr>
              <a:t>the 21 local continua; </a:t>
            </a:r>
          </a:p>
          <a:p>
            <a:pPr lvl="1"/>
            <a:r>
              <a:rPr lang="en-US" dirty="0" smtClean="0"/>
              <a:t>Ensure </a:t>
            </a:r>
            <a:r>
              <a:rPr lang="en-US" dirty="0"/>
              <a:t>the efficient and effective delivery of housing and supportive services to individuals and families experiencing homelessness or at risk of homelessness;</a:t>
            </a:r>
          </a:p>
          <a:p>
            <a:pPr lvl="1"/>
            <a:r>
              <a:rPr lang="en-US" dirty="0" smtClean="0">
                <a:solidFill>
                  <a:srgbClr val="FF0000"/>
                </a:solidFill>
              </a:rPr>
              <a:t>Promote </a:t>
            </a:r>
            <a:r>
              <a:rPr lang="en-US" dirty="0">
                <a:solidFill>
                  <a:srgbClr val="FF0000"/>
                </a:solidFill>
              </a:rPr>
              <a:t>community-wide commitment to the goal of ending homelessness;</a:t>
            </a:r>
          </a:p>
          <a:p>
            <a:pPr lvl="1"/>
            <a:r>
              <a:rPr lang="en-US" dirty="0" smtClean="0"/>
              <a:t>Provide </a:t>
            </a:r>
            <a:r>
              <a:rPr lang="en-US" dirty="0"/>
              <a:t>funding for efforts by nonprofit providers, States, and local governments to re-house individuals and families experiencing homelessness rapidly while minimizing the trauma and dislocation caused to individuals and families experiencing homelessness as well as communities as a consequence of homelessness;</a:t>
            </a:r>
          </a:p>
          <a:p>
            <a:pPr lvl="1"/>
            <a:r>
              <a:rPr lang="en-US" dirty="0" smtClean="0"/>
              <a:t>Promote </a:t>
            </a:r>
            <a:r>
              <a:rPr lang="en-US" dirty="0"/>
              <a:t>access to and effective use of mainstream programs by individuals and families experiencing homelessness;</a:t>
            </a:r>
          </a:p>
          <a:p>
            <a:pPr lvl="1"/>
            <a:r>
              <a:rPr lang="en-US" dirty="0" smtClean="0"/>
              <a:t>Optimize </a:t>
            </a:r>
            <a:r>
              <a:rPr lang="en-US" dirty="0"/>
              <a:t>self-sufficiency among individuals and families experiencing homelessness;</a:t>
            </a:r>
          </a:p>
          <a:p>
            <a:pPr lvl="1"/>
            <a:r>
              <a:rPr lang="en-US" dirty="0" smtClean="0"/>
              <a:t>Meet </a:t>
            </a:r>
            <a:r>
              <a:rPr lang="en-US" dirty="0"/>
              <a:t>the educational needs of </a:t>
            </a:r>
            <a:r>
              <a:rPr lang="en-US" dirty="0" smtClean="0"/>
              <a:t>membership and </a:t>
            </a:r>
            <a:r>
              <a:rPr lang="en-US" dirty="0"/>
              <a:t>the public;</a:t>
            </a:r>
          </a:p>
          <a:p>
            <a:pPr lvl="1"/>
            <a:r>
              <a:rPr lang="en-US" dirty="0" smtClean="0"/>
              <a:t>Advocate </a:t>
            </a:r>
            <a:r>
              <a:rPr lang="en-US" dirty="0"/>
              <a:t>for those it serves;</a:t>
            </a:r>
          </a:p>
          <a:p>
            <a:pPr lvl="1"/>
            <a:r>
              <a:rPr lang="en-US" dirty="0" smtClean="0"/>
              <a:t>Collect </a:t>
            </a:r>
            <a:r>
              <a:rPr lang="en-US" dirty="0"/>
              <a:t>dues from its </a:t>
            </a:r>
            <a:r>
              <a:rPr lang="en-US" dirty="0" smtClean="0"/>
              <a:t>members.</a:t>
            </a:r>
            <a:endParaRPr lang="en-US" dirty="0"/>
          </a:p>
          <a:p>
            <a:endParaRPr lang="en-US" dirty="0"/>
          </a:p>
        </p:txBody>
      </p:sp>
    </p:spTree>
    <p:extLst>
      <p:ext uri="{BB962C8B-B14F-4D97-AF65-F5344CB8AC3E}">
        <p14:creationId xmlns:p14="http://schemas.microsoft.com/office/powerpoint/2010/main" val="94433142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5B9C5A22-E598-40DE-8F12-BB38D9EA078E@corp"/>
          <p:cNvPicPr>
            <a:picLocks noChangeAspect="1" noChangeArrowheads="1"/>
          </p:cNvPicPr>
          <p:nvPr/>
        </p:nvPicPr>
        <p:blipFill>
          <a:blip r:embed="rId3" cstate="print"/>
          <a:srcRect/>
          <a:stretch>
            <a:fillRect/>
          </a:stretch>
        </p:blipFill>
        <p:spPr bwMode="auto">
          <a:xfrm>
            <a:off x="6934200" y="152400"/>
            <a:ext cx="1905000" cy="571500"/>
          </a:xfrm>
          <a:prstGeom prst="rect">
            <a:avLst/>
          </a:prstGeom>
          <a:noFill/>
          <a:ln w="9525">
            <a:noFill/>
            <a:miter lim="800000"/>
            <a:headEnd/>
            <a:tailEnd/>
          </a:ln>
        </p:spPr>
      </p:pic>
      <p:sp>
        <p:nvSpPr>
          <p:cNvPr id="5" name="Title 7"/>
          <p:cNvSpPr>
            <a:spLocks noGrp="1"/>
          </p:cNvSpPr>
          <p:nvPr>
            <p:ph type="title"/>
          </p:nvPr>
        </p:nvSpPr>
        <p:spPr/>
        <p:txBody>
          <a:bodyPr>
            <a:normAutofit/>
          </a:bodyPr>
          <a:lstStyle/>
          <a:p>
            <a:pPr algn="l"/>
            <a:r>
              <a:rPr lang="en-US" sz="3200" b="1" dirty="0" smtClean="0">
                <a:solidFill>
                  <a:srgbClr val="002060"/>
                </a:solidFill>
              </a:rPr>
              <a:t>21 Local Continua</a:t>
            </a:r>
            <a:endParaRPr lang="en-US" sz="3200" b="1" dirty="0">
              <a:solidFill>
                <a:srgbClr val="002060"/>
              </a:solidFill>
            </a:endParaRPr>
          </a:p>
        </p:txBody>
      </p:sp>
      <p:sp>
        <p:nvSpPr>
          <p:cNvPr id="6" name="Content Placeholder 5"/>
          <p:cNvSpPr>
            <a:spLocks noGrp="1"/>
          </p:cNvSpPr>
          <p:nvPr>
            <p:ph sz="half" idx="1"/>
          </p:nvPr>
        </p:nvSpPr>
        <p:spPr/>
        <p:txBody>
          <a:bodyPr>
            <a:normAutofit fontScale="92500" lnSpcReduction="20000"/>
          </a:bodyPr>
          <a:lstStyle/>
          <a:p>
            <a:r>
              <a:rPr lang="en-US" dirty="0" smtClean="0"/>
              <a:t>Brown</a:t>
            </a:r>
          </a:p>
          <a:p>
            <a:r>
              <a:rPr lang="en-US" dirty="0" smtClean="0"/>
              <a:t>CAP</a:t>
            </a:r>
          </a:p>
          <a:p>
            <a:r>
              <a:rPr lang="en-US" dirty="0" smtClean="0"/>
              <a:t>Central</a:t>
            </a:r>
          </a:p>
          <a:p>
            <a:r>
              <a:rPr lang="en-US" dirty="0" smtClean="0"/>
              <a:t>Coulee*</a:t>
            </a:r>
          </a:p>
          <a:p>
            <a:r>
              <a:rPr lang="en-US" dirty="0" err="1" smtClean="0"/>
              <a:t>Dairyland</a:t>
            </a:r>
            <a:r>
              <a:rPr lang="en-US" dirty="0" smtClean="0"/>
              <a:t>*</a:t>
            </a:r>
          </a:p>
          <a:p>
            <a:r>
              <a:rPr lang="en-US" dirty="0" smtClean="0"/>
              <a:t>Fox Cities</a:t>
            </a:r>
          </a:p>
          <a:p>
            <a:r>
              <a:rPr lang="en-US" dirty="0" smtClean="0"/>
              <a:t>Indianhead</a:t>
            </a:r>
          </a:p>
          <a:p>
            <a:r>
              <a:rPr lang="en-US" dirty="0" smtClean="0"/>
              <a:t>Jefferson</a:t>
            </a:r>
          </a:p>
          <a:p>
            <a:r>
              <a:rPr lang="en-US" dirty="0" smtClean="0"/>
              <a:t>Kenosha</a:t>
            </a:r>
          </a:p>
          <a:p>
            <a:r>
              <a:rPr lang="en-US" dirty="0" smtClean="0"/>
              <a:t>Lakeshore*</a:t>
            </a:r>
            <a:endParaRPr lang="en-US" dirty="0"/>
          </a:p>
        </p:txBody>
      </p:sp>
      <p:sp>
        <p:nvSpPr>
          <p:cNvPr id="7" name="Content Placeholder 6"/>
          <p:cNvSpPr>
            <a:spLocks noGrp="1"/>
          </p:cNvSpPr>
          <p:nvPr>
            <p:ph sz="half" idx="2"/>
          </p:nvPr>
        </p:nvSpPr>
        <p:spPr/>
        <p:txBody>
          <a:bodyPr>
            <a:normAutofit fontScale="92500" lnSpcReduction="20000"/>
          </a:bodyPr>
          <a:lstStyle/>
          <a:p>
            <a:r>
              <a:rPr lang="en-US" dirty="0" smtClean="0"/>
              <a:t>North Central*</a:t>
            </a:r>
          </a:p>
          <a:p>
            <a:r>
              <a:rPr lang="en-US" dirty="0" smtClean="0"/>
              <a:t>Northeast</a:t>
            </a:r>
          </a:p>
          <a:p>
            <a:r>
              <a:rPr lang="en-US" dirty="0" smtClean="0"/>
              <a:t>Northwest*</a:t>
            </a:r>
          </a:p>
          <a:p>
            <a:r>
              <a:rPr lang="en-US" dirty="0" smtClean="0"/>
              <a:t>NWISH</a:t>
            </a:r>
          </a:p>
          <a:p>
            <a:r>
              <a:rPr lang="en-US" dirty="0" smtClean="0"/>
              <a:t>Ozaukee</a:t>
            </a:r>
          </a:p>
          <a:p>
            <a:r>
              <a:rPr lang="en-US" dirty="0" smtClean="0"/>
              <a:t>Rock-Walworth*</a:t>
            </a:r>
          </a:p>
          <a:p>
            <a:r>
              <a:rPr lang="en-US" dirty="0" smtClean="0"/>
              <a:t>Southwest</a:t>
            </a:r>
          </a:p>
          <a:p>
            <a:r>
              <a:rPr lang="en-US" dirty="0" smtClean="0"/>
              <a:t>Washington</a:t>
            </a:r>
          </a:p>
          <a:p>
            <a:r>
              <a:rPr lang="en-US" dirty="0" smtClean="0"/>
              <a:t>Waukesha</a:t>
            </a:r>
          </a:p>
          <a:p>
            <a:r>
              <a:rPr lang="en-US" dirty="0" smtClean="0"/>
              <a:t>West Central*</a:t>
            </a:r>
          </a:p>
          <a:p>
            <a:r>
              <a:rPr lang="en-US" dirty="0" err="1" smtClean="0"/>
              <a:t>Winnebagoland</a:t>
            </a:r>
            <a:r>
              <a:rPr lang="en-US" dirty="0" smtClean="0"/>
              <a:t>*</a:t>
            </a:r>
          </a:p>
          <a:p>
            <a:endParaRPr lang="en-US" dirty="0"/>
          </a:p>
        </p:txBody>
      </p:sp>
      <p:sp>
        <p:nvSpPr>
          <p:cNvPr id="2" name="TextBox 1"/>
          <p:cNvSpPr txBox="1"/>
          <p:nvPr/>
        </p:nvSpPr>
        <p:spPr>
          <a:xfrm>
            <a:off x="304800" y="6324600"/>
            <a:ext cx="8458200" cy="381000"/>
          </a:xfrm>
          <a:prstGeom prst="rect">
            <a:avLst/>
          </a:prstGeom>
          <a:noFill/>
        </p:spPr>
        <p:txBody>
          <a:bodyPr wrap="square" rtlCol="0">
            <a:spAutoFit/>
          </a:bodyPr>
          <a:lstStyle/>
          <a:p>
            <a:r>
              <a:rPr lang="en-US" dirty="0" smtClean="0"/>
              <a:t>* = has multiple ETH regions (Other Metro and Balance of State)</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5B9C5A22-E598-40DE-8F12-BB38D9EA078E@corp"/>
          <p:cNvPicPr>
            <a:picLocks noChangeAspect="1" noChangeArrowheads="1"/>
          </p:cNvPicPr>
          <p:nvPr/>
        </p:nvPicPr>
        <p:blipFill>
          <a:blip r:embed="rId2" cstate="print"/>
          <a:srcRect/>
          <a:stretch>
            <a:fillRect/>
          </a:stretch>
        </p:blipFill>
        <p:spPr bwMode="auto">
          <a:xfrm>
            <a:off x="6934200" y="152400"/>
            <a:ext cx="1905000" cy="571500"/>
          </a:xfrm>
          <a:prstGeom prst="rect">
            <a:avLst/>
          </a:prstGeom>
          <a:noFill/>
          <a:ln w="9525">
            <a:noFill/>
            <a:miter lim="800000"/>
            <a:headEnd/>
            <a:tailEnd/>
          </a:ln>
        </p:spPr>
      </p:pic>
      <p:sp>
        <p:nvSpPr>
          <p:cNvPr id="3" name="Title 2"/>
          <p:cNvSpPr>
            <a:spLocks noGrp="1"/>
          </p:cNvSpPr>
          <p:nvPr>
            <p:ph type="title"/>
          </p:nvPr>
        </p:nvSpPr>
        <p:spPr/>
        <p:txBody>
          <a:bodyPr>
            <a:normAutofit/>
          </a:bodyPr>
          <a:lstStyle/>
          <a:p>
            <a:pPr algn="l"/>
            <a:r>
              <a:rPr lang="en-US" sz="3200" b="1" dirty="0" smtClean="0">
                <a:solidFill>
                  <a:srgbClr val="002060"/>
                </a:solidFill>
              </a:rPr>
              <a:t>Who makes up the COC?</a:t>
            </a:r>
            <a:endParaRPr lang="en-US" sz="3200" b="1" dirty="0">
              <a:solidFill>
                <a:srgbClr val="002060"/>
              </a:solidFill>
            </a:endParaRPr>
          </a:p>
        </p:txBody>
      </p:sp>
      <p:sp>
        <p:nvSpPr>
          <p:cNvPr id="9" name="Content Placeholder 8"/>
          <p:cNvSpPr>
            <a:spLocks noGrp="1"/>
          </p:cNvSpPr>
          <p:nvPr>
            <p:ph sz="half" idx="1"/>
          </p:nvPr>
        </p:nvSpPr>
        <p:spPr>
          <a:xfrm>
            <a:off x="152400" y="1600200"/>
            <a:ext cx="4343400" cy="4525963"/>
          </a:xfrm>
        </p:spPr>
        <p:txBody>
          <a:bodyPr>
            <a:normAutofit/>
          </a:bodyPr>
          <a:lstStyle/>
          <a:p>
            <a:pPr lvl="1">
              <a:buFont typeface="Wingdings" pitchFamily="2" charset="2"/>
              <a:buChar char="Ø"/>
            </a:pPr>
            <a:r>
              <a:rPr lang="en-US" dirty="0" smtClean="0"/>
              <a:t>nonprofit homeless providers, </a:t>
            </a:r>
          </a:p>
          <a:p>
            <a:pPr lvl="1">
              <a:buFont typeface="Wingdings" pitchFamily="2" charset="2"/>
              <a:buChar char="Ø"/>
            </a:pPr>
            <a:r>
              <a:rPr lang="en-US" dirty="0" smtClean="0"/>
              <a:t>victim services providers, </a:t>
            </a:r>
          </a:p>
          <a:p>
            <a:pPr lvl="1">
              <a:buFont typeface="Wingdings" pitchFamily="2" charset="2"/>
              <a:buChar char="Ø"/>
            </a:pPr>
            <a:r>
              <a:rPr lang="en-US" dirty="0" smtClean="0"/>
              <a:t>faith-based organizations, </a:t>
            </a:r>
          </a:p>
          <a:p>
            <a:pPr lvl="1">
              <a:buFont typeface="Wingdings" pitchFamily="2" charset="2"/>
              <a:buChar char="Ø"/>
            </a:pPr>
            <a:r>
              <a:rPr lang="en-US" dirty="0" smtClean="0"/>
              <a:t>governments, </a:t>
            </a:r>
          </a:p>
          <a:p>
            <a:pPr lvl="1">
              <a:buFont typeface="Wingdings" pitchFamily="2" charset="2"/>
              <a:buChar char="Ø"/>
            </a:pPr>
            <a:r>
              <a:rPr lang="en-US" dirty="0" smtClean="0"/>
              <a:t>businesses, </a:t>
            </a:r>
          </a:p>
          <a:p>
            <a:pPr lvl="1">
              <a:buFont typeface="Wingdings" pitchFamily="2" charset="2"/>
              <a:buChar char="Ø"/>
            </a:pPr>
            <a:r>
              <a:rPr lang="en-US" dirty="0" smtClean="0"/>
              <a:t>advocates, </a:t>
            </a:r>
          </a:p>
          <a:p>
            <a:pPr lvl="1">
              <a:buFont typeface="Wingdings" pitchFamily="2" charset="2"/>
              <a:buChar char="Ø"/>
            </a:pPr>
            <a:r>
              <a:rPr lang="en-US" dirty="0" smtClean="0"/>
              <a:t>public housing agencies, </a:t>
            </a:r>
          </a:p>
          <a:p>
            <a:pPr lvl="1">
              <a:buFont typeface="Wingdings" pitchFamily="2" charset="2"/>
              <a:buChar char="Ø"/>
            </a:pPr>
            <a:r>
              <a:rPr lang="en-US" dirty="0" smtClean="0"/>
              <a:t>school districts, </a:t>
            </a:r>
          </a:p>
          <a:p>
            <a:pPr lvl="1">
              <a:buFont typeface="Wingdings" pitchFamily="2" charset="2"/>
              <a:buChar char="Ø"/>
            </a:pPr>
            <a:r>
              <a:rPr lang="en-US" dirty="0" smtClean="0"/>
              <a:t>social service providers, </a:t>
            </a:r>
          </a:p>
          <a:p>
            <a:endParaRPr lang="en-US" dirty="0"/>
          </a:p>
        </p:txBody>
      </p:sp>
      <p:sp>
        <p:nvSpPr>
          <p:cNvPr id="10" name="Content Placeholder 9"/>
          <p:cNvSpPr>
            <a:spLocks noGrp="1"/>
          </p:cNvSpPr>
          <p:nvPr>
            <p:ph sz="half" idx="2"/>
          </p:nvPr>
        </p:nvSpPr>
        <p:spPr>
          <a:xfrm>
            <a:off x="4495800" y="1600200"/>
            <a:ext cx="4419600" cy="4525963"/>
          </a:xfrm>
        </p:spPr>
        <p:txBody>
          <a:bodyPr>
            <a:normAutofit/>
          </a:bodyPr>
          <a:lstStyle/>
          <a:p>
            <a:pPr marL="342900" lvl="1" indent="-342900">
              <a:buFont typeface="Wingdings" pitchFamily="2" charset="2"/>
              <a:buChar char="Ø"/>
            </a:pPr>
            <a:r>
              <a:rPr lang="en-US" dirty="0" smtClean="0"/>
              <a:t>mental health agencies, </a:t>
            </a:r>
          </a:p>
          <a:p>
            <a:pPr>
              <a:buFont typeface="Wingdings" pitchFamily="2" charset="2"/>
              <a:buChar char="Ø"/>
            </a:pPr>
            <a:r>
              <a:rPr lang="en-US" sz="2400" dirty="0" smtClean="0"/>
              <a:t>hospitals, </a:t>
            </a:r>
          </a:p>
          <a:p>
            <a:pPr>
              <a:buFont typeface="Wingdings" pitchFamily="2" charset="2"/>
              <a:buChar char="Ø"/>
            </a:pPr>
            <a:r>
              <a:rPr lang="en-US" sz="2400" dirty="0" smtClean="0"/>
              <a:t>universities, </a:t>
            </a:r>
          </a:p>
          <a:p>
            <a:pPr>
              <a:buFont typeface="Wingdings" pitchFamily="2" charset="2"/>
              <a:buChar char="Ø"/>
            </a:pPr>
            <a:r>
              <a:rPr lang="en-US" sz="2400" dirty="0" smtClean="0"/>
              <a:t>affordable housing developers, </a:t>
            </a:r>
          </a:p>
          <a:p>
            <a:pPr>
              <a:buFont typeface="Wingdings" pitchFamily="2" charset="2"/>
              <a:buChar char="Ø"/>
            </a:pPr>
            <a:r>
              <a:rPr lang="en-US" sz="2400" dirty="0" smtClean="0"/>
              <a:t>law enforcement, and </a:t>
            </a:r>
          </a:p>
          <a:p>
            <a:pPr>
              <a:buFont typeface="Wingdings" pitchFamily="2" charset="2"/>
              <a:buChar char="Ø"/>
            </a:pPr>
            <a:r>
              <a:rPr lang="en-US" sz="2400" dirty="0" smtClean="0"/>
              <a:t>organizations that serve homeless and formerly homeless veterans, and homeless and formerly homeless individuals.</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5B9C5A22-E598-40DE-8F12-BB38D9EA078E@corp"/>
          <p:cNvPicPr>
            <a:picLocks noChangeAspect="1" noChangeArrowheads="1"/>
          </p:cNvPicPr>
          <p:nvPr/>
        </p:nvPicPr>
        <p:blipFill>
          <a:blip r:embed="rId2" cstate="print"/>
          <a:srcRect/>
          <a:stretch>
            <a:fillRect/>
          </a:stretch>
        </p:blipFill>
        <p:spPr bwMode="auto">
          <a:xfrm>
            <a:off x="6934200" y="152400"/>
            <a:ext cx="1905000" cy="571500"/>
          </a:xfrm>
          <a:prstGeom prst="rect">
            <a:avLst/>
          </a:prstGeom>
          <a:noFill/>
          <a:ln w="9525">
            <a:noFill/>
            <a:miter lim="800000"/>
            <a:headEnd/>
            <a:tailEnd/>
          </a:ln>
        </p:spPr>
      </p:pic>
      <p:sp>
        <p:nvSpPr>
          <p:cNvPr id="3" name="Title 2"/>
          <p:cNvSpPr>
            <a:spLocks noGrp="1"/>
          </p:cNvSpPr>
          <p:nvPr>
            <p:ph type="title"/>
          </p:nvPr>
        </p:nvSpPr>
        <p:spPr/>
        <p:txBody>
          <a:bodyPr>
            <a:normAutofit/>
          </a:bodyPr>
          <a:lstStyle/>
          <a:p>
            <a:pPr algn="l"/>
            <a:r>
              <a:rPr lang="en-US" sz="3200" b="1" dirty="0" smtClean="0">
                <a:solidFill>
                  <a:srgbClr val="002060"/>
                </a:solidFill>
              </a:rPr>
              <a:t>Why are COCs Important?</a:t>
            </a:r>
            <a:endParaRPr lang="en-US" sz="3200" b="1" dirty="0">
              <a:solidFill>
                <a:srgbClr val="002060"/>
              </a:solidFill>
            </a:endParaRPr>
          </a:p>
        </p:txBody>
      </p:sp>
      <p:sp>
        <p:nvSpPr>
          <p:cNvPr id="4" name="Content Placeholder 3"/>
          <p:cNvSpPr>
            <a:spLocks noGrp="1"/>
          </p:cNvSpPr>
          <p:nvPr>
            <p:ph idx="1"/>
          </p:nvPr>
        </p:nvSpPr>
        <p:spPr/>
        <p:txBody>
          <a:bodyPr>
            <a:normAutofit fontScale="85000" lnSpcReduction="20000"/>
          </a:bodyPr>
          <a:lstStyle/>
          <a:p>
            <a:pPr>
              <a:buFont typeface="Wingdings" pitchFamily="2" charset="2"/>
              <a:buChar char="Ø"/>
            </a:pPr>
            <a:r>
              <a:rPr lang="en-US" dirty="0" smtClean="0"/>
              <a:t>Develop proactive solutions rather than reactive stop-gaps</a:t>
            </a:r>
          </a:p>
          <a:p>
            <a:pPr>
              <a:buFont typeface="Wingdings" pitchFamily="2" charset="2"/>
              <a:buChar char="Ø"/>
            </a:pPr>
            <a:endParaRPr lang="en-US" dirty="0" smtClean="0"/>
          </a:p>
          <a:p>
            <a:pPr>
              <a:buFont typeface="Wingdings" pitchFamily="2" charset="2"/>
              <a:buChar char="Ø"/>
            </a:pPr>
            <a:r>
              <a:rPr lang="en-US" dirty="0" smtClean="0"/>
              <a:t>Coordinate targeted homeless resources and mainstream resources for a more efficient and effective system</a:t>
            </a:r>
          </a:p>
          <a:p>
            <a:pPr>
              <a:buFont typeface="Wingdings" pitchFamily="2" charset="2"/>
              <a:buChar char="Ø"/>
            </a:pPr>
            <a:endParaRPr lang="en-US" dirty="0" smtClean="0"/>
          </a:p>
          <a:p>
            <a:pPr>
              <a:buFont typeface="Wingdings" pitchFamily="2" charset="2"/>
              <a:buChar char="Ø"/>
            </a:pPr>
            <a:r>
              <a:rPr lang="en-US" dirty="0" smtClean="0"/>
              <a:t>Identify common goals for which to advocate</a:t>
            </a:r>
          </a:p>
          <a:p>
            <a:pPr marL="0" indent="0">
              <a:buFont typeface="Wingdings" pitchFamily="2" charset="2"/>
              <a:buChar char="Ø"/>
            </a:pPr>
            <a:endParaRPr lang="en-US" dirty="0" smtClean="0"/>
          </a:p>
          <a:p>
            <a:pPr>
              <a:buFont typeface="Wingdings" pitchFamily="2" charset="2"/>
              <a:buChar char="Ø"/>
            </a:pPr>
            <a:r>
              <a:rPr lang="en-US" dirty="0" smtClean="0"/>
              <a:t>Increase community “buy-in” and access to mainstream resources</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5B9C5A22-E598-40DE-8F12-BB38D9EA078E@corp"/>
          <p:cNvPicPr>
            <a:picLocks noChangeAspect="1" noChangeArrowheads="1"/>
          </p:cNvPicPr>
          <p:nvPr/>
        </p:nvPicPr>
        <p:blipFill>
          <a:blip r:embed="rId3" cstate="print"/>
          <a:srcRect/>
          <a:stretch>
            <a:fillRect/>
          </a:stretch>
        </p:blipFill>
        <p:spPr bwMode="auto">
          <a:xfrm>
            <a:off x="6934200" y="152400"/>
            <a:ext cx="1905000" cy="571500"/>
          </a:xfrm>
          <a:prstGeom prst="rect">
            <a:avLst/>
          </a:prstGeom>
          <a:noFill/>
          <a:ln w="9525">
            <a:noFill/>
            <a:miter lim="800000"/>
            <a:headEnd/>
            <a:tailEnd/>
          </a:ln>
        </p:spPr>
      </p:pic>
      <p:sp>
        <p:nvSpPr>
          <p:cNvPr id="5" name="Title 7"/>
          <p:cNvSpPr>
            <a:spLocks noGrp="1"/>
          </p:cNvSpPr>
          <p:nvPr>
            <p:ph type="title"/>
          </p:nvPr>
        </p:nvSpPr>
        <p:spPr/>
        <p:txBody>
          <a:bodyPr>
            <a:normAutofit/>
          </a:bodyPr>
          <a:lstStyle/>
          <a:p>
            <a:pPr algn="l"/>
            <a:r>
              <a:rPr lang="en-US" sz="2800" b="1" dirty="0" smtClean="0">
                <a:solidFill>
                  <a:srgbClr val="002060"/>
                </a:solidFill>
              </a:rPr>
              <a:t>COC Lead vs. COC Lead Grantee vs. ETH Lead</a:t>
            </a:r>
            <a:endParaRPr lang="en-US" sz="2800" b="1" dirty="0">
              <a:solidFill>
                <a:srgbClr val="002060"/>
              </a:solidFill>
            </a:endParaRP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3189854546"/>
              </p:ext>
            </p:extLst>
          </p:nvPr>
        </p:nvGraphicFramePr>
        <p:xfrm>
          <a:off x="381000" y="1143000"/>
          <a:ext cx="8229600" cy="5334000"/>
        </p:xfrm>
        <a:graphic>
          <a:graphicData uri="http://schemas.openxmlformats.org/drawingml/2006/table">
            <a:tbl>
              <a:tblPr firstRow="1" bandRow="1">
                <a:tableStyleId>{5C22544A-7EE6-4342-B048-85BDC9FD1C3A}</a:tableStyleId>
              </a:tblPr>
              <a:tblGrid>
                <a:gridCol w="822960"/>
                <a:gridCol w="1463040"/>
                <a:gridCol w="2057400"/>
                <a:gridCol w="1905000"/>
                <a:gridCol w="1981200"/>
              </a:tblGrid>
              <a:tr h="370840">
                <a:tc>
                  <a:txBody>
                    <a:bodyPr/>
                    <a:lstStyle/>
                    <a:p>
                      <a:pPr algn="ctr"/>
                      <a:r>
                        <a:rPr lang="en-US" dirty="0" smtClean="0"/>
                        <a:t>Continua</a:t>
                      </a:r>
                      <a:endParaRPr lang="en-US" dirty="0"/>
                    </a:p>
                  </a:txBody>
                  <a:tcPr/>
                </a:tc>
                <a:tc>
                  <a:txBody>
                    <a:bodyPr/>
                    <a:lstStyle/>
                    <a:p>
                      <a:pPr algn="ctr"/>
                      <a:r>
                        <a:rPr lang="en-US" dirty="0" smtClean="0"/>
                        <a:t>COC lead</a:t>
                      </a:r>
                      <a:endParaRPr lang="en-US" dirty="0"/>
                    </a:p>
                  </a:txBody>
                  <a:tcPr/>
                </a:tc>
                <a:tc>
                  <a:txBody>
                    <a:bodyPr/>
                    <a:lstStyle/>
                    <a:p>
                      <a:pPr algn="ctr"/>
                      <a:r>
                        <a:rPr lang="en-US" dirty="0" smtClean="0"/>
                        <a:t>PIT lead</a:t>
                      </a:r>
                      <a:endParaRPr lang="en-US" dirty="0"/>
                    </a:p>
                  </a:txBody>
                  <a:tcPr/>
                </a:tc>
                <a:tc>
                  <a:txBody>
                    <a:bodyPr/>
                    <a:lstStyle/>
                    <a:p>
                      <a:pPr algn="ctr"/>
                      <a:r>
                        <a:rPr lang="en-US" dirty="0" smtClean="0"/>
                        <a:t>COC Lead Grantee</a:t>
                      </a:r>
                      <a:endParaRPr lang="en-US" dirty="0"/>
                    </a:p>
                  </a:txBody>
                  <a:tcPr/>
                </a:tc>
                <a:tc>
                  <a:txBody>
                    <a:bodyPr/>
                    <a:lstStyle/>
                    <a:p>
                      <a:pPr algn="ctr"/>
                      <a:r>
                        <a:rPr lang="en-US" dirty="0" smtClean="0"/>
                        <a:t>ETH lead</a:t>
                      </a:r>
                      <a:endParaRPr lang="en-US" dirty="0"/>
                    </a:p>
                  </a:txBody>
                  <a:tcPr/>
                </a:tc>
              </a:tr>
              <a:tr h="370840">
                <a:tc>
                  <a:txBody>
                    <a:bodyPr/>
                    <a:lstStyle/>
                    <a:p>
                      <a:r>
                        <a:rPr lang="en-US" sz="1600" dirty="0" smtClean="0"/>
                        <a:t>Brown</a:t>
                      </a:r>
                      <a:endParaRPr lang="en-US" sz="1600" dirty="0"/>
                    </a:p>
                  </a:txBody>
                  <a:tcPr/>
                </a:tc>
                <a:tc>
                  <a:txBody>
                    <a:bodyPr/>
                    <a:lstStyle/>
                    <a:p>
                      <a:r>
                        <a:rPr lang="en-US" sz="1600" dirty="0" smtClean="0"/>
                        <a:t>Meika</a:t>
                      </a:r>
                      <a:r>
                        <a:rPr lang="en-US" sz="1600" baseline="0" dirty="0" smtClean="0"/>
                        <a:t> B. </a:t>
                      </a:r>
                    </a:p>
                    <a:p>
                      <a:r>
                        <a:rPr lang="en-US" sz="1600" baseline="0" dirty="0" smtClean="0"/>
                        <a:t>(Family Services)</a:t>
                      </a:r>
                      <a:endParaRPr lang="en-US" sz="1600" dirty="0"/>
                    </a:p>
                  </a:txBody>
                  <a:tcPr/>
                </a:tc>
                <a:tc>
                  <a:txBody>
                    <a:bodyPr/>
                    <a:lstStyle/>
                    <a:p>
                      <a:r>
                        <a:rPr lang="en-US" sz="1600" dirty="0" smtClean="0"/>
                        <a:t>Tami F.</a:t>
                      </a:r>
                      <a:r>
                        <a:rPr lang="en-US" sz="1600" baseline="0" dirty="0" smtClean="0"/>
                        <a:t> (New Community Shelter)</a:t>
                      </a:r>
                      <a:endParaRPr lang="en-US" sz="1600" dirty="0"/>
                    </a:p>
                  </a:txBody>
                  <a:tcPr/>
                </a:tc>
                <a:tc>
                  <a:txBody>
                    <a:bodyPr/>
                    <a:lstStyle/>
                    <a:p>
                      <a:r>
                        <a:rPr lang="en-US" sz="1600" dirty="0" smtClean="0"/>
                        <a:t>Meika</a:t>
                      </a:r>
                      <a:r>
                        <a:rPr lang="en-US" sz="1600" baseline="0" dirty="0" smtClean="0"/>
                        <a:t> B. </a:t>
                      </a:r>
                    </a:p>
                    <a:p>
                      <a:r>
                        <a:rPr lang="en-US" sz="1600" baseline="0" dirty="0" smtClean="0"/>
                        <a:t>(Family Services)</a:t>
                      </a:r>
                      <a:endParaRPr lang="en-US" sz="1600" dirty="0"/>
                    </a:p>
                  </a:txBody>
                  <a:tcPr/>
                </a:tc>
                <a:tc>
                  <a:txBody>
                    <a:bodyPr/>
                    <a:lstStyle/>
                    <a:p>
                      <a:r>
                        <a:rPr lang="en-US" sz="1600" dirty="0" smtClean="0"/>
                        <a:t>Shannon W. </a:t>
                      </a:r>
                    </a:p>
                    <a:p>
                      <a:r>
                        <a:rPr lang="en-US" sz="1600" dirty="0" smtClean="0"/>
                        <a:t>(</a:t>
                      </a:r>
                      <a:r>
                        <a:rPr lang="en-US" sz="1600" baseline="0" dirty="0" smtClean="0"/>
                        <a:t>House of Hope)</a:t>
                      </a:r>
                      <a:endParaRPr lang="en-US" sz="1600" dirty="0"/>
                    </a:p>
                  </a:txBody>
                  <a:tcPr/>
                </a:tc>
              </a:tr>
              <a:tr h="370840">
                <a:tc>
                  <a:txBody>
                    <a:bodyPr/>
                    <a:lstStyle/>
                    <a:p>
                      <a:r>
                        <a:rPr lang="en-US" sz="1600" dirty="0" smtClean="0"/>
                        <a:t>CAP</a:t>
                      </a:r>
                      <a:endParaRPr lang="en-US" sz="1600" dirty="0"/>
                    </a:p>
                  </a:txBody>
                  <a:tcPr/>
                </a:tc>
                <a:tc>
                  <a:txBody>
                    <a:bodyPr/>
                    <a:lstStyle/>
                    <a:p>
                      <a:r>
                        <a:rPr lang="en-US" sz="1600" dirty="0" smtClean="0"/>
                        <a:t>Melissa R.</a:t>
                      </a:r>
                      <a:r>
                        <a:rPr lang="en-US" sz="1600" baseline="0" dirty="0" smtClean="0"/>
                        <a:t> </a:t>
                      </a:r>
                    </a:p>
                    <a:p>
                      <a:r>
                        <a:rPr lang="en-US" sz="1600" baseline="0" dirty="0" smtClean="0"/>
                        <a:t>(CAP Services)</a:t>
                      </a:r>
                      <a:endParaRPr lang="en-US" sz="1600" dirty="0"/>
                    </a:p>
                  </a:txBody>
                  <a:tcPr/>
                </a:tc>
                <a:tc>
                  <a:txBody>
                    <a:bodyPr/>
                    <a:lstStyle/>
                    <a:p>
                      <a:r>
                        <a:rPr lang="en-US" sz="1600" dirty="0" smtClean="0"/>
                        <a:t>Melissa R.</a:t>
                      </a:r>
                      <a:r>
                        <a:rPr lang="en-US" sz="1600" baseline="0" dirty="0" smtClean="0"/>
                        <a:t> </a:t>
                      </a:r>
                    </a:p>
                    <a:p>
                      <a:r>
                        <a:rPr lang="en-US" sz="1600" baseline="0" dirty="0" smtClean="0"/>
                        <a:t>(CAP Services)</a:t>
                      </a:r>
                      <a:endParaRPr lang="en-US" sz="1600" dirty="0"/>
                    </a:p>
                  </a:txBody>
                  <a:tcPr/>
                </a:tc>
                <a:tc>
                  <a:txBody>
                    <a:bodyPr/>
                    <a:lstStyle/>
                    <a:p>
                      <a:r>
                        <a:rPr lang="en-US" sz="1600" dirty="0" smtClean="0"/>
                        <a:t>Melissa R.</a:t>
                      </a:r>
                      <a:r>
                        <a:rPr lang="en-US" sz="1600" baseline="0" dirty="0" smtClean="0"/>
                        <a:t> </a:t>
                      </a:r>
                    </a:p>
                    <a:p>
                      <a:r>
                        <a:rPr lang="en-US" sz="1600" baseline="0" dirty="0" smtClean="0"/>
                        <a:t>(CAP Services)</a:t>
                      </a:r>
                      <a:endParaRPr lang="en-US" sz="1600" i="1" dirty="0"/>
                    </a:p>
                  </a:txBody>
                  <a:tcPr/>
                </a:tc>
                <a:tc>
                  <a:txBody>
                    <a:bodyPr/>
                    <a:lstStyle/>
                    <a:p>
                      <a:r>
                        <a:rPr lang="en-US" sz="1600" dirty="0" smtClean="0"/>
                        <a:t>Melissa R.</a:t>
                      </a:r>
                      <a:r>
                        <a:rPr lang="en-US" sz="1600" baseline="0" dirty="0" smtClean="0"/>
                        <a:t> </a:t>
                      </a:r>
                    </a:p>
                    <a:p>
                      <a:r>
                        <a:rPr lang="en-US" sz="1600" baseline="0" dirty="0" smtClean="0"/>
                        <a:t>(CAP Services)</a:t>
                      </a:r>
                      <a:endParaRPr lang="en-US" sz="1600" dirty="0"/>
                    </a:p>
                  </a:txBody>
                  <a:tcPr/>
                </a:tc>
              </a:tr>
              <a:tr h="370840">
                <a:tc>
                  <a:txBody>
                    <a:bodyPr/>
                    <a:lstStyle/>
                    <a:p>
                      <a:r>
                        <a:rPr lang="en-US" sz="1600" dirty="0" smtClean="0"/>
                        <a:t>Central</a:t>
                      </a:r>
                      <a:endParaRPr lang="en-US" sz="1600" dirty="0"/>
                    </a:p>
                  </a:txBody>
                  <a:tcPr/>
                </a:tc>
                <a:tc>
                  <a:txBody>
                    <a:bodyPr/>
                    <a:lstStyle/>
                    <a:p>
                      <a:r>
                        <a:rPr lang="en-US" sz="1600" dirty="0" smtClean="0"/>
                        <a:t>Susan T.</a:t>
                      </a:r>
                      <a:r>
                        <a:rPr lang="en-US" sz="1600" baseline="0" dirty="0" smtClean="0"/>
                        <a:t> (CWCAC)</a:t>
                      </a:r>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Susan T.</a:t>
                      </a:r>
                      <a:r>
                        <a:rPr lang="en-US" sz="1600" baseline="0" dirty="0" smtClean="0"/>
                        <a:t> (CWCAC)</a:t>
                      </a:r>
                      <a:endParaRPr lang="en-US" sz="1600" dirty="0" smtClean="0"/>
                    </a:p>
                    <a:p>
                      <a:endParaRPr lang="en-US" sz="1600" dirty="0"/>
                    </a:p>
                  </a:txBody>
                  <a:tcPr/>
                </a:tc>
                <a:tc>
                  <a:txBody>
                    <a:bodyPr/>
                    <a:lstStyle/>
                    <a:p>
                      <a:r>
                        <a:rPr lang="en-US" sz="1600" dirty="0" smtClean="0"/>
                        <a:t>Susan T.</a:t>
                      </a:r>
                      <a:r>
                        <a:rPr lang="en-US" sz="1600" baseline="0" dirty="0" smtClean="0"/>
                        <a:t> (CWCAC)</a:t>
                      </a:r>
                      <a:endParaRPr lang="en-US" sz="1600" dirty="0" smtClean="0"/>
                    </a:p>
                    <a:p>
                      <a:endParaRPr lang="en-US" sz="1600" dirty="0"/>
                    </a:p>
                  </a:txBody>
                  <a:tcPr/>
                </a:tc>
                <a:tc>
                  <a:txBody>
                    <a:bodyPr/>
                    <a:lstStyle/>
                    <a:p>
                      <a:r>
                        <a:rPr lang="en-US" sz="1600" dirty="0" smtClean="0"/>
                        <a:t>Suzanne</a:t>
                      </a:r>
                      <a:r>
                        <a:rPr lang="en-US" sz="1600" baseline="0" dirty="0" smtClean="0"/>
                        <a:t> H. </a:t>
                      </a:r>
                    </a:p>
                    <a:p>
                      <a:r>
                        <a:rPr lang="en-US" sz="1600" baseline="0" dirty="0" smtClean="0"/>
                        <a:t>(Renewal Unlimited)</a:t>
                      </a:r>
                      <a:endParaRPr lang="en-US" sz="1600" dirty="0"/>
                    </a:p>
                  </a:txBody>
                  <a:tcPr/>
                </a:tc>
              </a:tr>
              <a:tr h="370840">
                <a:tc>
                  <a:txBody>
                    <a:bodyPr/>
                    <a:lstStyle/>
                    <a:p>
                      <a:r>
                        <a:rPr lang="en-US" sz="1600" dirty="0" smtClean="0"/>
                        <a:t>Coulee</a:t>
                      </a:r>
                      <a:endParaRPr lang="en-US" sz="1600" dirty="0"/>
                    </a:p>
                  </a:txBody>
                  <a:tcPr/>
                </a:tc>
                <a:tc>
                  <a:txBody>
                    <a:bodyPr/>
                    <a:lstStyle/>
                    <a:p>
                      <a:r>
                        <a:rPr lang="en-US" sz="1600" dirty="0" smtClean="0"/>
                        <a:t>Kim C. (</a:t>
                      </a:r>
                      <a:r>
                        <a:rPr lang="en-US" sz="1600" dirty="0" err="1" smtClean="0"/>
                        <a:t>Couleecap</a:t>
                      </a:r>
                      <a:r>
                        <a:rPr lang="en-US" sz="1600" dirty="0" smtClean="0"/>
                        <a:t>)</a:t>
                      </a:r>
                      <a:endParaRPr lang="en-US" sz="1600" dirty="0"/>
                    </a:p>
                  </a:txBody>
                  <a:tcPr/>
                </a:tc>
                <a:tc>
                  <a:txBody>
                    <a:bodyPr/>
                    <a:lstStyle/>
                    <a:p>
                      <a:r>
                        <a:rPr lang="en-US" sz="1600" dirty="0" smtClean="0"/>
                        <a:t>Kim C. (</a:t>
                      </a:r>
                      <a:r>
                        <a:rPr lang="en-US" sz="1600" dirty="0" err="1" smtClean="0"/>
                        <a:t>Couleecap</a:t>
                      </a:r>
                      <a:r>
                        <a:rPr lang="en-US" sz="1600" dirty="0" smtClean="0"/>
                        <a:t>)</a:t>
                      </a:r>
                    </a:p>
                    <a:p>
                      <a:endParaRPr lang="en-US" sz="1600" dirty="0"/>
                    </a:p>
                  </a:txBody>
                  <a:tcPr/>
                </a:tc>
                <a:tc>
                  <a:txBody>
                    <a:bodyPr/>
                    <a:lstStyle/>
                    <a:p>
                      <a:r>
                        <a:rPr lang="en-US" sz="1600" dirty="0" smtClean="0"/>
                        <a:t>Kim C. (</a:t>
                      </a:r>
                      <a:r>
                        <a:rPr lang="en-US" sz="1600" dirty="0" err="1" smtClean="0"/>
                        <a:t>Couleecap</a:t>
                      </a:r>
                      <a:r>
                        <a:rPr lang="en-US" sz="1600" dirty="0" smtClean="0"/>
                        <a:t>)</a:t>
                      </a:r>
                    </a:p>
                    <a:p>
                      <a:r>
                        <a:rPr lang="en-US" sz="1600" i="0" dirty="0" smtClean="0"/>
                        <a:t>Meredith</a:t>
                      </a:r>
                      <a:r>
                        <a:rPr lang="en-US" sz="1600" i="0" baseline="0" dirty="0" smtClean="0"/>
                        <a:t> M. (YWCA)</a:t>
                      </a:r>
                      <a:endParaRPr lang="en-US" sz="1600" i="0" dirty="0"/>
                    </a:p>
                  </a:txBody>
                  <a:tcPr/>
                </a:tc>
                <a:tc>
                  <a:txBody>
                    <a:bodyPr/>
                    <a:lstStyle/>
                    <a:p>
                      <a:r>
                        <a:rPr lang="en-US" sz="1600" dirty="0" smtClean="0"/>
                        <a:t>Kim C. (</a:t>
                      </a:r>
                      <a:r>
                        <a:rPr lang="en-US" sz="1600" dirty="0" err="1" smtClean="0"/>
                        <a:t>Couleecap</a:t>
                      </a:r>
                      <a:r>
                        <a:rPr lang="en-US" sz="1600" dirty="0" smtClean="0"/>
                        <a:t>) - BOS</a:t>
                      </a:r>
                    </a:p>
                    <a:p>
                      <a:r>
                        <a:rPr lang="en-US" sz="1600" i="0" dirty="0" smtClean="0"/>
                        <a:t>Meredith</a:t>
                      </a:r>
                      <a:r>
                        <a:rPr lang="en-US" sz="1600" i="0" baseline="0" dirty="0" smtClean="0"/>
                        <a:t> M. </a:t>
                      </a:r>
                    </a:p>
                    <a:p>
                      <a:r>
                        <a:rPr lang="en-US" sz="1600" i="0" baseline="0" dirty="0" smtClean="0"/>
                        <a:t>(YWCA) - OM</a:t>
                      </a:r>
                      <a:endParaRPr lang="en-US" sz="1600" i="0" dirty="0"/>
                    </a:p>
                  </a:txBody>
                  <a:tcPr/>
                </a:tc>
              </a:tr>
              <a:tr h="370840">
                <a:tc>
                  <a:txBody>
                    <a:bodyPr/>
                    <a:lstStyle/>
                    <a:p>
                      <a:r>
                        <a:rPr lang="en-US" sz="1600" dirty="0" err="1" smtClean="0"/>
                        <a:t>Dairyland</a:t>
                      </a:r>
                      <a:endParaRPr lang="en-US" sz="1600" dirty="0"/>
                    </a:p>
                  </a:txBody>
                  <a:tcPr/>
                </a:tc>
                <a:tc>
                  <a:txBody>
                    <a:bodyPr/>
                    <a:lstStyle/>
                    <a:p>
                      <a:r>
                        <a:rPr lang="en-US" sz="1600" dirty="0" smtClean="0"/>
                        <a:t>Jeanne S. </a:t>
                      </a:r>
                    </a:p>
                    <a:p>
                      <a:r>
                        <a:rPr lang="en-US" sz="1600" dirty="0" smtClean="0"/>
                        <a:t>(Western</a:t>
                      </a:r>
                      <a:r>
                        <a:rPr lang="en-US" sz="1600" baseline="0" dirty="0" smtClean="0"/>
                        <a:t> </a:t>
                      </a:r>
                      <a:r>
                        <a:rPr lang="en-US" sz="1600" baseline="0" dirty="0" err="1" smtClean="0"/>
                        <a:t>Dairyland</a:t>
                      </a:r>
                      <a:r>
                        <a:rPr lang="en-US" sz="1600" baseline="0" dirty="0" smtClean="0"/>
                        <a:t>)</a:t>
                      </a:r>
                      <a:endParaRPr lang="en-US" sz="1600" dirty="0"/>
                    </a:p>
                  </a:txBody>
                  <a:tcPr/>
                </a:tc>
                <a:tc>
                  <a:txBody>
                    <a:bodyPr/>
                    <a:lstStyle/>
                    <a:p>
                      <a:r>
                        <a:rPr lang="en-US" sz="1600" dirty="0" smtClean="0"/>
                        <a:t>Jeanne S. </a:t>
                      </a:r>
                    </a:p>
                    <a:p>
                      <a:r>
                        <a:rPr lang="en-US" sz="1600" dirty="0" smtClean="0"/>
                        <a:t>(Western</a:t>
                      </a:r>
                      <a:r>
                        <a:rPr lang="en-US" sz="1600" baseline="0" dirty="0" smtClean="0"/>
                        <a:t> </a:t>
                      </a:r>
                      <a:r>
                        <a:rPr lang="en-US" sz="1600" baseline="0" dirty="0" err="1" smtClean="0"/>
                        <a:t>Dairyland</a:t>
                      </a:r>
                      <a:r>
                        <a:rPr lang="en-US" sz="1600" baseline="0" dirty="0" smtClean="0"/>
                        <a:t>)</a:t>
                      </a:r>
                      <a:endParaRPr lang="en-US" sz="1600" dirty="0" smtClean="0"/>
                    </a:p>
                    <a:p>
                      <a:endParaRPr lang="en-US" sz="1600" dirty="0"/>
                    </a:p>
                  </a:txBody>
                  <a:tcPr/>
                </a:tc>
                <a:tc>
                  <a:txBody>
                    <a:bodyPr/>
                    <a:lstStyle/>
                    <a:p>
                      <a:r>
                        <a:rPr lang="en-US" sz="1600" dirty="0" smtClean="0"/>
                        <a:t>Jeanne S. </a:t>
                      </a:r>
                    </a:p>
                    <a:p>
                      <a:r>
                        <a:rPr lang="en-US" sz="1600" dirty="0" smtClean="0"/>
                        <a:t>(Western</a:t>
                      </a:r>
                      <a:r>
                        <a:rPr lang="en-US" sz="1600" baseline="0" dirty="0" smtClean="0"/>
                        <a:t> </a:t>
                      </a:r>
                      <a:r>
                        <a:rPr lang="en-US" sz="1600" baseline="0" dirty="0" err="1" smtClean="0"/>
                        <a:t>Dairyland</a:t>
                      </a:r>
                      <a:r>
                        <a:rPr lang="en-US" sz="1600" baseline="0" dirty="0" smtClean="0"/>
                        <a:t>)</a:t>
                      </a:r>
                      <a:endParaRPr lang="en-US" sz="16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i="1" dirty="0" smtClean="0"/>
                    </a:p>
                  </a:txBody>
                  <a:tcPr/>
                </a:tc>
                <a:tc>
                  <a:txBody>
                    <a:bodyPr/>
                    <a:lstStyle/>
                    <a:p>
                      <a:r>
                        <a:rPr lang="en-US" sz="1600" dirty="0" smtClean="0"/>
                        <a:t>Jeanne S. </a:t>
                      </a:r>
                    </a:p>
                    <a:p>
                      <a:r>
                        <a:rPr lang="en-US" sz="1600" dirty="0" smtClean="0"/>
                        <a:t>(Western</a:t>
                      </a:r>
                      <a:r>
                        <a:rPr lang="en-US" sz="1600" baseline="0" dirty="0" smtClean="0"/>
                        <a:t> </a:t>
                      </a:r>
                      <a:r>
                        <a:rPr lang="en-US" sz="1600" baseline="0" dirty="0" err="1" smtClean="0"/>
                        <a:t>Dairyland</a:t>
                      </a:r>
                      <a:r>
                        <a:rPr lang="en-US" sz="1600" baseline="0" dirty="0" smtClean="0"/>
                        <a:t>)</a:t>
                      </a:r>
                    </a:p>
                    <a:p>
                      <a:r>
                        <a:rPr lang="en-US" sz="1600" baseline="0" dirty="0" smtClean="0"/>
                        <a:t>- OM &amp; BOS</a:t>
                      </a:r>
                      <a:endParaRPr lang="en-US" sz="1600" dirty="0" smtClean="0"/>
                    </a:p>
                  </a:txBody>
                  <a:tcPr/>
                </a:tc>
              </a:tr>
              <a:tr h="370840">
                <a:tc>
                  <a:txBody>
                    <a:bodyPr/>
                    <a:lstStyle/>
                    <a:p>
                      <a:r>
                        <a:rPr lang="en-US" sz="1600" dirty="0" smtClean="0"/>
                        <a:t>Fox Cities</a:t>
                      </a:r>
                      <a:endParaRPr lang="en-US" sz="1600" dirty="0"/>
                    </a:p>
                  </a:txBody>
                  <a:tcPr/>
                </a:tc>
                <a:tc>
                  <a:txBody>
                    <a:bodyPr/>
                    <a:lstStyle/>
                    <a:p>
                      <a:r>
                        <a:rPr lang="en-US" sz="1600" dirty="0" smtClean="0"/>
                        <a:t>Pat L.</a:t>
                      </a:r>
                      <a:r>
                        <a:rPr lang="en-US" sz="1600" baseline="0" dirty="0" smtClean="0"/>
                        <a:t> </a:t>
                      </a:r>
                    </a:p>
                    <a:p>
                      <a:r>
                        <a:rPr lang="en-US" sz="1600" baseline="0" dirty="0" smtClean="0"/>
                        <a:t>(TSA Fox Cities)</a:t>
                      </a:r>
                      <a:endParaRPr lang="en-US" sz="1600" dirty="0"/>
                    </a:p>
                  </a:txBody>
                  <a:tcPr/>
                </a:tc>
                <a:tc>
                  <a:txBody>
                    <a:bodyPr/>
                    <a:lstStyle/>
                    <a:p>
                      <a:r>
                        <a:rPr lang="en-US" sz="1600" dirty="0" smtClean="0"/>
                        <a:t>Chris L. (Homeless Connections)</a:t>
                      </a:r>
                      <a:endParaRPr lang="en-US" sz="1600" dirty="0"/>
                    </a:p>
                  </a:txBody>
                  <a:tcPr/>
                </a:tc>
                <a:tc>
                  <a:txBody>
                    <a:bodyPr/>
                    <a:lstStyle/>
                    <a:p>
                      <a:r>
                        <a:rPr lang="en-US" sz="1600" dirty="0" smtClean="0"/>
                        <a:t>Lisa S. (City of Appleton)</a:t>
                      </a:r>
                    </a:p>
                    <a:p>
                      <a:r>
                        <a:rPr lang="en-US" sz="1600" dirty="0" smtClean="0"/>
                        <a:t>Joe M.  (H.P.)</a:t>
                      </a:r>
                      <a:endParaRPr lang="en-US" sz="1600" dirty="0"/>
                    </a:p>
                  </a:txBody>
                  <a:tcPr/>
                </a:tc>
                <a:tc>
                  <a:txBody>
                    <a:bodyPr/>
                    <a:lstStyle/>
                    <a:p>
                      <a:r>
                        <a:rPr lang="en-US" sz="1600" dirty="0" smtClean="0"/>
                        <a:t>Lisa S.</a:t>
                      </a:r>
                      <a:r>
                        <a:rPr lang="en-US" sz="1600" baseline="0" dirty="0" smtClean="0"/>
                        <a:t> (City of Appleton)</a:t>
                      </a:r>
                      <a:endParaRPr lang="en-US" sz="1600" dirty="0"/>
                    </a:p>
                  </a:txBody>
                  <a:tcPr/>
                </a:tc>
              </a:tr>
            </a:tbl>
          </a:graphicData>
        </a:graphic>
      </p:graphicFrame>
    </p:spTree>
    <p:extLst>
      <p:ext uri="{BB962C8B-B14F-4D97-AF65-F5344CB8AC3E}">
        <p14:creationId xmlns:p14="http://schemas.microsoft.com/office/powerpoint/2010/main" val="1791044363"/>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5B9C5A22-E598-40DE-8F12-BB38D9EA078E@corp"/>
          <p:cNvPicPr>
            <a:picLocks noChangeAspect="1" noChangeArrowheads="1"/>
          </p:cNvPicPr>
          <p:nvPr/>
        </p:nvPicPr>
        <p:blipFill>
          <a:blip r:embed="rId3" cstate="print"/>
          <a:srcRect/>
          <a:stretch>
            <a:fillRect/>
          </a:stretch>
        </p:blipFill>
        <p:spPr bwMode="auto">
          <a:xfrm>
            <a:off x="6934200" y="152400"/>
            <a:ext cx="1905000" cy="571500"/>
          </a:xfrm>
          <a:prstGeom prst="rect">
            <a:avLst/>
          </a:prstGeom>
          <a:noFill/>
          <a:ln w="9525">
            <a:noFill/>
            <a:miter lim="800000"/>
            <a:headEnd/>
            <a:tailEnd/>
          </a:ln>
        </p:spPr>
      </p:pic>
      <p:sp>
        <p:nvSpPr>
          <p:cNvPr id="5" name="Title 7"/>
          <p:cNvSpPr>
            <a:spLocks noGrp="1"/>
          </p:cNvSpPr>
          <p:nvPr>
            <p:ph type="title"/>
          </p:nvPr>
        </p:nvSpPr>
        <p:spPr/>
        <p:txBody>
          <a:bodyPr>
            <a:normAutofit/>
          </a:bodyPr>
          <a:lstStyle/>
          <a:p>
            <a:pPr algn="l"/>
            <a:r>
              <a:rPr lang="en-US" sz="2800" b="1" dirty="0" smtClean="0">
                <a:solidFill>
                  <a:srgbClr val="002060"/>
                </a:solidFill>
              </a:rPr>
              <a:t>COC Lead vs. COC Lead Grantee vs. ETH Lead</a:t>
            </a:r>
            <a:endParaRPr lang="en-US" sz="2800" b="1" dirty="0">
              <a:solidFill>
                <a:srgbClr val="002060"/>
              </a:solidFill>
            </a:endParaRP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1551717192"/>
              </p:ext>
            </p:extLst>
          </p:nvPr>
        </p:nvGraphicFramePr>
        <p:xfrm>
          <a:off x="440702" y="1371600"/>
          <a:ext cx="8398499" cy="5039360"/>
        </p:xfrm>
        <a:graphic>
          <a:graphicData uri="http://schemas.openxmlformats.org/drawingml/2006/table">
            <a:tbl>
              <a:tblPr firstRow="1" bandRow="1">
                <a:tableStyleId>{5C22544A-7EE6-4342-B048-85BDC9FD1C3A}</a:tableStyleId>
              </a:tblPr>
              <a:tblGrid>
                <a:gridCol w="1136639"/>
                <a:gridCol w="1768105"/>
                <a:gridCol w="1768105"/>
                <a:gridCol w="1920913"/>
                <a:gridCol w="1804737"/>
              </a:tblGrid>
              <a:tr h="370840">
                <a:tc>
                  <a:txBody>
                    <a:bodyPr/>
                    <a:lstStyle/>
                    <a:p>
                      <a:pPr algn="ctr"/>
                      <a:r>
                        <a:rPr lang="en-US" dirty="0" smtClean="0"/>
                        <a:t>Continua</a:t>
                      </a:r>
                      <a:endParaRPr lang="en-US" dirty="0"/>
                    </a:p>
                  </a:txBody>
                  <a:tcPr/>
                </a:tc>
                <a:tc>
                  <a:txBody>
                    <a:bodyPr/>
                    <a:lstStyle/>
                    <a:p>
                      <a:pPr algn="ctr"/>
                      <a:r>
                        <a:rPr lang="en-US" dirty="0" smtClean="0"/>
                        <a:t>COC lead</a:t>
                      </a:r>
                      <a:endParaRPr lang="en-US" dirty="0"/>
                    </a:p>
                  </a:txBody>
                  <a:tcPr/>
                </a:tc>
                <a:tc>
                  <a:txBody>
                    <a:bodyPr/>
                    <a:lstStyle/>
                    <a:p>
                      <a:pPr algn="ctr"/>
                      <a:r>
                        <a:rPr lang="en-US" dirty="0" smtClean="0"/>
                        <a:t>PIT lead</a:t>
                      </a:r>
                      <a:endParaRPr lang="en-US" dirty="0"/>
                    </a:p>
                  </a:txBody>
                  <a:tcPr/>
                </a:tc>
                <a:tc>
                  <a:txBody>
                    <a:bodyPr/>
                    <a:lstStyle/>
                    <a:p>
                      <a:pPr algn="ctr"/>
                      <a:r>
                        <a:rPr lang="en-US" dirty="0" smtClean="0"/>
                        <a:t>COC Lead Grantee</a:t>
                      </a:r>
                      <a:endParaRPr lang="en-US" dirty="0"/>
                    </a:p>
                  </a:txBody>
                  <a:tcPr/>
                </a:tc>
                <a:tc>
                  <a:txBody>
                    <a:bodyPr/>
                    <a:lstStyle/>
                    <a:p>
                      <a:pPr algn="ctr"/>
                      <a:r>
                        <a:rPr lang="en-US" dirty="0" smtClean="0"/>
                        <a:t>ETH lead</a:t>
                      </a:r>
                      <a:endParaRPr lang="en-US" dirty="0"/>
                    </a:p>
                  </a:txBody>
                  <a:tcPr/>
                </a:tc>
              </a:tr>
              <a:tr h="370840">
                <a:tc>
                  <a:txBody>
                    <a:bodyPr/>
                    <a:lstStyle/>
                    <a:p>
                      <a:r>
                        <a:rPr lang="en-US" sz="1600" dirty="0" smtClean="0"/>
                        <a:t>Indianhead</a:t>
                      </a:r>
                      <a:endParaRPr lang="en-US" sz="1600" dirty="0"/>
                    </a:p>
                  </a:txBody>
                  <a:tcPr/>
                </a:tc>
                <a:tc>
                  <a:txBody>
                    <a:bodyPr/>
                    <a:lstStyle/>
                    <a:p>
                      <a:r>
                        <a:rPr lang="en-US" sz="1600" dirty="0" err="1" smtClean="0"/>
                        <a:t>Duana</a:t>
                      </a:r>
                      <a:r>
                        <a:rPr lang="en-US" sz="1600" dirty="0" smtClean="0"/>
                        <a:t> B. </a:t>
                      </a:r>
                    </a:p>
                    <a:p>
                      <a:r>
                        <a:rPr lang="en-US" sz="1600" dirty="0" smtClean="0"/>
                        <a:t>(TSA</a:t>
                      </a:r>
                      <a:r>
                        <a:rPr lang="en-US" sz="1600" baseline="0" dirty="0" smtClean="0"/>
                        <a:t> Burnett)</a:t>
                      </a:r>
                      <a:endParaRPr lang="en-US" sz="1600" dirty="0"/>
                    </a:p>
                  </a:txBody>
                  <a:tcPr/>
                </a:tc>
                <a:tc>
                  <a:txBody>
                    <a:bodyPr/>
                    <a:lstStyle/>
                    <a:p>
                      <a:r>
                        <a:rPr lang="en-US" sz="1600" dirty="0" smtClean="0"/>
                        <a:t>Kris A.</a:t>
                      </a:r>
                    </a:p>
                    <a:p>
                      <a:r>
                        <a:rPr lang="en-US" sz="1600" dirty="0" smtClean="0"/>
                        <a:t>(TSA</a:t>
                      </a:r>
                      <a:r>
                        <a:rPr lang="en-US" sz="1600" baseline="0" dirty="0" smtClean="0"/>
                        <a:t> Burnett)</a:t>
                      </a:r>
                      <a:endParaRPr lang="en-US" sz="1600" dirty="0" smtClean="0"/>
                    </a:p>
                  </a:txBody>
                  <a:tcPr/>
                </a:tc>
                <a:tc>
                  <a:txBody>
                    <a:bodyPr/>
                    <a:lstStyle/>
                    <a:p>
                      <a:r>
                        <a:rPr lang="en-US" sz="1600" b="1" dirty="0" smtClean="0"/>
                        <a:t>none</a:t>
                      </a:r>
                      <a:endParaRPr lang="en-US" sz="1600" b="1" dirty="0"/>
                    </a:p>
                  </a:txBody>
                  <a:tcPr/>
                </a:tc>
                <a:tc>
                  <a:txBody>
                    <a:bodyPr/>
                    <a:lstStyle/>
                    <a:p>
                      <a:r>
                        <a:rPr lang="en-US" sz="1600" dirty="0" err="1" smtClean="0"/>
                        <a:t>Duana</a:t>
                      </a:r>
                      <a:r>
                        <a:rPr lang="en-US" sz="1600" dirty="0" smtClean="0"/>
                        <a:t> B. </a:t>
                      </a:r>
                    </a:p>
                    <a:p>
                      <a:r>
                        <a:rPr lang="en-US" sz="1600" dirty="0" smtClean="0"/>
                        <a:t>(TSA</a:t>
                      </a:r>
                      <a:r>
                        <a:rPr lang="en-US" sz="1600" baseline="0" dirty="0" smtClean="0"/>
                        <a:t> Burnett)</a:t>
                      </a:r>
                      <a:endParaRPr lang="en-US" sz="1600" dirty="0"/>
                    </a:p>
                  </a:txBody>
                  <a:tcPr/>
                </a:tc>
              </a:tr>
              <a:tr h="370840">
                <a:tc>
                  <a:txBody>
                    <a:bodyPr/>
                    <a:lstStyle/>
                    <a:p>
                      <a:r>
                        <a:rPr lang="en-US" sz="1600" dirty="0" smtClean="0"/>
                        <a:t>Jefferson</a:t>
                      </a:r>
                      <a:endParaRPr lang="en-US" sz="1600" dirty="0"/>
                    </a:p>
                  </a:txBody>
                  <a:tcPr/>
                </a:tc>
                <a:tc>
                  <a:txBody>
                    <a:bodyPr/>
                    <a:lstStyle/>
                    <a:p>
                      <a:r>
                        <a:rPr lang="en-US" sz="1600" dirty="0" smtClean="0"/>
                        <a:t>Jeanette P.</a:t>
                      </a:r>
                      <a:r>
                        <a:rPr lang="en-US" sz="1600" baseline="0" dirty="0" smtClean="0"/>
                        <a:t> (CACSCW)</a:t>
                      </a:r>
                      <a:endParaRPr lang="en-US" sz="16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Jeanette P.</a:t>
                      </a:r>
                      <a:r>
                        <a:rPr lang="en-US" sz="1600" baseline="0" dirty="0" smtClean="0"/>
                        <a:t> (CACSCW)</a:t>
                      </a:r>
                      <a:endParaRPr lang="en-US" sz="1600" dirty="0" smtClean="0"/>
                    </a:p>
                  </a:txBody>
                  <a:tcPr/>
                </a:tc>
                <a:tc>
                  <a:txBody>
                    <a:bodyPr/>
                    <a:lstStyle/>
                    <a:p>
                      <a:r>
                        <a:rPr lang="en-US" sz="1600" dirty="0" smtClean="0"/>
                        <a:t>Jeanette P.</a:t>
                      </a:r>
                      <a:r>
                        <a:rPr lang="en-US" sz="1600" baseline="0" dirty="0" smtClean="0"/>
                        <a:t> (CACSCW)</a:t>
                      </a:r>
                      <a:endParaRPr lang="en-US" sz="1600" i="1" dirty="0"/>
                    </a:p>
                  </a:txBody>
                  <a:tcPr/>
                </a:tc>
                <a:tc>
                  <a:txBody>
                    <a:bodyPr/>
                    <a:lstStyle/>
                    <a:p>
                      <a:r>
                        <a:rPr lang="en-US" sz="1600" dirty="0" smtClean="0"/>
                        <a:t>Jeanette P.</a:t>
                      </a:r>
                      <a:r>
                        <a:rPr lang="en-US" sz="1600" baseline="0" dirty="0" smtClean="0"/>
                        <a:t> (CACSCW)</a:t>
                      </a:r>
                      <a:endParaRPr lang="en-US" sz="1600" dirty="0"/>
                    </a:p>
                  </a:txBody>
                  <a:tcPr/>
                </a:tc>
              </a:tr>
              <a:tr h="370840">
                <a:tc>
                  <a:txBody>
                    <a:bodyPr/>
                    <a:lstStyle/>
                    <a:p>
                      <a:r>
                        <a:rPr lang="en-US" sz="1600" dirty="0" smtClean="0"/>
                        <a:t>Kenosha</a:t>
                      </a:r>
                      <a:endParaRPr lang="en-US" sz="1600" dirty="0"/>
                    </a:p>
                  </a:txBody>
                  <a:tcPr/>
                </a:tc>
                <a:tc>
                  <a:txBody>
                    <a:bodyPr/>
                    <a:lstStyle/>
                    <a:p>
                      <a:r>
                        <a:rPr lang="en-US" sz="1600" dirty="0" smtClean="0"/>
                        <a:t>Byron W. (KHDS)</a:t>
                      </a:r>
                      <a:endParaRPr lang="en-US" sz="1600" dirty="0"/>
                    </a:p>
                  </a:txBody>
                  <a:tcPr/>
                </a:tc>
                <a:tc>
                  <a:txBody>
                    <a:bodyPr/>
                    <a:lstStyle/>
                    <a:p>
                      <a:r>
                        <a:rPr lang="en-US" sz="1600" dirty="0" smtClean="0"/>
                        <a:t>Lisa H. (KHDS)</a:t>
                      </a:r>
                    </a:p>
                    <a:p>
                      <a:r>
                        <a:rPr lang="en-US" sz="1600" dirty="0" smtClean="0"/>
                        <a:t>Sue S</a:t>
                      </a:r>
                      <a:r>
                        <a:rPr lang="en-US" sz="1600" baseline="0" dirty="0" smtClean="0"/>
                        <a:t>. (Women &amp; Children)</a:t>
                      </a:r>
                      <a:endParaRPr lang="en-US" sz="1600" dirty="0"/>
                    </a:p>
                  </a:txBody>
                  <a:tcPr/>
                </a:tc>
                <a:tc>
                  <a:txBody>
                    <a:bodyPr/>
                    <a:lstStyle/>
                    <a:p>
                      <a:r>
                        <a:rPr lang="en-US" sz="1600" dirty="0" smtClean="0"/>
                        <a:t>Byron W. (KHDS)</a:t>
                      </a:r>
                    </a:p>
                    <a:p>
                      <a:r>
                        <a:rPr lang="en-US" sz="1600" dirty="0" smtClean="0"/>
                        <a:t>Sue S. </a:t>
                      </a:r>
                    </a:p>
                    <a:p>
                      <a:r>
                        <a:rPr lang="en-US" sz="1600" dirty="0" smtClean="0"/>
                        <a:t>(Women &amp; Children)</a:t>
                      </a:r>
                      <a:endParaRPr lang="en-US" sz="1600" dirty="0"/>
                    </a:p>
                  </a:txBody>
                  <a:tcPr/>
                </a:tc>
                <a:tc>
                  <a:txBody>
                    <a:bodyPr/>
                    <a:lstStyle/>
                    <a:p>
                      <a:r>
                        <a:rPr lang="en-US" sz="1600" dirty="0" smtClean="0"/>
                        <a:t>Byron W. (KHDS)</a:t>
                      </a:r>
                      <a:endParaRPr lang="en-US" sz="1600" dirty="0"/>
                    </a:p>
                  </a:txBody>
                  <a:tcPr/>
                </a:tc>
              </a:tr>
              <a:tr h="370840">
                <a:tc>
                  <a:txBody>
                    <a:bodyPr/>
                    <a:lstStyle/>
                    <a:p>
                      <a:r>
                        <a:rPr lang="en-US" sz="1600" dirty="0" smtClean="0"/>
                        <a:t>Lakeshore</a:t>
                      </a:r>
                      <a:endParaRPr lang="en-US" sz="1600" dirty="0"/>
                    </a:p>
                  </a:txBody>
                  <a:tcPr/>
                </a:tc>
                <a:tc>
                  <a:txBody>
                    <a:bodyPr/>
                    <a:lstStyle/>
                    <a:p>
                      <a:r>
                        <a:rPr lang="en-US" sz="1600" dirty="0" smtClean="0"/>
                        <a:t>Mike H. (LCAP)</a:t>
                      </a:r>
                      <a:endParaRPr lang="en-US" sz="1600" dirty="0"/>
                    </a:p>
                  </a:txBody>
                  <a:tcPr/>
                </a:tc>
                <a:tc>
                  <a:txBody>
                    <a:bodyPr/>
                    <a:lstStyle/>
                    <a:p>
                      <a:r>
                        <a:rPr lang="en-US" sz="1600" dirty="0" smtClean="0"/>
                        <a:t>Kristina B. (LCAP)</a:t>
                      </a:r>
                      <a:endParaRPr lang="en-US" sz="1600" dirty="0"/>
                    </a:p>
                  </a:txBody>
                  <a:tcPr/>
                </a:tc>
                <a:tc>
                  <a:txBody>
                    <a:bodyPr/>
                    <a:lstStyle/>
                    <a:p>
                      <a:r>
                        <a:rPr lang="en-US" sz="1600" smtClean="0"/>
                        <a:t>Mike H. (LCAP)</a:t>
                      </a:r>
                      <a:endParaRPr lang="en-US" sz="1600" dirty="0"/>
                    </a:p>
                  </a:txBody>
                  <a:tcPr/>
                </a:tc>
                <a:tc>
                  <a:txBody>
                    <a:bodyPr/>
                    <a:lstStyle/>
                    <a:p>
                      <a:r>
                        <a:rPr lang="en-US" sz="1600" dirty="0" smtClean="0"/>
                        <a:t>Mike H. (LCAP) </a:t>
                      </a:r>
                    </a:p>
                    <a:p>
                      <a:r>
                        <a:rPr lang="en-US" sz="1600" dirty="0" smtClean="0"/>
                        <a:t>-</a:t>
                      </a:r>
                      <a:r>
                        <a:rPr lang="en-US" sz="1600" baseline="0" dirty="0" smtClean="0"/>
                        <a:t> </a:t>
                      </a:r>
                      <a:r>
                        <a:rPr lang="en-US" sz="1600" dirty="0" smtClean="0"/>
                        <a:t>OM &amp; BOS</a:t>
                      </a:r>
                      <a:endParaRPr lang="en-US" sz="1600" dirty="0"/>
                    </a:p>
                  </a:txBody>
                  <a:tcPr/>
                </a:tc>
              </a:tr>
              <a:tr h="370840">
                <a:tc>
                  <a:txBody>
                    <a:bodyPr/>
                    <a:lstStyle/>
                    <a:p>
                      <a:r>
                        <a:rPr lang="en-US" sz="1600" dirty="0" smtClean="0"/>
                        <a:t>North Central</a:t>
                      </a:r>
                      <a:endParaRPr lang="en-US" sz="1600" dirty="0"/>
                    </a:p>
                  </a:txBody>
                  <a:tcPr/>
                </a:tc>
                <a:tc>
                  <a:txBody>
                    <a:bodyPr/>
                    <a:lstStyle/>
                    <a:p>
                      <a:r>
                        <a:rPr lang="en-US" sz="1600" dirty="0" smtClean="0"/>
                        <a:t>Jeff S. (NCCAP)</a:t>
                      </a:r>
                      <a:endParaRPr lang="en-US" sz="1600" dirty="0"/>
                    </a:p>
                  </a:txBody>
                  <a:tcPr/>
                </a:tc>
                <a:tc>
                  <a:txBody>
                    <a:bodyPr/>
                    <a:lstStyle/>
                    <a:p>
                      <a:r>
                        <a:rPr lang="en-US" sz="1600" dirty="0" smtClean="0"/>
                        <a:t>Barb L.</a:t>
                      </a:r>
                      <a:r>
                        <a:rPr lang="en-US" sz="1600" baseline="0" dirty="0" smtClean="0"/>
                        <a:t> (NCCAP)</a:t>
                      </a:r>
                      <a:endParaRPr lang="en-US" sz="1600" dirty="0"/>
                    </a:p>
                  </a:txBody>
                  <a:tcPr/>
                </a:tc>
                <a:tc>
                  <a:txBody>
                    <a:bodyPr/>
                    <a:lstStyle/>
                    <a:p>
                      <a:r>
                        <a:rPr lang="en-US" sz="1600" dirty="0" smtClean="0"/>
                        <a:t>Jeff S. (NCCAP)</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i="1" dirty="0" smtClean="0"/>
                    </a:p>
                  </a:txBody>
                  <a:tcPr/>
                </a:tc>
                <a:tc>
                  <a:txBody>
                    <a:bodyPr/>
                    <a:lstStyle/>
                    <a:p>
                      <a:r>
                        <a:rPr lang="en-US" sz="1600" dirty="0" smtClean="0"/>
                        <a:t>Jeff S. (NCCAP)</a:t>
                      </a:r>
                    </a:p>
                    <a:p>
                      <a:r>
                        <a:rPr lang="en-US" sz="1600" baseline="0" dirty="0" smtClean="0"/>
                        <a:t>- OM &amp; BOS</a:t>
                      </a:r>
                      <a:endParaRPr lang="en-US" sz="1600" dirty="0" smtClean="0"/>
                    </a:p>
                  </a:txBody>
                  <a:tcPr/>
                </a:tc>
              </a:tr>
              <a:tr h="370840">
                <a:tc>
                  <a:txBody>
                    <a:bodyPr/>
                    <a:lstStyle/>
                    <a:p>
                      <a:r>
                        <a:rPr lang="en-US" sz="1600" dirty="0" smtClean="0"/>
                        <a:t>Northeast</a:t>
                      </a:r>
                      <a:endParaRPr lang="en-US" sz="1600" dirty="0"/>
                    </a:p>
                  </a:txBody>
                  <a:tcPr/>
                </a:tc>
                <a:tc>
                  <a:txBody>
                    <a:bodyPr/>
                    <a:lstStyle/>
                    <a:p>
                      <a:r>
                        <a:rPr lang="en-US" sz="1600" dirty="0" smtClean="0"/>
                        <a:t>Debbie B. (NEWCAP)</a:t>
                      </a:r>
                      <a:endParaRPr lang="en-US" sz="1600" baseline="0" dirty="0" smtClean="0"/>
                    </a:p>
                  </a:txBody>
                  <a:tcPr/>
                </a:tc>
                <a:tc>
                  <a:txBody>
                    <a:bodyPr/>
                    <a:lstStyle/>
                    <a:p>
                      <a:r>
                        <a:rPr lang="en-US" sz="1600" baseline="0" dirty="0" smtClean="0"/>
                        <a:t>Erin E. (NEWCAP)</a:t>
                      </a:r>
                    </a:p>
                  </a:txBody>
                  <a:tcPr/>
                </a:tc>
                <a:tc>
                  <a:txBody>
                    <a:bodyPr/>
                    <a:lstStyle/>
                    <a:p>
                      <a:r>
                        <a:rPr lang="en-US" sz="1600" dirty="0" smtClean="0"/>
                        <a:t>Debbie B. (NEWCAP)</a:t>
                      </a:r>
                      <a:endParaRPr lang="en-US" sz="1600" baseline="0" dirty="0" smtClean="0"/>
                    </a:p>
                  </a:txBody>
                  <a:tcPr/>
                </a:tc>
                <a:tc>
                  <a:txBody>
                    <a:bodyPr/>
                    <a:lstStyle/>
                    <a:p>
                      <a:r>
                        <a:rPr lang="en-US" sz="1600" dirty="0" smtClean="0"/>
                        <a:t>Debbie B. (NEWCAP)</a:t>
                      </a:r>
                      <a:endParaRPr lang="en-US" sz="1600" baseline="0" dirty="0" smtClean="0"/>
                    </a:p>
                  </a:txBody>
                  <a:tcPr/>
                </a:tc>
              </a:tr>
              <a:tr h="370840">
                <a:tc>
                  <a:txBody>
                    <a:bodyPr/>
                    <a:lstStyle/>
                    <a:p>
                      <a:r>
                        <a:rPr lang="en-US" sz="1600" dirty="0" smtClean="0"/>
                        <a:t>Northwest</a:t>
                      </a:r>
                      <a:endParaRPr lang="en-US" sz="1600" dirty="0"/>
                    </a:p>
                  </a:txBody>
                  <a:tcPr/>
                </a:tc>
                <a:tc>
                  <a:txBody>
                    <a:bodyPr/>
                    <a:lstStyle/>
                    <a:p>
                      <a:r>
                        <a:rPr lang="en-US" sz="1600" baseline="0" dirty="0" smtClean="0"/>
                        <a:t>Millie R. (NWCSA)</a:t>
                      </a:r>
                    </a:p>
                  </a:txBody>
                  <a:tcPr/>
                </a:tc>
                <a:tc>
                  <a:txBody>
                    <a:bodyPr/>
                    <a:lstStyle/>
                    <a:p>
                      <a:r>
                        <a:rPr lang="en-US" sz="1600" baseline="0" dirty="0" smtClean="0"/>
                        <a:t>Millie R. (NWCSA)</a:t>
                      </a:r>
                    </a:p>
                  </a:txBody>
                  <a:tcPr/>
                </a:tc>
                <a:tc>
                  <a:txBody>
                    <a:bodyPr/>
                    <a:lstStyle/>
                    <a:p>
                      <a:r>
                        <a:rPr lang="en-US" sz="1600" baseline="0" smtClean="0"/>
                        <a:t>Millie R. (NWCSA)</a:t>
                      </a:r>
                      <a:endParaRPr lang="en-US" sz="1600" baseline="0" dirty="0" smtClean="0"/>
                    </a:p>
                  </a:txBody>
                  <a:tcPr/>
                </a:tc>
                <a:tc>
                  <a:txBody>
                    <a:bodyPr/>
                    <a:lstStyle/>
                    <a:p>
                      <a:r>
                        <a:rPr lang="en-US" sz="1600" baseline="0" dirty="0" smtClean="0"/>
                        <a:t>Millie R. (NWCSA)</a:t>
                      </a:r>
                    </a:p>
                  </a:txBody>
                  <a:tcPr/>
                </a:tc>
              </a:tr>
              <a:tr h="370840">
                <a:tc>
                  <a:txBody>
                    <a:bodyPr/>
                    <a:lstStyle/>
                    <a:p>
                      <a:r>
                        <a:rPr lang="en-US" sz="1600" dirty="0" smtClean="0"/>
                        <a:t>NWISH</a:t>
                      </a:r>
                      <a:endParaRPr lang="en-US" sz="1600" dirty="0"/>
                    </a:p>
                  </a:txBody>
                  <a:tcPr/>
                </a:tc>
                <a:tc>
                  <a:txBody>
                    <a:bodyPr/>
                    <a:lstStyle/>
                    <a:p>
                      <a:r>
                        <a:rPr lang="en-US" sz="1600" baseline="0" dirty="0" smtClean="0"/>
                        <a:t>Lori H. (FSC)</a:t>
                      </a:r>
                    </a:p>
                  </a:txBody>
                  <a:tcPr/>
                </a:tc>
                <a:tc>
                  <a:txBody>
                    <a:bodyPr/>
                    <a:lstStyle/>
                    <a:p>
                      <a:r>
                        <a:rPr lang="en-US" sz="1600" baseline="0" dirty="0" smtClean="0"/>
                        <a:t>Lori H. (FSC)</a:t>
                      </a:r>
                    </a:p>
                  </a:txBody>
                  <a:tcPr/>
                </a:tc>
                <a:tc>
                  <a:txBody>
                    <a:bodyPr/>
                    <a:lstStyle/>
                    <a:p>
                      <a:r>
                        <a:rPr lang="en-US" sz="1600" baseline="0" dirty="0" smtClean="0"/>
                        <a:t>Lori H. (FSC)</a:t>
                      </a:r>
                    </a:p>
                  </a:txBody>
                  <a:tcPr/>
                </a:tc>
                <a:tc>
                  <a:txBody>
                    <a:bodyPr/>
                    <a:lstStyle/>
                    <a:p>
                      <a:r>
                        <a:rPr lang="en-US" sz="1600" baseline="0" dirty="0" smtClean="0"/>
                        <a:t>Debbie B. (NEWCAP)</a:t>
                      </a:r>
                    </a:p>
                  </a:txBody>
                  <a:tcPr/>
                </a:tc>
              </a:tr>
            </a:tbl>
          </a:graphicData>
        </a:graphic>
      </p:graphicFrame>
    </p:spTree>
    <p:extLst>
      <p:ext uri="{BB962C8B-B14F-4D97-AF65-F5344CB8AC3E}">
        <p14:creationId xmlns:p14="http://schemas.microsoft.com/office/powerpoint/2010/main" val="2787806363"/>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5B9C5A22-E598-40DE-8F12-BB38D9EA078E@corp"/>
          <p:cNvPicPr>
            <a:picLocks noChangeAspect="1" noChangeArrowheads="1"/>
          </p:cNvPicPr>
          <p:nvPr/>
        </p:nvPicPr>
        <p:blipFill>
          <a:blip r:embed="rId3" cstate="print"/>
          <a:srcRect/>
          <a:stretch>
            <a:fillRect/>
          </a:stretch>
        </p:blipFill>
        <p:spPr bwMode="auto">
          <a:xfrm>
            <a:off x="6934200" y="152400"/>
            <a:ext cx="1905000" cy="571500"/>
          </a:xfrm>
          <a:prstGeom prst="rect">
            <a:avLst/>
          </a:prstGeom>
          <a:noFill/>
          <a:ln w="9525">
            <a:noFill/>
            <a:miter lim="800000"/>
            <a:headEnd/>
            <a:tailEnd/>
          </a:ln>
        </p:spPr>
      </p:pic>
      <p:sp>
        <p:nvSpPr>
          <p:cNvPr id="5" name="Title 7"/>
          <p:cNvSpPr>
            <a:spLocks noGrp="1"/>
          </p:cNvSpPr>
          <p:nvPr>
            <p:ph type="title"/>
          </p:nvPr>
        </p:nvSpPr>
        <p:spPr/>
        <p:txBody>
          <a:bodyPr>
            <a:normAutofit/>
          </a:bodyPr>
          <a:lstStyle/>
          <a:p>
            <a:pPr algn="l"/>
            <a:r>
              <a:rPr lang="en-US" sz="2800" b="1" dirty="0" smtClean="0">
                <a:solidFill>
                  <a:srgbClr val="002060"/>
                </a:solidFill>
              </a:rPr>
              <a:t>COC Lead vs. COC Lead Grantee vs. ETH Lead</a:t>
            </a:r>
            <a:endParaRPr lang="en-US" sz="2800" b="1" dirty="0">
              <a:solidFill>
                <a:srgbClr val="002060"/>
              </a:solidFill>
            </a:endParaRP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2471103450"/>
              </p:ext>
            </p:extLst>
          </p:nvPr>
        </p:nvGraphicFramePr>
        <p:xfrm>
          <a:off x="307156" y="1143000"/>
          <a:ext cx="8534401" cy="5362735"/>
        </p:xfrm>
        <a:graphic>
          <a:graphicData uri="http://schemas.openxmlformats.org/drawingml/2006/table">
            <a:tbl>
              <a:tblPr firstRow="1" bandRow="1">
                <a:tableStyleId>{5C22544A-7EE6-4342-B048-85BDC9FD1C3A}</a:tableStyleId>
              </a:tblPr>
              <a:tblGrid>
                <a:gridCol w="1170150"/>
                <a:gridCol w="1708531"/>
                <a:gridCol w="1462363"/>
                <a:gridCol w="2304054"/>
                <a:gridCol w="1889303"/>
              </a:tblGrid>
              <a:tr h="386461">
                <a:tc>
                  <a:txBody>
                    <a:bodyPr/>
                    <a:lstStyle/>
                    <a:p>
                      <a:pPr algn="ctr"/>
                      <a:r>
                        <a:rPr lang="en-US" dirty="0" smtClean="0"/>
                        <a:t>Continua</a:t>
                      </a:r>
                      <a:endParaRPr lang="en-US" dirty="0"/>
                    </a:p>
                  </a:txBody>
                  <a:tcPr/>
                </a:tc>
                <a:tc>
                  <a:txBody>
                    <a:bodyPr/>
                    <a:lstStyle/>
                    <a:p>
                      <a:pPr algn="ctr"/>
                      <a:r>
                        <a:rPr lang="en-US" dirty="0" smtClean="0"/>
                        <a:t>COC lead</a:t>
                      </a:r>
                      <a:endParaRPr lang="en-US" dirty="0"/>
                    </a:p>
                  </a:txBody>
                  <a:tcPr/>
                </a:tc>
                <a:tc>
                  <a:txBody>
                    <a:bodyPr/>
                    <a:lstStyle/>
                    <a:p>
                      <a:pPr algn="ctr"/>
                      <a:r>
                        <a:rPr lang="en-US" dirty="0" smtClean="0"/>
                        <a:t>PIT lead</a:t>
                      </a:r>
                      <a:endParaRPr lang="en-US" dirty="0"/>
                    </a:p>
                  </a:txBody>
                  <a:tcPr/>
                </a:tc>
                <a:tc>
                  <a:txBody>
                    <a:bodyPr/>
                    <a:lstStyle/>
                    <a:p>
                      <a:pPr algn="ctr"/>
                      <a:r>
                        <a:rPr lang="en-US" dirty="0" smtClean="0"/>
                        <a:t>COC Lead Grantee</a:t>
                      </a:r>
                      <a:endParaRPr lang="en-US" dirty="0"/>
                    </a:p>
                  </a:txBody>
                  <a:tcPr/>
                </a:tc>
                <a:tc>
                  <a:txBody>
                    <a:bodyPr/>
                    <a:lstStyle/>
                    <a:p>
                      <a:pPr algn="ctr"/>
                      <a:r>
                        <a:rPr lang="en-US" dirty="0" smtClean="0"/>
                        <a:t>ETH lead</a:t>
                      </a:r>
                      <a:endParaRPr lang="en-US" dirty="0"/>
                    </a:p>
                  </a:txBody>
                  <a:tcPr/>
                </a:tc>
              </a:tr>
              <a:tr h="386461">
                <a:tc>
                  <a:txBody>
                    <a:bodyPr/>
                    <a:lstStyle/>
                    <a:p>
                      <a:r>
                        <a:rPr lang="en-US" sz="1600" dirty="0" smtClean="0"/>
                        <a:t>Ozaukee</a:t>
                      </a:r>
                      <a:endParaRPr lang="en-US" sz="1600" dirty="0"/>
                    </a:p>
                  </a:txBody>
                  <a:tcPr/>
                </a:tc>
                <a:tc>
                  <a:txBody>
                    <a:bodyPr/>
                    <a:lstStyle/>
                    <a:p>
                      <a:r>
                        <a:rPr lang="en-US" sz="1600" dirty="0" smtClean="0"/>
                        <a:t>Barb F.</a:t>
                      </a:r>
                      <a:r>
                        <a:rPr lang="en-US" sz="1600" baseline="0" dirty="0" smtClean="0"/>
                        <a:t> (Advocates)</a:t>
                      </a:r>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Barb F.</a:t>
                      </a:r>
                      <a:r>
                        <a:rPr lang="en-US" sz="1600" baseline="0" dirty="0" smtClean="0"/>
                        <a:t> (Advocates)</a:t>
                      </a:r>
                      <a:endParaRPr lang="en-US" sz="1600" dirty="0" smtClean="0"/>
                    </a:p>
                  </a:txBody>
                  <a:tcPr/>
                </a:tc>
                <a:tc>
                  <a:txBody>
                    <a:bodyPr/>
                    <a:lstStyle/>
                    <a:p>
                      <a:r>
                        <a:rPr lang="en-US" sz="1600" b="1" dirty="0" smtClean="0"/>
                        <a:t>none</a:t>
                      </a:r>
                      <a:endParaRPr lang="en-US" sz="1600" b="1" dirty="0"/>
                    </a:p>
                  </a:txBody>
                  <a:tcPr/>
                </a:tc>
                <a:tc>
                  <a:txBody>
                    <a:bodyPr/>
                    <a:lstStyle/>
                    <a:p>
                      <a:r>
                        <a:rPr lang="en-US" sz="1600" dirty="0" smtClean="0"/>
                        <a:t>Barb F. (Advocates)</a:t>
                      </a:r>
                      <a:endParaRPr lang="en-US" sz="1600" dirty="0"/>
                    </a:p>
                  </a:txBody>
                  <a:tcPr/>
                </a:tc>
              </a:tr>
              <a:tr h="966153">
                <a:tc>
                  <a:txBody>
                    <a:bodyPr/>
                    <a:lstStyle/>
                    <a:p>
                      <a:r>
                        <a:rPr lang="en-US" sz="1600" dirty="0" smtClean="0"/>
                        <a:t>Rock-Walworth</a:t>
                      </a:r>
                      <a:endParaRPr lang="en-US" sz="1600" dirty="0"/>
                    </a:p>
                  </a:txBody>
                  <a:tcPr/>
                </a:tc>
                <a:tc>
                  <a:txBody>
                    <a:bodyPr/>
                    <a:lstStyle/>
                    <a:p>
                      <a:r>
                        <a:rPr lang="en-US" sz="1600" dirty="0" smtClean="0"/>
                        <a:t>Jessica S. (ECHO)</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Jessica S. (ECHO)</a:t>
                      </a:r>
                    </a:p>
                    <a:p>
                      <a:endParaRPr lang="en-US" sz="1600" dirty="0" smtClean="0"/>
                    </a:p>
                  </a:txBody>
                  <a:tcPr/>
                </a:tc>
                <a:tc>
                  <a:txBody>
                    <a:bodyPr/>
                    <a:lstStyle/>
                    <a:p>
                      <a:r>
                        <a:rPr lang="en-US" sz="1600" dirty="0" smtClean="0"/>
                        <a:t>Sue K.</a:t>
                      </a:r>
                      <a:r>
                        <a:rPr lang="en-US" sz="1600" baseline="0" dirty="0" smtClean="0"/>
                        <a:t> (CAI)</a:t>
                      </a:r>
                    </a:p>
                    <a:p>
                      <a:r>
                        <a:rPr lang="en-US" sz="1600" i="0" baseline="0" dirty="0" smtClean="0"/>
                        <a:t>Sarah B. (Walworth HA)</a:t>
                      </a:r>
                    </a:p>
                    <a:p>
                      <a:r>
                        <a:rPr lang="en-US" sz="1600" i="0" baseline="0" dirty="0" smtClean="0"/>
                        <a:t>Donna W. (WI-DOH)</a:t>
                      </a:r>
                      <a:endParaRPr lang="en-US" sz="1600" i="0" dirty="0"/>
                    </a:p>
                  </a:txBody>
                  <a:tcPr/>
                </a:tc>
                <a:tc>
                  <a:txBody>
                    <a:bodyPr/>
                    <a:lstStyle/>
                    <a:p>
                      <a:r>
                        <a:rPr lang="en-US" sz="1600" dirty="0" smtClean="0"/>
                        <a:t>Martha P. (YWCA)</a:t>
                      </a:r>
                      <a:r>
                        <a:rPr lang="en-US" sz="1600" baseline="0" dirty="0" smtClean="0"/>
                        <a:t> - </a:t>
                      </a:r>
                      <a:r>
                        <a:rPr lang="en-US" sz="1600" dirty="0" smtClean="0"/>
                        <a:t>OM</a:t>
                      </a:r>
                    </a:p>
                    <a:p>
                      <a:r>
                        <a:rPr lang="en-US" sz="1600" dirty="0" smtClean="0"/>
                        <a:t>Sue</a:t>
                      </a:r>
                      <a:r>
                        <a:rPr lang="en-US" sz="1600" baseline="0" dirty="0" smtClean="0"/>
                        <a:t> K. (CAI) - BOS</a:t>
                      </a:r>
                      <a:endParaRPr lang="en-US" sz="1600" dirty="0"/>
                    </a:p>
                  </a:txBody>
                  <a:tcPr/>
                </a:tc>
              </a:tr>
              <a:tr h="386461">
                <a:tc>
                  <a:txBody>
                    <a:bodyPr/>
                    <a:lstStyle/>
                    <a:p>
                      <a:r>
                        <a:rPr lang="en-US" sz="1600" dirty="0" smtClean="0"/>
                        <a:t>Southwest</a:t>
                      </a:r>
                      <a:endParaRPr lang="en-US" sz="1600" dirty="0"/>
                    </a:p>
                  </a:txBody>
                  <a:tcPr/>
                </a:tc>
                <a:tc>
                  <a:txBody>
                    <a:bodyPr/>
                    <a:lstStyle/>
                    <a:p>
                      <a:r>
                        <a:rPr lang="en-US" sz="1600" dirty="0" smtClean="0"/>
                        <a:t>Heather</a:t>
                      </a:r>
                      <a:r>
                        <a:rPr lang="en-US" sz="1600" baseline="0" dirty="0" smtClean="0"/>
                        <a:t> B. (SWCAP)</a:t>
                      </a:r>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Heather</a:t>
                      </a:r>
                      <a:r>
                        <a:rPr lang="en-US" sz="1600" baseline="0" dirty="0" smtClean="0"/>
                        <a:t> B. (SWCAP)</a:t>
                      </a:r>
                      <a:endParaRPr lang="en-US" sz="1600" dirty="0" smtClean="0"/>
                    </a:p>
                  </a:txBody>
                  <a:tcPr/>
                </a:tc>
                <a:tc>
                  <a:txBody>
                    <a:bodyPr/>
                    <a:lstStyle/>
                    <a:p>
                      <a:r>
                        <a:rPr lang="en-US" sz="1600" b="1" dirty="0" smtClean="0"/>
                        <a:t>none</a:t>
                      </a:r>
                      <a:endParaRPr lang="en-US" sz="1600" b="1" dirty="0"/>
                    </a:p>
                  </a:txBody>
                  <a:tcPr/>
                </a:tc>
                <a:tc>
                  <a:txBody>
                    <a:bodyPr/>
                    <a:lstStyle/>
                    <a:p>
                      <a:r>
                        <a:rPr lang="en-US" sz="1600" dirty="0" smtClean="0"/>
                        <a:t>Heather</a:t>
                      </a:r>
                      <a:r>
                        <a:rPr lang="en-US" sz="1600" baseline="0" dirty="0" smtClean="0"/>
                        <a:t> B. (SWCAP)</a:t>
                      </a:r>
                      <a:endParaRPr lang="en-US" sz="1600" dirty="0"/>
                    </a:p>
                  </a:txBody>
                  <a:tcPr/>
                </a:tc>
              </a:tr>
              <a:tr h="676307">
                <a:tc>
                  <a:txBody>
                    <a:bodyPr/>
                    <a:lstStyle/>
                    <a:p>
                      <a:r>
                        <a:rPr lang="en-US" sz="1600" dirty="0" smtClean="0"/>
                        <a:t>Washington</a:t>
                      </a:r>
                      <a:endParaRPr lang="en-US" sz="1600" dirty="0"/>
                    </a:p>
                  </a:txBody>
                  <a:tcPr/>
                </a:tc>
                <a:tc>
                  <a:txBody>
                    <a:bodyPr/>
                    <a:lstStyle/>
                    <a:p>
                      <a:r>
                        <a:rPr lang="en-US" sz="1600" dirty="0" smtClean="0"/>
                        <a:t>Kelly</a:t>
                      </a:r>
                      <a:r>
                        <a:rPr lang="en-US" sz="1600" baseline="0" dirty="0" smtClean="0"/>
                        <a:t> H. </a:t>
                      </a:r>
                    </a:p>
                    <a:p>
                      <a:r>
                        <a:rPr lang="en-US" sz="1600" baseline="0" dirty="0" smtClean="0"/>
                        <a:t>(Youth &amp; Family)</a:t>
                      </a:r>
                      <a:endParaRPr lang="en-US" sz="1600" dirty="0"/>
                    </a:p>
                  </a:txBody>
                  <a:tcPr/>
                </a:tc>
                <a:tc>
                  <a:txBody>
                    <a:bodyPr/>
                    <a:lstStyle/>
                    <a:p>
                      <a:r>
                        <a:rPr lang="en-US" sz="1600" dirty="0" smtClean="0"/>
                        <a:t>Kathy C. (Family Promise)</a:t>
                      </a:r>
                      <a:endParaRPr lang="en-US" sz="1600" dirty="0"/>
                    </a:p>
                  </a:txBody>
                  <a:tcPr/>
                </a:tc>
                <a:tc>
                  <a:txBody>
                    <a:bodyPr/>
                    <a:lstStyle/>
                    <a:p>
                      <a:r>
                        <a:rPr lang="en-US" sz="1600" dirty="0" smtClean="0"/>
                        <a:t>Kelly</a:t>
                      </a:r>
                      <a:r>
                        <a:rPr lang="en-US" sz="1600" baseline="0" dirty="0" smtClean="0"/>
                        <a:t> H. </a:t>
                      </a:r>
                    </a:p>
                    <a:p>
                      <a:r>
                        <a:rPr lang="en-US" sz="1600" baseline="0" dirty="0" smtClean="0"/>
                        <a:t>(Youth &amp; Family)</a:t>
                      </a:r>
                      <a:endParaRPr lang="en-US" sz="1600" dirty="0"/>
                    </a:p>
                  </a:txBody>
                  <a:tcPr/>
                </a:tc>
                <a:tc>
                  <a:txBody>
                    <a:bodyPr/>
                    <a:lstStyle/>
                    <a:p>
                      <a:r>
                        <a:rPr lang="en-US" sz="1600" dirty="0" smtClean="0"/>
                        <a:t>Kelly</a:t>
                      </a:r>
                      <a:r>
                        <a:rPr lang="en-US" sz="1600" baseline="0" dirty="0" smtClean="0"/>
                        <a:t> H. </a:t>
                      </a:r>
                    </a:p>
                    <a:p>
                      <a:r>
                        <a:rPr lang="en-US" sz="1600" baseline="0" dirty="0" smtClean="0"/>
                        <a:t>(Youth &amp; Family)</a:t>
                      </a:r>
                      <a:endParaRPr lang="en-US" sz="1600" dirty="0"/>
                    </a:p>
                  </a:txBody>
                  <a:tcPr/>
                </a:tc>
              </a:tr>
              <a:tr h="676307">
                <a:tc>
                  <a:txBody>
                    <a:bodyPr/>
                    <a:lstStyle/>
                    <a:p>
                      <a:r>
                        <a:rPr lang="en-US" sz="1600" dirty="0" smtClean="0"/>
                        <a:t>Waukesha</a:t>
                      </a:r>
                      <a:endParaRPr lang="en-US" sz="1600" dirty="0"/>
                    </a:p>
                  </a:txBody>
                  <a:tcPr/>
                </a:tc>
                <a:tc>
                  <a:txBody>
                    <a:bodyPr/>
                    <a:lstStyle/>
                    <a:p>
                      <a:r>
                        <a:rPr lang="en-US" sz="1600" dirty="0" smtClean="0"/>
                        <a:t>Mary M. (HAC)</a:t>
                      </a:r>
                      <a:endParaRPr lang="en-US" sz="1600" dirty="0"/>
                    </a:p>
                  </a:txBody>
                  <a:tcPr/>
                </a:tc>
                <a:tc>
                  <a:txBody>
                    <a:bodyPr/>
                    <a:lstStyle/>
                    <a:p>
                      <a:r>
                        <a:rPr lang="en-US" sz="1600" dirty="0" smtClean="0"/>
                        <a:t>Erika T. (HH)</a:t>
                      </a:r>
                      <a:endParaRPr lang="en-US" sz="1600" dirty="0"/>
                    </a:p>
                  </a:txBody>
                  <a:tcPr/>
                </a:tc>
                <a:tc>
                  <a:txBody>
                    <a:bodyPr/>
                    <a:lstStyle/>
                    <a:p>
                      <a:r>
                        <a:rPr lang="en-US" sz="1600" dirty="0" smtClean="0"/>
                        <a:t>Corrie F. (Richard’s Place)</a:t>
                      </a:r>
                    </a:p>
                    <a:p>
                      <a:r>
                        <a:rPr lang="en-US" sz="1600" dirty="0" smtClean="0"/>
                        <a:t>Erika T.</a:t>
                      </a:r>
                      <a:r>
                        <a:rPr lang="en-US" sz="1600" baseline="0" dirty="0" smtClean="0"/>
                        <a:t> (Hebron House)</a:t>
                      </a:r>
                      <a:endParaRPr lang="en-US" sz="1600" i="1" dirty="0" smtClean="0"/>
                    </a:p>
                  </a:txBody>
                  <a:tcPr/>
                </a:tc>
                <a:tc>
                  <a:txBody>
                    <a:bodyPr/>
                    <a:lstStyle/>
                    <a:p>
                      <a:r>
                        <a:rPr lang="en-US" sz="1600" dirty="0" smtClean="0"/>
                        <a:t>Mary M. (HAC)</a:t>
                      </a:r>
                      <a:endParaRPr lang="en-US" sz="1600" dirty="0"/>
                    </a:p>
                  </a:txBody>
                  <a:tcPr/>
                </a:tc>
              </a:tr>
              <a:tr h="676307">
                <a:tc>
                  <a:txBody>
                    <a:bodyPr/>
                    <a:lstStyle/>
                    <a:p>
                      <a:r>
                        <a:rPr lang="en-US" sz="1600" dirty="0" smtClean="0"/>
                        <a:t>West Central</a:t>
                      </a:r>
                      <a:endParaRPr lang="en-US" sz="1600" dirty="0"/>
                    </a:p>
                  </a:txBody>
                  <a:tcPr/>
                </a:tc>
                <a:tc>
                  <a:txBody>
                    <a:bodyPr/>
                    <a:lstStyle/>
                    <a:p>
                      <a:r>
                        <a:rPr lang="en-US" sz="1600" dirty="0" smtClean="0"/>
                        <a:t>Robyn T. (West CAP)</a:t>
                      </a:r>
                      <a:endParaRPr lang="en-US" sz="1600" baseline="0" dirty="0" smtClean="0"/>
                    </a:p>
                  </a:txBody>
                  <a:tcPr/>
                </a:tc>
                <a:tc>
                  <a:txBody>
                    <a:bodyPr/>
                    <a:lstStyle/>
                    <a:p>
                      <a:r>
                        <a:rPr lang="en-US" sz="1600" baseline="0" dirty="0" err="1" smtClean="0"/>
                        <a:t>Corin</a:t>
                      </a:r>
                      <a:r>
                        <a:rPr lang="en-US" sz="1600" baseline="0" dirty="0" smtClean="0"/>
                        <a:t> T. (West CAP)</a:t>
                      </a:r>
                    </a:p>
                  </a:txBody>
                  <a:tcPr/>
                </a:tc>
                <a:tc>
                  <a:txBody>
                    <a:bodyPr/>
                    <a:lstStyle/>
                    <a:p>
                      <a:r>
                        <a:rPr lang="en-US" sz="1600" dirty="0" smtClean="0"/>
                        <a:t>Robyn T. (West CAP)</a:t>
                      </a:r>
                    </a:p>
                    <a:p>
                      <a:r>
                        <a:rPr lang="en-US" sz="1600" baseline="0" dirty="0" err="1" smtClean="0"/>
                        <a:t>Duana</a:t>
                      </a:r>
                      <a:r>
                        <a:rPr lang="en-US" sz="1600" baseline="0" dirty="0" smtClean="0"/>
                        <a:t> B. (TSA St. Croix)</a:t>
                      </a:r>
                    </a:p>
                  </a:txBody>
                  <a:tcPr/>
                </a:tc>
                <a:tc>
                  <a:txBody>
                    <a:bodyPr/>
                    <a:lstStyle/>
                    <a:p>
                      <a:r>
                        <a:rPr lang="en-US" sz="1600" dirty="0" smtClean="0"/>
                        <a:t>Robyn T. (West CAP)</a:t>
                      </a:r>
                    </a:p>
                    <a:p>
                      <a:r>
                        <a:rPr lang="en-US" sz="1600" baseline="0" dirty="0" smtClean="0"/>
                        <a:t>- OM &amp; BOS</a:t>
                      </a:r>
                    </a:p>
                  </a:txBody>
                  <a:tcPr/>
                </a:tc>
              </a:tr>
              <a:tr h="676307">
                <a:tc>
                  <a:txBody>
                    <a:bodyPr/>
                    <a:lstStyle/>
                    <a:p>
                      <a:r>
                        <a:rPr lang="en-US" sz="1600" dirty="0" smtClean="0"/>
                        <a:t>Winnebago-land</a:t>
                      </a:r>
                      <a:endParaRPr lang="en-US" sz="1600" dirty="0"/>
                    </a:p>
                  </a:txBody>
                  <a:tcPr/>
                </a:tc>
                <a:tc>
                  <a:txBody>
                    <a:bodyPr/>
                    <a:lstStyle/>
                    <a:p>
                      <a:r>
                        <a:rPr lang="en-US" sz="1600" baseline="0" dirty="0" smtClean="0"/>
                        <a:t>Lu S. (ADVOCAP)</a:t>
                      </a:r>
                    </a:p>
                  </a:txBody>
                  <a:tcPr/>
                </a:tc>
                <a:tc>
                  <a:txBody>
                    <a:bodyPr/>
                    <a:lstStyle/>
                    <a:p>
                      <a:r>
                        <a:rPr lang="en-US" sz="1600" baseline="0" dirty="0" smtClean="0"/>
                        <a:t>Sandra C. (ADVOCAP)</a:t>
                      </a:r>
                    </a:p>
                  </a:txBody>
                  <a:tcPr/>
                </a:tc>
                <a:tc>
                  <a:txBody>
                    <a:bodyPr/>
                    <a:lstStyle/>
                    <a:p>
                      <a:r>
                        <a:rPr lang="en-US" sz="1600" baseline="0" dirty="0" smtClean="0"/>
                        <a:t>Lu S. (ADVOCAP)</a:t>
                      </a:r>
                    </a:p>
                  </a:txBody>
                  <a:tcPr/>
                </a:tc>
                <a:tc>
                  <a:txBody>
                    <a:bodyPr/>
                    <a:lstStyle/>
                    <a:p>
                      <a:r>
                        <a:rPr lang="en-US" sz="1600" baseline="0" dirty="0" smtClean="0"/>
                        <a:t>Lu S. (ADVOCAP)</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baseline="0" dirty="0" smtClean="0"/>
                        <a:t>- OM &amp; BOS</a:t>
                      </a:r>
                    </a:p>
                  </a:txBody>
                  <a:tcPr/>
                </a:tc>
              </a:tr>
            </a:tbl>
          </a:graphicData>
        </a:graphic>
      </p:graphicFrame>
    </p:spTree>
    <p:extLst>
      <p:ext uri="{BB962C8B-B14F-4D97-AF65-F5344CB8AC3E}">
        <p14:creationId xmlns:p14="http://schemas.microsoft.com/office/powerpoint/2010/main" val="797198985"/>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5B9C5A22-E598-40DE-8F12-BB38D9EA078E@corp"/>
          <p:cNvPicPr>
            <a:picLocks noChangeAspect="1" noChangeArrowheads="1"/>
          </p:cNvPicPr>
          <p:nvPr/>
        </p:nvPicPr>
        <p:blipFill>
          <a:blip r:embed="rId3" cstate="print"/>
          <a:srcRect/>
          <a:stretch>
            <a:fillRect/>
          </a:stretch>
        </p:blipFill>
        <p:spPr bwMode="auto">
          <a:xfrm>
            <a:off x="6934200" y="152400"/>
            <a:ext cx="1905000" cy="571500"/>
          </a:xfrm>
          <a:prstGeom prst="rect">
            <a:avLst/>
          </a:prstGeom>
          <a:noFill/>
          <a:ln w="9525">
            <a:noFill/>
            <a:miter lim="800000"/>
            <a:headEnd/>
            <a:tailEnd/>
          </a:ln>
        </p:spPr>
      </p:pic>
      <p:sp>
        <p:nvSpPr>
          <p:cNvPr id="5" name="Title 7"/>
          <p:cNvSpPr>
            <a:spLocks noGrp="1"/>
          </p:cNvSpPr>
          <p:nvPr>
            <p:ph type="title"/>
          </p:nvPr>
        </p:nvSpPr>
        <p:spPr/>
        <p:txBody>
          <a:bodyPr>
            <a:normAutofit/>
          </a:bodyPr>
          <a:lstStyle/>
          <a:p>
            <a:pPr algn="l"/>
            <a:r>
              <a:rPr lang="en-US" sz="2800" b="1" dirty="0" smtClean="0">
                <a:solidFill>
                  <a:srgbClr val="002060"/>
                </a:solidFill>
              </a:rPr>
              <a:t>COC Lead vs. COC Lead Grantee vs. ETH Lead</a:t>
            </a:r>
            <a:endParaRPr lang="en-US" sz="2800" b="1" dirty="0">
              <a:solidFill>
                <a:srgbClr val="002060"/>
              </a:solidFill>
            </a:endParaRPr>
          </a:p>
        </p:txBody>
      </p:sp>
      <p:sp>
        <p:nvSpPr>
          <p:cNvPr id="2" name="Content Placeholder 1"/>
          <p:cNvSpPr>
            <a:spLocks noGrp="1"/>
          </p:cNvSpPr>
          <p:nvPr>
            <p:ph idx="1"/>
          </p:nvPr>
        </p:nvSpPr>
        <p:spPr/>
        <p:txBody>
          <a:bodyPr/>
          <a:lstStyle/>
          <a:p>
            <a:r>
              <a:rPr lang="en-US" dirty="0" smtClean="0"/>
              <a:t>COC Lead Grantees that are not associated with a particular COC: </a:t>
            </a:r>
          </a:p>
          <a:p>
            <a:pPr lvl="1"/>
            <a:r>
              <a:rPr lang="en-US" dirty="0" smtClean="0"/>
              <a:t>Adam S. (ICA)</a:t>
            </a:r>
          </a:p>
          <a:p>
            <a:pPr lvl="1"/>
            <a:r>
              <a:rPr lang="en-US" dirty="0" smtClean="0"/>
              <a:t>Gai L. (Legal Action)</a:t>
            </a:r>
            <a:endParaRPr lang="en-US" dirty="0"/>
          </a:p>
        </p:txBody>
      </p:sp>
    </p:spTree>
    <p:extLst>
      <p:ext uri="{BB962C8B-B14F-4D97-AF65-F5344CB8AC3E}">
        <p14:creationId xmlns:p14="http://schemas.microsoft.com/office/powerpoint/2010/main" val="1559249092"/>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5B9C5A22-E598-40DE-8F12-BB38D9EA078E@corp"/>
          <p:cNvPicPr>
            <a:picLocks noChangeAspect="1" noChangeArrowheads="1"/>
          </p:cNvPicPr>
          <p:nvPr/>
        </p:nvPicPr>
        <p:blipFill>
          <a:blip r:embed="rId2" cstate="print"/>
          <a:srcRect/>
          <a:stretch>
            <a:fillRect/>
          </a:stretch>
        </p:blipFill>
        <p:spPr bwMode="auto">
          <a:xfrm>
            <a:off x="6934200" y="152400"/>
            <a:ext cx="1905000" cy="571500"/>
          </a:xfrm>
          <a:prstGeom prst="rect">
            <a:avLst/>
          </a:prstGeom>
          <a:noFill/>
          <a:ln w="9525">
            <a:noFill/>
            <a:miter lim="800000"/>
            <a:headEnd/>
            <a:tailEnd/>
          </a:ln>
        </p:spPr>
      </p:pic>
      <p:sp>
        <p:nvSpPr>
          <p:cNvPr id="6" name="Title 5"/>
          <p:cNvSpPr>
            <a:spLocks noGrp="1"/>
          </p:cNvSpPr>
          <p:nvPr>
            <p:ph type="title"/>
          </p:nvPr>
        </p:nvSpPr>
        <p:spPr>
          <a:xfrm>
            <a:off x="535230" y="171879"/>
            <a:ext cx="8229600" cy="859088"/>
          </a:xfrm>
        </p:spPr>
        <p:txBody>
          <a:bodyPr/>
          <a:lstStyle/>
          <a:p>
            <a:r>
              <a:rPr lang="en-US" b="1" dirty="0" smtClean="0">
                <a:solidFill>
                  <a:srgbClr val="002060"/>
                </a:solidFill>
              </a:rPr>
              <a:t>The Money</a:t>
            </a:r>
            <a:endParaRPr lang="en-US" b="1" dirty="0">
              <a:solidFill>
                <a:srgbClr val="002060"/>
              </a:solidFill>
            </a:endParaRPr>
          </a:p>
        </p:txBody>
      </p:sp>
      <p:pic>
        <p:nvPicPr>
          <p:cNvPr id="31" name="Content Placeholder 30"/>
          <p:cNvPicPr>
            <a:picLocks noGrp="1" noChangeAspect="1"/>
          </p:cNvPicPr>
          <p:nvPr>
            <p:ph idx="1"/>
          </p:nvPr>
        </p:nvPicPr>
        <p:blipFill>
          <a:blip r:embed="rId3" cstate="print"/>
          <a:stretch>
            <a:fillRect/>
          </a:stretch>
        </p:blipFill>
        <p:spPr>
          <a:xfrm>
            <a:off x="3294407" y="2997379"/>
            <a:ext cx="2971801" cy="829081"/>
          </a:xfrm>
          <a:prstGeom prst="rect">
            <a:avLst/>
          </a:prstGeom>
        </p:spPr>
      </p:pic>
      <p:sp>
        <p:nvSpPr>
          <p:cNvPr id="2" name="Rectangle 1"/>
          <p:cNvSpPr/>
          <p:nvPr/>
        </p:nvSpPr>
        <p:spPr>
          <a:xfrm>
            <a:off x="495300" y="2469932"/>
            <a:ext cx="1981200" cy="1200329"/>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 name="Rectangle 4"/>
          <p:cNvSpPr/>
          <p:nvPr/>
        </p:nvSpPr>
        <p:spPr>
          <a:xfrm>
            <a:off x="3200399" y="1235995"/>
            <a:ext cx="2753043" cy="9144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8" name="Rectangle 7"/>
          <p:cNvSpPr/>
          <p:nvPr/>
        </p:nvSpPr>
        <p:spPr>
          <a:xfrm>
            <a:off x="7152097" y="2465576"/>
            <a:ext cx="1828800" cy="1230808"/>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9" name="TextBox 8"/>
          <p:cNvSpPr txBox="1"/>
          <p:nvPr/>
        </p:nvSpPr>
        <p:spPr>
          <a:xfrm>
            <a:off x="3353117" y="1270748"/>
            <a:ext cx="2600325" cy="923330"/>
          </a:xfrm>
          <a:prstGeom prst="rect">
            <a:avLst/>
          </a:prstGeom>
          <a:noFill/>
        </p:spPr>
        <p:txBody>
          <a:bodyPr wrap="square" rtlCol="0">
            <a:spAutoFit/>
          </a:bodyPr>
          <a:lstStyle/>
          <a:p>
            <a:pPr algn="ctr"/>
            <a:r>
              <a:rPr lang="en-US" dirty="0" smtClean="0"/>
              <a:t>Department of Housing &amp; Urban Development (HUD)</a:t>
            </a:r>
            <a:endParaRPr lang="en-US" dirty="0"/>
          </a:p>
        </p:txBody>
      </p:sp>
      <p:sp>
        <p:nvSpPr>
          <p:cNvPr id="11" name="TextBox 10"/>
          <p:cNvSpPr txBox="1"/>
          <p:nvPr/>
        </p:nvSpPr>
        <p:spPr>
          <a:xfrm>
            <a:off x="7245099" y="2473869"/>
            <a:ext cx="1676400" cy="1200329"/>
          </a:xfrm>
          <a:prstGeom prst="rect">
            <a:avLst/>
          </a:prstGeom>
          <a:noFill/>
        </p:spPr>
        <p:txBody>
          <a:bodyPr wrap="square" rtlCol="0">
            <a:spAutoFit/>
          </a:bodyPr>
          <a:lstStyle/>
          <a:p>
            <a:pPr algn="ctr"/>
            <a:r>
              <a:rPr lang="en-US" dirty="0" smtClean="0"/>
              <a:t>WI Dept. of Admin – Division of Housing (DOH)</a:t>
            </a:r>
            <a:endParaRPr lang="en-US" dirty="0"/>
          </a:p>
        </p:txBody>
      </p:sp>
      <p:sp>
        <p:nvSpPr>
          <p:cNvPr id="14" name="TextBox 13"/>
          <p:cNvSpPr txBox="1"/>
          <p:nvPr/>
        </p:nvSpPr>
        <p:spPr>
          <a:xfrm>
            <a:off x="590550" y="2446288"/>
            <a:ext cx="1790700" cy="1200329"/>
          </a:xfrm>
          <a:prstGeom prst="rect">
            <a:avLst/>
          </a:prstGeom>
          <a:noFill/>
        </p:spPr>
        <p:txBody>
          <a:bodyPr wrap="square" rtlCol="0">
            <a:spAutoFit/>
          </a:bodyPr>
          <a:lstStyle/>
          <a:p>
            <a:pPr algn="ctr"/>
            <a:r>
              <a:rPr lang="en-US" dirty="0" smtClean="0"/>
              <a:t>WI Balance of State Continuum of Care (BOSCOC)</a:t>
            </a:r>
            <a:endParaRPr lang="en-US" dirty="0"/>
          </a:p>
        </p:txBody>
      </p:sp>
      <p:sp>
        <p:nvSpPr>
          <p:cNvPr id="1038" name="TextBox 1037"/>
          <p:cNvSpPr txBox="1"/>
          <p:nvPr/>
        </p:nvSpPr>
        <p:spPr>
          <a:xfrm>
            <a:off x="3493095" y="3171749"/>
            <a:ext cx="2841561" cy="400110"/>
          </a:xfrm>
          <a:prstGeom prst="rect">
            <a:avLst/>
          </a:prstGeom>
          <a:noFill/>
        </p:spPr>
        <p:txBody>
          <a:bodyPr wrap="square" rtlCol="0">
            <a:spAutoFit/>
          </a:bodyPr>
          <a:lstStyle/>
          <a:p>
            <a:pPr algn="ctr"/>
            <a:r>
              <a:rPr lang="en-US" sz="2000" dirty="0" smtClean="0"/>
              <a:t>Local continua (21)*</a:t>
            </a:r>
            <a:endParaRPr lang="en-US" sz="2000" dirty="0"/>
          </a:p>
        </p:txBody>
      </p:sp>
      <p:sp>
        <p:nvSpPr>
          <p:cNvPr id="1084" name="Isosceles Triangle 1083"/>
          <p:cNvSpPr/>
          <p:nvPr/>
        </p:nvSpPr>
        <p:spPr>
          <a:xfrm>
            <a:off x="2519934" y="5134613"/>
            <a:ext cx="4319016" cy="1418587"/>
          </a:xfrm>
          <a:custGeom>
            <a:avLst/>
            <a:gdLst>
              <a:gd name="connsiteX0" fmla="*/ 0 w 1060704"/>
              <a:gd name="connsiteY0" fmla="*/ 914400 h 914400"/>
              <a:gd name="connsiteX1" fmla="*/ 530352 w 1060704"/>
              <a:gd name="connsiteY1" fmla="*/ 0 h 914400"/>
              <a:gd name="connsiteX2" fmla="*/ 1060704 w 1060704"/>
              <a:gd name="connsiteY2" fmla="*/ 914400 h 914400"/>
              <a:gd name="connsiteX3" fmla="*/ 0 w 1060704"/>
              <a:gd name="connsiteY3" fmla="*/ 914400 h 914400"/>
              <a:gd name="connsiteX0" fmla="*/ 0 w 1060704"/>
              <a:gd name="connsiteY0" fmla="*/ 886968 h 886968"/>
              <a:gd name="connsiteX1" fmla="*/ 521208 w 1060704"/>
              <a:gd name="connsiteY1" fmla="*/ 0 h 886968"/>
              <a:gd name="connsiteX2" fmla="*/ 1060704 w 1060704"/>
              <a:gd name="connsiteY2" fmla="*/ 886968 h 886968"/>
              <a:gd name="connsiteX3" fmla="*/ 0 w 1060704"/>
              <a:gd name="connsiteY3" fmla="*/ 886968 h 886968"/>
            </a:gdLst>
            <a:ahLst/>
            <a:cxnLst>
              <a:cxn ang="0">
                <a:pos x="connsiteX0" y="connsiteY0"/>
              </a:cxn>
              <a:cxn ang="0">
                <a:pos x="connsiteX1" y="connsiteY1"/>
              </a:cxn>
              <a:cxn ang="0">
                <a:pos x="connsiteX2" y="connsiteY2"/>
              </a:cxn>
              <a:cxn ang="0">
                <a:pos x="connsiteX3" y="connsiteY3"/>
              </a:cxn>
            </a:cxnLst>
            <a:rect l="l" t="t" r="r" b="b"/>
            <a:pathLst>
              <a:path w="1060704" h="886968">
                <a:moveTo>
                  <a:pt x="0" y="886968"/>
                </a:moveTo>
                <a:lnTo>
                  <a:pt x="521208" y="0"/>
                </a:lnTo>
                <a:lnTo>
                  <a:pt x="1060704" y="886968"/>
                </a:lnTo>
                <a:lnTo>
                  <a:pt x="0" y="886968"/>
                </a:lnTo>
                <a:close/>
              </a:path>
            </a:pathLst>
          </a:cu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087" name="TextBox 1086"/>
          <p:cNvSpPr txBox="1"/>
          <p:nvPr/>
        </p:nvSpPr>
        <p:spPr>
          <a:xfrm>
            <a:off x="4191000" y="5774400"/>
            <a:ext cx="1066800" cy="369332"/>
          </a:xfrm>
          <a:prstGeom prst="rect">
            <a:avLst/>
          </a:prstGeom>
          <a:noFill/>
        </p:spPr>
        <p:txBody>
          <a:bodyPr wrap="square" rtlCol="0">
            <a:spAutoFit/>
          </a:bodyPr>
          <a:lstStyle/>
          <a:p>
            <a:r>
              <a:rPr lang="en-US" dirty="0" smtClean="0"/>
              <a:t>Agencies</a:t>
            </a:r>
            <a:endParaRPr lang="en-US" dirty="0"/>
          </a:p>
        </p:txBody>
      </p:sp>
      <p:sp>
        <p:nvSpPr>
          <p:cNvPr id="32" name="Flowchart: Preparation 31"/>
          <p:cNvSpPr/>
          <p:nvPr/>
        </p:nvSpPr>
        <p:spPr>
          <a:xfrm>
            <a:off x="4941837" y="3604748"/>
            <a:ext cx="1060704" cy="754269"/>
          </a:xfrm>
          <a:prstGeom prst="flowChartPreparation">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33" name="TextBox 32"/>
          <p:cNvSpPr txBox="1"/>
          <p:nvPr/>
        </p:nvSpPr>
        <p:spPr>
          <a:xfrm>
            <a:off x="5091189" y="3664605"/>
            <a:ext cx="762000" cy="646331"/>
          </a:xfrm>
          <a:prstGeom prst="rect">
            <a:avLst/>
          </a:prstGeom>
          <a:noFill/>
        </p:spPr>
        <p:txBody>
          <a:bodyPr wrap="square" rtlCol="0">
            <a:spAutoFit/>
          </a:bodyPr>
          <a:lstStyle/>
          <a:p>
            <a:pPr algn="ctr"/>
            <a:r>
              <a:rPr lang="en-US" i="1" dirty="0" smtClean="0"/>
              <a:t>OM</a:t>
            </a:r>
          </a:p>
          <a:p>
            <a:pPr algn="ctr"/>
            <a:r>
              <a:rPr lang="en-US" i="1" dirty="0" smtClean="0"/>
              <a:t>BOS</a:t>
            </a:r>
            <a:endParaRPr lang="en-US" i="1" dirty="0"/>
          </a:p>
        </p:txBody>
      </p:sp>
      <p:cxnSp>
        <p:nvCxnSpPr>
          <p:cNvPr id="4" name="Straight Arrow Connector 3"/>
          <p:cNvCxnSpPr>
            <a:stCxn id="5" idx="1"/>
          </p:cNvCxnSpPr>
          <p:nvPr/>
        </p:nvCxnSpPr>
        <p:spPr>
          <a:xfrm flipH="1">
            <a:off x="1839468" y="1693195"/>
            <a:ext cx="1360931" cy="753093"/>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cxnSp>
        <p:nvCxnSpPr>
          <p:cNvPr id="12" name="Straight Arrow Connector 11"/>
          <p:cNvCxnSpPr>
            <a:stCxn id="5" idx="3"/>
          </p:cNvCxnSpPr>
          <p:nvPr/>
        </p:nvCxnSpPr>
        <p:spPr>
          <a:xfrm>
            <a:off x="5953442" y="1693195"/>
            <a:ext cx="1666558" cy="753093"/>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sp>
        <p:nvSpPr>
          <p:cNvPr id="13" name="Oval 12"/>
          <p:cNvSpPr/>
          <p:nvPr/>
        </p:nvSpPr>
        <p:spPr>
          <a:xfrm>
            <a:off x="1707179" y="1284303"/>
            <a:ext cx="914400" cy="914400"/>
          </a:xfrm>
          <a:prstGeom prst="ellipse">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30" name="Oval 29"/>
          <p:cNvSpPr/>
          <p:nvPr/>
        </p:nvSpPr>
        <p:spPr>
          <a:xfrm>
            <a:off x="6021835" y="329309"/>
            <a:ext cx="914400" cy="914400"/>
          </a:xfrm>
          <a:prstGeom prst="ellipse">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15" name="TextBox 14"/>
          <p:cNvSpPr txBox="1"/>
          <p:nvPr/>
        </p:nvSpPr>
        <p:spPr>
          <a:xfrm>
            <a:off x="1607657" y="1486277"/>
            <a:ext cx="1171693" cy="523220"/>
          </a:xfrm>
          <a:prstGeom prst="rect">
            <a:avLst/>
          </a:prstGeom>
          <a:noFill/>
        </p:spPr>
        <p:txBody>
          <a:bodyPr wrap="square" rtlCol="0">
            <a:spAutoFit/>
          </a:bodyPr>
          <a:lstStyle/>
          <a:p>
            <a:pPr algn="ctr"/>
            <a:r>
              <a:rPr lang="en-US" sz="1400" b="1" i="1" dirty="0" smtClean="0">
                <a:solidFill>
                  <a:srgbClr val="FF0000"/>
                </a:solidFill>
              </a:rPr>
              <a:t>HUD COC - Planning</a:t>
            </a:r>
            <a:endParaRPr lang="en-US" sz="1400" b="1" i="1" dirty="0">
              <a:solidFill>
                <a:srgbClr val="FF0000"/>
              </a:solidFill>
            </a:endParaRPr>
          </a:p>
        </p:txBody>
      </p:sp>
      <p:sp>
        <p:nvSpPr>
          <p:cNvPr id="16" name="TextBox 15"/>
          <p:cNvSpPr txBox="1"/>
          <p:nvPr/>
        </p:nvSpPr>
        <p:spPr>
          <a:xfrm>
            <a:off x="6085861" y="622372"/>
            <a:ext cx="757079" cy="338554"/>
          </a:xfrm>
          <a:prstGeom prst="rect">
            <a:avLst/>
          </a:prstGeom>
          <a:noFill/>
        </p:spPr>
        <p:txBody>
          <a:bodyPr wrap="square" rtlCol="0">
            <a:spAutoFit/>
          </a:bodyPr>
          <a:lstStyle/>
          <a:p>
            <a:pPr algn="ctr"/>
            <a:r>
              <a:rPr lang="en-US" sz="1600" b="1" i="1" dirty="0" smtClean="0">
                <a:solidFill>
                  <a:srgbClr val="FF0000"/>
                </a:solidFill>
              </a:rPr>
              <a:t>ESG</a:t>
            </a:r>
            <a:endParaRPr lang="en-US" sz="1600" b="1" i="1" dirty="0">
              <a:solidFill>
                <a:srgbClr val="FF0000"/>
              </a:solidFill>
            </a:endParaRPr>
          </a:p>
        </p:txBody>
      </p:sp>
      <p:cxnSp>
        <p:nvCxnSpPr>
          <p:cNvPr id="19" name="Straight Arrow Connector 18"/>
          <p:cNvCxnSpPr/>
          <p:nvPr/>
        </p:nvCxnSpPr>
        <p:spPr>
          <a:xfrm>
            <a:off x="3200399" y="2150395"/>
            <a:ext cx="0" cy="3993337"/>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cxnSp>
        <p:nvCxnSpPr>
          <p:cNvPr id="23" name="Straight Arrow Connector 22"/>
          <p:cNvCxnSpPr/>
          <p:nvPr/>
        </p:nvCxnSpPr>
        <p:spPr>
          <a:xfrm flipH="1">
            <a:off x="5867400" y="3571859"/>
            <a:ext cx="1308354" cy="2371741"/>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sp>
        <p:nvSpPr>
          <p:cNvPr id="39" name="Oval 38"/>
          <p:cNvSpPr/>
          <p:nvPr/>
        </p:nvSpPr>
        <p:spPr>
          <a:xfrm>
            <a:off x="6997602" y="790361"/>
            <a:ext cx="914400" cy="914400"/>
          </a:xfrm>
          <a:prstGeom prst="ellipse">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40" name="Oval 39"/>
          <p:cNvSpPr/>
          <p:nvPr/>
        </p:nvSpPr>
        <p:spPr>
          <a:xfrm>
            <a:off x="8229600" y="781882"/>
            <a:ext cx="914400" cy="914400"/>
          </a:xfrm>
          <a:prstGeom prst="ellipse">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42" name="TextBox 41"/>
          <p:cNvSpPr txBox="1"/>
          <p:nvPr/>
        </p:nvSpPr>
        <p:spPr>
          <a:xfrm>
            <a:off x="7062215" y="1057609"/>
            <a:ext cx="895288" cy="338554"/>
          </a:xfrm>
          <a:prstGeom prst="rect">
            <a:avLst/>
          </a:prstGeom>
          <a:noFill/>
        </p:spPr>
        <p:txBody>
          <a:bodyPr wrap="square" rtlCol="0">
            <a:spAutoFit/>
          </a:bodyPr>
          <a:lstStyle/>
          <a:p>
            <a:pPr algn="ctr"/>
            <a:r>
              <a:rPr lang="en-US" sz="1600" b="1" i="1" dirty="0" smtClean="0">
                <a:solidFill>
                  <a:srgbClr val="FF0000"/>
                </a:solidFill>
              </a:rPr>
              <a:t>HOPWA</a:t>
            </a:r>
            <a:endParaRPr lang="en-US" sz="1600" b="1" i="1" dirty="0">
              <a:solidFill>
                <a:srgbClr val="FF0000"/>
              </a:solidFill>
            </a:endParaRPr>
          </a:p>
        </p:txBody>
      </p:sp>
      <p:sp>
        <p:nvSpPr>
          <p:cNvPr id="43" name="TextBox 42"/>
          <p:cNvSpPr txBox="1"/>
          <p:nvPr/>
        </p:nvSpPr>
        <p:spPr>
          <a:xfrm>
            <a:off x="8249075" y="1066718"/>
            <a:ext cx="757079" cy="338554"/>
          </a:xfrm>
          <a:prstGeom prst="rect">
            <a:avLst/>
          </a:prstGeom>
          <a:noFill/>
        </p:spPr>
        <p:txBody>
          <a:bodyPr wrap="square" rtlCol="0">
            <a:spAutoFit/>
          </a:bodyPr>
          <a:lstStyle/>
          <a:p>
            <a:pPr algn="ctr"/>
            <a:r>
              <a:rPr lang="en-US" sz="1600" b="1" i="1" dirty="0" smtClean="0">
                <a:solidFill>
                  <a:srgbClr val="FF0000"/>
                </a:solidFill>
              </a:rPr>
              <a:t>HOME</a:t>
            </a:r>
            <a:endParaRPr lang="en-US" sz="1600" b="1" i="1" dirty="0">
              <a:solidFill>
                <a:srgbClr val="FF0000"/>
              </a:solidFill>
            </a:endParaRPr>
          </a:p>
        </p:txBody>
      </p:sp>
      <p:sp>
        <p:nvSpPr>
          <p:cNvPr id="45" name="Oval 44"/>
          <p:cNvSpPr/>
          <p:nvPr/>
        </p:nvSpPr>
        <p:spPr>
          <a:xfrm>
            <a:off x="6976031" y="3825883"/>
            <a:ext cx="914400" cy="914400"/>
          </a:xfrm>
          <a:prstGeom prst="ellipse">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47" name="Oval 46"/>
          <p:cNvSpPr/>
          <p:nvPr/>
        </p:nvSpPr>
        <p:spPr>
          <a:xfrm>
            <a:off x="8026241" y="3858517"/>
            <a:ext cx="914400" cy="914400"/>
          </a:xfrm>
          <a:prstGeom prst="ellipse">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49" name="Oval 48"/>
          <p:cNvSpPr/>
          <p:nvPr/>
        </p:nvSpPr>
        <p:spPr>
          <a:xfrm>
            <a:off x="6605015" y="4853957"/>
            <a:ext cx="914400" cy="914400"/>
          </a:xfrm>
          <a:prstGeom prst="ellipse">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50" name="Oval 49"/>
          <p:cNvSpPr/>
          <p:nvPr/>
        </p:nvSpPr>
        <p:spPr>
          <a:xfrm>
            <a:off x="8012163" y="5843906"/>
            <a:ext cx="914400" cy="914400"/>
          </a:xfrm>
          <a:prstGeom prst="ellipse">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51" name="Oval 50"/>
          <p:cNvSpPr/>
          <p:nvPr/>
        </p:nvSpPr>
        <p:spPr>
          <a:xfrm>
            <a:off x="6877050" y="5879036"/>
            <a:ext cx="914400" cy="914400"/>
          </a:xfrm>
          <a:prstGeom prst="ellipse">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52" name="TextBox 51"/>
          <p:cNvSpPr txBox="1"/>
          <p:nvPr/>
        </p:nvSpPr>
        <p:spPr>
          <a:xfrm>
            <a:off x="6940060" y="6131761"/>
            <a:ext cx="757079" cy="338554"/>
          </a:xfrm>
          <a:prstGeom prst="rect">
            <a:avLst/>
          </a:prstGeom>
          <a:noFill/>
        </p:spPr>
        <p:txBody>
          <a:bodyPr wrap="square" rtlCol="0">
            <a:spAutoFit/>
          </a:bodyPr>
          <a:lstStyle/>
          <a:p>
            <a:pPr algn="ctr"/>
            <a:r>
              <a:rPr lang="en-US" sz="1600" i="1" dirty="0" smtClean="0"/>
              <a:t>SOAR</a:t>
            </a:r>
            <a:endParaRPr lang="en-US" sz="1600" i="1" dirty="0"/>
          </a:p>
        </p:txBody>
      </p:sp>
      <p:sp>
        <p:nvSpPr>
          <p:cNvPr id="53" name="TextBox 52"/>
          <p:cNvSpPr txBox="1"/>
          <p:nvPr/>
        </p:nvSpPr>
        <p:spPr>
          <a:xfrm>
            <a:off x="8135115" y="4118150"/>
            <a:ext cx="757079" cy="338554"/>
          </a:xfrm>
          <a:prstGeom prst="rect">
            <a:avLst/>
          </a:prstGeom>
          <a:noFill/>
        </p:spPr>
        <p:txBody>
          <a:bodyPr wrap="square" rtlCol="0">
            <a:spAutoFit/>
          </a:bodyPr>
          <a:lstStyle/>
          <a:p>
            <a:pPr algn="ctr"/>
            <a:r>
              <a:rPr lang="en-US" sz="1600" i="1" dirty="0" smtClean="0"/>
              <a:t>TBRA</a:t>
            </a:r>
            <a:endParaRPr lang="en-US" sz="1600" i="1" dirty="0"/>
          </a:p>
        </p:txBody>
      </p:sp>
      <p:sp>
        <p:nvSpPr>
          <p:cNvPr id="54" name="TextBox 53"/>
          <p:cNvSpPr txBox="1"/>
          <p:nvPr/>
        </p:nvSpPr>
        <p:spPr>
          <a:xfrm>
            <a:off x="6668752" y="5059727"/>
            <a:ext cx="757079" cy="338554"/>
          </a:xfrm>
          <a:prstGeom prst="rect">
            <a:avLst/>
          </a:prstGeom>
          <a:noFill/>
        </p:spPr>
        <p:txBody>
          <a:bodyPr wrap="square" rtlCol="0">
            <a:spAutoFit/>
          </a:bodyPr>
          <a:lstStyle/>
          <a:p>
            <a:pPr algn="ctr"/>
            <a:r>
              <a:rPr lang="en-US" sz="1600" i="1" dirty="0" smtClean="0"/>
              <a:t>SSSG</a:t>
            </a:r>
            <a:endParaRPr lang="en-US" sz="1600" i="1" dirty="0"/>
          </a:p>
        </p:txBody>
      </p:sp>
      <p:sp>
        <p:nvSpPr>
          <p:cNvPr id="55" name="TextBox 54"/>
          <p:cNvSpPr txBox="1"/>
          <p:nvPr/>
        </p:nvSpPr>
        <p:spPr>
          <a:xfrm>
            <a:off x="7049192" y="4098970"/>
            <a:ext cx="757079" cy="338554"/>
          </a:xfrm>
          <a:prstGeom prst="rect">
            <a:avLst/>
          </a:prstGeom>
          <a:noFill/>
        </p:spPr>
        <p:txBody>
          <a:bodyPr wrap="square" rtlCol="0">
            <a:spAutoFit/>
          </a:bodyPr>
          <a:lstStyle/>
          <a:p>
            <a:pPr algn="ctr"/>
            <a:r>
              <a:rPr lang="en-US" sz="1600" i="1" dirty="0" smtClean="0"/>
              <a:t>PATH</a:t>
            </a:r>
            <a:endParaRPr lang="en-US" sz="1600" i="1" dirty="0"/>
          </a:p>
        </p:txBody>
      </p:sp>
      <p:sp>
        <p:nvSpPr>
          <p:cNvPr id="56" name="TextBox 55"/>
          <p:cNvSpPr txBox="1"/>
          <p:nvPr/>
        </p:nvSpPr>
        <p:spPr>
          <a:xfrm>
            <a:off x="8081128" y="6131761"/>
            <a:ext cx="757079" cy="338554"/>
          </a:xfrm>
          <a:prstGeom prst="rect">
            <a:avLst/>
          </a:prstGeom>
          <a:noFill/>
        </p:spPr>
        <p:txBody>
          <a:bodyPr wrap="square" rtlCol="0">
            <a:spAutoFit/>
          </a:bodyPr>
          <a:lstStyle/>
          <a:p>
            <a:pPr algn="ctr"/>
            <a:r>
              <a:rPr lang="en-US" sz="1600" i="1" dirty="0" smtClean="0"/>
              <a:t>CA</a:t>
            </a:r>
            <a:endParaRPr lang="en-US" sz="1600" i="1" dirty="0"/>
          </a:p>
        </p:txBody>
      </p:sp>
      <p:sp>
        <p:nvSpPr>
          <p:cNvPr id="57" name="Oval 56"/>
          <p:cNvSpPr/>
          <p:nvPr/>
        </p:nvSpPr>
        <p:spPr>
          <a:xfrm>
            <a:off x="7689166" y="4870556"/>
            <a:ext cx="914400" cy="914400"/>
          </a:xfrm>
          <a:prstGeom prst="ellipse">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58" name="TextBox 57"/>
          <p:cNvSpPr txBox="1"/>
          <p:nvPr/>
        </p:nvSpPr>
        <p:spPr>
          <a:xfrm>
            <a:off x="7696200" y="5134613"/>
            <a:ext cx="907366" cy="338554"/>
          </a:xfrm>
          <a:prstGeom prst="rect">
            <a:avLst/>
          </a:prstGeom>
          <a:noFill/>
        </p:spPr>
        <p:txBody>
          <a:bodyPr wrap="square" rtlCol="0">
            <a:spAutoFit/>
          </a:bodyPr>
          <a:lstStyle/>
          <a:p>
            <a:pPr algn="ctr"/>
            <a:r>
              <a:rPr lang="en-US" sz="1600" i="1" dirty="0" smtClean="0"/>
              <a:t>HOPWA</a:t>
            </a:r>
            <a:endParaRPr lang="en-US" sz="1600" i="1" dirty="0"/>
          </a:p>
        </p:txBody>
      </p:sp>
      <p:sp>
        <p:nvSpPr>
          <p:cNvPr id="59" name="Oval 58"/>
          <p:cNvSpPr/>
          <p:nvPr/>
        </p:nvSpPr>
        <p:spPr>
          <a:xfrm>
            <a:off x="2116248" y="4220213"/>
            <a:ext cx="914400" cy="914400"/>
          </a:xfrm>
          <a:prstGeom prst="ellipse">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60" name="TextBox 59"/>
          <p:cNvSpPr txBox="1"/>
          <p:nvPr/>
        </p:nvSpPr>
        <p:spPr>
          <a:xfrm>
            <a:off x="2019342" y="4360388"/>
            <a:ext cx="1171693" cy="523220"/>
          </a:xfrm>
          <a:prstGeom prst="rect">
            <a:avLst/>
          </a:prstGeom>
          <a:noFill/>
        </p:spPr>
        <p:txBody>
          <a:bodyPr wrap="square" rtlCol="0">
            <a:spAutoFit/>
          </a:bodyPr>
          <a:lstStyle/>
          <a:p>
            <a:pPr algn="ctr"/>
            <a:r>
              <a:rPr lang="en-US" sz="1400" b="1" i="1" dirty="0" smtClean="0">
                <a:solidFill>
                  <a:srgbClr val="FF0000"/>
                </a:solidFill>
              </a:rPr>
              <a:t>HUD COC - Programs</a:t>
            </a:r>
            <a:endParaRPr lang="en-US" sz="1400" b="1" i="1" dirty="0">
              <a:solidFill>
                <a:srgbClr val="FF0000"/>
              </a:solidFill>
            </a:endParaRPr>
          </a:p>
        </p:txBody>
      </p:sp>
      <p:cxnSp>
        <p:nvCxnSpPr>
          <p:cNvPr id="28" name="Straight Arrow Connector 27"/>
          <p:cNvCxnSpPr/>
          <p:nvPr/>
        </p:nvCxnSpPr>
        <p:spPr>
          <a:xfrm flipH="1">
            <a:off x="2485864" y="2829152"/>
            <a:ext cx="4257836" cy="51388"/>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cxnSp>
        <p:nvCxnSpPr>
          <p:cNvPr id="35" name="Straight Arrow Connector 34"/>
          <p:cNvCxnSpPr/>
          <p:nvPr/>
        </p:nvCxnSpPr>
        <p:spPr>
          <a:xfrm>
            <a:off x="2476500" y="2901598"/>
            <a:ext cx="1714500" cy="2527215"/>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sp>
        <p:nvSpPr>
          <p:cNvPr id="63" name="Oval 62"/>
          <p:cNvSpPr/>
          <p:nvPr/>
        </p:nvSpPr>
        <p:spPr>
          <a:xfrm>
            <a:off x="6251953" y="2385297"/>
            <a:ext cx="914400" cy="914400"/>
          </a:xfrm>
          <a:prstGeom prst="ellipse">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64" name="TextBox 63"/>
          <p:cNvSpPr txBox="1"/>
          <p:nvPr/>
        </p:nvSpPr>
        <p:spPr>
          <a:xfrm>
            <a:off x="6373120" y="2680164"/>
            <a:ext cx="757079" cy="338554"/>
          </a:xfrm>
          <a:prstGeom prst="rect">
            <a:avLst/>
          </a:prstGeom>
          <a:noFill/>
        </p:spPr>
        <p:txBody>
          <a:bodyPr wrap="square" rtlCol="0">
            <a:spAutoFit/>
          </a:bodyPr>
          <a:lstStyle/>
          <a:p>
            <a:pPr algn="ctr"/>
            <a:r>
              <a:rPr lang="en-US" sz="1600" i="1" dirty="0" smtClean="0">
                <a:solidFill>
                  <a:srgbClr val="FF0000"/>
                </a:solidFill>
              </a:rPr>
              <a:t>E</a:t>
            </a:r>
            <a:r>
              <a:rPr lang="en-US" sz="1600" b="1" i="1" dirty="0" smtClean="0">
                <a:solidFill>
                  <a:srgbClr val="7030A0"/>
                </a:solidFill>
              </a:rPr>
              <a:t>T</a:t>
            </a:r>
            <a:r>
              <a:rPr lang="en-US" sz="1600" i="1" dirty="0" smtClean="0"/>
              <a:t>H</a:t>
            </a:r>
            <a:endParaRPr lang="en-US" sz="1600" i="1" dirty="0"/>
          </a:p>
        </p:txBody>
      </p:sp>
      <p:sp>
        <p:nvSpPr>
          <p:cNvPr id="67" name="Oval 66"/>
          <p:cNvSpPr/>
          <p:nvPr/>
        </p:nvSpPr>
        <p:spPr>
          <a:xfrm>
            <a:off x="6242682" y="3316709"/>
            <a:ext cx="527610" cy="454018"/>
          </a:xfrm>
          <a:prstGeom prst="ellipse">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71" name="Oval 70"/>
          <p:cNvSpPr/>
          <p:nvPr/>
        </p:nvSpPr>
        <p:spPr>
          <a:xfrm>
            <a:off x="4414227" y="2396940"/>
            <a:ext cx="527610" cy="454018"/>
          </a:xfrm>
          <a:prstGeom prst="ellipse">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73" name="Oval 72"/>
          <p:cNvSpPr/>
          <p:nvPr/>
        </p:nvSpPr>
        <p:spPr>
          <a:xfrm>
            <a:off x="3523277" y="4171813"/>
            <a:ext cx="527610" cy="454018"/>
          </a:xfrm>
          <a:prstGeom prst="ellipse">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cxnSp>
        <p:nvCxnSpPr>
          <p:cNvPr id="62" name="Straight Arrow Connector 61"/>
          <p:cNvCxnSpPr>
            <a:stCxn id="32" idx="3"/>
          </p:cNvCxnSpPr>
          <p:nvPr/>
        </p:nvCxnSpPr>
        <p:spPr>
          <a:xfrm flipH="1">
            <a:off x="5257800" y="3981883"/>
            <a:ext cx="744741" cy="1580717"/>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cxnSp>
        <p:nvCxnSpPr>
          <p:cNvPr id="66" name="Straight Arrow Connector 65"/>
          <p:cNvCxnSpPr>
            <a:stCxn id="67" idx="3"/>
            <a:endCxn id="32" idx="3"/>
          </p:cNvCxnSpPr>
          <p:nvPr/>
        </p:nvCxnSpPr>
        <p:spPr>
          <a:xfrm flipH="1">
            <a:off x="6002541" y="3704238"/>
            <a:ext cx="317408" cy="277645"/>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sp>
        <p:nvSpPr>
          <p:cNvPr id="76" name="TextBox 75"/>
          <p:cNvSpPr txBox="1"/>
          <p:nvPr/>
        </p:nvSpPr>
        <p:spPr>
          <a:xfrm>
            <a:off x="4537453" y="2495982"/>
            <a:ext cx="376422" cy="307777"/>
          </a:xfrm>
          <a:prstGeom prst="rect">
            <a:avLst/>
          </a:prstGeom>
          <a:noFill/>
        </p:spPr>
        <p:txBody>
          <a:bodyPr wrap="square" rtlCol="0">
            <a:spAutoFit/>
          </a:bodyPr>
          <a:lstStyle/>
          <a:p>
            <a:r>
              <a:rPr lang="en-US" sz="1400" b="1" dirty="0" smtClean="0">
                <a:solidFill>
                  <a:srgbClr val="7030A0"/>
                </a:solidFill>
              </a:rPr>
              <a:t>T</a:t>
            </a:r>
            <a:endParaRPr lang="en-US" sz="1400" b="1" dirty="0">
              <a:solidFill>
                <a:srgbClr val="7030A0"/>
              </a:solidFill>
            </a:endParaRPr>
          </a:p>
        </p:txBody>
      </p:sp>
      <p:sp>
        <p:nvSpPr>
          <p:cNvPr id="82" name="TextBox 81"/>
          <p:cNvSpPr txBox="1"/>
          <p:nvPr/>
        </p:nvSpPr>
        <p:spPr>
          <a:xfrm>
            <a:off x="3636090" y="4220213"/>
            <a:ext cx="376422" cy="307777"/>
          </a:xfrm>
          <a:prstGeom prst="rect">
            <a:avLst/>
          </a:prstGeom>
          <a:noFill/>
        </p:spPr>
        <p:txBody>
          <a:bodyPr wrap="square" rtlCol="0">
            <a:spAutoFit/>
          </a:bodyPr>
          <a:lstStyle/>
          <a:p>
            <a:r>
              <a:rPr lang="en-US" sz="1400" b="1" dirty="0" smtClean="0">
                <a:solidFill>
                  <a:srgbClr val="7030A0"/>
                </a:solidFill>
              </a:rPr>
              <a:t>T</a:t>
            </a:r>
            <a:endParaRPr lang="en-US" sz="1400" b="1" dirty="0">
              <a:solidFill>
                <a:srgbClr val="7030A0"/>
              </a:solidFill>
            </a:endParaRPr>
          </a:p>
        </p:txBody>
      </p:sp>
      <p:sp>
        <p:nvSpPr>
          <p:cNvPr id="84" name="TextBox 83"/>
          <p:cNvSpPr txBox="1"/>
          <p:nvPr/>
        </p:nvSpPr>
        <p:spPr>
          <a:xfrm>
            <a:off x="6242682" y="3355283"/>
            <a:ext cx="697378" cy="307777"/>
          </a:xfrm>
          <a:prstGeom prst="rect">
            <a:avLst/>
          </a:prstGeom>
          <a:noFill/>
        </p:spPr>
        <p:txBody>
          <a:bodyPr wrap="square" rtlCol="0">
            <a:spAutoFit/>
          </a:bodyPr>
          <a:lstStyle/>
          <a:p>
            <a:r>
              <a:rPr lang="en-US" sz="1400" i="1" dirty="0" smtClean="0">
                <a:solidFill>
                  <a:srgbClr val="FF0000"/>
                </a:solidFill>
              </a:rPr>
              <a:t>E</a:t>
            </a:r>
            <a:r>
              <a:rPr lang="en-US" sz="1400" i="1" dirty="0" smtClean="0"/>
              <a:t> &amp; H</a:t>
            </a:r>
            <a:endParaRPr lang="en-US" sz="1400" i="1" dirty="0"/>
          </a:p>
        </p:txBody>
      </p:sp>
      <p:sp>
        <p:nvSpPr>
          <p:cNvPr id="85" name="Oval 84"/>
          <p:cNvSpPr/>
          <p:nvPr/>
        </p:nvSpPr>
        <p:spPr>
          <a:xfrm>
            <a:off x="7578179" y="1559103"/>
            <a:ext cx="914400" cy="914400"/>
          </a:xfrm>
          <a:prstGeom prst="ellipse">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86" name="TextBox 85"/>
          <p:cNvSpPr txBox="1"/>
          <p:nvPr/>
        </p:nvSpPr>
        <p:spPr>
          <a:xfrm>
            <a:off x="7656839" y="1811841"/>
            <a:ext cx="757079" cy="338554"/>
          </a:xfrm>
          <a:prstGeom prst="rect">
            <a:avLst/>
          </a:prstGeom>
          <a:noFill/>
        </p:spPr>
        <p:txBody>
          <a:bodyPr wrap="square" rtlCol="0">
            <a:spAutoFit/>
          </a:bodyPr>
          <a:lstStyle/>
          <a:p>
            <a:pPr algn="ctr"/>
            <a:r>
              <a:rPr lang="en-US" sz="1600" b="1" i="1" dirty="0" smtClean="0">
                <a:solidFill>
                  <a:srgbClr val="FF0000"/>
                </a:solidFill>
              </a:rPr>
              <a:t>CDBG</a:t>
            </a:r>
            <a:endParaRPr lang="en-US" sz="1600" b="1" i="1" dirty="0">
              <a:solidFill>
                <a:srgbClr val="FF0000"/>
              </a:solidFill>
            </a:endParaRPr>
          </a:p>
        </p:txBody>
      </p:sp>
      <p:sp>
        <p:nvSpPr>
          <p:cNvPr id="61" name="Oval 60"/>
          <p:cNvSpPr/>
          <p:nvPr/>
        </p:nvSpPr>
        <p:spPr>
          <a:xfrm>
            <a:off x="38100" y="54082"/>
            <a:ext cx="914400" cy="914400"/>
          </a:xfrm>
          <a:prstGeom prst="ellipse">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65" name="Oval 64"/>
          <p:cNvSpPr/>
          <p:nvPr/>
        </p:nvSpPr>
        <p:spPr>
          <a:xfrm>
            <a:off x="1028700" y="28070"/>
            <a:ext cx="914400" cy="914400"/>
          </a:xfrm>
          <a:prstGeom prst="ellipse">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68" name="Oval 67"/>
          <p:cNvSpPr/>
          <p:nvPr/>
        </p:nvSpPr>
        <p:spPr>
          <a:xfrm>
            <a:off x="2034360" y="28070"/>
            <a:ext cx="914400" cy="914400"/>
          </a:xfrm>
          <a:prstGeom prst="ellipse">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69" name="Oval 68"/>
          <p:cNvSpPr/>
          <p:nvPr/>
        </p:nvSpPr>
        <p:spPr>
          <a:xfrm>
            <a:off x="-14261" y="1005580"/>
            <a:ext cx="914400" cy="914400"/>
          </a:xfrm>
          <a:prstGeom prst="ellipse">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70" name="TextBox 69"/>
          <p:cNvSpPr txBox="1"/>
          <p:nvPr/>
        </p:nvSpPr>
        <p:spPr>
          <a:xfrm>
            <a:off x="-90547" y="314595"/>
            <a:ext cx="1171693" cy="307777"/>
          </a:xfrm>
          <a:prstGeom prst="rect">
            <a:avLst/>
          </a:prstGeom>
          <a:noFill/>
        </p:spPr>
        <p:txBody>
          <a:bodyPr wrap="square" rtlCol="0">
            <a:spAutoFit/>
          </a:bodyPr>
          <a:lstStyle/>
          <a:p>
            <a:pPr algn="ctr"/>
            <a:r>
              <a:rPr lang="en-US" sz="1400" b="1" i="1" dirty="0" smtClean="0">
                <a:solidFill>
                  <a:srgbClr val="FF0000"/>
                </a:solidFill>
              </a:rPr>
              <a:t>HUD-VASH</a:t>
            </a:r>
            <a:endParaRPr lang="en-US" sz="1400" b="1" i="1" dirty="0">
              <a:solidFill>
                <a:srgbClr val="FF0000"/>
              </a:solidFill>
            </a:endParaRPr>
          </a:p>
        </p:txBody>
      </p:sp>
      <p:sp>
        <p:nvSpPr>
          <p:cNvPr id="72" name="TextBox 71"/>
          <p:cNvSpPr txBox="1"/>
          <p:nvPr/>
        </p:nvSpPr>
        <p:spPr>
          <a:xfrm>
            <a:off x="882815" y="316044"/>
            <a:ext cx="1171693" cy="307777"/>
          </a:xfrm>
          <a:prstGeom prst="rect">
            <a:avLst/>
          </a:prstGeom>
          <a:noFill/>
        </p:spPr>
        <p:txBody>
          <a:bodyPr wrap="square" rtlCol="0">
            <a:spAutoFit/>
          </a:bodyPr>
          <a:lstStyle/>
          <a:p>
            <a:pPr algn="ctr"/>
            <a:r>
              <a:rPr lang="en-US" sz="1400" b="1" i="1" dirty="0" smtClean="0">
                <a:solidFill>
                  <a:srgbClr val="FF0000"/>
                </a:solidFill>
              </a:rPr>
              <a:t>Section 8</a:t>
            </a:r>
            <a:endParaRPr lang="en-US" sz="1400" b="1" i="1" dirty="0">
              <a:solidFill>
                <a:srgbClr val="FF0000"/>
              </a:solidFill>
            </a:endParaRPr>
          </a:p>
        </p:txBody>
      </p:sp>
      <p:sp>
        <p:nvSpPr>
          <p:cNvPr id="74" name="TextBox 73"/>
          <p:cNvSpPr txBox="1"/>
          <p:nvPr/>
        </p:nvSpPr>
        <p:spPr>
          <a:xfrm>
            <a:off x="1890653" y="314595"/>
            <a:ext cx="1171693" cy="307777"/>
          </a:xfrm>
          <a:prstGeom prst="rect">
            <a:avLst/>
          </a:prstGeom>
          <a:noFill/>
        </p:spPr>
        <p:txBody>
          <a:bodyPr wrap="square" rtlCol="0">
            <a:spAutoFit/>
          </a:bodyPr>
          <a:lstStyle/>
          <a:p>
            <a:pPr algn="ctr"/>
            <a:r>
              <a:rPr lang="en-US" sz="1400" b="1" i="1" dirty="0" smtClean="0">
                <a:solidFill>
                  <a:srgbClr val="FF0000"/>
                </a:solidFill>
              </a:rPr>
              <a:t>RHY</a:t>
            </a:r>
            <a:endParaRPr lang="en-US" sz="1400" b="1" i="1" dirty="0">
              <a:solidFill>
                <a:srgbClr val="FF0000"/>
              </a:solidFill>
            </a:endParaRPr>
          </a:p>
        </p:txBody>
      </p:sp>
      <p:sp>
        <p:nvSpPr>
          <p:cNvPr id="75" name="TextBox 74"/>
          <p:cNvSpPr txBox="1"/>
          <p:nvPr/>
        </p:nvSpPr>
        <p:spPr>
          <a:xfrm>
            <a:off x="-188413" y="1323321"/>
            <a:ext cx="1171693" cy="307777"/>
          </a:xfrm>
          <a:prstGeom prst="rect">
            <a:avLst/>
          </a:prstGeom>
          <a:noFill/>
        </p:spPr>
        <p:txBody>
          <a:bodyPr wrap="square" rtlCol="0">
            <a:spAutoFit/>
          </a:bodyPr>
          <a:lstStyle/>
          <a:p>
            <a:pPr algn="ctr"/>
            <a:r>
              <a:rPr lang="en-US" sz="1400" b="1" i="1" dirty="0" smtClean="0">
                <a:solidFill>
                  <a:srgbClr val="FF0000"/>
                </a:solidFill>
              </a:rPr>
              <a:t>SSVF</a:t>
            </a:r>
            <a:endParaRPr lang="en-US" sz="1400" b="1" i="1" dirty="0">
              <a:solidFill>
                <a:srgbClr val="FF0000"/>
              </a:solidFill>
            </a:endParaRPr>
          </a:p>
        </p:txBody>
      </p:sp>
    </p:spTree>
    <p:extLst>
      <p:ext uri="{BB962C8B-B14F-4D97-AF65-F5344CB8AC3E}">
        <p14:creationId xmlns:p14="http://schemas.microsoft.com/office/powerpoint/2010/main" val="264281514"/>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5B9C5A22-E598-40DE-8F12-BB38D9EA078E@corp"/>
          <p:cNvPicPr>
            <a:picLocks noChangeAspect="1" noChangeArrowheads="1"/>
          </p:cNvPicPr>
          <p:nvPr/>
        </p:nvPicPr>
        <p:blipFill>
          <a:blip r:embed="rId2" cstate="print"/>
          <a:srcRect/>
          <a:stretch>
            <a:fillRect/>
          </a:stretch>
        </p:blipFill>
        <p:spPr bwMode="auto">
          <a:xfrm>
            <a:off x="6934200" y="152400"/>
            <a:ext cx="1905000" cy="571500"/>
          </a:xfrm>
          <a:prstGeom prst="rect">
            <a:avLst/>
          </a:prstGeom>
          <a:noFill/>
          <a:ln w="9525">
            <a:noFill/>
            <a:miter lim="800000"/>
            <a:headEnd/>
            <a:tailEnd/>
          </a:ln>
        </p:spPr>
      </p:pic>
      <p:sp>
        <p:nvSpPr>
          <p:cNvPr id="3" name="Title 2"/>
          <p:cNvSpPr>
            <a:spLocks noGrp="1"/>
          </p:cNvSpPr>
          <p:nvPr>
            <p:ph type="title"/>
          </p:nvPr>
        </p:nvSpPr>
        <p:spPr/>
        <p:txBody>
          <a:bodyPr>
            <a:normAutofit/>
          </a:bodyPr>
          <a:lstStyle/>
          <a:p>
            <a:pPr algn="l"/>
            <a:r>
              <a:rPr lang="en-US" sz="3200" b="1" dirty="0" smtClean="0">
                <a:solidFill>
                  <a:srgbClr val="002060"/>
                </a:solidFill>
              </a:rPr>
              <a:t>HUD COC Planning &amp; Program Funding</a:t>
            </a:r>
            <a:endParaRPr lang="en-US" sz="3200" b="1" dirty="0">
              <a:solidFill>
                <a:srgbClr val="002060"/>
              </a:solidFill>
            </a:endParaRPr>
          </a:p>
        </p:txBody>
      </p:sp>
      <p:sp>
        <p:nvSpPr>
          <p:cNvPr id="5" name="Content Placeholder 4"/>
          <p:cNvSpPr>
            <a:spLocks noGrp="1"/>
          </p:cNvSpPr>
          <p:nvPr>
            <p:ph idx="1"/>
          </p:nvPr>
        </p:nvSpPr>
        <p:spPr>
          <a:xfrm>
            <a:off x="457200" y="1417638"/>
            <a:ext cx="8229600" cy="4708525"/>
          </a:xfrm>
        </p:spPr>
        <p:txBody>
          <a:bodyPr>
            <a:normAutofit fontScale="92500" lnSpcReduction="10000"/>
          </a:bodyPr>
          <a:lstStyle/>
          <a:p>
            <a:r>
              <a:rPr lang="en-US" dirty="0" smtClean="0"/>
              <a:t>National Competition</a:t>
            </a:r>
          </a:p>
          <a:p>
            <a:pPr lvl="1"/>
            <a:r>
              <a:rPr lang="en-US" dirty="0" smtClean="0"/>
              <a:t>Parameters and strategic priorities outlined in a Notice of Funding Available (NOFA) published by HUD.</a:t>
            </a:r>
          </a:p>
          <a:p>
            <a:pPr lvl="1"/>
            <a:r>
              <a:rPr lang="en-US" dirty="0" smtClean="0"/>
              <a:t>Components:</a:t>
            </a:r>
          </a:p>
          <a:p>
            <a:pPr lvl="2"/>
            <a:r>
              <a:rPr lang="en-US" dirty="0" smtClean="0"/>
              <a:t>COC required to write collaborative application</a:t>
            </a:r>
          </a:p>
          <a:p>
            <a:pPr lvl="3"/>
            <a:r>
              <a:rPr lang="en-US" dirty="0" smtClean="0"/>
              <a:t>Represents the entire geographic area</a:t>
            </a:r>
          </a:p>
          <a:p>
            <a:pPr lvl="2"/>
            <a:r>
              <a:rPr lang="en-US" dirty="0" smtClean="0"/>
              <a:t>Agencies required to write project applications</a:t>
            </a:r>
          </a:p>
          <a:p>
            <a:pPr lvl="3"/>
            <a:r>
              <a:rPr lang="en-US" dirty="0" smtClean="0"/>
              <a:t>Represents one specific project</a:t>
            </a:r>
          </a:p>
          <a:p>
            <a:pPr lvl="1"/>
            <a:r>
              <a:rPr lang="en-US" dirty="0" smtClean="0"/>
              <a:t>COC required to rank projects and place in Tiers </a:t>
            </a:r>
          </a:p>
          <a:p>
            <a:pPr lvl="1"/>
            <a:r>
              <a:rPr lang="en-US" dirty="0" smtClean="0"/>
              <a:t>Awarded projects receive a direct allocation from HUD and sign grant agreement </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5B9C5A22-E598-40DE-8F12-BB38D9EA078E@corp"/>
          <p:cNvPicPr>
            <a:picLocks noChangeAspect="1" noChangeArrowheads="1"/>
          </p:cNvPicPr>
          <p:nvPr/>
        </p:nvPicPr>
        <p:blipFill>
          <a:blip r:embed="rId2" cstate="print"/>
          <a:srcRect/>
          <a:stretch>
            <a:fillRect/>
          </a:stretch>
        </p:blipFill>
        <p:spPr bwMode="auto">
          <a:xfrm>
            <a:off x="6934200" y="152400"/>
            <a:ext cx="1905000" cy="571500"/>
          </a:xfrm>
          <a:prstGeom prst="rect">
            <a:avLst/>
          </a:prstGeom>
          <a:noFill/>
          <a:ln w="9525">
            <a:noFill/>
            <a:miter lim="800000"/>
            <a:headEnd/>
            <a:tailEnd/>
          </a:ln>
        </p:spPr>
      </p:pic>
      <p:sp>
        <p:nvSpPr>
          <p:cNvPr id="5" name="Title 4"/>
          <p:cNvSpPr>
            <a:spLocks noGrp="1"/>
          </p:cNvSpPr>
          <p:nvPr>
            <p:ph type="title"/>
          </p:nvPr>
        </p:nvSpPr>
        <p:spPr/>
        <p:txBody>
          <a:bodyPr>
            <a:normAutofit/>
          </a:bodyPr>
          <a:lstStyle/>
          <a:p>
            <a:pPr algn="l"/>
            <a:r>
              <a:rPr lang="en-US" sz="3200" b="1" dirty="0" smtClean="0">
                <a:solidFill>
                  <a:srgbClr val="002060"/>
                </a:solidFill>
              </a:rPr>
              <a:t>Training Objectives</a:t>
            </a:r>
            <a:endParaRPr lang="en-US" sz="3200" b="1" dirty="0">
              <a:solidFill>
                <a:srgbClr val="002060"/>
              </a:solidFill>
            </a:endParaRPr>
          </a:p>
        </p:txBody>
      </p:sp>
      <p:sp>
        <p:nvSpPr>
          <p:cNvPr id="6" name="Subtitle 5"/>
          <p:cNvSpPr>
            <a:spLocks noGrp="1"/>
          </p:cNvSpPr>
          <p:nvPr>
            <p:ph idx="1"/>
          </p:nvPr>
        </p:nvSpPr>
        <p:spPr/>
        <p:txBody>
          <a:bodyPr>
            <a:normAutofit/>
          </a:bodyPr>
          <a:lstStyle/>
          <a:p>
            <a:pPr algn="l">
              <a:buFont typeface="Wingdings" panose="05000000000000000000" pitchFamily="2" charset="2"/>
              <a:buChar char="ü"/>
            </a:pPr>
            <a:r>
              <a:rPr lang="en-US" dirty="0" smtClean="0">
                <a:solidFill>
                  <a:schemeClr val="tx1">
                    <a:lumMod val="95000"/>
                    <a:lumOff val="5000"/>
                  </a:schemeClr>
                </a:solidFill>
              </a:rPr>
              <a:t>Who are the </a:t>
            </a:r>
            <a:r>
              <a:rPr lang="en-US" u="sng" dirty="0" smtClean="0">
                <a:solidFill>
                  <a:schemeClr val="tx1">
                    <a:lumMod val="95000"/>
                    <a:lumOff val="5000"/>
                  </a:schemeClr>
                </a:solidFill>
              </a:rPr>
              <a:t>players</a:t>
            </a:r>
            <a:r>
              <a:rPr lang="en-US" dirty="0" smtClean="0">
                <a:solidFill>
                  <a:schemeClr val="tx1">
                    <a:lumMod val="95000"/>
                    <a:lumOff val="5000"/>
                  </a:schemeClr>
                </a:solidFill>
              </a:rPr>
              <a:t>?</a:t>
            </a:r>
          </a:p>
          <a:p>
            <a:pPr algn="l">
              <a:buFont typeface="Wingdings" panose="05000000000000000000" pitchFamily="2" charset="2"/>
              <a:buChar char="ü"/>
            </a:pPr>
            <a:endParaRPr lang="en-US" dirty="0" smtClean="0">
              <a:solidFill>
                <a:schemeClr val="tx1">
                  <a:lumMod val="95000"/>
                  <a:lumOff val="5000"/>
                </a:schemeClr>
              </a:solidFill>
            </a:endParaRPr>
          </a:p>
          <a:p>
            <a:pPr algn="l">
              <a:buFont typeface="Wingdings" panose="05000000000000000000" pitchFamily="2" charset="2"/>
              <a:buChar char="ü"/>
            </a:pPr>
            <a:r>
              <a:rPr lang="en-US" dirty="0" smtClean="0">
                <a:solidFill>
                  <a:schemeClr val="tx1">
                    <a:lumMod val="95000"/>
                    <a:lumOff val="5000"/>
                  </a:schemeClr>
                </a:solidFill>
              </a:rPr>
              <a:t>What </a:t>
            </a:r>
            <a:r>
              <a:rPr lang="en-US" u="sng" dirty="0" smtClean="0">
                <a:solidFill>
                  <a:schemeClr val="tx1">
                    <a:lumMod val="95000"/>
                    <a:lumOff val="5000"/>
                  </a:schemeClr>
                </a:solidFill>
              </a:rPr>
              <a:t>funding</a:t>
            </a:r>
            <a:r>
              <a:rPr lang="en-US" dirty="0" smtClean="0">
                <a:solidFill>
                  <a:schemeClr val="tx1">
                    <a:lumMod val="95000"/>
                    <a:lumOff val="5000"/>
                  </a:schemeClr>
                </a:solidFill>
              </a:rPr>
              <a:t> is involved?</a:t>
            </a:r>
          </a:p>
          <a:p>
            <a:pPr algn="l">
              <a:buFont typeface="Wingdings" panose="05000000000000000000" pitchFamily="2" charset="2"/>
              <a:buChar char="ü"/>
            </a:pPr>
            <a:endParaRPr lang="en-US" dirty="0" smtClean="0">
              <a:solidFill>
                <a:schemeClr val="tx1">
                  <a:lumMod val="95000"/>
                  <a:lumOff val="5000"/>
                </a:schemeClr>
              </a:solidFill>
            </a:endParaRPr>
          </a:p>
          <a:p>
            <a:pPr algn="l">
              <a:buFont typeface="Wingdings" panose="05000000000000000000" pitchFamily="2" charset="2"/>
              <a:buChar char="ü"/>
            </a:pPr>
            <a:r>
              <a:rPr lang="en-US" dirty="0" smtClean="0">
                <a:solidFill>
                  <a:schemeClr val="tx1">
                    <a:lumMod val="95000"/>
                    <a:lumOff val="5000"/>
                  </a:schemeClr>
                </a:solidFill>
              </a:rPr>
              <a:t>What are the </a:t>
            </a:r>
            <a:r>
              <a:rPr lang="en-US" u="sng" dirty="0" smtClean="0">
                <a:solidFill>
                  <a:schemeClr val="tx1">
                    <a:lumMod val="95000"/>
                    <a:lumOff val="5000"/>
                  </a:schemeClr>
                </a:solidFill>
              </a:rPr>
              <a:t>rules</a:t>
            </a:r>
            <a:r>
              <a:rPr lang="en-US" dirty="0" smtClean="0">
                <a:solidFill>
                  <a:schemeClr val="tx1">
                    <a:lumMod val="95000"/>
                    <a:lumOff val="5000"/>
                  </a:schemeClr>
                </a:solidFill>
              </a:rPr>
              <a:t> and where did they come from?</a:t>
            </a:r>
          </a:p>
          <a:p>
            <a:pPr marL="0" indent="0" algn="l">
              <a:buNone/>
            </a:pPr>
            <a:endParaRPr lang="en-US" dirty="0" smtClean="0">
              <a:solidFill>
                <a:schemeClr val="tx1">
                  <a:lumMod val="95000"/>
                  <a:lumOff val="5000"/>
                </a:schemeClr>
              </a:solidFill>
            </a:endParaRPr>
          </a:p>
          <a:p>
            <a:pPr marL="514350" indent="-514350" algn="l">
              <a:buFont typeface="+mj-lt"/>
              <a:buAutoNum type="arabicPeriod"/>
            </a:pPr>
            <a:endParaRPr lang="en-US" dirty="0" smtClean="0">
              <a:solidFill>
                <a:schemeClr val="tx1">
                  <a:lumMod val="95000"/>
                  <a:lumOff val="5000"/>
                </a:schemeClr>
              </a:solidFill>
            </a:endParaRPr>
          </a:p>
          <a:p>
            <a:pPr marL="0" indent="0" algn="l">
              <a:buNone/>
            </a:pPr>
            <a:endParaRPr lang="en-US" dirty="0" smtClean="0">
              <a:solidFill>
                <a:schemeClr val="tx1">
                  <a:lumMod val="95000"/>
                  <a:lumOff val="5000"/>
                </a:schemeClr>
              </a:solidFill>
            </a:endParaRPr>
          </a:p>
          <a:p>
            <a:pPr marL="514350" indent="-514350" algn="l">
              <a:buFont typeface="+mj-lt"/>
              <a:buAutoNum type="arabicPeriod"/>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5B9C5A22-E598-40DE-8F12-BB38D9EA078E@corp"/>
          <p:cNvPicPr>
            <a:picLocks noChangeAspect="1" noChangeArrowheads="1"/>
          </p:cNvPicPr>
          <p:nvPr/>
        </p:nvPicPr>
        <p:blipFill>
          <a:blip r:embed="rId2" cstate="print"/>
          <a:srcRect/>
          <a:stretch>
            <a:fillRect/>
          </a:stretch>
        </p:blipFill>
        <p:spPr bwMode="auto">
          <a:xfrm>
            <a:off x="6934200" y="152400"/>
            <a:ext cx="1905000" cy="571500"/>
          </a:xfrm>
          <a:prstGeom prst="rect">
            <a:avLst/>
          </a:prstGeom>
          <a:noFill/>
          <a:ln w="9525">
            <a:noFill/>
            <a:miter lim="800000"/>
            <a:headEnd/>
            <a:tailEnd/>
          </a:ln>
        </p:spPr>
      </p:pic>
      <p:sp>
        <p:nvSpPr>
          <p:cNvPr id="3" name="Title 2"/>
          <p:cNvSpPr>
            <a:spLocks noGrp="1"/>
          </p:cNvSpPr>
          <p:nvPr>
            <p:ph type="title"/>
          </p:nvPr>
        </p:nvSpPr>
        <p:spPr/>
        <p:txBody>
          <a:bodyPr>
            <a:normAutofit/>
          </a:bodyPr>
          <a:lstStyle/>
          <a:p>
            <a:pPr algn="l"/>
            <a:r>
              <a:rPr lang="en-US" sz="3200" b="1" dirty="0" smtClean="0">
                <a:solidFill>
                  <a:srgbClr val="002060"/>
                </a:solidFill>
              </a:rPr>
              <a:t>HUD COC Planning &amp; Program Funding</a:t>
            </a:r>
            <a:endParaRPr lang="en-US" sz="3200" b="1" dirty="0">
              <a:solidFill>
                <a:srgbClr val="002060"/>
              </a:solidFill>
            </a:endParaRPr>
          </a:p>
        </p:txBody>
      </p:sp>
      <p:sp>
        <p:nvSpPr>
          <p:cNvPr id="5" name="Content Placeholder 4"/>
          <p:cNvSpPr>
            <a:spLocks noGrp="1"/>
          </p:cNvSpPr>
          <p:nvPr>
            <p:ph idx="1"/>
          </p:nvPr>
        </p:nvSpPr>
        <p:spPr>
          <a:xfrm>
            <a:off x="457200" y="1417638"/>
            <a:ext cx="8229600" cy="4983162"/>
          </a:xfrm>
        </p:spPr>
        <p:txBody>
          <a:bodyPr>
            <a:normAutofit fontScale="92500"/>
          </a:bodyPr>
          <a:lstStyle/>
          <a:p>
            <a:r>
              <a:rPr lang="en-US" dirty="0" smtClean="0"/>
              <a:t>Type of projects eligible for funding:</a:t>
            </a:r>
          </a:p>
          <a:p>
            <a:pPr lvl="1"/>
            <a:r>
              <a:rPr lang="en-US" dirty="0" smtClean="0"/>
              <a:t>Permanent Housing</a:t>
            </a:r>
          </a:p>
          <a:p>
            <a:pPr lvl="2"/>
            <a:r>
              <a:rPr lang="en-US" dirty="0" smtClean="0"/>
              <a:t>Permanent Supportive Housing (PSH)</a:t>
            </a:r>
          </a:p>
          <a:p>
            <a:pPr lvl="2"/>
            <a:r>
              <a:rPr lang="en-US" dirty="0" smtClean="0"/>
              <a:t>Rapid Re-housing (RRH)</a:t>
            </a:r>
          </a:p>
          <a:p>
            <a:pPr lvl="1"/>
            <a:r>
              <a:rPr lang="en-US" dirty="0" smtClean="0"/>
              <a:t>Transitional Housing (TH)</a:t>
            </a:r>
          </a:p>
          <a:p>
            <a:pPr lvl="1"/>
            <a:r>
              <a:rPr lang="en-US" dirty="0" smtClean="0"/>
              <a:t>Shelter Plus Care (S+C)</a:t>
            </a:r>
          </a:p>
          <a:p>
            <a:pPr lvl="1"/>
            <a:r>
              <a:rPr lang="en-US" dirty="0" smtClean="0"/>
              <a:t>Safe Haven (SH)</a:t>
            </a:r>
          </a:p>
          <a:p>
            <a:pPr lvl="1"/>
            <a:r>
              <a:rPr lang="en-US" dirty="0" smtClean="0"/>
              <a:t>Supportive Services Only (SSO)</a:t>
            </a:r>
          </a:p>
          <a:p>
            <a:pPr lvl="1"/>
            <a:r>
              <a:rPr lang="en-US" dirty="0" smtClean="0"/>
              <a:t>Homeless Management Information System (HMIS)</a:t>
            </a:r>
          </a:p>
          <a:p>
            <a:pPr lvl="1"/>
            <a:r>
              <a:rPr lang="en-US" dirty="0" smtClean="0"/>
              <a:t>COC Planning Grant</a:t>
            </a:r>
          </a:p>
        </p:txBody>
      </p:sp>
    </p:spTree>
    <p:extLst>
      <p:ext uri="{BB962C8B-B14F-4D97-AF65-F5344CB8AC3E}">
        <p14:creationId xmlns:p14="http://schemas.microsoft.com/office/powerpoint/2010/main" val="863945275"/>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5B9C5A22-E598-40DE-8F12-BB38D9EA078E@corp"/>
          <p:cNvPicPr>
            <a:picLocks noChangeAspect="1" noChangeArrowheads="1"/>
          </p:cNvPicPr>
          <p:nvPr/>
        </p:nvPicPr>
        <p:blipFill>
          <a:blip r:embed="rId2" cstate="print"/>
          <a:srcRect/>
          <a:stretch>
            <a:fillRect/>
          </a:stretch>
        </p:blipFill>
        <p:spPr bwMode="auto">
          <a:xfrm>
            <a:off x="6934200" y="152400"/>
            <a:ext cx="1905000" cy="571500"/>
          </a:xfrm>
          <a:prstGeom prst="rect">
            <a:avLst/>
          </a:prstGeom>
          <a:noFill/>
          <a:ln w="9525">
            <a:noFill/>
            <a:miter lim="800000"/>
            <a:headEnd/>
            <a:tailEnd/>
          </a:ln>
        </p:spPr>
      </p:pic>
      <p:sp>
        <p:nvSpPr>
          <p:cNvPr id="3" name="Title 2"/>
          <p:cNvSpPr>
            <a:spLocks noGrp="1"/>
          </p:cNvSpPr>
          <p:nvPr>
            <p:ph type="title"/>
          </p:nvPr>
        </p:nvSpPr>
        <p:spPr>
          <a:xfrm>
            <a:off x="457200" y="762000"/>
            <a:ext cx="8229600" cy="838200"/>
          </a:xfrm>
        </p:spPr>
        <p:txBody>
          <a:bodyPr>
            <a:normAutofit/>
          </a:bodyPr>
          <a:lstStyle/>
          <a:p>
            <a:pPr algn="l"/>
            <a:r>
              <a:rPr lang="en-US" sz="3200" b="1" dirty="0" smtClean="0">
                <a:solidFill>
                  <a:srgbClr val="002060"/>
                </a:solidFill>
              </a:rPr>
              <a:t>WI Division of Housing Funding Opportunities</a:t>
            </a:r>
            <a:endParaRPr lang="en-US" sz="3200" b="1" dirty="0">
              <a:solidFill>
                <a:srgbClr val="002060"/>
              </a:solidFill>
            </a:endParaRPr>
          </a:p>
        </p:txBody>
      </p:sp>
      <p:sp>
        <p:nvSpPr>
          <p:cNvPr id="4" name="Content Placeholder 3"/>
          <p:cNvSpPr>
            <a:spLocks noGrp="1"/>
          </p:cNvSpPr>
          <p:nvPr>
            <p:ph idx="1"/>
          </p:nvPr>
        </p:nvSpPr>
        <p:spPr>
          <a:xfrm>
            <a:off x="457200" y="1828800"/>
            <a:ext cx="8229600" cy="4724400"/>
          </a:xfrm>
        </p:spPr>
        <p:txBody>
          <a:bodyPr>
            <a:normAutofit fontScale="70000" lnSpcReduction="20000"/>
          </a:bodyPr>
          <a:lstStyle/>
          <a:p>
            <a:r>
              <a:rPr lang="en-US" b="1" dirty="0" smtClean="0"/>
              <a:t>Critical Assistance (CA)</a:t>
            </a:r>
          </a:p>
          <a:p>
            <a:pPr lvl="1"/>
            <a:r>
              <a:rPr lang="en-US" dirty="0" smtClean="0"/>
              <a:t>State funding</a:t>
            </a:r>
          </a:p>
          <a:p>
            <a:pPr lvl="1"/>
            <a:r>
              <a:rPr lang="en-US" dirty="0" smtClean="0"/>
              <a:t>Provides direct </a:t>
            </a:r>
            <a:r>
              <a:rPr lang="en-US" dirty="0"/>
              <a:t>emergency financial assistance </a:t>
            </a:r>
            <a:r>
              <a:rPr lang="en-US" dirty="0" smtClean="0"/>
              <a:t>for rent, security deposits, and foreclosure prevention</a:t>
            </a:r>
          </a:p>
          <a:p>
            <a:pPr lvl="1"/>
            <a:r>
              <a:rPr lang="en-US" dirty="0" smtClean="0"/>
              <a:t>Required to collaborate with local continua &amp; use HMIS</a:t>
            </a:r>
          </a:p>
          <a:p>
            <a:pPr lvl="1"/>
            <a:r>
              <a:rPr lang="en-US" dirty="0" smtClean="0"/>
              <a:t>Current grantee </a:t>
            </a:r>
            <a:r>
              <a:rPr lang="en-US" dirty="0"/>
              <a:t>is the Foundation for Rural Housing.</a:t>
            </a:r>
          </a:p>
          <a:p>
            <a:endParaRPr lang="en-US" dirty="0" smtClean="0"/>
          </a:p>
          <a:p>
            <a:r>
              <a:rPr lang="en-US" b="1" dirty="0" smtClean="0"/>
              <a:t>Housing Opportunities for Persons with AIDS (HOPWA)</a:t>
            </a:r>
          </a:p>
          <a:p>
            <a:pPr lvl="1"/>
            <a:r>
              <a:rPr lang="en-US" dirty="0" smtClean="0"/>
              <a:t>Federal funding</a:t>
            </a:r>
          </a:p>
          <a:p>
            <a:pPr lvl="1"/>
            <a:r>
              <a:rPr lang="en-US" dirty="0" smtClean="0"/>
              <a:t>Designed </a:t>
            </a:r>
            <a:r>
              <a:rPr lang="en-US" dirty="0"/>
              <a:t>to provide eligible applicants with program and admin resources for meeting the housing needs of persons with </a:t>
            </a:r>
            <a:r>
              <a:rPr lang="en-US" dirty="0" smtClean="0"/>
              <a:t>AIDS </a:t>
            </a:r>
          </a:p>
          <a:p>
            <a:pPr lvl="1"/>
            <a:r>
              <a:rPr lang="en-US" dirty="0" smtClean="0"/>
              <a:t>Funds </a:t>
            </a:r>
            <a:r>
              <a:rPr lang="en-US" dirty="0"/>
              <a:t>may be used to assist all forms of housing designed to prevent homelessness including emergency housing, shared housing, apartments, SRO, and community </a:t>
            </a:r>
            <a:r>
              <a:rPr lang="en-US" dirty="0" smtClean="0"/>
              <a:t>residences</a:t>
            </a:r>
          </a:p>
          <a:p>
            <a:pPr lvl="1"/>
            <a:r>
              <a:rPr lang="en-US" dirty="0" smtClean="0"/>
              <a:t>Required to use HMIS</a:t>
            </a:r>
            <a:endParaRPr lang="en-US" dirty="0"/>
          </a:p>
          <a:p>
            <a:endParaRPr lang="en-US" dirty="0" smtClean="0"/>
          </a:p>
          <a:p>
            <a:endParaRPr lang="en-US" dirty="0" smtClean="0"/>
          </a:p>
          <a:p>
            <a:endParaRPr lang="en-US" dirty="0" smtClean="0"/>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5B9C5A22-E598-40DE-8F12-BB38D9EA078E@corp"/>
          <p:cNvPicPr>
            <a:picLocks noChangeAspect="1" noChangeArrowheads="1"/>
          </p:cNvPicPr>
          <p:nvPr/>
        </p:nvPicPr>
        <p:blipFill>
          <a:blip r:embed="rId2" cstate="print"/>
          <a:srcRect/>
          <a:stretch>
            <a:fillRect/>
          </a:stretch>
        </p:blipFill>
        <p:spPr bwMode="auto">
          <a:xfrm>
            <a:off x="6934200" y="152400"/>
            <a:ext cx="1905000" cy="571500"/>
          </a:xfrm>
          <a:prstGeom prst="rect">
            <a:avLst/>
          </a:prstGeom>
          <a:noFill/>
          <a:ln w="9525">
            <a:noFill/>
            <a:miter lim="800000"/>
            <a:headEnd/>
            <a:tailEnd/>
          </a:ln>
        </p:spPr>
      </p:pic>
      <p:sp>
        <p:nvSpPr>
          <p:cNvPr id="3" name="Title 2"/>
          <p:cNvSpPr>
            <a:spLocks noGrp="1"/>
          </p:cNvSpPr>
          <p:nvPr>
            <p:ph type="title"/>
          </p:nvPr>
        </p:nvSpPr>
        <p:spPr>
          <a:xfrm>
            <a:off x="457200" y="762000"/>
            <a:ext cx="8229600" cy="838200"/>
          </a:xfrm>
        </p:spPr>
        <p:txBody>
          <a:bodyPr>
            <a:normAutofit/>
          </a:bodyPr>
          <a:lstStyle/>
          <a:p>
            <a:pPr algn="l"/>
            <a:r>
              <a:rPr lang="en-US" sz="3200" b="1" dirty="0" smtClean="0">
                <a:solidFill>
                  <a:srgbClr val="002060"/>
                </a:solidFill>
              </a:rPr>
              <a:t>WI Division of Housing Funding Opportunities</a:t>
            </a:r>
            <a:endParaRPr lang="en-US" sz="3200" b="1" dirty="0">
              <a:solidFill>
                <a:srgbClr val="002060"/>
              </a:solidFill>
            </a:endParaRPr>
          </a:p>
        </p:txBody>
      </p:sp>
      <p:sp>
        <p:nvSpPr>
          <p:cNvPr id="4" name="Content Placeholder 3"/>
          <p:cNvSpPr>
            <a:spLocks noGrp="1"/>
          </p:cNvSpPr>
          <p:nvPr>
            <p:ph idx="1"/>
          </p:nvPr>
        </p:nvSpPr>
        <p:spPr>
          <a:xfrm>
            <a:off x="457200" y="1828800"/>
            <a:ext cx="8229600" cy="4572000"/>
          </a:xfrm>
        </p:spPr>
        <p:txBody>
          <a:bodyPr>
            <a:normAutofit fontScale="62500" lnSpcReduction="20000"/>
          </a:bodyPr>
          <a:lstStyle/>
          <a:p>
            <a:r>
              <a:rPr lang="en-US" b="1" dirty="0" smtClean="0"/>
              <a:t>Projects for Assistance in Transition from Homelessness (PATH)</a:t>
            </a:r>
          </a:p>
          <a:p>
            <a:pPr lvl="1"/>
            <a:r>
              <a:rPr lang="en-US" dirty="0" smtClean="0"/>
              <a:t>Federal formula grant program, created in 1991 and administered by Substance Abuse and Mental Health Services Administration (SAMHSA).</a:t>
            </a:r>
          </a:p>
          <a:p>
            <a:pPr lvl="1"/>
            <a:r>
              <a:rPr lang="en-US" dirty="0" smtClean="0"/>
              <a:t>Serve individuals with serious mental illness, as well as co-occurring substance abuse disorders, who are homeless</a:t>
            </a:r>
          </a:p>
          <a:p>
            <a:pPr lvl="1"/>
            <a:r>
              <a:rPr lang="en-US" dirty="0" smtClean="0"/>
              <a:t>Eligible activities include outreach, screening &amp; diagnosis, community mental health, case management, AODA treatment, supportive services, and referrals</a:t>
            </a:r>
          </a:p>
          <a:p>
            <a:pPr lvl="1"/>
            <a:r>
              <a:rPr lang="en-US" dirty="0" smtClean="0"/>
              <a:t>Annual application process &amp; required to use HMIS</a:t>
            </a:r>
          </a:p>
          <a:p>
            <a:endParaRPr lang="en-US" dirty="0" smtClean="0"/>
          </a:p>
          <a:p>
            <a:r>
              <a:rPr lang="en-US" b="1" dirty="0" smtClean="0"/>
              <a:t>State Shelter Subsidy Grant (SSSG)</a:t>
            </a:r>
          </a:p>
          <a:p>
            <a:pPr lvl="1"/>
            <a:r>
              <a:rPr lang="en-US" dirty="0" smtClean="0"/>
              <a:t>State funding</a:t>
            </a:r>
          </a:p>
          <a:p>
            <a:pPr lvl="1"/>
            <a:r>
              <a:rPr lang="en-US" dirty="0" smtClean="0"/>
              <a:t>Funds distributed by formula to all eligible applicants, based on the estimated number of shelter nights each applicant provides</a:t>
            </a:r>
          </a:p>
          <a:p>
            <a:pPr lvl="1"/>
            <a:r>
              <a:rPr lang="en-US" dirty="0" smtClean="0"/>
              <a:t>Domestic violence and runaway homeless youth shelters are not eligible</a:t>
            </a:r>
          </a:p>
          <a:p>
            <a:pPr lvl="1"/>
            <a:r>
              <a:rPr lang="en-US" dirty="0" smtClean="0"/>
              <a:t>Annual application &amp; required to use HMIS</a:t>
            </a:r>
          </a:p>
          <a:p>
            <a:pPr marL="0" indent="0">
              <a:buNone/>
            </a:pPr>
            <a:endParaRPr lang="en-US" dirty="0" smtClean="0"/>
          </a:p>
        </p:txBody>
      </p:sp>
    </p:spTree>
    <p:extLst>
      <p:ext uri="{BB962C8B-B14F-4D97-AF65-F5344CB8AC3E}">
        <p14:creationId xmlns:p14="http://schemas.microsoft.com/office/powerpoint/2010/main" val="2488376896"/>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5B9C5A22-E598-40DE-8F12-BB38D9EA078E@corp"/>
          <p:cNvPicPr>
            <a:picLocks noChangeAspect="1" noChangeArrowheads="1"/>
          </p:cNvPicPr>
          <p:nvPr/>
        </p:nvPicPr>
        <p:blipFill>
          <a:blip r:embed="rId2" cstate="print"/>
          <a:srcRect/>
          <a:stretch>
            <a:fillRect/>
          </a:stretch>
        </p:blipFill>
        <p:spPr bwMode="auto">
          <a:xfrm>
            <a:off x="6934200" y="152400"/>
            <a:ext cx="1905000" cy="571500"/>
          </a:xfrm>
          <a:prstGeom prst="rect">
            <a:avLst/>
          </a:prstGeom>
          <a:noFill/>
          <a:ln w="9525">
            <a:noFill/>
            <a:miter lim="800000"/>
            <a:headEnd/>
            <a:tailEnd/>
          </a:ln>
        </p:spPr>
      </p:pic>
      <p:sp>
        <p:nvSpPr>
          <p:cNvPr id="3" name="Title 2"/>
          <p:cNvSpPr>
            <a:spLocks noGrp="1"/>
          </p:cNvSpPr>
          <p:nvPr>
            <p:ph type="title"/>
          </p:nvPr>
        </p:nvSpPr>
        <p:spPr>
          <a:xfrm>
            <a:off x="457200" y="762000"/>
            <a:ext cx="8229600" cy="838200"/>
          </a:xfrm>
        </p:spPr>
        <p:txBody>
          <a:bodyPr>
            <a:normAutofit/>
          </a:bodyPr>
          <a:lstStyle/>
          <a:p>
            <a:pPr algn="l"/>
            <a:r>
              <a:rPr lang="en-US" sz="3200" b="1" dirty="0" smtClean="0">
                <a:solidFill>
                  <a:srgbClr val="002060"/>
                </a:solidFill>
              </a:rPr>
              <a:t>WI Division of Housing Funding Opportunities</a:t>
            </a:r>
            <a:endParaRPr lang="en-US" sz="3200" b="1" dirty="0">
              <a:solidFill>
                <a:srgbClr val="002060"/>
              </a:solidFill>
            </a:endParaRPr>
          </a:p>
        </p:txBody>
      </p:sp>
      <p:sp>
        <p:nvSpPr>
          <p:cNvPr id="4" name="Content Placeholder 3"/>
          <p:cNvSpPr>
            <a:spLocks noGrp="1"/>
          </p:cNvSpPr>
          <p:nvPr>
            <p:ph idx="1"/>
          </p:nvPr>
        </p:nvSpPr>
        <p:spPr>
          <a:xfrm>
            <a:off x="457200" y="1828800"/>
            <a:ext cx="8229600" cy="4572000"/>
          </a:xfrm>
        </p:spPr>
        <p:txBody>
          <a:bodyPr>
            <a:normAutofit fontScale="55000" lnSpcReduction="20000"/>
          </a:bodyPr>
          <a:lstStyle/>
          <a:p>
            <a:r>
              <a:rPr lang="en-US" b="1" dirty="0" smtClean="0"/>
              <a:t>Tenant Based Rental Assistance Program (TBRA)</a:t>
            </a:r>
          </a:p>
          <a:p>
            <a:pPr lvl="1"/>
            <a:r>
              <a:rPr lang="en-US" dirty="0" smtClean="0"/>
              <a:t>Federal </a:t>
            </a:r>
            <a:r>
              <a:rPr lang="en-US" dirty="0"/>
              <a:t>HOME Investment Partnership Program (HOME) was created to help produce housing opportunities for households that earn not more than 80% County Median Income (CMI). </a:t>
            </a:r>
          </a:p>
          <a:p>
            <a:pPr lvl="1"/>
            <a:r>
              <a:rPr lang="en-US" dirty="0"/>
              <a:t>Funds are provided through local governments, housing authorities, and non-profits for rental assistance in association with supportive services coordinated by the participating agency.</a:t>
            </a:r>
          </a:p>
          <a:p>
            <a:pPr lvl="1"/>
            <a:r>
              <a:rPr lang="en-US" dirty="0"/>
              <a:t>HOME funds are not available in entitlement areas that receive HUD HOME funds directly. These include the cities of Eau Claire, Green Bay, Kenosha, La Crosse and the counties of Waukesha, Jefferson, Washington, Ozaukee, and Rock.</a:t>
            </a:r>
          </a:p>
          <a:p>
            <a:pPr lvl="1"/>
            <a:r>
              <a:rPr lang="en-US" dirty="0" smtClean="0"/>
              <a:t>Annual application process &amp; required to use HMIS</a:t>
            </a:r>
          </a:p>
          <a:p>
            <a:endParaRPr lang="en-US" dirty="0" smtClean="0"/>
          </a:p>
          <a:p>
            <a:r>
              <a:rPr lang="en-US" b="1" dirty="0"/>
              <a:t>SSI/SSDI Outreach and </a:t>
            </a:r>
            <a:r>
              <a:rPr lang="en-US" b="1" dirty="0" smtClean="0"/>
              <a:t>Recovery (</a:t>
            </a:r>
            <a:r>
              <a:rPr lang="en-US" b="1" dirty="0"/>
              <a:t>SOAR</a:t>
            </a:r>
            <a:r>
              <a:rPr lang="en-US" b="1" dirty="0" smtClean="0"/>
              <a:t>)</a:t>
            </a:r>
          </a:p>
          <a:p>
            <a:pPr lvl="1"/>
            <a:r>
              <a:rPr lang="en-US" dirty="0"/>
              <a:t>Set aside of CDBG funds</a:t>
            </a:r>
          </a:p>
          <a:p>
            <a:pPr lvl="1"/>
            <a:r>
              <a:rPr lang="en-US" dirty="0"/>
              <a:t>Serves people who are homeless or at risk of becoming homeless and have a mental illness or a co-occurring substance use disorder</a:t>
            </a:r>
          </a:p>
          <a:p>
            <a:pPr lvl="1"/>
            <a:r>
              <a:rPr lang="en-US" dirty="0"/>
              <a:t>Increase access to mainstream government benefits by expediting the entire SSI/SSDI application process. </a:t>
            </a:r>
          </a:p>
          <a:p>
            <a:pPr lvl="1"/>
            <a:r>
              <a:rPr lang="en-US" dirty="0"/>
              <a:t>HUD CDBG entitlement cities and counties are not eligible to receive SOAR funds </a:t>
            </a:r>
          </a:p>
          <a:p>
            <a:pPr lvl="1"/>
            <a:r>
              <a:rPr lang="en-US" dirty="0"/>
              <a:t>Required to use HMIS</a:t>
            </a:r>
          </a:p>
          <a:p>
            <a:endParaRPr lang="en-US" dirty="0" smtClean="0"/>
          </a:p>
          <a:p>
            <a:endParaRPr lang="en-US" dirty="0" smtClean="0"/>
          </a:p>
          <a:p>
            <a:endParaRPr lang="en-US" dirty="0" smtClean="0"/>
          </a:p>
        </p:txBody>
      </p:sp>
    </p:spTree>
    <p:extLst>
      <p:ext uri="{BB962C8B-B14F-4D97-AF65-F5344CB8AC3E}">
        <p14:creationId xmlns:p14="http://schemas.microsoft.com/office/powerpoint/2010/main" val="2309395958"/>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5B9C5A22-E598-40DE-8F12-BB38D9EA078E@corp"/>
          <p:cNvPicPr>
            <a:picLocks noChangeAspect="1" noChangeArrowheads="1"/>
          </p:cNvPicPr>
          <p:nvPr/>
        </p:nvPicPr>
        <p:blipFill>
          <a:blip r:embed="rId2" cstate="print"/>
          <a:srcRect/>
          <a:stretch>
            <a:fillRect/>
          </a:stretch>
        </p:blipFill>
        <p:spPr bwMode="auto">
          <a:xfrm>
            <a:off x="6934200" y="152400"/>
            <a:ext cx="1905000" cy="571500"/>
          </a:xfrm>
          <a:prstGeom prst="rect">
            <a:avLst/>
          </a:prstGeom>
          <a:noFill/>
          <a:ln w="9525">
            <a:noFill/>
            <a:miter lim="800000"/>
            <a:headEnd/>
            <a:tailEnd/>
          </a:ln>
        </p:spPr>
      </p:pic>
      <p:sp>
        <p:nvSpPr>
          <p:cNvPr id="3" name="Title 2"/>
          <p:cNvSpPr>
            <a:spLocks noGrp="1"/>
          </p:cNvSpPr>
          <p:nvPr>
            <p:ph type="title"/>
          </p:nvPr>
        </p:nvSpPr>
        <p:spPr>
          <a:xfrm>
            <a:off x="457200" y="762000"/>
            <a:ext cx="8229600" cy="838200"/>
          </a:xfrm>
        </p:spPr>
        <p:txBody>
          <a:bodyPr>
            <a:normAutofit/>
          </a:bodyPr>
          <a:lstStyle/>
          <a:p>
            <a:pPr algn="l"/>
            <a:r>
              <a:rPr lang="en-US" sz="3200" b="1" dirty="0" smtClean="0">
                <a:solidFill>
                  <a:srgbClr val="002060"/>
                </a:solidFill>
              </a:rPr>
              <a:t>WI Division of Housing Funding Opportunities</a:t>
            </a:r>
            <a:endParaRPr lang="en-US" sz="3200" b="1" dirty="0">
              <a:solidFill>
                <a:srgbClr val="002060"/>
              </a:solidFill>
            </a:endParaRPr>
          </a:p>
        </p:txBody>
      </p:sp>
      <p:sp>
        <p:nvSpPr>
          <p:cNvPr id="4" name="Content Placeholder 3"/>
          <p:cNvSpPr>
            <a:spLocks noGrp="1"/>
          </p:cNvSpPr>
          <p:nvPr>
            <p:ph idx="1"/>
          </p:nvPr>
        </p:nvSpPr>
        <p:spPr>
          <a:xfrm>
            <a:off x="457200" y="1600200"/>
            <a:ext cx="8229600" cy="4876800"/>
          </a:xfrm>
        </p:spPr>
        <p:txBody>
          <a:bodyPr>
            <a:normAutofit fontScale="85000" lnSpcReduction="20000"/>
          </a:bodyPr>
          <a:lstStyle/>
          <a:p>
            <a:r>
              <a:rPr lang="en-US" b="1" dirty="0" smtClean="0"/>
              <a:t>Emergency Shelter Grant Program, Transitional Housing Program &amp; Homeless Prevention Program (ETH)</a:t>
            </a:r>
          </a:p>
          <a:p>
            <a:pPr lvl="1"/>
            <a:r>
              <a:rPr lang="en-US" dirty="0" smtClean="0"/>
              <a:t>Federal funds (ESG) and state </a:t>
            </a:r>
            <a:r>
              <a:rPr lang="en-US" dirty="0"/>
              <a:t>funds (THP and HPP)</a:t>
            </a:r>
          </a:p>
          <a:p>
            <a:pPr lvl="1"/>
            <a:r>
              <a:rPr lang="en-US" dirty="0" smtClean="0"/>
              <a:t>Eligible activities includes street </a:t>
            </a:r>
            <a:r>
              <a:rPr lang="en-US" dirty="0"/>
              <a:t>outreach, emergency shelter, homeless prevention, and rapid re-housing </a:t>
            </a:r>
            <a:r>
              <a:rPr lang="en-US" dirty="0" smtClean="0"/>
              <a:t>programs</a:t>
            </a:r>
            <a:endParaRPr lang="en-US" dirty="0"/>
          </a:p>
          <a:p>
            <a:pPr lvl="1"/>
            <a:r>
              <a:rPr lang="en-US" dirty="0"/>
              <a:t>Annual application process; </a:t>
            </a:r>
            <a:r>
              <a:rPr lang="en-US" dirty="0" smtClean="0"/>
              <a:t>formula allocation </a:t>
            </a:r>
            <a:r>
              <a:rPr lang="en-US" dirty="0"/>
              <a:t>with local flexibility to make decisions regarding who will be funded, for what programs, and how much. </a:t>
            </a:r>
          </a:p>
          <a:p>
            <a:pPr lvl="2"/>
            <a:r>
              <a:rPr lang="en-US" dirty="0"/>
              <a:t>The “E” and the “H” are awarded to an ETH lead in Other Metro or Balance of State region. </a:t>
            </a:r>
          </a:p>
          <a:p>
            <a:pPr lvl="2"/>
            <a:r>
              <a:rPr lang="en-US" dirty="0" smtClean="0"/>
              <a:t>The </a:t>
            </a:r>
            <a:r>
              <a:rPr lang="en-US" dirty="0"/>
              <a:t>“T” is awarded through a separate application process in which the eligible applicants are </a:t>
            </a:r>
            <a:r>
              <a:rPr lang="en-US" dirty="0" smtClean="0"/>
              <a:t>the HUD </a:t>
            </a:r>
            <a:r>
              <a:rPr lang="en-US" dirty="0"/>
              <a:t>recognized COCs. </a:t>
            </a:r>
            <a:endParaRPr lang="en-US" dirty="0" smtClean="0"/>
          </a:p>
          <a:p>
            <a:pPr lvl="1"/>
            <a:r>
              <a:rPr lang="en-US" dirty="0" smtClean="0"/>
              <a:t>Required to use HMIS</a:t>
            </a:r>
          </a:p>
          <a:p>
            <a:endParaRPr lang="en-US" dirty="0"/>
          </a:p>
          <a:p>
            <a:endParaRPr lang="en-US" dirty="0" smtClean="0"/>
          </a:p>
          <a:p>
            <a:endParaRPr lang="en-US" dirty="0" smtClean="0"/>
          </a:p>
          <a:p>
            <a:endParaRPr lang="en-US" dirty="0" smtClean="0"/>
          </a:p>
          <a:p>
            <a:endParaRPr lang="en-US" dirty="0" smtClean="0"/>
          </a:p>
        </p:txBody>
      </p:sp>
    </p:spTree>
    <p:extLst>
      <p:ext uri="{BB962C8B-B14F-4D97-AF65-F5344CB8AC3E}">
        <p14:creationId xmlns:p14="http://schemas.microsoft.com/office/powerpoint/2010/main" val="3628651520"/>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5B9C5A22-E598-40DE-8F12-BB38D9EA078E@corp"/>
          <p:cNvPicPr>
            <a:picLocks noChangeAspect="1" noChangeArrowheads="1"/>
          </p:cNvPicPr>
          <p:nvPr/>
        </p:nvPicPr>
        <p:blipFill>
          <a:blip r:embed="rId2" cstate="print"/>
          <a:srcRect/>
          <a:stretch>
            <a:fillRect/>
          </a:stretch>
        </p:blipFill>
        <p:spPr bwMode="auto">
          <a:xfrm>
            <a:off x="6934200" y="152400"/>
            <a:ext cx="1905000" cy="571500"/>
          </a:xfrm>
          <a:prstGeom prst="rect">
            <a:avLst/>
          </a:prstGeom>
          <a:noFill/>
          <a:ln w="9525">
            <a:noFill/>
            <a:miter lim="800000"/>
            <a:headEnd/>
            <a:tailEnd/>
          </a:ln>
        </p:spPr>
      </p:pic>
      <p:sp>
        <p:nvSpPr>
          <p:cNvPr id="3" name="Title 2"/>
          <p:cNvSpPr>
            <a:spLocks noGrp="1"/>
          </p:cNvSpPr>
          <p:nvPr>
            <p:ph type="title"/>
          </p:nvPr>
        </p:nvSpPr>
        <p:spPr>
          <a:xfrm>
            <a:off x="457200" y="762000"/>
            <a:ext cx="8229600" cy="838200"/>
          </a:xfrm>
        </p:spPr>
        <p:txBody>
          <a:bodyPr>
            <a:normAutofit/>
          </a:bodyPr>
          <a:lstStyle/>
          <a:p>
            <a:pPr algn="l"/>
            <a:r>
              <a:rPr lang="en-US" sz="3200" b="1" dirty="0" smtClean="0">
                <a:solidFill>
                  <a:srgbClr val="002060"/>
                </a:solidFill>
              </a:rPr>
              <a:t>ETH Grant continued</a:t>
            </a:r>
            <a:endParaRPr lang="en-US" sz="3200" b="1" dirty="0">
              <a:solidFill>
                <a:srgbClr val="002060"/>
              </a:solidFill>
            </a:endParaRPr>
          </a:p>
        </p:txBody>
      </p:sp>
      <p:sp>
        <p:nvSpPr>
          <p:cNvPr id="4" name="Content Placeholder 3"/>
          <p:cNvSpPr>
            <a:spLocks noGrp="1"/>
          </p:cNvSpPr>
          <p:nvPr>
            <p:ph idx="1"/>
          </p:nvPr>
        </p:nvSpPr>
        <p:spPr>
          <a:xfrm>
            <a:off x="457200" y="1600200"/>
            <a:ext cx="8229600" cy="4876800"/>
          </a:xfrm>
        </p:spPr>
        <p:txBody>
          <a:bodyPr>
            <a:normAutofit fontScale="70000" lnSpcReduction="20000"/>
          </a:bodyPr>
          <a:lstStyle/>
          <a:p>
            <a:r>
              <a:rPr lang="en-US" b="1" dirty="0" smtClean="0"/>
              <a:t>Collaboration between ETH Grant Administrator and BOSCOC</a:t>
            </a:r>
          </a:p>
          <a:p>
            <a:pPr lvl="1"/>
            <a:r>
              <a:rPr lang="en-US" dirty="0" smtClean="0"/>
              <a:t>ETH Grant Administrator works with:</a:t>
            </a:r>
          </a:p>
          <a:p>
            <a:pPr lvl="2"/>
            <a:r>
              <a:rPr lang="en-US" dirty="0" smtClean="0"/>
              <a:t>the HMIS Lead to establish the data related requirements</a:t>
            </a:r>
          </a:p>
          <a:p>
            <a:pPr lvl="2"/>
            <a:r>
              <a:rPr lang="en-US" dirty="0"/>
              <a:t>t</a:t>
            </a:r>
            <a:r>
              <a:rPr lang="en-US" dirty="0" smtClean="0"/>
              <a:t>he BOSCOC leadership regarding the COC certification process</a:t>
            </a:r>
          </a:p>
          <a:p>
            <a:pPr lvl="2"/>
            <a:r>
              <a:rPr lang="en-US" dirty="0" smtClean="0"/>
              <a:t>The ETH workgroup to develop performance standards for ETH funded organizations</a:t>
            </a:r>
          </a:p>
          <a:p>
            <a:pPr lvl="1"/>
            <a:endParaRPr lang="en-US" dirty="0" smtClean="0"/>
          </a:p>
          <a:p>
            <a:r>
              <a:rPr lang="en-US" b="1" dirty="0" smtClean="0"/>
              <a:t>Requirements that intersect with BOSCOC</a:t>
            </a:r>
          </a:p>
          <a:p>
            <a:pPr lvl="1"/>
            <a:r>
              <a:rPr lang="en-US" dirty="0" smtClean="0"/>
              <a:t>Participate in the January and July Point-in-Time (PIT)</a:t>
            </a:r>
          </a:p>
          <a:p>
            <a:pPr lvl="1"/>
            <a:r>
              <a:rPr lang="en-US" dirty="0" smtClean="0"/>
              <a:t>Participate in Coordinated Assessment System established by COC</a:t>
            </a:r>
          </a:p>
          <a:p>
            <a:pPr lvl="1"/>
            <a:r>
              <a:rPr lang="en-US" dirty="0" smtClean="0"/>
              <a:t>Adhere to adopted program standards (i.e. Transitional Housing and ETH Rapid Re-housing) </a:t>
            </a:r>
          </a:p>
          <a:p>
            <a:pPr lvl="1"/>
            <a:r>
              <a:rPr lang="en-US" dirty="0" smtClean="0"/>
              <a:t>Participate in local continua</a:t>
            </a:r>
          </a:p>
          <a:p>
            <a:pPr lvl="1"/>
            <a:r>
              <a:rPr lang="en-US" dirty="0" smtClean="0"/>
              <a:t>Submit reports using HMIS data</a:t>
            </a:r>
          </a:p>
          <a:p>
            <a:endParaRPr lang="en-US" dirty="0"/>
          </a:p>
          <a:p>
            <a:endParaRPr lang="en-US" dirty="0" smtClean="0"/>
          </a:p>
          <a:p>
            <a:endParaRPr lang="en-US" dirty="0" smtClean="0"/>
          </a:p>
          <a:p>
            <a:endParaRPr lang="en-US" dirty="0" smtClean="0"/>
          </a:p>
          <a:p>
            <a:endParaRPr lang="en-US" dirty="0" smtClean="0"/>
          </a:p>
        </p:txBody>
      </p:sp>
    </p:spTree>
    <p:extLst>
      <p:ext uri="{BB962C8B-B14F-4D97-AF65-F5344CB8AC3E}">
        <p14:creationId xmlns:p14="http://schemas.microsoft.com/office/powerpoint/2010/main" val="3703088407"/>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5B9C5A22-E598-40DE-8F12-BB38D9EA078E@corp"/>
          <p:cNvPicPr>
            <a:picLocks noChangeAspect="1" noChangeArrowheads="1"/>
          </p:cNvPicPr>
          <p:nvPr/>
        </p:nvPicPr>
        <p:blipFill>
          <a:blip r:embed="rId2" cstate="print"/>
          <a:srcRect/>
          <a:stretch>
            <a:fillRect/>
          </a:stretch>
        </p:blipFill>
        <p:spPr bwMode="auto">
          <a:xfrm>
            <a:off x="6934200" y="152400"/>
            <a:ext cx="1905000" cy="571500"/>
          </a:xfrm>
          <a:prstGeom prst="rect">
            <a:avLst/>
          </a:prstGeom>
          <a:noFill/>
          <a:ln w="9525">
            <a:noFill/>
            <a:miter lim="800000"/>
            <a:headEnd/>
            <a:tailEnd/>
          </a:ln>
        </p:spPr>
      </p:pic>
      <p:sp>
        <p:nvSpPr>
          <p:cNvPr id="3" name="Title 2"/>
          <p:cNvSpPr>
            <a:spLocks noGrp="1"/>
          </p:cNvSpPr>
          <p:nvPr>
            <p:ph type="title"/>
          </p:nvPr>
        </p:nvSpPr>
        <p:spPr/>
        <p:txBody>
          <a:bodyPr>
            <a:normAutofit/>
          </a:bodyPr>
          <a:lstStyle/>
          <a:p>
            <a:pPr algn="l"/>
            <a:r>
              <a:rPr lang="en-US" sz="3200" b="1" dirty="0" smtClean="0">
                <a:solidFill>
                  <a:srgbClr val="002060"/>
                </a:solidFill>
              </a:rPr>
              <a:t>Other Funding</a:t>
            </a:r>
            <a:endParaRPr lang="en-US" sz="3200" dirty="0"/>
          </a:p>
        </p:txBody>
      </p:sp>
      <p:sp>
        <p:nvSpPr>
          <p:cNvPr id="4" name="Content Placeholder 3"/>
          <p:cNvSpPr>
            <a:spLocks noGrp="1"/>
          </p:cNvSpPr>
          <p:nvPr>
            <p:ph idx="1"/>
          </p:nvPr>
        </p:nvSpPr>
        <p:spPr/>
        <p:txBody>
          <a:bodyPr>
            <a:normAutofit fontScale="62500" lnSpcReduction="20000"/>
          </a:bodyPr>
          <a:lstStyle/>
          <a:p>
            <a:r>
              <a:rPr lang="en-US" b="1" dirty="0" smtClean="0"/>
              <a:t>HUD-Veterans Affairs Supportive Housing (HUD-VASH)</a:t>
            </a:r>
          </a:p>
          <a:p>
            <a:pPr lvl="1"/>
            <a:r>
              <a:rPr lang="en-US" dirty="0" smtClean="0"/>
              <a:t>Combines Housing Choice Voucher (HCV) rental assistance for homeless Veterans with case management and clinical services provided by the Department of Veterans Affairs (VA) at VA medical centers and community-based outreach clinics</a:t>
            </a:r>
          </a:p>
          <a:p>
            <a:pPr lvl="1"/>
            <a:r>
              <a:rPr lang="en-US" dirty="0" smtClean="0"/>
              <a:t>The voucher allocation process is a collaborative approach that relies on three sets of data:</a:t>
            </a:r>
          </a:p>
          <a:p>
            <a:pPr lvl="2"/>
            <a:r>
              <a:rPr lang="en-US" dirty="0" smtClean="0"/>
              <a:t>HUD’s PIT data,</a:t>
            </a:r>
          </a:p>
          <a:p>
            <a:pPr lvl="2"/>
            <a:r>
              <a:rPr lang="en-US" dirty="0" smtClean="0"/>
              <a:t>VA medical center data on the number of contacts with homeless Veterans, and</a:t>
            </a:r>
          </a:p>
          <a:p>
            <a:pPr lvl="2"/>
            <a:r>
              <a:rPr lang="en-US" dirty="0" smtClean="0"/>
              <a:t>Performance data from PHAs and VA medical centers.</a:t>
            </a:r>
          </a:p>
          <a:p>
            <a:pPr lvl="1"/>
            <a:r>
              <a:rPr lang="en-US" dirty="0" smtClean="0"/>
              <a:t>After determining which areas of the country have the highest number of homeless Veterans, the VA central Office identifies VA facilities in the corresponding communities &amp; HUD selects PHAs near to the identified VA facilities, taking into consideration the PHA’s administrative performance.</a:t>
            </a:r>
          </a:p>
          <a:p>
            <a:pPr lvl="1"/>
            <a:r>
              <a:rPr lang="en-US" dirty="0" smtClean="0"/>
              <a:t>In BOSOC:  VASH vouchers exist in the City of Appleton, Brown County, Chippewa County, and Tomah. </a:t>
            </a:r>
          </a:p>
        </p:txBody>
      </p:sp>
      <p:sp>
        <p:nvSpPr>
          <p:cNvPr id="2" name="TextBox 1"/>
          <p:cNvSpPr txBox="1"/>
          <p:nvPr/>
        </p:nvSpPr>
        <p:spPr>
          <a:xfrm>
            <a:off x="533400" y="5791200"/>
            <a:ext cx="7924800" cy="646331"/>
          </a:xfrm>
          <a:prstGeom prst="rect">
            <a:avLst/>
          </a:prstGeom>
          <a:noFill/>
        </p:spPr>
        <p:txBody>
          <a:bodyPr wrap="square" rtlCol="0">
            <a:spAutoFit/>
          </a:bodyPr>
          <a:lstStyle/>
          <a:p>
            <a:r>
              <a:rPr lang="en-US" dirty="0">
                <a:hlinkClick r:id="rId3"/>
              </a:rPr>
              <a:t>http://portal.hud.gov/hudportal/HUD?src=/</a:t>
            </a:r>
            <a:r>
              <a:rPr lang="en-US" dirty="0" smtClean="0">
                <a:hlinkClick r:id="rId3"/>
              </a:rPr>
              <a:t>program_offices/public_indian_housing/programs/hcv/vash</a:t>
            </a:r>
            <a:r>
              <a:rPr lang="en-US" dirty="0" smtClean="0"/>
              <a:t> </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5B9C5A22-E598-40DE-8F12-BB38D9EA078E@corp"/>
          <p:cNvPicPr>
            <a:picLocks noChangeAspect="1" noChangeArrowheads="1"/>
          </p:cNvPicPr>
          <p:nvPr/>
        </p:nvPicPr>
        <p:blipFill>
          <a:blip r:embed="rId2" cstate="print"/>
          <a:srcRect/>
          <a:stretch>
            <a:fillRect/>
          </a:stretch>
        </p:blipFill>
        <p:spPr bwMode="auto">
          <a:xfrm>
            <a:off x="6934200" y="152400"/>
            <a:ext cx="1905000" cy="571500"/>
          </a:xfrm>
          <a:prstGeom prst="rect">
            <a:avLst/>
          </a:prstGeom>
          <a:noFill/>
          <a:ln w="9525">
            <a:noFill/>
            <a:miter lim="800000"/>
            <a:headEnd/>
            <a:tailEnd/>
          </a:ln>
        </p:spPr>
      </p:pic>
      <p:sp>
        <p:nvSpPr>
          <p:cNvPr id="3" name="Title 2"/>
          <p:cNvSpPr>
            <a:spLocks noGrp="1"/>
          </p:cNvSpPr>
          <p:nvPr>
            <p:ph type="title"/>
          </p:nvPr>
        </p:nvSpPr>
        <p:spPr/>
        <p:txBody>
          <a:bodyPr>
            <a:normAutofit/>
          </a:bodyPr>
          <a:lstStyle/>
          <a:p>
            <a:pPr algn="l"/>
            <a:r>
              <a:rPr lang="en-US" sz="3200" b="1" dirty="0" smtClean="0">
                <a:solidFill>
                  <a:srgbClr val="002060"/>
                </a:solidFill>
              </a:rPr>
              <a:t>Other Funding</a:t>
            </a:r>
            <a:endParaRPr lang="en-US" sz="3200" dirty="0"/>
          </a:p>
        </p:txBody>
      </p:sp>
      <p:sp>
        <p:nvSpPr>
          <p:cNvPr id="4" name="Content Placeholder 3"/>
          <p:cNvSpPr>
            <a:spLocks noGrp="1"/>
          </p:cNvSpPr>
          <p:nvPr>
            <p:ph idx="1"/>
          </p:nvPr>
        </p:nvSpPr>
        <p:spPr>
          <a:xfrm>
            <a:off x="457200" y="1295400"/>
            <a:ext cx="8229600" cy="5105400"/>
          </a:xfrm>
        </p:spPr>
        <p:txBody>
          <a:bodyPr>
            <a:normAutofit fontScale="85000" lnSpcReduction="20000"/>
          </a:bodyPr>
          <a:lstStyle/>
          <a:p>
            <a:r>
              <a:rPr lang="en-US" b="1" dirty="0"/>
              <a:t>Supportive Services for Veteran Families </a:t>
            </a:r>
            <a:r>
              <a:rPr lang="en-US" b="1" dirty="0" smtClean="0"/>
              <a:t>Program (SSVF)</a:t>
            </a:r>
          </a:p>
          <a:p>
            <a:pPr lvl="1"/>
            <a:r>
              <a:rPr lang="en-US" dirty="0"/>
              <a:t>The Department of Veteran Affairs </a:t>
            </a:r>
            <a:r>
              <a:rPr lang="en-US" dirty="0" smtClean="0"/>
              <a:t>(DVA) awards </a:t>
            </a:r>
            <a:r>
              <a:rPr lang="en-US" dirty="0"/>
              <a:t>grants to private non-profit organizations and consumer cooperatives that provide services to very low-income Veteran families living </a:t>
            </a:r>
            <a:r>
              <a:rPr lang="en-US" dirty="0" smtClean="0"/>
              <a:t>in, or </a:t>
            </a:r>
            <a:r>
              <a:rPr lang="en-US" dirty="0"/>
              <a:t>transitioning </a:t>
            </a:r>
            <a:r>
              <a:rPr lang="en-US" dirty="0" smtClean="0"/>
              <a:t>to, permanent </a:t>
            </a:r>
            <a:r>
              <a:rPr lang="en-US" dirty="0"/>
              <a:t>housing.  </a:t>
            </a:r>
            <a:endParaRPr lang="en-US" dirty="0" smtClean="0"/>
          </a:p>
          <a:p>
            <a:pPr lvl="1"/>
            <a:r>
              <a:rPr lang="en-US" dirty="0" smtClean="0"/>
              <a:t>Eligible </a:t>
            </a:r>
            <a:r>
              <a:rPr lang="en-US" dirty="0"/>
              <a:t>activities include outreach, case management, and assistance in obtaining VA and other benefits. </a:t>
            </a:r>
            <a:endParaRPr lang="en-US" dirty="0" smtClean="0"/>
          </a:p>
          <a:p>
            <a:pPr lvl="1"/>
            <a:r>
              <a:rPr lang="en-US" dirty="0" smtClean="0"/>
              <a:t>Grantees </a:t>
            </a:r>
            <a:r>
              <a:rPr lang="en-US" dirty="0"/>
              <a:t>may also provide time-limited payments to third parties (i.e. landlords) if these payments help Veteran families stay in or acquire permanent housing</a:t>
            </a:r>
            <a:r>
              <a:rPr lang="en-US" dirty="0" smtClean="0"/>
              <a:t>.</a:t>
            </a:r>
          </a:p>
          <a:p>
            <a:pPr lvl="2"/>
            <a:r>
              <a:rPr lang="en-US" sz="2000" dirty="0"/>
              <a:t>Prevention </a:t>
            </a:r>
          </a:p>
          <a:p>
            <a:pPr lvl="2"/>
            <a:r>
              <a:rPr lang="en-US" sz="2000" dirty="0"/>
              <a:t>Rapid Re-housing</a:t>
            </a:r>
          </a:p>
          <a:p>
            <a:pPr lvl="1"/>
            <a:r>
              <a:rPr lang="en-US" dirty="0" smtClean="0"/>
              <a:t>Required to participate in local continua &amp; use HMIS</a:t>
            </a:r>
          </a:p>
        </p:txBody>
      </p:sp>
      <p:sp>
        <p:nvSpPr>
          <p:cNvPr id="2" name="TextBox 1"/>
          <p:cNvSpPr txBox="1"/>
          <p:nvPr/>
        </p:nvSpPr>
        <p:spPr>
          <a:xfrm>
            <a:off x="685800" y="6214030"/>
            <a:ext cx="7924800" cy="369332"/>
          </a:xfrm>
          <a:prstGeom prst="rect">
            <a:avLst/>
          </a:prstGeom>
          <a:noFill/>
        </p:spPr>
        <p:txBody>
          <a:bodyPr wrap="square" rtlCol="0">
            <a:spAutoFit/>
          </a:bodyPr>
          <a:lstStyle/>
          <a:p>
            <a:r>
              <a:rPr lang="en-US" dirty="0">
                <a:hlinkClick r:id="rId3"/>
              </a:rPr>
              <a:t>http://</a:t>
            </a:r>
            <a:r>
              <a:rPr lang="en-US" dirty="0" smtClean="0">
                <a:hlinkClick r:id="rId3"/>
              </a:rPr>
              <a:t>www.va.gov/homeless/ssvf.asp</a:t>
            </a:r>
            <a:r>
              <a:rPr lang="en-US" dirty="0" smtClean="0"/>
              <a:t> </a:t>
            </a:r>
            <a:endParaRPr lang="en-US" dirty="0"/>
          </a:p>
        </p:txBody>
      </p:sp>
    </p:spTree>
    <p:extLst>
      <p:ext uri="{BB962C8B-B14F-4D97-AF65-F5344CB8AC3E}">
        <p14:creationId xmlns:p14="http://schemas.microsoft.com/office/powerpoint/2010/main" val="3315211054"/>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5B9C5A22-E598-40DE-8F12-BB38D9EA078E@corp"/>
          <p:cNvPicPr>
            <a:picLocks noChangeAspect="1" noChangeArrowheads="1"/>
          </p:cNvPicPr>
          <p:nvPr/>
        </p:nvPicPr>
        <p:blipFill>
          <a:blip r:embed="rId2" cstate="print"/>
          <a:srcRect/>
          <a:stretch>
            <a:fillRect/>
          </a:stretch>
        </p:blipFill>
        <p:spPr bwMode="auto">
          <a:xfrm>
            <a:off x="6934200" y="152400"/>
            <a:ext cx="1905000" cy="571500"/>
          </a:xfrm>
          <a:prstGeom prst="rect">
            <a:avLst/>
          </a:prstGeom>
          <a:noFill/>
          <a:ln w="9525">
            <a:noFill/>
            <a:miter lim="800000"/>
            <a:headEnd/>
            <a:tailEnd/>
          </a:ln>
        </p:spPr>
      </p:pic>
      <p:sp>
        <p:nvSpPr>
          <p:cNvPr id="3" name="Title 2"/>
          <p:cNvSpPr>
            <a:spLocks noGrp="1"/>
          </p:cNvSpPr>
          <p:nvPr>
            <p:ph type="title"/>
          </p:nvPr>
        </p:nvSpPr>
        <p:spPr/>
        <p:txBody>
          <a:bodyPr>
            <a:normAutofit/>
          </a:bodyPr>
          <a:lstStyle/>
          <a:p>
            <a:pPr algn="l"/>
            <a:r>
              <a:rPr lang="en-US" sz="3200" b="1" dirty="0" smtClean="0">
                <a:solidFill>
                  <a:srgbClr val="002060"/>
                </a:solidFill>
              </a:rPr>
              <a:t>Other Funding</a:t>
            </a:r>
            <a:endParaRPr lang="en-US" sz="3200" dirty="0"/>
          </a:p>
        </p:txBody>
      </p:sp>
      <p:sp>
        <p:nvSpPr>
          <p:cNvPr id="4" name="Content Placeholder 3"/>
          <p:cNvSpPr>
            <a:spLocks noGrp="1"/>
          </p:cNvSpPr>
          <p:nvPr>
            <p:ph idx="1"/>
          </p:nvPr>
        </p:nvSpPr>
        <p:spPr>
          <a:xfrm>
            <a:off x="457200" y="1600200"/>
            <a:ext cx="8229600" cy="4419600"/>
          </a:xfrm>
        </p:spPr>
        <p:txBody>
          <a:bodyPr>
            <a:normAutofit fontScale="92500" lnSpcReduction="20000"/>
          </a:bodyPr>
          <a:lstStyle/>
          <a:p>
            <a:r>
              <a:rPr lang="en-US" b="1" dirty="0" smtClean="0"/>
              <a:t>Runaway &amp; Homeless Youth Program (RHY)</a:t>
            </a:r>
          </a:p>
          <a:p>
            <a:pPr lvl="1"/>
            <a:r>
              <a:rPr lang="en-US" dirty="0" smtClean="0"/>
              <a:t>Funding comes from:</a:t>
            </a:r>
          </a:p>
          <a:p>
            <a:pPr lvl="2"/>
            <a:r>
              <a:rPr lang="en-US" dirty="0" smtClean="0"/>
              <a:t>Department </a:t>
            </a:r>
            <a:r>
              <a:rPr lang="en-US" dirty="0"/>
              <a:t>of Health &amp; Human </a:t>
            </a:r>
            <a:r>
              <a:rPr lang="en-US" dirty="0" smtClean="0"/>
              <a:t>Services: Family &amp; Youth Services Bureau (FYSB) – direct allocation</a:t>
            </a:r>
          </a:p>
          <a:p>
            <a:pPr lvl="2"/>
            <a:r>
              <a:rPr lang="en-US" dirty="0" smtClean="0"/>
              <a:t>Wisconsin Association for Homeless and Runaway Services (WAHRS) – state allocation</a:t>
            </a:r>
          </a:p>
          <a:p>
            <a:pPr lvl="2"/>
            <a:r>
              <a:rPr lang="en-US" dirty="0" smtClean="0"/>
              <a:t>Combination</a:t>
            </a:r>
            <a:endParaRPr lang="en-US" dirty="0"/>
          </a:p>
          <a:p>
            <a:pPr lvl="1"/>
            <a:r>
              <a:rPr lang="en-US" dirty="0" smtClean="0"/>
              <a:t>Supports street outreach, emergency shelters, and longer-term transitional living programs to serve and protect runaway and homeless youth</a:t>
            </a:r>
          </a:p>
          <a:p>
            <a:pPr lvl="1"/>
            <a:r>
              <a:rPr lang="en-US" dirty="0" smtClean="0"/>
              <a:t>Required to participate in the local continua &amp; use HMIS</a:t>
            </a:r>
          </a:p>
          <a:p>
            <a:pPr marL="457200" lvl="1" indent="0">
              <a:buNone/>
            </a:pPr>
            <a:endParaRPr lang="en-US" u="sng" dirty="0" smtClean="0">
              <a:hlinkClick r:id="rId3"/>
            </a:endParaRPr>
          </a:p>
        </p:txBody>
      </p:sp>
      <p:sp>
        <p:nvSpPr>
          <p:cNvPr id="2" name="TextBox 1"/>
          <p:cNvSpPr txBox="1"/>
          <p:nvPr/>
        </p:nvSpPr>
        <p:spPr>
          <a:xfrm>
            <a:off x="762000" y="6019800"/>
            <a:ext cx="7924800" cy="923330"/>
          </a:xfrm>
          <a:prstGeom prst="rect">
            <a:avLst/>
          </a:prstGeom>
          <a:noFill/>
        </p:spPr>
        <p:txBody>
          <a:bodyPr wrap="square" rtlCol="0">
            <a:spAutoFit/>
          </a:bodyPr>
          <a:lstStyle/>
          <a:p>
            <a:r>
              <a:rPr lang="en-US" u="sng" dirty="0">
                <a:hlinkClick r:id="rId4"/>
              </a:rPr>
              <a:t>http://</a:t>
            </a:r>
            <a:r>
              <a:rPr lang="en-US" u="sng" dirty="0" smtClean="0">
                <a:hlinkClick r:id="rId4"/>
              </a:rPr>
              <a:t>www.acf.hhs.gov/programs/fysb/programs/runaway-homeless-youth</a:t>
            </a:r>
            <a:endParaRPr lang="en-US" u="sng" dirty="0" smtClean="0"/>
          </a:p>
          <a:p>
            <a:r>
              <a:rPr lang="en-US" u="sng" dirty="0">
                <a:hlinkClick r:id="rId3"/>
              </a:rPr>
              <a:t>http://www.wahrs.org/youthPrograms.html</a:t>
            </a:r>
            <a:endParaRPr lang="en-US" dirty="0"/>
          </a:p>
          <a:p>
            <a:endParaRPr lang="en-US" dirty="0"/>
          </a:p>
        </p:txBody>
      </p:sp>
    </p:spTree>
    <p:extLst>
      <p:ext uri="{BB962C8B-B14F-4D97-AF65-F5344CB8AC3E}">
        <p14:creationId xmlns:p14="http://schemas.microsoft.com/office/powerpoint/2010/main" val="2159907983"/>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5B9C5A22-E598-40DE-8F12-BB38D9EA078E@corp"/>
          <p:cNvPicPr>
            <a:picLocks noChangeAspect="1" noChangeArrowheads="1"/>
          </p:cNvPicPr>
          <p:nvPr/>
        </p:nvPicPr>
        <p:blipFill>
          <a:blip r:embed="rId2" cstate="print"/>
          <a:srcRect/>
          <a:stretch>
            <a:fillRect/>
          </a:stretch>
        </p:blipFill>
        <p:spPr bwMode="auto">
          <a:xfrm>
            <a:off x="6934200" y="152400"/>
            <a:ext cx="1905000" cy="571500"/>
          </a:xfrm>
          <a:prstGeom prst="rect">
            <a:avLst/>
          </a:prstGeom>
          <a:noFill/>
          <a:ln w="9525">
            <a:noFill/>
            <a:miter lim="800000"/>
            <a:headEnd/>
            <a:tailEnd/>
          </a:ln>
        </p:spPr>
      </p:pic>
      <p:sp>
        <p:nvSpPr>
          <p:cNvPr id="3" name="Title 2"/>
          <p:cNvSpPr>
            <a:spLocks noGrp="1"/>
          </p:cNvSpPr>
          <p:nvPr>
            <p:ph type="title"/>
          </p:nvPr>
        </p:nvSpPr>
        <p:spPr>
          <a:xfrm>
            <a:off x="457200" y="274638"/>
            <a:ext cx="8229600" cy="976041"/>
          </a:xfrm>
        </p:spPr>
        <p:txBody>
          <a:bodyPr>
            <a:normAutofit/>
          </a:bodyPr>
          <a:lstStyle/>
          <a:p>
            <a:pPr algn="l"/>
            <a:r>
              <a:rPr lang="en-US" sz="3200" b="1" dirty="0" smtClean="0">
                <a:solidFill>
                  <a:srgbClr val="002060"/>
                </a:solidFill>
              </a:rPr>
              <a:t>The Rules</a:t>
            </a:r>
            <a:endParaRPr lang="en-US" sz="3200" b="1" dirty="0">
              <a:solidFill>
                <a:srgbClr val="002060"/>
              </a:solidFill>
            </a:endParaRPr>
          </a:p>
        </p:txBody>
      </p:sp>
      <p:sp>
        <p:nvSpPr>
          <p:cNvPr id="2" name="Rectangle 1"/>
          <p:cNvSpPr/>
          <p:nvPr/>
        </p:nvSpPr>
        <p:spPr>
          <a:xfrm>
            <a:off x="457200" y="1588581"/>
            <a:ext cx="7924800" cy="316419"/>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5" name="TextBox 4"/>
          <p:cNvSpPr txBox="1"/>
          <p:nvPr/>
        </p:nvSpPr>
        <p:spPr>
          <a:xfrm>
            <a:off x="609600" y="1588581"/>
            <a:ext cx="7620000" cy="369332"/>
          </a:xfrm>
          <a:prstGeom prst="rect">
            <a:avLst/>
          </a:prstGeom>
          <a:noFill/>
        </p:spPr>
        <p:txBody>
          <a:bodyPr wrap="square" rtlCol="0">
            <a:spAutoFit/>
          </a:bodyPr>
          <a:lstStyle/>
          <a:p>
            <a:pPr algn="ctr"/>
            <a:r>
              <a:rPr lang="en-US" b="1" dirty="0" smtClean="0"/>
              <a:t>Federal Regulation - HEARTH</a:t>
            </a:r>
            <a:endParaRPr lang="en-US" b="1" dirty="0"/>
          </a:p>
        </p:txBody>
      </p:sp>
      <p:pic>
        <p:nvPicPr>
          <p:cNvPr id="12" name="Picture 11"/>
          <p:cNvPicPr>
            <a:picLocks noChangeAspect="1"/>
          </p:cNvPicPr>
          <p:nvPr/>
        </p:nvPicPr>
        <p:blipFill>
          <a:blip r:embed="rId3" cstate="print"/>
          <a:stretch>
            <a:fillRect/>
          </a:stretch>
        </p:blipFill>
        <p:spPr>
          <a:xfrm>
            <a:off x="7086600" y="2169284"/>
            <a:ext cx="1256122" cy="695004"/>
          </a:xfrm>
          <a:prstGeom prst="rect">
            <a:avLst/>
          </a:prstGeom>
        </p:spPr>
      </p:pic>
      <p:sp>
        <p:nvSpPr>
          <p:cNvPr id="20" name="TextBox 19"/>
          <p:cNvSpPr txBox="1"/>
          <p:nvPr/>
        </p:nvSpPr>
        <p:spPr>
          <a:xfrm>
            <a:off x="7048168" y="2295815"/>
            <a:ext cx="1262406" cy="369332"/>
          </a:xfrm>
          <a:prstGeom prst="rect">
            <a:avLst/>
          </a:prstGeom>
          <a:noFill/>
        </p:spPr>
        <p:txBody>
          <a:bodyPr wrap="square" rtlCol="0">
            <a:spAutoFit/>
          </a:bodyPr>
          <a:lstStyle/>
          <a:p>
            <a:pPr algn="ctr"/>
            <a:r>
              <a:rPr lang="en-US" dirty="0" smtClean="0"/>
              <a:t>ESG IR</a:t>
            </a:r>
            <a:endParaRPr lang="en-US" dirty="0"/>
          </a:p>
        </p:txBody>
      </p:sp>
      <p:pic>
        <p:nvPicPr>
          <p:cNvPr id="23" name="Picture 22"/>
          <p:cNvPicPr>
            <a:picLocks noChangeAspect="1"/>
          </p:cNvPicPr>
          <p:nvPr/>
        </p:nvPicPr>
        <p:blipFill>
          <a:blip r:embed="rId4" cstate="print"/>
          <a:stretch>
            <a:fillRect/>
          </a:stretch>
        </p:blipFill>
        <p:spPr>
          <a:xfrm>
            <a:off x="4719487" y="2194899"/>
            <a:ext cx="1255885" cy="695004"/>
          </a:xfrm>
          <a:prstGeom prst="rect">
            <a:avLst/>
          </a:prstGeom>
        </p:spPr>
      </p:pic>
      <p:sp>
        <p:nvSpPr>
          <p:cNvPr id="25" name="TextBox 24"/>
          <p:cNvSpPr txBox="1"/>
          <p:nvPr/>
        </p:nvSpPr>
        <p:spPr>
          <a:xfrm>
            <a:off x="4702929" y="2295815"/>
            <a:ext cx="1262406" cy="369332"/>
          </a:xfrm>
          <a:prstGeom prst="rect">
            <a:avLst/>
          </a:prstGeom>
          <a:noFill/>
        </p:spPr>
        <p:txBody>
          <a:bodyPr wrap="square" rtlCol="0">
            <a:spAutoFit/>
          </a:bodyPr>
          <a:lstStyle/>
          <a:p>
            <a:pPr algn="ctr"/>
            <a:r>
              <a:rPr lang="en-US" dirty="0" smtClean="0"/>
              <a:t>COC IR</a:t>
            </a:r>
            <a:endParaRPr lang="en-US" dirty="0"/>
          </a:p>
        </p:txBody>
      </p:sp>
      <p:pic>
        <p:nvPicPr>
          <p:cNvPr id="27" name="Picture 26"/>
          <p:cNvPicPr>
            <a:picLocks noChangeAspect="1"/>
          </p:cNvPicPr>
          <p:nvPr/>
        </p:nvPicPr>
        <p:blipFill>
          <a:blip r:embed="rId4" cstate="print"/>
          <a:stretch>
            <a:fillRect/>
          </a:stretch>
        </p:blipFill>
        <p:spPr>
          <a:xfrm>
            <a:off x="2380769" y="2176103"/>
            <a:ext cx="1255885" cy="695004"/>
          </a:xfrm>
          <a:prstGeom prst="rect">
            <a:avLst/>
          </a:prstGeom>
        </p:spPr>
      </p:pic>
      <p:pic>
        <p:nvPicPr>
          <p:cNvPr id="28" name="Picture 27"/>
          <p:cNvPicPr>
            <a:picLocks noChangeAspect="1"/>
          </p:cNvPicPr>
          <p:nvPr/>
        </p:nvPicPr>
        <p:blipFill>
          <a:blip r:embed="rId4" cstate="print"/>
          <a:stretch>
            <a:fillRect/>
          </a:stretch>
        </p:blipFill>
        <p:spPr>
          <a:xfrm>
            <a:off x="457200" y="2194979"/>
            <a:ext cx="1255885" cy="695004"/>
          </a:xfrm>
          <a:prstGeom prst="rect">
            <a:avLst/>
          </a:prstGeom>
        </p:spPr>
      </p:pic>
      <p:sp>
        <p:nvSpPr>
          <p:cNvPr id="29" name="TextBox 28"/>
          <p:cNvSpPr txBox="1"/>
          <p:nvPr/>
        </p:nvSpPr>
        <p:spPr>
          <a:xfrm>
            <a:off x="2363311" y="2295815"/>
            <a:ext cx="1262406" cy="369332"/>
          </a:xfrm>
          <a:prstGeom prst="rect">
            <a:avLst/>
          </a:prstGeom>
          <a:noFill/>
        </p:spPr>
        <p:txBody>
          <a:bodyPr wrap="square" rtlCol="0">
            <a:spAutoFit/>
          </a:bodyPr>
          <a:lstStyle/>
          <a:p>
            <a:pPr algn="ctr"/>
            <a:r>
              <a:rPr lang="en-US" dirty="0" smtClean="0"/>
              <a:t>HMIS</a:t>
            </a:r>
            <a:endParaRPr lang="en-US" dirty="0"/>
          </a:p>
        </p:txBody>
      </p:sp>
      <p:sp>
        <p:nvSpPr>
          <p:cNvPr id="30" name="TextBox 29"/>
          <p:cNvSpPr txBox="1"/>
          <p:nvPr/>
        </p:nvSpPr>
        <p:spPr>
          <a:xfrm>
            <a:off x="443060" y="2224751"/>
            <a:ext cx="1262406" cy="646331"/>
          </a:xfrm>
          <a:prstGeom prst="rect">
            <a:avLst/>
          </a:prstGeom>
          <a:noFill/>
        </p:spPr>
        <p:txBody>
          <a:bodyPr wrap="square" rtlCol="0">
            <a:spAutoFit/>
          </a:bodyPr>
          <a:lstStyle/>
          <a:p>
            <a:pPr algn="ctr"/>
            <a:r>
              <a:rPr lang="en-US" dirty="0" smtClean="0"/>
              <a:t>Homeless Definition</a:t>
            </a:r>
            <a:endParaRPr lang="en-US" dirty="0"/>
          </a:p>
        </p:txBody>
      </p:sp>
      <p:sp>
        <p:nvSpPr>
          <p:cNvPr id="31" name="Rectangle 30"/>
          <p:cNvSpPr/>
          <p:nvPr/>
        </p:nvSpPr>
        <p:spPr>
          <a:xfrm>
            <a:off x="457200" y="3344884"/>
            <a:ext cx="7924800" cy="316419"/>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32" name="TextBox 31"/>
          <p:cNvSpPr txBox="1"/>
          <p:nvPr/>
        </p:nvSpPr>
        <p:spPr>
          <a:xfrm>
            <a:off x="722722" y="3349451"/>
            <a:ext cx="7620000" cy="369332"/>
          </a:xfrm>
          <a:prstGeom prst="rect">
            <a:avLst/>
          </a:prstGeom>
          <a:noFill/>
        </p:spPr>
        <p:txBody>
          <a:bodyPr wrap="square" rtlCol="0">
            <a:spAutoFit/>
          </a:bodyPr>
          <a:lstStyle/>
          <a:p>
            <a:pPr algn="ctr"/>
            <a:r>
              <a:rPr lang="en-US" b="1" dirty="0" smtClean="0"/>
              <a:t>Balance of State Continuum of Care </a:t>
            </a:r>
            <a:endParaRPr lang="en-US" b="1" dirty="0"/>
          </a:p>
        </p:txBody>
      </p:sp>
      <p:sp>
        <p:nvSpPr>
          <p:cNvPr id="26" name="Down Arrow 25"/>
          <p:cNvSpPr/>
          <p:nvPr/>
        </p:nvSpPr>
        <p:spPr>
          <a:xfrm>
            <a:off x="5181600" y="2971800"/>
            <a:ext cx="304800" cy="330189"/>
          </a:xfrm>
          <a:prstGeom prst="down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34" name="Rectangle 33"/>
          <p:cNvSpPr/>
          <p:nvPr/>
        </p:nvSpPr>
        <p:spPr>
          <a:xfrm>
            <a:off x="461914" y="4303435"/>
            <a:ext cx="7924800" cy="316419"/>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35" name="TextBox 34"/>
          <p:cNvSpPr txBox="1"/>
          <p:nvPr/>
        </p:nvSpPr>
        <p:spPr>
          <a:xfrm>
            <a:off x="609600" y="4276978"/>
            <a:ext cx="7668766" cy="369332"/>
          </a:xfrm>
          <a:prstGeom prst="rect">
            <a:avLst/>
          </a:prstGeom>
          <a:noFill/>
        </p:spPr>
        <p:txBody>
          <a:bodyPr wrap="square" rtlCol="0">
            <a:spAutoFit/>
          </a:bodyPr>
          <a:lstStyle/>
          <a:p>
            <a:pPr algn="ctr"/>
            <a:r>
              <a:rPr lang="en-US" b="1" dirty="0" smtClean="0"/>
              <a:t>Grant Administration</a:t>
            </a:r>
            <a:endParaRPr lang="en-US" b="1" dirty="0"/>
          </a:p>
        </p:txBody>
      </p:sp>
      <p:sp>
        <p:nvSpPr>
          <p:cNvPr id="7" name="Oval 6"/>
          <p:cNvSpPr/>
          <p:nvPr/>
        </p:nvSpPr>
        <p:spPr>
          <a:xfrm>
            <a:off x="1190987" y="4861380"/>
            <a:ext cx="1647334" cy="914400"/>
          </a:xfrm>
          <a:prstGeom prst="ellipse">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44" name="Oval 43"/>
          <p:cNvSpPr/>
          <p:nvPr/>
        </p:nvSpPr>
        <p:spPr>
          <a:xfrm>
            <a:off x="3542122" y="4888666"/>
            <a:ext cx="1647334" cy="914400"/>
          </a:xfrm>
          <a:prstGeom prst="ellipse">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45" name="Oval 44"/>
          <p:cNvSpPr/>
          <p:nvPr/>
        </p:nvSpPr>
        <p:spPr>
          <a:xfrm>
            <a:off x="6138745" y="4879239"/>
            <a:ext cx="1647334" cy="914400"/>
          </a:xfrm>
          <a:prstGeom prst="ellipse">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8" name="TextBox 7"/>
          <p:cNvSpPr txBox="1"/>
          <p:nvPr/>
        </p:nvSpPr>
        <p:spPr>
          <a:xfrm>
            <a:off x="1136543" y="5063582"/>
            <a:ext cx="1590909" cy="646331"/>
          </a:xfrm>
          <a:prstGeom prst="rect">
            <a:avLst/>
          </a:prstGeom>
          <a:noFill/>
        </p:spPr>
        <p:txBody>
          <a:bodyPr wrap="square" rtlCol="0">
            <a:spAutoFit/>
          </a:bodyPr>
          <a:lstStyle/>
          <a:p>
            <a:pPr algn="ctr"/>
            <a:r>
              <a:rPr lang="en-US" dirty="0" smtClean="0"/>
              <a:t>Division of Housing</a:t>
            </a:r>
            <a:endParaRPr lang="en-US" dirty="0"/>
          </a:p>
        </p:txBody>
      </p:sp>
      <p:sp>
        <p:nvSpPr>
          <p:cNvPr id="46" name="TextBox 45"/>
          <p:cNvSpPr txBox="1"/>
          <p:nvPr/>
        </p:nvSpPr>
        <p:spPr>
          <a:xfrm>
            <a:off x="3721001" y="5101187"/>
            <a:ext cx="1295400" cy="369332"/>
          </a:xfrm>
          <a:prstGeom prst="rect">
            <a:avLst/>
          </a:prstGeom>
          <a:noFill/>
        </p:spPr>
        <p:txBody>
          <a:bodyPr wrap="square" rtlCol="0">
            <a:spAutoFit/>
          </a:bodyPr>
          <a:lstStyle/>
          <a:p>
            <a:pPr algn="ctr"/>
            <a:r>
              <a:rPr lang="en-US" dirty="0" smtClean="0"/>
              <a:t>BOSCOC</a:t>
            </a:r>
            <a:endParaRPr lang="en-US" dirty="0"/>
          </a:p>
        </p:txBody>
      </p:sp>
      <p:sp>
        <p:nvSpPr>
          <p:cNvPr id="47" name="TextBox 46"/>
          <p:cNvSpPr txBox="1"/>
          <p:nvPr/>
        </p:nvSpPr>
        <p:spPr>
          <a:xfrm>
            <a:off x="6177177" y="5039756"/>
            <a:ext cx="1612830" cy="646331"/>
          </a:xfrm>
          <a:prstGeom prst="rect">
            <a:avLst/>
          </a:prstGeom>
          <a:noFill/>
        </p:spPr>
        <p:txBody>
          <a:bodyPr wrap="square" rtlCol="0">
            <a:spAutoFit/>
          </a:bodyPr>
          <a:lstStyle/>
          <a:p>
            <a:pPr algn="ctr"/>
            <a:r>
              <a:rPr lang="en-US" dirty="0" smtClean="0"/>
              <a:t>Local ETH leads</a:t>
            </a:r>
            <a:endParaRPr lang="en-US" dirty="0"/>
          </a:p>
        </p:txBody>
      </p:sp>
    </p:spTree>
    <p:extLst>
      <p:ext uri="{BB962C8B-B14F-4D97-AF65-F5344CB8AC3E}">
        <p14:creationId xmlns:p14="http://schemas.microsoft.com/office/powerpoint/2010/main" val="142194547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5B9C5A22-E598-40DE-8F12-BB38D9EA078E@corp"/>
          <p:cNvPicPr>
            <a:picLocks noChangeAspect="1" noChangeArrowheads="1"/>
          </p:cNvPicPr>
          <p:nvPr/>
        </p:nvPicPr>
        <p:blipFill>
          <a:blip r:embed="rId2" cstate="print"/>
          <a:srcRect/>
          <a:stretch>
            <a:fillRect/>
          </a:stretch>
        </p:blipFill>
        <p:spPr bwMode="auto">
          <a:xfrm>
            <a:off x="6934200" y="152400"/>
            <a:ext cx="1905000" cy="571500"/>
          </a:xfrm>
          <a:prstGeom prst="rect">
            <a:avLst/>
          </a:prstGeom>
          <a:noFill/>
          <a:ln w="9525">
            <a:noFill/>
            <a:miter lim="800000"/>
            <a:headEnd/>
            <a:tailEnd/>
          </a:ln>
        </p:spPr>
      </p:pic>
      <p:sp>
        <p:nvSpPr>
          <p:cNvPr id="5" name="Title 4"/>
          <p:cNvSpPr>
            <a:spLocks noGrp="1"/>
          </p:cNvSpPr>
          <p:nvPr>
            <p:ph type="title"/>
          </p:nvPr>
        </p:nvSpPr>
        <p:spPr/>
        <p:txBody>
          <a:bodyPr>
            <a:normAutofit/>
          </a:bodyPr>
          <a:lstStyle/>
          <a:p>
            <a:pPr algn="l"/>
            <a:r>
              <a:rPr lang="en-US" sz="3200" b="1" dirty="0" smtClean="0">
                <a:solidFill>
                  <a:srgbClr val="002060"/>
                </a:solidFill>
              </a:rPr>
              <a:t>Questions to be Answered </a:t>
            </a:r>
            <a:endParaRPr lang="en-US" sz="3200" b="1" dirty="0">
              <a:solidFill>
                <a:srgbClr val="002060"/>
              </a:solidFill>
            </a:endParaRPr>
          </a:p>
        </p:txBody>
      </p:sp>
      <p:sp>
        <p:nvSpPr>
          <p:cNvPr id="6" name="Subtitle 5"/>
          <p:cNvSpPr>
            <a:spLocks noGrp="1"/>
          </p:cNvSpPr>
          <p:nvPr>
            <p:ph idx="1"/>
          </p:nvPr>
        </p:nvSpPr>
        <p:spPr>
          <a:xfrm>
            <a:off x="457200" y="1600202"/>
            <a:ext cx="8229600" cy="1316204"/>
          </a:xfrm>
        </p:spPr>
        <p:txBody>
          <a:bodyPr>
            <a:normAutofit fontScale="85000" lnSpcReduction="20000"/>
          </a:bodyPr>
          <a:lstStyle/>
          <a:p>
            <a:pPr algn="l">
              <a:buFont typeface="Wingdings" panose="05000000000000000000" pitchFamily="2" charset="2"/>
              <a:buChar char="Ø"/>
            </a:pPr>
            <a:r>
              <a:rPr lang="en-US" dirty="0" smtClean="0">
                <a:solidFill>
                  <a:schemeClr val="tx1">
                    <a:lumMod val="95000"/>
                    <a:lumOff val="5000"/>
                  </a:schemeClr>
                </a:solidFill>
              </a:rPr>
              <a:t>Where does the Balance of State fit into the puzzle?</a:t>
            </a:r>
          </a:p>
          <a:p>
            <a:pPr algn="l">
              <a:buFont typeface="Wingdings" panose="05000000000000000000" pitchFamily="2" charset="2"/>
              <a:buChar char="Ø"/>
            </a:pPr>
            <a:endParaRPr lang="en-US" dirty="0" smtClean="0">
              <a:solidFill>
                <a:schemeClr val="tx1">
                  <a:lumMod val="95000"/>
                  <a:lumOff val="5000"/>
                </a:schemeClr>
              </a:solidFill>
            </a:endParaRPr>
          </a:p>
          <a:p>
            <a:pPr algn="l">
              <a:buFont typeface="Wingdings" panose="05000000000000000000" pitchFamily="2" charset="2"/>
              <a:buChar char="Ø"/>
            </a:pPr>
            <a:r>
              <a:rPr lang="en-US" dirty="0" smtClean="0">
                <a:solidFill>
                  <a:schemeClr val="tx1">
                    <a:lumMod val="95000"/>
                    <a:lumOff val="5000"/>
                  </a:schemeClr>
                </a:solidFill>
              </a:rPr>
              <a:t>Where does my local continua fit into the puzzle?</a:t>
            </a:r>
          </a:p>
          <a:p>
            <a:pPr marL="514350" indent="-514350" algn="l"/>
            <a:endParaRPr lang="en-US" dirty="0" smtClean="0">
              <a:solidFill>
                <a:schemeClr val="tx1">
                  <a:lumMod val="95000"/>
                  <a:lumOff val="5000"/>
                </a:schemeClr>
              </a:solidFill>
            </a:endParaRPr>
          </a:p>
          <a:p>
            <a:pPr marL="0" indent="0" algn="l">
              <a:buNone/>
            </a:pPr>
            <a:endParaRPr lang="en-US" dirty="0" smtClean="0">
              <a:solidFill>
                <a:schemeClr val="tx1">
                  <a:lumMod val="95000"/>
                  <a:lumOff val="5000"/>
                </a:schemeClr>
              </a:solidFill>
            </a:endParaRPr>
          </a:p>
          <a:p>
            <a:pPr marL="514350" indent="-514350" algn="l">
              <a:buFont typeface="+mj-lt"/>
              <a:buAutoNum type="arabicPeriod"/>
            </a:pPr>
            <a:endParaRPr lang="en-US" dirty="0" smtClean="0">
              <a:solidFill>
                <a:schemeClr val="tx1">
                  <a:lumMod val="95000"/>
                  <a:lumOff val="5000"/>
                </a:schemeClr>
              </a:solidFill>
            </a:endParaRPr>
          </a:p>
          <a:p>
            <a:pPr marL="0" indent="0" algn="l">
              <a:buNone/>
            </a:pPr>
            <a:endParaRPr lang="en-US" dirty="0"/>
          </a:p>
        </p:txBody>
      </p:sp>
      <p:sp>
        <p:nvSpPr>
          <p:cNvPr id="2" name="Oval 1"/>
          <p:cNvSpPr/>
          <p:nvPr/>
        </p:nvSpPr>
        <p:spPr>
          <a:xfrm>
            <a:off x="1028702" y="3429000"/>
            <a:ext cx="6743698" cy="3200400"/>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7" name="Oval 6"/>
          <p:cNvSpPr/>
          <p:nvPr/>
        </p:nvSpPr>
        <p:spPr>
          <a:xfrm>
            <a:off x="2133601" y="3886200"/>
            <a:ext cx="2895599" cy="2590800"/>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8" name="Oval 7"/>
          <p:cNvSpPr/>
          <p:nvPr/>
        </p:nvSpPr>
        <p:spPr>
          <a:xfrm>
            <a:off x="2514600" y="4110575"/>
            <a:ext cx="1745007" cy="1172255"/>
          </a:xfrm>
          <a:prstGeom prst="ellipse">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2996672" y="5498564"/>
            <a:ext cx="1575328" cy="369332"/>
          </a:xfrm>
          <a:prstGeom prst="rect">
            <a:avLst/>
          </a:prstGeom>
          <a:noFill/>
        </p:spPr>
        <p:txBody>
          <a:bodyPr wrap="square" rtlCol="0">
            <a:spAutoFit/>
          </a:bodyPr>
          <a:lstStyle/>
          <a:p>
            <a:r>
              <a:rPr lang="en-US" b="1" dirty="0" smtClean="0">
                <a:ln w="0"/>
                <a:effectLst>
                  <a:outerShdw blurRad="38100" dist="19050" dir="2700000" algn="tl" rotWithShape="0">
                    <a:schemeClr val="dk1">
                      <a:alpha val="40000"/>
                    </a:schemeClr>
                  </a:outerShdw>
                </a:effectLst>
              </a:rPr>
              <a:t>BOSCOC</a:t>
            </a:r>
            <a:endParaRPr lang="en-US" b="1" dirty="0">
              <a:ln w="0"/>
              <a:effectLst>
                <a:outerShdw blurRad="38100" dist="19050" dir="2700000" algn="tl" rotWithShape="0">
                  <a:schemeClr val="dk1">
                    <a:alpha val="40000"/>
                  </a:schemeClr>
                </a:outerShdw>
              </a:effectLst>
            </a:endParaRPr>
          </a:p>
        </p:txBody>
      </p:sp>
      <p:sp>
        <p:nvSpPr>
          <p:cNvPr id="10" name="TextBox 9"/>
          <p:cNvSpPr txBox="1"/>
          <p:nvPr/>
        </p:nvSpPr>
        <p:spPr>
          <a:xfrm>
            <a:off x="2599439" y="4369064"/>
            <a:ext cx="1575328" cy="369332"/>
          </a:xfrm>
          <a:prstGeom prst="rect">
            <a:avLst/>
          </a:prstGeom>
          <a:noFill/>
        </p:spPr>
        <p:txBody>
          <a:bodyPr wrap="square" rtlCol="0">
            <a:spAutoFit/>
          </a:bodyPr>
          <a:lstStyle/>
          <a:p>
            <a:r>
              <a:rPr lang="en-US" b="1" dirty="0" smtClean="0">
                <a:solidFill>
                  <a:schemeClr val="bg1"/>
                </a:solidFill>
              </a:rPr>
              <a:t>Local continua</a:t>
            </a:r>
            <a:endParaRPr lang="en-US" b="1" dirty="0">
              <a:solidFill>
                <a:schemeClr val="bg1"/>
              </a:solidFill>
            </a:endParaRPr>
          </a:p>
        </p:txBody>
      </p:sp>
      <p:sp>
        <p:nvSpPr>
          <p:cNvPr id="3" name="TextBox 2"/>
          <p:cNvSpPr txBox="1"/>
          <p:nvPr/>
        </p:nvSpPr>
        <p:spPr>
          <a:xfrm>
            <a:off x="5562600" y="4191000"/>
            <a:ext cx="1371600" cy="646331"/>
          </a:xfrm>
          <a:prstGeom prst="rect">
            <a:avLst/>
          </a:prstGeom>
          <a:noFill/>
        </p:spPr>
        <p:txBody>
          <a:bodyPr wrap="square" rtlCol="0">
            <a:spAutoFit/>
          </a:bodyPr>
          <a:lstStyle/>
          <a:p>
            <a:r>
              <a:rPr lang="en-US" b="1" dirty="0" smtClean="0"/>
              <a:t>State of Wisconsin</a:t>
            </a:r>
            <a:endParaRPr lang="en-US" b="1" dirty="0"/>
          </a:p>
        </p:txBody>
      </p:sp>
    </p:spTree>
    <p:extLst>
      <p:ext uri="{BB962C8B-B14F-4D97-AF65-F5344CB8AC3E}">
        <p14:creationId xmlns:p14="http://schemas.microsoft.com/office/powerpoint/2010/main" val="381575617"/>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5B9C5A22-E598-40DE-8F12-BB38D9EA078E@corp"/>
          <p:cNvPicPr>
            <a:picLocks noChangeAspect="1" noChangeArrowheads="1"/>
          </p:cNvPicPr>
          <p:nvPr/>
        </p:nvPicPr>
        <p:blipFill>
          <a:blip r:embed="rId2" cstate="print"/>
          <a:srcRect/>
          <a:stretch>
            <a:fillRect/>
          </a:stretch>
        </p:blipFill>
        <p:spPr bwMode="auto">
          <a:xfrm>
            <a:off x="6934200" y="152400"/>
            <a:ext cx="1905000" cy="571500"/>
          </a:xfrm>
          <a:prstGeom prst="rect">
            <a:avLst/>
          </a:prstGeom>
          <a:noFill/>
          <a:ln w="9525">
            <a:noFill/>
            <a:miter lim="800000"/>
            <a:headEnd/>
            <a:tailEnd/>
          </a:ln>
        </p:spPr>
      </p:pic>
      <p:sp>
        <p:nvSpPr>
          <p:cNvPr id="3" name="Title 2"/>
          <p:cNvSpPr>
            <a:spLocks noGrp="1"/>
          </p:cNvSpPr>
          <p:nvPr>
            <p:ph type="title"/>
          </p:nvPr>
        </p:nvSpPr>
        <p:spPr/>
        <p:txBody>
          <a:bodyPr>
            <a:normAutofit/>
          </a:bodyPr>
          <a:lstStyle/>
          <a:p>
            <a:pPr algn="l"/>
            <a:r>
              <a:rPr lang="en-US" sz="3200" b="1" dirty="0" smtClean="0">
                <a:solidFill>
                  <a:srgbClr val="002060"/>
                </a:solidFill>
              </a:rPr>
              <a:t>HEARTH ACT (2009)</a:t>
            </a:r>
            <a:endParaRPr lang="en-US" sz="3200" b="1" dirty="0">
              <a:solidFill>
                <a:srgbClr val="002060"/>
              </a:solidFill>
            </a:endParaRPr>
          </a:p>
        </p:txBody>
      </p:sp>
      <p:pic>
        <p:nvPicPr>
          <p:cNvPr id="6" name="Picture 2" descr="http://www4.pictures.gi.zimbio.com/Obama+Signs+Bills+Helping+Families+Save+Homes+cjBd080HJx9l.jpg"/>
          <p:cNvPicPr>
            <a:picLocks noChangeAspect="1" noChangeArrowheads="1"/>
          </p:cNvPicPr>
          <p:nvPr/>
        </p:nvPicPr>
        <p:blipFill>
          <a:blip r:embed="rId3" cstate="print"/>
          <a:srcRect t="12116" b="12116"/>
          <a:stretch>
            <a:fillRect/>
          </a:stretch>
        </p:blipFill>
        <p:spPr bwMode="auto">
          <a:xfrm>
            <a:off x="770424" y="1295400"/>
            <a:ext cx="7603152" cy="3840480"/>
          </a:xfrm>
          <a:prstGeom prst="rect">
            <a:avLst/>
          </a:prstGeom>
          <a:noFill/>
        </p:spPr>
      </p:pic>
      <p:sp>
        <p:nvSpPr>
          <p:cNvPr id="2" name="TextBox 1"/>
          <p:cNvSpPr txBox="1"/>
          <p:nvPr/>
        </p:nvSpPr>
        <p:spPr>
          <a:xfrm>
            <a:off x="770424" y="5334000"/>
            <a:ext cx="7603152" cy="1354217"/>
          </a:xfrm>
          <a:prstGeom prst="rect">
            <a:avLst/>
          </a:prstGeom>
          <a:noFill/>
        </p:spPr>
        <p:txBody>
          <a:bodyPr wrap="square" rtlCol="0">
            <a:spAutoFit/>
          </a:bodyPr>
          <a:lstStyle/>
          <a:p>
            <a:r>
              <a:rPr lang="en-US" sz="1600" dirty="0"/>
              <a:t>“Because far too many Americans go homeless on any given night, this bill provides comprehensive new resources for homeless Americans.”   </a:t>
            </a:r>
          </a:p>
          <a:p>
            <a:r>
              <a:rPr lang="en-US" sz="1600" dirty="0"/>
              <a:t/>
            </a:r>
            <a:br>
              <a:rPr lang="en-US" sz="1600" dirty="0"/>
            </a:br>
            <a:r>
              <a:rPr lang="en-US" sz="1600" dirty="0"/>
              <a:t>-President Obama, May 20, 2009</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b="1" dirty="0" smtClean="0">
                <a:solidFill>
                  <a:srgbClr val="002060"/>
                </a:solidFill>
              </a:rPr>
              <a:t>United States Interagency Council to </a:t>
            </a:r>
            <a:br>
              <a:rPr lang="en-US" sz="3200" b="1" dirty="0" smtClean="0">
                <a:solidFill>
                  <a:srgbClr val="002060"/>
                </a:solidFill>
              </a:rPr>
            </a:br>
            <a:r>
              <a:rPr lang="en-US" sz="3200" b="1" dirty="0" smtClean="0">
                <a:solidFill>
                  <a:srgbClr val="002060"/>
                </a:solidFill>
              </a:rPr>
              <a:t>End Homelessness (USICH)</a:t>
            </a:r>
            <a:endParaRPr lang="en-US" sz="3200" b="1" dirty="0">
              <a:solidFill>
                <a:srgbClr val="002060"/>
              </a:solidFill>
            </a:endParaRPr>
          </a:p>
        </p:txBody>
      </p:sp>
      <p:sp>
        <p:nvSpPr>
          <p:cNvPr id="3" name="Content Placeholder 2"/>
          <p:cNvSpPr>
            <a:spLocks noGrp="1"/>
          </p:cNvSpPr>
          <p:nvPr>
            <p:ph idx="1"/>
          </p:nvPr>
        </p:nvSpPr>
        <p:spPr>
          <a:xfrm>
            <a:off x="457200" y="1600200"/>
            <a:ext cx="8153400" cy="4419600"/>
          </a:xfrm>
        </p:spPr>
        <p:txBody>
          <a:bodyPr>
            <a:normAutofit fontScale="70000" lnSpcReduction="20000"/>
          </a:bodyPr>
          <a:lstStyle/>
          <a:p>
            <a:r>
              <a:rPr lang="en-US" dirty="0" smtClean="0"/>
              <a:t>USICH is an independent agency within the Federal executive branch.  </a:t>
            </a:r>
          </a:p>
          <a:p>
            <a:pPr lvl="1"/>
            <a:r>
              <a:rPr lang="en-US" dirty="0" smtClean="0"/>
              <a:t>It consists of 19 Federal Cabinet secretaries, agency heads, and other partners include – National Alliance to End Homelessness (NAEH) and Pathways to Housing. </a:t>
            </a:r>
          </a:p>
          <a:p>
            <a:endParaRPr lang="en-US" dirty="0" smtClean="0"/>
          </a:p>
          <a:p>
            <a:r>
              <a:rPr lang="en-US" dirty="0" smtClean="0"/>
              <a:t>The mission is:  </a:t>
            </a:r>
          </a:p>
          <a:p>
            <a:pPr lvl="1"/>
            <a:r>
              <a:rPr lang="en-US" i="1" dirty="0" smtClean="0"/>
              <a:t>to </a:t>
            </a:r>
            <a:r>
              <a:rPr lang="en-US" i="1" dirty="0"/>
              <a:t>coordinate the Federal response to homelessness and to create a national partnership at every level of government and with the private sector to reduce and end homelessness in the nation while maximizing the effectiveness of the Federal Government in contributing to the end of homelessness</a:t>
            </a:r>
            <a:r>
              <a:rPr lang="en-US" i="1" dirty="0" smtClean="0"/>
              <a:t>.</a:t>
            </a:r>
          </a:p>
          <a:p>
            <a:pPr marL="0" indent="0">
              <a:buNone/>
            </a:pPr>
            <a:endParaRPr lang="en-US" dirty="0" smtClean="0"/>
          </a:p>
          <a:p>
            <a:r>
              <a:rPr lang="en-US" dirty="0" smtClean="0"/>
              <a:t>Created the 1</a:t>
            </a:r>
            <a:r>
              <a:rPr lang="en-US" baseline="30000" dirty="0" smtClean="0"/>
              <a:t>st</a:t>
            </a:r>
            <a:r>
              <a:rPr lang="en-US" dirty="0" smtClean="0"/>
              <a:t> ever Federal strategic plan to prevention and end homelessness called - </a:t>
            </a:r>
            <a:r>
              <a:rPr lang="en-US" i="1" dirty="0" smtClean="0"/>
              <a:t>Opening Doors. </a:t>
            </a:r>
            <a:endParaRPr lang="en-US" dirty="0" smtClean="0"/>
          </a:p>
          <a:p>
            <a:pPr marL="0" indent="0">
              <a:buNone/>
            </a:pPr>
            <a:endParaRPr lang="en-US" i="1" dirty="0" smtClean="0"/>
          </a:p>
        </p:txBody>
      </p:sp>
      <p:sp>
        <p:nvSpPr>
          <p:cNvPr id="4" name="TextBox 3"/>
          <p:cNvSpPr txBox="1"/>
          <p:nvPr/>
        </p:nvSpPr>
        <p:spPr>
          <a:xfrm>
            <a:off x="609600" y="6019800"/>
            <a:ext cx="7848600" cy="369332"/>
          </a:xfrm>
          <a:prstGeom prst="rect">
            <a:avLst/>
          </a:prstGeom>
          <a:noFill/>
        </p:spPr>
        <p:txBody>
          <a:bodyPr wrap="square" rtlCol="0">
            <a:spAutoFit/>
          </a:bodyPr>
          <a:lstStyle/>
          <a:p>
            <a:r>
              <a:rPr lang="en-US" dirty="0">
                <a:hlinkClick r:id="rId2"/>
              </a:rPr>
              <a:t>http://usich.gov</a:t>
            </a:r>
            <a:r>
              <a:rPr lang="en-US" dirty="0" smtClean="0">
                <a:hlinkClick r:id="rId2"/>
              </a:rPr>
              <a:t>/</a:t>
            </a:r>
            <a:r>
              <a:rPr lang="en-US" dirty="0" smtClean="0"/>
              <a:t> </a:t>
            </a:r>
          </a:p>
        </p:txBody>
      </p:sp>
      <p:pic>
        <p:nvPicPr>
          <p:cNvPr id="5" name="Picture 2" descr="5B9C5A22-E598-40DE-8F12-BB38D9EA078E@corp"/>
          <p:cNvPicPr>
            <a:picLocks noChangeAspect="1" noChangeArrowheads="1"/>
          </p:cNvPicPr>
          <p:nvPr/>
        </p:nvPicPr>
        <p:blipFill>
          <a:blip r:embed="rId3" cstate="print"/>
          <a:srcRect/>
          <a:stretch>
            <a:fillRect/>
          </a:stretch>
        </p:blipFill>
        <p:spPr bwMode="auto">
          <a:xfrm>
            <a:off x="6934200" y="152400"/>
            <a:ext cx="1905000" cy="571500"/>
          </a:xfrm>
          <a:prstGeom prst="rect">
            <a:avLst/>
          </a:prstGeom>
          <a:noFill/>
          <a:ln w="9525">
            <a:noFill/>
            <a:miter lim="800000"/>
            <a:headEnd/>
            <a:tailEnd/>
          </a:ln>
        </p:spPr>
      </p:pic>
    </p:spTree>
    <p:extLst>
      <p:ext uri="{BB962C8B-B14F-4D97-AF65-F5344CB8AC3E}">
        <p14:creationId xmlns:p14="http://schemas.microsoft.com/office/powerpoint/2010/main" val="1396306298"/>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5B9C5A22-E598-40DE-8F12-BB38D9EA078E@corp"/>
          <p:cNvPicPr>
            <a:picLocks noChangeAspect="1" noChangeArrowheads="1"/>
          </p:cNvPicPr>
          <p:nvPr/>
        </p:nvPicPr>
        <p:blipFill>
          <a:blip r:embed="rId2" cstate="print"/>
          <a:srcRect/>
          <a:stretch>
            <a:fillRect/>
          </a:stretch>
        </p:blipFill>
        <p:spPr bwMode="auto">
          <a:xfrm>
            <a:off x="6934200" y="152400"/>
            <a:ext cx="1905000" cy="571500"/>
          </a:xfrm>
          <a:prstGeom prst="rect">
            <a:avLst/>
          </a:prstGeom>
          <a:noFill/>
          <a:ln w="9525">
            <a:noFill/>
            <a:miter lim="800000"/>
            <a:headEnd/>
            <a:tailEnd/>
          </a:ln>
        </p:spPr>
      </p:pic>
      <p:sp>
        <p:nvSpPr>
          <p:cNvPr id="3" name="Title 2"/>
          <p:cNvSpPr>
            <a:spLocks noGrp="1"/>
          </p:cNvSpPr>
          <p:nvPr>
            <p:ph type="title"/>
          </p:nvPr>
        </p:nvSpPr>
        <p:spPr/>
        <p:txBody>
          <a:bodyPr>
            <a:normAutofit/>
          </a:bodyPr>
          <a:lstStyle/>
          <a:p>
            <a:pPr algn="l"/>
            <a:r>
              <a:rPr lang="en-US" sz="3200" b="1" i="1" dirty="0" smtClean="0">
                <a:solidFill>
                  <a:srgbClr val="002060"/>
                </a:solidFill>
              </a:rPr>
              <a:t>Opening Doors</a:t>
            </a:r>
            <a:endParaRPr lang="en-US" sz="3200" b="1" i="1" dirty="0">
              <a:solidFill>
                <a:srgbClr val="002060"/>
              </a:solidFill>
            </a:endParaRPr>
          </a:p>
        </p:txBody>
      </p:sp>
      <p:sp>
        <p:nvSpPr>
          <p:cNvPr id="4" name="Content Placeholder 3"/>
          <p:cNvSpPr>
            <a:spLocks noGrp="1"/>
          </p:cNvSpPr>
          <p:nvPr>
            <p:ph idx="1"/>
          </p:nvPr>
        </p:nvSpPr>
        <p:spPr>
          <a:xfrm>
            <a:off x="457200" y="1417639"/>
            <a:ext cx="8229600" cy="4449762"/>
          </a:xfrm>
        </p:spPr>
        <p:txBody>
          <a:bodyPr>
            <a:normAutofit fontScale="62500" lnSpcReduction="20000"/>
          </a:bodyPr>
          <a:lstStyle/>
          <a:p>
            <a:r>
              <a:rPr lang="en-US" dirty="0" smtClean="0"/>
              <a:t>The Plan establishes 4 major goals for ending homelessness in the United States.  HUD’s funding and policy decisions are guided by these goals. </a:t>
            </a:r>
          </a:p>
          <a:p>
            <a:pPr lvl="1"/>
            <a:r>
              <a:rPr lang="en-US" dirty="0" smtClean="0"/>
              <a:t>End </a:t>
            </a:r>
            <a:r>
              <a:rPr lang="en-US" dirty="0"/>
              <a:t>Chronic Homeless by </a:t>
            </a:r>
            <a:r>
              <a:rPr lang="en-US" dirty="0" smtClean="0"/>
              <a:t>2015  </a:t>
            </a:r>
          </a:p>
          <a:p>
            <a:pPr lvl="2"/>
            <a:r>
              <a:rPr lang="en-US" dirty="0" smtClean="0"/>
              <a:t>potential extension to 2016 because Congress did not fund at level needed to reach goal</a:t>
            </a:r>
            <a:endParaRPr lang="en-US" dirty="0"/>
          </a:p>
          <a:p>
            <a:pPr lvl="1"/>
            <a:r>
              <a:rPr lang="en-US" dirty="0"/>
              <a:t>End Veteran Homeless by 2015</a:t>
            </a:r>
          </a:p>
          <a:p>
            <a:pPr lvl="1"/>
            <a:r>
              <a:rPr lang="en-US" dirty="0"/>
              <a:t>End Family and Youth Homeless by 2020</a:t>
            </a:r>
          </a:p>
          <a:p>
            <a:pPr lvl="1"/>
            <a:r>
              <a:rPr lang="en-US" dirty="0"/>
              <a:t>Set a path to ending all homelessness</a:t>
            </a:r>
          </a:p>
          <a:p>
            <a:endParaRPr lang="en-US" dirty="0"/>
          </a:p>
          <a:p>
            <a:pPr fontAlgn="base"/>
            <a:r>
              <a:rPr lang="en-US" dirty="0" smtClean="0"/>
              <a:t>The </a:t>
            </a:r>
            <a:r>
              <a:rPr lang="en-US" dirty="0"/>
              <a:t>Plan presents strategies building upon the lesson that mainstream housing, health, education, and human service programs must be fully engaged and coordinated to prevent and end homelessness, </a:t>
            </a:r>
            <a:r>
              <a:rPr lang="en-US" dirty="0" smtClean="0"/>
              <a:t>including:</a:t>
            </a:r>
            <a:endParaRPr lang="en-US" dirty="0"/>
          </a:p>
          <a:p>
            <a:pPr lvl="1" fontAlgn="base"/>
            <a:r>
              <a:rPr lang="en-US" dirty="0"/>
              <a:t>Increasing leadership, collaboration, and civic engagement, </a:t>
            </a:r>
            <a:endParaRPr lang="en-US" dirty="0" smtClean="0"/>
          </a:p>
          <a:p>
            <a:pPr lvl="1" fontAlgn="base"/>
            <a:r>
              <a:rPr lang="en-US" dirty="0" smtClean="0"/>
              <a:t>Increasing </a:t>
            </a:r>
            <a:r>
              <a:rPr lang="en-US" dirty="0"/>
              <a:t>access to stable and affordable housing</a:t>
            </a:r>
            <a:r>
              <a:rPr lang="en-US" dirty="0" smtClean="0"/>
              <a:t>,</a:t>
            </a:r>
          </a:p>
          <a:p>
            <a:pPr lvl="1" fontAlgn="base"/>
            <a:r>
              <a:rPr lang="en-US" dirty="0" smtClean="0"/>
              <a:t>Increasing </a:t>
            </a:r>
            <a:r>
              <a:rPr lang="en-US" dirty="0"/>
              <a:t>economic security, </a:t>
            </a:r>
            <a:endParaRPr lang="en-US" dirty="0" smtClean="0"/>
          </a:p>
          <a:p>
            <a:pPr lvl="1" fontAlgn="base"/>
            <a:r>
              <a:rPr lang="en-US" dirty="0" smtClean="0"/>
              <a:t>Improving </a:t>
            </a:r>
            <a:r>
              <a:rPr lang="en-US" dirty="0"/>
              <a:t>health and stability, </a:t>
            </a:r>
            <a:endParaRPr lang="en-US" dirty="0" smtClean="0"/>
          </a:p>
          <a:p>
            <a:pPr lvl="1" fontAlgn="base"/>
            <a:r>
              <a:rPr lang="en-US" dirty="0" smtClean="0"/>
              <a:t>Retooling </a:t>
            </a:r>
            <a:r>
              <a:rPr lang="en-US" dirty="0"/>
              <a:t>the homeless response </a:t>
            </a:r>
            <a:r>
              <a:rPr lang="en-US" dirty="0" smtClean="0"/>
              <a:t>system.</a:t>
            </a:r>
            <a:endParaRPr lang="en-US" dirty="0"/>
          </a:p>
          <a:p>
            <a:endParaRPr lang="en-US" dirty="0"/>
          </a:p>
        </p:txBody>
      </p:sp>
      <p:sp>
        <p:nvSpPr>
          <p:cNvPr id="2" name="TextBox 1"/>
          <p:cNvSpPr txBox="1"/>
          <p:nvPr/>
        </p:nvSpPr>
        <p:spPr>
          <a:xfrm>
            <a:off x="457200" y="5867400"/>
            <a:ext cx="7848600" cy="369332"/>
          </a:xfrm>
          <a:prstGeom prst="rect">
            <a:avLst/>
          </a:prstGeom>
          <a:noFill/>
        </p:spPr>
        <p:txBody>
          <a:bodyPr wrap="square" rtlCol="0">
            <a:spAutoFit/>
          </a:bodyPr>
          <a:lstStyle/>
          <a:p>
            <a:r>
              <a:rPr lang="en-US" dirty="0">
                <a:hlinkClick r:id="rId3"/>
              </a:rPr>
              <a:t>http://usich.gov/opening_doors</a:t>
            </a:r>
            <a:r>
              <a:rPr lang="en-US" dirty="0" smtClean="0">
                <a:hlinkClick r:id="rId3"/>
              </a:rPr>
              <a:t>/</a:t>
            </a:r>
            <a:r>
              <a:rPr lang="en-US" dirty="0" smtClean="0"/>
              <a:t> </a:t>
            </a:r>
            <a:endParaRPr lang="en-US" dirty="0"/>
          </a:p>
        </p:txBody>
      </p:sp>
    </p:spTree>
    <p:extLst>
      <p:ext uri="{BB962C8B-B14F-4D97-AF65-F5344CB8AC3E}">
        <p14:creationId xmlns:p14="http://schemas.microsoft.com/office/powerpoint/2010/main" val="844853556"/>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5B9C5A22-E598-40DE-8F12-BB38D9EA078E@corp"/>
          <p:cNvPicPr>
            <a:picLocks noChangeAspect="1" noChangeArrowheads="1"/>
          </p:cNvPicPr>
          <p:nvPr/>
        </p:nvPicPr>
        <p:blipFill>
          <a:blip r:embed="rId2" cstate="print"/>
          <a:srcRect/>
          <a:stretch>
            <a:fillRect/>
          </a:stretch>
        </p:blipFill>
        <p:spPr bwMode="auto">
          <a:xfrm>
            <a:off x="6934200" y="152400"/>
            <a:ext cx="1905000" cy="571500"/>
          </a:xfrm>
          <a:prstGeom prst="rect">
            <a:avLst/>
          </a:prstGeom>
          <a:noFill/>
          <a:ln w="9525">
            <a:noFill/>
            <a:miter lim="800000"/>
            <a:headEnd/>
            <a:tailEnd/>
          </a:ln>
        </p:spPr>
      </p:pic>
      <p:sp>
        <p:nvSpPr>
          <p:cNvPr id="3" name="Title 2"/>
          <p:cNvSpPr>
            <a:spLocks noGrp="1"/>
          </p:cNvSpPr>
          <p:nvPr>
            <p:ph type="title"/>
          </p:nvPr>
        </p:nvSpPr>
        <p:spPr/>
        <p:txBody>
          <a:bodyPr>
            <a:normAutofit/>
          </a:bodyPr>
          <a:lstStyle/>
          <a:p>
            <a:pPr algn="l"/>
            <a:r>
              <a:rPr lang="en-US" sz="3200" b="1" i="1" dirty="0">
                <a:solidFill>
                  <a:srgbClr val="002060"/>
                </a:solidFill>
              </a:rPr>
              <a:t>Opening </a:t>
            </a:r>
            <a:r>
              <a:rPr lang="en-US" sz="3200" b="1" i="1" dirty="0" smtClean="0">
                <a:solidFill>
                  <a:srgbClr val="002060"/>
                </a:solidFill>
              </a:rPr>
              <a:t>Doors </a:t>
            </a:r>
            <a:r>
              <a:rPr lang="en-US" sz="3200" b="1" dirty="0" smtClean="0">
                <a:solidFill>
                  <a:srgbClr val="002060"/>
                </a:solidFill>
              </a:rPr>
              <a:t>Progress</a:t>
            </a:r>
            <a:endParaRPr lang="en-US" sz="3200" dirty="0"/>
          </a:p>
        </p:txBody>
      </p:sp>
      <p:sp>
        <p:nvSpPr>
          <p:cNvPr id="4" name="Content Placeholder 3"/>
          <p:cNvSpPr>
            <a:spLocks noGrp="1"/>
          </p:cNvSpPr>
          <p:nvPr>
            <p:ph idx="1"/>
          </p:nvPr>
        </p:nvSpPr>
        <p:spPr>
          <a:xfrm>
            <a:off x="457200" y="1417638"/>
            <a:ext cx="8229600" cy="4525962"/>
          </a:xfrm>
        </p:spPr>
        <p:txBody>
          <a:bodyPr>
            <a:normAutofit fontScale="62500" lnSpcReduction="20000"/>
          </a:bodyPr>
          <a:lstStyle/>
          <a:p>
            <a:r>
              <a:rPr lang="en-US" dirty="0"/>
              <a:t>Three population-specific measures will mark progress toward the first three </a:t>
            </a:r>
            <a:r>
              <a:rPr lang="en-US" dirty="0" smtClean="0"/>
              <a:t>goals</a:t>
            </a:r>
            <a:r>
              <a:rPr lang="en-US" dirty="0"/>
              <a:t>:</a:t>
            </a:r>
          </a:p>
          <a:p>
            <a:pPr lvl="1"/>
            <a:r>
              <a:rPr lang="en-US" dirty="0"/>
              <a:t>Annual changes in the number of individuals experiencing chronic homelessness</a:t>
            </a:r>
          </a:p>
          <a:p>
            <a:pPr lvl="1"/>
            <a:r>
              <a:rPr lang="en-US" dirty="0"/>
              <a:t>Annual changes in the number of Veterans experiencing homelessness</a:t>
            </a:r>
          </a:p>
          <a:p>
            <a:pPr lvl="1"/>
            <a:r>
              <a:rPr lang="en-US" dirty="0"/>
              <a:t>Annual changes in the number of families with children experiencing homelessness</a:t>
            </a:r>
          </a:p>
          <a:p>
            <a:endParaRPr lang="en-US" dirty="0" smtClean="0"/>
          </a:p>
          <a:p>
            <a:r>
              <a:rPr lang="en-US" dirty="0" smtClean="0"/>
              <a:t>USICH </a:t>
            </a:r>
            <a:r>
              <a:rPr lang="en-US" dirty="0"/>
              <a:t>will use the </a:t>
            </a:r>
            <a:r>
              <a:rPr lang="en-US" dirty="0" smtClean="0"/>
              <a:t>HUD’s </a:t>
            </a:r>
            <a:r>
              <a:rPr lang="en-US" dirty="0"/>
              <a:t>Annual Homeless Assessment Report (AHAR) to Congress point-in-time measures.  </a:t>
            </a:r>
            <a:endParaRPr lang="en-US" dirty="0" smtClean="0"/>
          </a:p>
          <a:p>
            <a:pPr lvl="1"/>
            <a:r>
              <a:rPr lang="en-US" dirty="0" smtClean="0"/>
              <a:t>AHAR data reporting is done through the Homeless Data Exchange (HDX).</a:t>
            </a:r>
          </a:p>
          <a:p>
            <a:pPr lvl="1"/>
            <a:r>
              <a:rPr lang="en-US" dirty="0" smtClean="0"/>
              <a:t>In BOSCOC, the </a:t>
            </a:r>
            <a:r>
              <a:rPr lang="en-US" dirty="0" smtClean="0">
                <a:solidFill>
                  <a:srgbClr val="FF0000"/>
                </a:solidFill>
              </a:rPr>
              <a:t>HMIS Lead (ICA) </a:t>
            </a:r>
            <a:r>
              <a:rPr lang="en-US" dirty="0" smtClean="0"/>
              <a:t>and the </a:t>
            </a:r>
            <a:r>
              <a:rPr lang="en-US" dirty="0" smtClean="0">
                <a:solidFill>
                  <a:srgbClr val="FF0000"/>
                </a:solidFill>
              </a:rPr>
              <a:t>COC Coordinator </a:t>
            </a:r>
            <a:r>
              <a:rPr lang="en-US" dirty="0" smtClean="0"/>
              <a:t>are responsible for this submission.</a:t>
            </a:r>
          </a:p>
          <a:p>
            <a:endParaRPr lang="en-US" dirty="0" smtClean="0"/>
          </a:p>
          <a:p>
            <a:r>
              <a:rPr lang="en-US" dirty="0" smtClean="0"/>
              <a:t>Data </a:t>
            </a:r>
            <a:r>
              <a:rPr lang="en-US" dirty="0"/>
              <a:t>from Department of Education and Department of Veteran Affairs will also be included. </a:t>
            </a:r>
          </a:p>
          <a:p>
            <a:endParaRPr lang="en-US" dirty="0"/>
          </a:p>
        </p:txBody>
      </p:sp>
      <p:sp>
        <p:nvSpPr>
          <p:cNvPr id="2" name="TextBox 1"/>
          <p:cNvSpPr txBox="1"/>
          <p:nvPr/>
        </p:nvSpPr>
        <p:spPr>
          <a:xfrm>
            <a:off x="762000" y="5943600"/>
            <a:ext cx="7696200" cy="646331"/>
          </a:xfrm>
          <a:prstGeom prst="rect">
            <a:avLst/>
          </a:prstGeom>
          <a:noFill/>
        </p:spPr>
        <p:txBody>
          <a:bodyPr wrap="square" rtlCol="0">
            <a:spAutoFit/>
          </a:bodyPr>
          <a:lstStyle/>
          <a:p>
            <a:r>
              <a:rPr lang="en-US" dirty="0">
                <a:hlinkClick r:id="rId3"/>
              </a:rPr>
              <a:t>https://</a:t>
            </a:r>
            <a:r>
              <a:rPr lang="en-US" dirty="0" smtClean="0">
                <a:hlinkClick r:id="rId3"/>
              </a:rPr>
              <a:t>www.hudexchange.info/resources/documents/2014-AHAR-Part1.pdf</a:t>
            </a:r>
            <a:endParaRPr lang="en-US" dirty="0" smtClean="0"/>
          </a:p>
          <a:p>
            <a:r>
              <a:rPr lang="en-US" dirty="0">
                <a:hlinkClick r:id="rId4"/>
              </a:rPr>
              <a:t>https://www.hudexchange.info/hdx/guides/ahar</a:t>
            </a:r>
            <a:r>
              <a:rPr lang="en-US" dirty="0" smtClean="0">
                <a:hlinkClick r:id="rId4"/>
              </a:rPr>
              <a:t>/</a:t>
            </a:r>
            <a:r>
              <a:rPr lang="en-US" dirty="0" smtClean="0"/>
              <a:t>  </a:t>
            </a:r>
            <a:endParaRPr lang="en-US" dirty="0"/>
          </a:p>
        </p:txBody>
      </p:sp>
    </p:spTree>
    <p:extLst>
      <p:ext uri="{BB962C8B-B14F-4D97-AF65-F5344CB8AC3E}">
        <p14:creationId xmlns:p14="http://schemas.microsoft.com/office/powerpoint/2010/main" val="2382433866"/>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5B9C5A22-E598-40DE-8F12-BB38D9EA078E@corp"/>
          <p:cNvPicPr>
            <a:picLocks noChangeAspect="1" noChangeArrowheads="1"/>
          </p:cNvPicPr>
          <p:nvPr/>
        </p:nvPicPr>
        <p:blipFill>
          <a:blip r:embed="rId2" cstate="print"/>
          <a:srcRect/>
          <a:stretch>
            <a:fillRect/>
          </a:stretch>
        </p:blipFill>
        <p:spPr bwMode="auto">
          <a:xfrm>
            <a:off x="6934200" y="152400"/>
            <a:ext cx="1905000" cy="571500"/>
          </a:xfrm>
          <a:prstGeom prst="rect">
            <a:avLst/>
          </a:prstGeom>
          <a:noFill/>
          <a:ln w="9525">
            <a:noFill/>
            <a:miter lim="800000"/>
            <a:headEnd/>
            <a:tailEnd/>
          </a:ln>
        </p:spPr>
      </p:pic>
      <p:sp>
        <p:nvSpPr>
          <p:cNvPr id="3" name="Title 2"/>
          <p:cNvSpPr>
            <a:spLocks noGrp="1"/>
          </p:cNvSpPr>
          <p:nvPr>
            <p:ph type="title"/>
          </p:nvPr>
        </p:nvSpPr>
        <p:spPr/>
        <p:txBody>
          <a:bodyPr>
            <a:normAutofit/>
          </a:bodyPr>
          <a:lstStyle/>
          <a:p>
            <a:pPr algn="l"/>
            <a:r>
              <a:rPr lang="en-US" sz="3200" b="1" dirty="0" smtClean="0">
                <a:solidFill>
                  <a:srgbClr val="002060"/>
                </a:solidFill>
              </a:rPr>
              <a:t>HUD Regulations</a:t>
            </a:r>
            <a:endParaRPr lang="en-US" sz="3200" b="1" dirty="0">
              <a:solidFill>
                <a:srgbClr val="002060"/>
              </a:solidFill>
            </a:endParaRPr>
          </a:p>
        </p:txBody>
      </p:sp>
      <p:sp>
        <p:nvSpPr>
          <p:cNvPr id="4" name="Content Placeholder 3"/>
          <p:cNvSpPr>
            <a:spLocks noGrp="1"/>
          </p:cNvSpPr>
          <p:nvPr>
            <p:ph idx="1"/>
          </p:nvPr>
        </p:nvSpPr>
        <p:spPr>
          <a:xfrm>
            <a:off x="457200" y="1295400"/>
            <a:ext cx="8229600" cy="4724400"/>
          </a:xfrm>
        </p:spPr>
        <p:txBody>
          <a:bodyPr>
            <a:normAutofit fontScale="77500" lnSpcReduction="20000"/>
          </a:bodyPr>
          <a:lstStyle/>
          <a:p>
            <a:r>
              <a:rPr lang="en-US" dirty="0" smtClean="0"/>
              <a:t>In order to implement HEARTH, HUD </a:t>
            </a:r>
            <a:r>
              <a:rPr lang="en-US" dirty="0"/>
              <a:t>developed </a:t>
            </a:r>
            <a:r>
              <a:rPr lang="en-US" dirty="0" smtClean="0"/>
              <a:t>5 main </a:t>
            </a:r>
            <a:r>
              <a:rPr lang="en-US" dirty="0"/>
              <a:t>sets of </a:t>
            </a:r>
            <a:r>
              <a:rPr lang="en-US" dirty="0" smtClean="0"/>
              <a:t>regulations. </a:t>
            </a:r>
          </a:p>
          <a:p>
            <a:pPr marL="0" indent="0">
              <a:buNone/>
            </a:pPr>
            <a:endParaRPr lang="en-US" dirty="0" smtClean="0"/>
          </a:p>
          <a:p>
            <a:pPr lvl="1"/>
            <a:r>
              <a:rPr lang="en-US" b="1" dirty="0" smtClean="0"/>
              <a:t>Published </a:t>
            </a:r>
            <a:r>
              <a:rPr lang="en-US" b="1" dirty="0"/>
              <a:t>Final Rules</a:t>
            </a:r>
          </a:p>
          <a:p>
            <a:pPr lvl="2"/>
            <a:r>
              <a:rPr lang="en-US" dirty="0"/>
              <a:t>Defining Homeless  </a:t>
            </a:r>
            <a:endParaRPr lang="en-US" dirty="0" smtClean="0"/>
          </a:p>
          <a:p>
            <a:pPr marL="914400" lvl="2" indent="0">
              <a:buNone/>
            </a:pPr>
            <a:endParaRPr lang="en-US" dirty="0"/>
          </a:p>
          <a:p>
            <a:pPr lvl="1"/>
            <a:r>
              <a:rPr lang="en-US" b="1" dirty="0"/>
              <a:t>Published Interim Rules*</a:t>
            </a:r>
          </a:p>
          <a:p>
            <a:pPr lvl="2"/>
            <a:r>
              <a:rPr lang="en-US" dirty="0"/>
              <a:t>Emergency Solutions Grants Program with conforming amendments to the Consolidated Plan</a:t>
            </a:r>
          </a:p>
          <a:p>
            <a:pPr lvl="2"/>
            <a:r>
              <a:rPr lang="en-US" dirty="0"/>
              <a:t>Continuum of Care </a:t>
            </a:r>
            <a:r>
              <a:rPr lang="en-US" dirty="0" smtClean="0"/>
              <a:t>Program</a:t>
            </a:r>
          </a:p>
          <a:p>
            <a:pPr marL="914400" lvl="2" indent="0">
              <a:buNone/>
            </a:pPr>
            <a:endParaRPr lang="en-US" dirty="0"/>
          </a:p>
          <a:p>
            <a:pPr lvl="1"/>
            <a:r>
              <a:rPr lang="en-US" b="1" dirty="0" smtClean="0"/>
              <a:t>Published Proposed Rules</a:t>
            </a:r>
            <a:endParaRPr lang="en-US" b="1" dirty="0"/>
          </a:p>
          <a:p>
            <a:pPr lvl="2"/>
            <a:r>
              <a:rPr lang="en-US" dirty="0" smtClean="0"/>
              <a:t>Rural Housing Stability Assistance Program – including the Chronically Homeless definition</a:t>
            </a:r>
          </a:p>
          <a:p>
            <a:pPr lvl="2"/>
            <a:r>
              <a:rPr lang="en-US" dirty="0" smtClean="0"/>
              <a:t>Homeless Management Information </a:t>
            </a:r>
            <a:r>
              <a:rPr lang="en-US" dirty="0"/>
              <a:t>Systems (HMIS)</a:t>
            </a:r>
          </a:p>
          <a:p>
            <a:endParaRPr lang="en-US" dirty="0"/>
          </a:p>
        </p:txBody>
      </p:sp>
      <p:sp>
        <p:nvSpPr>
          <p:cNvPr id="2" name="TextBox 1"/>
          <p:cNvSpPr txBox="1"/>
          <p:nvPr/>
        </p:nvSpPr>
        <p:spPr>
          <a:xfrm>
            <a:off x="457200" y="6019800"/>
            <a:ext cx="7391400" cy="646331"/>
          </a:xfrm>
          <a:prstGeom prst="rect">
            <a:avLst/>
          </a:prstGeom>
          <a:noFill/>
        </p:spPr>
        <p:txBody>
          <a:bodyPr wrap="square" rtlCol="0">
            <a:spAutoFit/>
          </a:bodyPr>
          <a:lstStyle/>
          <a:p>
            <a:r>
              <a:rPr lang="en-US" dirty="0">
                <a:hlinkClick r:id="rId3"/>
              </a:rPr>
              <a:t>https://www.hudexchange.info/homelessness-assistance/hearth-act</a:t>
            </a:r>
            <a:r>
              <a:rPr lang="en-US" dirty="0" smtClean="0">
                <a:hlinkClick r:id="rId3"/>
              </a:rPr>
              <a:t>/</a:t>
            </a:r>
            <a:endParaRPr lang="en-US" dirty="0" smtClean="0"/>
          </a:p>
          <a:p>
            <a:endParaRPr lang="en-US" dirty="0"/>
          </a:p>
        </p:txBody>
      </p:sp>
    </p:spTree>
    <p:extLst>
      <p:ext uri="{BB962C8B-B14F-4D97-AF65-F5344CB8AC3E}">
        <p14:creationId xmlns:p14="http://schemas.microsoft.com/office/powerpoint/2010/main" val="1491833313"/>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5B9C5A22-E598-40DE-8F12-BB38D9EA078E@corp"/>
          <p:cNvPicPr>
            <a:picLocks noChangeAspect="1" noChangeArrowheads="1"/>
          </p:cNvPicPr>
          <p:nvPr/>
        </p:nvPicPr>
        <p:blipFill>
          <a:blip r:embed="rId2" cstate="print"/>
          <a:srcRect/>
          <a:stretch>
            <a:fillRect/>
          </a:stretch>
        </p:blipFill>
        <p:spPr bwMode="auto">
          <a:xfrm>
            <a:off x="6934200" y="152400"/>
            <a:ext cx="1905000" cy="571500"/>
          </a:xfrm>
          <a:prstGeom prst="rect">
            <a:avLst/>
          </a:prstGeom>
          <a:noFill/>
          <a:ln w="9525">
            <a:noFill/>
            <a:miter lim="800000"/>
            <a:headEnd/>
            <a:tailEnd/>
          </a:ln>
        </p:spPr>
      </p:pic>
      <p:sp>
        <p:nvSpPr>
          <p:cNvPr id="3" name="Title 2"/>
          <p:cNvSpPr>
            <a:spLocks noGrp="1"/>
          </p:cNvSpPr>
          <p:nvPr>
            <p:ph type="title"/>
          </p:nvPr>
        </p:nvSpPr>
        <p:spPr/>
        <p:txBody>
          <a:bodyPr>
            <a:normAutofit/>
          </a:bodyPr>
          <a:lstStyle/>
          <a:p>
            <a:pPr algn="l"/>
            <a:r>
              <a:rPr lang="en-US" sz="3200" b="1" dirty="0" smtClean="0">
                <a:solidFill>
                  <a:srgbClr val="002060"/>
                </a:solidFill>
              </a:rPr>
              <a:t>Final Homeless Definition</a:t>
            </a:r>
            <a:endParaRPr lang="en-US" sz="3200" dirty="0">
              <a:solidFill>
                <a:srgbClr val="002060"/>
              </a:solidFill>
            </a:endParaRPr>
          </a:p>
        </p:txBody>
      </p:sp>
      <p:sp>
        <p:nvSpPr>
          <p:cNvPr id="4" name="Content Placeholder 3"/>
          <p:cNvSpPr>
            <a:spLocks noGrp="1"/>
          </p:cNvSpPr>
          <p:nvPr>
            <p:ph idx="1"/>
          </p:nvPr>
        </p:nvSpPr>
        <p:spPr>
          <a:xfrm>
            <a:off x="457200" y="1417638"/>
            <a:ext cx="8229600" cy="4708525"/>
          </a:xfrm>
        </p:spPr>
        <p:txBody>
          <a:bodyPr>
            <a:normAutofit fontScale="62500" lnSpcReduction="20000"/>
          </a:bodyPr>
          <a:lstStyle/>
          <a:p>
            <a:r>
              <a:rPr lang="en-US" b="1" dirty="0">
                <a:solidFill>
                  <a:srgbClr val="00B0F0"/>
                </a:solidFill>
              </a:rPr>
              <a:t>Category 1</a:t>
            </a:r>
          </a:p>
          <a:p>
            <a:pPr lvl="1">
              <a:buFont typeface="Wingdings" panose="05000000000000000000" pitchFamily="2" charset="2"/>
              <a:buChar char="§"/>
            </a:pPr>
            <a:r>
              <a:rPr lang="en-US" dirty="0"/>
              <a:t>Literally homeless individuals and </a:t>
            </a:r>
            <a:r>
              <a:rPr lang="en-US" dirty="0" smtClean="0"/>
              <a:t>families</a:t>
            </a:r>
          </a:p>
          <a:p>
            <a:pPr marL="457200" lvl="1" indent="0">
              <a:buNone/>
            </a:pPr>
            <a:endParaRPr lang="en-US" dirty="0"/>
          </a:p>
          <a:p>
            <a:pPr>
              <a:spcBef>
                <a:spcPts val="900"/>
              </a:spcBef>
            </a:pPr>
            <a:r>
              <a:rPr lang="en-US" b="1" dirty="0"/>
              <a:t>Category 2</a:t>
            </a:r>
          </a:p>
          <a:p>
            <a:pPr lvl="1">
              <a:buFont typeface="Wingdings" panose="05000000000000000000" pitchFamily="2" charset="2"/>
              <a:buChar char="§"/>
            </a:pPr>
            <a:r>
              <a:rPr lang="en-US" dirty="0"/>
              <a:t>Individuals and families who will imminently (within 14 days) lose their primary nighttime residence with no subsequent residence, resources, or support </a:t>
            </a:r>
            <a:r>
              <a:rPr lang="en-US" dirty="0" smtClean="0"/>
              <a:t>networks</a:t>
            </a:r>
          </a:p>
          <a:p>
            <a:pPr marL="457200" lvl="1" indent="0">
              <a:buNone/>
            </a:pPr>
            <a:endParaRPr lang="en-US" dirty="0"/>
          </a:p>
          <a:p>
            <a:pPr>
              <a:spcBef>
                <a:spcPts val="900"/>
              </a:spcBef>
            </a:pPr>
            <a:r>
              <a:rPr lang="en-US" b="1" dirty="0"/>
              <a:t>Category 3</a:t>
            </a:r>
          </a:p>
          <a:p>
            <a:pPr lvl="1">
              <a:buFont typeface="Wingdings" panose="05000000000000000000" pitchFamily="2" charset="2"/>
              <a:buChar char="§"/>
            </a:pPr>
            <a:r>
              <a:rPr lang="en-US" dirty="0"/>
              <a:t>Unaccompanied youth or families with children and youth who meet the homeless definition under another federal statute and 3 additional </a:t>
            </a:r>
            <a:r>
              <a:rPr lang="en-US" dirty="0" smtClean="0"/>
              <a:t>criteria</a:t>
            </a:r>
          </a:p>
          <a:p>
            <a:pPr marL="457200" lvl="1" indent="0">
              <a:buNone/>
            </a:pPr>
            <a:endParaRPr lang="en-US" dirty="0"/>
          </a:p>
          <a:p>
            <a:pPr>
              <a:spcBef>
                <a:spcPts val="900"/>
              </a:spcBef>
            </a:pPr>
            <a:r>
              <a:rPr lang="en-US" b="1" dirty="0">
                <a:solidFill>
                  <a:srgbClr val="00B0F0"/>
                </a:solidFill>
              </a:rPr>
              <a:t>Category 4</a:t>
            </a:r>
          </a:p>
          <a:p>
            <a:pPr lvl="1">
              <a:buFont typeface="Wingdings" panose="05000000000000000000" pitchFamily="2" charset="2"/>
              <a:buChar char="§"/>
            </a:pPr>
            <a:r>
              <a:rPr lang="en-US" dirty="0"/>
              <a:t>Individuals and families fleeing or attempting to flee domestic violence with no subsequent residence, resources, or support networks</a:t>
            </a:r>
          </a:p>
        </p:txBody>
      </p:sp>
      <p:sp>
        <p:nvSpPr>
          <p:cNvPr id="2" name="TextBox 1"/>
          <p:cNvSpPr txBox="1"/>
          <p:nvPr/>
        </p:nvSpPr>
        <p:spPr>
          <a:xfrm>
            <a:off x="685800" y="5791200"/>
            <a:ext cx="7315200" cy="646331"/>
          </a:xfrm>
          <a:prstGeom prst="rect">
            <a:avLst/>
          </a:prstGeom>
          <a:noFill/>
        </p:spPr>
        <p:txBody>
          <a:bodyPr wrap="square" rtlCol="0">
            <a:spAutoFit/>
          </a:bodyPr>
          <a:lstStyle/>
          <a:p>
            <a:r>
              <a:rPr lang="en-US" dirty="0">
                <a:hlinkClick r:id="rId3"/>
              </a:rPr>
              <a:t>https://www.hudexchange.info/resource/1928/hearth-defining-homeless-final-rule</a:t>
            </a:r>
            <a:r>
              <a:rPr lang="en-US" dirty="0" smtClean="0">
                <a:hlinkClick r:id="rId3"/>
              </a:rPr>
              <a:t>/</a:t>
            </a:r>
            <a:r>
              <a:rPr lang="en-US" dirty="0" smtClean="0"/>
              <a:t> </a:t>
            </a:r>
            <a:endParaRPr lang="en-US" dirty="0"/>
          </a:p>
        </p:txBody>
      </p:sp>
    </p:spTree>
    <p:extLst>
      <p:ext uri="{BB962C8B-B14F-4D97-AF65-F5344CB8AC3E}">
        <p14:creationId xmlns:p14="http://schemas.microsoft.com/office/powerpoint/2010/main" val="697736714"/>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5B9C5A22-E598-40DE-8F12-BB38D9EA078E@corp"/>
          <p:cNvPicPr>
            <a:picLocks noChangeAspect="1" noChangeArrowheads="1"/>
          </p:cNvPicPr>
          <p:nvPr/>
        </p:nvPicPr>
        <p:blipFill>
          <a:blip r:embed="rId2" cstate="print"/>
          <a:srcRect/>
          <a:stretch>
            <a:fillRect/>
          </a:stretch>
        </p:blipFill>
        <p:spPr bwMode="auto">
          <a:xfrm>
            <a:off x="6934200" y="152400"/>
            <a:ext cx="1905000" cy="571500"/>
          </a:xfrm>
          <a:prstGeom prst="rect">
            <a:avLst/>
          </a:prstGeom>
          <a:noFill/>
          <a:ln w="9525">
            <a:noFill/>
            <a:miter lim="800000"/>
            <a:headEnd/>
            <a:tailEnd/>
          </a:ln>
        </p:spPr>
      </p:pic>
      <p:sp>
        <p:nvSpPr>
          <p:cNvPr id="3" name="Title 2"/>
          <p:cNvSpPr>
            <a:spLocks noGrp="1"/>
          </p:cNvSpPr>
          <p:nvPr>
            <p:ph type="title"/>
          </p:nvPr>
        </p:nvSpPr>
        <p:spPr>
          <a:xfrm>
            <a:off x="457200" y="274638"/>
            <a:ext cx="8229600" cy="715962"/>
          </a:xfrm>
        </p:spPr>
        <p:txBody>
          <a:bodyPr>
            <a:normAutofit/>
          </a:bodyPr>
          <a:lstStyle/>
          <a:p>
            <a:pPr algn="l"/>
            <a:r>
              <a:rPr lang="en-US" sz="3200" b="1" dirty="0">
                <a:solidFill>
                  <a:srgbClr val="002060"/>
                </a:solidFill>
              </a:rPr>
              <a:t>HMIS</a:t>
            </a:r>
            <a:endParaRPr lang="en-US" sz="3200" dirty="0"/>
          </a:p>
        </p:txBody>
      </p:sp>
      <p:sp>
        <p:nvSpPr>
          <p:cNvPr id="4" name="Content Placeholder 3"/>
          <p:cNvSpPr>
            <a:spLocks noGrp="1"/>
          </p:cNvSpPr>
          <p:nvPr>
            <p:ph idx="1"/>
          </p:nvPr>
        </p:nvSpPr>
        <p:spPr>
          <a:xfrm>
            <a:off x="457200" y="1219200"/>
            <a:ext cx="8229600" cy="4724400"/>
          </a:xfrm>
        </p:spPr>
        <p:txBody>
          <a:bodyPr>
            <a:normAutofit fontScale="70000" lnSpcReduction="20000"/>
          </a:bodyPr>
          <a:lstStyle/>
          <a:p>
            <a:r>
              <a:rPr lang="en-US" dirty="0"/>
              <a:t>HMIS is one of the regulations developed by HUD and standards became effective 10/1/2014. </a:t>
            </a:r>
            <a:endParaRPr lang="en-US" dirty="0" smtClean="0"/>
          </a:p>
          <a:p>
            <a:pPr marL="0" indent="0">
              <a:buNone/>
            </a:pPr>
            <a:endParaRPr lang="en-US" dirty="0" smtClean="0"/>
          </a:p>
          <a:p>
            <a:r>
              <a:rPr lang="en-US" dirty="0" smtClean="0"/>
              <a:t>HMIS </a:t>
            </a:r>
            <a:r>
              <a:rPr lang="en-US" dirty="0"/>
              <a:t>is an internet-based database that is used </a:t>
            </a:r>
            <a:r>
              <a:rPr lang="en-US" dirty="0" smtClean="0"/>
              <a:t>to </a:t>
            </a:r>
            <a:r>
              <a:rPr lang="en-US" dirty="0"/>
              <a:t>record and store client-level information about the numbers, characteristics and needs of </a:t>
            </a:r>
            <a:r>
              <a:rPr lang="en-US" dirty="0" smtClean="0"/>
              <a:t>persons experiencing homelessness and those at risk </a:t>
            </a:r>
            <a:r>
              <a:rPr lang="en-US" dirty="0"/>
              <a:t>of homelessness. </a:t>
            </a:r>
            <a:r>
              <a:rPr lang="en-US" dirty="0" smtClean="0"/>
              <a:t> </a:t>
            </a:r>
          </a:p>
          <a:p>
            <a:pPr marL="0" indent="0">
              <a:buNone/>
            </a:pPr>
            <a:endParaRPr lang="en-US" dirty="0" smtClean="0"/>
          </a:p>
          <a:p>
            <a:r>
              <a:rPr lang="en-US" dirty="0" smtClean="0"/>
              <a:t>Use </a:t>
            </a:r>
            <a:r>
              <a:rPr lang="en-US" dirty="0"/>
              <a:t>of HMIS </a:t>
            </a:r>
            <a:r>
              <a:rPr lang="en-US" dirty="0" smtClean="0"/>
              <a:t>is mandated by HUD for all communities and agencies receiving funds through HUD COC, ESG, HOPWA, and DVA for those receiving SSVF and Grant Per Diem (GPR);</a:t>
            </a:r>
          </a:p>
          <a:p>
            <a:pPr lvl="1"/>
            <a:r>
              <a:rPr lang="en-US" dirty="0" smtClean="0"/>
              <a:t>Mandated by Division of Wisconsin for recipients of ETH, TBRA, PATH, SSSG, and SOAR;</a:t>
            </a:r>
          </a:p>
          <a:p>
            <a:pPr lvl="1"/>
            <a:r>
              <a:rPr lang="en-US" dirty="0" smtClean="0"/>
              <a:t>Voluntarily used by other </a:t>
            </a:r>
            <a:r>
              <a:rPr lang="en-US" dirty="0"/>
              <a:t>organizations that do not receive the above-referenced </a:t>
            </a:r>
            <a:r>
              <a:rPr lang="en-US" dirty="0" smtClean="0"/>
              <a:t>funding.</a:t>
            </a:r>
            <a:r>
              <a:rPr lang="en-US" dirty="0"/>
              <a:t> </a:t>
            </a:r>
            <a:endParaRPr lang="en-US" dirty="0" smtClean="0"/>
          </a:p>
          <a:p>
            <a:pPr lvl="1"/>
            <a:endParaRPr lang="en-US" dirty="0"/>
          </a:p>
        </p:txBody>
      </p:sp>
      <p:sp>
        <p:nvSpPr>
          <p:cNvPr id="5" name="TextBox 4"/>
          <p:cNvSpPr txBox="1"/>
          <p:nvPr/>
        </p:nvSpPr>
        <p:spPr>
          <a:xfrm>
            <a:off x="762000" y="5791200"/>
            <a:ext cx="7772400" cy="923330"/>
          </a:xfrm>
          <a:prstGeom prst="rect">
            <a:avLst/>
          </a:prstGeom>
          <a:noFill/>
        </p:spPr>
        <p:txBody>
          <a:bodyPr wrap="square" rtlCol="0">
            <a:spAutoFit/>
          </a:bodyPr>
          <a:lstStyle/>
          <a:p>
            <a:r>
              <a:rPr lang="en-US" dirty="0">
                <a:hlinkClick r:id="rId3"/>
              </a:rPr>
              <a:t>https://www.hudexchange.info/resources/documents/HMIS-Data-Standards-Manual.pdf</a:t>
            </a:r>
            <a:endParaRPr lang="en-US" dirty="0"/>
          </a:p>
          <a:p>
            <a:endParaRPr lang="en-US" dirty="0"/>
          </a:p>
        </p:txBody>
      </p:sp>
    </p:spTree>
    <p:extLst>
      <p:ext uri="{BB962C8B-B14F-4D97-AF65-F5344CB8AC3E}">
        <p14:creationId xmlns:p14="http://schemas.microsoft.com/office/powerpoint/2010/main" val="3073492881"/>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5B9C5A22-E598-40DE-8F12-BB38D9EA078E@corp"/>
          <p:cNvPicPr>
            <a:picLocks noChangeAspect="1" noChangeArrowheads="1"/>
          </p:cNvPicPr>
          <p:nvPr/>
        </p:nvPicPr>
        <p:blipFill>
          <a:blip r:embed="rId2" cstate="print"/>
          <a:srcRect/>
          <a:stretch>
            <a:fillRect/>
          </a:stretch>
        </p:blipFill>
        <p:spPr bwMode="auto">
          <a:xfrm>
            <a:off x="6934200" y="152400"/>
            <a:ext cx="1905000" cy="571500"/>
          </a:xfrm>
          <a:prstGeom prst="rect">
            <a:avLst/>
          </a:prstGeom>
          <a:noFill/>
          <a:ln w="9525">
            <a:noFill/>
            <a:miter lim="800000"/>
            <a:headEnd/>
            <a:tailEnd/>
          </a:ln>
        </p:spPr>
      </p:pic>
      <p:sp>
        <p:nvSpPr>
          <p:cNvPr id="3" name="Title 2"/>
          <p:cNvSpPr>
            <a:spLocks noGrp="1"/>
          </p:cNvSpPr>
          <p:nvPr>
            <p:ph type="title"/>
          </p:nvPr>
        </p:nvSpPr>
        <p:spPr/>
        <p:txBody>
          <a:bodyPr>
            <a:normAutofit/>
          </a:bodyPr>
          <a:lstStyle/>
          <a:p>
            <a:pPr algn="l"/>
            <a:r>
              <a:rPr lang="en-US" sz="3200" b="1" dirty="0" smtClean="0">
                <a:solidFill>
                  <a:srgbClr val="002060"/>
                </a:solidFill>
              </a:rPr>
              <a:t>HMIS continued</a:t>
            </a:r>
            <a:endParaRPr lang="en-US" sz="3200" dirty="0"/>
          </a:p>
        </p:txBody>
      </p:sp>
      <p:sp>
        <p:nvSpPr>
          <p:cNvPr id="4" name="Content Placeholder 3"/>
          <p:cNvSpPr>
            <a:spLocks noGrp="1"/>
          </p:cNvSpPr>
          <p:nvPr>
            <p:ph idx="1"/>
          </p:nvPr>
        </p:nvSpPr>
        <p:spPr/>
        <p:txBody>
          <a:bodyPr>
            <a:normAutofit fontScale="77500" lnSpcReduction="20000"/>
          </a:bodyPr>
          <a:lstStyle/>
          <a:p>
            <a:r>
              <a:rPr lang="en-US" dirty="0"/>
              <a:t>The </a:t>
            </a:r>
            <a:r>
              <a:rPr lang="en-US" b="1" dirty="0"/>
              <a:t>vendor </a:t>
            </a:r>
            <a:r>
              <a:rPr lang="en-US" dirty="0"/>
              <a:t>of the database is </a:t>
            </a:r>
            <a:r>
              <a:rPr lang="en-US" u="sng" dirty="0"/>
              <a:t>Bowman Internet Systems </a:t>
            </a:r>
            <a:r>
              <a:rPr lang="en-US" dirty="0"/>
              <a:t>administers the central server and HMIS software. </a:t>
            </a:r>
            <a:endParaRPr lang="en-US" dirty="0" smtClean="0"/>
          </a:p>
          <a:p>
            <a:endParaRPr lang="en-US" dirty="0"/>
          </a:p>
          <a:p>
            <a:r>
              <a:rPr lang="en-US" dirty="0" smtClean="0"/>
              <a:t>The </a:t>
            </a:r>
            <a:r>
              <a:rPr lang="en-US" dirty="0"/>
              <a:t>Wisconsin version of HMIS is Wisconsin Service Point (WISP). </a:t>
            </a:r>
          </a:p>
          <a:p>
            <a:endParaRPr lang="en-US" dirty="0"/>
          </a:p>
          <a:p>
            <a:r>
              <a:rPr lang="en-US" dirty="0"/>
              <a:t>The </a:t>
            </a:r>
            <a:r>
              <a:rPr lang="en-US" b="1" dirty="0"/>
              <a:t>HMIS Lead </a:t>
            </a:r>
            <a:r>
              <a:rPr lang="en-US" dirty="0"/>
              <a:t>for Wisconsin is the </a:t>
            </a:r>
            <a:r>
              <a:rPr lang="en-US" u="sng" dirty="0"/>
              <a:t>Institute for Community Alliances (ICA) </a:t>
            </a:r>
            <a:r>
              <a:rPr lang="en-US" dirty="0"/>
              <a:t>administers user and agency licensing, training and compliance</a:t>
            </a:r>
            <a:r>
              <a:rPr lang="en-US" dirty="0" smtClean="0"/>
              <a:t>.</a:t>
            </a:r>
          </a:p>
          <a:p>
            <a:endParaRPr lang="en-US" dirty="0" smtClean="0"/>
          </a:p>
          <a:p>
            <a:r>
              <a:rPr lang="en-US" dirty="0" smtClean="0"/>
              <a:t>Guidance </a:t>
            </a:r>
            <a:r>
              <a:rPr lang="en-US" dirty="0"/>
              <a:t>for the implementation of Service Point is provided by a broad-based voluntary advisory board.</a:t>
            </a:r>
          </a:p>
          <a:p>
            <a:endParaRPr lang="en-US" dirty="0"/>
          </a:p>
          <a:p>
            <a:endParaRPr lang="en-US" dirty="0"/>
          </a:p>
        </p:txBody>
      </p:sp>
      <p:sp>
        <p:nvSpPr>
          <p:cNvPr id="2" name="TextBox 1"/>
          <p:cNvSpPr txBox="1"/>
          <p:nvPr/>
        </p:nvSpPr>
        <p:spPr>
          <a:xfrm>
            <a:off x="685800" y="6019800"/>
            <a:ext cx="7620000" cy="369332"/>
          </a:xfrm>
          <a:prstGeom prst="rect">
            <a:avLst/>
          </a:prstGeom>
          <a:noFill/>
        </p:spPr>
        <p:txBody>
          <a:bodyPr wrap="square" rtlCol="0">
            <a:spAutoFit/>
          </a:bodyPr>
          <a:lstStyle/>
          <a:p>
            <a:r>
              <a:rPr lang="en-US" dirty="0">
                <a:hlinkClick r:id="rId3"/>
              </a:rPr>
              <a:t>http://icalliances.org/wisconsin/governance</a:t>
            </a:r>
            <a:r>
              <a:rPr lang="en-US" dirty="0" smtClean="0">
                <a:hlinkClick r:id="rId3"/>
              </a:rPr>
              <a:t>/</a:t>
            </a:r>
            <a:r>
              <a:rPr lang="en-US" dirty="0" smtClean="0"/>
              <a:t> </a:t>
            </a:r>
            <a:endParaRPr lang="en-US" dirty="0"/>
          </a:p>
        </p:txBody>
      </p:sp>
    </p:spTree>
    <p:extLst>
      <p:ext uri="{BB962C8B-B14F-4D97-AF65-F5344CB8AC3E}">
        <p14:creationId xmlns:p14="http://schemas.microsoft.com/office/powerpoint/2010/main" val="2448191207"/>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5B9C5A22-E598-40DE-8F12-BB38D9EA078E@corp"/>
          <p:cNvPicPr>
            <a:picLocks noChangeAspect="1" noChangeArrowheads="1"/>
          </p:cNvPicPr>
          <p:nvPr/>
        </p:nvPicPr>
        <p:blipFill>
          <a:blip r:embed="rId2" cstate="print"/>
          <a:srcRect/>
          <a:stretch>
            <a:fillRect/>
          </a:stretch>
        </p:blipFill>
        <p:spPr bwMode="auto">
          <a:xfrm>
            <a:off x="6934200" y="152400"/>
            <a:ext cx="1905000" cy="571500"/>
          </a:xfrm>
          <a:prstGeom prst="rect">
            <a:avLst/>
          </a:prstGeom>
          <a:noFill/>
          <a:ln w="9525">
            <a:noFill/>
            <a:miter lim="800000"/>
            <a:headEnd/>
            <a:tailEnd/>
          </a:ln>
        </p:spPr>
      </p:pic>
      <p:sp>
        <p:nvSpPr>
          <p:cNvPr id="2" name="Rectangle 1"/>
          <p:cNvSpPr/>
          <p:nvPr/>
        </p:nvSpPr>
        <p:spPr>
          <a:xfrm>
            <a:off x="1981200" y="1981200"/>
            <a:ext cx="914400" cy="9144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5" name="TextBox 4"/>
          <p:cNvSpPr txBox="1"/>
          <p:nvPr/>
        </p:nvSpPr>
        <p:spPr>
          <a:xfrm>
            <a:off x="2057400" y="2209800"/>
            <a:ext cx="762000" cy="369332"/>
          </a:xfrm>
          <a:prstGeom prst="rect">
            <a:avLst/>
          </a:prstGeom>
          <a:noFill/>
        </p:spPr>
        <p:txBody>
          <a:bodyPr wrap="square" rtlCol="0">
            <a:spAutoFit/>
          </a:bodyPr>
          <a:lstStyle/>
          <a:p>
            <a:r>
              <a:rPr lang="en-US" b="1" dirty="0" smtClean="0"/>
              <a:t>HUD</a:t>
            </a:r>
            <a:endParaRPr lang="en-US" b="1" dirty="0"/>
          </a:p>
        </p:txBody>
      </p:sp>
      <p:sp>
        <p:nvSpPr>
          <p:cNvPr id="7" name="Rectangle 6"/>
          <p:cNvSpPr/>
          <p:nvPr/>
        </p:nvSpPr>
        <p:spPr>
          <a:xfrm>
            <a:off x="3352800" y="1981200"/>
            <a:ext cx="914400" cy="9144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8" name="Rectangle 7"/>
          <p:cNvSpPr/>
          <p:nvPr/>
        </p:nvSpPr>
        <p:spPr>
          <a:xfrm>
            <a:off x="4724400" y="1981200"/>
            <a:ext cx="914400" cy="9144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0" name="TextBox 9"/>
          <p:cNvSpPr txBox="1"/>
          <p:nvPr/>
        </p:nvSpPr>
        <p:spPr>
          <a:xfrm>
            <a:off x="3429000" y="2133600"/>
            <a:ext cx="762000" cy="369332"/>
          </a:xfrm>
          <a:prstGeom prst="rect">
            <a:avLst/>
          </a:prstGeom>
          <a:noFill/>
        </p:spPr>
        <p:txBody>
          <a:bodyPr wrap="square" rtlCol="0">
            <a:spAutoFit/>
          </a:bodyPr>
          <a:lstStyle/>
          <a:p>
            <a:r>
              <a:rPr lang="en-US" b="1" dirty="0" smtClean="0"/>
              <a:t>VA</a:t>
            </a:r>
            <a:endParaRPr lang="en-US" b="1" dirty="0"/>
          </a:p>
        </p:txBody>
      </p:sp>
      <p:sp>
        <p:nvSpPr>
          <p:cNvPr id="11" name="TextBox 10"/>
          <p:cNvSpPr txBox="1"/>
          <p:nvPr/>
        </p:nvSpPr>
        <p:spPr>
          <a:xfrm>
            <a:off x="4800600" y="2286000"/>
            <a:ext cx="762000" cy="369332"/>
          </a:xfrm>
          <a:prstGeom prst="rect">
            <a:avLst/>
          </a:prstGeom>
          <a:noFill/>
        </p:spPr>
        <p:txBody>
          <a:bodyPr wrap="square" rtlCol="0">
            <a:spAutoFit/>
          </a:bodyPr>
          <a:lstStyle/>
          <a:p>
            <a:r>
              <a:rPr lang="en-US" b="1" dirty="0" smtClean="0"/>
              <a:t>HHS</a:t>
            </a:r>
            <a:endParaRPr lang="en-US" b="1" dirty="0"/>
          </a:p>
        </p:txBody>
      </p:sp>
      <p:cxnSp>
        <p:nvCxnSpPr>
          <p:cNvPr id="13" name="Straight Connector 12"/>
          <p:cNvCxnSpPr>
            <a:stCxn id="2" idx="3"/>
            <a:endCxn id="7" idx="1"/>
          </p:cNvCxnSpPr>
          <p:nvPr/>
        </p:nvCxnSpPr>
        <p:spPr>
          <a:xfrm>
            <a:off x="2895600" y="2438400"/>
            <a:ext cx="457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7" idx="3"/>
            <a:endCxn id="8" idx="1"/>
          </p:cNvCxnSpPr>
          <p:nvPr/>
        </p:nvCxnSpPr>
        <p:spPr>
          <a:xfrm>
            <a:off x="4267200" y="2438400"/>
            <a:ext cx="457200" cy="0"/>
          </a:xfrm>
          <a:prstGeom prst="line">
            <a:avLst/>
          </a:prstGeom>
        </p:spPr>
        <p:style>
          <a:lnRef idx="1">
            <a:schemeClr val="accent1"/>
          </a:lnRef>
          <a:fillRef idx="0">
            <a:schemeClr val="accent1"/>
          </a:fillRef>
          <a:effectRef idx="0">
            <a:schemeClr val="accent1"/>
          </a:effectRef>
          <a:fontRef idx="minor">
            <a:schemeClr val="tx1"/>
          </a:fontRef>
        </p:style>
      </p:cxnSp>
      <p:sp>
        <p:nvSpPr>
          <p:cNvPr id="16" name="Down Arrow 15"/>
          <p:cNvSpPr/>
          <p:nvPr/>
        </p:nvSpPr>
        <p:spPr>
          <a:xfrm>
            <a:off x="2209800" y="2895600"/>
            <a:ext cx="484632"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Down Arrow 17"/>
          <p:cNvSpPr/>
          <p:nvPr/>
        </p:nvSpPr>
        <p:spPr>
          <a:xfrm>
            <a:off x="3581400" y="2895600"/>
            <a:ext cx="484632"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Down Arrow 18"/>
          <p:cNvSpPr/>
          <p:nvPr/>
        </p:nvSpPr>
        <p:spPr>
          <a:xfrm>
            <a:off x="4876800" y="2895600"/>
            <a:ext cx="484632"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2362200" y="3581400"/>
            <a:ext cx="3048000" cy="914400"/>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20" name="TextBox 19"/>
          <p:cNvSpPr txBox="1"/>
          <p:nvPr/>
        </p:nvSpPr>
        <p:spPr>
          <a:xfrm>
            <a:off x="3048000" y="3733800"/>
            <a:ext cx="1676400" cy="646331"/>
          </a:xfrm>
          <a:prstGeom prst="rect">
            <a:avLst/>
          </a:prstGeom>
          <a:noFill/>
        </p:spPr>
        <p:txBody>
          <a:bodyPr wrap="square" rtlCol="0">
            <a:spAutoFit/>
          </a:bodyPr>
          <a:lstStyle/>
          <a:p>
            <a:pPr algn="ctr"/>
            <a:r>
              <a:rPr lang="en-US" sz="3600" dirty="0" smtClean="0"/>
              <a:t>HMIS</a:t>
            </a:r>
            <a:endParaRPr lang="en-US" sz="3600" dirty="0"/>
          </a:p>
        </p:txBody>
      </p:sp>
      <p:sp>
        <p:nvSpPr>
          <p:cNvPr id="24" name="Rectangle 23"/>
          <p:cNvSpPr/>
          <p:nvPr/>
        </p:nvSpPr>
        <p:spPr>
          <a:xfrm>
            <a:off x="2133600" y="5181600"/>
            <a:ext cx="914400" cy="9144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63" name="TextBox 62"/>
          <p:cNvSpPr txBox="1"/>
          <p:nvPr/>
        </p:nvSpPr>
        <p:spPr>
          <a:xfrm>
            <a:off x="2209800" y="5257800"/>
            <a:ext cx="762000" cy="584775"/>
          </a:xfrm>
          <a:prstGeom prst="rect">
            <a:avLst/>
          </a:prstGeom>
          <a:noFill/>
        </p:spPr>
        <p:txBody>
          <a:bodyPr wrap="square" rtlCol="0">
            <a:spAutoFit/>
          </a:bodyPr>
          <a:lstStyle/>
          <a:p>
            <a:r>
              <a:rPr lang="en-US" sz="1600" dirty="0" smtClean="0"/>
              <a:t>WI DOA</a:t>
            </a:r>
            <a:endParaRPr lang="en-US" sz="1600" dirty="0"/>
          </a:p>
        </p:txBody>
      </p:sp>
      <p:sp>
        <p:nvSpPr>
          <p:cNvPr id="64" name="Rectangle 63"/>
          <p:cNvSpPr/>
          <p:nvPr/>
        </p:nvSpPr>
        <p:spPr>
          <a:xfrm>
            <a:off x="3429000" y="5181600"/>
            <a:ext cx="914400" cy="9144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65" name="Rectangle 64"/>
          <p:cNvSpPr/>
          <p:nvPr/>
        </p:nvSpPr>
        <p:spPr>
          <a:xfrm>
            <a:off x="4724400" y="5181600"/>
            <a:ext cx="914400" cy="9144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66" name="TextBox 65"/>
          <p:cNvSpPr txBox="1"/>
          <p:nvPr/>
        </p:nvSpPr>
        <p:spPr>
          <a:xfrm>
            <a:off x="3429000" y="5181600"/>
            <a:ext cx="838200" cy="584775"/>
          </a:xfrm>
          <a:prstGeom prst="rect">
            <a:avLst/>
          </a:prstGeom>
          <a:noFill/>
        </p:spPr>
        <p:txBody>
          <a:bodyPr wrap="square" rtlCol="0">
            <a:spAutoFit/>
          </a:bodyPr>
          <a:lstStyle/>
          <a:p>
            <a:r>
              <a:rPr lang="en-US" sz="1600" dirty="0" smtClean="0"/>
              <a:t>WAHRS - DCF</a:t>
            </a:r>
            <a:endParaRPr lang="en-US" sz="1600" dirty="0"/>
          </a:p>
        </p:txBody>
      </p:sp>
      <p:sp>
        <p:nvSpPr>
          <p:cNvPr id="67" name="TextBox 66"/>
          <p:cNvSpPr txBox="1"/>
          <p:nvPr/>
        </p:nvSpPr>
        <p:spPr>
          <a:xfrm>
            <a:off x="4800600" y="5181600"/>
            <a:ext cx="762000" cy="338554"/>
          </a:xfrm>
          <a:prstGeom prst="rect">
            <a:avLst/>
          </a:prstGeom>
          <a:noFill/>
        </p:spPr>
        <p:txBody>
          <a:bodyPr wrap="square" rtlCol="0">
            <a:spAutoFit/>
          </a:bodyPr>
          <a:lstStyle/>
          <a:p>
            <a:r>
              <a:rPr lang="en-US" sz="1600" dirty="0" smtClean="0"/>
              <a:t>DVA</a:t>
            </a:r>
            <a:endParaRPr lang="en-US" sz="1600" dirty="0"/>
          </a:p>
        </p:txBody>
      </p:sp>
      <p:sp>
        <p:nvSpPr>
          <p:cNvPr id="68" name="Up Arrow 67"/>
          <p:cNvSpPr/>
          <p:nvPr/>
        </p:nvSpPr>
        <p:spPr>
          <a:xfrm>
            <a:off x="2438400" y="4648200"/>
            <a:ext cx="457200" cy="54864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Up Arrow 68"/>
          <p:cNvSpPr/>
          <p:nvPr/>
        </p:nvSpPr>
        <p:spPr>
          <a:xfrm>
            <a:off x="3657600" y="4648200"/>
            <a:ext cx="457200" cy="54864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Up Arrow 69"/>
          <p:cNvSpPr/>
          <p:nvPr/>
        </p:nvSpPr>
        <p:spPr>
          <a:xfrm>
            <a:off x="4876800" y="4648200"/>
            <a:ext cx="457200" cy="54864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72839349"/>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5B9C5A22-E598-40DE-8F12-BB38D9EA078E@corp"/>
          <p:cNvPicPr>
            <a:picLocks noChangeAspect="1" noChangeArrowheads="1"/>
          </p:cNvPicPr>
          <p:nvPr/>
        </p:nvPicPr>
        <p:blipFill>
          <a:blip r:embed="rId2" cstate="print"/>
          <a:srcRect/>
          <a:stretch>
            <a:fillRect/>
          </a:stretch>
        </p:blipFill>
        <p:spPr bwMode="auto">
          <a:xfrm>
            <a:off x="6934200" y="152400"/>
            <a:ext cx="1905000" cy="571500"/>
          </a:xfrm>
          <a:prstGeom prst="rect">
            <a:avLst/>
          </a:prstGeom>
          <a:noFill/>
          <a:ln w="9525">
            <a:noFill/>
            <a:miter lim="800000"/>
            <a:headEnd/>
            <a:tailEnd/>
          </a:ln>
        </p:spPr>
      </p:pic>
      <p:sp>
        <p:nvSpPr>
          <p:cNvPr id="27" name="Isosceles Triangle 26"/>
          <p:cNvSpPr/>
          <p:nvPr/>
        </p:nvSpPr>
        <p:spPr>
          <a:xfrm>
            <a:off x="1600200" y="1600200"/>
            <a:ext cx="1060704" cy="914400"/>
          </a:xfrm>
          <a:prstGeom prst="triangl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9" name="TextBox 28"/>
          <p:cNvSpPr txBox="1"/>
          <p:nvPr/>
        </p:nvSpPr>
        <p:spPr>
          <a:xfrm>
            <a:off x="1676400" y="1905000"/>
            <a:ext cx="838200" cy="523220"/>
          </a:xfrm>
          <a:prstGeom prst="rect">
            <a:avLst/>
          </a:prstGeom>
          <a:noFill/>
        </p:spPr>
        <p:txBody>
          <a:bodyPr wrap="square" rtlCol="0">
            <a:spAutoFit/>
          </a:bodyPr>
          <a:lstStyle/>
          <a:p>
            <a:r>
              <a:rPr lang="en-US" sz="1400" dirty="0" smtClean="0"/>
              <a:t>Bowman Systems</a:t>
            </a:r>
            <a:endParaRPr lang="en-US" sz="1400" dirty="0"/>
          </a:p>
        </p:txBody>
      </p:sp>
      <p:sp>
        <p:nvSpPr>
          <p:cNvPr id="30" name="Down Arrow 29"/>
          <p:cNvSpPr/>
          <p:nvPr/>
        </p:nvSpPr>
        <p:spPr>
          <a:xfrm>
            <a:off x="1752600" y="2514600"/>
            <a:ext cx="365760" cy="548640"/>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1" name="Oval 30"/>
          <p:cNvSpPr/>
          <p:nvPr/>
        </p:nvSpPr>
        <p:spPr>
          <a:xfrm>
            <a:off x="1600200" y="3048000"/>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4" name="TextBox 1023"/>
          <p:cNvSpPr txBox="1"/>
          <p:nvPr/>
        </p:nvSpPr>
        <p:spPr>
          <a:xfrm>
            <a:off x="1676400" y="3352800"/>
            <a:ext cx="762000" cy="369332"/>
          </a:xfrm>
          <a:prstGeom prst="rect">
            <a:avLst/>
          </a:prstGeom>
          <a:noFill/>
        </p:spPr>
        <p:txBody>
          <a:bodyPr wrap="square" rtlCol="0">
            <a:spAutoFit/>
          </a:bodyPr>
          <a:lstStyle/>
          <a:p>
            <a:r>
              <a:rPr lang="en-US" b="1" dirty="0" smtClean="0"/>
              <a:t>WISP</a:t>
            </a:r>
            <a:endParaRPr lang="en-US" b="1" dirty="0"/>
          </a:p>
        </p:txBody>
      </p:sp>
      <p:sp>
        <p:nvSpPr>
          <p:cNvPr id="1025" name="Rectangle 1024"/>
          <p:cNvSpPr/>
          <p:nvPr/>
        </p:nvSpPr>
        <p:spPr>
          <a:xfrm>
            <a:off x="1447800" y="4191000"/>
            <a:ext cx="1605306" cy="54864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1027" name="TextBox 1026"/>
          <p:cNvSpPr txBox="1"/>
          <p:nvPr/>
        </p:nvSpPr>
        <p:spPr>
          <a:xfrm>
            <a:off x="1524000" y="4267200"/>
            <a:ext cx="1447800" cy="381000"/>
          </a:xfrm>
          <a:prstGeom prst="rect">
            <a:avLst/>
          </a:prstGeom>
          <a:noFill/>
        </p:spPr>
        <p:txBody>
          <a:bodyPr wrap="square" rtlCol="0">
            <a:spAutoFit/>
          </a:bodyPr>
          <a:lstStyle/>
          <a:p>
            <a:r>
              <a:rPr lang="en-US" dirty="0" smtClean="0"/>
              <a:t>Agencies</a:t>
            </a:r>
            <a:endParaRPr lang="en-US" dirty="0"/>
          </a:p>
        </p:txBody>
      </p:sp>
      <p:sp>
        <p:nvSpPr>
          <p:cNvPr id="1032" name="Diamond 1031"/>
          <p:cNvSpPr/>
          <p:nvPr/>
        </p:nvSpPr>
        <p:spPr>
          <a:xfrm>
            <a:off x="2971800" y="2209800"/>
            <a:ext cx="1280160" cy="1280160"/>
          </a:xfrm>
          <a:prstGeom prst="diamond">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034" name="TextBox 1033"/>
          <p:cNvSpPr txBox="1"/>
          <p:nvPr/>
        </p:nvSpPr>
        <p:spPr>
          <a:xfrm>
            <a:off x="3200400" y="2666999"/>
            <a:ext cx="822960" cy="369332"/>
          </a:xfrm>
          <a:prstGeom prst="rect">
            <a:avLst/>
          </a:prstGeom>
          <a:noFill/>
        </p:spPr>
        <p:txBody>
          <a:bodyPr wrap="square" rtlCol="0">
            <a:spAutoFit/>
          </a:bodyPr>
          <a:lstStyle/>
          <a:p>
            <a:pPr algn="ctr"/>
            <a:r>
              <a:rPr lang="en-US" b="1" dirty="0" smtClean="0"/>
              <a:t>ICA</a:t>
            </a:r>
            <a:endParaRPr lang="en-US" b="1" dirty="0"/>
          </a:p>
        </p:txBody>
      </p:sp>
      <p:cxnSp>
        <p:nvCxnSpPr>
          <p:cNvPr id="1036" name="Straight Arrow Connector 1035"/>
          <p:cNvCxnSpPr>
            <a:endCxn id="27" idx="4"/>
          </p:cNvCxnSpPr>
          <p:nvPr/>
        </p:nvCxnSpPr>
        <p:spPr>
          <a:xfrm flipH="1" flipV="1">
            <a:off x="2660904" y="2514600"/>
            <a:ext cx="384048" cy="262947"/>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cxnSp>
        <p:nvCxnSpPr>
          <p:cNvPr id="1038" name="Straight Arrow Connector 1037"/>
          <p:cNvCxnSpPr/>
          <p:nvPr/>
        </p:nvCxnSpPr>
        <p:spPr>
          <a:xfrm flipH="1">
            <a:off x="2514600" y="3048000"/>
            <a:ext cx="464978" cy="2710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40" name="Straight Arrow Connector 1039"/>
          <p:cNvCxnSpPr/>
          <p:nvPr/>
        </p:nvCxnSpPr>
        <p:spPr>
          <a:xfrm flipH="1">
            <a:off x="2895600" y="3048000"/>
            <a:ext cx="83662" cy="11185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42" name="Oval 1041"/>
          <p:cNvSpPr/>
          <p:nvPr/>
        </p:nvSpPr>
        <p:spPr>
          <a:xfrm>
            <a:off x="5105400" y="1371600"/>
            <a:ext cx="914400" cy="914400"/>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1052" name="Round Diagonal Corner Rectangle 1051"/>
          <p:cNvSpPr/>
          <p:nvPr/>
        </p:nvSpPr>
        <p:spPr>
          <a:xfrm>
            <a:off x="2362200" y="609600"/>
            <a:ext cx="2362200" cy="548640"/>
          </a:xfrm>
          <a:prstGeom prst="round2DiagRect">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53" name="TextBox 1052"/>
          <p:cNvSpPr txBox="1"/>
          <p:nvPr/>
        </p:nvSpPr>
        <p:spPr>
          <a:xfrm>
            <a:off x="2438400" y="685800"/>
            <a:ext cx="2209800" cy="365760"/>
          </a:xfrm>
          <a:prstGeom prst="rect">
            <a:avLst/>
          </a:prstGeom>
          <a:noFill/>
        </p:spPr>
        <p:txBody>
          <a:bodyPr wrap="square" rtlCol="0">
            <a:spAutoFit/>
          </a:bodyPr>
          <a:lstStyle/>
          <a:p>
            <a:pPr algn="ctr"/>
            <a:r>
              <a:rPr lang="en-US" dirty="0" smtClean="0"/>
              <a:t>Advisory Board</a:t>
            </a:r>
            <a:endParaRPr lang="en-US" dirty="0"/>
          </a:p>
        </p:txBody>
      </p:sp>
      <p:sp>
        <p:nvSpPr>
          <p:cNvPr id="52" name="Oval 51"/>
          <p:cNvSpPr/>
          <p:nvPr/>
        </p:nvSpPr>
        <p:spPr>
          <a:xfrm>
            <a:off x="5105400" y="4953000"/>
            <a:ext cx="914400" cy="914400"/>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53" name="Oval 52"/>
          <p:cNvSpPr/>
          <p:nvPr/>
        </p:nvSpPr>
        <p:spPr>
          <a:xfrm>
            <a:off x="5105400" y="2514600"/>
            <a:ext cx="914400" cy="914400"/>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57" name="Oval 56"/>
          <p:cNvSpPr/>
          <p:nvPr/>
        </p:nvSpPr>
        <p:spPr>
          <a:xfrm>
            <a:off x="5105400" y="3810000"/>
            <a:ext cx="914400" cy="914400"/>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cxnSp>
        <p:nvCxnSpPr>
          <p:cNvPr id="62" name="Straight Arrow Connector 61"/>
          <p:cNvCxnSpPr>
            <a:stCxn id="1042" idx="2"/>
            <a:endCxn id="1032" idx="3"/>
          </p:cNvCxnSpPr>
          <p:nvPr/>
        </p:nvCxnSpPr>
        <p:spPr>
          <a:xfrm flipH="1">
            <a:off x="4251960" y="1828800"/>
            <a:ext cx="853440" cy="10210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a:stCxn id="53" idx="2"/>
            <a:endCxn id="1032" idx="3"/>
          </p:cNvCxnSpPr>
          <p:nvPr/>
        </p:nvCxnSpPr>
        <p:spPr>
          <a:xfrm flipH="1" flipV="1">
            <a:off x="4251960" y="2849880"/>
            <a:ext cx="853440" cy="1219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a:stCxn id="57" idx="2"/>
            <a:endCxn id="1032" idx="3"/>
          </p:cNvCxnSpPr>
          <p:nvPr/>
        </p:nvCxnSpPr>
        <p:spPr>
          <a:xfrm flipH="1" flipV="1">
            <a:off x="4251960" y="2849880"/>
            <a:ext cx="853440" cy="14173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a:stCxn id="52" idx="2"/>
            <a:endCxn id="1032" idx="3"/>
          </p:cNvCxnSpPr>
          <p:nvPr/>
        </p:nvCxnSpPr>
        <p:spPr>
          <a:xfrm flipH="1" flipV="1">
            <a:off x="4251960" y="2849880"/>
            <a:ext cx="853440" cy="25603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1" name="TextBox 70"/>
          <p:cNvSpPr txBox="1"/>
          <p:nvPr/>
        </p:nvSpPr>
        <p:spPr>
          <a:xfrm>
            <a:off x="5257800" y="1600200"/>
            <a:ext cx="609600" cy="369332"/>
          </a:xfrm>
          <a:prstGeom prst="rect">
            <a:avLst/>
          </a:prstGeom>
          <a:noFill/>
        </p:spPr>
        <p:txBody>
          <a:bodyPr wrap="square" rtlCol="0">
            <a:spAutoFit/>
          </a:bodyPr>
          <a:lstStyle/>
          <a:p>
            <a:r>
              <a:rPr lang="en-US" dirty="0" smtClean="0"/>
              <a:t>BOS</a:t>
            </a:r>
            <a:endParaRPr lang="en-US" dirty="0"/>
          </a:p>
        </p:txBody>
      </p:sp>
      <p:sp>
        <p:nvSpPr>
          <p:cNvPr id="72" name="TextBox 71"/>
          <p:cNvSpPr txBox="1"/>
          <p:nvPr/>
        </p:nvSpPr>
        <p:spPr>
          <a:xfrm>
            <a:off x="5257800" y="2743200"/>
            <a:ext cx="685800" cy="369332"/>
          </a:xfrm>
          <a:prstGeom prst="rect">
            <a:avLst/>
          </a:prstGeom>
          <a:noFill/>
        </p:spPr>
        <p:txBody>
          <a:bodyPr wrap="square" rtlCol="0">
            <a:spAutoFit/>
          </a:bodyPr>
          <a:lstStyle/>
          <a:p>
            <a:r>
              <a:rPr lang="en-US" dirty="0" smtClean="0"/>
              <a:t>Dane</a:t>
            </a:r>
            <a:endParaRPr lang="en-US" dirty="0"/>
          </a:p>
        </p:txBody>
      </p:sp>
      <p:sp>
        <p:nvSpPr>
          <p:cNvPr id="73" name="TextBox 72"/>
          <p:cNvSpPr txBox="1"/>
          <p:nvPr/>
        </p:nvSpPr>
        <p:spPr>
          <a:xfrm>
            <a:off x="5181600" y="4038600"/>
            <a:ext cx="762000" cy="369332"/>
          </a:xfrm>
          <a:prstGeom prst="rect">
            <a:avLst/>
          </a:prstGeom>
          <a:noFill/>
        </p:spPr>
        <p:txBody>
          <a:bodyPr wrap="square" rtlCol="0">
            <a:spAutoFit/>
          </a:bodyPr>
          <a:lstStyle/>
          <a:p>
            <a:r>
              <a:rPr lang="en-US" dirty="0" smtClean="0"/>
              <a:t>MKE</a:t>
            </a:r>
            <a:endParaRPr lang="en-US" dirty="0"/>
          </a:p>
        </p:txBody>
      </p:sp>
      <p:sp>
        <p:nvSpPr>
          <p:cNvPr id="74" name="TextBox 73"/>
          <p:cNvSpPr txBox="1"/>
          <p:nvPr/>
        </p:nvSpPr>
        <p:spPr>
          <a:xfrm>
            <a:off x="5181600" y="5105400"/>
            <a:ext cx="838200" cy="369332"/>
          </a:xfrm>
          <a:prstGeom prst="rect">
            <a:avLst/>
          </a:prstGeom>
          <a:noFill/>
        </p:spPr>
        <p:txBody>
          <a:bodyPr wrap="square" rtlCol="0">
            <a:spAutoFit/>
          </a:bodyPr>
          <a:lstStyle/>
          <a:p>
            <a:r>
              <a:rPr lang="en-US" dirty="0" smtClean="0"/>
              <a:t>Racine</a:t>
            </a:r>
            <a:endParaRPr lang="en-US" dirty="0"/>
          </a:p>
        </p:txBody>
      </p:sp>
      <p:cxnSp>
        <p:nvCxnSpPr>
          <p:cNvPr id="76" name="Straight Arrow Connector 75"/>
          <p:cNvCxnSpPr>
            <a:stCxn id="31" idx="4"/>
          </p:cNvCxnSpPr>
          <p:nvPr/>
        </p:nvCxnSpPr>
        <p:spPr>
          <a:xfrm>
            <a:off x="2057400" y="3962400"/>
            <a:ext cx="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283934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5B9C5A22-E598-40DE-8F12-BB38D9EA078E@corp"/>
          <p:cNvPicPr>
            <a:picLocks noChangeAspect="1" noChangeArrowheads="1"/>
          </p:cNvPicPr>
          <p:nvPr/>
        </p:nvPicPr>
        <p:blipFill>
          <a:blip r:embed="rId2" cstate="print"/>
          <a:srcRect/>
          <a:stretch>
            <a:fillRect/>
          </a:stretch>
        </p:blipFill>
        <p:spPr bwMode="auto">
          <a:xfrm>
            <a:off x="6934200" y="152400"/>
            <a:ext cx="1905000" cy="571500"/>
          </a:xfrm>
          <a:prstGeom prst="rect">
            <a:avLst/>
          </a:prstGeom>
          <a:noFill/>
          <a:ln w="9525">
            <a:noFill/>
            <a:miter lim="800000"/>
            <a:headEnd/>
            <a:tailEnd/>
          </a:ln>
        </p:spPr>
      </p:pic>
      <p:sp>
        <p:nvSpPr>
          <p:cNvPr id="6" name="Title 5"/>
          <p:cNvSpPr>
            <a:spLocks noGrp="1"/>
          </p:cNvSpPr>
          <p:nvPr>
            <p:ph type="title"/>
          </p:nvPr>
        </p:nvSpPr>
        <p:spPr>
          <a:xfrm>
            <a:off x="457200" y="274638"/>
            <a:ext cx="8229600" cy="859088"/>
          </a:xfrm>
        </p:spPr>
        <p:txBody>
          <a:bodyPr/>
          <a:lstStyle/>
          <a:p>
            <a:pPr algn="l"/>
            <a:r>
              <a:rPr lang="en-US" b="1" dirty="0" smtClean="0">
                <a:solidFill>
                  <a:srgbClr val="002060"/>
                </a:solidFill>
              </a:rPr>
              <a:t>The Players</a:t>
            </a:r>
            <a:endParaRPr lang="en-US" b="1" dirty="0">
              <a:solidFill>
                <a:srgbClr val="002060"/>
              </a:solidFill>
            </a:endParaRPr>
          </a:p>
        </p:txBody>
      </p:sp>
      <p:pic>
        <p:nvPicPr>
          <p:cNvPr id="31" name="Content Placeholder 30"/>
          <p:cNvPicPr>
            <a:picLocks noGrp="1" noChangeAspect="1"/>
          </p:cNvPicPr>
          <p:nvPr>
            <p:ph idx="1"/>
          </p:nvPr>
        </p:nvPicPr>
        <p:blipFill>
          <a:blip r:embed="rId3" cstate="print"/>
          <a:stretch>
            <a:fillRect/>
          </a:stretch>
        </p:blipFill>
        <p:spPr>
          <a:xfrm>
            <a:off x="3200399" y="3899529"/>
            <a:ext cx="2971801" cy="829081"/>
          </a:xfrm>
          <a:prstGeom prst="rect">
            <a:avLst/>
          </a:prstGeom>
        </p:spPr>
      </p:pic>
      <p:sp>
        <p:nvSpPr>
          <p:cNvPr id="2" name="Rectangle 1"/>
          <p:cNvSpPr/>
          <p:nvPr/>
        </p:nvSpPr>
        <p:spPr>
          <a:xfrm>
            <a:off x="495300" y="2469932"/>
            <a:ext cx="1981200" cy="1200329"/>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5" name="Rectangle 4"/>
          <p:cNvSpPr/>
          <p:nvPr/>
        </p:nvSpPr>
        <p:spPr>
          <a:xfrm>
            <a:off x="2895599" y="1416708"/>
            <a:ext cx="3470407" cy="9144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8" name="Rectangle 7"/>
          <p:cNvSpPr/>
          <p:nvPr/>
        </p:nvSpPr>
        <p:spPr>
          <a:xfrm>
            <a:off x="6743700" y="2457720"/>
            <a:ext cx="1828800" cy="1230808"/>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9" name="TextBox 8"/>
          <p:cNvSpPr txBox="1"/>
          <p:nvPr/>
        </p:nvSpPr>
        <p:spPr>
          <a:xfrm>
            <a:off x="3330639" y="1482120"/>
            <a:ext cx="2600325" cy="923330"/>
          </a:xfrm>
          <a:prstGeom prst="rect">
            <a:avLst/>
          </a:prstGeom>
          <a:noFill/>
        </p:spPr>
        <p:txBody>
          <a:bodyPr wrap="square" rtlCol="0">
            <a:spAutoFit/>
          </a:bodyPr>
          <a:lstStyle/>
          <a:p>
            <a:pPr algn="ctr"/>
            <a:r>
              <a:rPr lang="en-US" dirty="0" smtClean="0"/>
              <a:t>Department of Housing &amp; Urban Development (HUD)</a:t>
            </a:r>
            <a:endParaRPr lang="en-US" dirty="0"/>
          </a:p>
        </p:txBody>
      </p:sp>
      <p:sp>
        <p:nvSpPr>
          <p:cNvPr id="11" name="TextBox 10"/>
          <p:cNvSpPr txBox="1"/>
          <p:nvPr/>
        </p:nvSpPr>
        <p:spPr>
          <a:xfrm>
            <a:off x="6812128" y="2469932"/>
            <a:ext cx="1676400" cy="1200329"/>
          </a:xfrm>
          <a:prstGeom prst="rect">
            <a:avLst/>
          </a:prstGeom>
          <a:noFill/>
        </p:spPr>
        <p:txBody>
          <a:bodyPr wrap="square" rtlCol="0">
            <a:spAutoFit/>
          </a:bodyPr>
          <a:lstStyle/>
          <a:p>
            <a:pPr algn="ctr"/>
            <a:r>
              <a:rPr lang="en-US" dirty="0" smtClean="0"/>
              <a:t>WI Dept. of Admin. - </a:t>
            </a:r>
          </a:p>
          <a:p>
            <a:pPr algn="ctr"/>
            <a:r>
              <a:rPr lang="en-US" dirty="0" smtClean="0"/>
              <a:t>Division of Housing</a:t>
            </a:r>
            <a:endParaRPr lang="en-US" dirty="0"/>
          </a:p>
        </p:txBody>
      </p:sp>
      <p:sp>
        <p:nvSpPr>
          <p:cNvPr id="14" name="TextBox 13"/>
          <p:cNvSpPr txBox="1"/>
          <p:nvPr/>
        </p:nvSpPr>
        <p:spPr>
          <a:xfrm>
            <a:off x="590550" y="2446288"/>
            <a:ext cx="1790700" cy="1200329"/>
          </a:xfrm>
          <a:prstGeom prst="rect">
            <a:avLst/>
          </a:prstGeom>
          <a:noFill/>
        </p:spPr>
        <p:txBody>
          <a:bodyPr wrap="square" rtlCol="0">
            <a:spAutoFit/>
          </a:bodyPr>
          <a:lstStyle/>
          <a:p>
            <a:pPr algn="ctr"/>
            <a:r>
              <a:rPr lang="en-US" dirty="0" smtClean="0"/>
              <a:t>WI Balance of State Continuum of Care (BOSCOC)</a:t>
            </a:r>
            <a:endParaRPr lang="en-US" dirty="0"/>
          </a:p>
        </p:txBody>
      </p:sp>
      <p:sp>
        <p:nvSpPr>
          <p:cNvPr id="1038" name="TextBox 1037"/>
          <p:cNvSpPr txBox="1"/>
          <p:nvPr/>
        </p:nvSpPr>
        <p:spPr>
          <a:xfrm>
            <a:off x="3330639" y="4082375"/>
            <a:ext cx="2841561" cy="400110"/>
          </a:xfrm>
          <a:prstGeom prst="rect">
            <a:avLst/>
          </a:prstGeom>
          <a:noFill/>
        </p:spPr>
        <p:txBody>
          <a:bodyPr wrap="square" rtlCol="0">
            <a:spAutoFit/>
          </a:bodyPr>
          <a:lstStyle/>
          <a:p>
            <a:pPr algn="ctr"/>
            <a:r>
              <a:rPr lang="en-US" sz="2000" dirty="0" smtClean="0"/>
              <a:t>Local continua (21)*</a:t>
            </a:r>
            <a:endParaRPr lang="en-US" sz="2000" dirty="0"/>
          </a:p>
        </p:txBody>
      </p:sp>
      <p:cxnSp>
        <p:nvCxnSpPr>
          <p:cNvPr id="1079" name="Straight Arrow Connector 1078"/>
          <p:cNvCxnSpPr/>
          <p:nvPr/>
        </p:nvCxnSpPr>
        <p:spPr>
          <a:xfrm flipH="1">
            <a:off x="2476500" y="3429000"/>
            <a:ext cx="4267200" cy="0"/>
          </a:xfrm>
          <a:prstGeom prst="straightConnector1">
            <a:avLst/>
          </a:prstGeom>
          <a:ln>
            <a:headEnd type="triangle"/>
            <a:tailEnd type="triangle"/>
          </a:ln>
        </p:spPr>
        <p:style>
          <a:lnRef idx="3">
            <a:schemeClr val="dk1"/>
          </a:lnRef>
          <a:fillRef idx="0">
            <a:schemeClr val="dk1"/>
          </a:fillRef>
          <a:effectRef idx="2">
            <a:schemeClr val="dk1"/>
          </a:effectRef>
          <a:fontRef idx="minor">
            <a:schemeClr val="tx1"/>
          </a:fontRef>
        </p:style>
      </p:cxnSp>
      <p:sp>
        <p:nvSpPr>
          <p:cNvPr id="1084" name="Isosceles Triangle 1083"/>
          <p:cNvSpPr/>
          <p:nvPr/>
        </p:nvSpPr>
        <p:spPr>
          <a:xfrm>
            <a:off x="3733800" y="5240708"/>
            <a:ext cx="1981200" cy="1160091"/>
          </a:xfrm>
          <a:custGeom>
            <a:avLst/>
            <a:gdLst>
              <a:gd name="connsiteX0" fmla="*/ 0 w 1060704"/>
              <a:gd name="connsiteY0" fmla="*/ 914400 h 914400"/>
              <a:gd name="connsiteX1" fmla="*/ 530352 w 1060704"/>
              <a:gd name="connsiteY1" fmla="*/ 0 h 914400"/>
              <a:gd name="connsiteX2" fmla="*/ 1060704 w 1060704"/>
              <a:gd name="connsiteY2" fmla="*/ 914400 h 914400"/>
              <a:gd name="connsiteX3" fmla="*/ 0 w 1060704"/>
              <a:gd name="connsiteY3" fmla="*/ 914400 h 914400"/>
              <a:gd name="connsiteX0" fmla="*/ 0 w 1060704"/>
              <a:gd name="connsiteY0" fmla="*/ 886968 h 886968"/>
              <a:gd name="connsiteX1" fmla="*/ 521208 w 1060704"/>
              <a:gd name="connsiteY1" fmla="*/ 0 h 886968"/>
              <a:gd name="connsiteX2" fmla="*/ 1060704 w 1060704"/>
              <a:gd name="connsiteY2" fmla="*/ 886968 h 886968"/>
              <a:gd name="connsiteX3" fmla="*/ 0 w 1060704"/>
              <a:gd name="connsiteY3" fmla="*/ 886968 h 886968"/>
            </a:gdLst>
            <a:ahLst/>
            <a:cxnLst>
              <a:cxn ang="0">
                <a:pos x="connsiteX0" y="connsiteY0"/>
              </a:cxn>
              <a:cxn ang="0">
                <a:pos x="connsiteX1" y="connsiteY1"/>
              </a:cxn>
              <a:cxn ang="0">
                <a:pos x="connsiteX2" y="connsiteY2"/>
              </a:cxn>
              <a:cxn ang="0">
                <a:pos x="connsiteX3" y="connsiteY3"/>
              </a:cxn>
            </a:cxnLst>
            <a:rect l="l" t="t" r="r" b="b"/>
            <a:pathLst>
              <a:path w="1060704" h="886968">
                <a:moveTo>
                  <a:pt x="0" y="886968"/>
                </a:moveTo>
                <a:lnTo>
                  <a:pt x="521208" y="0"/>
                </a:lnTo>
                <a:lnTo>
                  <a:pt x="1060704" y="886968"/>
                </a:lnTo>
                <a:lnTo>
                  <a:pt x="0" y="886968"/>
                </a:lnTo>
                <a:close/>
              </a:path>
            </a:pathLst>
          </a:cu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1087" name="TextBox 1086"/>
          <p:cNvSpPr txBox="1"/>
          <p:nvPr/>
        </p:nvSpPr>
        <p:spPr>
          <a:xfrm>
            <a:off x="4191000" y="5774400"/>
            <a:ext cx="1066800" cy="369332"/>
          </a:xfrm>
          <a:prstGeom prst="rect">
            <a:avLst/>
          </a:prstGeom>
          <a:noFill/>
        </p:spPr>
        <p:txBody>
          <a:bodyPr wrap="square" rtlCol="0">
            <a:spAutoFit/>
          </a:bodyPr>
          <a:lstStyle/>
          <a:p>
            <a:r>
              <a:rPr lang="en-US" dirty="0" smtClean="0"/>
              <a:t>Agencies</a:t>
            </a:r>
            <a:endParaRPr lang="en-US" dirty="0"/>
          </a:p>
        </p:txBody>
      </p:sp>
      <p:sp>
        <p:nvSpPr>
          <p:cNvPr id="32" name="Flowchart: Preparation 31"/>
          <p:cNvSpPr/>
          <p:nvPr/>
        </p:nvSpPr>
        <p:spPr>
          <a:xfrm>
            <a:off x="5257800" y="4444868"/>
            <a:ext cx="1060704" cy="754269"/>
          </a:xfrm>
          <a:prstGeom prst="flowChartPreparation">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33" name="TextBox 32"/>
          <p:cNvSpPr txBox="1"/>
          <p:nvPr/>
        </p:nvSpPr>
        <p:spPr>
          <a:xfrm>
            <a:off x="5410200" y="4482485"/>
            <a:ext cx="762000" cy="646331"/>
          </a:xfrm>
          <a:prstGeom prst="rect">
            <a:avLst/>
          </a:prstGeom>
          <a:noFill/>
        </p:spPr>
        <p:txBody>
          <a:bodyPr wrap="square" rtlCol="0">
            <a:spAutoFit/>
          </a:bodyPr>
          <a:lstStyle/>
          <a:p>
            <a:pPr algn="ctr"/>
            <a:r>
              <a:rPr lang="en-US" i="1" dirty="0" smtClean="0"/>
              <a:t>OM</a:t>
            </a:r>
          </a:p>
          <a:p>
            <a:pPr algn="ctr"/>
            <a:r>
              <a:rPr lang="en-US" i="1" dirty="0" smtClean="0"/>
              <a:t>BOS</a:t>
            </a:r>
            <a:endParaRPr lang="en-US" i="1" dirty="0"/>
          </a:p>
        </p:txBody>
      </p:sp>
      <p:cxnSp>
        <p:nvCxnSpPr>
          <p:cNvPr id="41" name="Straight Arrow Connector 40"/>
          <p:cNvCxnSpPr/>
          <p:nvPr/>
        </p:nvCxnSpPr>
        <p:spPr>
          <a:xfrm>
            <a:off x="1066800" y="3688528"/>
            <a:ext cx="2819400" cy="2559872"/>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44" name="Straight Arrow Connector 43"/>
          <p:cNvCxnSpPr/>
          <p:nvPr/>
        </p:nvCxnSpPr>
        <p:spPr>
          <a:xfrm flipH="1">
            <a:off x="6172200" y="3704723"/>
            <a:ext cx="914400" cy="777762"/>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46" name="Left-Right Arrow 45"/>
          <p:cNvSpPr/>
          <p:nvPr/>
        </p:nvSpPr>
        <p:spPr>
          <a:xfrm rot="1641361">
            <a:off x="2227264" y="3664677"/>
            <a:ext cx="1292352" cy="484632"/>
          </a:xfrm>
          <a:prstGeom prst="lef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cxnSp>
        <p:nvCxnSpPr>
          <p:cNvPr id="48" name="Straight Arrow Connector 47"/>
          <p:cNvCxnSpPr/>
          <p:nvPr/>
        </p:nvCxnSpPr>
        <p:spPr>
          <a:xfrm flipH="1">
            <a:off x="5562600" y="3704723"/>
            <a:ext cx="2743200" cy="2439009"/>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50" name="Straight Arrow Connector 49"/>
          <p:cNvCxnSpPr>
            <a:stCxn id="5" idx="1"/>
          </p:cNvCxnSpPr>
          <p:nvPr/>
        </p:nvCxnSpPr>
        <p:spPr>
          <a:xfrm flipH="1">
            <a:off x="1752600" y="1873908"/>
            <a:ext cx="1142999" cy="596024"/>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52" name="Straight Arrow Connector 51"/>
          <p:cNvCxnSpPr>
            <a:stCxn id="5" idx="3"/>
          </p:cNvCxnSpPr>
          <p:nvPr/>
        </p:nvCxnSpPr>
        <p:spPr>
          <a:xfrm>
            <a:off x="6366006" y="1873908"/>
            <a:ext cx="1406394" cy="57238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947858123"/>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5B9C5A22-E598-40DE-8F12-BB38D9EA078E@corp"/>
          <p:cNvPicPr>
            <a:picLocks noChangeAspect="1" noChangeArrowheads="1"/>
          </p:cNvPicPr>
          <p:nvPr/>
        </p:nvPicPr>
        <p:blipFill>
          <a:blip r:embed="rId2" cstate="print"/>
          <a:srcRect/>
          <a:stretch>
            <a:fillRect/>
          </a:stretch>
        </p:blipFill>
        <p:spPr bwMode="auto">
          <a:xfrm>
            <a:off x="6934200" y="152400"/>
            <a:ext cx="1905000" cy="571500"/>
          </a:xfrm>
          <a:prstGeom prst="rect">
            <a:avLst/>
          </a:prstGeom>
          <a:noFill/>
          <a:ln w="9525">
            <a:noFill/>
            <a:miter lim="800000"/>
            <a:headEnd/>
            <a:tailEnd/>
          </a:ln>
        </p:spPr>
      </p:pic>
      <p:sp>
        <p:nvSpPr>
          <p:cNvPr id="3" name="Title 2"/>
          <p:cNvSpPr>
            <a:spLocks noGrp="1"/>
          </p:cNvSpPr>
          <p:nvPr>
            <p:ph type="title"/>
          </p:nvPr>
        </p:nvSpPr>
        <p:spPr/>
        <p:txBody>
          <a:bodyPr>
            <a:normAutofit/>
          </a:bodyPr>
          <a:lstStyle/>
          <a:p>
            <a:pPr algn="l"/>
            <a:r>
              <a:rPr lang="en-US" sz="3200" b="1" dirty="0">
                <a:solidFill>
                  <a:srgbClr val="002060"/>
                </a:solidFill>
              </a:rPr>
              <a:t>Impact of Interim Rules</a:t>
            </a:r>
          </a:p>
        </p:txBody>
      </p:sp>
      <p:sp>
        <p:nvSpPr>
          <p:cNvPr id="4" name="Content Placeholder 3"/>
          <p:cNvSpPr>
            <a:spLocks noGrp="1"/>
          </p:cNvSpPr>
          <p:nvPr>
            <p:ph idx="1"/>
          </p:nvPr>
        </p:nvSpPr>
        <p:spPr/>
        <p:txBody>
          <a:bodyPr>
            <a:normAutofit fontScale="70000" lnSpcReduction="20000"/>
          </a:bodyPr>
          <a:lstStyle/>
          <a:p>
            <a:r>
              <a:rPr lang="en-US" dirty="0"/>
              <a:t>Even though the ESG and COC rules are “interim,” they are still required to be followed.</a:t>
            </a:r>
          </a:p>
          <a:p>
            <a:pPr marL="0" indent="0">
              <a:buNone/>
            </a:pPr>
            <a:endParaRPr lang="en-US" dirty="0"/>
          </a:p>
          <a:p>
            <a:r>
              <a:rPr lang="en-US" dirty="0"/>
              <a:t>Each rule will be re-released for comment this winter/early spring for specific and targeted comment.  HUD </a:t>
            </a:r>
            <a:r>
              <a:rPr lang="en-US" u="sng" dirty="0"/>
              <a:t>will not </a:t>
            </a:r>
            <a:r>
              <a:rPr lang="en-US" dirty="0"/>
              <a:t>be re-releasing the entire rule, just specific components. </a:t>
            </a:r>
          </a:p>
          <a:p>
            <a:pPr marL="0" indent="0">
              <a:buNone/>
            </a:pPr>
            <a:endParaRPr lang="en-US" dirty="0"/>
          </a:p>
          <a:p>
            <a:r>
              <a:rPr lang="en-US" dirty="0"/>
              <a:t>The current rules can be found at:</a:t>
            </a:r>
          </a:p>
          <a:p>
            <a:pPr lvl="1"/>
            <a:r>
              <a:rPr lang="en-US" b="1" dirty="0"/>
              <a:t>COC Program Interim Rule:  </a:t>
            </a:r>
            <a:r>
              <a:rPr lang="en-US" dirty="0">
                <a:hlinkClick r:id="rId3"/>
              </a:rPr>
              <a:t>https://www.hudexchange.info/resource/2033/hearth-coc-program-interim-rule</a:t>
            </a:r>
            <a:r>
              <a:rPr lang="en-US" dirty="0" smtClean="0">
                <a:hlinkClick r:id="rId3"/>
              </a:rPr>
              <a:t>/</a:t>
            </a:r>
            <a:endParaRPr lang="en-US" dirty="0" smtClean="0"/>
          </a:p>
          <a:p>
            <a:pPr lvl="1"/>
            <a:endParaRPr lang="en-US" dirty="0"/>
          </a:p>
          <a:p>
            <a:pPr lvl="1"/>
            <a:r>
              <a:rPr lang="en-US" b="1" dirty="0"/>
              <a:t>ESG Program Interim Rule:  </a:t>
            </a:r>
            <a:r>
              <a:rPr lang="en-US" dirty="0">
                <a:hlinkClick r:id="rId4"/>
              </a:rPr>
              <a:t>https://www.hudexchange.info/resource/1927/hearth-esg-program-and-consolidated-plan-conforming-amendments</a:t>
            </a:r>
            <a:r>
              <a:rPr lang="en-US" dirty="0" smtClean="0">
                <a:hlinkClick r:id="rId4"/>
              </a:rPr>
              <a:t>/</a:t>
            </a:r>
            <a:r>
              <a:rPr lang="en-US" dirty="0" smtClean="0"/>
              <a:t> </a:t>
            </a:r>
            <a:endParaRPr lang="en-US" dirty="0"/>
          </a:p>
        </p:txBody>
      </p:sp>
    </p:spTree>
    <p:extLst>
      <p:ext uri="{BB962C8B-B14F-4D97-AF65-F5344CB8AC3E}">
        <p14:creationId xmlns:p14="http://schemas.microsoft.com/office/powerpoint/2010/main" val="4256799073"/>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5B9C5A22-E598-40DE-8F12-BB38D9EA078E@corp"/>
          <p:cNvPicPr>
            <a:picLocks noChangeAspect="1" noChangeArrowheads="1"/>
          </p:cNvPicPr>
          <p:nvPr/>
        </p:nvPicPr>
        <p:blipFill>
          <a:blip r:embed="rId2" cstate="print"/>
          <a:srcRect/>
          <a:stretch>
            <a:fillRect/>
          </a:stretch>
        </p:blipFill>
        <p:spPr bwMode="auto">
          <a:xfrm>
            <a:off x="6934200" y="152400"/>
            <a:ext cx="1905000" cy="571500"/>
          </a:xfrm>
          <a:prstGeom prst="rect">
            <a:avLst/>
          </a:prstGeom>
          <a:noFill/>
          <a:ln w="9525">
            <a:noFill/>
            <a:miter lim="800000"/>
            <a:headEnd/>
            <a:tailEnd/>
          </a:ln>
        </p:spPr>
      </p:pic>
      <p:sp>
        <p:nvSpPr>
          <p:cNvPr id="3" name="Title 2"/>
          <p:cNvSpPr>
            <a:spLocks noGrp="1"/>
          </p:cNvSpPr>
          <p:nvPr>
            <p:ph type="title"/>
          </p:nvPr>
        </p:nvSpPr>
        <p:spPr/>
        <p:txBody>
          <a:bodyPr>
            <a:normAutofit/>
          </a:bodyPr>
          <a:lstStyle/>
          <a:p>
            <a:pPr algn="l"/>
            <a:r>
              <a:rPr lang="en-US" sz="3200" b="1" dirty="0">
                <a:solidFill>
                  <a:srgbClr val="002060"/>
                </a:solidFill>
              </a:rPr>
              <a:t>COC Program Interim Rule</a:t>
            </a:r>
          </a:p>
        </p:txBody>
      </p:sp>
      <p:sp>
        <p:nvSpPr>
          <p:cNvPr id="4" name="Content Placeholder 3"/>
          <p:cNvSpPr>
            <a:spLocks noGrp="1"/>
          </p:cNvSpPr>
          <p:nvPr>
            <p:ph idx="1"/>
          </p:nvPr>
        </p:nvSpPr>
        <p:spPr/>
        <p:txBody>
          <a:bodyPr>
            <a:normAutofit fontScale="62500" lnSpcReduction="20000"/>
          </a:bodyPr>
          <a:lstStyle/>
          <a:p>
            <a:r>
              <a:rPr lang="en-US" dirty="0"/>
              <a:t>This rule specifically lays out items that a Continuum must have.  These items include: </a:t>
            </a:r>
            <a:endParaRPr lang="en-US" dirty="0" smtClean="0"/>
          </a:p>
          <a:p>
            <a:pPr marL="0" indent="0">
              <a:buNone/>
            </a:pPr>
            <a:endParaRPr lang="en-US" dirty="0"/>
          </a:p>
          <a:p>
            <a:pPr lvl="1"/>
            <a:r>
              <a:rPr lang="en-US" b="1" dirty="0"/>
              <a:t>Operating the COC (578.7(a)) </a:t>
            </a:r>
          </a:p>
          <a:p>
            <a:pPr lvl="2"/>
            <a:r>
              <a:rPr lang="en-US" dirty="0"/>
              <a:t>Board Selection, Published Invites, &amp; Published Agendas</a:t>
            </a:r>
          </a:p>
          <a:p>
            <a:pPr lvl="2"/>
            <a:r>
              <a:rPr lang="en-US" dirty="0"/>
              <a:t>Governance Charter</a:t>
            </a:r>
          </a:p>
          <a:p>
            <a:pPr lvl="2"/>
            <a:r>
              <a:rPr lang="en-US" dirty="0"/>
              <a:t>Monitoring &amp; Evaluation</a:t>
            </a:r>
          </a:p>
          <a:p>
            <a:pPr lvl="2"/>
            <a:r>
              <a:rPr lang="en-US" dirty="0"/>
              <a:t>Coordinated Assessment &amp; Written </a:t>
            </a:r>
            <a:r>
              <a:rPr lang="en-US" dirty="0" smtClean="0"/>
              <a:t>Standards</a:t>
            </a:r>
          </a:p>
          <a:p>
            <a:pPr marL="914400" lvl="2" indent="0">
              <a:buNone/>
            </a:pPr>
            <a:endParaRPr lang="en-US" dirty="0"/>
          </a:p>
          <a:p>
            <a:pPr lvl="1"/>
            <a:r>
              <a:rPr lang="en-US" b="1" dirty="0"/>
              <a:t>Designate &amp; Operate HMIS (578.7(b</a:t>
            </a:r>
            <a:r>
              <a:rPr lang="en-US" b="1" dirty="0" smtClean="0"/>
              <a:t>))</a:t>
            </a:r>
          </a:p>
          <a:p>
            <a:pPr marL="457200" lvl="1" indent="0">
              <a:buNone/>
            </a:pPr>
            <a:endParaRPr lang="en-US" b="1" dirty="0"/>
          </a:p>
          <a:p>
            <a:pPr lvl="1"/>
            <a:r>
              <a:rPr lang="en-US" b="1" dirty="0"/>
              <a:t>Developing a Plan for the COC (578.7(c))</a:t>
            </a:r>
          </a:p>
          <a:p>
            <a:pPr lvl="2"/>
            <a:r>
              <a:rPr lang="en-US" dirty="0"/>
              <a:t>System Coordination</a:t>
            </a:r>
          </a:p>
          <a:p>
            <a:pPr lvl="2"/>
            <a:r>
              <a:rPr lang="en-US" dirty="0"/>
              <a:t>Point-in-Time</a:t>
            </a:r>
          </a:p>
          <a:p>
            <a:pPr lvl="2"/>
            <a:r>
              <a:rPr lang="en-US" dirty="0"/>
              <a:t>Annual Gaps Analysis</a:t>
            </a:r>
          </a:p>
          <a:p>
            <a:pPr lvl="2"/>
            <a:r>
              <a:rPr lang="en-US" dirty="0"/>
              <a:t>Con Plan Information</a:t>
            </a:r>
          </a:p>
          <a:p>
            <a:pPr lvl="2"/>
            <a:r>
              <a:rPr lang="en-US" dirty="0"/>
              <a:t>ESG Consultation</a:t>
            </a:r>
          </a:p>
          <a:p>
            <a:endParaRPr lang="en-US" dirty="0"/>
          </a:p>
        </p:txBody>
      </p:sp>
    </p:spTree>
    <p:extLst>
      <p:ext uri="{BB962C8B-B14F-4D97-AF65-F5344CB8AC3E}">
        <p14:creationId xmlns:p14="http://schemas.microsoft.com/office/powerpoint/2010/main" val="1100653355"/>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5B9C5A22-E598-40DE-8F12-BB38D9EA078E@corp"/>
          <p:cNvPicPr>
            <a:picLocks noChangeAspect="1" noChangeArrowheads="1"/>
          </p:cNvPicPr>
          <p:nvPr/>
        </p:nvPicPr>
        <p:blipFill>
          <a:blip r:embed="rId2" cstate="print"/>
          <a:srcRect/>
          <a:stretch>
            <a:fillRect/>
          </a:stretch>
        </p:blipFill>
        <p:spPr bwMode="auto">
          <a:xfrm>
            <a:off x="6934200" y="152400"/>
            <a:ext cx="1905000" cy="571500"/>
          </a:xfrm>
          <a:prstGeom prst="rect">
            <a:avLst/>
          </a:prstGeom>
          <a:noFill/>
          <a:ln w="9525">
            <a:noFill/>
            <a:miter lim="800000"/>
            <a:headEnd/>
            <a:tailEnd/>
          </a:ln>
        </p:spPr>
      </p:pic>
      <p:sp>
        <p:nvSpPr>
          <p:cNvPr id="3" name="Title 2"/>
          <p:cNvSpPr>
            <a:spLocks noGrp="1"/>
          </p:cNvSpPr>
          <p:nvPr>
            <p:ph type="title"/>
          </p:nvPr>
        </p:nvSpPr>
        <p:spPr>
          <a:xfrm>
            <a:off x="457200" y="274638"/>
            <a:ext cx="8229600" cy="976041"/>
          </a:xfrm>
        </p:spPr>
        <p:txBody>
          <a:bodyPr>
            <a:normAutofit/>
          </a:bodyPr>
          <a:lstStyle/>
          <a:p>
            <a:pPr algn="l"/>
            <a:r>
              <a:rPr lang="en-US" sz="3200" b="1" dirty="0" smtClean="0">
                <a:solidFill>
                  <a:srgbClr val="002060"/>
                </a:solidFill>
              </a:rPr>
              <a:t>The Rules</a:t>
            </a:r>
            <a:endParaRPr lang="en-US" sz="3200" b="1" dirty="0">
              <a:solidFill>
                <a:srgbClr val="002060"/>
              </a:solidFill>
            </a:endParaRPr>
          </a:p>
        </p:txBody>
      </p:sp>
      <p:sp>
        <p:nvSpPr>
          <p:cNvPr id="2" name="Rectangle 1"/>
          <p:cNvSpPr/>
          <p:nvPr/>
        </p:nvSpPr>
        <p:spPr>
          <a:xfrm>
            <a:off x="457200" y="1588581"/>
            <a:ext cx="7924800" cy="316419"/>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5" name="TextBox 4"/>
          <p:cNvSpPr txBox="1"/>
          <p:nvPr/>
        </p:nvSpPr>
        <p:spPr>
          <a:xfrm>
            <a:off x="609600" y="1588581"/>
            <a:ext cx="7620000" cy="369332"/>
          </a:xfrm>
          <a:prstGeom prst="rect">
            <a:avLst/>
          </a:prstGeom>
          <a:noFill/>
        </p:spPr>
        <p:txBody>
          <a:bodyPr wrap="square" rtlCol="0">
            <a:spAutoFit/>
          </a:bodyPr>
          <a:lstStyle/>
          <a:p>
            <a:pPr algn="ctr"/>
            <a:r>
              <a:rPr lang="en-US" b="1" dirty="0" smtClean="0"/>
              <a:t>Federal Regulation - HEARTH</a:t>
            </a:r>
            <a:endParaRPr lang="en-US" b="1" dirty="0"/>
          </a:p>
        </p:txBody>
      </p:sp>
      <p:pic>
        <p:nvPicPr>
          <p:cNvPr id="12" name="Picture 11"/>
          <p:cNvPicPr>
            <a:picLocks noChangeAspect="1"/>
          </p:cNvPicPr>
          <p:nvPr/>
        </p:nvPicPr>
        <p:blipFill>
          <a:blip r:embed="rId3" cstate="print"/>
          <a:stretch>
            <a:fillRect/>
          </a:stretch>
        </p:blipFill>
        <p:spPr>
          <a:xfrm>
            <a:off x="7086600" y="2169284"/>
            <a:ext cx="1256122" cy="695004"/>
          </a:xfrm>
          <a:prstGeom prst="rect">
            <a:avLst/>
          </a:prstGeom>
        </p:spPr>
      </p:pic>
      <p:sp>
        <p:nvSpPr>
          <p:cNvPr id="20" name="TextBox 19"/>
          <p:cNvSpPr txBox="1"/>
          <p:nvPr/>
        </p:nvSpPr>
        <p:spPr>
          <a:xfrm>
            <a:off x="7048168" y="2295815"/>
            <a:ext cx="1262406" cy="369332"/>
          </a:xfrm>
          <a:prstGeom prst="rect">
            <a:avLst/>
          </a:prstGeom>
          <a:noFill/>
        </p:spPr>
        <p:txBody>
          <a:bodyPr wrap="square" rtlCol="0">
            <a:spAutoFit/>
          </a:bodyPr>
          <a:lstStyle/>
          <a:p>
            <a:pPr algn="ctr"/>
            <a:r>
              <a:rPr lang="en-US" dirty="0" smtClean="0"/>
              <a:t>ESG IR</a:t>
            </a:r>
            <a:endParaRPr lang="en-US" dirty="0"/>
          </a:p>
        </p:txBody>
      </p:sp>
      <p:pic>
        <p:nvPicPr>
          <p:cNvPr id="23" name="Picture 22"/>
          <p:cNvPicPr>
            <a:picLocks noChangeAspect="1"/>
          </p:cNvPicPr>
          <p:nvPr/>
        </p:nvPicPr>
        <p:blipFill>
          <a:blip r:embed="rId4" cstate="print"/>
          <a:stretch>
            <a:fillRect/>
          </a:stretch>
        </p:blipFill>
        <p:spPr>
          <a:xfrm>
            <a:off x="4719487" y="2194899"/>
            <a:ext cx="1255885" cy="695004"/>
          </a:xfrm>
          <a:prstGeom prst="rect">
            <a:avLst/>
          </a:prstGeom>
        </p:spPr>
      </p:pic>
      <p:sp>
        <p:nvSpPr>
          <p:cNvPr id="25" name="TextBox 24"/>
          <p:cNvSpPr txBox="1"/>
          <p:nvPr/>
        </p:nvSpPr>
        <p:spPr>
          <a:xfrm>
            <a:off x="4702929" y="2295815"/>
            <a:ext cx="1262406" cy="369332"/>
          </a:xfrm>
          <a:prstGeom prst="rect">
            <a:avLst/>
          </a:prstGeom>
          <a:noFill/>
        </p:spPr>
        <p:txBody>
          <a:bodyPr wrap="square" rtlCol="0">
            <a:spAutoFit/>
          </a:bodyPr>
          <a:lstStyle/>
          <a:p>
            <a:pPr algn="ctr"/>
            <a:r>
              <a:rPr lang="en-US" dirty="0" smtClean="0"/>
              <a:t>COC IR</a:t>
            </a:r>
            <a:endParaRPr lang="en-US" dirty="0"/>
          </a:p>
        </p:txBody>
      </p:sp>
      <p:pic>
        <p:nvPicPr>
          <p:cNvPr id="27" name="Picture 26"/>
          <p:cNvPicPr>
            <a:picLocks noChangeAspect="1"/>
          </p:cNvPicPr>
          <p:nvPr/>
        </p:nvPicPr>
        <p:blipFill>
          <a:blip r:embed="rId4" cstate="print"/>
          <a:stretch>
            <a:fillRect/>
          </a:stretch>
        </p:blipFill>
        <p:spPr>
          <a:xfrm>
            <a:off x="2380769" y="2176103"/>
            <a:ext cx="1255885" cy="695004"/>
          </a:xfrm>
          <a:prstGeom prst="rect">
            <a:avLst/>
          </a:prstGeom>
        </p:spPr>
      </p:pic>
      <p:pic>
        <p:nvPicPr>
          <p:cNvPr id="28" name="Picture 27"/>
          <p:cNvPicPr>
            <a:picLocks noChangeAspect="1"/>
          </p:cNvPicPr>
          <p:nvPr/>
        </p:nvPicPr>
        <p:blipFill>
          <a:blip r:embed="rId4" cstate="print"/>
          <a:stretch>
            <a:fillRect/>
          </a:stretch>
        </p:blipFill>
        <p:spPr>
          <a:xfrm>
            <a:off x="457200" y="2194979"/>
            <a:ext cx="1255885" cy="695004"/>
          </a:xfrm>
          <a:prstGeom prst="rect">
            <a:avLst/>
          </a:prstGeom>
        </p:spPr>
      </p:pic>
      <p:sp>
        <p:nvSpPr>
          <p:cNvPr id="29" name="TextBox 28"/>
          <p:cNvSpPr txBox="1"/>
          <p:nvPr/>
        </p:nvSpPr>
        <p:spPr>
          <a:xfrm>
            <a:off x="2363311" y="2295815"/>
            <a:ext cx="1262406" cy="369332"/>
          </a:xfrm>
          <a:prstGeom prst="rect">
            <a:avLst/>
          </a:prstGeom>
          <a:noFill/>
        </p:spPr>
        <p:txBody>
          <a:bodyPr wrap="square" rtlCol="0">
            <a:spAutoFit/>
          </a:bodyPr>
          <a:lstStyle/>
          <a:p>
            <a:pPr algn="ctr"/>
            <a:r>
              <a:rPr lang="en-US" dirty="0" smtClean="0"/>
              <a:t>HMIS</a:t>
            </a:r>
            <a:endParaRPr lang="en-US" dirty="0"/>
          </a:p>
        </p:txBody>
      </p:sp>
      <p:sp>
        <p:nvSpPr>
          <p:cNvPr id="30" name="TextBox 29"/>
          <p:cNvSpPr txBox="1"/>
          <p:nvPr/>
        </p:nvSpPr>
        <p:spPr>
          <a:xfrm>
            <a:off x="443060" y="2224751"/>
            <a:ext cx="1262406" cy="646331"/>
          </a:xfrm>
          <a:prstGeom prst="rect">
            <a:avLst/>
          </a:prstGeom>
          <a:noFill/>
        </p:spPr>
        <p:txBody>
          <a:bodyPr wrap="square" rtlCol="0">
            <a:spAutoFit/>
          </a:bodyPr>
          <a:lstStyle/>
          <a:p>
            <a:pPr algn="ctr"/>
            <a:r>
              <a:rPr lang="en-US" dirty="0" smtClean="0"/>
              <a:t>Homeless Definition</a:t>
            </a:r>
            <a:endParaRPr lang="en-US" dirty="0"/>
          </a:p>
        </p:txBody>
      </p:sp>
      <p:sp>
        <p:nvSpPr>
          <p:cNvPr id="31" name="Rectangle 30"/>
          <p:cNvSpPr/>
          <p:nvPr/>
        </p:nvSpPr>
        <p:spPr>
          <a:xfrm>
            <a:off x="457200" y="3344884"/>
            <a:ext cx="7924800" cy="316419"/>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32" name="TextBox 31"/>
          <p:cNvSpPr txBox="1"/>
          <p:nvPr/>
        </p:nvSpPr>
        <p:spPr>
          <a:xfrm>
            <a:off x="722722" y="3349451"/>
            <a:ext cx="7620000" cy="369332"/>
          </a:xfrm>
          <a:prstGeom prst="rect">
            <a:avLst/>
          </a:prstGeom>
          <a:noFill/>
        </p:spPr>
        <p:txBody>
          <a:bodyPr wrap="square" rtlCol="0">
            <a:spAutoFit/>
          </a:bodyPr>
          <a:lstStyle/>
          <a:p>
            <a:pPr algn="ctr"/>
            <a:r>
              <a:rPr lang="en-US" b="1" dirty="0" smtClean="0"/>
              <a:t>Balance of State Continuum of Care </a:t>
            </a:r>
            <a:endParaRPr lang="en-US" b="1" dirty="0"/>
          </a:p>
        </p:txBody>
      </p:sp>
      <p:sp>
        <p:nvSpPr>
          <p:cNvPr id="26" name="Down Arrow 25"/>
          <p:cNvSpPr/>
          <p:nvPr/>
        </p:nvSpPr>
        <p:spPr>
          <a:xfrm>
            <a:off x="5181600" y="2971800"/>
            <a:ext cx="304800" cy="330189"/>
          </a:xfrm>
          <a:prstGeom prst="down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34" name="Rectangle 33"/>
          <p:cNvSpPr/>
          <p:nvPr/>
        </p:nvSpPr>
        <p:spPr>
          <a:xfrm>
            <a:off x="461914" y="4303435"/>
            <a:ext cx="7924800" cy="316419"/>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35" name="TextBox 34"/>
          <p:cNvSpPr txBox="1"/>
          <p:nvPr/>
        </p:nvSpPr>
        <p:spPr>
          <a:xfrm>
            <a:off x="609600" y="4276978"/>
            <a:ext cx="7668766" cy="369332"/>
          </a:xfrm>
          <a:prstGeom prst="rect">
            <a:avLst/>
          </a:prstGeom>
          <a:noFill/>
        </p:spPr>
        <p:txBody>
          <a:bodyPr wrap="square" rtlCol="0">
            <a:spAutoFit/>
          </a:bodyPr>
          <a:lstStyle/>
          <a:p>
            <a:pPr algn="ctr"/>
            <a:r>
              <a:rPr lang="en-US" b="1" dirty="0" smtClean="0"/>
              <a:t>Grant Administration</a:t>
            </a:r>
            <a:endParaRPr lang="en-US" b="1" dirty="0"/>
          </a:p>
        </p:txBody>
      </p:sp>
      <p:sp>
        <p:nvSpPr>
          <p:cNvPr id="7" name="Oval 6"/>
          <p:cNvSpPr/>
          <p:nvPr/>
        </p:nvSpPr>
        <p:spPr>
          <a:xfrm>
            <a:off x="1190987" y="4861380"/>
            <a:ext cx="1647334" cy="914400"/>
          </a:xfrm>
          <a:prstGeom prst="ellipse">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44" name="Oval 43"/>
          <p:cNvSpPr/>
          <p:nvPr/>
        </p:nvSpPr>
        <p:spPr>
          <a:xfrm>
            <a:off x="3542122" y="4888666"/>
            <a:ext cx="1647334" cy="914400"/>
          </a:xfrm>
          <a:prstGeom prst="ellipse">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45" name="Oval 44"/>
          <p:cNvSpPr/>
          <p:nvPr/>
        </p:nvSpPr>
        <p:spPr>
          <a:xfrm>
            <a:off x="6138745" y="4879239"/>
            <a:ext cx="1647334" cy="914400"/>
          </a:xfrm>
          <a:prstGeom prst="ellipse">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8" name="TextBox 7"/>
          <p:cNvSpPr txBox="1"/>
          <p:nvPr/>
        </p:nvSpPr>
        <p:spPr>
          <a:xfrm>
            <a:off x="1136543" y="5063582"/>
            <a:ext cx="1590909" cy="646331"/>
          </a:xfrm>
          <a:prstGeom prst="rect">
            <a:avLst/>
          </a:prstGeom>
          <a:noFill/>
        </p:spPr>
        <p:txBody>
          <a:bodyPr wrap="square" rtlCol="0">
            <a:spAutoFit/>
          </a:bodyPr>
          <a:lstStyle/>
          <a:p>
            <a:pPr algn="ctr"/>
            <a:r>
              <a:rPr lang="en-US" dirty="0" smtClean="0"/>
              <a:t>Division of Housing</a:t>
            </a:r>
            <a:endParaRPr lang="en-US" dirty="0"/>
          </a:p>
        </p:txBody>
      </p:sp>
      <p:sp>
        <p:nvSpPr>
          <p:cNvPr id="46" name="TextBox 45"/>
          <p:cNvSpPr txBox="1"/>
          <p:nvPr/>
        </p:nvSpPr>
        <p:spPr>
          <a:xfrm>
            <a:off x="3721001" y="5101187"/>
            <a:ext cx="1295400" cy="369332"/>
          </a:xfrm>
          <a:prstGeom prst="rect">
            <a:avLst/>
          </a:prstGeom>
          <a:noFill/>
        </p:spPr>
        <p:txBody>
          <a:bodyPr wrap="square" rtlCol="0">
            <a:spAutoFit/>
          </a:bodyPr>
          <a:lstStyle/>
          <a:p>
            <a:pPr algn="ctr"/>
            <a:r>
              <a:rPr lang="en-US" dirty="0" smtClean="0"/>
              <a:t>BOSCOC</a:t>
            </a:r>
            <a:endParaRPr lang="en-US" dirty="0"/>
          </a:p>
        </p:txBody>
      </p:sp>
      <p:sp>
        <p:nvSpPr>
          <p:cNvPr id="47" name="TextBox 46"/>
          <p:cNvSpPr txBox="1"/>
          <p:nvPr/>
        </p:nvSpPr>
        <p:spPr>
          <a:xfrm>
            <a:off x="6177177" y="5039756"/>
            <a:ext cx="1612830" cy="646331"/>
          </a:xfrm>
          <a:prstGeom prst="rect">
            <a:avLst/>
          </a:prstGeom>
          <a:noFill/>
        </p:spPr>
        <p:txBody>
          <a:bodyPr wrap="square" rtlCol="0">
            <a:spAutoFit/>
          </a:bodyPr>
          <a:lstStyle/>
          <a:p>
            <a:pPr algn="ctr"/>
            <a:r>
              <a:rPr lang="en-US" dirty="0" smtClean="0"/>
              <a:t>Local ETH leads</a:t>
            </a:r>
            <a:endParaRPr lang="en-US" dirty="0"/>
          </a:p>
        </p:txBody>
      </p:sp>
    </p:spTree>
    <p:extLst>
      <p:ext uri="{BB962C8B-B14F-4D97-AF65-F5344CB8AC3E}">
        <p14:creationId xmlns:p14="http://schemas.microsoft.com/office/powerpoint/2010/main" val="3849217725"/>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5B9C5A22-E598-40DE-8F12-BB38D9EA078E@corp"/>
          <p:cNvPicPr>
            <a:picLocks noChangeAspect="1" noChangeArrowheads="1"/>
          </p:cNvPicPr>
          <p:nvPr/>
        </p:nvPicPr>
        <p:blipFill>
          <a:blip r:embed="rId2" cstate="print"/>
          <a:srcRect/>
          <a:stretch>
            <a:fillRect/>
          </a:stretch>
        </p:blipFill>
        <p:spPr bwMode="auto">
          <a:xfrm>
            <a:off x="6934200" y="152400"/>
            <a:ext cx="1905000" cy="571500"/>
          </a:xfrm>
          <a:prstGeom prst="rect">
            <a:avLst/>
          </a:prstGeom>
          <a:noFill/>
          <a:ln w="9525">
            <a:noFill/>
            <a:miter lim="800000"/>
            <a:headEnd/>
            <a:tailEnd/>
          </a:ln>
        </p:spPr>
      </p:pic>
      <p:sp>
        <p:nvSpPr>
          <p:cNvPr id="3" name="Title 2"/>
          <p:cNvSpPr>
            <a:spLocks noGrp="1"/>
          </p:cNvSpPr>
          <p:nvPr>
            <p:ph type="title"/>
          </p:nvPr>
        </p:nvSpPr>
        <p:spPr/>
        <p:txBody>
          <a:bodyPr>
            <a:normAutofit/>
          </a:bodyPr>
          <a:lstStyle/>
          <a:p>
            <a:pPr algn="l"/>
            <a:r>
              <a:rPr lang="en-US" sz="3200" b="1" dirty="0" smtClean="0">
                <a:solidFill>
                  <a:srgbClr val="002060"/>
                </a:solidFill>
              </a:rPr>
              <a:t>Grant Administration</a:t>
            </a:r>
            <a:endParaRPr lang="en-US" sz="3200" b="1" dirty="0">
              <a:solidFill>
                <a:srgbClr val="002060"/>
              </a:solidFill>
            </a:endParaRPr>
          </a:p>
        </p:txBody>
      </p:sp>
      <p:sp>
        <p:nvSpPr>
          <p:cNvPr id="4" name="Content Placeholder 3"/>
          <p:cNvSpPr>
            <a:spLocks noGrp="1"/>
          </p:cNvSpPr>
          <p:nvPr>
            <p:ph idx="1"/>
          </p:nvPr>
        </p:nvSpPr>
        <p:spPr>
          <a:xfrm>
            <a:off x="457200" y="1295400"/>
            <a:ext cx="8382000" cy="5334000"/>
          </a:xfrm>
        </p:spPr>
        <p:txBody>
          <a:bodyPr>
            <a:normAutofit fontScale="62500" lnSpcReduction="20000"/>
          </a:bodyPr>
          <a:lstStyle/>
          <a:p>
            <a:r>
              <a:rPr lang="en-US" b="1" dirty="0" smtClean="0"/>
              <a:t>HUD</a:t>
            </a:r>
          </a:p>
          <a:p>
            <a:pPr lvl="1"/>
            <a:r>
              <a:rPr lang="en-US" dirty="0" smtClean="0"/>
              <a:t>COC Interim Rule</a:t>
            </a:r>
          </a:p>
          <a:p>
            <a:pPr lvl="1"/>
            <a:r>
              <a:rPr lang="en-US" dirty="0" smtClean="0"/>
              <a:t>Grant Agreements with organizations</a:t>
            </a:r>
          </a:p>
          <a:p>
            <a:pPr lvl="1"/>
            <a:endParaRPr lang="en-US" dirty="0" smtClean="0"/>
          </a:p>
          <a:p>
            <a:r>
              <a:rPr lang="en-US" b="1" dirty="0" smtClean="0"/>
              <a:t>DOA</a:t>
            </a:r>
          </a:p>
          <a:p>
            <a:pPr lvl="1"/>
            <a:r>
              <a:rPr lang="en-US" dirty="0" smtClean="0"/>
              <a:t>ESG Interim Rule</a:t>
            </a:r>
          </a:p>
          <a:p>
            <a:pPr lvl="1"/>
            <a:r>
              <a:rPr lang="en-US" dirty="0" smtClean="0"/>
              <a:t>State rules</a:t>
            </a:r>
          </a:p>
          <a:p>
            <a:pPr lvl="1"/>
            <a:r>
              <a:rPr lang="en-US" dirty="0" smtClean="0"/>
              <a:t>HOME rules, CDBG rules, etc.</a:t>
            </a:r>
          </a:p>
          <a:p>
            <a:pPr lvl="1"/>
            <a:r>
              <a:rPr lang="en-US" dirty="0" smtClean="0"/>
              <a:t>Grant Agreements with organizations</a:t>
            </a:r>
          </a:p>
          <a:p>
            <a:pPr marL="457200" lvl="1" indent="0">
              <a:buNone/>
            </a:pPr>
            <a:endParaRPr lang="en-US" dirty="0" smtClean="0"/>
          </a:p>
          <a:p>
            <a:r>
              <a:rPr lang="en-US" b="1" dirty="0" smtClean="0"/>
              <a:t>BOS</a:t>
            </a:r>
          </a:p>
          <a:p>
            <a:pPr lvl="1"/>
            <a:r>
              <a:rPr lang="en-US" dirty="0" smtClean="0"/>
              <a:t>COC Interim Rule</a:t>
            </a:r>
          </a:p>
          <a:p>
            <a:pPr lvl="1"/>
            <a:r>
              <a:rPr lang="en-US" dirty="0" smtClean="0"/>
              <a:t>Policies adopted by Board</a:t>
            </a:r>
          </a:p>
          <a:p>
            <a:pPr lvl="1"/>
            <a:r>
              <a:rPr lang="en-US" dirty="0" smtClean="0"/>
              <a:t>Sub-grantee Agreements with organizations</a:t>
            </a:r>
          </a:p>
          <a:p>
            <a:pPr lvl="1"/>
            <a:endParaRPr lang="en-US" dirty="0" smtClean="0"/>
          </a:p>
          <a:p>
            <a:r>
              <a:rPr lang="en-US" b="1" dirty="0" smtClean="0"/>
              <a:t>ETH Lead</a:t>
            </a:r>
          </a:p>
          <a:p>
            <a:pPr lvl="1"/>
            <a:r>
              <a:rPr lang="en-US" dirty="0" smtClean="0"/>
              <a:t>Grant Agreements with DOA</a:t>
            </a:r>
          </a:p>
          <a:p>
            <a:pPr lvl="1"/>
            <a:r>
              <a:rPr lang="en-US" dirty="0" smtClean="0"/>
              <a:t>Sub-grant agreements with organizations</a:t>
            </a:r>
          </a:p>
          <a:p>
            <a:endParaRPr lang="en-US" dirty="0"/>
          </a:p>
        </p:txBody>
      </p:sp>
    </p:spTree>
    <p:extLst>
      <p:ext uri="{BB962C8B-B14F-4D97-AF65-F5344CB8AC3E}">
        <p14:creationId xmlns:p14="http://schemas.microsoft.com/office/powerpoint/2010/main" val="95948055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5B9C5A22-E598-40DE-8F12-BB38D9EA078E@corp"/>
          <p:cNvPicPr>
            <a:picLocks noChangeAspect="1" noChangeArrowheads="1"/>
          </p:cNvPicPr>
          <p:nvPr/>
        </p:nvPicPr>
        <p:blipFill>
          <a:blip r:embed="rId2" cstate="print"/>
          <a:srcRect/>
          <a:stretch>
            <a:fillRect/>
          </a:stretch>
        </p:blipFill>
        <p:spPr bwMode="auto">
          <a:xfrm>
            <a:off x="6934200" y="152400"/>
            <a:ext cx="1905000" cy="571500"/>
          </a:xfrm>
          <a:prstGeom prst="rect">
            <a:avLst/>
          </a:prstGeom>
          <a:noFill/>
          <a:ln w="9525">
            <a:noFill/>
            <a:miter lim="800000"/>
            <a:headEnd/>
            <a:tailEnd/>
          </a:ln>
        </p:spPr>
      </p:pic>
      <p:sp>
        <p:nvSpPr>
          <p:cNvPr id="3" name="Title 2"/>
          <p:cNvSpPr>
            <a:spLocks noGrp="1"/>
          </p:cNvSpPr>
          <p:nvPr>
            <p:ph type="title"/>
          </p:nvPr>
        </p:nvSpPr>
        <p:spPr/>
        <p:txBody>
          <a:bodyPr>
            <a:normAutofit fontScale="90000"/>
          </a:bodyPr>
          <a:lstStyle/>
          <a:p>
            <a:pPr algn="l"/>
            <a:r>
              <a:rPr lang="en-US" sz="3600" b="1" dirty="0" smtClean="0">
                <a:solidFill>
                  <a:srgbClr val="002060"/>
                </a:solidFill>
              </a:rPr>
              <a:t>Department of Housing and Urban Development (HUD)</a:t>
            </a:r>
            <a:endParaRPr lang="en-US" sz="3600" b="1" dirty="0">
              <a:solidFill>
                <a:srgbClr val="002060"/>
              </a:solidFill>
            </a:endParaRPr>
          </a:p>
        </p:txBody>
      </p:sp>
      <p:sp>
        <p:nvSpPr>
          <p:cNvPr id="4" name="Content Placeholder 3"/>
          <p:cNvSpPr>
            <a:spLocks noGrp="1"/>
          </p:cNvSpPr>
          <p:nvPr>
            <p:ph idx="1"/>
          </p:nvPr>
        </p:nvSpPr>
        <p:spPr>
          <a:xfrm>
            <a:off x="228600" y="1600200"/>
            <a:ext cx="8610600" cy="4525963"/>
          </a:xfrm>
        </p:spPr>
        <p:txBody>
          <a:bodyPr>
            <a:normAutofit fontScale="85000" lnSpcReduction="10000"/>
          </a:bodyPr>
          <a:lstStyle/>
          <a:p>
            <a:r>
              <a:rPr lang="en-US" dirty="0" smtClean="0"/>
              <a:t>Federal Agency – </a:t>
            </a:r>
            <a:r>
              <a:rPr lang="en-US" b="1" dirty="0"/>
              <a:t>Secretary </a:t>
            </a:r>
            <a:r>
              <a:rPr lang="en-US" b="1" dirty="0" err="1"/>
              <a:t>Julián</a:t>
            </a:r>
            <a:r>
              <a:rPr lang="en-US" b="1" dirty="0"/>
              <a:t> Castro</a:t>
            </a:r>
            <a:endParaRPr lang="en-US" dirty="0"/>
          </a:p>
          <a:p>
            <a:r>
              <a:rPr lang="en-US" dirty="0" smtClean="0"/>
              <a:t>8 Different Departments:</a:t>
            </a:r>
          </a:p>
          <a:p>
            <a:pPr lvl="1"/>
            <a:r>
              <a:rPr lang="en-US" dirty="0" smtClean="0">
                <a:solidFill>
                  <a:srgbClr val="FF0000"/>
                </a:solidFill>
              </a:rPr>
              <a:t>Community Planning &amp; Development (CDBG, COC, ESG, HOPWA, HOME)</a:t>
            </a:r>
          </a:p>
          <a:p>
            <a:pPr lvl="1"/>
            <a:r>
              <a:rPr lang="en-US" dirty="0" smtClean="0"/>
              <a:t>Federal Housing Administration </a:t>
            </a:r>
          </a:p>
          <a:p>
            <a:pPr lvl="1"/>
            <a:r>
              <a:rPr lang="en-US" dirty="0" smtClean="0">
                <a:solidFill>
                  <a:srgbClr val="FF0000"/>
                </a:solidFill>
              </a:rPr>
              <a:t>Public and Indian Housing (Section 8 and Public Housing)</a:t>
            </a:r>
          </a:p>
          <a:p>
            <a:pPr lvl="1"/>
            <a:r>
              <a:rPr lang="en-US" dirty="0" smtClean="0"/>
              <a:t>Fair Housing and Equal Opportunity</a:t>
            </a:r>
          </a:p>
          <a:p>
            <a:pPr lvl="1"/>
            <a:r>
              <a:rPr lang="en-US" dirty="0" smtClean="0"/>
              <a:t>Policy Development and Research Initiatives</a:t>
            </a:r>
          </a:p>
          <a:p>
            <a:pPr lvl="1"/>
            <a:r>
              <a:rPr lang="en-US" dirty="0" smtClean="0"/>
              <a:t>Government National Mortgage Association (</a:t>
            </a:r>
            <a:r>
              <a:rPr lang="en-US" dirty="0" err="1" smtClean="0"/>
              <a:t>Ginnie</a:t>
            </a:r>
            <a:r>
              <a:rPr lang="en-US" dirty="0" smtClean="0"/>
              <a:t> Mae)</a:t>
            </a:r>
          </a:p>
          <a:p>
            <a:pPr lvl="1"/>
            <a:r>
              <a:rPr lang="en-US" dirty="0" smtClean="0"/>
              <a:t>Office of Housing Counseling</a:t>
            </a:r>
          </a:p>
          <a:p>
            <a:pPr lvl="1"/>
            <a:r>
              <a:rPr lang="en-US" dirty="0" smtClean="0"/>
              <a:t>Office of Sustainable Communities</a:t>
            </a:r>
          </a:p>
        </p:txBody>
      </p:sp>
      <p:sp>
        <p:nvSpPr>
          <p:cNvPr id="2" name="TextBox 1"/>
          <p:cNvSpPr txBox="1"/>
          <p:nvPr/>
        </p:nvSpPr>
        <p:spPr>
          <a:xfrm>
            <a:off x="457200" y="6126163"/>
            <a:ext cx="8077200" cy="369332"/>
          </a:xfrm>
          <a:prstGeom prst="rect">
            <a:avLst/>
          </a:prstGeom>
          <a:noFill/>
        </p:spPr>
        <p:txBody>
          <a:bodyPr wrap="square" rtlCol="0">
            <a:spAutoFit/>
          </a:bodyPr>
          <a:lstStyle/>
          <a:p>
            <a:r>
              <a:rPr lang="en-US" dirty="0"/>
              <a:t>HUD: </a:t>
            </a:r>
            <a:r>
              <a:rPr lang="en-US" dirty="0">
                <a:hlinkClick r:id="rId3"/>
              </a:rPr>
              <a:t>http://</a:t>
            </a:r>
            <a:r>
              <a:rPr lang="en-US" dirty="0" smtClean="0">
                <a:hlinkClick r:id="rId3"/>
              </a:rPr>
              <a:t>portal.hud.gov/hudportal/HUD</a:t>
            </a:r>
            <a:r>
              <a:rPr lang="en-US" dirty="0" smtClean="0"/>
              <a:t> </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5B9C5A22-E598-40DE-8F12-BB38D9EA078E@corp"/>
          <p:cNvPicPr>
            <a:picLocks noChangeAspect="1" noChangeArrowheads="1"/>
          </p:cNvPicPr>
          <p:nvPr/>
        </p:nvPicPr>
        <p:blipFill>
          <a:blip r:embed="rId2" cstate="print"/>
          <a:srcRect/>
          <a:stretch>
            <a:fillRect/>
          </a:stretch>
        </p:blipFill>
        <p:spPr bwMode="auto">
          <a:xfrm>
            <a:off x="6934200" y="152400"/>
            <a:ext cx="1905000" cy="571500"/>
          </a:xfrm>
          <a:prstGeom prst="rect">
            <a:avLst/>
          </a:prstGeom>
          <a:noFill/>
          <a:ln w="9525">
            <a:noFill/>
            <a:miter lim="800000"/>
            <a:headEnd/>
            <a:tailEnd/>
          </a:ln>
        </p:spPr>
      </p:pic>
      <p:sp>
        <p:nvSpPr>
          <p:cNvPr id="3" name="Title 2"/>
          <p:cNvSpPr>
            <a:spLocks noGrp="1"/>
          </p:cNvSpPr>
          <p:nvPr>
            <p:ph type="title"/>
          </p:nvPr>
        </p:nvSpPr>
        <p:spPr/>
        <p:txBody>
          <a:bodyPr>
            <a:normAutofit fontScale="90000"/>
          </a:bodyPr>
          <a:lstStyle/>
          <a:p>
            <a:pPr algn="l"/>
            <a:r>
              <a:rPr lang="en-US" sz="3600" b="1" dirty="0" smtClean="0">
                <a:solidFill>
                  <a:srgbClr val="002060"/>
                </a:solidFill>
              </a:rPr>
              <a:t>HUD: Office of Community Planning </a:t>
            </a:r>
            <a:br>
              <a:rPr lang="en-US" sz="3600" b="1" dirty="0" smtClean="0">
                <a:solidFill>
                  <a:srgbClr val="002060"/>
                </a:solidFill>
              </a:rPr>
            </a:br>
            <a:r>
              <a:rPr lang="en-US" sz="3600" b="1" dirty="0" smtClean="0">
                <a:solidFill>
                  <a:srgbClr val="002060"/>
                </a:solidFill>
              </a:rPr>
              <a:t>&amp; Development</a:t>
            </a:r>
            <a:endParaRPr lang="en-US" sz="3600" b="1" dirty="0">
              <a:solidFill>
                <a:srgbClr val="002060"/>
              </a:solidFill>
            </a:endParaRPr>
          </a:p>
        </p:txBody>
      </p:sp>
      <p:sp>
        <p:nvSpPr>
          <p:cNvPr id="4" name="Content Placeholder 3"/>
          <p:cNvSpPr>
            <a:spLocks noGrp="1"/>
          </p:cNvSpPr>
          <p:nvPr>
            <p:ph idx="1"/>
          </p:nvPr>
        </p:nvSpPr>
        <p:spPr>
          <a:xfrm>
            <a:off x="228600" y="1600200"/>
            <a:ext cx="8610600" cy="4525963"/>
          </a:xfrm>
        </p:spPr>
        <p:txBody>
          <a:bodyPr>
            <a:normAutofit fontScale="92500" lnSpcReduction="20000"/>
          </a:bodyPr>
          <a:lstStyle/>
          <a:p>
            <a:r>
              <a:rPr lang="en-US" dirty="0" smtClean="0"/>
              <a:t>There are several different offices within CPD, one of which is the </a:t>
            </a:r>
            <a:r>
              <a:rPr lang="en-US" u="sng" dirty="0" smtClean="0"/>
              <a:t>Office of Special Needs Assistance Programs (SNAPS)</a:t>
            </a:r>
          </a:p>
          <a:p>
            <a:endParaRPr lang="en-US" u="sng" dirty="0" smtClean="0"/>
          </a:p>
          <a:p>
            <a:r>
              <a:rPr lang="en-US" dirty="0" smtClean="0"/>
              <a:t>In 2015, there has been a change in leadership:</a:t>
            </a:r>
          </a:p>
          <a:p>
            <a:pPr lvl="1"/>
            <a:r>
              <a:rPr lang="en-US" dirty="0" smtClean="0"/>
              <a:t>Ann </a:t>
            </a:r>
            <a:r>
              <a:rPr lang="en-US" dirty="0" err="1" smtClean="0"/>
              <a:t>Oliva</a:t>
            </a:r>
            <a:r>
              <a:rPr lang="en-US" dirty="0" smtClean="0"/>
              <a:t> served as the Director of SNAPS for 7.5 years and is now the Deputy Assistant Secretary of Special Needs.</a:t>
            </a:r>
          </a:p>
          <a:p>
            <a:pPr lvl="1"/>
            <a:r>
              <a:rPr lang="en-US" dirty="0" smtClean="0"/>
              <a:t>Norm </a:t>
            </a:r>
            <a:r>
              <a:rPr lang="en-US" dirty="0" err="1" smtClean="0"/>
              <a:t>Suchar</a:t>
            </a:r>
            <a:r>
              <a:rPr lang="en-US" dirty="0" smtClean="0"/>
              <a:t> is now the Director of SNAPS. He was formerly a Senior Policy Analyst and Director for the Center for Capacity Building at the National Alliance to End Homelessness (NAEH).</a:t>
            </a:r>
          </a:p>
        </p:txBody>
      </p:sp>
    </p:spTree>
    <p:extLst>
      <p:ext uri="{BB962C8B-B14F-4D97-AF65-F5344CB8AC3E}">
        <p14:creationId xmlns:p14="http://schemas.microsoft.com/office/powerpoint/2010/main" val="167024560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5B9C5A22-E598-40DE-8F12-BB38D9EA078E@corp"/>
          <p:cNvPicPr>
            <a:picLocks noChangeAspect="1" noChangeArrowheads="1"/>
          </p:cNvPicPr>
          <p:nvPr/>
        </p:nvPicPr>
        <p:blipFill>
          <a:blip r:embed="rId2" cstate="print"/>
          <a:srcRect/>
          <a:stretch>
            <a:fillRect/>
          </a:stretch>
        </p:blipFill>
        <p:spPr bwMode="auto">
          <a:xfrm>
            <a:off x="6934200" y="152400"/>
            <a:ext cx="1905000" cy="571500"/>
          </a:xfrm>
          <a:prstGeom prst="rect">
            <a:avLst/>
          </a:prstGeom>
          <a:noFill/>
          <a:ln w="9525">
            <a:noFill/>
            <a:miter lim="800000"/>
            <a:headEnd/>
            <a:tailEnd/>
          </a:ln>
        </p:spPr>
      </p:pic>
      <p:sp>
        <p:nvSpPr>
          <p:cNvPr id="3" name="Title 2"/>
          <p:cNvSpPr>
            <a:spLocks noGrp="1"/>
          </p:cNvSpPr>
          <p:nvPr>
            <p:ph type="title"/>
          </p:nvPr>
        </p:nvSpPr>
        <p:spPr/>
        <p:txBody>
          <a:bodyPr>
            <a:normAutofit/>
          </a:bodyPr>
          <a:lstStyle/>
          <a:p>
            <a:pPr algn="l"/>
            <a:r>
              <a:rPr lang="en-US" sz="3600" b="1" dirty="0" smtClean="0">
                <a:solidFill>
                  <a:srgbClr val="002060"/>
                </a:solidFill>
              </a:rPr>
              <a:t>Division of Housing (DOH)</a:t>
            </a:r>
            <a:endParaRPr lang="en-US" sz="3600" b="1" dirty="0">
              <a:solidFill>
                <a:srgbClr val="002060"/>
              </a:solidFill>
            </a:endParaRPr>
          </a:p>
        </p:txBody>
      </p:sp>
      <p:sp>
        <p:nvSpPr>
          <p:cNvPr id="4" name="Content Placeholder 3"/>
          <p:cNvSpPr>
            <a:spLocks noGrp="1"/>
          </p:cNvSpPr>
          <p:nvPr>
            <p:ph idx="1"/>
          </p:nvPr>
        </p:nvSpPr>
        <p:spPr>
          <a:xfrm>
            <a:off x="457200" y="1600200"/>
            <a:ext cx="8229600" cy="4876800"/>
          </a:xfrm>
        </p:spPr>
        <p:txBody>
          <a:bodyPr>
            <a:normAutofit fontScale="92500" lnSpcReduction="10000"/>
          </a:bodyPr>
          <a:lstStyle/>
          <a:p>
            <a:r>
              <a:rPr lang="en-US" dirty="0" smtClean="0"/>
              <a:t>Division Administrator – Lisa Marks</a:t>
            </a:r>
          </a:p>
          <a:p>
            <a:r>
              <a:rPr lang="en-US" dirty="0" smtClean="0"/>
              <a:t>Funding comes from direct allocations from HUD and State funds.</a:t>
            </a:r>
          </a:p>
          <a:p>
            <a:r>
              <a:rPr lang="en-US" dirty="0" smtClean="0"/>
              <a:t>Comprised of 3 different Bureaus:</a:t>
            </a:r>
          </a:p>
          <a:p>
            <a:pPr lvl="1"/>
            <a:r>
              <a:rPr lang="en-US" b="1" dirty="0" smtClean="0"/>
              <a:t>Community Development</a:t>
            </a:r>
          </a:p>
          <a:p>
            <a:pPr lvl="2"/>
            <a:r>
              <a:rPr lang="en-US" dirty="0" smtClean="0"/>
              <a:t>Focus on public infrastructure &amp; business development</a:t>
            </a:r>
          </a:p>
          <a:p>
            <a:pPr lvl="1"/>
            <a:r>
              <a:rPr lang="en-US" b="1" dirty="0" smtClean="0"/>
              <a:t>Affordable Housing</a:t>
            </a:r>
          </a:p>
          <a:p>
            <a:pPr lvl="2"/>
            <a:r>
              <a:rPr lang="en-US" dirty="0" smtClean="0"/>
              <a:t>Focus on home purchase &amp; rehab, single family &amp; multi-family development, and disaster recovery</a:t>
            </a:r>
          </a:p>
          <a:p>
            <a:pPr lvl="1"/>
            <a:r>
              <a:rPr lang="en-US" b="1" dirty="0" smtClean="0"/>
              <a:t>Supportive Housing</a:t>
            </a:r>
          </a:p>
          <a:p>
            <a:pPr lvl="2"/>
            <a:r>
              <a:rPr lang="en-US" dirty="0" smtClean="0"/>
              <a:t>Focus on homeless and special needs programs</a:t>
            </a:r>
          </a:p>
          <a:p>
            <a:pPr marL="0" indent="0">
              <a:buNone/>
            </a:pPr>
            <a:endParaRPr lang="en-US" dirty="0" smtClean="0"/>
          </a:p>
        </p:txBody>
      </p:sp>
    </p:spTree>
    <p:extLst>
      <p:ext uri="{BB962C8B-B14F-4D97-AF65-F5344CB8AC3E}">
        <p14:creationId xmlns:p14="http://schemas.microsoft.com/office/powerpoint/2010/main" val="185273776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5B9C5A22-E598-40DE-8F12-BB38D9EA078E@corp"/>
          <p:cNvPicPr>
            <a:picLocks noChangeAspect="1" noChangeArrowheads="1"/>
          </p:cNvPicPr>
          <p:nvPr/>
        </p:nvPicPr>
        <p:blipFill>
          <a:blip r:embed="rId2" cstate="print"/>
          <a:srcRect/>
          <a:stretch>
            <a:fillRect/>
          </a:stretch>
        </p:blipFill>
        <p:spPr bwMode="auto">
          <a:xfrm>
            <a:off x="6934200" y="152400"/>
            <a:ext cx="1905000" cy="571500"/>
          </a:xfrm>
          <a:prstGeom prst="rect">
            <a:avLst/>
          </a:prstGeom>
          <a:noFill/>
          <a:ln w="9525">
            <a:noFill/>
            <a:miter lim="800000"/>
            <a:headEnd/>
            <a:tailEnd/>
          </a:ln>
        </p:spPr>
      </p:pic>
      <p:sp>
        <p:nvSpPr>
          <p:cNvPr id="3" name="Title 2"/>
          <p:cNvSpPr>
            <a:spLocks noGrp="1"/>
          </p:cNvSpPr>
          <p:nvPr>
            <p:ph type="title"/>
          </p:nvPr>
        </p:nvSpPr>
        <p:spPr/>
        <p:txBody>
          <a:bodyPr>
            <a:normAutofit/>
          </a:bodyPr>
          <a:lstStyle/>
          <a:p>
            <a:pPr algn="l"/>
            <a:r>
              <a:rPr lang="en-US" sz="3200" b="1" dirty="0" smtClean="0">
                <a:solidFill>
                  <a:srgbClr val="002060"/>
                </a:solidFill>
              </a:rPr>
              <a:t>The State of Wisconsin</a:t>
            </a:r>
            <a:endParaRPr lang="en-US" sz="3200" b="1" dirty="0">
              <a:solidFill>
                <a:srgbClr val="002060"/>
              </a:solidFill>
            </a:endParaRPr>
          </a:p>
        </p:txBody>
      </p:sp>
      <p:sp>
        <p:nvSpPr>
          <p:cNvPr id="2" name="Rectangle 1"/>
          <p:cNvSpPr/>
          <p:nvPr/>
        </p:nvSpPr>
        <p:spPr>
          <a:xfrm>
            <a:off x="1691227" y="1158081"/>
            <a:ext cx="5638800" cy="6096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5" name="TextBox 4"/>
          <p:cNvSpPr txBox="1"/>
          <p:nvPr/>
        </p:nvSpPr>
        <p:spPr>
          <a:xfrm>
            <a:off x="1866900" y="1259721"/>
            <a:ext cx="5410200" cy="369332"/>
          </a:xfrm>
          <a:prstGeom prst="rect">
            <a:avLst/>
          </a:prstGeom>
          <a:noFill/>
        </p:spPr>
        <p:txBody>
          <a:bodyPr wrap="square" rtlCol="0">
            <a:spAutoFit/>
          </a:bodyPr>
          <a:lstStyle/>
          <a:p>
            <a:pPr algn="ctr"/>
            <a:r>
              <a:rPr lang="en-US" dirty="0" smtClean="0"/>
              <a:t>Department of Administration</a:t>
            </a:r>
            <a:endParaRPr lang="en-US" dirty="0"/>
          </a:p>
        </p:txBody>
      </p:sp>
      <p:sp>
        <p:nvSpPr>
          <p:cNvPr id="6" name="Oval 5"/>
          <p:cNvSpPr/>
          <p:nvPr/>
        </p:nvSpPr>
        <p:spPr>
          <a:xfrm>
            <a:off x="3481927" y="1928323"/>
            <a:ext cx="2057400" cy="9144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7" name="TextBox 6"/>
          <p:cNvSpPr txBox="1"/>
          <p:nvPr/>
        </p:nvSpPr>
        <p:spPr>
          <a:xfrm>
            <a:off x="3581400" y="2167176"/>
            <a:ext cx="1981200" cy="369332"/>
          </a:xfrm>
          <a:prstGeom prst="rect">
            <a:avLst/>
          </a:prstGeom>
          <a:noFill/>
        </p:spPr>
        <p:txBody>
          <a:bodyPr wrap="square" rtlCol="0">
            <a:spAutoFit/>
          </a:bodyPr>
          <a:lstStyle/>
          <a:p>
            <a:r>
              <a:rPr lang="en-US" dirty="0" smtClean="0"/>
              <a:t>Division of Housing</a:t>
            </a:r>
            <a:endParaRPr lang="en-US" dirty="0"/>
          </a:p>
        </p:txBody>
      </p:sp>
      <p:sp>
        <p:nvSpPr>
          <p:cNvPr id="9" name="TextBox 8"/>
          <p:cNvSpPr txBox="1"/>
          <p:nvPr/>
        </p:nvSpPr>
        <p:spPr>
          <a:xfrm>
            <a:off x="609600" y="6324600"/>
            <a:ext cx="7924800" cy="381000"/>
          </a:xfrm>
          <a:prstGeom prst="rect">
            <a:avLst/>
          </a:prstGeom>
          <a:noFill/>
        </p:spPr>
        <p:txBody>
          <a:bodyPr wrap="square" rtlCol="0">
            <a:spAutoFit/>
          </a:bodyPr>
          <a:lstStyle/>
          <a:p>
            <a:r>
              <a:rPr lang="en-US" dirty="0" smtClean="0"/>
              <a:t>WI Department </a:t>
            </a:r>
            <a:r>
              <a:rPr lang="en-US" dirty="0"/>
              <a:t>of Administration:  </a:t>
            </a:r>
            <a:r>
              <a:rPr lang="en-US" dirty="0">
                <a:hlinkClick r:id="rId3"/>
              </a:rPr>
              <a:t>http://</a:t>
            </a:r>
            <a:r>
              <a:rPr lang="en-US" dirty="0" smtClean="0">
                <a:hlinkClick r:id="rId3"/>
              </a:rPr>
              <a:t>doa.wi.gov/Divisions</a:t>
            </a:r>
            <a:r>
              <a:rPr lang="en-US" dirty="0" smtClean="0"/>
              <a:t> </a:t>
            </a:r>
            <a:endParaRPr lang="en-US" dirty="0"/>
          </a:p>
        </p:txBody>
      </p:sp>
      <p:sp>
        <p:nvSpPr>
          <p:cNvPr id="10" name="Isosceles Triangle 9"/>
          <p:cNvSpPr/>
          <p:nvPr/>
        </p:nvSpPr>
        <p:spPr>
          <a:xfrm>
            <a:off x="1066800" y="2880755"/>
            <a:ext cx="1600200" cy="1249362"/>
          </a:xfrm>
          <a:prstGeom prst="triangl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4" name="Isosceles Triangle 13"/>
          <p:cNvSpPr/>
          <p:nvPr/>
        </p:nvSpPr>
        <p:spPr>
          <a:xfrm>
            <a:off x="3628829" y="2883938"/>
            <a:ext cx="1600200" cy="1249362"/>
          </a:xfrm>
          <a:prstGeom prst="triangl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5" name="Isosceles Triangle 14"/>
          <p:cNvSpPr/>
          <p:nvPr/>
        </p:nvSpPr>
        <p:spPr>
          <a:xfrm>
            <a:off x="6667500" y="2880755"/>
            <a:ext cx="1600200" cy="1249362"/>
          </a:xfrm>
          <a:prstGeom prst="triangl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TextBox 15"/>
          <p:cNvSpPr txBox="1"/>
          <p:nvPr/>
        </p:nvSpPr>
        <p:spPr>
          <a:xfrm>
            <a:off x="1415395" y="3391453"/>
            <a:ext cx="1219200" cy="738664"/>
          </a:xfrm>
          <a:prstGeom prst="rect">
            <a:avLst/>
          </a:prstGeom>
          <a:noFill/>
        </p:spPr>
        <p:txBody>
          <a:bodyPr wrap="square" rtlCol="0">
            <a:spAutoFit/>
          </a:bodyPr>
          <a:lstStyle/>
          <a:p>
            <a:r>
              <a:rPr lang="en-US" sz="1400" dirty="0" smtClean="0"/>
              <a:t>Bureau of Community Development</a:t>
            </a:r>
            <a:endParaRPr lang="en-US" sz="1400" dirty="0"/>
          </a:p>
        </p:txBody>
      </p:sp>
      <p:sp>
        <p:nvSpPr>
          <p:cNvPr id="18" name="TextBox 17"/>
          <p:cNvSpPr txBox="1"/>
          <p:nvPr/>
        </p:nvSpPr>
        <p:spPr>
          <a:xfrm>
            <a:off x="4038600" y="3391453"/>
            <a:ext cx="1066800" cy="738664"/>
          </a:xfrm>
          <a:prstGeom prst="rect">
            <a:avLst/>
          </a:prstGeom>
          <a:noFill/>
        </p:spPr>
        <p:txBody>
          <a:bodyPr wrap="square" rtlCol="0">
            <a:spAutoFit/>
          </a:bodyPr>
          <a:lstStyle/>
          <a:p>
            <a:r>
              <a:rPr lang="en-US" sz="1400" dirty="0" smtClean="0"/>
              <a:t>Bureau of Affordable Housing</a:t>
            </a:r>
            <a:endParaRPr lang="en-US" sz="1400" dirty="0"/>
          </a:p>
        </p:txBody>
      </p:sp>
      <p:sp>
        <p:nvSpPr>
          <p:cNvPr id="19" name="TextBox 18"/>
          <p:cNvSpPr txBox="1"/>
          <p:nvPr/>
        </p:nvSpPr>
        <p:spPr>
          <a:xfrm>
            <a:off x="7086600" y="3391453"/>
            <a:ext cx="1066800" cy="738664"/>
          </a:xfrm>
          <a:prstGeom prst="rect">
            <a:avLst/>
          </a:prstGeom>
          <a:noFill/>
        </p:spPr>
        <p:txBody>
          <a:bodyPr wrap="square" rtlCol="0">
            <a:spAutoFit/>
          </a:bodyPr>
          <a:lstStyle/>
          <a:p>
            <a:r>
              <a:rPr lang="en-US" sz="1400" dirty="0" smtClean="0"/>
              <a:t>Bureau of Supportive Housing</a:t>
            </a:r>
            <a:endParaRPr lang="en-US" sz="1400" dirty="0"/>
          </a:p>
        </p:txBody>
      </p:sp>
      <p:sp>
        <p:nvSpPr>
          <p:cNvPr id="17" name="Flowchart: Connector 16"/>
          <p:cNvSpPr/>
          <p:nvPr/>
        </p:nvSpPr>
        <p:spPr>
          <a:xfrm>
            <a:off x="457200" y="4648200"/>
            <a:ext cx="838200" cy="685800"/>
          </a:xfrm>
          <a:prstGeom prst="flowChartConnector">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a:p>
        </p:txBody>
      </p:sp>
      <p:sp>
        <p:nvSpPr>
          <p:cNvPr id="20" name="TextBox 19"/>
          <p:cNvSpPr txBox="1"/>
          <p:nvPr/>
        </p:nvSpPr>
        <p:spPr>
          <a:xfrm>
            <a:off x="479590" y="4784467"/>
            <a:ext cx="762000" cy="338554"/>
          </a:xfrm>
          <a:prstGeom prst="rect">
            <a:avLst/>
          </a:prstGeom>
          <a:noFill/>
        </p:spPr>
        <p:txBody>
          <a:bodyPr wrap="square" rtlCol="0">
            <a:spAutoFit/>
          </a:bodyPr>
          <a:lstStyle/>
          <a:p>
            <a:r>
              <a:rPr lang="en-US" sz="1600" dirty="0" smtClean="0"/>
              <a:t>CDBG</a:t>
            </a:r>
            <a:endParaRPr lang="en-US" sz="1600" dirty="0"/>
          </a:p>
        </p:txBody>
      </p:sp>
      <p:sp>
        <p:nvSpPr>
          <p:cNvPr id="22" name="Flowchart: Connector 21"/>
          <p:cNvSpPr/>
          <p:nvPr/>
        </p:nvSpPr>
        <p:spPr>
          <a:xfrm>
            <a:off x="2698423" y="4193946"/>
            <a:ext cx="838200" cy="685800"/>
          </a:xfrm>
          <a:prstGeom prst="flowChartConnector">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23" name="Flowchart: Connector 22"/>
          <p:cNvSpPr/>
          <p:nvPr/>
        </p:nvSpPr>
        <p:spPr>
          <a:xfrm>
            <a:off x="2698423" y="4985266"/>
            <a:ext cx="838200" cy="685800"/>
          </a:xfrm>
          <a:prstGeom prst="flowChartConnector">
            <a:avLst/>
          </a:prstGeom>
        </p:spPr>
        <p:style>
          <a:lnRef idx="1">
            <a:schemeClr val="accent4"/>
          </a:lnRef>
          <a:fillRef idx="3">
            <a:schemeClr val="accent4"/>
          </a:fillRef>
          <a:effectRef idx="2">
            <a:schemeClr val="accent4"/>
          </a:effectRef>
          <a:fontRef idx="minor">
            <a:schemeClr val="lt1"/>
          </a:fontRef>
        </p:style>
        <p:txBody>
          <a:bodyPr rtlCol="0" anchor="ctr"/>
          <a:lstStyle/>
          <a:p>
            <a:r>
              <a:rPr lang="en-US" sz="1600" dirty="0" smtClean="0">
                <a:solidFill>
                  <a:schemeClr val="tx1"/>
                </a:solidFill>
              </a:rPr>
              <a:t>HCRI</a:t>
            </a:r>
            <a:endParaRPr lang="en-US" sz="1600" dirty="0">
              <a:solidFill>
                <a:schemeClr val="tx1"/>
              </a:solidFill>
            </a:endParaRPr>
          </a:p>
        </p:txBody>
      </p:sp>
      <p:sp>
        <p:nvSpPr>
          <p:cNvPr id="24" name="Flowchart: Connector 23"/>
          <p:cNvSpPr/>
          <p:nvPr/>
        </p:nvSpPr>
        <p:spPr>
          <a:xfrm>
            <a:off x="3733800" y="4193946"/>
            <a:ext cx="838200" cy="685800"/>
          </a:xfrm>
          <a:prstGeom prst="flowChartConnector">
            <a:avLst/>
          </a:prstGeom>
        </p:spPr>
        <p:style>
          <a:lnRef idx="1">
            <a:schemeClr val="accent4"/>
          </a:lnRef>
          <a:fillRef idx="3">
            <a:schemeClr val="accent4"/>
          </a:fillRef>
          <a:effectRef idx="2">
            <a:schemeClr val="accent4"/>
          </a:effectRef>
          <a:fontRef idx="minor">
            <a:schemeClr val="lt1"/>
          </a:fontRef>
        </p:style>
        <p:txBody>
          <a:bodyPr rtlCol="0" anchor="ctr"/>
          <a:lstStyle/>
          <a:p>
            <a:r>
              <a:rPr lang="en-US" sz="1600" dirty="0" smtClean="0">
                <a:solidFill>
                  <a:schemeClr val="tx1"/>
                </a:solidFill>
              </a:rPr>
              <a:t>NSP</a:t>
            </a:r>
            <a:endParaRPr lang="en-US" sz="1600" dirty="0">
              <a:solidFill>
                <a:schemeClr val="tx1"/>
              </a:solidFill>
            </a:endParaRPr>
          </a:p>
        </p:txBody>
      </p:sp>
      <p:sp>
        <p:nvSpPr>
          <p:cNvPr id="25" name="Flowchart: Connector 24"/>
          <p:cNvSpPr/>
          <p:nvPr/>
        </p:nvSpPr>
        <p:spPr>
          <a:xfrm>
            <a:off x="3733800" y="4985265"/>
            <a:ext cx="838200" cy="669667"/>
          </a:xfrm>
          <a:prstGeom prst="flowChartConnector">
            <a:avLst/>
          </a:prstGeom>
        </p:spPr>
        <p:style>
          <a:lnRef idx="1">
            <a:schemeClr val="accent4"/>
          </a:lnRef>
          <a:fillRef idx="3">
            <a:schemeClr val="accent4"/>
          </a:fillRef>
          <a:effectRef idx="2">
            <a:schemeClr val="accent4"/>
          </a:effectRef>
          <a:fontRef idx="minor">
            <a:schemeClr val="lt1"/>
          </a:fontRef>
        </p:style>
        <p:txBody>
          <a:bodyPr rtlCol="0" anchor="ctr"/>
          <a:lstStyle/>
          <a:p>
            <a:endParaRPr lang="en-US" sz="1600" dirty="0">
              <a:solidFill>
                <a:schemeClr val="tx1"/>
              </a:solidFill>
            </a:endParaRPr>
          </a:p>
        </p:txBody>
      </p:sp>
      <p:sp>
        <p:nvSpPr>
          <p:cNvPr id="26" name="Flowchart: Connector 25"/>
          <p:cNvSpPr/>
          <p:nvPr/>
        </p:nvSpPr>
        <p:spPr>
          <a:xfrm>
            <a:off x="4769177" y="4166976"/>
            <a:ext cx="838200" cy="685800"/>
          </a:xfrm>
          <a:prstGeom prst="flowChartConnector">
            <a:avLst/>
          </a:prstGeom>
        </p:spPr>
        <p:style>
          <a:lnRef idx="1">
            <a:schemeClr val="accent4"/>
          </a:lnRef>
          <a:fillRef idx="3">
            <a:schemeClr val="accent4"/>
          </a:fillRef>
          <a:effectRef idx="2">
            <a:schemeClr val="accent4"/>
          </a:effectRef>
          <a:fontRef idx="minor">
            <a:schemeClr val="lt1"/>
          </a:fontRef>
        </p:style>
        <p:txBody>
          <a:bodyPr rtlCol="0" anchor="ctr"/>
          <a:lstStyle/>
          <a:p>
            <a:r>
              <a:rPr lang="en-US" sz="1600" dirty="0" smtClean="0">
                <a:solidFill>
                  <a:schemeClr val="tx1"/>
                </a:solidFill>
              </a:rPr>
              <a:t>RHD</a:t>
            </a:r>
            <a:endParaRPr lang="en-US" sz="1600" dirty="0">
              <a:solidFill>
                <a:schemeClr val="tx1"/>
              </a:solidFill>
            </a:endParaRPr>
          </a:p>
        </p:txBody>
      </p:sp>
      <p:sp>
        <p:nvSpPr>
          <p:cNvPr id="27" name="Flowchart: Connector 26"/>
          <p:cNvSpPr/>
          <p:nvPr/>
        </p:nvSpPr>
        <p:spPr>
          <a:xfrm>
            <a:off x="4782925" y="4989875"/>
            <a:ext cx="838200" cy="685800"/>
          </a:xfrm>
          <a:prstGeom prst="flowChartConnector">
            <a:avLst/>
          </a:prstGeom>
        </p:spPr>
        <p:style>
          <a:lnRef idx="1">
            <a:schemeClr val="accent4"/>
          </a:lnRef>
          <a:fillRef idx="3">
            <a:schemeClr val="accent4"/>
          </a:fillRef>
          <a:effectRef idx="2">
            <a:schemeClr val="accent4"/>
          </a:effectRef>
          <a:fontRef idx="minor">
            <a:schemeClr val="lt1"/>
          </a:fontRef>
        </p:style>
        <p:txBody>
          <a:bodyPr rtlCol="0" anchor="ctr"/>
          <a:lstStyle/>
          <a:p>
            <a:r>
              <a:rPr lang="en-US" sz="1600" dirty="0" smtClean="0">
                <a:solidFill>
                  <a:schemeClr val="tx1"/>
                </a:solidFill>
              </a:rPr>
              <a:t>HHR</a:t>
            </a:r>
            <a:endParaRPr lang="en-US" sz="1600" dirty="0">
              <a:solidFill>
                <a:schemeClr val="tx1"/>
              </a:solidFill>
            </a:endParaRPr>
          </a:p>
        </p:txBody>
      </p:sp>
      <p:sp>
        <p:nvSpPr>
          <p:cNvPr id="28" name="Flowchart: Connector 27"/>
          <p:cNvSpPr/>
          <p:nvPr/>
        </p:nvSpPr>
        <p:spPr>
          <a:xfrm>
            <a:off x="6248400" y="4240762"/>
            <a:ext cx="838200" cy="685800"/>
          </a:xfrm>
          <a:prstGeom prst="flowChartConnector">
            <a:avLst/>
          </a:prstGeom>
        </p:spPr>
        <p:style>
          <a:lnRef idx="1">
            <a:schemeClr val="accent3"/>
          </a:lnRef>
          <a:fillRef idx="3">
            <a:schemeClr val="accent3"/>
          </a:fillRef>
          <a:effectRef idx="2">
            <a:schemeClr val="accent3"/>
          </a:effectRef>
          <a:fontRef idx="minor">
            <a:schemeClr val="lt1"/>
          </a:fontRef>
        </p:style>
        <p:txBody>
          <a:bodyPr rtlCol="0" anchor="ctr"/>
          <a:lstStyle/>
          <a:p>
            <a:r>
              <a:rPr lang="en-US" sz="1600" dirty="0" smtClean="0">
                <a:solidFill>
                  <a:schemeClr val="tx1"/>
                </a:solidFill>
              </a:rPr>
              <a:t>CA</a:t>
            </a:r>
            <a:endParaRPr lang="en-US" sz="1600" dirty="0">
              <a:solidFill>
                <a:schemeClr val="tx1"/>
              </a:solidFill>
            </a:endParaRPr>
          </a:p>
        </p:txBody>
      </p:sp>
      <p:sp>
        <p:nvSpPr>
          <p:cNvPr id="29" name="Flowchart: Connector 28"/>
          <p:cNvSpPr/>
          <p:nvPr/>
        </p:nvSpPr>
        <p:spPr>
          <a:xfrm>
            <a:off x="6248400" y="5011162"/>
            <a:ext cx="838200" cy="685800"/>
          </a:xfrm>
          <a:prstGeom prst="flowChartConnector">
            <a:avLst/>
          </a:prstGeom>
        </p:spPr>
        <p:style>
          <a:lnRef idx="1">
            <a:schemeClr val="accent3"/>
          </a:lnRef>
          <a:fillRef idx="3">
            <a:schemeClr val="accent3"/>
          </a:fillRef>
          <a:effectRef idx="2">
            <a:schemeClr val="accent3"/>
          </a:effectRef>
          <a:fontRef idx="minor">
            <a:schemeClr val="lt1"/>
          </a:fontRef>
        </p:style>
        <p:txBody>
          <a:bodyPr rtlCol="0" anchor="ctr"/>
          <a:lstStyle/>
          <a:p>
            <a:endParaRPr lang="en-US" sz="1600" dirty="0">
              <a:solidFill>
                <a:schemeClr val="tx1"/>
              </a:solidFill>
            </a:endParaRPr>
          </a:p>
        </p:txBody>
      </p:sp>
      <p:sp>
        <p:nvSpPr>
          <p:cNvPr id="30" name="Flowchart: Connector 29"/>
          <p:cNvSpPr/>
          <p:nvPr/>
        </p:nvSpPr>
        <p:spPr>
          <a:xfrm>
            <a:off x="7200900" y="4240762"/>
            <a:ext cx="838200" cy="685800"/>
          </a:xfrm>
          <a:prstGeom prst="flowChartConnector">
            <a:avLst/>
          </a:prstGeom>
        </p:spPr>
        <p:style>
          <a:lnRef idx="1">
            <a:schemeClr val="accent3"/>
          </a:lnRef>
          <a:fillRef idx="3">
            <a:schemeClr val="accent3"/>
          </a:fillRef>
          <a:effectRef idx="2">
            <a:schemeClr val="accent3"/>
          </a:effectRef>
          <a:fontRef idx="minor">
            <a:schemeClr val="lt1"/>
          </a:fontRef>
        </p:style>
        <p:txBody>
          <a:bodyPr rtlCol="0" anchor="ctr"/>
          <a:lstStyle/>
          <a:p>
            <a:r>
              <a:rPr lang="en-US" sz="1600" dirty="0" smtClean="0">
                <a:solidFill>
                  <a:schemeClr val="tx1"/>
                </a:solidFill>
              </a:rPr>
              <a:t>ETH</a:t>
            </a:r>
            <a:endParaRPr lang="en-US" sz="1600" dirty="0">
              <a:solidFill>
                <a:schemeClr val="tx1"/>
              </a:solidFill>
            </a:endParaRPr>
          </a:p>
        </p:txBody>
      </p:sp>
      <p:sp>
        <p:nvSpPr>
          <p:cNvPr id="31" name="Flowchart: Connector 30"/>
          <p:cNvSpPr/>
          <p:nvPr/>
        </p:nvSpPr>
        <p:spPr>
          <a:xfrm>
            <a:off x="7186760" y="5011162"/>
            <a:ext cx="838200" cy="685800"/>
          </a:xfrm>
          <a:prstGeom prst="flowChartConnector">
            <a:avLst/>
          </a:prstGeom>
        </p:spPr>
        <p:style>
          <a:lnRef idx="1">
            <a:schemeClr val="accent3"/>
          </a:lnRef>
          <a:fillRef idx="3">
            <a:schemeClr val="accent3"/>
          </a:fillRef>
          <a:effectRef idx="2">
            <a:schemeClr val="accent3"/>
          </a:effectRef>
          <a:fontRef idx="minor">
            <a:schemeClr val="lt1"/>
          </a:fontRef>
        </p:style>
        <p:txBody>
          <a:bodyPr rtlCol="0" anchor="ctr"/>
          <a:lstStyle/>
          <a:p>
            <a:r>
              <a:rPr lang="en-US" sz="1600" dirty="0" smtClean="0">
                <a:solidFill>
                  <a:schemeClr val="tx1"/>
                </a:solidFill>
              </a:rPr>
              <a:t>SSSG</a:t>
            </a:r>
            <a:endParaRPr lang="en-US" sz="1600" dirty="0">
              <a:solidFill>
                <a:schemeClr val="tx1"/>
              </a:solidFill>
            </a:endParaRPr>
          </a:p>
        </p:txBody>
      </p:sp>
      <p:sp>
        <p:nvSpPr>
          <p:cNvPr id="32" name="Flowchart: Connector 31"/>
          <p:cNvSpPr/>
          <p:nvPr/>
        </p:nvSpPr>
        <p:spPr>
          <a:xfrm>
            <a:off x="8072878" y="4240762"/>
            <a:ext cx="838200" cy="685800"/>
          </a:xfrm>
          <a:prstGeom prst="flowChartConnector">
            <a:avLst/>
          </a:prstGeom>
        </p:spPr>
        <p:style>
          <a:lnRef idx="1">
            <a:schemeClr val="accent3"/>
          </a:lnRef>
          <a:fillRef idx="3">
            <a:schemeClr val="accent3"/>
          </a:fillRef>
          <a:effectRef idx="2">
            <a:schemeClr val="accent3"/>
          </a:effectRef>
          <a:fontRef idx="minor">
            <a:schemeClr val="lt1"/>
          </a:fontRef>
        </p:style>
        <p:txBody>
          <a:bodyPr rtlCol="0" anchor="ctr"/>
          <a:lstStyle/>
          <a:p>
            <a:endParaRPr lang="en-US" dirty="0"/>
          </a:p>
        </p:txBody>
      </p:sp>
      <p:sp>
        <p:nvSpPr>
          <p:cNvPr id="33" name="Flowchart: Connector 32"/>
          <p:cNvSpPr/>
          <p:nvPr/>
        </p:nvSpPr>
        <p:spPr>
          <a:xfrm>
            <a:off x="8047740" y="5027417"/>
            <a:ext cx="838200" cy="685800"/>
          </a:xfrm>
          <a:prstGeom prst="flowChartConnector">
            <a:avLst/>
          </a:prstGeom>
        </p:spPr>
        <p:style>
          <a:lnRef idx="1">
            <a:schemeClr val="accent3"/>
          </a:lnRef>
          <a:fillRef idx="3">
            <a:schemeClr val="accent3"/>
          </a:fillRef>
          <a:effectRef idx="2">
            <a:schemeClr val="accent3"/>
          </a:effectRef>
          <a:fontRef idx="minor">
            <a:schemeClr val="lt1"/>
          </a:fontRef>
        </p:style>
        <p:txBody>
          <a:bodyPr rtlCol="0" anchor="ctr"/>
          <a:lstStyle/>
          <a:p>
            <a:endParaRPr lang="en-US" sz="1600" dirty="0">
              <a:solidFill>
                <a:schemeClr val="tx1"/>
              </a:solidFill>
            </a:endParaRPr>
          </a:p>
        </p:txBody>
      </p:sp>
      <p:sp>
        <p:nvSpPr>
          <p:cNvPr id="34" name="Flowchart: Connector 33"/>
          <p:cNvSpPr/>
          <p:nvPr/>
        </p:nvSpPr>
        <p:spPr>
          <a:xfrm>
            <a:off x="7191474" y="5829300"/>
            <a:ext cx="838200" cy="685800"/>
          </a:xfrm>
          <a:prstGeom prst="flowChartConnector">
            <a:avLst/>
          </a:prstGeom>
        </p:spPr>
        <p:style>
          <a:lnRef idx="1">
            <a:schemeClr val="accent3"/>
          </a:lnRef>
          <a:fillRef idx="3">
            <a:schemeClr val="accent3"/>
          </a:fillRef>
          <a:effectRef idx="2">
            <a:schemeClr val="accent3"/>
          </a:effectRef>
          <a:fontRef idx="minor">
            <a:schemeClr val="lt1"/>
          </a:fontRef>
        </p:style>
        <p:txBody>
          <a:bodyPr rtlCol="0" anchor="ctr"/>
          <a:lstStyle/>
          <a:p>
            <a:endParaRPr lang="en-US" sz="1600" dirty="0">
              <a:solidFill>
                <a:schemeClr val="tx1"/>
              </a:solidFill>
            </a:endParaRPr>
          </a:p>
        </p:txBody>
      </p:sp>
      <p:sp>
        <p:nvSpPr>
          <p:cNvPr id="21" name="TextBox 20"/>
          <p:cNvSpPr txBox="1"/>
          <p:nvPr/>
        </p:nvSpPr>
        <p:spPr>
          <a:xfrm>
            <a:off x="2743199" y="4307533"/>
            <a:ext cx="738727" cy="338554"/>
          </a:xfrm>
          <a:prstGeom prst="rect">
            <a:avLst/>
          </a:prstGeom>
          <a:noFill/>
        </p:spPr>
        <p:txBody>
          <a:bodyPr wrap="square" rtlCol="0">
            <a:spAutoFit/>
          </a:bodyPr>
          <a:lstStyle/>
          <a:p>
            <a:r>
              <a:rPr lang="en-US" sz="1600" dirty="0" smtClean="0"/>
              <a:t>CHDO</a:t>
            </a:r>
            <a:endParaRPr lang="en-US" sz="1600" dirty="0"/>
          </a:p>
        </p:txBody>
      </p:sp>
      <p:sp>
        <p:nvSpPr>
          <p:cNvPr id="36" name="TextBox 35"/>
          <p:cNvSpPr txBox="1"/>
          <p:nvPr/>
        </p:nvSpPr>
        <p:spPr>
          <a:xfrm>
            <a:off x="3810000" y="5123021"/>
            <a:ext cx="685800" cy="338554"/>
          </a:xfrm>
          <a:prstGeom prst="rect">
            <a:avLst/>
          </a:prstGeom>
          <a:noFill/>
        </p:spPr>
        <p:txBody>
          <a:bodyPr wrap="square" rtlCol="0">
            <a:spAutoFit/>
          </a:bodyPr>
          <a:lstStyle/>
          <a:p>
            <a:r>
              <a:rPr lang="en-US" sz="1600" dirty="0" smtClean="0"/>
              <a:t>CDBG</a:t>
            </a:r>
            <a:endParaRPr lang="en-US" sz="1600" dirty="0"/>
          </a:p>
        </p:txBody>
      </p:sp>
      <p:sp>
        <p:nvSpPr>
          <p:cNvPr id="37" name="TextBox 36"/>
          <p:cNvSpPr txBox="1"/>
          <p:nvPr/>
        </p:nvSpPr>
        <p:spPr>
          <a:xfrm>
            <a:off x="6324600" y="5123021"/>
            <a:ext cx="609600" cy="338554"/>
          </a:xfrm>
          <a:prstGeom prst="rect">
            <a:avLst/>
          </a:prstGeom>
          <a:noFill/>
        </p:spPr>
        <p:txBody>
          <a:bodyPr wrap="square" rtlCol="0">
            <a:spAutoFit/>
          </a:bodyPr>
          <a:lstStyle/>
          <a:p>
            <a:r>
              <a:rPr lang="en-US" sz="1600" dirty="0" smtClean="0"/>
              <a:t>PATH</a:t>
            </a:r>
            <a:endParaRPr lang="en-US" sz="1600" dirty="0"/>
          </a:p>
        </p:txBody>
      </p:sp>
      <p:sp>
        <p:nvSpPr>
          <p:cNvPr id="39" name="TextBox 38"/>
          <p:cNvSpPr txBox="1"/>
          <p:nvPr/>
        </p:nvSpPr>
        <p:spPr>
          <a:xfrm>
            <a:off x="8153400" y="4409490"/>
            <a:ext cx="791456" cy="307777"/>
          </a:xfrm>
          <a:prstGeom prst="rect">
            <a:avLst/>
          </a:prstGeom>
          <a:noFill/>
        </p:spPr>
        <p:txBody>
          <a:bodyPr wrap="square" rtlCol="0">
            <a:spAutoFit/>
          </a:bodyPr>
          <a:lstStyle/>
          <a:p>
            <a:r>
              <a:rPr lang="en-US" sz="1400" dirty="0" smtClean="0"/>
              <a:t>HOPWA</a:t>
            </a:r>
            <a:endParaRPr lang="en-US" sz="1400" dirty="0"/>
          </a:p>
        </p:txBody>
      </p:sp>
      <p:sp>
        <p:nvSpPr>
          <p:cNvPr id="40" name="TextBox 39"/>
          <p:cNvSpPr txBox="1"/>
          <p:nvPr/>
        </p:nvSpPr>
        <p:spPr>
          <a:xfrm>
            <a:off x="8162040" y="5175628"/>
            <a:ext cx="677160" cy="338554"/>
          </a:xfrm>
          <a:prstGeom prst="rect">
            <a:avLst/>
          </a:prstGeom>
          <a:noFill/>
        </p:spPr>
        <p:txBody>
          <a:bodyPr wrap="square" rtlCol="0">
            <a:spAutoFit/>
          </a:bodyPr>
          <a:lstStyle/>
          <a:p>
            <a:r>
              <a:rPr lang="en-US" sz="1600" dirty="0" smtClean="0"/>
              <a:t>TBRA</a:t>
            </a:r>
            <a:endParaRPr lang="en-US" sz="1600" dirty="0"/>
          </a:p>
        </p:txBody>
      </p:sp>
      <p:sp>
        <p:nvSpPr>
          <p:cNvPr id="41" name="TextBox 40"/>
          <p:cNvSpPr txBox="1"/>
          <p:nvPr/>
        </p:nvSpPr>
        <p:spPr>
          <a:xfrm>
            <a:off x="7277100" y="5984751"/>
            <a:ext cx="747860" cy="338554"/>
          </a:xfrm>
          <a:prstGeom prst="rect">
            <a:avLst/>
          </a:prstGeom>
          <a:noFill/>
        </p:spPr>
        <p:txBody>
          <a:bodyPr wrap="square" rtlCol="0">
            <a:spAutoFit/>
          </a:bodyPr>
          <a:lstStyle/>
          <a:p>
            <a:r>
              <a:rPr lang="en-US" sz="1600" dirty="0" smtClean="0"/>
              <a:t>SOAR</a:t>
            </a:r>
            <a:endParaRPr lang="en-US" sz="1600" dirty="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5B9C5A22-E598-40DE-8F12-BB38D9EA078E@corp"/>
          <p:cNvPicPr>
            <a:picLocks noChangeAspect="1" noChangeArrowheads="1"/>
          </p:cNvPicPr>
          <p:nvPr/>
        </p:nvPicPr>
        <p:blipFill>
          <a:blip r:embed="rId2" cstate="print"/>
          <a:srcRect/>
          <a:stretch>
            <a:fillRect/>
          </a:stretch>
        </p:blipFill>
        <p:spPr bwMode="auto">
          <a:xfrm>
            <a:off x="6934200" y="152400"/>
            <a:ext cx="1905000" cy="571500"/>
          </a:xfrm>
          <a:prstGeom prst="rect">
            <a:avLst/>
          </a:prstGeom>
          <a:noFill/>
          <a:ln w="9525">
            <a:noFill/>
            <a:miter lim="800000"/>
            <a:headEnd/>
            <a:tailEnd/>
          </a:ln>
        </p:spPr>
      </p:pic>
      <p:sp>
        <p:nvSpPr>
          <p:cNvPr id="3" name="Title 2"/>
          <p:cNvSpPr>
            <a:spLocks noGrp="1"/>
          </p:cNvSpPr>
          <p:nvPr>
            <p:ph type="title"/>
          </p:nvPr>
        </p:nvSpPr>
        <p:spPr/>
        <p:txBody>
          <a:bodyPr>
            <a:noAutofit/>
          </a:bodyPr>
          <a:lstStyle/>
          <a:p>
            <a:pPr algn="l"/>
            <a:r>
              <a:rPr lang="en-US" sz="3200" b="1" dirty="0" smtClean="0">
                <a:solidFill>
                  <a:srgbClr val="002060"/>
                </a:solidFill>
              </a:rPr>
              <a:t>Wisconsin Balance of State </a:t>
            </a:r>
            <a:br>
              <a:rPr lang="en-US" sz="3200" b="1" dirty="0" smtClean="0">
                <a:solidFill>
                  <a:srgbClr val="002060"/>
                </a:solidFill>
              </a:rPr>
            </a:br>
            <a:r>
              <a:rPr lang="en-US" sz="3200" b="1" dirty="0" smtClean="0">
                <a:solidFill>
                  <a:srgbClr val="002060"/>
                </a:solidFill>
              </a:rPr>
              <a:t>Continuum of </a:t>
            </a:r>
            <a:r>
              <a:rPr lang="en-US" sz="3200" b="1" dirty="0">
                <a:solidFill>
                  <a:srgbClr val="002060"/>
                </a:solidFill>
              </a:rPr>
              <a:t>Care </a:t>
            </a:r>
            <a:r>
              <a:rPr lang="en-US" sz="3200" b="1" dirty="0" smtClean="0">
                <a:solidFill>
                  <a:srgbClr val="002060"/>
                </a:solidFill>
              </a:rPr>
              <a:t>(WIBOSCOC or BOSCOC) </a:t>
            </a:r>
            <a:endParaRPr lang="en-US" sz="3200" b="1" dirty="0">
              <a:solidFill>
                <a:srgbClr val="002060"/>
              </a:solidFill>
            </a:endParaRPr>
          </a:p>
        </p:txBody>
      </p:sp>
      <p:sp>
        <p:nvSpPr>
          <p:cNvPr id="4" name="Content Placeholder 3"/>
          <p:cNvSpPr>
            <a:spLocks noGrp="1"/>
          </p:cNvSpPr>
          <p:nvPr>
            <p:ph idx="1"/>
          </p:nvPr>
        </p:nvSpPr>
        <p:spPr>
          <a:xfrm>
            <a:off x="304800" y="1600200"/>
            <a:ext cx="8610600" cy="5257800"/>
          </a:xfrm>
        </p:spPr>
        <p:txBody>
          <a:bodyPr>
            <a:normAutofit fontScale="62500" lnSpcReduction="20000"/>
          </a:bodyPr>
          <a:lstStyle/>
          <a:p>
            <a:r>
              <a:rPr lang="en-US" dirty="0" smtClean="0"/>
              <a:t>The Balance of State Continuum of Care is a 501(c)3 organization. Currently the organization receives funding from HUD (COC Planning Grant) and DOH (state THP).</a:t>
            </a:r>
          </a:p>
          <a:p>
            <a:pPr marL="0" indent="0">
              <a:buNone/>
            </a:pPr>
            <a:r>
              <a:rPr lang="en-US" dirty="0" smtClean="0"/>
              <a:t> </a:t>
            </a:r>
          </a:p>
          <a:p>
            <a:r>
              <a:rPr lang="en-US" dirty="0" smtClean="0"/>
              <a:t>Membership of the organization is comprised of </a:t>
            </a:r>
            <a:r>
              <a:rPr lang="en-US" u="sng" dirty="0" smtClean="0"/>
              <a:t>21 local continua</a:t>
            </a:r>
            <a:r>
              <a:rPr lang="en-US" dirty="0" smtClean="0"/>
              <a:t>. Each continua must:</a:t>
            </a:r>
          </a:p>
          <a:p>
            <a:pPr lvl="1">
              <a:buFont typeface="Wingdings" panose="05000000000000000000" pitchFamily="2" charset="2"/>
              <a:buChar char="§"/>
            </a:pPr>
            <a:r>
              <a:rPr lang="en-US" dirty="0" smtClean="0">
                <a:solidFill>
                  <a:srgbClr val="002060"/>
                </a:solidFill>
              </a:rPr>
              <a:t>Represent a defined non-overlapping geographic area;</a:t>
            </a:r>
          </a:p>
          <a:p>
            <a:pPr lvl="1">
              <a:buFont typeface="Wingdings" panose="05000000000000000000" pitchFamily="2" charset="2"/>
              <a:buChar char="§"/>
            </a:pPr>
            <a:r>
              <a:rPr lang="en-US" dirty="0" smtClean="0">
                <a:solidFill>
                  <a:srgbClr val="002060"/>
                </a:solidFill>
              </a:rPr>
              <a:t>Include representation from private and non-profit sectors of the community, including individuals experiencing homelessness or were formerly homeless;</a:t>
            </a:r>
          </a:p>
          <a:p>
            <a:pPr lvl="1">
              <a:buFont typeface="Wingdings" panose="05000000000000000000" pitchFamily="2" charset="2"/>
              <a:buChar char="§"/>
            </a:pPr>
            <a:r>
              <a:rPr lang="en-US" dirty="0" smtClean="0">
                <a:solidFill>
                  <a:srgbClr val="002060"/>
                </a:solidFill>
              </a:rPr>
              <a:t>Meet at least quarterly;</a:t>
            </a:r>
          </a:p>
          <a:p>
            <a:pPr lvl="1">
              <a:buFont typeface="Wingdings" panose="05000000000000000000" pitchFamily="2" charset="2"/>
              <a:buChar char="§"/>
            </a:pPr>
            <a:r>
              <a:rPr lang="en-US" dirty="0" smtClean="0">
                <a:solidFill>
                  <a:srgbClr val="002060"/>
                </a:solidFill>
              </a:rPr>
              <a:t>Send a representative from a local COC agency to two quarterly meetings of the Balance of State COC.</a:t>
            </a:r>
          </a:p>
          <a:p>
            <a:pPr lvl="1">
              <a:buFont typeface="Wingdings" panose="05000000000000000000" pitchFamily="2" charset="2"/>
              <a:buChar char="§"/>
            </a:pPr>
            <a:endParaRPr lang="en-US" dirty="0" smtClean="0">
              <a:solidFill>
                <a:schemeClr val="accent6">
                  <a:lumMod val="75000"/>
                </a:schemeClr>
              </a:solidFill>
            </a:endParaRPr>
          </a:p>
          <a:p>
            <a:r>
              <a:rPr lang="en-US" dirty="0" smtClean="0"/>
              <a:t>The leadership of the BOSCOC resides in a volunteer Board of Directors, at minimum 11 and at maximum 15 individuals.</a:t>
            </a:r>
          </a:p>
          <a:p>
            <a:pPr marL="0" indent="0">
              <a:buNone/>
            </a:pPr>
            <a:endParaRPr lang="en-US" dirty="0" smtClean="0"/>
          </a:p>
          <a:p>
            <a:r>
              <a:rPr lang="en-US" dirty="0" smtClean="0"/>
              <a:t>Newly added position to assist with requirements of the COC Interim Rule, a COC Coordinator was hired on May 1, 2015. This is a full-time paid position.</a:t>
            </a:r>
          </a:p>
          <a:p>
            <a:pPr>
              <a:buNone/>
            </a:pPr>
            <a:endParaRPr lang="en-US" dirty="0"/>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2128</TotalTime>
  <Words>4108</Words>
  <Application>Microsoft Macintosh PowerPoint</Application>
  <PresentationFormat>On-screen Show (4:3)</PresentationFormat>
  <Paragraphs>634</Paragraphs>
  <Slides>43</Slides>
  <Notes>5</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Office Theme</vt:lpstr>
      <vt:lpstr>PowerPoint Presentation</vt:lpstr>
      <vt:lpstr>Training Objectives</vt:lpstr>
      <vt:lpstr>Questions to be Answered </vt:lpstr>
      <vt:lpstr>The Players</vt:lpstr>
      <vt:lpstr>Department of Housing and Urban Development (HUD)</vt:lpstr>
      <vt:lpstr>HUD: Office of Community Planning  &amp; Development</vt:lpstr>
      <vt:lpstr>Division of Housing (DOH)</vt:lpstr>
      <vt:lpstr>The State of Wisconsin</vt:lpstr>
      <vt:lpstr>Wisconsin Balance of State  Continuum of Care (WIBOSCOC or BOSCOC) </vt:lpstr>
      <vt:lpstr>Purpose of the BOSCOC</vt:lpstr>
      <vt:lpstr>21 Local Continua</vt:lpstr>
      <vt:lpstr>Who makes up the COC?</vt:lpstr>
      <vt:lpstr>Why are COCs Important?</vt:lpstr>
      <vt:lpstr>COC Lead vs. COC Lead Grantee vs. ETH Lead</vt:lpstr>
      <vt:lpstr>COC Lead vs. COC Lead Grantee vs. ETH Lead</vt:lpstr>
      <vt:lpstr>COC Lead vs. COC Lead Grantee vs. ETH Lead</vt:lpstr>
      <vt:lpstr>COC Lead vs. COC Lead Grantee vs. ETH Lead</vt:lpstr>
      <vt:lpstr>The Money</vt:lpstr>
      <vt:lpstr>HUD COC Planning &amp; Program Funding</vt:lpstr>
      <vt:lpstr>HUD COC Planning &amp; Program Funding</vt:lpstr>
      <vt:lpstr>WI Division of Housing Funding Opportunities</vt:lpstr>
      <vt:lpstr>WI Division of Housing Funding Opportunities</vt:lpstr>
      <vt:lpstr>WI Division of Housing Funding Opportunities</vt:lpstr>
      <vt:lpstr>WI Division of Housing Funding Opportunities</vt:lpstr>
      <vt:lpstr>ETH Grant continued</vt:lpstr>
      <vt:lpstr>Other Funding</vt:lpstr>
      <vt:lpstr>Other Funding</vt:lpstr>
      <vt:lpstr>Other Funding</vt:lpstr>
      <vt:lpstr>The Rules</vt:lpstr>
      <vt:lpstr>HEARTH ACT (2009)</vt:lpstr>
      <vt:lpstr>United States Interagency Council to  End Homelessness (USICH)</vt:lpstr>
      <vt:lpstr>Opening Doors</vt:lpstr>
      <vt:lpstr>Opening Doors Progress</vt:lpstr>
      <vt:lpstr>HUD Regulations</vt:lpstr>
      <vt:lpstr>Final Homeless Definition</vt:lpstr>
      <vt:lpstr>HMIS</vt:lpstr>
      <vt:lpstr>HMIS continued</vt:lpstr>
      <vt:lpstr>PowerPoint Presentation</vt:lpstr>
      <vt:lpstr>PowerPoint Presentation</vt:lpstr>
      <vt:lpstr>Impact of Interim Rules</vt:lpstr>
      <vt:lpstr>COC Program Interim Rule</vt:lpstr>
      <vt:lpstr>The Rules</vt:lpstr>
      <vt:lpstr>Grant Administration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Robyn Thibado</dc:creator>
  <cp:lastModifiedBy>Jen Schmohe</cp:lastModifiedBy>
  <cp:revision>225</cp:revision>
  <dcterms:created xsi:type="dcterms:W3CDTF">2015-05-12T16:36:15Z</dcterms:created>
  <dcterms:modified xsi:type="dcterms:W3CDTF">2015-05-15T16:11:49Z</dcterms:modified>
</cp:coreProperties>
</file>