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505" r:id="rId1"/>
  </p:sldMasterIdLst>
  <p:notesMasterIdLst>
    <p:notesMasterId r:id="rId23"/>
  </p:notesMasterIdLst>
  <p:sldIdLst>
    <p:sldId id="256" r:id="rId2"/>
    <p:sldId id="257" r:id="rId3"/>
    <p:sldId id="279" r:id="rId4"/>
    <p:sldId id="415" r:id="rId5"/>
    <p:sldId id="416" r:id="rId6"/>
    <p:sldId id="419" r:id="rId7"/>
    <p:sldId id="420" r:id="rId8"/>
    <p:sldId id="421" r:id="rId9"/>
    <p:sldId id="422" r:id="rId10"/>
    <p:sldId id="423" r:id="rId11"/>
    <p:sldId id="365" r:id="rId12"/>
    <p:sldId id="390" r:id="rId13"/>
    <p:sldId id="424" r:id="rId14"/>
    <p:sldId id="400" r:id="rId15"/>
    <p:sldId id="426" r:id="rId16"/>
    <p:sldId id="405" r:id="rId17"/>
    <p:sldId id="427" r:id="rId18"/>
    <p:sldId id="425" r:id="rId19"/>
    <p:sldId id="412" r:id="rId20"/>
    <p:sldId id="428" r:id="rId21"/>
    <p:sldId id="35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29C"/>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44" autoAdjust="0"/>
    <p:restoredTop sz="94660"/>
  </p:normalViewPr>
  <p:slideViewPr>
    <p:cSldViewPr snapToGrid="0">
      <p:cViewPr varScale="1">
        <p:scale>
          <a:sx n="94" d="100"/>
          <a:sy n="94" d="100"/>
        </p:scale>
        <p:origin x="95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FFF734-7357-431F-BA9E-BB727D7E9C48}" type="datetimeFigureOut">
              <a:rPr lang="en-US" smtClean="0"/>
              <a:t>4/17/20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9F77C3-4FFE-43CC-BA13-824730377F04}" type="slidenum">
              <a:rPr lang="en-US" smtClean="0"/>
              <a:t>‹#›</a:t>
            </a:fld>
            <a:endParaRPr lang="en-US"/>
          </a:p>
        </p:txBody>
      </p:sp>
    </p:spTree>
    <p:extLst>
      <p:ext uri="{BB962C8B-B14F-4D97-AF65-F5344CB8AC3E}">
        <p14:creationId xmlns:p14="http://schemas.microsoft.com/office/powerpoint/2010/main" val="1114520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Rectangle 6"/>
          <p:cNvSpPr/>
          <p:nvPr/>
        </p:nvSpPr>
        <p:spPr>
          <a:xfrm>
            <a:off x="0" y="0"/>
            <a:ext cx="457200" cy="68580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p>
            <a:fld id="{5586B75A-687E-405C-8A0B-8D00578BA2C3}" type="datetimeFigureOut">
              <a:rPr lang="en-US" smtClean="0"/>
              <a:pPr/>
              <a:t>4/17/20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6465816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86562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40914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59362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1"/>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36310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4/17/20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52280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4/17/20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
        <p:nvSpPr>
          <p:cNvPr id="11" name="Rectangle 10"/>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78483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4/17/20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75359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4/17/20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
        <p:nvSpPr>
          <p:cNvPr id="5" name="Rectangle 4"/>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09535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2800" b="1"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4/17/20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76217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400" baseline="0">
                <a:solidFill>
                  <a:schemeClr val="bg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4/17/20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301307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94198"/>
            <a:ext cx="9692640" cy="1397124"/>
          </a:xfrm>
          <a:prstGeom prst="rect">
            <a:avLst/>
          </a:prstGeom>
        </p:spPr>
        <p:txBody>
          <a:bodyPr vert="horz" lIns="91440" tIns="27432"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accent1">
                    <a:lumMod val="40000"/>
                    <a:lumOff val="60000"/>
                  </a:schemeClr>
                </a:solidFill>
              </a:defRPr>
            </a:lvl1pPr>
          </a:lstStyle>
          <a:p>
            <a:fld id="{5586B75A-687E-405C-8A0B-8D00578BA2C3}" type="datetimeFigureOut">
              <a:rPr lang="en-US" smtClean="0"/>
              <a:pPr/>
              <a:t>4/17/20</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accent1">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accent1">
                    <a:lumMod val="60000"/>
                    <a:lumOff val="40000"/>
                  </a:schemeClr>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0715006"/>
      </p:ext>
    </p:extLst>
  </p:cSld>
  <p:clrMap bg1="lt1" tx1="dk1" bg2="lt2" tx2="dk2" accent1="accent1" accent2="accent2" accent3="accent3" accent4="accent4" accent5="accent5" accent6="accent6" hlink="hlink" folHlink="folHlink"/>
  <p:sldLayoutIdLst>
    <p:sldLayoutId id="2147484506" r:id="rId1"/>
    <p:sldLayoutId id="2147484507" r:id="rId2"/>
    <p:sldLayoutId id="2147484508" r:id="rId3"/>
    <p:sldLayoutId id="2147484509" r:id="rId4"/>
    <p:sldLayoutId id="2147484510" r:id="rId5"/>
    <p:sldLayoutId id="2147484511" r:id="rId6"/>
    <p:sldLayoutId id="2147484512" r:id="rId7"/>
    <p:sldLayoutId id="2147484513" r:id="rId8"/>
    <p:sldLayoutId id="2147484514" r:id="rId9"/>
    <p:sldLayoutId id="2147484515" r:id="rId10"/>
    <p:sldLayoutId id="2147484516" r:id="rId11"/>
  </p:sldLayoutIdLst>
  <p:hf sldNum="0" hdr="0" ftr="0" dt="0"/>
  <p:txStyles>
    <p:title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hyperlink" Target="mailto:Gordon.Levine@Wisconsin.gov" TargetMode="External"/><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hyperlink" Target="mailto:wiboscoc@gmail.co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hyperlink" Target="mailto:jeanettep@cacscw.org" TargetMode="External"/><Relationship Id="rId4" Type="http://schemas.openxmlformats.org/officeDocument/2006/relationships/hyperlink" Target="mailto:ctubridy@wcap.org" TargetMode="External"/><Relationship Id="rId5" Type="http://schemas.openxmlformats.org/officeDocument/2006/relationships/hyperlink" Target="mailto:debbiebushman@newcap.org" TargetMode="External"/><Relationship Id="rId6" Type="http://schemas.openxmlformats.org/officeDocument/2006/relationships/hyperlink" Target="mailto:sandersl@shalomcenter.org" TargetMode="External"/><Relationship Id="rId7" Type="http://schemas.openxmlformats.org/officeDocument/2006/relationships/hyperlink" Target="mailto:leigh.polodna@icalliances.org" TargetMode="External"/><Relationship Id="rId8"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hyperlink" Target="mailto:Carrie.poser@wibos.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91" y="695459"/>
            <a:ext cx="10993549" cy="2446986"/>
          </a:xfrm>
        </p:spPr>
        <p:txBody>
          <a:bodyPr>
            <a:noAutofit/>
          </a:bodyPr>
          <a:lstStyle/>
          <a:p>
            <a:pPr algn="ctr"/>
            <a:r>
              <a:rPr lang="en-US" sz="5400" b="1" dirty="0" smtClean="0"/>
              <a:t>Balance of State CE:</a:t>
            </a:r>
            <a:br>
              <a:rPr lang="en-US" sz="5400" b="1" dirty="0" smtClean="0"/>
            </a:br>
            <a:r>
              <a:rPr lang="en-US" sz="5400" dirty="0" smtClean="0"/>
              <a:t>DLA &amp; LH Mtg.</a:t>
            </a:r>
            <a:endParaRPr lang="en-US" sz="5400" b="1" dirty="0"/>
          </a:p>
        </p:txBody>
      </p:sp>
      <p:sp>
        <p:nvSpPr>
          <p:cNvPr id="3" name="Subtitle 2"/>
          <p:cNvSpPr>
            <a:spLocks noGrp="1"/>
          </p:cNvSpPr>
          <p:nvPr>
            <p:ph type="subTitle" idx="1"/>
          </p:nvPr>
        </p:nvSpPr>
        <p:spPr>
          <a:xfrm>
            <a:off x="1203311" y="4227227"/>
            <a:ext cx="9749307" cy="1467580"/>
          </a:xfrm>
        </p:spPr>
        <p:txBody>
          <a:bodyPr>
            <a:noAutofit/>
          </a:bodyPr>
          <a:lstStyle/>
          <a:p>
            <a:pPr algn="ctr"/>
            <a:r>
              <a:rPr lang="en-US" sz="1800" b="1" u="sng" dirty="0" smtClean="0"/>
              <a:t>Coordinated Entry Implementation Team</a:t>
            </a:r>
          </a:p>
          <a:p>
            <a:pPr algn="ctr"/>
            <a:r>
              <a:rPr lang="en-US" sz="1800" b="1" dirty="0" smtClean="0"/>
              <a:t>Carrie Poser, Jeanette Petts, Debbie Bushman, </a:t>
            </a:r>
          </a:p>
          <a:p>
            <a:pPr algn="ctr"/>
            <a:r>
              <a:rPr lang="en-US" sz="1800" b="1" dirty="0" smtClean="0"/>
              <a:t>Corin Tubridy, Lisa Sanders, Leigh Polodna</a:t>
            </a:r>
          </a:p>
          <a:p>
            <a:pPr algn="ctr"/>
            <a:endParaRPr lang="en-US" sz="1800" dirty="0"/>
          </a:p>
        </p:txBody>
      </p:sp>
    </p:spTree>
    <p:extLst>
      <p:ext uri="{BB962C8B-B14F-4D97-AF65-F5344CB8AC3E}">
        <p14:creationId xmlns:p14="http://schemas.microsoft.com/office/powerpoint/2010/main" val="31556685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38150"/>
            <a:ext cx="8897384" cy="856821"/>
          </a:xfrm>
        </p:spPr>
        <p:txBody>
          <a:bodyPr>
            <a:normAutofit fontScale="90000"/>
          </a:bodyPr>
          <a:lstStyle/>
          <a:p>
            <a:r>
              <a:rPr lang="en-US" sz="4000" b="1" u="sng" dirty="0" smtClean="0"/>
              <a:t>Coordinated Entry Implementation Team</a:t>
            </a:r>
            <a:endParaRPr lang="en-US" sz="4000" b="1" u="sng" dirty="0"/>
          </a:p>
        </p:txBody>
      </p:sp>
      <p:sp>
        <p:nvSpPr>
          <p:cNvPr id="3" name="Content Placeholder 2"/>
          <p:cNvSpPr>
            <a:spLocks noGrp="1"/>
          </p:cNvSpPr>
          <p:nvPr>
            <p:ph idx="1"/>
          </p:nvPr>
        </p:nvSpPr>
        <p:spPr>
          <a:xfrm>
            <a:off x="646111" y="1784412"/>
            <a:ext cx="10429719" cy="4463987"/>
          </a:xfrm>
        </p:spPr>
        <p:txBody>
          <a:bodyPr>
            <a:normAutofit/>
          </a:bodyPr>
          <a:lstStyle/>
          <a:p>
            <a:r>
              <a:rPr lang="en-US" dirty="0" smtClean="0"/>
              <a:t>The Implementation Team was initially created to help implement coordinated entry, work out issues in the local areas, and be a point of contact.</a:t>
            </a:r>
          </a:p>
          <a:p>
            <a:r>
              <a:rPr lang="en-US" dirty="0" smtClean="0"/>
              <a:t>The Implementation Team continues to be a point of contact for local continua. In addition, the team plays a critical role in the review of policies, identifying issues and training needs, evaluation and review, and problem solving.</a:t>
            </a:r>
          </a:p>
          <a:p>
            <a:r>
              <a:rPr lang="en-US" dirty="0" smtClean="0"/>
              <a:t>The team is comprised of:</a:t>
            </a:r>
          </a:p>
          <a:p>
            <a:pPr lvl="1"/>
            <a:r>
              <a:rPr lang="en-US" dirty="0" smtClean="0"/>
              <a:t>Carrie Poser – COC Director</a:t>
            </a:r>
          </a:p>
          <a:p>
            <a:pPr lvl="1"/>
            <a:r>
              <a:rPr lang="en-US" dirty="0" smtClean="0"/>
              <a:t>Jeanette Petts – Board VP, Chair of CE committee, local DLA &amp; List Holder (Jefferson)</a:t>
            </a:r>
          </a:p>
          <a:p>
            <a:pPr lvl="1"/>
            <a:r>
              <a:rPr lang="en-US" dirty="0" smtClean="0"/>
              <a:t>Corin Tubridy – CE committee, local (back-up) DLA &amp; List Holder (West Central)</a:t>
            </a:r>
          </a:p>
          <a:p>
            <a:pPr lvl="1"/>
            <a:r>
              <a:rPr lang="en-US" dirty="0" smtClean="0"/>
              <a:t>Debbie Bushman – CE committee, Public Awareness committee, local DLA (NE/NWISH)</a:t>
            </a:r>
          </a:p>
          <a:p>
            <a:pPr lvl="1"/>
            <a:r>
              <a:rPr lang="en-US" dirty="0" smtClean="0"/>
              <a:t>Lisa Sanders – CE Committee, emergency shelter provider (Kenosha)</a:t>
            </a:r>
          </a:p>
          <a:p>
            <a:pPr lvl="1"/>
            <a:r>
              <a:rPr lang="en-US" dirty="0" smtClean="0"/>
              <a:t>Leigh Polodna – CE Committee, HMIS System Admin (Northwest)</a:t>
            </a:r>
          </a:p>
          <a:p>
            <a:pPr lvl="1"/>
            <a:endParaRPr lang="en-US" dirty="0" smtClean="0"/>
          </a:p>
          <a:p>
            <a:endParaRPr lang="en-US" dirty="0" smtClean="0"/>
          </a:p>
        </p:txBody>
      </p:sp>
      <p:pic>
        <p:nvPicPr>
          <p:cNvPr id="5" name="Picture 1"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9116" y="-12546"/>
            <a:ext cx="1736725"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17038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85927" y="260781"/>
            <a:ext cx="8993079" cy="926237"/>
          </a:xfrm>
        </p:spPr>
        <p:txBody>
          <a:bodyPr>
            <a:noAutofit/>
          </a:bodyPr>
          <a:lstStyle/>
          <a:p>
            <a:r>
              <a:rPr lang="en-US" sz="4000" b="1" u="sng" dirty="0" smtClean="0"/>
              <a:t>Coordinated Entry Committee</a:t>
            </a:r>
            <a:endParaRPr lang="en-US" sz="4000" b="1" dirty="0">
              <a:solidFill>
                <a:srgbClr val="002060"/>
              </a:solidFill>
            </a:endParaRPr>
          </a:p>
        </p:txBody>
      </p:sp>
      <p:sp>
        <p:nvSpPr>
          <p:cNvPr id="4" name="Content Placeholder 3"/>
          <p:cNvSpPr>
            <a:spLocks noGrp="1"/>
          </p:cNvSpPr>
          <p:nvPr>
            <p:ph idx="1"/>
          </p:nvPr>
        </p:nvSpPr>
        <p:spPr>
          <a:xfrm>
            <a:off x="674703" y="1420427"/>
            <a:ext cx="10200443" cy="5324930"/>
          </a:xfrm>
        </p:spPr>
        <p:txBody>
          <a:bodyPr>
            <a:normAutofit fontScale="92500" lnSpcReduction="20000"/>
          </a:bodyPr>
          <a:lstStyle/>
          <a:p>
            <a:r>
              <a:rPr lang="en-US" dirty="0" smtClean="0"/>
              <a:t>Development</a:t>
            </a:r>
          </a:p>
          <a:p>
            <a:pPr lvl="1"/>
            <a:r>
              <a:rPr lang="en-US" dirty="0" smtClean="0"/>
              <a:t>Created to develop the coordinated entry policy &amp; system for the Balance of State</a:t>
            </a:r>
          </a:p>
          <a:p>
            <a:pPr lvl="1"/>
            <a:r>
              <a:rPr lang="en-US" dirty="0" smtClean="0"/>
              <a:t>Spent 1 year reviewing, talking, researching, discussing, etc.</a:t>
            </a:r>
          </a:p>
          <a:p>
            <a:pPr lvl="1"/>
            <a:r>
              <a:rPr lang="en-US" dirty="0" smtClean="0"/>
              <a:t>Split off a group to work specifically on written standards for PSH, TH, and RRH</a:t>
            </a:r>
          </a:p>
          <a:p>
            <a:pPr lvl="1"/>
            <a:r>
              <a:rPr lang="en-US" dirty="0" smtClean="0"/>
              <a:t>Once the standards were passed by the membership, the system became easier to manage</a:t>
            </a:r>
          </a:p>
          <a:p>
            <a:pPr lvl="1"/>
            <a:r>
              <a:rPr lang="en-US" dirty="0" smtClean="0"/>
              <a:t>HMIS Lead heavily involved in entire process</a:t>
            </a:r>
          </a:p>
          <a:p>
            <a:r>
              <a:rPr lang="en-US" dirty="0" smtClean="0"/>
              <a:t>Committee Members were a diverse group that included:</a:t>
            </a:r>
          </a:p>
          <a:p>
            <a:pPr lvl="1"/>
            <a:r>
              <a:rPr lang="en-US" dirty="0" smtClean="0"/>
              <a:t>Housing providers – DV and non-DV</a:t>
            </a:r>
          </a:p>
          <a:p>
            <a:pPr lvl="1"/>
            <a:r>
              <a:rPr lang="en-US" dirty="0" smtClean="0"/>
              <a:t>Emergency Shelters – DV and non-DV</a:t>
            </a:r>
          </a:p>
          <a:p>
            <a:pPr lvl="1"/>
            <a:r>
              <a:rPr lang="en-US" dirty="0" smtClean="0"/>
              <a:t>Mixture of funding (COC, ESG, non-HUD)</a:t>
            </a:r>
          </a:p>
          <a:p>
            <a:pPr lvl="1"/>
            <a:r>
              <a:rPr lang="en-US" dirty="0" smtClean="0"/>
              <a:t>Shelter staff, case managers, program managers</a:t>
            </a:r>
          </a:p>
          <a:p>
            <a:r>
              <a:rPr lang="en-US" dirty="0" smtClean="0"/>
              <a:t>Current purpose of the committee is to </a:t>
            </a:r>
            <a:r>
              <a:rPr lang="en-US" u="sng" dirty="0" smtClean="0">
                <a:solidFill>
                  <a:srgbClr val="FF0000"/>
                </a:solidFill>
              </a:rPr>
              <a:t>review policy issues </a:t>
            </a:r>
            <a:r>
              <a:rPr lang="en-US" dirty="0" smtClean="0"/>
              <a:t>and has multiple teams working on different tasks:</a:t>
            </a:r>
          </a:p>
          <a:p>
            <a:pPr lvl="1"/>
            <a:r>
              <a:rPr lang="en-US" dirty="0" smtClean="0"/>
              <a:t>Grievance Team</a:t>
            </a:r>
          </a:p>
          <a:p>
            <a:pPr lvl="1"/>
            <a:r>
              <a:rPr lang="en-US" dirty="0" smtClean="0"/>
              <a:t>DV Team</a:t>
            </a:r>
          </a:p>
          <a:p>
            <a:pPr lvl="1"/>
            <a:r>
              <a:rPr lang="en-US" dirty="0" smtClean="0"/>
              <a:t>Youth Team</a:t>
            </a:r>
          </a:p>
          <a:p>
            <a:pPr lvl="1"/>
            <a:r>
              <a:rPr lang="en-US" dirty="0" smtClean="0"/>
              <a:t>Marketing – works with Public Awareness Committee</a:t>
            </a:r>
          </a:p>
          <a:p>
            <a:pPr lvl="1"/>
            <a:r>
              <a:rPr lang="en-US" dirty="0" smtClean="0"/>
              <a:t>Evaluation Team</a:t>
            </a:r>
          </a:p>
          <a:p>
            <a:pPr lvl="1"/>
            <a:r>
              <a:rPr lang="en-US" dirty="0" smtClean="0"/>
              <a:t>HUD Notice Team</a:t>
            </a:r>
          </a:p>
        </p:txBody>
      </p:sp>
      <p:pic>
        <p:nvPicPr>
          <p:cNvPr id="6" name="Picture 1"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9116" y="-12546"/>
            <a:ext cx="1736725"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4051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199" y="452285"/>
            <a:ext cx="8875930" cy="779016"/>
          </a:xfrm>
        </p:spPr>
        <p:txBody>
          <a:bodyPr>
            <a:normAutofit/>
          </a:bodyPr>
          <a:lstStyle/>
          <a:p>
            <a:r>
              <a:rPr lang="en-US" sz="4000" b="1" u="sng" dirty="0" smtClean="0"/>
              <a:t>DLA </a:t>
            </a:r>
            <a:r>
              <a:rPr lang="en-US" sz="4000" u="sng" dirty="0"/>
              <a:t>&amp;</a:t>
            </a:r>
            <a:r>
              <a:rPr lang="en-US" sz="4000" b="1" u="sng" dirty="0" smtClean="0"/>
              <a:t> List Holder</a:t>
            </a:r>
            <a:endParaRPr lang="en-US" sz="4000" b="1" u="sng" dirty="0"/>
          </a:p>
        </p:txBody>
      </p:sp>
      <p:sp>
        <p:nvSpPr>
          <p:cNvPr id="3" name="Content Placeholder 2"/>
          <p:cNvSpPr>
            <a:spLocks noGrp="1"/>
          </p:cNvSpPr>
          <p:nvPr>
            <p:ph idx="1"/>
          </p:nvPr>
        </p:nvSpPr>
        <p:spPr>
          <a:xfrm>
            <a:off x="772357" y="1757778"/>
            <a:ext cx="10280342" cy="4861683"/>
          </a:xfrm>
        </p:spPr>
        <p:txBody>
          <a:bodyPr>
            <a:normAutofit/>
          </a:bodyPr>
          <a:lstStyle/>
          <a:p>
            <a:r>
              <a:rPr lang="en-US" dirty="0" smtClean="0"/>
              <a:t>The </a:t>
            </a:r>
            <a:r>
              <a:rPr lang="en-US" b="1" dirty="0" smtClean="0"/>
              <a:t>Designated Lead Agency </a:t>
            </a:r>
            <a:r>
              <a:rPr lang="en-US" dirty="0" smtClean="0"/>
              <a:t>(DLA) does not have to receive any particular type of funding.  The only requirement is that the agency agrees to be the conduit of information and Coordinated Entry “expert” in the community. </a:t>
            </a:r>
          </a:p>
          <a:p>
            <a:r>
              <a:rPr lang="en-US" dirty="0" smtClean="0"/>
              <a:t>The </a:t>
            </a:r>
            <a:r>
              <a:rPr lang="en-US" b="1" dirty="0" smtClean="0"/>
              <a:t>Designated Lead Agency Contact </a:t>
            </a:r>
            <a:r>
              <a:rPr lang="en-US" dirty="0" smtClean="0"/>
              <a:t>must be a person from the DLA who agrees to be that point of contact, the “expert,” the “go-to person.”  The DLA contact will communicate with the Coordinated Entry committee, implementation team, COC Director, etc. as the representative of a particular community. The DLA contact is required to attend all Coordinated Entry-related trainings.</a:t>
            </a:r>
          </a:p>
          <a:p>
            <a:r>
              <a:rPr lang="en-US" dirty="0" smtClean="0"/>
              <a:t>The </a:t>
            </a:r>
            <a:r>
              <a:rPr lang="en-US" b="1" dirty="0" smtClean="0"/>
              <a:t>List Holder</a:t>
            </a:r>
            <a:r>
              <a:rPr lang="en-US" dirty="0" smtClean="0"/>
              <a:t> is the person selected to manage the non-HMIS Prioritization List. S/he does not have to be the DLA Contact, come from the DLA, or be able to access HMIS. The List Holder is required to attend all Coordinated  Entry-related trainings.</a:t>
            </a:r>
          </a:p>
          <a:p>
            <a:r>
              <a:rPr lang="en-US" dirty="0" smtClean="0"/>
              <a:t>We strongly encourage a “back-up” DLA contact and a “back-up” List Holder.</a:t>
            </a:r>
            <a:endParaRPr lang="en-US" dirty="0"/>
          </a:p>
          <a:p>
            <a:endParaRPr lang="en-US" dirty="0" smtClean="0"/>
          </a:p>
        </p:txBody>
      </p:sp>
      <p:pic>
        <p:nvPicPr>
          <p:cNvPr id="5" name="Picture 1"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9116" y="-12546"/>
            <a:ext cx="1736725"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3594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38150"/>
            <a:ext cx="8897384" cy="856821"/>
          </a:xfrm>
        </p:spPr>
        <p:txBody>
          <a:bodyPr>
            <a:normAutofit/>
          </a:bodyPr>
          <a:lstStyle/>
          <a:p>
            <a:r>
              <a:rPr lang="en-US" sz="4000" b="1" u="sng" dirty="0" smtClean="0"/>
              <a:t>Current Rules and Requirements</a:t>
            </a:r>
            <a:endParaRPr lang="en-US" sz="4000" b="1" u="sng" dirty="0"/>
          </a:p>
        </p:txBody>
      </p:sp>
      <p:sp>
        <p:nvSpPr>
          <p:cNvPr id="3" name="Content Placeholder 2"/>
          <p:cNvSpPr>
            <a:spLocks noGrp="1"/>
          </p:cNvSpPr>
          <p:nvPr>
            <p:ph idx="1"/>
          </p:nvPr>
        </p:nvSpPr>
        <p:spPr>
          <a:xfrm>
            <a:off x="646111" y="1784412"/>
            <a:ext cx="10429719" cy="4463987"/>
          </a:xfrm>
        </p:spPr>
        <p:txBody>
          <a:bodyPr>
            <a:normAutofit lnSpcReduction="10000"/>
          </a:bodyPr>
          <a:lstStyle/>
          <a:p>
            <a:r>
              <a:rPr lang="en-US" dirty="0" smtClean="0"/>
              <a:t>The following documents must be signed annually:</a:t>
            </a:r>
          </a:p>
          <a:p>
            <a:pPr lvl="1"/>
            <a:r>
              <a:rPr lang="en-US" dirty="0" smtClean="0"/>
              <a:t>Agency Agreement</a:t>
            </a:r>
          </a:p>
          <a:p>
            <a:pPr lvl="1"/>
            <a:r>
              <a:rPr lang="en-US" dirty="0" smtClean="0"/>
              <a:t>Staff Agreements</a:t>
            </a:r>
          </a:p>
          <a:p>
            <a:r>
              <a:rPr lang="en-US" dirty="0" smtClean="0"/>
              <a:t>CE Client Rights &amp; Responsibilities must be explained and offered to every person experiencing homelessness. </a:t>
            </a:r>
          </a:p>
          <a:p>
            <a:r>
              <a:rPr lang="en-US" dirty="0" smtClean="0"/>
              <a:t>Trainings</a:t>
            </a:r>
          </a:p>
          <a:p>
            <a:pPr lvl="1"/>
            <a:r>
              <a:rPr lang="en-US" dirty="0" smtClean="0"/>
              <a:t>DLA Contact and List Holder are required to take all CE trainings.</a:t>
            </a:r>
          </a:p>
          <a:p>
            <a:pPr lvl="1"/>
            <a:r>
              <a:rPr lang="en-US" dirty="0" smtClean="0"/>
              <a:t>All persons doing the VI-SPDAT must watch the BOS training and complete the Org Code certification process.</a:t>
            </a:r>
          </a:p>
          <a:p>
            <a:pPr lvl="1"/>
            <a:r>
              <a:rPr lang="en-US" dirty="0" smtClean="0"/>
              <a:t>ETH leads can require sub-recipients to take certain trainings.</a:t>
            </a:r>
          </a:p>
          <a:p>
            <a:r>
              <a:rPr lang="en-US" dirty="0" smtClean="0"/>
              <a:t>Tracking Forms</a:t>
            </a:r>
          </a:p>
          <a:p>
            <a:pPr lvl="1"/>
            <a:r>
              <a:rPr lang="en-US" dirty="0" smtClean="0"/>
              <a:t>Training Attendance list</a:t>
            </a:r>
          </a:p>
          <a:p>
            <a:pPr lvl="1"/>
            <a:r>
              <a:rPr lang="en-US" dirty="0" smtClean="0"/>
              <a:t>Compliance list</a:t>
            </a:r>
          </a:p>
          <a:p>
            <a:pPr lvl="1"/>
            <a:endParaRPr lang="en-US" dirty="0" smtClean="0"/>
          </a:p>
        </p:txBody>
      </p:sp>
      <p:pic>
        <p:nvPicPr>
          <p:cNvPr id="5" name="Picture 1"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9116" y="-12546"/>
            <a:ext cx="1736725"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85046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108" y="310876"/>
            <a:ext cx="8950063" cy="779016"/>
          </a:xfrm>
        </p:spPr>
        <p:txBody>
          <a:bodyPr>
            <a:normAutofit fontScale="90000"/>
          </a:bodyPr>
          <a:lstStyle/>
          <a:p>
            <a:r>
              <a:rPr lang="en-US" sz="4000" b="1" u="sng" dirty="0" smtClean="0"/>
              <a:t>COC &amp; ETH Required Participation</a:t>
            </a:r>
            <a:endParaRPr lang="en-US" sz="4000" b="1" u="sng" dirty="0"/>
          </a:p>
        </p:txBody>
      </p:sp>
      <p:sp>
        <p:nvSpPr>
          <p:cNvPr id="3" name="Content Placeholder 2"/>
          <p:cNvSpPr>
            <a:spLocks noGrp="1"/>
          </p:cNvSpPr>
          <p:nvPr>
            <p:ph idx="1"/>
          </p:nvPr>
        </p:nvSpPr>
        <p:spPr>
          <a:xfrm>
            <a:off x="762108" y="1589103"/>
            <a:ext cx="9842899" cy="4824949"/>
          </a:xfrm>
        </p:spPr>
        <p:txBody>
          <a:bodyPr>
            <a:normAutofit/>
          </a:bodyPr>
          <a:lstStyle/>
          <a:p>
            <a:r>
              <a:rPr lang="en-US" dirty="0" smtClean="0"/>
              <a:t>All projects:</a:t>
            </a:r>
          </a:p>
          <a:p>
            <a:pPr lvl="1"/>
            <a:r>
              <a:rPr lang="en-US" dirty="0" smtClean="0"/>
              <a:t>Receiving COC funds must participate in coordinated entry. </a:t>
            </a:r>
          </a:p>
          <a:p>
            <a:pPr lvl="1"/>
            <a:r>
              <a:rPr lang="en-US" dirty="0" smtClean="0"/>
              <a:t>Receiving ETH funds must participate in coordinated entry.</a:t>
            </a:r>
          </a:p>
          <a:p>
            <a:r>
              <a:rPr lang="en-US" dirty="0" smtClean="0"/>
              <a:t>Participation means:</a:t>
            </a:r>
          </a:p>
          <a:p>
            <a:pPr lvl="1"/>
            <a:r>
              <a:rPr lang="en-US" dirty="0" smtClean="0"/>
              <a:t>Use the pre-screen form with every person presenting homeless (walk-in, phone, email, outside referral from non-CE participating agency)</a:t>
            </a:r>
          </a:p>
          <a:p>
            <a:pPr lvl="1"/>
            <a:r>
              <a:rPr lang="en-US" dirty="0" smtClean="0"/>
              <a:t>Conduct the assessment</a:t>
            </a:r>
          </a:p>
          <a:p>
            <a:pPr lvl="1"/>
            <a:r>
              <a:rPr lang="en-US" dirty="0" smtClean="0"/>
              <a:t>Create a referral to the prioritization list</a:t>
            </a:r>
          </a:p>
          <a:p>
            <a:pPr lvl="1"/>
            <a:r>
              <a:rPr lang="en-US" dirty="0" smtClean="0"/>
              <a:t>Conduct follow-up after 90 days</a:t>
            </a:r>
          </a:p>
          <a:p>
            <a:pPr lvl="1"/>
            <a:endParaRPr lang="en-US" dirty="0" smtClean="0"/>
          </a:p>
          <a:p>
            <a:r>
              <a:rPr lang="en-US" dirty="0" smtClean="0"/>
              <a:t>This includes everything funded by COC or ETH – housing providers, emergency shelters, motel voucher programs, prevention programs, outreach, lead agencies, sub-recipients, and projects dedicated to victims of domestic violence.</a:t>
            </a:r>
          </a:p>
        </p:txBody>
      </p:sp>
      <p:pic>
        <p:nvPicPr>
          <p:cNvPr id="6" name="Picture 1"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9116" y="-12546"/>
            <a:ext cx="1736725"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2866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108" y="310876"/>
            <a:ext cx="8950063" cy="779016"/>
          </a:xfrm>
        </p:spPr>
        <p:txBody>
          <a:bodyPr>
            <a:normAutofit fontScale="90000"/>
          </a:bodyPr>
          <a:lstStyle/>
          <a:p>
            <a:r>
              <a:rPr lang="en-US" sz="4000" b="1" u="sng" dirty="0" smtClean="0"/>
              <a:t>COC &amp; ETH Required Participation</a:t>
            </a:r>
            <a:endParaRPr lang="en-US" sz="4000" b="1" u="sng" dirty="0"/>
          </a:p>
        </p:txBody>
      </p:sp>
      <p:sp>
        <p:nvSpPr>
          <p:cNvPr id="3" name="Content Placeholder 2"/>
          <p:cNvSpPr>
            <a:spLocks noGrp="1"/>
          </p:cNvSpPr>
          <p:nvPr>
            <p:ph idx="1"/>
          </p:nvPr>
        </p:nvSpPr>
        <p:spPr>
          <a:xfrm>
            <a:off x="762108" y="1589103"/>
            <a:ext cx="9842899" cy="4824949"/>
          </a:xfrm>
        </p:spPr>
        <p:txBody>
          <a:bodyPr>
            <a:normAutofit/>
          </a:bodyPr>
          <a:lstStyle/>
          <a:p>
            <a:r>
              <a:rPr lang="en-US" b="1" dirty="0" smtClean="0"/>
              <a:t>Participation also means:</a:t>
            </a:r>
          </a:p>
          <a:p>
            <a:pPr lvl="1"/>
            <a:r>
              <a:rPr lang="en-US" dirty="0" smtClean="0"/>
              <a:t>Informing people of their rights &amp; responsibilities</a:t>
            </a:r>
          </a:p>
          <a:p>
            <a:pPr lvl="1"/>
            <a:r>
              <a:rPr lang="en-US" dirty="0" smtClean="0"/>
              <a:t>Referring someone for emergency services as needed, but handling their referral for housing services through the prioritization list regardless of what kind of agency or program you run</a:t>
            </a:r>
          </a:p>
          <a:p>
            <a:pPr lvl="1"/>
            <a:r>
              <a:rPr lang="en-US" dirty="0" smtClean="0"/>
              <a:t>Actively trying to house the people on the prioritization list</a:t>
            </a:r>
          </a:p>
          <a:p>
            <a:pPr lvl="1"/>
            <a:r>
              <a:rPr lang="en-US" dirty="0" smtClean="0"/>
              <a:t>As a housing provider, only taking people off the top of the prioritization list (based on the order of priority)</a:t>
            </a:r>
          </a:p>
          <a:p>
            <a:pPr marL="274320" lvl="1" indent="0">
              <a:buNone/>
            </a:pPr>
            <a:endParaRPr lang="en-US" dirty="0" smtClean="0"/>
          </a:p>
          <a:p>
            <a:r>
              <a:rPr lang="en-US" b="1" dirty="0" smtClean="0"/>
              <a:t>Participation does </a:t>
            </a:r>
            <a:r>
              <a:rPr lang="en-US" b="1" u="sng" dirty="0" smtClean="0"/>
              <a:t>not</a:t>
            </a:r>
            <a:r>
              <a:rPr lang="en-US" b="1" dirty="0" smtClean="0"/>
              <a:t> mean:</a:t>
            </a:r>
          </a:p>
          <a:p>
            <a:pPr lvl="1"/>
            <a:r>
              <a:rPr lang="en-US" dirty="0" smtClean="0"/>
              <a:t>Referring someone to a different agency for an assessment</a:t>
            </a:r>
          </a:p>
          <a:p>
            <a:pPr lvl="1"/>
            <a:r>
              <a:rPr lang="en-US" dirty="0" smtClean="0"/>
              <a:t>Saying you are only the fiscal pass through and do not provide service</a:t>
            </a:r>
          </a:p>
          <a:p>
            <a:pPr lvl="1"/>
            <a:r>
              <a:rPr lang="en-US" dirty="0" smtClean="0"/>
              <a:t>Avoiding referrals so you do not have to do the follow-up</a:t>
            </a:r>
          </a:p>
          <a:p>
            <a:pPr lvl="1"/>
            <a:endParaRPr lang="en-US" dirty="0" smtClean="0"/>
          </a:p>
          <a:p>
            <a:endParaRPr lang="en-US" dirty="0" smtClean="0"/>
          </a:p>
          <a:p>
            <a:pPr lvl="1"/>
            <a:endParaRPr lang="en-US" dirty="0" smtClean="0"/>
          </a:p>
          <a:p>
            <a:endParaRPr lang="en-US" dirty="0" smtClean="0"/>
          </a:p>
        </p:txBody>
      </p:sp>
      <p:pic>
        <p:nvPicPr>
          <p:cNvPr id="6" name="Picture 1"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9116" y="-12546"/>
            <a:ext cx="1736725"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4157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055" y="310876"/>
            <a:ext cx="8875929" cy="779016"/>
          </a:xfrm>
        </p:spPr>
        <p:txBody>
          <a:bodyPr>
            <a:normAutofit/>
          </a:bodyPr>
          <a:lstStyle/>
          <a:p>
            <a:r>
              <a:rPr lang="en-US" sz="4000" b="1" u="sng" dirty="0" smtClean="0"/>
              <a:t>Role of Emergency Shelters</a:t>
            </a:r>
            <a:endParaRPr lang="en-US" sz="4000" b="1" u="sng" dirty="0"/>
          </a:p>
        </p:txBody>
      </p:sp>
      <p:sp>
        <p:nvSpPr>
          <p:cNvPr id="3" name="Content Placeholder 2"/>
          <p:cNvSpPr>
            <a:spLocks noGrp="1"/>
          </p:cNvSpPr>
          <p:nvPr>
            <p:ph idx="1"/>
          </p:nvPr>
        </p:nvSpPr>
        <p:spPr>
          <a:xfrm>
            <a:off x="632055" y="1500325"/>
            <a:ext cx="10394011" cy="4660777"/>
          </a:xfrm>
        </p:spPr>
        <p:txBody>
          <a:bodyPr>
            <a:normAutofit/>
          </a:bodyPr>
          <a:lstStyle/>
          <a:p>
            <a:r>
              <a:rPr lang="en-US" b="1" u="sng" dirty="0" smtClean="0">
                <a:solidFill>
                  <a:srgbClr val="FF0000"/>
                </a:solidFill>
              </a:rPr>
              <a:t>Every</a:t>
            </a:r>
            <a:r>
              <a:rPr lang="en-US" dirty="0" smtClean="0"/>
              <a:t> ESG-funded Emergency Shelter and Homeless Motel Voucher program is required to </a:t>
            </a:r>
            <a:r>
              <a:rPr lang="en-US" b="1" dirty="0" smtClean="0"/>
              <a:t>participate</a:t>
            </a:r>
            <a:r>
              <a:rPr lang="en-US" dirty="0" smtClean="0"/>
              <a:t> in the Coordinated Entry process. </a:t>
            </a:r>
          </a:p>
          <a:p>
            <a:r>
              <a:rPr lang="en-US" b="1" dirty="0" smtClean="0"/>
              <a:t>To participate means:</a:t>
            </a:r>
          </a:p>
          <a:p>
            <a:pPr lvl="1"/>
            <a:r>
              <a:rPr lang="en-US" dirty="0" smtClean="0"/>
              <a:t>You are completing a Pre-Screen Form on all households (or unaccompanied youth) in the shelter or motel voucher program and retaining the form in a client file.</a:t>
            </a:r>
          </a:p>
          <a:p>
            <a:pPr lvl="1"/>
            <a:r>
              <a:rPr lang="en-US" dirty="0" smtClean="0"/>
              <a:t>You are completing the VI-SPDAT or VI-F-SPDAT assessment tool with all willing clients and documenting any refusals.</a:t>
            </a:r>
          </a:p>
          <a:p>
            <a:pPr lvl="1"/>
            <a:r>
              <a:rPr lang="en-US" dirty="0" smtClean="0"/>
              <a:t>You are referring all of those clients to the prioritization list in HMIS (or the Non-HMIS list if applicable). </a:t>
            </a:r>
          </a:p>
          <a:p>
            <a:pPr lvl="1"/>
            <a:r>
              <a:rPr lang="en-US" dirty="0" smtClean="0"/>
              <a:t>You are the point of contact for those clients whether they remain in your shelter or not.</a:t>
            </a:r>
          </a:p>
          <a:p>
            <a:pPr lvl="1"/>
            <a:r>
              <a:rPr lang="en-US" dirty="0" smtClean="0"/>
              <a:t>You are actively helping clients to secure housing.</a:t>
            </a:r>
          </a:p>
          <a:p>
            <a:pPr lvl="1"/>
            <a:r>
              <a:rPr lang="en-US" dirty="0" smtClean="0"/>
              <a:t>You will conduct follow-ups on those clients remaining on the prioritization list for 90 days or more.</a:t>
            </a:r>
          </a:p>
        </p:txBody>
      </p:sp>
      <p:pic>
        <p:nvPicPr>
          <p:cNvPr id="5" name="Picture 1"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9116" y="-12546"/>
            <a:ext cx="1736725"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0460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001" y="281214"/>
            <a:ext cx="10131425" cy="885371"/>
          </a:xfrm>
        </p:spPr>
        <p:txBody>
          <a:bodyPr/>
          <a:lstStyle/>
          <a:p>
            <a:r>
              <a:rPr lang="en-US" b="1" u="sng" dirty="0" smtClean="0"/>
              <a:t>Exception for Shelters</a:t>
            </a:r>
            <a:endParaRPr lang="en-US" b="1" u="sng" dirty="0"/>
          </a:p>
        </p:txBody>
      </p:sp>
      <p:sp>
        <p:nvSpPr>
          <p:cNvPr id="3" name="Content Placeholder 2"/>
          <p:cNvSpPr>
            <a:spLocks noGrp="1"/>
          </p:cNvSpPr>
          <p:nvPr>
            <p:ph idx="1"/>
          </p:nvPr>
        </p:nvSpPr>
        <p:spPr>
          <a:xfrm>
            <a:off x="526143" y="1460344"/>
            <a:ext cx="10874828" cy="4991255"/>
          </a:xfrm>
        </p:spPr>
        <p:txBody>
          <a:bodyPr>
            <a:normAutofit fontScale="85000" lnSpcReduction="10000"/>
          </a:bodyPr>
          <a:lstStyle/>
          <a:p>
            <a:r>
              <a:rPr lang="en-US" dirty="0"/>
              <a:t>If an </a:t>
            </a:r>
            <a:r>
              <a:rPr lang="en-US" dirty="0" smtClean="0"/>
              <a:t>any emergency </a:t>
            </a:r>
            <a:r>
              <a:rPr lang="en-US" dirty="0"/>
              <a:t>shelter and housing provider have established an official MOU that meets the following criteria, then the emergency shelter is exempt from the </a:t>
            </a:r>
            <a:r>
              <a:rPr lang="en-US" b="1" dirty="0"/>
              <a:t>participation</a:t>
            </a:r>
            <a:r>
              <a:rPr lang="en-US" dirty="0"/>
              <a:t> requirement.</a:t>
            </a:r>
          </a:p>
          <a:p>
            <a:r>
              <a:rPr lang="en-US" dirty="0"/>
              <a:t>The MOU criteria includes:</a:t>
            </a:r>
          </a:p>
          <a:p>
            <a:pPr lvl="1"/>
            <a:r>
              <a:rPr lang="en-US" dirty="0"/>
              <a:t>A signature from the housing provider director and the emergency shelter </a:t>
            </a:r>
            <a:r>
              <a:rPr lang="en-US" dirty="0" smtClean="0"/>
              <a:t>director</a:t>
            </a:r>
            <a:endParaRPr lang="en-US" dirty="0"/>
          </a:p>
          <a:p>
            <a:pPr lvl="1"/>
            <a:r>
              <a:rPr lang="en-US" dirty="0"/>
              <a:t>Specific responsibilities of the housing provider that includes –</a:t>
            </a:r>
          </a:p>
          <a:p>
            <a:pPr lvl="2"/>
            <a:r>
              <a:rPr lang="en-US" dirty="0"/>
              <a:t>Completing the pre-screen on all shelter clients and retaining in a client file</a:t>
            </a:r>
          </a:p>
          <a:p>
            <a:pPr lvl="2"/>
            <a:r>
              <a:rPr lang="en-US" dirty="0"/>
              <a:t>Completing the VI-SPDAT or VI-F-SPDAT on all willing clients and documented refusals</a:t>
            </a:r>
          </a:p>
          <a:p>
            <a:pPr lvl="2"/>
            <a:r>
              <a:rPr lang="en-US" dirty="0"/>
              <a:t>Completing the Service Point referral to the prioritization list</a:t>
            </a:r>
          </a:p>
          <a:p>
            <a:pPr lvl="2"/>
            <a:r>
              <a:rPr lang="en-US" dirty="0"/>
              <a:t>Agreement to be the ongoing point of contact for the client</a:t>
            </a:r>
          </a:p>
          <a:p>
            <a:pPr lvl="2"/>
            <a:r>
              <a:rPr lang="en-US" dirty="0"/>
              <a:t>Conduct required follow-ups</a:t>
            </a:r>
          </a:p>
          <a:p>
            <a:pPr lvl="1"/>
            <a:r>
              <a:rPr lang="en-US" dirty="0"/>
              <a:t>Specific responsibilities of the emergency shelter that includes –</a:t>
            </a:r>
          </a:p>
          <a:p>
            <a:pPr lvl="2"/>
            <a:r>
              <a:rPr lang="en-US" dirty="0"/>
              <a:t>Referring every client to the housing provider and maintaining documentation of that referral, date, and details</a:t>
            </a:r>
          </a:p>
          <a:p>
            <a:pPr lvl="2"/>
            <a:r>
              <a:rPr lang="en-US" dirty="0"/>
              <a:t>Maintaining communication regarding each client with the housing provider, including an ROI signed by client</a:t>
            </a:r>
          </a:p>
          <a:p>
            <a:pPr lvl="1"/>
            <a:r>
              <a:rPr lang="en-US" dirty="0"/>
              <a:t>Dated after </a:t>
            </a:r>
            <a:r>
              <a:rPr lang="en-US" dirty="0" smtClean="0"/>
              <a:t>4/1/17 but before 6/30/17</a:t>
            </a:r>
            <a:endParaRPr lang="en-US" dirty="0"/>
          </a:p>
          <a:p>
            <a:pPr lvl="1"/>
            <a:r>
              <a:rPr lang="en-US" dirty="0" smtClean="0"/>
              <a:t>Required annual reauthorization</a:t>
            </a:r>
            <a:endParaRPr lang="en-US" dirty="0"/>
          </a:p>
          <a:p>
            <a:pPr lvl="1"/>
            <a:r>
              <a:rPr lang="en-US" dirty="0"/>
              <a:t>A requirement that the document be </a:t>
            </a:r>
            <a:r>
              <a:rPr lang="en-US" dirty="0" smtClean="0"/>
              <a:t>retained </a:t>
            </a:r>
            <a:r>
              <a:rPr lang="en-US" dirty="0"/>
              <a:t>by both the housing provider and the emergency </a:t>
            </a:r>
            <a:r>
              <a:rPr lang="en-US" dirty="0" smtClean="0"/>
              <a:t>shelter,</a:t>
            </a:r>
            <a:endParaRPr lang="en-US" dirty="0"/>
          </a:p>
          <a:p>
            <a:pPr lvl="1"/>
            <a:r>
              <a:rPr lang="en-US" dirty="0"/>
              <a:t>A copy submitted to </a:t>
            </a:r>
            <a:r>
              <a:rPr lang="en-US" dirty="0" smtClean="0"/>
              <a:t>Carrie Poser at </a:t>
            </a:r>
            <a:r>
              <a:rPr lang="en-US" dirty="0" smtClean="0">
                <a:hlinkClick r:id="rId2"/>
              </a:rPr>
              <a:t>wiboscoc@gmail.com</a:t>
            </a:r>
            <a:r>
              <a:rPr lang="en-US" dirty="0" smtClean="0"/>
              <a:t> and DEHCR at </a:t>
            </a:r>
            <a:r>
              <a:rPr lang="en-US" dirty="0" smtClean="0">
                <a:hlinkClick r:id="rId3"/>
              </a:rPr>
              <a:t>Gordon.Levine@Wisconsin.gov</a:t>
            </a:r>
            <a:r>
              <a:rPr lang="en-US" dirty="0" smtClean="0"/>
              <a:t> for approval.  </a:t>
            </a:r>
            <a:endParaRPr lang="en-US" dirty="0"/>
          </a:p>
          <a:p>
            <a:endParaRPr lang="en-US" dirty="0"/>
          </a:p>
        </p:txBody>
      </p:sp>
      <p:sp>
        <p:nvSpPr>
          <p:cNvPr id="5" name="TextBox 4"/>
          <p:cNvSpPr txBox="1"/>
          <p:nvPr/>
        </p:nvSpPr>
        <p:spPr>
          <a:xfrm>
            <a:off x="8904514" y="1799771"/>
            <a:ext cx="2663089" cy="369332"/>
          </a:xfrm>
          <a:prstGeom prst="rect">
            <a:avLst/>
          </a:prstGeom>
          <a:noFill/>
        </p:spPr>
        <p:txBody>
          <a:bodyPr wrap="square" rtlCol="0">
            <a:spAutoFit/>
          </a:bodyPr>
          <a:lstStyle/>
          <a:p>
            <a:r>
              <a:rPr lang="en-US" b="1" dirty="0" smtClean="0">
                <a:solidFill>
                  <a:schemeClr val="bg1"/>
                </a:solidFill>
              </a:rPr>
              <a:t>See SAMPLE</a:t>
            </a:r>
            <a:endParaRPr lang="en-US" b="1" dirty="0">
              <a:solidFill>
                <a:schemeClr val="bg1"/>
              </a:solidFill>
            </a:endParaRPr>
          </a:p>
        </p:txBody>
      </p:sp>
      <p:pic>
        <p:nvPicPr>
          <p:cNvPr id="6" name="Picture 1" descr="image0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69116" y="-12546"/>
            <a:ext cx="1736725"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2390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54157" y="1150745"/>
            <a:ext cx="9892748" cy="4524315"/>
          </a:xfrm>
          <a:prstGeom prst="rect">
            <a:avLst/>
          </a:prstGeom>
        </p:spPr>
        <p:txBody>
          <a:bodyPr wrap="square">
            <a:spAutoFit/>
          </a:bodyPr>
          <a:lstStyle/>
          <a:p>
            <a:pPr marL="274320" lvl="1" indent="0">
              <a:buNone/>
            </a:pPr>
            <a:r>
              <a:rPr lang="en-US" sz="3600" i="1" dirty="0">
                <a:solidFill>
                  <a:schemeClr val="tx2"/>
                </a:solidFill>
              </a:rPr>
              <a:t>In the Balance of State, it is prohibited for any HUD-funded homelessness assistance programs to serve individuals and/or families experiencing homelessness or who are at imminent risk of homelessness, without the household first going through the Coordinated Entry System and receiving a referral to the Prioritization List.</a:t>
            </a:r>
          </a:p>
        </p:txBody>
      </p:sp>
      <p:pic>
        <p:nvPicPr>
          <p:cNvPr id="5" name="Picture 1"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9116" y="-12546"/>
            <a:ext cx="1736725"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8548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630" y="274118"/>
            <a:ext cx="8844118" cy="899564"/>
          </a:xfrm>
        </p:spPr>
        <p:txBody>
          <a:bodyPr>
            <a:normAutofit/>
          </a:bodyPr>
          <a:lstStyle/>
          <a:p>
            <a:r>
              <a:rPr lang="en-US" sz="4000" b="1" u="sng" dirty="0" smtClean="0"/>
              <a:t>Upcoming Changes</a:t>
            </a:r>
            <a:endParaRPr lang="en-US" sz="4000" b="1" u="sng" dirty="0"/>
          </a:p>
        </p:txBody>
      </p:sp>
      <p:sp>
        <p:nvSpPr>
          <p:cNvPr id="3" name="Content Placeholder 2"/>
          <p:cNvSpPr>
            <a:spLocks noGrp="1"/>
          </p:cNvSpPr>
          <p:nvPr>
            <p:ph idx="1"/>
          </p:nvPr>
        </p:nvSpPr>
        <p:spPr>
          <a:xfrm>
            <a:off x="638630" y="1532585"/>
            <a:ext cx="10369682" cy="5086875"/>
          </a:xfrm>
        </p:spPr>
        <p:txBody>
          <a:bodyPr>
            <a:normAutofit fontScale="92500" lnSpcReduction="10000"/>
          </a:bodyPr>
          <a:lstStyle/>
          <a:p>
            <a:r>
              <a:rPr lang="en-US" dirty="0" smtClean="0"/>
              <a:t>HUD Notice – HUD deadline for implementation is </a:t>
            </a:r>
            <a:r>
              <a:rPr lang="en-US" dirty="0" smtClean="0">
                <a:solidFill>
                  <a:srgbClr val="FF0000"/>
                </a:solidFill>
              </a:rPr>
              <a:t>January 2018</a:t>
            </a:r>
          </a:p>
          <a:p>
            <a:pPr lvl="1"/>
            <a:r>
              <a:rPr lang="en-US" dirty="0" smtClean="0"/>
              <a:t>Update existing policies</a:t>
            </a:r>
          </a:p>
          <a:p>
            <a:pPr lvl="1"/>
            <a:r>
              <a:rPr lang="en-US" dirty="0" smtClean="0"/>
              <a:t>Create system for prevention</a:t>
            </a:r>
          </a:p>
          <a:p>
            <a:pPr lvl="1"/>
            <a:r>
              <a:rPr lang="en-US" dirty="0" smtClean="0"/>
              <a:t>Develop after hours plan</a:t>
            </a:r>
          </a:p>
          <a:p>
            <a:pPr lvl="1"/>
            <a:r>
              <a:rPr lang="en-US" dirty="0"/>
              <a:t>Roll out the standardized brochure, posters, and other advertisement for the coordinated entry system</a:t>
            </a:r>
          </a:p>
          <a:p>
            <a:pPr lvl="1"/>
            <a:endParaRPr lang="en-US" dirty="0" smtClean="0"/>
          </a:p>
          <a:p>
            <a:r>
              <a:rPr lang="en-US" dirty="0" smtClean="0"/>
              <a:t>Regional Meetings</a:t>
            </a:r>
          </a:p>
          <a:p>
            <a:pPr lvl="1"/>
            <a:r>
              <a:rPr lang="en-US" dirty="0" smtClean="0"/>
              <a:t>Upcoming meetings that will include participants for multiple continua </a:t>
            </a:r>
          </a:p>
          <a:p>
            <a:pPr lvl="1"/>
            <a:r>
              <a:rPr lang="en-US" dirty="0" smtClean="0"/>
              <a:t>Ability to ask questions and have direct communication with Implementation Team member</a:t>
            </a:r>
          </a:p>
          <a:p>
            <a:pPr lvl="1"/>
            <a:r>
              <a:rPr lang="en-US" dirty="0" smtClean="0"/>
              <a:t>DLA &amp; List Holder asked to help plan and organize</a:t>
            </a:r>
          </a:p>
          <a:p>
            <a:pPr lvl="1"/>
            <a:r>
              <a:rPr lang="en-US" dirty="0" smtClean="0"/>
              <a:t>Goal:  May/June</a:t>
            </a:r>
          </a:p>
          <a:p>
            <a:pPr lvl="1"/>
            <a:endParaRPr lang="en-US" dirty="0" smtClean="0"/>
          </a:p>
          <a:p>
            <a:r>
              <a:rPr lang="en-US" dirty="0" smtClean="0"/>
              <a:t>Updated Prioritization lists</a:t>
            </a:r>
          </a:p>
          <a:p>
            <a:pPr lvl="1"/>
            <a:r>
              <a:rPr lang="en-US" dirty="0" smtClean="0"/>
              <a:t>HMIS – PSH (2) list</a:t>
            </a:r>
          </a:p>
          <a:p>
            <a:pPr lvl="1"/>
            <a:r>
              <a:rPr lang="en-US" dirty="0" smtClean="0"/>
              <a:t>Non-HMIS – new referral link and new list link</a:t>
            </a:r>
          </a:p>
          <a:p>
            <a:endParaRPr lang="en-US" b="1" dirty="0" smtClean="0"/>
          </a:p>
        </p:txBody>
      </p:sp>
      <p:pic>
        <p:nvPicPr>
          <p:cNvPr id="5" name="Picture 1"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9116" y="-12546"/>
            <a:ext cx="1736725"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1932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0" end="0"/>
                                            </p:tx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
                                            <p:txEl>
                                              <p:pRg st="1" end="1"/>
                                            </p:tx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
                                            <p:txEl>
                                              <p:pRg st="2" end="2"/>
                                            </p:tx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
                                            <p:txEl>
                                              <p:pRg st="3" end="3"/>
                                            </p:txEl>
                                          </p:spTgt>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6" end="6"/>
                                            </p:tx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
                                            <p:txEl>
                                              <p:pRg st="7" end="7"/>
                                            </p:txEl>
                                          </p:spTgt>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
                                            <p:txEl>
                                              <p:pRg st="8" end="8"/>
                                            </p:txEl>
                                          </p:spTgt>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
                                            <p:txEl>
                                              <p:pRg st="9" end="9"/>
                                            </p:txEl>
                                          </p:spTgt>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
                                            <p:txEl>
                                              <p:pRg st="12" end="12"/>
                                            </p:txEl>
                                          </p:spTgt>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07911"/>
          </a:xfrm>
        </p:spPr>
        <p:txBody>
          <a:bodyPr>
            <a:normAutofit/>
          </a:bodyPr>
          <a:lstStyle/>
          <a:p>
            <a:r>
              <a:rPr lang="en-US" sz="4000" u="sng" dirty="0" smtClean="0"/>
              <a:t>Meeting Agenda</a:t>
            </a:r>
            <a:endParaRPr lang="en-US" sz="4000" b="1" u="sng" dirty="0"/>
          </a:p>
        </p:txBody>
      </p:sp>
      <p:sp>
        <p:nvSpPr>
          <p:cNvPr id="3" name="Content Placeholder 2"/>
          <p:cNvSpPr>
            <a:spLocks noGrp="1"/>
          </p:cNvSpPr>
          <p:nvPr>
            <p:ph idx="1"/>
          </p:nvPr>
        </p:nvSpPr>
        <p:spPr>
          <a:xfrm>
            <a:off x="1103312" y="1828800"/>
            <a:ext cx="8946541" cy="4419599"/>
          </a:xfrm>
        </p:spPr>
        <p:txBody>
          <a:bodyPr>
            <a:normAutofit/>
          </a:bodyPr>
          <a:lstStyle/>
          <a:p>
            <a:r>
              <a:rPr lang="en-US" dirty="0" smtClean="0"/>
              <a:t>Introduction</a:t>
            </a:r>
          </a:p>
          <a:p>
            <a:r>
              <a:rPr lang="en-US" dirty="0" smtClean="0"/>
              <a:t>Coordinated Entry </a:t>
            </a:r>
          </a:p>
          <a:p>
            <a:r>
              <a:rPr lang="en-US" dirty="0" smtClean="0"/>
              <a:t>Key Leaders</a:t>
            </a:r>
          </a:p>
          <a:p>
            <a:r>
              <a:rPr lang="en-US" dirty="0" smtClean="0"/>
              <a:t>Current Rules and Requirements</a:t>
            </a:r>
          </a:p>
          <a:p>
            <a:r>
              <a:rPr lang="en-US" dirty="0" smtClean="0"/>
              <a:t>Upcoming Changes</a:t>
            </a:r>
          </a:p>
          <a:p>
            <a:r>
              <a:rPr lang="en-US" dirty="0" smtClean="0"/>
              <a:t>Questions and Answers</a:t>
            </a:r>
          </a:p>
          <a:p>
            <a:endParaRPr lang="en-US" dirty="0" smtClean="0"/>
          </a:p>
          <a:p>
            <a:endParaRPr lang="en-US" dirty="0"/>
          </a:p>
        </p:txBody>
      </p:sp>
      <p:pic>
        <p:nvPicPr>
          <p:cNvPr id="1027" name="Picture 1"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9116" y="-12546"/>
            <a:ext cx="1736725"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44909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8630" y="1532586"/>
            <a:ext cx="10369682" cy="3728528"/>
          </a:xfrm>
        </p:spPr>
        <p:txBody>
          <a:bodyPr>
            <a:normAutofit/>
          </a:bodyPr>
          <a:lstStyle/>
          <a:p>
            <a:pPr marL="0" indent="0" algn="ctr">
              <a:buNone/>
            </a:pPr>
            <a:r>
              <a:rPr lang="en-US" sz="5400" dirty="0" smtClean="0"/>
              <a:t>QUESTIONS</a:t>
            </a:r>
          </a:p>
          <a:p>
            <a:pPr marL="0" indent="0" algn="ctr">
              <a:buNone/>
            </a:pPr>
            <a:r>
              <a:rPr lang="en-US" sz="5400" dirty="0" smtClean="0"/>
              <a:t>And</a:t>
            </a:r>
          </a:p>
          <a:p>
            <a:pPr marL="0" indent="0" algn="ctr">
              <a:buNone/>
            </a:pPr>
            <a:r>
              <a:rPr lang="en-US" sz="5400" dirty="0" smtClean="0"/>
              <a:t>ANSWERS</a:t>
            </a:r>
          </a:p>
          <a:p>
            <a:pPr marL="0" indent="0">
              <a:buNone/>
            </a:pPr>
            <a:endParaRPr lang="en-US" dirty="0" smtClean="0"/>
          </a:p>
          <a:p>
            <a:endParaRPr lang="en-US" b="1" dirty="0" smtClean="0"/>
          </a:p>
        </p:txBody>
      </p:sp>
      <p:pic>
        <p:nvPicPr>
          <p:cNvPr id="5" name="Picture 1"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9116" y="-12546"/>
            <a:ext cx="1736725"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150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94198"/>
            <a:ext cx="9692640" cy="1117159"/>
          </a:xfrm>
        </p:spPr>
        <p:txBody>
          <a:bodyPr/>
          <a:lstStyle/>
          <a:p>
            <a:r>
              <a:rPr lang="en-US" u="sng" dirty="0" smtClean="0"/>
              <a:t>Contact Information</a:t>
            </a:r>
            <a:r>
              <a:rPr lang="en-US" dirty="0" smtClean="0"/>
              <a:t>		</a:t>
            </a:r>
            <a:endParaRPr lang="en-US" dirty="0"/>
          </a:p>
        </p:txBody>
      </p:sp>
      <p:sp>
        <p:nvSpPr>
          <p:cNvPr id="3" name="Content Placeholder 2"/>
          <p:cNvSpPr>
            <a:spLocks noGrp="1"/>
          </p:cNvSpPr>
          <p:nvPr>
            <p:ph idx="1"/>
          </p:nvPr>
        </p:nvSpPr>
        <p:spPr>
          <a:xfrm>
            <a:off x="1261872" y="2059619"/>
            <a:ext cx="9692640" cy="4255042"/>
          </a:xfrm>
        </p:spPr>
        <p:txBody>
          <a:bodyPr>
            <a:normAutofit fontScale="92500" lnSpcReduction="10000"/>
          </a:bodyPr>
          <a:lstStyle/>
          <a:p>
            <a:pPr marL="0" indent="0">
              <a:buNone/>
            </a:pPr>
            <a:r>
              <a:rPr lang="en-US" b="1" dirty="0" smtClean="0"/>
              <a:t>Carrie Poser</a:t>
            </a:r>
            <a:r>
              <a:rPr lang="en-US" dirty="0" smtClean="0"/>
              <a:t>		</a:t>
            </a:r>
            <a:r>
              <a:rPr lang="en-US" dirty="0" smtClean="0">
                <a:hlinkClick r:id="rId2"/>
              </a:rPr>
              <a:t>Carrie.poser@wibos.org</a:t>
            </a:r>
            <a:endParaRPr lang="en-US" dirty="0" smtClean="0"/>
          </a:p>
          <a:p>
            <a:pPr lvl="1"/>
            <a:r>
              <a:rPr lang="en-US" dirty="0" smtClean="0"/>
              <a:t>Contact for: Waukesha</a:t>
            </a:r>
          </a:p>
          <a:p>
            <a:pPr marL="0" indent="0">
              <a:buNone/>
            </a:pPr>
            <a:r>
              <a:rPr lang="en-US" b="1" dirty="0" smtClean="0"/>
              <a:t>Jeanette Petts		</a:t>
            </a:r>
            <a:r>
              <a:rPr lang="en-US" dirty="0" smtClean="0">
                <a:hlinkClick r:id="rId3"/>
              </a:rPr>
              <a:t>jeanettep@cacscw.org</a:t>
            </a:r>
            <a:r>
              <a:rPr lang="en-US" dirty="0" smtClean="0"/>
              <a:t> </a:t>
            </a:r>
          </a:p>
          <a:p>
            <a:pPr lvl="1"/>
            <a:r>
              <a:rPr lang="en-US" dirty="0" smtClean="0"/>
              <a:t>Contact for: CAP, Central, Jefferson, Rock Walworth, Southwest </a:t>
            </a:r>
          </a:p>
          <a:p>
            <a:pPr marL="0" indent="0">
              <a:buNone/>
            </a:pPr>
            <a:r>
              <a:rPr lang="en-US" b="1" dirty="0" smtClean="0"/>
              <a:t>Corin Tubridy</a:t>
            </a:r>
            <a:r>
              <a:rPr lang="en-US" dirty="0" smtClean="0"/>
              <a:t>		</a:t>
            </a:r>
            <a:r>
              <a:rPr lang="en-US" dirty="0" smtClean="0">
                <a:hlinkClick r:id="rId4"/>
              </a:rPr>
              <a:t>ctubridy@wcap.org</a:t>
            </a:r>
            <a:r>
              <a:rPr lang="en-US" dirty="0" smtClean="0"/>
              <a:t> </a:t>
            </a:r>
          </a:p>
          <a:p>
            <a:pPr lvl="1"/>
            <a:r>
              <a:rPr lang="en-US" dirty="0" smtClean="0"/>
              <a:t>Contact for: Coulee, Dairyland, Indianhead, North Central, Northwest, West Central</a:t>
            </a:r>
            <a:endParaRPr lang="en-US" b="1" dirty="0" smtClean="0"/>
          </a:p>
          <a:p>
            <a:pPr marL="0" indent="0">
              <a:buNone/>
            </a:pPr>
            <a:r>
              <a:rPr lang="en-US" b="1" dirty="0" smtClean="0"/>
              <a:t>Debbie Bushman 	</a:t>
            </a:r>
            <a:r>
              <a:rPr lang="en-US" dirty="0" smtClean="0">
                <a:hlinkClick r:id="rId5"/>
              </a:rPr>
              <a:t>debbiebushman@newcap.org</a:t>
            </a:r>
            <a:r>
              <a:rPr lang="en-US" dirty="0" smtClean="0"/>
              <a:t> </a:t>
            </a:r>
          </a:p>
          <a:p>
            <a:pPr lvl="1"/>
            <a:r>
              <a:rPr lang="en-US" dirty="0" smtClean="0"/>
              <a:t>Contact for: Brown, Fox Cities, Lakeshore, Northeast/NWISH, Winnebagoland</a:t>
            </a:r>
          </a:p>
          <a:p>
            <a:pPr marL="0" indent="0">
              <a:buNone/>
            </a:pPr>
            <a:r>
              <a:rPr lang="en-US" b="1" dirty="0"/>
              <a:t>Lisa Sanders		</a:t>
            </a:r>
            <a:r>
              <a:rPr lang="en-US" dirty="0" smtClean="0">
                <a:hlinkClick r:id="rId6"/>
              </a:rPr>
              <a:t>sandersl@shalomcenter.org</a:t>
            </a:r>
            <a:r>
              <a:rPr lang="en-US" b="1" dirty="0" smtClean="0"/>
              <a:t> </a:t>
            </a:r>
          </a:p>
          <a:p>
            <a:pPr lvl="1"/>
            <a:r>
              <a:rPr lang="en-US" dirty="0" smtClean="0"/>
              <a:t>Contact for: Kenosha, Ozaukee, Washington</a:t>
            </a:r>
          </a:p>
          <a:p>
            <a:pPr marL="0" indent="0">
              <a:buNone/>
            </a:pPr>
            <a:r>
              <a:rPr lang="en-US" b="1" dirty="0" smtClean="0"/>
              <a:t>Leigh Polodna</a:t>
            </a:r>
            <a:r>
              <a:rPr lang="en-US" dirty="0" smtClean="0"/>
              <a:t>	</a:t>
            </a:r>
            <a:r>
              <a:rPr lang="en-US" dirty="0" smtClean="0">
                <a:hlinkClick r:id="rId7"/>
              </a:rPr>
              <a:t>leigh.polodna@icalliances.org</a:t>
            </a:r>
            <a:r>
              <a:rPr lang="en-US" dirty="0" smtClean="0"/>
              <a:t> </a:t>
            </a:r>
          </a:p>
          <a:p>
            <a:pPr marL="0" indent="0">
              <a:buNone/>
            </a:pPr>
            <a:endParaRPr lang="en-US" dirty="0"/>
          </a:p>
          <a:p>
            <a:pPr marL="0" indent="0">
              <a:buNone/>
            </a:pPr>
            <a:endParaRPr lang="en-US" dirty="0"/>
          </a:p>
        </p:txBody>
      </p:sp>
      <p:pic>
        <p:nvPicPr>
          <p:cNvPr id="4" name="Picture 1" descr="image00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369116" y="-12546"/>
            <a:ext cx="1736725"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5716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38150"/>
            <a:ext cx="8897384" cy="856821"/>
          </a:xfrm>
        </p:spPr>
        <p:txBody>
          <a:bodyPr>
            <a:normAutofit/>
          </a:bodyPr>
          <a:lstStyle/>
          <a:p>
            <a:r>
              <a:rPr lang="en-US" sz="4000" b="1" u="sng" dirty="0" smtClean="0"/>
              <a:t>Coordinated Entry</a:t>
            </a:r>
            <a:endParaRPr lang="en-US" sz="4000" b="1" u="sng" dirty="0"/>
          </a:p>
        </p:txBody>
      </p:sp>
      <p:sp>
        <p:nvSpPr>
          <p:cNvPr id="3" name="Content Placeholder 2"/>
          <p:cNvSpPr>
            <a:spLocks noGrp="1"/>
          </p:cNvSpPr>
          <p:nvPr>
            <p:ph idx="1"/>
          </p:nvPr>
        </p:nvSpPr>
        <p:spPr>
          <a:xfrm>
            <a:off x="646111" y="1784412"/>
            <a:ext cx="10429719" cy="4463987"/>
          </a:xfrm>
        </p:spPr>
        <p:txBody>
          <a:bodyPr>
            <a:normAutofit/>
          </a:bodyPr>
          <a:lstStyle/>
          <a:p>
            <a:r>
              <a:rPr lang="en-US" dirty="0" smtClean="0"/>
              <a:t>In the Balance of State COC, coordinated entry is comprised of 4 components:</a:t>
            </a:r>
          </a:p>
          <a:p>
            <a:pPr lvl="1"/>
            <a:endParaRPr lang="en-US" dirty="0" smtClean="0"/>
          </a:p>
          <a:p>
            <a:pPr lvl="1"/>
            <a:r>
              <a:rPr lang="en-US" b="1" dirty="0" smtClean="0"/>
              <a:t>Pre-screen form</a:t>
            </a:r>
          </a:p>
          <a:p>
            <a:pPr lvl="1"/>
            <a:endParaRPr lang="en-US" dirty="0" smtClean="0"/>
          </a:p>
          <a:p>
            <a:pPr lvl="1"/>
            <a:r>
              <a:rPr lang="en-US" b="1" dirty="0" smtClean="0"/>
              <a:t>Assessment</a:t>
            </a:r>
          </a:p>
          <a:p>
            <a:pPr lvl="2"/>
            <a:r>
              <a:rPr lang="en-US" dirty="0" smtClean="0"/>
              <a:t>VI-SPDAT, VI-F-SPDAT, TAY-VI-SPDAT</a:t>
            </a:r>
          </a:p>
          <a:p>
            <a:pPr lvl="2"/>
            <a:endParaRPr lang="en-US" dirty="0" smtClean="0"/>
          </a:p>
          <a:p>
            <a:pPr lvl="1"/>
            <a:r>
              <a:rPr lang="en-US" b="1" dirty="0" smtClean="0"/>
              <a:t>Referral</a:t>
            </a:r>
          </a:p>
          <a:p>
            <a:pPr lvl="2"/>
            <a:r>
              <a:rPr lang="en-US" dirty="0" smtClean="0"/>
              <a:t>HMIS Prioritization</a:t>
            </a:r>
          </a:p>
          <a:p>
            <a:pPr lvl="2"/>
            <a:r>
              <a:rPr lang="en-US" dirty="0" smtClean="0"/>
              <a:t>Non-HMIS Prioritization</a:t>
            </a:r>
          </a:p>
          <a:p>
            <a:pPr lvl="2"/>
            <a:endParaRPr lang="en-US" dirty="0" smtClean="0"/>
          </a:p>
          <a:p>
            <a:pPr lvl="1"/>
            <a:r>
              <a:rPr lang="en-US" b="1" dirty="0" smtClean="0"/>
              <a:t>Follow-up</a:t>
            </a:r>
          </a:p>
        </p:txBody>
      </p:sp>
      <p:pic>
        <p:nvPicPr>
          <p:cNvPr id="5" name="Picture 1"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9116" y="-12546"/>
            <a:ext cx="1736725"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0309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38150"/>
            <a:ext cx="8897384" cy="856821"/>
          </a:xfrm>
        </p:spPr>
        <p:txBody>
          <a:bodyPr>
            <a:normAutofit/>
          </a:bodyPr>
          <a:lstStyle/>
          <a:p>
            <a:r>
              <a:rPr lang="en-US" sz="4000" b="1" u="sng" dirty="0" smtClean="0"/>
              <a:t>Pre-Screen</a:t>
            </a:r>
            <a:endParaRPr lang="en-US" sz="4000" b="1" u="sng" dirty="0"/>
          </a:p>
        </p:txBody>
      </p:sp>
      <p:sp>
        <p:nvSpPr>
          <p:cNvPr id="3" name="Content Placeholder 2"/>
          <p:cNvSpPr>
            <a:spLocks noGrp="1"/>
          </p:cNvSpPr>
          <p:nvPr>
            <p:ph idx="1"/>
          </p:nvPr>
        </p:nvSpPr>
        <p:spPr>
          <a:xfrm>
            <a:off x="646111" y="1784412"/>
            <a:ext cx="10429719" cy="4463987"/>
          </a:xfrm>
        </p:spPr>
        <p:txBody>
          <a:bodyPr>
            <a:normAutofit/>
          </a:bodyPr>
          <a:lstStyle/>
          <a:p>
            <a:r>
              <a:rPr lang="en-US" dirty="0" smtClean="0"/>
              <a:t>The pre-screen form is located on the BOS website, coordinated entry page.</a:t>
            </a:r>
          </a:p>
          <a:p>
            <a:r>
              <a:rPr lang="en-US" dirty="0" smtClean="0"/>
              <a:t>This form must be completed for every household that presents homeless at any participating emergency shelter and/or housing provider.</a:t>
            </a:r>
          </a:p>
          <a:p>
            <a:r>
              <a:rPr lang="en-US" dirty="0" smtClean="0"/>
              <a:t>If a household refuses, the refusal must be documented on the pre-screen form.</a:t>
            </a:r>
          </a:p>
          <a:p>
            <a:r>
              <a:rPr lang="en-US" dirty="0" smtClean="0"/>
              <a:t>Each household must have access to and be informed of their Coordinated Entry rights and responsibilities.  </a:t>
            </a:r>
          </a:p>
          <a:p>
            <a:pPr lvl="1"/>
            <a:r>
              <a:rPr lang="en-US" dirty="0" smtClean="0"/>
              <a:t>Even if they refuse any part of the process.</a:t>
            </a:r>
          </a:p>
          <a:p>
            <a:r>
              <a:rPr lang="en-US" dirty="0" smtClean="0"/>
              <a:t>If there is an approved MOU between a shelter and a housing provider, the emergency shelter is still required to complete this step.</a:t>
            </a:r>
          </a:p>
          <a:p>
            <a:pPr lvl="1"/>
            <a:endParaRPr lang="en-US" dirty="0" smtClean="0"/>
          </a:p>
        </p:txBody>
      </p:sp>
      <p:pic>
        <p:nvPicPr>
          <p:cNvPr id="5" name="Picture 1"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9116" y="-12546"/>
            <a:ext cx="1736725"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02532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38150"/>
            <a:ext cx="8897384" cy="856821"/>
          </a:xfrm>
        </p:spPr>
        <p:txBody>
          <a:bodyPr>
            <a:normAutofit/>
          </a:bodyPr>
          <a:lstStyle/>
          <a:p>
            <a:r>
              <a:rPr lang="en-US" sz="4000" b="1" u="sng" dirty="0" smtClean="0"/>
              <a:t>Assessment</a:t>
            </a:r>
            <a:endParaRPr lang="en-US" sz="4000" b="1" u="sng" dirty="0"/>
          </a:p>
        </p:txBody>
      </p:sp>
      <p:sp>
        <p:nvSpPr>
          <p:cNvPr id="3" name="Content Placeholder 2"/>
          <p:cNvSpPr>
            <a:spLocks noGrp="1"/>
          </p:cNvSpPr>
          <p:nvPr>
            <p:ph idx="1"/>
          </p:nvPr>
        </p:nvSpPr>
        <p:spPr>
          <a:xfrm>
            <a:off x="646111" y="1784412"/>
            <a:ext cx="10429719" cy="4463987"/>
          </a:xfrm>
        </p:spPr>
        <p:txBody>
          <a:bodyPr>
            <a:normAutofit lnSpcReduction="10000"/>
          </a:bodyPr>
          <a:lstStyle/>
          <a:p>
            <a:r>
              <a:rPr lang="en-US" dirty="0" smtClean="0"/>
              <a:t>Every agency must be using the BOS opening script specifically included in the VI-SPDAT training Power Point slides.</a:t>
            </a:r>
          </a:p>
          <a:p>
            <a:r>
              <a:rPr lang="en-US" dirty="0" smtClean="0"/>
              <a:t>Every household with an adult </a:t>
            </a:r>
            <a:r>
              <a:rPr lang="en-US" dirty="0"/>
              <a:t>over the age of 24 </a:t>
            </a:r>
            <a:r>
              <a:rPr lang="en-US" dirty="0" smtClean="0"/>
              <a:t>and without children should be assessed with the VI-SPDAT.</a:t>
            </a:r>
          </a:p>
          <a:p>
            <a:pPr lvl="1"/>
            <a:r>
              <a:rPr lang="en-US" dirty="0" smtClean="0"/>
              <a:t>This includes any combination of two adults (over the age 24 presenting as a household).</a:t>
            </a:r>
          </a:p>
          <a:p>
            <a:r>
              <a:rPr lang="en-US" dirty="0" smtClean="0"/>
              <a:t>Every household with children should be assessed with the VI-F-SPDAT.</a:t>
            </a:r>
          </a:p>
          <a:p>
            <a:pPr lvl="1"/>
            <a:r>
              <a:rPr lang="en-US" dirty="0" smtClean="0"/>
              <a:t>This must include one person over the age of 18 that is the parent of at least child under the age of 18.</a:t>
            </a:r>
          </a:p>
          <a:p>
            <a:r>
              <a:rPr lang="en-US" dirty="0" smtClean="0"/>
              <a:t>Every household without children, in which the adult(s) is/are between the ages of 18-24, should be assessed with the TAY-VI-SPDAT.</a:t>
            </a:r>
          </a:p>
          <a:p>
            <a:pPr lvl="1"/>
            <a:r>
              <a:rPr lang="en-US" dirty="0" smtClean="0"/>
              <a:t>This includes any combination of two adults (between the ages of 18-24 presenting as a household).</a:t>
            </a:r>
          </a:p>
          <a:p>
            <a:pPr lvl="1"/>
            <a:r>
              <a:rPr lang="en-US" dirty="0" smtClean="0"/>
              <a:t>This does </a:t>
            </a:r>
            <a:r>
              <a:rPr lang="en-US" u="sng" dirty="0" smtClean="0"/>
              <a:t>not</a:t>
            </a:r>
            <a:r>
              <a:rPr lang="en-US" dirty="0" smtClean="0"/>
              <a:t> include a parenting youth.</a:t>
            </a:r>
          </a:p>
          <a:p>
            <a:pPr lvl="1"/>
            <a:r>
              <a:rPr lang="en-US" dirty="0" smtClean="0"/>
              <a:t>Unaccompanied youth under the age of 18 should be assessed with the TAY-VI-SPDAT.</a:t>
            </a:r>
          </a:p>
          <a:p>
            <a:pPr lvl="1"/>
            <a:endParaRPr lang="en-US" dirty="0" smtClean="0"/>
          </a:p>
        </p:txBody>
      </p:sp>
      <p:pic>
        <p:nvPicPr>
          <p:cNvPr id="5" name="Picture 1"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9116" y="-12546"/>
            <a:ext cx="1736725"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5757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38150"/>
            <a:ext cx="8897384" cy="856821"/>
          </a:xfrm>
        </p:spPr>
        <p:txBody>
          <a:bodyPr>
            <a:normAutofit/>
          </a:bodyPr>
          <a:lstStyle/>
          <a:p>
            <a:r>
              <a:rPr lang="en-US" sz="4000" u="sng" dirty="0" smtClean="0"/>
              <a:t>Introductory Script</a:t>
            </a:r>
            <a:endParaRPr lang="en-US" sz="4000" b="1" u="sng" dirty="0"/>
          </a:p>
        </p:txBody>
      </p:sp>
      <p:sp>
        <p:nvSpPr>
          <p:cNvPr id="3" name="Content Placeholder 2"/>
          <p:cNvSpPr>
            <a:spLocks noGrp="1"/>
          </p:cNvSpPr>
          <p:nvPr>
            <p:ph idx="1"/>
          </p:nvPr>
        </p:nvSpPr>
        <p:spPr>
          <a:xfrm>
            <a:off x="646111" y="1784412"/>
            <a:ext cx="10429719" cy="4463987"/>
          </a:xfrm>
        </p:spPr>
        <p:txBody>
          <a:bodyPr>
            <a:normAutofit fontScale="85000" lnSpcReduction="20000"/>
          </a:bodyPr>
          <a:lstStyle/>
          <a:p>
            <a:pPr marL="0" indent="0">
              <a:buNone/>
            </a:pPr>
            <a:r>
              <a:rPr lang="en-US" dirty="0"/>
              <a:t>My name is [interviewer name] and I work for [organization name]. I have a short survey that I would like to complete with you. The answers will help us determine how we can best go about supporting you and helping you with housing. Most questions only require a Yes or No. Some questions require a one-word answer. Some of the questions are personal in nature, but you can choose to skip or refuse to answer any question. </a:t>
            </a:r>
          </a:p>
          <a:p>
            <a:pPr marL="0" indent="0">
              <a:buNone/>
            </a:pPr>
            <a:r>
              <a:rPr lang="en-US" i="1" dirty="0"/>
              <a:t>For WISP Prioritization List: </a:t>
            </a:r>
            <a:r>
              <a:rPr lang="en-US" dirty="0"/>
              <a:t>The information collected will go into a database called Wisconsin Service Point. This is a secure, web-based database that is utilized by homeless services providers in Wisconsin. </a:t>
            </a:r>
          </a:p>
          <a:p>
            <a:pPr marL="0" indent="0">
              <a:buNone/>
            </a:pPr>
            <a:r>
              <a:rPr lang="en-US" i="1" dirty="0"/>
              <a:t>For Non-WISP Prioritization List: </a:t>
            </a:r>
            <a:r>
              <a:rPr lang="en-US" dirty="0"/>
              <a:t>The information collected will result in a number that will be entered into an anonymous Prioritization List, along with a unique identifier that only our agency knows.</a:t>
            </a:r>
          </a:p>
          <a:p>
            <a:pPr marL="0" indent="0">
              <a:buNone/>
            </a:pPr>
            <a:r>
              <a:rPr lang="en-US" dirty="0"/>
              <a:t>If you do not understand a question, let me know and I will be happy to clarify. If it seems to me that you don’t understand a question I will also do my best to explain it to you without you needing to ask for clarification.</a:t>
            </a:r>
          </a:p>
          <a:p>
            <a:pPr marL="0" indent="0">
              <a:buNone/>
            </a:pPr>
            <a:r>
              <a:rPr lang="en-US" dirty="0"/>
              <a:t>Finally, it is important that you are honest with your answers. You do not need to embellish or keep information from me in order to get a program. This survey is just one factor we use in figuring out how to best support you. So please answer as honestly as you feel comfortable doing.</a:t>
            </a:r>
          </a:p>
          <a:p>
            <a:pPr lvl="1"/>
            <a:endParaRPr lang="en-US" dirty="0" smtClean="0"/>
          </a:p>
        </p:txBody>
      </p:sp>
      <p:pic>
        <p:nvPicPr>
          <p:cNvPr id="5" name="Picture 1"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9116" y="-12546"/>
            <a:ext cx="1736725"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65107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38150"/>
            <a:ext cx="8897384" cy="856821"/>
          </a:xfrm>
        </p:spPr>
        <p:txBody>
          <a:bodyPr>
            <a:normAutofit/>
          </a:bodyPr>
          <a:lstStyle/>
          <a:p>
            <a:r>
              <a:rPr lang="en-US" sz="4000" b="1" u="sng" dirty="0" smtClean="0"/>
              <a:t>Referral</a:t>
            </a:r>
            <a:endParaRPr lang="en-US" sz="4000" b="1" u="sng" dirty="0"/>
          </a:p>
        </p:txBody>
      </p:sp>
      <p:sp>
        <p:nvSpPr>
          <p:cNvPr id="3" name="Content Placeholder 2"/>
          <p:cNvSpPr>
            <a:spLocks noGrp="1"/>
          </p:cNvSpPr>
          <p:nvPr>
            <p:ph idx="1"/>
          </p:nvPr>
        </p:nvSpPr>
        <p:spPr>
          <a:xfrm>
            <a:off x="646111" y="1784412"/>
            <a:ext cx="10429719" cy="4463987"/>
          </a:xfrm>
        </p:spPr>
        <p:txBody>
          <a:bodyPr>
            <a:normAutofit/>
          </a:bodyPr>
          <a:lstStyle/>
          <a:p>
            <a:r>
              <a:rPr lang="en-US" dirty="0" smtClean="0"/>
              <a:t>This step includes either a:</a:t>
            </a:r>
          </a:p>
          <a:p>
            <a:pPr lvl="1"/>
            <a:r>
              <a:rPr lang="en-US" dirty="0" smtClean="0"/>
              <a:t>Referral to the HMIS prioritization list</a:t>
            </a:r>
          </a:p>
          <a:p>
            <a:pPr lvl="1"/>
            <a:r>
              <a:rPr lang="en-US" dirty="0" smtClean="0"/>
              <a:t>Referral to the Non-HMIS prioritization list</a:t>
            </a:r>
          </a:p>
          <a:p>
            <a:pPr lvl="1"/>
            <a:endParaRPr lang="en-US" dirty="0" smtClean="0"/>
          </a:p>
          <a:p>
            <a:r>
              <a:rPr lang="en-US" dirty="0" smtClean="0"/>
              <a:t>The HMIS prioritization list belongs to the continua, but is managed by each individual agency that participates. </a:t>
            </a:r>
          </a:p>
          <a:p>
            <a:pPr lvl="1"/>
            <a:r>
              <a:rPr lang="en-US" dirty="0" smtClean="0"/>
              <a:t>Neither the DLA Contact nor the List Holder is responsible for “managing the HMIS list.”</a:t>
            </a:r>
          </a:p>
          <a:p>
            <a:pPr lvl="1"/>
            <a:r>
              <a:rPr lang="en-US" dirty="0" smtClean="0"/>
              <a:t>Anyone with an ART license can pull the list.</a:t>
            </a:r>
          </a:p>
          <a:p>
            <a:pPr lvl="1"/>
            <a:endParaRPr lang="en-US" dirty="0" smtClean="0"/>
          </a:p>
          <a:p>
            <a:r>
              <a:rPr lang="en-US" dirty="0" smtClean="0"/>
              <a:t>The Non-HMIS prioritization list belongs to the continua, but is managed by only 1 person (and a back-up). </a:t>
            </a:r>
          </a:p>
          <a:p>
            <a:pPr lvl="1"/>
            <a:r>
              <a:rPr lang="en-US" dirty="0" smtClean="0"/>
              <a:t>The List Holder is the ONLY person that can “manage the Non-HMIS list.”</a:t>
            </a:r>
          </a:p>
          <a:p>
            <a:pPr lvl="1"/>
            <a:endParaRPr lang="en-US" dirty="0" smtClean="0"/>
          </a:p>
        </p:txBody>
      </p:sp>
      <p:pic>
        <p:nvPicPr>
          <p:cNvPr id="5" name="Picture 1"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9116" y="-12546"/>
            <a:ext cx="1736725"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5389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38150"/>
            <a:ext cx="8897384" cy="856821"/>
          </a:xfrm>
        </p:spPr>
        <p:txBody>
          <a:bodyPr>
            <a:normAutofit/>
          </a:bodyPr>
          <a:lstStyle/>
          <a:p>
            <a:r>
              <a:rPr lang="en-US" sz="4000" b="1" u="sng" dirty="0" smtClean="0"/>
              <a:t>Follow-Up</a:t>
            </a:r>
            <a:endParaRPr lang="en-US" sz="4000" b="1" u="sng" dirty="0"/>
          </a:p>
        </p:txBody>
      </p:sp>
      <p:sp>
        <p:nvSpPr>
          <p:cNvPr id="3" name="Content Placeholder 2"/>
          <p:cNvSpPr>
            <a:spLocks noGrp="1"/>
          </p:cNvSpPr>
          <p:nvPr>
            <p:ph idx="1"/>
          </p:nvPr>
        </p:nvSpPr>
        <p:spPr>
          <a:xfrm>
            <a:off x="646111" y="1784412"/>
            <a:ext cx="10429719" cy="4463987"/>
          </a:xfrm>
        </p:spPr>
        <p:txBody>
          <a:bodyPr>
            <a:normAutofit/>
          </a:bodyPr>
          <a:lstStyle/>
          <a:p>
            <a:r>
              <a:rPr lang="en-US" dirty="0" smtClean="0"/>
              <a:t>After a household has been on the prioritization list (HMIS or Non-HMIS) for 90 days, the referring agency must follow-up with the person.</a:t>
            </a:r>
          </a:p>
          <a:p>
            <a:endParaRPr lang="en-US" dirty="0" smtClean="0"/>
          </a:p>
          <a:p>
            <a:r>
              <a:rPr lang="en-US" dirty="0" smtClean="0"/>
              <a:t>At the 90 day mark:</a:t>
            </a:r>
          </a:p>
          <a:p>
            <a:pPr lvl="1"/>
            <a:r>
              <a:rPr lang="en-US" dirty="0" smtClean="0"/>
              <a:t>No Contact </a:t>
            </a:r>
          </a:p>
          <a:p>
            <a:pPr lvl="2"/>
            <a:r>
              <a:rPr lang="en-US" dirty="0" smtClean="0"/>
              <a:t>If, after due diligence in your efforts to contact the household, you are unable to reach someone – they are removed from the prioritization list. Not deleted.</a:t>
            </a:r>
          </a:p>
          <a:p>
            <a:pPr lvl="2"/>
            <a:r>
              <a:rPr lang="en-US" dirty="0" smtClean="0"/>
              <a:t>Must make 3 attempts in 2 weeks.</a:t>
            </a:r>
          </a:p>
          <a:p>
            <a:pPr lvl="1"/>
            <a:endParaRPr lang="en-US" dirty="0" smtClean="0"/>
          </a:p>
          <a:p>
            <a:pPr lvl="1"/>
            <a:r>
              <a:rPr lang="en-US" dirty="0" smtClean="0"/>
              <a:t>Contact</a:t>
            </a:r>
          </a:p>
          <a:p>
            <a:pPr lvl="2"/>
            <a:r>
              <a:rPr lang="en-US" dirty="0" smtClean="0"/>
              <a:t>If you are able to connect with the household, the purpose of the follow-up is to update contact information, living situation, etc.</a:t>
            </a:r>
          </a:p>
          <a:p>
            <a:pPr lvl="1"/>
            <a:endParaRPr lang="en-US" dirty="0" smtClean="0"/>
          </a:p>
        </p:txBody>
      </p:sp>
      <p:pic>
        <p:nvPicPr>
          <p:cNvPr id="5" name="Picture 1"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9116" y="-12546"/>
            <a:ext cx="1736725"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74391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38150"/>
            <a:ext cx="8897384" cy="856821"/>
          </a:xfrm>
        </p:spPr>
        <p:txBody>
          <a:bodyPr>
            <a:normAutofit/>
          </a:bodyPr>
          <a:lstStyle/>
          <a:p>
            <a:r>
              <a:rPr lang="en-US" sz="4000" b="1" u="sng" dirty="0" smtClean="0"/>
              <a:t>Key Leaders</a:t>
            </a:r>
            <a:endParaRPr lang="en-US" sz="4000" b="1" u="sng" dirty="0"/>
          </a:p>
        </p:txBody>
      </p:sp>
      <p:sp>
        <p:nvSpPr>
          <p:cNvPr id="3" name="Content Placeholder 2"/>
          <p:cNvSpPr>
            <a:spLocks noGrp="1"/>
          </p:cNvSpPr>
          <p:nvPr>
            <p:ph idx="1"/>
          </p:nvPr>
        </p:nvSpPr>
        <p:spPr>
          <a:xfrm>
            <a:off x="646111" y="1784412"/>
            <a:ext cx="10429719" cy="4463987"/>
          </a:xfrm>
        </p:spPr>
        <p:txBody>
          <a:bodyPr>
            <a:normAutofit/>
          </a:bodyPr>
          <a:lstStyle/>
          <a:p>
            <a:r>
              <a:rPr lang="en-US" dirty="0" smtClean="0"/>
              <a:t>Coordinated Entry involves multiple layers of organization, operation, and oversight.</a:t>
            </a:r>
          </a:p>
          <a:p>
            <a:pPr lvl="1"/>
            <a:endParaRPr lang="en-US" dirty="0" smtClean="0"/>
          </a:p>
          <a:p>
            <a:pPr lvl="1"/>
            <a:r>
              <a:rPr lang="en-US" b="1" dirty="0" smtClean="0"/>
              <a:t>Balance of State Board of Directors</a:t>
            </a:r>
          </a:p>
          <a:p>
            <a:pPr lvl="1"/>
            <a:endParaRPr lang="en-US" dirty="0" smtClean="0"/>
          </a:p>
          <a:p>
            <a:pPr lvl="1"/>
            <a:r>
              <a:rPr lang="en-US" b="1" dirty="0" smtClean="0"/>
              <a:t>CE Implementation Team</a:t>
            </a:r>
          </a:p>
          <a:p>
            <a:pPr lvl="2"/>
            <a:endParaRPr lang="en-US" dirty="0" smtClean="0"/>
          </a:p>
          <a:p>
            <a:pPr lvl="1"/>
            <a:r>
              <a:rPr lang="en-US" b="1" dirty="0" smtClean="0"/>
              <a:t>CE Committee</a:t>
            </a:r>
          </a:p>
          <a:p>
            <a:pPr lvl="2"/>
            <a:endParaRPr lang="en-US" dirty="0" smtClean="0"/>
          </a:p>
          <a:p>
            <a:pPr lvl="1"/>
            <a:r>
              <a:rPr lang="en-US" b="1" dirty="0" smtClean="0"/>
              <a:t>Designated Lead Agency (DLA) contact</a:t>
            </a:r>
          </a:p>
          <a:p>
            <a:pPr marL="274320" lvl="1" indent="0">
              <a:buNone/>
            </a:pPr>
            <a:endParaRPr lang="en-US" b="1" dirty="0" smtClean="0"/>
          </a:p>
          <a:p>
            <a:pPr lvl="1"/>
            <a:r>
              <a:rPr lang="en-US" b="1" dirty="0" smtClean="0"/>
              <a:t>The List Holder</a:t>
            </a:r>
          </a:p>
        </p:txBody>
      </p:sp>
      <p:pic>
        <p:nvPicPr>
          <p:cNvPr id="5" name="Picture 1"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9116" y="-12546"/>
            <a:ext cx="1736725"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4865853"/>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7B713C7F-58B7-4AE9-B361-B13EB9EC4C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TM03457515[[fn=View]]</Template>
  <TotalTime>6747</TotalTime>
  <Words>2110</Words>
  <Application>Microsoft Macintosh PowerPoint</Application>
  <PresentationFormat>Widescreen</PresentationFormat>
  <Paragraphs>209</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Century Schoolbook</vt:lpstr>
      <vt:lpstr>Wingdings 2</vt:lpstr>
      <vt:lpstr>View</vt:lpstr>
      <vt:lpstr>Balance of State CE: DLA &amp; LH Mtg.</vt:lpstr>
      <vt:lpstr>Meeting Agenda</vt:lpstr>
      <vt:lpstr>Coordinated Entry</vt:lpstr>
      <vt:lpstr>Pre-Screen</vt:lpstr>
      <vt:lpstr>Assessment</vt:lpstr>
      <vt:lpstr>Introductory Script</vt:lpstr>
      <vt:lpstr>Referral</vt:lpstr>
      <vt:lpstr>Follow-Up</vt:lpstr>
      <vt:lpstr>Key Leaders</vt:lpstr>
      <vt:lpstr>Coordinated Entry Implementation Team</vt:lpstr>
      <vt:lpstr>Coordinated Entry Committee</vt:lpstr>
      <vt:lpstr>DLA &amp; List Holder</vt:lpstr>
      <vt:lpstr>Current Rules and Requirements</vt:lpstr>
      <vt:lpstr>COC &amp; ETH Required Participation</vt:lpstr>
      <vt:lpstr>COC &amp; ETH Required Participation</vt:lpstr>
      <vt:lpstr>Role of Emergency Shelters</vt:lpstr>
      <vt:lpstr>Exception for Shelters</vt:lpstr>
      <vt:lpstr>PowerPoint Presentation</vt:lpstr>
      <vt:lpstr>Upcoming Changes</vt:lpstr>
      <vt:lpstr>PowerPoint Presentation</vt:lpstr>
      <vt:lpstr>Contact Information  </vt:lpstr>
    </vt:vector>
  </TitlesOfParts>
  <Company>Hewlett-Packard</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Carrie Poser</dc:creator>
  <cp:lastModifiedBy>Jen Schmohe</cp:lastModifiedBy>
  <cp:revision>374</cp:revision>
  <dcterms:created xsi:type="dcterms:W3CDTF">2014-09-09T15:05:38Z</dcterms:created>
  <dcterms:modified xsi:type="dcterms:W3CDTF">2020-04-18T02:24:57Z</dcterms:modified>
</cp:coreProperties>
</file>