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14"/>
  </p:notesMasterIdLst>
  <p:handoutMasterIdLst>
    <p:handoutMasterId r:id="rId15"/>
  </p:handoutMasterIdLst>
  <p:sldIdLst>
    <p:sldId id="256" r:id="rId3"/>
    <p:sldId id="631" r:id="rId4"/>
    <p:sldId id="659" r:id="rId5"/>
    <p:sldId id="663" r:id="rId6"/>
    <p:sldId id="658" r:id="rId7"/>
    <p:sldId id="661" r:id="rId8"/>
    <p:sldId id="664" r:id="rId9"/>
    <p:sldId id="662" r:id="rId10"/>
    <p:sldId id="660" r:id="rId11"/>
    <p:sldId id="665" r:id="rId12"/>
    <p:sldId id="440"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44" autoAdjust="0"/>
    <p:restoredTop sz="95274" autoAdjust="0"/>
  </p:normalViewPr>
  <p:slideViewPr>
    <p:cSldViewPr snapToGrid="0">
      <p:cViewPr>
        <p:scale>
          <a:sx n="82" d="100"/>
          <a:sy n="82" d="100"/>
        </p:scale>
        <p:origin x="1094" y="7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pPr/>
              <a:t>5/17/2023</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pPr/>
              <a:t>5/17/2023</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1</a:t>
            </a:fld>
            <a:endParaRPr lang="en-US"/>
          </a:p>
        </p:txBody>
      </p:sp>
    </p:spTree>
    <p:extLst>
      <p:ext uri="{BB962C8B-B14F-4D97-AF65-F5344CB8AC3E}">
        <p14:creationId xmlns:p14="http://schemas.microsoft.com/office/powerpoint/2010/main" val="191332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2</a:t>
            </a:fld>
            <a:endParaRPr lang="en-US"/>
          </a:p>
        </p:txBody>
      </p:sp>
    </p:spTree>
    <p:extLst>
      <p:ext uri="{BB962C8B-B14F-4D97-AF65-F5344CB8AC3E}">
        <p14:creationId xmlns:p14="http://schemas.microsoft.com/office/powerpoint/2010/main" val="1472458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3</a:t>
            </a:fld>
            <a:endParaRPr lang="en-US"/>
          </a:p>
        </p:txBody>
      </p:sp>
    </p:spTree>
    <p:extLst>
      <p:ext uri="{BB962C8B-B14F-4D97-AF65-F5344CB8AC3E}">
        <p14:creationId xmlns:p14="http://schemas.microsoft.com/office/powerpoint/2010/main" val="362328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5</a:t>
            </a:fld>
            <a:endParaRPr lang="en-US"/>
          </a:p>
        </p:txBody>
      </p:sp>
    </p:spTree>
    <p:extLst>
      <p:ext uri="{BB962C8B-B14F-4D97-AF65-F5344CB8AC3E}">
        <p14:creationId xmlns:p14="http://schemas.microsoft.com/office/powerpoint/2010/main" val="2738344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9</a:t>
            </a:fld>
            <a:endParaRPr lang="en-US"/>
          </a:p>
        </p:txBody>
      </p:sp>
    </p:spTree>
    <p:extLst>
      <p:ext uri="{BB962C8B-B14F-4D97-AF65-F5344CB8AC3E}">
        <p14:creationId xmlns:p14="http://schemas.microsoft.com/office/powerpoint/2010/main" val="621548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11</a:t>
            </a:fld>
            <a:endParaRPr lang="en-US"/>
          </a:p>
        </p:txBody>
      </p:sp>
    </p:spTree>
    <p:extLst>
      <p:ext uri="{BB962C8B-B14F-4D97-AF65-F5344CB8AC3E}">
        <p14:creationId xmlns:p14="http://schemas.microsoft.com/office/powerpoint/2010/main" val="2089043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5/17/2023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5/17/2023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79" y="1794294"/>
            <a:ext cx="9638533" cy="1867512"/>
          </a:xfrm>
        </p:spPr>
        <p:txBody>
          <a:bodyPr>
            <a:normAutofit fontScale="90000"/>
          </a:bodyPr>
          <a:lstStyle/>
          <a:p>
            <a:r>
              <a:rPr lang="en-US" sz="6000" dirty="0">
                <a:solidFill>
                  <a:schemeClr val="accent1"/>
                </a:solidFill>
              </a:rPr>
              <a:t>Coordinated entry Committee </a:t>
            </a:r>
            <a:br>
              <a:rPr lang="en-US" sz="6000" dirty="0">
                <a:solidFill>
                  <a:schemeClr val="accent1"/>
                </a:solidFill>
              </a:rPr>
            </a:br>
            <a:r>
              <a:rPr lang="en-US" sz="6000" dirty="0">
                <a:solidFill>
                  <a:schemeClr val="accent1"/>
                </a:solidFill>
              </a:rPr>
              <a:t>WI BOS Quarterly meeting</a:t>
            </a:r>
          </a:p>
        </p:txBody>
      </p:sp>
      <p:sp>
        <p:nvSpPr>
          <p:cNvPr id="3" name="Subtitle 2"/>
          <p:cNvSpPr>
            <a:spLocks noGrp="1"/>
          </p:cNvSpPr>
          <p:nvPr>
            <p:ph type="subTitle" idx="1"/>
          </p:nvPr>
        </p:nvSpPr>
        <p:spPr>
          <a:xfrm>
            <a:off x="1709530" y="3869634"/>
            <a:ext cx="8767860" cy="1388165"/>
          </a:xfrm>
        </p:spPr>
        <p:txBody>
          <a:bodyPr>
            <a:noAutofit/>
          </a:bodyPr>
          <a:lstStyle/>
          <a:p>
            <a:r>
              <a:rPr lang="en-US" sz="2400" dirty="0">
                <a:solidFill>
                  <a:schemeClr val="accent1"/>
                </a:solidFill>
              </a:rPr>
              <a:t>Presenter:</a:t>
            </a:r>
          </a:p>
          <a:p>
            <a:r>
              <a:rPr lang="en-US" sz="2400" dirty="0">
                <a:solidFill>
                  <a:schemeClr val="accent1"/>
                </a:solidFill>
              </a:rPr>
              <a:t>Holly Sieren-Coordinated Entry System Specialist </a:t>
            </a:r>
          </a:p>
          <a:p>
            <a:r>
              <a:rPr lang="en-US" sz="2400" dirty="0">
                <a:solidFill>
                  <a:schemeClr val="accent1"/>
                </a:solidFill>
              </a:rPr>
              <a:t>WI Balance of State CoC</a:t>
            </a:r>
          </a:p>
          <a:p>
            <a:r>
              <a:rPr lang="en-US" sz="2400" dirty="0">
                <a:solidFill>
                  <a:schemeClr val="accent1"/>
                </a:solidFill>
              </a:rPr>
              <a:t>May 2023</a:t>
            </a:r>
          </a:p>
        </p:txBody>
      </p:sp>
      <p:pic>
        <p:nvPicPr>
          <p:cNvPr id="4" name="Picture 3">
            <a:extLst>
              <a:ext uri="{FF2B5EF4-FFF2-40B4-BE49-F238E27FC236}">
                <a16:creationId xmlns:a16="http://schemas.microsoft.com/office/drawing/2014/main" id="{5CBFC8B5-328B-42C1-93D7-4B0B383CE4A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935151" y="101783"/>
            <a:ext cx="1988190" cy="1256878"/>
          </a:xfrm>
          <a:prstGeom prst="rect">
            <a:avLst/>
          </a:prstGeom>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A548C-710F-376F-5D5A-EBF5627D7DDA}"/>
              </a:ext>
            </a:extLst>
          </p:cNvPr>
          <p:cNvSpPr>
            <a:spLocks noGrp="1"/>
          </p:cNvSpPr>
          <p:nvPr>
            <p:ph type="title"/>
          </p:nvPr>
        </p:nvSpPr>
        <p:spPr/>
        <p:txBody>
          <a:bodyPr/>
          <a:lstStyle/>
          <a:p>
            <a:r>
              <a:rPr lang="en-US" u="sng" dirty="0"/>
              <a:t>Coordinated Entry Committee:</a:t>
            </a:r>
            <a:endParaRPr lang="en-US" dirty="0"/>
          </a:p>
        </p:txBody>
      </p:sp>
      <p:sp>
        <p:nvSpPr>
          <p:cNvPr id="3" name="Content Placeholder 2">
            <a:extLst>
              <a:ext uri="{FF2B5EF4-FFF2-40B4-BE49-F238E27FC236}">
                <a16:creationId xmlns:a16="http://schemas.microsoft.com/office/drawing/2014/main" id="{6ED0E006-5FBD-4EDB-8CDB-796412014F14}"/>
              </a:ext>
            </a:extLst>
          </p:cNvPr>
          <p:cNvSpPr>
            <a:spLocks noGrp="1"/>
          </p:cNvSpPr>
          <p:nvPr>
            <p:ph idx="1"/>
          </p:nvPr>
        </p:nvSpPr>
        <p:spPr>
          <a:xfrm>
            <a:off x="1143000" y="1798092"/>
            <a:ext cx="9872871" cy="4038600"/>
          </a:xfrm>
        </p:spPr>
        <p:txBody>
          <a:bodyPr>
            <a:normAutofit fontScale="92500" lnSpcReduction="20000"/>
          </a:bodyPr>
          <a:lstStyle/>
          <a:p>
            <a:pPr marL="45720" indent="0">
              <a:buNone/>
            </a:pPr>
            <a:r>
              <a:rPr lang="en-US" sz="2400" b="1" u="sng" dirty="0"/>
              <a:t>Work groups continued:</a:t>
            </a:r>
          </a:p>
          <a:p>
            <a:pPr marL="45720" indent="0">
              <a:buNone/>
            </a:pPr>
            <a:r>
              <a:rPr lang="en-US" sz="2800" b="1" dirty="0"/>
              <a:t>Assessment and Prioritization – </a:t>
            </a:r>
            <a:r>
              <a:rPr lang="en-US" sz="2800" dirty="0"/>
              <a:t>Ryan</a:t>
            </a:r>
          </a:p>
          <a:p>
            <a:pPr marL="45720" indent="0">
              <a:buNone/>
            </a:pPr>
            <a:r>
              <a:rPr lang="en-US" sz="1900" b="1" dirty="0"/>
              <a:t>Next meeting is Monday, June 12</a:t>
            </a:r>
            <a:r>
              <a:rPr lang="en-US" sz="1900" b="1" baseline="30000" dirty="0"/>
              <a:t>th</a:t>
            </a:r>
            <a:r>
              <a:rPr lang="en-US" sz="1900" b="1" dirty="0"/>
              <a:t> at </a:t>
            </a:r>
            <a:r>
              <a:rPr lang="en-US" sz="1900" b="1" dirty="0" err="1"/>
              <a:t>11:00am</a:t>
            </a:r>
            <a:endParaRPr lang="en-US" sz="1900" b="1" dirty="0"/>
          </a:p>
          <a:p>
            <a:pPr marL="45720" indent="0">
              <a:buNone/>
            </a:pPr>
            <a:endParaRPr lang="en-US" sz="1900" b="1" dirty="0"/>
          </a:p>
          <a:p>
            <a:pPr lvl="1"/>
            <a:r>
              <a:rPr lang="en-US" sz="3000" dirty="0"/>
              <a:t>Tasked with developing a new CE assessment to replace the current VI-SPDAT assessments.</a:t>
            </a:r>
          </a:p>
          <a:p>
            <a:pPr lvl="1"/>
            <a:r>
              <a:rPr lang="en-US" sz="3000" dirty="0"/>
              <a:t>Tasked with evaluating what role that assessment will play in prioritization. </a:t>
            </a:r>
          </a:p>
          <a:p>
            <a:pPr lvl="1"/>
            <a:r>
              <a:rPr lang="en-US" sz="3000" dirty="0"/>
              <a:t>Looking at potential pilots and data presentation</a:t>
            </a:r>
          </a:p>
          <a:p>
            <a:pPr lvl="1"/>
            <a:r>
              <a:rPr lang="en-US" sz="3000" dirty="0"/>
              <a:t>New pre-screen proposal</a:t>
            </a:r>
          </a:p>
          <a:p>
            <a:pPr lvl="1"/>
            <a:r>
              <a:rPr lang="en-US" sz="3000" dirty="0"/>
              <a:t>Policy &amp; Procedure Manual changes</a:t>
            </a:r>
          </a:p>
          <a:p>
            <a:pPr marL="45720" indent="0">
              <a:buNone/>
            </a:pPr>
            <a:endParaRPr lang="en-US" dirty="0"/>
          </a:p>
        </p:txBody>
      </p:sp>
      <p:pic>
        <p:nvPicPr>
          <p:cNvPr id="4" name="Picture 3">
            <a:extLst>
              <a:ext uri="{FF2B5EF4-FFF2-40B4-BE49-F238E27FC236}">
                <a16:creationId xmlns:a16="http://schemas.microsoft.com/office/drawing/2014/main" id="{FD8F7E21-7394-FA1D-0A6A-E39C1826852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03067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81" y="461916"/>
            <a:ext cx="7492753" cy="695417"/>
          </a:xfrm>
        </p:spPr>
        <p:txBody>
          <a:bodyPr/>
          <a:lstStyle/>
          <a:p>
            <a:r>
              <a:rPr lang="en-US" b="1" u="sng" dirty="0"/>
              <a:t>Contact Information</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6" name="TextBox 5">
            <a:extLst>
              <a:ext uri="{FF2B5EF4-FFF2-40B4-BE49-F238E27FC236}">
                <a16:creationId xmlns:a16="http://schemas.microsoft.com/office/drawing/2014/main" id="{AFBE4075-421A-E553-4EBB-C2B035B0ADDF}"/>
              </a:ext>
            </a:extLst>
          </p:cNvPr>
          <p:cNvSpPr txBox="1"/>
          <p:nvPr/>
        </p:nvSpPr>
        <p:spPr>
          <a:xfrm>
            <a:off x="5991368" y="1251430"/>
            <a:ext cx="5764200" cy="4308872"/>
          </a:xfrm>
          <a:prstGeom prst="rect">
            <a:avLst/>
          </a:prstGeom>
          <a:noFill/>
        </p:spPr>
        <p:txBody>
          <a:bodyPr wrap="square" rtlCol="0">
            <a:spAutoFit/>
          </a:bodyPr>
          <a:lstStyle/>
          <a:p>
            <a:r>
              <a:rPr lang="en-US" sz="2800" b="1" dirty="0">
                <a:solidFill>
                  <a:schemeClr val="accent1"/>
                </a:solidFill>
              </a:rPr>
              <a:t>Wendy Schneider  </a:t>
            </a:r>
            <a:endParaRPr lang="en-US" sz="2800" dirty="0">
              <a:solidFill>
                <a:schemeClr val="accent1"/>
              </a:solidFill>
            </a:endParaRPr>
          </a:p>
          <a:p>
            <a:r>
              <a:rPr lang="en-US" sz="2600" dirty="0">
                <a:solidFill>
                  <a:schemeClr val="accent1"/>
                </a:solidFill>
              </a:rPr>
              <a:t>wendys@cwcac.org</a:t>
            </a:r>
          </a:p>
          <a:p>
            <a:r>
              <a:rPr lang="en-US" sz="2200" dirty="0">
                <a:solidFill>
                  <a:schemeClr val="accent1"/>
                </a:solidFill>
              </a:rPr>
              <a:t>CE Committee Chair</a:t>
            </a:r>
          </a:p>
          <a:p>
            <a:endParaRPr lang="en-US" sz="2400" b="1" dirty="0"/>
          </a:p>
          <a:p>
            <a:r>
              <a:rPr lang="en-US" sz="2800" b="1" dirty="0">
                <a:solidFill>
                  <a:schemeClr val="accent1"/>
                </a:solidFill>
              </a:rPr>
              <a:t>Stephena Smith</a:t>
            </a:r>
          </a:p>
          <a:p>
            <a:r>
              <a:rPr lang="en-US" sz="2600" dirty="0">
                <a:solidFill>
                  <a:schemeClr val="accent1"/>
                </a:solidFill>
              </a:rPr>
              <a:t>Stephena.smit@usc.salvationarmy.org</a:t>
            </a:r>
          </a:p>
          <a:p>
            <a:r>
              <a:rPr lang="en-US" sz="2200" dirty="0">
                <a:solidFill>
                  <a:schemeClr val="accent1"/>
                </a:solidFill>
              </a:rPr>
              <a:t>CE Committee Co-Chair</a:t>
            </a:r>
          </a:p>
          <a:p>
            <a:endParaRPr lang="en-US" sz="2400" b="1" dirty="0"/>
          </a:p>
          <a:p>
            <a:r>
              <a:rPr lang="en-US" sz="2800" b="1" dirty="0">
                <a:solidFill>
                  <a:schemeClr val="accent1"/>
                </a:solidFill>
              </a:rPr>
              <a:t>Marissa Heim</a:t>
            </a:r>
          </a:p>
          <a:p>
            <a:r>
              <a:rPr lang="en-US" sz="2600" dirty="0">
                <a:solidFill>
                  <a:schemeClr val="accent1"/>
                </a:solidFill>
              </a:rPr>
              <a:t>marissa@goldenhouse.org</a:t>
            </a:r>
          </a:p>
          <a:p>
            <a:r>
              <a:rPr lang="en-US" sz="2200" dirty="0">
                <a:solidFill>
                  <a:schemeClr val="accent1"/>
                </a:solidFill>
              </a:rPr>
              <a:t>CE Committee Co-Chair</a:t>
            </a:r>
          </a:p>
        </p:txBody>
      </p:sp>
      <p:sp>
        <p:nvSpPr>
          <p:cNvPr id="7" name="TextBox 6">
            <a:extLst>
              <a:ext uri="{FF2B5EF4-FFF2-40B4-BE49-F238E27FC236}">
                <a16:creationId xmlns:a16="http://schemas.microsoft.com/office/drawing/2014/main" id="{A2562B22-5489-1BFA-6BAE-83303F36BE35}"/>
              </a:ext>
            </a:extLst>
          </p:cNvPr>
          <p:cNvSpPr txBox="1"/>
          <p:nvPr/>
        </p:nvSpPr>
        <p:spPr>
          <a:xfrm>
            <a:off x="761359" y="1251430"/>
            <a:ext cx="4924390" cy="3046988"/>
          </a:xfrm>
          <a:prstGeom prst="rect">
            <a:avLst/>
          </a:prstGeom>
          <a:noFill/>
        </p:spPr>
        <p:txBody>
          <a:bodyPr wrap="square" rtlCol="0">
            <a:spAutoFit/>
          </a:bodyPr>
          <a:lstStyle/>
          <a:p>
            <a:r>
              <a:rPr lang="en-US" sz="2800" b="1" dirty="0">
                <a:solidFill>
                  <a:schemeClr val="accent1"/>
                </a:solidFill>
              </a:rPr>
              <a:t>Holly Sieren</a:t>
            </a:r>
          </a:p>
          <a:p>
            <a:r>
              <a:rPr lang="en-US" sz="2400" dirty="0">
                <a:solidFill>
                  <a:schemeClr val="accent1"/>
                </a:solidFill>
              </a:rPr>
              <a:t>Coordinated Entry Systems Specialist</a:t>
            </a:r>
          </a:p>
          <a:p>
            <a:endParaRPr lang="en-US" dirty="0"/>
          </a:p>
          <a:p>
            <a:r>
              <a:rPr lang="en-US" sz="2600" dirty="0">
                <a:solidFill>
                  <a:schemeClr val="accent1"/>
                </a:solidFill>
              </a:rPr>
              <a:t>holly.sieren@wibos.org</a:t>
            </a:r>
          </a:p>
          <a:p>
            <a:endParaRPr lang="en-US" dirty="0"/>
          </a:p>
          <a:p>
            <a:r>
              <a:rPr lang="en-US" sz="2000" dirty="0">
                <a:solidFill>
                  <a:schemeClr val="accent1"/>
                </a:solidFill>
              </a:rPr>
              <a:t>PO Box 272, Eau Claire, WI 54702</a:t>
            </a:r>
          </a:p>
          <a:p>
            <a:r>
              <a:rPr lang="en-US" sz="2000" dirty="0">
                <a:solidFill>
                  <a:schemeClr val="accent1"/>
                </a:solidFill>
              </a:rPr>
              <a:t>Phone: 608.671.9941</a:t>
            </a:r>
          </a:p>
          <a:p>
            <a:endParaRPr lang="en-US" dirty="0"/>
          </a:p>
          <a:p>
            <a:r>
              <a:rPr lang="en-US" sz="2000" dirty="0">
                <a:solidFill>
                  <a:schemeClr val="accent1"/>
                </a:solidFill>
              </a:rPr>
              <a:t>Website: www.wiboscoc.org</a:t>
            </a:r>
          </a:p>
        </p:txBody>
      </p:sp>
    </p:spTree>
    <p:extLst>
      <p:ext uri="{BB962C8B-B14F-4D97-AF65-F5344CB8AC3E}">
        <p14:creationId xmlns:p14="http://schemas.microsoft.com/office/powerpoint/2010/main" val="381847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p:txBody>
          <a:bodyPr/>
          <a:lstStyle/>
          <a:p>
            <a:r>
              <a:rPr lang="en-US" u="sng" dirty="0"/>
              <a:t>Coordinated Entry Committee:</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1143000" y="1728132"/>
            <a:ext cx="9872871" cy="4367868"/>
          </a:xfrm>
        </p:spPr>
        <p:txBody>
          <a:bodyPr>
            <a:noAutofit/>
          </a:bodyPr>
          <a:lstStyle/>
          <a:p>
            <a:r>
              <a:rPr lang="en-US" dirty="0"/>
              <a:t>The CE Committee is a large committee, they are put in a lot of time and effort to continually improve and update CE. </a:t>
            </a:r>
          </a:p>
          <a:p>
            <a:r>
              <a:rPr lang="en-US" dirty="0"/>
              <a:t>We meet on the 4</a:t>
            </a:r>
            <a:r>
              <a:rPr lang="en-US" baseline="30000" dirty="0"/>
              <a:t>th</a:t>
            </a:r>
            <a:r>
              <a:rPr lang="en-US" dirty="0"/>
              <a:t> Wednesday of each month from 2:00-3:30pm.  </a:t>
            </a:r>
          </a:p>
          <a:p>
            <a:pPr lvl="1"/>
            <a:r>
              <a:rPr lang="en-US" sz="2200" dirty="0"/>
              <a:t>Member – Representing an EHH or COC funded agency or another member of a BOSCOC agency. Has full voting rights. </a:t>
            </a:r>
          </a:p>
          <a:p>
            <a:pPr lvl="1"/>
            <a:r>
              <a:rPr lang="en-US" sz="2200" dirty="0"/>
              <a:t>Participant – No eligibility requirements, can vote on work groups, but not at the committee level. </a:t>
            </a:r>
          </a:p>
          <a:p>
            <a:pPr lvl="1"/>
            <a:r>
              <a:rPr lang="en-US" sz="2200" dirty="0"/>
              <a:t>We have an onboarding session at 1:30, a half hour prior to the CE Committee meeting to assist new members and participants in understanding CE, the purpose of the committee, and to get caught up on things we’ve done so far.</a:t>
            </a:r>
          </a:p>
          <a:p>
            <a:pPr lvl="1"/>
            <a:r>
              <a:rPr lang="en-US" sz="2200" dirty="0"/>
              <a:t>Every CE Meeting agenda provides an opportunity for feedback. </a:t>
            </a:r>
          </a:p>
          <a:p>
            <a:pPr lvl="1"/>
            <a:r>
              <a:rPr lang="en-US" sz="2200" dirty="0"/>
              <a:t>If you would like to join the committee, please email Wendy, Stephena, Marissa or myself. (contact info on last slide)</a:t>
            </a:r>
          </a:p>
          <a:p>
            <a:pPr lvl="1"/>
            <a:r>
              <a:rPr lang="en-US" sz="2200" dirty="0"/>
              <a:t>Next meeting is Wednesday, May 24</a:t>
            </a:r>
            <a:r>
              <a:rPr lang="en-US" sz="2200" baseline="30000" dirty="0"/>
              <a:t>th</a:t>
            </a:r>
            <a:r>
              <a:rPr lang="en-US" sz="2200" dirty="0"/>
              <a:t>. </a:t>
            </a:r>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12219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a:xfrm>
            <a:off x="739588" y="116050"/>
            <a:ext cx="9875520" cy="1356360"/>
          </a:xfrm>
        </p:spPr>
        <p:txBody>
          <a:bodyPr/>
          <a:lstStyle/>
          <a:p>
            <a:r>
              <a:rPr lang="en-US" u="sng" dirty="0"/>
              <a:t>Coordinated Entry Committee:</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739588" y="1251430"/>
            <a:ext cx="10789024" cy="5176264"/>
          </a:xfrm>
        </p:spPr>
        <p:txBody>
          <a:bodyPr>
            <a:normAutofit fontScale="40000" lnSpcReduction="20000"/>
          </a:bodyPr>
          <a:lstStyle/>
          <a:p>
            <a:pPr marL="45720" indent="0">
              <a:lnSpc>
                <a:spcPct val="120000"/>
              </a:lnSpc>
              <a:buNone/>
            </a:pPr>
            <a:r>
              <a:rPr lang="en-US" sz="6800" dirty="0"/>
              <a:t>There are 12 work groups under the CE Committee. </a:t>
            </a:r>
          </a:p>
          <a:p>
            <a:pPr marL="45720" indent="0">
              <a:lnSpc>
                <a:spcPct val="120000"/>
              </a:lnSpc>
              <a:buNone/>
            </a:pPr>
            <a:endParaRPr lang="en-US" sz="6800" dirty="0"/>
          </a:p>
          <a:p>
            <a:pPr lvl="1">
              <a:lnSpc>
                <a:spcPct val="120000"/>
              </a:lnSpc>
            </a:pPr>
            <a:r>
              <a:rPr lang="en-US" sz="6800" dirty="0"/>
              <a:t>DV, Evaluation, Implementation, Marketing, Youth, Other Systems of Care, Outreach, Prevention/Diversion, Data Management, Veterans,  Assessment and Prioritization and Emergency Shelter.</a:t>
            </a:r>
          </a:p>
          <a:p>
            <a:pPr lvl="1">
              <a:lnSpc>
                <a:spcPct val="120000"/>
              </a:lnSpc>
            </a:pPr>
            <a:r>
              <a:rPr lang="en-US" sz="6800" dirty="0"/>
              <a:t>You do not have to be on the CE Committee to participate on a work group. We need your expertise! </a:t>
            </a:r>
          </a:p>
          <a:p>
            <a:pPr lvl="1">
              <a:lnSpc>
                <a:spcPct val="120000"/>
              </a:lnSpc>
            </a:pPr>
            <a:r>
              <a:rPr lang="en-US" sz="6800" dirty="0"/>
              <a:t>To be added to any workgroup, please contact myself, Wendy, Marissa, or Stephena. (Contact info on last slide)</a:t>
            </a:r>
          </a:p>
          <a:p>
            <a:pPr lvl="1"/>
            <a:endParaRPr lang="en-US" dirty="0"/>
          </a:p>
          <a:p>
            <a:endParaRPr lang="en-US" dirty="0"/>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653793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5415E-B4FB-0147-69AC-71CA7821A7FD}"/>
              </a:ext>
            </a:extLst>
          </p:cNvPr>
          <p:cNvSpPr>
            <a:spLocks noGrp="1"/>
          </p:cNvSpPr>
          <p:nvPr>
            <p:ph type="title"/>
          </p:nvPr>
        </p:nvSpPr>
        <p:spPr>
          <a:xfrm>
            <a:off x="1034143" y="116050"/>
            <a:ext cx="9875520" cy="1356360"/>
          </a:xfrm>
        </p:spPr>
        <p:txBody>
          <a:bodyPr/>
          <a:lstStyle/>
          <a:p>
            <a:r>
              <a:rPr lang="en-US" dirty="0"/>
              <a:t>Coordinated Entry Committee:</a:t>
            </a:r>
          </a:p>
        </p:txBody>
      </p:sp>
      <p:sp>
        <p:nvSpPr>
          <p:cNvPr id="8" name="TextBox 7">
            <a:extLst>
              <a:ext uri="{FF2B5EF4-FFF2-40B4-BE49-F238E27FC236}">
                <a16:creationId xmlns:a16="http://schemas.microsoft.com/office/drawing/2014/main" id="{B2D0343C-16BE-61A1-94AE-02DCB3DD4938}"/>
              </a:ext>
            </a:extLst>
          </p:cNvPr>
          <p:cNvSpPr txBox="1"/>
          <p:nvPr/>
        </p:nvSpPr>
        <p:spPr>
          <a:xfrm>
            <a:off x="1158240" y="1472410"/>
            <a:ext cx="9875520" cy="6571671"/>
          </a:xfrm>
          <a:prstGeom prst="rect">
            <a:avLst/>
          </a:prstGeom>
          <a:noFill/>
        </p:spPr>
        <p:txBody>
          <a:bodyPr wrap="square">
            <a:spAutoFit/>
          </a:bodyPr>
          <a:lstStyle/>
          <a:p>
            <a:pPr marL="45720" indent="0">
              <a:lnSpc>
                <a:spcPct val="120000"/>
              </a:lnSpc>
              <a:buNone/>
            </a:pPr>
            <a:r>
              <a:rPr lang="en-US" sz="2900" b="1" u="sng" dirty="0">
                <a:solidFill>
                  <a:schemeClr val="accent1"/>
                </a:solidFill>
              </a:rPr>
              <a:t>Work groups:</a:t>
            </a:r>
          </a:p>
          <a:p>
            <a:pPr marL="45720" indent="0">
              <a:lnSpc>
                <a:spcPct val="120000"/>
              </a:lnSpc>
              <a:buNone/>
            </a:pPr>
            <a:r>
              <a:rPr lang="en-US" sz="2800" b="1" dirty="0">
                <a:solidFill>
                  <a:schemeClr val="accent1"/>
                </a:solidFill>
              </a:rPr>
              <a:t>DV – </a:t>
            </a:r>
            <a:r>
              <a:rPr lang="en-US" b="1" dirty="0">
                <a:solidFill>
                  <a:schemeClr val="accent1"/>
                </a:solidFill>
              </a:rPr>
              <a:t>next meeting is Thursday, June 15</a:t>
            </a:r>
            <a:r>
              <a:rPr lang="en-US" b="1" baseline="30000" dirty="0">
                <a:solidFill>
                  <a:schemeClr val="accent1"/>
                </a:solidFill>
              </a:rPr>
              <a:t>th</a:t>
            </a:r>
            <a:r>
              <a:rPr lang="en-US" b="1" dirty="0">
                <a:solidFill>
                  <a:schemeClr val="accent1"/>
                </a:solidFill>
              </a:rPr>
              <a:t> at </a:t>
            </a:r>
            <a:r>
              <a:rPr lang="en-US" b="1" dirty="0" err="1">
                <a:solidFill>
                  <a:schemeClr val="accent1"/>
                </a:solidFill>
              </a:rPr>
              <a:t>1:00pm</a:t>
            </a:r>
            <a:endParaRPr lang="en-US" b="1" dirty="0">
              <a:solidFill>
                <a:schemeClr val="accent1"/>
              </a:solidFill>
            </a:endParaRPr>
          </a:p>
          <a:p>
            <a:pPr marL="800100" lvl="1" indent="-342900">
              <a:lnSpc>
                <a:spcPct val="120000"/>
              </a:lnSpc>
              <a:buFont typeface="Arial" panose="020B0604020202020204" pitchFamily="34" charset="0"/>
              <a:buChar char="•"/>
            </a:pPr>
            <a:r>
              <a:rPr lang="en-US" sz="2800" dirty="0">
                <a:solidFill>
                  <a:schemeClr val="accent1"/>
                </a:solidFill>
              </a:rPr>
              <a:t>Guides the support and training needed for the DV SSO staff.</a:t>
            </a:r>
          </a:p>
          <a:p>
            <a:pPr marL="800100" lvl="1" indent="-342900">
              <a:lnSpc>
                <a:spcPct val="120000"/>
              </a:lnSpc>
              <a:buFont typeface="Arial" panose="020B0604020202020204" pitchFamily="34" charset="0"/>
              <a:buChar char="•"/>
            </a:pPr>
            <a:r>
              <a:rPr lang="en-US" sz="2800" dirty="0">
                <a:solidFill>
                  <a:schemeClr val="accent1"/>
                </a:solidFill>
              </a:rPr>
              <a:t>Currently making a policy for an emailable Non-HMIS report.</a:t>
            </a:r>
          </a:p>
          <a:p>
            <a:pPr lvl="1">
              <a:lnSpc>
                <a:spcPct val="120000"/>
              </a:lnSpc>
            </a:pPr>
            <a:endParaRPr lang="en-US" sz="2200" dirty="0">
              <a:solidFill>
                <a:schemeClr val="accent1"/>
              </a:solidFill>
            </a:endParaRPr>
          </a:p>
          <a:p>
            <a:pPr marL="45720" indent="0">
              <a:buNone/>
            </a:pPr>
            <a:r>
              <a:rPr lang="en-US" sz="2800" b="1" dirty="0">
                <a:solidFill>
                  <a:schemeClr val="accent1"/>
                </a:solidFill>
              </a:rPr>
              <a:t>Evaluation - </a:t>
            </a:r>
            <a:r>
              <a:rPr lang="en-US" sz="2800" dirty="0">
                <a:solidFill>
                  <a:schemeClr val="accent1"/>
                </a:solidFill>
              </a:rPr>
              <a:t>Ryan</a:t>
            </a:r>
          </a:p>
          <a:p>
            <a:pPr marL="800100" lvl="1" indent="-342900">
              <a:lnSpc>
                <a:spcPct val="120000"/>
              </a:lnSpc>
              <a:buFont typeface="Arial" panose="020B0604020202020204" pitchFamily="34" charset="0"/>
              <a:buChar char="•"/>
            </a:pPr>
            <a:r>
              <a:rPr lang="en-US" sz="2800" dirty="0">
                <a:solidFill>
                  <a:schemeClr val="accent1"/>
                </a:solidFill>
              </a:rPr>
              <a:t>Required to evaluate our CE system on an annual basis. </a:t>
            </a:r>
          </a:p>
          <a:p>
            <a:pPr marL="800100" lvl="1" indent="-342900">
              <a:lnSpc>
                <a:spcPct val="120000"/>
              </a:lnSpc>
              <a:buFont typeface="Arial" panose="020B0604020202020204" pitchFamily="34" charset="0"/>
              <a:buChar char="•"/>
            </a:pPr>
            <a:r>
              <a:rPr lang="en-US" sz="2800" dirty="0">
                <a:solidFill>
                  <a:schemeClr val="accent1"/>
                </a:solidFill>
              </a:rPr>
              <a:t>Strategic planning session</a:t>
            </a: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a:p>
            <a:pPr lvl="1">
              <a:lnSpc>
                <a:spcPct val="120000"/>
              </a:lnSpc>
            </a:pPr>
            <a:endParaRPr lang="en-US" sz="2200" dirty="0">
              <a:solidFill>
                <a:schemeClr val="accent1"/>
              </a:solidFill>
            </a:endParaRPr>
          </a:p>
        </p:txBody>
      </p:sp>
      <p:pic>
        <p:nvPicPr>
          <p:cNvPr id="9" name="Picture 8">
            <a:extLst>
              <a:ext uri="{FF2B5EF4-FFF2-40B4-BE49-F238E27FC236}">
                <a16:creationId xmlns:a16="http://schemas.microsoft.com/office/drawing/2014/main" id="{CE04C46D-59E0-23F2-85C7-AD6864C67FD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9494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a:xfrm>
            <a:off x="1159564" y="229830"/>
            <a:ext cx="9875520" cy="1356360"/>
          </a:xfrm>
        </p:spPr>
        <p:txBody>
          <a:bodyPr/>
          <a:lstStyle/>
          <a:p>
            <a:r>
              <a:rPr lang="en-US" u="sng" dirty="0"/>
              <a:t>Coordinated Entry Committee:</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1156916" y="1409934"/>
            <a:ext cx="9872871" cy="4596467"/>
          </a:xfrm>
        </p:spPr>
        <p:txBody>
          <a:bodyPr>
            <a:normAutofit fontScale="40000" lnSpcReduction="20000"/>
          </a:bodyPr>
          <a:lstStyle/>
          <a:p>
            <a:pPr marL="45720" indent="0">
              <a:buNone/>
            </a:pPr>
            <a:r>
              <a:rPr lang="en-US" sz="8000" b="1" u="sng" dirty="0"/>
              <a:t>Work groups continued:</a:t>
            </a:r>
          </a:p>
          <a:p>
            <a:pPr marL="45720" indent="0">
              <a:lnSpc>
                <a:spcPct val="120000"/>
              </a:lnSpc>
              <a:buNone/>
            </a:pPr>
            <a:r>
              <a:rPr lang="en-US" sz="8600" b="1" dirty="0"/>
              <a:t>Implementation – </a:t>
            </a:r>
            <a:r>
              <a:rPr lang="en-US" sz="5500" b="1" dirty="0"/>
              <a:t>next meeting June 21</a:t>
            </a:r>
            <a:r>
              <a:rPr lang="en-US" sz="5500" b="1" baseline="30000" dirty="0"/>
              <a:t>st</a:t>
            </a:r>
            <a:r>
              <a:rPr lang="en-US" sz="5500" b="1" dirty="0"/>
              <a:t> at </a:t>
            </a:r>
            <a:r>
              <a:rPr lang="en-US" sz="5500" b="1" dirty="0" err="1"/>
              <a:t>12:00pm</a:t>
            </a:r>
            <a:endParaRPr lang="en-US" sz="5500" b="1" dirty="0"/>
          </a:p>
          <a:p>
            <a:pPr lvl="1">
              <a:lnSpc>
                <a:spcPct val="120000"/>
              </a:lnSpc>
            </a:pPr>
            <a:r>
              <a:rPr lang="en-US" sz="8000" dirty="0"/>
              <a:t>This work group is responsible for evaluating the After Hours Plans and providing feedback. You can find the  After Hours Plans on our website under the Find Services tab, and they are posted within each local coalitions resource section. </a:t>
            </a:r>
          </a:p>
          <a:p>
            <a:pPr lvl="1">
              <a:lnSpc>
                <a:spcPct val="120000"/>
              </a:lnSpc>
            </a:pPr>
            <a:r>
              <a:rPr lang="en-US" sz="8000" dirty="0"/>
              <a:t>Policy &amp; Procedure Manual update</a:t>
            </a:r>
            <a:endParaRPr lang="en-US" sz="7400" b="1" u="sng" dirty="0"/>
          </a:p>
          <a:p>
            <a:pPr lvl="1">
              <a:lnSpc>
                <a:spcPct val="120000"/>
              </a:lnSpc>
            </a:pPr>
            <a:endParaRPr lang="en-US" sz="7400" b="1" u="sng" dirty="0"/>
          </a:p>
          <a:p>
            <a:endParaRPr lang="en-US" dirty="0"/>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52294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9CBA8-A8BC-E429-6B66-590A1C5432E5}"/>
              </a:ext>
            </a:extLst>
          </p:cNvPr>
          <p:cNvSpPr>
            <a:spLocks noGrp="1"/>
          </p:cNvSpPr>
          <p:nvPr>
            <p:ph type="title"/>
          </p:nvPr>
        </p:nvSpPr>
        <p:spPr>
          <a:xfrm>
            <a:off x="1143000" y="337030"/>
            <a:ext cx="9875520" cy="1356360"/>
          </a:xfrm>
        </p:spPr>
        <p:txBody>
          <a:bodyPr/>
          <a:lstStyle/>
          <a:p>
            <a:r>
              <a:rPr lang="en-US" u="sng" dirty="0"/>
              <a:t>Coordinated Entry Committee:</a:t>
            </a:r>
          </a:p>
        </p:txBody>
      </p:sp>
      <p:sp>
        <p:nvSpPr>
          <p:cNvPr id="4" name="TextBox 3">
            <a:extLst>
              <a:ext uri="{FF2B5EF4-FFF2-40B4-BE49-F238E27FC236}">
                <a16:creationId xmlns:a16="http://schemas.microsoft.com/office/drawing/2014/main" id="{7E4C4704-4E29-8366-069A-2DA69FF870C5}"/>
              </a:ext>
            </a:extLst>
          </p:cNvPr>
          <p:cNvSpPr txBox="1"/>
          <p:nvPr/>
        </p:nvSpPr>
        <p:spPr>
          <a:xfrm>
            <a:off x="1143000" y="1472410"/>
            <a:ext cx="10428514" cy="4278094"/>
          </a:xfrm>
          <a:prstGeom prst="rect">
            <a:avLst/>
          </a:prstGeom>
          <a:noFill/>
        </p:spPr>
        <p:txBody>
          <a:bodyPr wrap="square">
            <a:spAutoFit/>
          </a:bodyPr>
          <a:lstStyle/>
          <a:p>
            <a:r>
              <a:rPr lang="en-US" sz="2600" b="1" u="sng" dirty="0">
                <a:solidFill>
                  <a:schemeClr val="accent1"/>
                </a:solidFill>
              </a:rPr>
              <a:t>Work groups continued:</a:t>
            </a:r>
          </a:p>
          <a:p>
            <a:endParaRPr lang="en-US" sz="2200" dirty="0">
              <a:solidFill>
                <a:schemeClr val="accent1"/>
              </a:solidFill>
            </a:endParaRPr>
          </a:p>
          <a:p>
            <a:r>
              <a:rPr lang="en-US" sz="2800" b="1" dirty="0">
                <a:solidFill>
                  <a:schemeClr val="accent1"/>
                </a:solidFill>
              </a:rPr>
              <a:t>Youth</a:t>
            </a:r>
          </a:p>
          <a:p>
            <a:pPr marL="800100" lvl="1" indent="-342900">
              <a:buFont typeface="Arial" panose="020B0604020202020204" pitchFamily="34" charset="0"/>
              <a:buChar char="•"/>
            </a:pPr>
            <a:r>
              <a:rPr lang="en-US" sz="2800" dirty="0">
                <a:solidFill>
                  <a:schemeClr val="accent1"/>
                </a:solidFill>
              </a:rPr>
              <a:t>Responsible for how the CE system is responding to the needs of youth. </a:t>
            </a:r>
          </a:p>
          <a:p>
            <a:pPr marL="800100" lvl="1" indent="-342900">
              <a:buFont typeface="Arial" panose="020B0604020202020204" pitchFamily="34" charset="0"/>
              <a:buChar char="•"/>
            </a:pPr>
            <a:r>
              <a:rPr lang="en-US" sz="2800" dirty="0">
                <a:solidFill>
                  <a:schemeClr val="accent1"/>
                </a:solidFill>
              </a:rPr>
              <a:t>Approved the 3</a:t>
            </a:r>
            <a:r>
              <a:rPr lang="en-US" sz="2800" baseline="30000" dirty="0">
                <a:solidFill>
                  <a:schemeClr val="accent1"/>
                </a:solidFill>
              </a:rPr>
              <a:t>rd</a:t>
            </a:r>
            <a:r>
              <a:rPr lang="en-US" sz="2800" dirty="0">
                <a:solidFill>
                  <a:schemeClr val="accent1"/>
                </a:solidFill>
              </a:rPr>
              <a:t> order of priority for YHDP. It’s in our HMIS System and currently working on getting it into our Non-HMIS System.</a:t>
            </a:r>
          </a:p>
          <a:p>
            <a:pPr marL="800100" lvl="1" indent="-342900">
              <a:buFont typeface="Arial" panose="020B0604020202020204" pitchFamily="34" charset="0"/>
              <a:buChar char="•"/>
            </a:pPr>
            <a:r>
              <a:rPr lang="en-US" sz="2800" dirty="0">
                <a:solidFill>
                  <a:schemeClr val="accent1"/>
                </a:solidFill>
              </a:rPr>
              <a:t>It can be found on our website in the CE Policy and Procedure tab.</a:t>
            </a:r>
          </a:p>
        </p:txBody>
      </p:sp>
      <p:pic>
        <p:nvPicPr>
          <p:cNvPr id="5" name="Picture 4">
            <a:extLst>
              <a:ext uri="{FF2B5EF4-FFF2-40B4-BE49-F238E27FC236}">
                <a16:creationId xmlns:a16="http://schemas.microsoft.com/office/drawing/2014/main" id="{CFE79073-A4C6-631A-277E-05AA94380BB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507647" y="558010"/>
            <a:ext cx="1240790" cy="914400"/>
          </a:xfrm>
          <a:prstGeom prst="rect">
            <a:avLst/>
          </a:prstGeom>
        </p:spPr>
      </p:pic>
    </p:spTree>
    <p:extLst>
      <p:ext uri="{BB962C8B-B14F-4D97-AF65-F5344CB8AC3E}">
        <p14:creationId xmlns:p14="http://schemas.microsoft.com/office/powerpoint/2010/main" val="388375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7C7C8-9A10-F24B-45D3-C0DC9DB49EF8}"/>
              </a:ext>
            </a:extLst>
          </p:cNvPr>
          <p:cNvSpPr>
            <a:spLocks noGrp="1"/>
          </p:cNvSpPr>
          <p:nvPr>
            <p:ph type="title"/>
          </p:nvPr>
        </p:nvSpPr>
        <p:spPr/>
        <p:txBody>
          <a:bodyPr/>
          <a:lstStyle/>
          <a:p>
            <a:r>
              <a:rPr lang="en-US" u="sng" dirty="0"/>
              <a:t>Coordinated Entry Committee:</a:t>
            </a:r>
            <a:endParaRPr lang="en-US" dirty="0"/>
          </a:p>
        </p:txBody>
      </p:sp>
      <p:pic>
        <p:nvPicPr>
          <p:cNvPr id="3" name="Picture 2">
            <a:extLst>
              <a:ext uri="{FF2B5EF4-FFF2-40B4-BE49-F238E27FC236}">
                <a16:creationId xmlns:a16="http://schemas.microsoft.com/office/drawing/2014/main" id="{98BF44CD-741B-D391-7C4D-A32DC1497BDB}"/>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507647" y="558010"/>
            <a:ext cx="1240790" cy="914400"/>
          </a:xfrm>
          <a:prstGeom prst="rect">
            <a:avLst/>
          </a:prstGeom>
        </p:spPr>
      </p:pic>
      <p:sp>
        <p:nvSpPr>
          <p:cNvPr id="4" name="TextBox 3">
            <a:extLst>
              <a:ext uri="{FF2B5EF4-FFF2-40B4-BE49-F238E27FC236}">
                <a16:creationId xmlns:a16="http://schemas.microsoft.com/office/drawing/2014/main" id="{90EB3149-4D4B-9FFB-9C5D-3B41D66B413B}"/>
              </a:ext>
            </a:extLst>
          </p:cNvPr>
          <p:cNvSpPr txBox="1"/>
          <p:nvPr/>
        </p:nvSpPr>
        <p:spPr>
          <a:xfrm>
            <a:off x="687165" y="1662529"/>
            <a:ext cx="10331355" cy="4154984"/>
          </a:xfrm>
          <a:prstGeom prst="rect">
            <a:avLst/>
          </a:prstGeom>
          <a:noFill/>
        </p:spPr>
        <p:txBody>
          <a:bodyPr wrap="square" rtlCol="0">
            <a:spAutoFit/>
          </a:bodyPr>
          <a:lstStyle/>
          <a:p>
            <a:r>
              <a:rPr lang="en-US" sz="2600" b="1" u="sng" dirty="0">
                <a:solidFill>
                  <a:schemeClr val="accent1"/>
                </a:solidFill>
              </a:rPr>
              <a:t>Work groups continued:</a:t>
            </a:r>
          </a:p>
          <a:p>
            <a:endParaRPr lang="en-US" sz="2800" b="1" dirty="0">
              <a:solidFill>
                <a:schemeClr val="accent1"/>
              </a:solidFill>
            </a:endParaRPr>
          </a:p>
          <a:p>
            <a:r>
              <a:rPr lang="en-US" sz="2800" b="1" dirty="0">
                <a:solidFill>
                  <a:schemeClr val="accent1"/>
                </a:solidFill>
              </a:rPr>
              <a:t>Other Systems of Care - </a:t>
            </a:r>
            <a:r>
              <a:rPr lang="en-US" b="1" dirty="0">
                <a:solidFill>
                  <a:schemeClr val="accent1"/>
                </a:solidFill>
              </a:rPr>
              <a:t>Next meeting is on Wednesday, June 14</a:t>
            </a:r>
            <a:r>
              <a:rPr lang="en-US" b="1" baseline="30000" dirty="0">
                <a:solidFill>
                  <a:schemeClr val="accent1"/>
                </a:solidFill>
              </a:rPr>
              <a:t>th</a:t>
            </a:r>
            <a:r>
              <a:rPr lang="en-US" b="1" dirty="0">
                <a:solidFill>
                  <a:schemeClr val="accent1"/>
                </a:solidFill>
              </a:rPr>
              <a:t> at </a:t>
            </a:r>
            <a:r>
              <a:rPr lang="en-US" b="1" dirty="0" err="1">
                <a:solidFill>
                  <a:schemeClr val="accent1"/>
                </a:solidFill>
              </a:rPr>
              <a:t>10:00am</a:t>
            </a:r>
            <a:endParaRPr lang="en-US" b="1" dirty="0">
              <a:solidFill>
                <a:schemeClr val="accent1"/>
              </a:solidFill>
            </a:endParaRPr>
          </a:p>
          <a:p>
            <a:pPr marL="742950" lvl="1" indent="-285750">
              <a:buFont typeface="Arial" panose="020B0604020202020204" pitchFamily="34" charset="0"/>
              <a:buChar char="•"/>
            </a:pPr>
            <a:r>
              <a:rPr lang="en-US" sz="2600" dirty="0">
                <a:solidFill>
                  <a:schemeClr val="accent1"/>
                </a:solidFill>
              </a:rPr>
              <a:t>Focuses on the CE needs of  agencies who are participating or want to participate in CE but are not required to. (Examples: jails, health systems, 211, public libraries, police departments, DHS, etc.)</a:t>
            </a:r>
          </a:p>
          <a:p>
            <a:pPr marL="742950" lvl="1" indent="-285750">
              <a:buFont typeface="Arial" panose="020B0604020202020204" pitchFamily="34" charset="0"/>
              <a:buChar char="•"/>
            </a:pPr>
            <a:r>
              <a:rPr lang="en-US" sz="2600" dirty="0">
                <a:solidFill>
                  <a:schemeClr val="accent1"/>
                </a:solidFill>
              </a:rPr>
              <a:t>Currently working on staff participation agreements for those agencies. </a:t>
            </a:r>
          </a:p>
          <a:p>
            <a:pPr marL="742950" lvl="1" indent="-285750">
              <a:buFont typeface="Arial" panose="020B0604020202020204" pitchFamily="34" charset="0"/>
              <a:buChar char="•"/>
            </a:pPr>
            <a:r>
              <a:rPr lang="en-US" sz="2600" dirty="0">
                <a:solidFill>
                  <a:schemeClr val="accent1"/>
                </a:solidFill>
              </a:rPr>
              <a:t>Agency Agreement was approved by CE committee. Staff Agreement will be presented next week</a:t>
            </a:r>
          </a:p>
        </p:txBody>
      </p:sp>
    </p:spTree>
    <p:extLst>
      <p:ext uri="{BB962C8B-B14F-4D97-AF65-F5344CB8AC3E}">
        <p14:creationId xmlns:p14="http://schemas.microsoft.com/office/powerpoint/2010/main" val="34464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420A-6A95-2B02-B38E-6254D66D30DF}"/>
              </a:ext>
            </a:extLst>
          </p:cNvPr>
          <p:cNvSpPr>
            <a:spLocks noGrp="1"/>
          </p:cNvSpPr>
          <p:nvPr>
            <p:ph type="title"/>
          </p:nvPr>
        </p:nvSpPr>
        <p:spPr>
          <a:xfrm>
            <a:off x="1098369" y="368481"/>
            <a:ext cx="9875520" cy="1356360"/>
          </a:xfrm>
        </p:spPr>
        <p:txBody>
          <a:bodyPr/>
          <a:lstStyle/>
          <a:p>
            <a:r>
              <a:rPr lang="en-US" u="sng" dirty="0"/>
              <a:t>Coordinated Entry Committee:</a:t>
            </a:r>
          </a:p>
        </p:txBody>
      </p:sp>
      <p:sp>
        <p:nvSpPr>
          <p:cNvPr id="4" name="TextBox 3">
            <a:extLst>
              <a:ext uri="{FF2B5EF4-FFF2-40B4-BE49-F238E27FC236}">
                <a16:creationId xmlns:a16="http://schemas.microsoft.com/office/drawing/2014/main" id="{CA95DEF5-616E-6749-442A-F1D7730D7625}"/>
              </a:ext>
            </a:extLst>
          </p:cNvPr>
          <p:cNvSpPr txBox="1"/>
          <p:nvPr/>
        </p:nvSpPr>
        <p:spPr>
          <a:xfrm>
            <a:off x="1098369" y="1519645"/>
            <a:ext cx="9786258" cy="5570756"/>
          </a:xfrm>
          <a:prstGeom prst="rect">
            <a:avLst/>
          </a:prstGeom>
          <a:noFill/>
        </p:spPr>
        <p:txBody>
          <a:bodyPr wrap="square">
            <a:spAutoFit/>
          </a:bodyPr>
          <a:lstStyle/>
          <a:p>
            <a:r>
              <a:rPr lang="en-US" sz="2600" b="1" u="sng" dirty="0">
                <a:solidFill>
                  <a:schemeClr val="accent1"/>
                </a:solidFill>
              </a:rPr>
              <a:t>Work groups continued:</a:t>
            </a:r>
          </a:p>
          <a:p>
            <a:endParaRPr lang="en-US" sz="2200" dirty="0">
              <a:solidFill>
                <a:schemeClr val="accent1"/>
              </a:solidFill>
            </a:endParaRPr>
          </a:p>
          <a:p>
            <a:r>
              <a:rPr lang="en-US" sz="2800" b="1" dirty="0">
                <a:solidFill>
                  <a:schemeClr val="accent1"/>
                </a:solidFill>
              </a:rPr>
              <a:t>Prevention/Diversion</a:t>
            </a:r>
          </a:p>
          <a:p>
            <a:pPr marL="800100" lvl="1" indent="-342900">
              <a:buFont typeface="Arial" panose="020B0604020202020204" pitchFamily="34" charset="0"/>
              <a:buChar char="•"/>
            </a:pPr>
            <a:r>
              <a:rPr lang="en-US" sz="2600" dirty="0">
                <a:solidFill>
                  <a:schemeClr val="accent1"/>
                </a:solidFill>
              </a:rPr>
              <a:t>Focuses on how CE is working for homeless prevention programs.</a:t>
            </a:r>
          </a:p>
          <a:p>
            <a:pPr marL="800100" lvl="1" indent="-342900">
              <a:buFont typeface="Arial" panose="020B0604020202020204" pitchFamily="34" charset="0"/>
              <a:buChar char="•"/>
            </a:pPr>
            <a:r>
              <a:rPr lang="en-US" sz="2600" dirty="0">
                <a:solidFill>
                  <a:schemeClr val="accent1"/>
                </a:solidFill>
              </a:rPr>
              <a:t>The group is currently reviewing and modifying our prevention assessment for homeless prevention. </a:t>
            </a:r>
          </a:p>
          <a:p>
            <a:pPr marL="800100" lvl="1" indent="-342900">
              <a:buFont typeface="Arial" panose="020B0604020202020204" pitchFamily="34" charset="0"/>
              <a:buChar char="•"/>
            </a:pPr>
            <a:r>
              <a:rPr lang="en-US" sz="2600" dirty="0">
                <a:solidFill>
                  <a:schemeClr val="accent1"/>
                </a:solidFill>
              </a:rPr>
              <a:t>After the assessment is completed, they will be working on defining diversion.</a:t>
            </a:r>
          </a:p>
          <a:p>
            <a:pPr lvl="1"/>
            <a:endParaRPr lang="en-US" sz="2200" dirty="0">
              <a:solidFill>
                <a:schemeClr val="accent1"/>
              </a:solidFill>
            </a:endParaRPr>
          </a:p>
          <a:p>
            <a:r>
              <a:rPr lang="en-US" sz="2800" b="1" dirty="0">
                <a:solidFill>
                  <a:schemeClr val="accent1"/>
                </a:solidFill>
              </a:rPr>
              <a:t>Emergency Shelter - </a:t>
            </a:r>
            <a:r>
              <a:rPr lang="en-US" sz="2800" dirty="0">
                <a:solidFill>
                  <a:schemeClr val="accent1"/>
                </a:solidFill>
              </a:rPr>
              <a:t>Ryan</a:t>
            </a:r>
          </a:p>
          <a:p>
            <a:pPr marL="800100" lvl="1" indent="-342900">
              <a:buFont typeface="Arial" panose="020B0604020202020204" pitchFamily="34" charset="0"/>
              <a:buChar char="•"/>
            </a:pPr>
            <a:r>
              <a:rPr lang="en-US" sz="2600" dirty="0">
                <a:solidFill>
                  <a:schemeClr val="accent1"/>
                </a:solidFill>
              </a:rPr>
              <a:t>Processing feedback we received from DEHCR on the shelter standards</a:t>
            </a:r>
          </a:p>
          <a:p>
            <a:pPr lvl="1"/>
            <a:endParaRPr lang="en-US" sz="2200" b="1" dirty="0">
              <a:solidFill>
                <a:schemeClr val="accent1"/>
              </a:solidFill>
            </a:endParaRPr>
          </a:p>
        </p:txBody>
      </p:sp>
      <p:pic>
        <p:nvPicPr>
          <p:cNvPr id="5" name="Picture 4">
            <a:extLst>
              <a:ext uri="{FF2B5EF4-FFF2-40B4-BE49-F238E27FC236}">
                <a16:creationId xmlns:a16="http://schemas.microsoft.com/office/drawing/2014/main" id="{83AA1BC7-ADD5-2DAF-5A21-4E9DB28A0B5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473236" y="589461"/>
            <a:ext cx="1240790" cy="914400"/>
          </a:xfrm>
          <a:prstGeom prst="rect">
            <a:avLst/>
          </a:prstGeom>
        </p:spPr>
      </p:pic>
    </p:spTree>
    <p:extLst>
      <p:ext uri="{BB962C8B-B14F-4D97-AF65-F5344CB8AC3E}">
        <p14:creationId xmlns:p14="http://schemas.microsoft.com/office/powerpoint/2010/main" val="27756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p:txBody>
          <a:bodyPr/>
          <a:lstStyle/>
          <a:p>
            <a:r>
              <a:rPr lang="en-US" u="sng" dirty="0"/>
              <a:t>Coordinated Entry Committee:</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1143000" y="1728132"/>
            <a:ext cx="9872871" cy="4367868"/>
          </a:xfrm>
        </p:spPr>
        <p:txBody>
          <a:bodyPr>
            <a:normAutofit lnSpcReduction="10000"/>
          </a:bodyPr>
          <a:lstStyle/>
          <a:p>
            <a:pPr marL="45720" indent="0">
              <a:buNone/>
            </a:pPr>
            <a:r>
              <a:rPr lang="en-US" sz="2600" b="1" u="sng" dirty="0"/>
              <a:t>Work groups continued:</a:t>
            </a:r>
          </a:p>
          <a:p>
            <a:pPr marL="45720" indent="0">
              <a:buNone/>
            </a:pPr>
            <a:r>
              <a:rPr lang="en-US" sz="2800" b="1" dirty="0"/>
              <a:t>Veterans</a:t>
            </a:r>
          </a:p>
          <a:p>
            <a:r>
              <a:rPr lang="en-US" sz="2800" dirty="0"/>
              <a:t>We don’t have a veteran work group under CE committee. We’ve been taking any CE topics to the Veterans Advisory Board to work on.</a:t>
            </a:r>
            <a:endParaRPr lang="en-US" sz="2800" b="1" dirty="0"/>
          </a:p>
          <a:p>
            <a:r>
              <a:rPr lang="en-US" sz="2800" dirty="0"/>
              <a:t>The group focuses on how CE is working for homeless veterans</a:t>
            </a:r>
          </a:p>
          <a:p>
            <a:r>
              <a:rPr lang="en-US" sz="2800" dirty="0"/>
              <a:t>What role will CE play in assisting to “end veteran homelessness”?</a:t>
            </a:r>
          </a:p>
          <a:p>
            <a:r>
              <a:rPr lang="en-US" sz="2800" dirty="0"/>
              <a:t>What role does CE play in veterans case conferencing?</a:t>
            </a:r>
          </a:p>
          <a:p>
            <a:pPr marL="548640" lvl="2" indent="0">
              <a:buNone/>
            </a:pPr>
            <a:endParaRPr lang="en-US" sz="2600" dirty="0"/>
          </a:p>
          <a:p>
            <a:endParaRPr lang="en-US" dirty="0"/>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79055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TM03090430[[fn=Banded]]</Template>
  <TotalTime>26513</TotalTime>
  <Words>830</Words>
  <Application>Microsoft Office PowerPoint</Application>
  <PresentationFormat>Widescreen</PresentationFormat>
  <Paragraphs>105</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Basis</vt:lpstr>
      <vt:lpstr>Coordinated entry Committee  WI BOS Quarterly meeting</vt:lpstr>
      <vt:lpstr>Coordinated Entry Committee:</vt:lpstr>
      <vt:lpstr>Coordinated Entry Committee:</vt:lpstr>
      <vt:lpstr>Coordinated Entry Committee:</vt:lpstr>
      <vt:lpstr>Coordinated Entry Committee:</vt:lpstr>
      <vt:lpstr>Coordinated Entry Committee:</vt:lpstr>
      <vt:lpstr>Coordinated Entry Committee:</vt:lpstr>
      <vt:lpstr>Coordinated Entry Committee:</vt:lpstr>
      <vt:lpstr>Coordinated Entry Committee:</vt:lpstr>
      <vt:lpstr>Coordinated Entry Committee:</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Holly Sieren</cp:lastModifiedBy>
  <cp:revision>795</cp:revision>
  <cp:lastPrinted>2019-02-11T20:46:36Z</cp:lastPrinted>
  <dcterms:created xsi:type="dcterms:W3CDTF">2016-02-03T16:01:10Z</dcterms:created>
  <dcterms:modified xsi:type="dcterms:W3CDTF">2023-05-17T19:48:12Z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