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1"/>
  </p:sldMasterIdLst>
  <p:sldIdLst>
    <p:sldId id="256" r:id="rId2"/>
    <p:sldId id="295" r:id="rId3"/>
    <p:sldId id="296" r:id="rId4"/>
    <p:sldId id="297" r:id="rId5"/>
    <p:sldId id="298" r:id="rId6"/>
    <p:sldId id="304" r:id="rId7"/>
    <p:sldId id="299" r:id="rId8"/>
    <p:sldId id="305" r:id="rId9"/>
    <p:sldId id="300" r:id="rId10"/>
    <p:sldId id="303" r:id="rId11"/>
    <p:sldId id="302" r:id="rId12"/>
    <p:sldId id="307" r:id="rId13"/>
    <p:sldId id="306" r:id="rId14"/>
    <p:sldId id="323" r:id="rId15"/>
    <p:sldId id="308" r:id="rId16"/>
    <p:sldId id="316" r:id="rId17"/>
    <p:sldId id="322" r:id="rId18"/>
    <p:sldId id="325" r:id="rId19"/>
    <p:sldId id="317" r:id="rId20"/>
    <p:sldId id="330" r:id="rId21"/>
    <p:sldId id="331" r:id="rId22"/>
    <p:sldId id="327" r:id="rId23"/>
    <p:sldId id="332" r:id="rId24"/>
    <p:sldId id="337" r:id="rId25"/>
    <p:sldId id="333" r:id="rId26"/>
    <p:sldId id="335" r:id="rId27"/>
    <p:sldId id="338" r:id="rId28"/>
    <p:sldId id="324" r:id="rId29"/>
    <p:sldId id="326" r:id="rId30"/>
    <p:sldId id="340" r:id="rId31"/>
    <p:sldId id="275" r:id="rId32"/>
    <p:sldId id="291" r:id="rId33"/>
    <p:sldId id="341" r:id="rId34"/>
    <p:sldId id="343" r:id="rId35"/>
    <p:sldId id="321" r:id="rId36"/>
    <p:sldId id="320" r:id="rId37"/>
    <p:sldId id="34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snapToGrid="0">
      <p:cViewPr varScale="1">
        <p:scale>
          <a:sx n="86" d="100"/>
          <a:sy n="86" d="100"/>
        </p:scale>
        <p:origin x="76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6DFF08F-DC6B-4601-B491-B0F83F6DD2DA}" type="datetimeFigureOut">
              <a:rPr lang="en-US" smtClean="0"/>
              <a:pPr/>
              <a:t>1/19/2016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61714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4078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6654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2709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6DFF08F-DC6B-4601-B491-B0F83F6DD2DA}" type="datetimeFigureOut">
              <a:rPr lang="en-US" smtClean="0"/>
              <a:pPr/>
              <a:t>1/19/2016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8479905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72490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600865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6706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1701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6DFF08F-DC6B-4601-B491-B0F83F6DD2DA}" type="datetimeFigureOut">
              <a:rPr lang="en-US" smtClean="0"/>
              <a:t>1/19/2016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949011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6DFF08F-DC6B-4601-B491-B0F83F6DD2DA}" type="datetimeFigureOut">
              <a:rPr lang="en-US" smtClean="0"/>
              <a:t>1/19/2016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3525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6DFF08F-DC6B-4601-B491-B0F83F6DD2DA}" type="datetimeFigureOut">
              <a:rPr lang="en-US" smtClean="0"/>
              <a:pPr/>
              <a:t>1/19/2016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AB73BC-B049-4115-A692-8D63A059BFB8}"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938157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iboscoc.org/boscoc-standards-and-policie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wiboscoc.org/boscoc-standards-and-policie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wiboscoc@gmail.com" TargetMode="External"/><Relationship Id="rId2" Type="http://schemas.openxmlformats.org/officeDocument/2006/relationships/hyperlink" Target="http://www.icalliances.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hudexchange.info/resources/documents/Notice-CPD-14-012-Prioritizing-Persons-Experiencing-Chronic-Homelessness-in-PSH-and-Recordkeeping-Requirements.pdf" TargetMode="External"/><Relationship Id="rId2" Type="http://schemas.openxmlformats.org/officeDocument/2006/relationships/hyperlink" Target="https://www.hudexchange.info/resources/documents/Defining-Chronically-Homeless-Final-Rule.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Chronic homelessness</a:t>
            </a:r>
            <a:r>
              <a:rPr lang="en-US" sz="4400" dirty="0" smtClean="0"/>
              <a:t/>
            </a:r>
            <a:br>
              <a:rPr lang="en-US" sz="4400" dirty="0" smtClean="0"/>
            </a:br>
            <a:endParaRPr lang="en-US" sz="4000" dirty="0"/>
          </a:p>
        </p:txBody>
      </p:sp>
      <p:sp>
        <p:nvSpPr>
          <p:cNvPr id="3" name="Subtitle 2"/>
          <p:cNvSpPr>
            <a:spLocks noGrp="1"/>
          </p:cNvSpPr>
          <p:nvPr>
            <p:ph type="subTitle" idx="1"/>
          </p:nvPr>
        </p:nvSpPr>
        <p:spPr/>
        <p:txBody>
          <a:bodyPr/>
          <a:lstStyle/>
          <a:p>
            <a:r>
              <a:rPr lang="en-US" b="1" dirty="0" smtClean="0"/>
              <a:t>Definition &amp; Documentation</a:t>
            </a:r>
            <a:endParaRPr lang="en-US" b="1" dirty="0"/>
          </a:p>
        </p:txBody>
      </p:sp>
      <p:sp>
        <p:nvSpPr>
          <p:cNvPr id="4" name="TextBox 3"/>
          <p:cNvSpPr txBox="1"/>
          <p:nvPr/>
        </p:nvSpPr>
        <p:spPr>
          <a:xfrm>
            <a:off x="4572000" y="6094516"/>
            <a:ext cx="2575775" cy="369332"/>
          </a:xfrm>
          <a:prstGeom prst="rect">
            <a:avLst/>
          </a:prstGeom>
          <a:noFill/>
        </p:spPr>
        <p:txBody>
          <a:bodyPr wrap="square" rtlCol="0">
            <a:spAutoFit/>
          </a:bodyPr>
          <a:lstStyle/>
          <a:p>
            <a:pPr algn="ctr"/>
            <a:r>
              <a:rPr lang="en-US" dirty="0" smtClean="0"/>
              <a:t>January 19, 2016</a:t>
            </a:r>
            <a:endParaRPr lang="en-US" dirty="0"/>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084542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21058"/>
          </a:xfrm>
        </p:spPr>
        <p:txBody>
          <a:bodyPr/>
          <a:lstStyle/>
          <a:p>
            <a:r>
              <a:rPr lang="en-US" b="1" dirty="0" smtClean="0"/>
              <a:t>Continuous Homelessness</a:t>
            </a:r>
            <a:endParaRPr lang="en-US" b="1" dirty="0"/>
          </a:p>
        </p:txBody>
      </p:sp>
      <p:sp>
        <p:nvSpPr>
          <p:cNvPr id="3" name="Content Placeholder 2"/>
          <p:cNvSpPr>
            <a:spLocks noGrp="1"/>
          </p:cNvSpPr>
          <p:nvPr>
            <p:ph idx="1"/>
          </p:nvPr>
        </p:nvSpPr>
        <p:spPr>
          <a:xfrm>
            <a:off x="1371600" y="1802167"/>
            <a:ext cx="9601200" cy="4065233"/>
          </a:xfrm>
        </p:spPr>
        <p:txBody>
          <a:bodyPr/>
          <a:lstStyle/>
          <a:p>
            <a:r>
              <a:rPr lang="en-US" dirty="0" smtClean="0"/>
              <a:t>The key to this determination is:</a:t>
            </a:r>
            <a:endParaRPr lang="en-US" dirty="0"/>
          </a:p>
          <a:p>
            <a:pPr lvl="1"/>
            <a:r>
              <a:rPr lang="en-US" i="0" dirty="0" smtClean="0"/>
              <a:t>12 consecutive months</a:t>
            </a:r>
          </a:p>
          <a:p>
            <a:pPr lvl="1"/>
            <a:r>
              <a:rPr lang="en-US" i="0" dirty="0" smtClean="0"/>
              <a:t>1 day equals 1 month</a:t>
            </a:r>
          </a:p>
          <a:p>
            <a:pPr lvl="1"/>
            <a:r>
              <a:rPr lang="en-US" i="0" dirty="0" smtClean="0"/>
              <a:t>No evidence of a break</a:t>
            </a:r>
          </a:p>
          <a:p>
            <a:pPr lvl="1"/>
            <a:endParaRPr lang="en-US" dirty="0" smtClean="0"/>
          </a:p>
          <a:p>
            <a:r>
              <a:rPr lang="en-US" dirty="0" smtClean="0"/>
              <a:t>Break is defined as 7 consecutive days staying in a place meant for human habitation and/or not in an emergency shelter or safe haven </a:t>
            </a:r>
            <a:r>
              <a:rPr lang="en-US" dirty="0"/>
              <a:t>(e.g. staying with a friend, in a </a:t>
            </a:r>
            <a:r>
              <a:rPr lang="en-US" dirty="0" smtClean="0"/>
              <a:t>hotel/motel </a:t>
            </a:r>
            <a:r>
              <a:rPr lang="en-US" dirty="0"/>
              <a:t>paid for by client, transitional housing).</a:t>
            </a:r>
          </a:p>
          <a:p>
            <a:endParaRPr lang="en-US" dirty="0" smtClean="0"/>
          </a:p>
        </p:txBody>
      </p:sp>
    </p:spTree>
    <p:extLst>
      <p:ext uri="{BB962C8B-B14F-4D97-AF65-F5344CB8AC3E}">
        <p14:creationId xmlns:p14="http://schemas.microsoft.com/office/powerpoint/2010/main" val="145654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56569"/>
          </a:xfrm>
        </p:spPr>
        <p:txBody>
          <a:bodyPr/>
          <a:lstStyle/>
          <a:p>
            <a:r>
              <a:rPr lang="en-US" b="1" dirty="0" smtClean="0"/>
              <a:t>Cumulative Homelessness</a:t>
            </a:r>
            <a:endParaRPr lang="en-US" b="1" dirty="0"/>
          </a:p>
        </p:txBody>
      </p:sp>
      <p:sp>
        <p:nvSpPr>
          <p:cNvPr id="3" name="Content Placeholder 2"/>
          <p:cNvSpPr>
            <a:spLocks noGrp="1"/>
          </p:cNvSpPr>
          <p:nvPr>
            <p:ph idx="1"/>
          </p:nvPr>
        </p:nvSpPr>
        <p:spPr>
          <a:xfrm>
            <a:off x="1371600" y="1890944"/>
            <a:ext cx="9601200" cy="3976456"/>
          </a:xfrm>
        </p:spPr>
        <p:txBody>
          <a:bodyPr>
            <a:normAutofit/>
          </a:bodyPr>
          <a:lstStyle/>
          <a:p>
            <a:r>
              <a:rPr lang="en-US" dirty="0" smtClean="0"/>
              <a:t>The key to this determination is:</a:t>
            </a:r>
          </a:p>
          <a:p>
            <a:pPr lvl="1"/>
            <a:r>
              <a:rPr lang="en-US" i="0" dirty="0" smtClean="0"/>
              <a:t>At least 4 separate occasions/episodes in last 3 years</a:t>
            </a:r>
          </a:p>
          <a:p>
            <a:pPr lvl="1"/>
            <a:r>
              <a:rPr lang="en-US" i="0" dirty="0" smtClean="0"/>
              <a:t>1 day equals 1 month</a:t>
            </a:r>
          </a:p>
          <a:p>
            <a:pPr lvl="1"/>
            <a:r>
              <a:rPr lang="en-US" i="0" dirty="0" smtClean="0"/>
              <a:t>Must be a break of 7 consecutive days (or longer) between each occasion/episode</a:t>
            </a:r>
          </a:p>
          <a:p>
            <a:pPr lvl="1"/>
            <a:endParaRPr lang="en-US" dirty="0"/>
          </a:p>
          <a:p>
            <a:r>
              <a:rPr lang="en-US" dirty="0"/>
              <a:t>Break is defined as 7 consecutive days staying in a place meant for human habitation and/or not in an emergency shelter or safe </a:t>
            </a:r>
            <a:r>
              <a:rPr lang="en-US" dirty="0" smtClean="0"/>
              <a:t>haven (e.g. staying with a friend, in a hotel/motel paid for by client, transitional housing).</a:t>
            </a:r>
            <a:endParaRPr lang="en-US" dirty="0"/>
          </a:p>
          <a:p>
            <a:endParaRPr lang="en-US" dirty="0"/>
          </a:p>
        </p:txBody>
      </p:sp>
    </p:spTree>
    <p:extLst>
      <p:ext uri="{BB962C8B-B14F-4D97-AF65-F5344CB8AC3E}">
        <p14:creationId xmlns:p14="http://schemas.microsoft.com/office/powerpoint/2010/main" val="108073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65447"/>
          </a:xfrm>
        </p:spPr>
        <p:txBody>
          <a:bodyPr/>
          <a:lstStyle/>
          <a:p>
            <a:r>
              <a:rPr lang="en-US" b="1" dirty="0" smtClean="0"/>
              <a:t>Summary of Key Changes</a:t>
            </a:r>
            <a:endParaRPr lang="en-US" b="1" dirty="0"/>
          </a:p>
        </p:txBody>
      </p:sp>
      <p:sp>
        <p:nvSpPr>
          <p:cNvPr id="3" name="Content Placeholder 2"/>
          <p:cNvSpPr>
            <a:spLocks noGrp="1"/>
          </p:cNvSpPr>
          <p:nvPr>
            <p:ph idx="1"/>
          </p:nvPr>
        </p:nvSpPr>
        <p:spPr>
          <a:xfrm>
            <a:off x="1371600" y="2006353"/>
            <a:ext cx="9601200" cy="3861047"/>
          </a:xfrm>
        </p:spPr>
        <p:txBody>
          <a:bodyPr>
            <a:normAutofit/>
          </a:bodyPr>
          <a:lstStyle/>
          <a:p>
            <a:r>
              <a:rPr lang="en-US" dirty="0" smtClean="0"/>
              <a:t>The 4 separate occasions must total 12 months.</a:t>
            </a:r>
          </a:p>
          <a:p>
            <a:r>
              <a:rPr lang="en-US" dirty="0" smtClean="0"/>
              <a:t>Replaced “disabling condition” with “homeless individual with a disability”</a:t>
            </a:r>
          </a:p>
          <a:p>
            <a:r>
              <a:rPr lang="en-US" dirty="0" smtClean="0"/>
              <a:t>Occasion is defined by a break of at least </a:t>
            </a:r>
            <a:r>
              <a:rPr lang="en-US" dirty="0" smtClean="0"/>
              <a:t>7 days not </a:t>
            </a:r>
            <a:r>
              <a:rPr lang="en-US" dirty="0" smtClean="0"/>
              <a:t>residing in an emergency shelter, safe haven, or residing in a place meant for human habitation</a:t>
            </a:r>
          </a:p>
          <a:p>
            <a:r>
              <a:rPr lang="en-US" dirty="0" smtClean="0"/>
              <a:t>Stays in institution of fewer than 90 days does not constitute a break and time counts towards length of time homeless</a:t>
            </a:r>
          </a:p>
          <a:p>
            <a:r>
              <a:rPr lang="en-US" dirty="0" smtClean="0"/>
              <a:t>New record keeping requirements under COC Program </a:t>
            </a:r>
          </a:p>
        </p:txBody>
      </p:sp>
    </p:spTree>
    <p:extLst>
      <p:ext uri="{BB962C8B-B14F-4D97-AF65-F5344CB8AC3E}">
        <p14:creationId xmlns:p14="http://schemas.microsoft.com/office/powerpoint/2010/main" val="2226451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65447"/>
          </a:xfrm>
        </p:spPr>
        <p:txBody>
          <a:bodyPr/>
          <a:lstStyle/>
          <a:p>
            <a:r>
              <a:rPr lang="en-US" b="1" dirty="0" smtClean="0"/>
              <a:t>Questions about Definition</a:t>
            </a:r>
            <a:endParaRPr lang="en-US" b="1" dirty="0"/>
          </a:p>
        </p:txBody>
      </p:sp>
      <p:sp>
        <p:nvSpPr>
          <p:cNvPr id="3" name="Content Placeholder 2"/>
          <p:cNvSpPr>
            <a:spLocks noGrp="1"/>
          </p:cNvSpPr>
          <p:nvPr>
            <p:ph idx="1"/>
          </p:nvPr>
        </p:nvSpPr>
        <p:spPr>
          <a:xfrm>
            <a:off x="1371600" y="1731145"/>
            <a:ext cx="9601200" cy="4696288"/>
          </a:xfrm>
        </p:spPr>
        <p:txBody>
          <a:bodyPr>
            <a:normAutofit lnSpcReduction="10000"/>
          </a:bodyPr>
          <a:lstStyle/>
          <a:p>
            <a:r>
              <a:rPr lang="en-US" dirty="0" smtClean="0"/>
              <a:t>Do motel vouchers count as emergency shelter?</a:t>
            </a:r>
          </a:p>
          <a:p>
            <a:pPr lvl="1"/>
            <a:r>
              <a:rPr lang="en-US" dirty="0" smtClean="0"/>
              <a:t>Yes, as long as it meets the requirements of Category 1 homeless.</a:t>
            </a:r>
          </a:p>
          <a:p>
            <a:pPr lvl="1"/>
            <a:r>
              <a:rPr lang="en-US" dirty="0" smtClean="0"/>
              <a:t>Hotels </a:t>
            </a:r>
            <a:r>
              <a:rPr lang="en-US" dirty="0"/>
              <a:t>and motels paid for by charitable organizations or by federal, State, or local government programs for low-income </a:t>
            </a:r>
            <a:r>
              <a:rPr lang="en-US" dirty="0" smtClean="0"/>
              <a:t>individuals</a:t>
            </a:r>
          </a:p>
          <a:p>
            <a:pPr lvl="1"/>
            <a:endParaRPr lang="en-US" dirty="0" smtClean="0"/>
          </a:p>
          <a:p>
            <a:r>
              <a:rPr lang="en-US" dirty="0" smtClean="0"/>
              <a:t>Does a stay in an institutional care facility count towards time homeless?</a:t>
            </a:r>
          </a:p>
          <a:p>
            <a:pPr lvl="1"/>
            <a:r>
              <a:rPr lang="en-US" dirty="0" smtClean="0"/>
              <a:t>Yes, as long as it meets the requirements of Category 1 homeless</a:t>
            </a:r>
          </a:p>
          <a:p>
            <a:pPr lvl="1"/>
            <a:r>
              <a:rPr lang="en-US" dirty="0" smtClean="0"/>
              <a:t>Stayed for </a:t>
            </a:r>
            <a:r>
              <a:rPr lang="en-US" dirty="0"/>
              <a:t>90 days or less and who resided in an emergency shelter or place not meant for human habitation immediately </a:t>
            </a:r>
            <a:r>
              <a:rPr lang="en-US" dirty="0" smtClean="0"/>
              <a:t>before</a:t>
            </a:r>
          </a:p>
          <a:p>
            <a:pPr lvl="1"/>
            <a:endParaRPr lang="en-US" dirty="0" smtClean="0"/>
          </a:p>
          <a:p>
            <a:r>
              <a:rPr lang="en-US" dirty="0" smtClean="0"/>
              <a:t>What if the head of household is a 17 year old?</a:t>
            </a:r>
          </a:p>
          <a:p>
            <a:pPr lvl="1"/>
            <a:r>
              <a:rPr lang="en-US" dirty="0" smtClean="0"/>
              <a:t>Yes, as long as the minor head of household meets the requirements for Chronic Homelessness</a:t>
            </a:r>
          </a:p>
          <a:p>
            <a:pPr lvl="1"/>
            <a:r>
              <a:rPr lang="en-US" dirty="0" smtClean="0"/>
              <a:t>Including disability, category 1 homeless, and length of time homeless</a:t>
            </a:r>
            <a:endParaRPr lang="en-US" dirty="0"/>
          </a:p>
        </p:txBody>
      </p:sp>
    </p:spTree>
    <p:extLst>
      <p:ext uri="{BB962C8B-B14F-4D97-AF65-F5344CB8AC3E}">
        <p14:creationId xmlns:p14="http://schemas.microsoft.com/office/powerpoint/2010/main" val="231097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710213"/>
            <a:ext cx="10231515" cy="5557421"/>
          </a:xfrm>
        </p:spPr>
        <p:txBody>
          <a:bodyPr>
            <a:normAutofit/>
          </a:bodyPr>
          <a:lstStyle/>
          <a:p>
            <a:r>
              <a:rPr lang="en-US" dirty="0" smtClean="0"/>
              <a:t>In a household with an adult and one child under the age of 18, can the household be chronically homeless if the child has a disability but the adult does not?</a:t>
            </a:r>
          </a:p>
          <a:p>
            <a:pPr lvl="1"/>
            <a:r>
              <a:rPr lang="en-US" dirty="0" smtClean="0"/>
              <a:t>No. </a:t>
            </a:r>
          </a:p>
          <a:p>
            <a:pPr lvl="1"/>
            <a:r>
              <a:rPr lang="en-US" dirty="0" smtClean="0"/>
              <a:t>To meet the definition of chronic homeless, an adult in the household must have a disability </a:t>
            </a:r>
          </a:p>
          <a:p>
            <a:r>
              <a:rPr lang="en-US" dirty="0"/>
              <a:t>Can someone meet the chronic homeless definition if s/he stayed with family prior to entering jail?</a:t>
            </a:r>
          </a:p>
          <a:p>
            <a:pPr lvl="1"/>
            <a:r>
              <a:rPr lang="en-US" dirty="0"/>
              <a:t>No.</a:t>
            </a:r>
          </a:p>
          <a:p>
            <a:pPr lvl="1"/>
            <a:r>
              <a:rPr lang="en-US" dirty="0" smtClean="0"/>
              <a:t>Residing in an institutional care facility for less than 90 days requires that the person seeking assistance met the category 1 homeless definition prior to entering the facility. Staying with family does not.</a:t>
            </a:r>
            <a:endParaRPr lang="en-US" dirty="0"/>
          </a:p>
          <a:p>
            <a:r>
              <a:rPr lang="en-US" dirty="0"/>
              <a:t>Can someone meet the chronic homeless definition if s/he stayed in a mental health facility for 95 days?</a:t>
            </a:r>
          </a:p>
          <a:p>
            <a:pPr lvl="1"/>
            <a:r>
              <a:rPr lang="en-US" dirty="0"/>
              <a:t>No.</a:t>
            </a:r>
          </a:p>
          <a:p>
            <a:pPr lvl="1"/>
            <a:r>
              <a:rPr lang="en-US" dirty="0" smtClean="0"/>
              <a:t>Residing in an institutional care facility must be less than 90 days. More than 90 days no longer qualifies for category 1 homeless.</a:t>
            </a:r>
            <a:endParaRPr lang="en-US" dirty="0"/>
          </a:p>
          <a:p>
            <a:endParaRPr lang="en-US" dirty="0"/>
          </a:p>
        </p:txBody>
      </p:sp>
    </p:spTree>
    <p:extLst>
      <p:ext uri="{BB962C8B-B14F-4D97-AF65-F5344CB8AC3E}">
        <p14:creationId xmlns:p14="http://schemas.microsoft.com/office/powerpoint/2010/main" val="1209591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Documentation Requirements</a:t>
            </a:r>
            <a:endParaRPr lang="en-US" b="1" dirty="0"/>
          </a:p>
        </p:txBody>
      </p:sp>
      <p:sp>
        <p:nvSpPr>
          <p:cNvPr id="3" name="Content Placeholder 2"/>
          <p:cNvSpPr>
            <a:spLocks noGrp="1"/>
          </p:cNvSpPr>
          <p:nvPr>
            <p:ph idx="1"/>
          </p:nvPr>
        </p:nvSpPr>
        <p:spPr>
          <a:xfrm>
            <a:off x="1371600" y="1695635"/>
            <a:ext cx="9601200" cy="4545367"/>
          </a:xfrm>
        </p:spPr>
        <p:txBody>
          <a:bodyPr>
            <a:normAutofit/>
          </a:bodyPr>
          <a:lstStyle/>
          <a:p>
            <a:r>
              <a:rPr lang="en-US" dirty="0" smtClean="0"/>
              <a:t>For each of the 3 chronic homeless criteria, there must be specific documentation and/or verification in order to qualify as chronically homeless.</a:t>
            </a:r>
          </a:p>
          <a:p>
            <a:pPr lvl="1"/>
            <a:r>
              <a:rPr lang="en-US" i="0" dirty="0" smtClean="0"/>
              <a:t>Disability</a:t>
            </a:r>
          </a:p>
          <a:p>
            <a:pPr lvl="1"/>
            <a:r>
              <a:rPr lang="en-US" i="0" dirty="0" smtClean="0"/>
              <a:t>Category 1 homeless (literally homeless)</a:t>
            </a:r>
          </a:p>
          <a:p>
            <a:pPr lvl="1"/>
            <a:r>
              <a:rPr lang="en-US" i="0" dirty="0" smtClean="0"/>
              <a:t>Length of Category 1 homeless episode(s)</a:t>
            </a:r>
          </a:p>
          <a:p>
            <a:pPr lvl="1"/>
            <a:endParaRPr lang="en-US" dirty="0" smtClean="0"/>
          </a:p>
          <a:p>
            <a:r>
              <a:rPr lang="en-US" dirty="0" smtClean="0"/>
              <a:t>Order of priority for obtaining evidence of homelessness:</a:t>
            </a:r>
          </a:p>
          <a:p>
            <a:pPr lvl="1"/>
            <a:r>
              <a:rPr lang="en-US" i="0" dirty="0" smtClean="0"/>
              <a:t>3</a:t>
            </a:r>
            <a:r>
              <a:rPr lang="en-US" i="0" baseline="30000" dirty="0" smtClean="0"/>
              <a:t>rd</a:t>
            </a:r>
            <a:r>
              <a:rPr lang="en-US" i="0" dirty="0" smtClean="0"/>
              <a:t> Party </a:t>
            </a:r>
          </a:p>
          <a:p>
            <a:pPr lvl="2"/>
            <a:r>
              <a:rPr lang="en-US" dirty="0" smtClean="0"/>
              <a:t>Written documentation</a:t>
            </a:r>
          </a:p>
          <a:p>
            <a:pPr lvl="2"/>
            <a:r>
              <a:rPr lang="en-US" dirty="0" smtClean="0"/>
              <a:t>HMIS or comparable database</a:t>
            </a:r>
            <a:endParaRPr lang="en-US" i="0" dirty="0" smtClean="0"/>
          </a:p>
          <a:p>
            <a:pPr lvl="1"/>
            <a:r>
              <a:rPr lang="en-US" i="0" dirty="0" smtClean="0"/>
              <a:t>Intake Worker Observation</a:t>
            </a:r>
          </a:p>
          <a:p>
            <a:pPr lvl="1"/>
            <a:r>
              <a:rPr lang="en-US" i="0" dirty="0" smtClean="0"/>
              <a:t>Certification from the person seeking assistance</a:t>
            </a:r>
          </a:p>
          <a:p>
            <a:endParaRPr lang="en-US" dirty="0"/>
          </a:p>
        </p:txBody>
      </p:sp>
    </p:spTree>
    <p:extLst>
      <p:ext uri="{BB962C8B-B14F-4D97-AF65-F5344CB8AC3E}">
        <p14:creationId xmlns:p14="http://schemas.microsoft.com/office/powerpoint/2010/main" val="342372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Documentation: Disability</a:t>
            </a:r>
            <a:endParaRPr lang="en-US" b="1" dirty="0"/>
          </a:p>
        </p:txBody>
      </p:sp>
      <p:sp>
        <p:nvSpPr>
          <p:cNvPr id="3" name="Content Placeholder 2"/>
          <p:cNvSpPr>
            <a:spLocks noGrp="1"/>
          </p:cNvSpPr>
          <p:nvPr>
            <p:ph idx="1"/>
          </p:nvPr>
        </p:nvSpPr>
        <p:spPr>
          <a:xfrm>
            <a:off x="1371600" y="1651247"/>
            <a:ext cx="9814264" cy="4598633"/>
          </a:xfrm>
        </p:spPr>
        <p:txBody>
          <a:bodyPr>
            <a:normAutofit/>
          </a:bodyPr>
          <a:lstStyle/>
          <a:p>
            <a:r>
              <a:rPr lang="en-US" dirty="0" smtClean="0"/>
              <a:t>Acceptable evidence of a disability must be </a:t>
            </a:r>
            <a:r>
              <a:rPr lang="en-US" u="sng" dirty="0" smtClean="0"/>
              <a:t>3</a:t>
            </a:r>
            <a:r>
              <a:rPr lang="en-US" u="sng" baseline="30000" dirty="0" smtClean="0"/>
              <a:t>rd</a:t>
            </a:r>
            <a:r>
              <a:rPr lang="en-US" u="sng" dirty="0" smtClean="0"/>
              <a:t> Party Evidence </a:t>
            </a:r>
            <a:r>
              <a:rPr lang="en-US" dirty="0" smtClean="0"/>
              <a:t>and include:</a:t>
            </a:r>
          </a:p>
          <a:p>
            <a:pPr lvl="1"/>
            <a:r>
              <a:rPr lang="en-US" i="0" dirty="0" smtClean="0"/>
              <a:t>Written verification of the disability from a professional licensed by the state to diagnose &amp; treat the disability; and his/her certification that the disability is expected to </a:t>
            </a:r>
            <a:r>
              <a:rPr lang="en-US" i="0" dirty="0" smtClean="0"/>
              <a:t>be </a:t>
            </a:r>
            <a:r>
              <a:rPr lang="en-US" i="0" dirty="0" smtClean="0"/>
              <a:t>long-continuing or of indefinite duration &amp; substantially impedes the individual's ability to live independently; or </a:t>
            </a:r>
          </a:p>
          <a:p>
            <a:pPr lvl="1"/>
            <a:r>
              <a:rPr lang="en-US" i="0" dirty="0" smtClean="0"/>
              <a:t>Written verification from the Social Security Administration; or</a:t>
            </a:r>
          </a:p>
          <a:p>
            <a:pPr lvl="1"/>
            <a:r>
              <a:rPr lang="en-US" i="0" dirty="0" smtClean="0"/>
              <a:t>The receipt of a disability check (e.g. Social Security Disability Insurance check or Veteran Disability Compensation); or</a:t>
            </a:r>
          </a:p>
          <a:p>
            <a:pPr lvl="1"/>
            <a:r>
              <a:rPr lang="en-US" i="0" dirty="0" smtClean="0"/>
              <a:t>Intake staff-recorded observation of disability, that no later than 45 days from the </a:t>
            </a:r>
            <a:r>
              <a:rPr lang="en-US" i="0" u="sng" dirty="0" smtClean="0"/>
              <a:t>application for assistance</a:t>
            </a:r>
            <a:r>
              <a:rPr lang="en-US" i="0" dirty="0" smtClean="0"/>
              <a:t>, is confirmed and accompanied by evidence.</a:t>
            </a:r>
          </a:p>
          <a:p>
            <a:pPr lvl="1"/>
            <a:endParaRPr lang="en-US" i="0" dirty="0" smtClean="0"/>
          </a:p>
          <a:p>
            <a:r>
              <a:rPr lang="en-US" dirty="0" smtClean="0"/>
              <a:t>Balance of State approved Certification of Disability form - </a:t>
            </a:r>
            <a:r>
              <a:rPr lang="en-US" dirty="0">
                <a:hlinkClick r:id="rId2"/>
              </a:rPr>
              <a:t>http://</a:t>
            </a:r>
            <a:r>
              <a:rPr lang="en-US" dirty="0" smtClean="0">
                <a:hlinkClick r:id="rId2"/>
              </a:rPr>
              <a:t>www.wiboscoc.org/boscoc-standards-and-policies.html</a:t>
            </a:r>
            <a:r>
              <a:rPr lang="en-US" dirty="0" smtClean="0"/>
              <a:t> </a:t>
            </a:r>
            <a:endParaRPr lang="en-US" dirty="0"/>
          </a:p>
        </p:txBody>
      </p:sp>
    </p:spTree>
    <p:extLst>
      <p:ext uri="{BB962C8B-B14F-4D97-AF65-F5344CB8AC3E}">
        <p14:creationId xmlns:p14="http://schemas.microsoft.com/office/powerpoint/2010/main" val="2768086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99369"/>
            <a:ext cx="9601200" cy="796771"/>
          </a:xfrm>
        </p:spPr>
        <p:txBody>
          <a:bodyPr/>
          <a:lstStyle/>
          <a:p>
            <a:r>
              <a:rPr lang="en-US" b="1" dirty="0" smtClean="0"/>
              <a:t>Documentation: Category 1 Homeless</a:t>
            </a:r>
            <a:endParaRPr lang="en-US" b="1" dirty="0"/>
          </a:p>
        </p:txBody>
      </p:sp>
      <p:sp>
        <p:nvSpPr>
          <p:cNvPr id="3" name="Content Placeholder 2"/>
          <p:cNvSpPr>
            <a:spLocks noGrp="1"/>
          </p:cNvSpPr>
          <p:nvPr>
            <p:ph idx="1"/>
          </p:nvPr>
        </p:nvSpPr>
        <p:spPr>
          <a:xfrm>
            <a:off x="1371599" y="1589103"/>
            <a:ext cx="9938551" cy="4891596"/>
          </a:xfrm>
        </p:spPr>
        <p:txBody>
          <a:bodyPr>
            <a:normAutofit/>
          </a:bodyPr>
          <a:lstStyle/>
          <a:p>
            <a:r>
              <a:rPr lang="en-US" dirty="0" smtClean="0"/>
              <a:t>Evidence that a person lives in a place not meant for human habitation, a safe haven, or an emergency shelter includes:</a:t>
            </a:r>
          </a:p>
          <a:p>
            <a:pPr lvl="1"/>
            <a:r>
              <a:rPr lang="en-US" i="0" dirty="0"/>
              <a:t>An HMIS record or record from a comparable database;</a:t>
            </a:r>
          </a:p>
          <a:p>
            <a:pPr lvl="1"/>
            <a:r>
              <a:rPr lang="en-US" i="0" dirty="0"/>
              <a:t>A written observation by an outreach worker of the condition where the individual was living;</a:t>
            </a:r>
          </a:p>
          <a:p>
            <a:pPr lvl="1"/>
            <a:r>
              <a:rPr lang="en-US" i="0" dirty="0"/>
              <a:t>A written referral by another housing or service provider; or </a:t>
            </a:r>
          </a:p>
          <a:p>
            <a:pPr lvl="1"/>
            <a:r>
              <a:rPr lang="en-US" i="0" dirty="0"/>
              <a:t>A certification by individual seeking assistance and MUST be accompanied by:</a:t>
            </a:r>
          </a:p>
          <a:p>
            <a:pPr lvl="2"/>
            <a:r>
              <a:rPr lang="en-US" dirty="0"/>
              <a:t>Intake worker’s documentation of the living situation of the individual or family seeking assistance, AND</a:t>
            </a:r>
          </a:p>
          <a:p>
            <a:pPr lvl="2"/>
            <a:r>
              <a:rPr lang="en-US" dirty="0"/>
              <a:t>Steps taken to obtain 3</a:t>
            </a:r>
            <a:r>
              <a:rPr lang="en-US" baseline="30000" dirty="0"/>
              <a:t>rd</a:t>
            </a:r>
            <a:r>
              <a:rPr lang="en-US" dirty="0"/>
              <a:t> Party, written observation, and written referral.</a:t>
            </a:r>
          </a:p>
          <a:p>
            <a:endParaRPr lang="en-US" dirty="0" smtClean="0"/>
          </a:p>
          <a:p>
            <a:pPr marL="384048" lvl="2">
              <a:spcBef>
                <a:spcPts val="1000"/>
              </a:spcBef>
            </a:pPr>
            <a:r>
              <a:rPr lang="en-US" dirty="0" smtClean="0"/>
              <a:t>Balance of State approved Homeless Verification form </a:t>
            </a:r>
            <a:r>
              <a:rPr lang="en-US" dirty="0"/>
              <a:t>-  </a:t>
            </a:r>
            <a:r>
              <a:rPr lang="en-US" dirty="0">
                <a:hlinkClick r:id="rId2"/>
              </a:rPr>
              <a:t>http://</a:t>
            </a:r>
            <a:r>
              <a:rPr lang="en-US" dirty="0" smtClean="0">
                <a:hlinkClick r:id="rId2"/>
              </a:rPr>
              <a:t>www.wiboscoc.org/boscoc-standards-and-policies.html</a:t>
            </a:r>
            <a:r>
              <a:rPr lang="en-US" dirty="0" smtClean="0"/>
              <a:t> </a:t>
            </a:r>
          </a:p>
          <a:p>
            <a:pPr lvl="2"/>
            <a:endParaRPr lang="en-US" dirty="0"/>
          </a:p>
        </p:txBody>
      </p:sp>
    </p:spTree>
    <p:extLst>
      <p:ext uri="{BB962C8B-B14F-4D97-AF65-F5344CB8AC3E}">
        <p14:creationId xmlns:p14="http://schemas.microsoft.com/office/powerpoint/2010/main" val="10872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63858"/>
            <a:ext cx="9601200" cy="1169633"/>
          </a:xfrm>
        </p:spPr>
        <p:txBody>
          <a:bodyPr>
            <a:normAutofit fontScale="90000"/>
          </a:bodyPr>
          <a:lstStyle/>
          <a:p>
            <a:r>
              <a:rPr lang="en-US" b="1" dirty="0" smtClean="0"/>
              <a:t>Documentation: Category 1 Homeless - Institution</a:t>
            </a:r>
            <a:endParaRPr lang="en-US" b="1" dirty="0"/>
          </a:p>
        </p:txBody>
      </p:sp>
      <p:sp>
        <p:nvSpPr>
          <p:cNvPr id="3" name="Content Placeholder 2"/>
          <p:cNvSpPr>
            <a:spLocks noGrp="1"/>
          </p:cNvSpPr>
          <p:nvPr>
            <p:ph idx="1"/>
          </p:nvPr>
        </p:nvSpPr>
        <p:spPr>
          <a:xfrm>
            <a:off x="1371600" y="1917577"/>
            <a:ext cx="10311414" cy="4580877"/>
          </a:xfrm>
        </p:spPr>
        <p:txBody>
          <a:bodyPr/>
          <a:lstStyle/>
          <a:p>
            <a:r>
              <a:rPr lang="en-US" dirty="0" smtClean="0"/>
              <a:t>If the client has been residing in an institutional care facility for fewer than 90 days and was in a place not meant for human habitation, a safe haven, or an emergency shelter immediately prior to entering the facility, the evidence required includes:</a:t>
            </a:r>
          </a:p>
          <a:p>
            <a:pPr lvl="1"/>
            <a:r>
              <a:rPr lang="en-US" i="0" dirty="0" smtClean="0"/>
              <a:t>Discharge paperwork or a written or oral referral from a social worker, case manager, or other appropriate official of the institutional care facility stating the beginning &amp; end dates of time.  </a:t>
            </a:r>
          </a:p>
          <a:p>
            <a:pPr lvl="2"/>
            <a:r>
              <a:rPr lang="en-US" dirty="0" smtClean="0"/>
              <a:t>All oral statements must be recorded by the intake worker</a:t>
            </a:r>
          </a:p>
          <a:p>
            <a:pPr lvl="1"/>
            <a:r>
              <a:rPr lang="en-US" i="0" dirty="0" smtClean="0"/>
              <a:t>If 3</a:t>
            </a:r>
            <a:r>
              <a:rPr lang="en-US" i="0" baseline="30000" dirty="0" smtClean="0"/>
              <a:t>rd</a:t>
            </a:r>
            <a:r>
              <a:rPr lang="en-US" i="0" dirty="0" smtClean="0"/>
              <a:t> party evidence is not obtainable, a written record of the intake worker’s due diligence in attempting to obtain the evidence AND a certification by the individual seeking assistance that states that s/he is exiting or has just exited an institutional care facility where s/he resided for fewer than 90 days.</a:t>
            </a:r>
          </a:p>
          <a:p>
            <a:pPr lvl="1"/>
            <a:r>
              <a:rPr lang="en-US" i="0" dirty="0" smtClean="0"/>
              <a:t>Must have evidence of category 1 homeless prior to entering facility</a:t>
            </a:r>
            <a:endParaRPr lang="en-US" i="0" dirty="0"/>
          </a:p>
        </p:txBody>
      </p:sp>
    </p:spTree>
    <p:extLst>
      <p:ext uri="{BB962C8B-B14F-4D97-AF65-F5344CB8AC3E}">
        <p14:creationId xmlns:p14="http://schemas.microsoft.com/office/powerpoint/2010/main" val="3117286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Documentation: </a:t>
            </a:r>
            <a:br>
              <a:rPr lang="en-US" b="1" dirty="0" smtClean="0"/>
            </a:br>
            <a:r>
              <a:rPr lang="en-US" b="1" dirty="0" smtClean="0"/>
              <a:t>Length of Homelessness</a:t>
            </a:r>
            <a:endParaRPr lang="en-US" b="1" dirty="0"/>
          </a:p>
        </p:txBody>
      </p:sp>
      <p:sp>
        <p:nvSpPr>
          <p:cNvPr id="3" name="Content Placeholder 2"/>
          <p:cNvSpPr>
            <a:spLocks noGrp="1"/>
          </p:cNvSpPr>
          <p:nvPr>
            <p:ph idx="1"/>
          </p:nvPr>
        </p:nvSpPr>
        <p:spPr/>
        <p:txBody>
          <a:bodyPr/>
          <a:lstStyle/>
          <a:p>
            <a:r>
              <a:rPr lang="en-US" dirty="0" smtClean="0"/>
              <a:t>3</a:t>
            </a:r>
            <a:r>
              <a:rPr lang="en-US" baseline="30000" dirty="0" smtClean="0"/>
              <a:t>rd</a:t>
            </a:r>
            <a:r>
              <a:rPr lang="en-US" dirty="0" smtClean="0"/>
              <a:t> Party documentation of a single encounter with a homeless service provider on a single day within a month is sufficient to consider an individual as homeless for the entire calendar month</a:t>
            </a:r>
          </a:p>
          <a:p>
            <a:pPr lvl="1"/>
            <a:r>
              <a:rPr lang="en-US" dirty="0" smtClean="0"/>
              <a:t>Example: an encounter on December 8, 2015 counts for December 1 – December 31, 2015.</a:t>
            </a:r>
          </a:p>
          <a:p>
            <a:pPr lvl="1"/>
            <a:endParaRPr lang="en-US" dirty="0" smtClean="0"/>
          </a:p>
          <a:p>
            <a:r>
              <a:rPr lang="en-US" dirty="0" smtClean="0"/>
              <a:t>UNLESS, there is evidence that there has been 7 consecutive days (or more) not living or residing in a place not meant for human habitation, a safe haven, or an emergency shelter during that month (e.g. evidence in HMIS of a stay in transitional housing).</a:t>
            </a:r>
            <a:endParaRPr lang="en-US" dirty="0"/>
          </a:p>
        </p:txBody>
      </p:sp>
    </p:spTree>
    <p:extLst>
      <p:ext uri="{BB962C8B-B14F-4D97-AF65-F5344CB8AC3E}">
        <p14:creationId xmlns:p14="http://schemas.microsoft.com/office/powerpoint/2010/main" val="22168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a:xfrm>
            <a:off x="1371600" y="2077374"/>
            <a:ext cx="9601200" cy="4065973"/>
          </a:xfrm>
        </p:spPr>
        <p:txBody>
          <a:bodyPr/>
          <a:lstStyle/>
          <a:p>
            <a:r>
              <a:rPr lang="en-US" dirty="0" smtClean="0"/>
              <a:t>Chronic Homeless Definition</a:t>
            </a:r>
          </a:p>
          <a:p>
            <a:pPr lvl="1"/>
            <a:r>
              <a:rPr lang="en-US" dirty="0" smtClean="0"/>
              <a:t>Disability</a:t>
            </a:r>
          </a:p>
          <a:p>
            <a:pPr lvl="1"/>
            <a:r>
              <a:rPr lang="en-US" dirty="0" smtClean="0"/>
              <a:t>Category 1 homeless</a:t>
            </a:r>
          </a:p>
          <a:p>
            <a:pPr lvl="1"/>
            <a:r>
              <a:rPr lang="en-US" dirty="0" smtClean="0"/>
              <a:t>Length of Homeless</a:t>
            </a:r>
          </a:p>
          <a:p>
            <a:r>
              <a:rPr lang="en-US" dirty="0" smtClean="0"/>
              <a:t>Documentation Requirements</a:t>
            </a:r>
          </a:p>
          <a:p>
            <a:r>
              <a:rPr lang="en-US" dirty="0" smtClean="0"/>
              <a:t>Additional Training</a:t>
            </a:r>
          </a:p>
          <a:p>
            <a:r>
              <a:rPr lang="en-US" dirty="0" smtClean="0"/>
              <a:t>Resources</a:t>
            </a:r>
          </a:p>
        </p:txBody>
      </p:sp>
    </p:spTree>
    <p:extLst>
      <p:ext uri="{BB962C8B-B14F-4D97-AF65-F5344CB8AC3E}">
        <p14:creationId xmlns:p14="http://schemas.microsoft.com/office/powerpoint/2010/main" val="1240911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685800"/>
            <a:ext cx="9601200" cy="761260"/>
          </a:xfrm>
        </p:spPr>
        <p:txBody>
          <a:bodyPr/>
          <a:lstStyle/>
          <a:p>
            <a:r>
              <a:rPr lang="en-US" b="1" dirty="0" smtClean="0"/>
              <a:t>Break</a:t>
            </a:r>
            <a:endParaRPr lang="en-US" b="1" dirty="0"/>
          </a:p>
        </p:txBody>
      </p:sp>
      <p:sp>
        <p:nvSpPr>
          <p:cNvPr id="3" name="Content Placeholder 2"/>
          <p:cNvSpPr>
            <a:spLocks noGrp="1"/>
          </p:cNvSpPr>
          <p:nvPr>
            <p:ph idx="1"/>
          </p:nvPr>
        </p:nvSpPr>
        <p:spPr>
          <a:xfrm>
            <a:off x="1371600" y="1593541"/>
            <a:ext cx="9601200" cy="4771747"/>
          </a:xfrm>
        </p:spPr>
        <p:txBody>
          <a:bodyPr>
            <a:normAutofit/>
          </a:bodyPr>
          <a:lstStyle/>
          <a:p>
            <a:r>
              <a:rPr lang="en-US" dirty="0" smtClean="0"/>
              <a:t>Each break in homelessness of at least 7 consecutive </a:t>
            </a:r>
            <a:r>
              <a:rPr lang="en-US" dirty="0" smtClean="0"/>
              <a:t>days </a:t>
            </a:r>
            <a:r>
              <a:rPr lang="en-US" dirty="0" smtClean="0"/>
              <a:t>not living or residing in a place not meant for human habitation, a safe haven, or in an emergency shelter between separate occasions </a:t>
            </a:r>
            <a:r>
              <a:rPr lang="en-US" u="sng" dirty="0" smtClean="0"/>
              <a:t>must be documented with evidence </a:t>
            </a:r>
            <a:r>
              <a:rPr lang="en-US" dirty="0" smtClean="0"/>
              <a:t>– including:</a:t>
            </a:r>
          </a:p>
          <a:p>
            <a:pPr lvl="1"/>
            <a:r>
              <a:rPr lang="en-US" i="0" dirty="0" smtClean="0"/>
              <a:t>HMIS</a:t>
            </a:r>
          </a:p>
          <a:p>
            <a:pPr lvl="1"/>
            <a:r>
              <a:rPr lang="en-US" i="0" dirty="0" smtClean="0"/>
              <a:t>Written observation by an outreach worker of the conditions where the individual was living</a:t>
            </a:r>
          </a:p>
          <a:p>
            <a:pPr lvl="1"/>
            <a:r>
              <a:rPr lang="en-US" i="0" dirty="0" smtClean="0"/>
              <a:t>Written referral by another housing or service provider</a:t>
            </a:r>
          </a:p>
          <a:p>
            <a:pPr lvl="1"/>
            <a:r>
              <a:rPr lang="en-US" i="0" dirty="0" smtClean="0"/>
              <a:t>Certification by individual seeking assistance AND intake worker’s documentation of the living situation of the individual/family seeking assistance AND steps taken to obtain preferred evidence (</a:t>
            </a:r>
            <a:r>
              <a:rPr lang="en-US" i="0" dirty="0"/>
              <a:t>3</a:t>
            </a:r>
            <a:r>
              <a:rPr lang="en-US" i="0" baseline="30000" dirty="0"/>
              <a:t>rd</a:t>
            </a:r>
            <a:r>
              <a:rPr lang="en-US" i="0" dirty="0"/>
              <a:t> Party, written observation, and written </a:t>
            </a:r>
            <a:r>
              <a:rPr lang="en-US" i="0" dirty="0" smtClean="0"/>
              <a:t>referral).</a:t>
            </a:r>
          </a:p>
          <a:p>
            <a:pPr lvl="1"/>
            <a:endParaRPr lang="en-US" i="0" dirty="0"/>
          </a:p>
          <a:p>
            <a:pPr marL="530352" lvl="1" indent="0">
              <a:buNone/>
            </a:pPr>
            <a:r>
              <a:rPr lang="en-US" dirty="0" smtClean="0"/>
              <a:t> </a:t>
            </a:r>
          </a:p>
        </p:txBody>
      </p:sp>
    </p:spTree>
    <p:extLst>
      <p:ext uri="{BB962C8B-B14F-4D97-AF65-F5344CB8AC3E}">
        <p14:creationId xmlns:p14="http://schemas.microsoft.com/office/powerpoint/2010/main" val="2160954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599" y="428347"/>
            <a:ext cx="9601200" cy="805649"/>
          </a:xfrm>
        </p:spPr>
        <p:txBody>
          <a:bodyPr/>
          <a:lstStyle/>
          <a:p>
            <a:r>
              <a:rPr lang="en-US" b="1" dirty="0" smtClean="0"/>
              <a:t>Institutional Care Facility</a:t>
            </a:r>
            <a:endParaRPr lang="en-US" b="1" dirty="0"/>
          </a:p>
        </p:txBody>
      </p:sp>
      <p:sp>
        <p:nvSpPr>
          <p:cNvPr id="3" name="Content Placeholder 2"/>
          <p:cNvSpPr>
            <a:spLocks noGrp="1"/>
          </p:cNvSpPr>
          <p:nvPr>
            <p:ph idx="1"/>
          </p:nvPr>
        </p:nvSpPr>
        <p:spPr>
          <a:xfrm>
            <a:off x="1371599" y="1597981"/>
            <a:ext cx="10284781" cy="4891596"/>
          </a:xfrm>
        </p:spPr>
        <p:txBody>
          <a:bodyPr>
            <a:normAutofit fontScale="92500" lnSpcReduction="10000"/>
          </a:bodyPr>
          <a:lstStyle/>
          <a:p>
            <a:r>
              <a:rPr lang="en-US" dirty="0" smtClean="0"/>
              <a:t>Evidence of stays in institutional care facilities fewer than 90 days included in the total of at least 12 months must include:</a:t>
            </a:r>
          </a:p>
          <a:p>
            <a:pPr lvl="1"/>
            <a:r>
              <a:rPr lang="en-US" i="0" dirty="0"/>
              <a:t>Discharge paperwork or a written or oral referral from a social worker, case manager, or other appropriate official of the institutional care facility stating the beginning &amp; end dates of time.  </a:t>
            </a:r>
          </a:p>
          <a:p>
            <a:pPr lvl="2"/>
            <a:r>
              <a:rPr lang="en-US" dirty="0"/>
              <a:t>All oral statements must be recorded by the intake worker</a:t>
            </a:r>
          </a:p>
          <a:p>
            <a:pPr lvl="1"/>
            <a:r>
              <a:rPr lang="en-US" i="0" dirty="0"/>
              <a:t>If 3</a:t>
            </a:r>
            <a:r>
              <a:rPr lang="en-US" i="0" baseline="30000" dirty="0"/>
              <a:t>rd</a:t>
            </a:r>
            <a:r>
              <a:rPr lang="en-US" i="0" dirty="0"/>
              <a:t> party evidence is not obtainable, a written record of the intake worker’s due diligence in attempting to obtain the evidence AND a certification by the individual seeking assistance that states that s/he is exiting or has just exited an institutional care facility where s/he resided for fewer than 90 days.</a:t>
            </a:r>
          </a:p>
          <a:p>
            <a:pPr lvl="1"/>
            <a:r>
              <a:rPr lang="en-US" i="0" dirty="0"/>
              <a:t>Must have </a:t>
            </a:r>
            <a:r>
              <a:rPr lang="en-US" i="0" dirty="0" smtClean="0"/>
              <a:t>the following evidence </a:t>
            </a:r>
            <a:r>
              <a:rPr lang="en-US" i="0" dirty="0"/>
              <a:t>of category 1 homeless prior to entering </a:t>
            </a:r>
            <a:r>
              <a:rPr lang="en-US" i="0" dirty="0" smtClean="0"/>
              <a:t>facility:</a:t>
            </a:r>
          </a:p>
          <a:p>
            <a:pPr lvl="2"/>
            <a:r>
              <a:rPr lang="en-US" dirty="0"/>
              <a:t>HMIS</a:t>
            </a:r>
          </a:p>
          <a:p>
            <a:pPr lvl="2"/>
            <a:r>
              <a:rPr lang="en-US" dirty="0"/>
              <a:t>Written observation by an outreach worker of the conditions where the individual was living</a:t>
            </a:r>
          </a:p>
          <a:p>
            <a:pPr lvl="2"/>
            <a:r>
              <a:rPr lang="en-US" dirty="0"/>
              <a:t>Written referral by another housing or service provider</a:t>
            </a:r>
          </a:p>
          <a:p>
            <a:pPr lvl="2"/>
            <a:r>
              <a:rPr lang="en-US" dirty="0"/>
              <a:t>Certification by individual seeking assistance AND intake worker’s documentation of the living situation of the individual/family seeking assistance AND steps taken to obtain preferred evidence (3</a:t>
            </a:r>
            <a:r>
              <a:rPr lang="en-US" baseline="30000" dirty="0"/>
              <a:t>rd</a:t>
            </a:r>
            <a:r>
              <a:rPr lang="en-US" dirty="0"/>
              <a:t> Party, written observation, and written referral).</a:t>
            </a:r>
          </a:p>
          <a:p>
            <a:pPr lvl="1"/>
            <a:endParaRPr lang="en-US" i="0" dirty="0"/>
          </a:p>
          <a:p>
            <a:endParaRPr lang="en-US" dirty="0"/>
          </a:p>
        </p:txBody>
      </p:sp>
    </p:spTree>
    <p:extLst>
      <p:ext uri="{BB962C8B-B14F-4D97-AF65-F5344CB8AC3E}">
        <p14:creationId xmlns:p14="http://schemas.microsoft.com/office/powerpoint/2010/main" val="1166071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50037"/>
          </a:xfrm>
        </p:spPr>
        <p:txBody>
          <a:bodyPr/>
          <a:lstStyle/>
          <a:p>
            <a:r>
              <a:rPr lang="en-US" b="1" dirty="0" smtClean="0"/>
              <a:t>Limitation on Self-Certification</a:t>
            </a:r>
            <a:endParaRPr lang="en-US" b="1" dirty="0"/>
          </a:p>
        </p:txBody>
      </p:sp>
      <p:sp>
        <p:nvSpPr>
          <p:cNvPr id="3" name="Content Placeholder 2"/>
          <p:cNvSpPr>
            <a:spLocks noGrp="1"/>
          </p:cNvSpPr>
          <p:nvPr>
            <p:ph idx="1"/>
          </p:nvPr>
        </p:nvSpPr>
        <p:spPr>
          <a:xfrm>
            <a:off x="1371600" y="1624613"/>
            <a:ext cx="9601200" cy="4847207"/>
          </a:xfrm>
        </p:spPr>
        <p:txBody>
          <a:bodyPr>
            <a:normAutofit/>
          </a:bodyPr>
          <a:lstStyle/>
          <a:p>
            <a:r>
              <a:rPr lang="en-US" dirty="0" smtClean="0"/>
              <a:t>At least 75% of the chronically homeless individuals or families assisted by project during an operating year can have NO MORE than 3 months of homelessness documented through self-certification.</a:t>
            </a:r>
          </a:p>
          <a:p>
            <a:pPr lvl="1"/>
            <a:r>
              <a:rPr lang="en-US" i="0" dirty="0" smtClean="0"/>
              <a:t>Said another way, no more than 25% of the chronically homeless individuals or families assisted by a project during an operating year can have more than 3 months of homelessness documented through self-certification.</a:t>
            </a:r>
          </a:p>
          <a:p>
            <a:pPr lvl="1"/>
            <a:endParaRPr lang="en-US" dirty="0" smtClean="0"/>
          </a:p>
          <a:p>
            <a:r>
              <a:rPr lang="en-US" u="sng" dirty="0" smtClean="0"/>
              <a:t>Any </a:t>
            </a:r>
            <a:r>
              <a:rPr lang="en-US" dirty="0" smtClean="0"/>
              <a:t>self-certification requires thorough documentation of attempts to obtain 3</a:t>
            </a:r>
            <a:r>
              <a:rPr lang="en-US" baseline="30000" dirty="0" smtClean="0"/>
              <a:t>rd</a:t>
            </a:r>
            <a:r>
              <a:rPr lang="en-US" dirty="0" smtClean="0"/>
              <a:t> party documentation AND why 3</a:t>
            </a:r>
            <a:r>
              <a:rPr lang="en-US" baseline="30000" dirty="0" smtClean="0"/>
              <a:t>rd</a:t>
            </a:r>
            <a:r>
              <a:rPr lang="en-US" dirty="0" smtClean="0"/>
              <a:t> party documentation was not obtained.</a:t>
            </a:r>
          </a:p>
          <a:p>
            <a:endParaRPr lang="en-US" dirty="0" smtClean="0"/>
          </a:p>
          <a:p>
            <a:r>
              <a:rPr lang="en-US" dirty="0" smtClean="0">
                <a:solidFill>
                  <a:srgbClr val="FF0000"/>
                </a:solidFill>
              </a:rPr>
              <a:t>This limitation does not apply to documentation of breaks in homelessness between separate occasions.</a:t>
            </a:r>
          </a:p>
          <a:p>
            <a:pPr lvl="1"/>
            <a:r>
              <a:rPr lang="en-US" i="0" dirty="0" smtClean="0"/>
              <a:t>Breaks can be documented entirely on self-report by the individual seeking assistance.</a:t>
            </a:r>
            <a:endParaRPr lang="en-US" i="0" dirty="0"/>
          </a:p>
        </p:txBody>
      </p:sp>
    </p:spTree>
    <p:extLst>
      <p:ext uri="{BB962C8B-B14F-4D97-AF65-F5344CB8AC3E}">
        <p14:creationId xmlns:p14="http://schemas.microsoft.com/office/powerpoint/2010/main" val="351257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456" y="375081"/>
            <a:ext cx="9601200" cy="796771"/>
          </a:xfrm>
        </p:spPr>
        <p:txBody>
          <a:bodyPr/>
          <a:lstStyle/>
          <a:p>
            <a:r>
              <a:rPr lang="en-US" b="1" dirty="0" smtClean="0"/>
              <a:t>Example of Continuous </a:t>
            </a:r>
            <a:endParaRPr lang="en-US" b="1" dirty="0"/>
          </a:p>
        </p:txBody>
      </p:sp>
      <p:sp>
        <p:nvSpPr>
          <p:cNvPr id="3" name="Content Placeholder 2"/>
          <p:cNvSpPr>
            <a:spLocks noGrp="1"/>
          </p:cNvSpPr>
          <p:nvPr>
            <p:ph idx="1"/>
          </p:nvPr>
        </p:nvSpPr>
        <p:spPr>
          <a:xfrm>
            <a:off x="1371600" y="1376039"/>
            <a:ext cx="10080594" cy="5175681"/>
          </a:xfrm>
        </p:spPr>
        <p:txBody>
          <a:bodyPr>
            <a:normAutofit lnSpcReduction="10000"/>
          </a:bodyPr>
          <a:lstStyle/>
          <a:p>
            <a:r>
              <a:rPr lang="en-US" dirty="0" smtClean="0"/>
              <a:t>Standard:  Disability, Category 1 homeless, 12 months with no breaks</a:t>
            </a:r>
          </a:p>
          <a:p>
            <a:pPr lvl="1"/>
            <a:r>
              <a:rPr lang="en-US" dirty="0" smtClean="0"/>
              <a:t>Example #1:</a:t>
            </a:r>
          </a:p>
          <a:p>
            <a:pPr lvl="2"/>
            <a:r>
              <a:rPr lang="en-US" dirty="0" smtClean="0"/>
              <a:t>Mental Health diagnosis, signed verification of disability from therapist</a:t>
            </a:r>
          </a:p>
          <a:p>
            <a:pPr lvl="2"/>
            <a:r>
              <a:rPr lang="en-US" dirty="0" smtClean="0"/>
              <a:t>HMIS record of current shelter stay (January 2016)</a:t>
            </a:r>
          </a:p>
          <a:p>
            <a:pPr lvl="2"/>
            <a:r>
              <a:rPr lang="en-US" dirty="0" smtClean="0"/>
              <a:t>11 prior months</a:t>
            </a:r>
          </a:p>
          <a:p>
            <a:pPr lvl="3"/>
            <a:r>
              <a:rPr lang="en-US" dirty="0" smtClean="0"/>
              <a:t>HMIS record of shelter stay November 2-15, 2015</a:t>
            </a:r>
          </a:p>
          <a:p>
            <a:pPr lvl="3"/>
            <a:r>
              <a:rPr lang="en-US" dirty="0" smtClean="0"/>
              <a:t>HMIS record of shelter stay October 3-5, 2015</a:t>
            </a:r>
          </a:p>
          <a:p>
            <a:pPr lvl="3"/>
            <a:r>
              <a:rPr lang="en-US" dirty="0" smtClean="0"/>
              <a:t>Written referral from non-HMIS shelter indicating stay August 29 – Sept. 5, 2015</a:t>
            </a:r>
          </a:p>
          <a:p>
            <a:pPr lvl="3"/>
            <a:r>
              <a:rPr lang="en-US" dirty="0" smtClean="0"/>
              <a:t>HMIS record of motel voucher July 4-5, 2015</a:t>
            </a:r>
          </a:p>
          <a:p>
            <a:pPr lvl="3"/>
            <a:r>
              <a:rPr lang="en-US" dirty="0" smtClean="0"/>
              <a:t>Written referral from food pantry indicating client sleeping in car June 25, 2015</a:t>
            </a:r>
          </a:p>
          <a:p>
            <a:pPr lvl="3"/>
            <a:r>
              <a:rPr lang="en-US" dirty="0" smtClean="0"/>
              <a:t>Written observation by law enforcement client sleeping in car May 15, 2015</a:t>
            </a:r>
          </a:p>
          <a:p>
            <a:pPr lvl="3"/>
            <a:r>
              <a:rPr lang="en-US" dirty="0" smtClean="0"/>
              <a:t>HMIS record of motel voucher April 1-2, 2015</a:t>
            </a:r>
          </a:p>
          <a:p>
            <a:pPr lvl="3"/>
            <a:r>
              <a:rPr lang="en-US" dirty="0" smtClean="0"/>
              <a:t>HMIS record of shelter stay March 15-25, 2015</a:t>
            </a:r>
          </a:p>
          <a:p>
            <a:pPr lvl="3"/>
            <a:r>
              <a:rPr lang="en-US" dirty="0" smtClean="0"/>
              <a:t>Written referral from jail indicating that client was incarcerated from Jan. 13- Feb. 14, 2015 and was sleeping in car the night before</a:t>
            </a:r>
          </a:p>
          <a:p>
            <a:pPr marL="1444752" lvl="3" indent="0">
              <a:buNone/>
            </a:pPr>
            <a:endParaRPr lang="en-US" dirty="0" smtClean="0"/>
          </a:p>
          <a:p>
            <a:pPr lvl="2"/>
            <a:endParaRPr lang="en-US" dirty="0" smtClean="0"/>
          </a:p>
        </p:txBody>
      </p:sp>
    </p:spTree>
    <p:extLst>
      <p:ext uri="{BB962C8B-B14F-4D97-AF65-F5344CB8AC3E}">
        <p14:creationId xmlns:p14="http://schemas.microsoft.com/office/powerpoint/2010/main" val="1736831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23404"/>
          </a:xfrm>
        </p:spPr>
        <p:txBody>
          <a:bodyPr/>
          <a:lstStyle/>
          <a:p>
            <a:r>
              <a:rPr lang="en-US" b="1" dirty="0" smtClean="0"/>
              <a:t>Sample Process - Continuous</a:t>
            </a:r>
            <a:endParaRPr lang="en-US" b="1" dirty="0"/>
          </a:p>
        </p:txBody>
      </p:sp>
      <p:sp>
        <p:nvSpPr>
          <p:cNvPr id="3" name="Content Placeholder 2"/>
          <p:cNvSpPr>
            <a:spLocks noGrp="1"/>
          </p:cNvSpPr>
          <p:nvPr>
            <p:ph idx="1"/>
          </p:nvPr>
        </p:nvSpPr>
        <p:spPr>
          <a:xfrm>
            <a:off x="1371600" y="1606858"/>
            <a:ext cx="9601200" cy="4696288"/>
          </a:xfrm>
        </p:spPr>
        <p:txBody>
          <a:bodyPr>
            <a:normAutofit/>
          </a:bodyPr>
          <a:lstStyle/>
          <a:p>
            <a:r>
              <a:rPr lang="en-US" dirty="0" smtClean="0"/>
              <a:t>Start by looking in HMIS to determine if there are 12 months of continuous homelessness and no evidence of a break (e.g. HMIS record of stay in transitional housing program).</a:t>
            </a:r>
          </a:p>
          <a:p>
            <a:pPr lvl="1"/>
            <a:r>
              <a:rPr lang="en-US" dirty="0" smtClean="0"/>
              <a:t>If there is evidence of at least one night in shelter each month for the last 12 months, you do not have to ask about breaks.</a:t>
            </a:r>
          </a:p>
          <a:p>
            <a:r>
              <a:rPr lang="en-US" dirty="0" smtClean="0"/>
              <a:t>If there are not 12 months in HMIS, but the client reports that s/he was homeless for the last 12 </a:t>
            </a:r>
            <a:r>
              <a:rPr lang="en-US" dirty="0"/>
              <a:t>months with no breaks, identify other third-party sources (i.e., outreach worker, other professional source</a:t>
            </a:r>
            <a:r>
              <a:rPr lang="en-US" dirty="0" smtClean="0"/>
              <a:t>).</a:t>
            </a:r>
          </a:p>
          <a:p>
            <a:pPr lvl="1"/>
            <a:r>
              <a:rPr lang="en-US" dirty="0" smtClean="0"/>
              <a:t>For example:</a:t>
            </a:r>
          </a:p>
          <a:p>
            <a:pPr lvl="2"/>
            <a:r>
              <a:rPr lang="en-US" dirty="0" smtClean="0"/>
              <a:t>8 months documented in HMIS over the last year, and</a:t>
            </a:r>
          </a:p>
          <a:p>
            <a:pPr lvl="2"/>
            <a:r>
              <a:rPr lang="en-US" dirty="0" smtClean="0"/>
              <a:t>the intake worker can obtain discharge paperwork or written certification from mental health professional for at least 1 month of a stay in an institution, and </a:t>
            </a:r>
          </a:p>
          <a:p>
            <a:pPr lvl="2"/>
            <a:r>
              <a:rPr lang="en-US" dirty="0" smtClean="0"/>
              <a:t>3 months of self-certification.</a:t>
            </a:r>
          </a:p>
          <a:p>
            <a:pPr lvl="1"/>
            <a:r>
              <a:rPr lang="en-US" dirty="0" smtClean="0"/>
              <a:t>It is not necessary to ask about breaks. </a:t>
            </a:r>
            <a:endParaRPr lang="en-US" dirty="0"/>
          </a:p>
        </p:txBody>
      </p:sp>
    </p:spTree>
    <p:extLst>
      <p:ext uri="{BB962C8B-B14F-4D97-AF65-F5344CB8AC3E}">
        <p14:creationId xmlns:p14="http://schemas.microsoft.com/office/powerpoint/2010/main" val="3259015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63858"/>
            <a:ext cx="9601200" cy="814526"/>
          </a:xfrm>
        </p:spPr>
        <p:txBody>
          <a:bodyPr/>
          <a:lstStyle/>
          <a:p>
            <a:r>
              <a:rPr lang="en-US" b="1" dirty="0" smtClean="0"/>
              <a:t>Example of Cumulative</a:t>
            </a:r>
            <a:endParaRPr lang="en-US" b="1" dirty="0"/>
          </a:p>
        </p:txBody>
      </p:sp>
      <p:sp>
        <p:nvSpPr>
          <p:cNvPr id="3" name="Content Placeholder 2"/>
          <p:cNvSpPr>
            <a:spLocks noGrp="1"/>
          </p:cNvSpPr>
          <p:nvPr>
            <p:ph idx="1"/>
          </p:nvPr>
        </p:nvSpPr>
        <p:spPr>
          <a:xfrm>
            <a:off x="1371599" y="1500325"/>
            <a:ext cx="10169371" cy="4873841"/>
          </a:xfrm>
        </p:spPr>
        <p:txBody>
          <a:bodyPr>
            <a:normAutofit/>
          </a:bodyPr>
          <a:lstStyle/>
          <a:p>
            <a:r>
              <a:rPr lang="en-US" dirty="0"/>
              <a:t>Standard:  Disability, Category 1 homeless, </a:t>
            </a:r>
            <a:r>
              <a:rPr lang="en-US" dirty="0" smtClean="0"/>
              <a:t>at least 4 separate episodes in last 3 </a:t>
            </a:r>
            <a:r>
              <a:rPr lang="en-US" dirty="0" smtClean="0"/>
              <a:t>years that total 12 months or more </a:t>
            </a:r>
            <a:r>
              <a:rPr lang="en-US" dirty="0" smtClean="0"/>
              <a:t>AND verification of breaks between episodes of 7 days or more</a:t>
            </a:r>
            <a:endParaRPr lang="en-US" dirty="0"/>
          </a:p>
          <a:p>
            <a:pPr lvl="1"/>
            <a:r>
              <a:rPr lang="en-US" dirty="0"/>
              <a:t>Example #1:</a:t>
            </a:r>
          </a:p>
          <a:p>
            <a:pPr lvl="2"/>
            <a:r>
              <a:rPr lang="en-US" dirty="0" smtClean="0"/>
              <a:t>Substance Use Disorder diagnosis</a:t>
            </a:r>
            <a:r>
              <a:rPr lang="en-US" dirty="0"/>
              <a:t>, </a:t>
            </a:r>
            <a:r>
              <a:rPr lang="en-US" dirty="0" smtClean="0"/>
              <a:t>copy of SSI disability payment</a:t>
            </a:r>
            <a:endParaRPr lang="en-US" dirty="0"/>
          </a:p>
          <a:p>
            <a:pPr lvl="2"/>
            <a:r>
              <a:rPr lang="en-US" dirty="0"/>
              <a:t>HMIS record of current shelter stay (January </a:t>
            </a:r>
            <a:r>
              <a:rPr lang="en-US" dirty="0" smtClean="0"/>
              <a:t>18, 2016)</a:t>
            </a:r>
          </a:p>
          <a:p>
            <a:pPr lvl="2"/>
            <a:r>
              <a:rPr lang="en-US" dirty="0" smtClean="0"/>
              <a:t>Looking </a:t>
            </a:r>
            <a:r>
              <a:rPr lang="en-US" dirty="0"/>
              <a:t>at January 2013 – January 2016:</a:t>
            </a:r>
          </a:p>
          <a:p>
            <a:pPr lvl="3"/>
            <a:endParaRPr lang="en-US" dirty="0"/>
          </a:p>
        </p:txBody>
      </p:sp>
    </p:spTree>
    <p:extLst>
      <p:ext uri="{BB962C8B-B14F-4D97-AF65-F5344CB8AC3E}">
        <p14:creationId xmlns:p14="http://schemas.microsoft.com/office/powerpoint/2010/main" val="3960373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097" y="319595"/>
            <a:ext cx="10457895" cy="6063449"/>
          </a:xfrm>
        </p:spPr>
        <p:txBody>
          <a:bodyPr>
            <a:normAutofit lnSpcReduction="10000"/>
          </a:bodyPr>
          <a:lstStyle/>
          <a:p>
            <a:r>
              <a:rPr lang="en-US" u="sng" dirty="0" smtClean="0"/>
              <a:t>Episode #1:  </a:t>
            </a:r>
            <a:r>
              <a:rPr lang="en-US" dirty="0" smtClean="0"/>
              <a:t>HMIS record of shelter stay March 1 – 3, 2013. </a:t>
            </a:r>
            <a:r>
              <a:rPr lang="en-US" dirty="0" smtClean="0">
                <a:solidFill>
                  <a:srgbClr val="FF0000"/>
                </a:solidFill>
              </a:rPr>
              <a:t>(1 month)</a:t>
            </a:r>
            <a:endParaRPr lang="en-US" dirty="0">
              <a:solidFill>
                <a:srgbClr val="FF0000"/>
              </a:solidFill>
            </a:endParaRPr>
          </a:p>
          <a:p>
            <a:r>
              <a:rPr lang="en-US" dirty="0" smtClean="0"/>
              <a:t>Break #1: Self Certification that client stayed with friend April 1 – 10, 2013</a:t>
            </a:r>
          </a:p>
          <a:p>
            <a:r>
              <a:rPr lang="en-US" u="sng" dirty="0" smtClean="0"/>
              <a:t>Episode #2:  </a:t>
            </a:r>
            <a:r>
              <a:rPr lang="en-US" dirty="0"/>
              <a:t>Discharge paperwork from jail indicating that client was incarcerated for 60 days (May 1 – June 25, 2013) and sleeping in his/her car the night before. </a:t>
            </a:r>
            <a:r>
              <a:rPr lang="en-US" dirty="0">
                <a:solidFill>
                  <a:srgbClr val="FF0000"/>
                </a:solidFill>
              </a:rPr>
              <a:t>(2 </a:t>
            </a:r>
            <a:r>
              <a:rPr lang="en-US" dirty="0" smtClean="0">
                <a:solidFill>
                  <a:srgbClr val="FF0000"/>
                </a:solidFill>
              </a:rPr>
              <a:t>months)</a:t>
            </a:r>
          </a:p>
          <a:p>
            <a:r>
              <a:rPr lang="en-US" dirty="0" smtClean="0"/>
              <a:t>Break #2: </a:t>
            </a:r>
            <a:r>
              <a:rPr lang="en-US" dirty="0"/>
              <a:t>Self Certification that client stayed with mom for two weeks in September </a:t>
            </a:r>
            <a:r>
              <a:rPr lang="en-US" dirty="0" smtClean="0"/>
              <a:t>2013</a:t>
            </a:r>
          </a:p>
          <a:p>
            <a:r>
              <a:rPr lang="en-US" u="sng" dirty="0" smtClean="0"/>
              <a:t>Episode #3: </a:t>
            </a:r>
            <a:r>
              <a:rPr lang="en-US" dirty="0"/>
              <a:t>Discharge paperwork from hospital indicating that client was inpatient for 80 days (November 15, 2013 – </a:t>
            </a:r>
            <a:r>
              <a:rPr lang="en-US" dirty="0" smtClean="0"/>
              <a:t>January </a:t>
            </a:r>
            <a:r>
              <a:rPr lang="en-US" dirty="0"/>
              <a:t>2, 2014) and sleeping in his/her car the night before. </a:t>
            </a:r>
            <a:r>
              <a:rPr lang="en-US" dirty="0">
                <a:solidFill>
                  <a:srgbClr val="FF0000"/>
                </a:solidFill>
              </a:rPr>
              <a:t>(3 </a:t>
            </a:r>
            <a:r>
              <a:rPr lang="en-US" dirty="0" smtClean="0">
                <a:solidFill>
                  <a:srgbClr val="FF0000"/>
                </a:solidFill>
              </a:rPr>
              <a:t>months)</a:t>
            </a:r>
          </a:p>
          <a:p>
            <a:r>
              <a:rPr lang="en-US" dirty="0" smtClean="0"/>
              <a:t>Break #3: </a:t>
            </a:r>
            <a:r>
              <a:rPr lang="en-US" dirty="0"/>
              <a:t>Self Certification that client stayed with friend for 2 weeks in March 2014 </a:t>
            </a:r>
            <a:endParaRPr lang="en-US" dirty="0" smtClean="0"/>
          </a:p>
          <a:p>
            <a:r>
              <a:rPr lang="en-US" u="sng" dirty="0" smtClean="0"/>
              <a:t>Episode #4: </a:t>
            </a:r>
            <a:r>
              <a:rPr lang="en-US" dirty="0"/>
              <a:t>Written observation by law enforcement that client was sleeping in car on April 23, 2014 and on May 15, </a:t>
            </a:r>
            <a:r>
              <a:rPr lang="en-US" dirty="0" smtClean="0"/>
              <a:t>2014. </a:t>
            </a:r>
            <a:r>
              <a:rPr lang="en-US" dirty="0">
                <a:solidFill>
                  <a:srgbClr val="FF0000"/>
                </a:solidFill>
              </a:rPr>
              <a:t>(2 </a:t>
            </a:r>
            <a:r>
              <a:rPr lang="en-US" dirty="0" smtClean="0">
                <a:solidFill>
                  <a:srgbClr val="FF0000"/>
                </a:solidFill>
              </a:rPr>
              <a:t>months)</a:t>
            </a:r>
          </a:p>
          <a:p>
            <a:r>
              <a:rPr lang="en-US" dirty="0" smtClean="0"/>
              <a:t>Break #4: </a:t>
            </a:r>
            <a:r>
              <a:rPr lang="en-US" dirty="0"/>
              <a:t>Self Certification that client stayed at friend’s apartment </a:t>
            </a:r>
            <a:r>
              <a:rPr lang="en-US" dirty="0" smtClean="0"/>
              <a:t>(more than 7 days) in </a:t>
            </a:r>
            <a:r>
              <a:rPr lang="en-US" dirty="0"/>
              <a:t>July 2014 </a:t>
            </a:r>
            <a:endParaRPr lang="en-US" dirty="0" smtClean="0"/>
          </a:p>
          <a:p>
            <a:r>
              <a:rPr lang="en-US" u="sng" dirty="0" smtClean="0"/>
              <a:t>Episode #5: </a:t>
            </a:r>
            <a:r>
              <a:rPr lang="en-US" dirty="0"/>
              <a:t>HMIS record of motel voucher stay Aug. 30 – Sept. 10, 2015 </a:t>
            </a:r>
            <a:r>
              <a:rPr lang="en-US" dirty="0">
                <a:solidFill>
                  <a:srgbClr val="FF0000"/>
                </a:solidFill>
              </a:rPr>
              <a:t>(2 </a:t>
            </a:r>
            <a:r>
              <a:rPr lang="en-US" dirty="0" smtClean="0">
                <a:solidFill>
                  <a:srgbClr val="FF0000"/>
                </a:solidFill>
              </a:rPr>
              <a:t>months)</a:t>
            </a:r>
          </a:p>
          <a:p>
            <a:r>
              <a:rPr lang="en-US" dirty="0" smtClean="0"/>
              <a:t>Break #5: </a:t>
            </a:r>
            <a:r>
              <a:rPr lang="en-US" dirty="0"/>
              <a:t>Self Certification that client stayed with mom from Oct. 15 – Nov. 1  </a:t>
            </a:r>
            <a:endParaRPr lang="en-US" dirty="0" smtClean="0"/>
          </a:p>
          <a:p>
            <a:r>
              <a:rPr lang="en-US" u="sng" dirty="0" smtClean="0"/>
              <a:t>Episode #6: </a:t>
            </a:r>
            <a:r>
              <a:rPr lang="en-US" dirty="0"/>
              <a:t>HMIS record of current stay </a:t>
            </a:r>
            <a:r>
              <a:rPr lang="en-US" dirty="0" smtClean="0"/>
              <a:t>Dec. 31 – </a:t>
            </a:r>
            <a:r>
              <a:rPr lang="en-US" dirty="0"/>
              <a:t>present     </a:t>
            </a:r>
            <a:r>
              <a:rPr lang="en-US" dirty="0" smtClean="0">
                <a:solidFill>
                  <a:srgbClr val="FF0000"/>
                </a:solidFill>
              </a:rPr>
              <a:t>(2 </a:t>
            </a:r>
            <a:r>
              <a:rPr lang="en-US" dirty="0">
                <a:solidFill>
                  <a:srgbClr val="FF0000"/>
                </a:solidFill>
              </a:rPr>
              <a:t>months)</a:t>
            </a:r>
          </a:p>
          <a:p>
            <a:endParaRPr lang="en-US" dirty="0" smtClean="0"/>
          </a:p>
        </p:txBody>
      </p:sp>
    </p:spTree>
    <p:extLst>
      <p:ext uri="{BB962C8B-B14F-4D97-AF65-F5344CB8AC3E}">
        <p14:creationId xmlns:p14="http://schemas.microsoft.com/office/powerpoint/2010/main" val="1853954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41159"/>
          </a:xfrm>
        </p:spPr>
        <p:txBody>
          <a:bodyPr/>
          <a:lstStyle/>
          <a:p>
            <a:r>
              <a:rPr lang="en-US" b="1" dirty="0"/>
              <a:t>Sample Process - </a:t>
            </a:r>
            <a:r>
              <a:rPr lang="en-US" b="1" dirty="0" smtClean="0"/>
              <a:t>Cumulative</a:t>
            </a:r>
            <a:endParaRPr lang="en-US" dirty="0"/>
          </a:p>
        </p:txBody>
      </p:sp>
      <p:sp>
        <p:nvSpPr>
          <p:cNvPr id="3" name="Content Placeholder 2"/>
          <p:cNvSpPr>
            <a:spLocks noGrp="1"/>
          </p:cNvSpPr>
          <p:nvPr>
            <p:ph idx="1"/>
          </p:nvPr>
        </p:nvSpPr>
        <p:spPr>
          <a:xfrm>
            <a:off x="1371600" y="1695635"/>
            <a:ext cx="9601200" cy="4554245"/>
          </a:xfrm>
        </p:spPr>
        <p:txBody>
          <a:bodyPr/>
          <a:lstStyle/>
          <a:p>
            <a:r>
              <a:rPr lang="en-US" dirty="0" smtClean="0"/>
              <a:t>Start </a:t>
            </a:r>
            <a:r>
              <a:rPr lang="en-US" dirty="0"/>
              <a:t>by looking in HMIS to determine if there are 12 months of cumulative homelessness over the last 3 </a:t>
            </a:r>
            <a:r>
              <a:rPr lang="en-US" dirty="0" smtClean="0"/>
              <a:t>years</a:t>
            </a:r>
          </a:p>
          <a:p>
            <a:pPr lvl="1"/>
            <a:r>
              <a:rPr lang="en-US" dirty="0" smtClean="0"/>
              <a:t>Example: There is evidence of at least one night in shelter for 12 months over the last 18 months.</a:t>
            </a:r>
            <a:endParaRPr lang="en-US" dirty="0"/>
          </a:p>
          <a:p>
            <a:r>
              <a:rPr lang="en-US" dirty="0" smtClean="0"/>
              <a:t>If there are not 12 months in HMIS, but the client reports that they have been homeless for </a:t>
            </a:r>
            <a:r>
              <a:rPr lang="en-US" dirty="0"/>
              <a:t>the last 12 months in the last three years, identify other third-party sources (i.e., outreach worker, other professional </a:t>
            </a:r>
            <a:r>
              <a:rPr lang="en-US" dirty="0" smtClean="0"/>
              <a:t>source).</a:t>
            </a:r>
          </a:p>
          <a:p>
            <a:r>
              <a:rPr lang="en-US" dirty="0" smtClean="0"/>
              <a:t>Then, identify </a:t>
            </a:r>
            <a:r>
              <a:rPr lang="en-US" dirty="0"/>
              <a:t>any documented breaks in HMIS (i.e., stay in transitional housing</a:t>
            </a:r>
            <a:r>
              <a:rPr lang="en-US" dirty="0" smtClean="0"/>
              <a:t>).</a:t>
            </a:r>
          </a:p>
          <a:p>
            <a:r>
              <a:rPr lang="en-US" dirty="0" smtClean="0"/>
              <a:t>If </a:t>
            </a:r>
            <a:r>
              <a:rPr lang="en-US" dirty="0"/>
              <a:t>there are fewer than 3 breaks found in HMIS, </a:t>
            </a:r>
            <a:r>
              <a:rPr lang="en-US" dirty="0" smtClean="0"/>
              <a:t>work with </a:t>
            </a:r>
            <a:r>
              <a:rPr lang="en-US" dirty="0"/>
              <a:t>client to identify breaks between four occasions (current experience counts as one occasion). </a:t>
            </a:r>
          </a:p>
        </p:txBody>
      </p:sp>
    </p:spTree>
    <p:extLst>
      <p:ext uri="{BB962C8B-B14F-4D97-AF65-F5344CB8AC3E}">
        <p14:creationId xmlns:p14="http://schemas.microsoft.com/office/powerpoint/2010/main" val="3905705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10592"/>
            <a:ext cx="9601200" cy="912181"/>
          </a:xfrm>
        </p:spPr>
        <p:txBody>
          <a:bodyPr/>
          <a:lstStyle/>
          <a:p>
            <a:r>
              <a:rPr lang="en-US" b="1" dirty="0" smtClean="0"/>
              <a:t>Questions about Documentation</a:t>
            </a:r>
            <a:endParaRPr lang="en-US" b="1" dirty="0"/>
          </a:p>
        </p:txBody>
      </p:sp>
      <p:sp>
        <p:nvSpPr>
          <p:cNvPr id="3" name="Content Placeholder 2"/>
          <p:cNvSpPr>
            <a:spLocks noGrp="1"/>
          </p:cNvSpPr>
          <p:nvPr>
            <p:ph idx="1"/>
          </p:nvPr>
        </p:nvSpPr>
        <p:spPr>
          <a:xfrm>
            <a:off x="1371600" y="1447059"/>
            <a:ext cx="9601200" cy="4873841"/>
          </a:xfrm>
        </p:spPr>
        <p:txBody>
          <a:bodyPr>
            <a:normAutofit lnSpcReduction="10000"/>
          </a:bodyPr>
          <a:lstStyle/>
          <a:p>
            <a:r>
              <a:rPr lang="en-US" dirty="0" smtClean="0"/>
              <a:t>Is a phone call from family member indicating that the client cannot stay in their home sufficient documentation for category 1 homeless?</a:t>
            </a:r>
          </a:p>
          <a:p>
            <a:pPr lvl="1"/>
            <a:r>
              <a:rPr lang="en-US" dirty="0" smtClean="0"/>
              <a:t>No.</a:t>
            </a:r>
          </a:p>
          <a:p>
            <a:pPr lvl="1"/>
            <a:r>
              <a:rPr lang="en-US" dirty="0" smtClean="0"/>
              <a:t>Staying with a family member is not category 1 homeless.</a:t>
            </a:r>
            <a:endParaRPr lang="en-US" dirty="0"/>
          </a:p>
          <a:p>
            <a:r>
              <a:rPr lang="en-US" dirty="0" smtClean="0"/>
              <a:t>If a police officer notes that a person was sleeping in a tent in the woods, does that qualify as outreach worker observation?</a:t>
            </a:r>
          </a:p>
          <a:p>
            <a:pPr lvl="1"/>
            <a:r>
              <a:rPr lang="en-US" dirty="0" smtClean="0"/>
              <a:t>Yes.</a:t>
            </a:r>
          </a:p>
          <a:p>
            <a:pPr lvl="1"/>
            <a:r>
              <a:rPr lang="en-US" dirty="0" smtClean="0"/>
              <a:t>HUD’s intent is to interpret the word “outreach worker” very broadly.</a:t>
            </a:r>
          </a:p>
          <a:p>
            <a:r>
              <a:rPr lang="en-US" dirty="0" smtClean="0"/>
              <a:t>Can </a:t>
            </a:r>
            <a:r>
              <a:rPr lang="en-US" dirty="0"/>
              <a:t>someone meet the chronic homeless definition if s/he has not been diagnosed with a disability at intake?</a:t>
            </a:r>
          </a:p>
          <a:p>
            <a:pPr lvl="1"/>
            <a:r>
              <a:rPr lang="en-US" dirty="0"/>
              <a:t>Maybe.</a:t>
            </a:r>
          </a:p>
          <a:p>
            <a:pPr lvl="1"/>
            <a:r>
              <a:rPr lang="en-US" dirty="0"/>
              <a:t>Intake staff-recorded observation of a disability is eligible, as long as the disability is confirmed and accompanied by evidence no later than 45 days from </a:t>
            </a:r>
            <a:r>
              <a:rPr lang="en-US" u="sng" dirty="0"/>
              <a:t>application for assistance</a:t>
            </a:r>
          </a:p>
          <a:p>
            <a:endParaRPr lang="en-US" dirty="0"/>
          </a:p>
        </p:txBody>
      </p:sp>
    </p:spTree>
    <p:extLst>
      <p:ext uri="{BB962C8B-B14F-4D97-AF65-F5344CB8AC3E}">
        <p14:creationId xmlns:p14="http://schemas.microsoft.com/office/powerpoint/2010/main" val="1469504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479393"/>
            <a:ext cx="10116105" cy="5734975"/>
          </a:xfrm>
        </p:spPr>
        <p:txBody>
          <a:bodyPr>
            <a:normAutofit fontScale="92500" lnSpcReduction="20000"/>
          </a:bodyPr>
          <a:lstStyle/>
          <a:p>
            <a:r>
              <a:rPr lang="en-US" dirty="0" smtClean="0"/>
              <a:t>Do you have to document every day of the consecutive 12 months of homelessness?</a:t>
            </a:r>
          </a:p>
          <a:p>
            <a:pPr lvl="1"/>
            <a:r>
              <a:rPr lang="en-US" dirty="0" smtClean="0"/>
              <a:t>No.</a:t>
            </a:r>
          </a:p>
          <a:p>
            <a:pPr lvl="1"/>
            <a:r>
              <a:rPr lang="en-US" dirty="0" smtClean="0"/>
              <a:t>There must be 12 months documented, however, one day without a break can equal one month</a:t>
            </a:r>
            <a:r>
              <a:rPr lang="en-US" i="0" dirty="0" smtClean="0"/>
              <a:t>.</a:t>
            </a:r>
          </a:p>
          <a:p>
            <a:pPr lvl="1"/>
            <a:endParaRPr lang="en-US" i="0" dirty="0" smtClean="0"/>
          </a:p>
          <a:p>
            <a:r>
              <a:rPr lang="en-US" dirty="0" smtClean="0"/>
              <a:t>If someone is staying in an emergency shelter on December 31</a:t>
            </a:r>
            <a:r>
              <a:rPr lang="en-US" baseline="30000" dirty="0" smtClean="0"/>
              <a:t>st</a:t>
            </a:r>
            <a:r>
              <a:rPr lang="en-US" dirty="0" smtClean="0"/>
              <a:t> and January 1</a:t>
            </a:r>
            <a:r>
              <a:rPr lang="en-US" baseline="30000" dirty="0" smtClean="0"/>
              <a:t>st</a:t>
            </a:r>
            <a:r>
              <a:rPr lang="en-US" dirty="0" smtClean="0"/>
              <a:t>, how many months of homelessness is this?</a:t>
            </a:r>
          </a:p>
          <a:p>
            <a:pPr lvl="1"/>
            <a:r>
              <a:rPr lang="en-US" dirty="0" smtClean="0"/>
              <a:t>It depends.</a:t>
            </a:r>
          </a:p>
          <a:p>
            <a:pPr lvl="1"/>
            <a:r>
              <a:rPr lang="en-US" dirty="0" smtClean="0"/>
              <a:t>If there is no evidence of a break in January, then these 2 days will be 2 months.</a:t>
            </a:r>
          </a:p>
          <a:p>
            <a:pPr lvl="1"/>
            <a:r>
              <a:rPr lang="en-US" dirty="0" smtClean="0"/>
              <a:t>If there is a break on January 9 - </a:t>
            </a:r>
            <a:r>
              <a:rPr lang="en-US" dirty="0" smtClean="0"/>
              <a:t>18, </a:t>
            </a:r>
            <a:r>
              <a:rPr lang="en-US" dirty="0" smtClean="0"/>
              <a:t>then the homeless time is one month (December) and 8 days of homeless </a:t>
            </a:r>
            <a:r>
              <a:rPr lang="en-US" dirty="0" smtClean="0"/>
              <a:t>(January). </a:t>
            </a:r>
            <a:r>
              <a:rPr lang="en-US" dirty="0" smtClean="0"/>
              <a:t>It is 1 episode. And there must be evidence of the time in shelter as well as the break.</a:t>
            </a:r>
          </a:p>
          <a:p>
            <a:pPr lvl="1"/>
            <a:endParaRPr lang="en-US" i="0" dirty="0" smtClean="0"/>
          </a:p>
          <a:p>
            <a:r>
              <a:rPr lang="en-US" dirty="0" smtClean="0"/>
              <a:t>Can you continue to gather documentation of homeless history after the client is enrolled in the program?</a:t>
            </a:r>
          </a:p>
          <a:p>
            <a:pPr lvl="1"/>
            <a:r>
              <a:rPr lang="en-US" dirty="0" smtClean="0"/>
              <a:t>Yes.</a:t>
            </a:r>
          </a:p>
          <a:p>
            <a:pPr lvl="1"/>
            <a:r>
              <a:rPr lang="en-US" dirty="0" smtClean="0"/>
              <a:t>And if the person goes in as part of the project’s 25% (documented &gt;3 months by self-certification) and you can gather up to 9 months of 3</a:t>
            </a:r>
            <a:r>
              <a:rPr lang="en-US" baseline="30000" dirty="0" smtClean="0"/>
              <a:t>rd</a:t>
            </a:r>
            <a:r>
              <a:rPr lang="en-US" dirty="0" smtClean="0"/>
              <a:t> party evidence, then the person will no longer fall in the 25%.</a:t>
            </a:r>
          </a:p>
          <a:p>
            <a:endParaRPr lang="en-US" dirty="0"/>
          </a:p>
        </p:txBody>
      </p:sp>
    </p:spTree>
    <p:extLst>
      <p:ext uri="{BB962C8B-B14F-4D97-AF65-F5344CB8AC3E}">
        <p14:creationId xmlns:p14="http://schemas.microsoft.com/office/powerpoint/2010/main" val="126212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67792"/>
          </a:xfrm>
        </p:spPr>
        <p:txBody>
          <a:bodyPr/>
          <a:lstStyle/>
          <a:p>
            <a:r>
              <a:rPr lang="en-US" b="1" dirty="0" smtClean="0"/>
              <a:t>Chronic Homeless Definition</a:t>
            </a:r>
            <a:endParaRPr lang="en-US" b="1" dirty="0"/>
          </a:p>
        </p:txBody>
      </p:sp>
      <p:sp>
        <p:nvSpPr>
          <p:cNvPr id="3" name="Content Placeholder 2"/>
          <p:cNvSpPr>
            <a:spLocks noGrp="1"/>
          </p:cNvSpPr>
          <p:nvPr>
            <p:ph idx="1"/>
          </p:nvPr>
        </p:nvSpPr>
        <p:spPr>
          <a:xfrm>
            <a:off x="1371600" y="1757779"/>
            <a:ext cx="9601200" cy="4109621"/>
          </a:xfrm>
        </p:spPr>
        <p:txBody>
          <a:bodyPr/>
          <a:lstStyle/>
          <a:p>
            <a:r>
              <a:rPr lang="en-US" dirty="0" smtClean="0"/>
              <a:t>HUD released the Chronic Homeless Definition final rule on December 4, 2015.</a:t>
            </a:r>
          </a:p>
          <a:p>
            <a:r>
              <a:rPr lang="en-US" dirty="0" smtClean="0"/>
              <a:t>The rule became effective January 4, 2016.</a:t>
            </a:r>
          </a:p>
          <a:p>
            <a:r>
              <a:rPr lang="en-US" dirty="0" smtClean="0"/>
              <a:t>The final rule applies to HUD’s Continuum of Care Program (24 CFR part 578) and the Consolidated Submissions for Community Planning and Development Programs (24 CFR 91).</a:t>
            </a:r>
          </a:p>
          <a:p>
            <a:r>
              <a:rPr lang="en-US" dirty="0" smtClean="0"/>
              <a:t>Rule compliance required as of January 15, 2016.</a:t>
            </a:r>
          </a:p>
          <a:p>
            <a:r>
              <a:rPr lang="en-US" dirty="0" smtClean="0"/>
              <a:t>Definition does not apply retroactively to program participants enrolled in COC projects prior to January 15, 2016.</a:t>
            </a:r>
            <a:endParaRPr lang="en-US" dirty="0"/>
          </a:p>
        </p:txBody>
      </p:sp>
    </p:spTree>
    <p:extLst>
      <p:ext uri="{BB962C8B-B14F-4D97-AF65-F5344CB8AC3E}">
        <p14:creationId xmlns:p14="http://schemas.microsoft.com/office/powerpoint/2010/main" val="573265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87893"/>
          </a:xfrm>
        </p:spPr>
        <p:txBody>
          <a:bodyPr>
            <a:normAutofit fontScale="90000"/>
          </a:bodyPr>
          <a:lstStyle/>
          <a:p>
            <a:r>
              <a:rPr lang="en-US" b="1" dirty="0" smtClean="0"/>
              <a:t>Impact on Current Prioritization &amp; Process</a:t>
            </a:r>
            <a:endParaRPr lang="en-US" b="1" dirty="0"/>
          </a:p>
        </p:txBody>
      </p:sp>
      <p:sp>
        <p:nvSpPr>
          <p:cNvPr id="3" name="Content Placeholder 2"/>
          <p:cNvSpPr>
            <a:spLocks noGrp="1"/>
          </p:cNvSpPr>
          <p:nvPr>
            <p:ph idx="1"/>
          </p:nvPr>
        </p:nvSpPr>
        <p:spPr>
          <a:xfrm>
            <a:off x="1371600" y="1935332"/>
            <a:ext cx="9601200" cy="3932068"/>
          </a:xfrm>
        </p:spPr>
        <p:txBody>
          <a:bodyPr>
            <a:normAutofit/>
          </a:bodyPr>
          <a:lstStyle/>
          <a:p>
            <a:r>
              <a:rPr lang="en-US" dirty="0" smtClean="0"/>
              <a:t>Will be offering future training for Permanent Supportive Housing and prioritization</a:t>
            </a:r>
          </a:p>
          <a:p>
            <a:pPr lvl="1"/>
            <a:r>
              <a:rPr lang="en-US" dirty="0" smtClean="0"/>
              <a:t>Revision will occur to the </a:t>
            </a:r>
            <a:r>
              <a:rPr lang="en-US" dirty="0" smtClean="0"/>
              <a:t>PSH prioritization in order to </a:t>
            </a:r>
            <a:r>
              <a:rPr lang="en-US" dirty="0" smtClean="0"/>
              <a:t>reflect changes to Chronic Homeless definition. </a:t>
            </a:r>
            <a:endParaRPr lang="en-US" dirty="0" smtClean="0"/>
          </a:p>
          <a:p>
            <a:pPr lvl="1"/>
            <a:r>
              <a:rPr lang="en-US" dirty="0" smtClean="0"/>
              <a:t>HUD will post a revision to Notice CPD-14-012.</a:t>
            </a:r>
            <a:endParaRPr lang="en-US" dirty="0" smtClean="0"/>
          </a:p>
          <a:p>
            <a:pPr lvl="1"/>
            <a:endParaRPr lang="en-US" dirty="0" smtClean="0"/>
          </a:p>
          <a:p>
            <a:r>
              <a:rPr lang="en-US" dirty="0" smtClean="0"/>
              <a:t>Will be offering future training for Transitional Housing and prioritization</a:t>
            </a:r>
          </a:p>
          <a:p>
            <a:endParaRPr lang="en-US" dirty="0" smtClean="0"/>
          </a:p>
          <a:p>
            <a:r>
              <a:rPr lang="en-US" dirty="0" smtClean="0"/>
              <a:t>Currently working on chronic homeless definition cheat sheet to assist with tracking all the documentation required for the definition (disability, category 1 homeless, and length of homelessness). </a:t>
            </a:r>
            <a:endParaRPr lang="en-US" dirty="0"/>
          </a:p>
        </p:txBody>
      </p:sp>
    </p:spTree>
    <p:extLst>
      <p:ext uri="{BB962C8B-B14F-4D97-AF65-F5344CB8AC3E}">
        <p14:creationId xmlns:p14="http://schemas.microsoft.com/office/powerpoint/2010/main" val="3733498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161" y="268550"/>
            <a:ext cx="9601200" cy="1172943"/>
          </a:xfrm>
        </p:spPr>
        <p:txBody>
          <a:bodyPr>
            <a:normAutofit/>
          </a:bodyPr>
          <a:lstStyle/>
          <a:p>
            <a:r>
              <a:rPr lang="en-US" sz="3600" b="1" dirty="0" smtClean="0"/>
              <a:t>Current Balance of State Prioritization – </a:t>
            </a:r>
            <a:r>
              <a:rPr lang="en-US" sz="3600" b="1" dirty="0" smtClean="0"/>
              <a:t/>
            </a:r>
            <a:br>
              <a:rPr lang="en-US" sz="3600" b="1" dirty="0" smtClean="0"/>
            </a:br>
            <a:r>
              <a:rPr lang="en-US" sz="3600" b="1" dirty="0" smtClean="0"/>
              <a:t>Chronic Homeless First</a:t>
            </a:r>
            <a:endParaRPr lang="en-US" sz="3600" b="1"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058313984"/>
              </p:ext>
            </p:extLst>
          </p:nvPr>
        </p:nvGraphicFramePr>
        <p:xfrm>
          <a:off x="1365161" y="1689655"/>
          <a:ext cx="10419009" cy="3205480"/>
        </p:xfrm>
        <a:graphic>
          <a:graphicData uri="http://schemas.openxmlformats.org/drawingml/2006/table">
            <a:tbl>
              <a:tblPr firstRow="1" bandRow="1">
                <a:tableStyleId>{00A15C55-8517-42AA-B614-E9B94910E393}</a:tableStyleId>
              </a:tblPr>
              <a:tblGrid>
                <a:gridCol w="1536090"/>
                <a:gridCol w="4759132"/>
                <a:gridCol w="4123787"/>
              </a:tblGrid>
              <a:tr h="370840">
                <a:tc>
                  <a:txBody>
                    <a:bodyPr/>
                    <a:lstStyle/>
                    <a:p>
                      <a:pPr algn="ctr"/>
                      <a:r>
                        <a:rPr lang="en-US" dirty="0" smtClean="0"/>
                        <a:t>Priority</a:t>
                      </a:r>
                      <a:endParaRPr lang="en-US" dirty="0"/>
                    </a:p>
                  </a:txBody>
                  <a:tcPr/>
                </a:tc>
                <a:tc>
                  <a:txBody>
                    <a:bodyPr/>
                    <a:lstStyle/>
                    <a:p>
                      <a:pPr algn="ctr"/>
                      <a:r>
                        <a:rPr lang="en-US" dirty="0" smtClean="0"/>
                        <a:t>Length of Homelessness</a:t>
                      </a:r>
                      <a:endParaRPr lang="en-US" dirty="0"/>
                    </a:p>
                  </a:txBody>
                  <a:tcPr/>
                </a:tc>
                <a:tc>
                  <a:txBody>
                    <a:bodyPr/>
                    <a:lstStyle/>
                    <a:p>
                      <a:pPr algn="ctr"/>
                      <a:r>
                        <a:rPr lang="en-US" dirty="0" smtClean="0"/>
                        <a:t>Severe Service</a:t>
                      </a:r>
                      <a:r>
                        <a:rPr lang="en-US" baseline="0" dirty="0" smtClean="0"/>
                        <a:t> Need</a:t>
                      </a:r>
                      <a:endParaRPr lang="en-US" dirty="0"/>
                    </a:p>
                  </a:txBody>
                  <a:tcPr/>
                </a:tc>
              </a:tr>
              <a:tr h="370840">
                <a:tc>
                  <a:txBody>
                    <a:bodyPr/>
                    <a:lstStyle/>
                    <a:p>
                      <a:pPr algn="ctr"/>
                      <a:r>
                        <a:rPr lang="en-US" b="1" dirty="0" smtClean="0"/>
                        <a:t>First</a:t>
                      </a:r>
                      <a:endParaRPr lang="en-US" b="1" dirty="0"/>
                    </a:p>
                  </a:txBody>
                  <a:tcPr/>
                </a:tc>
                <a:tc>
                  <a:txBody>
                    <a:bodyPr/>
                    <a:lstStyle/>
                    <a:p>
                      <a:pPr algn="l"/>
                      <a:r>
                        <a:rPr lang="en-US" dirty="0" smtClean="0"/>
                        <a:t>Duration</a:t>
                      </a:r>
                      <a:r>
                        <a:rPr lang="en-US" baseline="0" dirty="0" smtClean="0"/>
                        <a:t> of </a:t>
                      </a:r>
                      <a:r>
                        <a:rPr lang="en-US" dirty="0" smtClean="0"/>
                        <a:t>12 months – continuously or 4 separate times in last 3 years</a:t>
                      </a:r>
                      <a:endParaRPr lang="en-US" dirty="0"/>
                    </a:p>
                  </a:txBody>
                  <a:tcPr/>
                </a:tc>
                <a:tc>
                  <a:txBody>
                    <a:bodyPr/>
                    <a:lstStyle/>
                    <a:p>
                      <a:pPr algn="l"/>
                      <a:r>
                        <a:rPr lang="en-US" dirty="0" smtClean="0"/>
                        <a:t>Has identified as severe service need</a:t>
                      </a:r>
                      <a:endParaRPr lang="en-US" dirty="0"/>
                    </a:p>
                  </a:txBody>
                  <a:tcPr/>
                </a:tc>
              </a:tr>
              <a:tr h="370840">
                <a:tc>
                  <a:txBody>
                    <a:bodyPr/>
                    <a:lstStyle/>
                    <a:p>
                      <a:pPr algn="ctr"/>
                      <a:r>
                        <a:rPr lang="en-US" b="1" dirty="0" smtClean="0"/>
                        <a:t>Second</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Duration</a:t>
                      </a:r>
                      <a:r>
                        <a:rPr lang="en-US" baseline="0" dirty="0" smtClean="0"/>
                        <a:t> of </a:t>
                      </a:r>
                      <a:r>
                        <a:rPr lang="en-US" dirty="0" smtClean="0"/>
                        <a:t>12 months – continuously or 4 separate times in last 3 years</a:t>
                      </a:r>
                      <a:endParaRPr lang="en-US" dirty="0"/>
                    </a:p>
                  </a:txBody>
                  <a:tcPr/>
                </a:tc>
                <a:tc>
                  <a:txBody>
                    <a:bodyPr/>
                    <a:lstStyle/>
                    <a:p>
                      <a:pPr algn="l"/>
                      <a:r>
                        <a:rPr lang="en-US" dirty="0" smtClean="0"/>
                        <a:t>Has </a:t>
                      </a:r>
                      <a:r>
                        <a:rPr lang="en-US" b="1" dirty="0" smtClean="0"/>
                        <a:t>not</a:t>
                      </a:r>
                      <a:r>
                        <a:rPr lang="en-US" dirty="0" smtClean="0"/>
                        <a:t> identified as severe service need</a:t>
                      </a:r>
                      <a:endParaRPr lang="en-US" dirty="0"/>
                    </a:p>
                  </a:txBody>
                  <a:tcPr/>
                </a:tc>
              </a:tr>
              <a:tr h="370840">
                <a:tc>
                  <a:txBody>
                    <a:bodyPr/>
                    <a:lstStyle/>
                    <a:p>
                      <a:pPr algn="ctr"/>
                      <a:r>
                        <a:rPr lang="en-US" b="1" strike="sngStrike" dirty="0" smtClean="0">
                          <a:solidFill>
                            <a:srgbClr val="FF0000"/>
                          </a:solidFill>
                        </a:rPr>
                        <a:t>Third*</a:t>
                      </a:r>
                      <a:endParaRPr lang="en-US" b="1" strike="sngStrike" dirty="0">
                        <a:solidFill>
                          <a:srgbClr val="FF0000"/>
                        </a:solidFill>
                      </a:endParaRPr>
                    </a:p>
                  </a:txBody>
                  <a:tcPr/>
                </a:tc>
                <a:tc>
                  <a:txBody>
                    <a:bodyPr/>
                    <a:lstStyle/>
                    <a:p>
                      <a:pPr algn="l"/>
                      <a:r>
                        <a:rPr lang="en-US" strike="sngStrike" dirty="0" smtClean="0">
                          <a:solidFill>
                            <a:srgbClr val="FF0000"/>
                          </a:solidFill>
                        </a:rPr>
                        <a:t>4 separate times</a:t>
                      </a:r>
                      <a:r>
                        <a:rPr lang="en-US" strike="sngStrike" baseline="0" dirty="0" smtClean="0">
                          <a:solidFill>
                            <a:srgbClr val="FF0000"/>
                          </a:solidFill>
                        </a:rPr>
                        <a:t> in last 3 years, where total is less than 1 year</a:t>
                      </a:r>
                      <a:endParaRPr lang="en-US" strike="sngStrike"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sngStrike" dirty="0" smtClean="0">
                          <a:solidFill>
                            <a:srgbClr val="FF0000"/>
                          </a:solidFill>
                        </a:rPr>
                        <a:t>Has identified as severe service need</a:t>
                      </a:r>
                      <a:endParaRPr lang="en-US" strike="sngStrike" dirty="0">
                        <a:solidFill>
                          <a:srgbClr val="FF0000"/>
                        </a:solidFill>
                      </a:endParaRPr>
                    </a:p>
                  </a:txBody>
                  <a:tcPr/>
                </a:tc>
              </a:tr>
              <a:tr h="370840">
                <a:tc>
                  <a:txBody>
                    <a:bodyPr/>
                    <a:lstStyle/>
                    <a:p>
                      <a:pPr algn="ctr"/>
                      <a:r>
                        <a:rPr lang="en-US" b="1" strike="sngStrike" dirty="0" smtClean="0">
                          <a:solidFill>
                            <a:srgbClr val="FF0000"/>
                          </a:solidFill>
                        </a:rPr>
                        <a:t>Fourth*</a:t>
                      </a:r>
                      <a:endParaRPr lang="en-US" b="1" strike="sngStrike"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sngStrike" dirty="0" smtClean="0">
                          <a:solidFill>
                            <a:srgbClr val="FF0000"/>
                          </a:solidFill>
                        </a:rPr>
                        <a:t>4 separate times</a:t>
                      </a:r>
                      <a:r>
                        <a:rPr lang="en-US" strike="sngStrike" baseline="0" dirty="0" smtClean="0">
                          <a:solidFill>
                            <a:srgbClr val="FF0000"/>
                          </a:solidFill>
                        </a:rPr>
                        <a:t> in last 3 years, where total is less than 1 year</a:t>
                      </a:r>
                      <a:endParaRPr lang="en-US" strike="sngStrike"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sngStrike" dirty="0" smtClean="0">
                          <a:solidFill>
                            <a:srgbClr val="FF0000"/>
                          </a:solidFill>
                        </a:rPr>
                        <a:t>Has </a:t>
                      </a:r>
                      <a:r>
                        <a:rPr lang="en-US" b="1" strike="sngStrike" dirty="0" smtClean="0">
                          <a:solidFill>
                            <a:srgbClr val="FF0000"/>
                          </a:solidFill>
                        </a:rPr>
                        <a:t>not</a:t>
                      </a:r>
                      <a:r>
                        <a:rPr lang="en-US" strike="sngStrike" dirty="0" smtClean="0">
                          <a:solidFill>
                            <a:srgbClr val="FF0000"/>
                          </a:solidFill>
                        </a:rPr>
                        <a:t> identified as severe service need</a:t>
                      </a:r>
                    </a:p>
                    <a:p>
                      <a:pPr algn="l"/>
                      <a:endParaRPr lang="en-US" strike="sngStrike" dirty="0">
                        <a:solidFill>
                          <a:srgbClr val="FF0000"/>
                        </a:solidFill>
                      </a:endParaRPr>
                    </a:p>
                  </a:txBody>
                  <a:tcPr/>
                </a:tc>
              </a:tr>
            </a:tbl>
          </a:graphicData>
        </a:graphic>
      </p:graphicFrame>
      <p:sp>
        <p:nvSpPr>
          <p:cNvPr id="7" name="TextBox 6"/>
          <p:cNvSpPr txBox="1"/>
          <p:nvPr/>
        </p:nvSpPr>
        <p:spPr>
          <a:xfrm>
            <a:off x="1365161" y="5525037"/>
            <a:ext cx="9826580" cy="369332"/>
          </a:xfrm>
          <a:prstGeom prst="rect">
            <a:avLst/>
          </a:prstGeom>
          <a:noFill/>
        </p:spPr>
        <p:txBody>
          <a:bodyPr wrap="square" rtlCol="0">
            <a:spAutoFit/>
          </a:bodyPr>
          <a:lstStyle/>
          <a:p>
            <a:r>
              <a:rPr lang="en-US" i="1" dirty="0" smtClean="0"/>
              <a:t>*3rd &amp; 4</a:t>
            </a:r>
            <a:r>
              <a:rPr lang="en-US" i="1" baseline="30000" dirty="0" smtClean="0"/>
              <a:t>th</a:t>
            </a:r>
            <a:r>
              <a:rPr lang="en-US" i="1" dirty="0" smtClean="0"/>
              <a:t> priority </a:t>
            </a:r>
            <a:r>
              <a:rPr lang="en-US" i="1" u="sng" dirty="0" smtClean="0"/>
              <a:t>no longer meet </a:t>
            </a:r>
            <a:r>
              <a:rPr lang="en-US" i="1" dirty="0" smtClean="0"/>
              <a:t>the chronic homeless definition – will need to be revised</a:t>
            </a:r>
            <a:endParaRPr lang="en-US" i="1" dirty="0"/>
          </a:p>
        </p:txBody>
      </p:sp>
    </p:spTree>
    <p:extLst>
      <p:ext uri="{BB962C8B-B14F-4D97-AF65-F5344CB8AC3E}">
        <p14:creationId xmlns:p14="http://schemas.microsoft.com/office/powerpoint/2010/main" val="40773845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371" y="348448"/>
            <a:ext cx="9601200" cy="1169633"/>
          </a:xfrm>
        </p:spPr>
        <p:txBody>
          <a:bodyPr>
            <a:normAutofit/>
          </a:bodyPr>
          <a:lstStyle/>
          <a:p>
            <a:r>
              <a:rPr lang="en-US" sz="3600" b="1" dirty="0"/>
              <a:t>Current Balance of State Prioritization – </a:t>
            </a:r>
            <a:r>
              <a:rPr lang="en-US" sz="3600" b="1" dirty="0" smtClean="0"/>
              <a:t/>
            </a:r>
            <a:br>
              <a:rPr lang="en-US" sz="3600" b="1" dirty="0" smtClean="0"/>
            </a:br>
            <a:r>
              <a:rPr lang="en-US" sz="3600" b="1" dirty="0" smtClean="0"/>
              <a:t>No Chronic Homeless, then:</a:t>
            </a:r>
            <a:endParaRPr lang="en-US" sz="3600" b="1"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882800534"/>
              </p:ext>
            </p:extLst>
          </p:nvPr>
        </p:nvGraphicFramePr>
        <p:xfrm>
          <a:off x="1280603" y="1432203"/>
          <a:ext cx="10373557" cy="3870960"/>
        </p:xfrm>
        <a:graphic>
          <a:graphicData uri="http://schemas.openxmlformats.org/drawingml/2006/table">
            <a:tbl>
              <a:tblPr firstRow="1" bandRow="1">
                <a:tableStyleId>{00A15C55-8517-42AA-B614-E9B94910E393}</a:tableStyleId>
              </a:tblPr>
              <a:tblGrid>
                <a:gridCol w="1335333"/>
                <a:gridCol w="6750848"/>
                <a:gridCol w="2287376"/>
              </a:tblGrid>
              <a:tr h="330289">
                <a:tc>
                  <a:txBody>
                    <a:bodyPr/>
                    <a:lstStyle/>
                    <a:p>
                      <a:pPr algn="ctr"/>
                      <a:r>
                        <a:rPr lang="en-US" sz="1600" dirty="0" smtClean="0"/>
                        <a:t>Priority</a:t>
                      </a:r>
                      <a:endParaRPr lang="en-US" sz="1600" dirty="0"/>
                    </a:p>
                  </a:txBody>
                  <a:tcPr/>
                </a:tc>
                <a:tc>
                  <a:txBody>
                    <a:bodyPr/>
                    <a:lstStyle/>
                    <a:p>
                      <a:pPr algn="ctr"/>
                      <a:r>
                        <a:rPr lang="en-US" sz="1600" dirty="0" smtClean="0"/>
                        <a:t>Length of Time</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Severe Service</a:t>
                      </a:r>
                      <a:r>
                        <a:rPr lang="en-US" sz="1600" baseline="0" dirty="0" smtClean="0"/>
                        <a:t> Need</a:t>
                      </a:r>
                      <a:endParaRPr lang="en-US" sz="1600" dirty="0"/>
                    </a:p>
                  </a:txBody>
                  <a:tcPr/>
                </a:tc>
              </a:tr>
              <a:tr h="570088">
                <a:tc>
                  <a:txBody>
                    <a:bodyPr/>
                    <a:lstStyle/>
                    <a:p>
                      <a:pPr algn="ctr"/>
                      <a:r>
                        <a:rPr lang="en-US" sz="1600" b="1" dirty="0" smtClean="0">
                          <a:solidFill>
                            <a:srgbClr val="FF0000"/>
                          </a:solidFill>
                        </a:rPr>
                        <a:t>First*</a:t>
                      </a:r>
                      <a:endParaRPr lang="en-US" sz="1600" b="1" dirty="0">
                        <a:solidFill>
                          <a:srgbClr val="FF0000"/>
                        </a:solidFill>
                      </a:endParaRPr>
                    </a:p>
                  </a:txBody>
                  <a:tcPr/>
                </a:tc>
                <a:tc>
                  <a:txBody>
                    <a:bodyPr/>
                    <a:lstStyle/>
                    <a:p>
                      <a:pPr algn="l"/>
                      <a:r>
                        <a:rPr lang="en-US" sz="1600" u="sng" dirty="0" smtClean="0">
                          <a:solidFill>
                            <a:srgbClr val="FF0000"/>
                          </a:solidFill>
                        </a:rPr>
                        <a:t>Any</a:t>
                      </a:r>
                      <a:r>
                        <a:rPr lang="en-US" sz="1600" dirty="0" smtClean="0">
                          <a:solidFill>
                            <a:srgbClr val="FF0000"/>
                          </a:solidFill>
                        </a:rPr>
                        <a:t> period of time</a:t>
                      </a:r>
                      <a:endParaRPr lang="en-US" sz="1600" dirty="0">
                        <a:solidFill>
                          <a:srgbClr val="FF0000"/>
                        </a:solidFill>
                      </a:endParaRPr>
                    </a:p>
                  </a:txBody>
                  <a:tcPr/>
                </a:tc>
                <a:tc>
                  <a:txBody>
                    <a:bodyPr/>
                    <a:lstStyle/>
                    <a:p>
                      <a:pPr algn="l"/>
                      <a:r>
                        <a:rPr lang="en-US" sz="1600" dirty="0" smtClean="0">
                          <a:solidFill>
                            <a:srgbClr val="FF0000"/>
                          </a:solidFill>
                        </a:rPr>
                        <a:t>Has identified as severe service need</a:t>
                      </a:r>
                      <a:endParaRPr lang="en-US" sz="1600" dirty="0">
                        <a:solidFill>
                          <a:srgbClr val="FF0000"/>
                        </a:solidFill>
                      </a:endParaRPr>
                    </a:p>
                  </a:txBody>
                  <a:tcPr/>
                </a:tc>
              </a:tr>
              <a:tr h="570088">
                <a:tc>
                  <a:txBody>
                    <a:bodyPr/>
                    <a:lstStyle/>
                    <a:p>
                      <a:pPr algn="ctr"/>
                      <a:r>
                        <a:rPr lang="en-US" sz="1600" b="1" dirty="0" smtClean="0">
                          <a:solidFill>
                            <a:srgbClr val="FF0000"/>
                          </a:solidFill>
                        </a:rPr>
                        <a:t>Second*</a:t>
                      </a:r>
                      <a:endParaRPr lang="en-US" sz="16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At least 6 months or on at least 3 separate occasions in the last 3 years where the cumulative total is at least 6 months</a:t>
                      </a:r>
                      <a:endParaRPr lang="en-US" sz="1600" dirty="0">
                        <a:solidFill>
                          <a:srgbClr val="FF0000"/>
                        </a:solidFill>
                      </a:endParaRPr>
                    </a:p>
                  </a:txBody>
                  <a:tcPr/>
                </a:tc>
                <a:tc>
                  <a:txBody>
                    <a:bodyPr/>
                    <a:lstStyle/>
                    <a:p>
                      <a:pPr algn="l"/>
                      <a:r>
                        <a:rPr lang="en-US" sz="1600" dirty="0" smtClean="0">
                          <a:solidFill>
                            <a:srgbClr val="FF0000"/>
                          </a:solidFill>
                        </a:rPr>
                        <a:t>Has </a:t>
                      </a:r>
                      <a:r>
                        <a:rPr lang="en-US" sz="1600" b="1" dirty="0" smtClean="0">
                          <a:solidFill>
                            <a:srgbClr val="FF0000"/>
                          </a:solidFill>
                        </a:rPr>
                        <a:t>not</a:t>
                      </a:r>
                      <a:r>
                        <a:rPr lang="en-US" sz="1600" dirty="0" smtClean="0">
                          <a:solidFill>
                            <a:srgbClr val="FF0000"/>
                          </a:solidFill>
                        </a:rPr>
                        <a:t> identified as severe service need</a:t>
                      </a:r>
                      <a:endParaRPr lang="en-US" sz="1600" dirty="0">
                        <a:solidFill>
                          <a:srgbClr val="FF0000"/>
                        </a:solidFill>
                      </a:endParaRPr>
                    </a:p>
                  </a:txBody>
                  <a:tcPr/>
                </a:tc>
              </a:tr>
              <a:tr h="570088">
                <a:tc>
                  <a:txBody>
                    <a:bodyPr/>
                    <a:lstStyle/>
                    <a:p>
                      <a:pPr algn="ctr"/>
                      <a:r>
                        <a:rPr lang="en-US" sz="1600" b="1" dirty="0" smtClean="0"/>
                        <a:t>Third</a:t>
                      </a:r>
                      <a:endParaRPr lang="en-US" sz="1600" b="1" dirty="0"/>
                    </a:p>
                  </a:txBody>
                  <a:tcPr/>
                </a:tc>
                <a:tc>
                  <a:txBody>
                    <a:bodyPr/>
                    <a:lstStyle/>
                    <a:p>
                      <a:pPr algn="l"/>
                      <a:r>
                        <a:rPr lang="en-US" sz="1600" u="sng" dirty="0" smtClean="0"/>
                        <a:t>Any</a:t>
                      </a:r>
                      <a:r>
                        <a:rPr lang="en-US" sz="1600" dirty="0" smtClean="0"/>
                        <a:t> period of time – coming from a place</a:t>
                      </a:r>
                      <a:r>
                        <a:rPr lang="en-US" sz="1600" baseline="0" dirty="0" smtClean="0"/>
                        <a:t> not meant for human habitation, safe haven, or emergency shelter</a:t>
                      </a:r>
                      <a:endParaRPr lang="en-US" sz="1600" dirty="0"/>
                    </a:p>
                  </a:txBody>
                  <a:tcPr/>
                </a:tc>
                <a:tc>
                  <a:txBody>
                    <a:bodyPr/>
                    <a:lstStyle/>
                    <a:p>
                      <a:pPr algn="l"/>
                      <a:r>
                        <a:rPr lang="en-US" sz="1600" dirty="0" smtClean="0"/>
                        <a:t>Has </a:t>
                      </a:r>
                      <a:r>
                        <a:rPr lang="en-US" sz="1600" b="1" dirty="0" smtClean="0"/>
                        <a:t>not</a:t>
                      </a:r>
                      <a:r>
                        <a:rPr lang="en-US" sz="1600" dirty="0" smtClean="0"/>
                        <a:t> identified as severe service need</a:t>
                      </a:r>
                      <a:endParaRPr lang="en-US" sz="1600" dirty="0"/>
                    </a:p>
                  </a:txBody>
                  <a:tcPr/>
                </a:tc>
              </a:tr>
              <a:tr h="1791704">
                <a:tc>
                  <a:txBody>
                    <a:bodyPr/>
                    <a:lstStyle/>
                    <a:p>
                      <a:pPr algn="ctr"/>
                      <a:r>
                        <a:rPr lang="en-US" sz="1600" b="1" dirty="0" smtClean="0"/>
                        <a:t>Fourth</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Coming from TH, where prior lived on street,</a:t>
                      </a:r>
                      <a:r>
                        <a:rPr lang="en-US" sz="1600" baseline="0" dirty="0" smtClean="0"/>
                        <a:t> safe haven, or emergency shelter.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Includes homeless households with &amp; without children with a qualifying disability who were fleeing or attempting to flee domestic violence – are eligible for PSH even if they did not live on the streets, emergency shelter, or safe havens prior to entry to TH.</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Has </a:t>
                      </a:r>
                      <a:r>
                        <a:rPr lang="en-US" sz="1600" b="1" dirty="0" smtClean="0"/>
                        <a:t>not</a:t>
                      </a:r>
                      <a:r>
                        <a:rPr lang="en-US" sz="1600" dirty="0" smtClean="0"/>
                        <a:t> identified as severe service need</a:t>
                      </a:r>
                    </a:p>
                  </a:txBody>
                  <a:tcPr/>
                </a:tc>
              </a:tr>
            </a:tbl>
          </a:graphicData>
        </a:graphic>
      </p:graphicFrame>
      <p:sp>
        <p:nvSpPr>
          <p:cNvPr id="3" name="TextBox 2"/>
          <p:cNvSpPr txBox="1"/>
          <p:nvPr/>
        </p:nvSpPr>
        <p:spPr>
          <a:xfrm>
            <a:off x="1453717" y="5740587"/>
            <a:ext cx="10200443" cy="646331"/>
          </a:xfrm>
          <a:prstGeom prst="rect">
            <a:avLst/>
          </a:prstGeom>
          <a:noFill/>
        </p:spPr>
        <p:txBody>
          <a:bodyPr wrap="square" rtlCol="0">
            <a:spAutoFit/>
          </a:bodyPr>
          <a:lstStyle/>
          <a:p>
            <a:r>
              <a:rPr lang="en-US" i="1" dirty="0" smtClean="0"/>
              <a:t>* 1</a:t>
            </a:r>
            <a:r>
              <a:rPr lang="en-US" i="1" baseline="30000" dirty="0" smtClean="0"/>
              <a:t>st</a:t>
            </a:r>
            <a:r>
              <a:rPr lang="en-US" i="1" dirty="0" smtClean="0"/>
              <a:t> &amp; 2</a:t>
            </a:r>
            <a:r>
              <a:rPr lang="en-US" i="1" baseline="30000" dirty="0" smtClean="0"/>
              <a:t>nd</a:t>
            </a:r>
            <a:r>
              <a:rPr lang="en-US" i="1" dirty="0" smtClean="0"/>
              <a:t> priorities - These will have to be looked at in light of new Chronic Homeless Definition final rule.</a:t>
            </a:r>
            <a:endParaRPr lang="en-US" i="1" dirty="0"/>
          </a:p>
        </p:txBody>
      </p:sp>
    </p:spTree>
    <p:extLst>
      <p:ext uri="{BB962C8B-B14F-4D97-AF65-F5344CB8AC3E}">
        <p14:creationId xmlns:p14="http://schemas.microsoft.com/office/powerpoint/2010/main" val="3608107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03303"/>
          </a:xfrm>
        </p:spPr>
        <p:txBody>
          <a:bodyPr>
            <a:normAutofit/>
          </a:bodyPr>
          <a:lstStyle/>
          <a:p>
            <a:r>
              <a:rPr lang="en-US" sz="3600" b="1" dirty="0" smtClean="0"/>
              <a:t>Severity of Service Needs Definition</a:t>
            </a:r>
            <a:endParaRPr lang="en-US" sz="3600" dirty="0"/>
          </a:p>
        </p:txBody>
      </p:sp>
      <p:sp>
        <p:nvSpPr>
          <p:cNvPr id="3" name="Content Placeholder 2"/>
          <p:cNvSpPr>
            <a:spLocks noGrp="1"/>
          </p:cNvSpPr>
          <p:nvPr>
            <p:ph idx="1"/>
          </p:nvPr>
        </p:nvSpPr>
        <p:spPr>
          <a:xfrm>
            <a:off x="1371600" y="1589103"/>
            <a:ext cx="10335296" cy="4837455"/>
          </a:xfrm>
        </p:spPr>
        <p:txBody>
          <a:bodyPr>
            <a:normAutofit/>
          </a:bodyPr>
          <a:lstStyle/>
          <a:p>
            <a:r>
              <a:rPr lang="en-US" dirty="0" smtClean="0">
                <a:solidFill>
                  <a:schemeClr val="tx1"/>
                </a:solidFill>
              </a:rPr>
              <a:t>Severe service needs means </a:t>
            </a:r>
            <a:r>
              <a:rPr lang="en-US" u="sng" dirty="0" smtClean="0">
                <a:solidFill>
                  <a:schemeClr val="tx1"/>
                </a:solidFill>
              </a:rPr>
              <a:t>at least one of the following </a:t>
            </a:r>
            <a:r>
              <a:rPr lang="en-US" dirty="0" smtClean="0">
                <a:solidFill>
                  <a:schemeClr val="tx1"/>
                </a:solidFill>
              </a:rPr>
              <a:t>is true for an individual: </a:t>
            </a:r>
          </a:p>
          <a:p>
            <a:pPr lvl="1"/>
            <a:r>
              <a:rPr lang="en-US" dirty="0" smtClean="0">
                <a:solidFill>
                  <a:schemeClr val="tx1"/>
                </a:solidFill>
              </a:rPr>
              <a:t>History </a:t>
            </a:r>
            <a:r>
              <a:rPr lang="en-US" dirty="0">
                <a:solidFill>
                  <a:schemeClr val="tx1"/>
                </a:solidFill>
              </a:rPr>
              <a:t>of high utilization of crisis services, which include but are not limited to, emergency rooms, jails, and psychiatric facilities; </a:t>
            </a:r>
            <a:r>
              <a:rPr lang="en-US" b="1" dirty="0">
                <a:solidFill>
                  <a:schemeClr val="tx1"/>
                </a:solidFill>
              </a:rPr>
              <a:t>or </a:t>
            </a:r>
            <a:endParaRPr lang="en-US" b="1" dirty="0" smtClean="0">
              <a:solidFill>
                <a:schemeClr val="tx1"/>
              </a:solidFill>
            </a:endParaRPr>
          </a:p>
          <a:p>
            <a:pPr lvl="1"/>
            <a:r>
              <a:rPr lang="en-US" dirty="0" smtClean="0">
                <a:solidFill>
                  <a:schemeClr val="tx1"/>
                </a:solidFill>
              </a:rPr>
              <a:t>Significant </a:t>
            </a:r>
            <a:r>
              <a:rPr lang="en-US" dirty="0">
                <a:solidFill>
                  <a:schemeClr val="tx1"/>
                </a:solidFill>
              </a:rPr>
              <a:t>health or behavioral health challenges or functional impairments which require a significant level of support in order to maintain permanent housing. </a:t>
            </a:r>
          </a:p>
          <a:p>
            <a:endParaRPr lang="en-US" dirty="0" smtClean="0">
              <a:solidFill>
                <a:schemeClr val="tx1"/>
              </a:solidFill>
            </a:endParaRPr>
          </a:p>
          <a:p>
            <a:r>
              <a:rPr lang="en-US" dirty="0" smtClean="0">
                <a:solidFill>
                  <a:schemeClr val="tx1"/>
                </a:solidFill>
              </a:rPr>
              <a:t>Severe </a:t>
            </a:r>
            <a:r>
              <a:rPr lang="en-US" dirty="0">
                <a:solidFill>
                  <a:schemeClr val="tx1"/>
                </a:solidFill>
              </a:rPr>
              <a:t>service needs as defined </a:t>
            </a:r>
            <a:r>
              <a:rPr lang="en-US" dirty="0" smtClean="0">
                <a:solidFill>
                  <a:schemeClr val="tx1"/>
                </a:solidFill>
              </a:rPr>
              <a:t>above should </a:t>
            </a:r>
            <a:r>
              <a:rPr lang="en-US" dirty="0">
                <a:solidFill>
                  <a:schemeClr val="tx1"/>
                </a:solidFill>
              </a:rPr>
              <a:t>be identified and verified through data-driven </a:t>
            </a:r>
            <a:r>
              <a:rPr lang="en-US" dirty="0" smtClean="0">
                <a:solidFill>
                  <a:schemeClr val="tx1"/>
                </a:solidFill>
              </a:rPr>
              <a:t>methods</a:t>
            </a:r>
          </a:p>
          <a:p>
            <a:pPr lvl="1"/>
            <a:r>
              <a:rPr lang="en-US" dirty="0" smtClean="0">
                <a:solidFill>
                  <a:schemeClr val="tx1"/>
                </a:solidFill>
              </a:rPr>
              <a:t>The Balance of State has approved the use of the VI-SPDAT and F-VI-SPDAT as the standardized assessment tool to identify severity of needs. </a:t>
            </a:r>
          </a:p>
          <a:p>
            <a:endParaRPr lang="en-US" dirty="0" smtClean="0">
              <a:solidFill>
                <a:schemeClr val="tx1"/>
              </a:solidFill>
            </a:endParaRPr>
          </a:p>
          <a:p>
            <a:r>
              <a:rPr lang="en-US" dirty="0" smtClean="0">
                <a:solidFill>
                  <a:schemeClr val="tx1"/>
                </a:solidFill>
              </a:rPr>
              <a:t>The </a:t>
            </a:r>
            <a:r>
              <a:rPr lang="en-US" dirty="0">
                <a:solidFill>
                  <a:schemeClr val="tx1"/>
                </a:solidFill>
              </a:rPr>
              <a:t>determination </a:t>
            </a:r>
            <a:r>
              <a:rPr lang="en-US" b="1" u="sng" dirty="0">
                <a:solidFill>
                  <a:schemeClr val="tx1"/>
                </a:solidFill>
              </a:rPr>
              <a:t>must not</a:t>
            </a:r>
            <a:r>
              <a:rPr lang="en-US" dirty="0">
                <a:solidFill>
                  <a:schemeClr val="tx1"/>
                </a:solidFill>
              </a:rPr>
              <a:t> be based on a specific diagnosis or disability type, but </a:t>
            </a:r>
            <a:r>
              <a:rPr lang="en-US" b="1" u="sng" dirty="0">
                <a:solidFill>
                  <a:schemeClr val="tx1"/>
                </a:solidFill>
              </a:rPr>
              <a:t>only on the severity of needs </a:t>
            </a:r>
            <a:r>
              <a:rPr lang="en-US" dirty="0">
                <a:solidFill>
                  <a:schemeClr val="tx1"/>
                </a:solidFill>
              </a:rPr>
              <a:t>of the individual.   </a:t>
            </a:r>
          </a:p>
          <a:p>
            <a:endParaRPr lang="en-US" dirty="0" smtClean="0"/>
          </a:p>
        </p:txBody>
      </p:sp>
    </p:spTree>
    <p:extLst>
      <p:ext uri="{BB962C8B-B14F-4D97-AF65-F5344CB8AC3E}">
        <p14:creationId xmlns:p14="http://schemas.microsoft.com/office/powerpoint/2010/main" val="9924330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87893"/>
          </a:xfrm>
        </p:spPr>
        <p:txBody>
          <a:bodyPr/>
          <a:lstStyle/>
          <a:p>
            <a:r>
              <a:rPr lang="en-US" b="1" dirty="0" smtClean="0"/>
              <a:t>Additional Notes from HUD Training</a:t>
            </a:r>
            <a:endParaRPr lang="en-US" b="1" dirty="0"/>
          </a:p>
        </p:txBody>
      </p:sp>
      <p:sp>
        <p:nvSpPr>
          <p:cNvPr id="3" name="Content Placeholder 2"/>
          <p:cNvSpPr>
            <a:spLocks noGrp="1"/>
          </p:cNvSpPr>
          <p:nvPr>
            <p:ph idx="1"/>
          </p:nvPr>
        </p:nvSpPr>
        <p:spPr>
          <a:xfrm>
            <a:off x="1371600" y="1748901"/>
            <a:ext cx="9601200" cy="4118499"/>
          </a:xfrm>
        </p:spPr>
        <p:txBody>
          <a:bodyPr/>
          <a:lstStyle/>
          <a:p>
            <a:r>
              <a:rPr lang="en-US" dirty="0" smtClean="0"/>
              <a:t>Due diligence is required. </a:t>
            </a:r>
          </a:p>
          <a:p>
            <a:r>
              <a:rPr lang="en-US" dirty="0" smtClean="0"/>
              <a:t>Documentation of attempts to identify and engage those meeting the chronic homeless definition.  This should include obstacles.  </a:t>
            </a:r>
          </a:p>
          <a:p>
            <a:r>
              <a:rPr lang="en-US" dirty="0" smtClean="0"/>
              <a:t>Some people that previously qualified under the CH definition will no longer, but HUD believes that that did not previously qualify now will.</a:t>
            </a:r>
          </a:p>
          <a:p>
            <a:r>
              <a:rPr lang="en-US" dirty="0" smtClean="0"/>
              <a:t>People in Transitional Housing do NOT maintain their chronic homeless status.  TH is considered a break.</a:t>
            </a:r>
          </a:p>
          <a:p>
            <a:r>
              <a:rPr lang="en-US" dirty="0" smtClean="0"/>
              <a:t>People in Rapid Re-housing do NOT maintain their chronic homeless status. However, they do retain eligibility for PSH. COC Interim rule allows for transfer between PH programs.</a:t>
            </a:r>
            <a:endParaRPr lang="en-US" dirty="0"/>
          </a:p>
        </p:txBody>
      </p:sp>
    </p:spTree>
    <p:extLst>
      <p:ext uri="{BB962C8B-B14F-4D97-AF65-F5344CB8AC3E}">
        <p14:creationId xmlns:p14="http://schemas.microsoft.com/office/powerpoint/2010/main" val="489725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6771"/>
          </a:xfrm>
        </p:spPr>
        <p:txBody>
          <a:bodyPr/>
          <a:lstStyle/>
          <a:p>
            <a:r>
              <a:rPr lang="en-US" b="1" dirty="0" smtClean="0"/>
              <a:t>Upcoming Training Opportunities</a:t>
            </a:r>
            <a:endParaRPr lang="en-US" b="1" dirty="0"/>
          </a:p>
        </p:txBody>
      </p:sp>
      <p:sp>
        <p:nvSpPr>
          <p:cNvPr id="3" name="Content Placeholder 2"/>
          <p:cNvSpPr>
            <a:spLocks noGrp="1"/>
          </p:cNvSpPr>
          <p:nvPr>
            <p:ph idx="1"/>
          </p:nvPr>
        </p:nvSpPr>
        <p:spPr>
          <a:xfrm>
            <a:off x="1371599" y="1642369"/>
            <a:ext cx="9903041" cy="4900474"/>
          </a:xfrm>
        </p:spPr>
        <p:txBody>
          <a:bodyPr>
            <a:normAutofit fontScale="92500" lnSpcReduction="20000"/>
          </a:bodyPr>
          <a:lstStyle/>
          <a:p>
            <a:r>
              <a:rPr lang="en-US" dirty="0" smtClean="0"/>
              <a:t>Institute for Community Alliances (ICA) – Friday, January 22</a:t>
            </a:r>
            <a:r>
              <a:rPr lang="en-US" baseline="30000" dirty="0" smtClean="0"/>
              <a:t>nd</a:t>
            </a:r>
            <a:r>
              <a:rPr lang="en-US" dirty="0" smtClean="0"/>
              <a:t> from </a:t>
            </a:r>
            <a:r>
              <a:rPr lang="en-US" dirty="0" smtClean="0"/>
              <a:t>11-noon</a:t>
            </a:r>
          </a:p>
          <a:p>
            <a:pPr lvl="1"/>
            <a:r>
              <a:rPr lang="en-US" dirty="0" smtClean="0"/>
              <a:t>Registration link on </a:t>
            </a:r>
            <a:r>
              <a:rPr lang="en-US" dirty="0" smtClean="0">
                <a:hlinkClick r:id="rId2"/>
              </a:rPr>
              <a:t>www.icalliances.org</a:t>
            </a:r>
            <a:r>
              <a:rPr lang="en-US" dirty="0" smtClean="0"/>
              <a:t> website</a:t>
            </a:r>
            <a:endParaRPr lang="en-US" dirty="0" smtClean="0"/>
          </a:p>
          <a:p>
            <a:endParaRPr lang="en-US" dirty="0" smtClean="0"/>
          </a:p>
          <a:p>
            <a:r>
              <a:rPr lang="en-US" dirty="0" smtClean="0"/>
              <a:t>BOS</a:t>
            </a:r>
            <a:r>
              <a:rPr lang="en-US" dirty="0" smtClean="0"/>
              <a:t>: Advanced Chronic Homeless Training </a:t>
            </a:r>
            <a:r>
              <a:rPr lang="en-US" dirty="0" smtClean="0"/>
              <a:t>– TBD (</a:t>
            </a:r>
            <a:r>
              <a:rPr lang="en-US" i="1" dirty="0" smtClean="0"/>
              <a:t>end of Feb)</a:t>
            </a:r>
          </a:p>
          <a:p>
            <a:pPr lvl="1"/>
            <a:r>
              <a:rPr lang="en-US" dirty="0" smtClean="0"/>
              <a:t>Submit questions, situations, examples to be figured out, &amp;/or areas of confusion by Monday, Feb. 15</a:t>
            </a:r>
            <a:r>
              <a:rPr lang="en-US" baseline="30000" dirty="0" smtClean="0"/>
              <a:t>th</a:t>
            </a:r>
            <a:r>
              <a:rPr lang="en-US" dirty="0" smtClean="0"/>
              <a:t> to </a:t>
            </a:r>
            <a:r>
              <a:rPr lang="en-US" dirty="0" smtClean="0">
                <a:hlinkClick r:id="rId3"/>
              </a:rPr>
              <a:t>wiboscoc@gmail.com</a:t>
            </a:r>
            <a:r>
              <a:rPr lang="en-US" dirty="0" smtClean="0"/>
              <a:t>.  </a:t>
            </a:r>
          </a:p>
          <a:p>
            <a:endParaRPr lang="en-US" dirty="0" smtClean="0"/>
          </a:p>
          <a:p>
            <a:r>
              <a:rPr lang="en-US" dirty="0" smtClean="0"/>
              <a:t>BOS: Transitional Housing (TH) Prioritization – TBD </a:t>
            </a:r>
            <a:r>
              <a:rPr lang="en-US" i="1" dirty="0" smtClean="0"/>
              <a:t>(end of Feb)</a:t>
            </a:r>
            <a:endParaRPr lang="en-US" dirty="0" smtClean="0"/>
          </a:p>
          <a:p>
            <a:endParaRPr lang="en-US" dirty="0" smtClean="0"/>
          </a:p>
          <a:p>
            <a:r>
              <a:rPr lang="en-US" dirty="0" smtClean="0"/>
              <a:t>BOS</a:t>
            </a:r>
            <a:r>
              <a:rPr lang="en-US" dirty="0" smtClean="0"/>
              <a:t>: Permanent Supportive Housing (PSH) Prioritization </a:t>
            </a:r>
            <a:r>
              <a:rPr lang="en-US" dirty="0" smtClean="0"/>
              <a:t>– TBD (</a:t>
            </a:r>
            <a:r>
              <a:rPr lang="en-US" i="1" dirty="0" smtClean="0"/>
              <a:t>end of Feb/early March)</a:t>
            </a:r>
          </a:p>
          <a:p>
            <a:pPr lvl="1"/>
            <a:r>
              <a:rPr lang="en-US" dirty="0" smtClean="0"/>
              <a:t>Waiting on revision from HUD of Notice</a:t>
            </a:r>
          </a:p>
          <a:p>
            <a:pPr lvl="1"/>
            <a:r>
              <a:rPr lang="en-US" dirty="0" smtClean="0"/>
              <a:t>Compliance language will be sent to Board of Directors to make necessary changes</a:t>
            </a:r>
            <a:endParaRPr lang="en-US" dirty="0" smtClean="0"/>
          </a:p>
          <a:p>
            <a:endParaRPr lang="en-US" dirty="0" smtClean="0"/>
          </a:p>
          <a:p>
            <a:r>
              <a:rPr lang="en-US" dirty="0" smtClean="0"/>
              <a:t>Other</a:t>
            </a:r>
            <a:r>
              <a:rPr lang="en-US" dirty="0" smtClean="0"/>
              <a:t>?</a:t>
            </a:r>
            <a:endParaRPr lang="en-US" dirty="0"/>
          </a:p>
        </p:txBody>
      </p:sp>
    </p:spTree>
    <p:extLst>
      <p:ext uri="{BB962C8B-B14F-4D97-AF65-F5344CB8AC3E}">
        <p14:creationId xmlns:p14="http://schemas.microsoft.com/office/powerpoint/2010/main" val="2485953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3959"/>
            <a:ext cx="9601200" cy="858915"/>
          </a:xfrm>
        </p:spPr>
        <p:txBody>
          <a:bodyPr/>
          <a:lstStyle/>
          <a:p>
            <a:r>
              <a:rPr lang="en-US" b="1" dirty="0" smtClean="0"/>
              <a:t>Resources</a:t>
            </a:r>
            <a:endParaRPr lang="en-US" b="1" dirty="0"/>
          </a:p>
        </p:txBody>
      </p:sp>
      <p:sp>
        <p:nvSpPr>
          <p:cNvPr id="3" name="Content Placeholder 2"/>
          <p:cNvSpPr>
            <a:spLocks noGrp="1"/>
          </p:cNvSpPr>
          <p:nvPr>
            <p:ph idx="1"/>
          </p:nvPr>
        </p:nvSpPr>
        <p:spPr>
          <a:xfrm>
            <a:off x="1371600" y="1349406"/>
            <a:ext cx="9601200" cy="4517994"/>
          </a:xfrm>
        </p:spPr>
        <p:txBody>
          <a:bodyPr/>
          <a:lstStyle/>
          <a:p>
            <a:r>
              <a:rPr lang="en-US" dirty="0" smtClean="0"/>
              <a:t>Chronic Homeless Final Rule</a:t>
            </a:r>
          </a:p>
          <a:p>
            <a:pPr lvl="1"/>
            <a:r>
              <a:rPr lang="en-US" dirty="0">
                <a:hlinkClick r:id="rId2"/>
              </a:rPr>
              <a:t>https://</a:t>
            </a:r>
            <a:r>
              <a:rPr lang="en-US" dirty="0" smtClean="0">
                <a:hlinkClick r:id="rId2"/>
              </a:rPr>
              <a:t>www.hudexchange.info/resources/documents/Defining-Chronically-Homeless-Final-Rule.pdf</a:t>
            </a:r>
            <a:endParaRPr lang="en-US" dirty="0" smtClean="0"/>
          </a:p>
          <a:p>
            <a:pPr lvl="1"/>
            <a:endParaRPr lang="en-US" dirty="0" smtClean="0"/>
          </a:p>
          <a:p>
            <a:r>
              <a:rPr lang="en-US" dirty="0" smtClean="0"/>
              <a:t>Notice </a:t>
            </a:r>
            <a:r>
              <a:rPr lang="en-US" dirty="0"/>
              <a:t>CPD-14-012:  Notice on Prioritizing Persons Experiencing Chronic Homelessness and Other Vulnerable Homeless Persons in Permanent Supportive Housing and Recordkeeping Requirements for Documenting Chronic Homeless Status  </a:t>
            </a:r>
            <a:endParaRPr lang="en-US" dirty="0" smtClean="0"/>
          </a:p>
          <a:p>
            <a:pPr lvl="1"/>
            <a:r>
              <a:rPr lang="en-US" u="sng" dirty="0" smtClean="0">
                <a:hlinkClick r:id="rId3"/>
              </a:rPr>
              <a:t>https</a:t>
            </a:r>
            <a:r>
              <a:rPr lang="en-US" u="sng" dirty="0">
                <a:hlinkClick r:id="rId3"/>
              </a:rPr>
              <a:t>://www.hudexchange.info/resources/documents/Notice-CPD-14-012-Prioritizing-Persons-Experiencing-Chronic-Homelessness-in-PSH-and-Recordkeeping-Requirements.pdf</a:t>
            </a:r>
            <a:endParaRPr lang="en-US" dirty="0"/>
          </a:p>
          <a:p>
            <a:endParaRPr lang="en-US" dirty="0"/>
          </a:p>
        </p:txBody>
      </p:sp>
    </p:spTree>
    <p:extLst>
      <p:ext uri="{BB962C8B-B14F-4D97-AF65-F5344CB8AC3E}">
        <p14:creationId xmlns:p14="http://schemas.microsoft.com/office/powerpoint/2010/main" val="3534430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550416"/>
            <a:ext cx="9601200" cy="5316984"/>
          </a:xfrm>
        </p:spPr>
        <p:txBody>
          <a:bodyPr>
            <a:normAutofit/>
          </a:bodyPr>
          <a:lstStyle/>
          <a:p>
            <a:pPr marL="0" indent="0" algn="ctr">
              <a:buNone/>
            </a:pPr>
            <a:endParaRPr lang="en-US" sz="8800" dirty="0" smtClean="0"/>
          </a:p>
          <a:p>
            <a:pPr marL="0" indent="0" algn="ctr">
              <a:buNone/>
            </a:pPr>
            <a:r>
              <a:rPr lang="en-US" sz="8800" dirty="0" smtClean="0"/>
              <a:t>QUESTIONS</a:t>
            </a:r>
            <a:r>
              <a:rPr lang="en-US" sz="8800" dirty="0" smtClean="0"/>
              <a:t>?</a:t>
            </a:r>
          </a:p>
          <a:p>
            <a:pPr marL="0" indent="0" algn="ctr">
              <a:buNone/>
            </a:pPr>
            <a:r>
              <a:rPr lang="en-US" sz="2800" dirty="0" smtClean="0"/>
              <a:t>Carrie.poser@wibos.org</a:t>
            </a:r>
            <a:endParaRPr lang="en-US" sz="2800" dirty="0"/>
          </a:p>
        </p:txBody>
      </p:sp>
    </p:spTree>
    <p:extLst>
      <p:ext uri="{BB962C8B-B14F-4D97-AF65-F5344CB8AC3E}">
        <p14:creationId xmlns:p14="http://schemas.microsoft.com/office/powerpoint/2010/main" val="367151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58915"/>
          </a:xfrm>
        </p:spPr>
        <p:txBody>
          <a:bodyPr/>
          <a:lstStyle/>
          <a:p>
            <a:r>
              <a:rPr lang="en-US" b="1" dirty="0" smtClean="0"/>
              <a:t>The Definition</a:t>
            </a:r>
            <a:endParaRPr lang="en-US" b="1" dirty="0"/>
          </a:p>
        </p:txBody>
      </p:sp>
      <p:sp>
        <p:nvSpPr>
          <p:cNvPr id="3" name="Content Placeholder 2"/>
          <p:cNvSpPr>
            <a:spLocks noGrp="1"/>
          </p:cNvSpPr>
          <p:nvPr>
            <p:ph idx="1"/>
          </p:nvPr>
        </p:nvSpPr>
        <p:spPr>
          <a:xfrm>
            <a:off x="1371600" y="1704513"/>
            <a:ext cx="9601200" cy="4162887"/>
          </a:xfrm>
        </p:spPr>
        <p:txBody>
          <a:bodyPr>
            <a:normAutofit lnSpcReduction="10000"/>
          </a:bodyPr>
          <a:lstStyle/>
          <a:p>
            <a:r>
              <a:rPr lang="en-US" dirty="0" smtClean="0"/>
              <a:t>The Chronic Homeless definition consists of 3 criteria:</a:t>
            </a:r>
          </a:p>
          <a:p>
            <a:pPr lvl="1"/>
            <a:r>
              <a:rPr lang="en-US" i="0" dirty="0" smtClean="0"/>
              <a:t>Disability</a:t>
            </a:r>
          </a:p>
          <a:p>
            <a:pPr lvl="1"/>
            <a:r>
              <a:rPr lang="en-US" i="0" dirty="0" smtClean="0"/>
              <a:t>Category 1 homeless (literally homeless)</a:t>
            </a:r>
          </a:p>
          <a:p>
            <a:pPr lvl="1"/>
            <a:r>
              <a:rPr lang="en-US" i="0" dirty="0" smtClean="0"/>
              <a:t>Length of Category 1 homeless episode(s)</a:t>
            </a:r>
          </a:p>
          <a:p>
            <a:pPr lvl="1"/>
            <a:endParaRPr lang="en-US" i="0" dirty="0" smtClean="0"/>
          </a:p>
          <a:p>
            <a:r>
              <a:rPr lang="en-US" dirty="0" smtClean="0"/>
              <a:t>Each criteria requires documentation:</a:t>
            </a:r>
          </a:p>
          <a:p>
            <a:pPr lvl="1"/>
            <a:r>
              <a:rPr lang="en-US" i="0" dirty="0" smtClean="0"/>
              <a:t>Verification of disability</a:t>
            </a:r>
          </a:p>
          <a:p>
            <a:pPr lvl="1"/>
            <a:r>
              <a:rPr lang="en-US" i="0" dirty="0" smtClean="0"/>
              <a:t>Homeless verification</a:t>
            </a:r>
          </a:p>
          <a:p>
            <a:pPr lvl="1"/>
            <a:r>
              <a:rPr lang="en-US" i="0" dirty="0" smtClean="0"/>
              <a:t>Length of homelessness </a:t>
            </a:r>
          </a:p>
          <a:p>
            <a:pPr lvl="1"/>
            <a:endParaRPr lang="en-US" i="0" dirty="0" smtClean="0"/>
          </a:p>
          <a:p>
            <a:r>
              <a:rPr lang="en-US" dirty="0" smtClean="0"/>
              <a:t>An individual or family can meet the criteria</a:t>
            </a:r>
          </a:p>
        </p:txBody>
      </p:sp>
    </p:spTree>
    <p:extLst>
      <p:ext uri="{BB962C8B-B14F-4D97-AF65-F5344CB8AC3E}">
        <p14:creationId xmlns:p14="http://schemas.microsoft.com/office/powerpoint/2010/main" val="390476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Criteria #1:  Disability</a:t>
            </a:r>
            <a:endParaRPr lang="en-US" b="1" dirty="0"/>
          </a:p>
        </p:txBody>
      </p:sp>
      <p:sp>
        <p:nvSpPr>
          <p:cNvPr id="3" name="Content Placeholder 2"/>
          <p:cNvSpPr>
            <a:spLocks noGrp="1"/>
          </p:cNvSpPr>
          <p:nvPr>
            <p:ph idx="1"/>
          </p:nvPr>
        </p:nvSpPr>
        <p:spPr>
          <a:xfrm>
            <a:off x="1371600" y="1686757"/>
            <a:ext cx="9601200" cy="4580878"/>
          </a:xfrm>
        </p:spPr>
        <p:txBody>
          <a:bodyPr>
            <a:normAutofit/>
          </a:bodyPr>
          <a:lstStyle/>
          <a:p>
            <a:r>
              <a:rPr lang="en-US" dirty="0" smtClean="0"/>
              <a:t>According to 24 CFR 583.5, disability is defined </a:t>
            </a:r>
            <a:r>
              <a:rPr lang="en-US" dirty="0"/>
              <a:t>as</a:t>
            </a:r>
            <a:r>
              <a:rPr lang="en-US" dirty="0" smtClean="0"/>
              <a:t>:</a:t>
            </a:r>
          </a:p>
          <a:p>
            <a:pPr lvl="1"/>
            <a:r>
              <a:rPr lang="en-US" i="0" dirty="0" smtClean="0"/>
              <a:t>A condition that:</a:t>
            </a:r>
          </a:p>
          <a:p>
            <a:pPr lvl="2"/>
            <a:r>
              <a:rPr lang="en-US" dirty="0" smtClean="0"/>
              <a:t>Is expected to be long-continuing or of indefinite duration;</a:t>
            </a:r>
          </a:p>
          <a:p>
            <a:pPr lvl="2"/>
            <a:r>
              <a:rPr lang="en-US" dirty="0" smtClean="0"/>
              <a:t>substantially </a:t>
            </a:r>
            <a:r>
              <a:rPr lang="en-US" dirty="0"/>
              <a:t>impedes the individual's ability to live </a:t>
            </a:r>
            <a:r>
              <a:rPr lang="en-US" dirty="0" smtClean="0"/>
              <a:t>independently;</a:t>
            </a:r>
          </a:p>
          <a:p>
            <a:pPr lvl="2"/>
            <a:r>
              <a:rPr lang="en-US" dirty="0" smtClean="0"/>
              <a:t>could </a:t>
            </a:r>
            <a:r>
              <a:rPr lang="en-US" dirty="0"/>
              <a:t>be improved by the provision of more suitable housing conditions; </a:t>
            </a:r>
            <a:r>
              <a:rPr lang="en-US" dirty="0" smtClean="0"/>
              <a:t>and</a:t>
            </a:r>
          </a:p>
          <a:p>
            <a:pPr lvl="2"/>
            <a:r>
              <a:rPr lang="en-US" dirty="0" smtClean="0"/>
              <a:t>is </a:t>
            </a:r>
            <a:r>
              <a:rPr lang="en-US" dirty="0"/>
              <a:t>a physical, mental, or emotional impairment, including an impairment caused by alcohol or drug abuse, post traumatic stress disorder, or brain </a:t>
            </a:r>
            <a:r>
              <a:rPr lang="en-US" dirty="0" smtClean="0"/>
              <a:t>injury. </a:t>
            </a:r>
            <a:r>
              <a:rPr lang="en-US" u="sng" dirty="0" smtClean="0"/>
              <a:t>or</a:t>
            </a:r>
            <a:endParaRPr lang="en-US" u="sng" dirty="0"/>
          </a:p>
          <a:p>
            <a:pPr lvl="1"/>
            <a:endParaRPr lang="en-US" i="0" dirty="0" smtClean="0"/>
          </a:p>
          <a:p>
            <a:pPr lvl="1"/>
            <a:r>
              <a:rPr lang="en-US" i="0" dirty="0" smtClean="0"/>
              <a:t>A </a:t>
            </a:r>
            <a:r>
              <a:rPr lang="en-US" i="0" dirty="0"/>
              <a:t>developmental disability, as defined in section 15002 of this title; </a:t>
            </a:r>
            <a:r>
              <a:rPr lang="en-US" i="0" u="sng" dirty="0"/>
              <a:t>or</a:t>
            </a:r>
          </a:p>
          <a:p>
            <a:pPr lvl="1"/>
            <a:endParaRPr lang="en-US" i="0" dirty="0" smtClean="0"/>
          </a:p>
          <a:p>
            <a:pPr lvl="1"/>
            <a:r>
              <a:rPr lang="en-US" i="0" dirty="0" smtClean="0"/>
              <a:t>The disease </a:t>
            </a:r>
            <a:r>
              <a:rPr lang="en-US" i="0" dirty="0"/>
              <a:t>of acquired immunodeficiency syndrome </a:t>
            </a:r>
            <a:r>
              <a:rPr lang="en-US" i="0" dirty="0" smtClean="0"/>
              <a:t>(AIDS) or </a:t>
            </a:r>
            <a:r>
              <a:rPr lang="en-US" i="0" dirty="0"/>
              <a:t>any condition arising from the etiologic </a:t>
            </a:r>
            <a:r>
              <a:rPr lang="en-US" i="0" dirty="0" smtClean="0"/>
              <a:t>agent </a:t>
            </a:r>
            <a:r>
              <a:rPr lang="en-US" i="0" dirty="0"/>
              <a:t>for acquired immunodeficiency </a:t>
            </a:r>
            <a:r>
              <a:rPr lang="en-US" i="0" dirty="0" smtClean="0"/>
              <a:t>syndrome, including infection with the human immunodeficiency virus (HIV).</a:t>
            </a:r>
          </a:p>
          <a:p>
            <a:endParaRPr lang="en-US" dirty="0"/>
          </a:p>
        </p:txBody>
      </p:sp>
    </p:spTree>
    <p:extLst>
      <p:ext uri="{BB962C8B-B14F-4D97-AF65-F5344CB8AC3E}">
        <p14:creationId xmlns:p14="http://schemas.microsoft.com/office/powerpoint/2010/main" val="3001621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392836"/>
            <a:ext cx="9601200" cy="823404"/>
          </a:xfrm>
        </p:spPr>
        <p:txBody>
          <a:bodyPr/>
          <a:lstStyle/>
          <a:p>
            <a:r>
              <a:rPr lang="en-US" b="1" dirty="0" smtClean="0"/>
              <a:t>Developmental Disability</a:t>
            </a:r>
            <a:endParaRPr lang="en-US" b="1" dirty="0"/>
          </a:p>
        </p:txBody>
      </p:sp>
      <p:sp>
        <p:nvSpPr>
          <p:cNvPr id="3" name="Content Placeholder 2"/>
          <p:cNvSpPr>
            <a:spLocks noGrp="1"/>
          </p:cNvSpPr>
          <p:nvPr>
            <p:ph idx="1"/>
          </p:nvPr>
        </p:nvSpPr>
        <p:spPr>
          <a:xfrm>
            <a:off x="1371599" y="1509205"/>
            <a:ext cx="10116105" cy="5042516"/>
          </a:xfrm>
        </p:spPr>
        <p:txBody>
          <a:bodyPr>
            <a:normAutofit fontScale="77500" lnSpcReduction="20000"/>
          </a:bodyPr>
          <a:lstStyle/>
          <a:p>
            <a:r>
              <a:rPr lang="en-US" i="1" dirty="0" smtClean="0"/>
              <a:t>Developmental </a:t>
            </a:r>
            <a:r>
              <a:rPr lang="en-US" i="1" dirty="0"/>
              <a:t>disability</a:t>
            </a:r>
            <a:r>
              <a:rPr lang="en-US" dirty="0"/>
              <a:t> means, as defined in section 102 of the Developmental Disabilities Assistance and Bill of Rights Act of 2000 (42 U.S.C. 15002):</a:t>
            </a:r>
          </a:p>
          <a:p>
            <a:pPr lvl="1"/>
            <a:r>
              <a:rPr lang="en-US" i="0" dirty="0"/>
              <a:t>(1) A severe, chronic disability of an individual that—</a:t>
            </a:r>
          </a:p>
          <a:p>
            <a:pPr lvl="2"/>
            <a:r>
              <a:rPr lang="en-US" dirty="0" smtClean="0"/>
              <a:t>Is </a:t>
            </a:r>
            <a:r>
              <a:rPr lang="en-US" dirty="0"/>
              <a:t>attributable to a mental or physical impairment or combination of mental and physical impairments;</a:t>
            </a:r>
          </a:p>
          <a:p>
            <a:pPr lvl="2"/>
            <a:r>
              <a:rPr lang="en-US" dirty="0" smtClean="0"/>
              <a:t>Is </a:t>
            </a:r>
            <a:r>
              <a:rPr lang="en-US" dirty="0"/>
              <a:t>manifested before the individual attains age 22;</a:t>
            </a:r>
          </a:p>
          <a:p>
            <a:pPr lvl="2"/>
            <a:r>
              <a:rPr lang="en-US" dirty="0" smtClean="0"/>
              <a:t>Is </a:t>
            </a:r>
            <a:r>
              <a:rPr lang="en-US" dirty="0"/>
              <a:t>likely to continue indefinitely;</a:t>
            </a:r>
          </a:p>
          <a:p>
            <a:pPr lvl="2"/>
            <a:r>
              <a:rPr lang="en-US" dirty="0" smtClean="0"/>
              <a:t>Results </a:t>
            </a:r>
            <a:r>
              <a:rPr lang="en-US" dirty="0"/>
              <a:t>in substantial functional limitations in three or more of the following areas of major life activity:</a:t>
            </a:r>
          </a:p>
          <a:p>
            <a:pPr lvl="3"/>
            <a:r>
              <a:rPr lang="en-US" i="0" dirty="0"/>
              <a:t>(A) Self-care;</a:t>
            </a:r>
          </a:p>
          <a:p>
            <a:pPr lvl="3"/>
            <a:r>
              <a:rPr lang="en-US" i="0" dirty="0"/>
              <a:t>(B) Receptive and expressive language;</a:t>
            </a:r>
          </a:p>
          <a:p>
            <a:pPr lvl="3"/>
            <a:r>
              <a:rPr lang="en-US" i="0" dirty="0"/>
              <a:t>(C) Learning;</a:t>
            </a:r>
          </a:p>
          <a:p>
            <a:pPr lvl="3"/>
            <a:r>
              <a:rPr lang="en-US" i="0" dirty="0"/>
              <a:t>(D) Mobility;</a:t>
            </a:r>
          </a:p>
          <a:p>
            <a:pPr lvl="3"/>
            <a:r>
              <a:rPr lang="en-US" i="0" dirty="0"/>
              <a:t>(E) Self-direction;</a:t>
            </a:r>
          </a:p>
          <a:p>
            <a:pPr lvl="3"/>
            <a:r>
              <a:rPr lang="en-US" i="0" dirty="0"/>
              <a:t>(F) Capacity for independent living;</a:t>
            </a:r>
          </a:p>
          <a:p>
            <a:pPr lvl="3"/>
            <a:r>
              <a:rPr lang="en-US" i="0" dirty="0"/>
              <a:t>(G) Economic self-sufficiency.</a:t>
            </a:r>
          </a:p>
          <a:p>
            <a:pPr lvl="2"/>
            <a:r>
              <a:rPr lang="en-US" dirty="0" smtClean="0"/>
              <a:t>Reflects </a:t>
            </a:r>
            <a:r>
              <a:rPr lang="en-US" dirty="0"/>
              <a:t>the individual's need for a combination and sequence of special, interdisciplinary, or generic services, individualized supports, or other forms of assistance that are of lifelong or extended duration and are individually planned and coordinated.</a:t>
            </a:r>
          </a:p>
          <a:p>
            <a:pPr lvl="1"/>
            <a:r>
              <a:rPr lang="en-US" i="0" dirty="0"/>
              <a:t>(2) An individual from birth to age 9, inclusive, who has a substantial developmental delay or specific congenital or acquired condition, may be considered to have a developmental disability without meeting three or more of the criteria described in paragraphs (1)(</a:t>
            </a:r>
            <a:r>
              <a:rPr lang="en-US" i="0" dirty="0" err="1"/>
              <a:t>i</a:t>
            </a:r>
            <a:r>
              <a:rPr lang="en-US" i="0" dirty="0"/>
              <a:t>) through (v) of the definition of “developmental disability” in this section if the individual, without services and supports, has a high probability of meeting these criteria later in life.</a:t>
            </a:r>
          </a:p>
          <a:p>
            <a:endParaRPr lang="en-US" dirty="0"/>
          </a:p>
        </p:txBody>
      </p:sp>
    </p:spTree>
    <p:extLst>
      <p:ext uri="{BB962C8B-B14F-4D97-AF65-F5344CB8AC3E}">
        <p14:creationId xmlns:p14="http://schemas.microsoft.com/office/powerpoint/2010/main" val="1725999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58915"/>
          </a:xfrm>
        </p:spPr>
        <p:txBody>
          <a:bodyPr/>
          <a:lstStyle/>
          <a:p>
            <a:r>
              <a:rPr lang="en-US" b="1" dirty="0" smtClean="0"/>
              <a:t>Criteria #2:  Category 1 Homeless</a:t>
            </a:r>
            <a:endParaRPr lang="en-US" b="1" dirty="0"/>
          </a:p>
        </p:txBody>
      </p:sp>
      <p:sp>
        <p:nvSpPr>
          <p:cNvPr id="3" name="Content Placeholder 2"/>
          <p:cNvSpPr>
            <a:spLocks noGrp="1"/>
          </p:cNvSpPr>
          <p:nvPr>
            <p:ph idx="1"/>
          </p:nvPr>
        </p:nvSpPr>
        <p:spPr>
          <a:xfrm>
            <a:off x="1371600" y="1713390"/>
            <a:ext cx="9601200" cy="4572000"/>
          </a:xfrm>
        </p:spPr>
        <p:txBody>
          <a:bodyPr>
            <a:normAutofit/>
          </a:bodyPr>
          <a:lstStyle/>
          <a:p>
            <a:r>
              <a:rPr lang="en-US" dirty="0"/>
              <a:t>According to 24 CFR 583.5, </a:t>
            </a:r>
            <a:r>
              <a:rPr lang="en-US" dirty="0" smtClean="0"/>
              <a:t>homeless </a:t>
            </a:r>
            <a:r>
              <a:rPr lang="en-US" dirty="0"/>
              <a:t>is defined as:</a:t>
            </a:r>
          </a:p>
          <a:p>
            <a:pPr lvl="1"/>
            <a:r>
              <a:rPr lang="en-US" i="0" dirty="0" smtClean="0"/>
              <a:t>An </a:t>
            </a:r>
            <a:r>
              <a:rPr lang="en-US" i="0" dirty="0"/>
              <a:t>individual or family who lacks a fixed, regular, and adequate nighttime residence, meaning:</a:t>
            </a:r>
          </a:p>
          <a:p>
            <a:pPr lvl="2"/>
            <a:r>
              <a:rPr lang="en-US" dirty="0" smtClean="0"/>
              <a:t>An </a:t>
            </a:r>
            <a:r>
              <a:rPr lang="en-US" dirty="0"/>
              <a:t>individual or family with a primary nighttime residence that is a public or private place not designed for or ordinarily used as a regular sleeping accommodation for human beings, including a car, park, abandoned building, bus or train station, airport, or camping ground;</a:t>
            </a:r>
          </a:p>
          <a:p>
            <a:pPr lvl="2"/>
            <a:r>
              <a:rPr lang="en-US" dirty="0" smtClean="0"/>
              <a:t>An </a:t>
            </a:r>
            <a:r>
              <a:rPr lang="en-US" dirty="0"/>
              <a:t>individual or family living in a supervised publicly or privately operated shelter designated to provide temporary living arrangements (including congregate shelters, transitional housing, and hotels and motels paid for by charitable organizations or by federal, State, or local government programs for low-income individuals); or</a:t>
            </a:r>
          </a:p>
          <a:p>
            <a:pPr lvl="2"/>
            <a:r>
              <a:rPr lang="en-US" dirty="0" smtClean="0"/>
              <a:t>An </a:t>
            </a:r>
            <a:r>
              <a:rPr lang="en-US" dirty="0"/>
              <a:t>individual who is exiting an institution where he or she resided for 90 days or less and who resided in an emergency shelter or place not meant for human habitation immediately before entering that institution;</a:t>
            </a:r>
          </a:p>
          <a:p>
            <a:endParaRPr lang="en-US" dirty="0"/>
          </a:p>
        </p:txBody>
      </p:sp>
    </p:spTree>
    <p:extLst>
      <p:ext uri="{BB962C8B-B14F-4D97-AF65-F5344CB8AC3E}">
        <p14:creationId xmlns:p14="http://schemas.microsoft.com/office/powerpoint/2010/main" val="373756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Institution</a:t>
            </a:r>
            <a:endParaRPr lang="en-US" b="1" dirty="0"/>
          </a:p>
        </p:txBody>
      </p:sp>
      <p:sp>
        <p:nvSpPr>
          <p:cNvPr id="3" name="Content Placeholder 2"/>
          <p:cNvSpPr>
            <a:spLocks noGrp="1"/>
          </p:cNvSpPr>
          <p:nvPr>
            <p:ph idx="1"/>
          </p:nvPr>
        </p:nvSpPr>
        <p:spPr>
          <a:xfrm>
            <a:off x="1371600" y="1961965"/>
            <a:ext cx="9601200" cy="3905435"/>
          </a:xfrm>
        </p:spPr>
        <p:txBody>
          <a:bodyPr/>
          <a:lstStyle/>
          <a:p>
            <a:r>
              <a:rPr lang="en-US" dirty="0" smtClean="0"/>
              <a:t>An individual who has been residing in an institutional care facility, including a jail, substance abuse or mental health treatment facility, hospital, or other similar facility, for fewer than 90 days </a:t>
            </a:r>
            <a:r>
              <a:rPr lang="en-US" b="1" dirty="0" smtClean="0"/>
              <a:t>AND</a:t>
            </a:r>
          </a:p>
          <a:p>
            <a:endParaRPr lang="en-US" b="1" dirty="0" smtClean="0"/>
          </a:p>
          <a:p>
            <a:r>
              <a:rPr lang="en-US" dirty="0" smtClean="0"/>
              <a:t>Meets the criteria for disability </a:t>
            </a:r>
            <a:r>
              <a:rPr lang="en-US" b="1" dirty="0" smtClean="0"/>
              <a:t>AND</a:t>
            </a:r>
          </a:p>
          <a:p>
            <a:endParaRPr lang="en-US" b="1" dirty="0" smtClean="0"/>
          </a:p>
          <a:p>
            <a:r>
              <a:rPr lang="en-US" dirty="0" smtClean="0"/>
              <a:t>Meets the criteria for Category 1 homeless before entering that facility.</a:t>
            </a:r>
          </a:p>
        </p:txBody>
      </p:sp>
    </p:spTree>
    <p:extLst>
      <p:ext uri="{BB962C8B-B14F-4D97-AF65-F5344CB8AC3E}">
        <p14:creationId xmlns:p14="http://schemas.microsoft.com/office/powerpoint/2010/main" val="252883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92080"/>
          </a:xfrm>
        </p:spPr>
        <p:txBody>
          <a:bodyPr/>
          <a:lstStyle/>
          <a:p>
            <a:r>
              <a:rPr lang="en-US" b="1" dirty="0" smtClean="0"/>
              <a:t>Criteria #3: Length of Homeless</a:t>
            </a:r>
            <a:endParaRPr lang="en-US" b="1" dirty="0"/>
          </a:p>
        </p:txBody>
      </p:sp>
      <p:sp>
        <p:nvSpPr>
          <p:cNvPr id="3" name="Content Placeholder 2"/>
          <p:cNvSpPr>
            <a:spLocks noGrp="1"/>
          </p:cNvSpPr>
          <p:nvPr>
            <p:ph idx="1"/>
          </p:nvPr>
        </p:nvSpPr>
        <p:spPr>
          <a:xfrm>
            <a:off x="1371600" y="1864311"/>
            <a:ext cx="9601200" cy="4136994"/>
          </a:xfrm>
        </p:spPr>
        <p:txBody>
          <a:bodyPr/>
          <a:lstStyle/>
          <a:p>
            <a:r>
              <a:rPr lang="en-US" dirty="0" smtClean="0"/>
              <a:t>There are two options for length of homeless:</a:t>
            </a:r>
          </a:p>
          <a:p>
            <a:pPr lvl="1"/>
            <a:r>
              <a:rPr lang="en-US" i="0" dirty="0" smtClean="0"/>
              <a:t>Continuous</a:t>
            </a:r>
          </a:p>
          <a:p>
            <a:pPr lvl="2"/>
            <a:r>
              <a:rPr lang="en-US" dirty="0" smtClean="0"/>
              <a:t>At least 12 months in a place not meant for human habitation or safe haven or emergency shelter</a:t>
            </a:r>
          </a:p>
          <a:p>
            <a:pPr marL="987552" lvl="2" indent="0">
              <a:buNone/>
            </a:pPr>
            <a:endParaRPr lang="en-US" i="0" dirty="0" smtClean="0"/>
          </a:p>
          <a:p>
            <a:pPr lvl="1"/>
            <a:r>
              <a:rPr lang="en-US" i="0" dirty="0" smtClean="0"/>
              <a:t>Cumulative</a:t>
            </a:r>
          </a:p>
          <a:p>
            <a:pPr lvl="2"/>
            <a:r>
              <a:rPr lang="en-US" dirty="0" smtClean="0"/>
              <a:t>At least 4 separate occasions in the last 3 years</a:t>
            </a:r>
          </a:p>
          <a:p>
            <a:pPr lvl="2"/>
            <a:r>
              <a:rPr lang="en-US" dirty="0" smtClean="0"/>
              <a:t>The combined occasions </a:t>
            </a:r>
            <a:r>
              <a:rPr lang="en-US" dirty="0" smtClean="0">
                <a:solidFill>
                  <a:srgbClr val="FF0000"/>
                </a:solidFill>
              </a:rPr>
              <a:t>must equal at least 12 months </a:t>
            </a:r>
          </a:p>
          <a:p>
            <a:pPr lvl="2"/>
            <a:r>
              <a:rPr lang="en-US" dirty="0" smtClean="0"/>
              <a:t>Each occasion must be separated by a break of at least 7 consecutive nights NOT living in a place not meant for human habitation or safe haven or emergency shelter.</a:t>
            </a:r>
            <a:endParaRPr lang="en-US" i="0" dirty="0" smtClean="0"/>
          </a:p>
        </p:txBody>
      </p:sp>
    </p:spTree>
    <p:extLst>
      <p:ext uri="{BB962C8B-B14F-4D97-AF65-F5344CB8AC3E}">
        <p14:creationId xmlns:p14="http://schemas.microsoft.com/office/powerpoint/2010/main" val="11227661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1769</TotalTime>
  <Words>4011</Words>
  <Application>Microsoft Office PowerPoint</Application>
  <PresentationFormat>Widescreen</PresentationFormat>
  <Paragraphs>336</Paragraphs>
  <Slides>37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37</vt:i4>
      </vt:variant>
    </vt:vector>
  </HeadingPairs>
  <TitlesOfParts>
    <vt:vector size="39" baseType="lpstr">
      <vt:lpstr>Franklin Gothic Book</vt:lpstr>
      <vt:lpstr>Crop</vt:lpstr>
      <vt:lpstr>Chronic homelessness </vt:lpstr>
      <vt:lpstr>Agenda</vt:lpstr>
      <vt:lpstr>Chronic Homeless Definition</vt:lpstr>
      <vt:lpstr>The Definition</vt:lpstr>
      <vt:lpstr>Criteria #1:  Disability</vt:lpstr>
      <vt:lpstr>Developmental Disability</vt:lpstr>
      <vt:lpstr>Criteria #2:  Category 1 Homeless</vt:lpstr>
      <vt:lpstr>Institution</vt:lpstr>
      <vt:lpstr>Criteria #3: Length of Homeless</vt:lpstr>
      <vt:lpstr>Continuous Homelessness</vt:lpstr>
      <vt:lpstr>Cumulative Homelessness</vt:lpstr>
      <vt:lpstr>Summary of Key Changes</vt:lpstr>
      <vt:lpstr>Questions about Definition</vt:lpstr>
      <vt:lpstr>PowerPoint Presentation</vt:lpstr>
      <vt:lpstr>Documentation Requirements</vt:lpstr>
      <vt:lpstr>Documentation: Disability</vt:lpstr>
      <vt:lpstr>Documentation: Category 1 Homeless</vt:lpstr>
      <vt:lpstr>Documentation: Category 1 Homeless - Institution</vt:lpstr>
      <vt:lpstr>Documentation:  Length of Homelessness</vt:lpstr>
      <vt:lpstr>Break</vt:lpstr>
      <vt:lpstr>Institutional Care Facility</vt:lpstr>
      <vt:lpstr>Limitation on Self-Certification</vt:lpstr>
      <vt:lpstr>Example of Continuous </vt:lpstr>
      <vt:lpstr>Sample Process - Continuous</vt:lpstr>
      <vt:lpstr>Example of Cumulative</vt:lpstr>
      <vt:lpstr>PowerPoint Presentation</vt:lpstr>
      <vt:lpstr>Sample Process - Cumulative</vt:lpstr>
      <vt:lpstr>Questions about Documentation</vt:lpstr>
      <vt:lpstr>PowerPoint Presentation</vt:lpstr>
      <vt:lpstr>Impact on Current Prioritization &amp; Process</vt:lpstr>
      <vt:lpstr>Current Balance of State Prioritization –  Chronic Homeless First</vt:lpstr>
      <vt:lpstr>Current Balance of State Prioritization –  No Chronic Homeless, then:</vt:lpstr>
      <vt:lpstr>Severity of Service Needs Definition</vt:lpstr>
      <vt:lpstr>Additional Notes from HUD Training</vt:lpstr>
      <vt:lpstr>Upcoming Training Opportunities</vt:lpstr>
      <vt:lpstr>Resources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Permanent Supportive Housing (PSH) &amp; Chronic homelessness</dc:title>
  <dc:creator>Carrie Poser</dc:creator>
  <cp:lastModifiedBy>Carrie Poser</cp:lastModifiedBy>
  <cp:revision>241</cp:revision>
  <dcterms:created xsi:type="dcterms:W3CDTF">2014-09-08T15:22:35Z</dcterms:created>
  <dcterms:modified xsi:type="dcterms:W3CDTF">2016-01-19T16:42:20Z</dcterms:modified>
</cp:coreProperties>
</file>