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2"/>
  </p:sldMasterIdLst>
  <p:notesMasterIdLst>
    <p:notesMasterId r:id="rId27"/>
  </p:notesMasterIdLst>
  <p:handoutMasterIdLst>
    <p:handoutMasterId r:id="rId28"/>
  </p:handoutMasterIdLst>
  <p:sldIdLst>
    <p:sldId id="256" r:id="rId3"/>
    <p:sldId id="376" r:id="rId4"/>
    <p:sldId id="377" r:id="rId5"/>
    <p:sldId id="378" r:id="rId6"/>
    <p:sldId id="382" r:id="rId7"/>
    <p:sldId id="387" r:id="rId8"/>
    <p:sldId id="381" r:id="rId9"/>
    <p:sldId id="398" r:id="rId10"/>
    <p:sldId id="383" r:id="rId11"/>
    <p:sldId id="388" r:id="rId12"/>
    <p:sldId id="397" r:id="rId13"/>
    <p:sldId id="389" r:id="rId14"/>
    <p:sldId id="390" r:id="rId15"/>
    <p:sldId id="391" r:id="rId16"/>
    <p:sldId id="392" r:id="rId17"/>
    <p:sldId id="393" r:id="rId18"/>
    <p:sldId id="395" r:id="rId19"/>
    <p:sldId id="394" r:id="rId20"/>
    <p:sldId id="379" r:id="rId21"/>
    <p:sldId id="380" r:id="rId22"/>
    <p:sldId id="385" r:id="rId23"/>
    <p:sldId id="399" r:id="rId24"/>
    <p:sldId id="400" r:id="rId25"/>
    <p:sldId id="38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115" d="100"/>
          <a:sy n="115" d="100"/>
        </p:scale>
        <p:origin x="418" y="77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5/15/2017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5/15/2017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5/15/2017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85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3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3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6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6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1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0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1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583DDF-CA54-461A-A486-592D2374C53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9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99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dexchange.info/programs/e-snaps/guides/coc-program-competition-resources/#coc-program-registration-and-coc-review-and-grant-inventory-worksheet-giw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hudexchange.info/programs/e-snaps/guides/coc-program-competition-resources/#general-resour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boscoc.org/2016-coc-competition-information.html" TargetMode="External"/><Relationship Id="rId5" Type="http://schemas.openxmlformats.org/officeDocument/2006/relationships/hyperlink" Target="https://www.hudexchange.info/programs/e-snaps/guides/coc-program-competition-resources/#coc-program-competition--collaborative-applicants" TargetMode="External"/><Relationship Id="rId4" Type="http://schemas.openxmlformats.org/officeDocument/2006/relationships/hyperlink" Target="https://www.hudexchange.info/programs/e-snaps/guides/coc-program-competition-resources/#coc-program-competition--project-applicant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arrie.poser@wibos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Balance of State CoC Competition:</a:t>
            </a:r>
            <a:br>
              <a:rPr lang="en-US" sz="6000" dirty="0" smtClean="0"/>
            </a:br>
            <a:r>
              <a:rPr lang="en-US" sz="6000" dirty="0" smtClean="0"/>
              <a:t>Scoring Tool and Threshold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Carrie Poser, COC Director</a:t>
            </a:r>
          </a:p>
          <a:p>
            <a:r>
              <a:rPr lang="en-US" dirty="0" smtClean="0"/>
              <a:t>BOS Board of Directors</a:t>
            </a:r>
          </a:p>
          <a:p>
            <a:r>
              <a:rPr lang="en-US" dirty="0" smtClean="0"/>
              <a:t>May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2: Program Requirements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6240" y="5763022"/>
            <a:ext cx="99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Change: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none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544153"/>
              </p:ext>
            </p:extLst>
          </p:nvPr>
        </p:nvGraphicFramePr>
        <p:xfrm>
          <a:off x="1216238" y="1864312"/>
          <a:ext cx="9939443" cy="365516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2458250"/>
                <a:gridCol w="1459745"/>
                <a:gridCol w="1550979"/>
                <a:gridCol w="1550979"/>
                <a:gridCol w="1550979"/>
                <a:gridCol w="1368511"/>
              </a:tblGrid>
              <a:tr h="240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Criteria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 point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4966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Effective Use of Federal Funds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Spent 90-100% of grant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Spent 80-89% of grant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Spent 75-79%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9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Unit Utilization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96-100%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90-95%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80-89%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70 - 79%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69% or less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5919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Data Completeness: Don’t Know, Missing, Refused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0% - 1.0%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1.1% - 2%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2.1% - 3%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3.1% - 4%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Greater than 4.1%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4966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LOCCS Drawdown Rates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Once per quarter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9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Participant Eligibility: PSH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75-100%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N/A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9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Participant Eligibility: TH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80-100%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60-79%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40-59%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20-39%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&lt;19%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915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Participant Eligibility: RRH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75-100%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4966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Housing First and Low Barrier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N/A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N/A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29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2: Program Requirements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Permanent Supportive Housing (PSH), Shelter Plus Care (SPC), and Safe Haven (SH) Participant Eligibility defined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Adult with a disability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Category 1 of the HUD Homeless Definition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Transitional Housing (TH) Participant Eligibility defined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Adult with a disability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Category 1 or 4 of the HUD Homeless Definition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Rapid Re-housing (RRH) Participant Eligibility defined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Category 1 of the HUD Homeless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3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3: HUD Performance Measures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6240" y="5539666"/>
            <a:ext cx="99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Change: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none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704146"/>
              </p:ext>
            </p:extLst>
          </p:nvPr>
        </p:nvGraphicFramePr>
        <p:xfrm>
          <a:off x="1216240" y="1917579"/>
          <a:ext cx="9939440" cy="3542187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3461824"/>
                <a:gridCol w="1733446"/>
                <a:gridCol w="1459745"/>
                <a:gridCol w="1550979"/>
                <a:gridCol w="1733446"/>
              </a:tblGrid>
              <a:tr h="3131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Criteria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8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6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 points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6458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HUD Goal: Housing Stability (PSH, S+C) 80%+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90% or higher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 – 89%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70 – 79%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Under 69%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6458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HUD Goal: Housing Stability (non-PSH)  65%+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75% or higher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65 – 74%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 – 64%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Under 54%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6458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HUD Goal: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Increase Earned Income (20%)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30% or higher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20-29%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 – 19%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Under 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6458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HUD Goal: Increase Other (Non-Earned) Income (54%)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54% or higher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 – 53%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 – 34%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Under 19%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6458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HUD Goal: Mainstream Benefits (56%)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65% or higher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 – 64%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45 – 55%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Under 44%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96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4: Population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6240" y="5539666"/>
            <a:ext cx="99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Change: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none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913580"/>
              </p:ext>
            </p:extLst>
          </p:nvPr>
        </p:nvGraphicFramePr>
        <p:xfrm>
          <a:off x="1216240" y="2210540"/>
          <a:ext cx="9939440" cy="312494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3064109"/>
                <a:gridCol w="1246961"/>
                <a:gridCol w="1438800"/>
                <a:gridCol w="1342879"/>
                <a:gridCol w="1438800"/>
                <a:gridCol w="1407891"/>
              </a:tblGrid>
              <a:tr h="3788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Criteria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 points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 point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7812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Percentage of Chronic Homeless (PSH, SH, S+C)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75% or higher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50-74%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25-49%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10-24%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9% or less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7812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Percentage of Adult with Disabilities (PSH, SH, S+C, TH)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75% or higher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50-74%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25-49%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10-24%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9% or less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11836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Percentage from Shelter or Place Not Meant for Human Habitation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90% or higher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75-89%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50-74%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30-49%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29% or less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5: Risk Adjustment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6240" y="5877017"/>
            <a:ext cx="99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Change: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change in the number of possible points awarded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325888"/>
              </p:ext>
            </p:extLst>
          </p:nvPr>
        </p:nvGraphicFramePr>
        <p:xfrm>
          <a:off x="1216240" y="1926453"/>
          <a:ext cx="9939439" cy="1315034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3054611"/>
                <a:gridCol w="1625584"/>
                <a:gridCol w="1721208"/>
                <a:gridCol w="1625584"/>
                <a:gridCol w="1912452"/>
              </a:tblGrid>
              <a:tr h="463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Criteria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20 points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10 points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 points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 points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7707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Risk Adjustment Score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 – 100%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50 - 74%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TBD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25 - 49%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TBD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Less 24%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TBD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55946" y="3241487"/>
            <a:ext cx="993943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score is calculated by ranking all projects from highest rank score to lowest rank score. For example:  if the highest score is 65 points – then 65 is set at 100%. And the remaining scores are calculated as a percentage of the highest score. The projects were not separated by type.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Five risk factors were selected for the model based on scholarship, supported by Wisconsin outcomes, and sufficiently documented in HMIS.  These include: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Chronic Homelessness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Coming from the streets (or a place not meant for human habitation)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AODA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Mental Health Problem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No Income in past 30 days (upon program entry)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6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6: Reoccurrence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6240" y="5726097"/>
            <a:ext cx="99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Change: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added a second measure for reoccurrence rate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306661"/>
              </p:ext>
            </p:extLst>
          </p:nvPr>
        </p:nvGraphicFramePr>
        <p:xfrm>
          <a:off x="1216240" y="1908700"/>
          <a:ext cx="9939440" cy="2396982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2182425"/>
                <a:gridCol w="1406403"/>
                <a:gridCol w="1584995"/>
                <a:gridCol w="1495700"/>
                <a:gridCol w="1626454"/>
                <a:gridCol w="1643463"/>
              </a:tblGrid>
              <a:tr h="4677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Criteria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2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 point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9646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Reoccurrence Rate (0555 report)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0 - 5%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5.1 – 10%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10.1 – 15%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15.1% - 20%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20.1% +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9646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Reoccurrence Rate (SPM)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0 - 5%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5.1 – 10%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10.1 – 15%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15.1% - 20%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20.1% +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16240" y="4477022"/>
            <a:ext cx="9939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Reoccurrence Rate is calculated with two different HMIS-based reports.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The 0555 report calculates any exit from a CoC-funded housing program into an Emergency Shelter/motel voucher program that uses HMIS within 2 years of an exit.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The SPM (system performance measure) report calculates any successful exit from a CoC-funded housing program into an Emergency Shelter/motel voucher program that uses HMIS within 2 years of an exit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6448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7: Point-in-Time Requirement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6240" y="5539666"/>
            <a:ext cx="99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Change: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none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564189"/>
              </p:ext>
            </p:extLst>
          </p:nvPr>
        </p:nvGraphicFramePr>
        <p:xfrm>
          <a:off x="1216240" y="1917579"/>
          <a:ext cx="9939440" cy="3142695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8313856"/>
                <a:gridCol w="1625584"/>
              </a:tblGrid>
              <a:tr h="3397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Criteria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Subtract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7007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Non-Participation by COC Funded agency in overnight Street Count during the January PIT – penalty applies to the agency only.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 points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7007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Late submission of Final Deadline for January PIT data – this will be applied to the entire local continua.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 points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7007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Non-Participation by COC Funded agency in overnight Street Count during the July PIT  – penalty applies to the agency only.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 points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7007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Late submission of Final Deadline for July PIT data – this will be applied to the entire local continua.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 points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11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Tie Breaker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6240" y="5743852"/>
            <a:ext cx="99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Change: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Added additional criteria for Permanent Supportive Housing (PSH) projects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981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tiebreaker score will be based on cost effectiveness.  The total HUD grant award amount will be divided by the number of successful outcomes.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Successful </a:t>
            </a:r>
            <a:r>
              <a:rPr lang="en-US" dirty="0"/>
              <a:t>outcome for all projects (other than PSH) is exiting to permanent housing. 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Successful </a:t>
            </a:r>
            <a:r>
              <a:rPr lang="en-US" dirty="0"/>
              <a:t>outcome for PSH includes exits to permanent housing and remaining in permanent housing.  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Example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non-PSH project gets $100,000 grant.  25 households successfully went to permanent housing.  The cost per successful outcome is:  $4,000.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</a:t>
            </a:r>
            <a:r>
              <a:rPr lang="en-US" dirty="0" smtClean="0"/>
              <a:t>A </a:t>
            </a:r>
            <a:r>
              <a:rPr lang="en-US" dirty="0"/>
              <a:t>PSH project gets $100,000 grant. 5 households successfully went to permanent housing. 4 households remain in permanent housing. The cost per successful outcome is:  $11,111.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8052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Exceptions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6240" y="5814874"/>
            <a:ext cx="99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Change: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Updated list of renewal projects new in 2016 and placement of new projects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97280" y="1864311"/>
            <a:ext cx="10058400" cy="39505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These projects will be placed in Tier 1 and are separate from the Scoring Tool process.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Institute for Community Alliances (HMIS)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New </a:t>
            </a:r>
            <a:r>
              <a:rPr lang="en-US" dirty="0"/>
              <a:t>projects awarded in the last competition are required to begin in 2017. </a:t>
            </a:r>
            <a:r>
              <a:rPr lang="en-US" dirty="0" smtClean="0"/>
              <a:t>Each </a:t>
            </a:r>
            <a:r>
              <a:rPr lang="en-US" dirty="0"/>
              <a:t>project will submit a renewal application, even if they have not yet begun. 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NEWCAP Brown – Families PSH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CWCAC </a:t>
            </a:r>
            <a:r>
              <a:rPr lang="en-US" dirty="0"/>
              <a:t>– Project Chance </a:t>
            </a:r>
            <a:r>
              <a:rPr lang="en-US" dirty="0" smtClean="0"/>
              <a:t>RRH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Western </a:t>
            </a:r>
            <a:r>
              <a:rPr lang="en-US" dirty="0" err="1"/>
              <a:t>Dairyland</a:t>
            </a:r>
            <a:r>
              <a:rPr lang="en-US" dirty="0"/>
              <a:t> PSH </a:t>
            </a:r>
            <a:r>
              <a:rPr lang="en-US" dirty="0" smtClean="0"/>
              <a:t>II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CACSCW </a:t>
            </a:r>
            <a:r>
              <a:rPr lang="en-US" dirty="0"/>
              <a:t>Project WISH </a:t>
            </a:r>
            <a:r>
              <a:rPr lang="en-US" dirty="0" smtClean="0"/>
              <a:t>PSH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New </a:t>
            </a:r>
            <a:r>
              <a:rPr lang="en-US" dirty="0"/>
              <a:t>project applications </a:t>
            </a:r>
            <a:r>
              <a:rPr lang="en-US" dirty="0" smtClean="0"/>
              <a:t>(through reallocation or BONUS)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107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Threshold for Automatic Access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Balance of State CoC Board of Directors has approved the following policy for CoC Competition Project Application submission, effective for the 2017 competition cycle:</a:t>
            </a:r>
          </a:p>
          <a:p>
            <a:endParaRPr lang="en-US" dirty="0"/>
          </a:p>
          <a:p>
            <a:r>
              <a:rPr lang="en-US" b="1" dirty="0" smtClean="0"/>
              <a:t>All renewal project applications must score </a:t>
            </a:r>
            <a:r>
              <a:rPr lang="en-US" b="1" u="sng" dirty="0" smtClean="0"/>
              <a:t>70.0% or higher </a:t>
            </a:r>
            <a:r>
              <a:rPr lang="en-US" b="1" dirty="0" smtClean="0"/>
              <a:t>on the BOS Board Scoring Tool in order to submit a project application in </a:t>
            </a:r>
            <a:r>
              <a:rPr lang="en-US" b="1" i="1" dirty="0" smtClean="0"/>
              <a:t>e-snaps</a:t>
            </a:r>
            <a:r>
              <a:rPr lang="en-US" b="1" dirty="0" smtClean="0"/>
              <a:t>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project may elect to voluntarily reduce or reallocate a project (give up funds to write for a new PSH or RRH project).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 new projects, including through reallocation, must submit a new project application for review by CoC staff and the Board for approval.</a:t>
            </a:r>
          </a:p>
          <a:p>
            <a:r>
              <a:rPr lang="en-US" b="1" dirty="0" smtClean="0"/>
              <a:t>All </a:t>
            </a:r>
            <a:r>
              <a:rPr lang="en-US" b="1" dirty="0"/>
              <a:t>renewal project applications </a:t>
            </a:r>
            <a:r>
              <a:rPr lang="en-US" b="1" dirty="0" smtClean="0"/>
              <a:t>that score </a:t>
            </a:r>
            <a:r>
              <a:rPr lang="en-US" b="1" u="sng" dirty="0" smtClean="0"/>
              <a:t>69.9% </a:t>
            </a:r>
            <a:r>
              <a:rPr lang="en-US" b="1" u="sng" dirty="0"/>
              <a:t>or </a:t>
            </a:r>
            <a:r>
              <a:rPr lang="en-US" b="1" u="sng" dirty="0" smtClean="0"/>
              <a:t>lower </a:t>
            </a:r>
            <a:r>
              <a:rPr lang="en-US" b="1" dirty="0"/>
              <a:t>on the BOS Board Scoring Tool </a:t>
            </a:r>
            <a:r>
              <a:rPr lang="en-US" b="1" dirty="0" smtClean="0"/>
              <a:t>will not be automatically allowed to submit </a:t>
            </a:r>
            <a:r>
              <a:rPr lang="en-US" b="1" dirty="0"/>
              <a:t>a project application in </a:t>
            </a:r>
            <a:r>
              <a:rPr lang="en-US" b="1" i="1" dirty="0"/>
              <a:t>e-snaps</a:t>
            </a:r>
            <a:r>
              <a:rPr lang="en-US" b="1" dirty="0"/>
              <a:t>.  </a:t>
            </a:r>
          </a:p>
          <a:p>
            <a:pPr marL="201168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0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Presentation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smtClean="0">
                <a:solidFill>
                  <a:schemeClr val="tx2"/>
                </a:solidFill>
              </a:rPr>
              <a:t>CoC Competition Timeline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Grant Inventory Worksheet (GIW)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Notice of Funding Available (NOFA)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Project </a:t>
            </a:r>
            <a:r>
              <a:rPr lang="en-US" b="1" dirty="0" smtClean="0">
                <a:solidFill>
                  <a:schemeClr val="tx2"/>
                </a:solidFill>
              </a:rPr>
              <a:t>Applications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New Project Applications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CoC Collaborative Application information request</a:t>
            </a:r>
          </a:p>
          <a:p>
            <a:pPr marL="548640" lvl="2" indent="0">
              <a:buNone/>
            </a:pPr>
            <a:endParaRPr lang="en-US" dirty="0"/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Board Scoring Tool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APR and Entry/Exit required</a:t>
            </a:r>
          </a:p>
          <a:p>
            <a:pPr lvl="1"/>
            <a:endParaRPr lang="en-US" b="1" dirty="0" smtClean="0">
              <a:solidFill>
                <a:schemeClr val="tx2"/>
              </a:solidFill>
            </a:endParaRP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Threshold for Applying for COC Funds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Threshold for automatic access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Process for access</a:t>
            </a:r>
          </a:p>
          <a:p>
            <a:pPr marL="548640" lvl="2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for Access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a project scores 69.9% or lower on the BOS Board Scoring Tool, the project has 3 options:</a:t>
            </a:r>
          </a:p>
          <a:p>
            <a:r>
              <a:rPr lang="en-US" dirty="0" smtClean="0"/>
              <a:t>(1) Voluntarily relinquish grant funding (give up funds completely)</a:t>
            </a:r>
          </a:p>
          <a:p>
            <a:endParaRPr lang="en-US" dirty="0" smtClean="0"/>
          </a:p>
          <a:p>
            <a:r>
              <a:rPr lang="en-US" dirty="0" smtClean="0"/>
              <a:t>(2) Voluntarily reallocate grant funds into a new project (PSH or RRH) and follow the process for new project 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does not guarantee the project will be approved by the BOS Board and CoC staff review process. </a:t>
            </a:r>
          </a:p>
          <a:p>
            <a:pPr marL="201168" lvl="1" indent="0">
              <a:buNone/>
            </a:pPr>
            <a:endParaRPr lang="en-US" dirty="0" smtClean="0"/>
          </a:p>
          <a:p>
            <a:r>
              <a:rPr lang="en-US" dirty="0" smtClean="0"/>
              <a:t>(3) Complete a Reconsideration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This document must be completed by the deadline. It asks the Board to allow the project to reapply for funds and provides evidence to support the request.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64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Reconsideration Request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the reconsideration request </a:t>
            </a:r>
            <a:r>
              <a:rPr lang="en-US" dirty="0" smtClean="0"/>
              <a:t>submission</a:t>
            </a:r>
            <a:r>
              <a:rPr lang="en-US" dirty="0" smtClean="0"/>
              <a:t>, the Board of Directors will review a variety of additional factors. </a:t>
            </a:r>
          </a:p>
          <a:p>
            <a:endParaRPr lang="en-US" dirty="0"/>
          </a:p>
          <a:p>
            <a:r>
              <a:rPr lang="en-US" dirty="0" smtClean="0"/>
              <a:t>These factors include (but are not limited to):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Impact on Balance of State as an organization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Impact on local community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Documented project changes since submission of last APR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Past performance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Monitoring or technical assistance issues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Capacity for change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Project risk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1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reviewing the reconsideration request and additional factors, the Board of Directors will make a final decision: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 smtClean="0"/>
              <a:t>Grant the reconsideration </a:t>
            </a:r>
            <a:r>
              <a:rPr lang="en-US" dirty="0" smtClean="0"/>
              <a:t>request and allow the project to submit a renewal application in </a:t>
            </a:r>
            <a:r>
              <a:rPr lang="en-US" i="1" dirty="0" smtClean="0"/>
              <a:t>e-snaps</a:t>
            </a:r>
            <a:r>
              <a:rPr lang="en-US" dirty="0" smtClean="0"/>
              <a:t> with the agreement that significant changes must occur to ensure the project will not rank below 70% next year.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 smtClean="0"/>
              <a:t>Deny reconsideration </a:t>
            </a:r>
            <a:r>
              <a:rPr lang="en-US" dirty="0" smtClean="0"/>
              <a:t>request and involuntarily reallocate the project funds through a new project application process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66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1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 smtClean="0"/>
              <a:t>E-snaps</a:t>
            </a:r>
            <a:r>
              <a:rPr lang="en-US" i="1" dirty="0" smtClean="0"/>
              <a:t>  </a:t>
            </a:r>
            <a:r>
              <a:rPr lang="en-US" dirty="0">
                <a:hlinkClick r:id="rId2"/>
              </a:rPr>
              <a:t>https://www.hudexchange.info/programs/e-snaps/guides/coc-program-competition-resources/#</a:t>
            </a:r>
            <a:r>
              <a:rPr lang="en-US" dirty="0" smtClean="0">
                <a:hlinkClick r:id="rId2"/>
              </a:rPr>
              <a:t>general-resources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Grant Inventory Worksheet </a:t>
            </a:r>
            <a:r>
              <a:rPr lang="en-US" dirty="0"/>
              <a:t>(GIW) </a:t>
            </a:r>
            <a:r>
              <a:rPr lang="en-US" dirty="0">
                <a:hlinkClick r:id="rId3"/>
              </a:rPr>
              <a:t>https://www.hudexchange.info/programs/e-snaps/guides/coc-program-competition-resources/#</a:t>
            </a:r>
            <a:r>
              <a:rPr lang="en-US" dirty="0" smtClean="0">
                <a:hlinkClick r:id="rId3"/>
              </a:rPr>
              <a:t>coc-program-registration-and-coc-review-and-grant-inventory-worksheet-giw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Project </a:t>
            </a:r>
            <a:r>
              <a:rPr lang="en-US" dirty="0"/>
              <a:t>Applications   </a:t>
            </a:r>
            <a:r>
              <a:rPr lang="en-US" dirty="0">
                <a:hlinkClick r:id="rId4"/>
              </a:rPr>
              <a:t>https://www.hudexchange.info/programs/e-snaps/guides/coc-program-competition-resources/#coc-program-competition--</a:t>
            </a:r>
            <a:r>
              <a:rPr lang="en-US" dirty="0" smtClean="0">
                <a:hlinkClick r:id="rId4"/>
              </a:rPr>
              <a:t>project-applicants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CoC </a:t>
            </a:r>
            <a:r>
              <a:rPr lang="en-US" dirty="0"/>
              <a:t>Collaborative Application  </a:t>
            </a:r>
            <a:r>
              <a:rPr lang="en-US" dirty="0">
                <a:hlinkClick r:id="rId5"/>
              </a:rPr>
              <a:t>https://www.hudexchange.info/programs/e-snaps/guides/coc-program-competition-resources/#coc-program-competition--</a:t>
            </a:r>
            <a:r>
              <a:rPr lang="en-US" dirty="0" smtClean="0">
                <a:hlinkClick r:id="rId5"/>
              </a:rPr>
              <a:t>collaborative-applicants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Balance of State </a:t>
            </a:r>
            <a:r>
              <a:rPr lang="en-US" dirty="0"/>
              <a:t>CoC Resources 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www.wiboscoc.org/2016-coc-competition-information.html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pPr>
              <a:buFont typeface="Arial" panose="020B0604020202020204" pitchFamily="34" charset="0"/>
              <a:buChar char="•"/>
            </a:pPr>
            <a:endParaRPr lang="en-US" i="1" dirty="0" smtClean="0"/>
          </a:p>
          <a:p>
            <a:endParaRPr lang="en-US" i="1" dirty="0"/>
          </a:p>
        </p:txBody>
      </p:sp>
      <p:pic>
        <p:nvPicPr>
          <p:cNvPr id="4" name="Picture 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74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CoC Competition 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CoC Registration deadline was May 1, 2017.					</a:t>
            </a:r>
            <a:r>
              <a:rPr lang="en-US" dirty="0" smtClean="0">
                <a:solidFill>
                  <a:srgbClr val="FFC000"/>
                </a:solidFill>
              </a:rPr>
              <a:t>CHECK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Grant Inventory Worksheet (GIW) to HUD Field office deadline was May 4, 2017.	</a:t>
            </a:r>
            <a:r>
              <a:rPr lang="en-US" dirty="0" smtClean="0">
                <a:solidFill>
                  <a:srgbClr val="FFC000"/>
                </a:solidFill>
              </a:rPr>
              <a:t>CHECK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SNAPS will post all revised GIWs to the HUD Exchange no earlier than June 9, 2017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HUD will release the CoC Program Notice of Funding Available (NOFA).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Balance of State will release the Board Scoring Tool ranking results.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Threshold evaluation will take place by Board of Directors.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Project Applications will be submitted for review.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CoC Collaborative Application information request will be sent to COC leads.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New Project Applications will be submitted for review and scoring.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4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Eligible applicants will log into </a:t>
            </a:r>
            <a:r>
              <a:rPr lang="en-US" i="1" dirty="0" smtClean="0"/>
              <a:t>e-snaps</a:t>
            </a:r>
            <a:r>
              <a:rPr lang="en-US" dirty="0" smtClean="0"/>
              <a:t> and complete a project application.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process involves two parts and there are specific HUD and </a:t>
            </a:r>
            <a:r>
              <a:rPr lang="en-US" i="1" dirty="0" smtClean="0"/>
              <a:t>e-snaps</a:t>
            </a:r>
            <a:r>
              <a:rPr lang="en-US" dirty="0" smtClean="0"/>
              <a:t> instructions for each: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Applicant Profile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Application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Upon completion, the CoC Director will review the application for inconsistencies, adherence to instructions, HUD policy parameters, and Balance of State priorities.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changes or corrections must be made, the application will be “kicked back” to the provider to complete and re-submit.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0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Project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Following the release of the NOFA, a Balance of State CoC new project application (including instructions and scoring metric) will be posted on the BOS website.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New project applications will be reviewed by CoC staff and the Board of Directors.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Those applications that are approved for submission will be able to start a new project in </a:t>
            </a:r>
            <a:r>
              <a:rPr lang="en-US" i="1" dirty="0" smtClean="0"/>
              <a:t>e-snaps.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Upon </a:t>
            </a:r>
            <a:r>
              <a:rPr lang="en-US" dirty="0"/>
              <a:t>completion, the CoC Director will review the application for inconsistencies, adherence to instructions, HUD policy parameters, and Balance of State priorities.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changes or corrections must be made, the application will be “kicked back” to the provider to complete and re-submit.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79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CoC Collaboration Information Request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Following the release of the NOFA, </a:t>
            </a:r>
            <a:r>
              <a:rPr lang="en-US" dirty="0" smtClean="0"/>
              <a:t>the CoC Director will assemble a series of questions that each local homeless coalition (local continua) will be required to complete.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These answers are collated and form the Balance of State response to many questions in the Collaborative Application.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Each local homeless coalition (local continua) should begin reviewing what they submitted last year to identify changes, areas of improvement, etc. 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your continua needs a copy of what was submitted last year, please send an email to </a:t>
            </a:r>
            <a:r>
              <a:rPr lang="en-US" dirty="0" smtClean="0">
                <a:hlinkClick r:id="rId2"/>
              </a:rPr>
              <a:t>carrie.poser@wibos.org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Board Scoring Tool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547491"/>
              </p:ext>
            </p:extLst>
          </p:nvPr>
        </p:nvGraphicFramePr>
        <p:xfrm>
          <a:off x="1189606" y="1953086"/>
          <a:ext cx="9966073" cy="328109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66621"/>
                <a:gridCol w="1533242"/>
                <a:gridCol w="1533242"/>
                <a:gridCol w="1533242"/>
                <a:gridCol w="1533242"/>
                <a:gridCol w="1533242"/>
                <a:gridCol w="1533242"/>
              </a:tblGrid>
              <a:tr h="59885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Since 2012, the Board Scoring Tool has shifted and added points to increase the emphasis on serving clients with higher barriers.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48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Program Compliance (UU, DC, Funds returned, APR </a:t>
                      </a:r>
                      <a:r>
                        <a:rPr lang="en-US" sz="1600" b="1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submission) 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HUD Perf. Measures (HS, Income, EI, MR)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COC Goals (PIT data &amp; QAPR)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Population (CH, Adult w/dis, St/</a:t>
                      </a:r>
                      <a:r>
                        <a:rPr lang="en-US" sz="1600" b="1" u="none" strike="noStrike" dirty="0" err="1">
                          <a:solidFill>
                            <a:srgbClr val="7030A0"/>
                          </a:solidFill>
                          <a:effectLst/>
                        </a:rPr>
                        <a:t>Sh</a:t>
                      </a:r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High Risk Pool 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Reoccurrence</a:t>
                      </a:r>
                      <a:endParaRPr lang="en-US" sz="1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5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5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5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41%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31%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5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26%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34%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penalty only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14%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17%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5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33%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35%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penalty only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11%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5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28%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30%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penalty only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14%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19% total score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9% total score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1717" y="5322533"/>
            <a:ext cx="101418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Program compliance: In 2016, removed APR submission and replaced with Housing First and project eligibility.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High Risk Pool: In 2017, increase in point allocation.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Reoccurrence: In 2017, additional measure added.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91306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format of the Board Scoring Tool will be the same as last year. It is a Microsoft Excel Spreadsheet and will be posted on the BOS website.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are 6 tabs.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Explanation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Tiebreaker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Evaluation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Once the NOFA is posted, a deadline for reports (entry/exit and newly submitted </a:t>
            </a:r>
            <a:r>
              <a:rPr lang="en-US" i="1" dirty="0" smtClean="0"/>
              <a:t>e-snaps</a:t>
            </a:r>
            <a:r>
              <a:rPr lang="en-US" dirty="0" smtClean="0"/>
              <a:t> APRs) will be sent out.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245" y="2600833"/>
            <a:ext cx="45529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5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 1: Timely Submission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450425"/>
              </p:ext>
            </p:extLst>
          </p:nvPr>
        </p:nvGraphicFramePr>
        <p:xfrm>
          <a:off x="1216240" y="1961967"/>
          <a:ext cx="9939440" cy="3302495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6440430"/>
                <a:gridCol w="1657426"/>
                <a:gridCol w="1841584"/>
              </a:tblGrid>
              <a:tr h="2968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Criteria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 points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-2 points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6122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HUD APR submitted on time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Submission of APR ending in 2016 (or 2017 if available)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 time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96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HMIS Entry/Exit report submitted on 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On 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96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QAPR 3 (2016) submitted on 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On 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96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QAPR 4 (2016) submitted on 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On 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96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July 2016 PIT data submitted on 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On 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96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January 2017 PIT data submitted on 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On 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6122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Turned in Board requested information for the purposes of the Collaborative Application on 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On 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  <a:tr h="296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Turned in Project Application for review on time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 time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6240" y="5539666"/>
            <a:ext cx="99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Change: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7030A0"/>
                </a:solidFill>
              </a:rPr>
              <a:t>removed QAPR 1 (2017) and QAPR 2 (2017) from list, no longer collecting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46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Log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3CC33"/>
      </a:accent1>
      <a:accent2>
        <a:srgbClr val="58B6C0"/>
      </a:accent2>
      <a:accent3>
        <a:srgbClr val="75BDA7"/>
      </a:accent3>
      <a:accent4>
        <a:srgbClr val="33CC33"/>
      </a:accent4>
      <a:accent5>
        <a:srgbClr val="FF9933"/>
      </a:accent5>
      <a:accent6>
        <a:srgbClr val="009999"/>
      </a:accent6>
      <a:hlink>
        <a:srgbClr val="A9DB66"/>
      </a:hlink>
      <a:folHlink>
        <a:srgbClr val="FFC00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4088</TotalTime>
  <Words>2182</Words>
  <Application>Microsoft Office PowerPoint</Application>
  <PresentationFormat>Widescreen</PresentationFormat>
  <Paragraphs>404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Retrospect</vt:lpstr>
      <vt:lpstr>Balance of State CoC Competition: Scoring Tool and Threshold</vt:lpstr>
      <vt:lpstr>Presentation Overview</vt:lpstr>
      <vt:lpstr>CoC Competition Timeline</vt:lpstr>
      <vt:lpstr>Project Applications</vt:lpstr>
      <vt:lpstr>New Project Applications</vt:lpstr>
      <vt:lpstr>CoC Collaboration Information Request</vt:lpstr>
      <vt:lpstr>Board Scoring Tool</vt:lpstr>
      <vt:lpstr>Format</vt:lpstr>
      <vt:lpstr>Part 1: Timely Submission</vt:lpstr>
      <vt:lpstr>Part 2: Program Requirements</vt:lpstr>
      <vt:lpstr>Part 2: Program Requirements</vt:lpstr>
      <vt:lpstr>Part 3: HUD Performance Measures</vt:lpstr>
      <vt:lpstr>Part 4: Population</vt:lpstr>
      <vt:lpstr>Part 5: Risk Adjustment</vt:lpstr>
      <vt:lpstr>Part 6: Reoccurrence</vt:lpstr>
      <vt:lpstr>Part 7: Point-in-Time Requirement</vt:lpstr>
      <vt:lpstr>Tie Breaker</vt:lpstr>
      <vt:lpstr>Exceptions</vt:lpstr>
      <vt:lpstr>Threshold for Automatic Access</vt:lpstr>
      <vt:lpstr>Process for Access</vt:lpstr>
      <vt:lpstr>Reconsideration Request</vt:lpstr>
      <vt:lpstr>Final Review</vt:lpstr>
      <vt:lpstr>QUESTIONS?</vt:lpstr>
      <vt:lpstr>Resources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Carrie Poser</dc:creator>
  <cp:keywords/>
  <cp:lastModifiedBy>Carrie Poser</cp:lastModifiedBy>
  <cp:revision>237</cp:revision>
  <dcterms:created xsi:type="dcterms:W3CDTF">2016-02-03T16:01:10Z</dcterms:created>
  <dcterms:modified xsi:type="dcterms:W3CDTF">2017-05-16T03:20:03Z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