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0" r:id="rId2"/>
  </p:sldMasterIdLst>
  <p:notesMasterIdLst>
    <p:notesMasterId r:id="rId42"/>
  </p:notesMasterIdLst>
  <p:handoutMasterIdLst>
    <p:handoutMasterId r:id="rId43"/>
  </p:handoutMasterIdLst>
  <p:sldIdLst>
    <p:sldId id="256" r:id="rId3"/>
    <p:sldId id="376" r:id="rId4"/>
    <p:sldId id="460" r:id="rId5"/>
    <p:sldId id="419" r:id="rId6"/>
    <p:sldId id="518" r:id="rId7"/>
    <p:sldId id="558" r:id="rId8"/>
    <p:sldId id="557" r:id="rId9"/>
    <p:sldId id="559" r:id="rId10"/>
    <p:sldId id="519" r:id="rId11"/>
    <p:sldId id="560" r:id="rId12"/>
    <p:sldId id="461" r:id="rId13"/>
    <p:sldId id="531" r:id="rId14"/>
    <p:sldId id="536" r:id="rId15"/>
    <p:sldId id="535" r:id="rId16"/>
    <p:sldId id="562" r:id="rId17"/>
    <p:sldId id="569" r:id="rId18"/>
    <p:sldId id="563" r:id="rId19"/>
    <p:sldId id="570" r:id="rId20"/>
    <p:sldId id="564" r:id="rId21"/>
    <p:sldId id="571" r:id="rId22"/>
    <p:sldId id="565" r:id="rId23"/>
    <p:sldId id="566" r:id="rId24"/>
    <p:sldId id="567" r:id="rId25"/>
    <p:sldId id="572" r:id="rId26"/>
    <p:sldId id="574" r:id="rId27"/>
    <p:sldId id="575" r:id="rId28"/>
    <p:sldId id="576" r:id="rId29"/>
    <p:sldId id="578" r:id="rId30"/>
    <p:sldId id="579" r:id="rId31"/>
    <p:sldId id="580" r:id="rId32"/>
    <p:sldId id="581" r:id="rId33"/>
    <p:sldId id="582" r:id="rId34"/>
    <p:sldId id="584" r:id="rId35"/>
    <p:sldId id="585" r:id="rId36"/>
    <p:sldId id="586" r:id="rId37"/>
    <p:sldId id="587" r:id="rId38"/>
    <p:sldId id="588" r:id="rId39"/>
    <p:sldId id="453" r:id="rId40"/>
    <p:sldId id="510" r:id="rId41"/>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74" autoAdjust="0"/>
  </p:normalViewPr>
  <p:slideViewPr>
    <p:cSldViewPr snapToGrid="0">
      <p:cViewPr>
        <p:scale>
          <a:sx n="100" d="100"/>
          <a:sy n="100" d="100"/>
        </p:scale>
        <p:origin x="58" y="-658"/>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F:\Balance%20of%20State\CoC%20Competition\2017\FY17%20HUD%20CoC%20Program%20Scoring%20Criteria%20Summary_Fina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Balance%20of%20State\CoC%20Competition\2017\FY17%20HUD%20CoC%20Program%20Scoring%20Criteria%20Summary_Fin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Graphs!$B$1</c:f>
              <c:strCache>
                <c:ptCount val="1"/>
                <c:pt idx="0">
                  <c:v>Percent of Points</c:v>
                </c:pt>
              </c:strCache>
            </c:strRef>
          </c:tx>
          <c:dLbls>
            <c:dLbl>
              <c:idx val="0"/>
              <c:layout>
                <c:manualLayout>
                  <c:x val="-0.13217776078445428"/>
                  <c:y val="0.11118857583653216"/>
                </c:manualLayout>
              </c:layout>
              <c:showLegendKey val="0"/>
              <c:showVal val="0"/>
              <c:showCatName val="1"/>
              <c:showSerName val="0"/>
              <c:showPercent val="0"/>
              <c:showBubbleSize val="0"/>
              <c:extLst>
                <c:ext xmlns:c15="http://schemas.microsoft.com/office/drawing/2012/chart" uri="{CE6537A1-D6FC-4f65-9D91-7224C49458BB}">
                  <c15:layout/>
                </c:ext>
              </c:extLst>
            </c:dLbl>
            <c:dLbl>
              <c:idx val="2"/>
              <c:layout>
                <c:manualLayout>
                  <c:x val="7.5994408134490796E-3"/>
                  <c:y val="-4.9138834382292308E-2"/>
                </c:manualLayout>
              </c:layout>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0"/>
            <c:showBubbleSize val="0"/>
            <c:showLeaderLines val="1"/>
            <c:extLst>
              <c:ext xmlns:c15="http://schemas.microsoft.com/office/drawing/2012/chart" uri="{CE6537A1-D6FC-4f65-9D91-7224C49458BB}">
                <c15:layout/>
              </c:ext>
            </c:extLst>
          </c:dLbls>
          <c:cat>
            <c:strRef>
              <c:f>Graphs!$A$2:$A$10</c:f>
              <c:strCache>
                <c:ptCount val="9"/>
                <c:pt idx="0">
                  <c:v>CoC Coordination and Engagement</c:v>
                </c:pt>
                <c:pt idx="1">
                  <c:v>Project Ranking, Review, and Capacity</c:v>
                </c:pt>
                <c:pt idx="2">
                  <c:v>Homeless Management Information System</c:v>
                </c:pt>
                <c:pt idx="3">
                  <c:v>Point-in-Time Count </c:v>
                </c:pt>
                <c:pt idx="4">
                  <c:v>System Performance</c:v>
                </c:pt>
                <c:pt idx="5">
                  <c:v> Ending Chronic Homelessness </c:v>
                </c:pt>
                <c:pt idx="6">
                  <c:v>Ending Homelessness Among Households with Children </c:v>
                </c:pt>
                <c:pt idx="7">
                  <c:v>Ending Youth Homelessness -</c:v>
                </c:pt>
                <c:pt idx="8">
                  <c:v>Ending Veteran Homelessness</c:v>
                </c:pt>
              </c:strCache>
            </c:strRef>
          </c:cat>
          <c:val>
            <c:numRef>
              <c:f>Graphs!$B$2:$B$10</c:f>
              <c:numCache>
                <c:formatCode>0</c:formatCode>
                <c:ptCount val="9"/>
                <c:pt idx="0">
                  <c:v>43</c:v>
                </c:pt>
                <c:pt idx="1">
                  <c:v>29</c:v>
                </c:pt>
                <c:pt idx="2">
                  <c:v>13</c:v>
                </c:pt>
                <c:pt idx="3">
                  <c:v>6</c:v>
                </c:pt>
                <c:pt idx="4">
                  <c:v>49</c:v>
                </c:pt>
                <c:pt idx="5">
                  <c:v>15</c:v>
                </c:pt>
                <c:pt idx="6">
                  <c:v>15</c:v>
                </c:pt>
                <c:pt idx="7">
                  <c:v>15</c:v>
                </c:pt>
                <c:pt idx="8">
                  <c:v>15</c:v>
                </c:pt>
              </c:numCache>
            </c:numRef>
          </c:val>
        </c:ser>
        <c:dLbls>
          <c:showLegendKey val="0"/>
          <c:showVal val="0"/>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Points Availible</a:t>
            </a:r>
          </a:p>
        </c:rich>
      </c:tx>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0.10787058928338919"/>
          <c:y val="0.11836160263096168"/>
          <c:w val="0.40910069008997896"/>
          <c:h val="0.81116962663884151"/>
        </c:manualLayout>
      </c:layout>
      <c:bar3DChart>
        <c:barDir val="col"/>
        <c:grouping val="stacked"/>
        <c:varyColors val="0"/>
        <c:ser>
          <c:idx val="0"/>
          <c:order val="0"/>
          <c:tx>
            <c:strRef>
              <c:f>Graphs!$A$2</c:f>
              <c:strCache>
                <c:ptCount val="1"/>
                <c:pt idx="0">
                  <c:v>CoC Coordination and Engagement</c:v>
                </c:pt>
              </c:strCache>
            </c:strRef>
          </c:tx>
          <c:invertIfNegative val="0"/>
          <c:cat>
            <c:strRef>
              <c:f>'CoC Consolidated Application'!$A$78</c:f>
              <c:strCache>
                <c:ptCount val="1"/>
                <c:pt idx="0">
                  <c:v>Points Available</c:v>
                </c:pt>
              </c:strCache>
            </c:strRef>
          </c:cat>
          <c:val>
            <c:numRef>
              <c:f>'CoC Consolidated Application'!$A$79</c:f>
              <c:numCache>
                <c:formatCode>General</c:formatCode>
                <c:ptCount val="1"/>
                <c:pt idx="0">
                  <c:v>43</c:v>
                </c:pt>
              </c:numCache>
            </c:numRef>
          </c:val>
        </c:ser>
        <c:ser>
          <c:idx val="1"/>
          <c:order val="1"/>
          <c:tx>
            <c:strRef>
              <c:f>Graphs!$A$3</c:f>
              <c:strCache>
                <c:ptCount val="1"/>
                <c:pt idx="0">
                  <c:v>Project Ranking, Review, and Capacity</c:v>
                </c:pt>
              </c:strCache>
            </c:strRef>
          </c:tx>
          <c:invertIfNegative val="0"/>
          <c:cat>
            <c:strRef>
              <c:f>'CoC Consolidated Application'!$A$78</c:f>
              <c:strCache>
                <c:ptCount val="1"/>
                <c:pt idx="0">
                  <c:v>Points Available</c:v>
                </c:pt>
              </c:strCache>
            </c:strRef>
          </c:cat>
          <c:val>
            <c:numRef>
              <c:f>'CoC Consolidated Application'!$A$80</c:f>
              <c:numCache>
                <c:formatCode>General</c:formatCode>
                <c:ptCount val="1"/>
                <c:pt idx="0">
                  <c:v>29</c:v>
                </c:pt>
              </c:numCache>
            </c:numRef>
          </c:val>
        </c:ser>
        <c:ser>
          <c:idx val="2"/>
          <c:order val="2"/>
          <c:tx>
            <c:strRef>
              <c:f>Graphs!$A$4</c:f>
              <c:strCache>
                <c:ptCount val="1"/>
                <c:pt idx="0">
                  <c:v>Homeless Management Information System</c:v>
                </c:pt>
              </c:strCache>
            </c:strRef>
          </c:tx>
          <c:invertIfNegative val="0"/>
          <c:cat>
            <c:strRef>
              <c:f>'CoC Consolidated Application'!$A$78</c:f>
              <c:strCache>
                <c:ptCount val="1"/>
                <c:pt idx="0">
                  <c:v>Points Available</c:v>
                </c:pt>
              </c:strCache>
            </c:strRef>
          </c:cat>
          <c:val>
            <c:numRef>
              <c:f>'CoC Consolidated Application'!$A$81</c:f>
              <c:numCache>
                <c:formatCode>General</c:formatCode>
                <c:ptCount val="1"/>
                <c:pt idx="0">
                  <c:v>13</c:v>
                </c:pt>
              </c:numCache>
            </c:numRef>
          </c:val>
        </c:ser>
        <c:ser>
          <c:idx val="3"/>
          <c:order val="3"/>
          <c:tx>
            <c:strRef>
              <c:f>Graphs!$A$5</c:f>
              <c:strCache>
                <c:ptCount val="1"/>
                <c:pt idx="0">
                  <c:v>Point-in-Time Count </c:v>
                </c:pt>
              </c:strCache>
            </c:strRef>
          </c:tx>
          <c:invertIfNegative val="0"/>
          <c:cat>
            <c:strRef>
              <c:f>'CoC Consolidated Application'!$A$78</c:f>
              <c:strCache>
                <c:ptCount val="1"/>
                <c:pt idx="0">
                  <c:v>Points Available</c:v>
                </c:pt>
              </c:strCache>
            </c:strRef>
          </c:cat>
          <c:val>
            <c:numRef>
              <c:f>'CoC Consolidated Application'!$A$82</c:f>
              <c:numCache>
                <c:formatCode>General</c:formatCode>
                <c:ptCount val="1"/>
                <c:pt idx="0">
                  <c:v>6</c:v>
                </c:pt>
              </c:numCache>
            </c:numRef>
          </c:val>
        </c:ser>
        <c:ser>
          <c:idx val="4"/>
          <c:order val="4"/>
          <c:tx>
            <c:strRef>
              <c:f>Graphs!$A$6</c:f>
              <c:strCache>
                <c:ptCount val="1"/>
                <c:pt idx="0">
                  <c:v>System Performance</c:v>
                </c:pt>
              </c:strCache>
            </c:strRef>
          </c:tx>
          <c:invertIfNegative val="0"/>
          <c:cat>
            <c:strRef>
              <c:f>'CoC Consolidated Application'!$A$78</c:f>
              <c:strCache>
                <c:ptCount val="1"/>
                <c:pt idx="0">
                  <c:v>Points Available</c:v>
                </c:pt>
              </c:strCache>
            </c:strRef>
          </c:cat>
          <c:val>
            <c:numRef>
              <c:f>'CoC Consolidated Application'!$A$83</c:f>
              <c:numCache>
                <c:formatCode>General</c:formatCode>
                <c:ptCount val="1"/>
                <c:pt idx="0">
                  <c:v>49</c:v>
                </c:pt>
              </c:numCache>
            </c:numRef>
          </c:val>
        </c:ser>
        <c:ser>
          <c:idx val="5"/>
          <c:order val="5"/>
          <c:tx>
            <c:strRef>
              <c:f>Graphs!$A$7</c:f>
              <c:strCache>
                <c:ptCount val="1"/>
                <c:pt idx="0">
                  <c:v> Ending Chronic Homelessness </c:v>
                </c:pt>
              </c:strCache>
            </c:strRef>
          </c:tx>
          <c:invertIfNegative val="0"/>
          <c:cat>
            <c:strRef>
              <c:f>'CoC Consolidated Application'!$A$78</c:f>
              <c:strCache>
                <c:ptCount val="1"/>
                <c:pt idx="0">
                  <c:v>Points Available</c:v>
                </c:pt>
              </c:strCache>
            </c:strRef>
          </c:cat>
          <c:val>
            <c:numRef>
              <c:f>'CoC Consolidated Application'!$A$85</c:f>
              <c:numCache>
                <c:formatCode>General</c:formatCode>
                <c:ptCount val="1"/>
                <c:pt idx="0">
                  <c:v>15</c:v>
                </c:pt>
              </c:numCache>
            </c:numRef>
          </c:val>
        </c:ser>
        <c:ser>
          <c:idx val="6"/>
          <c:order val="6"/>
          <c:tx>
            <c:strRef>
              <c:f>Graphs!$A$8</c:f>
              <c:strCache>
                <c:ptCount val="1"/>
                <c:pt idx="0">
                  <c:v>Ending Homelessness Among Households with Children </c:v>
                </c:pt>
              </c:strCache>
            </c:strRef>
          </c:tx>
          <c:invertIfNegative val="0"/>
          <c:cat>
            <c:strRef>
              <c:f>'CoC Consolidated Application'!$A$78</c:f>
              <c:strCache>
                <c:ptCount val="1"/>
                <c:pt idx="0">
                  <c:v>Points Available</c:v>
                </c:pt>
              </c:strCache>
            </c:strRef>
          </c:cat>
          <c:val>
            <c:numRef>
              <c:f>'CoC Consolidated Application'!$A$86</c:f>
              <c:numCache>
                <c:formatCode>General</c:formatCode>
                <c:ptCount val="1"/>
                <c:pt idx="0">
                  <c:v>15</c:v>
                </c:pt>
              </c:numCache>
            </c:numRef>
          </c:val>
        </c:ser>
        <c:ser>
          <c:idx val="7"/>
          <c:order val="7"/>
          <c:tx>
            <c:strRef>
              <c:f>Graphs!$A$9</c:f>
              <c:strCache>
                <c:ptCount val="1"/>
                <c:pt idx="0">
                  <c:v>Ending Youth Homelessness -</c:v>
                </c:pt>
              </c:strCache>
            </c:strRef>
          </c:tx>
          <c:invertIfNegative val="0"/>
          <c:cat>
            <c:strRef>
              <c:f>'CoC Consolidated Application'!$A$78</c:f>
              <c:strCache>
                <c:ptCount val="1"/>
                <c:pt idx="0">
                  <c:v>Points Available</c:v>
                </c:pt>
              </c:strCache>
            </c:strRef>
          </c:cat>
          <c:val>
            <c:numRef>
              <c:f>'CoC Consolidated Application'!$A$87</c:f>
              <c:numCache>
                <c:formatCode>General</c:formatCode>
                <c:ptCount val="1"/>
                <c:pt idx="0">
                  <c:v>15</c:v>
                </c:pt>
              </c:numCache>
            </c:numRef>
          </c:val>
        </c:ser>
        <c:ser>
          <c:idx val="8"/>
          <c:order val="8"/>
          <c:tx>
            <c:strRef>
              <c:f>Graphs!$A$10</c:f>
              <c:strCache>
                <c:ptCount val="1"/>
                <c:pt idx="0">
                  <c:v>Ending Veteran Homelessness</c:v>
                </c:pt>
              </c:strCache>
            </c:strRef>
          </c:tx>
          <c:invertIfNegative val="0"/>
          <c:cat>
            <c:strRef>
              <c:f>'CoC Consolidated Application'!$A$78</c:f>
              <c:strCache>
                <c:ptCount val="1"/>
                <c:pt idx="0">
                  <c:v>Points Available</c:v>
                </c:pt>
              </c:strCache>
            </c:strRef>
          </c:cat>
          <c:val>
            <c:numRef>
              <c:f>'CoC Consolidated Application'!$A$88</c:f>
              <c:numCache>
                <c:formatCode>General</c:formatCode>
                <c:ptCount val="1"/>
                <c:pt idx="0">
                  <c:v>15</c:v>
                </c:pt>
              </c:numCache>
            </c:numRef>
          </c:val>
        </c:ser>
        <c:dLbls>
          <c:showLegendKey val="0"/>
          <c:showVal val="0"/>
          <c:showCatName val="0"/>
          <c:showSerName val="0"/>
          <c:showPercent val="0"/>
          <c:showBubbleSize val="0"/>
        </c:dLbls>
        <c:gapWidth val="55"/>
        <c:gapDepth val="55"/>
        <c:shape val="box"/>
        <c:axId val="272147664"/>
        <c:axId val="272145312"/>
        <c:axId val="0"/>
      </c:bar3DChart>
      <c:catAx>
        <c:axId val="272147664"/>
        <c:scaling>
          <c:orientation val="minMax"/>
        </c:scaling>
        <c:delete val="0"/>
        <c:axPos val="b"/>
        <c:numFmt formatCode="General" sourceLinked="0"/>
        <c:majorTickMark val="none"/>
        <c:minorTickMark val="none"/>
        <c:tickLblPos val="nextTo"/>
        <c:crossAx val="272145312"/>
        <c:crosses val="autoZero"/>
        <c:auto val="1"/>
        <c:lblAlgn val="ctr"/>
        <c:lblOffset val="100"/>
        <c:noMultiLvlLbl val="0"/>
      </c:catAx>
      <c:valAx>
        <c:axId val="272145312"/>
        <c:scaling>
          <c:orientation val="minMax"/>
          <c:max val="200"/>
        </c:scaling>
        <c:delete val="0"/>
        <c:axPos val="l"/>
        <c:majorGridlines/>
        <c:numFmt formatCode="General" sourceLinked="1"/>
        <c:majorTickMark val="none"/>
        <c:minorTickMark val="none"/>
        <c:tickLblPos val="nextTo"/>
        <c:crossAx val="272147664"/>
        <c:crosses val="autoZero"/>
        <c:crossBetween val="between"/>
      </c:valAx>
    </c:plotArea>
    <c:legend>
      <c:legendPos val="r"/>
      <c:layout>
        <c:manualLayout>
          <c:xMode val="edge"/>
          <c:yMode val="edge"/>
          <c:x val="0.52260438724532798"/>
          <c:y val="0.10203991228060459"/>
          <c:w val="0.4607290146172982"/>
          <c:h val="0.89796008771939539"/>
        </c:manualLayout>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20EA5F0D-C1DC-412F-A146-DDB3A74B588F}" type="datetimeFigureOut">
              <a:rPr lang="en-US"/>
              <a:pPr/>
              <a:t>11/8/2017</a:t>
            </a:fld>
            <a:endParaRPr/>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BAE14B8-3CC9-472D-9BC5-A84D80684DE2}" type="slidenum">
              <a:rPr/>
              <a:p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8CDE508-72C8-4AB5-AA9C-1584D31690E0}" type="datetimeFigureOut">
              <a:rPr lang="en-US"/>
              <a:pPr/>
              <a:t>11/8/2017</a:t>
            </a:fld>
            <a:endParaRP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a:p>
        </p:txBody>
      </p:sp>
      <p:sp>
        <p:nvSpPr>
          <p:cNvPr id="5" name="Notes Placeholder 4"/>
          <p:cNvSpPr>
            <a:spLocks noGrp="1"/>
          </p:cNvSpPr>
          <p:nvPr>
            <p:ph type="body" sz="quarter" idx="3"/>
          </p:nvPr>
        </p:nvSpPr>
        <p:spPr>
          <a:xfrm>
            <a:off x="710248" y="4518204"/>
            <a:ext cx="5681980" cy="3168610"/>
          </a:xfrm>
          <a:prstGeom prst="rect">
            <a:avLst/>
          </a:prstGeom>
        </p:spPr>
        <p:txBody>
          <a:bodyPr vert="horz" lIns="94229" tIns="47114" rIns="94229" bIns="47114"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7FB667E1-E601-4AAF-B95C-B25720D70A60}" type="slidenum">
              <a:rPr/>
              <a:p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B667E1-E601-4AAF-B95C-B25720D70A60}" type="slidenum">
              <a:rPr lang="en-US" smtClean="0"/>
              <a:pPr/>
              <a:t>1</a:t>
            </a:fld>
            <a:endParaRPr lang="en-US"/>
          </a:p>
        </p:txBody>
      </p:sp>
    </p:spTree>
    <p:extLst>
      <p:ext uri="{BB962C8B-B14F-4D97-AF65-F5344CB8AC3E}">
        <p14:creationId xmlns:p14="http://schemas.microsoft.com/office/powerpoint/2010/main" val="11864042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1568834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2388798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8880729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9020992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38879200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24642383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27160424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7708536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33971280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3444410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B667E1-E601-4AAF-B95C-B25720D70A60}" type="slidenum">
              <a:rPr lang="en-US" smtClean="0"/>
              <a:pPr/>
              <a:t>2</a:t>
            </a:fld>
            <a:endParaRPr lang="en-US"/>
          </a:p>
        </p:txBody>
      </p:sp>
    </p:spTree>
    <p:extLst>
      <p:ext uri="{BB962C8B-B14F-4D97-AF65-F5344CB8AC3E}">
        <p14:creationId xmlns:p14="http://schemas.microsoft.com/office/powerpoint/2010/main" val="21023755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14308260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12343244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36174394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33093230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12956975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30863777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7289576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35079818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15369112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4257099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6408701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8643783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17907233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32442561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10965644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5442563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40423554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40937783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10110473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7" name="Shape 307"/>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24157224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Shape 311"/>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2" name="Shape 312"/>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3386368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3850388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2116784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92215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3964477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3021705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10248" y="4459526"/>
            <a:ext cx="5681980" cy="4224814"/>
          </a:xfrm>
          <a:prstGeom prst="rect">
            <a:avLst/>
          </a:prstGeom>
        </p:spPr>
        <p:txBody>
          <a:bodyPr lIns="94213" tIns="94213" rIns="94213" bIns="94213" anchor="t" anchorCtr="0">
            <a:noAutofit/>
          </a:bodyPr>
          <a:lstStyle/>
          <a:p>
            <a:endParaRPr/>
          </a:p>
        </p:txBody>
      </p:sp>
    </p:spTree>
    <p:extLst>
      <p:ext uri="{BB962C8B-B14F-4D97-AF65-F5344CB8AC3E}">
        <p14:creationId xmlns:p14="http://schemas.microsoft.com/office/powerpoint/2010/main" val="2163369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11/8/2017</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6858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928138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1405730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a:off x="6096000" y="0"/>
            <a:ext cx="6096000" cy="6858000"/>
          </a:xfrm>
          <a:prstGeom prst="rect">
            <a:avLst/>
          </a:prstGeom>
          <a:solidFill>
            <a:schemeClr val="accent3"/>
          </a:solidFill>
          <a:ln>
            <a:noFill/>
          </a:ln>
        </p:spPr>
        <p:txBody>
          <a:bodyPr lIns="121900" tIns="121900" rIns="121900" bIns="121900" anchor="ctr" anchorCtr="0">
            <a:noAutofit/>
          </a:bodyPr>
          <a:lstStyle/>
          <a:p>
            <a:pPr lvl="0">
              <a:spcBef>
                <a:spcPts val="0"/>
              </a:spcBef>
              <a:buNone/>
            </a:pPr>
            <a:endParaRPr sz="2400"/>
          </a:p>
        </p:txBody>
      </p:sp>
      <p:cxnSp>
        <p:nvCxnSpPr>
          <p:cNvPr id="47" name="Shape 47"/>
          <p:cNvCxnSpPr/>
          <p:nvPr/>
        </p:nvCxnSpPr>
        <p:spPr>
          <a:xfrm>
            <a:off x="6706233" y="5994000"/>
            <a:ext cx="624400" cy="0"/>
          </a:xfrm>
          <a:prstGeom prst="straightConnector1">
            <a:avLst/>
          </a:prstGeom>
          <a:noFill/>
          <a:ln w="19050" cap="flat" cmpd="sng">
            <a:solidFill>
              <a:schemeClr val="lt1"/>
            </a:solidFill>
            <a:prstDash val="solid"/>
            <a:round/>
            <a:headEnd type="none" w="med" len="med"/>
            <a:tailEnd type="none" w="med" len="med"/>
          </a:ln>
        </p:spPr>
      </p:cxnSp>
      <p:sp>
        <p:nvSpPr>
          <p:cNvPr id="48" name="Shape 48"/>
          <p:cNvSpPr txBox="1">
            <a:spLocks noGrp="1"/>
          </p:cNvSpPr>
          <p:nvPr>
            <p:ph type="title"/>
          </p:nvPr>
        </p:nvSpPr>
        <p:spPr>
          <a:xfrm>
            <a:off x="354000" y="1386233"/>
            <a:ext cx="5393600" cy="2234400"/>
          </a:xfrm>
          <a:prstGeom prst="rect">
            <a:avLst/>
          </a:prstGeom>
        </p:spPr>
        <p:txBody>
          <a:bodyPr lIns="91425" tIns="91425" rIns="91425" bIns="91425" anchor="b" anchorCtr="0"/>
          <a:lstStyle>
            <a:lvl1pPr lvl="0" algn="ctr">
              <a:spcBef>
                <a:spcPts val="0"/>
              </a:spcBef>
              <a:buSzPct val="100000"/>
              <a:defRPr sz="5600"/>
            </a:lvl1pPr>
            <a:lvl2pPr lvl="1" algn="ctr">
              <a:spcBef>
                <a:spcPts val="0"/>
              </a:spcBef>
              <a:buSzPct val="100000"/>
              <a:defRPr sz="5600"/>
            </a:lvl2pPr>
            <a:lvl3pPr lvl="2" algn="ctr">
              <a:spcBef>
                <a:spcPts val="0"/>
              </a:spcBef>
              <a:buSzPct val="100000"/>
              <a:defRPr sz="5600"/>
            </a:lvl3pPr>
            <a:lvl4pPr lvl="3" algn="ctr">
              <a:spcBef>
                <a:spcPts val="0"/>
              </a:spcBef>
              <a:buSzPct val="100000"/>
              <a:defRPr sz="5600"/>
            </a:lvl4pPr>
            <a:lvl5pPr lvl="4" algn="ctr">
              <a:spcBef>
                <a:spcPts val="0"/>
              </a:spcBef>
              <a:buSzPct val="100000"/>
              <a:defRPr sz="5600"/>
            </a:lvl5pPr>
            <a:lvl6pPr lvl="5" algn="ctr">
              <a:spcBef>
                <a:spcPts val="0"/>
              </a:spcBef>
              <a:buSzPct val="100000"/>
              <a:defRPr sz="5600"/>
            </a:lvl6pPr>
            <a:lvl7pPr lvl="6" algn="ctr">
              <a:spcBef>
                <a:spcPts val="0"/>
              </a:spcBef>
              <a:buSzPct val="100000"/>
              <a:defRPr sz="5600"/>
            </a:lvl7pPr>
            <a:lvl8pPr lvl="7" algn="ctr">
              <a:spcBef>
                <a:spcPts val="0"/>
              </a:spcBef>
              <a:buSzPct val="100000"/>
              <a:defRPr sz="5600"/>
            </a:lvl8pPr>
            <a:lvl9pPr lvl="8" algn="ctr">
              <a:spcBef>
                <a:spcPts val="0"/>
              </a:spcBef>
              <a:buSzPct val="100000"/>
              <a:defRPr sz="5600"/>
            </a:lvl9pPr>
          </a:lstStyle>
          <a:p>
            <a:endParaRPr/>
          </a:p>
        </p:txBody>
      </p:sp>
      <p:sp>
        <p:nvSpPr>
          <p:cNvPr id="49" name="Shape 49"/>
          <p:cNvSpPr txBox="1">
            <a:spLocks noGrp="1"/>
          </p:cNvSpPr>
          <p:nvPr>
            <p:ph type="subTitle" idx="1"/>
          </p:nvPr>
        </p:nvSpPr>
        <p:spPr>
          <a:xfrm>
            <a:off x="354000" y="3635833"/>
            <a:ext cx="5393600" cy="16468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50" name="Shape 50"/>
          <p:cNvSpPr txBox="1">
            <a:spLocks noGrp="1"/>
          </p:cNvSpPr>
          <p:nvPr>
            <p:ph type="body" idx="2"/>
          </p:nvPr>
        </p:nvSpPr>
        <p:spPr>
          <a:xfrm>
            <a:off x="6586000" y="965600"/>
            <a:ext cx="5116000" cy="49268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11296609" y="6217621"/>
            <a:ext cx="731600" cy="524800"/>
          </a:xfrm>
          <a:prstGeom prst="rect">
            <a:avLst/>
          </a:prstGeom>
        </p:spPr>
        <p:txBody>
          <a:bodyPr lIns="91425" tIns="91425" rIns="91425" bIns="91425" anchor="ctr" anchorCtr="0">
            <a:noAutofit/>
          </a:bodyPr>
          <a:lstStyle/>
          <a:p>
            <a:fld id="{00000000-1234-1234-1234-123412341234}" type="slidenum">
              <a:rPr lang="en" smtClean="0">
                <a:solidFill>
                  <a:schemeClr val="lt1"/>
                </a:solidFill>
              </a:rPr>
              <a:pPr/>
              <a:t>‹#›</a:t>
            </a:fld>
            <a:endParaRPr lang="en">
              <a:solidFill>
                <a:schemeClr val="lt1"/>
              </a:solidFill>
            </a:endParaRPr>
          </a:p>
        </p:txBody>
      </p:sp>
    </p:spTree>
    <p:extLst>
      <p:ext uri="{BB962C8B-B14F-4D97-AF65-F5344CB8AC3E}">
        <p14:creationId xmlns:p14="http://schemas.microsoft.com/office/powerpoint/2010/main" val="2650471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6" name="Shape 26"/>
          <p:cNvSpPr/>
          <p:nvPr/>
        </p:nvSpPr>
        <p:spPr>
          <a:xfrm>
            <a:off x="-100" y="6727600"/>
            <a:ext cx="12192000" cy="130400"/>
          </a:xfrm>
          <a:prstGeom prst="rect">
            <a:avLst/>
          </a:prstGeom>
          <a:solidFill>
            <a:schemeClr val="accent3"/>
          </a:solidFill>
          <a:ln>
            <a:noFill/>
          </a:ln>
        </p:spPr>
        <p:txBody>
          <a:bodyPr lIns="121900" tIns="121900" rIns="121900" bIns="121900" anchor="ctr" anchorCtr="0">
            <a:noAutofit/>
          </a:bodyPr>
          <a:lstStyle/>
          <a:p>
            <a:pPr lvl="0">
              <a:spcBef>
                <a:spcPts val="0"/>
              </a:spcBef>
              <a:buNone/>
            </a:pPr>
            <a:endParaRPr sz="2400"/>
          </a:p>
        </p:txBody>
      </p:sp>
      <p:sp>
        <p:nvSpPr>
          <p:cNvPr id="27" name="Shape 27"/>
          <p:cNvSpPr txBox="1">
            <a:spLocks noGrp="1"/>
          </p:cNvSpPr>
          <p:nvPr>
            <p:ph type="title"/>
          </p:nvPr>
        </p:nvSpPr>
        <p:spPr>
          <a:xfrm>
            <a:off x="415600" y="593367"/>
            <a:ext cx="11360800" cy="94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415600" y="1688433"/>
            <a:ext cx="11360800" cy="440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11296609" y="6217621"/>
            <a:ext cx="7316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4355960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Shape 21"/>
        <p:cNvGrpSpPr/>
        <p:nvPr/>
      </p:nvGrpSpPr>
      <p:grpSpPr>
        <a:xfrm>
          <a:off x="0" y="0"/>
          <a:ext cx="0" cy="0"/>
          <a:chOff x="0" y="0"/>
          <a:chExt cx="0" cy="0"/>
        </a:xfrm>
      </p:grpSpPr>
      <p:sp>
        <p:nvSpPr>
          <p:cNvPr id="22" name="Shape 22"/>
          <p:cNvSpPr/>
          <p:nvPr/>
        </p:nvSpPr>
        <p:spPr>
          <a:xfrm>
            <a:off x="-67" y="3429200"/>
            <a:ext cx="12192000" cy="3428800"/>
          </a:xfrm>
          <a:prstGeom prst="rect">
            <a:avLst/>
          </a:prstGeom>
          <a:solidFill>
            <a:schemeClr val="accent3"/>
          </a:solidFill>
          <a:ln>
            <a:noFill/>
          </a:ln>
        </p:spPr>
        <p:txBody>
          <a:bodyPr lIns="121900" tIns="121900" rIns="121900" bIns="121900" anchor="ctr" anchorCtr="0">
            <a:noAutofit/>
          </a:bodyPr>
          <a:lstStyle/>
          <a:p>
            <a:pPr lvl="0">
              <a:spcBef>
                <a:spcPts val="0"/>
              </a:spcBef>
              <a:buNone/>
            </a:pPr>
            <a:endParaRPr sz="2400"/>
          </a:p>
        </p:txBody>
      </p:sp>
      <p:sp>
        <p:nvSpPr>
          <p:cNvPr id="23" name="Shape 23"/>
          <p:cNvSpPr txBox="1">
            <a:spLocks noGrp="1"/>
          </p:cNvSpPr>
          <p:nvPr>
            <p:ph type="title"/>
          </p:nvPr>
        </p:nvSpPr>
        <p:spPr>
          <a:xfrm>
            <a:off x="415600" y="1086400"/>
            <a:ext cx="11428400" cy="12560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24" name="Shape 24"/>
          <p:cNvSpPr txBox="1">
            <a:spLocks noGrp="1"/>
          </p:cNvSpPr>
          <p:nvPr>
            <p:ph type="sldNum" idx="12"/>
          </p:nvPr>
        </p:nvSpPr>
        <p:spPr>
          <a:xfrm>
            <a:off x="11296609" y="6217621"/>
            <a:ext cx="731600" cy="524800"/>
          </a:xfrm>
          <a:prstGeom prst="rect">
            <a:avLst/>
          </a:prstGeom>
        </p:spPr>
        <p:txBody>
          <a:bodyPr lIns="91425" tIns="91425" rIns="91425" bIns="91425" anchor="ctr" anchorCtr="0">
            <a:noAutofit/>
          </a:bodyPr>
          <a:lstStyle/>
          <a:p>
            <a:fld id="{00000000-1234-1234-1234-123412341234}" type="slidenum">
              <a:rPr lang="en" smtClean="0">
                <a:solidFill>
                  <a:schemeClr val="lt1"/>
                </a:solidFill>
              </a:rPr>
              <a:pPr/>
              <a:t>‹#›</a:t>
            </a:fld>
            <a:endParaRPr lang="en">
              <a:solidFill>
                <a:schemeClr val="lt1"/>
              </a:solidFill>
            </a:endParaRPr>
          </a:p>
        </p:txBody>
      </p:sp>
    </p:spTree>
    <p:extLst>
      <p:ext uri="{BB962C8B-B14F-4D97-AF65-F5344CB8AC3E}">
        <p14:creationId xmlns:p14="http://schemas.microsoft.com/office/powerpoint/2010/main" val="22616807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653667" y="701800"/>
            <a:ext cx="7484800" cy="5454400"/>
          </a:xfrm>
          <a:prstGeom prst="rect">
            <a:avLst/>
          </a:prstGeom>
        </p:spPr>
        <p:txBody>
          <a:bodyPr lIns="91425" tIns="91425" rIns="91425" bIns="91425" anchor="ctr" anchorCtr="0"/>
          <a:lstStyle>
            <a:lvl1pPr lvl="0">
              <a:spcBef>
                <a:spcPts val="0"/>
              </a:spcBef>
              <a:buClr>
                <a:schemeClr val="dk2"/>
              </a:buClr>
              <a:buSzPct val="100000"/>
              <a:defRPr sz="7200" b="0">
                <a:solidFill>
                  <a:schemeClr val="dk2"/>
                </a:solidFill>
              </a:defRPr>
            </a:lvl1pPr>
            <a:lvl2pPr lvl="1">
              <a:spcBef>
                <a:spcPts val="0"/>
              </a:spcBef>
              <a:buClr>
                <a:schemeClr val="dk2"/>
              </a:buClr>
              <a:buSzPct val="100000"/>
              <a:defRPr sz="7200" b="0">
                <a:solidFill>
                  <a:schemeClr val="dk2"/>
                </a:solidFill>
              </a:defRPr>
            </a:lvl2pPr>
            <a:lvl3pPr lvl="2">
              <a:spcBef>
                <a:spcPts val="0"/>
              </a:spcBef>
              <a:buClr>
                <a:schemeClr val="dk2"/>
              </a:buClr>
              <a:buSzPct val="100000"/>
              <a:defRPr sz="7200" b="0">
                <a:solidFill>
                  <a:schemeClr val="dk2"/>
                </a:solidFill>
              </a:defRPr>
            </a:lvl3pPr>
            <a:lvl4pPr lvl="3">
              <a:spcBef>
                <a:spcPts val="0"/>
              </a:spcBef>
              <a:buClr>
                <a:schemeClr val="dk2"/>
              </a:buClr>
              <a:buSzPct val="100000"/>
              <a:defRPr sz="7200" b="0">
                <a:solidFill>
                  <a:schemeClr val="dk2"/>
                </a:solidFill>
              </a:defRPr>
            </a:lvl4pPr>
            <a:lvl5pPr lvl="4">
              <a:spcBef>
                <a:spcPts val="0"/>
              </a:spcBef>
              <a:buClr>
                <a:schemeClr val="dk2"/>
              </a:buClr>
              <a:buSzPct val="100000"/>
              <a:defRPr sz="7200" b="0">
                <a:solidFill>
                  <a:schemeClr val="dk2"/>
                </a:solidFill>
              </a:defRPr>
            </a:lvl5pPr>
            <a:lvl6pPr lvl="5">
              <a:spcBef>
                <a:spcPts val="0"/>
              </a:spcBef>
              <a:buClr>
                <a:schemeClr val="dk2"/>
              </a:buClr>
              <a:buSzPct val="100000"/>
              <a:defRPr sz="7200" b="0">
                <a:solidFill>
                  <a:schemeClr val="dk2"/>
                </a:solidFill>
              </a:defRPr>
            </a:lvl6pPr>
            <a:lvl7pPr lvl="6">
              <a:spcBef>
                <a:spcPts val="0"/>
              </a:spcBef>
              <a:buClr>
                <a:schemeClr val="dk2"/>
              </a:buClr>
              <a:buSzPct val="100000"/>
              <a:defRPr sz="7200" b="0">
                <a:solidFill>
                  <a:schemeClr val="dk2"/>
                </a:solidFill>
              </a:defRPr>
            </a:lvl7pPr>
            <a:lvl8pPr lvl="7">
              <a:spcBef>
                <a:spcPts val="0"/>
              </a:spcBef>
              <a:buClr>
                <a:schemeClr val="dk2"/>
              </a:buClr>
              <a:buSzPct val="100000"/>
              <a:defRPr sz="7200" b="0">
                <a:solidFill>
                  <a:schemeClr val="dk2"/>
                </a:solidFill>
              </a:defRPr>
            </a:lvl8pPr>
            <a:lvl9pPr lvl="8">
              <a:spcBef>
                <a:spcPts val="0"/>
              </a:spcBef>
              <a:buClr>
                <a:schemeClr val="dk2"/>
              </a:buClr>
              <a:buSzPct val="100000"/>
              <a:defRPr sz="7200" b="0">
                <a:solidFill>
                  <a:schemeClr val="dk2"/>
                </a:solidFill>
              </a:defRPr>
            </a:lvl9pPr>
          </a:lstStyle>
          <a:p>
            <a:endParaRPr/>
          </a:p>
        </p:txBody>
      </p:sp>
      <p:sp>
        <p:nvSpPr>
          <p:cNvPr id="44" name="Shape 44"/>
          <p:cNvSpPr txBox="1">
            <a:spLocks noGrp="1"/>
          </p:cNvSpPr>
          <p:nvPr>
            <p:ph type="sldNum" idx="12"/>
          </p:nvPr>
        </p:nvSpPr>
        <p:spPr>
          <a:xfrm>
            <a:off x="11296609" y="6217621"/>
            <a:ext cx="7316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4238274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166459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164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879FD0-C37A-4F50-8F3B-5FA0D9D0B42F}" type="datetimeFigureOut">
              <a:rPr lang="en-US" smtClean="0"/>
              <a:pPr/>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6EF73-9DB8-4763-865F-2F88181A4732}" type="slidenum">
              <a:rPr lang="en-US" smtClean="0"/>
              <a:pPr/>
              <a:t>‹#›</a:t>
            </a:fld>
            <a:endParaRPr lang="en-US"/>
          </a:p>
        </p:txBody>
      </p:sp>
    </p:spTree>
    <p:extLst>
      <p:ext uri="{BB962C8B-B14F-4D97-AF65-F5344CB8AC3E}">
        <p14:creationId xmlns:p14="http://schemas.microsoft.com/office/powerpoint/2010/main" val="2143262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583DDF-CA54-461A-A486-592D2374C532}" type="datetimeFigureOut">
              <a:rPr lang="en-US" smtClean="0"/>
              <a:pPr/>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149613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583DDF-CA54-461A-A486-592D2374C532}" type="datetimeFigureOut">
              <a:rPr lang="en-US" smtClean="0"/>
              <a:pPr/>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865203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E583DDF-CA54-461A-A486-592D2374C532}" type="datetimeFigureOut">
              <a:rPr lang="en-US" smtClean="0"/>
              <a:pPr/>
              <a:t>11/8/2017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3019517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E583DDF-CA54-461A-A486-592D2374C532}" type="datetimeFigureOut">
              <a:rPr lang="en-US" smtClean="0"/>
              <a:pPr/>
              <a:t>11/8/2017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2957873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pPr/>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765794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E583DDF-CA54-461A-A486-592D2374C532}" type="datetimeFigureOut">
              <a:rPr lang="en-US" smtClean="0"/>
              <a:pPr/>
              <a:t>11/8/2017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A8D9AD5-F248-4919-864A-CFD76CC027D6}"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8998899"/>
      </p:ext>
    </p:extLst>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 id="2147483952" r:id="rId12"/>
    <p:sldLayoutId id="2147483953" r:id="rId13"/>
    <p:sldLayoutId id="2147483954" r:id="rId14"/>
    <p:sldLayoutId id="2147483955"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chart" Target="../charts/chart2.xml"/><Relationship Id="rId4" Type="http://schemas.openxmlformats.org/officeDocument/2006/relationships/chart" Target="../charts/char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www.hudexchange.info/resources/documents/FY-2017-CoC-Program-Competition-NOFA.pdf"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3" Type="http://schemas.openxmlformats.org/officeDocument/2006/relationships/hyperlink" Target="http://www.wiboscoc.org/2017-hud-coc-competition.html" TargetMode="External"/><Relationship Id="rId2" Type="http://schemas.openxmlformats.org/officeDocument/2006/relationships/notesSlide" Target="../notesSlides/notesSlide39.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Balance of State CoC </a:t>
            </a:r>
            <a:br>
              <a:rPr lang="en-US" sz="6000" dirty="0" smtClean="0"/>
            </a:br>
            <a:r>
              <a:rPr lang="en-US" sz="6000" dirty="0" smtClean="0"/>
              <a:t>FY17 COC Competition Recap &amp; Moving Forward</a:t>
            </a:r>
            <a:endParaRPr lang="en-US" sz="6000" dirty="0"/>
          </a:p>
        </p:txBody>
      </p:sp>
      <p:sp>
        <p:nvSpPr>
          <p:cNvPr id="3" name="Subtitle 2"/>
          <p:cNvSpPr>
            <a:spLocks noGrp="1"/>
          </p:cNvSpPr>
          <p:nvPr>
            <p:ph type="subTitle" idx="1"/>
          </p:nvPr>
        </p:nvSpPr>
        <p:spPr>
          <a:xfrm>
            <a:off x="1100051" y="4455620"/>
            <a:ext cx="10058400" cy="1700015"/>
          </a:xfrm>
        </p:spPr>
        <p:txBody>
          <a:bodyPr>
            <a:normAutofit/>
          </a:bodyPr>
          <a:lstStyle/>
          <a:p>
            <a:r>
              <a:rPr lang="en-US" dirty="0" smtClean="0"/>
              <a:t>Carrie Poser, COC Director</a:t>
            </a:r>
          </a:p>
          <a:p>
            <a:r>
              <a:rPr lang="en-US" dirty="0" smtClean="0"/>
              <a:t>November 2017</a:t>
            </a:r>
            <a:endParaRPr lang="en-US" dirty="0"/>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US" b="1" dirty="0" smtClean="0"/>
              <a:t>Board Scoring Tool &amp; Threshold</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pPr>
              <a:buFont typeface="Arial" panose="020B0604020202020204" pitchFamily="34" charset="0"/>
              <a:buChar char="•"/>
            </a:pPr>
            <a:r>
              <a:rPr lang="en-US" sz="1800" dirty="0" smtClean="0"/>
              <a:t>The Board of Directors will determine when and how the Board Scoring Tool will be released for comment.</a:t>
            </a:r>
          </a:p>
          <a:p>
            <a:pPr>
              <a:buNone/>
            </a:pPr>
            <a:endParaRPr lang="en-US" dirty="0" smtClean="0"/>
          </a:p>
          <a:p>
            <a:pPr>
              <a:buNone/>
            </a:pPr>
            <a:endParaRPr lang="en-US" dirty="0"/>
          </a:p>
          <a:p>
            <a:pPr>
              <a:buNone/>
            </a:pPr>
            <a:endParaRPr lang="en-US" dirty="0" smtClean="0"/>
          </a:p>
          <a:p>
            <a:pPr algn="ctr">
              <a:buNone/>
            </a:pPr>
            <a:r>
              <a:rPr lang="en-US" sz="7200" dirty="0" smtClean="0">
                <a:solidFill>
                  <a:srgbClr val="FF9900"/>
                </a:solidFill>
              </a:rPr>
              <a:t>STAY TUNED</a:t>
            </a: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512176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287380" y="476800"/>
            <a:ext cx="11428400" cy="1256000"/>
          </a:xfrm>
          <a:prstGeom prst="rect">
            <a:avLst/>
          </a:prstGeom>
        </p:spPr>
        <p:txBody>
          <a:bodyPr vert="horz" lIns="121900" tIns="121900" rIns="121900" bIns="121900" rtlCol="0" anchor="ctr" anchorCtr="0">
            <a:noAutofit/>
          </a:bodyPr>
          <a:lstStyle/>
          <a:p>
            <a:r>
              <a:rPr lang="en" sz="6000" b="1" dirty="0" smtClean="0">
                <a:solidFill>
                  <a:srgbClr val="FF9900"/>
                </a:solidFill>
              </a:rPr>
              <a:t>Collaborative Application</a:t>
            </a:r>
            <a:endParaRPr lang="en" sz="6000" b="1" dirty="0">
              <a:solidFill>
                <a:srgbClr val="FF9900"/>
              </a:solidFill>
            </a:endParaRPr>
          </a:p>
        </p:txBody>
      </p:sp>
      <p:pic>
        <p:nvPicPr>
          <p:cNvPr id="3" name="Picture 2"/>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2455973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graphicFrame>
        <p:nvGraphicFramePr>
          <p:cNvPr id="5" name="Chart 4"/>
          <p:cNvGraphicFramePr>
            <a:graphicFrameLocks/>
          </p:cNvGraphicFramePr>
          <p:nvPr>
            <p:extLst>
              <p:ext uri="{D42A27DB-BD31-4B8C-83A1-F6EECF244321}">
                <p14:modId xmlns:p14="http://schemas.microsoft.com/office/powerpoint/2010/main" val="4209399336"/>
              </p:ext>
            </p:extLst>
          </p:nvPr>
        </p:nvGraphicFramePr>
        <p:xfrm>
          <a:off x="286287" y="626456"/>
          <a:ext cx="6265545" cy="386905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p:cNvGraphicFramePr>
          <p:nvPr>
            <p:extLst>
              <p:ext uri="{D42A27DB-BD31-4B8C-83A1-F6EECF244321}">
                <p14:modId xmlns:p14="http://schemas.microsoft.com/office/powerpoint/2010/main" val="4136390549"/>
              </p:ext>
            </p:extLst>
          </p:nvPr>
        </p:nvGraphicFramePr>
        <p:xfrm>
          <a:off x="6838536" y="337030"/>
          <a:ext cx="2914650" cy="575500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802173250"/>
              </p:ext>
            </p:extLst>
          </p:nvPr>
        </p:nvGraphicFramePr>
        <p:xfrm>
          <a:off x="699197" y="4750916"/>
          <a:ext cx="3997325" cy="1341120"/>
        </p:xfrm>
        <a:graphic>
          <a:graphicData uri="http://schemas.openxmlformats.org/drawingml/2006/table">
            <a:tbl>
              <a:tblPr firstRow="1" firstCol="1" bandRow="1">
                <a:tableStyleId>{B301B821-A1FF-4177-AEE7-76D212191A09}</a:tableStyleId>
              </a:tblPr>
              <a:tblGrid>
                <a:gridCol w="2225675"/>
                <a:gridCol w="742950"/>
                <a:gridCol w="1028700"/>
              </a:tblGrid>
              <a:tr h="0">
                <a:tc>
                  <a:txBody>
                    <a:bodyPr/>
                    <a:lstStyle/>
                    <a:p>
                      <a:pPr marL="0" marR="0" algn="ctr">
                        <a:spcBef>
                          <a:spcPts val="0"/>
                        </a:spcBef>
                        <a:spcAft>
                          <a:spcPts val="0"/>
                        </a:spcAft>
                      </a:pPr>
                      <a:r>
                        <a:rPr lang="en-US" sz="1100">
                          <a:effectLst/>
                        </a:rPr>
                        <a:t>Topic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Points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Percentage of 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1100">
                          <a:effectLst/>
                        </a:rPr>
                        <a:t>COC coordination and engagement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43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21.5%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1100">
                          <a:effectLst/>
                        </a:rPr>
                        <a:t>Project ranking, review, &amp; capacity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29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14.5%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1100">
                          <a:effectLst/>
                        </a:rPr>
                        <a:t>HMIS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6.5%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1100">
                          <a:effectLst/>
                        </a:rPr>
                        <a:t>Point-in-Time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1100">
                          <a:effectLst/>
                        </a:rPr>
                        <a:t>System Performance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24.5%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spcBef>
                          <a:spcPts val="0"/>
                        </a:spcBef>
                        <a:spcAft>
                          <a:spcPts val="0"/>
                        </a:spcAft>
                      </a:pPr>
                      <a:r>
                        <a:rPr lang="en-US" sz="1100">
                          <a:effectLst/>
                        </a:rPr>
                        <a:t>Performance &amp; strategic planning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dirty="0">
                          <a:effectLst/>
                        </a:rPr>
                        <a:t>30.0%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963814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Overview</a:t>
            </a:r>
            <a:endParaRPr lang="en" b="1" dirty="0"/>
          </a:p>
        </p:txBody>
      </p:sp>
      <p:sp>
        <p:nvSpPr>
          <p:cNvPr id="91" name="Shape 91"/>
          <p:cNvSpPr txBox="1">
            <a:spLocks noGrp="1"/>
          </p:cNvSpPr>
          <p:nvPr>
            <p:ph type="body" idx="1"/>
          </p:nvPr>
        </p:nvSpPr>
        <p:spPr>
          <a:xfrm>
            <a:off x="415600" y="1688433"/>
            <a:ext cx="11360800" cy="4526838"/>
          </a:xfrm>
          <a:prstGeom prst="rect">
            <a:avLst/>
          </a:prstGeom>
        </p:spPr>
        <p:txBody>
          <a:bodyPr vert="horz" lIns="121900" tIns="121900" rIns="121900" bIns="121900" rtlCol="0" anchor="t" anchorCtr="0">
            <a:noAutofit/>
          </a:bodyPr>
          <a:lstStyle/>
          <a:p>
            <a:pPr>
              <a:buFont typeface="Arial" panose="020B0604020202020204" pitchFamily="34" charset="0"/>
              <a:buChar char="•"/>
            </a:pPr>
            <a:r>
              <a:rPr lang="en-US" dirty="0" smtClean="0"/>
              <a:t>The Consolidated Applications will be </a:t>
            </a:r>
            <a:r>
              <a:rPr lang="en-US" dirty="0" smtClean="0"/>
              <a:t>assessed on </a:t>
            </a:r>
            <a:r>
              <a:rPr lang="en-US" dirty="0" smtClean="0"/>
              <a:t>a 200-point scale and contain 6 parts.</a:t>
            </a:r>
          </a:p>
          <a:p>
            <a:pPr lvl="1">
              <a:buFont typeface="Arial" panose="020B0604020202020204" pitchFamily="34" charset="0"/>
              <a:buChar char="•"/>
            </a:pPr>
            <a:r>
              <a:rPr lang="en-US" sz="1400" dirty="0" smtClean="0"/>
              <a:t>A: COC Coordination and Engagement (43 points)  </a:t>
            </a:r>
          </a:p>
          <a:p>
            <a:pPr lvl="1">
              <a:buFont typeface="Arial" panose="020B0604020202020204" pitchFamily="34" charset="0"/>
              <a:buChar char="•"/>
            </a:pPr>
            <a:r>
              <a:rPr lang="en-US" sz="1400" dirty="0" smtClean="0"/>
              <a:t>B: Project </a:t>
            </a:r>
            <a:r>
              <a:rPr lang="en-US" sz="1400" dirty="0"/>
              <a:t>Ranking, Review, and Capacity (29 points</a:t>
            </a:r>
            <a:r>
              <a:rPr lang="en-US" sz="1400" dirty="0" smtClean="0"/>
              <a:t>)  </a:t>
            </a:r>
            <a:endParaRPr lang="en-US" sz="1400" dirty="0"/>
          </a:p>
          <a:p>
            <a:pPr lvl="1">
              <a:buFont typeface="Arial" panose="020B0604020202020204" pitchFamily="34" charset="0"/>
              <a:buChar char="•"/>
            </a:pPr>
            <a:r>
              <a:rPr lang="en-US" sz="1400" dirty="0" smtClean="0"/>
              <a:t>C: HMIS </a:t>
            </a:r>
            <a:r>
              <a:rPr lang="en-US" sz="1400" dirty="0"/>
              <a:t>(13 points</a:t>
            </a:r>
            <a:r>
              <a:rPr lang="en-US" sz="1400" dirty="0" smtClean="0"/>
              <a:t>)</a:t>
            </a:r>
            <a:endParaRPr lang="en-US" sz="1400" dirty="0"/>
          </a:p>
          <a:p>
            <a:pPr lvl="1">
              <a:buFont typeface="Arial" panose="020B0604020202020204" pitchFamily="34" charset="0"/>
              <a:buChar char="•"/>
            </a:pPr>
            <a:r>
              <a:rPr lang="en-US" sz="1400" dirty="0" smtClean="0"/>
              <a:t>D: Point-in-Time </a:t>
            </a:r>
            <a:r>
              <a:rPr lang="en-US" sz="1400" dirty="0"/>
              <a:t>(6 points</a:t>
            </a:r>
            <a:r>
              <a:rPr lang="en-US" sz="1400" dirty="0" smtClean="0"/>
              <a:t>)</a:t>
            </a:r>
            <a:endParaRPr lang="en-US" sz="1400" dirty="0"/>
          </a:p>
          <a:p>
            <a:pPr lvl="1">
              <a:buFont typeface="Arial" panose="020B0604020202020204" pitchFamily="34" charset="0"/>
              <a:buChar char="•"/>
            </a:pPr>
            <a:r>
              <a:rPr lang="en-US" sz="1400" dirty="0" smtClean="0"/>
              <a:t>E: System </a:t>
            </a:r>
            <a:r>
              <a:rPr lang="en-US" sz="1400" dirty="0"/>
              <a:t>Performance (49 points</a:t>
            </a:r>
            <a:r>
              <a:rPr lang="en-US" sz="1400" dirty="0" smtClean="0"/>
              <a:t>)  </a:t>
            </a:r>
            <a:endParaRPr lang="en-US" sz="1400" dirty="0"/>
          </a:p>
          <a:p>
            <a:pPr lvl="1">
              <a:buFont typeface="Arial" panose="020B0604020202020204" pitchFamily="34" charset="0"/>
              <a:buChar char="•"/>
            </a:pPr>
            <a:r>
              <a:rPr lang="en-US" sz="1400" dirty="0" smtClean="0"/>
              <a:t>F: Performance </a:t>
            </a:r>
            <a:r>
              <a:rPr lang="en-US" sz="1400" dirty="0"/>
              <a:t>and Strategic Planning (60 points</a:t>
            </a:r>
            <a:r>
              <a:rPr lang="en-US" sz="1400" dirty="0" smtClean="0"/>
              <a:t>)</a:t>
            </a:r>
          </a:p>
          <a:p>
            <a:pPr>
              <a:buFont typeface="Arial" panose="020B0604020202020204" pitchFamily="34" charset="0"/>
              <a:buChar char="•"/>
            </a:pPr>
            <a:endParaRPr lang="en-US" dirty="0"/>
          </a:p>
          <a:p>
            <a:pPr>
              <a:buFont typeface="Arial" panose="020B0604020202020204" pitchFamily="34" charset="0"/>
              <a:buChar char="•"/>
            </a:pPr>
            <a:r>
              <a:rPr lang="en-US" dirty="0" smtClean="0"/>
              <a:t>The Board has reviewed the identified areas in need of improvement. This means, if the COC wishes to attain more points on particular questions, these are the areas that need to be addressed and how they need to be addressed. </a:t>
            </a:r>
          </a:p>
          <a:p>
            <a:pPr>
              <a:buFont typeface="Arial" panose="020B0604020202020204" pitchFamily="34" charset="0"/>
              <a:buChar char="•"/>
            </a:pPr>
            <a:endParaRPr lang="en-US" dirty="0"/>
          </a:p>
          <a:p>
            <a:pPr>
              <a:buFont typeface="Arial" panose="020B0604020202020204" pitchFamily="34" charset="0"/>
              <a:buChar char="•"/>
            </a:pPr>
            <a:r>
              <a:rPr lang="en-US" dirty="0" smtClean="0"/>
              <a:t>The full document is in your packets.</a:t>
            </a:r>
          </a:p>
          <a:p>
            <a:pPr>
              <a:buFont typeface="Arial" panose="020B0604020202020204" pitchFamily="34" charset="0"/>
              <a:buChar char="•"/>
            </a:pPr>
            <a:endParaRPr lang="en-US" dirty="0"/>
          </a:p>
          <a:p>
            <a:pPr>
              <a:buFont typeface="Arial" panose="020B0604020202020204" pitchFamily="34" charset="0"/>
              <a:buChar char="•"/>
            </a:pPr>
            <a:r>
              <a:rPr lang="en-US" dirty="0" smtClean="0"/>
              <a:t>Some of this work will be done at the Board level, some by the COC Director, and some by local coalitions in partnership with the Board and/or COC Director. </a:t>
            </a:r>
          </a:p>
          <a:p>
            <a:pPr>
              <a:buNone/>
            </a:pPr>
            <a:endParaRPr dirty="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9373359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A. COC Coordination &amp; Engagement</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r>
              <a:rPr lang="en-US" dirty="0" smtClean="0"/>
              <a:t>2. </a:t>
            </a:r>
            <a:r>
              <a:rPr lang="en-US" u="sng" dirty="0" smtClean="0"/>
              <a:t>Coordination with Federal, State, Local Private and Other Org (3 points)</a:t>
            </a:r>
          </a:p>
          <a:p>
            <a:pPr lvl="1">
              <a:buFont typeface="Wingdings" panose="05000000000000000000" pitchFamily="2" charset="2"/>
              <a:buChar char="Ø"/>
            </a:pPr>
            <a:r>
              <a:rPr lang="en-US" dirty="0" smtClean="0">
                <a:solidFill>
                  <a:srgbClr val="FF9900"/>
                </a:solidFill>
              </a:rPr>
              <a:t>Create a </a:t>
            </a:r>
            <a:r>
              <a:rPr lang="en-US" dirty="0">
                <a:solidFill>
                  <a:srgbClr val="FF9900"/>
                </a:solidFill>
              </a:rPr>
              <a:t>streamlined process of communicating information, including PIT data and ensuring the issue of homelessness is included in each of the 15 Con Plan jurisdictions.</a:t>
            </a:r>
          </a:p>
          <a:p>
            <a:pPr marL="201168" lvl="1" indent="0">
              <a:buNone/>
            </a:pPr>
            <a:r>
              <a:rPr lang="en-US" sz="1400" dirty="0" smtClean="0">
                <a:solidFill>
                  <a:srgbClr val="FF9900"/>
                </a:solidFill>
              </a:rPr>
              <a:t>	Appleton</a:t>
            </a:r>
            <a:r>
              <a:rPr lang="en-US" sz="1400" dirty="0">
                <a:solidFill>
                  <a:srgbClr val="FF9900"/>
                </a:solidFill>
              </a:rPr>
              <a:t>		Beloit		</a:t>
            </a:r>
            <a:r>
              <a:rPr lang="en-US" sz="1400" dirty="0" smtClean="0">
                <a:solidFill>
                  <a:srgbClr val="FF9900"/>
                </a:solidFill>
              </a:rPr>
              <a:t>Eau </a:t>
            </a:r>
            <a:r>
              <a:rPr lang="en-US" sz="1400" dirty="0">
                <a:solidFill>
                  <a:srgbClr val="FF9900"/>
                </a:solidFill>
              </a:rPr>
              <a:t>Claire		Fond du </a:t>
            </a:r>
            <a:r>
              <a:rPr lang="en-US" sz="1400" dirty="0" smtClean="0">
                <a:solidFill>
                  <a:srgbClr val="FF9900"/>
                </a:solidFill>
              </a:rPr>
              <a:t>Lac		Green Bay		Janesville</a:t>
            </a:r>
            <a:r>
              <a:rPr lang="en-US" sz="1400" dirty="0">
                <a:solidFill>
                  <a:srgbClr val="FF9900"/>
                </a:solidFill>
              </a:rPr>
              <a:t>		</a:t>
            </a:r>
            <a:r>
              <a:rPr lang="en-US" sz="1400" dirty="0" smtClean="0">
                <a:solidFill>
                  <a:srgbClr val="FF9900"/>
                </a:solidFill>
              </a:rPr>
              <a:t>Kenosha</a:t>
            </a:r>
            <a:r>
              <a:rPr lang="en-US" sz="1400" dirty="0">
                <a:solidFill>
                  <a:srgbClr val="FF9900"/>
                </a:solidFill>
              </a:rPr>
              <a:t>		</a:t>
            </a:r>
            <a:r>
              <a:rPr lang="en-US" sz="1400" dirty="0" smtClean="0">
                <a:solidFill>
                  <a:srgbClr val="FF9900"/>
                </a:solidFill>
              </a:rPr>
              <a:t>La </a:t>
            </a:r>
            <a:r>
              <a:rPr lang="en-US" sz="1400" dirty="0">
                <a:solidFill>
                  <a:srgbClr val="FF9900"/>
                </a:solidFill>
              </a:rPr>
              <a:t>Crosse	</a:t>
            </a:r>
            <a:r>
              <a:rPr lang="en-US" sz="1400" dirty="0" smtClean="0">
                <a:solidFill>
                  <a:srgbClr val="FF9900"/>
                </a:solidFill>
              </a:rPr>
              <a:t>	Neenah		Oshkosh		Sheboygan</a:t>
            </a:r>
            <a:r>
              <a:rPr lang="en-US" sz="1400" dirty="0">
                <a:solidFill>
                  <a:srgbClr val="FF9900"/>
                </a:solidFill>
              </a:rPr>
              <a:t>		Statewide	</a:t>
            </a:r>
            <a:endParaRPr lang="en-US" sz="1400" dirty="0" smtClean="0">
              <a:solidFill>
                <a:srgbClr val="FF9900"/>
              </a:solidFill>
            </a:endParaRPr>
          </a:p>
          <a:p>
            <a:pPr marL="201168" lvl="1" indent="0">
              <a:buNone/>
            </a:pPr>
            <a:r>
              <a:rPr lang="en-US" sz="1400" dirty="0" smtClean="0">
                <a:solidFill>
                  <a:srgbClr val="FF9900"/>
                </a:solidFill>
              </a:rPr>
              <a:t>	Superior</a:t>
            </a:r>
            <a:r>
              <a:rPr lang="en-US" sz="1400" dirty="0">
                <a:solidFill>
                  <a:srgbClr val="FF9900"/>
                </a:solidFill>
              </a:rPr>
              <a:t>		Waukesha		Wausau</a:t>
            </a:r>
          </a:p>
          <a:p>
            <a:pPr lvl="1">
              <a:buFont typeface="Arial" panose="020B0604020202020204" pitchFamily="34" charset="0"/>
              <a:buChar char="•"/>
            </a:pPr>
            <a:r>
              <a:rPr lang="en-US" dirty="0">
                <a:solidFill>
                  <a:srgbClr val="00B050"/>
                </a:solidFill>
              </a:rPr>
              <a:t>The </a:t>
            </a:r>
            <a:r>
              <a:rPr lang="en-US" b="1" dirty="0" smtClean="0">
                <a:solidFill>
                  <a:srgbClr val="00B050"/>
                </a:solidFill>
              </a:rPr>
              <a:t>COC </a:t>
            </a:r>
            <a:r>
              <a:rPr lang="en-US" b="1" dirty="0" smtClean="0">
                <a:solidFill>
                  <a:srgbClr val="00B050"/>
                </a:solidFill>
              </a:rPr>
              <a:t>Director </a:t>
            </a:r>
            <a:r>
              <a:rPr lang="en-US" dirty="0" smtClean="0">
                <a:solidFill>
                  <a:srgbClr val="00B050"/>
                </a:solidFill>
              </a:rPr>
              <a:t>will work with each coalition lead listed above to develop or to assist with this process.  </a:t>
            </a:r>
          </a:p>
          <a:p>
            <a:pPr lvl="1">
              <a:buFont typeface="Arial" panose="020B0604020202020204" pitchFamily="34" charset="0"/>
              <a:buChar char="•"/>
            </a:pPr>
            <a:r>
              <a:rPr lang="en-US" dirty="0">
                <a:solidFill>
                  <a:srgbClr val="00B050"/>
                </a:solidFill>
              </a:rPr>
              <a:t>The </a:t>
            </a:r>
            <a:r>
              <a:rPr lang="en-US" b="1" dirty="0" smtClean="0">
                <a:solidFill>
                  <a:srgbClr val="00B050"/>
                </a:solidFill>
              </a:rPr>
              <a:t>COC </a:t>
            </a:r>
            <a:r>
              <a:rPr lang="en-US" b="1" dirty="0" smtClean="0">
                <a:solidFill>
                  <a:srgbClr val="00B050"/>
                </a:solidFill>
              </a:rPr>
              <a:t>Director </a:t>
            </a:r>
            <a:r>
              <a:rPr lang="en-US" dirty="0" smtClean="0">
                <a:solidFill>
                  <a:srgbClr val="00B050"/>
                </a:solidFill>
              </a:rPr>
              <a:t>will be the point person for the Balance of State for the Statewide Consolidated Plan activities. </a:t>
            </a:r>
          </a:p>
          <a:p>
            <a:endParaRPr lang="en-US" dirty="0" smtClean="0"/>
          </a:p>
          <a:p>
            <a:r>
              <a:rPr lang="en-US" dirty="0" smtClean="0"/>
              <a:t>3. </a:t>
            </a:r>
            <a:r>
              <a:rPr lang="en-US" u="sng" dirty="0" smtClean="0"/>
              <a:t>Addressing the Needs of Victims of Domestic Violence (3 points)</a:t>
            </a:r>
          </a:p>
          <a:p>
            <a:pPr lvl="1">
              <a:buFont typeface="Wingdings" panose="05000000000000000000" pitchFamily="2" charset="2"/>
              <a:buChar char="Ø"/>
            </a:pPr>
            <a:r>
              <a:rPr lang="en-US" dirty="0">
                <a:solidFill>
                  <a:srgbClr val="FF9900"/>
                </a:solidFill>
              </a:rPr>
              <a:t>Regular training regarding best practices in serving survivors of DV – set to an annual agenda at quarterly meetings</a:t>
            </a:r>
          </a:p>
          <a:p>
            <a:pPr lvl="1">
              <a:buFont typeface="Wingdings" panose="05000000000000000000" pitchFamily="2" charset="2"/>
              <a:buChar char="Ø"/>
            </a:pPr>
            <a:r>
              <a:rPr lang="en-US" dirty="0">
                <a:solidFill>
                  <a:srgbClr val="FF9900"/>
                </a:solidFill>
              </a:rPr>
              <a:t>Community level data from DV, not just COC or ETH funded; </a:t>
            </a:r>
            <a:r>
              <a:rPr lang="en-US" dirty="0" smtClean="0">
                <a:solidFill>
                  <a:srgbClr val="FF9900"/>
                </a:solidFill>
              </a:rPr>
              <a:t>Who</a:t>
            </a:r>
            <a:r>
              <a:rPr lang="en-US" dirty="0">
                <a:solidFill>
                  <a:srgbClr val="FF9900"/>
                </a:solidFill>
              </a:rPr>
              <a:t>? What?</a:t>
            </a:r>
          </a:p>
          <a:p>
            <a:pPr lvl="1">
              <a:buFont typeface="Wingdings" panose="05000000000000000000" pitchFamily="2" charset="2"/>
              <a:buChar char="Ø"/>
            </a:pPr>
            <a:r>
              <a:rPr lang="en-US" dirty="0">
                <a:solidFill>
                  <a:srgbClr val="FF9900"/>
                </a:solidFill>
              </a:rPr>
              <a:t>Inventory of COC, ESG, DOJ, DHHS projects for DV operating in </a:t>
            </a:r>
            <a:r>
              <a:rPr lang="en-US" dirty="0" smtClean="0">
                <a:solidFill>
                  <a:srgbClr val="FF9900"/>
                </a:solidFill>
              </a:rPr>
              <a:t>the Balance of State COC</a:t>
            </a:r>
            <a:endParaRPr lang="en-US" dirty="0">
              <a:solidFill>
                <a:srgbClr val="FF9900"/>
              </a:solidFill>
            </a:endParaRPr>
          </a:p>
          <a:p>
            <a:pPr lvl="1">
              <a:buFont typeface="Arial" panose="020B0604020202020204" pitchFamily="34" charset="0"/>
              <a:buChar char="•"/>
            </a:pPr>
            <a:r>
              <a:rPr lang="en-US" dirty="0">
                <a:solidFill>
                  <a:srgbClr val="00B050"/>
                </a:solidFill>
              </a:rPr>
              <a:t>The </a:t>
            </a:r>
            <a:r>
              <a:rPr lang="en-US" b="1" dirty="0" smtClean="0">
                <a:solidFill>
                  <a:srgbClr val="00B050"/>
                </a:solidFill>
              </a:rPr>
              <a:t>COC </a:t>
            </a:r>
            <a:r>
              <a:rPr lang="en-US" b="1" dirty="0">
                <a:solidFill>
                  <a:srgbClr val="00B050"/>
                </a:solidFill>
              </a:rPr>
              <a:t>Director </a:t>
            </a:r>
            <a:r>
              <a:rPr lang="en-US" dirty="0">
                <a:solidFill>
                  <a:srgbClr val="00B050"/>
                </a:solidFill>
              </a:rPr>
              <a:t>will </a:t>
            </a:r>
            <a:r>
              <a:rPr lang="en-US" dirty="0" smtClean="0">
                <a:solidFill>
                  <a:srgbClr val="00B050"/>
                </a:solidFill>
              </a:rPr>
              <a:t>work with coalitions to develop an inventory of projects, work with End Abuse WI as well as local providers to assess potential data sources, and schedule annual training on best practice including the recruitment of speakers.</a:t>
            </a:r>
            <a:endParaRPr lang="en-US" dirty="0">
              <a:solidFill>
                <a:srgbClr val="00B050"/>
              </a:solidFill>
            </a:endParaRP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9311112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A. COC Coordination &amp; Engagement</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r>
              <a:rPr lang="en-US" dirty="0"/>
              <a:t>4</a:t>
            </a:r>
            <a:r>
              <a:rPr lang="en-US" dirty="0" smtClean="0"/>
              <a:t>. </a:t>
            </a:r>
            <a:r>
              <a:rPr lang="en-US" u="sng" dirty="0"/>
              <a:t>Addressing the Needs of LGBT Individuals (2 points)</a:t>
            </a:r>
            <a:endParaRPr lang="en-US" dirty="0"/>
          </a:p>
          <a:p>
            <a:pPr lvl="1">
              <a:buFont typeface="Wingdings" panose="05000000000000000000" pitchFamily="2" charset="2"/>
              <a:buChar char="Ø"/>
            </a:pPr>
            <a:r>
              <a:rPr lang="en-US" dirty="0">
                <a:solidFill>
                  <a:srgbClr val="FF9900"/>
                </a:solidFill>
              </a:rPr>
              <a:t>Inventory of LGBT serving organizations and advocacy groups operating in </a:t>
            </a:r>
            <a:r>
              <a:rPr lang="en-US" dirty="0" smtClean="0">
                <a:solidFill>
                  <a:srgbClr val="FF9900"/>
                </a:solidFill>
              </a:rPr>
              <a:t>the Balance of State</a:t>
            </a:r>
            <a:endParaRPr lang="en-US" dirty="0">
              <a:solidFill>
                <a:srgbClr val="FF9900"/>
              </a:solidFill>
            </a:endParaRPr>
          </a:p>
          <a:p>
            <a:pPr lvl="1">
              <a:buFont typeface="Wingdings" panose="05000000000000000000" pitchFamily="2" charset="2"/>
              <a:buChar char="Ø"/>
            </a:pPr>
            <a:r>
              <a:rPr lang="en-US" dirty="0">
                <a:solidFill>
                  <a:srgbClr val="FF9900"/>
                </a:solidFill>
              </a:rPr>
              <a:t>Regular training on how to effectively implement </a:t>
            </a:r>
            <a:r>
              <a:rPr lang="en-US" u="sng" dirty="0">
                <a:solidFill>
                  <a:srgbClr val="FF9900"/>
                </a:solidFill>
              </a:rPr>
              <a:t>Equal Access to Housing</a:t>
            </a:r>
            <a:r>
              <a:rPr lang="en-US" dirty="0">
                <a:solidFill>
                  <a:srgbClr val="FF9900"/>
                </a:solidFill>
              </a:rPr>
              <a:t>, including </a:t>
            </a:r>
            <a:r>
              <a:rPr lang="en-US" u="sng" dirty="0">
                <a:solidFill>
                  <a:srgbClr val="FF9900"/>
                </a:solidFill>
              </a:rPr>
              <a:t>Equal Access in Accordance with an Individual’s Gender Identity</a:t>
            </a:r>
            <a:r>
              <a:rPr lang="en-US" dirty="0">
                <a:solidFill>
                  <a:srgbClr val="FF9900"/>
                </a:solidFill>
              </a:rPr>
              <a:t> - set to an annual agenda at quarterly meetings</a:t>
            </a:r>
          </a:p>
          <a:p>
            <a:pPr lvl="1">
              <a:buFont typeface="Wingdings" panose="05000000000000000000" pitchFamily="2" charset="2"/>
              <a:buChar char="Ø"/>
            </a:pPr>
            <a:r>
              <a:rPr lang="en-US" dirty="0">
                <a:solidFill>
                  <a:srgbClr val="FF9900"/>
                </a:solidFill>
              </a:rPr>
              <a:t>Approve a </a:t>
            </a:r>
            <a:r>
              <a:rPr lang="en-US" dirty="0" smtClean="0">
                <a:solidFill>
                  <a:srgbClr val="FF9900"/>
                </a:solidFill>
              </a:rPr>
              <a:t>Balance of State COC </a:t>
            </a:r>
            <a:r>
              <a:rPr lang="en-US" dirty="0">
                <a:solidFill>
                  <a:srgbClr val="FF9900"/>
                </a:solidFill>
              </a:rPr>
              <a:t>anti-discrimination policy</a:t>
            </a:r>
          </a:p>
          <a:p>
            <a:pPr lvl="1">
              <a:buFont typeface="Arial" panose="020B0604020202020204" pitchFamily="34" charset="0"/>
              <a:buChar char="•"/>
            </a:pPr>
            <a:endParaRPr lang="en-US" b="1" dirty="0" smtClean="0">
              <a:solidFill>
                <a:srgbClr val="00B050"/>
              </a:solidFill>
            </a:endParaRPr>
          </a:p>
          <a:p>
            <a:pPr lvl="1">
              <a:buFont typeface="Arial" panose="020B0604020202020204" pitchFamily="34" charset="0"/>
              <a:buChar char="•"/>
            </a:pPr>
            <a:r>
              <a:rPr lang="en-US" dirty="0">
                <a:solidFill>
                  <a:srgbClr val="00B050"/>
                </a:solidFill>
              </a:rPr>
              <a:t>The </a:t>
            </a:r>
            <a:r>
              <a:rPr lang="en-US" b="1" dirty="0" smtClean="0">
                <a:solidFill>
                  <a:srgbClr val="00B050"/>
                </a:solidFill>
              </a:rPr>
              <a:t>COC </a:t>
            </a:r>
            <a:r>
              <a:rPr lang="en-US" b="1" dirty="0" smtClean="0">
                <a:solidFill>
                  <a:srgbClr val="00B050"/>
                </a:solidFill>
              </a:rPr>
              <a:t>Director </a:t>
            </a:r>
            <a:r>
              <a:rPr lang="en-US" dirty="0" smtClean="0">
                <a:solidFill>
                  <a:srgbClr val="00B050"/>
                </a:solidFill>
              </a:rPr>
              <a:t>will work with each coalition lead to develop an inventory of projects, organizations, &amp; groups.  </a:t>
            </a:r>
          </a:p>
          <a:p>
            <a:pPr lvl="1">
              <a:buFont typeface="Arial" panose="020B0604020202020204" pitchFamily="34" charset="0"/>
              <a:buChar char="•"/>
            </a:pPr>
            <a:r>
              <a:rPr lang="en-US" dirty="0">
                <a:solidFill>
                  <a:srgbClr val="00B050"/>
                </a:solidFill>
              </a:rPr>
              <a:t>The </a:t>
            </a:r>
            <a:r>
              <a:rPr lang="en-US" b="1" dirty="0" smtClean="0">
                <a:solidFill>
                  <a:srgbClr val="00B050"/>
                </a:solidFill>
              </a:rPr>
              <a:t>COC </a:t>
            </a:r>
            <a:r>
              <a:rPr lang="en-US" b="1" dirty="0" smtClean="0">
                <a:solidFill>
                  <a:srgbClr val="00B050"/>
                </a:solidFill>
              </a:rPr>
              <a:t>Director </a:t>
            </a:r>
            <a:r>
              <a:rPr lang="en-US" dirty="0" smtClean="0">
                <a:solidFill>
                  <a:srgbClr val="00B050"/>
                </a:solidFill>
              </a:rPr>
              <a:t>will schedule annual training on effective implementation and best practices including recruitment of speakers. </a:t>
            </a:r>
          </a:p>
          <a:p>
            <a:pPr lvl="1">
              <a:buFont typeface="Arial" panose="020B0604020202020204" pitchFamily="34" charset="0"/>
              <a:buChar char="•"/>
            </a:pPr>
            <a:r>
              <a:rPr lang="en-US" dirty="0" smtClean="0">
                <a:solidFill>
                  <a:srgbClr val="00B050"/>
                </a:solidFill>
              </a:rPr>
              <a:t>Coordinated Entry Manual 2.0 and proposed bylaws each have the same anti-discrimination policy language.</a:t>
            </a:r>
          </a:p>
          <a:p>
            <a:endParaRPr lang="en-US" dirty="0" smtClean="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11506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A. COC Coordination &amp; Engagement</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r>
              <a:rPr lang="en-US" dirty="0" smtClean="0"/>
              <a:t>5. </a:t>
            </a:r>
            <a:r>
              <a:rPr lang="en-US" u="sng" dirty="0" smtClean="0"/>
              <a:t>Public </a:t>
            </a:r>
            <a:r>
              <a:rPr lang="en-US" u="sng" dirty="0"/>
              <a:t>Housing Agencies (5 points)</a:t>
            </a:r>
            <a:endParaRPr lang="en-US" dirty="0"/>
          </a:p>
          <a:p>
            <a:pPr lvl="1">
              <a:buFont typeface="Wingdings" panose="05000000000000000000" pitchFamily="2" charset="2"/>
              <a:buChar char="Ø"/>
            </a:pPr>
            <a:r>
              <a:rPr lang="en-US" dirty="0">
                <a:solidFill>
                  <a:srgbClr val="FF9900"/>
                </a:solidFill>
              </a:rPr>
              <a:t>Ongoing recruitment </a:t>
            </a:r>
          </a:p>
          <a:p>
            <a:pPr lvl="1">
              <a:buFont typeface="Arial" panose="020B0604020202020204" pitchFamily="34" charset="0"/>
              <a:buChar char="•"/>
            </a:pPr>
            <a:endParaRPr lang="en-US" b="1" dirty="0" smtClean="0">
              <a:solidFill>
                <a:srgbClr val="00B050"/>
              </a:solidFill>
            </a:endParaRPr>
          </a:p>
          <a:p>
            <a:pPr lvl="1">
              <a:buFont typeface="Arial" panose="020B0604020202020204" pitchFamily="34" charset="0"/>
              <a:buChar char="•"/>
            </a:pPr>
            <a:r>
              <a:rPr lang="en-US" dirty="0">
                <a:solidFill>
                  <a:srgbClr val="00B050"/>
                </a:solidFill>
              </a:rPr>
              <a:t>The </a:t>
            </a:r>
            <a:r>
              <a:rPr lang="en-US" b="1" dirty="0" smtClean="0">
                <a:solidFill>
                  <a:srgbClr val="00B050"/>
                </a:solidFill>
              </a:rPr>
              <a:t>COC </a:t>
            </a:r>
            <a:r>
              <a:rPr lang="en-US" b="1" dirty="0">
                <a:solidFill>
                  <a:srgbClr val="00B050"/>
                </a:solidFill>
              </a:rPr>
              <a:t>Director </a:t>
            </a:r>
            <a:r>
              <a:rPr lang="en-US" dirty="0">
                <a:solidFill>
                  <a:srgbClr val="00B050"/>
                </a:solidFill>
              </a:rPr>
              <a:t>will </a:t>
            </a:r>
            <a:r>
              <a:rPr lang="en-US" dirty="0" smtClean="0">
                <a:solidFill>
                  <a:srgbClr val="00B050"/>
                </a:solidFill>
              </a:rPr>
              <a:t>continue to work with WAHA, WHEDA, and reach out to housing authorities – providing education, training, and assistance.</a:t>
            </a:r>
          </a:p>
          <a:p>
            <a:pPr lvl="2">
              <a:buFont typeface="Arial" panose="020B0604020202020204" pitchFamily="34" charset="0"/>
              <a:buChar char="•"/>
            </a:pPr>
            <a:r>
              <a:rPr lang="en-US" dirty="0" smtClean="0">
                <a:solidFill>
                  <a:srgbClr val="00B050"/>
                </a:solidFill>
              </a:rPr>
              <a:t>Preferences</a:t>
            </a:r>
          </a:p>
          <a:p>
            <a:pPr lvl="2">
              <a:buFont typeface="Arial" panose="020B0604020202020204" pitchFamily="34" charset="0"/>
              <a:buChar char="•"/>
            </a:pPr>
            <a:r>
              <a:rPr lang="en-US" dirty="0" smtClean="0">
                <a:solidFill>
                  <a:srgbClr val="00B050"/>
                </a:solidFill>
              </a:rPr>
              <a:t>Moving up strategy</a:t>
            </a:r>
          </a:p>
          <a:p>
            <a:pPr lvl="2">
              <a:buFont typeface="Arial" panose="020B0604020202020204" pitchFamily="34" charset="0"/>
              <a:buChar char="•"/>
            </a:pPr>
            <a:r>
              <a:rPr lang="en-US" dirty="0" smtClean="0">
                <a:solidFill>
                  <a:srgbClr val="00B050"/>
                </a:solidFill>
              </a:rPr>
              <a:t>Overall engagement and education</a:t>
            </a:r>
          </a:p>
          <a:p>
            <a:pPr lvl="1">
              <a:buFont typeface="Arial" panose="020B0604020202020204" pitchFamily="34" charset="0"/>
              <a:buChar char="•"/>
            </a:pPr>
            <a:r>
              <a:rPr lang="en-US" b="1" dirty="0" smtClean="0">
                <a:solidFill>
                  <a:srgbClr val="00B050"/>
                </a:solidFill>
              </a:rPr>
              <a:t>Local coalitions </a:t>
            </a:r>
            <a:r>
              <a:rPr lang="en-US" dirty="0" smtClean="0">
                <a:solidFill>
                  <a:srgbClr val="00B050"/>
                </a:solidFill>
              </a:rPr>
              <a:t>would need to engage in active collaboration with housing authorities including but not limited to:</a:t>
            </a:r>
          </a:p>
          <a:p>
            <a:pPr lvl="2">
              <a:buFont typeface="Arial" panose="020B0604020202020204" pitchFamily="34" charset="0"/>
              <a:buChar char="•"/>
            </a:pPr>
            <a:r>
              <a:rPr lang="en-US" dirty="0" smtClean="0">
                <a:solidFill>
                  <a:srgbClr val="00B050"/>
                </a:solidFill>
              </a:rPr>
              <a:t>attendance at meetings, </a:t>
            </a:r>
          </a:p>
          <a:p>
            <a:pPr lvl="2">
              <a:buFont typeface="Arial" panose="020B0604020202020204" pitchFamily="34" charset="0"/>
              <a:buChar char="•"/>
            </a:pPr>
            <a:r>
              <a:rPr lang="en-US" dirty="0" smtClean="0">
                <a:solidFill>
                  <a:srgbClr val="00B050"/>
                </a:solidFill>
              </a:rPr>
              <a:t>working on projects, &amp; </a:t>
            </a:r>
          </a:p>
          <a:p>
            <a:pPr lvl="2">
              <a:buFont typeface="Arial" panose="020B0604020202020204" pitchFamily="34" charset="0"/>
              <a:buChar char="•"/>
            </a:pPr>
            <a:r>
              <a:rPr lang="en-US" dirty="0" smtClean="0">
                <a:solidFill>
                  <a:srgbClr val="00B050"/>
                </a:solidFill>
              </a:rPr>
              <a:t>conducting the point-in-time. </a:t>
            </a:r>
          </a:p>
          <a:p>
            <a:pPr lvl="1">
              <a:buFont typeface="Arial" panose="020B0604020202020204" pitchFamily="34" charset="0"/>
              <a:buChar char="•"/>
            </a:pPr>
            <a:r>
              <a:rPr lang="en-US" b="1" dirty="0" smtClean="0">
                <a:solidFill>
                  <a:srgbClr val="00B050"/>
                </a:solidFill>
              </a:rPr>
              <a:t>Local coalition leads </a:t>
            </a:r>
            <a:r>
              <a:rPr lang="en-US" dirty="0" smtClean="0">
                <a:solidFill>
                  <a:srgbClr val="00B050"/>
                </a:solidFill>
              </a:rPr>
              <a:t>would need to communicate with the </a:t>
            </a:r>
            <a:r>
              <a:rPr lang="en-US" b="1" dirty="0" smtClean="0">
                <a:solidFill>
                  <a:srgbClr val="00B050"/>
                </a:solidFill>
              </a:rPr>
              <a:t>COC Director </a:t>
            </a:r>
            <a:r>
              <a:rPr lang="en-US" dirty="0" smtClean="0">
                <a:solidFill>
                  <a:srgbClr val="00B050"/>
                </a:solidFill>
              </a:rPr>
              <a:t>about barriers, challenges, or other experiences with housing authorities. Then, the </a:t>
            </a:r>
            <a:r>
              <a:rPr lang="en-US" b="1" dirty="0" smtClean="0">
                <a:solidFill>
                  <a:srgbClr val="00B050"/>
                </a:solidFill>
              </a:rPr>
              <a:t>COC Director </a:t>
            </a:r>
            <a:r>
              <a:rPr lang="en-US" dirty="0" smtClean="0">
                <a:solidFill>
                  <a:srgbClr val="00B050"/>
                </a:solidFill>
              </a:rPr>
              <a:t>and </a:t>
            </a:r>
            <a:r>
              <a:rPr lang="en-US" b="1" dirty="0" smtClean="0">
                <a:solidFill>
                  <a:srgbClr val="00B050"/>
                </a:solidFill>
              </a:rPr>
              <a:t>local coalition </a:t>
            </a:r>
            <a:r>
              <a:rPr lang="en-US" dirty="0" smtClean="0">
                <a:solidFill>
                  <a:srgbClr val="00B050"/>
                </a:solidFill>
              </a:rPr>
              <a:t>can work together to address those issues.  </a:t>
            </a:r>
            <a:endParaRPr lang="en-US" dirty="0">
              <a:solidFill>
                <a:srgbClr val="00B050"/>
              </a:solidFill>
            </a:endParaRP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5597982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A. COC Coordination &amp; Engagement</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r>
              <a:rPr lang="en-US" dirty="0" smtClean="0"/>
              <a:t>6. </a:t>
            </a:r>
            <a:r>
              <a:rPr lang="en-US" u="sng" dirty="0" smtClean="0"/>
              <a:t>Discharge Planning (2 </a:t>
            </a:r>
            <a:r>
              <a:rPr lang="en-US" u="sng" dirty="0"/>
              <a:t>points)</a:t>
            </a:r>
            <a:endParaRPr lang="en-US" dirty="0"/>
          </a:p>
          <a:p>
            <a:pPr lvl="1">
              <a:buFont typeface="Wingdings" panose="05000000000000000000" pitchFamily="2" charset="2"/>
              <a:buChar char="Ø"/>
            </a:pPr>
            <a:r>
              <a:rPr lang="en-US" dirty="0">
                <a:solidFill>
                  <a:srgbClr val="FF9900"/>
                </a:solidFill>
              </a:rPr>
              <a:t>Ongoing collaborative efforts with State or local discharge planning efforts to minimize institutional discharge into </a:t>
            </a:r>
            <a:r>
              <a:rPr lang="en-US" dirty="0" smtClean="0">
                <a:solidFill>
                  <a:srgbClr val="FF9900"/>
                </a:solidFill>
              </a:rPr>
              <a:t>homelessness</a:t>
            </a:r>
          </a:p>
          <a:p>
            <a:pPr lvl="1">
              <a:buFont typeface="Arial" panose="020B0604020202020204" pitchFamily="34" charset="0"/>
              <a:buChar char="•"/>
            </a:pPr>
            <a:endParaRPr lang="en-US" dirty="0">
              <a:solidFill>
                <a:srgbClr val="FF9900"/>
              </a:solidFill>
            </a:endParaRPr>
          </a:p>
          <a:p>
            <a:pPr lvl="1">
              <a:buFont typeface="Arial" panose="020B0604020202020204" pitchFamily="34" charset="0"/>
              <a:buChar char="•"/>
            </a:pPr>
            <a:r>
              <a:rPr lang="en-US" dirty="0">
                <a:solidFill>
                  <a:srgbClr val="00B050"/>
                </a:solidFill>
              </a:rPr>
              <a:t>The </a:t>
            </a:r>
            <a:r>
              <a:rPr lang="en-US" b="1" dirty="0" smtClean="0">
                <a:solidFill>
                  <a:srgbClr val="00B050"/>
                </a:solidFill>
              </a:rPr>
              <a:t>COC </a:t>
            </a:r>
            <a:r>
              <a:rPr lang="en-US" b="1" dirty="0" smtClean="0">
                <a:solidFill>
                  <a:srgbClr val="00B050"/>
                </a:solidFill>
              </a:rPr>
              <a:t>Director </a:t>
            </a:r>
            <a:r>
              <a:rPr lang="en-US" dirty="0" smtClean="0">
                <a:solidFill>
                  <a:srgbClr val="00B050"/>
                </a:solidFill>
              </a:rPr>
              <a:t>will work with Interagency Council and other statewide organizations on collaboration </a:t>
            </a:r>
          </a:p>
          <a:p>
            <a:pPr lvl="1">
              <a:buFont typeface="Arial" panose="020B0604020202020204" pitchFamily="34" charset="0"/>
              <a:buChar char="•"/>
            </a:pPr>
            <a:r>
              <a:rPr lang="en-US" dirty="0">
                <a:solidFill>
                  <a:srgbClr val="00B050"/>
                </a:solidFill>
              </a:rPr>
              <a:t>The </a:t>
            </a:r>
            <a:r>
              <a:rPr lang="en-US" b="1" dirty="0" smtClean="0">
                <a:solidFill>
                  <a:srgbClr val="00B050"/>
                </a:solidFill>
              </a:rPr>
              <a:t>Discharge </a:t>
            </a:r>
            <a:r>
              <a:rPr lang="en-US" b="1" dirty="0" smtClean="0">
                <a:solidFill>
                  <a:srgbClr val="00B050"/>
                </a:solidFill>
              </a:rPr>
              <a:t>Planning committee </a:t>
            </a:r>
            <a:r>
              <a:rPr lang="en-US" dirty="0" smtClean="0">
                <a:solidFill>
                  <a:srgbClr val="00B050"/>
                </a:solidFill>
              </a:rPr>
              <a:t>will develop, present, and train on best practices for engagement, police development, and collaboration with institutions. </a:t>
            </a:r>
          </a:p>
          <a:p>
            <a:pPr lvl="2">
              <a:buFont typeface="Arial" panose="020B0604020202020204" pitchFamily="34" charset="0"/>
              <a:buChar char="•"/>
            </a:pPr>
            <a:r>
              <a:rPr lang="en-US" dirty="0" smtClean="0">
                <a:solidFill>
                  <a:srgbClr val="00B050"/>
                </a:solidFill>
              </a:rPr>
              <a:t>Foster care &amp; human services</a:t>
            </a:r>
          </a:p>
          <a:p>
            <a:pPr lvl="2">
              <a:buFont typeface="Arial" panose="020B0604020202020204" pitchFamily="34" charset="0"/>
              <a:buChar char="•"/>
            </a:pPr>
            <a:r>
              <a:rPr lang="en-US" dirty="0" smtClean="0">
                <a:solidFill>
                  <a:srgbClr val="00B050"/>
                </a:solidFill>
              </a:rPr>
              <a:t>Jails </a:t>
            </a:r>
          </a:p>
          <a:p>
            <a:pPr lvl="2">
              <a:buFont typeface="Arial" panose="020B0604020202020204" pitchFamily="34" charset="0"/>
              <a:buChar char="•"/>
            </a:pPr>
            <a:r>
              <a:rPr lang="en-US" dirty="0" smtClean="0">
                <a:solidFill>
                  <a:srgbClr val="00B050"/>
                </a:solidFill>
              </a:rPr>
              <a:t>Hospitals (non-mental health)</a:t>
            </a:r>
          </a:p>
          <a:p>
            <a:pPr lvl="2">
              <a:buFont typeface="Arial" panose="020B0604020202020204" pitchFamily="34" charset="0"/>
              <a:buChar char="•"/>
            </a:pPr>
            <a:r>
              <a:rPr lang="en-US" dirty="0" smtClean="0">
                <a:solidFill>
                  <a:srgbClr val="00B050"/>
                </a:solidFill>
              </a:rPr>
              <a:t>Mental Health</a:t>
            </a:r>
          </a:p>
          <a:p>
            <a:pPr lvl="1">
              <a:buFont typeface="Arial" panose="020B0604020202020204" pitchFamily="34" charset="0"/>
              <a:buChar char="•"/>
            </a:pPr>
            <a:r>
              <a:rPr lang="en-US" b="1" dirty="0">
                <a:solidFill>
                  <a:srgbClr val="00B050"/>
                </a:solidFill>
              </a:rPr>
              <a:t>Local coalitions </a:t>
            </a:r>
            <a:r>
              <a:rPr lang="en-US" dirty="0">
                <a:solidFill>
                  <a:srgbClr val="00B050"/>
                </a:solidFill>
              </a:rPr>
              <a:t>would need to continue collaborating with institutions at a local and possibly regional level</a:t>
            </a:r>
          </a:p>
          <a:p>
            <a:pPr lvl="1">
              <a:buFont typeface="Arial" panose="020B0604020202020204" pitchFamily="34" charset="0"/>
              <a:buChar char="•"/>
            </a:pPr>
            <a:endParaRPr lang="en-US" dirty="0" smtClean="0">
              <a:solidFill>
                <a:srgbClr val="00B050"/>
              </a:solidFill>
            </a:endParaRPr>
          </a:p>
          <a:p>
            <a:pPr marL="201168" lvl="1" indent="0">
              <a:buNone/>
            </a:pPr>
            <a:endParaRPr lang="en-US" dirty="0" smtClean="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8892199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A. COC Coordination &amp; Engagement</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r>
              <a:rPr lang="en-US" dirty="0" smtClean="0"/>
              <a:t>8. </a:t>
            </a:r>
            <a:r>
              <a:rPr lang="en-US" u="sng" dirty="0"/>
              <a:t>Street Outreach (3 </a:t>
            </a:r>
            <a:r>
              <a:rPr lang="en-US" u="sng" dirty="0" smtClean="0"/>
              <a:t>points)</a:t>
            </a:r>
            <a:endParaRPr lang="en-US" dirty="0"/>
          </a:p>
          <a:p>
            <a:pPr lvl="1">
              <a:buFont typeface="Wingdings" panose="05000000000000000000" pitchFamily="2" charset="2"/>
              <a:buChar char="Ø"/>
            </a:pPr>
            <a:r>
              <a:rPr lang="en-US" dirty="0">
                <a:solidFill>
                  <a:srgbClr val="FF9900"/>
                </a:solidFill>
              </a:rPr>
              <a:t>Training on what street outreach is and how to conduct street outreach, even in rural areas</a:t>
            </a:r>
          </a:p>
          <a:p>
            <a:pPr lvl="1">
              <a:buFont typeface="Arial" panose="020B0604020202020204" pitchFamily="34" charset="0"/>
              <a:buChar char="•"/>
            </a:pPr>
            <a:endParaRPr lang="en-US" b="1" dirty="0" smtClean="0">
              <a:solidFill>
                <a:srgbClr val="00B050"/>
              </a:solidFill>
            </a:endParaRPr>
          </a:p>
          <a:p>
            <a:pPr lvl="1">
              <a:buFont typeface="Arial" panose="020B0604020202020204" pitchFamily="34" charset="0"/>
              <a:buChar char="•"/>
            </a:pPr>
            <a:r>
              <a:rPr lang="en-US" dirty="0">
                <a:solidFill>
                  <a:srgbClr val="00B050"/>
                </a:solidFill>
              </a:rPr>
              <a:t>The </a:t>
            </a:r>
            <a:r>
              <a:rPr lang="en-US" b="1" dirty="0" smtClean="0">
                <a:solidFill>
                  <a:srgbClr val="00B050"/>
                </a:solidFill>
              </a:rPr>
              <a:t>COC </a:t>
            </a:r>
            <a:r>
              <a:rPr lang="en-US" b="1" dirty="0">
                <a:solidFill>
                  <a:srgbClr val="00B050"/>
                </a:solidFill>
              </a:rPr>
              <a:t>Director </a:t>
            </a:r>
            <a:r>
              <a:rPr lang="en-US" dirty="0">
                <a:solidFill>
                  <a:srgbClr val="00B050"/>
                </a:solidFill>
              </a:rPr>
              <a:t>will schedule </a:t>
            </a:r>
            <a:r>
              <a:rPr lang="en-US" dirty="0" smtClean="0">
                <a:solidFill>
                  <a:srgbClr val="00B050"/>
                </a:solidFill>
              </a:rPr>
              <a:t>training on effective street outreach including urban and rural communities, best practices and techniques. This will include the recruitment </a:t>
            </a:r>
            <a:r>
              <a:rPr lang="en-US" dirty="0">
                <a:solidFill>
                  <a:srgbClr val="00B050"/>
                </a:solidFill>
              </a:rPr>
              <a:t>of speakers. </a:t>
            </a:r>
            <a:endParaRPr lang="en-US" dirty="0" smtClean="0">
              <a:solidFill>
                <a:srgbClr val="00B050"/>
              </a:solidFill>
            </a:endParaRPr>
          </a:p>
          <a:p>
            <a:pPr lvl="1">
              <a:buFont typeface="Arial" panose="020B0604020202020204" pitchFamily="34" charset="0"/>
              <a:buChar char="•"/>
            </a:pPr>
            <a:r>
              <a:rPr lang="en-US" b="1" dirty="0" smtClean="0">
                <a:solidFill>
                  <a:srgbClr val="00B050"/>
                </a:solidFill>
              </a:rPr>
              <a:t>Local coalitions </a:t>
            </a:r>
            <a:r>
              <a:rPr lang="en-US" dirty="0" smtClean="0">
                <a:solidFill>
                  <a:srgbClr val="00B050"/>
                </a:solidFill>
              </a:rPr>
              <a:t>would need to each develop a community-wide, 100% geography coverage plan, on what “street” outreach would look like, what the community would need to meet the goal, what gaps or barriers exist, and what potential collaborative partners exist. With the goal being 100% coverage and regular street outreach, each </a:t>
            </a:r>
            <a:r>
              <a:rPr lang="en-US" b="1" dirty="0" smtClean="0">
                <a:solidFill>
                  <a:srgbClr val="00B050"/>
                </a:solidFill>
              </a:rPr>
              <a:t>local coalition</a:t>
            </a:r>
            <a:r>
              <a:rPr lang="en-US" dirty="0" smtClean="0">
                <a:solidFill>
                  <a:srgbClr val="00B050"/>
                </a:solidFill>
              </a:rPr>
              <a:t> would create an action plan with benchmarks and steps.</a:t>
            </a:r>
          </a:p>
          <a:p>
            <a:pPr lvl="1">
              <a:buFont typeface="Arial" panose="020B0604020202020204" pitchFamily="34" charset="0"/>
              <a:buChar char="•"/>
            </a:pPr>
            <a:r>
              <a:rPr lang="en-US" dirty="0" smtClean="0">
                <a:solidFill>
                  <a:srgbClr val="00B050"/>
                </a:solidFill>
              </a:rPr>
              <a:t>The </a:t>
            </a:r>
            <a:r>
              <a:rPr lang="en-US" b="1" dirty="0" smtClean="0">
                <a:solidFill>
                  <a:srgbClr val="00B050"/>
                </a:solidFill>
              </a:rPr>
              <a:t>Board of Directors </a:t>
            </a:r>
            <a:r>
              <a:rPr lang="en-US" dirty="0" smtClean="0">
                <a:solidFill>
                  <a:srgbClr val="00B050"/>
                </a:solidFill>
              </a:rPr>
              <a:t>would review the action plans, identify commonalities, and work with the </a:t>
            </a:r>
            <a:r>
              <a:rPr lang="en-US" b="1" dirty="0" smtClean="0">
                <a:solidFill>
                  <a:srgbClr val="00B050"/>
                </a:solidFill>
              </a:rPr>
              <a:t>COC Director </a:t>
            </a:r>
            <a:r>
              <a:rPr lang="en-US" dirty="0" smtClean="0">
                <a:solidFill>
                  <a:srgbClr val="00B050"/>
                </a:solidFill>
              </a:rPr>
              <a:t>to expand what street outreach currently looks like in the Balance of State – especially in rural areas.</a:t>
            </a:r>
            <a:endParaRPr lang="en-US" dirty="0">
              <a:solidFill>
                <a:srgbClr val="00B050"/>
              </a:solidFill>
            </a:endParaRP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42581190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A. COC Coordination &amp; Engagement</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r>
              <a:rPr lang="en-US" dirty="0" smtClean="0"/>
              <a:t>9. </a:t>
            </a:r>
            <a:r>
              <a:rPr lang="en-US" u="sng" dirty="0" smtClean="0"/>
              <a:t>Affirmative Outreach (1 point)</a:t>
            </a:r>
            <a:endParaRPr lang="en-US" dirty="0"/>
          </a:p>
          <a:p>
            <a:pPr lvl="1">
              <a:buFont typeface="Wingdings" panose="05000000000000000000" pitchFamily="2" charset="2"/>
              <a:buChar char="Ø"/>
            </a:pPr>
            <a:r>
              <a:rPr lang="en-US" dirty="0">
                <a:solidFill>
                  <a:srgbClr val="FF9900"/>
                </a:solidFill>
              </a:rPr>
              <a:t>Review current </a:t>
            </a:r>
            <a:r>
              <a:rPr lang="en-US" dirty="0" smtClean="0">
                <a:solidFill>
                  <a:srgbClr val="FF9900"/>
                </a:solidFill>
              </a:rPr>
              <a:t>Balance of State materials </a:t>
            </a:r>
            <a:r>
              <a:rPr lang="en-US" dirty="0">
                <a:solidFill>
                  <a:srgbClr val="FF9900"/>
                </a:solidFill>
              </a:rPr>
              <a:t>and identify needs for translated material, lower reading level, LEP</a:t>
            </a:r>
          </a:p>
          <a:p>
            <a:pPr lvl="1">
              <a:buFont typeface="Arial" panose="020B0604020202020204" pitchFamily="34" charset="0"/>
              <a:buChar char="•"/>
            </a:pPr>
            <a:endParaRPr lang="en-US" dirty="0" smtClean="0">
              <a:solidFill>
                <a:srgbClr val="00B050"/>
              </a:solidFill>
            </a:endParaRPr>
          </a:p>
          <a:p>
            <a:pPr lvl="1">
              <a:buFont typeface="Arial" panose="020B0604020202020204" pitchFamily="34" charset="0"/>
              <a:buChar char="•"/>
            </a:pPr>
            <a:r>
              <a:rPr lang="en-US" dirty="0" smtClean="0">
                <a:solidFill>
                  <a:srgbClr val="00B050"/>
                </a:solidFill>
              </a:rPr>
              <a:t>The </a:t>
            </a:r>
            <a:r>
              <a:rPr lang="en-US" b="1" dirty="0" smtClean="0">
                <a:solidFill>
                  <a:srgbClr val="00B050"/>
                </a:solidFill>
              </a:rPr>
              <a:t>Board of Directors </a:t>
            </a:r>
            <a:r>
              <a:rPr lang="en-US" dirty="0" smtClean="0">
                <a:solidFill>
                  <a:srgbClr val="00B050"/>
                </a:solidFill>
              </a:rPr>
              <a:t>will work with each committee to ensure materials have been:</a:t>
            </a:r>
          </a:p>
          <a:p>
            <a:pPr lvl="2">
              <a:buFont typeface="Arial" panose="020B0604020202020204" pitchFamily="34" charset="0"/>
              <a:buChar char="•"/>
            </a:pPr>
            <a:r>
              <a:rPr lang="en-US" dirty="0" smtClean="0">
                <a:solidFill>
                  <a:srgbClr val="00B050"/>
                </a:solidFill>
              </a:rPr>
              <a:t>translated, </a:t>
            </a:r>
          </a:p>
          <a:p>
            <a:pPr lvl="2">
              <a:buFont typeface="Arial" panose="020B0604020202020204" pitchFamily="34" charset="0"/>
              <a:buChar char="•"/>
            </a:pPr>
            <a:r>
              <a:rPr lang="en-US" dirty="0" smtClean="0">
                <a:solidFill>
                  <a:srgbClr val="00B050"/>
                </a:solidFill>
              </a:rPr>
              <a:t>adapted to a lower reading level where needed, and </a:t>
            </a:r>
          </a:p>
          <a:p>
            <a:pPr lvl="2">
              <a:buFont typeface="Arial" panose="020B0604020202020204" pitchFamily="34" charset="0"/>
              <a:buChar char="•"/>
            </a:pPr>
            <a:r>
              <a:rPr lang="en-US" dirty="0" smtClean="0">
                <a:solidFill>
                  <a:srgbClr val="00B050"/>
                </a:solidFill>
              </a:rPr>
              <a:t>available to those with limited English proficiency. </a:t>
            </a:r>
          </a:p>
          <a:p>
            <a:pPr lvl="1">
              <a:buFont typeface="Arial" panose="020B0604020202020204" pitchFamily="34" charset="0"/>
              <a:buChar char="•"/>
            </a:pPr>
            <a:r>
              <a:rPr lang="en-US" dirty="0">
                <a:solidFill>
                  <a:srgbClr val="00B050"/>
                </a:solidFill>
              </a:rPr>
              <a:t>The </a:t>
            </a:r>
            <a:r>
              <a:rPr lang="en-US" b="1" dirty="0" smtClean="0">
                <a:solidFill>
                  <a:srgbClr val="00B050"/>
                </a:solidFill>
              </a:rPr>
              <a:t>COC </a:t>
            </a:r>
            <a:r>
              <a:rPr lang="en-US" b="1" dirty="0" smtClean="0">
                <a:solidFill>
                  <a:srgbClr val="00B050"/>
                </a:solidFill>
              </a:rPr>
              <a:t>Director</a:t>
            </a:r>
            <a:r>
              <a:rPr lang="en-US" dirty="0" smtClean="0">
                <a:solidFill>
                  <a:srgbClr val="00B050"/>
                </a:solidFill>
              </a:rPr>
              <a:t>, </a:t>
            </a:r>
            <a:r>
              <a:rPr lang="en-US" b="1" dirty="0" smtClean="0">
                <a:solidFill>
                  <a:srgbClr val="00B050"/>
                </a:solidFill>
              </a:rPr>
              <a:t>CES Specialist</a:t>
            </a:r>
            <a:r>
              <a:rPr lang="en-US" dirty="0" smtClean="0">
                <a:solidFill>
                  <a:srgbClr val="00B050"/>
                </a:solidFill>
              </a:rPr>
              <a:t>, </a:t>
            </a:r>
            <a:r>
              <a:rPr lang="en-US" b="1" dirty="0" smtClean="0">
                <a:solidFill>
                  <a:srgbClr val="00B050"/>
                </a:solidFill>
              </a:rPr>
              <a:t>Coordinated Entry Committee chair, and CE local leads </a:t>
            </a:r>
            <a:r>
              <a:rPr lang="en-US" dirty="0" smtClean="0">
                <a:solidFill>
                  <a:srgbClr val="00B050"/>
                </a:solidFill>
              </a:rPr>
              <a:t>will work together to ensure access to housing through coordinated entry it marketed in compliance with 24 CFR 578.93(c) to those least likely to apply for assistance in the absence of special outreach.</a:t>
            </a:r>
          </a:p>
          <a:p>
            <a:pPr lvl="1">
              <a:buFont typeface="Arial" panose="020B0604020202020204" pitchFamily="34" charset="0"/>
              <a:buChar char="•"/>
            </a:pPr>
            <a:endParaRPr lang="en-US" dirty="0" smtClean="0">
              <a:solidFill>
                <a:srgbClr val="00B050"/>
              </a:solidFill>
            </a:endParaRPr>
          </a:p>
          <a:p>
            <a:endParaRPr lang="en-US" dirty="0" smtClean="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2989618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Presentation Overview</a:t>
            </a:r>
            <a:endParaRPr lang="en-US" b="1" dirty="0"/>
          </a:p>
        </p:txBody>
      </p:sp>
      <p:sp>
        <p:nvSpPr>
          <p:cNvPr id="3" name="Content Placeholder 2"/>
          <p:cNvSpPr>
            <a:spLocks noGrp="1"/>
          </p:cNvSpPr>
          <p:nvPr>
            <p:ph idx="1"/>
          </p:nvPr>
        </p:nvSpPr>
        <p:spPr>
          <a:xfrm>
            <a:off x="1097280" y="2027582"/>
            <a:ext cx="10058400" cy="3841511"/>
          </a:xfrm>
        </p:spPr>
        <p:txBody>
          <a:bodyPr>
            <a:normAutofit/>
          </a:bodyPr>
          <a:lstStyle/>
          <a:p>
            <a:pPr lvl="1"/>
            <a:r>
              <a:rPr lang="en-US" b="1" dirty="0" smtClean="0">
                <a:solidFill>
                  <a:schemeClr val="tx2"/>
                </a:solidFill>
              </a:rPr>
              <a:t>COC Competition Recap</a:t>
            </a:r>
          </a:p>
          <a:p>
            <a:pPr marL="548640" lvl="2" indent="0">
              <a:buNone/>
            </a:pPr>
            <a:endParaRPr lang="en-US" dirty="0"/>
          </a:p>
          <a:p>
            <a:pPr lvl="1"/>
            <a:r>
              <a:rPr lang="en-US" b="1" dirty="0" smtClean="0">
                <a:solidFill>
                  <a:schemeClr val="tx2"/>
                </a:solidFill>
              </a:rPr>
              <a:t>Moving Forward</a:t>
            </a:r>
          </a:p>
          <a:p>
            <a:pPr lvl="1"/>
            <a:endParaRPr lang="en-US" b="1" dirty="0" smtClean="0">
              <a:solidFill>
                <a:schemeClr val="tx2"/>
              </a:solidFill>
            </a:endParaRPr>
          </a:p>
          <a:p>
            <a:pPr lvl="1"/>
            <a:r>
              <a:rPr lang="en-US" b="1" dirty="0" smtClean="0">
                <a:solidFill>
                  <a:schemeClr val="tx2"/>
                </a:solidFill>
              </a:rPr>
              <a:t>Questions</a:t>
            </a:r>
          </a:p>
          <a:p>
            <a:pPr marL="548640" lvl="2" indent="0">
              <a:buNone/>
            </a:pPr>
            <a:endParaRPr lang="en-US" b="1" dirty="0" smtClean="0">
              <a:solidFill>
                <a:schemeClr val="tx2"/>
              </a:solidFill>
            </a:endParaRPr>
          </a:p>
          <a:p>
            <a:pPr marL="45720" indent="0">
              <a:buNone/>
            </a:pPr>
            <a:endParaRPr lang="en-US" dirty="0"/>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640042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A. COC Coordination &amp; Engagement</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r>
              <a:rPr lang="en-US" dirty="0" smtClean="0"/>
              <a:t>10. </a:t>
            </a:r>
            <a:r>
              <a:rPr lang="en-US" u="sng" dirty="0" smtClean="0"/>
              <a:t>Criminalization (2 points)</a:t>
            </a:r>
            <a:endParaRPr lang="en-US" dirty="0"/>
          </a:p>
          <a:p>
            <a:pPr lvl="1">
              <a:buFont typeface="Wingdings" panose="05000000000000000000" pitchFamily="2" charset="2"/>
              <a:buChar char="Ø"/>
            </a:pPr>
            <a:r>
              <a:rPr lang="en-US" dirty="0">
                <a:solidFill>
                  <a:srgbClr val="FF9900"/>
                </a:solidFill>
              </a:rPr>
              <a:t>Create a </a:t>
            </a:r>
            <a:r>
              <a:rPr lang="en-US" dirty="0" smtClean="0">
                <a:solidFill>
                  <a:srgbClr val="FF9900"/>
                </a:solidFill>
              </a:rPr>
              <a:t>Balance of State COC-wide </a:t>
            </a:r>
            <a:r>
              <a:rPr lang="en-US" dirty="0">
                <a:solidFill>
                  <a:srgbClr val="FF9900"/>
                </a:solidFill>
              </a:rPr>
              <a:t>plan to address the issue of criminalization of homelessness</a:t>
            </a:r>
          </a:p>
          <a:p>
            <a:pPr lvl="1">
              <a:buFont typeface="Wingdings" panose="05000000000000000000" pitchFamily="2" charset="2"/>
              <a:buChar char="Ø"/>
            </a:pPr>
            <a:r>
              <a:rPr lang="en-US" dirty="0">
                <a:solidFill>
                  <a:srgbClr val="FF9900"/>
                </a:solidFill>
              </a:rPr>
              <a:t>Develop specific process for educating the following on the issue of criminalization of homelessness:</a:t>
            </a:r>
          </a:p>
          <a:p>
            <a:pPr lvl="2">
              <a:buFont typeface="Wingdings" panose="05000000000000000000" pitchFamily="2" charset="2"/>
              <a:buChar char="Ø"/>
            </a:pPr>
            <a:r>
              <a:rPr lang="en-US" dirty="0">
                <a:solidFill>
                  <a:srgbClr val="FF9900"/>
                </a:solidFill>
              </a:rPr>
              <a:t>local policy makers</a:t>
            </a:r>
          </a:p>
          <a:p>
            <a:pPr lvl="2">
              <a:buFont typeface="Wingdings" panose="05000000000000000000" pitchFamily="2" charset="2"/>
              <a:buChar char="Ø"/>
            </a:pPr>
            <a:r>
              <a:rPr lang="en-US" dirty="0">
                <a:solidFill>
                  <a:srgbClr val="FF9900"/>
                </a:solidFill>
              </a:rPr>
              <a:t>law enforcement</a:t>
            </a:r>
          </a:p>
          <a:p>
            <a:pPr lvl="2">
              <a:buFont typeface="Wingdings" panose="05000000000000000000" pitchFamily="2" charset="2"/>
              <a:buChar char="Ø"/>
            </a:pPr>
            <a:r>
              <a:rPr lang="en-US" dirty="0">
                <a:solidFill>
                  <a:srgbClr val="FF9900"/>
                </a:solidFill>
              </a:rPr>
              <a:t>local business leaders</a:t>
            </a:r>
          </a:p>
          <a:p>
            <a:pPr lvl="1">
              <a:buFont typeface="Arial" panose="020B0604020202020204" pitchFamily="34" charset="0"/>
              <a:buChar char="•"/>
            </a:pPr>
            <a:endParaRPr lang="en-US" b="1" dirty="0" smtClean="0">
              <a:solidFill>
                <a:srgbClr val="00B050"/>
              </a:solidFill>
            </a:endParaRPr>
          </a:p>
          <a:p>
            <a:pPr lvl="1">
              <a:buFont typeface="Arial" panose="020B0604020202020204" pitchFamily="34" charset="0"/>
              <a:buChar char="•"/>
            </a:pPr>
            <a:r>
              <a:rPr lang="en-US" dirty="0">
                <a:solidFill>
                  <a:srgbClr val="00B050"/>
                </a:solidFill>
              </a:rPr>
              <a:t>The </a:t>
            </a:r>
            <a:r>
              <a:rPr lang="en-US" b="1" dirty="0" smtClean="0">
                <a:solidFill>
                  <a:srgbClr val="00B050"/>
                </a:solidFill>
              </a:rPr>
              <a:t>COC </a:t>
            </a:r>
            <a:r>
              <a:rPr lang="en-US" b="1" dirty="0">
                <a:solidFill>
                  <a:srgbClr val="00B050"/>
                </a:solidFill>
              </a:rPr>
              <a:t>Director </a:t>
            </a:r>
            <a:r>
              <a:rPr lang="en-US" dirty="0">
                <a:solidFill>
                  <a:srgbClr val="00B050"/>
                </a:solidFill>
              </a:rPr>
              <a:t>will work with Interagency Council and other statewide organizations on </a:t>
            </a:r>
            <a:r>
              <a:rPr lang="en-US" dirty="0" smtClean="0">
                <a:solidFill>
                  <a:srgbClr val="00B050"/>
                </a:solidFill>
              </a:rPr>
              <a:t>the issue of criminalization.</a:t>
            </a:r>
          </a:p>
          <a:p>
            <a:pPr lvl="1">
              <a:buFont typeface="Arial" panose="020B0604020202020204" pitchFamily="34" charset="0"/>
              <a:buChar char="•"/>
            </a:pPr>
            <a:r>
              <a:rPr lang="en-US" dirty="0">
                <a:solidFill>
                  <a:srgbClr val="00B050"/>
                </a:solidFill>
              </a:rPr>
              <a:t>The </a:t>
            </a:r>
            <a:r>
              <a:rPr lang="en-US" b="1" dirty="0" smtClean="0">
                <a:solidFill>
                  <a:srgbClr val="00B050"/>
                </a:solidFill>
              </a:rPr>
              <a:t>COC </a:t>
            </a:r>
            <a:r>
              <a:rPr lang="en-US" b="1" dirty="0" smtClean="0">
                <a:solidFill>
                  <a:srgbClr val="00B050"/>
                </a:solidFill>
              </a:rPr>
              <a:t>Director </a:t>
            </a:r>
            <a:r>
              <a:rPr lang="en-US" dirty="0" smtClean="0">
                <a:solidFill>
                  <a:srgbClr val="00B050"/>
                </a:solidFill>
              </a:rPr>
              <a:t>will continue advocacy efforts at the state level on the issue of criminalization and maintain an inventory of communities with specific local criminalizing practices.</a:t>
            </a:r>
          </a:p>
          <a:p>
            <a:pPr lvl="1">
              <a:buFont typeface="Arial" panose="020B0604020202020204" pitchFamily="34" charset="0"/>
              <a:buChar char="•"/>
            </a:pPr>
            <a:r>
              <a:rPr lang="en-US" b="1" dirty="0" smtClean="0">
                <a:solidFill>
                  <a:srgbClr val="00B050"/>
                </a:solidFill>
              </a:rPr>
              <a:t>Local coalitions </a:t>
            </a:r>
            <a:r>
              <a:rPr lang="en-US" dirty="0" smtClean="0">
                <a:solidFill>
                  <a:srgbClr val="00B050"/>
                </a:solidFill>
              </a:rPr>
              <a:t>would have to continue advocating locally against the criminalization of homelessness, communicate with the </a:t>
            </a:r>
            <a:r>
              <a:rPr lang="en-US" b="1" dirty="0" smtClean="0">
                <a:solidFill>
                  <a:srgbClr val="00B050"/>
                </a:solidFill>
              </a:rPr>
              <a:t>COC Director </a:t>
            </a:r>
            <a:r>
              <a:rPr lang="en-US" dirty="0" smtClean="0">
                <a:solidFill>
                  <a:srgbClr val="00B050"/>
                </a:solidFill>
              </a:rPr>
              <a:t>regarding current criminalizing practices, and identify key local policy makers, law enforcement officials, and local business leaders to further educate on the issue.</a:t>
            </a:r>
          </a:p>
          <a:p>
            <a:pPr lvl="1">
              <a:buFont typeface="Arial" panose="020B0604020202020204" pitchFamily="34" charset="0"/>
              <a:buChar char="•"/>
            </a:pPr>
            <a:endParaRPr lang="en-US" dirty="0">
              <a:solidFill>
                <a:srgbClr val="00B050"/>
              </a:solidFill>
            </a:endParaRPr>
          </a:p>
          <a:p>
            <a:pPr lvl="1">
              <a:buFont typeface="Arial" panose="020B0604020202020204" pitchFamily="34" charset="0"/>
              <a:buChar char="•"/>
            </a:pPr>
            <a:endParaRPr lang="en-US" dirty="0">
              <a:solidFill>
                <a:srgbClr val="00B050"/>
              </a:solidFill>
            </a:endParaRP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42137466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A. COC Coordination &amp; Engagement</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r>
              <a:rPr lang="en-US" dirty="0" smtClean="0"/>
              <a:t>12. </a:t>
            </a:r>
            <a:r>
              <a:rPr lang="en-US" u="sng" dirty="0" smtClean="0"/>
              <a:t>Mainstream </a:t>
            </a:r>
            <a:r>
              <a:rPr lang="en-US" u="sng" dirty="0"/>
              <a:t>Benefits &amp; Other Assistance (2 points) </a:t>
            </a:r>
            <a:endParaRPr lang="en-US" u="sng" dirty="0" smtClean="0"/>
          </a:p>
          <a:p>
            <a:pPr lvl="1">
              <a:buFont typeface="Wingdings" panose="05000000000000000000" pitchFamily="2" charset="2"/>
              <a:buChar char="Ø"/>
            </a:pPr>
            <a:r>
              <a:rPr lang="en-US" dirty="0">
                <a:solidFill>
                  <a:srgbClr val="FF9900"/>
                </a:solidFill>
              </a:rPr>
              <a:t>Regular systematic training on mainstream resources available for program participants (e.g. Food Stamps, SSI, TANF, substance abuse programs, </a:t>
            </a:r>
            <a:r>
              <a:rPr lang="en-US" dirty="0" err="1">
                <a:solidFill>
                  <a:srgbClr val="FF9900"/>
                </a:solidFill>
              </a:rPr>
              <a:t>etc</a:t>
            </a:r>
            <a:r>
              <a:rPr lang="en-US" dirty="0">
                <a:solidFill>
                  <a:srgbClr val="FF9900"/>
                </a:solidFill>
              </a:rPr>
              <a:t>). </a:t>
            </a:r>
          </a:p>
          <a:p>
            <a:pPr lvl="1">
              <a:buFont typeface="Wingdings" panose="05000000000000000000" pitchFamily="2" charset="2"/>
              <a:buChar char="Ø"/>
            </a:pPr>
            <a:r>
              <a:rPr lang="en-US" dirty="0">
                <a:solidFill>
                  <a:srgbClr val="FF9900"/>
                </a:solidFill>
              </a:rPr>
              <a:t>Ensure COC funded agencies have included in their policies and procedures: enrolling into health insurance and using health insurance</a:t>
            </a:r>
          </a:p>
          <a:p>
            <a:pPr lvl="1">
              <a:buFont typeface="Arial" panose="020B0604020202020204" pitchFamily="34" charset="0"/>
              <a:buChar char="•"/>
            </a:pPr>
            <a:endParaRPr lang="en-US" b="1" dirty="0" smtClean="0">
              <a:solidFill>
                <a:srgbClr val="00B050"/>
              </a:solidFill>
            </a:endParaRPr>
          </a:p>
          <a:p>
            <a:pPr lvl="1">
              <a:buFont typeface="Arial" panose="020B0604020202020204" pitchFamily="34" charset="0"/>
              <a:buChar char="•"/>
            </a:pPr>
            <a:r>
              <a:rPr lang="en-US" dirty="0">
                <a:solidFill>
                  <a:srgbClr val="00B050"/>
                </a:solidFill>
              </a:rPr>
              <a:t>The </a:t>
            </a:r>
            <a:r>
              <a:rPr lang="en-US" b="1" dirty="0" smtClean="0">
                <a:solidFill>
                  <a:srgbClr val="00B050"/>
                </a:solidFill>
              </a:rPr>
              <a:t>COC </a:t>
            </a:r>
            <a:r>
              <a:rPr lang="en-US" b="1" dirty="0">
                <a:solidFill>
                  <a:srgbClr val="00B050"/>
                </a:solidFill>
              </a:rPr>
              <a:t>Director </a:t>
            </a:r>
            <a:r>
              <a:rPr lang="en-US" dirty="0">
                <a:solidFill>
                  <a:srgbClr val="00B050"/>
                </a:solidFill>
              </a:rPr>
              <a:t>will schedule annual </a:t>
            </a:r>
            <a:r>
              <a:rPr lang="en-US" dirty="0" smtClean="0">
                <a:solidFill>
                  <a:srgbClr val="00B050"/>
                </a:solidFill>
              </a:rPr>
              <a:t>systematic training </a:t>
            </a:r>
            <a:r>
              <a:rPr lang="en-US" dirty="0">
                <a:solidFill>
                  <a:srgbClr val="00B050"/>
                </a:solidFill>
              </a:rPr>
              <a:t>on </a:t>
            </a:r>
            <a:r>
              <a:rPr lang="en-US" dirty="0" smtClean="0">
                <a:solidFill>
                  <a:srgbClr val="00B050"/>
                </a:solidFill>
              </a:rPr>
              <a:t>mainstream resources available for program participants, including the recruitment of speakers. </a:t>
            </a:r>
          </a:p>
          <a:p>
            <a:pPr lvl="1">
              <a:buFont typeface="Arial" panose="020B0604020202020204" pitchFamily="34" charset="0"/>
              <a:buChar char="•"/>
            </a:pPr>
            <a:r>
              <a:rPr lang="en-US" dirty="0">
                <a:solidFill>
                  <a:srgbClr val="00B050"/>
                </a:solidFill>
              </a:rPr>
              <a:t>The </a:t>
            </a:r>
            <a:r>
              <a:rPr lang="en-US" b="1" dirty="0" smtClean="0">
                <a:solidFill>
                  <a:srgbClr val="00B050"/>
                </a:solidFill>
              </a:rPr>
              <a:t>COC </a:t>
            </a:r>
            <a:r>
              <a:rPr lang="en-US" b="1" dirty="0" smtClean="0">
                <a:solidFill>
                  <a:srgbClr val="00B050"/>
                </a:solidFill>
              </a:rPr>
              <a:t>Monitoring &amp; Compliance Coordinator </a:t>
            </a:r>
            <a:r>
              <a:rPr lang="en-US" dirty="0" smtClean="0">
                <a:solidFill>
                  <a:srgbClr val="00B050"/>
                </a:solidFill>
              </a:rPr>
              <a:t>will ensure through monitoring that COC funded agencies have included in their policies and procedures enrolling program participants into health insurance and providing guidance on using their health insurance. </a:t>
            </a:r>
          </a:p>
          <a:p>
            <a:pPr lvl="1">
              <a:buFont typeface="Arial" panose="020B0604020202020204" pitchFamily="34" charset="0"/>
              <a:buChar char="•"/>
            </a:pPr>
            <a:r>
              <a:rPr lang="en-US" b="1" dirty="0" smtClean="0">
                <a:solidFill>
                  <a:srgbClr val="00B050"/>
                </a:solidFill>
              </a:rPr>
              <a:t>COC funded agencies </a:t>
            </a:r>
            <a:r>
              <a:rPr lang="en-US" dirty="0" smtClean="0">
                <a:solidFill>
                  <a:srgbClr val="00B050"/>
                </a:solidFill>
              </a:rPr>
              <a:t>will have to add into their policies and procedures specific practices around program participant enrollment and use of health insurance.</a:t>
            </a:r>
            <a:endParaRPr lang="en-US" dirty="0" smtClean="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8004915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B. Project Ranking, Review, &amp; Capacity</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r>
              <a:rPr lang="en-US" dirty="0" smtClean="0"/>
              <a:t>1. </a:t>
            </a:r>
            <a:r>
              <a:rPr lang="en-US" u="sng" dirty="0" smtClean="0"/>
              <a:t>Objective </a:t>
            </a:r>
            <a:r>
              <a:rPr lang="en-US" u="sng" dirty="0"/>
              <a:t>Criteria and Past Performance (18 points) </a:t>
            </a:r>
            <a:endParaRPr lang="en-US" u="sng" dirty="0" smtClean="0"/>
          </a:p>
          <a:p>
            <a:pPr lvl="1">
              <a:buFont typeface="Wingdings" panose="05000000000000000000" pitchFamily="2" charset="2"/>
              <a:buChar char="Ø"/>
            </a:pPr>
            <a:r>
              <a:rPr lang="en-US" dirty="0">
                <a:solidFill>
                  <a:srgbClr val="FF9900"/>
                </a:solidFill>
              </a:rPr>
              <a:t>Review Board Scoring Tool, gather feedback</a:t>
            </a:r>
          </a:p>
          <a:p>
            <a:pPr lvl="1">
              <a:buFont typeface="Wingdings" panose="05000000000000000000" pitchFamily="2" charset="2"/>
              <a:buChar char="Ø"/>
            </a:pPr>
            <a:r>
              <a:rPr lang="en-US" dirty="0">
                <a:solidFill>
                  <a:srgbClr val="FF9900"/>
                </a:solidFill>
              </a:rPr>
              <a:t>Review HUD proposed rank and review </a:t>
            </a:r>
            <a:r>
              <a:rPr lang="en-US" dirty="0" smtClean="0">
                <a:solidFill>
                  <a:srgbClr val="FF9900"/>
                </a:solidFill>
              </a:rPr>
              <a:t>tool</a:t>
            </a:r>
          </a:p>
          <a:p>
            <a:pPr lvl="1">
              <a:buFont typeface="Arial" panose="020B0604020202020204" pitchFamily="34" charset="0"/>
              <a:buChar char="•"/>
            </a:pPr>
            <a:endParaRPr lang="en-US" dirty="0" smtClean="0">
              <a:solidFill>
                <a:srgbClr val="00B050"/>
              </a:solidFill>
            </a:endParaRPr>
          </a:p>
          <a:p>
            <a:pPr lvl="1">
              <a:buFont typeface="Arial" panose="020B0604020202020204" pitchFamily="34" charset="0"/>
              <a:buChar char="•"/>
            </a:pPr>
            <a:r>
              <a:rPr lang="en-US" dirty="0" smtClean="0">
                <a:solidFill>
                  <a:srgbClr val="00B050"/>
                </a:solidFill>
              </a:rPr>
              <a:t>The </a:t>
            </a:r>
            <a:r>
              <a:rPr lang="en-US" b="1" dirty="0" smtClean="0">
                <a:solidFill>
                  <a:srgbClr val="00B050"/>
                </a:solidFill>
              </a:rPr>
              <a:t>Board of Directors </a:t>
            </a:r>
            <a:r>
              <a:rPr lang="en-US" dirty="0" smtClean="0">
                <a:solidFill>
                  <a:srgbClr val="00B050"/>
                </a:solidFill>
              </a:rPr>
              <a:t>and </a:t>
            </a:r>
            <a:r>
              <a:rPr lang="en-US" b="1" dirty="0" smtClean="0">
                <a:solidFill>
                  <a:srgbClr val="00B050"/>
                </a:solidFill>
              </a:rPr>
              <a:t>COC Director </a:t>
            </a:r>
            <a:r>
              <a:rPr lang="en-US" dirty="0" smtClean="0">
                <a:solidFill>
                  <a:srgbClr val="00B050"/>
                </a:solidFill>
              </a:rPr>
              <a:t>will work together to evaluate the HUD proposed rank and review tool in comparison with the FY2017 COC Competition scoring tool. </a:t>
            </a:r>
          </a:p>
          <a:p>
            <a:pPr lvl="1">
              <a:buFont typeface="Arial" panose="020B0604020202020204" pitchFamily="34" charset="0"/>
              <a:buChar char="•"/>
            </a:pPr>
            <a:r>
              <a:rPr lang="en-US" dirty="0" smtClean="0">
                <a:solidFill>
                  <a:srgbClr val="00B050"/>
                </a:solidFill>
              </a:rPr>
              <a:t>The </a:t>
            </a:r>
            <a:r>
              <a:rPr lang="en-US" b="1" dirty="0" smtClean="0">
                <a:solidFill>
                  <a:srgbClr val="00B050"/>
                </a:solidFill>
              </a:rPr>
              <a:t>Board of Directors </a:t>
            </a:r>
            <a:r>
              <a:rPr lang="en-US" dirty="0" smtClean="0">
                <a:solidFill>
                  <a:srgbClr val="00B050"/>
                </a:solidFill>
              </a:rPr>
              <a:t>will release the current Board Scoring Tool out for comment to the membership.</a:t>
            </a:r>
          </a:p>
          <a:p>
            <a:pPr lvl="1">
              <a:buFont typeface="Arial" panose="020B0604020202020204" pitchFamily="34" charset="0"/>
              <a:buChar char="•"/>
            </a:pPr>
            <a:r>
              <a:rPr lang="en-US" dirty="0" smtClean="0">
                <a:solidFill>
                  <a:srgbClr val="00B050"/>
                </a:solidFill>
              </a:rPr>
              <a:t>The </a:t>
            </a:r>
            <a:r>
              <a:rPr lang="en-US" b="1" dirty="0" smtClean="0">
                <a:solidFill>
                  <a:srgbClr val="00B050"/>
                </a:solidFill>
              </a:rPr>
              <a:t>Board of Directors </a:t>
            </a:r>
            <a:r>
              <a:rPr lang="en-US" dirty="0" smtClean="0">
                <a:solidFill>
                  <a:srgbClr val="00B050"/>
                </a:solidFill>
              </a:rPr>
              <a:t>and </a:t>
            </a:r>
            <a:r>
              <a:rPr lang="en-US" b="1" dirty="0" smtClean="0">
                <a:solidFill>
                  <a:srgbClr val="00B050"/>
                </a:solidFill>
              </a:rPr>
              <a:t>COC Director </a:t>
            </a:r>
            <a:r>
              <a:rPr lang="en-US" dirty="0" smtClean="0">
                <a:solidFill>
                  <a:srgbClr val="00B050"/>
                </a:solidFill>
              </a:rPr>
              <a:t>will use the comments and the evaluation of the HUD proposed rank and review tool to revised the Board Scoring Tool and threshold process in preparation for FY2018 COC Competition. </a:t>
            </a:r>
          </a:p>
          <a:p>
            <a:pPr lvl="1">
              <a:buFont typeface="Arial" panose="020B0604020202020204" pitchFamily="34" charset="0"/>
              <a:buChar char="•"/>
            </a:pPr>
            <a:r>
              <a:rPr lang="en-US" dirty="0">
                <a:solidFill>
                  <a:srgbClr val="00B050"/>
                </a:solidFill>
              </a:rPr>
              <a:t>The </a:t>
            </a:r>
            <a:r>
              <a:rPr lang="en-US" b="1" dirty="0" smtClean="0">
                <a:solidFill>
                  <a:srgbClr val="00B050"/>
                </a:solidFill>
              </a:rPr>
              <a:t>COC </a:t>
            </a:r>
            <a:r>
              <a:rPr lang="en-US" b="1" dirty="0" smtClean="0">
                <a:solidFill>
                  <a:srgbClr val="00B050"/>
                </a:solidFill>
              </a:rPr>
              <a:t>Director </a:t>
            </a:r>
            <a:r>
              <a:rPr lang="en-US" dirty="0" smtClean="0">
                <a:solidFill>
                  <a:srgbClr val="00B050"/>
                </a:solidFill>
              </a:rPr>
              <a:t>will work with </a:t>
            </a:r>
            <a:r>
              <a:rPr lang="en-US" b="1" dirty="0" smtClean="0">
                <a:solidFill>
                  <a:srgbClr val="00B050"/>
                </a:solidFill>
              </a:rPr>
              <a:t>ICA</a:t>
            </a:r>
            <a:r>
              <a:rPr lang="en-US" dirty="0" smtClean="0">
                <a:solidFill>
                  <a:srgbClr val="00B050"/>
                </a:solidFill>
              </a:rPr>
              <a:t> to determine whether additional elements (not in an APR) could be captured to assist with HUD’s identified needs &amp; vulnerabilities currently not assessed, specifically history of victimization and criminal history. </a:t>
            </a:r>
            <a:endParaRPr lang="en-US" dirty="0" smtClean="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713197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D. Point-in-Time Count</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r>
              <a:rPr lang="en-US" dirty="0" smtClean="0"/>
              <a:t>3. </a:t>
            </a:r>
            <a:r>
              <a:rPr lang="en-US" u="sng" dirty="0" smtClean="0"/>
              <a:t>Conducting an Effective Youth Count (3 </a:t>
            </a:r>
            <a:r>
              <a:rPr lang="en-US" u="sng" dirty="0"/>
              <a:t>points) </a:t>
            </a:r>
            <a:endParaRPr lang="en-US" u="sng" dirty="0" smtClean="0"/>
          </a:p>
          <a:p>
            <a:pPr lvl="1">
              <a:buFont typeface="Wingdings" panose="05000000000000000000" pitchFamily="2" charset="2"/>
              <a:buChar char="Ø"/>
            </a:pPr>
            <a:r>
              <a:rPr lang="en-US" dirty="0">
                <a:solidFill>
                  <a:srgbClr val="FF9900"/>
                </a:solidFill>
              </a:rPr>
              <a:t>Increase involvement of youth in the planning and actual count, including selection of locations</a:t>
            </a:r>
          </a:p>
          <a:p>
            <a:pPr lvl="1">
              <a:buFont typeface="Wingdings" panose="05000000000000000000" pitchFamily="2" charset="2"/>
              <a:buChar char="Ø"/>
            </a:pPr>
            <a:r>
              <a:rPr lang="en-US" dirty="0">
                <a:solidFill>
                  <a:srgbClr val="FF9900"/>
                </a:solidFill>
              </a:rPr>
              <a:t>Include more youth serving organizations as well</a:t>
            </a:r>
          </a:p>
          <a:p>
            <a:pPr lvl="1">
              <a:buFont typeface="Arial" panose="020B0604020202020204" pitchFamily="34" charset="0"/>
              <a:buChar char="•"/>
            </a:pPr>
            <a:endParaRPr lang="en-US" b="1" dirty="0" smtClean="0">
              <a:solidFill>
                <a:srgbClr val="00B050"/>
              </a:solidFill>
            </a:endParaRPr>
          </a:p>
          <a:p>
            <a:pPr lvl="1">
              <a:buFont typeface="Arial" panose="020B0604020202020204" pitchFamily="34" charset="0"/>
              <a:buChar char="•"/>
            </a:pPr>
            <a:r>
              <a:rPr lang="en-US" dirty="0">
                <a:solidFill>
                  <a:srgbClr val="00B050"/>
                </a:solidFill>
              </a:rPr>
              <a:t>The </a:t>
            </a:r>
            <a:r>
              <a:rPr lang="en-US" b="1" dirty="0" smtClean="0">
                <a:solidFill>
                  <a:srgbClr val="00B050"/>
                </a:solidFill>
              </a:rPr>
              <a:t>COC </a:t>
            </a:r>
            <a:r>
              <a:rPr lang="en-US" b="1" dirty="0" smtClean="0">
                <a:solidFill>
                  <a:srgbClr val="00B050"/>
                </a:solidFill>
              </a:rPr>
              <a:t>Director </a:t>
            </a:r>
            <a:r>
              <a:rPr lang="en-US" dirty="0" smtClean="0">
                <a:solidFill>
                  <a:srgbClr val="00B050"/>
                </a:solidFill>
              </a:rPr>
              <a:t>will work with each </a:t>
            </a:r>
            <a:r>
              <a:rPr lang="en-US" b="1" dirty="0" smtClean="0">
                <a:solidFill>
                  <a:srgbClr val="00B050"/>
                </a:solidFill>
              </a:rPr>
              <a:t>PIT lead </a:t>
            </a:r>
            <a:r>
              <a:rPr lang="en-US" dirty="0" smtClean="0">
                <a:solidFill>
                  <a:srgbClr val="00B050"/>
                </a:solidFill>
              </a:rPr>
              <a:t>to ensure that each coalition is working with youth-serving organizations and recruiting youth to assist with the planning of the count as well as the night of the count.</a:t>
            </a:r>
          </a:p>
          <a:p>
            <a:pPr lvl="1">
              <a:buFont typeface="Arial" panose="020B0604020202020204" pitchFamily="34" charset="0"/>
              <a:buChar char="•"/>
            </a:pPr>
            <a:r>
              <a:rPr lang="en-US" dirty="0" smtClean="0">
                <a:solidFill>
                  <a:srgbClr val="00B050"/>
                </a:solidFill>
              </a:rPr>
              <a:t>Each </a:t>
            </a:r>
            <a:r>
              <a:rPr lang="en-US" b="1" dirty="0" smtClean="0">
                <a:solidFill>
                  <a:srgbClr val="00B050"/>
                </a:solidFill>
              </a:rPr>
              <a:t>local coalition</a:t>
            </a:r>
            <a:r>
              <a:rPr lang="en-US" dirty="0" smtClean="0">
                <a:solidFill>
                  <a:srgbClr val="00B050"/>
                </a:solidFill>
              </a:rPr>
              <a:t> </a:t>
            </a:r>
            <a:r>
              <a:rPr lang="en-US" dirty="0" smtClean="0">
                <a:solidFill>
                  <a:srgbClr val="00B050"/>
                </a:solidFill>
              </a:rPr>
              <a:t>would have to actively recruit youth serving organizations and youth to assist with the planning of the PIT count, selecting locations, and conducting the actual count. Each </a:t>
            </a:r>
            <a:r>
              <a:rPr lang="en-US" b="1" dirty="0" smtClean="0">
                <a:solidFill>
                  <a:srgbClr val="00B050"/>
                </a:solidFill>
              </a:rPr>
              <a:t>local coalition </a:t>
            </a:r>
            <a:r>
              <a:rPr lang="en-US" dirty="0" smtClean="0">
                <a:solidFill>
                  <a:srgbClr val="00B050"/>
                </a:solidFill>
              </a:rPr>
              <a:t>would have to expand the use of the service based count and recruit additional providers to participate.</a:t>
            </a:r>
          </a:p>
          <a:p>
            <a:pPr lvl="1">
              <a:buFont typeface="Arial" panose="020B0604020202020204" pitchFamily="34" charset="0"/>
              <a:buChar char="•"/>
            </a:pPr>
            <a:r>
              <a:rPr lang="en-US" dirty="0" smtClean="0">
                <a:solidFill>
                  <a:srgbClr val="00B050"/>
                </a:solidFill>
              </a:rPr>
              <a:t>The </a:t>
            </a:r>
            <a:r>
              <a:rPr lang="en-US" b="1" dirty="0" smtClean="0">
                <a:solidFill>
                  <a:srgbClr val="00B050"/>
                </a:solidFill>
              </a:rPr>
              <a:t>Youth Advisory Board </a:t>
            </a:r>
            <a:r>
              <a:rPr lang="en-US" dirty="0" smtClean="0">
                <a:solidFill>
                  <a:srgbClr val="00B050"/>
                </a:solidFill>
              </a:rPr>
              <a:t>will continue to identify challenges and propose solutions for conducting an effective youth count in the Balance of State.</a:t>
            </a:r>
          </a:p>
          <a:p>
            <a:endParaRPr lang="en-US" dirty="0" smtClean="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0978662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E. System Performance </a:t>
            </a:r>
            <a:endParaRPr lang="en" b="1" dirty="0">
              <a:solidFill>
                <a:schemeClr val="tx1"/>
              </a:solidFill>
            </a:endParaRPr>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r>
              <a:rPr lang="en-US" dirty="0" smtClean="0"/>
              <a:t>1a. </a:t>
            </a:r>
            <a:r>
              <a:rPr lang="en-US" u="sng" dirty="0" smtClean="0"/>
              <a:t>Decreasing the number of sheltered homeless people (2 </a:t>
            </a:r>
            <a:r>
              <a:rPr lang="en-US" u="sng" dirty="0"/>
              <a:t>points</a:t>
            </a:r>
            <a:r>
              <a:rPr lang="en-US" u="sng" dirty="0" smtClean="0"/>
              <a:t>)</a:t>
            </a:r>
            <a:r>
              <a:rPr lang="en-US" dirty="0" smtClean="0"/>
              <a:t>   	</a:t>
            </a:r>
            <a:r>
              <a:rPr lang="en-US" i="1" dirty="0" smtClean="0"/>
              <a:t>*must be at least 5%* </a:t>
            </a:r>
            <a:endParaRPr lang="en-US" i="1" u="sng" dirty="0" smtClean="0"/>
          </a:p>
          <a:p>
            <a:pPr lvl="1">
              <a:buFont typeface="Wingdings" panose="05000000000000000000" pitchFamily="2" charset="2"/>
              <a:buChar char="Ø"/>
            </a:pPr>
            <a:r>
              <a:rPr lang="en-US" dirty="0" smtClean="0">
                <a:solidFill>
                  <a:srgbClr val="FF9900"/>
                </a:solidFill>
              </a:rPr>
              <a:t>Comparing </a:t>
            </a:r>
            <a:r>
              <a:rPr lang="en-US" dirty="0">
                <a:solidFill>
                  <a:srgbClr val="FF9900"/>
                </a:solidFill>
              </a:rPr>
              <a:t>2016 to 2017:   shelter decrease from 3313 to 3211	(decrease of 3.08%)</a:t>
            </a:r>
          </a:p>
          <a:p>
            <a:pPr lvl="1">
              <a:buFont typeface="Arial" panose="020B0604020202020204" pitchFamily="34" charset="0"/>
              <a:buChar char="•"/>
            </a:pPr>
            <a:r>
              <a:rPr lang="en-US" dirty="0">
                <a:solidFill>
                  <a:srgbClr val="00B050"/>
                </a:solidFill>
              </a:rPr>
              <a:t>The </a:t>
            </a:r>
            <a:r>
              <a:rPr lang="en-US" b="1" dirty="0" smtClean="0">
                <a:solidFill>
                  <a:srgbClr val="00B050"/>
                </a:solidFill>
              </a:rPr>
              <a:t>COC </a:t>
            </a:r>
            <a:r>
              <a:rPr lang="en-US" b="1" dirty="0" smtClean="0">
                <a:solidFill>
                  <a:srgbClr val="00B050"/>
                </a:solidFill>
              </a:rPr>
              <a:t>Director </a:t>
            </a:r>
            <a:r>
              <a:rPr lang="en-US" dirty="0" smtClean="0">
                <a:solidFill>
                  <a:srgbClr val="00B050"/>
                </a:solidFill>
              </a:rPr>
              <a:t>will work with each </a:t>
            </a:r>
            <a:r>
              <a:rPr lang="en-US" b="1" dirty="0" smtClean="0">
                <a:solidFill>
                  <a:srgbClr val="00B050"/>
                </a:solidFill>
              </a:rPr>
              <a:t>PIT lead </a:t>
            </a:r>
            <a:r>
              <a:rPr lang="en-US" dirty="0" smtClean="0">
                <a:solidFill>
                  <a:srgbClr val="00B050"/>
                </a:solidFill>
              </a:rPr>
              <a:t>to ensure accurate PIT data collection</a:t>
            </a:r>
          </a:p>
          <a:p>
            <a:pPr lvl="1">
              <a:buFont typeface="Arial" panose="020B0604020202020204" pitchFamily="34" charset="0"/>
              <a:buChar char="•"/>
            </a:pPr>
            <a:r>
              <a:rPr lang="en-US" dirty="0">
                <a:solidFill>
                  <a:srgbClr val="00B050"/>
                </a:solidFill>
              </a:rPr>
              <a:t>The </a:t>
            </a:r>
            <a:r>
              <a:rPr lang="en-US" b="1" dirty="0" smtClean="0">
                <a:solidFill>
                  <a:srgbClr val="00B050"/>
                </a:solidFill>
              </a:rPr>
              <a:t>COC </a:t>
            </a:r>
            <a:r>
              <a:rPr lang="en-US" b="1" dirty="0" smtClean="0">
                <a:solidFill>
                  <a:srgbClr val="00B050"/>
                </a:solidFill>
              </a:rPr>
              <a:t>Director </a:t>
            </a:r>
            <a:r>
              <a:rPr lang="en-US" dirty="0" smtClean="0">
                <a:solidFill>
                  <a:srgbClr val="00B050"/>
                </a:solidFill>
              </a:rPr>
              <a:t>will identify </a:t>
            </a:r>
            <a:r>
              <a:rPr lang="en-US" b="1" dirty="0" smtClean="0">
                <a:solidFill>
                  <a:srgbClr val="00B050"/>
                </a:solidFill>
              </a:rPr>
              <a:t>local coalition</a:t>
            </a:r>
            <a:r>
              <a:rPr lang="en-US" dirty="0" smtClean="0">
                <a:solidFill>
                  <a:srgbClr val="00B050"/>
                </a:solidFill>
              </a:rPr>
              <a:t>-specific </a:t>
            </a:r>
            <a:r>
              <a:rPr lang="en-US" dirty="0" smtClean="0">
                <a:solidFill>
                  <a:srgbClr val="00B050"/>
                </a:solidFill>
              </a:rPr>
              <a:t>trends, communicating with both the </a:t>
            </a:r>
            <a:r>
              <a:rPr lang="en-US" b="1" dirty="0" smtClean="0">
                <a:solidFill>
                  <a:srgbClr val="00B050"/>
                </a:solidFill>
              </a:rPr>
              <a:t>local coalition </a:t>
            </a:r>
            <a:r>
              <a:rPr lang="en-US" dirty="0" smtClean="0">
                <a:solidFill>
                  <a:srgbClr val="00B050"/>
                </a:solidFill>
              </a:rPr>
              <a:t>and </a:t>
            </a:r>
            <a:r>
              <a:rPr lang="en-US" b="1" dirty="0" smtClean="0">
                <a:solidFill>
                  <a:srgbClr val="00B050"/>
                </a:solidFill>
              </a:rPr>
              <a:t>Board of Directors </a:t>
            </a:r>
            <a:r>
              <a:rPr lang="en-US" dirty="0" smtClean="0">
                <a:solidFill>
                  <a:srgbClr val="00B050"/>
                </a:solidFill>
              </a:rPr>
              <a:t>regarding those increasing and those decreasing.</a:t>
            </a:r>
          </a:p>
          <a:p>
            <a:pPr lvl="1">
              <a:buFont typeface="Arial" panose="020B0604020202020204" pitchFamily="34" charset="0"/>
              <a:buChar char="•"/>
            </a:pPr>
            <a:r>
              <a:rPr lang="en-US" dirty="0" smtClean="0">
                <a:solidFill>
                  <a:srgbClr val="00B050"/>
                </a:solidFill>
              </a:rPr>
              <a:t>Each </a:t>
            </a:r>
            <a:r>
              <a:rPr lang="en-US" b="1" dirty="0" smtClean="0">
                <a:solidFill>
                  <a:srgbClr val="00B050"/>
                </a:solidFill>
              </a:rPr>
              <a:t>local c</a:t>
            </a:r>
            <a:r>
              <a:rPr lang="en-US" b="1" dirty="0" smtClean="0">
                <a:solidFill>
                  <a:srgbClr val="00B050"/>
                </a:solidFill>
              </a:rPr>
              <a:t>oalition</a:t>
            </a:r>
            <a:r>
              <a:rPr lang="en-US" dirty="0" smtClean="0">
                <a:solidFill>
                  <a:srgbClr val="00B050"/>
                </a:solidFill>
              </a:rPr>
              <a:t> </a:t>
            </a:r>
            <a:r>
              <a:rPr lang="en-US" dirty="0" smtClean="0">
                <a:solidFill>
                  <a:srgbClr val="00B050"/>
                </a:solidFill>
              </a:rPr>
              <a:t>would have to dig into their data, identify barriers to shelter exits, establish a diversion program to reduce the number of people entering shelter, and increase access to housing. </a:t>
            </a:r>
          </a:p>
          <a:p>
            <a:pPr lvl="1">
              <a:buFont typeface="Arial" panose="020B0604020202020204" pitchFamily="34" charset="0"/>
              <a:buChar char="•"/>
            </a:pPr>
            <a:endParaRPr lang="en-US" dirty="0">
              <a:solidFill>
                <a:srgbClr val="00B050"/>
              </a:solidFill>
            </a:endParaRPr>
          </a:p>
          <a:p>
            <a:r>
              <a:rPr lang="en-US" dirty="0"/>
              <a:t>1b. </a:t>
            </a:r>
            <a:r>
              <a:rPr lang="en-US" u="sng" dirty="0"/>
              <a:t>Decreasing the number of unsheltered homeless people (5 points)</a:t>
            </a:r>
            <a:r>
              <a:rPr lang="en-US" dirty="0"/>
              <a:t> 	</a:t>
            </a:r>
            <a:r>
              <a:rPr lang="en-US" i="1" dirty="0"/>
              <a:t>*must be at least 5%* </a:t>
            </a:r>
            <a:endParaRPr lang="en-US" i="1" u="sng" dirty="0"/>
          </a:p>
          <a:p>
            <a:pPr lvl="1">
              <a:buFont typeface="Wingdings" panose="05000000000000000000" pitchFamily="2" charset="2"/>
              <a:buChar char="Ø"/>
            </a:pPr>
            <a:r>
              <a:rPr lang="en-US" dirty="0">
                <a:solidFill>
                  <a:srgbClr val="FF9900"/>
                </a:solidFill>
              </a:rPr>
              <a:t>Comparing 2016 to 2017:   unsheltered increase from 132 to 137</a:t>
            </a:r>
          </a:p>
          <a:p>
            <a:pPr lvl="1">
              <a:buFont typeface="Wingdings" panose="05000000000000000000" pitchFamily="2" charset="2"/>
              <a:buChar char="Ø"/>
            </a:pPr>
            <a:r>
              <a:rPr lang="en-US" dirty="0">
                <a:solidFill>
                  <a:srgbClr val="FF9900"/>
                </a:solidFill>
              </a:rPr>
              <a:t>Use of Coordinated Entry – After Hour Plan should reduce this number </a:t>
            </a:r>
          </a:p>
          <a:p>
            <a:pPr lvl="1">
              <a:buFont typeface="Arial" panose="020B0604020202020204" pitchFamily="34" charset="0"/>
              <a:buChar char="•"/>
            </a:pPr>
            <a:r>
              <a:rPr lang="en-US" dirty="0">
                <a:solidFill>
                  <a:srgbClr val="00B050"/>
                </a:solidFill>
              </a:rPr>
              <a:t>The </a:t>
            </a:r>
            <a:r>
              <a:rPr lang="en-US" b="1" dirty="0" smtClean="0">
                <a:solidFill>
                  <a:srgbClr val="00B050"/>
                </a:solidFill>
              </a:rPr>
              <a:t>COC </a:t>
            </a:r>
            <a:r>
              <a:rPr lang="en-US" b="1" dirty="0">
                <a:solidFill>
                  <a:srgbClr val="00B050"/>
                </a:solidFill>
              </a:rPr>
              <a:t>Director </a:t>
            </a:r>
            <a:r>
              <a:rPr lang="en-US" dirty="0">
                <a:solidFill>
                  <a:srgbClr val="00B050"/>
                </a:solidFill>
              </a:rPr>
              <a:t>will work with each </a:t>
            </a:r>
            <a:r>
              <a:rPr lang="en-US" b="1" dirty="0">
                <a:solidFill>
                  <a:srgbClr val="00B050"/>
                </a:solidFill>
              </a:rPr>
              <a:t>PIT lead </a:t>
            </a:r>
            <a:r>
              <a:rPr lang="en-US" dirty="0">
                <a:solidFill>
                  <a:srgbClr val="00B050"/>
                </a:solidFill>
              </a:rPr>
              <a:t>to ensure accurate PIT data collection</a:t>
            </a:r>
          </a:p>
          <a:p>
            <a:pPr lvl="1">
              <a:buFont typeface="Arial" panose="020B0604020202020204" pitchFamily="34" charset="0"/>
              <a:buChar char="•"/>
            </a:pPr>
            <a:r>
              <a:rPr lang="en-US" dirty="0">
                <a:solidFill>
                  <a:srgbClr val="00B050"/>
                </a:solidFill>
              </a:rPr>
              <a:t>The </a:t>
            </a:r>
            <a:r>
              <a:rPr lang="en-US" b="1" dirty="0" smtClean="0">
                <a:solidFill>
                  <a:srgbClr val="00B050"/>
                </a:solidFill>
              </a:rPr>
              <a:t>COC </a:t>
            </a:r>
            <a:r>
              <a:rPr lang="en-US" b="1" dirty="0">
                <a:solidFill>
                  <a:srgbClr val="00B050"/>
                </a:solidFill>
              </a:rPr>
              <a:t>Director </a:t>
            </a:r>
            <a:r>
              <a:rPr lang="en-US" dirty="0">
                <a:solidFill>
                  <a:srgbClr val="00B050"/>
                </a:solidFill>
              </a:rPr>
              <a:t>will identify </a:t>
            </a:r>
            <a:r>
              <a:rPr lang="en-US" b="1" dirty="0" smtClean="0">
                <a:solidFill>
                  <a:srgbClr val="00B050"/>
                </a:solidFill>
              </a:rPr>
              <a:t>local coalition</a:t>
            </a:r>
            <a:r>
              <a:rPr lang="en-US" dirty="0" smtClean="0">
                <a:solidFill>
                  <a:srgbClr val="00B050"/>
                </a:solidFill>
              </a:rPr>
              <a:t>-specific </a:t>
            </a:r>
            <a:r>
              <a:rPr lang="en-US" dirty="0">
                <a:solidFill>
                  <a:srgbClr val="00B050"/>
                </a:solidFill>
              </a:rPr>
              <a:t>trends, communicating with both the </a:t>
            </a:r>
            <a:r>
              <a:rPr lang="en-US" b="1" dirty="0" smtClean="0">
                <a:solidFill>
                  <a:srgbClr val="00B050"/>
                </a:solidFill>
              </a:rPr>
              <a:t>local coalition</a:t>
            </a:r>
            <a:r>
              <a:rPr lang="en-US" dirty="0" smtClean="0">
                <a:solidFill>
                  <a:srgbClr val="00B050"/>
                </a:solidFill>
              </a:rPr>
              <a:t> </a:t>
            </a:r>
            <a:r>
              <a:rPr lang="en-US" dirty="0">
                <a:solidFill>
                  <a:srgbClr val="00B050"/>
                </a:solidFill>
              </a:rPr>
              <a:t>and </a:t>
            </a:r>
            <a:r>
              <a:rPr lang="en-US" b="1" dirty="0">
                <a:solidFill>
                  <a:srgbClr val="00B050"/>
                </a:solidFill>
              </a:rPr>
              <a:t>Board of Directors</a:t>
            </a:r>
            <a:r>
              <a:rPr lang="en-US" dirty="0">
                <a:solidFill>
                  <a:srgbClr val="00B050"/>
                </a:solidFill>
              </a:rPr>
              <a:t> regarding those increasing and those decreasing.</a:t>
            </a:r>
          </a:p>
          <a:p>
            <a:pPr lvl="1">
              <a:buFont typeface="Arial" panose="020B0604020202020204" pitchFamily="34" charset="0"/>
              <a:buChar char="•"/>
            </a:pPr>
            <a:r>
              <a:rPr lang="en-US" dirty="0">
                <a:solidFill>
                  <a:srgbClr val="00B050"/>
                </a:solidFill>
              </a:rPr>
              <a:t>Each </a:t>
            </a:r>
            <a:r>
              <a:rPr lang="en-US" b="1" dirty="0" smtClean="0">
                <a:solidFill>
                  <a:srgbClr val="00B050"/>
                </a:solidFill>
              </a:rPr>
              <a:t>local c</a:t>
            </a:r>
            <a:r>
              <a:rPr lang="en-US" b="1" dirty="0" smtClean="0">
                <a:solidFill>
                  <a:srgbClr val="00B050"/>
                </a:solidFill>
              </a:rPr>
              <a:t>oalition</a:t>
            </a:r>
            <a:r>
              <a:rPr lang="en-US" dirty="0" smtClean="0">
                <a:solidFill>
                  <a:srgbClr val="00B050"/>
                </a:solidFill>
              </a:rPr>
              <a:t> </a:t>
            </a:r>
            <a:r>
              <a:rPr lang="en-US" dirty="0">
                <a:solidFill>
                  <a:srgbClr val="00B050"/>
                </a:solidFill>
              </a:rPr>
              <a:t>would have to dig into their data, identify barriers to shelter entry, effectiveness of After Hour plan, establish a diversion program, and increase access to housing. </a:t>
            </a:r>
          </a:p>
          <a:p>
            <a:endParaRPr lang="en-US" dirty="0" smtClean="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3844539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E. System Performance</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r>
              <a:rPr lang="en-US" dirty="0" smtClean="0"/>
              <a:t>1c. </a:t>
            </a:r>
            <a:r>
              <a:rPr lang="en-US" u="sng" dirty="0" smtClean="0"/>
              <a:t>Decreasing the combined number of sheltered and unsheltered homeless people (3 </a:t>
            </a:r>
            <a:r>
              <a:rPr lang="en-US" u="sng" dirty="0"/>
              <a:t>points) </a:t>
            </a:r>
            <a:r>
              <a:rPr lang="en-US" i="1" dirty="0"/>
              <a:t>*must be at least 5%* </a:t>
            </a:r>
            <a:endParaRPr lang="en-US" i="1" u="sng" dirty="0"/>
          </a:p>
          <a:p>
            <a:pPr lvl="1">
              <a:buFont typeface="Wingdings" panose="05000000000000000000" pitchFamily="2" charset="2"/>
              <a:buChar char="Ø"/>
            </a:pPr>
            <a:r>
              <a:rPr lang="en-US" dirty="0" smtClean="0">
                <a:solidFill>
                  <a:srgbClr val="FF9900"/>
                </a:solidFill>
              </a:rPr>
              <a:t>Comparing </a:t>
            </a:r>
            <a:r>
              <a:rPr lang="en-US" dirty="0">
                <a:solidFill>
                  <a:srgbClr val="FF9900"/>
                </a:solidFill>
              </a:rPr>
              <a:t>2016 to 2017:   shelter + unsheltered decrease from 3445 to 3348	(decrease of 2.82%)</a:t>
            </a:r>
          </a:p>
          <a:p>
            <a:pPr marL="201168" lvl="1" indent="0">
              <a:buNone/>
            </a:pPr>
            <a:endParaRPr lang="en-US" dirty="0" smtClean="0">
              <a:solidFill>
                <a:srgbClr val="00B050"/>
              </a:solidFill>
            </a:endParaRPr>
          </a:p>
          <a:p>
            <a:pPr marL="201168" lvl="1" indent="0">
              <a:buNone/>
            </a:pPr>
            <a:r>
              <a:rPr lang="en-US" dirty="0" smtClean="0">
                <a:solidFill>
                  <a:srgbClr val="00B050"/>
                </a:solidFill>
              </a:rPr>
              <a:t>To </a:t>
            </a:r>
            <a:r>
              <a:rPr lang="en-US" dirty="0">
                <a:solidFill>
                  <a:srgbClr val="00B050"/>
                </a:solidFill>
              </a:rPr>
              <a:t>decrease the number of sheltered homeless people, the following has to occur:</a:t>
            </a:r>
          </a:p>
          <a:p>
            <a:pPr lvl="1">
              <a:buFont typeface="Wingdings" panose="05000000000000000000" pitchFamily="2" charset="2"/>
              <a:buChar char="ü"/>
            </a:pPr>
            <a:r>
              <a:rPr lang="en-US" dirty="0">
                <a:solidFill>
                  <a:schemeClr val="tx1"/>
                </a:solidFill>
              </a:rPr>
              <a:t>Less people in emergency shelter or motel voucher programs</a:t>
            </a:r>
          </a:p>
          <a:p>
            <a:pPr lvl="1">
              <a:buFont typeface="Wingdings" panose="05000000000000000000" pitchFamily="2" charset="2"/>
              <a:buChar char="ü"/>
            </a:pPr>
            <a:r>
              <a:rPr lang="en-US" dirty="0">
                <a:solidFill>
                  <a:schemeClr val="tx1"/>
                </a:solidFill>
              </a:rPr>
              <a:t>Less people in transitional housing programs</a:t>
            </a:r>
          </a:p>
          <a:p>
            <a:pPr marL="201168" lvl="1" indent="0">
              <a:buNone/>
            </a:pPr>
            <a:endParaRPr lang="en-US" dirty="0">
              <a:solidFill>
                <a:schemeClr val="tx1"/>
              </a:solidFill>
            </a:endParaRPr>
          </a:p>
          <a:p>
            <a:pPr marL="201168" lvl="1" indent="0">
              <a:buNone/>
            </a:pPr>
            <a:r>
              <a:rPr lang="en-US" dirty="0">
                <a:solidFill>
                  <a:srgbClr val="00B050"/>
                </a:solidFill>
              </a:rPr>
              <a:t>To decrease the number of people in emergency shelter or motel vouchers, the following has to occur:</a:t>
            </a:r>
          </a:p>
          <a:p>
            <a:pPr lvl="1">
              <a:buFont typeface="Wingdings" panose="05000000000000000000" pitchFamily="2" charset="2"/>
              <a:buChar char="ü"/>
            </a:pPr>
            <a:r>
              <a:rPr lang="en-US" dirty="0">
                <a:solidFill>
                  <a:schemeClr val="tx1"/>
                </a:solidFill>
              </a:rPr>
              <a:t>More people exiting from shelter or motel voucher programs</a:t>
            </a:r>
          </a:p>
          <a:p>
            <a:pPr lvl="1">
              <a:buFont typeface="Wingdings" panose="05000000000000000000" pitchFamily="2" charset="2"/>
              <a:buChar char="ü"/>
            </a:pPr>
            <a:r>
              <a:rPr lang="en-US" dirty="0">
                <a:solidFill>
                  <a:schemeClr val="tx1"/>
                </a:solidFill>
              </a:rPr>
              <a:t>Less people entering shelter or motel voucher </a:t>
            </a:r>
            <a:r>
              <a:rPr lang="en-US" dirty="0" smtClean="0">
                <a:solidFill>
                  <a:schemeClr val="tx1"/>
                </a:solidFill>
              </a:rPr>
              <a:t>programs</a:t>
            </a:r>
          </a:p>
          <a:p>
            <a:pPr marL="201168" lvl="1" indent="0">
              <a:buNone/>
            </a:pPr>
            <a:endParaRPr lang="en-US" dirty="0">
              <a:solidFill>
                <a:schemeClr val="tx1"/>
              </a:solidFill>
            </a:endParaRPr>
          </a:p>
          <a:p>
            <a:pPr marL="201168" lvl="1" indent="0">
              <a:buNone/>
            </a:pPr>
            <a:r>
              <a:rPr lang="en-US" dirty="0">
                <a:solidFill>
                  <a:srgbClr val="00B050"/>
                </a:solidFill>
              </a:rPr>
              <a:t>To decrease the number of unsheltered homeless people, the following has to occur:</a:t>
            </a:r>
          </a:p>
          <a:p>
            <a:pPr lvl="1">
              <a:buFont typeface="Wingdings" panose="05000000000000000000" pitchFamily="2" charset="2"/>
              <a:buChar char="ü"/>
            </a:pPr>
            <a:r>
              <a:rPr lang="en-US" dirty="0">
                <a:solidFill>
                  <a:schemeClr val="tx1"/>
                </a:solidFill>
              </a:rPr>
              <a:t>More people in emergency shelter or motel voucher programs</a:t>
            </a:r>
          </a:p>
          <a:p>
            <a:pPr lvl="1">
              <a:buFont typeface="Wingdings" panose="05000000000000000000" pitchFamily="2" charset="2"/>
              <a:buChar char="ü"/>
            </a:pPr>
            <a:r>
              <a:rPr lang="en-US" dirty="0">
                <a:solidFill>
                  <a:schemeClr val="tx1"/>
                </a:solidFill>
              </a:rPr>
              <a:t>More people in permanent housing </a:t>
            </a:r>
          </a:p>
          <a:p>
            <a:pPr marL="201168" lvl="1" indent="0">
              <a:buNone/>
            </a:pPr>
            <a:endParaRPr lang="en-US" dirty="0">
              <a:solidFill>
                <a:schemeClr val="tx1"/>
              </a:solidFill>
            </a:endParaRPr>
          </a:p>
          <a:p>
            <a:endParaRPr lang="en-US" dirty="0" smtClean="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9447726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E. System Performance</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r>
              <a:rPr lang="en-US" dirty="0" smtClean="0"/>
              <a:t>2. </a:t>
            </a:r>
            <a:r>
              <a:rPr lang="en-US" u="sng" dirty="0" smtClean="0"/>
              <a:t>Reduction in the Number of First Time Homeless (3 </a:t>
            </a:r>
            <a:r>
              <a:rPr lang="en-US" u="sng" dirty="0"/>
              <a:t>points) </a:t>
            </a:r>
            <a:endParaRPr lang="en-US" u="sng" dirty="0" smtClean="0"/>
          </a:p>
          <a:p>
            <a:pPr lvl="1">
              <a:buFont typeface="Wingdings" panose="05000000000000000000" pitchFamily="2" charset="2"/>
              <a:buChar char="Ø"/>
            </a:pPr>
            <a:r>
              <a:rPr lang="en-US" dirty="0">
                <a:solidFill>
                  <a:srgbClr val="FF9900"/>
                </a:solidFill>
              </a:rPr>
              <a:t>While the </a:t>
            </a:r>
            <a:r>
              <a:rPr lang="en-US" dirty="0" smtClean="0">
                <a:solidFill>
                  <a:srgbClr val="FF9900"/>
                </a:solidFill>
              </a:rPr>
              <a:t>Balance of State numbers showed a reduction, there </a:t>
            </a:r>
            <a:r>
              <a:rPr lang="en-US" dirty="0">
                <a:solidFill>
                  <a:srgbClr val="FF9900"/>
                </a:solidFill>
              </a:rPr>
              <a:t>is no:</a:t>
            </a:r>
          </a:p>
          <a:p>
            <a:pPr lvl="2">
              <a:buFont typeface="Wingdings" panose="05000000000000000000" pitchFamily="2" charset="2"/>
              <a:buChar char="Ø"/>
            </a:pPr>
            <a:r>
              <a:rPr lang="en-US" dirty="0">
                <a:solidFill>
                  <a:srgbClr val="FF9900"/>
                </a:solidFill>
              </a:rPr>
              <a:t>systematic process for identifying risk factors</a:t>
            </a:r>
          </a:p>
          <a:p>
            <a:pPr lvl="2">
              <a:buFont typeface="Wingdings" panose="05000000000000000000" pitchFamily="2" charset="2"/>
              <a:buChar char="Ø"/>
            </a:pPr>
            <a:r>
              <a:rPr lang="en-US" dirty="0">
                <a:solidFill>
                  <a:srgbClr val="FF9900"/>
                </a:solidFill>
              </a:rPr>
              <a:t>strategies to address those at risk of becoming homeless</a:t>
            </a:r>
          </a:p>
          <a:p>
            <a:pPr lvl="2">
              <a:buFont typeface="Wingdings" panose="05000000000000000000" pitchFamily="2" charset="2"/>
              <a:buChar char="Ø"/>
            </a:pPr>
            <a:r>
              <a:rPr lang="en-US" dirty="0" smtClean="0">
                <a:solidFill>
                  <a:srgbClr val="FF9900"/>
                </a:solidFill>
              </a:rPr>
              <a:t>diversion </a:t>
            </a:r>
            <a:r>
              <a:rPr lang="en-US" dirty="0">
                <a:solidFill>
                  <a:srgbClr val="FF9900"/>
                </a:solidFill>
              </a:rPr>
              <a:t>policies and </a:t>
            </a:r>
            <a:r>
              <a:rPr lang="en-US" dirty="0" smtClean="0">
                <a:solidFill>
                  <a:srgbClr val="FF9900"/>
                </a:solidFill>
              </a:rPr>
              <a:t>procedure</a:t>
            </a:r>
            <a:endParaRPr lang="en-US" dirty="0">
              <a:solidFill>
                <a:srgbClr val="FF9900"/>
              </a:solidFill>
            </a:endParaRPr>
          </a:p>
          <a:p>
            <a:pPr lvl="1">
              <a:buFont typeface="Arial" panose="020B0604020202020204" pitchFamily="34" charset="0"/>
              <a:buChar char="•"/>
            </a:pPr>
            <a:endParaRPr lang="en-US" dirty="0" smtClean="0">
              <a:solidFill>
                <a:srgbClr val="00B050"/>
              </a:solidFill>
            </a:endParaRPr>
          </a:p>
          <a:p>
            <a:pPr lvl="1">
              <a:buFont typeface="Arial" panose="020B0604020202020204" pitchFamily="34" charset="0"/>
              <a:buChar char="•"/>
            </a:pPr>
            <a:r>
              <a:rPr lang="en-US" dirty="0" smtClean="0">
                <a:solidFill>
                  <a:srgbClr val="00B050"/>
                </a:solidFill>
              </a:rPr>
              <a:t>The </a:t>
            </a:r>
            <a:r>
              <a:rPr lang="en-US" b="1" dirty="0" smtClean="0">
                <a:solidFill>
                  <a:srgbClr val="00B050"/>
                </a:solidFill>
              </a:rPr>
              <a:t>Emergency Shelter committee </a:t>
            </a:r>
            <a:r>
              <a:rPr lang="en-US" dirty="0" smtClean="0">
                <a:solidFill>
                  <a:srgbClr val="00B050"/>
                </a:solidFill>
              </a:rPr>
              <a:t>will be tasked with developing a diversion policy, researching best practices, and developing a procedure for implementation across the Balance of State COC.</a:t>
            </a:r>
            <a:endParaRPr lang="en-US" b="1" dirty="0" smtClean="0">
              <a:solidFill>
                <a:srgbClr val="00B050"/>
              </a:solidFill>
            </a:endParaRPr>
          </a:p>
          <a:p>
            <a:pPr lvl="1">
              <a:buFont typeface="Arial" panose="020B0604020202020204" pitchFamily="34" charset="0"/>
              <a:buChar char="•"/>
            </a:pPr>
            <a:r>
              <a:rPr lang="en-US" dirty="0" smtClean="0">
                <a:solidFill>
                  <a:srgbClr val="00B050"/>
                </a:solidFill>
              </a:rPr>
              <a:t>The</a:t>
            </a:r>
            <a:r>
              <a:rPr lang="en-US" b="1" dirty="0" smtClean="0">
                <a:solidFill>
                  <a:srgbClr val="00B050"/>
                </a:solidFill>
              </a:rPr>
              <a:t> CES Specialist</a:t>
            </a:r>
            <a:r>
              <a:rPr lang="en-US" dirty="0" smtClean="0">
                <a:solidFill>
                  <a:srgbClr val="00B050"/>
                </a:solidFill>
              </a:rPr>
              <a:t> will work with </a:t>
            </a:r>
            <a:r>
              <a:rPr lang="en-US" b="1" dirty="0" smtClean="0">
                <a:solidFill>
                  <a:srgbClr val="00B050"/>
                </a:solidFill>
              </a:rPr>
              <a:t>ICA</a:t>
            </a:r>
            <a:r>
              <a:rPr lang="en-US" dirty="0" smtClean="0">
                <a:solidFill>
                  <a:srgbClr val="00B050"/>
                </a:solidFill>
              </a:rPr>
              <a:t> to dig into prevention specific data, especially as it relates to those receiving prevention services. </a:t>
            </a:r>
          </a:p>
          <a:p>
            <a:pPr lvl="1">
              <a:buFont typeface="Arial" panose="020B0604020202020204" pitchFamily="34" charset="0"/>
              <a:buChar char="•"/>
            </a:pPr>
            <a:r>
              <a:rPr lang="en-US" dirty="0" smtClean="0">
                <a:solidFill>
                  <a:srgbClr val="00B050"/>
                </a:solidFill>
              </a:rPr>
              <a:t>Each </a:t>
            </a:r>
            <a:r>
              <a:rPr lang="en-US" b="1" dirty="0" smtClean="0">
                <a:solidFill>
                  <a:srgbClr val="00B050"/>
                </a:solidFill>
              </a:rPr>
              <a:t>local c</a:t>
            </a:r>
            <a:r>
              <a:rPr lang="en-US" b="1" dirty="0" smtClean="0">
                <a:solidFill>
                  <a:srgbClr val="00B050"/>
                </a:solidFill>
              </a:rPr>
              <a:t>oalition</a:t>
            </a:r>
            <a:r>
              <a:rPr lang="en-US" dirty="0" smtClean="0">
                <a:solidFill>
                  <a:srgbClr val="00B050"/>
                </a:solidFill>
              </a:rPr>
              <a:t> </a:t>
            </a:r>
            <a:r>
              <a:rPr lang="en-US" dirty="0" smtClean="0">
                <a:solidFill>
                  <a:srgbClr val="00B050"/>
                </a:solidFill>
              </a:rPr>
              <a:t>would have to identify the need for prevention services versus diversion in their community and create a systematic process for identifying risk of homelessness factors.</a:t>
            </a:r>
          </a:p>
          <a:p>
            <a:pPr lvl="1">
              <a:buFont typeface="Arial" panose="020B0604020202020204" pitchFamily="34" charset="0"/>
              <a:buChar char="•"/>
            </a:pPr>
            <a:r>
              <a:rPr lang="en-US" dirty="0" smtClean="0">
                <a:solidFill>
                  <a:srgbClr val="00B050"/>
                </a:solidFill>
              </a:rPr>
              <a:t>The</a:t>
            </a:r>
            <a:r>
              <a:rPr lang="en-US" b="1" dirty="0" smtClean="0">
                <a:solidFill>
                  <a:srgbClr val="00B050"/>
                </a:solidFill>
              </a:rPr>
              <a:t> COC Director </a:t>
            </a:r>
            <a:r>
              <a:rPr lang="en-US" dirty="0" smtClean="0">
                <a:solidFill>
                  <a:srgbClr val="00B050"/>
                </a:solidFill>
              </a:rPr>
              <a:t>will be working with the </a:t>
            </a:r>
            <a:r>
              <a:rPr lang="en-US" b="1" dirty="0" smtClean="0">
                <a:solidFill>
                  <a:srgbClr val="00B050"/>
                </a:solidFill>
              </a:rPr>
              <a:t>Board of Directors </a:t>
            </a:r>
            <a:r>
              <a:rPr lang="en-US" dirty="0" smtClean="0">
                <a:solidFill>
                  <a:srgbClr val="00B050"/>
                </a:solidFill>
              </a:rPr>
              <a:t>on this issue. Specifically, what is the difference between those in poverty that never become homelessness and those that do. </a:t>
            </a:r>
            <a:endParaRPr lang="en-US" b="1" dirty="0" smtClean="0">
              <a:solidFill>
                <a:srgbClr val="00B050"/>
              </a:solidFill>
            </a:endParaRPr>
          </a:p>
          <a:p>
            <a:endParaRPr lang="en-US" dirty="0" smtClean="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3738033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E. System Performance</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r>
              <a:rPr lang="en-US" dirty="0" smtClean="0"/>
              <a:t>3. </a:t>
            </a:r>
            <a:r>
              <a:rPr lang="en-US" u="sng" dirty="0" smtClean="0"/>
              <a:t>Length of Time Homeless (11 points</a:t>
            </a:r>
            <a:r>
              <a:rPr lang="en-US" u="sng" dirty="0"/>
              <a:t>) </a:t>
            </a:r>
            <a:endParaRPr lang="en-US" u="sng" dirty="0" smtClean="0"/>
          </a:p>
          <a:p>
            <a:pPr lvl="1">
              <a:buFont typeface="Wingdings" panose="05000000000000000000" pitchFamily="2" charset="2"/>
              <a:buChar char="Ø"/>
            </a:pPr>
            <a:r>
              <a:rPr lang="en-US" dirty="0">
                <a:solidFill>
                  <a:srgbClr val="FF9900"/>
                </a:solidFill>
              </a:rPr>
              <a:t>BOS needs to continue to decrease length of time homeless</a:t>
            </a:r>
          </a:p>
          <a:p>
            <a:pPr lvl="2">
              <a:buFont typeface="Wingdings" panose="05000000000000000000" pitchFamily="2" charset="2"/>
              <a:buChar char="Ø"/>
            </a:pPr>
            <a:r>
              <a:rPr lang="en-US" dirty="0">
                <a:solidFill>
                  <a:srgbClr val="FF9900"/>
                </a:solidFill>
              </a:rPr>
              <a:t>LOTH for ES &amp; SH		average increase </a:t>
            </a:r>
            <a:r>
              <a:rPr lang="en-US" dirty="0" smtClean="0">
                <a:solidFill>
                  <a:srgbClr val="FF9900"/>
                </a:solidFill>
              </a:rPr>
              <a:t>by 2 </a:t>
            </a:r>
            <a:r>
              <a:rPr lang="en-US" dirty="0">
                <a:solidFill>
                  <a:srgbClr val="FF9900"/>
                </a:solidFill>
              </a:rPr>
              <a:t>bed nights</a:t>
            </a:r>
          </a:p>
          <a:p>
            <a:pPr lvl="2">
              <a:buFont typeface="Wingdings" panose="05000000000000000000" pitchFamily="2" charset="2"/>
              <a:buChar char="Ø"/>
            </a:pPr>
            <a:r>
              <a:rPr lang="en-US" dirty="0">
                <a:solidFill>
                  <a:srgbClr val="FF9900"/>
                </a:solidFill>
              </a:rPr>
              <a:t>LOTH for ES, SH &amp; TH	</a:t>
            </a:r>
            <a:r>
              <a:rPr lang="en-US" dirty="0" smtClean="0">
                <a:solidFill>
                  <a:srgbClr val="FF9900"/>
                </a:solidFill>
              </a:rPr>
              <a:t>average </a:t>
            </a:r>
            <a:r>
              <a:rPr lang="en-US" dirty="0">
                <a:solidFill>
                  <a:srgbClr val="FF9900"/>
                </a:solidFill>
              </a:rPr>
              <a:t>decrease by 1 bed night</a:t>
            </a:r>
          </a:p>
          <a:p>
            <a:pPr lvl="1">
              <a:buFont typeface="Wingdings" panose="05000000000000000000" pitchFamily="2" charset="2"/>
              <a:buChar char="Ø"/>
            </a:pPr>
            <a:r>
              <a:rPr lang="en-US" dirty="0">
                <a:solidFill>
                  <a:srgbClr val="FF9900"/>
                </a:solidFill>
              </a:rPr>
              <a:t>Create a systematic process for reducing length of time homeless</a:t>
            </a:r>
          </a:p>
          <a:p>
            <a:pPr lvl="1">
              <a:buFont typeface="Arial" panose="020B0604020202020204" pitchFamily="34" charset="0"/>
              <a:buChar char="•"/>
            </a:pPr>
            <a:endParaRPr lang="en-US" dirty="0" smtClean="0">
              <a:solidFill>
                <a:srgbClr val="00B050"/>
              </a:solidFill>
            </a:endParaRPr>
          </a:p>
          <a:p>
            <a:pPr lvl="1">
              <a:buFont typeface="Arial" panose="020B0604020202020204" pitchFamily="34" charset="0"/>
              <a:buChar char="•"/>
            </a:pPr>
            <a:r>
              <a:rPr lang="en-US" dirty="0" smtClean="0">
                <a:solidFill>
                  <a:srgbClr val="00B050"/>
                </a:solidFill>
              </a:rPr>
              <a:t>Each </a:t>
            </a:r>
            <a:r>
              <a:rPr lang="en-US" b="1" dirty="0" smtClean="0">
                <a:solidFill>
                  <a:srgbClr val="00B050"/>
                </a:solidFill>
              </a:rPr>
              <a:t>local c</a:t>
            </a:r>
            <a:r>
              <a:rPr lang="en-US" b="1" dirty="0" smtClean="0">
                <a:solidFill>
                  <a:srgbClr val="00B050"/>
                </a:solidFill>
              </a:rPr>
              <a:t>oalition</a:t>
            </a:r>
            <a:r>
              <a:rPr lang="en-US" dirty="0" smtClean="0">
                <a:solidFill>
                  <a:srgbClr val="00B050"/>
                </a:solidFill>
              </a:rPr>
              <a:t> </a:t>
            </a:r>
            <a:r>
              <a:rPr lang="en-US" dirty="0">
                <a:solidFill>
                  <a:srgbClr val="00B050"/>
                </a:solidFill>
              </a:rPr>
              <a:t>would have to dig into their data, identify barriers to shelter exits, establish a diversion program to reduce the number of people entering shelter, and increase access to housing. </a:t>
            </a:r>
          </a:p>
          <a:p>
            <a:pPr lvl="1">
              <a:buFont typeface="Arial" panose="020B0604020202020204" pitchFamily="34" charset="0"/>
              <a:buChar char="•"/>
            </a:pPr>
            <a:r>
              <a:rPr lang="en-US" dirty="0" smtClean="0">
                <a:solidFill>
                  <a:srgbClr val="00B050"/>
                </a:solidFill>
              </a:rPr>
              <a:t>The </a:t>
            </a:r>
            <a:r>
              <a:rPr lang="en-US" b="1" dirty="0" smtClean="0">
                <a:solidFill>
                  <a:srgbClr val="00B050"/>
                </a:solidFill>
              </a:rPr>
              <a:t>Transitional Housing and Safe Haven programs </a:t>
            </a:r>
            <a:r>
              <a:rPr lang="en-US" dirty="0" smtClean="0">
                <a:solidFill>
                  <a:srgbClr val="00B050"/>
                </a:solidFill>
              </a:rPr>
              <a:t>would have to evaluate their process to ensure that people remain in the program for only as long as they need, begin exit planning at entry, and increase access to permanent housing.</a:t>
            </a:r>
          </a:p>
          <a:p>
            <a:pPr lvl="1">
              <a:buFont typeface="Arial" panose="020B0604020202020204" pitchFamily="34" charset="0"/>
              <a:buChar char="•"/>
            </a:pPr>
            <a:r>
              <a:rPr lang="en-US" dirty="0" smtClean="0">
                <a:solidFill>
                  <a:srgbClr val="00B050"/>
                </a:solidFill>
              </a:rPr>
              <a:t>The </a:t>
            </a:r>
            <a:r>
              <a:rPr lang="en-US" b="1" dirty="0" smtClean="0">
                <a:solidFill>
                  <a:srgbClr val="00B050"/>
                </a:solidFill>
              </a:rPr>
              <a:t>CES Specialist </a:t>
            </a:r>
            <a:r>
              <a:rPr lang="en-US" dirty="0" smtClean="0">
                <a:solidFill>
                  <a:srgbClr val="00B050"/>
                </a:solidFill>
              </a:rPr>
              <a:t>will evaluate prioritization lists and the CE process to ensure compliance. </a:t>
            </a:r>
          </a:p>
          <a:p>
            <a:pPr lvl="1">
              <a:buFont typeface="Arial" panose="020B0604020202020204" pitchFamily="34" charset="0"/>
              <a:buChar char="•"/>
            </a:pPr>
            <a:r>
              <a:rPr lang="en-US" dirty="0" smtClean="0">
                <a:solidFill>
                  <a:srgbClr val="00B050"/>
                </a:solidFill>
              </a:rPr>
              <a:t>The</a:t>
            </a:r>
            <a:r>
              <a:rPr lang="en-US" b="1" dirty="0" smtClean="0">
                <a:solidFill>
                  <a:srgbClr val="00B050"/>
                </a:solidFill>
              </a:rPr>
              <a:t> </a:t>
            </a:r>
            <a:r>
              <a:rPr lang="en-US" b="1" dirty="0">
                <a:solidFill>
                  <a:srgbClr val="00B050"/>
                </a:solidFill>
              </a:rPr>
              <a:t>COC Director </a:t>
            </a:r>
            <a:r>
              <a:rPr lang="en-US" dirty="0">
                <a:solidFill>
                  <a:srgbClr val="00B050"/>
                </a:solidFill>
              </a:rPr>
              <a:t>will be working with the </a:t>
            </a:r>
            <a:r>
              <a:rPr lang="en-US" b="1" dirty="0">
                <a:solidFill>
                  <a:srgbClr val="00B050"/>
                </a:solidFill>
              </a:rPr>
              <a:t>Board of Directors </a:t>
            </a:r>
            <a:r>
              <a:rPr lang="en-US" dirty="0">
                <a:solidFill>
                  <a:srgbClr val="00B050"/>
                </a:solidFill>
              </a:rPr>
              <a:t>on this issue. Specifically, what is the difference between those in poverty that never become homelessness and those that do. </a:t>
            </a:r>
            <a:endParaRPr lang="en-US" b="1" dirty="0">
              <a:solidFill>
                <a:srgbClr val="00B050"/>
              </a:solidFill>
            </a:endParaRPr>
          </a:p>
          <a:p>
            <a:endParaRPr lang="en-US" dirty="0" smtClean="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0967877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E. System Performance</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r>
              <a:rPr lang="en-US" dirty="0" smtClean="0"/>
              <a:t>4. </a:t>
            </a:r>
            <a:r>
              <a:rPr lang="en-US" u="sng" dirty="0" smtClean="0"/>
              <a:t>Successful Permanent Housing Placement or Retention (9 points</a:t>
            </a:r>
            <a:r>
              <a:rPr lang="en-US" u="sng" dirty="0"/>
              <a:t>) </a:t>
            </a:r>
            <a:endParaRPr lang="en-US" u="sng" dirty="0" smtClean="0"/>
          </a:p>
          <a:p>
            <a:pPr lvl="1">
              <a:buFont typeface="Wingdings" panose="05000000000000000000" pitchFamily="2" charset="2"/>
              <a:buChar char="Ø"/>
            </a:pPr>
            <a:r>
              <a:rPr lang="en-US" dirty="0">
                <a:solidFill>
                  <a:srgbClr val="FF9900"/>
                </a:solidFill>
              </a:rPr>
              <a:t>Review and analyze data </a:t>
            </a:r>
          </a:p>
          <a:p>
            <a:pPr lvl="2">
              <a:buFont typeface="Wingdings" panose="05000000000000000000" pitchFamily="2" charset="2"/>
              <a:buChar char="Ø"/>
            </a:pPr>
            <a:r>
              <a:rPr lang="en-US" dirty="0">
                <a:solidFill>
                  <a:srgbClr val="FF9900"/>
                </a:solidFill>
              </a:rPr>
              <a:t>Street outreach 	</a:t>
            </a:r>
            <a:r>
              <a:rPr lang="en-US" dirty="0" smtClean="0">
                <a:solidFill>
                  <a:srgbClr val="FF9900"/>
                </a:solidFill>
              </a:rPr>
              <a:t>(-</a:t>
            </a:r>
            <a:r>
              <a:rPr lang="en-US" dirty="0">
                <a:solidFill>
                  <a:srgbClr val="FF9900"/>
                </a:solidFill>
              </a:rPr>
              <a:t>1.0</a:t>
            </a:r>
            <a:r>
              <a:rPr lang="en-US" dirty="0" smtClean="0">
                <a:solidFill>
                  <a:srgbClr val="FF9900"/>
                </a:solidFill>
              </a:rPr>
              <a:t>%)</a:t>
            </a:r>
            <a:r>
              <a:rPr lang="en-US" dirty="0">
                <a:solidFill>
                  <a:srgbClr val="FF9900"/>
                </a:solidFill>
              </a:rPr>
              <a:t>		</a:t>
            </a:r>
            <a:r>
              <a:rPr lang="en-US" dirty="0" smtClean="0">
                <a:solidFill>
                  <a:srgbClr val="FF9900"/>
                </a:solidFill>
              </a:rPr>
              <a:t>ES</a:t>
            </a:r>
            <a:r>
              <a:rPr lang="en-US" dirty="0">
                <a:solidFill>
                  <a:srgbClr val="FF9900"/>
                </a:solidFill>
              </a:rPr>
              <a:t>, SH, TH &amp; </a:t>
            </a:r>
            <a:r>
              <a:rPr lang="en-US" dirty="0" smtClean="0">
                <a:solidFill>
                  <a:srgbClr val="FF9900"/>
                </a:solidFill>
              </a:rPr>
              <a:t>RRH  (0%)		PSH  (2%)</a:t>
            </a:r>
            <a:endParaRPr lang="en-US" dirty="0">
              <a:solidFill>
                <a:srgbClr val="FF9900"/>
              </a:solidFill>
            </a:endParaRPr>
          </a:p>
          <a:p>
            <a:pPr lvl="1">
              <a:buFont typeface="Wingdings" panose="05000000000000000000" pitchFamily="2" charset="2"/>
              <a:buChar char="Ø"/>
            </a:pPr>
            <a:r>
              <a:rPr lang="en-US" dirty="0">
                <a:solidFill>
                  <a:srgbClr val="FF9900"/>
                </a:solidFill>
              </a:rPr>
              <a:t>Create specific steps to improve housing placement and retention</a:t>
            </a:r>
          </a:p>
          <a:p>
            <a:pPr lvl="1">
              <a:buFont typeface="Arial" panose="020B0604020202020204" pitchFamily="34" charset="0"/>
              <a:buChar char="•"/>
            </a:pPr>
            <a:endParaRPr lang="en-US" b="1" dirty="0" smtClean="0">
              <a:solidFill>
                <a:srgbClr val="00B050"/>
              </a:solidFill>
            </a:endParaRPr>
          </a:p>
          <a:p>
            <a:pPr lvl="1">
              <a:buFont typeface="Arial" panose="020B0604020202020204" pitchFamily="34" charset="0"/>
              <a:buChar char="•"/>
            </a:pPr>
            <a:r>
              <a:rPr lang="en-US" dirty="0" smtClean="0">
                <a:solidFill>
                  <a:srgbClr val="00B050"/>
                </a:solidFill>
              </a:rPr>
              <a:t>The </a:t>
            </a:r>
            <a:r>
              <a:rPr lang="en-US" b="1" dirty="0" smtClean="0">
                <a:solidFill>
                  <a:srgbClr val="00B050"/>
                </a:solidFill>
              </a:rPr>
              <a:t>COC </a:t>
            </a:r>
            <a:r>
              <a:rPr lang="en-US" b="1" dirty="0" smtClean="0">
                <a:solidFill>
                  <a:srgbClr val="00B050"/>
                </a:solidFill>
              </a:rPr>
              <a:t>Director </a:t>
            </a:r>
            <a:r>
              <a:rPr lang="en-US" dirty="0" smtClean="0">
                <a:solidFill>
                  <a:srgbClr val="00B050"/>
                </a:solidFill>
              </a:rPr>
              <a:t>will </a:t>
            </a:r>
            <a:r>
              <a:rPr lang="en-US" dirty="0" smtClean="0">
                <a:solidFill>
                  <a:srgbClr val="00B050"/>
                </a:solidFill>
              </a:rPr>
              <a:t>work </a:t>
            </a:r>
            <a:r>
              <a:rPr lang="en-US" dirty="0" smtClean="0">
                <a:solidFill>
                  <a:srgbClr val="00B050"/>
                </a:solidFill>
              </a:rPr>
              <a:t>with the </a:t>
            </a:r>
            <a:r>
              <a:rPr lang="en-US" b="1" dirty="0" smtClean="0">
                <a:solidFill>
                  <a:srgbClr val="00B050"/>
                </a:solidFill>
              </a:rPr>
              <a:t>Board of Directors </a:t>
            </a:r>
            <a:r>
              <a:rPr lang="en-US" dirty="0" smtClean="0">
                <a:solidFill>
                  <a:srgbClr val="00B050"/>
                </a:solidFill>
              </a:rPr>
              <a:t>to provide annual housing first-specific training for beginners and more advanced case management. This includes the recruitment of speakers.</a:t>
            </a:r>
            <a:endParaRPr lang="en-US" dirty="0">
              <a:solidFill>
                <a:srgbClr val="00B050"/>
              </a:solidFill>
            </a:endParaRPr>
          </a:p>
          <a:p>
            <a:pPr lvl="1">
              <a:buFont typeface="Arial" panose="020B0604020202020204" pitchFamily="34" charset="0"/>
              <a:buChar char="•"/>
            </a:pPr>
            <a:r>
              <a:rPr lang="en-US" dirty="0">
                <a:solidFill>
                  <a:srgbClr val="00B050"/>
                </a:solidFill>
              </a:rPr>
              <a:t>The </a:t>
            </a:r>
            <a:r>
              <a:rPr lang="en-US" b="1" dirty="0" smtClean="0">
                <a:solidFill>
                  <a:srgbClr val="00B050"/>
                </a:solidFill>
              </a:rPr>
              <a:t>COC Director </a:t>
            </a:r>
            <a:r>
              <a:rPr lang="en-US" dirty="0" smtClean="0">
                <a:solidFill>
                  <a:srgbClr val="00B050"/>
                </a:solidFill>
              </a:rPr>
              <a:t>will continue to collaborate with the other HUD COC’s on the issue of housing first.</a:t>
            </a:r>
            <a:endParaRPr lang="en-US" dirty="0"/>
          </a:p>
          <a:p>
            <a:pPr lvl="1">
              <a:buFont typeface="Arial" panose="020B0604020202020204" pitchFamily="34" charset="0"/>
              <a:buChar char="•"/>
            </a:pPr>
            <a:r>
              <a:rPr lang="en-US" dirty="0" smtClean="0">
                <a:solidFill>
                  <a:srgbClr val="00B050"/>
                </a:solidFill>
              </a:rPr>
              <a:t>The </a:t>
            </a:r>
            <a:r>
              <a:rPr lang="en-US" b="1" dirty="0" smtClean="0">
                <a:solidFill>
                  <a:srgbClr val="00B050"/>
                </a:solidFill>
              </a:rPr>
              <a:t>COC Monitoring and Compliance Coordinator </a:t>
            </a:r>
            <a:r>
              <a:rPr lang="en-US" dirty="0" smtClean="0">
                <a:solidFill>
                  <a:srgbClr val="00B050"/>
                </a:solidFill>
              </a:rPr>
              <a:t>will use HUD’s housing first assessment as a component of monitoring starting 1/1/18.</a:t>
            </a:r>
          </a:p>
          <a:p>
            <a:pPr lvl="1">
              <a:buFont typeface="Arial" panose="020B0604020202020204" pitchFamily="34" charset="0"/>
              <a:buChar char="•"/>
            </a:pPr>
            <a:r>
              <a:rPr lang="en-US" dirty="0" smtClean="0">
                <a:solidFill>
                  <a:srgbClr val="00B050"/>
                </a:solidFill>
              </a:rPr>
              <a:t>The </a:t>
            </a:r>
            <a:r>
              <a:rPr lang="en-US" b="1" dirty="0" smtClean="0">
                <a:solidFill>
                  <a:srgbClr val="00B050"/>
                </a:solidFill>
              </a:rPr>
              <a:t>CES Specialist </a:t>
            </a:r>
            <a:r>
              <a:rPr lang="en-US" dirty="0" smtClean="0">
                <a:solidFill>
                  <a:srgbClr val="00B050"/>
                </a:solidFill>
              </a:rPr>
              <a:t>will conduct ongoing compliance evaluation and provide assistance in reviewing the prioritization list to ensure access to permanent housing is efficient and targeted.</a:t>
            </a:r>
          </a:p>
          <a:p>
            <a:pPr lvl="1">
              <a:buFont typeface="Arial" panose="020B0604020202020204" pitchFamily="34" charset="0"/>
              <a:buChar char="•"/>
            </a:pPr>
            <a:r>
              <a:rPr lang="en-US" dirty="0">
                <a:solidFill>
                  <a:srgbClr val="00B050"/>
                </a:solidFill>
              </a:rPr>
              <a:t>The </a:t>
            </a:r>
            <a:r>
              <a:rPr lang="en-US" b="1" dirty="0" smtClean="0">
                <a:solidFill>
                  <a:srgbClr val="00B050"/>
                </a:solidFill>
              </a:rPr>
              <a:t>COC funded programs </a:t>
            </a:r>
            <a:r>
              <a:rPr lang="en-US" dirty="0">
                <a:solidFill>
                  <a:srgbClr val="00B050"/>
                </a:solidFill>
              </a:rPr>
              <a:t>would have to evaluate their </a:t>
            </a:r>
            <a:r>
              <a:rPr lang="en-US" dirty="0" smtClean="0">
                <a:solidFill>
                  <a:srgbClr val="00B050"/>
                </a:solidFill>
              </a:rPr>
              <a:t>placement and retention process, including exits to permanent housing for Safe Haven &amp; Transitional Housing projects. Positive exit planning strategy should begin at entry.</a:t>
            </a:r>
            <a:endParaRPr lang="en-US" dirty="0">
              <a:solidFill>
                <a:srgbClr val="00B050"/>
              </a:solidFill>
            </a:endParaRPr>
          </a:p>
          <a:p>
            <a:pPr lvl="1">
              <a:buFont typeface="Arial" panose="020B0604020202020204" pitchFamily="34" charset="0"/>
              <a:buChar char="•"/>
            </a:pPr>
            <a:endParaRPr lang="en-US" dirty="0" smtClean="0">
              <a:solidFill>
                <a:srgbClr val="00B050"/>
              </a:solidFill>
            </a:endParaRP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9860172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E. System Performance</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r>
              <a:rPr lang="en-US" dirty="0" smtClean="0"/>
              <a:t>5. </a:t>
            </a:r>
            <a:r>
              <a:rPr lang="en-US" u="sng" dirty="0" smtClean="0"/>
              <a:t>Returns to Homelessness (6 points</a:t>
            </a:r>
            <a:r>
              <a:rPr lang="en-US" u="sng" dirty="0"/>
              <a:t>) </a:t>
            </a:r>
            <a:endParaRPr lang="en-US" u="sng" dirty="0" smtClean="0"/>
          </a:p>
          <a:p>
            <a:pPr lvl="1">
              <a:buFont typeface="Wingdings" panose="05000000000000000000" pitchFamily="2" charset="2"/>
              <a:buChar char="Ø"/>
            </a:pPr>
            <a:r>
              <a:rPr lang="en-US" dirty="0">
                <a:solidFill>
                  <a:srgbClr val="FF9900"/>
                </a:solidFill>
              </a:rPr>
              <a:t>Review and analyze data </a:t>
            </a:r>
            <a:r>
              <a:rPr lang="en-US" dirty="0" smtClean="0">
                <a:solidFill>
                  <a:srgbClr val="FF9900"/>
                </a:solidFill>
              </a:rPr>
              <a:t>– for example, the number of returns in 2 years:</a:t>
            </a:r>
            <a:endParaRPr lang="en-US" dirty="0">
              <a:solidFill>
                <a:srgbClr val="FF9900"/>
              </a:solidFill>
            </a:endParaRPr>
          </a:p>
          <a:p>
            <a:pPr lvl="2">
              <a:buFont typeface="Wingdings" panose="05000000000000000000" pitchFamily="2" charset="2"/>
              <a:buChar char="Ø"/>
            </a:pPr>
            <a:r>
              <a:rPr lang="en-US" dirty="0" smtClean="0">
                <a:solidFill>
                  <a:srgbClr val="FF9900"/>
                </a:solidFill>
              </a:rPr>
              <a:t>Street </a:t>
            </a:r>
            <a:r>
              <a:rPr lang="en-US" dirty="0">
                <a:solidFill>
                  <a:srgbClr val="FF9900"/>
                </a:solidFill>
              </a:rPr>
              <a:t>outreach 			</a:t>
            </a:r>
            <a:r>
              <a:rPr lang="en-US" dirty="0" smtClean="0">
                <a:solidFill>
                  <a:srgbClr val="FF9900"/>
                </a:solidFill>
              </a:rPr>
              <a:t>29%		Emergency </a:t>
            </a:r>
            <a:r>
              <a:rPr lang="en-US" dirty="0">
                <a:solidFill>
                  <a:srgbClr val="FF9900"/>
                </a:solidFill>
              </a:rPr>
              <a:t>Shelter		</a:t>
            </a:r>
            <a:r>
              <a:rPr lang="en-US" dirty="0" smtClean="0">
                <a:solidFill>
                  <a:srgbClr val="FF9900"/>
                </a:solidFill>
              </a:rPr>
              <a:t>25</a:t>
            </a:r>
            <a:r>
              <a:rPr lang="en-US" dirty="0">
                <a:solidFill>
                  <a:srgbClr val="FF9900"/>
                </a:solidFill>
              </a:rPr>
              <a:t>%</a:t>
            </a:r>
          </a:p>
          <a:p>
            <a:pPr lvl="2">
              <a:buFont typeface="Wingdings" panose="05000000000000000000" pitchFamily="2" charset="2"/>
              <a:buChar char="Ø"/>
            </a:pPr>
            <a:r>
              <a:rPr lang="en-US" dirty="0">
                <a:solidFill>
                  <a:srgbClr val="FF9900"/>
                </a:solidFill>
              </a:rPr>
              <a:t>Transitional Housing		</a:t>
            </a:r>
            <a:r>
              <a:rPr lang="en-US" dirty="0" smtClean="0">
                <a:solidFill>
                  <a:srgbClr val="FF9900"/>
                </a:solidFill>
              </a:rPr>
              <a:t>12%		Safe </a:t>
            </a:r>
            <a:r>
              <a:rPr lang="en-US" dirty="0">
                <a:solidFill>
                  <a:srgbClr val="FF9900"/>
                </a:solidFill>
              </a:rPr>
              <a:t>Haven			</a:t>
            </a:r>
            <a:r>
              <a:rPr lang="en-US" dirty="0" smtClean="0">
                <a:solidFill>
                  <a:srgbClr val="FF9900"/>
                </a:solidFill>
              </a:rPr>
              <a:t>11</a:t>
            </a:r>
            <a:r>
              <a:rPr lang="en-US" dirty="0">
                <a:solidFill>
                  <a:srgbClr val="FF9900"/>
                </a:solidFill>
              </a:rPr>
              <a:t>%</a:t>
            </a:r>
          </a:p>
          <a:p>
            <a:pPr lvl="2">
              <a:buFont typeface="Wingdings" panose="05000000000000000000" pitchFamily="2" charset="2"/>
              <a:buChar char="Ø"/>
            </a:pPr>
            <a:r>
              <a:rPr lang="en-US" dirty="0">
                <a:solidFill>
                  <a:srgbClr val="FF9900"/>
                </a:solidFill>
              </a:rPr>
              <a:t>Permanent Housing (RRH and PSH)	</a:t>
            </a:r>
            <a:r>
              <a:rPr lang="en-US" dirty="0" smtClean="0">
                <a:solidFill>
                  <a:srgbClr val="FF9900"/>
                </a:solidFill>
              </a:rPr>
              <a:t>16%		Total </a:t>
            </a:r>
            <a:r>
              <a:rPr lang="en-US" dirty="0">
                <a:solidFill>
                  <a:srgbClr val="FF9900"/>
                </a:solidFill>
              </a:rPr>
              <a:t>(SO, ES, TH, SH, PH)		20%</a:t>
            </a:r>
          </a:p>
          <a:p>
            <a:pPr lvl="1">
              <a:buFont typeface="Wingdings" panose="05000000000000000000" pitchFamily="2" charset="2"/>
              <a:buChar char="Ø"/>
            </a:pPr>
            <a:r>
              <a:rPr lang="en-US" dirty="0">
                <a:solidFill>
                  <a:srgbClr val="FF9900"/>
                </a:solidFill>
              </a:rPr>
              <a:t>Create specific strategies implemented to identify those that return</a:t>
            </a:r>
          </a:p>
          <a:p>
            <a:pPr lvl="1">
              <a:buFont typeface="Wingdings" panose="05000000000000000000" pitchFamily="2" charset="2"/>
              <a:buChar char="Ø"/>
            </a:pPr>
            <a:r>
              <a:rPr lang="en-US" dirty="0">
                <a:solidFill>
                  <a:srgbClr val="FF9900"/>
                </a:solidFill>
              </a:rPr>
              <a:t>Create specific strategies to reduce returns</a:t>
            </a:r>
          </a:p>
          <a:p>
            <a:pPr lvl="1">
              <a:buFont typeface="Arial" panose="020B0604020202020204" pitchFamily="34" charset="0"/>
              <a:buChar char="•"/>
            </a:pPr>
            <a:endParaRPr lang="en-US" b="1" dirty="0" smtClean="0">
              <a:solidFill>
                <a:srgbClr val="00B050"/>
              </a:solidFill>
            </a:endParaRPr>
          </a:p>
          <a:p>
            <a:pPr lvl="1">
              <a:buFont typeface="Arial" panose="020B0604020202020204" pitchFamily="34" charset="0"/>
              <a:buChar char="•"/>
            </a:pPr>
            <a:r>
              <a:rPr lang="en-US" dirty="0">
                <a:solidFill>
                  <a:srgbClr val="00B050"/>
                </a:solidFill>
              </a:rPr>
              <a:t>The </a:t>
            </a:r>
            <a:r>
              <a:rPr lang="en-US" b="1" dirty="0">
                <a:solidFill>
                  <a:srgbClr val="00B050"/>
                </a:solidFill>
              </a:rPr>
              <a:t>COC Director </a:t>
            </a:r>
            <a:r>
              <a:rPr lang="en-US" dirty="0">
                <a:solidFill>
                  <a:srgbClr val="00B050"/>
                </a:solidFill>
              </a:rPr>
              <a:t>will work with </a:t>
            </a:r>
            <a:r>
              <a:rPr lang="en-US" b="1" dirty="0" smtClean="0">
                <a:solidFill>
                  <a:srgbClr val="00B050"/>
                </a:solidFill>
              </a:rPr>
              <a:t>ICA</a:t>
            </a:r>
            <a:r>
              <a:rPr lang="en-US" dirty="0" smtClean="0">
                <a:solidFill>
                  <a:srgbClr val="00B050"/>
                </a:solidFill>
              </a:rPr>
              <a:t> to ensure data quality and consistency regarding reoccurrence reporting.</a:t>
            </a:r>
          </a:p>
          <a:p>
            <a:pPr lvl="1">
              <a:buFont typeface="Arial" panose="020B0604020202020204" pitchFamily="34" charset="0"/>
              <a:buChar char="•"/>
            </a:pPr>
            <a:r>
              <a:rPr lang="en-US" dirty="0" smtClean="0">
                <a:solidFill>
                  <a:srgbClr val="00B050"/>
                </a:solidFill>
              </a:rPr>
              <a:t>The </a:t>
            </a:r>
            <a:r>
              <a:rPr lang="en-US" b="1" dirty="0" smtClean="0">
                <a:solidFill>
                  <a:srgbClr val="00B050"/>
                </a:solidFill>
              </a:rPr>
              <a:t>COC Director </a:t>
            </a:r>
            <a:r>
              <a:rPr lang="en-US" dirty="0" smtClean="0">
                <a:solidFill>
                  <a:srgbClr val="00B050"/>
                </a:solidFill>
              </a:rPr>
              <a:t>and </a:t>
            </a:r>
            <a:r>
              <a:rPr lang="en-US" b="1" dirty="0" smtClean="0">
                <a:solidFill>
                  <a:srgbClr val="00B050"/>
                </a:solidFill>
              </a:rPr>
              <a:t>Board of Directors </a:t>
            </a:r>
            <a:r>
              <a:rPr lang="en-US" dirty="0" smtClean="0">
                <a:solidFill>
                  <a:srgbClr val="00B050"/>
                </a:solidFill>
              </a:rPr>
              <a:t>will work together to recruit more case management skill building trainings and incorporate them into our quarterly meetings. </a:t>
            </a:r>
          </a:p>
          <a:p>
            <a:pPr lvl="1">
              <a:buFont typeface="Arial" panose="020B0604020202020204" pitchFamily="34" charset="0"/>
              <a:buChar char="•"/>
            </a:pPr>
            <a:r>
              <a:rPr lang="en-US" b="1" dirty="0" smtClean="0">
                <a:solidFill>
                  <a:srgbClr val="00B050"/>
                </a:solidFill>
              </a:rPr>
              <a:t>System Performance Network </a:t>
            </a:r>
            <a:r>
              <a:rPr lang="en-US" dirty="0" smtClean="0">
                <a:solidFill>
                  <a:srgbClr val="00B050"/>
                </a:solidFill>
              </a:rPr>
              <a:t>will dig into the data to determine commonalities amongst those returning to homelessness and work with the </a:t>
            </a:r>
            <a:r>
              <a:rPr lang="en-US" b="1" dirty="0" smtClean="0">
                <a:solidFill>
                  <a:srgbClr val="00B050"/>
                </a:solidFill>
              </a:rPr>
              <a:t>Board </a:t>
            </a:r>
            <a:r>
              <a:rPr lang="en-US" dirty="0" smtClean="0">
                <a:solidFill>
                  <a:srgbClr val="00B050"/>
                </a:solidFill>
              </a:rPr>
              <a:t>and </a:t>
            </a:r>
            <a:r>
              <a:rPr lang="en-US" b="1" dirty="0" smtClean="0">
                <a:solidFill>
                  <a:srgbClr val="00B050"/>
                </a:solidFill>
              </a:rPr>
              <a:t>local coalitions </a:t>
            </a:r>
            <a:r>
              <a:rPr lang="en-US" dirty="0" smtClean="0">
                <a:solidFill>
                  <a:srgbClr val="00B050"/>
                </a:solidFill>
              </a:rPr>
              <a:t>to identify strategies to reduce returns to homelessness. </a:t>
            </a:r>
          </a:p>
          <a:p>
            <a:pPr lvl="1">
              <a:buFont typeface="Arial" panose="020B0604020202020204" pitchFamily="34" charset="0"/>
              <a:buChar char="•"/>
            </a:pPr>
            <a:r>
              <a:rPr lang="en-US" dirty="0" smtClean="0">
                <a:solidFill>
                  <a:srgbClr val="00B050"/>
                </a:solidFill>
              </a:rPr>
              <a:t>The </a:t>
            </a:r>
            <a:r>
              <a:rPr lang="en-US" b="1" dirty="0">
                <a:solidFill>
                  <a:srgbClr val="00B050"/>
                </a:solidFill>
              </a:rPr>
              <a:t>COC </a:t>
            </a:r>
            <a:r>
              <a:rPr lang="en-US" b="1" dirty="0" smtClean="0">
                <a:solidFill>
                  <a:srgbClr val="00B050"/>
                </a:solidFill>
              </a:rPr>
              <a:t>&amp; ETH funded </a:t>
            </a:r>
            <a:r>
              <a:rPr lang="en-US" b="1" dirty="0">
                <a:solidFill>
                  <a:srgbClr val="00B050"/>
                </a:solidFill>
              </a:rPr>
              <a:t>programs </a:t>
            </a:r>
            <a:r>
              <a:rPr lang="en-US" dirty="0">
                <a:solidFill>
                  <a:srgbClr val="00B050"/>
                </a:solidFill>
              </a:rPr>
              <a:t>would have to evaluate their placement and retention process, including exits to permanent </a:t>
            </a:r>
            <a:r>
              <a:rPr lang="en-US" dirty="0" smtClean="0">
                <a:solidFill>
                  <a:srgbClr val="00B050"/>
                </a:solidFill>
              </a:rPr>
              <a:t>housing. Positive </a:t>
            </a:r>
            <a:r>
              <a:rPr lang="en-US" dirty="0">
                <a:solidFill>
                  <a:srgbClr val="00B050"/>
                </a:solidFill>
              </a:rPr>
              <a:t>exit planning </a:t>
            </a:r>
            <a:r>
              <a:rPr lang="en-US" dirty="0" smtClean="0">
                <a:solidFill>
                  <a:srgbClr val="00B050"/>
                </a:solidFill>
              </a:rPr>
              <a:t>strategy and safety net planning </a:t>
            </a:r>
            <a:r>
              <a:rPr lang="en-US" dirty="0">
                <a:solidFill>
                  <a:srgbClr val="00B050"/>
                </a:solidFill>
              </a:rPr>
              <a:t>should begin at entry.</a:t>
            </a:r>
          </a:p>
          <a:p>
            <a:endParaRPr lang="en-US" dirty="0" smtClean="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281611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54000" y="1441865"/>
            <a:ext cx="5393600" cy="4450400"/>
          </a:xfrm>
          <a:prstGeom prst="rect">
            <a:avLst/>
          </a:prstGeom>
        </p:spPr>
        <p:txBody>
          <a:bodyPr vert="horz" lIns="121900" tIns="121900" rIns="121900" bIns="121900" rtlCol="0" anchor="ctr" anchorCtr="0">
            <a:noAutofit/>
          </a:bodyPr>
          <a:lstStyle/>
          <a:p>
            <a:pPr algn="l"/>
            <a:r>
              <a:rPr lang="en" b="1" dirty="0" smtClean="0">
                <a:solidFill>
                  <a:srgbClr val="FF9900"/>
                </a:solidFill>
              </a:rPr>
              <a:t>What is the FY2017 COC Program Competition?</a:t>
            </a:r>
            <a:endParaRPr lang="en" b="1" dirty="0">
              <a:solidFill>
                <a:srgbClr val="FF9900"/>
              </a:solidFill>
            </a:endParaRPr>
          </a:p>
        </p:txBody>
      </p:sp>
      <p:sp>
        <p:nvSpPr>
          <p:cNvPr id="79" name="Shape 79"/>
          <p:cNvSpPr txBox="1">
            <a:spLocks noGrp="1"/>
          </p:cNvSpPr>
          <p:nvPr>
            <p:ph type="body" idx="2"/>
          </p:nvPr>
        </p:nvSpPr>
        <p:spPr>
          <a:xfrm>
            <a:off x="6586000" y="1251430"/>
            <a:ext cx="5116000" cy="4857822"/>
          </a:xfrm>
          <a:prstGeom prst="rect">
            <a:avLst/>
          </a:prstGeom>
        </p:spPr>
        <p:txBody>
          <a:bodyPr vert="horz" lIns="121900" tIns="121900" rIns="121900" bIns="121900" rtlCol="0" anchor="ctr" anchorCtr="0">
            <a:noAutofit/>
          </a:bodyPr>
          <a:lstStyle/>
          <a:p>
            <a:pPr>
              <a:buFont typeface="Arial" panose="020B0604020202020204" pitchFamily="34" charset="0"/>
              <a:buChar char="•"/>
            </a:pPr>
            <a:r>
              <a:rPr lang="en" sz="2800" dirty="0" smtClean="0"/>
              <a:t>The Notice of F</a:t>
            </a:r>
            <a:r>
              <a:rPr lang="en-US" sz="2800" dirty="0" smtClean="0"/>
              <a:t>u</a:t>
            </a:r>
            <a:r>
              <a:rPr lang="en" sz="2800" dirty="0" smtClean="0"/>
              <a:t>nding Availability (NOFA) for the Fiscal Year (FY) 2017 Continuum of Care Program Competition, FR-6100-N-25 was released on July 14, 2017.</a:t>
            </a:r>
          </a:p>
          <a:p>
            <a:pPr>
              <a:buFont typeface="Arial" panose="020B0604020202020204" pitchFamily="34" charset="0"/>
              <a:buChar char="•"/>
            </a:pPr>
            <a:r>
              <a:rPr lang="en" sz="2800" dirty="0" smtClean="0"/>
              <a:t>Approximately $2 billion was available nationwide.</a:t>
            </a:r>
          </a:p>
          <a:p>
            <a:pPr>
              <a:buFont typeface="Arial" panose="020B0604020202020204" pitchFamily="34" charset="0"/>
              <a:buChar char="•"/>
            </a:pPr>
            <a:r>
              <a:rPr lang="en" sz="2800" dirty="0" smtClean="0"/>
              <a:t>Deadline was 9/28/17</a:t>
            </a:r>
          </a:p>
          <a:p>
            <a:pPr marL="0" indent="0">
              <a:buNone/>
            </a:pPr>
            <a:endParaRPr lang="en" sz="2800" dirty="0"/>
          </a:p>
          <a:p>
            <a:pPr marL="0" indent="0">
              <a:buNone/>
            </a:pPr>
            <a:r>
              <a:rPr lang="en-US" sz="2800" dirty="0">
                <a:hlinkClick r:id="rId3"/>
              </a:rPr>
              <a:t>https://</a:t>
            </a:r>
            <a:r>
              <a:rPr lang="en-US" sz="2800" dirty="0" smtClean="0">
                <a:hlinkClick r:id="rId3"/>
              </a:rPr>
              <a:t>www.hudexchange.info/resources/documents/FY-2017-CoC-Program-Competition-NOFA.pdf</a:t>
            </a:r>
            <a:r>
              <a:rPr lang="en-US" sz="2800" dirty="0" smtClean="0"/>
              <a:t> </a:t>
            </a:r>
            <a:endParaRPr lang="en" sz="2800" dirty="0" smtClean="0"/>
          </a:p>
          <a:p>
            <a:pPr>
              <a:buNone/>
            </a:pPr>
            <a:endParaRPr lang="en" sz="2800" dirty="0"/>
          </a:p>
        </p:txBody>
      </p:sp>
      <p:pic>
        <p:nvPicPr>
          <p:cNvPr id="4" name="Picture 3"/>
          <p:cNvPicPr/>
          <p:nvPr/>
        </p:nvPicPr>
        <p:blipFill>
          <a:blip r:embed="rId4"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8287107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E. System Performance</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r>
              <a:rPr lang="en-US" dirty="0" smtClean="0"/>
              <a:t>6. </a:t>
            </a:r>
            <a:r>
              <a:rPr lang="en-US" u="sng" dirty="0" smtClean="0"/>
              <a:t>Jobs and Income (4 points</a:t>
            </a:r>
            <a:r>
              <a:rPr lang="en-US" u="sng" dirty="0"/>
              <a:t>) </a:t>
            </a:r>
            <a:endParaRPr lang="en-US" u="sng" dirty="0" smtClean="0"/>
          </a:p>
          <a:p>
            <a:pPr lvl="1">
              <a:buFont typeface="Wingdings" panose="05000000000000000000" pitchFamily="2" charset="2"/>
              <a:buChar char="Ø"/>
            </a:pPr>
            <a:r>
              <a:rPr lang="en-US" dirty="0">
                <a:solidFill>
                  <a:srgbClr val="FF9900"/>
                </a:solidFill>
              </a:rPr>
              <a:t>Review and analyze data for COC funded agencies</a:t>
            </a:r>
          </a:p>
          <a:p>
            <a:pPr lvl="2">
              <a:buFont typeface="Wingdings" panose="05000000000000000000" pitchFamily="2" charset="2"/>
              <a:buChar char="Ø"/>
            </a:pPr>
            <a:r>
              <a:rPr lang="en-US" dirty="0">
                <a:solidFill>
                  <a:srgbClr val="FF9900"/>
                </a:solidFill>
              </a:rPr>
              <a:t>Stayers who increased earned </a:t>
            </a:r>
            <a:r>
              <a:rPr lang="en-US" dirty="0" smtClean="0">
                <a:solidFill>
                  <a:srgbClr val="FF9900"/>
                </a:solidFill>
              </a:rPr>
              <a:t>income (1.0%)	non-employment </a:t>
            </a:r>
            <a:r>
              <a:rPr lang="en-US" dirty="0">
                <a:solidFill>
                  <a:srgbClr val="FF9900"/>
                </a:solidFill>
              </a:rPr>
              <a:t>income </a:t>
            </a:r>
            <a:r>
              <a:rPr lang="en-US" dirty="0" smtClean="0">
                <a:solidFill>
                  <a:srgbClr val="FF9900"/>
                </a:solidFill>
              </a:rPr>
              <a:t>(-</a:t>
            </a:r>
            <a:r>
              <a:rPr lang="en-US" dirty="0">
                <a:solidFill>
                  <a:srgbClr val="FF9900"/>
                </a:solidFill>
              </a:rPr>
              <a:t>9.0</a:t>
            </a:r>
            <a:r>
              <a:rPr lang="en-US" dirty="0" smtClean="0">
                <a:solidFill>
                  <a:srgbClr val="FF9900"/>
                </a:solidFill>
              </a:rPr>
              <a:t>%)	total </a:t>
            </a:r>
            <a:r>
              <a:rPr lang="en-US" dirty="0">
                <a:solidFill>
                  <a:srgbClr val="FF9900"/>
                </a:solidFill>
              </a:rPr>
              <a:t>income	</a:t>
            </a:r>
            <a:r>
              <a:rPr lang="en-US" dirty="0" smtClean="0">
                <a:solidFill>
                  <a:srgbClr val="FF9900"/>
                </a:solidFill>
              </a:rPr>
              <a:t> (-</a:t>
            </a:r>
            <a:r>
              <a:rPr lang="en-US" dirty="0">
                <a:solidFill>
                  <a:srgbClr val="FF9900"/>
                </a:solidFill>
              </a:rPr>
              <a:t>7.0</a:t>
            </a:r>
            <a:r>
              <a:rPr lang="en-US" dirty="0" smtClean="0">
                <a:solidFill>
                  <a:srgbClr val="FF9900"/>
                </a:solidFill>
              </a:rPr>
              <a:t>%)</a:t>
            </a:r>
            <a:endParaRPr lang="en-US" dirty="0">
              <a:solidFill>
                <a:srgbClr val="FF9900"/>
              </a:solidFill>
            </a:endParaRPr>
          </a:p>
          <a:p>
            <a:pPr lvl="2">
              <a:buFont typeface="Wingdings" panose="05000000000000000000" pitchFamily="2" charset="2"/>
              <a:buChar char="Ø"/>
            </a:pPr>
            <a:r>
              <a:rPr lang="en-US" dirty="0">
                <a:solidFill>
                  <a:srgbClr val="FF9900"/>
                </a:solidFill>
              </a:rPr>
              <a:t>Leavers who increased earned </a:t>
            </a:r>
            <a:r>
              <a:rPr lang="en-US" dirty="0" smtClean="0">
                <a:solidFill>
                  <a:srgbClr val="FF9900"/>
                </a:solidFill>
              </a:rPr>
              <a:t>income (-</a:t>
            </a:r>
            <a:r>
              <a:rPr lang="en-US" dirty="0">
                <a:solidFill>
                  <a:srgbClr val="FF9900"/>
                </a:solidFill>
              </a:rPr>
              <a:t>4.0</a:t>
            </a:r>
            <a:r>
              <a:rPr lang="en-US" dirty="0" smtClean="0">
                <a:solidFill>
                  <a:srgbClr val="FF9900"/>
                </a:solidFill>
              </a:rPr>
              <a:t>%)	non-employment income (-</a:t>
            </a:r>
            <a:r>
              <a:rPr lang="en-US" dirty="0">
                <a:solidFill>
                  <a:srgbClr val="FF9900"/>
                </a:solidFill>
              </a:rPr>
              <a:t>2.0</a:t>
            </a:r>
            <a:r>
              <a:rPr lang="en-US" dirty="0" smtClean="0">
                <a:solidFill>
                  <a:srgbClr val="FF9900"/>
                </a:solidFill>
              </a:rPr>
              <a:t>%)	total income (-5.0%)</a:t>
            </a:r>
            <a:endParaRPr lang="en-US" dirty="0">
              <a:solidFill>
                <a:srgbClr val="FF9900"/>
              </a:solidFill>
            </a:endParaRPr>
          </a:p>
          <a:p>
            <a:pPr lvl="1">
              <a:buFont typeface="Wingdings" panose="05000000000000000000" pitchFamily="2" charset="2"/>
              <a:buChar char="Ø"/>
            </a:pPr>
            <a:r>
              <a:rPr lang="en-US" dirty="0">
                <a:solidFill>
                  <a:srgbClr val="FF9900"/>
                </a:solidFill>
              </a:rPr>
              <a:t>Create specific strategies implemented to increase access to employment and mainstream benefits</a:t>
            </a:r>
          </a:p>
          <a:p>
            <a:pPr lvl="1">
              <a:buFont typeface="Wingdings" panose="05000000000000000000" pitchFamily="2" charset="2"/>
              <a:buChar char="Ø"/>
            </a:pPr>
            <a:r>
              <a:rPr lang="en-US" dirty="0">
                <a:solidFill>
                  <a:srgbClr val="FF9900"/>
                </a:solidFill>
              </a:rPr>
              <a:t>Create specific strategies to help COC funded projects implement strategies</a:t>
            </a:r>
          </a:p>
          <a:p>
            <a:pPr lvl="1">
              <a:buFont typeface="Arial" panose="020B0604020202020204" pitchFamily="34" charset="0"/>
              <a:buChar char="•"/>
            </a:pPr>
            <a:endParaRPr lang="en-US" b="1" dirty="0" smtClean="0">
              <a:solidFill>
                <a:srgbClr val="00B050"/>
              </a:solidFill>
            </a:endParaRPr>
          </a:p>
          <a:p>
            <a:pPr lvl="1">
              <a:buFont typeface="Arial" panose="020B0604020202020204" pitchFamily="34" charset="0"/>
              <a:buChar char="•"/>
            </a:pPr>
            <a:r>
              <a:rPr lang="en-US" dirty="0">
                <a:solidFill>
                  <a:srgbClr val="00B050"/>
                </a:solidFill>
              </a:rPr>
              <a:t>The </a:t>
            </a:r>
            <a:r>
              <a:rPr lang="en-US" b="1" dirty="0" smtClean="0">
                <a:solidFill>
                  <a:srgbClr val="00B050"/>
                </a:solidFill>
              </a:rPr>
              <a:t>COC Monitoring and Compliance Coordinator </a:t>
            </a:r>
            <a:r>
              <a:rPr lang="en-US" dirty="0" smtClean="0">
                <a:solidFill>
                  <a:srgbClr val="00B050"/>
                </a:solidFill>
              </a:rPr>
              <a:t>will </a:t>
            </a:r>
            <a:r>
              <a:rPr lang="en-US" dirty="0">
                <a:solidFill>
                  <a:srgbClr val="00B050"/>
                </a:solidFill>
              </a:rPr>
              <a:t>work with </a:t>
            </a:r>
            <a:r>
              <a:rPr lang="en-US" b="1" dirty="0">
                <a:solidFill>
                  <a:srgbClr val="00B050"/>
                </a:solidFill>
              </a:rPr>
              <a:t>ICA</a:t>
            </a:r>
            <a:r>
              <a:rPr lang="en-US" dirty="0">
                <a:solidFill>
                  <a:srgbClr val="00B050"/>
                </a:solidFill>
              </a:rPr>
              <a:t> to ensure data quality and consistency regarding </a:t>
            </a:r>
            <a:r>
              <a:rPr lang="en-US" dirty="0" smtClean="0">
                <a:solidFill>
                  <a:srgbClr val="00B050"/>
                </a:solidFill>
              </a:rPr>
              <a:t>earned and non-earned income reporting</a:t>
            </a:r>
            <a:r>
              <a:rPr lang="en-US" dirty="0">
                <a:solidFill>
                  <a:srgbClr val="00B050"/>
                </a:solidFill>
              </a:rPr>
              <a:t>.</a:t>
            </a:r>
          </a:p>
          <a:p>
            <a:pPr lvl="1">
              <a:buFont typeface="Arial" panose="020B0604020202020204" pitchFamily="34" charset="0"/>
              <a:buChar char="•"/>
            </a:pPr>
            <a:r>
              <a:rPr lang="en-US" dirty="0">
                <a:solidFill>
                  <a:srgbClr val="00B050"/>
                </a:solidFill>
              </a:rPr>
              <a:t>The </a:t>
            </a:r>
            <a:r>
              <a:rPr lang="en-US" b="1" dirty="0">
                <a:solidFill>
                  <a:srgbClr val="00B050"/>
                </a:solidFill>
              </a:rPr>
              <a:t>COC Director </a:t>
            </a:r>
            <a:r>
              <a:rPr lang="en-US" dirty="0">
                <a:solidFill>
                  <a:srgbClr val="00B050"/>
                </a:solidFill>
              </a:rPr>
              <a:t>and </a:t>
            </a:r>
            <a:r>
              <a:rPr lang="en-US" b="1" dirty="0">
                <a:solidFill>
                  <a:srgbClr val="00B050"/>
                </a:solidFill>
              </a:rPr>
              <a:t>Board of Directors </a:t>
            </a:r>
            <a:r>
              <a:rPr lang="en-US" dirty="0">
                <a:solidFill>
                  <a:srgbClr val="00B050"/>
                </a:solidFill>
              </a:rPr>
              <a:t>will work together </a:t>
            </a:r>
            <a:r>
              <a:rPr lang="en-US" dirty="0" smtClean="0">
                <a:solidFill>
                  <a:srgbClr val="00B050"/>
                </a:solidFill>
              </a:rPr>
              <a:t>to identify strategies for increasing access to employment, scheduling training and recruiting speakers. </a:t>
            </a:r>
            <a:endParaRPr lang="en-US" dirty="0">
              <a:solidFill>
                <a:srgbClr val="00B050"/>
              </a:solidFill>
            </a:endParaRPr>
          </a:p>
          <a:p>
            <a:pPr lvl="1">
              <a:buFont typeface="Arial" panose="020B0604020202020204" pitchFamily="34" charset="0"/>
              <a:buChar char="•"/>
            </a:pPr>
            <a:r>
              <a:rPr lang="en-US" b="1" dirty="0">
                <a:solidFill>
                  <a:srgbClr val="00B050"/>
                </a:solidFill>
              </a:rPr>
              <a:t>System Performance Network </a:t>
            </a:r>
            <a:r>
              <a:rPr lang="en-US" dirty="0">
                <a:solidFill>
                  <a:srgbClr val="00B050"/>
                </a:solidFill>
              </a:rPr>
              <a:t>will dig into the data to determine commonalities amongst those </a:t>
            </a:r>
            <a:r>
              <a:rPr lang="en-US" dirty="0" smtClean="0">
                <a:solidFill>
                  <a:srgbClr val="00B050"/>
                </a:solidFill>
              </a:rPr>
              <a:t>projects scoring well on increase income measures and work with </a:t>
            </a:r>
            <a:r>
              <a:rPr lang="en-US" b="1" dirty="0" smtClean="0">
                <a:solidFill>
                  <a:srgbClr val="00B050"/>
                </a:solidFill>
              </a:rPr>
              <a:t>COC funded programs </a:t>
            </a:r>
            <a:r>
              <a:rPr lang="en-US" dirty="0" smtClean="0">
                <a:solidFill>
                  <a:srgbClr val="00B050"/>
                </a:solidFill>
              </a:rPr>
              <a:t>to identify best practices. </a:t>
            </a:r>
          </a:p>
          <a:p>
            <a:pPr lvl="1">
              <a:buFont typeface="Arial" panose="020B0604020202020204" pitchFamily="34" charset="0"/>
              <a:buChar char="•"/>
            </a:pPr>
            <a:r>
              <a:rPr lang="en-US" dirty="0" smtClean="0">
                <a:solidFill>
                  <a:srgbClr val="00B050"/>
                </a:solidFill>
              </a:rPr>
              <a:t>The </a:t>
            </a:r>
            <a:r>
              <a:rPr lang="en-US" b="1" dirty="0">
                <a:solidFill>
                  <a:srgbClr val="00B050"/>
                </a:solidFill>
              </a:rPr>
              <a:t>COC </a:t>
            </a:r>
            <a:r>
              <a:rPr lang="en-US" b="1" dirty="0" smtClean="0">
                <a:solidFill>
                  <a:srgbClr val="00B050"/>
                </a:solidFill>
              </a:rPr>
              <a:t>funded </a:t>
            </a:r>
            <a:r>
              <a:rPr lang="en-US" b="1" dirty="0">
                <a:solidFill>
                  <a:srgbClr val="00B050"/>
                </a:solidFill>
              </a:rPr>
              <a:t>programs </a:t>
            </a:r>
            <a:r>
              <a:rPr lang="en-US" dirty="0">
                <a:solidFill>
                  <a:srgbClr val="00B050"/>
                </a:solidFill>
              </a:rPr>
              <a:t>would have to </a:t>
            </a:r>
            <a:r>
              <a:rPr lang="en-US" dirty="0" smtClean="0">
                <a:solidFill>
                  <a:srgbClr val="00B050"/>
                </a:solidFill>
              </a:rPr>
              <a:t>ensure accurate data collection related to income, evaluate case management strategies, and implement best practices.</a:t>
            </a:r>
            <a:endParaRPr lang="en-US" dirty="0" smtClean="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8216170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F. Performance and Strategic Planning</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r>
              <a:rPr lang="en-US" dirty="0" smtClean="0"/>
              <a:t>#1 – Chronic Homeless</a:t>
            </a:r>
          </a:p>
          <a:p>
            <a:r>
              <a:rPr lang="en-US" dirty="0" smtClean="0"/>
              <a:t>4. </a:t>
            </a:r>
            <a:r>
              <a:rPr lang="en-US" u="sng" dirty="0" smtClean="0"/>
              <a:t>Reducing the number of chronically homeless people (2 points</a:t>
            </a:r>
            <a:r>
              <a:rPr lang="en-US" u="sng" dirty="0"/>
              <a:t>) </a:t>
            </a:r>
            <a:endParaRPr lang="en-US" u="sng" dirty="0" smtClean="0"/>
          </a:p>
          <a:p>
            <a:pPr lvl="1">
              <a:buFont typeface="Wingdings" panose="05000000000000000000" pitchFamily="2" charset="2"/>
              <a:buChar char="Ø"/>
            </a:pPr>
            <a:r>
              <a:rPr lang="en-US" dirty="0">
                <a:solidFill>
                  <a:srgbClr val="FF9900"/>
                </a:solidFill>
              </a:rPr>
              <a:t>Need to reduce number of CH individuals and families</a:t>
            </a:r>
          </a:p>
          <a:p>
            <a:pPr lvl="2">
              <a:buFont typeface="Wingdings" panose="05000000000000000000" pitchFamily="2" charset="2"/>
              <a:buChar char="Ø"/>
            </a:pPr>
            <a:r>
              <a:rPr lang="en-US" dirty="0">
                <a:solidFill>
                  <a:srgbClr val="FF9900"/>
                </a:solidFill>
              </a:rPr>
              <a:t>Total CH numbers went up 		187 to 232</a:t>
            </a:r>
          </a:p>
          <a:p>
            <a:pPr lvl="2">
              <a:buFont typeface="Wingdings" panose="05000000000000000000" pitchFamily="2" charset="2"/>
              <a:buChar char="Ø"/>
            </a:pPr>
            <a:r>
              <a:rPr lang="en-US" dirty="0">
                <a:solidFill>
                  <a:srgbClr val="FF9900"/>
                </a:solidFill>
              </a:rPr>
              <a:t>Sheltered CH numbers went up 	</a:t>
            </a:r>
            <a:r>
              <a:rPr lang="en-US" dirty="0" smtClean="0">
                <a:solidFill>
                  <a:srgbClr val="FF9900"/>
                </a:solidFill>
              </a:rPr>
              <a:t>164 </a:t>
            </a:r>
            <a:r>
              <a:rPr lang="en-US" dirty="0">
                <a:solidFill>
                  <a:srgbClr val="FF9900"/>
                </a:solidFill>
              </a:rPr>
              <a:t>to 205</a:t>
            </a:r>
          </a:p>
          <a:p>
            <a:pPr lvl="2">
              <a:buFont typeface="Wingdings" panose="05000000000000000000" pitchFamily="2" charset="2"/>
              <a:buChar char="Ø"/>
            </a:pPr>
            <a:r>
              <a:rPr lang="en-US" dirty="0">
                <a:solidFill>
                  <a:srgbClr val="FF9900"/>
                </a:solidFill>
              </a:rPr>
              <a:t>Unsheltered CH numbers went up	23 to 27</a:t>
            </a:r>
          </a:p>
          <a:p>
            <a:pPr lvl="1">
              <a:buFont typeface="Arial" panose="020B0604020202020204" pitchFamily="34" charset="0"/>
              <a:buChar char="•"/>
            </a:pPr>
            <a:endParaRPr lang="en-US" b="1" dirty="0" smtClean="0">
              <a:solidFill>
                <a:srgbClr val="00B050"/>
              </a:solidFill>
            </a:endParaRPr>
          </a:p>
          <a:p>
            <a:pPr lvl="1">
              <a:buFont typeface="Arial" panose="020B0604020202020204" pitchFamily="34" charset="0"/>
              <a:buChar char="•"/>
            </a:pPr>
            <a:r>
              <a:rPr lang="en-US" dirty="0">
                <a:solidFill>
                  <a:srgbClr val="00B050"/>
                </a:solidFill>
              </a:rPr>
              <a:t>The </a:t>
            </a:r>
            <a:r>
              <a:rPr lang="en-US" b="1" dirty="0">
                <a:solidFill>
                  <a:srgbClr val="00B050"/>
                </a:solidFill>
              </a:rPr>
              <a:t>COC Director </a:t>
            </a:r>
            <a:r>
              <a:rPr lang="en-US" dirty="0">
                <a:solidFill>
                  <a:srgbClr val="00B050"/>
                </a:solidFill>
              </a:rPr>
              <a:t>will work with each </a:t>
            </a:r>
            <a:r>
              <a:rPr lang="en-US" b="1" dirty="0">
                <a:solidFill>
                  <a:srgbClr val="00B050"/>
                </a:solidFill>
              </a:rPr>
              <a:t>PIT lead </a:t>
            </a:r>
            <a:r>
              <a:rPr lang="en-US" dirty="0">
                <a:solidFill>
                  <a:srgbClr val="00B050"/>
                </a:solidFill>
              </a:rPr>
              <a:t>to ensure accurate PIT data collection</a:t>
            </a:r>
          </a:p>
          <a:p>
            <a:pPr lvl="1">
              <a:buFont typeface="Arial" panose="020B0604020202020204" pitchFamily="34" charset="0"/>
              <a:buChar char="•"/>
            </a:pPr>
            <a:r>
              <a:rPr lang="en-US" dirty="0">
                <a:solidFill>
                  <a:srgbClr val="00B050"/>
                </a:solidFill>
              </a:rPr>
              <a:t>The </a:t>
            </a:r>
            <a:r>
              <a:rPr lang="en-US" b="1" dirty="0">
                <a:solidFill>
                  <a:srgbClr val="00B050"/>
                </a:solidFill>
              </a:rPr>
              <a:t>COC Director </a:t>
            </a:r>
            <a:r>
              <a:rPr lang="en-US" dirty="0">
                <a:solidFill>
                  <a:srgbClr val="00B050"/>
                </a:solidFill>
              </a:rPr>
              <a:t>will identify </a:t>
            </a:r>
            <a:r>
              <a:rPr lang="en-US" dirty="0" smtClean="0">
                <a:solidFill>
                  <a:srgbClr val="00B050"/>
                </a:solidFill>
              </a:rPr>
              <a:t>local coalition-specific </a:t>
            </a:r>
            <a:r>
              <a:rPr lang="en-US" dirty="0">
                <a:solidFill>
                  <a:srgbClr val="00B050"/>
                </a:solidFill>
              </a:rPr>
              <a:t>trends, communicating with both the </a:t>
            </a:r>
            <a:r>
              <a:rPr lang="en-US" b="1" dirty="0" smtClean="0">
                <a:solidFill>
                  <a:srgbClr val="00B050"/>
                </a:solidFill>
              </a:rPr>
              <a:t>local coalition </a:t>
            </a:r>
            <a:r>
              <a:rPr lang="en-US" dirty="0">
                <a:solidFill>
                  <a:srgbClr val="00B050"/>
                </a:solidFill>
              </a:rPr>
              <a:t>and </a:t>
            </a:r>
            <a:r>
              <a:rPr lang="en-US" b="1" dirty="0">
                <a:solidFill>
                  <a:srgbClr val="00B050"/>
                </a:solidFill>
              </a:rPr>
              <a:t>Board of Directors </a:t>
            </a:r>
            <a:r>
              <a:rPr lang="en-US" dirty="0">
                <a:solidFill>
                  <a:srgbClr val="00B050"/>
                </a:solidFill>
              </a:rPr>
              <a:t>regarding those </a:t>
            </a:r>
            <a:r>
              <a:rPr lang="en-US" dirty="0" smtClean="0">
                <a:solidFill>
                  <a:srgbClr val="00B050"/>
                </a:solidFill>
              </a:rPr>
              <a:t>areas with increasing and decreasing numbers. </a:t>
            </a:r>
          </a:p>
          <a:p>
            <a:pPr lvl="1">
              <a:buFont typeface="Arial" panose="020B0604020202020204" pitchFamily="34" charset="0"/>
              <a:buChar char="•"/>
            </a:pPr>
            <a:r>
              <a:rPr lang="en-US" dirty="0">
                <a:solidFill>
                  <a:srgbClr val="00B050"/>
                </a:solidFill>
              </a:rPr>
              <a:t>The </a:t>
            </a:r>
            <a:r>
              <a:rPr lang="en-US" b="1" dirty="0">
                <a:solidFill>
                  <a:srgbClr val="00B050"/>
                </a:solidFill>
              </a:rPr>
              <a:t>CES Specialist </a:t>
            </a:r>
            <a:r>
              <a:rPr lang="en-US" dirty="0" smtClean="0">
                <a:solidFill>
                  <a:srgbClr val="00B050"/>
                </a:solidFill>
              </a:rPr>
              <a:t>will </a:t>
            </a:r>
            <a:r>
              <a:rPr lang="en-US" dirty="0">
                <a:solidFill>
                  <a:srgbClr val="00B050"/>
                </a:solidFill>
              </a:rPr>
              <a:t>conduct ongoing compliance </a:t>
            </a:r>
            <a:r>
              <a:rPr lang="en-US" dirty="0" smtClean="0">
                <a:solidFill>
                  <a:srgbClr val="00B050"/>
                </a:solidFill>
              </a:rPr>
              <a:t>evaluation and </a:t>
            </a:r>
            <a:r>
              <a:rPr lang="en-US" dirty="0">
                <a:solidFill>
                  <a:srgbClr val="00B050"/>
                </a:solidFill>
              </a:rPr>
              <a:t>provide assistance in reviewing the prioritization list to ensure access to permanent housing is efficient and </a:t>
            </a:r>
            <a:r>
              <a:rPr lang="en-US" dirty="0" smtClean="0">
                <a:solidFill>
                  <a:srgbClr val="00B050"/>
                </a:solidFill>
              </a:rPr>
              <a:t>targeted, matching projects and client needs. </a:t>
            </a:r>
          </a:p>
          <a:p>
            <a:pPr lvl="1">
              <a:buFont typeface="Arial" panose="020B0604020202020204" pitchFamily="34" charset="0"/>
              <a:buChar char="•"/>
            </a:pPr>
            <a:r>
              <a:rPr lang="en-US" dirty="0" smtClean="0">
                <a:solidFill>
                  <a:srgbClr val="00B050"/>
                </a:solidFill>
              </a:rPr>
              <a:t>Each </a:t>
            </a:r>
            <a:r>
              <a:rPr lang="en-US" b="1" dirty="0">
                <a:solidFill>
                  <a:srgbClr val="00B050"/>
                </a:solidFill>
              </a:rPr>
              <a:t>local coalition</a:t>
            </a:r>
            <a:r>
              <a:rPr lang="en-US" dirty="0">
                <a:solidFill>
                  <a:srgbClr val="00B050"/>
                </a:solidFill>
              </a:rPr>
              <a:t> would have to dig into their data, identify barriers to </a:t>
            </a:r>
            <a:r>
              <a:rPr lang="en-US" dirty="0" smtClean="0">
                <a:solidFill>
                  <a:srgbClr val="00B050"/>
                </a:solidFill>
              </a:rPr>
              <a:t>housing access, verify the number of  chronically homeless persons are on the prioritization lists at a given time, inventory available projects &amp; beds (need vs. available resources).</a:t>
            </a:r>
          </a:p>
          <a:p>
            <a:endParaRPr lang="en-US" dirty="0" smtClean="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0871157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F. Performance and Strategic Planning</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r>
              <a:rPr lang="en-US" dirty="0" smtClean="0"/>
              <a:t>#2 – Homelessness Among Households with Children</a:t>
            </a:r>
          </a:p>
          <a:p>
            <a:r>
              <a:rPr lang="en-US" dirty="0" smtClean="0"/>
              <a:t>2. </a:t>
            </a:r>
            <a:r>
              <a:rPr lang="en-US" u="sng" dirty="0" smtClean="0"/>
              <a:t>Rapidly re-house households with children within 30 days of becoming homeless (3 points</a:t>
            </a:r>
            <a:r>
              <a:rPr lang="en-US" u="sng" dirty="0"/>
              <a:t>) </a:t>
            </a:r>
            <a:endParaRPr lang="en-US" u="sng" dirty="0" smtClean="0"/>
          </a:p>
          <a:p>
            <a:pPr lvl="1">
              <a:buFont typeface="Wingdings" panose="05000000000000000000" pitchFamily="2" charset="2"/>
              <a:buChar char="Ø"/>
            </a:pPr>
            <a:r>
              <a:rPr lang="en-US" dirty="0">
                <a:solidFill>
                  <a:srgbClr val="FF9900"/>
                </a:solidFill>
              </a:rPr>
              <a:t>Create BOS and local continua-level plans to rapidly re-house all households with children within 30 days of homeless episode</a:t>
            </a:r>
          </a:p>
          <a:p>
            <a:pPr lvl="1">
              <a:buFont typeface="Arial" panose="020B0604020202020204" pitchFamily="34" charset="0"/>
              <a:buChar char="•"/>
            </a:pPr>
            <a:endParaRPr lang="en-US" b="1" dirty="0" smtClean="0">
              <a:solidFill>
                <a:srgbClr val="00B050"/>
              </a:solidFill>
            </a:endParaRPr>
          </a:p>
          <a:p>
            <a:pPr lvl="1">
              <a:buFont typeface="Arial" panose="020B0604020202020204" pitchFamily="34" charset="0"/>
              <a:buChar char="•"/>
            </a:pPr>
            <a:r>
              <a:rPr lang="en-US" dirty="0" smtClean="0">
                <a:solidFill>
                  <a:srgbClr val="00B050"/>
                </a:solidFill>
              </a:rPr>
              <a:t>The</a:t>
            </a:r>
            <a:r>
              <a:rPr lang="en-US" b="1" dirty="0" smtClean="0">
                <a:solidFill>
                  <a:srgbClr val="00B050"/>
                </a:solidFill>
              </a:rPr>
              <a:t> COC </a:t>
            </a:r>
            <a:r>
              <a:rPr lang="en-US" b="1" dirty="0" smtClean="0">
                <a:solidFill>
                  <a:srgbClr val="00B050"/>
                </a:solidFill>
              </a:rPr>
              <a:t>Director </a:t>
            </a:r>
            <a:r>
              <a:rPr lang="en-US" dirty="0" smtClean="0">
                <a:solidFill>
                  <a:srgbClr val="00B050"/>
                </a:solidFill>
              </a:rPr>
              <a:t>will work with </a:t>
            </a:r>
            <a:r>
              <a:rPr lang="en-US" b="1" dirty="0" smtClean="0">
                <a:solidFill>
                  <a:srgbClr val="00B050"/>
                </a:solidFill>
              </a:rPr>
              <a:t>ICA</a:t>
            </a:r>
            <a:r>
              <a:rPr lang="en-US" dirty="0" smtClean="0">
                <a:solidFill>
                  <a:srgbClr val="00B050"/>
                </a:solidFill>
              </a:rPr>
              <a:t> to assess current length of time it takes to rapid re-house households </a:t>
            </a:r>
            <a:r>
              <a:rPr lang="en-US" dirty="0" smtClean="0">
                <a:solidFill>
                  <a:srgbClr val="00B050"/>
                </a:solidFill>
              </a:rPr>
              <a:t>with families in the Balance of State (on average), and by each local coalition. </a:t>
            </a:r>
          </a:p>
          <a:p>
            <a:pPr lvl="1">
              <a:buFont typeface="Arial" panose="020B0604020202020204" pitchFamily="34" charset="0"/>
              <a:buChar char="•"/>
            </a:pPr>
            <a:r>
              <a:rPr lang="en-US" dirty="0">
                <a:solidFill>
                  <a:srgbClr val="00B050"/>
                </a:solidFill>
              </a:rPr>
              <a:t>The </a:t>
            </a:r>
            <a:r>
              <a:rPr lang="en-US" b="1" dirty="0">
                <a:solidFill>
                  <a:srgbClr val="00B050"/>
                </a:solidFill>
              </a:rPr>
              <a:t>CES Specialist </a:t>
            </a:r>
            <a:r>
              <a:rPr lang="en-US" dirty="0">
                <a:solidFill>
                  <a:srgbClr val="00B050"/>
                </a:solidFill>
              </a:rPr>
              <a:t>will conduct ongoing compliance evaluation and provide assistance in reviewing the prioritization </a:t>
            </a:r>
            <a:r>
              <a:rPr lang="en-US" dirty="0" smtClean="0">
                <a:solidFill>
                  <a:srgbClr val="00B050"/>
                </a:solidFill>
              </a:rPr>
              <a:t>list, digging into length of time on list and length of time between acceptance to housing entry.</a:t>
            </a:r>
            <a:endParaRPr lang="en-US" dirty="0">
              <a:solidFill>
                <a:srgbClr val="00B050"/>
              </a:solidFill>
            </a:endParaRPr>
          </a:p>
          <a:p>
            <a:pPr lvl="1">
              <a:buFont typeface="Arial" panose="020B0604020202020204" pitchFamily="34" charset="0"/>
              <a:buChar char="•"/>
            </a:pPr>
            <a:r>
              <a:rPr lang="en-US" dirty="0" smtClean="0">
                <a:solidFill>
                  <a:srgbClr val="00B050"/>
                </a:solidFill>
              </a:rPr>
              <a:t>Each </a:t>
            </a:r>
            <a:r>
              <a:rPr lang="en-US" b="1" dirty="0" smtClean="0">
                <a:solidFill>
                  <a:srgbClr val="00B050"/>
                </a:solidFill>
              </a:rPr>
              <a:t>local coalition</a:t>
            </a:r>
            <a:r>
              <a:rPr lang="en-US" dirty="0" smtClean="0">
                <a:solidFill>
                  <a:srgbClr val="00B050"/>
                </a:solidFill>
              </a:rPr>
              <a:t> </a:t>
            </a:r>
            <a:r>
              <a:rPr lang="en-US" dirty="0" smtClean="0">
                <a:solidFill>
                  <a:srgbClr val="00B050"/>
                </a:solidFill>
              </a:rPr>
              <a:t>would have to </a:t>
            </a:r>
            <a:r>
              <a:rPr lang="en-US" dirty="0" smtClean="0">
                <a:solidFill>
                  <a:srgbClr val="00B050"/>
                </a:solidFill>
              </a:rPr>
              <a:t>evaluate their system, assess how long it takes to re-house households with children currently, identify changes that could be made, and re-evaluate to determine if the changes impacted the length of time.</a:t>
            </a:r>
          </a:p>
          <a:p>
            <a:endParaRPr lang="en-US" dirty="0" smtClean="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916653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F. Performance and Strategic Planning</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r>
              <a:rPr lang="en-US" dirty="0" smtClean="0"/>
              <a:t>#2 – Homelessness Among Households with Children</a:t>
            </a:r>
          </a:p>
          <a:p>
            <a:r>
              <a:rPr lang="en-US" dirty="0" smtClean="0"/>
              <a:t>4. </a:t>
            </a:r>
            <a:r>
              <a:rPr lang="en-US" u="sng" dirty="0" smtClean="0"/>
              <a:t>Ensuring ES, TH, PH (PSH and RRH) projects do not deny admission to or separate family members when entering shelter or housing (2 points</a:t>
            </a:r>
            <a:r>
              <a:rPr lang="en-US" u="sng" dirty="0"/>
              <a:t>) </a:t>
            </a:r>
            <a:endParaRPr lang="en-US" u="sng" dirty="0" smtClean="0"/>
          </a:p>
          <a:p>
            <a:pPr lvl="1">
              <a:buFont typeface="Wingdings" panose="05000000000000000000" pitchFamily="2" charset="2"/>
              <a:buChar char="Ø"/>
            </a:pPr>
            <a:r>
              <a:rPr lang="en-US" dirty="0">
                <a:solidFill>
                  <a:srgbClr val="FF9900"/>
                </a:solidFill>
              </a:rPr>
              <a:t>Create BOS-wide policy addressing family separation </a:t>
            </a:r>
          </a:p>
          <a:p>
            <a:pPr lvl="1">
              <a:buFont typeface="Arial" panose="020B0604020202020204" pitchFamily="34" charset="0"/>
              <a:buChar char="•"/>
            </a:pPr>
            <a:endParaRPr lang="en-US" b="1" dirty="0" smtClean="0">
              <a:solidFill>
                <a:srgbClr val="00B050"/>
              </a:solidFill>
            </a:endParaRPr>
          </a:p>
          <a:p>
            <a:pPr lvl="1">
              <a:buFont typeface="Arial" panose="020B0604020202020204" pitchFamily="34" charset="0"/>
              <a:buChar char="•"/>
            </a:pPr>
            <a:r>
              <a:rPr lang="en-US" dirty="0">
                <a:solidFill>
                  <a:srgbClr val="00B050"/>
                </a:solidFill>
              </a:rPr>
              <a:t>The </a:t>
            </a:r>
            <a:r>
              <a:rPr lang="en-US" b="1" dirty="0" smtClean="0">
                <a:solidFill>
                  <a:srgbClr val="00B050"/>
                </a:solidFill>
              </a:rPr>
              <a:t>COC Director</a:t>
            </a:r>
            <a:r>
              <a:rPr lang="en-US" dirty="0" smtClean="0">
                <a:solidFill>
                  <a:srgbClr val="00B050"/>
                </a:solidFill>
              </a:rPr>
              <a:t> and the </a:t>
            </a:r>
            <a:r>
              <a:rPr lang="en-US" b="1" dirty="0" smtClean="0">
                <a:solidFill>
                  <a:srgbClr val="00B050"/>
                </a:solidFill>
              </a:rPr>
              <a:t>Board of Directors </a:t>
            </a:r>
            <a:r>
              <a:rPr lang="en-US" dirty="0" smtClean="0">
                <a:solidFill>
                  <a:srgbClr val="00B050"/>
                </a:solidFill>
              </a:rPr>
              <a:t>will </a:t>
            </a:r>
            <a:r>
              <a:rPr lang="en-US" dirty="0" smtClean="0">
                <a:solidFill>
                  <a:srgbClr val="00B050"/>
                </a:solidFill>
              </a:rPr>
              <a:t>work </a:t>
            </a:r>
            <a:r>
              <a:rPr lang="en-US" dirty="0" smtClean="0">
                <a:solidFill>
                  <a:srgbClr val="00B050"/>
                </a:solidFill>
              </a:rPr>
              <a:t>to develop a Balance of State-wide policy against family separation. </a:t>
            </a:r>
          </a:p>
          <a:p>
            <a:pPr lvl="1">
              <a:buFont typeface="Arial" panose="020B0604020202020204" pitchFamily="34" charset="0"/>
              <a:buChar char="•"/>
            </a:pPr>
            <a:r>
              <a:rPr lang="en-US" dirty="0" smtClean="0">
                <a:solidFill>
                  <a:srgbClr val="00B050"/>
                </a:solidFill>
              </a:rPr>
              <a:t>The </a:t>
            </a:r>
            <a:r>
              <a:rPr lang="en-US" b="1" dirty="0">
                <a:solidFill>
                  <a:srgbClr val="00B050"/>
                </a:solidFill>
              </a:rPr>
              <a:t>COC Monitoring and Compliance Coordinator </a:t>
            </a:r>
            <a:r>
              <a:rPr lang="en-US" dirty="0">
                <a:solidFill>
                  <a:srgbClr val="00B050"/>
                </a:solidFill>
              </a:rPr>
              <a:t>will </a:t>
            </a:r>
            <a:r>
              <a:rPr lang="en-US" dirty="0" smtClean="0">
                <a:solidFill>
                  <a:srgbClr val="00B050"/>
                </a:solidFill>
              </a:rPr>
              <a:t>monitor projects to ensure policies and procedures prevent separate of family members. </a:t>
            </a:r>
          </a:p>
          <a:p>
            <a:endParaRPr lang="en-US" dirty="0" smtClean="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00371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F. Performance and Strategic Planning</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r>
              <a:rPr lang="en-US" dirty="0" smtClean="0"/>
              <a:t>#2 – Homelessness Among Households with Children</a:t>
            </a:r>
          </a:p>
          <a:p>
            <a:r>
              <a:rPr lang="en-US" dirty="0" smtClean="0"/>
              <a:t>6. </a:t>
            </a:r>
            <a:r>
              <a:rPr lang="en-US" u="sng" dirty="0" smtClean="0"/>
              <a:t>Demonstrate homeless unaccompanied youth and families with children are informed of and receive access to education services (1 points</a:t>
            </a:r>
            <a:r>
              <a:rPr lang="en-US" u="sng" dirty="0"/>
              <a:t>) </a:t>
            </a:r>
            <a:endParaRPr lang="en-US" u="sng" dirty="0" smtClean="0"/>
          </a:p>
          <a:p>
            <a:pPr lvl="1">
              <a:buFont typeface="Wingdings" panose="05000000000000000000" pitchFamily="2" charset="2"/>
              <a:buChar char="Ø"/>
            </a:pPr>
            <a:r>
              <a:rPr lang="en-US" dirty="0">
                <a:solidFill>
                  <a:srgbClr val="FF9900"/>
                </a:solidFill>
              </a:rPr>
              <a:t>Develop MOU/MOA between Balance of State and/or HUD funded projects and pre-K, head start, child care organizations, and home visiting programs. </a:t>
            </a:r>
          </a:p>
          <a:p>
            <a:pPr lvl="1">
              <a:buFont typeface="Wingdings" panose="05000000000000000000" pitchFamily="2" charset="2"/>
              <a:buChar char="Ø"/>
            </a:pPr>
            <a:r>
              <a:rPr lang="en-US" dirty="0">
                <a:solidFill>
                  <a:srgbClr val="FF9900"/>
                </a:solidFill>
              </a:rPr>
              <a:t>Create BOS policy on access and information regarding educational services</a:t>
            </a:r>
          </a:p>
          <a:p>
            <a:pPr lvl="1">
              <a:buFont typeface="Arial" panose="020B0604020202020204" pitchFamily="34" charset="0"/>
              <a:buChar char="•"/>
            </a:pPr>
            <a:endParaRPr lang="en-US" b="1" dirty="0" smtClean="0">
              <a:solidFill>
                <a:srgbClr val="00B050"/>
              </a:solidFill>
            </a:endParaRPr>
          </a:p>
          <a:p>
            <a:pPr lvl="1">
              <a:buFont typeface="Arial" panose="020B0604020202020204" pitchFamily="34" charset="0"/>
              <a:buChar char="•"/>
            </a:pPr>
            <a:r>
              <a:rPr lang="en-US" dirty="0" smtClean="0">
                <a:solidFill>
                  <a:srgbClr val="00B050"/>
                </a:solidFill>
              </a:rPr>
              <a:t>The </a:t>
            </a:r>
            <a:r>
              <a:rPr lang="en-US" b="1" dirty="0">
                <a:solidFill>
                  <a:srgbClr val="00B050"/>
                </a:solidFill>
              </a:rPr>
              <a:t>COC Director</a:t>
            </a:r>
            <a:r>
              <a:rPr lang="en-US" dirty="0">
                <a:solidFill>
                  <a:srgbClr val="00B050"/>
                </a:solidFill>
              </a:rPr>
              <a:t> </a:t>
            </a:r>
            <a:r>
              <a:rPr lang="en-US" dirty="0" smtClean="0">
                <a:solidFill>
                  <a:srgbClr val="00B050"/>
                </a:solidFill>
              </a:rPr>
              <a:t>will work with the Interagency Council to identify options for MOUs and COC projects.</a:t>
            </a:r>
          </a:p>
          <a:p>
            <a:pPr lvl="1">
              <a:buFont typeface="Arial" panose="020B0604020202020204" pitchFamily="34" charset="0"/>
              <a:buChar char="•"/>
            </a:pPr>
            <a:r>
              <a:rPr lang="en-US" dirty="0" smtClean="0">
                <a:solidFill>
                  <a:srgbClr val="00B050"/>
                </a:solidFill>
              </a:rPr>
              <a:t>The </a:t>
            </a:r>
            <a:r>
              <a:rPr lang="en-US" b="1" dirty="0" smtClean="0">
                <a:solidFill>
                  <a:srgbClr val="00B050"/>
                </a:solidFill>
              </a:rPr>
              <a:t>COC Director </a:t>
            </a:r>
            <a:r>
              <a:rPr lang="en-US" dirty="0" smtClean="0">
                <a:solidFill>
                  <a:srgbClr val="00B050"/>
                </a:solidFill>
              </a:rPr>
              <a:t>and </a:t>
            </a:r>
            <a:r>
              <a:rPr lang="en-US" b="1" dirty="0" smtClean="0">
                <a:solidFill>
                  <a:srgbClr val="00B050"/>
                </a:solidFill>
              </a:rPr>
              <a:t>Board </a:t>
            </a:r>
            <a:r>
              <a:rPr lang="en-US" b="1" dirty="0">
                <a:solidFill>
                  <a:srgbClr val="00B050"/>
                </a:solidFill>
              </a:rPr>
              <a:t>of Directors </a:t>
            </a:r>
            <a:r>
              <a:rPr lang="en-US" dirty="0">
                <a:solidFill>
                  <a:srgbClr val="00B050"/>
                </a:solidFill>
              </a:rPr>
              <a:t>will work to develop a Balance of State-wide policy </a:t>
            </a:r>
            <a:r>
              <a:rPr lang="en-US" dirty="0" smtClean="0">
                <a:solidFill>
                  <a:srgbClr val="00B050"/>
                </a:solidFill>
              </a:rPr>
              <a:t>regarding the access to educational services.</a:t>
            </a:r>
            <a:endParaRPr lang="en-US" dirty="0">
              <a:solidFill>
                <a:srgbClr val="00B050"/>
              </a:solidFill>
            </a:endParaRPr>
          </a:p>
          <a:p>
            <a:pPr lvl="1">
              <a:buFont typeface="Arial" panose="020B0604020202020204" pitchFamily="34" charset="0"/>
              <a:buChar char="•"/>
            </a:pPr>
            <a:r>
              <a:rPr lang="en-US" dirty="0">
                <a:solidFill>
                  <a:srgbClr val="00B050"/>
                </a:solidFill>
              </a:rPr>
              <a:t>The </a:t>
            </a:r>
            <a:r>
              <a:rPr lang="en-US" b="1" dirty="0">
                <a:solidFill>
                  <a:srgbClr val="00B050"/>
                </a:solidFill>
              </a:rPr>
              <a:t>COC Monitoring and Compliance Coordinator </a:t>
            </a:r>
            <a:r>
              <a:rPr lang="en-US" dirty="0">
                <a:solidFill>
                  <a:srgbClr val="00B050"/>
                </a:solidFill>
              </a:rPr>
              <a:t>will monitor projects to ensure policies and procedures </a:t>
            </a:r>
            <a:r>
              <a:rPr lang="en-US" dirty="0" smtClean="0">
                <a:solidFill>
                  <a:srgbClr val="00B050"/>
                </a:solidFill>
              </a:rPr>
              <a:t>include informing unaccompanied youth and families with children of their rights and access to education services.</a:t>
            </a:r>
          </a:p>
          <a:p>
            <a:pPr lvl="1">
              <a:buFont typeface="Arial" panose="020B0604020202020204" pitchFamily="34" charset="0"/>
              <a:buChar char="•"/>
            </a:pPr>
            <a:r>
              <a:rPr lang="en-US" dirty="0">
                <a:solidFill>
                  <a:srgbClr val="00B050"/>
                </a:solidFill>
              </a:rPr>
              <a:t>Each </a:t>
            </a:r>
            <a:r>
              <a:rPr lang="en-US" b="1" dirty="0" smtClean="0">
                <a:solidFill>
                  <a:srgbClr val="00B050"/>
                </a:solidFill>
              </a:rPr>
              <a:t>COC funded project </a:t>
            </a:r>
            <a:r>
              <a:rPr lang="en-US" dirty="0" smtClean="0">
                <a:solidFill>
                  <a:srgbClr val="00B050"/>
                </a:solidFill>
              </a:rPr>
              <a:t>would have to actively establish and adhere to an MOU/MOA with pre-K, head start, child care organizations, and home visiting programs in the community. Each </a:t>
            </a:r>
            <a:r>
              <a:rPr lang="en-US" b="1" dirty="0" smtClean="0">
                <a:solidFill>
                  <a:srgbClr val="00B050"/>
                </a:solidFill>
              </a:rPr>
              <a:t>COC funded project </a:t>
            </a:r>
            <a:r>
              <a:rPr lang="en-US" dirty="0" smtClean="0">
                <a:solidFill>
                  <a:srgbClr val="00B050"/>
                </a:solidFill>
              </a:rPr>
              <a:t>would have to ensure their policies and procedures include a process for informing of rights and access to educational services.</a:t>
            </a:r>
          </a:p>
          <a:p>
            <a:pPr lvl="1">
              <a:buFont typeface="Arial" panose="020B0604020202020204" pitchFamily="34" charset="0"/>
              <a:buChar char="•"/>
            </a:pPr>
            <a:endParaRPr lang="en-US" dirty="0">
              <a:solidFill>
                <a:srgbClr val="00B050"/>
              </a:solidFill>
            </a:endParaRPr>
          </a:p>
          <a:p>
            <a:endParaRPr lang="en-US" dirty="0" smtClean="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1796036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F. Performance and Strategic Planning</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r>
              <a:rPr lang="en-US" dirty="0" smtClean="0"/>
              <a:t>#3 – Youth Homelessness</a:t>
            </a:r>
          </a:p>
          <a:p>
            <a:r>
              <a:rPr lang="en-US" dirty="0" smtClean="0"/>
              <a:t>2. </a:t>
            </a:r>
            <a:r>
              <a:rPr lang="en-US" u="sng" dirty="0" smtClean="0"/>
              <a:t>Use strategies that address the unique circumstances and needs of unaccompanied youth (5 points</a:t>
            </a:r>
            <a:r>
              <a:rPr lang="en-US" u="sng" dirty="0"/>
              <a:t>) </a:t>
            </a:r>
            <a:endParaRPr lang="en-US" u="sng" dirty="0" smtClean="0"/>
          </a:p>
          <a:p>
            <a:pPr lvl="1">
              <a:buFont typeface="Wingdings" panose="05000000000000000000" pitchFamily="2" charset="2"/>
              <a:buChar char="Ø"/>
            </a:pPr>
            <a:r>
              <a:rPr lang="en-US" dirty="0">
                <a:solidFill>
                  <a:srgbClr val="FF9900"/>
                </a:solidFill>
              </a:rPr>
              <a:t>Create BOS-wide strategies to address unsheltered youth homelessness, LGBT youth, human trafficking and other forms of exploitation</a:t>
            </a:r>
          </a:p>
          <a:p>
            <a:pPr lvl="1">
              <a:buFont typeface="Arial" panose="020B0604020202020204" pitchFamily="34" charset="0"/>
              <a:buChar char="•"/>
            </a:pPr>
            <a:endParaRPr lang="en-US" b="1" dirty="0" smtClean="0">
              <a:solidFill>
                <a:srgbClr val="00B050"/>
              </a:solidFill>
            </a:endParaRPr>
          </a:p>
          <a:p>
            <a:pPr lvl="1">
              <a:buFont typeface="Arial" panose="020B0604020202020204" pitchFamily="34" charset="0"/>
              <a:buChar char="•"/>
            </a:pPr>
            <a:r>
              <a:rPr lang="en-US" dirty="0" smtClean="0">
                <a:solidFill>
                  <a:srgbClr val="00B050"/>
                </a:solidFill>
              </a:rPr>
              <a:t>The </a:t>
            </a:r>
            <a:r>
              <a:rPr lang="en-US" b="1" dirty="0" smtClean="0">
                <a:solidFill>
                  <a:srgbClr val="00B050"/>
                </a:solidFill>
              </a:rPr>
              <a:t>Youth Advisory Board </a:t>
            </a:r>
            <a:r>
              <a:rPr lang="en-US" dirty="0" smtClean="0">
                <a:solidFill>
                  <a:srgbClr val="00B050"/>
                </a:solidFill>
              </a:rPr>
              <a:t>will identify best practices specific for addressing:</a:t>
            </a:r>
          </a:p>
          <a:p>
            <a:pPr lvl="2">
              <a:buFont typeface="Arial" panose="020B0604020202020204" pitchFamily="34" charset="0"/>
              <a:buChar char="•"/>
            </a:pPr>
            <a:r>
              <a:rPr lang="en-US" dirty="0" smtClean="0">
                <a:solidFill>
                  <a:srgbClr val="00B050"/>
                </a:solidFill>
              </a:rPr>
              <a:t>unsheltered youth homelessness, </a:t>
            </a:r>
          </a:p>
          <a:p>
            <a:pPr lvl="2">
              <a:buFont typeface="Arial" panose="020B0604020202020204" pitchFamily="34" charset="0"/>
              <a:buChar char="•"/>
            </a:pPr>
            <a:r>
              <a:rPr lang="en-US" dirty="0" smtClean="0">
                <a:solidFill>
                  <a:srgbClr val="00B050"/>
                </a:solidFill>
              </a:rPr>
              <a:t>LGBT youth, and </a:t>
            </a:r>
          </a:p>
          <a:p>
            <a:pPr lvl="2">
              <a:buFont typeface="Arial" panose="020B0604020202020204" pitchFamily="34" charset="0"/>
              <a:buChar char="•"/>
            </a:pPr>
            <a:r>
              <a:rPr lang="en-US" dirty="0" smtClean="0">
                <a:solidFill>
                  <a:srgbClr val="00B050"/>
                </a:solidFill>
              </a:rPr>
              <a:t>human trafficking. </a:t>
            </a:r>
            <a:endParaRPr lang="en-US" dirty="0">
              <a:solidFill>
                <a:srgbClr val="00B050"/>
              </a:solidFill>
            </a:endParaRPr>
          </a:p>
          <a:p>
            <a:pPr lvl="1">
              <a:buFont typeface="Arial" panose="020B0604020202020204" pitchFamily="34" charset="0"/>
              <a:buChar char="•"/>
            </a:pPr>
            <a:r>
              <a:rPr lang="en-US" dirty="0" smtClean="0">
                <a:solidFill>
                  <a:srgbClr val="00B050"/>
                </a:solidFill>
              </a:rPr>
              <a:t>The </a:t>
            </a:r>
            <a:r>
              <a:rPr lang="en-US" b="1" dirty="0" smtClean="0">
                <a:solidFill>
                  <a:srgbClr val="00B050"/>
                </a:solidFill>
              </a:rPr>
              <a:t>COC Director </a:t>
            </a:r>
            <a:r>
              <a:rPr lang="en-US" dirty="0" smtClean="0">
                <a:solidFill>
                  <a:srgbClr val="00B050"/>
                </a:solidFill>
              </a:rPr>
              <a:t>and </a:t>
            </a:r>
            <a:r>
              <a:rPr lang="en-US" b="1" dirty="0" smtClean="0">
                <a:solidFill>
                  <a:srgbClr val="00B050"/>
                </a:solidFill>
              </a:rPr>
              <a:t>Board of Directors </a:t>
            </a:r>
            <a:r>
              <a:rPr lang="en-US" dirty="0" smtClean="0">
                <a:solidFill>
                  <a:srgbClr val="00B050"/>
                </a:solidFill>
              </a:rPr>
              <a:t>will schedule training on best practices on strategies including the recruitment </a:t>
            </a:r>
            <a:r>
              <a:rPr lang="en-US" dirty="0">
                <a:solidFill>
                  <a:srgbClr val="00B050"/>
                </a:solidFill>
              </a:rPr>
              <a:t>of speakers. </a:t>
            </a:r>
          </a:p>
          <a:p>
            <a:pPr lvl="1">
              <a:buFont typeface="Arial" panose="020B0604020202020204" pitchFamily="34" charset="0"/>
              <a:buChar char="•"/>
            </a:pPr>
            <a:endParaRPr lang="en-US" dirty="0" smtClean="0">
              <a:solidFill>
                <a:srgbClr val="00B050"/>
              </a:solidFill>
            </a:endParaRPr>
          </a:p>
          <a:p>
            <a:endParaRPr lang="en-US" dirty="0" smtClean="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6900200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F. Performance and Strategic Planning</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r>
              <a:rPr lang="en-US" dirty="0" smtClean="0"/>
              <a:t>#3 – Youth Homelessness</a:t>
            </a:r>
          </a:p>
          <a:p>
            <a:r>
              <a:rPr lang="en-US" dirty="0" smtClean="0"/>
              <a:t>3. </a:t>
            </a:r>
            <a:r>
              <a:rPr lang="en-US" u="sng" dirty="0" smtClean="0"/>
              <a:t>Demonstrated effectiveness of strategies used, including additional funding secured to increase availability of housing and services for homeless youth (7 points</a:t>
            </a:r>
            <a:r>
              <a:rPr lang="en-US" u="sng" dirty="0"/>
              <a:t>) </a:t>
            </a:r>
            <a:endParaRPr lang="en-US" u="sng" dirty="0" smtClean="0"/>
          </a:p>
          <a:p>
            <a:pPr lvl="1">
              <a:buFont typeface="Wingdings" panose="05000000000000000000" pitchFamily="2" charset="2"/>
              <a:buChar char="Ø"/>
            </a:pPr>
            <a:r>
              <a:rPr lang="en-US" dirty="0">
                <a:solidFill>
                  <a:srgbClr val="FF9900"/>
                </a:solidFill>
              </a:rPr>
              <a:t>Identify and inventory housing and services for youth experiencing homelessness</a:t>
            </a:r>
          </a:p>
          <a:p>
            <a:pPr lvl="1">
              <a:buFont typeface="Wingdings" panose="05000000000000000000" pitchFamily="2" charset="2"/>
              <a:buChar char="Ø"/>
            </a:pPr>
            <a:r>
              <a:rPr lang="en-US" dirty="0">
                <a:solidFill>
                  <a:srgbClr val="FF9900"/>
                </a:solidFill>
              </a:rPr>
              <a:t>Create strategies to address youth </a:t>
            </a:r>
            <a:r>
              <a:rPr lang="en-US" dirty="0" smtClean="0">
                <a:solidFill>
                  <a:srgbClr val="FF9900"/>
                </a:solidFill>
              </a:rPr>
              <a:t>homelessness </a:t>
            </a:r>
            <a:endParaRPr lang="en-US" dirty="0">
              <a:solidFill>
                <a:srgbClr val="FF9900"/>
              </a:solidFill>
            </a:endParaRPr>
          </a:p>
          <a:p>
            <a:pPr lvl="1">
              <a:buFont typeface="Wingdings" panose="05000000000000000000" pitchFamily="2" charset="2"/>
              <a:buChar char="Ø"/>
            </a:pPr>
            <a:r>
              <a:rPr lang="en-US" dirty="0">
                <a:solidFill>
                  <a:srgbClr val="FF9900"/>
                </a:solidFill>
              </a:rPr>
              <a:t>Develop method of determining effectiveness of strategies</a:t>
            </a:r>
          </a:p>
          <a:p>
            <a:pPr lvl="1">
              <a:buFont typeface="Arial" panose="020B0604020202020204" pitchFamily="34" charset="0"/>
              <a:buChar char="•"/>
            </a:pPr>
            <a:endParaRPr lang="en-US" b="1" dirty="0" smtClean="0">
              <a:solidFill>
                <a:srgbClr val="00B050"/>
              </a:solidFill>
            </a:endParaRPr>
          </a:p>
          <a:p>
            <a:pPr lvl="1">
              <a:buFont typeface="Arial" panose="020B0604020202020204" pitchFamily="34" charset="0"/>
              <a:buChar char="•"/>
            </a:pPr>
            <a:r>
              <a:rPr lang="en-US" dirty="0">
                <a:solidFill>
                  <a:srgbClr val="00B050"/>
                </a:solidFill>
              </a:rPr>
              <a:t>The </a:t>
            </a:r>
            <a:r>
              <a:rPr lang="en-US" b="1" dirty="0">
                <a:solidFill>
                  <a:srgbClr val="00B050"/>
                </a:solidFill>
              </a:rPr>
              <a:t>Youth Advisory Board </a:t>
            </a:r>
            <a:r>
              <a:rPr lang="en-US" dirty="0">
                <a:solidFill>
                  <a:srgbClr val="00B050"/>
                </a:solidFill>
              </a:rPr>
              <a:t>will identify </a:t>
            </a:r>
            <a:r>
              <a:rPr lang="en-US" dirty="0" smtClean="0">
                <a:solidFill>
                  <a:srgbClr val="00B050"/>
                </a:solidFill>
              </a:rPr>
              <a:t>ways to determine effectiveness of identified strategies to increase availability of housing and services for homeless youth. </a:t>
            </a:r>
          </a:p>
          <a:p>
            <a:pPr lvl="1">
              <a:buFont typeface="Arial" panose="020B0604020202020204" pitchFamily="34" charset="0"/>
              <a:buChar char="•"/>
            </a:pPr>
            <a:r>
              <a:rPr lang="en-US" dirty="0" smtClean="0">
                <a:solidFill>
                  <a:srgbClr val="00B050"/>
                </a:solidFill>
              </a:rPr>
              <a:t>The </a:t>
            </a:r>
            <a:r>
              <a:rPr lang="en-US" b="1" dirty="0">
                <a:solidFill>
                  <a:srgbClr val="00B050"/>
                </a:solidFill>
              </a:rPr>
              <a:t>COC Director </a:t>
            </a:r>
            <a:r>
              <a:rPr lang="en-US" dirty="0" smtClean="0">
                <a:solidFill>
                  <a:srgbClr val="00B050"/>
                </a:solidFill>
              </a:rPr>
              <a:t>will develop an inventory of housing and services for youth experiencing homelessness in the  Balance of State.</a:t>
            </a:r>
          </a:p>
          <a:p>
            <a:endParaRPr lang="en-US" dirty="0" smtClean="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5844922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F. Performance and Strategic Planning</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r>
              <a:rPr lang="en-US" dirty="0" smtClean="0"/>
              <a:t>#3 – Youth Homelessness</a:t>
            </a:r>
          </a:p>
          <a:p>
            <a:r>
              <a:rPr lang="en-US" dirty="0"/>
              <a:t>4</a:t>
            </a:r>
            <a:r>
              <a:rPr lang="en-US" dirty="0" smtClean="0"/>
              <a:t>. </a:t>
            </a:r>
            <a:r>
              <a:rPr lang="en-US" u="sng" dirty="0" smtClean="0"/>
              <a:t>Demonstrate collaboration with youth education providers, McKinney-Vento LEA, and school districts   (1 point) </a:t>
            </a:r>
          </a:p>
          <a:p>
            <a:pPr lvl="1">
              <a:buFont typeface="Wingdings" panose="05000000000000000000" pitchFamily="2" charset="2"/>
              <a:buChar char="Ø"/>
            </a:pPr>
            <a:r>
              <a:rPr lang="en-US" dirty="0">
                <a:solidFill>
                  <a:srgbClr val="FF9900"/>
                </a:solidFill>
              </a:rPr>
              <a:t>Develop MOU/MOA between Balance of State and/or HUD funded projects and McKinney-Vento LEA and school districts </a:t>
            </a:r>
          </a:p>
          <a:p>
            <a:pPr lvl="1">
              <a:buFont typeface="Wingdings" panose="05000000000000000000" pitchFamily="2" charset="2"/>
              <a:buChar char="Ø"/>
            </a:pPr>
            <a:r>
              <a:rPr lang="en-US" dirty="0">
                <a:solidFill>
                  <a:srgbClr val="FF9900"/>
                </a:solidFill>
              </a:rPr>
              <a:t>Create BOS policy &amp; ensure HUD funded projects have policies &amp; procedures adopted to inform people of their eligibility for </a:t>
            </a:r>
            <a:r>
              <a:rPr lang="en-US" dirty="0" smtClean="0">
                <a:solidFill>
                  <a:srgbClr val="FF9900"/>
                </a:solidFill>
              </a:rPr>
              <a:t>education</a:t>
            </a:r>
            <a:endParaRPr lang="en-US" dirty="0">
              <a:solidFill>
                <a:srgbClr val="FF9900"/>
              </a:solidFill>
            </a:endParaRPr>
          </a:p>
          <a:p>
            <a:pPr lvl="1">
              <a:buFont typeface="Arial" panose="020B0604020202020204" pitchFamily="34" charset="0"/>
              <a:buChar char="•"/>
            </a:pPr>
            <a:endParaRPr lang="en-US" b="1" dirty="0" smtClean="0">
              <a:solidFill>
                <a:srgbClr val="00B050"/>
              </a:solidFill>
            </a:endParaRPr>
          </a:p>
          <a:p>
            <a:pPr lvl="1">
              <a:buFont typeface="Arial" panose="020B0604020202020204" pitchFamily="34" charset="0"/>
              <a:buChar char="•"/>
            </a:pPr>
            <a:r>
              <a:rPr lang="en-US" dirty="0">
                <a:solidFill>
                  <a:srgbClr val="00B050"/>
                </a:solidFill>
              </a:rPr>
              <a:t>The </a:t>
            </a:r>
            <a:r>
              <a:rPr lang="en-US" b="1" dirty="0">
                <a:solidFill>
                  <a:srgbClr val="00B050"/>
                </a:solidFill>
              </a:rPr>
              <a:t>COC Director</a:t>
            </a:r>
            <a:r>
              <a:rPr lang="en-US" dirty="0">
                <a:solidFill>
                  <a:srgbClr val="00B050"/>
                </a:solidFill>
              </a:rPr>
              <a:t> will work with the Interagency Council to identify options for MOUs and COC projects.</a:t>
            </a:r>
          </a:p>
          <a:p>
            <a:pPr lvl="1">
              <a:buFont typeface="Arial" panose="020B0604020202020204" pitchFamily="34" charset="0"/>
              <a:buChar char="•"/>
            </a:pPr>
            <a:r>
              <a:rPr lang="en-US" dirty="0">
                <a:solidFill>
                  <a:srgbClr val="00B050"/>
                </a:solidFill>
              </a:rPr>
              <a:t>The </a:t>
            </a:r>
            <a:r>
              <a:rPr lang="en-US" b="1" dirty="0">
                <a:solidFill>
                  <a:srgbClr val="00B050"/>
                </a:solidFill>
              </a:rPr>
              <a:t>COC Director </a:t>
            </a:r>
            <a:r>
              <a:rPr lang="en-US" dirty="0">
                <a:solidFill>
                  <a:srgbClr val="00B050"/>
                </a:solidFill>
              </a:rPr>
              <a:t>and </a:t>
            </a:r>
            <a:r>
              <a:rPr lang="en-US" b="1" dirty="0">
                <a:solidFill>
                  <a:srgbClr val="00B050"/>
                </a:solidFill>
              </a:rPr>
              <a:t>Board of Directors </a:t>
            </a:r>
            <a:r>
              <a:rPr lang="en-US" dirty="0">
                <a:solidFill>
                  <a:srgbClr val="00B050"/>
                </a:solidFill>
              </a:rPr>
              <a:t>will work to develop a Balance of State-wide policy </a:t>
            </a:r>
            <a:r>
              <a:rPr lang="en-US" dirty="0" smtClean="0">
                <a:solidFill>
                  <a:srgbClr val="00B050"/>
                </a:solidFill>
              </a:rPr>
              <a:t>requiring a process of informing people of eligibility for educational services. </a:t>
            </a:r>
          </a:p>
          <a:p>
            <a:pPr lvl="1">
              <a:buFont typeface="Arial" panose="020B0604020202020204" pitchFamily="34" charset="0"/>
              <a:buChar char="•"/>
            </a:pPr>
            <a:r>
              <a:rPr lang="en-US" dirty="0" smtClean="0">
                <a:solidFill>
                  <a:srgbClr val="00B050"/>
                </a:solidFill>
              </a:rPr>
              <a:t>The </a:t>
            </a:r>
            <a:r>
              <a:rPr lang="en-US" b="1" dirty="0">
                <a:solidFill>
                  <a:srgbClr val="00B050"/>
                </a:solidFill>
              </a:rPr>
              <a:t>COC Monitoring and Compliance Coordinator </a:t>
            </a:r>
            <a:r>
              <a:rPr lang="en-US" dirty="0">
                <a:solidFill>
                  <a:srgbClr val="00B050"/>
                </a:solidFill>
              </a:rPr>
              <a:t>will monitor projects to ensure policies and procedures include </a:t>
            </a:r>
            <a:r>
              <a:rPr lang="en-US" dirty="0" smtClean="0">
                <a:solidFill>
                  <a:srgbClr val="00B050"/>
                </a:solidFill>
              </a:rPr>
              <a:t>informing persons of their eligibility for education. </a:t>
            </a:r>
          </a:p>
          <a:p>
            <a:pPr lvl="1">
              <a:buFont typeface="Arial" panose="020B0604020202020204" pitchFamily="34" charset="0"/>
              <a:buChar char="•"/>
            </a:pPr>
            <a:r>
              <a:rPr lang="en-US" dirty="0" smtClean="0">
                <a:solidFill>
                  <a:srgbClr val="00B050"/>
                </a:solidFill>
              </a:rPr>
              <a:t>Each </a:t>
            </a:r>
            <a:r>
              <a:rPr lang="en-US" b="1" dirty="0">
                <a:solidFill>
                  <a:srgbClr val="00B050"/>
                </a:solidFill>
              </a:rPr>
              <a:t>COC funded project </a:t>
            </a:r>
            <a:r>
              <a:rPr lang="en-US" dirty="0">
                <a:solidFill>
                  <a:srgbClr val="00B050"/>
                </a:solidFill>
              </a:rPr>
              <a:t>would have to actively establish and adhere to an MOU/MOA with </a:t>
            </a:r>
            <a:r>
              <a:rPr lang="en-US" dirty="0" smtClean="0">
                <a:solidFill>
                  <a:srgbClr val="00B050"/>
                </a:solidFill>
              </a:rPr>
              <a:t>McKinney-Vento LEA and school districts in the community. Each </a:t>
            </a:r>
            <a:r>
              <a:rPr lang="en-US" b="1" dirty="0">
                <a:solidFill>
                  <a:srgbClr val="00B050"/>
                </a:solidFill>
              </a:rPr>
              <a:t>COC funded project </a:t>
            </a:r>
            <a:r>
              <a:rPr lang="en-US" dirty="0">
                <a:solidFill>
                  <a:srgbClr val="00B050"/>
                </a:solidFill>
              </a:rPr>
              <a:t>would have to ensure their policies and procedures include a process for informing of </a:t>
            </a:r>
            <a:r>
              <a:rPr lang="en-US" dirty="0" smtClean="0">
                <a:solidFill>
                  <a:srgbClr val="00B050"/>
                </a:solidFill>
              </a:rPr>
              <a:t>eligibility for educational services. </a:t>
            </a:r>
            <a:endParaRPr lang="en-US" dirty="0">
              <a:solidFill>
                <a:srgbClr val="00B050"/>
              </a:solidFill>
            </a:endParaRPr>
          </a:p>
          <a:p>
            <a:endParaRPr lang="en-US" dirty="0" smtClean="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41385267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Shape 309"/>
          <p:cNvSpPr txBox="1">
            <a:spLocks noGrp="1"/>
          </p:cNvSpPr>
          <p:nvPr>
            <p:ph type="title"/>
          </p:nvPr>
        </p:nvSpPr>
        <p:spPr>
          <a:xfrm>
            <a:off x="653667" y="701800"/>
            <a:ext cx="7484800" cy="5454400"/>
          </a:xfrm>
          <a:prstGeom prst="rect">
            <a:avLst/>
          </a:prstGeom>
        </p:spPr>
        <p:txBody>
          <a:bodyPr vert="horz" lIns="121900" tIns="121900" rIns="121900" bIns="121900" rtlCol="0" anchor="ctr" anchorCtr="0">
            <a:noAutofit/>
          </a:bodyPr>
          <a:lstStyle/>
          <a:p>
            <a:r>
              <a:rPr lang="en" b="1" dirty="0">
                <a:solidFill>
                  <a:srgbClr val="000000"/>
                </a:solidFill>
              </a:rPr>
              <a:t>Questions?</a:t>
            </a:r>
          </a:p>
        </p:txBody>
      </p:sp>
    </p:spTree>
    <p:extLst>
      <p:ext uri="{BB962C8B-B14F-4D97-AF65-F5344CB8AC3E}">
        <p14:creationId xmlns:p14="http://schemas.microsoft.com/office/powerpoint/2010/main" val="4259060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Shape 314"/>
          <p:cNvSpPr txBox="1">
            <a:spLocks noGrp="1"/>
          </p:cNvSpPr>
          <p:nvPr>
            <p:ph type="title"/>
          </p:nvPr>
        </p:nvSpPr>
        <p:spPr>
          <a:xfrm>
            <a:off x="1125813" y="526732"/>
            <a:ext cx="9030241" cy="943200"/>
          </a:xfrm>
          <a:prstGeom prst="rect">
            <a:avLst/>
          </a:prstGeom>
        </p:spPr>
        <p:txBody>
          <a:bodyPr vert="horz" lIns="121900" tIns="121900" rIns="121900" bIns="121900" rtlCol="0" anchor="t" anchorCtr="0">
            <a:noAutofit/>
          </a:bodyPr>
          <a:lstStyle/>
          <a:p>
            <a:r>
              <a:rPr lang="en" b="1" dirty="0" smtClean="0"/>
              <a:t>BOS Website</a:t>
            </a:r>
            <a:endParaRPr lang="en" b="1" dirty="0"/>
          </a:p>
        </p:txBody>
      </p:sp>
      <p:sp>
        <p:nvSpPr>
          <p:cNvPr id="315" name="Shape 315"/>
          <p:cNvSpPr txBox="1">
            <a:spLocks noGrp="1"/>
          </p:cNvSpPr>
          <p:nvPr>
            <p:ph type="body" idx="1"/>
          </p:nvPr>
        </p:nvSpPr>
        <p:spPr>
          <a:xfrm>
            <a:off x="415600" y="1953087"/>
            <a:ext cx="11360800" cy="4138946"/>
          </a:xfrm>
          <a:prstGeom prst="rect">
            <a:avLst/>
          </a:prstGeom>
        </p:spPr>
        <p:txBody>
          <a:bodyPr vert="horz" lIns="121900" tIns="121900" rIns="121900" bIns="121900" rtlCol="0" anchor="t" anchorCtr="0">
            <a:noAutofit/>
          </a:bodyPr>
          <a:lstStyle/>
          <a:p>
            <a:pPr>
              <a:spcAft>
                <a:spcPts val="0"/>
              </a:spcAft>
              <a:buNone/>
            </a:pPr>
            <a:r>
              <a:rPr lang="en-US" sz="1600" dirty="0" smtClean="0">
                <a:hlinkClick r:id="rId3"/>
              </a:rPr>
              <a:t>http</a:t>
            </a:r>
            <a:r>
              <a:rPr lang="en-US" sz="1600" dirty="0">
                <a:hlinkClick r:id="rId3"/>
              </a:rPr>
              <a:t>://</a:t>
            </a:r>
            <a:r>
              <a:rPr lang="en-US" sz="1600" dirty="0" smtClean="0">
                <a:hlinkClick r:id="rId3"/>
              </a:rPr>
              <a:t>www.wiboscoc.org/2017-hud-coc-competition.html</a:t>
            </a:r>
            <a:r>
              <a:rPr lang="en-US" sz="1600" dirty="0" smtClean="0"/>
              <a:t> </a:t>
            </a:r>
          </a:p>
          <a:p>
            <a:pPr>
              <a:spcAft>
                <a:spcPts val="0"/>
              </a:spcAft>
              <a:buNone/>
            </a:pPr>
            <a:endParaRPr lang="en-US" sz="1600" dirty="0"/>
          </a:p>
          <a:p>
            <a:pPr>
              <a:spcAft>
                <a:spcPts val="0"/>
              </a:spcAft>
              <a:buNone/>
            </a:pPr>
            <a:r>
              <a:rPr lang="en-US" sz="1600" u="sng" dirty="0" smtClean="0"/>
              <a:t>Everything is posted from the FY2017 COC Competition, including:</a:t>
            </a:r>
          </a:p>
          <a:p>
            <a:pPr>
              <a:spcAft>
                <a:spcPts val="0"/>
              </a:spcAft>
              <a:buNone/>
            </a:pPr>
            <a:r>
              <a:rPr lang="en" sz="1600" dirty="0" smtClean="0"/>
              <a:t>COC Consolidated Application		Priority Listing			Rejection Policy</a:t>
            </a:r>
          </a:p>
          <a:p>
            <a:pPr>
              <a:spcAft>
                <a:spcPts val="0"/>
              </a:spcAft>
              <a:buNone/>
            </a:pPr>
            <a:r>
              <a:rPr lang="en" sz="1600" dirty="0" smtClean="0"/>
              <a:t>Project Notification			Reallocation Policy			Reallocation Evidence</a:t>
            </a:r>
          </a:p>
          <a:p>
            <a:pPr>
              <a:spcAft>
                <a:spcPts val="0"/>
              </a:spcAft>
              <a:buNone/>
            </a:pPr>
            <a:r>
              <a:rPr lang="en" sz="1600" dirty="0" smtClean="0"/>
              <a:t>Review &amp; Selection of New Project Policy	Board S</a:t>
            </a:r>
            <a:r>
              <a:rPr lang="en-US" sz="1600" dirty="0" smtClean="0"/>
              <a:t>c</a:t>
            </a:r>
            <a:r>
              <a:rPr lang="en" sz="1600" dirty="0" smtClean="0"/>
              <a:t>oring Tool Explanation		High Risk Pool Score Explanation</a:t>
            </a:r>
          </a:p>
          <a:p>
            <a:pPr>
              <a:spcAft>
                <a:spcPts val="0"/>
              </a:spcAft>
              <a:buNone/>
            </a:pPr>
            <a:endParaRPr lang="en" sz="1600" dirty="0"/>
          </a:p>
          <a:p>
            <a:pPr>
              <a:spcAft>
                <a:spcPts val="0"/>
              </a:spcAft>
              <a:buNone/>
            </a:pPr>
            <a:r>
              <a:rPr lang="en" sz="1600" dirty="0" smtClean="0"/>
              <a:t>Consolidated Application Attachments 1-15 (except 8 and 12 are n/a)</a:t>
            </a:r>
          </a:p>
          <a:p>
            <a:pPr>
              <a:spcAft>
                <a:spcPts val="0"/>
              </a:spcAft>
              <a:buNone/>
            </a:pPr>
            <a:endParaRPr lang="en" sz="1600" dirty="0"/>
          </a:p>
          <a:p>
            <a:pPr>
              <a:spcAft>
                <a:spcPts val="0"/>
              </a:spcAft>
              <a:buNone/>
            </a:pPr>
            <a:r>
              <a:rPr lang="en" sz="1600" dirty="0" smtClean="0"/>
              <a:t>Priority Listing Attachments 1-3</a:t>
            </a:r>
          </a:p>
          <a:p>
            <a:pPr>
              <a:spcAft>
                <a:spcPts val="0"/>
              </a:spcAft>
              <a:buNone/>
            </a:pPr>
            <a:endParaRPr lang="en" sz="1600" dirty="0"/>
          </a:p>
          <a:p>
            <a:pPr>
              <a:spcAft>
                <a:spcPts val="0"/>
              </a:spcAft>
              <a:buNone/>
            </a:pPr>
            <a:r>
              <a:rPr lang="en" sz="1600" dirty="0" smtClean="0"/>
              <a:t>All 44 Project Applications (new and renewal)</a:t>
            </a:r>
          </a:p>
          <a:p>
            <a:pPr>
              <a:spcAft>
                <a:spcPts val="0"/>
              </a:spcAft>
              <a:buNone/>
            </a:pPr>
            <a:endParaRPr lang="en" sz="1600" dirty="0"/>
          </a:p>
          <a:p>
            <a:pPr>
              <a:spcAft>
                <a:spcPts val="0"/>
              </a:spcAft>
              <a:buNone/>
            </a:pPr>
            <a:r>
              <a:rPr lang="en" sz="1600" dirty="0" smtClean="0"/>
              <a:t>Board Scoring Tool – final and explanation</a:t>
            </a:r>
          </a:p>
          <a:p>
            <a:pPr>
              <a:spcAft>
                <a:spcPts val="0"/>
              </a:spcAft>
              <a:buNone/>
            </a:pPr>
            <a:endParaRPr lang="en" sz="1600" dirty="0" smtClean="0"/>
          </a:p>
          <a:p>
            <a:pPr>
              <a:spcAft>
                <a:spcPts val="0"/>
              </a:spcAft>
              <a:buNone/>
            </a:pPr>
            <a:r>
              <a:rPr lang="en" sz="1600" dirty="0" smtClean="0"/>
              <a:t>Below Threshold – power point, decision, and reques for reconsideration application</a:t>
            </a:r>
          </a:p>
          <a:p>
            <a:pPr>
              <a:spcAft>
                <a:spcPts val="0"/>
              </a:spcAft>
              <a:buNone/>
            </a:pPr>
            <a:endParaRPr lang="en" sz="1600" dirty="0" smtClean="0"/>
          </a:p>
          <a:p>
            <a:pPr>
              <a:spcAft>
                <a:spcPts val="0"/>
              </a:spcAft>
              <a:buNone/>
            </a:pPr>
            <a:r>
              <a:rPr lang="en" sz="1600" dirty="0" smtClean="0"/>
              <a:t>Webinar Links and PPT – Renewal Application Training and the Board Scoring Tool and Threshold</a:t>
            </a:r>
          </a:p>
        </p:txBody>
      </p:sp>
      <p:pic>
        <p:nvPicPr>
          <p:cNvPr id="4" name="Picture 3"/>
          <p:cNvPicPr/>
          <p:nvPr/>
        </p:nvPicPr>
        <p:blipFill>
          <a:blip r:embed="rId4"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2404069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15600" y="593367"/>
            <a:ext cx="11360800" cy="943200"/>
          </a:xfrm>
          <a:prstGeom prst="rect">
            <a:avLst/>
          </a:prstGeom>
        </p:spPr>
        <p:txBody>
          <a:bodyPr vert="horz" lIns="121900" tIns="121900" rIns="121900" bIns="121900" rtlCol="0" anchor="t" anchorCtr="0">
            <a:noAutofit/>
          </a:bodyPr>
          <a:lstStyle/>
          <a:p>
            <a:r>
              <a:rPr lang="en" b="1" dirty="0" smtClean="0"/>
              <a:t>COC Competition Highlights</a:t>
            </a:r>
            <a:endParaRPr lang="en" b="1" dirty="0"/>
          </a:p>
        </p:txBody>
      </p:sp>
      <p:sp>
        <p:nvSpPr>
          <p:cNvPr id="91" name="Shape 91"/>
          <p:cNvSpPr txBox="1">
            <a:spLocks noGrp="1"/>
          </p:cNvSpPr>
          <p:nvPr>
            <p:ph type="body" idx="1"/>
          </p:nvPr>
        </p:nvSpPr>
        <p:spPr>
          <a:xfrm>
            <a:off x="415600" y="1688433"/>
            <a:ext cx="11360800" cy="4403600"/>
          </a:xfrm>
          <a:prstGeom prst="rect">
            <a:avLst/>
          </a:prstGeom>
        </p:spPr>
        <p:txBody>
          <a:bodyPr vert="horz" lIns="121900" tIns="121900" rIns="121900" bIns="121900" rtlCol="0" anchor="t" anchorCtr="0">
            <a:noAutofit/>
          </a:bodyPr>
          <a:lstStyle/>
          <a:p>
            <a:pPr>
              <a:buFont typeface="Arial" panose="020B0604020202020204" pitchFamily="34" charset="0"/>
              <a:buChar char="•"/>
            </a:pPr>
            <a:r>
              <a:rPr lang="en-US" dirty="0" smtClean="0"/>
              <a:t>The COC Consolidated Application was made up of 3 parts:</a:t>
            </a:r>
          </a:p>
          <a:p>
            <a:pPr lvl="1">
              <a:buFont typeface="Arial" panose="020B0604020202020204" pitchFamily="34" charset="0"/>
              <a:buChar char="•"/>
            </a:pPr>
            <a:r>
              <a:rPr lang="en-US" b="1" dirty="0" smtClean="0"/>
              <a:t>FY 2017 COC Application</a:t>
            </a:r>
          </a:p>
          <a:p>
            <a:pPr lvl="2">
              <a:buFont typeface="Arial" panose="020B0604020202020204" pitchFamily="34" charset="0"/>
              <a:buChar char="•"/>
            </a:pPr>
            <a:r>
              <a:rPr lang="en-US" dirty="0" smtClean="0"/>
              <a:t>The Collaborative Applicant must provide information about the COC planning body, governance structure, overall performance, and the strategic planning process. This part of the application is scored and will determine the order in which COCs are funded.</a:t>
            </a:r>
          </a:p>
          <a:p>
            <a:pPr lvl="1">
              <a:buFont typeface="Arial" panose="020B0604020202020204" pitchFamily="34" charset="0"/>
              <a:buChar char="•"/>
            </a:pPr>
            <a:endParaRPr lang="en-US" dirty="0" smtClean="0"/>
          </a:p>
          <a:p>
            <a:pPr lvl="1">
              <a:buFont typeface="Arial" panose="020B0604020202020204" pitchFamily="34" charset="0"/>
              <a:buChar char="•"/>
            </a:pPr>
            <a:r>
              <a:rPr lang="en-US" b="1" dirty="0" smtClean="0"/>
              <a:t>FY 2017 Project Application</a:t>
            </a:r>
          </a:p>
          <a:p>
            <a:pPr lvl="2">
              <a:buFont typeface="Arial" panose="020B0604020202020204" pitchFamily="34" charset="0"/>
              <a:buChar char="•"/>
            </a:pPr>
            <a:r>
              <a:rPr lang="en-US" dirty="0" smtClean="0"/>
              <a:t>Project applications must be completed for COC planning, new, and renewal application requests.</a:t>
            </a:r>
          </a:p>
          <a:p>
            <a:pPr lvl="2">
              <a:buFont typeface="Arial" panose="020B0604020202020204" pitchFamily="34" charset="0"/>
              <a:buChar char="•"/>
            </a:pPr>
            <a:r>
              <a:rPr lang="en-US" dirty="0" smtClean="0"/>
              <a:t>New project applications apply for funds (through reallocation or the permanent housing bonus) and renewal projects must provide a description of the proposed project including the population/sub-population they will serve, the type of housing and services that will be provided, and the budget activities that are being requested.</a:t>
            </a:r>
          </a:p>
          <a:p>
            <a:pPr lvl="2">
              <a:buFont typeface="Arial" panose="020B0604020202020204" pitchFamily="34" charset="0"/>
              <a:buChar char="•"/>
            </a:pPr>
            <a:r>
              <a:rPr lang="en-US" dirty="0" smtClean="0"/>
              <a:t>COC planning must provide a description of the activities that will be carried out with grant funds for COC planning costs. </a:t>
            </a:r>
          </a:p>
          <a:p>
            <a:pPr lvl="2">
              <a:buFont typeface="Arial" panose="020B0604020202020204" pitchFamily="34" charset="0"/>
              <a:buChar char="•"/>
            </a:pPr>
            <a:endParaRPr lang="en-US" dirty="0" smtClean="0"/>
          </a:p>
          <a:p>
            <a:pPr lvl="1">
              <a:buFont typeface="Arial" panose="020B0604020202020204" pitchFamily="34" charset="0"/>
              <a:buChar char="•"/>
            </a:pPr>
            <a:r>
              <a:rPr lang="en-US" b="1" dirty="0" smtClean="0"/>
              <a:t>FY 2017 COC Priority Listing</a:t>
            </a:r>
          </a:p>
          <a:p>
            <a:pPr lvl="2">
              <a:buFont typeface="Arial" panose="020B0604020202020204" pitchFamily="34" charset="0"/>
              <a:buChar char="•"/>
            </a:pPr>
            <a:r>
              <a:rPr lang="en-US" dirty="0" smtClean="0"/>
              <a:t>The listing must include the reallocation forms for COCs to indicate which projects will be reallocated, 4 separate listing forms (new, renewal, and COC planning), and the HUD-2991 form.</a:t>
            </a:r>
          </a:p>
          <a:p>
            <a:pPr lvl="2">
              <a:buFont typeface="Arial" panose="020B0604020202020204" pitchFamily="34" charset="0"/>
              <a:buChar char="•"/>
            </a:pPr>
            <a:r>
              <a:rPr lang="en-US" dirty="0" smtClean="0"/>
              <a:t>The listing forms rank project applications in order of priority and identify any project applications rejected by the COC.</a:t>
            </a:r>
          </a:p>
          <a:p>
            <a:pPr lvl="2">
              <a:buFont typeface="Arial" panose="020B0604020202020204" pitchFamily="34" charset="0"/>
              <a:buChar char="•"/>
            </a:pPr>
            <a:r>
              <a:rPr lang="en-US" dirty="0" smtClean="0"/>
              <a:t>The Collaborative Applicant will be required to certify that there is a demonstrated need for all ranked permanent housing (RRH and PSH) renewal projects on the Renewal Priority listing.</a:t>
            </a:r>
            <a:endParaRPr dirty="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2609825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Ranking on the P</a:t>
            </a:r>
            <a:r>
              <a:rPr lang="en-US" b="1" dirty="0" smtClean="0"/>
              <a:t>r</a:t>
            </a:r>
            <a:r>
              <a:rPr lang="en" b="1" dirty="0" smtClean="0"/>
              <a:t>iority Listing</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pPr>
              <a:buFont typeface="Arial" panose="020B0604020202020204" pitchFamily="34" charset="0"/>
              <a:buChar char="•"/>
            </a:pPr>
            <a:r>
              <a:rPr lang="en-US" sz="1800" dirty="0" smtClean="0"/>
              <a:t>HUD requires the use of Tier 1 and Tier 2 funding process.</a:t>
            </a:r>
          </a:p>
          <a:p>
            <a:pPr>
              <a:buFont typeface="Arial" panose="020B0604020202020204" pitchFamily="34" charset="0"/>
              <a:buChar char="•"/>
            </a:pPr>
            <a:endParaRPr lang="en-US" sz="1800" dirty="0" smtClean="0"/>
          </a:p>
          <a:p>
            <a:pPr>
              <a:buFont typeface="Arial" panose="020B0604020202020204" pitchFamily="34" charset="0"/>
              <a:buChar char="•"/>
            </a:pPr>
            <a:r>
              <a:rPr lang="en-US" sz="1800" dirty="0" smtClean="0"/>
              <a:t>HUD:</a:t>
            </a:r>
          </a:p>
          <a:p>
            <a:pPr lvl="1">
              <a:buFont typeface="Arial" panose="020B0604020202020204" pitchFamily="34" charset="0"/>
              <a:buChar char="•"/>
            </a:pPr>
            <a:r>
              <a:rPr lang="en-US" sz="1600" dirty="0" smtClean="0"/>
              <a:t>Does strongly recommend different objective criteria, </a:t>
            </a:r>
          </a:p>
          <a:p>
            <a:pPr lvl="1">
              <a:buFont typeface="Arial" panose="020B0604020202020204" pitchFamily="34" charset="0"/>
              <a:buChar char="•"/>
            </a:pPr>
            <a:r>
              <a:rPr lang="en-US" sz="1600" dirty="0" smtClean="0"/>
              <a:t>Does provide points if COCs use certain criteria, </a:t>
            </a:r>
          </a:p>
          <a:p>
            <a:pPr lvl="1">
              <a:buFont typeface="Arial" panose="020B0604020202020204" pitchFamily="34" charset="0"/>
              <a:buChar char="•"/>
            </a:pPr>
            <a:r>
              <a:rPr lang="en-US" sz="1600" dirty="0" smtClean="0"/>
              <a:t>Did publish a suggested scoring tool</a:t>
            </a:r>
          </a:p>
          <a:p>
            <a:pPr lvl="1">
              <a:buFont typeface="Arial" panose="020B0604020202020204" pitchFamily="34" charset="0"/>
              <a:buChar char="•"/>
            </a:pPr>
            <a:r>
              <a:rPr lang="en-US" sz="1600" dirty="0" smtClean="0"/>
              <a:t>But in FY2017, did NOT require a particular scoring tool.  </a:t>
            </a:r>
          </a:p>
          <a:p>
            <a:pPr>
              <a:buFont typeface="Arial" panose="020B0604020202020204" pitchFamily="34" charset="0"/>
              <a:buChar char="•"/>
            </a:pPr>
            <a:endParaRPr lang="en-US" sz="1800" dirty="0" smtClean="0"/>
          </a:p>
          <a:p>
            <a:pPr>
              <a:buFont typeface="Arial" panose="020B0604020202020204" pitchFamily="34" charset="0"/>
              <a:buChar char="•"/>
            </a:pPr>
            <a:r>
              <a:rPr lang="en-US" sz="1800" dirty="0" smtClean="0"/>
              <a:t>The Board Scoring Tool was developed for the COC Competition in 2012 with feedback elicited each year from the membership. The scoring tool has evolved over the last 5 years because of HUD, the membership, and the Board. </a:t>
            </a:r>
          </a:p>
          <a:p>
            <a:pPr>
              <a:buFont typeface="Arial" panose="020B0604020202020204" pitchFamily="34" charset="0"/>
              <a:buChar char="•"/>
            </a:pPr>
            <a:endParaRPr lang="en-US" sz="1800" b="1" dirty="0"/>
          </a:p>
          <a:p>
            <a:pPr>
              <a:buFont typeface="Arial" panose="020B0604020202020204" pitchFamily="34" charset="0"/>
              <a:buChar char="•"/>
            </a:pPr>
            <a:r>
              <a:rPr lang="en-US" sz="1800" b="1" dirty="0" smtClean="0"/>
              <a:t>Changes in 2017 included</a:t>
            </a:r>
            <a:r>
              <a:rPr lang="en-US" sz="1800" dirty="0" smtClean="0"/>
              <a:t>:</a:t>
            </a:r>
          </a:p>
          <a:p>
            <a:pPr lvl="1">
              <a:buFont typeface="Arial" panose="020B0604020202020204" pitchFamily="34" charset="0"/>
              <a:buChar char="•"/>
            </a:pPr>
            <a:r>
              <a:rPr lang="en-US" sz="1600" dirty="0" smtClean="0"/>
              <a:t>Remove QAPR 1 &amp; 2 – no longer collecting</a:t>
            </a:r>
          </a:p>
          <a:p>
            <a:pPr lvl="1">
              <a:buFont typeface="Arial" panose="020B0604020202020204" pitchFamily="34" charset="0"/>
              <a:buChar char="•"/>
            </a:pPr>
            <a:r>
              <a:rPr lang="en-US" sz="1600" dirty="0" smtClean="0"/>
              <a:t>Risk Adjustment Score point values changed – went from 10/6/4/2 to 20/10/5/0</a:t>
            </a:r>
          </a:p>
          <a:p>
            <a:pPr lvl="1">
              <a:buFont typeface="Arial" panose="020B0604020202020204" pitchFamily="34" charset="0"/>
              <a:buChar char="•"/>
            </a:pPr>
            <a:r>
              <a:rPr lang="en-US" sz="1600" dirty="0" smtClean="0"/>
              <a:t>Reoccurrence – added 2</a:t>
            </a:r>
            <a:r>
              <a:rPr lang="en-US" sz="1600" baseline="30000" dirty="0" smtClean="0"/>
              <a:t>nd</a:t>
            </a:r>
            <a:r>
              <a:rPr lang="en-US" sz="1600" dirty="0" smtClean="0"/>
              <a:t> measure (system performance calculation)</a:t>
            </a:r>
          </a:p>
          <a:p>
            <a:pPr lvl="1">
              <a:buFont typeface="Arial" panose="020B0604020202020204" pitchFamily="34" charset="0"/>
              <a:buChar char="•"/>
            </a:pPr>
            <a:r>
              <a:rPr lang="en-US" sz="1600" dirty="0" smtClean="0"/>
              <a:t>All new projects (voluntarily reallocated or BONUS) placed at the bottom of Tier 1 instead of Tier 2</a:t>
            </a:r>
          </a:p>
          <a:p>
            <a:pPr>
              <a:buFont typeface="Arial" panose="020B0604020202020204" pitchFamily="34" charset="0"/>
              <a:buChar char="•"/>
            </a:pPr>
            <a:endParaRPr lang="en-US" sz="1800" dirty="0" smtClean="0"/>
          </a:p>
          <a:p>
            <a:pPr>
              <a:buNone/>
            </a:pPr>
            <a:endParaRPr lang="en-US" dirty="0" smtClean="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639434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US" b="1" dirty="0" smtClean="0"/>
              <a:t>The Scoring Tool</a:t>
            </a:r>
            <a:endParaRPr lang="en" b="1" dirty="0"/>
          </a:p>
        </p:txBody>
      </p:sp>
      <p:sp>
        <p:nvSpPr>
          <p:cNvPr id="91" name="Shape 91"/>
          <p:cNvSpPr txBox="1">
            <a:spLocks noGrp="1"/>
          </p:cNvSpPr>
          <p:nvPr>
            <p:ph type="body" idx="1"/>
          </p:nvPr>
        </p:nvSpPr>
        <p:spPr>
          <a:xfrm>
            <a:off x="415600" y="1688432"/>
            <a:ext cx="11360800" cy="4712368"/>
          </a:xfrm>
          <a:prstGeom prst="rect">
            <a:avLst/>
          </a:prstGeom>
        </p:spPr>
        <p:txBody>
          <a:bodyPr vert="horz" lIns="121900" tIns="121900" rIns="121900" bIns="121900" rtlCol="0" anchor="t" anchorCtr="0">
            <a:normAutofit fontScale="92500" lnSpcReduction="10000"/>
          </a:bodyPr>
          <a:lstStyle/>
          <a:p>
            <a:pPr>
              <a:buFont typeface="Arial" panose="020B0604020202020204" pitchFamily="34" charset="0"/>
              <a:buChar char="•"/>
            </a:pPr>
            <a:r>
              <a:rPr lang="en-US" sz="1600" dirty="0" smtClean="0"/>
              <a:t>The scoring tool and explanation was approved by the Board on April 25.</a:t>
            </a:r>
          </a:p>
          <a:p>
            <a:pPr>
              <a:buFont typeface="Arial" panose="020B0604020202020204" pitchFamily="34" charset="0"/>
              <a:buChar char="•"/>
            </a:pPr>
            <a:endParaRPr lang="en-US" sz="1600" dirty="0"/>
          </a:p>
          <a:p>
            <a:pPr>
              <a:buFont typeface="Arial" panose="020B0604020202020204" pitchFamily="34" charset="0"/>
              <a:buChar char="•"/>
            </a:pPr>
            <a:r>
              <a:rPr lang="en-US" sz="1600" dirty="0" smtClean="0"/>
              <a:t>The scoring tool was explained and reviewed during the webinar on May 16.</a:t>
            </a:r>
          </a:p>
          <a:p>
            <a:pPr>
              <a:buFont typeface="Arial" panose="020B0604020202020204" pitchFamily="34" charset="0"/>
              <a:buChar char="•"/>
            </a:pPr>
            <a:endParaRPr lang="en-US" sz="1600" dirty="0"/>
          </a:p>
          <a:p>
            <a:pPr>
              <a:buFont typeface="Arial" panose="020B0604020202020204" pitchFamily="34" charset="0"/>
              <a:buChar char="•"/>
            </a:pPr>
            <a:r>
              <a:rPr lang="en-US" sz="1600" dirty="0" smtClean="0"/>
              <a:t>The original scoring results were posted on the website on July 26.				</a:t>
            </a:r>
          </a:p>
          <a:p>
            <a:pPr lvl="1">
              <a:buFont typeface="Arial" panose="020B0604020202020204" pitchFamily="34" charset="0"/>
              <a:buChar char="•"/>
            </a:pPr>
            <a:r>
              <a:rPr lang="en-US" sz="1400" dirty="0" smtClean="0">
                <a:solidFill>
                  <a:srgbClr val="FF9900"/>
                </a:solidFill>
              </a:rPr>
              <a:t>Following release of the NOFA.</a:t>
            </a:r>
          </a:p>
          <a:p>
            <a:pPr>
              <a:buFont typeface="Arial" panose="020B0604020202020204" pitchFamily="34" charset="0"/>
              <a:buChar char="•"/>
            </a:pPr>
            <a:endParaRPr lang="en-US" sz="1200" dirty="0">
              <a:solidFill>
                <a:srgbClr val="FF9900"/>
              </a:solidFill>
            </a:endParaRPr>
          </a:p>
          <a:p>
            <a:pPr>
              <a:buFont typeface="Arial" panose="020B0604020202020204" pitchFamily="34" charset="0"/>
              <a:buChar char="•"/>
            </a:pPr>
            <a:r>
              <a:rPr lang="en-US" sz="1600" dirty="0" smtClean="0"/>
              <a:t>The scoring was updated and posted on the website on August 7.   </a:t>
            </a:r>
            <a:r>
              <a:rPr lang="en-US" sz="1600" dirty="0"/>
              <a:t> </a:t>
            </a:r>
            <a:endParaRPr lang="en-US" sz="1600" dirty="0" smtClean="0"/>
          </a:p>
          <a:p>
            <a:pPr lvl="1">
              <a:buFont typeface="Arial" panose="020B0604020202020204" pitchFamily="34" charset="0"/>
              <a:buChar char="•"/>
            </a:pPr>
            <a:r>
              <a:rPr lang="en-US" sz="1400" dirty="0" smtClean="0">
                <a:solidFill>
                  <a:srgbClr val="FF9900"/>
                </a:solidFill>
              </a:rPr>
              <a:t>APR submissions</a:t>
            </a:r>
          </a:p>
          <a:p>
            <a:pPr lvl="1">
              <a:buFont typeface="Arial" panose="020B0604020202020204" pitchFamily="34" charset="0"/>
              <a:buChar char="•"/>
            </a:pPr>
            <a:r>
              <a:rPr lang="en-US" sz="1400" dirty="0" smtClean="0">
                <a:solidFill>
                  <a:srgbClr val="FF9900"/>
                </a:solidFill>
              </a:rPr>
              <a:t>Identification of LOCCS exemption and methodology issue with RRH &amp; Housing Stability data entry</a:t>
            </a:r>
          </a:p>
          <a:p>
            <a:pPr lvl="1">
              <a:buFont typeface="Arial" panose="020B0604020202020204" pitchFamily="34" charset="0"/>
              <a:buChar char="•"/>
            </a:pPr>
            <a:r>
              <a:rPr lang="en-US" sz="1400" dirty="0" smtClean="0">
                <a:solidFill>
                  <a:srgbClr val="FF9900"/>
                </a:solidFill>
              </a:rPr>
              <a:t>Voluntary Reallocation Process </a:t>
            </a:r>
          </a:p>
          <a:p>
            <a:pPr>
              <a:buFont typeface="Arial" panose="020B0604020202020204" pitchFamily="34" charset="0"/>
              <a:buChar char="•"/>
            </a:pPr>
            <a:endParaRPr lang="en-US" sz="1600" dirty="0" smtClean="0"/>
          </a:p>
          <a:p>
            <a:pPr>
              <a:buFont typeface="Arial" panose="020B0604020202020204" pitchFamily="34" charset="0"/>
              <a:buChar char="•"/>
            </a:pPr>
            <a:r>
              <a:rPr lang="en-US" sz="1600" dirty="0" smtClean="0"/>
              <a:t>The scoring was updated and posted on the website on August 15.   </a:t>
            </a:r>
          </a:p>
          <a:p>
            <a:pPr lvl="1">
              <a:buFont typeface="Arial" panose="020B0604020202020204" pitchFamily="34" charset="0"/>
              <a:buChar char="•"/>
            </a:pPr>
            <a:r>
              <a:rPr lang="en-US" sz="1400" dirty="0" smtClean="0">
                <a:solidFill>
                  <a:srgbClr val="FF9900"/>
                </a:solidFill>
              </a:rPr>
              <a:t>HMIS error on Risk Pool Score calculation</a:t>
            </a:r>
          </a:p>
          <a:p>
            <a:pPr>
              <a:buFont typeface="Arial" panose="020B0604020202020204" pitchFamily="34" charset="0"/>
              <a:buChar char="•"/>
            </a:pPr>
            <a:endParaRPr lang="en-US" sz="1600" dirty="0" smtClean="0"/>
          </a:p>
          <a:p>
            <a:pPr>
              <a:buFont typeface="Arial" panose="020B0604020202020204" pitchFamily="34" charset="0"/>
              <a:buChar char="•"/>
            </a:pPr>
            <a:r>
              <a:rPr lang="en-US" sz="1600" dirty="0" smtClean="0"/>
              <a:t>The scoring was updated and posted on the website on August 25.   </a:t>
            </a:r>
          </a:p>
          <a:p>
            <a:pPr lvl="1">
              <a:buFont typeface="Arial" panose="020B0604020202020204" pitchFamily="34" charset="0"/>
              <a:buChar char="•"/>
            </a:pPr>
            <a:r>
              <a:rPr lang="en-US" sz="1400" dirty="0" smtClean="0">
                <a:solidFill>
                  <a:srgbClr val="FF9900"/>
                </a:solidFill>
              </a:rPr>
              <a:t>Following decision regarding all new projects.</a:t>
            </a:r>
          </a:p>
          <a:p>
            <a:pPr>
              <a:buFont typeface="Arial" panose="020B0604020202020204" pitchFamily="34" charset="0"/>
              <a:buChar char="•"/>
            </a:pPr>
            <a:endParaRPr lang="en-US" sz="1600" dirty="0" smtClean="0"/>
          </a:p>
          <a:p>
            <a:pPr>
              <a:buFont typeface="Arial" panose="020B0604020202020204" pitchFamily="34" charset="0"/>
              <a:buChar char="•"/>
            </a:pPr>
            <a:r>
              <a:rPr lang="en-US" sz="1600" dirty="0" smtClean="0"/>
              <a:t>The final scoring was posted on the website on September 12.   </a:t>
            </a:r>
          </a:p>
          <a:p>
            <a:pPr lvl="1">
              <a:buFont typeface="Arial" panose="020B0604020202020204" pitchFamily="34" charset="0"/>
              <a:buChar char="•"/>
            </a:pPr>
            <a:r>
              <a:rPr lang="en-US" sz="1500" dirty="0" smtClean="0">
                <a:solidFill>
                  <a:srgbClr val="FF9900"/>
                </a:solidFill>
              </a:rPr>
              <a:t>Following review and submission of all project apps.</a:t>
            </a:r>
          </a:p>
          <a:p>
            <a:pPr>
              <a:buFont typeface="Arial" panose="020B0604020202020204" pitchFamily="34" charset="0"/>
              <a:buChar char="•"/>
            </a:pPr>
            <a:endParaRPr lang="en-US" sz="1800" dirty="0" smtClean="0"/>
          </a:p>
          <a:p>
            <a:pPr>
              <a:buNone/>
            </a:pPr>
            <a:endParaRPr lang="en-US" dirty="0" smtClean="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4212445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US" b="1" dirty="0" smtClean="0"/>
              <a:t>Threshold</a:t>
            </a:r>
            <a:endParaRPr lang="en" b="1" dirty="0"/>
          </a:p>
        </p:txBody>
      </p:sp>
      <p:sp>
        <p:nvSpPr>
          <p:cNvPr id="91" name="Shape 91"/>
          <p:cNvSpPr txBox="1">
            <a:spLocks noGrp="1"/>
          </p:cNvSpPr>
          <p:nvPr>
            <p:ph type="body" idx="1"/>
          </p:nvPr>
        </p:nvSpPr>
        <p:spPr>
          <a:prstGeom prst="rect">
            <a:avLst/>
          </a:prstGeom>
        </p:spPr>
        <p:txBody>
          <a:bodyPr vert="horz" lIns="121900" tIns="121900" rIns="121900" bIns="121900" rtlCol="0" anchor="t" anchorCtr="0">
            <a:noAutofit/>
          </a:bodyPr>
          <a:lstStyle/>
          <a:p>
            <a:pPr>
              <a:buFont typeface="Arial" panose="020B0604020202020204" pitchFamily="34" charset="0"/>
              <a:buChar char="•"/>
            </a:pPr>
            <a:r>
              <a:rPr lang="en-US" sz="1800" dirty="0" smtClean="0"/>
              <a:t>For the first time, there was a threshold line created by the Board of Directors. </a:t>
            </a:r>
          </a:p>
          <a:p>
            <a:pPr lvl="1">
              <a:buFont typeface="Arial" panose="020B0604020202020204" pitchFamily="34" charset="0"/>
              <a:buChar char="•"/>
            </a:pPr>
            <a:r>
              <a:rPr lang="en-US" sz="1600" dirty="0" smtClean="0"/>
              <a:t>All renewal project applications had to score 70.0% or higher on the Scoring Tool in order to submit a project application in </a:t>
            </a:r>
            <a:r>
              <a:rPr lang="en-US" sz="1600" i="1" dirty="0" smtClean="0"/>
              <a:t>e-snaps. </a:t>
            </a:r>
          </a:p>
          <a:p>
            <a:pPr lvl="1">
              <a:buFont typeface="Arial" panose="020B0604020202020204" pitchFamily="34" charset="0"/>
              <a:buChar char="•"/>
            </a:pPr>
            <a:r>
              <a:rPr lang="en-US" sz="1600" dirty="0" smtClean="0"/>
              <a:t>All renewal project applications that scored 69.9% or lower were not automatically allowed to submit a project application in </a:t>
            </a:r>
            <a:r>
              <a:rPr lang="en-US" sz="1600" i="1" dirty="0" smtClean="0"/>
              <a:t>e-snaps.</a:t>
            </a:r>
            <a:endParaRPr lang="en-US" sz="1600" dirty="0" smtClean="0"/>
          </a:p>
          <a:p>
            <a:pPr lvl="2">
              <a:buFont typeface="Arial" panose="020B0604020202020204" pitchFamily="34" charset="0"/>
              <a:buChar char="•"/>
            </a:pPr>
            <a:r>
              <a:rPr lang="en-US" sz="1200" dirty="0" smtClean="0"/>
              <a:t>Voluntary Relinquish funds		</a:t>
            </a:r>
          </a:p>
          <a:p>
            <a:pPr lvl="2">
              <a:buFont typeface="Arial" panose="020B0604020202020204" pitchFamily="34" charset="0"/>
              <a:buChar char="•"/>
            </a:pPr>
            <a:r>
              <a:rPr lang="en-US" sz="1200" dirty="0" smtClean="0"/>
              <a:t>Voluntary Reallocation		</a:t>
            </a:r>
          </a:p>
          <a:p>
            <a:pPr lvl="2">
              <a:buFont typeface="Arial" panose="020B0604020202020204" pitchFamily="34" charset="0"/>
              <a:buChar char="•"/>
            </a:pPr>
            <a:r>
              <a:rPr lang="en-US" sz="1200" dirty="0" smtClean="0"/>
              <a:t>Reconsideration Request		</a:t>
            </a:r>
          </a:p>
          <a:p>
            <a:pPr lvl="3">
              <a:buFont typeface="Arial" panose="020B0604020202020204" pitchFamily="34" charset="0"/>
              <a:buChar char="•"/>
            </a:pPr>
            <a:r>
              <a:rPr lang="en-US" sz="1200" dirty="0" smtClean="0"/>
              <a:t>Impact </a:t>
            </a:r>
            <a:r>
              <a:rPr lang="en-US" sz="1200" dirty="0"/>
              <a:t>on Balance of State as an organization </a:t>
            </a:r>
            <a:endParaRPr lang="en-US" sz="1200" dirty="0" smtClean="0"/>
          </a:p>
          <a:p>
            <a:pPr lvl="3">
              <a:buFont typeface="Arial" panose="020B0604020202020204" pitchFamily="34" charset="0"/>
              <a:buChar char="•"/>
            </a:pPr>
            <a:r>
              <a:rPr lang="en-US" sz="1200" dirty="0" smtClean="0"/>
              <a:t>Impact </a:t>
            </a:r>
            <a:r>
              <a:rPr lang="en-US" sz="1200" dirty="0"/>
              <a:t>on local community </a:t>
            </a:r>
            <a:endParaRPr lang="en-US" sz="1200" dirty="0" smtClean="0"/>
          </a:p>
          <a:p>
            <a:pPr lvl="3">
              <a:buFont typeface="Arial" panose="020B0604020202020204" pitchFamily="34" charset="0"/>
              <a:buChar char="•"/>
            </a:pPr>
            <a:r>
              <a:rPr lang="en-US" sz="1200" dirty="0" smtClean="0"/>
              <a:t>Documented </a:t>
            </a:r>
            <a:r>
              <a:rPr lang="en-US" sz="1200" dirty="0"/>
              <a:t>project changes since submission of last APR </a:t>
            </a:r>
            <a:endParaRPr lang="en-US" sz="1200" dirty="0" smtClean="0"/>
          </a:p>
          <a:p>
            <a:pPr lvl="3">
              <a:buFont typeface="Arial" panose="020B0604020202020204" pitchFamily="34" charset="0"/>
              <a:buChar char="•"/>
            </a:pPr>
            <a:r>
              <a:rPr lang="en-US" sz="1200" dirty="0" smtClean="0"/>
              <a:t>Past </a:t>
            </a:r>
            <a:r>
              <a:rPr lang="en-US" sz="1200" dirty="0"/>
              <a:t>performance </a:t>
            </a:r>
            <a:endParaRPr lang="en-US" sz="1200" dirty="0" smtClean="0"/>
          </a:p>
          <a:p>
            <a:pPr lvl="3">
              <a:buFont typeface="Arial" panose="020B0604020202020204" pitchFamily="34" charset="0"/>
              <a:buChar char="•"/>
            </a:pPr>
            <a:r>
              <a:rPr lang="en-US" sz="1200" dirty="0" smtClean="0"/>
              <a:t>Monitoring </a:t>
            </a:r>
            <a:r>
              <a:rPr lang="en-US" sz="1200" dirty="0"/>
              <a:t>or technical assistance issues </a:t>
            </a:r>
            <a:endParaRPr lang="en-US" sz="1200" dirty="0" smtClean="0"/>
          </a:p>
          <a:p>
            <a:pPr lvl="3">
              <a:buFont typeface="Arial" panose="020B0604020202020204" pitchFamily="34" charset="0"/>
              <a:buChar char="•"/>
            </a:pPr>
            <a:r>
              <a:rPr lang="en-US" sz="1200" dirty="0" smtClean="0"/>
              <a:t>Capacity </a:t>
            </a:r>
            <a:r>
              <a:rPr lang="en-US" sz="1200" dirty="0"/>
              <a:t>for change </a:t>
            </a:r>
            <a:endParaRPr lang="en-US" sz="1200" dirty="0" smtClean="0"/>
          </a:p>
          <a:p>
            <a:pPr lvl="3">
              <a:buFont typeface="Arial" panose="020B0604020202020204" pitchFamily="34" charset="0"/>
              <a:buChar char="•"/>
            </a:pPr>
            <a:r>
              <a:rPr lang="en-US" sz="1200" dirty="0" smtClean="0"/>
              <a:t>Project </a:t>
            </a:r>
            <a:r>
              <a:rPr lang="en-US" sz="1200" dirty="0"/>
              <a:t>risk</a:t>
            </a:r>
          </a:p>
          <a:p>
            <a:pPr>
              <a:buFont typeface="Arial" panose="020B0604020202020204" pitchFamily="34" charset="0"/>
              <a:buChar char="•"/>
            </a:pPr>
            <a:r>
              <a:rPr lang="en-US" sz="1800" dirty="0" smtClean="0"/>
              <a:t>This process was shared with the grantees via webinar (recorded and posted on the website) on May 16 and discussed at the May quarterly meeting. </a:t>
            </a:r>
          </a:p>
          <a:p>
            <a:pPr>
              <a:buFont typeface="Arial" panose="020B0604020202020204" pitchFamily="34" charset="0"/>
              <a:buChar char="•"/>
            </a:pPr>
            <a:r>
              <a:rPr lang="en-US" sz="1800" dirty="0" smtClean="0"/>
              <a:t>The purpose of the threshold was to identify and address those projects that did not perform as well on the Board Scoring Tool.</a:t>
            </a:r>
          </a:p>
          <a:p>
            <a:pPr>
              <a:buNone/>
            </a:pPr>
            <a:endParaRPr lang="en-US" dirty="0" smtClean="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016192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vert="horz" lIns="121900" tIns="121900" rIns="121900" bIns="121900" rtlCol="0" anchor="t" anchorCtr="0">
            <a:noAutofit/>
          </a:bodyPr>
          <a:lstStyle/>
          <a:p>
            <a:r>
              <a:rPr lang="en-US" b="1" dirty="0" smtClean="0"/>
              <a:t>Project Breakdown</a:t>
            </a:r>
            <a:endParaRPr lang="en" b="1" dirty="0"/>
          </a:p>
        </p:txBody>
      </p:sp>
      <p:sp>
        <p:nvSpPr>
          <p:cNvPr id="91" name="Shape 91"/>
          <p:cNvSpPr txBox="1">
            <a:spLocks noGrp="1"/>
          </p:cNvSpPr>
          <p:nvPr>
            <p:ph type="body" idx="1"/>
          </p:nvPr>
        </p:nvSpPr>
        <p:spPr>
          <a:xfrm>
            <a:off x="137304" y="1792905"/>
            <a:ext cx="6614678" cy="519600"/>
          </a:xfrm>
          <a:prstGeom prst="rect">
            <a:avLst/>
          </a:prstGeom>
        </p:spPr>
        <p:txBody>
          <a:bodyPr vert="horz" lIns="121900" tIns="121900" rIns="121900" bIns="121900" rtlCol="0" anchor="t" anchorCtr="0">
            <a:noAutofit/>
          </a:bodyPr>
          <a:lstStyle/>
          <a:p>
            <a:pPr>
              <a:buFont typeface="Arial" panose="020B0604020202020204" pitchFamily="34" charset="0"/>
              <a:buChar char="•"/>
            </a:pPr>
            <a:r>
              <a:rPr lang="en-US" sz="1800" dirty="0" smtClean="0"/>
              <a:t>There were 44 projects submitted with the 2017 COC Competition.</a:t>
            </a:r>
          </a:p>
          <a:p>
            <a:pPr>
              <a:buNone/>
            </a:pPr>
            <a:endParaRPr lang="en-US" dirty="0" smtClean="0"/>
          </a:p>
          <a:p>
            <a:pPr>
              <a:buNone/>
            </a:pPr>
            <a:endParaRPr lang="en-US" dirty="0" smtClean="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99875989"/>
              </p:ext>
            </p:extLst>
          </p:nvPr>
        </p:nvGraphicFramePr>
        <p:xfrm>
          <a:off x="6751982" y="2418521"/>
          <a:ext cx="4764157" cy="2865120"/>
        </p:xfrm>
        <a:graphic>
          <a:graphicData uri="http://schemas.openxmlformats.org/drawingml/2006/table">
            <a:tbl>
              <a:tblPr firstRow="1" bandRow="1">
                <a:tableStyleId>{B301B821-A1FF-4177-AEE7-76D212191A09}</a:tableStyleId>
              </a:tblPr>
              <a:tblGrid>
                <a:gridCol w="3372678"/>
                <a:gridCol w="1391479"/>
              </a:tblGrid>
              <a:tr h="370840">
                <a:tc>
                  <a:txBody>
                    <a:bodyPr/>
                    <a:lstStyle/>
                    <a:p>
                      <a:r>
                        <a:rPr lang="en-US" dirty="0" smtClean="0"/>
                        <a:t>Project Type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Number of Projects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Permanent Supportive Housing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Rapid Re-Housing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Transitional Housing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Safe Haven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HMIS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SSO – Coordinated Entry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700174562"/>
              </p:ext>
            </p:extLst>
          </p:nvPr>
        </p:nvGraphicFramePr>
        <p:xfrm>
          <a:off x="415600" y="2418521"/>
          <a:ext cx="5852678" cy="3032760"/>
        </p:xfrm>
        <a:graphic>
          <a:graphicData uri="http://schemas.openxmlformats.org/drawingml/2006/table">
            <a:tbl>
              <a:tblPr firstRow="1" bandRow="1">
                <a:tableStyleId>{B301B821-A1FF-4177-AEE7-76D212191A09}</a:tableStyleId>
              </a:tblPr>
              <a:tblGrid>
                <a:gridCol w="4567217"/>
                <a:gridCol w="1285461"/>
              </a:tblGrid>
              <a:tr h="370840">
                <a:tc>
                  <a:txBody>
                    <a:bodyPr/>
                    <a:lstStyle/>
                    <a:p>
                      <a:r>
                        <a:rPr lang="en-US" dirty="0" smtClean="0"/>
                        <a:t>Process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Number of Projects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Regular Renewal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Renewal after approved</a:t>
                      </a:r>
                      <a:r>
                        <a:rPr lang="en-US" baseline="0" dirty="0" smtClean="0"/>
                        <a:t> reconsideration request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New through voluntary reallocation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New through</a:t>
                      </a:r>
                      <a:r>
                        <a:rPr lang="en-US" baseline="0" dirty="0" smtClean="0"/>
                        <a:t> BONUS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New through voluntary relinquishment</a:t>
                      </a:r>
                      <a:r>
                        <a:rPr lang="en-US" baseline="0" dirty="0" smtClean="0"/>
                        <a:t> of funds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6818243" y="5579165"/>
            <a:ext cx="4803914" cy="369332"/>
          </a:xfrm>
          <a:prstGeom prst="rect">
            <a:avLst/>
          </a:prstGeom>
          <a:noFill/>
        </p:spPr>
        <p:txBody>
          <a:bodyPr wrap="square" rtlCol="0">
            <a:spAutoFit/>
          </a:bodyPr>
          <a:lstStyle/>
          <a:p>
            <a:r>
              <a:rPr lang="en-US" dirty="0" smtClean="0"/>
              <a:t>As of Oct. 1, 2017: RRH is 14 and TH is 10.</a:t>
            </a:r>
            <a:endParaRPr lang="en-US" dirty="0"/>
          </a:p>
        </p:txBody>
      </p:sp>
    </p:spTree>
    <p:extLst>
      <p:ext uri="{BB962C8B-B14F-4D97-AF65-F5344CB8AC3E}">
        <p14:creationId xmlns:p14="http://schemas.microsoft.com/office/powerpoint/2010/main" val="640344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1097280" y="834887"/>
            <a:ext cx="10058400" cy="902473"/>
          </a:xfrm>
          <a:prstGeom prst="rect">
            <a:avLst/>
          </a:prstGeom>
        </p:spPr>
        <p:txBody>
          <a:bodyPr vert="horz" lIns="121900" tIns="121900" rIns="121900" bIns="121900" rtlCol="0" anchor="t" anchorCtr="0">
            <a:noAutofit/>
          </a:bodyPr>
          <a:lstStyle/>
          <a:p>
            <a:r>
              <a:rPr lang="en" b="1" dirty="0" smtClean="0"/>
              <a:t>Tier 2</a:t>
            </a:r>
            <a:endParaRPr lang="en" b="1" dirty="0"/>
          </a:p>
        </p:txBody>
      </p:sp>
      <p:sp>
        <p:nvSpPr>
          <p:cNvPr id="5" name="Content Placeholder 4"/>
          <p:cNvSpPr>
            <a:spLocks noGrp="1"/>
          </p:cNvSpPr>
          <p:nvPr>
            <p:ph idx="1"/>
          </p:nvPr>
        </p:nvSpPr>
        <p:spPr>
          <a:xfrm>
            <a:off x="1152939" y="1845734"/>
            <a:ext cx="10111409" cy="2120558"/>
          </a:xfrm>
        </p:spPr>
        <p:txBody>
          <a:bodyPr/>
          <a:lstStyle/>
          <a:p>
            <a:pPr>
              <a:buFont typeface="Arial" panose="020B0604020202020204" pitchFamily="34" charset="0"/>
              <a:buChar char="•"/>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HUD will evaluate and rank all Tier 2 projects nationally. </a:t>
            </a:r>
            <a:endParaRPr lang="en-US" alt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r>
              <a:rPr lang="en-US" alt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Tier </a:t>
            </a: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2 conditional awards will be based on funding availability, starting with the highest ranked Tier 2 project in the country and </a:t>
            </a:r>
            <a:r>
              <a:rPr lang="en-US" alt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work </a:t>
            </a: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their way down the list. </a:t>
            </a:r>
            <a:endParaRPr lang="en-US" alt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r>
              <a:rPr lang="en-US" alt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The </a:t>
            </a: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point values are different than the FY16 COC Competition process.  </a:t>
            </a:r>
            <a:endParaRPr lang="en-US" altLang="en-US" sz="1200" dirty="0">
              <a:solidFill>
                <a:schemeClr val="tx1"/>
              </a:solidFill>
            </a:endParaRPr>
          </a:p>
          <a:p>
            <a:endParaRPr lang="en-US" dirty="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946931014"/>
              </p:ext>
            </p:extLst>
          </p:nvPr>
        </p:nvGraphicFramePr>
        <p:xfrm>
          <a:off x="1239078" y="4145197"/>
          <a:ext cx="5042451" cy="1524000"/>
        </p:xfrm>
        <a:graphic>
          <a:graphicData uri="http://schemas.openxmlformats.org/drawingml/2006/table">
            <a:tbl>
              <a:tblPr firstRow="1" firstCol="1" bandRow="1">
                <a:tableStyleId>{B301B821-A1FF-4177-AEE7-76D212191A09}</a:tableStyleId>
              </a:tblPr>
              <a:tblGrid>
                <a:gridCol w="3510188"/>
                <a:gridCol w="1532263"/>
              </a:tblGrid>
              <a:tr h="0">
                <a:tc>
                  <a:txBody>
                    <a:bodyPr/>
                    <a:lstStyle/>
                    <a:p>
                      <a:pPr marL="0" marR="0">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Element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Points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spcBef>
                          <a:spcPts val="0"/>
                        </a:spcBef>
                        <a:spcAft>
                          <a:spcPts val="0"/>
                        </a:spcAft>
                      </a:pPr>
                      <a:r>
                        <a:rPr lang="en-US" sz="2000" b="0" dirty="0">
                          <a:effectLst/>
                        </a:rPr>
                        <a:t>COC Score</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0" dirty="0">
                          <a:effectLst/>
                        </a:rPr>
                        <a:t>50 points</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spcBef>
                          <a:spcPts val="0"/>
                        </a:spcBef>
                        <a:spcAft>
                          <a:spcPts val="0"/>
                        </a:spcAft>
                      </a:pPr>
                      <a:r>
                        <a:rPr lang="en-US" sz="2000" b="0" dirty="0">
                          <a:effectLst/>
                        </a:rPr>
                        <a:t>COC Project Ranking</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0" dirty="0">
                          <a:effectLst/>
                        </a:rPr>
                        <a:t>40 points</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spcBef>
                          <a:spcPts val="0"/>
                        </a:spcBef>
                        <a:spcAft>
                          <a:spcPts val="0"/>
                        </a:spcAft>
                      </a:pPr>
                      <a:r>
                        <a:rPr lang="en-US" sz="2000" b="0" dirty="0">
                          <a:effectLst/>
                        </a:rPr>
                        <a:t>Commitment to Policy Priorities</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0" dirty="0">
                          <a:effectLst/>
                        </a:rPr>
                        <a:t>10 points</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spcBef>
                          <a:spcPts val="0"/>
                        </a:spcBef>
                        <a:spcAft>
                          <a:spcPts val="0"/>
                        </a:spcAft>
                      </a:pPr>
                      <a:r>
                        <a:rPr lang="en-US" sz="2000" b="0" dirty="0">
                          <a:effectLst/>
                        </a:rPr>
                        <a:t>Total</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0" dirty="0">
                          <a:effectLst/>
                        </a:rPr>
                        <a:t>100 points</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826193769"/>
              </p:ext>
            </p:extLst>
          </p:nvPr>
        </p:nvGraphicFramePr>
        <p:xfrm>
          <a:off x="6884503" y="3966292"/>
          <a:ext cx="4480094" cy="2225040"/>
        </p:xfrm>
        <a:graphic>
          <a:graphicData uri="http://schemas.openxmlformats.org/drawingml/2006/table">
            <a:tbl>
              <a:tblPr firstRow="1" firstCol="1" bandRow="1">
                <a:tableStyleId>{B301B821-A1FF-4177-AEE7-76D212191A09}</a:tableStyleId>
              </a:tblPr>
              <a:tblGrid>
                <a:gridCol w="2026875"/>
                <a:gridCol w="922902"/>
                <a:gridCol w="1530317"/>
              </a:tblGrid>
              <a:tr h="262309">
                <a:tc>
                  <a:txBody>
                    <a:bodyPr/>
                    <a:lstStyle/>
                    <a:p>
                      <a:pPr marL="0" marR="0">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BOS Tier 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Score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Amount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spcBef>
                          <a:spcPts val="0"/>
                        </a:spcBef>
                        <a:spcAft>
                          <a:spcPts val="0"/>
                        </a:spcAft>
                      </a:pPr>
                      <a:r>
                        <a:rPr lang="en-US" sz="1800" b="0" dirty="0" smtClean="0">
                          <a:effectLst/>
                          <a:latin typeface="Calibri" panose="020F0502020204030204" pitchFamily="34" charset="0"/>
                          <a:ea typeface="Calibri" panose="020F0502020204030204" pitchFamily="34" charset="0"/>
                          <a:cs typeface="Times New Roman" panose="02020603050405020304" pitchFamily="18" charset="0"/>
                        </a:rPr>
                        <a:t>West CAP RRH II</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0" dirty="0" smtClean="0">
                          <a:effectLst/>
                          <a:latin typeface="Calibri" panose="020F0502020204030204" pitchFamily="34" charset="0"/>
                          <a:ea typeface="Calibri" panose="020F0502020204030204" pitchFamily="34" charset="0"/>
                          <a:cs typeface="Times New Roman" panose="02020603050405020304" pitchFamily="18" charset="0"/>
                        </a:rPr>
                        <a:t>64.0%</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0" dirty="0" smtClean="0">
                          <a:effectLst/>
                          <a:latin typeface="Calibri" panose="020F0502020204030204" pitchFamily="34" charset="0"/>
                          <a:ea typeface="Calibri" panose="020F0502020204030204" pitchFamily="34" charset="0"/>
                          <a:cs typeface="Times New Roman" panose="02020603050405020304" pitchFamily="18" charset="0"/>
                        </a:rPr>
                        <a:t>343,864</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spcBef>
                          <a:spcPts val="0"/>
                        </a:spcBef>
                        <a:spcAft>
                          <a:spcPts val="0"/>
                        </a:spcAft>
                      </a:pPr>
                      <a:r>
                        <a:rPr lang="en-US" sz="1800" b="0" dirty="0" err="1" smtClean="0">
                          <a:effectLst/>
                          <a:latin typeface="Calibri" panose="020F0502020204030204" pitchFamily="34" charset="0"/>
                          <a:ea typeface="Calibri" panose="020F0502020204030204" pitchFamily="34" charset="0"/>
                          <a:cs typeface="Times New Roman" panose="02020603050405020304" pitchFamily="18" charset="0"/>
                        </a:rPr>
                        <a:t>Newcap</a:t>
                      </a:r>
                      <a:r>
                        <a:rPr lang="en-US" sz="1800" b="0" dirty="0" smtClean="0">
                          <a:effectLst/>
                          <a:latin typeface="Calibri" panose="020F0502020204030204" pitchFamily="34" charset="0"/>
                          <a:ea typeface="Calibri" panose="020F0502020204030204" pitchFamily="34" charset="0"/>
                          <a:cs typeface="Times New Roman" panose="02020603050405020304" pitchFamily="18" charset="0"/>
                        </a:rPr>
                        <a:t> PSH</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0" dirty="0" smtClean="0">
                          <a:effectLst/>
                          <a:latin typeface="Calibri" panose="020F0502020204030204" pitchFamily="34" charset="0"/>
                          <a:ea typeface="Calibri" panose="020F0502020204030204" pitchFamily="34" charset="0"/>
                          <a:cs typeface="Times New Roman" panose="02020603050405020304" pitchFamily="18" charset="0"/>
                        </a:rPr>
                        <a:t>60.7%</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0" dirty="0" smtClean="0">
                          <a:effectLst/>
                          <a:latin typeface="Calibri" panose="020F0502020204030204" pitchFamily="34" charset="0"/>
                          <a:ea typeface="Calibri" panose="020F0502020204030204" pitchFamily="34" charset="0"/>
                          <a:cs typeface="Times New Roman" panose="02020603050405020304" pitchFamily="18" charset="0"/>
                        </a:rPr>
                        <a:t>194,399</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spcBef>
                          <a:spcPts val="0"/>
                        </a:spcBef>
                        <a:spcAft>
                          <a:spcPts val="0"/>
                        </a:spcAft>
                      </a:pPr>
                      <a:r>
                        <a:rPr lang="en-US" sz="1800" b="0" dirty="0" smtClean="0">
                          <a:effectLst/>
                          <a:latin typeface="Calibri" panose="020F0502020204030204" pitchFamily="34" charset="0"/>
                          <a:ea typeface="Calibri" panose="020F0502020204030204" pitchFamily="34" charset="0"/>
                          <a:cs typeface="Times New Roman" panose="02020603050405020304" pitchFamily="18" charset="0"/>
                        </a:rPr>
                        <a:t>CACSCW TH</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0" dirty="0" smtClean="0">
                          <a:effectLst/>
                          <a:latin typeface="Calibri" panose="020F0502020204030204" pitchFamily="34" charset="0"/>
                          <a:ea typeface="Calibri" panose="020F0502020204030204" pitchFamily="34" charset="0"/>
                          <a:cs typeface="Times New Roman" panose="02020603050405020304" pitchFamily="18" charset="0"/>
                        </a:rPr>
                        <a:t>58.8%</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0" dirty="0" smtClean="0">
                          <a:effectLst/>
                          <a:latin typeface="Calibri" panose="020F0502020204030204" pitchFamily="34" charset="0"/>
                          <a:ea typeface="Calibri" panose="020F0502020204030204" pitchFamily="34" charset="0"/>
                          <a:cs typeface="Times New Roman" panose="02020603050405020304" pitchFamily="18" charset="0"/>
                        </a:rPr>
                        <a:t>168,164</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spcBef>
                          <a:spcPts val="0"/>
                        </a:spcBef>
                        <a:spcAft>
                          <a:spcPts val="0"/>
                        </a:spcAft>
                      </a:pPr>
                      <a:r>
                        <a:rPr lang="en-US" sz="1800" b="0" dirty="0" smtClean="0">
                          <a:effectLst/>
                          <a:latin typeface="Calibri" panose="020F0502020204030204" pitchFamily="34" charset="0"/>
                          <a:ea typeface="Calibri" panose="020F0502020204030204" pitchFamily="34" charset="0"/>
                          <a:cs typeface="Times New Roman" panose="02020603050405020304" pitchFamily="18" charset="0"/>
                        </a:rPr>
                        <a:t>Lakeshore</a:t>
                      </a:r>
                      <a:r>
                        <a:rPr lang="en-US" sz="1800" b="0" baseline="0" dirty="0" smtClean="0">
                          <a:effectLst/>
                          <a:latin typeface="Calibri" panose="020F0502020204030204" pitchFamily="34" charset="0"/>
                          <a:ea typeface="Calibri" panose="020F0502020204030204" pitchFamily="34" charset="0"/>
                          <a:cs typeface="Times New Roman" panose="02020603050405020304" pitchFamily="18" charset="0"/>
                        </a:rPr>
                        <a:t> RRH</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0" dirty="0" smtClean="0">
                          <a:effectLst/>
                          <a:latin typeface="Calibri" panose="020F0502020204030204" pitchFamily="34" charset="0"/>
                          <a:ea typeface="Calibri" panose="020F0502020204030204" pitchFamily="34" charset="0"/>
                          <a:cs typeface="Times New Roman" panose="02020603050405020304" pitchFamily="18" charset="0"/>
                        </a:rPr>
                        <a:t>56.0%</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0" dirty="0" smtClean="0">
                          <a:effectLst/>
                          <a:latin typeface="Calibri" panose="020F0502020204030204" pitchFamily="34" charset="0"/>
                          <a:ea typeface="Calibri" panose="020F0502020204030204" pitchFamily="34" charset="0"/>
                          <a:cs typeface="Times New Roman" panose="02020603050405020304" pitchFamily="18" charset="0"/>
                        </a:rPr>
                        <a:t>129,519</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spcBef>
                          <a:spcPts val="0"/>
                        </a:spcBef>
                        <a:spcAft>
                          <a:spcPts val="0"/>
                        </a:spcAft>
                      </a:pPr>
                      <a:r>
                        <a:rPr lang="en-US" sz="1800" b="0" dirty="0" smtClean="0">
                          <a:effectLst/>
                          <a:latin typeface="Calibri" panose="020F0502020204030204" pitchFamily="34" charset="0"/>
                          <a:ea typeface="Calibri" panose="020F0502020204030204" pitchFamily="34" charset="0"/>
                          <a:cs typeface="Times New Roman" panose="02020603050405020304" pitchFamily="18" charset="0"/>
                        </a:rPr>
                        <a:t>NWCSA TH</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0" dirty="0" smtClean="0">
                          <a:effectLst/>
                          <a:latin typeface="Calibri" panose="020F0502020204030204" pitchFamily="34" charset="0"/>
                          <a:ea typeface="Calibri" panose="020F0502020204030204" pitchFamily="34" charset="0"/>
                          <a:cs typeface="Times New Roman" panose="02020603050405020304" pitchFamily="18" charset="0"/>
                        </a:rPr>
                        <a:t>53.9%</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0" dirty="0" smtClean="0">
                          <a:effectLst/>
                          <a:latin typeface="Calibri" panose="020F0502020204030204" pitchFamily="34" charset="0"/>
                          <a:ea typeface="Calibri" panose="020F0502020204030204" pitchFamily="34" charset="0"/>
                          <a:cs typeface="Times New Roman" panose="02020603050405020304" pitchFamily="18" charset="0"/>
                        </a:rPr>
                        <a:t>94,379</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spcBef>
                          <a:spcPts val="0"/>
                        </a:spcBef>
                        <a:spcAft>
                          <a:spcPts val="0"/>
                        </a:spcAft>
                      </a:pPr>
                      <a:r>
                        <a:rPr lang="en-US" sz="1800" b="0" dirty="0" smtClean="0">
                          <a:effectLst/>
                          <a:latin typeface="Calibri" panose="020F0502020204030204" pitchFamily="34" charset="0"/>
                          <a:ea typeface="Calibri" panose="020F0502020204030204" pitchFamily="34" charset="0"/>
                          <a:cs typeface="Times New Roman" panose="02020603050405020304" pitchFamily="18" charset="0"/>
                        </a:rPr>
                        <a:t>Western </a:t>
                      </a:r>
                      <a:r>
                        <a:rPr lang="en-US" sz="1800" b="0" dirty="0" err="1" smtClean="0">
                          <a:effectLst/>
                          <a:latin typeface="Calibri" panose="020F0502020204030204" pitchFamily="34" charset="0"/>
                          <a:ea typeface="Calibri" panose="020F0502020204030204" pitchFamily="34" charset="0"/>
                          <a:cs typeface="Times New Roman" panose="02020603050405020304" pitchFamily="18" charset="0"/>
                        </a:rPr>
                        <a:t>Dairyland</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0" dirty="0" smtClean="0">
                          <a:effectLst/>
                          <a:latin typeface="Calibri" panose="020F0502020204030204" pitchFamily="34" charset="0"/>
                          <a:ea typeface="Calibri" panose="020F0502020204030204" pitchFamily="34" charset="0"/>
                          <a:cs typeface="Times New Roman" panose="02020603050405020304" pitchFamily="18" charset="0"/>
                        </a:rPr>
                        <a:t>51.4%</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0" dirty="0" smtClean="0">
                          <a:effectLst/>
                          <a:latin typeface="Calibri" panose="020F0502020204030204" pitchFamily="34" charset="0"/>
                          <a:ea typeface="Calibri" panose="020F0502020204030204" pitchFamily="34" charset="0"/>
                          <a:cs typeface="Times New Roman" panose="02020603050405020304" pitchFamily="18" charset="0"/>
                        </a:rPr>
                        <a:t>268,772</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spcBef>
                          <a:spcPts val="0"/>
                        </a:spcBef>
                        <a:spcAft>
                          <a:spcPts val="0"/>
                        </a:spcAft>
                      </a:pPr>
                      <a:r>
                        <a:rPr lang="en-US" sz="1800" b="1" dirty="0" smtClean="0">
                          <a:effectLst/>
                          <a:latin typeface="Calibri" panose="020F0502020204030204" pitchFamily="34" charset="0"/>
                          <a:ea typeface="Calibri" panose="020F0502020204030204" pitchFamily="34" charset="0"/>
                          <a:cs typeface="Times New Roman" panose="02020603050405020304" pitchFamily="18" charset="0"/>
                        </a:rPr>
                        <a:t>Total</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1" dirty="0" smtClean="0">
                          <a:effectLst/>
                          <a:latin typeface="Calibri" panose="020F0502020204030204" pitchFamily="34" charset="0"/>
                          <a:ea typeface="Calibri" panose="020F0502020204030204" pitchFamily="34" charset="0"/>
                          <a:cs typeface="Times New Roman" panose="02020603050405020304" pitchFamily="18" charset="0"/>
                        </a:rPr>
                        <a:t>$1,199,097</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4029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Retrospect">
  <a:themeElements>
    <a:clrScheme name="Logo">
      <a:dk1>
        <a:sysClr val="windowText" lastClr="000000"/>
      </a:dk1>
      <a:lt1>
        <a:sysClr val="window" lastClr="FFFFFF"/>
      </a:lt1>
      <a:dk2>
        <a:srgbClr val="373545"/>
      </a:dk2>
      <a:lt2>
        <a:srgbClr val="CEDBE6"/>
      </a:lt2>
      <a:accent1>
        <a:srgbClr val="33CC33"/>
      </a:accent1>
      <a:accent2>
        <a:srgbClr val="58B6C0"/>
      </a:accent2>
      <a:accent3>
        <a:srgbClr val="75BDA7"/>
      </a:accent3>
      <a:accent4>
        <a:srgbClr val="33CC33"/>
      </a:accent4>
      <a:accent5>
        <a:srgbClr val="FF9933"/>
      </a:accent5>
      <a:accent6>
        <a:srgbClr val="009999"/>
      </a:accent6>
      <a:hlink>
        <a:srgbClr val="A9DB66"/>
      </a:hlink>
      <a:folHlink>
        <a:srgbClr val="FFC00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BBF5D7C-90AF-408A-B515-5CD5355B6C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8709</TotalTime>
  <Words>3539</Words>
  <Application>Microsoft Office PowerPoint</Application>
  <PresentationFormat>Widescreen</PresentationFormat>
  <Paragraphs>466</Paragraphs>
  <Slides>39</Slides>
  <Notes>39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Calibri Light</vt:lpstr>
      <vt:lpstr>Times New Roman</vt:lpstr>
      <vt:lpstr>Wingdings</vt:lpstr>
      <vt:lpstr>Retrospect</vt:lpstr>
      <vt:lpstr>Balance of State CoC  FY17 COC Competition Recap &amp; Moving Forward</vt:lpstr>
      <vt:lpstr>Presentation Overview</vt:lpstr>
      <vt:lpstr>What is the FY2017 COC Program Competition?</vt:lpstr>
      <vt:lpstr>COC Competition Highlights</vt:lpstr>
      <vt:lpstr>Ranking on the Priority Listing</vt:lpstr>
      <vt:lpstr>The Scoring Tool</vt:lpstr>
      <vt:lpstr>Threshold</vt:lpstr>
      <vt:lpstr>Project Breakdown</vt:lpstr>
      <vt:lpstr>Tier 2</vt:lpstr>
      <vt:lpstr>Board Scoring Tool &amp; Threshold</vt:lpstr>
      <vt:lpstr>Collaborative Application</vt:lpstr>
      <vt:lpstr>PowerPoint Presentation</vt:lpstr>
      <vt:lpstr>Overview</vt:lpstr>
      <vt:lpstr>A. COC Coordination &amp; Engagement</vt:lpstr>
      <vt:lpstr>A. COC Coordination &amp; Engagement</vt:lpstr>
      <vt:lpstr>A. COC Coordination &amp; Engagement</vt:lpstr>
      <vt:lpstr>A. COC Coordination &amp; Engagement</vt:lpstr>
      <vt:lpstr>A. COC Coordination &amp; Engagement</vt:lpstr>
      <vt:lpstr>A. COC Coordination &amp; Engagement</vt:lpstr>
      <vt:lpstr>A. COC Coordination &amp; Engagement</vt:lpstr>
      <vt:lpstr>A. COC Coordination &amp; Engagement</vt:lpstr>
      <vt:lpstr>B. Project Ranking, Review, &amp; Capacity</vt:lpstr>
      <vt:lpstr>D. Point-in-Time Count</vt:lpstr>
      <vt:lpstr>E. System Performance </vt:lpstr>
      <vt:lpstr>E. System Performance</vt:lpstr>
      <vt:lpstr>E. System Performance</vt:lpstr>
      <vt:lpstr>E. System Performance</vt:lpstr>
      <vt:lpstr>E. System Performance</vt:lpstr>
      <vt:lpstr>E. System Performance</vt:lpstr>
      <vt:lpstr>E. System Performance</vt:lpstr>
      <vt:lpstr>F. Performance and Strategic Planning</vt:lpstr>
      <vt:lpstr>F. Performance and Strategic Planning</vt:lpstr>
      <vt:lpstr>F. Performance and Strategic Planning</vt:lpstr>
      <vt:lpstr>F. Performance and Strategic Planning</vt:lpstr>
      <vt:lpstr>F. Performance and Strategic Planning</vt:lpstr>
      <vt:lpstr>F. Performance and Strategic Planning</vt:lpstr>
      <vt:lpstr>F. Performance and Strategic Planning</vt:lpstr>
      <vt:lpstr>Questions?</vt:lpstr>
      <vt:lpstr>BOS Website</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Carrie Poser</dc:creator>
  <cp:keywords/>
  <cp:lastModifiedBy>Carrie Poser</cp:lastModifiedBy>
  <cp:revision>566</cp:revision>
  <cp:lastPrinted>2017-08-09T17:00:45Z</cp:lastPrinted>
  <dcterms:created xsi:type="dcterms:W3CDTF">2016-02-03T16:01:10Z</dcterms:created>
  <dcterms:modified xsi:type="dcterms:W3CDTF">2017-11-09T03:38:24Z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TC028952549991</vt:lpwstr>
  </property>
</Properties>
</file>