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2"/>
  </p:sldMasterIdLst>
  <p:notesMasterIdLst>
    <p:notesMasterId r:id="rId56"/>
  </p:notesMasterIdLst>
  <p:handoutMasterIdLst>
    <p:handoutMasterId r:id="rId57"/>
  </p:handoutMasterIdLst>
  <p:sldIdLst>
    <p:sldId id="256" r:id="rId3"/>
    <p:sldId id="376" r:id="rId4"/>
    <p:sldId id="460" r:id="rId5"/>
    <p:sldId id="417" r:id="rId6"/>
    <p:sldId id="514" r:id="rId7"/>
    <p:sldId id="517" r:id="rId8"/>
    <p:sldId id="515" r:id="rId9"/>
    <p:sldId id="516" r:id="rId10"/>
    <p:sldId id="419" r:id="rId11"/>
    <p:sldId id="518" r:id="rId12"/>
    <p:sldId id="519" r:id="rId13"/>
    <p:sldId id="521" r:id="rId14"/>
    <p:sldId id="522" r:id="rId15"/>
    <p:sldId id="523" r:id="rId16"/>
    <p:sldId id="418" r:id="rId17"/>
    <p:sldId id="461" r:id="rId18"/>
    <p:sldId id="531" r:id="rId19"/>
    <p:sldId id="536" r:id="rId20"/>
    <p:sldId id="462" r:id="rId21"/>
    <p:sldId id="538" r:id="rId22"/>
    <p:sldId id="535" r:id="rId23"/>
    <p:sldId id="537" r:id="rId24"/>
    <p:sldId id="549" r:id="rId25"/>
    <p:sldId id="527" r:id="rId26"/>
    <p:sldId id="528" r:id="rId27"/>
    <p:sldId id="529" r:id="rId28"/>
    <p:sldId id="530" r:id="rId29"/>
    <p:sldId id="550" r:id="rId30"/>
    <p:sldId id="511" r:id="rId31"/>
    <p:sldId id="551" r:id="rId32"/>
    <p:sldId id="539" r:id="rId33"/>
    <p:sldId id="540" r:id="rId34"/>
    <p:sldId id="541" r:id="rId35"/>
    <p:sldId id="552" r:id="rId36"/>
    <p:sldId id="542" r:id="rId37"/>
    <p:sldId id="553" r:id="rId38"/>
    <p:sldId id="555" r:id="rId39"/>
    <p:sldId id="556" r:id="rId40"/>
    <p:sldId id="543" r:id="rId41"/>
    <p:sldId id="554" r:id="rId42"/>
    <p:sldId id="544" r:id="rId43"/>
    <p:sldId id="545" r:id="rId44"/>
    <p:sldId id="546" r:id="rId45"/>
    <p:sldId id="547" r:id="rId46"/>
    <p:sldId id="548" r:id="rId47"/>
    <p:sldId id="464" r:id="rId48"/>
    <p:sldId id="512" r:id="rId49"/>
    <p:sldId id="513" r:id="rId50"/>
    <p:sldId id="524" r:id="rId51"/>
    <p:sldId id="525" r:id="rId52"/>
    <p:sldId id="453" r:id="rId53"/>
    <p:sldId id="454" r:id="rId54"/>
    <p:sldId id="510" r:id="rId5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74" autoAdjust="0"/>
  </p:normalViewPr>
  <p:slideViewPr>
    <p:cSldViewPr snapToGrid="0">
      <p:cViewPr>
        <p:scale>
          <a:sx n="100" d="100"/>
          <a:sy n="100" d="100"/>
        </p:scale>
        <p:origin x="-29" y="-65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Balance%20of%20State\CoC%20Competition\2017\FY17%20HUD%20CoC%20Program%20Scoring%20Criteria%20Summary_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Balance%20of%20State\CoC%20Competition\2017\FY17%20HUD%20CoC%20Program%20Scoring%20Criteria%20Summary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Graphs!$B$1</c:f>
              <c:strCache>
                <c:ptCount val="1"/>
                <c:pt idx="0">
                  <c:v>Percent of Points</c:v>
                </c:pt>
              </c:strCache>
            </c:strRef>
          </c:tx>
          <c:dLbls>
            <c:dLbl>
              <c:idx val="0"/>
              <c:layout>
                <c:manualLayout>
                  <c:x val="-0.13217776078445428"/>
                  <c:y val="0.11118857583653216"/>
                </c:manualLayout>
              </c:layout>
              <c:showLegendKey val="0"/>
              <c:showVal val="0"/>
              <c:showCatName val="1"/>
              <c:showSerName val="0"/>
              <c:showPercent val="0"/>
              <c:showBubbleSize val="0"/>
              <c:extLst>
                <c:ext xmlns:c15="http://schemas.microsoft.com/office/drawing/2012/chart" uri="{CE6537A1-D6FC-4f65-9D91-7224C49458BB}"/>
              </c:extLst>
            </c:dLbl>
            <c:dLbl>
              <c:idx val="2"/>
              <c:layout>
                <c:manualLayout>
                  <c:x val="7.5994408134490796E-3"/>
                  <c:y val="-4.9138834382292308E-2"/>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Graphs!$A$2:$A$10</c:f>
              <c:strCache>
                <c:ptCount val="9"/>
                <c:pt idx="0">
                  <c:v>CoC Coordination and Engagement</c:v>
                </c:pt>
                <c:pt idx="1">
                  <c:v>Project Ranking, Review, and Capacity</c:v>
                </c:pt>
                <c:pt idx="2">
                  <c:v>Homeless Management Information System</c:v>
                </c:pt>
                <c:pt idx="3">
                  <c:v>Point-in-Time Count </c:v>
                </c:pt>
                <c:pt idx="4">
                  <c:v>System Performance</c:v>
                </c:pt>
                <c:pt idx="5">
                  <c:v> Ending Chronic Homelessness </c:v>
                </c:pt>
                <c:pt idx="6">
                  <c:v>Ending Homelessness Among Households with Children </c:v>
                </c:pt>
                <c:pt idx="7">
                  <c:v>Ending Youth Homelessness -</c:v>
                </c:pt>
                <c:pt idx="8">
                  <c:v>Ending Veteran Homelessness</c:v>
                </c:pt>
              </c:strCache>
            </c:strRef>
          </c:cat>
          <c:val>
            <c:numRef>
              <c:f>Graphs!$B$2:$B$10</c:f>
              <c:numCache>
                <c:formatCode>0</c:formatCode>
                <c:ptCount val="9"/>
                <c:pt idx="0">
                  <c:v>43</c:v>
                </c:pt>
                <c:pt idx="1">
                  <c:v>29</c:v>
                </c:pt>
                <c:pt idx="2">
                  <c:v>13</c:v>
                </c:pt>
                <c:pt idx="3">
                  <c:v>6</c:v>
                </c:pt>
                <c:pt idx="4">
                  <c:v>49</c:v>
                </c:pt>
                <c:pt idx="5">
                  <c:v>15</c:v>
                </c:pt>
                <c:pt idx="6">
                  <c:v>15</c:v>
                </c:pt>
                <c:pt idx="7">
                  <c:v>15</c:v>
                </c:pt>
                <c:pt idx="8">
                  <c:v>15</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Points Availible</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787058928338919"/>
          <c:y val="0.11836160263096168"/>
          <c:w val="0.40910069008997896"/>
          <c:h val="0.81116962663884151"/>
        </c:manualLayout>
      </c:layout>
      <c:bar3DChart>
        <c:barDir val="col"/>
        <c:grouping val="stacked"/>
        <c:varyColors val="0"/>
        <c:ser>
          <c:idx val="0"/>
          <c:order val="0"/>
          <c:tx>
            <c:strRef>
              <c:f>Graphs!$A$2</c:f>
              <c:strCache>
                <c:ptCount val="1"/>
                <c:pt idx="0">
                  <c:v>CoC Coordination and Engagement</c:v>
                </c:pt>
              </c:strCache>
            </c:strRef>
          </c:tx>
          <c:invertIfNegative val="0"/>
          <c:cat>
            <c:strRef>
              <c:f>'CoC Consolidated Application'!$A$78</c:f>
              <c:strCache>
                <c:ptCount val="1"/>
                <c:pt idx="0">
                  <c:v>Points Available</c:v>
                </c:pt>
              </c:strCache>
            </c:strRef>
          </c:cat>
          <c:val>
            <c:numRef>
              <c:f>'CoC Consolidated Application'!$A$79</c:f>
              <c:numCache>
                <c:formatCode>General</c:formatCode>
                <c:ptCount val="1"/>
                <c:pt idx="0">
                  <c:v>43</c:v>
                </c:pt>
              </c:numCache>
            </c:numRef>
          </c:val>
        </c:ser>
        <c:ser>
          <c:idx val="1"/>
          <c:order val="1"/>
          <c:tx>
            <c:strRef>
              <c:f>Graphs!$A$3</c:f>
              <c:strCache>
                <c:ptCount val="1"/>
                <c:pt idx="0">
                  <c:v>Project Ranking, Review, and Capacity</c:v>
                </c:pt>
              </c:strCache>
            </c:strRef>
          </c:tx>
          <c:invertIfNegative val="0"/>
          <c:cat>
            <c:strRef>
              <c:f>'CoC Consolidated Application'!$A$78</c:f>
              <c:strCache>
                <c:ptCount val="1"/>
                <c:pt idx="0">
                  <c:v>Points Available</c:v>
                </c:pt>
              </c:strCache>
            </c:strRef>
          </c:cat>
          <c:val>
            <c:numRef>
              <c:f>'CoC Consolidated Application'!$A$80</c:f>
              <c:numCache>
                <c:formatCode>General</c:formatCode>
                <c:ptCount val="1"/>
                <c:pt idx="0">
                  <c:v>29</c:v>
                </c:pt>
              </c:numCache>
            </c:numRef>
          </c:val>
        </c:ser>
        <c:ser>
          <c:idx val="2"/>
          <c:order val="2"/>
          <c:tx>
            <c:strRef>
              <c:f>Graphs!$A$4</c:f>
              <c:strCache>
                <c:ptCount val="1"/>
                <c:pt idx="0">
                  <c:v>Homeless Management Information System</c:v>
                </c:pt>
              </c:strCache>
            </c:strRef>
          </c:tx>
          <c:invertIfNegative val="0"/>
          <c:cat>
            <c:strRef>
              <c:f>'CoC Consolidated Application'!$A$78</c:f>
              <c:strCache>
                <c:ptCount val="1"/>
                <c:pt idx="0">
                  <c:v>Points Available</c:v>
                </c:pt>
              </c:strCache>
            </c:strRef>
          </c:cat>
          <c:val>
            <c:numRef>
              <c:f>'CoC Consolidated Application'!$A$81</c:f>
              <c:numCache>
                <c:formatCode>General</c:formatCode>
                <c:ptCount val="1"/>
                <c:pt idx="0">
                  <c:v>13</c:v>
                </c:pt>
              </c:numCache>
            </c:numRef>
          </c:val>
        </c:ser>
        <c:ser>
          <c:idx val="3"/>
          <c:order val="3"/>
          <c:tx>
            <c:strRef>
              <c:f>Graphs!$A$5</c:f>
              <c:strCache>
                <c:ptCount val="1"/>
                <c:pt idx="0">
                  <c:v>Point-in-Time Count </c:v>
                </c:pt>
              </c:strCache>
            </c:strRef>
          </c:tx>
          <c:invertIfNegative val="0"/>
          <c:cat>
            <c:strRef>
              <c:f>'CoC Consolidated Application'!$A$78</c:f>
              <c:strCache>
                <c:ptCount val="1"/>
                <c:pt idx="0">
                  <c:v>Points Available</c:v>
                </c:pt>
              </c:strCache>
            </c:strRef>
          </c:cat>
          <c:val>
            <c:numRef>
              <c:f>'CoC Consolidated Application'!$A$82</c:f>
              <c:numCache>
                <c:formatCode>General</c:formatCode>
                <c:ptCount val="1"/>
                <c:pt idx="0">
                  <c:v>6</c:v>
                </c:pt>
              </c:numCache>
            </c:numRef>
          </c:val>
        </c:ser>
        <c:ser>
          <c:idx val="4"/>
          <c:order val="4"/>
          <c:tx>
            <c:strRef>
              <c:f>Graphs!$A$6</c:f>
              <c:strCache>
                <c:ptCount val="1"/>
                <c:pt idx="0">
                  <c:v>System Performance</c:v>
                </c:pt>
              </c:strCache>
            </c:strRef>
          </c:tx>
          <c:invertIfNegative val="0"/>
          <c:cat>
            <c:strRef>
              <c:f>'CoC Consolidated Application'!$A$78</c:f>
              <c:strCache>
                <c:ptCount val="1"/>
                <c:pt idx="0">
                  <c:v>Points Available</c:v>
                </c:pt>
              </c:strCache>
            </c:strRef>
          </c:cat>
          <c:val>
            <c:numRef>
              <c:f>'CoC Consolidated Application'!$A$83</c:f>
              <c:numCache>
                <c:formatCode>General</c:formatCode>
                <c:ptCount val="1"/>
                <c:pt idx="0">
                  <c:v>49</c:v>
                </c:pt>
              </c:numCache>
            </c:numRef>
          </c:val>
        </c:ser>
        <c:ser>
          <c:idx val="5"/>
          <c:order val="5"/>
          <c:tx>
            <c:strRef>
              <c:f>Graphs!$A$7</c:f>
              <c:strCache>
                <c:ptCount val="1"/>
                <c:pt idx="0">
                  <c:v> Ending Chronic Homelessness </c:v>
                </c:pt>
              </c:strCache>
            </c:strRef>
          </c:tx>
          <c:invertIfNegative val="0"/>
          <c:cat>
            <c:strRef>
              <c:f>'CoC Consolidated Application'!$A$78</c:f>
              <c:strCache>
                <c:ptCount val="1"/>
                <c:pt idx="0">
                  <c:v>Points Available</c:v>
                </c:pt>
              </c:strCache>
            </c:strRef>
          </c:cat>
          <c:val>
            <c:numRef>
              <c:f>'CoC Consolidated Application'!$A$85</c:f>
              <c:numCache>
                <c:formatCode>General</c:formatCode>
                <c:ptCount val="1"/>
                <c:pt idx="0">
                  <c:v>15</c:v>
                </c:pt>
              </c:numCache>
            </c:numRef>
          </c:val>
        </c:ser>
        <c:ser>
          <c:idx val="6"/>
          <c:order val="6"/>
          <c:tx>
            <c:strRef>
              <c:f>Graphs!$A$8</c:f>
              <c:strCache>
                <c:ptCount val="1"/>
                <c:pt idx="0">
                  <c:v>Ending Homelessness Among Households with Children </c:v>
                </c:pt>
              </c:strCache>
            </c:strRef>
          </c:tx>
          <c:invertIfNegative val="0"/>
          <c:cat>
            <c:strRef>
              <c:f>'CoC Consolidated Application'!$A$78</c:f>
              <c:strCache>
                <c:ptCount val="1"/>
                <c:pt idx="0">
                  <c:v>Points Available</c:v>
                </c:pt>
              </c:strCache>
            </c:strRef>
          </c:cat>
          <c:val>
            <c:numRef>
              <c:f>'CoC Consolidated Application'!$A$86</c:f>
              <c:numCache>
                <c:formatCode>General</c:formatCode>
                <c:ptCount val="1"/>
                <c:pt idx="0">
                  <c:v>15</c:v>
                </c:pt>
              </c:numCache>
            </c:numRef>
          </c:val>
        </c:ser>
        <c:ser>
          <c:idx val="7"/>
          <c:order val="7"/>
          <c:tx>
            <c:strRef>
              <c:f>Graphs!$A$9</c:f>
              <c:strCache>
                <c:ptCount val="1"/>
                <c:pt idx="0">
                  <c:v>Ending Youth Homelessness -</c:v>
                </c:pt>
              </c:strCache>
            </c:strRef>
          </c:tx>
          <c:invertIfNegative val="0"/>
          <c:cat>
            <c:strRef>
              <c:f>'CoC Consolidated Application'!$A$78</c:f>
              <c:strCache>
                <c:ptCount val="1"/>
                <c:pt idx="0">
                  <c:v>Points Available</c:v>
                </c:pt>
              </c:strCache>
            </c:strRef>
          </c:cat>
          <c:val>
            <c:numRef>
              <c:f>'CoC Consolidated Application'!$A$87</c:f>
              <c:numCache>
                <c:formatCode>General</c:formatCode>
                <c:ptCount val="1"/>
                <c:pt idx="0">
                  <c:v>15</c:v>
                </c:pt>
              </c:numCache>
            </c:numRef>
          </c:val>
        </c:ser>
        <c:ser>
          <c:idx val="8"/>
          <c:order val="8"/>
          <c:tx>
            <c:strRef>
              <c:f>Graphs!$A$10</c:f>
              <c:strCache>
                <c:ptCount val="1"/>
                <c:pt idx="0">
                  <c:v>Ending Veteran Homelessness</c:v>
                </c:pt>
              </c:strCache>
            </c:strRef>
          </c:tx>
          <c:invertIfNegative val="0"/>
          <c:cat>
            <c:strRef>
              <c:f>'CoC Consolidated Application'!$A$78</c:f>
              <c:strCache>
                <c:ptCount val="1"/>
                <c:pt idx="0">
                  <c:v>Points Available</c:v>
                </c:pt>
              </c:strCache>
            </c:strRef>
          </c:cat>
          <c:val>
            <c:numRef>
              <c:f>'CoC Consolidated Application'!$A$88</c:f>
              <c:numCache>
                <c:formatCode>General</c:formatCode>
                <c:ptCount val="1"/>
                <c:pt idx="0">
                  <c:v>15</c:v>
                </c:pt>
              </c:numCache>
            </c:numRef>
          </c:val>
        </c:ser>
        <c:dLbls>
          <c:showLegendKey val="0"/>
          <c:showVal val="0"/>
          <c:showCatName val="0"/>
          <c:showSerName val="0"/>
          <c:showPercent val="0"/>
          <c:showBubbleSize val="0"/>
        </c:dLbls>
        <c:gapWidth val="55"/>
        <c:gapDepth val="55"/>
        <c:shape val="box"/>
        <c:axId val="310306032"/>
        <c:axId val="310307600"/>
        <c:axId val="0"/>
      </c:bar3DChart>
      <c:catAx>
        <c:axId val="310306032"/>
        <c:scaling>
          <c:orientation val="minMax"/>
        </c:scaling>
        <c:delete val="0"/>
        <c:axPos val="b"/>
        <c:numFmt formatCode="General" sourceLinked="0"/>
        <c:majorTickMark val="none"/>
        <c:minorTickMark val="none"/>
        <c:tickLblPos val="nextTo"/>
        <c:crossAx val="310307600"/>
        <c:crosses val="autoZero"/>
        <c:auto val="1"/>
        <c:lblAlgn val="ctr"/>
        <c:lblOffset val="100"/>
        <c:noMultiLvlLbl val="0"/>
      </c:catAx>
      <c:valAx>
        <c:axId val="310307600"/>
        <c:scaling>
          <c:orientation val="minMax"/>
          <c:max val="200"/>
        </c:scaling>
        <c:delete val="0"/>
        <c:axPos val="l"/>
        <c:majorGridlines/>
        <c:numFmt formatCode="General" sourceLinked="1"/>
        <c:majorTickMark val="none"/>
        <c:minorTickMark val="none"/>
        <c:tickLblPos val="nextTo"/>
        <c:crossAx val="310306032"/>
        <c:crosses val="autoZero"/>
        <c:crossBetween val="between"/>
      </c:valAx>
    </c:plotArea>
    <c:legend>
      <c:legendPos val="r"/>
      <c:layout>
        <c:manualLayout>
          <c:xMode val="edge"/>
          <c:yMode val="edge"/>
          <c:x val="0.52260438724532798"/>
          <c:y val="0.10203991228060459"/>
          <c:w val="0.4607290146172982"/>
          <c:h val="0.89796008771939539"/>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0EA5F0D-C1DC-412F-A146-DDB3A74B588F}" type="datetimeFigureOut">
              <a:rPr lang="en-US"/>
              <a:pPr/>
              <a:t>8/10/2017</a:t>
            </a:fld>
            <a:endParaRPr/>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8CDE508-72C8-4AB5-AA9C-1584D31690E0}" type="datetimeFigureOut">
              <a:rPr lang="en-US"/>
              <a:pPr/>
              <a:t>8/10/2017</a:t>
            </a:fld>
            <a:endParaR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1</a:t>
            </a:fld>
            <a:endParaRPr lang="en-US"/>
          </a:p>
        </p:txBody>
      </p:sp>
    </p:spTree>
    <p:extLst>
      <p:ext uri="{BB962C8B-B14F-4D97-AF65-F5344CB8AC3E}">
        <p14:creationId xmlns:p14="http://schemas.microsoft.com/office/powerpoint/2010/main" val="118640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11678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16336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04755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198980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937847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44850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388798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88807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902099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42964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pPr/>
              <a:t>2</a:t>
            </a:fld>
            <a:endParaRPr lang="en-US"/>
          </a:p>
        </p:txBody>
      </p:sp>
    </p:spTree>
    <p:extLst>
      <p:ext uri="{BB962C8B-B14F-4D97-AF65-F5344CB8AC3E}">
        <p14:creationId xmlns:p14="http://schemas.microsoft.com/office/powerpoint/2010/main" val="2102375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72662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887920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692601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678995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823392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985682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760260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52259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533089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63389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640870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659454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607401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97967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21829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614183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491810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799694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239063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705511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1569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870387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562567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9211116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691153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34085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393719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265530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276485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2337636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808152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78085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154053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020764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415722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716265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386368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72626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6909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45128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85038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8/10/2017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85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92813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4057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6096000" y="0"/>
            <a:ext cx="6096000" cy="6858000"/>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2400"/>
          </a:p>
        </p:txBody>
      </p:sp>
      <p:cxnSp>
        <p:nvCxnSpPr>
          <p:cNvPr id="47" name="Shape 47"/>
          <p:cNvCxnSpPr/>
          <p:nvPr/>
        </p:nvCxnSpPr>
        <p:spPr>
          <a:xfrm>
            <a:off x="6706233" y="5994000"/>
            <a:ext cx="6244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354000" y="1386233"/>
            <a:ext cx="5393600" cy="2234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49" name="Shape 49"/>
          <p:cNvSpPr txBox="1">
            <a:spLocks noGrp="1"/>
          </p:cNvSpPr>
          <p:nvPr>
            <p:ph type="subTitle" idx="1"/>
          </p:nvPr>
        </p:nvSpPr>
        <p:spPr>
          <a:xfrm>
            <a:off x="354000" y="36358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50" name="Shape 50"/>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26504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100" y="6727600"/>
            <a:ext cx="12192000" cy="130400"/>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2400"/>
          </a:p>
        </p:txBody>
      </p:sp>
      <p:sp>
        <p:nvSpPr>
          <p:cNvPr id="27" name="Shape 27"/>
          <p:cNvSpPr txBox="1">
            <a:spLocks noGrp="1"/>
          </p:cNvSpPr>
          <p:nvPr>
            <p:ph type="title"/>
          </p:nvPr>
        </p:nvSpPr>
        <p:spPr>
          <a:xfrm>
            <a:off x="415600" y="593367"/>
            <a:ext cx="113608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15600" y="1688433"/>
            <a:ext cx="11360800"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35596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1"/>
        <p:cNvGrpSpPr/>
        <p:nvPr/>
      </p:nvGrpSpPr>
      <p:grpSpPr>
        <a:xfrm>
          <a:off x="0" y="0"/>
          <a:ext cx="0" cy="0"/>
          <a:chOff x="0" y="0"/>
          <a:chExt cx="0" cy="0"/>
        </a:xfrm>
      </p:grpSpPr>
      <p:sp>
        <p:nvSpPr>
          <p:cNvPr id="22" name="Shape 22"/>
          <p:cNvSpPr/>
          <p:nvPr/>
        </p:nvSpPr>
        <p:spPr>
          <a:xfrm>
            <a:off x="-67" y="3429200"/>
            <a:ext cx="12192000" cy="3428800"/>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2400"/>
          </a:p>
        </p:txBody>
      </p:sp>
      <p:sp>
        <p:nvSpPr>
          <p:cNvPr id="23" name="Shape 23"/>
          <p:cNvSpPr txBox="1">
            <a:spLocks noGrp="1"/>
          </p:cNvSpPr>
          <p:nvPr>
            <p:ph type="title"/>
          </p:nvPr>
        </p:nvSpPr>
        <p:spPr>
          <a:xfrm>
            <a:off x="415600" y="1086400"/>
            <a:ext cx="11428400" cy="1256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226168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53667" y="701800"/>
            <a:ext cx="7484800" cy="5454400"/>
          </a:xfrm>
          <a:prstGeom prst="rect">
            <a:avLst/>
          </a:prstGeom>
        </p:spPr>
        <p:txBody>
          <a:bodyPr lIns="91425" tIns="91425" rIns="91425" bIns="91425" anchor="ctr" anchorCtr="0"/>
          <a:lstStyle>
            <a:lvl1pPr lvl="0">
              <a:spcBef>
                <a:spcPts val="0"/>
              </a:spcBef>
              <a:buClr>
                <a:schemeClr val="dk2"/>
              </a:buClr>
              <a:buSzPct val="100000"/>
              <a:defRPr sz="7200" b="0">
                <a:solidFill>
                  <a:schemeClr val="dk2"/>
                </a:solidFill>
              </a:defRPr>
            </a:lvl1pPr>
            <a:lvl2pPr lvl="1">
              <a:spcBef>
                <a:spcPts val="0"/>
              </a:spcBef>
              <a:buClr>
                <a:schemeClr val="dk2"/>
              </a:buClr>
              <a:buSzPct val="100000"/>
              <a:defRPr sz="7200" b="0">
                <a:solidFill>
                  <a:schemeClr val="dk2"/>
                </a:solidFill>
              </a:defRPr>
            </a:lvl2pPr>
            <a:lvl3pPr lvl="2">
              <a:spcBef>
                <a:spcPts val="0"/>
              </a:spcBef>
              <a:buClr>
                <a:schemeClr val="dk2"/>
              </a:buClr>
              <a:buSzPct val="100000"/>
              <a:defRPr sz="7200" b="0">
                <a:solidFill>
                  <a:schemeClr val="dk2"/>
                </a:solidFill>
              </a:defRPr>
            </a:lvl3pPr>
            <a:lvl4pPr lvl="3">
              <a:spcBef>
                <a:spcPts val="0"/>
              </a:spcBef>
              <a:buClr>
                <a:schemeClr val="dk2"/>
              </a:buClr>
              <a:buSzPct val="100000"/>
              <a:defRPr sz="7200" b="0">
                <a:solidFill>
                  <a:schemeClr val="dk2"/>
                </a:solidFill>
              </a:defRPr>
            </a:lvl4pPr>
            <a:lvl5pPr lvl="4">
              <a:spcBef>
                <a:spcPts val="0"/>
              </a:spcBef>
              <a:buClr>
                <a:schemeClr val="dk2"/>
              </a:buClr>
              <a:buSzPct val="100000"/>
              <a:defRPr sz="7200" b="0">
                <a:solidFill>
                  <a:schemeClr val="dk2"/>
                </a:solidFill>
              </a:defRPr>
            </a:lvl5pPr>
            <a:lvl6pPr lvl="5">
              <a:spcBef>
                <a:spcPts val="0"/>
              </a:spcBef>
              <a:buClr>
                <a:schemeClr val="dk2"/>
              </a:buClr>
              <a:buSzPct val="100000"/>
              <a:defRPr sz="7200" b="0">
                <a:solidFill>
                  <a:schemeClr val="dk2"/>
                </a:solidFill>
              </a:defRPr>
            </a:lvl6pPr>
            <a:lvl7pPr lvl="6">
              <a:spcBef>
                <a:spcPts val="0"/>
              </a:spcBef>
              <a:buClr>
                <a:schemeClr val="dk2"/>
              </a:buClr>
              <a:buSzPct val="100000"/>
              <a:defRPr sz="7200" b="0">
                <a:solidFill>
                  <a:schemeClr val="dk2"/>
                </a:solidFill>
              </a:defRPr>
            </a:lvl7pPr>
            <a:lvl8pPr lvl="7">
              <a:spcBef>
                <a:spcPts val="0"/>
              </a:spcBef>
              <a:buClr>
                <a:schemeClr val="dk2"/>
              </a:buClr>
              <a:buSzPct val="100000"/>
              <a:defRPr sz="7200" b="0">
                <a:solidFill>
                  <a:schemeClr val="dk2"/>
                </a:solidFill>
              </a:defRPr>
            </a:lvl8pPr>
            <a:lvl9pPr lvl="8">
              <a:spcBef>
                <a:spcPts val="0"/>
              </a:spcBef>
              <a:buClr>
                <a:schemeClr val="dk2"/>
              </a:buClr>
              <a:buSzPct val="100000"/>
              <a:defRPr sz="7200" b="0">
                <a:solidFill>
                  <a:schemeClr val="dk2"/>
                </a:solidFill>
              </a:defRPr>
            </a:lvl9pPr>
          </a:lstStyle>
          <a:p>
            <a:endParaRPr/>
          </a:p>
        </p:txBody>
      </p:sp>
      <p:sp>
        <p:nvSpPr>
          <p:cNvPr id="44" name="Shape 4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23827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16645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6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79FD0-C37A-4F50-8F3B-5FA0D9D0B42F}"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6EF73-9DB8-4763-865F-2F88181A4732}" type="slidenum">
              <a:rPr lang="en-US" smtClean="0"/>
              <a:pPr/>
              <a:t>‹#›</a:t>
            </a:fld>
            <a:endParaRPr lang="en-US"/>
          </a:p>
        </p:txBody>
      </p:sp>
    </p:spTree>
    <p:extLst>
      <p:ext uri="{BB962C8B-B14F-4D97-AF65-F5344CB8AC3E}">
        <p14:creationId xmlns:p14="http://schemas.microsoft.com/office/powerpoint/2010/main" val="214326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583DDF-CA54-461A-A486-592D2374C532}" type="datetimeFigureOut">
              <a:rPr lang="en-US" smtClean="0"/>
              <a:pPr/>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1496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86520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583DDF-CA54-461A-A486-592D2374C532}" type="datetimeFigureOut">
              <a:rPr lang="en-US" smtClean="0"/>
              <a:pPr/>
              <a:t>8/10/2017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01951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583DDF-CA54-461A-A486-592D2374C532}" type="datetimeFigureOut">
              <a:rPr lang="en-US" smtClean="0"/>
              <a:pPr/>
              <a:t>8/10/2017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95787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7657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583DDF-CA54-461A-A486-592D2374C532}" type="datetimeFigureOut">
              <a:rPr lang="en-US" smtClean="0"/>
              <a:pPr/>
              <a:t>8/10/2017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8D9AD5-F248-4919-864A-CFD76CC027D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99889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hudexchange.info/resources/documents/FY-2017-CoC-Program-Competition-NOFA.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8" Type="http://schemas.openxmlformats.org/officeDocument/2006/relationships/hyperlink" Target="https://www.usich.gov/tools-for-action/webinar-fy-2017-hud-coc-program-competition-strategies-for-success" TargetMode="External"/><Relationship Id="rId3" Type="http://schemas.openxmlformats.org/officeDocument/2006/relationships/hyperlink" Target="https://www.hudexchange.info/resources/documents/CoCProgramInterimRule_FormattedVersion.pdf" TargetMode="External"/><Relationship Id="rId7" Type="http://schemas.openxmlformats.org/officeDocument/2006/relationships/hyperlink" Target="https://endhomelessness.org/what-can-cocs-do-right-now-to-prepare-for-the-continuum-of-care-program-nofa/"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hyperlink" Target="https://endhomelessness.org/event/webinar-fy-2017-continuum-care-nofa-whats-inside/" TargetMode="External"/><Relationship Id="rId5" Type="http://schemas.openxmlformats.org/officeDocument/2006/relationships/hyperlink" Target="https://www.hudexchange.info/programs/e-snaps/guides/coc-program-competition-resources/#general-resources" TargetMode="External"/><Relationship Id="rId4" Type="http://schemas.openxmlformats.org/officeDocument/2006/relationships/hyperlink" Target="https://www.hudexchange.info/resources/documents/FY-2017-CoC-Program-Competition-NOFA.pdf" TargetMode="External"/><Relationship Id="rId9" Type="http://schemas.openxmlformats.org/officeDocument/2006/relationships/image" Target="../media/image1.png"/></Relationships>
</file>

<file path=ppt/slides/_rels/slide53.xml.rels><?xml version="1.0" encoding="UTF-8" standalone="yes"?>
<Relationships xmlns="http://schemas.openxmlformats.org/package/2006/relationships"><Relationship Id="rId8" Type="http://schemas.openxmlformats.org/officeDocument/2006/relationships/hyperlink" Target="http://www.wiboscoc.org/2017-hud-coc-competition.html" TargetMode="External"/><Relationship Id="rId3" Type="http://schemas.openxmlformats.org/officeDocument/2006/relationships/hyperlink" Target="https://www.hudexchange.info/resources/documents/Equal-Access-Final-Rule-2016.pdf" TargetMode="External"/><Relationship Id="rId7" Type="http://schemas.openxmlformats.org/officeDocument/2006/relationships/hyperlink" Target="https://www.hudexchange.info/news/snaps-in-focus-addressing-the-needs-of-persons-fleeing-domestic-violence/"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hyperlink" Target="https://www.hudexchange.info/news/snaps-in-focus-addressing-the-needs-of-human-trafficking-victims/" TargetMode="External"/><Relationship Id="rId5" Type="http://schemas.openxmlformats.org/officeDocument/2006/relationships/hyperlink" Target="https://www.hudexchange.info/news/snaps-in-focus-improving-our-crisis-response-system/" TargetMode="External"/><Relationship Id="rId4" Type="http://schemas.openxmlformats.org/officeDocument/2006/relationships/hyperlink" Target="https://www.hudexchange.info/resource/1991/equal-access-to-housing-final-rule/" TargetMode="Externa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Balance of State CoC </a:t>
            </a:r>
            <a:br>
              <a:rPr lang="en-US" sz="6000" dirty="0" smtClean="0"/>
            </a:br>
            <a:r>
              <a:rPr lang="en-US" sz="6000" dirty="0" smtClean="0"/>
              <a:t>FY17 COC Competition</a:t>
            </a:r>
            <a:endParaRPr lang="en-US" sz="6000" dirty="0"/>
          </a:p>
        </p:txBody>
      </p:sp>
      <p:sp>
        <p:nvSpPr>
          <p:cNvPr id="3" name="Subtitle 2"/>
          <p:cNvSpPr>
            <a:spLocks noGrp="1"/>
          </p:cNvSpPr>
          <p:nvPr>
            <p:ph type="subTitle" idx="1"/>
          </p:nvPr>
        </p:nvSpPr>
        <p:spPr>
          <a:xfrm>
            <a:off x="1100051" y="4455620"/>
            <a:ext cx="10058400" cy="1700015"/>
          </a:xfrm>
        </p:spPr>
        <p:txBody>
          <a:bodyPr>
            <a:normAutofit/>
          </a:bodyPr>
          <a:lstStyle/>
          <a:p>
            <a:r>
              <a:rPr lang="en-US" dirty="0" err="1" smtClean="0"/>
              <a:t>RobyN</a:t>
            </a:r>
            <a:r>
              <a:rPr lang="en-US" dirty="0" smtClean="0"/>
              <a:t> Thibado, BOS Board President</a:t>
            </a:r>
          </a:p>
          <a:p>
            <a:r>
              <a:rPr lang="en-US" dirty="0" smtClean="0"/>
              <a:t>Carrie Poser, COC Director</a:t>
            </a:r>
          </a:p>
          <a:p>
            <a:r>
              <a:rPr lang="en-US" dirty="0" smtClean="0"/>
              <a:t>August 2017</a:t>
            </a:r>
            <a:endParaRPr lang="en-US"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Ranking on the P</a:t>
            </a:r>
            <a:r>
              <a:rPr lang="en-US" b="1" dirty="0" smtClean="0"/>
              <a:t>r</a:t>
            </a:r>
            <a:r>
              <a:rPr lang="en" b="1" dirty="0" smtClean="0"/>
              <a:t>iority Listing</a:t>
            </a: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sz="1800" dirty="0" smtClean="0"/>
              <a:t>HUD requires the use of Tier 1 and Tier 2 funding process.</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Tier 1 is equal to the greater of the combined amount of ARA (annual renewal award) for all permanent housing and HMIS projects eligible for renewal up to $1,000,000 or 94% of the ARD (annual renewal demand).</a:t>
            </a:r>
          </a:p>
          <a:p>
            <a:pPr lvl="1">
              <a:buFont typeface="Arial" panose="020B0604020202020204" pitchFamily="34" charset="0"/>
              <a:buChar char="•"/>
            </a:pPr>
            <a:r>
              <a:rPr lang="en-US" dirty="0" smtClean="0"/>
              <a:t>In the Balance of State, our ARD is = </a:t>
            </a:r>
            <a:r>
              <a:rPr lang="en-US" b="1" dirty="0" smtClean="0"/>
              <a:t>$8,521,969</a:t>
            </a:r>
            <a:r>
              <a:rPr lang="en-US" dirty="0" smtClean="0"/>
              <a:t>		the Tier 1 limit is =  </a:t>
            </a:r>
            <a:r>
              <a:rPr lang="en-US" b="1" dirty="0" smtClean="0"/>
              <a:t>$8,010,651</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Tier 2 is the difference between Tier 1 and the COC’s ARD plus any amount available for the permanent housing bonus.</a:t>
            </a:r>
          </a:p>
          <a:p>
            <a:pPr lvl="1">
              <a:buFont typeface="Arial" panose="020B0604020202020204" pitchFamily="34" charset="0"/>
              <a:buChar char="•"/>
            </a:pPr>
            <a:r>
              <a:rPr lang="en-US" dirty="0" smtClean="0"/>
              <a:t>In the Balance of State, the Tier 2 amount is = $8,521,969 – $8,010,651 + $551,342 = </a:t>
            </a:r>
            <a:r>
              <a:rPr lang="en-US" b="1" dirty="0" smtClean="0"/>
              <a:t>$1,062,660</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If a project straddles the Tier 1 and Tier 2 funding line, HUD will conditionally select the project up to the amount of funding that falls within Tier 1. Then, using the Tier 2 scoring process, HUD will fund the Tier 2 portion of the project.</a:t>
            </a:r>
          </a:p>
          <a:p>
            <a:pPr lvl="1">
              <a:buFont typeface="Arial" panose="020B0604020202020204" pitchFamily="34" charset="0"/>
              <a:buChar char="•"/>
            </a:pPr>
            <a:r>
              <a:rPr lang="en-US" dirty="0" smtClean="0"/>
              <a:t>If HUD does not fund the Tier 2 portion of the project, HUD may award the project at the reduced amount, provided the project is still feasible with the reduced funding.</a:t>
            </a:r>
          </a:p>
          <a:p>
            <a:pPr>
              <a:buNone/>
            </a:pPr>
            <a:endParaRPr lang="en-US"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639434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Tier 2 Scoring</a:t>
            </a:r>
            <a:endParaRPr lang="en" b="1"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HUD will evaluate and rank all Tier 2 projects nationally. </a:t>
            </a:r>
            <a:endParaRPr lang="en-US" alt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Tier </a:t>
            </a: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2 conditional awards will be based on funding availability, starting with the highest ranked Tier 2 project in the country and </a:t>
            </a:r>
            <a:r>
              <a:rPr lang="en-US" alt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work </a:t>
            </a: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way down the list. </a:t>
            </a:r>
            <a:endParaRPr lang="en-US" alt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The </a:t>
            </a: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point values are different than the FY16 COC Competition process.  </a:t>
            </a:r>
            <a:endParaRPr lang="en-US" altLang="en-US" sz="1200" dirty="0">
              <a:solidFill>
                <a:schemeClr val="tx1"/>
              </a:solidFill>
            </a:endParaRP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82995942"/>
              </p:ext>
            </p:extLst>
          </p:nvPr>
        </p:nvGraphicFramePr>
        <p:xfrm>
          <a:off x="2928731" y="3621736"/>
          <a:ext cx="5042451" cy="1524000"/>
        </p:xfrm>
        <a:graphic>
          <a:graphicData uri="http://schemas.openxmlformats.org/drawingml/2006/table">
            <a:tbl>
              <a:tblPr firstRow="1" firstCol="1" bandRow="1">
                <a:tableStyleId>{B301B821-A1FF-4177-AEE7-76D212191A09}</a:tableStyleId>
              </a:tblPr>
              <a:tblGrid>
                <a:gridCol w="3510188"/>
                <a:gridCol w="1532263"/>
              </a:tblGrid>
              <a:tr h="0">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Element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Points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2000" dirty="0">
                          <a:effectLst/>
                        </a:rPr>
                        <a:t>COC Score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50 points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2000" dirty="0">
                          <a:effectLst/>
                        </a:rPr>
                        <a:t>COC Project Ranking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40 points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2000" dirty="0">
                          <a:effectLst/>
                        </a:rPr>
                        <a:t>Commitment to Policy Priorities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10 points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2000" dirty="0">
                          <a:effectLst/>
                        </a:rPr>
                        <a:t>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100 points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402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b="1" dirty="0"/>
              <a:t>COC Score (up to 50 </a:t>
            </a:r>
            <a:r>
              <a:rPr lang="en-US" b="1" dirty="0" smtClean="0"/>
              <a:t>points)</a:t>
            </a:r>
            <a:r>
              <a:rPr lang="en-US" dirty="0"/>
              <a:t/>
            </a:r>
            <a:br>
              <a:rPr lang="en-US" dirty="0"/>
            </a:b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Up </a:t>
            </a:r>
            <a:r>
              <a:rPr lang="en-US" dirty="0"/>
              <a:t>to 50 points will be awarded to a project application (new or renewal) in direct proportion to the score received by the CoC Application in the national competition. </a:t>
            </a:r>
          </a:p>
          <a:p>
            <a:pPr>
              <a:buFont typeface="Arial" panose="020B0604020202020204" pitchFamily="34" charset="0"/>
              <a:buChar char="•"/>
            </a:pPr>
            <a:endParaRPr lang="en-US" dirty="0"/>
          </a:p>
          <a:p>
            <a:pPr>
              <a:buFont typeface="Arial" panose="020B0604020202020204" pitchFamily="34" charset="0"/>
              <a:buChar char="•"/>
            </a:pPr>
            <a:r>
              <a:rPr lang="en-US" dirty="0"/>
              <a:t>The CoC Application must receive all 200 CoC Application points available to receive the full 50 points for the CoC Application score. </a:t>
            </a:r>
            <a:endParaRPr lang="en-US" dirty="0" smtClean="0"/>
          </a:p>
          <a:p>
            <a:endParaRPr lang="en-US" dirty="0"/>
          </a:p>
          <a:p>
            <a:endParaRPr lang="en-US" dirty="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2" name="Table 1"/>
          <p:cNvGraphicFramePr>
            <a:graphicFrameLocks noGrp="1"/>
          </p:cNvGraphicFramePr>
          <p:nvPr/>
        </p:nvGraphicFramePr>
        <p:xfrm>
          <a:off x="3756025" y="3522345"/>
          <a:ext cx="4740275" cy="670560"/>
        </p:xfrm>
        <a:graphic>
          <a:graphicData uri="http://schemas.openxmlformats.org/drawingml/2006/table">
            <a:tbl>
              <a:tblPr firstRow="1" firstCol="1" bandRow="1">
                <a:tableStyleId>{B301B821-A1FF-4177-AEE7-76D212191A09}</a:tableStyleId>
              </a:tblPr>
              <a:tblGrid>
                <a:gridCol w="1597025"/>
                <a:gridCol w="3143250"/>
              </a:tblGrid>
              <a:tr h="0">
                <a:tc>
                  <a:txBody>
                    <a:bodyPr/>
                    <a:lstStyle/>
                    <a:p>
                      <a:pPr marL="0" marR="0">
                        <a:spcBef>
                          <a:spcPts val="0"/>
                        </a:spcBef>
                        <a:spcAft>
                          <a:spcPts val="0"/>
                        </a:spcAft>
                      </a:pPr>
                      <a:r>
                        <a:rPr lang="en-US" sz="1100">
                          <a:effectLst/>
                        </a:rPr>
                        <a:t>200 points on the 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Then all project applications will receive 50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150 points on the 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Then all project applications will receive 37.5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100 points on the 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Then all project applications will receive 25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50 points on the 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Then all project applications will receive 12.5 points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586842" y="4795711"/>
            <a:ext cx="1071726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Examples - if the CoC Application (CA) receives:</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calculate the math:  Take the number of points received on the CA and divide them by the total points possible (200).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Then multiple that number by the total points possible in the Tier 2 COC Score (50).</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150 divided by 200 = .75 multiply by 50 = 37.5 points </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1296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COC P</a:t>
            </a:r>
            <a:r>
              <a:rPr lang="en-US" b="1" dirty="0" smtClean="0"/>
              <a:t>r</a:t>
            </a:r>
            <a:r>
              <a:rPr lang="en" b="1" dirty="0" smtClean="0"/>
              <a:t>oject Ranking (up to 40 points)</a:t>
            </a: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a:t>Up to 40 points will be awarded to a project application (new or renewal) based on a mathematical calculation related to where the project was placed (or ranked) on Tier 2.</a:t>
            </a:r>
          </a:p>
          <a:p>
            <a:pPr marL="0" indent="0">
              <a:buNone/>
            </a:pPr>
            <a:endParaRPr lang="en-US" dirty="0"/>
          </a:p>
          <a:p>
            <a:pPr>
              <a:buFont typeface="Arial" panose="020B0604020202020204" pitchFamily="34" charset="0"/>
              <a:buChar char="•"/>
            </a:pPr>
            <a:r>
              <a:rPr lang="en-US" dirty="0"/>
              <a:t>Point value will be 40 times the quantity (1-x) where the x is the ratio of the cumulative funding requests for all projects or portions of projects ranked higher by the COC in Tier 2 plus one half of the funding of the project of interest to the total amount of funding available in Tier 2.</a:t>
            </a:r>
          </a:p>
          <a:p>
            <a:pPr>
              <a:buNone/>
            </a:pPr>
            <a:endParaRPr lang="en-US" dirty="0" smtClean="0"/>
          </a:p>
          <a:p>
            <a:r>
              <a:rPr lang="en-US" sz="1200" dirty="0"/>
              <a:t>Example:</a:t>
            </a:r>
          </a:p>
          <a:p>
            <a:r>
              <a:rPr lang="en-US" sz="1200" dirty="0"/>
              <a:t>If a COC is eligible to apply for projects totaling $500,000 in Tier 2 and applies for 5 projects ranked in Tier 2 of $100,000 each: the highest ranked project would receive 36 points, the next ranked would receive 28, the next ranked would receive 20 points, the next ranked would receive 12 points, and the last will receive 4 points.</a:t>
            </a:r>
          </a:p>
          <a:p>
            <a:r>
              <a:rPr lang="en-US" sz="1200" dirty="0"/>
              <a:t> </a:t>
            </a:r>
          </a:p>
          <a:p>
            <a:r>
              <a:rPr lang="en-US" sz="1200" dirty="0"/>
              <a:t>40 x (1 – cum. Funding + ½ divided by total)</a:t>
            </a:r>
          </a:p>
          <a:p>
            <a:r>
              <a:rPr lang="en-US" sz="1200" dirty="0"/>
              <a:t>Total available in Tier 2 = 500,000</a:t>
            </a:r>
          </a:p>
          <a:p>
            <a:r>
              <a:rPr lang="en-US" sz="1200" dirty="0"/>
              <a:t>Tier 2 project #1 – asked for 100,000	40 x (1 – 0+50,000 divided by 500,000) = 40 x .9 = 36 points</a:t>
            </a:r>
          </a:p>
          <a:p>
            <a:r>
              <a:rPr lang="en-US" sz="1200" dirty="0"/>
              <a:t>Tier 2 project #2 – asked for 100,000	40 x (1 – 100,000+50,000 divided by 500,000) = 40 x .7 = 28 points</a:t>
            </a:r>
          </a:p>
          <a:p>
            <a:r>
              <a:rPr lang="en-US" sz="1200" dirty="0"/>
              <a:t>Tier 2 project #3 – asked for 100,000	40 x (1 – 200,000+50,000 divided by 500,000) = 40 x .5 = 20 points</a:t>
            </a:r>
          </a:p>
          <a:p>
            <a:r>
              <a:rPr lang="en-US" sz="1200" dirty="0"/>
              <a:t>Tier 2 project #4 – asked for 100,000	40 x (1 – 300,000+50,000 divided by 500,000) = 40x .3 = 12 points</a:t>
            </a:r>
          </a:p>
          <a:p>
            <a:r>
              <a:rPr lang="en-US" sz="1200" dirty="0"/>
              <a:t>Tier 2 project #5 – asked for 100,000	40x (1 – 400,000+50,000 divided by 500,000) = 40 x .1 = 4 points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569411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sz="4400" b="1" dirty="0" smtClean="0"/>
              <a:t>Commitment to Housing First (up to 10 points)</a:t>
            </a:r>
            <a:endParaRPr lang="en" sz="44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a:t>Up to 10 points will be awarded for how the project application commits to applying the Housing First model – including but not limited to low barrier entry, prioritizing rapid placement and stabilization in permanent housing, no service participation requirements or preconditions to entry. </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These </a:t>
            </a:r>
            <a:r>
              <a:rPr lang="en-US" dirty="0"/>
              <a:t>points are awarded as follows: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79218837"/>
              </p:ext>
            </p:extLst>
          </p:nvPr>
        </p:nvGraphicFramePr>
        <p:xfrm>
          <a:off x="947528" y="3326876"/>
          <a:ext cx="10263810" cy="2560320"/>
        </p:xfrm>
        <a:graphic>
          <a:graphicData uri="http://schemas.openxmlformats.org/drawingml/2006/table">
            <a:tbl>
              <a:tblPr firstRow="1" firstCol="1" bandRow="1">
                <a:tableStyleId>{B301B821-A1FF-4177-AEE7-76D212191A09}</a:tableStyleId>
              </a:tblPr>
              <a:tblGrid>
                <a:gridCol w="2930333"/>
                <a:gridCol w="1009054"/>
                <a:gridCol w="6324423"/>
              </a:tblGrid>
              <a:tr h="0">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Project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Points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Commitment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dirty="0">
                          <a:effectLst/>
                        </a:rPr>
                        <a:t>Permanent Supportive Housing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Up to 10 points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How well the project application demonstrates commitment to applying the Housing First model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dirty="0">
                          <a:effectLst/>
                        </a:rPr>
                        <a:t>Rapid-Rehousing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Up to 10 points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How well the project application demonstrates commitment to applying the Housing First model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dirty="0">
                          <a:effectLst/>
                        </a:rPr>
                        <a:t>Transitional Housing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Up to 10 points</a:t>
                      </a:r>
                    </a:p>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How well the project application demonstrates that it is low-barrier, prioritizes rapid placement and stabilization in permanent housing and does not have service participation requirements or preconditions to entry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a:effectLst/>
                        </a:rPr>
                        <a:t>Safe Haven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Up to 10 points</a:t>
                      </a:r>
                    </a:p>
                    <a:p>
                      <a:pPr marL="0" marR="0">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How well the project application demonstrates that it is low-barrier, prioritizes rapid placement and stabilization in permanent housing and does not have service participation requirements or preconditions to entry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a:effectLst/>
                        </a:rPr>
                        <a:t>HMIS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10 points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Automatically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87491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Timeline</a:t>
            </a:r>
            <a:endParaRPr lang="en" b="1" dirty="0"/>
          </a:p>
        </p:txBody>
      </p:sp>
      <p:sp>
        <p:nvSpPr>
          <p:cNvPr id="85" name="Shape 85"/>
          <p:cNvSpPr txBox="1">
            <a:spLocks noGrp="1"/>
          </p:cNvSpPr>
          <p:nvPr>
            <p:ph type="body" idx="1"/>
          </p:nvPr>
        </p:nvSpPr>
        <p:spPr>
          <a:xfrm>
            <a:off x="415600" y="1688432"/>
            <a:ext cx="11360800" cy="4553341"/>
          </a:xfrm>
          <a:prstGeom prst="rect">
            <a:avLst/>
          </a:prstGeom>
        </p:spPr>
        <p:txBody>
          <a:bodyPr vert="horz" lIns="121900" tIns="121900" rIns="121900" bIns="121900" rtlCol="0" anchor="t" anchorCtr="0">
            <a:noAutofit/>
          </a:bodyPr>
          <a:lstStyle/>
          <a:p>
            <a:pPr>
              <a:buNone/>
            </a:pPr>
            <a:endParaRPr lang="en-US" dirty="0" smtClean="0">
              <a:solidFill>
                <a:srgbClr val="000000"/>
              </a:solidFill>
            </a:endParaRPr>
          </a:p>
          <a:p>
            <a:pPr>
              <a:buNone/>
            </a:pPr>
            <a:r>
              <a:rPr lang="en-US" dirty="0" smtClean="0">
                <a:solidFill>
                  <a:schemeClr val="tx1"/>
                </a:solidFill>
              </a:rPr>
              <a:t>Board Review of Requests for Reconsideration and Decision 			Friday, August 11</a:t>
            </a:r>
          </a:p>
          <a:p>
            <a:pPr>
              <a:buNone/>
            </a:pPr>
            <a:r>
              <a:rPr lang="en-US" dirty="0" smtClean="0">
                <a:solidFill>
                  <a:schemeClr val="tx1"/>
                </a:solidFill>
              </a:rPr>
              <a:t>Letter of Interest (SSO-CE) deadline						Monday, August 14</a:t>
            </a:r>
          </a:p>
          <a:p>
            <a:pPr>
              <a:buNone/>
            </a:pPr>
            <a:r>
              <a:rPr lang="en-US" dirty="0" smtClean="0">
                <a:solidFill>
                  <a:schemeClr val="tx1"/>
                </a:solidFill>
              </a:rPr>
              <a:t>New Project Application deadline						Friday, August 18</a:t>
            </a:r>
          </a:p>
          <a:p>
            <a:pPr>
              <a:buNone/>
            </a:pPr>
            <a:r>
              <a:rPr lang="en-US" dirty="0" smtClean="0">
                <a:solidFill>
                  <a:schemeClr val="tx1"/>
                </a:solidFill>
              </a:rPr>
              <a:t>Board Review of New Projects and Decision					Friday, August 25</a:t>
            </a:r>
          </a:p>
          <a:p>
            <a:pPr>
              <a:buNone/>
            </a:pPr>
            <a:r>
              <a:rPr lang="en-US" dirty="0" smtClean="0">
                <a:solidFill>
                  <a:schemeClr val="tx1"/>
                </a:solidFill>
              </a:rPr>
              <a:t>All Renewal and New Project Applications submitted in </a:t>
            </a:r>
            <a:r>
              <a:rPr lang="en-US" i="1" dirty="0" smtClean="0">
                <a:solidFill>
                  <a:schemeClr val="tx1"/>
                </a:solidFill>
              </a:rPr>
              <a:t>e-snaps</a:t>
            </a:r>
            <a:r>
              <a:rPr lang="en-US" dirty="0" smtClean="0">
                <a:solidFill>
                  <a:schemeClr val="tx1"/>
                </a:solidFill>
              </a:rPr>
              <a:t>		Monday, August 28</a:t>
            </a:r>
          </a:p>
          <a:p>
            <a:pPr>
              <a:buNone/>
            </a:pPr>
            <a:r>
              <a:rPr lang="en-US" dirty="0" smtClean="0">
                <a:solidFill>
                  <a:schemeClr val="tx1"/>
                </a:solidFill>
              </a:rPr>
              <a:t>Local Coalition Request of Information					TBD</a:t>
            </a:r>
          </a:p>
          <a:p>
            <a:pPr>
              <a:buNone/>
            </a:pPr>
            <a:r>
              <a:rPr lang="en-US" dirty="0" smtClean="0">
                <a:solidFill>
                  <a:schemeClr val="tx1"/>
                </a:solidFill>
              </a:rPr>
              <a:t>Final Project Ranking and notification to Projects				Wednesday, September 13</a:t>
            </a:r>
          </a:p>
          <a:p>
            <a:pPr>
              <a:buNone/>
            </a:pPr>
            <a:r>
              <a:rPr lang="en-US" dirty="0" smtClean="0">
                <a:solidFill>
                  <a:srgbClr val="000000"/>
                </a:solidFill>
              </a:rPr>
              <a:t>Entire COC Consolidated Application deadline				Thursday, September 28</a:t>
            </a:r>
            <a:endParaRPr lang="en-US" dirty="0"/>
          </a:p>
          <a:p>
            <a:pPr>
              <a:buNone/>
            </a:pPr>
            <a:endParaRPr lang="en" dirty="0">
              <a:solidFill>
                <a:srgbClr val="00000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84358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7380" y="476800"/>
            <a:ext cx="11428400" cy="1256000"/>
          </a:xfrm>
          <a:prstGeom prst="rect">
            <a:avLst/>
          </a:prstGeom>
        </p:spPr>
        <p:txBody>
          <a:bodyPr vert="horz" lIns="121900" tIns="121900" rIns="121900" bIns="121900" rtlCol="0" anchor="ctr" anchorCtr="0">
            <a:noAutofit/>
          </a:bodyPr>
          <a:lstStyle/>
          <a:p>
            <a:r>
              <a:rPr lang="en" sz="6000" b="1" dirty="0" smtClean="0">
                <a:solidFill>
                  <a:srgbClr val="FF9900"/>
                </a:solidFill>
              </a:rPr>
              <a:t>Collaborative Application</a:t>
            </a:r>
            <a:endParaRPr lang="en" sz="6000" b="1" dirty="0">
              <a:solidFill>
                <a:srgbClr val="FF9900"/>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245597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4209399336"/>
              </p:ext>
            </p:extLst>
          </p:nvPr>
        </p:nvGraphicFramePr>
        <p:xfrm>
          <a:off x="286287" y="626456"/>
          <a:ext cx="6265545" cy="38690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4136390549"/>
              </p:ext>
            </p:extLst>
          </p:nvPr>
        </p:nvGraphicFramePr>
        <p:xfrm>
          <a:off x="6838536" y="337030"/>
          <a:ext cx="2914650" cy="57550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02173250"/>
              </p:ext>
            </p:extLst>
          </p:nvPr>
        </p:nvGraphicFramePr>
        <p:xfrm>
          <a:off x="699197" y="4750916"/>
          <a:ext cx="3997325" cy="1341120"/>
        </p:xfrm>
        <a:graphic>
          <a:graphicData uri="http://schemas.openxmlformats.org/drawingml/2006/table">
            <a:tbl>
              <a:tblPr firstRow="1" firstCol="1" bandRow="1">
                <a:tableStyleId>{B301B821-A1FF-4177-AEE7-76D212191A09}</a:tableStyleId>
              </a:tblPr>
              <a:tblGrid>
                <a:gridCol w="2225675"/>
                <a:gridCol w="742950"/>
                <a:gridCol w="1028700"/>
              </a:tblGrid>
              <a:tr h="0">
                <a:tc>
                  <a:txBody>
                    <a:bodyPr/>
                    <a:lstStyle/>
                    <a:p>
                      <a:pPr marL="0" marR="0" algn="ctr">
                        <a:spcBef>
                          <a:spcPts val="0"/>
                        </a:spcBef>
                        <a:spcAft>
                          <a:spcPts val="0"/>
                        </a:spcAft>
                      </a:pPr>
                      <a:r>
                        <a:rPr lang="en-US" sz="1100">
                          <a:effectLst/>
                        </a:rPr>
                        <a:t>Topic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Percentage of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COC coordination and engagement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Project ranking, review, &amp; capacity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HMIS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Point-in-Time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System Performance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100">
                          <a:effectLst/>
                        </a:rPr>
                        <a:t>Performance &amp; strategic planning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6381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Overview</a:t>
            </a: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The Consolidated Applications will be assed on a 200-point scale and contains 6 parts.</a:t>
            </a:r>
          </a:p>
          <a:p>
            <a:pPr>
              <a:buFont typeface="Arial" panose="020B0604020202020204" pitchFamily="34" charset="0"/>
              <a:buChar char="•"/>
            </a:pPr>
            <a:endParaRPr lang="en-US" dirty="0"/>
          </a:p>
          <a:p>
            <a:pPr>
              <a:buFont typeface="Arial" panose="020B0604020202020204" pitchFamily="34" charset="0"/>
              <a:buChar char="•"/>
            </a:pPr>
            <a:r>
              <a:rPr lang="en-US" b="1" dirty="0" smtClean="0"/>
              <a:t>Note: </a:t>
            </a:r>
            <a:r>
              <a:rPr lang="en-US" dirty="0" smtClean="0"/>
              <a:t>HUD defines subpopulations as:  families, youth, veterans, persons fleeing domestic violence, persons who are unsheltered, and chronically homeless individuals and families.</a:t>
            </a:r>
          </a:p>
          <a:p>
            <a:pPr>
              <a:buFont typeface="Arial" panose="020B0604020202020204" pitchFamily="34" charset="0"/>
              <a:buChar char="•"/>
            </a:pPr>
            <a:endParaRPr lang="en-US" dirty="0"/>
          </a:p>
          <a:p>
            <a:pPr>
              <a:buFont typeface="Arial" panose="020B0604020202020204" pitchFamily="34" charset="0"/>
              <a:buChar char="•"/>
            </a:pPr>
            <a:r>
              <a:rPr lang="en-US" u="sng" dirty="0" smtClean="0"/>
              <a:t>Part 1:  COC Coordination and Engagement (43 points):  </a:t>
            </a:r>
          </a:p>
          <a:p>
            <a:pPr marL="0" indent="0">
              <a:buNone/>
            </a:pPr>
            <a:r>
              <a:rPr lang="en-US" dirty="0" smtClean="0"/>
              <a:t>Demonstrate coordination with other systems of care, including sources of funding other than the COC Program; inclusive and outcome-oriented community process, including an organization structure(s) and decision-making process for developing and implementing a COC strategy that is inclusive of representatives from both the private and public sectors, has a fair and impartial project review and selection process; and has created, maintained, and built up a community-wide inventory of housing for people experiencing homelessness.  </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937335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u="sng" dirty="0"/>
              <a:t>Part </a:t>
            </a:r>
            <a:r>
              <a:rPr lang="en-US" u="sng" dirty="0" smtClean="0"/>
              <a:t>2:  Project Ranking, Review, and Capacity (29 </a:t>
            </a:r>
            <a:r>
              <a:rPr lang="en-US" u="sng" dirty="0"/>
              <a:t>points):  </a:t>
            </a:r>
          </a:p>
          <a:p>
            <a:pPr marL="0" indent="0">
              <a:buNone/>
            </a:pPr>
            <a:r>
              <a:rPr lang="en-US" dirty="0" smtClean="0"/>
              <a:t>Clearly demonstrate the existence of a coordinated, inclusive, and outcome-oriented community process for the solicitation, objective review, ranking, and selection of project applications, and a process by which renewal projects are reviewed for performance and compliance with 24 CFR part 578.</a:t>
            </a:r>
          </a:p>
          <a:p>
            <a:pPr>
              <a:buNone/>
            </a:pPr>
            <a:endParaRPr lang="en-US" dirty="0" smtClean="0"/>
          </a:p>
          <a:p>
            <a:pPr>
              <a:buFont typeface="Arial" panose="020B0604020202020204" pitchFamily="34" charset="0"/>
              <a:buChar char="•"/>
            </a:pPr>
            <a:r>
              <a:rPr lang="en-US" u="sng" dirty="0" smtClean="0"/>
              <a:t>Part 3: HMIS (13 points):</a:t>
            </a:r>
          </a:p>
          <a:p>
            <a:pPr marL="0" indent="0">
              <a:buNone/>
            </a:pPr>
            <a:r>
              <a:rPr lang="en-US" dirty="0" smtClean="0"/>
              <a:t>Clearly demonstrate the existence of a functioning HMIS that facilitates the collection of information on homelessness using residential and other homeless services and stores that data in an electronic format.</a:t>
            </a:r>
          </a:p>
          <a:p>
            <a:pPr marL="0" indent="0">
              <a:buNone/>
            </a:pPr>
            <a:endParaRPr lang="en-US" dirty="0"/>
          </a:p>
          <a:p>
            <a:pPr>
              <a:buFont typeface="Arial" panose="020B0604020202020204" pitchFamily="34" charset="0"/>
              <a:buChar char="•"/>
            </a:pPr>
            <a:r>
              <a:rPr lang="en-US" u="sng" dirty="0" smtClean="0"/>
              <a:t>Part 4: Point-in-Time (6 points):</a:t>
            </a:r>
          </a:p>
          <a:p>
            <a:pPr marL="0" indent="0">
              <a:buNone/>
            </a:pPr>
            <a:r>
              <a:rPr lang="en-US" dirty="0" smtClean="0"/>
              <a:t>Points related to the collection, use, and submission of data from the last PIT count (2017). HUD will compare 2017 PIT count data to 2016 PIT count data.</a:t>
            </a:r>
          </a:p>
          <a:p>
            <a:pPr marL="0" indent="0">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424471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Overview</a:t>
            </a:r>
            <a:endParaRPr lang="en-US" b="1" dirty="0"/>
          </a:p>
        </p:txBody>
      </p:sp>
      <p:sp>
        <p:nvSpPr>
          <p:cNvPr id="3" name="Content Placeholder 2"/>
          <p:cNvSpPr>
            <a:spLocks noGrp="1"/>
          </p:cNvSpPr>
          <p:nvPr>
            <p:ph idx="1"/>
          </p:nvPr>
        </p:nvSpPr>
        <p:spPr>
          <a:xfrm>
            <a:off x="1097280" y="2027582"/>
            <a:ext cx="10058400" cy="3841511"/>
          </a:xfrm>
        </p:spPr>
        <p:txBody>
          <a:bodyPr>
            <a:normAutofit/>
          </a:bodyPr>
          <a:lstStyle/>
          <a:p>
            <a:pPr lvl="1"/>
            <a:r>
              <a:rPr lang="en-US" b="1" dirty="0" smtClean="0">
                <a:solidFill>
                  <a:schemeClr val="tx2"/>
                </a:solidFill>
              </a:rPr>
              <a:t>Overview and Deadlines</a:t>
            </a:r>
          </a:p>
          <a:p>
            <a:pPr marL="548640" lvl="2" indent="0">
              <a:buNone/>
            </a:pPr>
            <a:endParaRPr lang="en-US" dirty="0"/>
          </a:p>
          <a:p>
            <a:pPr lvl="1"/>
            <a:r>
              <a:rPr lang="en-US" b="1" dirty="0" smtClean="0">
                <a:solidFill>
                  <a:schemeClr val="tx2"/>
                </a:solidFill>
              </a:rPr>
              <a:t>Collaborative Application</a:t>
            </a:r>
          </a:p>
          <a:p>
            <a:pPr lvl="2"/>
            <a:r>
              <a:rPr lang="en-US" b="1" dirty="0" smtClean="0">
                <a:solidFill>
                  <a:schemeClr val="tx2"/>
                </a:solidFill>
              </a:rPr>
              <a:t>Questions</a:t>
            </a:r>
          </a:p>
          <a:p>
            <a:pPr lvl="2"/>
            <a:r>
              <a:rPr lang="en-US" b="1" dirty="0" smtClean="0">
                <a:solidFill>
                  <a:schemeClr val="tx2"/>
                </a:solidFill>
              </a:rPr>
              <a:t>Data</a:t>
            </a:r>
          </a:p>
          <a:p>
            <a:pPr lvl="1"/>
            <a:endParaRPr lang="en-US" b="1" dirty="0" smtClean="0">
              <a:solidFill>
                <a:schemeClr val="tx2"/>
              </a:solidFill>
            </a:endParaRPr>
          </a:p>
          <a:p>
            <a:pPr lvl="1"/>
            <a:r>
              <a:rPr lang="en-US" b="1" dirty="0" smtClean="0">
                <a:solidFill>
                  <a:schemeClr val="tx2"/>
                </a:solidFill>
              </a:rPr>
              <a:t>Project Application Ranking</a:t>
            </a:r>
          </a:p>
          <a:p>
            <a:pPr lvl="1"/>
            <a:endParaRPr lang="en-US" b="1" dirty="0">
              <a:solidFill>
                <a:schemeClr val="tx2"/>
              </a:solidFill>
            </a:endParaRPr>
          </a:p>
          <a:p>
            <a:pPr lvl="1"/>
            <a:r>
              <a:rPr lang="en-US" b="1" dirty="0" smtClean="0">
                <a:solidFill>
                  <a:schemeClr val="tx2"/>
                </a:solidFill>
              </a:rPr>
              <a:t>Questions</a:t>
            </a:r>
          </a:p>
          <a:p>
            <a:pPr marL="548640" lvl="2" indent="0">
              <a:buNone/>
            </a:pPr>
            <a:endParaRPr lang="en-US" b="1" dirty="0" smtClean="0">
              <a:solidFill>
                <a:schemeClr val="tx2"/>
              </a:solidFill>
            </a:endParaRPr>
          </a:p>
          <a:p>
            <a:pPr marL="45720" indent="0">
              <a:buNone/>
            </a:pP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64004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u="sng" dirty="0"/>
              <a:t>Part </a:t>
            </a:r>
            <a:r>
              <a:rPr lang="en-US" u="sng" dirty="0" smtClean="0"/>
              <a:t>5:  System Performance (49 </a:t>
            </a:r>
            <a:r>
              <a:rPr lang="en-US" u="sng" dirty="0"/>
              <a:t>points):  </a:t>
            </a:r>
          </a:p>
          <a:p>
            <a:pPr marL="0" indent="0">
              <a:buNone/>
            </a:pPr>
            <a:r>
              <a:rPr lang="en-US" dirty="0" smtClean="0"/>
              <a:t>Points based on COC system-wide performance related to reducing homelessness within the COC’s defined geographic area.</a:t>
            </a:r>
          </a:p>
          <a:p>
            <a:pPr marL="0" indent="0">
              <a:buNone/>
            </a:pPr>
            <a:endParaRPr lang="en-US" dirty="0" smtClean="0"/>
          </a:p>
          <a:p>
            <a:pPr>
              <a:buFont typeface="Arial" panose="020B0604020202020204" pitchFamily="34" charset="0"/>
              <a:buChar char="•"/>
            </a:pPr>
            <a:r>
              <a:rPr lang="en-US" u="sng" dirty="0" smtClean="0"/>
              <a:t>Part 6: Performance and Strategic Planning (60 points):</a:t>
            </a:r>
          </a:p>
          <a:p>
            <a:pPr marL="0" indent="0">
              <a:buNone/>
            </a:pPr>
            <a:r>
              <a:rPr lang="en-US" dirty="0" smtClean="0"/>
              <a:t>Points based on the COC’s plan for and progress towards reducing homelessness within its geographic area and decreasing the number of recurrences of homelessness.</a:t>
            </a:r>
          </a:p>
          <a:p>
            <a:pPr lvl="1">
              <a:buFont typeface="Wingdings" panose="05000000000000000000" pitchFamily="2" charset="2"/>
              <a:buChar char="ü"/>
            </a:pPr>
            <a:r>
              <a:rPr lang="en-US" dirty="0" smtClean="0"/>
              <a:t>Chronic Homelessness</a:t>
            </a:r>
          </a:p>
          <a:p>
            <a:pPr lvl="1">
              <a:buFont typeface="Wingdings" panose="05000000000000000000" pitchFamily="2" charset="2"/>
              <a:buChar char="ü"/>
            </a:pPr>
            <a:r>
              <a:rPr lang="en-US" dirty="0" smtClean="0"/>
              <a:t>Veteran </a:t>
            </a:r>
            <a:r>
              <a:rPr lang="en-US" dirty="0"/>
              <a:t>Homelessness</a:t>
            </a:r>
          </a:p>
          <a:p>
            <a:pPr lvl="1">
              <a:buFont typeface="Wingdings" panose="05000000000000000000" pitchFamily="2" charset="2"/>
              <a:buChar char="ü"/>
            </a:pPr>
            <a:r>
              <a:rPr lang="en-US" dirty="0" smtClean="0"/>
              <a:t>Youth </a:t>
            </a:r>
            <a:r>
              <a:rPr lang="en-US" dirty="0"/>
              <a:t>Homelessness</a:t>
            </a:r>
          </a:p>
          <a:p>
            <a:pPr lvl="1">
              <a:buFont typeface="Wingdings" panose="05000000000000000000" pitchFamily="2" charset="2"/>
              <a:buChar char="ü"/>
            </a:pPr>
            <a:r>
              <a:rPr lang="en-US" dirty="0" smtClean="0"/>
              <a:t>Households with Children </a:t>
            </a:r>
            <a:r>
              <a:rPr lang="en-US" dirty="0"/>
              <a:t>Homelessness</a:t>
            </a:r>
          </a:p>
          <a:p>
            <a:pPr marL="201168" lvl="1" indent="0">
              <a:buNone/>
            </a:pPr>
            <a:endParaRPr lang="en-US" dirty="0" smtClean="0"/>
          </a:p>
          <a:p>
            <a:pPr marL="0" indent="0">
              <a:buNone/>
            </a:pPr>
            <a:endParaRPr lang="en-US" dirty="0"/>
          </a:p>
          <a:p>
            <a:pPr marL="0" indent="0">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24776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Challenging Questions</a:t>
            </a: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u="sng" dirty="0" smtClean="0"/>
              <a:t>Addressing </a:t>
            </a:r>
            <a:r>
              <a:rPr lang="en-US" u="sng" dirty="0"/>
              <a:t>the Needs of LGBT Individuals (2 points)  </a:t>
            </a:r>
            <a:r>
              <a:rPr lang="en-US" dirty="0"/>
              <a:t>Maximum points will be awarded to </a:t>
            </a:r>
            <a:r>
              <a:rPr lang="en-US" dirty="0" err="1"/>
              <a:t>CoCs</a:t>
            </a:r>
            <a:r>
              <a:rPr lang="en-US" dirty="0"/>
              <a:t> that demonstrate:</a:t>
            </a:r>
          </a:p>
          <a:p>
            <a:r>
              <a:rPr lang="en-US" dirty="0"/>
              <a:t>(1) LGBT serving organizations or advocacy groups are included in the COC Membership;</a:t>
            </a:r>
          </a:p>
          <a:p>
            <a:r>
              <a:rPr lang="en-US" dirty="0"/>
              <a:t>(2) COCs regularly conduct training to providers about how to effectively implement the </a:t>
            </a:r>
            <a:r>
              <a:rPr lang="en-US" i="1" dirty="0"/>
              <a:t>Equal Access to Housing in HUD Programs Regardless of Sexual Orientation or Gender Identity</a:t>
            </a:r>
            <a:r>
              <a:rPr lang="en-US" dirty="0"/>
              <a:t>, including the </a:t>
            </a:r>
            <a:r>
              <a:rPr lang="en-US" i="1" dirty="0"/>
              <a:t>Equal Access in Accordance with an Individual’s Gender Identity in Community Planning and Development Programs</a:t>
            </a:r>
            <a:r>
              <a:rPr lang="en-US" dirty="0"/>
              <a:t>; </a:t>
            </a:r>
            <a:r>
              <a:rPr lang="en-US" b="1" dirty="0"/>
              <a:t>and</a:t>
            </a:r>
            <a:r>
              <a:rPr lang="en-US" dirty="0"/>
              <a:t> </a:t>
            </a:r>
          </a:p>
          <a:p>
            <a:r>
              <a:rPr lang="en-US" dirty="0"/>
              <a:t>(3) have implemented a COC-wide anti-discrimination policy.</a:t>
            </a:r>
          </a:p>
          <a:p>
            <a:r>
              <a:rPr lang="en-US" dirty="0"/>
              <a:t> </a:t>
            </a:r>
          </a:p>
          <a:p>
            <a:r>
              <a:rPr lang="en-US" u="sng" dirty="0" smtClean="0"/>
              <a:t>Public </a:t>
            </a:r>
            <a:r>
              <a:rPr lang="en-US" u="sng" dirty="0"/>
              <a:t>Housing Agencies (5 points)  </a:t>
            </a:r>
            <a:endParaRPr lang="en-US" dirty="0"/>
          </a:p>
          <a:p>
            <a:r>
              <a:rPr lang="en-US" dirty="0"/>
              <a:t>Maximum points will be awarded to COCs that demonstrate the PHA(s) in their geographic area:</a:t>
            </a:r>
          </a:p>
          <a:p>
            <a:r>
              <a:rPr lang="en-US" dirty="0"/>
              <a:t>(1) have </a:t>
            </a:r>
            <a:r>
              <a:rPr lang="en-US" dirty="0" smtClean="0"/>
              <a:t>established an admission </a:t>
            </a:r>
            <a:r>
              <a:rPr lang="en-US" dirty="0"/>
              <a:t>preferences for households experiencing homelessness; </a:t>
            </a:r>
            <a:r>
              <a:rPr lang="en-US" b="1" dirty="0"/>
              <a:t>and</a:t>
            </a:r>
          </a:p>
          <a:p>
            <a:r>
              <a:rPr lang="en-US" dirty="0"/>
              <a:t>(2) that at least 20% of new admissions were homeless at admission.</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931111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u="sng" dirty="0" smtClean="0"/>
              <a:t>Street </a:t>
            </a:r>
            <a:r>
              <a:rPr lang="en-US" u="sng" dirty="0"/>
              <a:t>Outreach (3 points)  </a:t>
            </a:r>
            <a:r>
              <a:rPr lang="en-US" dirty="0"/>
              <a:t>Maximum points will be awarded to COCs that demonstrate that the COC’s street outreach:</a:t>
            </a:r>
          </a:p>
          <a:p>
            <a:r>
              <a:rPr lang="en-US" dirty="0"/>
              <a:t>(1) Covers 100% of the COC’s geographic area;</a:t>
            </a:r>
          </a:p>
          <a:p>
            <a:r>
              <a:rPr lang="en-US" dirty="0"/>
              <a:t>(2) Is conducted on a regular basis; </a:t>
            </a:r>
            <a:r>
              <a:rPr lang="en-US" b="1" dirty="0"/>
              <a:t>and</a:t>
            </a:r>
            <a:r>
              <a:rPr lang="en-US" dirty="0"/>
              <a:t> </a:t>
            </a:r>
          </a:p>
          <a:p>
            <a:r>
              <a:rPr lang="en-US" dirty="0"/>
              <a:t>(3) Is tailored to reach those that are least likely to request assistance.</a:t>
            </a:r>
          </a:p>
          <a:p>
            <a:pPr>
              <a:buNone/>
            </a:pPr>
            <a:endParaRPr lang="en-US" dirty="0" smtClean="0"/>
          </a:p>
          <a:p>
            <a:r>
              <a:rPr lang="en-US" u="sng" dirty="0" smtClean="0"/>
              <a:t>Mainstream </a:t>
            </a:r>
            <a:r>
              <a:rPr lang="en-US" u="sng" dirty="0"/>
              <a:t>Benefits &amp; Other Assistance (2 points)  </a:t>
            </a:r>
            <a:r>
              <a:rPr lang="en-US" dirty="0"/>
              <a:t>Maximum points will be awarded to </a:t>
            </a:r>
            <a:r>
              <a:rPr lang="en-US" dirty="0" err="1"/>
              <a:t>CoCs</a:t>
            </a:r>
            <a:r>
              <a:rPr lang="en-US" dirty="0"/>
              <a:t> that demonstrate:</a:t>
            </a:r>
          </a:p>
          <a:p>
            <a:r>
              <a:rPr lang="en-US" dirty="0"/>
              <a:t>(1) systematically keeping program staff up-to-date regarding mainstream resources available for homeless program participants (e.g. Food Stamps, SSI, TANF, substance abuse programs);</a:t>
            </a:r>
          </a:p>
          <a:p>
            <a:r>
              <a:rPr lang="en-US" dirty="0"/>
              <a:t>(2) collaboration with healthcare organizations to assist homeless program participants with enrolling in health insurance; </a:t>
            </a:r>
            <a:r>
              <a:rPr lang="en-US" b="1" dirty="0"/>
              <a:t>and</a:t>
            </a:r>
            <a:r>
              <a:rPr lang="en-US" dirty="0"/>
              <a:t> </a:t>
            </a:r>
          </a:p>
          <a:p>
            <a:r>
              <a:rPr lang="en-US" dirty="0"/>
              <a:t>(3) provide assistance with effective utilization of Medicaid and other benefits.  </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196145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smtClean="0"/>
              <a:t>Severity of Needs and Performance (4 points</a:t>
            </a:r>
            <a:r>
              <a:rPr lang="en-US" sz="2800" b="1" dirty="0"/>
              <a:t>)  </a:t>
            </a:r>
            <a:r>
              <a:rPr lang="en-US" dirty="0"/>
              <a:t/>
            </a:r>
            <a:br>
              <a:rPr lang="en-US" dirty="0"/>
            </a:b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dirty="0" smtClean="0"/>
              <a:t>Maximum </a:t>
            </a:r>
            <a:r>
              <a:rPr lang="en-US" dirty="0"/>
              <a:t>points to COCs </a:t>
            </a:r>
            <a:r>
              <a:rPr lang="en-US" dirty="0" smtClean="0"/>
              <a:t>that describe the specific needs and vulnerabilities the COC considers in their project ranking and selection process and how the COC takes them into account.</a:t>
            </a:r>
          </a:p>
          <a:p>
            <a:endParaRPr lang="en-US" dirty="0"/>
          </a:p>
          <a:p>
            <a:r>
              <a:rPr lang="en-US" u="sng" dirty="0" smtClean="0"/>
              <a:t>Needs and vulnerabilities include:</a:t>
            </a:r>
          </a:p>
          <a:p>
            <a:pPr lvl="1">
              <a:buFont typeface="Arial" panose="020B0604020202020204" pitchFamily="34" charset="0"/>
              <a:buChar char="•"/>
            </a:pPr>
            <a:r>
              <a:rPr lang="en-US" dirty="0" smtClean="0"/>
              <a:t>Low or no income</a:t>
            </a:r>
          </a:p>
          <a:p>
            <a:pPr lvl="1">
              <a:buFont typeface="Arial" panose="020B0604020202020204" pitchFamily="34" charset="0"/>
              <a:buChar char="•"/>
            </a:pPr>
            <a:r>
              <a:rPr lang="en-US" dirty="0" smtClean="0"/>
              <a:t>Current or past substance abuse</a:t>
            </a:r>
          </a:p>
          <a:p>
            <a:pPr lvl="1">
              <a:buFont typeface="Arial" panose="020B0604020202020204" pitchFamily="34" charset="0"/>
              <a:buChar char="•"/>
            </a:pPr>
            <a:r>
              <a:rPr lang="en-US" dirty="0" smtClean="0"/>
              <a:t>A history of victimization (e.g. domestic violence, sexual assault, childhood abuse)</a:t>
            </a:r>
          </a:p>
          <a:p>
            <a:pPr lvl="1">
              <a:buFont typeface="Arial" panose="020B0604020202020204" pitchFamily="34" charset="0"/>
              <a:buChar char="•"/>
            </a:pPr>
            <a:r>
              <a:rPr lang="en-US" dirty="0" smtClean="0"/>
              <a:t>Criminal histories</a:t>
            </a:r>
          </a:p>
          <a:p>
            <a:pPr lvl="1">
              <a:buFont typeface="Arial" panose="020B0604020202020204" pitchFamily="34" charset="0"/>
              <a:buChar char="•"/>
            </a:pPr>
            <a:r>
              <a:rPr lang="en-US" dirty="0" smtClean="0"/>
              <a:t>Chronic homelessness</a:t>
            </a:r>
            <a:endParaRPr lang="en-US" dirty="0"/>
          </a:p>
          <a:p>
            <a:pPr>
              <a:buNone/>
            </a:pPr>
            <a:endParaRPr lang="en-US" dirty="0" smtClean="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147805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Reallocated Projects (4 points)</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dirty="0" smtClean="0"/>
              <a:t>Maximum </a:t>
            </a:r>
            <a:r>
              <a:rPr lang="en-US" dirty="0"/>
              <a:t>points will be awarded to COCs that:</a:t>
            </a:r>
          </a:p>
          <a:p>
            <a:r>
              <a:rPr lang="en-US" dirty="0"/>
              <a:t>(a) demonstrate the COC actively encourages new and existing providers to apply for new projects through reallocation; </a:t>
            </a:r>
            <a:r>
              <a:rPr lang="en-US" b="1" dirty="0"/>
              <a:t>or</a:t>
            </a:r>
          </a:p>
          <a:p>
            <a:r>
              <a:rPr lang="en-US" dirty="0"/>
              <a:t>(b) demonstrate the COC has cumulatively reallocated at least 20% of the COC’s ARD between FY2013 and FY2017 COC Program Competitions.</a:t>
            </a:r>
          </a:p>
          <a:p>
            <a:endParaRPr lang="en-US" dirty="0" smtClean="0"/>
          </a:p>
          <a:p>
            <a:r>
              <a:rPr lang="en-US" dirty="0" smtClean="0"/>
              <a:t>CoC </a:t>
            </a:r>
            <a:r>
              <a:rPr lang="en-US" dirty="0"/>
              <a:t>Process of Reallocation attachment = how the reallocation process is communicated through the COC &amp; encourages new and existing providers to apply for new projects using reallocation process. </a:t>
            </a:r>
            <a:endParaRPr lang="en-US" dirty="0" smtClean="0"/>
          </a:p>
          <a:p>
            <a:endParaRPr lang="en-US" dirty="0"/>
          </a:p>
          <a:p>
            <a:r>
              <a:rPr lang="en-US" dirty="0" smtClean="0"/>
              <a:t>If </a:t>
            </a:r>
            <a:r>
              <a:rPr lang="en-US" dirty="0"/>
              <a:t>the COC chooses to use this second option, HUD will confirm this information by reviewing each year’s ARD &amp; the % of the ARD submitted under the reallocation process.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5" name="Shape 139" descr="Check, Mark - Free images on Pixabay"/>
          <p:cNvPicPr preferRelativeResize="0"/>
          <p:nvPr/>
        </p:nvPicPr>
        <p:blipFill>
          <a:blip r:embed="rId4">
            <a:alphaModFix/>
          </a:blip>
          <a:stretch>
            <a:fillRect/>
          </a:stretch>
        </p:blipFill>
        <p:spPr>
          <a:xfrm>
            <a:off x="364700" y="2045054"/>
            <a:ext cx="365760" cy="365760"/>
          </a:xfrm>
          <a:prstGeom prst="rect">
            <a:avLst/>
          </a:prstGeom>
          <a:noFill/>
          <a:ln>
            <a:noFill/>
          </a:ln>
        </p:spPr>
      </p:pic>
    </p:spTree>
    <p:extLst>
      <p:ext uri="{BB962C8B-B14F-4D97-AF65-F5344CB8AC3E}">
        <p14:creationId xmlns:p14="http://schemas.microsoft.com/office/powerpoint/2010/main" val="67421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Bed Coverage (6 points)</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To </a:t>
            </a:r>
            <a:r>
              <a:rPr lang="en-US" dirty="0" err="1"/>
              <a:t>CoCs</a:t>
            </a:r>
            <a:r>
              <a:rPr lang="en-US" dirty="0"/>
              <a:t> that recorded </a:t>
            </a:r>
            <a:r>
              <a:rPr lang="en-US" u="sng" dirty="0"/>
              <a:t>85% or higher </a:t>
            </a:r>
            <a:r>
              <a:rPr lang="en-US" dirty="0"/>
              <a:t>for the bed coverage rate in the </a:t>
            </a:r>
            <a:r>
              <a:rPr lang="en-US" dirty="0" err="1"/>
              <a:t>CoC’s</a:t>
            </a:r>
            <a:r>
              <a:rPr lang="en-US" dirty="0"/>
              <a:t> geographic area. </a:t>
            </a:r>
            <a:endParaRPr lang="en-US" dirty="0" smtClean="0"/>
          </a:p>
          <a:p>
            <a:pPr lvl="1">
              <a:buFont typeface="Arial" panose="020B0604020202020204" pitchFamily="34" charset="0"/>
              <a:buChar char="•"/>
            </a:pPr>
            <a:r>
              <a:rPr lang="en-US" dirty="0" smtClean="0"/>
              <a:t>Beds </a:t>
            </a:r>
            <a:r>
              <a:rPr lang="en-US" dirty="0"/>
              <a:t>funded by victim service providers must not be included in this calculation. </a:t>
            </a:r>
            <a:endParaRPr lang="en-US" dirty="0" smtClean="0"/>
          </a:p>
          <a:p>
            <a:pPr lvl="1">
              <a:buFont typeface="Arial" panose="020B0604020202020204" pitchFamily="34" charset="0"/>
              <a:buChar char="•"/>
            </a:pPr>
            <a:r>
              <a:rPr lang="en-US" dirty="0" smtClean="0"/>
              <a:t>Funding for the project does not impact or alter the score.</a:t>
            </a:r>
            <a:endParaRPr lang="en-US" dirty="0"/>
          </a:p>
          <a:p>
            <a:r>
              <a:rPr lang="en-US" dirty="0"/>
              <a:t> </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72477650"/>
              </p:ext>
            </p:extLst>
          </p:nvPr>
        </p:nvGraphicFramePr>
        <p:xfrm>
          <a:off x="1457737" y="3058675"/>
          <a:ext cx="8448261" cy="2865120"/>
        </p:xfrm>
        <a:graphic>
          <a:graphicData uri="http://schemas.openxmlformats.org/drawingml/2006/table">
            <a:tbl>
              <a:tblPr firstRow="1" bandRow="1">
                <a:tableStyleId>{B301B821-A1FF-4177-AEE7-76D212191A09}</a:tableStyleId>
              </a:tblPr>
              <a:tblGrid>
                <a:gridCol w="3988906"/>
                <a:gridCol w="2286000"/>
                <a:gridCol w="2173355"/>
              </a:tblGrid>
              <a:tr h="370840">
                <a:tc>
                  <a:txBody>
                    <a:bodyPr/>
                    <a:lstStyle/>
                    <a:p>
                      <a:r>
                        <a:rPr lang="en-US" dirty="0" smtClean="0"/>
                        <a:t>Project Type</a:t>
                      </a:r>
                      <a:endParaRPr lang="en-US" dirty="0"/>
                    </a:p>
                  </a:txBody>
                  <a:tcPr/>
                </a:tc>
                <a:tc>
                  <a:txBody>
                    <a:bodyPr/>
                    <a:lstStyle/>
                    <a:p>
                      <a:pPr algn="ctr"/>
                      <a:r>
                        <a:rPr lang="en-US" dirty="0" smtClean="0"/>
                        <a:t>HMIS Bed Coverage Rate (2017)</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HMIS Bed Coverage Rate (2016)</a:t>
                      </a:r>
                      <a:endParaRPr lang="en-US" dirty="0"/>
                    </a:p>
                  </a:txBody>
                  <a:tcPr/>
                </a:tc>
              </a:tr>
              <a:tr h="370840">
                <a:tc>
                  <a:txBody>
                    <a:bodyPr/>
                    <a:lstStyle/>
                    <a:p>
                      <a:r>
                        <a:rPr lang="en-US" dirty="0" smtClean="0"/>
                        <a:t>Emergency Shelter beds</a:t>
                      </a:r>
                      <a:endParaRPr lang="en-US" dirty="0"/>
                    </a:p>
                  </a:txBody>
                  <a:tcPr/>
                </a:tc>
                <a:tc>
                  <a:txBody>
                    <a:bodyPr/>
                    <a:lstStyle/>
                    <a:p>
                      <a:pPr algn="ctr"/>
                      <a:r>
                        <a:rPr lang="en-US" b="0" dirty="0" smtClean="0">
                          <a:solidFill>
                            <a:schemeClr val="tx1"/>
                          </a:solidFill>
                        </a:rPr>
                        <a:t>85.72%</a:t>
                      </a:r>
                      <a:endParaRPr lang="en-US" b="0" dirty="0">
                        <a:solidFill>
                          <a:schemeClr val="tx1"/>
                        </a:solidFill>
                      </a:endParaRPr>
                    </a:p>
                  </a:txBody>
                  <a:tcPr/>
                </a:tc>
                <a:tc>
                  <a:txBody>
                    <a:bodyPr/>
                    <a:lstStyle/>
                    <a:p>
                      <a:pPr algn="ctr"/>
                      <a:r>
                        <a:rPr lang="en-US" dirty="0" smtClean="0"/>
                        <a:t>77.94%</a:t>
                      </a:r>
                      <a:endParaRPr lang="en-US" dirty="0"/>
                    </a:p>
                  </a:txBody>
                  <a:tcPr/>
                </a:tc>
              </a:tr>
              <a:tr h="370840">
                <a:tc>
                  <a:txBody>
                    <a:bodyPr/>
                    <a:lstStyle/>
                    <a:p>
                      <a:r>
                        <a:rPr lang="en-US" dirty="0" smtClean="0"/>
                        <a:t>Safe Haven Beds</a:t>
                      </a:r>
                      <a:endParaRPr lang="en-US" dirty="0"/>
                    </a:p>
                  </a:txBody>
                  <a:tcPr/>
                </a:tc>
                <a:tc>
                  <a:txBody>
                    <a:bodyPr/>
                    <a:lstStyle/>
                    <a:p>
                      <a:pPr algn="ctr"/>
                      <a:r>
                        <a:rPr lang="en-US" dirty="0" smtClean="0"/>
                        <a:t>100%</a:t>
                      </a:r>
                      <a:endParaRPr lang="en-US" dirty="0"/>
                    </a:p>
                  </a:txBody>
                  <a:tcPr/>
                </a:tc>
                <a:tc>
                  <a:txBody>
                    <a:bodyPr/>
                    <a:lstStyle/>
                    <a:p>
                      <a:pPr algn="ctr"/>
                      <a:r>
                        <a:rPr lang="en-US" dirty="0" smtClean="0"/>
                        <a:t>100%</a:t>
                      </a:r>
                      <a:endParaRPr lang="en-US" dirty="0"/>
                    </a:p>
                  </a:txBody>
                  <a:tcPr/>
                </a:tc>
              </a:tr>
              <a:tr h="370840">
                <a:tc>
                  <a:txBody>
                    <a:bodyPr/>
                    <a:lstStyle/>
                    <a:p>
                      <a:r>
                        <a:rPr lang="en-US" dirty="0" smtClean="0"/>
                        <a:t>Transitional Housing beds</a:t>
                      </a:r>
                      <a:endParaRPr lang="en-US" dirty="0"/>
                    </a:p>
                  </a:txBody>
                  <a:tcPr/>
                </a:tc>
                <a:tc>
                  <a:txBody>
                    <a:bodyPr/>
                    <a:lstStyle/>
                    <a:p>
                      <a:pPr algn="ctr"/>
                      <a:r>
                        <a:rPr lang="en-US" dirty="0" smtClean="0"/>
                        <a:t>86.69%</a:t>
                      </a:r>
                      <a:endParaRPr lang="en-US" dirty="0"/>
                    </a:p>
                  </a:txBody>
                  <a:tcPr/>
                </a:tc>
                <a:tc>
                  <a:txBody>
                    <a:bodyPr/>
                    <a:lstStyle/>
                    <a:p>
                      <a:pPr algn="ctr"/>
                      <a:r>
                        <a:rPr lang="en-US" dirty="0" smtClean="0"/>
                        <a:t>85.43%</a:t>
                      </a:r>
                      <a:endParaRPr lang="en-US" dirty="0"/>
                    </a:p>
                  </a:txBody>
                  <a:tcPr/>
                </a:tc>
              </a:tr>
              <a:tr h="370840">
                <a:tc>
                  <a:txBody>
                    <a:bodyPr/>
                    <a:lstStyle/>
                    <a:p>
                      <a:r>
                        <a:rPr lang="en-US" dirty="0" smtClean="0"/>
                        <a:t>Rapid Re-Housing</a:t>
                      </a:r>
                      <a:r>
                        <a:rPr lang="en-US" baseline="0" dirty="0" smtClean="0"/>
                        <a:t> beds</a:t>
                      </a:r>
                      <a:endParaRPr lang="en-US" dirty="0"/>
                    </a:p>
                  </a:txBody>
                  <a:tcPr/>
                </a:tc>
                <a:tc>
                  <a:txBody>
                    <a:bodyPr/>
                    <a:lstStyle/>
                    <a:p>
                      <a:pPr algn="ctr"/>
                      <a:r>
                        <a:rPr lang="en-US" dirty="0" smtClean="0"/>
                        <a:t>100%</a:t>
                      </a:r>
                      <a:endParaRPr lang="en-US" dirty="0"/>
                    </a:p>
                  </a:txBody>
                  <a:tcPr/>
                </a:tc>
                <a:tc>
                  <a:txBody>
                    <a:bodyPr/>
                    <a:lstStyle/>
                    <a:p>
                      <a:pPr algn="ctr"/>
                      <a:r>
                        <a:rPr lang="en-US" dirty="0" smtClean="0"/>
                        <a:t>100%</a:t>
                      </a:r>
                      <a:endParaRPr lang="en-US" dirty="0"/>
                    </a:p>
                  </a:txBody>
                  <a:tcPr/>
                </a:tc>
              </a:tr>
              <a:tr h="370840">
                <a:tc>
                  <a:txBody>
                    <a:bodyPr/>
                    <a:lstStyle/>
                    <a:p>
                      <a:r>
                        <a:rPr lang="en-US" dirty="0" smtClean="0"/>
                        <a:t>Permanent Supportive Housing beds</a:t>
                      </a:r>
                      <a:endParaRPr lang="en-US" dirty="0"/>
                    </a:p>
                  </a:txBody>
                  <a:tcPr/>
                </a:tc>
                <a:tc>
                  <a:txBody>
                    <a:bodyPr/>
                    <a:lstStyle/>
                    <a:p>
                      <a:pPr algn="ctr"/>
                      <a:r>
                        <a:rPr lang="en-US" b="1" dirty="0" smtClean="0">
                          <a:solidFill>
                            <a:srgbClr val="FF9900"/>
                          </a:solidFill>
                        </a:rPr>
                        <a:t>78.94%</a:t>
                      </a:r>
                      <a:endParaRPr lang="en-US" b="1" dirty="0">
                        <a:solidFill>
                          <a:srgbClr val="FF9900"/>
                        </a:solidFill>
                      </a:endParaRPr>
                    </a:p>
                  </a:txBody>
                  <a:tcPr/>
                </a:tc>
                <a:tc>
                  <a:txBody>
                    <a:bodyPr/>
                    <a:lstStyle/>
                    <a:p>
                      <a:pPr algn="ctr"/>
                      <a:r>
                        <a:rPr lang="en-US" dirty="0" smtClean="0"/>
                        <a:t>59.72%</a:t>
                      </a:r>
                      <a:endParaRPr lang="en-US" dirty="0"/>
                    </a:p>
                  </a:txBody>
                  <a:tcPr/>
                </a:tc>
              </a:tr>
              <a:tr h="370840">
                <a:tc>
                  <a:txBody>
                    <a:bodyPr/>
                    <a:lstStyle/>
                    <a:p>
                      <a:r>
                        <a:rPr lang="en-US" dirty="0" smtClean="0"/>
                        <a:t>Other Permanent Housing beds</a:t>
                      </a:r>
                      <a:endParaRPr lang="en-US" dirty="0"/>
                    </a:p>
                  </a:txBody>
                  <a:tcPr/>
                </a:tc>
                <a:tc>
                  <a:txBody>
                    <a:bodyPr/>
                    <a:lstStyle/>
                    <a:p>
                      <a:pPr algn="ctr"/>
                      <a:r>
                        <a:rPr lang="en-US" b="1" dirty="0" smtClean="0">
                          <a:solidFill>
                            <a:srgbClr val="FF9900"/>
                          </a:solidFill>
                        </a:rPr>
                        <a:t>33.82%</a:t>
                      </a:r>
                      <a:endParaRPr lang="en-US" b="1" dirty="0">
                        <a:solidFill>
                          <a:srgbClr val="FF9900"/>
                        </a:solidFill>
                      </a:endParaRPr>
                    </a:p>
                  </a:txBody>
                  <a:tcPr/>
                </a:tc>
                <a:tc>
                  <a:txBody>
                    <a:bodyPr/>
                    <a:lstStyle/>
                    <a:p>
                      <a:pPr algn="ctr"/>
                      <a:r>
                        <a:rPr lang="en-US" dirty="0" smtClean="0"/>
                        <a:t>48.28%</a:t>
                      </a:r>
                      <a:endParaRPr lang="en-US" dirty="0"/>
                    </a:p>
                  </a:txBody>
                  <a:tcPr/>
                </a:tc>
              </a:tr>
            </a:tbl>
          </a:graphicData>
        </a:graphic>
      </p:graphicFrame>
      <p:pic>
        <p:nvPicPr>
          <p:cNvPr id="7" name="Shape 139" descr="Check, Mark - Free images on Pixabay"/>
          <p:cNvPicPr preferRelativeResize="0"/>
          <p:nvPr/>
        </p:nvPicPr>
        <p:blipFill>
          <a:blip r:embed="rId4">
            <a:alphaModFix/>
          </a:blip>
          <a:stretch>
            <a:fillRect/>
          </a:stretch>
        </p:blipFill>
        <p:spPr>
          <a:xfrm>
            <a:off x="1274857" y="4040768"/>
            <a:ext cx="365760" cy="365760"/>
          </a:xfrm>
          <a:prstGeom prst="rect">
            <a:avLst/>
          </a:prstGeom>
          <a:noFill/>
          <a:ln>
            <a:noFill/>
          </a:ln>
        </p:spPr>
      </p:pic>
      <p:pic>
        <p:nvPicPr>
          <p:cNvPr id="8" name="Shape 139" descr="Check, Mark - Free images on Pixabay"/>
          <p:cNvPicPr preferRelativeResize="0"/>
          <p:nvPr/>
        </p:nvPicPr>
        <p:blipFill>
          <a:blip r:embed="rId4">
            <a:alphaModFix/>
          </a:blip>
          <a:stretch>
            <a:fillRect/>
          </a:stretch>
        </p:blipFill>
        <p:spPr>
          <a:xfrm>
            <a:off x="1211497" y="4450259"/>
            <a:ext cx="365760" cy="365760"/>
          </a:xfrm>
          <a:prstGeom prst="rect">
            <a:avLst/>
          </a:prstGeom>
          <a:noFill/>
          <a:ln>
            <a:noFill/>
          </a:ln>
        </p:spPr>
      </p:pic>
      <p:pic>
        <p:nvPicPr>
          <p:cNvPr id="9" name="Shape 139" descr="Check, Mark - Free images on Pixabay"/>
          <p:cNvPicPr preferRelativeResize="0"/>
          <p:nvPr/>
        </p:nvPicPr>
        <p:blipFill>
          <a:blip r:embed="rId4">
            <a:alphaModFix/>
          </a:blip>
          <a:stretch>
            <a:fillRect/>
          </a:stretch>
        </p:blipFill>
        <p:spPr>
          <a:xfrm>
            <a:off x="1221657" y="4799401"/>
            <a:ext cx="365760" cy="365760"/>
          </a:xfrm>
          <a:prstGeom prst="rect">
            <a:avLst/>
          </a:prstGeom>
          <a:noFill/>
          <a:ln>
            <a:noFill/>
          </a:ln>
        </p:spPr>
      </p:pic>
      <p:pic>
        <p:nvPicPr>
          <p:cNvPr id="10" name="Shape 139" descr="Check, Mark - Free images on Pixabay"/>
          <p:cNvPicPr preferRelativeResize="0"/>
          <p:nvPr/>
        </p:nvPicPr>
        <p:blipFill>
          <a:blip r:embed="rId4">
            <a:alphaModFix/>
          </a:blip>
          <a:stretch>
            <a:fillRect/>
          </a:stretch>
        </p:blipFill>
        <p:spPr>
          <a:xfrm>
            <a:off x="1221657" y="3705183"/>
            <a:ext cx="365760" cy="365760"/>
          </a:xfrm>
          <a:prstGeom prst="rect">
            <a:avLst/>
          </a:prstGeom>
          <a:noFill/>
          <a:ln>
            <a:noFill/>
          </a:ln>
        </p:spPr>
      </p:pic>
    </p:spTree>
    <p:extLst>
      <p:ext uri="{BB962C8B-B14F-4D97-AF65-F5344CB8AC3E}">
        <p14:creationId xmlns:p14="http://schemas.microsoft.com/office/powerpoint/2010/main" val="328539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Conducting an Effective Youth Count (3 points)  </a:t>
            </a:r>
            <a:r>
              <a:rPr lang="en-US" dirty="0"/>
              <a:t/>
            </a:r>
            <a:br>
              <a:rPr lang="en-US" dirty="0"/>
            </a:b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Maximum </a:t>
            </a:r>
            <a:r>
              <a:rPr lang="en-US" dirty="0"/>
              <a:t>points to COCs that </a:t>
            </a:r>
            <a:r>
              <a:rPr lang="en-US" dirty="0" smtClean="0"/>
              <a:t>demonstrate that </a:t>
            </a:r>
            <a:r>
              <a:rPr lang="en-US" dirty="0"/>
              <a:t>during the planning process </a:t>
            </a:r>
            <a:r>
              <a:rPr lang="en-US" dirty="0" smtClean="0"/>
              <a:t>for the Point-in-Time count they:</a:t>
            </a:r>
          </a:p>
          <a:p>
            <a:pPr lvl="1">
              <a:buFont typeface="Arial" panose="020B0604020202020204" pitchFamily="34" charset="0"/>
              <a:buChar char="•"/>
            </a:pPr>
            <a:r>
              <a:rPr lang="en-US" dirty="0" smtClean="0"/>
              <a:t>engaged </a:t>
            </a:r>
            <a:r>
              <a:rPr lang="en-US" dirty="0"/>
              <a:t>stakeholders that serve homeless youth; </a:t>
            </a:r>
            <a:endParaRPr lang="en-US" dirty="0" smtClean="0"/>
          </a:p>
          <a:p>
            <a:pPr lvl="1">
              <a:buFont typeface="Arial" panose="020B0604020202020204" pitchFamily="34" charset="0"/>
              <a:buChar char="•"/>
            </a:pPr>
            <a:r>
              <a:rPr lang="en-US" dirty="0" smtClean="0"/>
              <a:t>involved </a:t>
            </a:r>
            <a:r>
              <a:rPr lang="en-US" dirty="0"/>
              <a:t>homeless youth; </a:t>
            </a:r>
            <a:r>
              <a:rPr lang="en-US" b="1" dirty="0"/>
              <a:t>and</a:t>
            </a:r>
            <a:r>
              <a:rPr lang="en-US" dirty="0"/>
              <a:t> </a:t>
            </a:r>
            <a:endParaRPr lang="en-US" dirty="0" smtClean="0"/>
          </a:p>
          <a:p>
            <a:pPr lvl="1">
              <a:buFont typeface="Arial" panose="020B0604020202020204" pitchFamily="34" charset="0"/>
              <a:buChar char="•"/>
            </a:pPr>
            <a:r>
              <a:rPr lang="en-US" dirty="0" smtClean="0"/>
              <a:t>worked </a:t>
            </a:r>
            <a:r>
              <a:rPr lang="en-US" dirty="0"/>
              <a:t>with stakeholders to select locations where homeless youth are most likely to be identified.   </a:t>
            </a:r>
          </a:p>
          <a:p>
            <a:pPr>
              <a:buNone/>
            </a:pPr>
            <a:endParaRPr lang="en-US" dirty="0" smtClean="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779446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Reducing the Number of Homeless </a:t>
            </a:r>
            <a:r>
              <a:rPr lang="en-US" sz="2800" b="1" dirty="0" smtClean="0"/>
              <a:t/>
            </a:r>
            <a:br>
              <a:rPr lang="en-US" sz="2800" b="1" dirty="0" smtClean="0"/>
            </a:br>
            <a:r>
              <a:rPr lang="en-US" sz="2800" b="1" dirty="0" smtClean="0"/>
              <a:t>Individuals </a:t>
            </a:r>
            <a:r>
              <a:rPr lang="en-US" sz="2800" b="1" dirty="0"/>
              <a:t>and Families (10 points)</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dirty="0" smtClean="0"/>
              <a:t>Must </a:t>
            </a:r>
            <a:r>
              <a:rPr lang="en-US" dirty="0"/>
              <a:t>demonstrate an </a:t>
            </a:r>
            <a:r>
              <a:rPr lang="en-US" dirty="0">
                <a:solidFill>
                  <a:srgbClr val="FF9900"/>
                </a:solidFill>
              </a:rPr>
              <a:t>overall reduction of at least 5%</a:t>
            </a:r>
            <a:r>
              <a:rPr lang="en-US" dirty="0"/>
              <a:t> in the number of individuals and families who experience homelessness. The information provided for both sheltered and unsheltered homeless based on the criteria below will be verified against the information submitted to the HDX. To receive maximum points: </a:t>
            </a:r>
          </a:p>
          <a:p>
            <a:r>
              <a:rPr lang="en-US" dirty="0"/>
              <a:t> </a:t>
            </a:r>
          </a:p>
          <a:p>
            <a:r>
              <a:rPr lang="en-US" dirty="0"/>
              <a:t>(a) the CoC will receive up to 2 points for demonstrating a </a:t>
            </a:r>
            <a:r>
              <a:rPr lang="en-US" u="sng" dirty="0"/>
              <a:t>decrease in the number of sheltered </a:t>
            </a:r>
            <a:r>
              <a:rPr lang="en-US" dirty="0"/>
              <a:t>homeless individuals and families since the 2017 PIT compared to the 2016 PIT count as recorded in HDX; </a:t>
            </a:r>
            <a:r>
              <a:rPr lang="en-US" dirty="0" smtClean="0"/>
              <a:t>   </a:t>
            </a:r>
            <a:r>
              <a:rPr lang="en-US" b="1" dirty="0" smtClean="0">
                <a:solidFill>
                  <a:srgbClr val="FF9900"/>
                </a:solidFill>
              </a:rPr>
              <a:t>(-2.82%)</a:t>
            </a:r>
            <a:endParaRPr lang="en-US" b="1" dirty="0">
              <a:solidFill>
                <a:srgbClr val="FF9900"/>
              </a:solidFill>
            </a:endParaRPr>
          </a:p>
          <a:p>
            <a:r>
              <a:rPr lang="en-US" dirty="0"/>
              <a:t> </a:t>
            </a:r>
          </a:p>
          <a:p>
            <a:r>
              <a:rPr lang="en-US" dirty="0"/>
              <a:t>(b) the CoC will receive up to 5 points for demonstrating a </a:t>
            </a:r>
            <a:r>
              <a:rPr lang="en-US" u="sng" dirty="0"/>
              <a:t>decrease in the number of unsheltered </a:t>
            </a:r>
            <a:r>
              <a:rPr lang="en-US" dirty="0"/>
              <a:t>homeless individuals and families in the 2017 PIT count compared to the previous PIT count as recorded in HDX. </a:t>
            </a:r>
            <a:r>
              <a:rPr lang="en-US" b="1" dirty="0" smtClean="0">
                <a:solidFill>
                  <a:srgbClr val="FF9900"/>
                </a:solidFill>
              </a:rPr>
              <a:t>(+ 3.79%)</a:t>
            </a:r>
            <a:endParaRPr lang="en-US" b="1" dirty="0">
              <a:solidFill>
                <a:srgbClr val="FF9900"/>
              </a:solidFill>
            </a:endParaRPr>
          </a:p>
          <a:p>
            <a:r>
              <a:rPr lang="en-US" dirty="0"/>
              <a:t> </a:t>
            </a:r>
          </a:p>
          <a:p>
            <a:r>
              <a:rPr lang="en-US" dirty="0"/>
              <a:t>(c) the CoC will receive up to 3 points for demonstrating a </a:t>
            </a:r>
            <a:r>
              <a:rPr lang="en-US" u="sng" dirty="0"/>
              <a:t>decreased in the combined number of sheltered and unsheltered homeless</a:t>
            </a:r>
            <a:r>
              <a:rPr lang="en-US" dirty="0"/>
              <a:t> individuals and families in the 2017 PIT count compared to the previous PIT count as recorded in HDX.   </a:t>
            </a:r>
            <a:r>
              <a:rPr lang="en-US" b="1" dirty="0" smtClean="0">
                <a:solidFill>
                  <a:srgbClr val="FF9900"/>
                </a:solidFill>
              </a:rPr>
              <a:t>(- 3.08%)</a:t>
            </a:r>
            <a:endParaRPr lang="en-US" b="1" dirty="0">
              <a:solidFill>
                <a:srgbClr val="FF9900"/>
              </a:solidFill>
            </a:endParaRP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6" name="Shape 139" descr="Check, Mark - Free images on Pixabay"/>
          <p:cNvPicPr preferRelativeResize="0"/>
          <p:nvPr/>
        </p:nvPicPr>
        <p:blipFill>
          <a:blip r:embed="rId4">
            <a:alphaModFix/>
          </a:blip>
          <a:stretch>
            <a:fillRect/>
          </a:stretch>
        </p:blipFill>
        <p:spPr>
          <a:xfrm>
            <a:off x="503200" y="3195573"/>
            <a:ext cx="365760" cy="365760"/>
          </a:xfrm>
          <a:prstGeom prst="rect">
            <a:avLst/>
          </a:prstGeom>
          <a:noFill/>
          <a:ln>
            <a:noFill/>
          </a:ln>
        </p:spPr>
      </p:pic>
      <p:pic>
        <p:nvPicPr>
          <p:cNvPr id="7" name="Shape 139" descr="Check, Mark - Free images on Pixabay"/>
          <p:cNvPicPr preferRelativeResize="0"/>
          <p:nvPr/>
        </p:nvPicPr>
        <p:blipFill>
          <a:blip r:embed="rId4">
            <a:alphaModFix/>
          </a:blip>
          <a:stretch>
            <a:fillRect/>
          </a:stretch>
        </p:blipFill>
        <p:spPr>
          <a:xfrm>
            <a:off x="501303" y="5155001"/>
            <a:ext cx="365760" cy="365760"/>
          </a:xfrm>
          <a:prstGeom prst="rect">
            <a:avLst/>
          </a:prstGeom>
          <a:noFill/>
          <a:ln>
            <a:noFill/>
          </a:ln>
        </p:spPr>
      </p:pic>
      <p:sp>
        <p:nvSpPr>
          <p:cNvPr id="3" name="&quot;No&quot; Symbol 2"/>
          <p:cNvSpPr/>
          <p:nvPr/>
        </p:nvSpPr>
        <p:spPr>
          <a:xfrm>
            <a:off x="272703" y="3955143"/>
            <a:ext cx="457200" cy="4572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57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dirty="0"/>
              <a:t/>
            </a:r>
            <a:br>
              <a:rPr lang="en-US" dirty="0"/>
            </a:b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None/>
            </a:pPr>
            <a:endParaRPr lang="en-US" dirty="0" smtClean="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2" name="Picture 1"/>
          <p:cNvPicPr>
            <a:picLocks noChangeAspect="1"/>
          </p:cNvPicPr>
          <p:nvPr/>
        </p:nvPicPr>
        <p:blipFill>
          <a:blip r:embed="rId4"/>
          <a:stretch>
            <a:fillRect/>
          </a:stretch>
        </p:blipFill>
        <p:spPr>
          <a:xfrm>
            <a:off x="280987" y="1403296"/>
            <a:ext cx="11630025" cy="3895725"/>
          </a:xfrm>
          <a:prstGeom prst="rect">
            <a:avLst/>
          </a:prstGeom>
        </p:spPr>
      </p:pic>
      <p:sp>
        <p:nvSpPr>
          <p:cNvPr id="11" name="Down Arrow 10"/>
          <p:cNvSpPr/>
          <p:nvPr/>
        </p:nvSpPr>
        <p:spPr>
          <a:xfrm>
            <a:off x="10161280" y="4339942"/>
            <a:ext cx="365760" cy="54864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0161280" y="2549378"/>
            <a:ext cx="365760" cy="54864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9545334" y="4750381"/>
            <a:ext cx="365760" cy="5486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16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Reduction in the Number of First Time Homeless (3 points)</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dirty="0" smtClean="0"/>
              <a:t>Maximum </a:t>
            </a:r>
            <a:r>
              <a:rPr lang="en-US" dirty="0"/>
              <a:t>points will be awarded to </a:t>
            </a:r>
            <a:r>
              <a:rPr lang="en-US" dirty="0" err="1"/>
              <a:t>CoCs</a:t>
            </a:r>
            <a:r>
              <a:rPr lang="en-US" dirty="0"/>
              <a:t> that:</a:t>
            </a:r>
          </a:p>
          <a:p>
            <a:r>
              <a:rPr lang="en-US" dirty="0"/>
              <a:t>(1) demonstrate a reduction in the number of first-time homeless as reported in HDX</a:t>
            </a:r>
            <a:r>
              <a:rPr lang="en-US" dirty="0" smtClean="0"/>
              <a:t>;</a:t>
            </a:r>
          </a:p>
          <a:p>
            <a:endParaRPr lang="en-US" dirty="0" smtClean="0"/>
          </a:p>
          <a:p>
            <a:r>
              <a:rPr lang="en-US" dirty="0" smtClean="0"/>
              <a:t>(</a:t>
            </a:r>
            <a:r>
              <a:rPr lang="en-US" dirty="0"/>
              <a:t>2) that identify the process by which risk factors are identified in its community for becoming homeless for the first time;</a:t>
            </a:r>
          </a:p>
          <a:p>
            <a:endParaRPr lang="en-US" dirty="0" smtClean="0"/>
          </a:p>
          <a:p>
            <a:r>
              <a:rPr lang="en-US" dirty="0" smtClean="0"/>
              <a:t>(</a:t>
            </a:r>
            <a:r>
              <a:rPr lang="en-US" dirty="0"/>
              <a:t>3) clearly describe the strategies in place to address individuals and families at risk of becoming homeless; </a:t>
            </a:r>
            <a:r>
              <a:rPr lang="en-US" b="1" dirty="0"/>
              <a:t>and</a:t>
            </a:r>
          </a:p>
          <a:p>
            <a:endParaRPr lang="en-US" dirty="0" smtClean="0"/>
          </a:p>
          <a:p>
            <a:r>
              <a:rPr lang="en-US" dirty="0" smtClean="0"/>
              <a:t>(</a:t>
            </a:r>
            <a:r>
              <a:rPr lang="en-US" dirty="0"/>
              <a:t>4) identify the organization or position that is responsible for overseeing the COCs strategy to reduce or end the number of people experiencing homelessness for the first time.</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7" name="Shape 139" descr="Check, Mark - Free images on Pixabay"/>
          <p:cNvPicPr preferRelativeResize="0"/>
          <p:nvPr/>
        </p:nvPicPr>
        <p:blipFill>
          <a:blip r:embed="rId4">
            <a:alphaModFix/>
          </a:blip>
          <a:stretch>
            <a:fillRect/>
          </a:stretch>
        </p:blipFill>
        <p:spPr>
          <a:xfrm>
            <a:off x="316914" y="2095854"/>
            <a:ext cx="365760" cy="365760"/>
          </a:xfrm>
          <a:prstGeom prst="rect">
            <a:avLst/>
          </a:prstGeom>
          <a:noFill/>
          <a:ln>
            <a:noFill/>
          </a:ln>
        </p:spPr>
      </p:pic>
    </p:spTree>
    <p:extLst>
      <p:ext uri="{BB962C8B-B14F-4D97-AF65-F5344CB8AC3E}">
        <p14:creationId xmlns:p14="http://schemas.microsoft.com/office/powerpoint/2010/main" val="377388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54000" y="1441865"/>
            <a:ext cx="5393600" cy="4450400"/>
          </a:xfrm>
          <a:prstGeom prst="rect">
            <a:avLst/>
          </a:prstGeom>
        </p:spPr>
        <p:txBody>
          <a:bodyPr vert="horz" lIns="121900" tIns="121900" rIns="121900" bIns="121900" rtlCol="0" anchor="ctr" anchorCtr="0">
            <a:noAutofit/>
          </a:bodyPr>
          <a:lstStyle/>
          <a:p>
            <a:pPr algn="l"/>
            <a:r>
              <a:rPr lang="en" b="1" dirty="0" smtClean="0">
                <a:solidFill>
                  <a:srgbClr val="FF9900"/>
                </a:solidFill>
              </a:rPr>
              <a:t>What is the FY2017 COC Program Competition?</a:t>
            </a:r>
            <a:endParaRPr lang="en" b="1" dirty="0">
              <a:solidFill>
                <a:srgbClr val="FF9900"/>
              </a:solidFill>
            </a:endParaRPr>
          </a:p>
        </p:txBody>
      </p:sp>
      <p:sp>
        <p:nvSpPr>
          <p:cNvPr id="79" name="Shape 79"/>
          <p:cNvSpPr txBox="1">
            <a:spLocks noGrp="1"/>
          </p:cNvSpPr>
          <p:nvPr>
            <p:ph type="body" idx="2"/>
          </p:nvPr>
        </p:nvSpPr>
        <p:spPr>
          <a:xfrm>
            <a:off x="6586000" y="1251430"/>
            <a:ext cx="5116000" cy="4857822"/>
          </a:xfrm>
          <a:prstGeom prst="rect">
            <a:avLst/>
          </a:prstGeom>
        </p:spPr>
        <p:txBody>
          <a:bodyPr vert="horz" lIns="121900" tIns="121900" rIns="121900" bIns="121900" rtlCol="0" anchor="ctr" anchorCtr="0">
            <a:noAutofit/>
          </a:bodyPr>
          <a:lstStyle/>
          <a:p>
            <a:pPr>
              <a:buFont typeface="Arial" panose="020B0604020202020204" pitchFamily="34" charset="0"/>
              <a:buChar char="•"/>
            </a:pPr>
            <a:r>
              <a:rPr lang="en" sz="2800" dirty="0" smtClean="0"/>
              <a:t>The Notice of F</a:t>
            </a:r>
            <a:r>
              <a:rPr lang="en-US" sz="2800" dirty="0" smtClean="0"/>
              <a:t>u</a:t>
            </a:r>
            <a:r>
              <a:rPr lang="en" sz="2800" dirty="0" smtClean="0"/>
              <a:t>nding Availability (NOFA) for the Fiscal Year (FY) 2017 Continuum of Care Program Competition, FR-6100-N-25 was released on July 14, 2017.</a:t>
            </a:r>
          </a:p>
          <a:p>
            <a:pPr>
              <a:buFont typeface="Arial" panose="020B0604020202020204" pitchFamily="34" charset="0"/>
              <a:buChar char="•"/>
            </a:pPr>
            <a:r>
              <a:rPr lang="en" sz="2800" dirty="0" smtClean="0"/>
              <a:t>Approximately $2 billion is available nationwide.</a:t>
            </a:r>
          </a:p>
          <a:p>
            <a:pPr marL="0" indent="0">
              <a:buNone/>
            </a:pPr>
            <a:endParaRPr lang="en" sz="2800" dirty="0"/>
          </a:p>
          <a:p>
            <a:pPr marL="0" indent="0">
              <a:buNone/>
            </a:pPr>
            <a:r>
              <a:rPr lang="en-US" sz="2800" dirty="0">
                <a:hlinkClick r:id="rId3"/>
              </a:rPr>
              <a:t>https://</a:t>
            </a:r>
            <a:r>
              <a:rPr lang="en-US" sz="2800" dirty="0" smtClean="0">
                <a:hlinkClick r:id="rId3"/>
              </a:rPr>
              <a:t>www.hudexchange.info/resources/documents/FY-2017-CoC-Program-Competition-NOFA.pdf</a:t>
            </a:r>
            <a:r>
              <a:rPr lang="en-US" sz="2800" dirty="0" smtClean="0"/>
              <a:t> </a:t>
            </a:r>
            <a:endParaRPr lang="en" sz="2800" dirty="0" smtClean="0"/>
          </a:p>
          <a:p>
            <a:pPr>
              <a:buNone/>
            </a:pPr>
            <a:endParaRPr lang="en" sz="2800" dirty="0"/>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828710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idx="4294967295"/>
          </p:nvPr>
        </p:nvSpPr>
        <p:spPr>
          <a:xfrm>
            <a:off x="0" y="593725"/>
            <a:ext cx="11360150" cy="942975"/>
          </a:xfrm>
          <a:prstGeom prst="rect">
            <a:avLst/>
          </a:prstGeom>
        </p:spPr>
        <p:txBody>
          <a:bodyPr vert="horz" lIns="121900" tIns="121900" rIns="121900" bIns="121900" rtlCol="0" anchor="t" anchorCtr="0">
            <a:noAutofit/>
          </a:bodyPr>
          <a:lstStyle/>
          <a:p>
            <a:r>
              <a:rPr lang="en-US" dirty="0"/>
              <a:t/>
            </a:r>
            <a:br>
              <a:rPr lang="en-US" dirty="0"/>
            </a:br>
            <a:endParaRPr lang="en" b="1" dirty="0"/>
          </a:p>
        </p:txBody>
      </p:sp>
      <p:sp>
        <p:nvSpPr>
          <p:cNvPr id="91" name="Shape 91"/>
          <p:cNvSpPr txBox="1">
            <a:spLocks noGrp="1"/>
          </p:cNvSpPr>
          <p:nvPr>
            <p:ph type="body" idx="4294967295"/>
          </p:nvPr>
        </p:nvSpPr>
        <p:spPr>
          <a:xfrm>
            <a:off x="0" y="1689100"/>
            <a:ext cx="11360150" cy="4403725"/>
          </a:xfrm>
          <a:prstGeom prst="rect">
            <a:avLst/>
          </a:prstGeom>
        </p:spPr>
        <p:txBody>
          <a:bodyPr vert="horz" lIns="121900" tIns="121900" rIns="121900" bIns="121900" rtlCol="0" anchor="t" anchorCtr="0">
            <a:noAutofit/>
          </a:bodyPr>
          <a:lstStyle/>
          <a:p>
            <a:pPr>
              <a:buNone/>
            </a:pPr>
            <a:endParaRPr lang="en-US" dirty="0" smtClean="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6" name="Picture 5"/>
          <p:cNvPicPr>
            <a:picLocks noChangeAspect="1"/>
          </p:cNvPicPr>
          <p:nvPr/>
        </p:nvPicPr>
        <p:blipFill>
          <a:blip r:embed="rId4"/>
          <a:stretch>
            <a:fillRect/>
          </a:stretch>
        </p:blipFill>
        <p:spPr>
          <a:xfrm>
            <a:off x="432852" y="337030"/>
            <a:ext cx="8744482" cy="5760720"/>
          </a:xfrm>
          <a:prstGeom prst="rect">
            <a:avLst/>
          </a:prstGeom>
        </p:spPr>
      </p:pic>
      <p:sp>
        <p:nvSpPr>
          <p:cNvPr id="13" name="Down Arrow 12"/>
          <p:cNvSpPr/>
          <p:nvPr/>
        </p:nvSpPr>
        <p:spPr>
          <a:xfrm>
            <a:off x="9138023" y="1342857"/>
            <a:ext cx="365760" cy="54864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9138023" y="4305607"/>
            <a:ext cx="365760" cy="54864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9138023" y="5513762"/>
            <a:ext cx="365760" cy="54864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138023" y="1951526"/>
            <a:ext cx="365760" cy="54864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9138023" y="2539688"/>
            <a:ext cx="365760" cy="54864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9138023" y="4909684"/>
            <a:ext cx="365760" cy="54864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45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Length of Time Homeless (11 points)</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dirty="0" smtClean="0"/>
              <a:t>Maximum </a:t>
            </a:r>
            <a:r>
              <a:rPr lang="en-US" dirty="0"/>
              <a:t>points will be awarded to </a:t>
            </a:r>
            <a:r>
              <a:rPr lang="en-US" dirty="0" err="1"/>
              <a:t>CoCs</a:t>
            </a:r>
            <a:r>
              <a:rPr lang="en-US" dirty="0"/>
              <a:t> that:</a:t>
            </a:r>
          </a:p>
          <a:p>
            <a:r>
              <a:rPr lang="en-US" dirty="0"/>
              <a:t>(1) demonstrate a reduction in the length of time individuals and families remain homeless in the COC’s geographic area as reported in HDX;</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a:t>
            </a:r>
            <a:r>
              <a:rPr lang="en-US" dirty="0"/>
              <a:t>2) describe the COC’s efforts to reduce the length of time individuals and families remain homeless;</a:t>
            </a:r>
          </a:p>
          <a:p>
            <a:r>
              <a:rPr lang="en-US" dirty="0"/>
              <a:t>(3) describe how the COC identifies and houses individuals and families with the longest length of time homeless; </a:t>
            </a:r>
            <a:r>
              <a:rPr lang="en-US" b="1" dirty="0"/>
              <a:t>and</a:t>
            </a:r>
          </a:p>
          <a:p>
            <a:r>
              <a:rPr lang="en-US" dirty="0"/>
              <a:t>(4) identify the organization or position that is responsible for overseeing the COC’s strategy to reduce the length of time individuals and families remain homeless.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5" name="Picture 4"/>
          <p:cNvPicPr>
            <a:picLocks noChangeAspect="1"/>
          </p:cNvPicPr>
          <p:nvPr/>
        </p:nvPicPr>
        <p:blipFill>
          <a:blip r:embed="rId4"/>
          <a:stretch>
            <a:fillRect/>
          </a:stretch>
        </p:blipFill>
        <p:spPr>
          <a:xfrm>
            <a:off x="2287819" y="2753764"/>
            <a:ext cx="7243247" cy="1463040"/>
          </a:xfrm>
          <a:prstGeom prst="rect">
            <a:avLst/>
          </a:prstGeom>
        </p:spPr>
      </p:pic>
      <p:sp>
        <p:nvSpPr>
          <p:cNvPr id="6" name="&quot;No&quot; Symbol 5"/>
          <p:cNvSpPr/>
          <p:nvPr/>
        </p:nvSpPr>
        <p:spPr>
          <a:xfrm>
            <a:off x="113046" y="2111829"/>
            <a:ext cx="457200" cy="4572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6859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Successful Permanent Housing Placement or Retention (9 points)</a:t>
            </a:r>
            <a:endParaRPr lang="en" sz="2800" b="1" dirty="0"/>
          </a:p>
        </p:txBody>
      </p:sp>
      <p:sp>
        <p:nvSpPr>
          <p:cNvPr id="91" name="Shape 91"/>
          <p:cNvSpPr txBox="1">
            <a:spLocks noGrp="1"/>
          </p:cNvSpPr>
          <p:nvPr>
            <p:ph type="body" idx="1"/>
          </p:nvPr>
        </p:nvSpPr>
        <p:spPr>
          <a:xfrm>
            <a:off x="415600" y="1688433"/>
            <a:ext cx="11360800" cy="4603510"/>
          </a:xfrm>
          <a:prstGeom prst="rect">
            <a:avLst/>
          </a:prstGeom>
        </p:spPr>
        <p:txBody>
          <a:bodyPr vert="horz" lIns="121900" tIns="121900" rIns="121900" bIns="121900" rtlCol="0" anchor="t" anchorCtr="0">
            <a:noAutofit/>
          </a:bodyPr>
          <a:lstStyle/>
          <a:p>
            <a:r>
              <a:rPr lang="en-US" dirty="0" smtClean="0"/>
              <a:t>To </a:t>
            </a:r>
            <a:r>
              <a:rPr lang="en-US" dirty="0"/>
              <a:t>receive maximum points, a CoC must demonstrate:</a:t>
            </a:r>
          </a:p>
          <a:p>
            <a:r>
              <a:rPr lang="en-US" dirty="0"/>
              <a:t>(1) an increased rate at which persons exit to permanent housing destinations (and retain permanent housing if they are currently in a permanent housing project) as reported in HDX; </a:t>
            </a:r>
            <a:r>
              <a:rPr lang="en-US" b="1" dirty="0" smtClean="0"/>
              <a:t>and</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a:p>
            <a:endParaRPr lang="en-US" b="1" dirty="0" smtClean="0"/>
          </a:p>
          <a:p>
            <a:endParaRPr lang="en-US" b="1" dirty="0"/>
          </a:p>
          <a:p>
            <a:r>
              <a:rPr lang="en-US" dirty="0"/>
              <a:t>(2) describe steps the COC is taking to improve permanent housing placement and retention.</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2" name="Picture 1"/>
          <p:cNvPicPr>
            <a:picLocks noChangeAspect="1"/>
          </p:cNvPicPr>
          <p:nvPr/>
        </p:nvPicPr>
        <p:blipFill>
          <a:blip r:embed="rId4"/>
          <a:stretch>
            <a:fillRect/>
          </a:stretch>
        </p:blipFill>
        <p:spPr>
          <a:xfrm>
            <a:off x="176902" y="2704967"/>
            <a:ext cx="5620703" cy="3200400"/>
          </a:xfrm>
          <a:prstGeom prst="rect">
            <a:avLst/>
          </a:prstGeom>
        </p:spPr>
      </p:pic>
      <p:pic>
        <p:nvPicPr>
          <p:cNvPr id="3" name="Picture 2"/>
          <p:cNvPicPr>
            <a:picLocks noChangeAspect="1"/>
          </p:cNvPicPr>
          <p:nvPr/>
        </p:nvPicPr>
        <p:blipFill>
          <a:blip r:embed="rId5"/>
          <a:stretch>
            <a:fillRect/>
          </a:stretch>
        </p:blipFill>
        <p:spPr>
          <a:xfrm>
            <a:off x="6162938" y="2842127"/>
            <a:ext cx="5852160" cy="1463040"/>
          </a:xfrm>
          <a:prstGeom prst="rect">
            <a:avLst/>
          </a:prstGeom>
        </p:spPr>
      </p:pic>
      <p:sp>
        <p:nvSpPr>
          <p:cNvPr id="7" name="&quot;No&quot; Symbol 6"/>
          <p:cNvSpPr/>
          <p:nvPr/>
        </p:nvSpPr>
        <p:spPr>
          <a:xfrm>
            <a:off x="113046" y="2111829"/>
            <a:ext cx="457200" cy="4572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Up Arrow 7"/>
          <p:cNvSpPr/>
          <p:nvPr/>
        </p:nvSpPr>
        <p:spPr>
          <a:xfrm>
            <a:off x="11713194" y="3824514"/>
            <a:ext cx="365760" cy="54864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788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Returns to Homelessness (6 points)</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dirty="0" smtClean="0"/>
              <a:t>To </a:t>
            </a:r>
            <a:r>
              <a:rPr lang="en-US" dirty="0"/>
              <a:t>receive maximum points, a CoC must demonstrate:</a:t>
            </a:r>
          </a:p>
          <a:p>
            <a:r>
              <a:rPr lang="en-US" dirty="0"/>
              <a:t>(1) a reduction in the rate at which persons that exited permanent housing destinations experienced additional spells of homelessness as reported in HDX</a:t>
            </a:r>
            <a:r>
              <a:rPr lang="en-US" dirty="0" smtClean="0"/>
              <a:t>;</a:t>
            </a:r>
          </a:p>
          <a:p>
            <a:endParaRPr lang="en-US" dirty="0"/>
          </a:p>
          <a:p>
            <a:r>
              <a:rPr lang="en-US" dirty="0"/>
              <a:t>(2) describe the strategies that have been implemented to identify individuals and families who return to homelessness; </a:t>
            </a:r>
          </a:p>
          <a:p>
            <a:endParaRPr lang="en-US" dirty="0" smtClean="0"/>
          </a:p>
          <a:p>
            <a:r>
              <a:rPr lang="en-US" dirty="0" smtClean="0"/>
              <a:t>(</a:t>
            </a:r>
            <a:r>
              <a:rPr lang="en-US" dirty="0"/>
              <a:t>3) describe the strategies that will reduce returns to </a:t>
            </a:r>
            <a:r>
              <a:rPr lang="en-US" dirty="0" smtClean="0"/>
              <a:t>homelessness; </a:t>
            </a:r>
            <a:r>
              <a:rPr lang="en-US" b="1" dirty="0"/>
              <a:t>and</a:t>
            </a:r>
            <a:r>
              <a:rPr lang="en-US" dirty="0"/>
              <a:t> </a:t>
            </a:r>
          </a:p>
          <a:p>
            <a:endParaRPr lang="en-US" dirty="0" smtClean="0"/>
          </a:p>
          <a:p>
            <a:r>
              <a:rPr lang="en-US" dirty="0" smtClean="0"/>
              <a:t>(</a:t>
            </a:r>
            <a:r>
              <a:rPr lang="en-US" dirty="0"/>
              <a:t>4) identify the organization or position that is responsible for overseeing the COC’s strategy to reduce returns to homeliness. </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346963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dirty="0"/>
              <a:t/>
            </a:r>
            <a:br>
              <a:rPr lang="en-US" dirty="0"/>
            </a:b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None/>
            </a:pPr>
            <a:endParaRPr lang="en-US" dirty="0" smtClean="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10" name="Picture 9"/>
          <p:cNvPicPr>
            <a:picLocks noChangeAspect="1"/>
          </p:cNvPicPr>
          <p:nvPr/>
        </p:nvPicPr>
        <p:blipFill>
          <a:blip r:embed="rId4"/>
          <a:stretch>
            <a:fillRect/>
          </a:stretch>
        </p:blipFill>
        <p:spPr>
          <a:xfrm>
            <a:off x="415600" y="1403296"/>
            <a:ext cx="10852266" cy="4480560"/>
          </a:xfrm>
          <a:prstGeom prst="rect">
            <a:avLst/>
          </a:prstGeom>
        </p:spPr>
      </p:pic>
    </p:spTree>
    <p:extLst>
      <p:ext uri="{BB962C8B-B14F-4D97-AF65-F5344CB8AC3E}">
        <p14:creationId xmlns:p14="http://schemas.microsoft.com/office/powerpoint/2010/main" val="4160510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Jobs and Income Growth (4 points)</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dirty="0" smtClean="0"/>
              <a:t>To </a:t>
            </a:r>
            <a:r>
              <a:rPr lang="en-US" dirty="0"/>
              <a:t>receive maximum points, a CoC must demonstrate:</a:t>
            </a:r>
          </a:p>
          <a:p>
            <a:r>
              <a:rPr lang="en-US" dirty="0"/>
              <a:t>(1) an increase in income from employment and non-employment cash sources for persons served in COC program-funded projects as reported in HDX;</a:t>
            </a:r>
          </a:p>
          <a:p>
            <a:endParaRPr lang="en-US" dirty="0" smtClean="0"/>
          </a:p>
          <a:p>
            <a:r>
              <a:rPr lang="en-US" dirty="0" smtClean="0"/>
              <a:t>(</a:t>
            </a:r>
            <a:r>
              <a:rPr lang="en-US" dirty="0"/>
              <a:t>2) describe the strategies that have been implemented to access employment and mainstream benefits;</a:t>
            </a:r>
          </a:p>
          <a:p>
            <a:endParaRPr lang="en-US" dirty="0" smtClean="0"/>
          </a:p>
          <a:p>
            <a:r>
              <a:rPr lang="en-US" dirty="0" smtClean="0"/>
              <a:t>(</a:t>
            </a:r>
            <a:r>
              <a:rPr lang="en-US" dirty="0"/>
              <a:t>3) describe how COC program-funded projects have been assisted to implement the strategies;</a:t>
            </a:r>
          </a:p>
          <a:p>
            <a:endParaRPr lang="en-US" dirty="0" smtClean="0"/>
          </a:p>
          <a:p>
            <a:r>
              <a:rPr lang="en-US" dirty="0" smtClean="0"/>
              <a:t>(</a:t>
            </a:r>
            <a:r>
              <a:rPr lang="en-US" dirty="0"/>
              <a:t>4) describe how the COC is working with mainstream employment organizations to help individuals and families experiencing homeliness increase their cash income; </a:t>
            </a:r>
            <a:r>
              <a:rPr lang="en-US" b="1" dirty="0"/>
              <a:t>and</a:t>
            </a:r>
          </a:p>
          <a:p>
            <a:endParaRPr lang="en-US" dirty="0" smtClean="0"/>
          </a:p>
          <a:p>
            <a:r>
              <a:rPr lang="en-US" dirty="0" smtClean="0"/>
              <a:t>(</a:t>
            </a:r>
            <a:r>
              <a:rPr lang="en-US" dirty="0"/>
              <a:t>5) identify the organization or position that is responsible for overseeing the COC’s strategy to increase jobs and income growth from employment and non-employment cash sources, including mainstream employment organizations.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
        <p:nvSpPr>
          <p:cNvPr id="5" name="&quot;No&quot; Symbol 4"/>
          <p:cNvSpPr/>
          <p:nvPr/>
        </p:nvSpPr>
        <p:spPr>
          <a:xfrm>
            <a:off x="81785" y="2092521"/>
            <a:ext cx="457200" cy="4572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2508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idx="4294967295"/>
          </p:nvPr>
        </p:nvSpPr>
        <p:spPr>
          <a:xfrm>
            <a:off x="0" y="593725"/>
            <a:ext cx="11360150" cy="942975"/>
          </a:xfrm>
          <a:prstGeom prst="rect">
            <a:avLst/>
          </a:prstGeom>
        </p:spPr>
        <p:txBody>
          <a:bodyPr vert="horz" lIns="121900" tIns="121900" rIns="121900" bIns="121900" rtlCol="0" anchor="t" anchorCtr="0">
            <a:noAutofit/>
          </a:bodyPr>
          <a:lstStyle/>
          <a:p>
            <a:r>
              <a:rPr lang="en-US" dirty="0"/>
              <a:t/>
            </a:r>
            <a:br>
              <a:rPr lang="en-US" dirty="0"/>
            </a:br>
            <a:endParaRPr lang="en" b="1" dirty="0"/>
          </a:p>
        </p:txBody>
      </p:sp>
      <p:sp>
        <p:nvSpPr>
          <p:cNvPr id="91" name="Shape 91"/>
          <p:cNvSpPr txBox="1">
            <a:spLocks noGrp="1"/>
          </p:cNvSpPr>
          <p:nvPr>
            <p:ph type="body" idx="4294967295"/>
          </p:nvPr>
        </p:nvSpPr>
        <p:spPr>
          <a:xfrm>
            <a:off x="0" y="1689100"/>
            <a:ext cx="11360150" cy="4403725"/>
          </a:xfrm>
          <a:prstGeom prst="rect">
            <a:avLst/>
          </a:prstGeom>
        </p:spPr>
        <p:txBody>
          <a:bodyPr vert="horz" lIns="121900" tIns="121900" rIns="121900" bIns="121900" rtlCol="0" anchor="t" anchorCtr="0">
            <a:noAutofit/>
          </a:bodyPr>
          <a:lstStyle/>
          <a:p>
            <a:pPr>
              <a:buNone/>
            </a:pPr>
            <a:endParaRPr lang="en-US" dirty="0" smtClean="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2" name="Picture 1"/>
          <p:cNvPicPr>
            <a:picLocks noChangeAspect="1"/>
          </p:cNvPicPr>
          <p:nvPr/>
        </p:nvPicPr>
        <p:blipFill>
          <a:blip r:embed="rId4"/>
          <a:stretch>
            <a:fillRect/>
          </a:stretch>
        </p:blipFill>
        <p:spPr>
          <a:xfrm>
            <a:off x="151145" y="441325"/>
            <a:ext cx="10172700" cy="409575"/>
          </a:xfrm>
          <a:prstGeom prst="rect">
            <a:avLst/>
          </a:prstGeom>
        </p:spPr>
      </p:pic>
      <p:pic>
        <p:nvPicPr>
          <p:cNvPr id="3" name="Picture 2"/>
          <p:cNvPicPr>
            <a:picLocks noChangeAspect="1"/>
          </p:cNvPicPr>
          <p:nvPr/>
        </p:nvPicPr>
        <p:blipFill>
          <a:blip r:embed="rId5"/>
          <a:stretch>
            <a:fillRect/>
          </a:stretch>
        </p:blipFill>
        <p:spPr>
          <a:xfrm>
            <a:off x="73933" y="794230"/>
            <a:ext cx="10398719" cy="4663440"/>
          </a:xfrm>
          <a:prstGeom prst="rect">
            <a:avLst/>
          </a:prstGeom>
        </p:spPr>
      </p:pic>
      <p:sp>
        <p:nvSpPr>
          <p:cNvPr id="5" name="Down Arrow 4"/>
          <p:cNvSpPr/>
          <p:nvPr/>
        </p:nvSpPr>
        <p:spPr>
          <a:xfrm>
            <a:off x="10472652" y="4850973"/>
            <a:ext cx="365760"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10494630" y="2184399"/>
            <a:ext cx="365760" cy="54864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32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idx="4294967295"/>
          </p:nvPr>
        </p:nvSpPr>
        <p:spPr>
          <a:xfrm>
            <a:off x="0" y="593725"/>
            <a:ext cx="11360150" cy="942975"/>
          </a:xfrm>
          <a:prstGeom prst="rect">
            <a:avLst/>
          </a:prstGeom>
        </p:spPr>
        <p:txBody>
          <a:bodyPr vert="horz" lIns="121900" tIns="121900" rIns="121900" bIns="121900" rtlCol="0" anchor="t" anchorCtr="0">
            <a:noAutofit/>
          </a:bodyPr>
          <a:lstStyle/>
          <a:p>
            <a:r>
              <a:rPr lang="en-US" dirty="0"/>
              <a:t/>
            </a:r>
            <a:br>
              <a:rPr lang="en-US" dirty="0"/>
            </a:br>
            <a:endParaRPr lang="en" b="1" dirty="0"/>
          </a:p>
        </p:txBody>
      </p:sp>
      <p:sp>
        <p:nvSpPr>
          <p:cNvPr id="91" name="Shape 91"/>
          <p:cNvSpPr txBox="1">
            <a:spLocks noGrp="1"/>
          </p:cNvSpPr>
          <p:nvPr>
            <p:ph type="body" idx="4294967295"/>
          </p:nvPr>
        </p:nvSpPr>
        <p:spPr>
          <a:xfrm>
            <a:off x="0" y="1689100"/>
            <a:ext cx="11360150" cy="4403725"/>
          </a:xfrm>
          <a:prstGeom prst="rect">
            <a:avLst/>
          </a:prstGeom>
        </p:spPr>
        <p:txBody>
          <a:bodyPr vert="horz" lIns="121900" tIns="121900" rIns="121900" bIns="121900" rtlCol="0" anchor="t" anchorCtr="0">
            <a:noAutofit/>
          </a:bodyPr>
          <a:lstStyle/>
          <a:p>
            <a:pPr>
              <a:buNone/>
            </a:pPr>
            <a:endParaRPr lang="en-US" dirty="0" smtClean="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
        <p:nvSpPr>
          <p:cNvPr id="5" name="Down Arrow 4"/>
          <p:cNvSpPr/>
          <p:nvPr/>
        </p:nvSpPr>
        <p:spPr>
          <a:xfrm>
            <a:off x="10456536" y="5054173"/>
            <a:ext cx="365760"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23811" y="860652"/>
            <a:ext cx="10306569" cy="4846320"/>
          </a:xfrm>
          <a:prstGeom prst="rect">
            <a:avLst/>
          </a:prstGeom>
        </p:spPr>
      </p:pic>
      <p:sp>
        <p:nvSpPr>
          <p:cNvPr id="10" name="Down Arrow 9"/>
          <p:cNvSpPr/>
          <p:nvPr/>
        </p:nvSpPr>
        <p:spPr>
          <a:xfrm>
            <a:off x="10490760" y="2548677"/>
            <a:ext cx="365760"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42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idx="4294967295"/>
          </p:nvPr>
        </p:nvSpPr>
        <p:spPr>
          <a:xfrm>
            <a:off x="0" y="593725"/>
            <a:ext cx="11360150" cy="942975"/>
          </a:xfrm>
          <a:prstGeom prst="rect">
            <a:avLst/>
          </a:prstGeom>
        </p:spPr>
        <p:txBody>
          <a:bodyPr vert="horz" lIns="121900" tIns="121900" rIns="121900" bIns="121900" rtlCol="0" anchor="t" anchorCtr="0">
            <a:noAutofit/>
          </a:bodyPr>
          <a:lstStyle/>
          <a:p>
            <a:r>
              <a:rPr lang="en-US" dirty="0"/>
              <a:t/>
            </a:r>
            <a:br>
              <a:rPr lang="en-US" dirty="0"/>
            </a:br>
            <a:endParaRPr lang="en" b="1" dirty="0"/>
          </a:p>
        </p:txBody>
      </p:sp>
      <p:sp>
        <p:nvSpPr>
          <p:cNvPr id="91" name="Shape 91"/>
          <p:cNvSpPr txBox="1">
            <a:spLocks noGrp="1"/>
          </p:cNvSpPr>
          <p:nvPr>
            <p:ph type="body" idx="4294967295"/>
          </p:nvPr>
        </p:nvSpPr>
        <p:spPr>
          <a:xfrm>
            <a:off x="0" y="1689100"/>
            <a:ext cx="11360150" cy="4403725"/>
          </a:xfrm>
          <a:prstGeom prst="rect">
            <a:avLst/>
          </a:prstGeom>
        </p:spPr>
        <p:txBody>
          <a:bodyPr vert="horz" lIns="121900" tIns="121900" rIns="121900" bIns="121900" rtlCol="0" anchor="t" anchorCtr="0">
            <a:noAutofit/>
          </a:bodyPr>
          <a:lstStyle/>
          <a:p>
            <a:pPr>
              <a:buNone/>
            </a:pPr>
            <a:endParaRPr lang="en-US" dirty="0" smtClean="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
        <p:nvSpPr>
          <p:cNvPr id="5" name="Down Arrow 4"/>
          <p:cNvSpPr/>
          <p:nvPr/>
        </p:nvSpPr>
        <p:spPr>
          <a:xfrm>
            <a:off x="9661799" y="4996116"/>
            <a:ext cx="365760"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9661799" y="2222106"/>
            <a:ext cx="365760" cy="5486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149452" y="628437"/>
            <a:ext cx="9430676" cy="2194560"/>
          </a:xfrm>
          <a:prstGeom prst="rect">
            <a:avLst/>
          </a:prstGeom>
        </p:spPr>
      </p:pic>
      <p:pic>
        <p:nvPicPr>
          <p:cNvPr id="3" name="Picture 2"/>
          <p:cNvPicPr>
            <a:picLocks noChangeAspect="1"/>
          </p:cNvPicPr>
          <p:nvPr/>
        </p:nvPicPr>
        <p:blipFill>
          <a:blip r:embed="rId5"/>
          <a:stretch>
            <a:fillRect/>
          </a:stretch>
        </p:blipFill>
        <p:spPr>
          <a:xfrm>
            <a:off x="76881" y="3496790"/>
            <a:ext cx="9400693" cy="2103120"/>
          </a:xfrm>
          <a:prstGeom prst="rect">
            <a:avLst/>
          </a:prstGeom>
        </p:spPr>
      </p:pic>
    </p:spTree>
    <p:extLst>
      <p:ext uri="{BB962C8B-B14F-4D97-AF65-F5344CB8AC3E}">
        <p14:creationId xmlns:p14="http://schemas.microsoft.com/office/powerpoint/2010/main" val="100019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Ending Chronic Homelessness (15 points) </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sz="1800" dirty="0"/>
              <a:t>HUD will award:</a:t>
            </a:r>
          </a:p>
          <a:p>
            <a:r>
              <a:rPr lang="en-US" sz="1800" dirty="0"/>
              <a:t>(1)  2 points will be awarded to </a:t>
            </a:r>
            <a:r>
              <a:rPr lang="en-US" sz="1800" dirty="0" err="1"/>
              <a:t>CoCs</a:t>
            </a:r>
            <a:r>
              <a:rPr lang="en-US" sz="1800" dirty="0"/>
              <a:t> that have adopted the order of priority described in </a:t>
            </a:r>
            <a:r>
              <a:rPr lang="en-US" sz="1800" i="1" dirty="0"/>
              <a:t>Notice CPD 16-11: Prioritizing Persons Experiencing Chronic Homelessness and other Vulnerable Homeless Persons in Permanent Supportive Housing.</a:t>
            </a:r>
            <a:endParaRPr lang="en-US" sz="1800" dirty="0"/>
          </a:p>
          <a:p>
            <a:r>
              <a:rPr lang="en-US" sz="1800" dirty="0"/>
              <a:t> </a:t>
            </a:r>
          </a:p>
          <a:p>
            <a:r>
              <a:rPr lang="en-US" sz="1800" dirty="0"/>
              <a:t>(2)  Up to 5 points to </a:t>
            </a:r>
            <a:r>
              <a:rPr lang="en-US" sz="1800" dirty="0" err="1"/>
              <a:t>CoCs</a:t>
            </a:r>
            <a:r>
              <a:rPr lang="en-US" sz="1800" dirty="0"/>
              <a:t> that increase the total number of PSH beds (from any funding source) dedicated to chronic homelessness.  Maximum points will be awarded to </a:t>
            </a:r>
            <a:r>
              <a:rPr lang="en-US" sz="1800" dirty="0" err="1"/>
              <a:t>CoCs</a:t>
            </a:r>
            <a:r>
              <a:rPr lang="en-US" sz="1800" dirty="0"/>
              <a:t> that demonstrate an increase in dedicated PSH beds reported on the HIC from 2016 to 2017.  </a:t>
            </a:r>
          </a:p>
          <a:p>
            <a:r>
              <a:rPr lang="en-US" sz="1800" dirty="0"/>
              <a:t> </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5" name="Shape 139" descr="Check, Mark - Free images on Pixabay"/>
          <p:cNvPicPr preferRelativeResize="0"/>
          <p:nvPr/>
        </p:nvPicPr>
        <p:blipFill>
          <a:blip r:embed="rId4">
            <a:alphaModFix/>
          </a:blip>
          <a:stretch>
            <a:fillRect/>
          </a:stretch>
        </p:blipFill>
        <p:spPr>
          <a:xfrm>
            <a:off x="316914" y="2095854"/>
            <a:ext cx="365760" cy="365760"/>
          </a:xfrm>
          <a:prstGeom prst="rect">
            <a:avLst/>
          </a:prstGeom>
          <a:noFill/>
          <a:ln>
            <a:noFill/>
          </a:ln>
        </p:spPr>
      </p:pic>
      <p:pic>
        <p:nvPicPr>
          <p:cNvPr id="6" name="Shape 139" descr="Check, Mark - Free images on Pixabay"/>
          <p:cNvPicPr preferRelativeResize="0"/>
          <p:nvPr/>
        </p:nvPicPr>
        <p:blipFill>
          <a:blip r:embed="rId4">
            <a:alphaModFix/>
          </a:blip>
          <a:stretch>
            <a:fillRect/>
          </a:stretch>
        </p:blipFill>
        <p:spPr>
          <a:xfrm>
            <a:off x="316914" y="2838021"/>
            <a:ext cx="365760" cy="365760"/>
          </a:xfrm>
          <a:prstGeom prst="rect">
            <a:avLst/>
          </a:prstGeom>
          <a:noFill/>
          <a:ln>
            <a:noFill/>
          </a:ln>
        </p:spPr>
      </p:pic>
      <p:pic>
        <p:nvPicPr>
          <p:cNvPr id="2" name="Picture 1"/>
          <p:cNvPicPr>
            <a:picLocks noChangeAspect="1"/>
          </p:cNvPicPr>
          <p:nvPr/>
        </p:nvPicPr>
        <p:blipFill>
          <a:blip r:embed="rId5"/>
          <a:stretch>
            <a:fillRect/>
          </a:stretch>
        </p:blipFill>
        <p:spPr>
          <a:xfrm>
            <a:off x="814618" y="3959452"/>
            <a:ext cx="8979171" cy="1828800"/>
          </a:xfrm>
          <a:prstGeom prst="rect">
            <a:avLst/>
          </a:prstGeom>
        </p:spPr>
      </p:pic>
      <p:sp>
        <p:nvSpPr>
          <p:cNvPr id="8" name="Up Arrow 7"/>
          <p:cNvSpPr/>
          <p:nvPr/>
        </p:nvSpPr>
        <p:spPr>
          <a:xfrm>
            <a:off x="8448116" y="4963885"/>
            <a:ext cx="365760" cy="54864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33585" y="5079141"/>
            <a:ext cx="1074057" cy="369332"/>
          </a:xfrm>
          <a:prstGeom prst="rect">
            <a:avLst/>
          </a:prstGeom>
          <a:noFill/>
        </p:spPr>
        <p:txBody>
          <a:bodyPr wrap="square" rtlCol="0">
            <a:spAutoFit/>
          </a:bodyPr>
          <a:lstStyle/>
          <a:p>
            <a:r>
              <a:rPr lang="en-US" b="1" dirty="0" smtClean="0">
                <a:solidFill>
                  <a:srgbClr val="FF9900"/>
                </a:solidFill>
              </a:rPr>
              <a:t>+ 57.95%</a:t>
            </a:r>
            <a:endParaRPr lang="en-US" b="1" dirty="0">
              <a:solidFill>
                <a:srgbClr val="FF9900"/>
              </a:solidFill>
            </a:endParaRPr>
          </a:p>
        </p:txBody>
      </p:sp>
    </p:spTree>
    <p:extLst>
      <p:ext uri="{BB962C8B-B14F-4D97-AF65-F5344CB8AC3E}">
        <p14:creationId xmlns:p14="http://schemas.microsoft.com/office/powerpoint/2010/main" val="208597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54000" y="1441865"/>
            <a:ext cx="5393600" cy="4450400"/>
          </a:xfrm>
          <a:prstGeom prst="rect">
            <a:avLst/>
          </a:prstGeom>
        </p:spPr>
        <p:txBody>
          <a:bodyPr vert="horz" lIns="121900" tIns="121900" rIns="121900" bIns="121900" rtlCol="0" anchor="ctr" anchorCtr="0">
            <a:noAutofit/>
          </a:bodyPr>
          <a:lstStyle/>
          <a:p>
            <a:pPr algn="l"/>
            <a:r>
              <a:rPr lang="en" b="1" dirty="0" smtClean="0">
                <a:solidFill>
                  <a:srgbClr val="FF9900"/>
                </a:solidFill>
              </a:rPr>
              <a:t>What is the purpose of the COC Program?</a:t>
            </a:r>
            <a:endParaRPr lang="en" b="1" dirty="0">
              <a:solidFill>
                <a:srgbClr val="FF9900"/>
              </a:solidFill>
            </a:endParaRPr>
          </a:p>
        </p:txBody>
      </p:sp>
      <p:sp>
        <p:nvSpPr>
          <p:cNvPr id="79" name="Shape 79"/>
          <p:cNvSpPr txBox="1">
            <a:spLocks noGrp="1"/>
          </p:cNvSpPr>
          <p:nvPr>
            <p:ph type="body" idx="2"/>
          </p:nvPr>
        </p:nvSpPr>
        <p:spPr>
          <a:xfrm>
            <a:off x="6586000" y="1251430"/>
            <a:ext cx="5116000" cy="4857822"/>
          </a:xfrm>
          <a:prstGeom prst="rect">
            <a:avLst/>
          </a:prstGeom>
        </p:spPr>
        <p:txBody>
          <a:bodyPr vert="horz" lIns="121900" tIns="121900" rIns="121900" bIns="121900" rtlCol="0" anchor="ctr" anchorCtr="0">
            <a:noAutofit/>
          </a:bodyPr>
          <a:lstStyle/>
          <a:p>
            <a:pPr>
              <a:buFont typeface="Arial" panose="020B0604020202020204" pitchFamily="34" charset="0"/>
              <a:buChar char="•"/>
            </a:pPr>
            <a:r>
              <a:rPr lang="en" dirty="0" smtClean="0"/>
              <a:t>The COC Program (24 CFR part 578) is designed: </a:t>
            </a:r>
          </a:p>
          <a:p>
            <a:pPr lvl="1">
              <a:buFont typeface="Arial" panose="020B0604020202020204" pitchFamily="34" charset="0"/>
              <a:buChar char="•"/>
            </a:pPr>
            <a:r>
              <a:rPr lang="en-US" sz="2000" dirty="0" smtClean="0"/>
              <a:t>T</a:t>
            </a:r>
            <a:r>
              <a:rPr lang="en" sz="2000" dirty="0" smtClean="0"/>
              <a:t>o promote a community-wide commitment to the goal of ending homelessness; </a:t>
            </a:r>
          </a:p>
          <a:p>
            <a:pPr lvl="1">
              <a:buFont typeface="Arial" panose="020B0604020202020204" pitchFamily="34" charset="0"/>
              <a:buChar char="•"/>
            </a:pPr>
            <a:r>
              <a:rPr lang="en" sz="2000" dirty="0" smtClean="0"/>
              <a:t>To provide funding for efforts by nonprofit providers, states, and local governments to quickly re-house homeless indivdiuals, families, persons fleeing domestic violence, and youth while minimizing the trauma nad dislocation caused by homelessness; </a:t>
            </a:r>
          </a:p>
          <a:p>
            <a:pPr lvl="1">
              <a:buFont typeface="Arial" panose="020B0604020202020204" pitchFamily="34" charset="0"/>
              <a:buChar char="•"/>
            </a:pPr>
            <a:r>
              <a:rPr lang="en" sz="2000" dirty="0" smtClean="0"/>
              <a:t>To promote access to and effective utilitization of mainstream programs; and </a:t>
            </a:r>
          </a:p>
          <a:p>
            <a:pPr lvl="1">
              <a:buFont typeface="Arial" panose="020B0604020202020204" pitchFamily="34" charset="0"/>
              <a:buChar char="•"/>
            </a:pPr>
            <a:r>
              <a:rPr lang="en" sz="2000" dirty="0"/>
              <a:t>T</a:t>
            </a:r>
            <a:r>
              <a:rPr lang="en" sz="2000" dirty="0" smtClean="0"/>
              <a:t>o optimize self-sufficiency among those experiencing homelessness.</a:t>
            </a:r>
            <a:endParaRPr lang="en" sz="2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302594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Ending Chronic Homelessness (15 points) </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sz="1800" dirty="0"/>
              <a:t>HUD will award:</a:t>
            </a:r>
          </a:p>
          <a:p>
            <a:r>
              <a:rPr lang="en-US" sz="1800" dirty="0" smtClean="0"/>
              <a:t>(</a:t>
            </a:r>
            <a:r>
              <a:rPr lang="en-US" sz="1800" dirty="0"/>
              <a:t>3)  Up to 6 points where at least 90% of PSH requested in the FY2017 COC Program Competition are either beds dedicated to CH individuals or families or are in projects classified as Dedicated PLUS. </a:t>
            </a:r>
          </a:p>
          <a:p>
            <a:r>
              <a:rPr lang="en-US" sz="1800" dirty="0"/>
              <a:t> </a:t>
            </a:r>
          </a:p>
          <a:p>
            <a:r>
              <a:rPr lang="en-US" sz="1800" dirty="0"/>
              <a:t>(4) Up to 2 points to </a:t>
            </a:r>
            <a:r>
              <a:rPr lang="en-US" sz="1800" dirty="0" err="1"/>
              <a:t>CoCs</a:t>
            </a:r>
            <a:r>
              <a:rPr lang="en-US" sz="1800" dirty="0"/>
              <a:t> for reducing the number of chronically homeless individuals and families in the CoC, as reported by the CoC in the 2017 PIT count compared to the 2016 PIT count.  Maximum points to </a:t>
            </a:r>
            <a:r>
              <a:rPr lang="en-US" sz="1800" dirty="0" err="1"/>
              <a:t>CoCs</a:t>
            </a:r>
            <a:r>
              <a:rPr lang="en-US" sz="1800" dirty="0"/>
              <a:t> that are able to demonstrate a decrease in both the total number of chronically homeless individuals and families as well as a decrease in the total unsheltered chronic homeless population.  </a:t>
            </a:r>
            <a:r>
              <a:rPr lang="en-US" sz="1800" dirty="0" err="1"/>
              <a:t>CoCs</a:t>
            </a:r>
            <a:r>
              <a:rPr lang="en-US" sz="1800" dirty="0"/>
              <a:t> must explain any increase or no change to the number of CH homeless individuals and families in the CoC.</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5" name="Shape 139" descr="Check, Mark - Free images on Pixabay"/>
          <p:cNvPicPr preferRelativeResize="0"/>
          <p:nvPr/>
        </p:nvPicPr>
        <p:blipFill>
          <a:blip r:embed="rId4">
            <a:alphaModFix/>
          </a:blip>
          <a:stretch>
            <a:fillRect/>
          </a:stretch>
        </p:blipFill>
        <p:spPr>
          <a:xfrm>
            <a:off x="316914" y="2095854"/>
            <a:ext cx="365760" cy="365760"/>
          </a:xfrm>
          <a:prstGeom prst="rect">
            <a:avLst/>
          </a:prstGeom>
          <a:noFill/>
          <a:ln>
            <a:noFill/>
          </a:ln>
        </p:spPr>
      </p:pic>
      <p:sp>
        <p:nvSpPr>
          <p:cNvPr id="7" name="&quot;No&quot; Symbol 6"/>
          <p:cNvSpPr/>
          <p:nvPr/>
        </p:nvSpPr>
        <p:spPr>
          <a:xfrm>
            <a:off x="137657" y="2869035"/>
            <a:ext cx="457200" cy="4572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5"/>
          <a:stretch>
            <a:fillRect/>
          </a:stretch>
        </p:blipFill>
        <p:spPr>
          <a:xfrm>
            <a:off x="1451932" y="4259753"/>
            <a:ext cx="8282967" cy="2011680"/>
          </a:xfrm>
          <a:prstGeom prst="rect">
            <a:avLst/>
          </a:prstGeom>
        </p:spPr>
      </p:pic>
      <p:sp>
        <p:nvSpPr>
          <p:cNvPr id="9" name="Up Arrow 8"/>
          <p:cNvSpPr/>
          <p:nvPr/>
        </p:nvSpPr>
        <p:spPr>
          <a:xfrm>
            <a:off x="8312499" y="5082713"/>
            <a:ext cx="274320" cy="3657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8039798" y="5448473"/>
            <a:ext cx="274320" cy="3657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8586819" y="5726273"/>
            <a:ext cx="274320" cy="3657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833585" y="5079141"/>
            <a:ext cx="1074057" cy="369332"/>
          </a:xfrm>
          <a:prstGeom prst="rect">
            <a:avLst/>
          </a:prstGeom>
          <a:noFill/>
        </p:spPr>
        <p:txBody>
          <a:bodyPr wrap="square" rtlCol="0">
            <a:spAutoFit/>
          </a:bodyPr>
          <a:lstStyle/>
          <a:p>
            <a:r>
              <a:rPr lang="en-US" b="1" dirty="0" smtClean="0">
                <a:solidFill>
                  <a:srgbClr val="FF9900"/>
                </a:solidFill>
              </a:rPr>
              <a:t>+ 24.06%</a:t>
            </a:r>
            <a:endParaRPr lang="en-US" b="1" dirty="0">
              <a:solidFill>
                <a:srgbClr val="FF9900"/>
              </a:solidFill>
            </a:endParaRPr>
          </a:p>
        </p:txBody>
      </p:sp>
      <p:sp>
        <p:nvSpPr>
          <p:cNvPr id="13" name="TextBox 12"/>
          <p:cNvSpPr txBox="1"/>
          <p:nvPr/>
        </p:nvSpPr>
        <p:spPr>
          <a:xfrm>
            <a:off x="9833585" y="5415673"/>
            <a:ext cx="1074057" cy="369332"/>
          </a:xfrm>
          <a:prstGeom prst="rect">
            <a:avLst/>
          </a:prstGeom>
          <a:noFill/>
        </p:spPr>
        <p:txBody>
          <a:bodyPr wrap="square" rtlCol="0">
            <a:spAutoFit/>
          </a:bodyPr>
          <a:lstStyle/>
          <a:p>
            <a:r>
              <a:rPr lang="en-US" b="1" dirty="0" smtClean="0">
                <a:solidFill>
                  <a:srgbClr val="FF9900"/>
                </a:solidFill>
              </a:rPr>
              <a:t>+ 25.00%</a:t>
            </a:r>
            <a:endParaRPr lang="en-US" b="1" dirty="0">
              <a:solidFill>
                <a:srgbClr val="FF9900"/>
              </a:solidFill>
            </a:endParaRPr>
          </a:p>
        </p:txBody>
      </p:sp>
      <p:sp>
        <p:nvSpPr>
          <p:cNvPr id="14" name="TextBox 13"/>
          <p:cNvSpPr txBox="1"/>
          <p:nvPr/>
        </p:nvSpPr>
        <p:spPr>
          <a:xfrm>
            <a:off x="9833585" y="5753853"/>
            <a:ext cx="1074057" cy="369332"/>
          </a:xfrm>
          <a:prstGeom prst="rect">
            <a:avLst/>
          </a:prstGeom>
          <a:noFill/>
        </p:spPr>
        <p:txBody>
          <a:bodyPr wrap="square" rtlCol="0">
            <a:spAutoFit/>
          </a:bodyPr>
          <a:lstStyle/>
          <a:p>
            <a:r>
              <a:rPr lang="en-US" b="1" dirty="0" smtClean="0">
                <a:solidFill>
                  <a:srgbClr val="FF9900"/>
                </a:solidFill>
              </a:rPr>
              <a:t>+ 17.39%</a:t>
            </a:r>
            <a:endParaRPr lang="en-US" b="1" dirty="0">
              <a:solidFill>
                <a:srgbClr val="FF9900"/>
              </a:solidFill>
            </a:endParaRPr>
          </a:p>
        </p:txBody>
      </p:sp>
    </p:spTree>
    <p:extLst>
      <p:ext uri="{BB962C8B-B14F-4D97-AF65-F5344CB8AC3E}">
        <p14:creationId xmlns:p14="http://schemas.microsoft.com/office/powerpoint/2010/main" val="11722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Ending Homelessness Among Households with Children (15 points) </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sz="1800" dirty="0"/>
              <a:t>(1)  Up to 2 points to </a:t>
            </a:r>
            <a:r>
              <a:rPr lang="en-US" sz="1800" dirty="0" err="1"/>
              <a:t>CoCs</a:t>
            </a:r>
            <a:r>
              <a:rPr lang="en-US" sz="1800" dirty="0"/>
              <a:t> that prioritize households with children based on need, including factors such as: history of or vulnerability to victimization (e.g. domestic violence, sexual assault, childhood abuse), number of previous homeless episodes, unsheltered homeless, criminal history, bad credit or rental history.  </a:t>
            </a:r>
          </a:p>
          <a:p>
            <a:r>
              <a:rPr lang="en-US" sz="1800" dirty="0"/>
              <a:t> </a:t>
            </a:r>
          </a:p>
          <a:p>
            <a:r>
              <a:rPr lang="en-US" sz="1800" dirty="0"/>
              <a:t>(2) Up to 3 points to </a:t>
            </a:r>
            <a:r>
              <a:rPr lang="en-US" sz="1800" dirty="0" err="1"/>
              <a:t>CoCs</a:t>
            </a:r>
            <a:r>
              <a:rPr lang="en-US" sz="1800" dirty="0"/>
              <a:t> based on the local plan to rapidly re-house households with children within 30 days of those families becoming homeless. Maximum points awarded to COCs that:</a:t>
            </a:r>
          </a:p>
          <a:p>
            <a:r>
              <a:rPr lang="en-US" sz="1800" dirty="0"/>
              <a:t>(a) describe an effective strategy to quickly rehouse families; and</a:t>
            </a:r>
          </a:p>
          <a:p>
            <a:r>
              <a:rPr lang="en-US" sz="1800" dirty="0"/>
              <a:t>(b) identify the organization or position that is responsible for implementing the strategy.</a:t>
            </a:r>
          </a:p>
          <a:p>
            <a:r>
              <a:rPr lang="en-US" sz="1800" dirty="0"/>
              <a:t> </a:t>
            </a:r>
          </a:p>
          <a:p>
            <a:r>
              <a:rPr lang="en-US" sz="1800" dirty="0"/>
              <a:t>(3) Up to 4 points to </a:t>
            </a:r>
            <a:r>
              <a:rPr lang="en-US" sz="1800" dirty="0" err="1"/>
              <a:t>CoCs</a:t>
            </a:r>
            <a:r>
              <a:rPr lang="en-US" sz="1800" dirty="0"/>
              <a:t> for increasing rapid rehousing units for households with children experiencing homelessness.  Maximum points will be awarded to COCs that increase rapid rehousing units by at least 5%.  </a:t>
            </a:r>
          </a:p>
          <a:p>
            <a:r>
              <a:rPr lang="en-US" sz="1800" dirty="0"/>
              <a:t> </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5" name="Shape 139" descr="Check, Mark - Free images on Pixabay"/>
          <p:cNvPicPr preferRelativeResize="0"/>
          <p:nvPr/>
        </p:nvPicPr>
        <p:blipFill>
          <a:blip r:embed="rId4">
            <a:alphaModFix/>
          </a:blip>
          <a:stretch>
            <a:fillRect/>
          </a:stretch>
        </p:blipFill>
        <p:spPr>
          <a:xfrm>
            <a:off x="331428" y="4164139"/>
            <a:ext cx="365760" cy="365760"/>
          </a:xfrm>
          <a:prstGeom prst="rect">
            <a:avLst/>
          </a:prstGeom>
          <a:noFill/>
          <a:ln>
            <a:noFill/>
          </a:ln>
        </p:spPr>
      </p:pic>
      <p:pic>
        <p:nvPicPr>
          <p:cNvPr id="2" name="Picture 1"/>
          <p:cNvPicPr>
            <a:picLocks noChangeAspect="1"/>
          </p:cNvPicPr>
          <p:nvPr/>
        </p:nvPicPr>
        <p:blipFill>
          <a:blip r:embed="rId5"/>
          <a:stretch>
            <a:fillRect/>
          </a:stretch>
        </p:blipFill>
        <p:spPr>
          <a:xfrm>
            <a:off x="889226" y="4872299"/>
            <a:ext cx="8978462" cy="1371600"/>
          </a:xfrm>
          <a:prstGeom prst="rect">
            <a:avLst/>
          </a:prstGeom>
        </p:spPr>
      </p:pic>
      <p:sp>
        <p:nvSpPr>
          <p:cNvPr id="7" name="Up Arrow 6"/>
          <p:cNvSpPr/>
          <p:nvPr/>
        </p:nvSpPr>
        <p:spPr>
          <a:xfrm>
            <a:off x="8070745" y="5543393"/>
            <a:ext cx="365760" cy="54864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51860" y="5798634"/>
            <a:ext cx="1074057" cy="369332"/>
          </a:xfrm>
          <a:prstGeom prst="rect">
            <a:avLst/>
          </a:prstGeom>
          <a:noFill/>
        </p:spPr>
        <p:txBody>
          <a:bodyPr wrap="square" rtlCol="0">
            <a:spAutoFit/>
          </a:bodyPr>
          <a:lstStyle/>
          <a:p>
            <a:r>
              <a:rPr lang="en-US" b="1" dirty="0" smtClean="0">
                <a:solidFill>
                  <a:srgbClr val="FF9900"/>
                </a:solidFill>
              </a:rPr>
              <a:t>+ 78.82%</a:t>
            </a:r>
            <a:endParaRPr lang="en-US" b="1" dirty="0">
              <a:solidFill>
                <a:srgbClr val="FF9900"/>
              </a:solidFill>
            </a:endParaRPr>
          </a:p>
        </p:txBody>
      </p:sp>
    </p:spTree>
    <p:extLst>
      <p:ext uri="{BB962C8B-B14F-4D97-AF65-F5344CB8AC3E}">
        <p14:creationId xmlns:p14="http://schemas.microsoft.com/office/powerpoint/2010/main" val="86821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body" idx="1"/>
          </p:nvPr>
        </p:nvSpPr>
        <p:spPr>
          <a:xfrm>
            <a:off x="415600" y="1688433"/>
            <a:ext cx="11360800" cy="4654310"/>
          </a:xfrm>
          <a:prstGeom prst="rect">
            <a:avLst/>
          </a:prstGeom>
        </p:spPr>
        <p:txBody>
          <a:bodyPr vert="horz" lIns="121900" tIns="121900" rIns="121900" bIns="121900" rtlCol="0" anchor="t" anchorCtr="0">
            <a:noAutofit/>
          </a:bodyPr>
          <a:lstStyle/>
          <a:p>
            <a:r>
              <a:rPr lang="en-US" sz="1800" dirty="0"/>
              <a:t>(4) Up to 2 points to </a:t>
            </a:r>
            <a:r>
              <a:rPr lang="en-US" sz="1800" dirty="0" err="1"/>
              <a:t>CoCs</a:t>
            </a:r>
            <a:r>
              <a:rPr lang="en-US" sz="1800" dirty="0"/>
              <a:t> for ensuring emergency shelters, transitional housing, and permanent housing–permanent supportive housing and rapid re-housing–projects within the CoC do not deny admission to or separate family members when they enter shelter or housing.   </a:t>
            </a:r>
          </a:p>
          <a:p>
            <a:r>
              <a:rPr lang="en-US" sz="1800" dirty="0"/>
              <a:t> </a:t>
            </a:r>
          </a:p>
          <a:p>
            <a:r>
              <a:rPr lang="en-US" sz="1800" dirty="0"/>
              <a:t>(5) Up to 3 points to </a:t>
            </a:r>
            <a:r>
              <a:rPr lang="en-US" sz="1800" dirty="0" err="1"/>
              <a:t>CoCs</a:t>
            </a:r>
            <a:r>
              <a:rPr lang="en-US" sz="1800" dirty="0"/>
              <a:t> that demonstrate the total number of homeless households with children and youth, has decreased as reported in the 2017 PIT count compared to 2016. </a:t>
            </a:r>
          </a:p>
          <a:p>
            <a:r>
              <a:rPr lang="en-US" sz="1800" dirty="0"/>
              <a:t> </a:t>
            </a:r>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1800" dirty="0"/>
              <a:t>(6) Up to 1 point to COCs that demonstrate unaccompanied youth and families with children experiencing homelessness are informed of and receive access to education services through programs such as Public Pre-K, head start, child care, and home visiting.  Maximum points will be awarded to COCs that demonstrate there are written agreements in place between the COC or its HUD-funded projects and educational supports and services, including those for children 0-5.</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2" name="Picture 1"/>
          <p:cNvPicPr>
            <a:picLocks noChangeAspect="1"/>
          </p:cNvPicPr>
          <p:nvPr/>
        </p:nvPicPr>
        <p:blipFill>
          <a:blip r:embed="rId4"/>
          <a:stretch>
            <a:fillRect/>
          </a:stretch>
        </p:blipFill>
        <p:spPr>
          <a:xfrm>
            <a:off x="2062617" y="3368676"/>
            <a:ext cx="5508264" cy="1554480"/>
          </a:xfrm>
          <a:prstGeom prst="rect">
            <a:avLst/>
          </a:prstGeom>
        </p:spPr>
      </p:pic>
      <p:sp>
        <p:nvSpPr>
          <p:cNvPr id="6" name="Down Arrow 5"/>
          <p:cNvSpPr/>
          <p:nvPr/>
        </p:nvSpPr>
        <p:spPr>
          <a:xfrm>
            <a:off x="7570881" y="3659020"/>
            <a:ext cx="365760" cy="54864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hape 139" descr="Check, Mark - Free images on Pixabay"/>
          <p:cNvPicPr preferRelativeResize="0"/>
          <p:nvPr/>
        </p:nvPicPr>
        <p:blipFill>
          <a:blip r:embed="rId5">
            <a:alphaModFix/>
          </a:blip>
          <a:stretch>
            <a:fillRect/>
          </a:stretch>
        </p:blipFill>
        <p:spPr>
          <a:xfrm>
            <a:off x="309657" y="2792539"/>
            <a:ext cx="365760" cy="365760"/>
          </a:xfrm>
          <a:prstGeom prst="rect">
            <a:avLst/>
          </a:prstGeom>
          <a:noFill/>
          <a:ln>
            <a:noFill/>
          </a:ln>
        </p:spPr>
      </p:pic>
    </p:spTree>
    <p:extLst>
      <p:ext uri="{BB962C8B-B14F-4D97-AF65-F5344CB8AC3E}">
        <p14:creationId xmlns:p14="http://schemas.microsoft.com/office/powerpoint/2010/main" val="896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Ending Youth Homelessness (15 points) </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sz="1800" dirty="0"/>
              <a:t>(1) Up to 2 points to </a:t>
            </a:r>
            <a:r>
              <a:rPr lang="en-US" sz="1800" dirty="0" err="1"/>
              <a:t>CoCs</a:t>
            </a:r>
            <a:r>
              <a:rPr lang="en-US" sz="1800" dirty="0"/>
              <a:t> that prioritize unaccompanied youth based on need, including factors such as: history of or vulnerability to victimization (e.g. domestic violence, sexual assault, childhood abuse), number of previous homeless episodes, unsheltered homeless, criminal history, bad credit or rental history.  </a:t>
            </a:r>
          </a:p>
          <a:p>
            <a:r>
              <a:rPr lang="en-US" sz="1800" dirty="0"/>
              <a:t> </a:t>
            </a:r>
          </a:p>
          <a:p>
            <a:r>
              <a:rPr lang="en-US" sz="1800" dirty="0"/>
              <a:t>(2) Up to 5 points to </a:t>
            </a:r>
            <a:r>
              <a:rPr lang="en-US" sz="1800" dirty="0" err="1"/>
              <a:t>CoCs</a:t>
            </a:r>
            <a:r>
              <a:rPr lang="en-US" sz="1800" dirty="0"/>
              <a:t> for strategies that address the unique circumstances and needs of unaccompanied homeless youth. </a:t>
            </a:r>
            <a:endParaRPr lang="en-US" sz="1800" dirty="0" smtClean="0"/>
          </a:p>
          <a:p>
            <a:endParaRPr lang="en-US" sz="1800" dirty="0"/>
          </a:p>
          <a:p>
            <a:r>
              <a:rPr lang="en-US" sz="1800" dirty="0" smtClean="0"/>
              <a:t>Maximum </a:t>
            </a:r>
            <a:r>
              <a:rPr lang="en-US" sz="1800" dirty="0"/>
              <a:t>points will be awarded to COCs that demonstrate they are addressing:</a:t>
            </a:r>
          </a:p>
          <a:p>
            <a:r>
              <a:rPr lang="en-US" sz="1800" dirty="0"/>
              <a:t>(a) unsheltered homelessness;</a:t>
            </a:r>
          </a:p>
          <a:p>
            <a:r>
              <a:rPr lang="en-US" sz="1800" dirty="0"/>
              <a:t>(b) trafficking; and</a:t>
            </a:r>
          </a:p>
          <a:p>
            <a:r>
              <a:rPr lang="en-US" sz="1800" dirty="0"/>
              <a:t>(c) other forms of exploitation experienced by unaccompanied youth experiencing homelessness.</a:t>
            </a:r>
          </a:p>
          <a:p>
            <a:r>
              <a:rPr lang="en-US" sz="1800" dirty="0"/>
              <a:t>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918095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sz="1800" dirty="0"/>
              <a:t>(3) Up to 7 points to </a:t>
            </a:r>
            <a:r>
              <a:rPr lang="en-US" sz="1800" dirty="0" err="1"/>
              <a:t>CoCs</a:t>
            </a:r>
            <a:r>
              <a:rPr lang="en-US" sz="1800" dirty="0"/>
              <a:t> that demonstrate the strategies used by the COC, including additional funding secured, to increase the availability of housing and services for youth experiencing homelessness, especially those experiencing unsheltered homelessness. </a:t>
            </a:r>
            <a:endParaRPr lang="en-US" sz="1800" dirty="0" smtClean="0"/>
          </a:p>
          <a:p>
            <a:endParaRPr lang="en-US" sz="1800" dirty="0"/>
          </a:p>
          <a:p>
            <a:r>
              <a:rPr lang="en-US" sz="1800" dirty="0" smtClean="0"/>
              <a:t>Maximum </a:t>
            </a:r>
            <a:r>
              <a:rPr lang="en-US" sz="1800" dirty="0"/>
              <a:t>points will be awarded to COCs that provide evidence that the strategies implemented are effective at ending youth homelessness and include the measure that is being used to determine the effectiveness of the strategies.  </a:t>
            </a:r>
          </a:p>
          <a:p>
            <a:r>
              <a:rPr lang="en-US" sz="1800" dirty="0"/>
              <a:t> </a:t>
            </a:r>
          </a:p>
          <a:p>
            <a:r>
              <a:rPr lang="en-US" sz="1800" dirty="0"/>
              <a:t>(4) Up to 1 point to COCs that demonstrate how the COC collaborates with youth education providers, McKinney-Vento local educational authorities, and school districts. </a:t>
            </a:r>
            <a:endParaRPr lang="en-US" sz="1800" dirty="0" smtClean="0"/>
          </a:p>
          <a:p>
            <a:endParaRPr lang="en-US" sz="1800" dirty="0"/>
          </a:p>
          <a:p>
            <a:r>
              <a:rPr lang="en-US" sz="1800" dirty="0" smtClean="0"/>
              <a:t>Maximum </a:t>
            </a:r>
            <a:r>
              <a:rPr lang="en-US" sz="1800" dirty="0"/>
              <a:t>points will be awarded to COCs that demonstrate:</a:t>
            </a:r>
          </a:p>
          <a:p>
            <a:r>
              <a:rPr lang="en-US" sz="1800" dirty="0"/>
              <a:t>(a) formal partnerships with these entities; and</a:t>
            </a:r>
          </a:p>
          <a:p>
            <a:r>
              <a:rPr lang="en-US" sz="1800" dirty="0"/>
              <a:t>(b) that policies and procedures have been adopted to inform individuals and families who become homeless of their eligibility for educational services.</a:t>
            </a:r>
          </a:p>
          <a:p>
            <a:pPr>
              <a:buNone/>
            </a:pPr>
            <a:endParaRPr lang="en-US" sz="1800" dirty="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847038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US" sz="2800" b="1" dirty="0"/>
              <a:t>Ending Veteran Homelessness (15 points) </a:t>
            </a:r>
            <a:endParaRPr lang="en" sz="28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r>
              <a:rPr lang="en-US" sz="1800" dirty="0"/>
              <a:t>(a) Up to 8 points to </a:t>
            </a:r>
            <a:r>
              <a:rPr lang="en-US" sz="1800" dirty="0" err="1"/>
              <a:t>CoCs</a:t>
            </a:r>
            <a:r>
              <a:rPr lang="en-US" sz="1800" dirty="0"/>
              <a:t> that demonstrate a decrease in the total number of homeless veterans in the CoC, as reported in the 2017 PIT count compared to 2016.</a:t>
            </a:r>
          </a:p>
          <a:p>
            <a:r>
              <a:rPr lang="en-US" sz="1800" dirty="0"/>
              <a:t> </a:t>
            </a:r>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a:p>
          <a:p>
            <a:r>
              <a:rPr lang="en-US" sz="1800" dirty="0"/>
              <a:t>(b) Up to 4 points to </a:t>
            </a:r>
            <a:r>
              <a:rPr lang="en-US" sz="1800" dirty="0" err="1"/>
              <a:t>CoCs</a:t>
            </a:r>
            <a:r>
              <a:rPr lang="en-US" sz="1800" dirty="0"/>
              <a:t> that demonstrate a 75% reduction in the total number of homeless veterans and unsheltered homeless veterans as reported in the 2015 PIT count, compared to 2010 (or 2009 if an unsheltered count was not conducted in 2010).   </a:t>
            </a:r>
          </a:p>
          <a:p>
            <a:r>
              <a:rPr lang="en-US" sz="1800" dirty="0"/>
              <a:t> </a:t>
            </a:r>
          </a:p>
          <a:p>
            <a:r>
              <a:rPr lang="en-US" sz="1800" dirty="0"/>
              <a:t>(c) Up to 3 points to </a:t>
            </a:r>
            <a:r>
              <a:rPr lang="en-US" sz="1800" dirty="0" err="1"/>
              <a:t>CoCs</a:t>
            </a:r>
            <a:r>
              <a:rPr lang="en-US" sz="1800" dirty="0"/>
              <a:t> that demonstrate they identify, assesses, and refers homeless veterans who are eligible for Veterans Affairs services and housing to appropriate resources such as HUD-VASH, SSVF, and GPD.   </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pic>
        <p:nvPicPr>
          <p:cNvPr id="3" name="Picture 2"/>
          <p:cNvPicPr>
            <a:picLocks noChangeAspect="1"/>
          </p:cNvPicPr>
          <p:nvPr/>
        </p:nvPicPr>
        <p:blipFill>
          <a:blip r:embed="rId4"/>
          <a:stretch>
            <a:fillRect/>
          </a:stretch>
        </p:blipFill>
        <p:spPr>
          <a:xfrm>
            <a:off x="777427" y="2400300"/>
            <a:ext cx="7023897" cy="1737360"/>
          </a:xfrm>
          <a:prstGeom prst="rect">
            <a:avLst/>
          </a:prstGeom>
        </p:spPr>
      </p:pic>
      <p:sp>
        <p:nvSpPr>
          <p:cNvPr id="7" name="Down Arrow 6"/>
          <p:cNvSpPr/>
          <p:nvPr/>
        </p:nvSpPr>
        <p:spPr>
          <a:xfrm>
            <a:off x="7852019" y="2940563"/>
            <a:ext cx="365760" cy="54864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hape 139" descr="Check, Mark - Free images on Pixabay"/>
          <p:cNvPicPr preferRelativeResize="0"/>
          <p:nvPr/>
        </p:nvPicPr>
        <p:blipFill>
          <a:blip r:embed="rId5">
            <a:alphaModFix/>
          </a:blip>
          <a:stretch>
            <a:fillRect/>
          </a:stretch>
        </p:blipFill>
        <p:spPr>
          <a:xfrm>
            <a:off x="377324" y="1688433"/>
            <a:ext cx="365760" cy="365760"/>
          </a:xfrm>
          <a:prstGeom prst="rect">
            <a:avLst/>
          </a:prstGeom>
          <a:noFill/>
          <a:ln>
            <a:noFill/>
          </a:ln>
        </p:spPr>
      </p:pic>
    </p:spTree>
    <p:extLst>
      <p:ext uri="{BB962C8B-B14F-4D97-AF65-F5344CB8AC3E}">
        <p14:creationId xmlns:p14="http://schemas.microsoft.com/office/powerpoint/2010/main" val="4999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7380" y="476800"/>
            <a:ext cx="11428400" cy="1256000"/>
          </a:xfrm>
          <a:prstGeom prst="rect">
            <a:avLst/>
          </a:prstGeom>
        </p:spPr>
        <p:txBody>
          <a:bodyPr vert="horz" lIns="121900" tIns="121900" rIns="121900" bIns="121900" rtlCol="0" anchor="ctr" anchorCtr="0">
            <a:noAutofit/>
          </a:bodyPr>
          <a:lstStyle/>
          <a:p>
            <a:r>
              <a:rPr lang="en" sz="6000" b="1" dirty="0" smtClean="0">
                <a:solidFill>
                  <a:srgbClr val="FF9900"/>
                </a:solidFill>
              </a:rPr>
              <a:t>Project Application Ranking</a:t>
            </a:r>
            <a:endParaRPr lang="en" sz="6000" b="1" dirty="0">
              <a:solidFill>
                <a:srgbClr val="FF9900"/>
              </a:solidFill>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98012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Board Scoring Tool	</a:t>
            </a: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Th</a:t>
            </a:r>
            <a:r>
              <a:rPr lang="en-US" sz="1600" dirty="0" smtClean="0"/>
              <a:t>e Board Scoring Tool was approved by the BOS Board of Directors on April 25, 2017.</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Board Scoring Tool and Threshold webinar occurred on May 16, 2017.</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The NOFA was released by HUD on July 14, 2017.</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The initial Board Scoring Tool results were posted on the BOS website on July 26, 2017.</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Projects below the threshold were required to submit their plan by August 4, 2017.</a:t>
            </a:r>
          </a:p>
          <a:p>
            <a:pPr lvl="1">
              <a:buFont typeface="Arial" panose="020B0604020202020204" pitchFamily="34" charset="0"/>
              <a:buChar char="•"/>
            </a:pPr>
            <a:r>
              <a:rPr lang="en-US" sz="1600" dirty="0" smtClean="0"/>
              <a:t>Options included: relinquish funds, voluntarily reallocate, or request reconsideration.</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An updated Board Scoring Tool results were posted on the BOS website on August 7, 2017.</a:t>
            </a:r>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There will continue to be some movement on the ranking as new projects, final voluntary reallocations, and involuntary reallocation decisions are made by the Board. A final Board coring Tool results should be posted on the BOS website prior to August 28, 2017. </a:t>
            </a:r>
            <a:endParaRPr sz="16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214834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Points on the Board Scoring Tool</a:t>
            </a:r>
            <a:endParaRPr lang="en"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65642020"/>
              </p:ext>
            </p:extLst>
          </p:nvPr>
        </p:nvGraphicFramePr>
        <p:xfrm>
          <a:off x="742119" y="1792904"/>
          <a:ext cx="10528853" cy="3893421"/>
        </p:xfrm>
        <a:graphic>
          <a:graphicData uri="http://schemas.openxmlformats.org/drawingml/2006/table">
            <a:tbl>
              <a:tblPr firstRow="1" firstCol="1" bandRow="1">
                <a:tableStyleId>{B301B821-A1FF-4177-AEE7-76D212191A09}</a:tableStyleId>
              </a:tblPr>
              <a:tblGrid>
                <a:gridCol w="1109190"/>
                <a:gridCol w="3648500"/>
                <a:gridCol w="1114820"/>
                <a:gridCol w="3547153"/>
                <a:gridCol w="1109190"/>
              </a:tblGrid>
              <a:tr h="274435">
                <a:tc>
                  <a: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Percentage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r>
              <a:tr h="425593">
                <a:tc>
                  <a:txBody>
                    <a:bodyPr/>
                    <a:lstStyle/>
                    <a:p>
                      <a:pPr marL="0" marR="0">
                        <a:lnSpc>
                          <a:spcPct val="115000"/>
                        </a:lnSpc>
                        <a:spcBef>
                          <a:spcPts val="0"/>
                        </a:spcBef>
                        <a:spcAft>
                          <a:spcPts val="0"/>
                        </a:spcAft>
                      </a:pPr>
                      <a:r>
                        <a:rPr lang="en-US" sz="1200" dirty="0">
                          <a:effectLst/>
                        </a:rPr>
                        <a:t>Part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Timely Submission:  APR, QAPR, </a:t>
                      </a:r>
                      <a:r>
                        <a:rPr lang="en-US" sz="1200" dirty="0" smtClean="0">
                          <a:effectLst/>
                        </a:rPr>
                        <a:t>PIT participation, Submitting Board requested information for the Competition and Project Application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0 pts.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COC Compliance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Penalty Only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r>
              <a:tr h="524703">
                <a:tc>
                  <a:txBody>
                    <a:bodyPr/>
                    <a:lstStyle/>
                    <a:p>
                      <a:pPr marL="0" marR="0">
                        <a:lnSpc>
                          <a:spcPct val="115000"/>
                        </a:lnSpc>
                        <a:spcBef>
                          <a:spcPts val="0"/>
                        </a:spcBef>
                        <a:spcAft>
                          <a:spcPts val="0"/>
                        </a:spcAft>
                      </a:pPr>
                      <a:r>
                        <a:rPr lang="en-US" sz="1200">
                          <a:effectLst/>
                        </a:rPr>
                        <a:t>Part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Program:  Effective Use of Federal Funds, Unit Utilization, Data </a:t>
                      </a:r>
                      <a:r>
                        <a:rPr lang="en-US" sz="1200" dirty="0" smtClean="0">
                          <a:effectLst/>
                        </a:rPr>
                        <a:t>Completeness, LOCCS </a:t>
                      </a:r>
                      <a:r>
                        <a:rPr lang="en-US" sz="1200" dirty="0">
                          <a:effectLst/>
                        </a:rPr>
                        <a:t>draw, program </a:t>
                      </a:r>
                      <a:r>
                        <a:rPr lang="en-US" sz="1200" dirty="0" smtClean="0">
                          <a:effectLst/>
                        </a:rPr>
                        <a:t>prioritization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30 pts.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From </a:t>
                      </a:r>
                      <a:r>
                        <a:rPr lang="en-US" sz="1200" i="1" dirty="0" smtClean="0">
                          <a:effectLst/>
                        </a:rPr>
                        <a:t>e-snaps</a:t>
                      </a:r>
                      <a:r>
                        <a:rPr lang="en-US" sz="1200" i="1" baseline="0" dirty="0" smtClean="0">
                          <a:effectLst/>
                        </a:rPr>
                        <a:t> or SAGE </a:t>
                      </a:r>
                      <a:r>
                        <a:rPr lang="en-US" sz="1200" dirty="0" smtClean="0">
                          <a:effectLst/>
                        </a:rPr>
                        <a:t>APR </a:t>
                      </a:r>
                      <a:r>
                        <a:rPr lang="en-US" sz="1200" dirty="0">
                          <a:effectLst/>
                        </a:rPr>
                        <a:t>and HMIS Entry/Exit </a:t>
                      </a:r>
                      <a:r>
                        <a:rPr lang="en-US" sz="1200" dirty="0" smtClean="0">
                          <a:effectLst/>
                        </a:rPr>
                        <a:t>or APR</a:t>
                      </a:r>
                      <a:endParaRPr lang="en-US" sz="1200" dirty="0">
                        <a:effectLst/>
                      </a:endParaRP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From report requested from HUD regarding quarterly drawdown and expenditures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a:effectLst/>
                        </a:rPr>
                        <a:t>28% of total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r>
              <a:tr h="524703">
                <a:tc>
                  <a:txBody>
                    <a:bodyPr/>
                    <a:lstStyle/>
                    <a:p>
                      <a:pPr marL="0" marR="0">
                        <a:lnSpc>
                          <a:spcPct val="115000"/>
                        </a:lnSpc>
                        <a:spcBef>
                          <a:spcPts val="0"/>
                        </a:spcBef>
                        <a:spcAft>
                          <a:spcPts val="0"/>
                        </a:spcAft>
                      </a:pPr>
                      <a:r>
                        <a:rPr lang="en-US" sz="1200">
                          <a:effectLst/>
                        </a:rPr>
                        <a:t>Part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a:effectLst/>
                        </a:rPr>
                        <a:t>HUD Performance Measures: Housing Stability, Increase Earned Income, Increase Non-Earned Income, Mainstream Benefits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a:effectLst/>
                        </a:rPr>
                        <a:t>32 pts.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smtClean="0">
                          <a:effectLst/>
                        </a:rPr>
                        <a:t>From </a:t>
                      </a:r>
                      <a:r>
                        <a:rPr lang="en-US" sz="1200" i="1" dirty="0" smtClean="0">
                          <a:effectLst/>
                        </a:rPr>
                        <a:t>e-snaps</a:t>
                      </a:r>
                      <a:r>
                        <a:rPr lang="en-US" sz="1200" i="1" baseline="0" dirty="0" smtClean="0">
                          <a:effectLst/>
                        </a:rPr>
                        <a:t> or SAGE </a:t>
                      </a:r>
                      <a:r>
                        <a:rPr lang="en-US" sz="1200" dirty="0" smtClean="0">
                          <a:effectLst/>
                        </a:rPr>
                        <a:t>APR and HMIS Entry/Exit or APR</a:t>
                      </a:r>
                    </a:p>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a:effectLst/>
                        </a:rPr>
                        <a:t>30% of total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r>
              <a:tr h="399786">
                <a:tc>
                  <a:txBody>
                    <a:bodyPr/>
                    <a:lstStyle/>
                    <a:p>
                      <a:pPr marL="0" marR="0">
                        <a:lnSpc>
                          <a:spcPct val="115000"/>
                        </a:lnSpc>
                        <a:spcBef>
                          <a:spcPts val="0"/>
                        </a:spcBef>
                        <a:spcAft>
                          <a:spcPts val="0"/>
                        </a:spcAft>
                      </a:pPr>
                      <a:r>
                        <a:rPr lang="en-US" sz="1200">
                          <a:effectLst/>
                        </a:rPr>
                        <a:t>Part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Population (%): Chronic Homeless, Adult with Disabilities, Street/Shelter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15 pts.*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smtClean="0">
                          <a:effectLst/>
                        </a:rPr>
                        <a:t>From </a:t>
                      </a:r>
                      <a:r>
                        <a:rPr lang="en-US" sz="1200" i="1" dirty="0" smtClean="0">
                          <a:effectLst/>
                        </a:rPr>
                        <a:t>e-snaps</a:t>
                      </a:r>
                      <a:r>
                        <a:rPr lang="en-US" sz="1200" i="1" baseline="0" dirty="0" smtClean="0">
                          <a:effectLst/>
                        </a:rPr>
                        <a:t> or SAGE </a:t>
                      </a:r>
                      <a:r>
                        <a:rPr lang="en-US" sz="1200" dirty="0" smtClean="0">
                          <a:effectLst/>
                        </a:rPr>
                        <a:t>APR and HMIS Entry/Exit or APR</a:t>
                      </a:r>
                    </a:p>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a:effectLst/>
                        </a:rPr>
                        <a:t>14% of total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r>
              <a:tr h="318052">
                <a:tc>
                  <a:txBody>
                    <a:bodyPr/>
                    <a:lstStyle/>
                    <a:p>
                      <a:pPr marL="0" marR="0">
                        <a:lnSpc>
                          <a:spcPct val="115000"/>
                        </a:lnSpc>
                        <a:spcBef>
                          <a:spcPts val="0"/>
                        </a:spcBef>
                        <a:spcAft>
                          <a:spcPts val="0"/>
                        </a:spcAft>
                      </a:pPr>
                      <a:r>
                        <a:rPr lang="en-US" sz="1200">
                          <a:effectLst/>
                        </a:rPr>
                        <a:t>Part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a:effectLst/>
                        </a:rPr>
                        <a:t>Risk Adjustment:  High Risk Pool Score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20 pts.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HMIS Generated </a:t>
                      </a:r>
                      <a:r>
                        <a:rPr lang="en-US" sz="1200" dirty="0" smtClean="0">
                          <a:effectLst/>
                        </a:rPr>
                        <a:t>Report</a:t>
                      </a:r>
                      <a:endParaRPr lang="en-US" sz="1200" dirty="0">
                        <a:effectLst/>
                      </a:endParaRPr>
                    </a:p>
                  </a:txBody>
                  <a:tcPr marL="62218" marR="62218" marT="0" marB="0"/>
                </a:tc>
                <a:tc>
                  <a:txBody>
                    <a:bodyPr/>
                    <a:lstStyle/>
                    <a:p>
                      <a:pPr marL="0" marR="0">
                        <a:lnSpc>
                          <a:spcPct val="115000"/>
                        </a:lnSpc>
                        <a:spcBef>
                          <a:spcPts val="0"/>
                        </a:spcBef>
                        <a:spcAft>
                          <a:spcPts val="0"/>
                        </a:spcAft>
                      </a:pPr>
                      <a:r>
                        <a:rPr lang="en-US" sz="1200">
                          <a:effectLst/>
                        </a:rPr>
                        <a:t>19% of total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r>
              <a:tr h="356566">
                <a:tc>
                  <a:txBody>
                    <a:bodyPr/>
                    <a:lstStyle/>
                    <a:p>
                      <a:pPr marL="0" marR="0">
                        <a:lnSpc>
                          <a:spcPct val="115000"/>
                        </a:lnSpc>
                        <a:spcBef>
                          <a:spcPts val="0"/>
                        </a:spcBef>
                        <a:spcAft>
                          <a:spcPts val="0"/>
                        </a:spcAft>
                      </a:pPr>
                      <a:r>
                        <a:rPr lang="en-US" sz="1200">
                          <a:effectLst/>
                        </a:rPr>
                        <a:t>Part 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Reoccurrence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a:effectLst/>
                        </a:rPr>
                        <a:t>10 pts.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HMIS Generated </a:t>
                      </a:r>
                      <a:r>
                        <a:rPr lang="en-US" sz="1200" dirty="0" smtClean="0">
                          <a:effectLst/>
                        </a:rPr>
                        <a:t>Report</a:t>
                      </a:r>
                      <a:endParaRPr lang="en-US" sz="1200" dirty="0">
                        <a:effectLst/>
                      </a:endParaRPr>
                    </a:p>
                  </a:txBody>
                  <a:tcPr marL="62218" marR="62218" marT="0" marB="0"/>
                </a:tc>
                <a:tc>
                  <a:txBody>
                    <a:bodyPr/>
                    <a:lstStyle/>
                    <a:p>
                      <a:pPr marL="0" marR="0">
                        <a:lnSpc>
                          <a:spcPct val="115000"/>
                        </a:lnSpc>
                        <a:spcBef>
                          <a:spcPts val="0"/>
                        </a:spcBef>
                        <a:spcAft>
                          <a:spcPts val="0"/>
                        </a:spcAft>
                      </a:pPr>
                      <a:r>
                        <a:rPr lang="en-US" sz="1200" dirty="0">
                          <a:effectLst/>
                        </a:rPr>
                        <a:t>9% of total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r>
              <a:tr h="332547">
                <a:tc>
                  <a:txBody>
                    <a:bodyPr/>
                    <a:lstStyle/>
                    <a:p>
                      <a:pPr marL="0" marR="0">
                        <a:lnSpc>
                          <a:spcPct val="115000"/>
                        </a:lnSpc>
                        <a:spcBef>
                          <a:spcPts val="0"/>
                        </a:spcBef>
                        <a:spcAft>
                          <a:spcPts val="0"/>
                        </a:spcAft>
                      </a:pPr>
                      <a:r>
                        <a:rPr lang="en-US" sz="1200">
                          <a:effectLst/>
                        </a:rPr>
                        <a:t>Part 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a:effectLst/>
                        </a:rPr>
                        <a:t>Point-in-Time Requirement: Participation and Data Submission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0 pts.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a:effectLst/>
                        </a:rPr>
                        <a:t>Post-PIT Survey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c>
                  <a:txBody>
                    <a:bodyPr/>
                    <a:lstStyle/>
                    <a:p>
                      <a:pPr marL="0" marR="0">
                        <a:lnSpc>
                          <a:spcPct val="115000"/>
                        </a:lnSpc>
                        <a:spcBef>
                          <a:spcPts val="0"/>
                        </a:spcBef>
                        <a:spcAft>
                          <a:spcPts val="0"/>
                        </a:spcAft>
                      </a:pPr>
                      <a:r>
                        <a:rPr lang="en-US" sz="1200" dirty="0">
                          <a:effectLst/>
                        </a:rPr>
                        <a:t>Penalty Only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218" marR="62218" marT="0" marB="0"/>
                </a:tc>
              </a:tr>
            </a:tbl>
          </a:graphicData>
        </a:graphic>
      </p:graphicFrame>
    </p:spTree>
    <p:extLst>
      <p:ext uri="{BB962C8B-B14F-4D97-AF65-F5344CB8AC3E}">
        <p14:creationId xmlns:p14="http://schemas.microsoft.com/office/powerpoint/2010/main" val="1129900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Risk Adjustment Score</a:t>
            </a: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This score is calculated </a:t>
            </a:r>
            <a:r>
              <a:rPr lang="en-US" dirty="0"/>
              <a:t>by ranking all projects from highest rank score to lowest rank score. </a:t>
            </a:r>
            <a:r>
              <a:rPr lang="en-US" dirty="0" smtClean="0"/>
              <a:t>The projects are not separated by type. The report is generated by ICA out of HMIS.</a:t>
            </a:r>
          </a:p>
          <a:p>
            <a:pPr>
              <a:buFont typeface="Arial" panose="020B0604020202020204" pitchFamily="34" charset="0"/>
              <a:buChar char="•"/>
            </a:pPr>
            <a:endParaRPr lang="en-US" dirty="0"/>
          </a:p>
          <a:p>
            <a:pPr lvl="1">
              <a:buFont typeface="Arial" panose="020B0604020202020204" pitchFamily="34" charset="0"/>
              <a:buChar char="•"/>
            </a:pPr>
            <a:r>
              <a:rPr lang="en-US" dirty="0" smtClean="0"/>
              <a:t>For </a:t>
            </a:r>
            <a:r>
              <a:rPr lang="en-US" dirty="0"/>
              <a:t>example:  if the highest score is 65 points – then 65 is set at 100%. And the remaining scores are calculated as a percentage of the highest score. </a:t>
            </a:r>
            <a:endParaRPr lang="en-US" dirty="0" smtClean="0"/>
          </a:p>
          <a:p>
            <a:pPr lvl="1">
              <a:buFont typeface="Arial" panose="020B0604020202020204" pitchFamily="34" charset="0"/>
              <a:buChar char="•"/>
            </a:pPr>
            <a:endParaRPr lang="en-US" dirty="0"/>
          </a:p>
          <a:p>
            <a:pPr>
              <a:buFont typeface="Arial" panose="020B0604020202020204" pitchFamily="34" charset="0"/>
              <a:buChar char="•"/>
            </a:pPr>
            <a:r>
              <a:rPr lang="en-US" dirty="0"/>
              <a:t>Five risk factors were selected for the model based on </a:t>
            </a:r>
            <a:r>
              <a:rPr lang="en-US" dirty="0" smtClean="0"/>
              <a:t>research, </a:t>
            </a:r>
            <a:r>
              <a:rPr lang="en-US" dirty="0"/>
              <a:t>supported by Wisconsin outcomes, and sufficiently documented in HMIS.  These include:</a:t>
            </a:r>
          </a:p>
          <a:p>
            <a:pPr lvl="1">
              <a:buFont typeface="Arial" panose="020B0604020202020204" pitchFamily="34" charset="0"/>
              <a:buChar char="•"/>
            </a:pPr>
            <a:r>
              <a:rPr lang="en-US" dirty="0"/>
              <a:t>Chronic Homelessness </a:t>
            </a:r>
          </a:p>
          <a:p>
            <a:pPr lvl="1">
              <a:buFont typeface="Arial" panose="020B0604020202020204" pitchFamily="34" charset="0"/>
              <a:buChar char="•"/>
            </a:pPr>
            <a:r>
              <a:rPr lang="en-US" dirty="0"/>
              <a:t>Coming from the streets (or a place not meant for human habitation)</a:t>
            </a:r>
          </a:p>
          <a:p>
            <a:pPr lvl="1">
              <a:buFont typeface="Arial" panose="020B0604020202020204" pitchFamily="34" charset="0"/>
              <a:buChar char="•"/>
            </a:pPr>
            <a:r>
              <a:rPr lang="en-US" dirty="0"/>
              <a:t>AODA</a:t>
            </a:r>
          </a:p>
          <a:p>
            <a:pPr lvl="1">
              <a:buFont typeface="Arial" panose="020B0604020202020204" pitchFamily="34" charset="0"/>
              <a:buChar char="•"/>
            </a:pPr>
            <a:r>
              <a:rPr lang="en-US" dirty="0"/>
              <a:t>Mental Health Problem</a:t>
            </a:r>
          </a:p>
          <a:p>
            <a:pPr lvl="1">
              <a:buFont typeface="Arial" panose="020B0604020202020204" pitchFamily="34" charset="0"/>
              <a:buChar char="•"/>
            </a:pPr>
            <a:r>
              <a:rPr lang="en-US" dirty="0"/>
              <a:t>No Income in past 30 days (upon program entry)</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412463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sz="4400" b="1" dirty="0" smtClean="0"/>
              <a:t>HUD’s Homeless Policy and Program Priorities</a:t>
            </a:r>
            <a:endParaRPr lang="en" sz="44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b="1" dirty="0" smtClean="0"/>
              <a:t>Ending homelessness for all persons</a:t>
            </a:r>
          </a:p>
          <a:p>
            <a:pPr lvl="1">
              <a:buFont typeface="Arial" panose="020B0604020202020204" pitchFamily="34" charset="0"/>
              <a:buChar char="•"/>
            </a:pPr>
            <a:r>
              <a:rPr lang="en-US" dirty="0" smtClean="0"/>
              <a:t>COCs should:</a:t>
            </a:r>
          </a:p>
          <a:p>
            <a:pPr lvl="2">
              <a:buFont typeface="Arial" panose="020B0604020202020204" pitchFamily="34" charset="0"/>
              <a:buChar char="•"/>
            </a:pPr>
            <a:r>
              <a:rPr lang="en-US" dirty="0" smtClean="0"/>
              <a:t>Identify, engage, and effectively serve all persons experiencing homelessness</a:t>
            </a:r>
          </a:p>
          <a:p>
            <a:pPr lvl="2">
              <a:buFont typeface="Arial" panose="020B0604020202020204" pitchFamily="34" charset="0"/>
              <a:buChar char="•"/>
            </a:pPr>
            <a:r>
              <a:rPr lang="en-US" dirty="0" smtClean="0"/>
              <a:t>Measure their performance based on local data that takes into account the challenges faced by all subpopulations (e.g. veterans, youth, families, chronic)</a:t>
            </a:r>
          </a:p>
          <a:p>
            <a:pPr lvl="2">
              <a:buFont typeface="Arial" panose="020B0604020202020204" pitchFamily="34" charset="0"/>
              <a:buChar char="•"/>
            </a:pPr>
            <a:r>
              <a:rPr lang="en-US" dirty="0" smtClean="0"/>
              <a:t>Have a comprehensive outreach strategy to identify and continuously engage all unsheltered persons</a:t>
            </a:r>
          </a:p>
          <a:p>
            <a:pPr lvl="2">
              <a:buFont typeface="Arial" panose="020B0604020202020204" pitchFamily="34" charset="0"/>
              <a:buChar char="•"/>
            </a:pPr>
            <a:r>
              <a:rPr lang="en-US" dirty="0" smtClean="0"/>
              <a:t>Determine characteristics of those with the highest needs and longest experiencing of homelessness to develop housing and services tailored to those needs</a:t>
            </a:r>
          </a:p>
          <a:p>
            <a:pPr lvl="2">
              <a:buFont typeface="Arial" panose="020B0604020202020204" pitchFamily="34" charset="0"/>
              <a:buChar char="•"/>
            </a:pPr>
            <a:r>
              <a:rPr lang="en-US" dirty="0" smtClean="0"/>
              <a:t>Use the reallocation process to create new projects that improve their overall performance and better respond to their needs</a:t>
            </a:r>
          </a:p>
          <a:p>
            <a:pPr lvl="2">
              <a:buFont typeface="Arial" panose="020B0604020202020204" pitchFamily="34" charset="0"/>
              <a:buChar char="•"/>
            </a:pPr>
            <a:endParaRPr lang="en-US" dirty="0" smtClean="0"/>
          </a:p>
          <a:p>
            <a:pPr>
              <a:buFont typeface="Arial" panose="020B0604020202020204" pitchFamily="34" charset="0"/>
              <a:buChar char="•"/>
            </a:pPr>
            <a:r>
              <a:rPr lang="en-US" b="1" dirty="0" smtClean="0"/>
              <a:t>Creating a systemic response to homelessness</a:t>
            </a:r>
          </a:p>
          <a:p>
            <a:pPr lvl="1">
              <a:buFont typeface="Arial" panose="020B0604020202020204" pitchFamily="34" charset="0"/>
              <a:buChar char="•"/>
            </a:pPr>
            <a:r>
              <a:rPr lang="en-US" dirty="0" err="1" smtClean="0"/>
              <a:t>CoCs</a:t>
            </a:r>
            <a:r>
              <a:rPr lang="en-US" dirty="0" smtClean="0"/>
              <a:t> should:</a:t>
            </a:r>
          </a:p>
          <a:p>
            <a:pPr lvl="2">
              <a:buFont typeface="Arial" panose="020B0604020202020204" pitchFamily="34" charset="0"/>
              <a:buChar char="•"/>
            </a:pPr>
            <a:r>
              <a:rPr lang="en-US" dirty="0" smtClean="0"/>
              <a:t>Use system performance measures such as average length of homeless episodes, rates of return, and rates of exit to permanent housing destinations to determine how effectively they are serving people experiencing homelessness</a:t>
            </a:r>
          </a:p>
          <a:p>
            <a:pPr lvl="2">
              <a:buFont typeface="Arial" panose="020B0604020202020204" pitchFamily="34" charset="0"/>
              <a:buChar char="•"/>
            </a:pPr>
            <a:r>
              <a:rPr lang="en-US" dirty="0" smtClean="0"/>
              <a:t>Use coordinated entry to promote client choice, coordinated housing and mainstream services to ensure people experiencing homelessness receive assistance quickly, and make homeless assistance open, inclusive, and transparent.</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269947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Reoccurrence</a:t>
            </a: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Reoccurrence is calculated with two different HMIS-based reports. </a:t>
            </a:r>
          </a:p>
          <a:p>
            <a:pPr lvl="0">
              <a:buFont typeface="Arial" panose="020B0604020202020204" pitchFamily="34" charset="0"/>
              <a:buChar char="•"/>
            </a:pPr>
            <a:endParaRPr lang="en-US" dirty="0" smtClean="0"/>
          </a:p>
          <a:p>
            <a:pPr lvl="1">
              <a:buFont typeface="Arial" panose="020B0604020202020204" pitchFamily="34" charset="0"/>
              <a:buChar char="•"/>
            </a:pPr>
            <a:r>
              <a:rPr lang="en-US" dirty="0" smtClean="0"/>
              <a:t>The </a:t>
            </a:r>
            <a:r>
              <a:rPr lang="en-US" u="sng" dirty="0"/>
              <a:t>0555 report </a:t>
            </a:r>
            <a:r>
              <a:rPr lang="en-US" dirty="0"/>
              <a:t>calculates any exit from a CoC-funded housing program </a:t>
            </a:r>
            <a:r>
              <a:rPr lang="en-US" dirty="0" smtClean="0"/>
              <a:t>and subsequent entry into </a:t>
            </a:r>
            <a:r>
              <a:rPr lang="en-US" dirty="0"/>
              <a:t>an Emergency Shelter/motel voucher program that uses HMIS within 2 years of an exit.  </a:t>
            </a:r>
          </a:p>
          <a:p>
            <a:pPr lvl="0">
              <a:buFont typeface="Arial" panose="020B0604020202020204" pitchFamily="34" charset="0"/>
              <a:buChar char="•"/>
            </a:pPr>
            <a:endParaRPr lang="en-US" dirty="0" smtClean="0"/>
          </a:p>
          <a:p>
            <a:pPr lvl="1">
              <a:buFont typeface="Arial" panose="020B0604020202020204" pitchFamily="34" charset="0"/>
              <a:buChar char="•"/>
            </a:pPr>
            <a:r>
              <a:rPr lang="en-US" dirty="0" smtClean="0"/>
              <a:t>The </a:t>
            </a:r>
            <a:r>
              <a:rPr lang="en-US" u="sng" dirty="0"/>
              <a:t>SPM</a:t>
            </a:r>
            <a:r>
              <a:rPr lang="en-US" dirty="0"/>
              <a:t> (system performance measure) </a:t>
            </a:r>
            <a:r>
              <a:rPr lang="en-US" u="sng" dirty="0"/>
              <a:t>report</a:t>
            </a:r>
            <a:r>
              <a:rPr lang="en-US" dirty="0"/>
              <a:t> calculates any successful exit from a CoC-funded housing program </a:t>
            </a:r>
            <a:r>
              <a:rPr lang="en-US" dirty="0" smtClean="0"/>
              <a:t>and subsequent entry into </a:t>
            </a:r>
            <a:r>
              <a:rPr lang="en-US" dirty="0"/>
              <a:t>an Emergency Shelter/motel voucher program that uses HMIS within 2 years of an exit</a:t>
            </a:r>
            <a:r>
              <a:rPr lang="en-US" dirty="0" smtClean="0"/>
              <a:t>.</a:t>
            </a:r>
          </a:p>
          <a:p>
            <a:pPr lvl="0">
              <a:buFont typeface="Arial" panose="020B0604020202020204" pitchFamily="34" charset="0"/>
              <a:buChar char="•"/>
            </a:pPr>
            <a:endParaRPr lang="en-US" dirty="0" smtClean="0"/>
          </a:p>
          <a:p>
            <a:pPr lvl="0">
              <a:buFont typeface="Arial" panose="020B0604020202020204" pitchFamily="34" charset="0"/>
              <a:buChar char="•"/>
            </a:pPr>
            <a:r>
              <a:rPr lang="en-US" dirty="0" smtClean="0"/>
              <a:t>Reoccurrence scores are </a:t>
            </a:r>
            <a:r>
              <a:rPr lang="en-US" b="1" u="sng" dirty="0" smtClean="0"/>
              <a:t>not:</a:t>
            </a:r>
            <a:r>
              <a:rPr lang="en-US" dirty="0" smtClean="0"/>
              <a:t> </a:t>
            </a:r>
          </a:p>
          <a:p>
            <a:pPr lvl="1">
              <a:buFont typeface="Arial" panose="020B0604020202020204" pitchFamily="34" charset="0"/>
              <a:buChar char="•"/>
            </a:pPr>
            <a:r>
              <a:rPr lang="en-US" dirty="0" smtClean="0"/>
              <a:t>impacted by coordinated entry prioritization lists;</a:t>
            </a:r>
          </a:p>
          <a:p>
            <a:pPr lvl="1">
              <a:buFont typeface="Arial" panose="020B0604020202020204" pitchFamily="34" charset="0"/>
              <a:buChar char="•"/>
            </a:pPr>
            <a:r>
              <a:rPr lang="en-US" dirty="0" smtClean="0"/>
              <a:t>entry into a domestic violence shelter;</a:t>
            </a:r>
          </a:p>
          <a:p>
            <a:pPr lvl="1">
              <a:buFont typeface="Arial" panose="020B0604020202020204" pitchFamily="34" charset="0"/>
              <a:buChar char="•"/>
            </a:pPr>
            <a:r>
              <a:rPr lang="en-US" dirty="0"/>
              <a:t>m</a:t>
            </a:r>
            <a:r>
              <a:rPr lang="en-US" dirty="0" smtClean="0"/>
              <a:t>ovement across state lines; or</a:t>
            </a:r>
          </a:p>
          <a:p>
            <a:pPr lvl="1">
              <a:buFont typeface="Arial" panose="020B0604020202020204" pitchFamily="34" charset="0"/>
              <a:buChar char="•"/>
            </a:pPr>
            <a:r>
              <a:rPr lang="en-US" dirty="0" smtClean="0"/>
              <a:t>Entry into another housing program.</a:t>
            </a:r>
          </a:p>
          <a:p>
            <a:pPr lvl="0">
              <a:buFont typeface="Arial" panose="020B0604020202020204" pitchFamily="34" charset="0"/>
              <a:buChar char="•"/>
            </a:pPr>
            <a:endParaRPr lang="en-US" dirty="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661712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653667" y="701800"/>
            <a:ext cx="7484800" cy="5454400"/>
          </a:xfrm>
          <a:prstGeom prst="rect">
            <a:avLst/>
          </a:prstGeom>
        </p:spPr>
        <p:txBody>
          <a:bodyPr vert="horz" lIns="121900" tIns="121900" rIns="121900" bIns="121900" rtlCol="0" anchor="ctr" anchorCtr="0">
            <a:noAutofit/>
          </a:bodyPr>
          <a:lstStyle/>
          <a:p>
            <a:r>
              <a:rPr lang="en" b="1" dirty="0">
                <a:solidFill>
                  <a:srgbClr val="000000"/>
                </a:solidFill>
              </a:rPr>
              <a:t>Questions?</a:t>
            </a:r>
          </a:p>
        </p:txBody>
      </p:sp>
    </p:spTree>
    <p:extLst>
      <p:ext uri="{BB962C8B-B14F-4D97-AF65-F5344CB8AC3E}">
        <p14:creationId xmlns:p14="http://schemas.microsoft.com/office/powerpoint/2010/main" val="4259060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125813" y="526732"/>
            <a:ext cx="9030241" cy="943200"/>
          </a:xfrm>
          <a:prstGeom prst="rect">
            <a:avLst/>
          </a:prstGeom>
        </p:spPr>
        <p:txBody>
          <a:bodyPr vert="horz" lIns="121900" tIns="121900" rIns="121900" bIns="121900" rtlCol="0" anchor="t" anchorCtr="0">
            <a:noAutofit/>
          </a:bodyPr>
          <a:lstStyle/>
          <a:p>
            <a:r>
              <a:rPr lang="en" b="1" dirty="0"/>
              <a:t>Resources and References</a:t>
            </a:r>
          </a:p>
        </p:txBody>
      </p:sp>
      <p:sp>
        <p:nvSpPr>
          <p:cNvPr id="315" name="Shape 315"/>
          <p:cNvSpPr txBox="1">
            <a:spLocks noGrp="1"/>
          </p:cNvSpPr>
          <p:nvPr>
            <p:ph type="body" idx="1"/>
          </p:nvPr>
        </p:nvSpPr>
        <p:spPr>
          <a:xfrm>
            <a:off x="415600" y="1953087"/>
            <a:ext cx="11360800" cy="4138946"/>
          </a:xfrm>
          <a:prstGeom prst="rect">
            <a:avLst/>
          </a:prstGeom>
        </p:spPr>
        <p:txBody>
          <a:bodyPr vert="horz" lIns="121900" tIns="121900" rIns="121900" bIns="121900" rtlCol="0" anchor="t" anchorCtr="0">
            <a:noAutofit/>
          </a:bodyPr>
          <a:lstStyle/>
          <a:p>
            <a:pPr>
              <a:spcAft>
                <a:spcPts val="0"/>
              </a:spcAft>
              <a:buNone/>
            </a:pPr>
            <a:r>
              <a:rPr lang="en" sz="1600" b="1" dirty="0" smtClean="0"/>
              <a:t>CoC </a:t>
            </a:r>
            <a:r>
              <a:rPr lang="en" sz="1600" b="1" dirty="0"/>
              <a:t>Interim </a:t>
            </a:r>
            <a:r>
              <a:rPr lang="en" sz="1600" b="1" dirty="0" smtClean="0"/>
              <a:t>Rule: 24 CFR Part 578</a:t>
            </a:r>
            <a:endParaRPr lang="en" sz="1600" b="1" dirty="0"/>
          </a:p>
          <a:p>
            <a:pPr>
              <a:spcAft>
                <a:spcPts val="0"/>
              </a:spcAft>
              <a:buNone/>
            </a:pPr>
            <a:r>
              <a:rPr lang="en-US" sz="1600" u="sng" dirty="0">
                <a:solidFill>
                  <a:schemeClr val="hlink"/>
                </a:solidFill>
                <a:hlinkClick r:id="rId3"/>
              </a:rPr>
              <a:t>https://</a:t>
            </a:r>
            <a:r>
              <a:rPr lang="en-US" sz="1600" u="sng" dirty="0" smtClean="0">
                <a:solidFill>
                  <a:schemeClr val="hlink"/>
                </a:solidFill>
                <a:hlinkClick r:id="rId3"/>
              </a:rPr>
              <a:t>www.hudexchange.info/resources/documents/CoCProgramInterimRule_FormattedVersion.pdf</a:t>
            </a:r>
            <a:r>
              <a:rPr lang="en-US" sz="1600" u="sng" dirty="0" smtClean="0">
                <a:solidFill>
                  <a:schemeClr val="hlink"/>
                </a:solidFill>
              </a:rPr>
              <a:t> </a:t>
            </a:r>
          </a:p>
          <a:p>
            <a:pPr>
              <a:spcAft>
                <a:spcPts val="0"/>
              </a:spcAft>
              <a:buNone/>
            </a:pPr>
            <a:endParaRPr lang="en-US" sz="1600" dirty="0" smtClean="0"/>
          </a:p>
          <a:p>
            <a:pPr>
              <a:spcAft>
                <a:spcPts val="0"/>
              </a:spcAft>
              <a:buNone/>
            </a:pPr>
            <a:r>
              <a:rPr lang="en-US" sz="1600" b="1" dirty="0" smtClean="0"/>
              <a:t>Notice of Funding Availability (NOFA) for the Fiscal Year (FY) 2017 Continuum of Care Program Competition, FR-6100-N-25</a:t>
            </a:r>
          </a:p>
          <a:p>
            <a:pPr>
              <a:spcAft>
                <a:spcPts val="0"/>
              </a:spcAft>
              <a:buNone/>
            </a:pPr>
            <a:r>
              <a:rPr lang="en-US" sz="1600" dirty="0">
                <a:hlinkClick r:id="rId4"/>
              </a:rPr>
              <a:t>https://</a:t>
            </a:r>
            <a:r>
              <a:rPr lang="en-US" sz="1600" dirty="0" smtClean="0">
                <a:hlinkClick r:id="rId4"/>
              </a:rPr>
              <a:t>www.hudexchange.info/resources/documents/FY-2017-CoC-Program-Competition-NOFA.pdf</a:t>
            </a:r>
            <a:endParaRPr lang="en-US" sz="1600" dirty="0" smtClean="0"/>
          </a:p>
          <a:p>
            <a:pPr>
              <a:spcAft>
                <a:spcPts val="0"/>
              </a:spcAft>
              <a:buNone/>
            </a:pPr>
            <a:endParaRPr lang="en-US" sz="1600" dirty="0" smtClean="0"/>
          </a:p>
          <a:p>
            <a:pPr>
              <a:spcAft>
                <a:spcPts val="0"/>
              </a:spcAft>
              <a:buNone/>
            </a:pPr>
            <a:r>
              <a:rPr lang="en-US" sz="1600" b="1" dirty="0" smtClean="0"/>
              <a:t>HUD: COC Program Competition: </a:t>
            </a:r>
            <a:r>
              <a:rPr lang="en-US" sz="1600" b="1" i="1" dirty="0" smtClean="0"/>
              <a:t>e-snaps </a:t>
            </a:r>
            <a:r>
              <a:rPr lang="en-US" sz="1600" b="1" dirty="0" smtClean="0"/>
              <a:t>Resources</a:t>
            </a:r>
          </a:p>
          <a:p>
            <a:pPr>
              <a:spcAft>
                <a:spcPts val="0"/>
              </a:spcAft>
              <a:buNone/>
            </a:pPr>
            <a:r>
              <a:rPr lang="en-US" sz="1600" dirty="0">
                <a:hlinkClick r:id="rId5"/>
              </a:rPr>
              <a:t>https://www.hudexchange.info/programs/e-snaps/guides/coc-program-competition-resources/#</a:t>
            </a:r>
            <a:r>
              <a:rPr lang="en-US" sz="1600" dirty="0" smtClean="0">
                <a:hlinkClick r:id="rId5"/>
              </a:rPr>
              <a:t>general-resources</a:t>
            </a:r>
            <a:endParaRPr lang="en-US" sz="1600" dirty="0" smtClean="0"/>
          </a:p>
          <a:p>
            <a:pPr>
              <a:spcAft>
                <a:spcPts val="0"/>
              </a:spcAft>
              <a:buNone/>
            </a:pPr>
            <a:endParaRPr lang="en-US" sz="1600" dirty="0"/>
          </a:p>
          <a:p>
            <a:pPr>
              <a:spcAft>
                <a:spcPts val="0"/>
              </a:spcAft>
              <a:buNone/>
            </a:pPr>
            <a:r>
              <a:rPr lang="en-US" sz="1600" b="1" dirty="0" smtClean="0"/>
              <a:t>NAEH: Webinar – FY2017 Continuum of Care NOFA: What’s Inside?</a:t>
            </a:r>
          </a:p>
          <a:p>
            <a:pPr>
              <a:spcAft>
                <a:spcPts val="0"/>
              </a:spcAft>
              <a:buNone/>
            </a:pPr>
            <a:r>
              <a:rPr lang="en-US" sz="1600" dirty="0">
                <a:hlinkClick r:id="rId6"/>
              </a:rPr>
              <a:t>https://endhomelessness.org/event/webinar-fy-2017-continuum-care-nofa-whats-inside</a:t>
            </a:r>
            <a:r>
              <a:rPr lang="en-US" sz="1600" dirty="0" smtClean="0">
                <a:hlinkClick r:id="rId6"/>
              </a:rPr>
              <a:t>/</a:t>
            </a:r>
            <a:endParaRPr lang="en-US" sz="1600" dirty="0" smtClean="0"/>
          </a:p>
          <a:p>
            <a:pPr>
              <a:spcAft>
                <a:spcPts val="0"/>
              </a:spcAft>
              <a:buNone/>
            </a:pPr>
            <a:endParaRPr lang="en-US" sz="1600" dirty="0"/>
          </a:p>
          <a:p>
            <a:pPr>
              <a:spcAft>
                <a:spcPts val="0"/>
              </a:spcAft>
              <a:buNone/>
            </a:pPr>
            <a:r>
              <a:rPr lang="en-US" sz="1600" b="1" dirty="0" smtClean="0"/>
              <a:t>NAEH: Ending Homelessness Today – Blog (May 8, 2017)</a:t>
            </a:r>
          </a:p>
          <a:p>
            <a:pPr>
              <a:spcAft>
                <a:spcPts val="0"/>
              </a:spcAft>
              <a:buNone/>
            </a:pPr>
            <a:r>
              <a:rPr lang="en-US" sz="1600" dirty="0">
                <a:hlinkClick r:id="rId7"/>
              </a:rPr>
              <a:t>https://endhomelessness.org/what-can-cocs-do-right-now-to-prepare-for-the-continuum-of-care-program-nofa</a:t>
            </a:r>
            <a:r>
              <a:rPr lang="en-US" sz="1600" dirty="0" smtClean="0">
                <a:hlinkClick r:id="rId7"/>
              </a:rPr>
              <a:t>/</a:t>
            </a:r>
            <a:endParaRPr lang="en-US" sz="1600" dirty="0" smtClean="0"/>
          </a:p>
          <a:p>
            <a:pPr>
              <a:spcAft>
                <a:spcPts val="0"/>
              </a:spcAft>
              <a:buNone/>
            </a:pPr>
            <a:endParaRPr lang="en-US" sz="1600" dirty="0" smtClean="0"/>
          </a:p>
          <a:p>
            <a:pPr>
              <a:spcAft>
                <a:spcPts val="0"/>
              </a:spcAft>
              <a:buNone/>
            </a:pPr>
            <a:r>
              <a:rPr lang="en-US" sz="1600" b="1" dirty="0" smtClean="0"/>
              <a:t>USICH: FY2017 HUD COC Program Competition: Strategies for Success (August 3, 2017)</a:t>
            </a:r>
          </a:p>
          <a:p>
            <a:pPr>
              <a:spcAft>
                <a:spcPts val="0"/>
              </a:spcAft>
              <a:buNone/>
            </a:pPr>
            <a:r>
              <a:rPr lang="en-US" sz="1600" dirty="0">
                <a:hlinkClick r:id="rId8"/>
              </a:rPr>
              <a:t>https://</a:t>
            </a:r>
            <a:r>
              <a:rPr lang="en-US" sz="1600" dirty="0" smtClean="0">
                <a:hlinkClick r:id="rId8"/>
              </a:rPr>
              <a:t>www.usich.gov/tools-for-action/webinar-fy-2017-hud-coc-program-competition-strategies-for-success</a:t>
            </a:r>
            <a:endParaRPr lang="en-US" sz="1600" dirty="0" smtClean="0"/>
          </a:p>
          <a:p>
            <a:pPr>
              <a:spcAft>
                <a:spcPts val="0"/>
              </a:spcAft>
              <a:buNone/>
            </a:pPr>
            <a:endParaRPr sz="1600" dirty="0"/>
          </a:p>
        </p:txBody>
      </p:sp>
      <p:pic>
        <p:nvPicPr>
          <p:cNvPr id="4" name="Picture 3"/>
          <p:cNvPicPr/>
          <p:nvPr/>
        </p:nvPicPr>
        <p:blipFill>
          <a:blip r:embed="rId9"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0207265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125813" y="526732"/>
            <a:ext cx="9030241" cy="943200"/>
          </a:xfrm>
          <a:prstGeom prst="rect">
            <a:avLst/>
          </a:prstGeom>
        </p:spPr>
        <p:txBody>
          <a:bodyPr vert="horz" lIns="121900" tIns="121900" rIns="121900" bIns="121900" rtlCol="0" anchor="t" anchorCtr="0">
            <a:noAutofit/>
          </a:bodyPr>
          <a:lstStyle/>
          <a:p>
            <a:r>
              <a:rPr lang="en" b="1" dirty="0"/>
              <a:t>Resources and References</a:t>
            </a:r>
          </a:p>
        </p:txBody>
      </p:sp>
      <p:sp>
        <p:nvSpPr>
          <p:cNvPr id="315" name="Shape 315"/>
          <p:cNvSpPr txBox="1">
            <a:spLocks noGrp="1"/>
          </p:cNvSpPr>
          <p:nvPr>
            <p:ph type="body" idx="1"/>
          </p:nvPr>
        </p:nvSpPr>
        <p:spPr>
          <a:xfrm>
            <a:off x="415600" y="1953087"/>
            <a:ext cx="11360800" cy="4138946"/>
          </a:xfrm>
          <a:prstGeom prst="rect">
            <a:avLst/>
          </a:prstGeom>
        </p:spPr>
        <p:txBody>
          <a:bodyPr vert="horz" lIns="121900" tIns="121900" rIns="121900" bIns="121900" rtlCol="0" anchor="t" anchorCtr="0">
            <a:noAutofit/>
          </a:bodyPr>
          <a:lstStyle/>
          <a:p>
            <a:pPr>
              <a:spcAft>
                <a:spcPts val="0"/>
              </a:spcAft>
              <a:buNone/>
            </a:pPr>
            <a:r>
              <a:rPr lang="en-US" sz="1600" b="1" dirty="0" smtClean="0"/>
              <a:t>Equal </a:t>
            </a:r>
            <a:r>
              <a:rPr lang="en-US" sz="1600" b="1" dirty="0"/>
              <a:t>Access to Housing in HUD Programs Regardless of Sexual Orientation or Gender </a:t>
            </a:r>
            <a:r>
              <a:rPr lang="en-US" sz="1600" b="1" dirty="0" smtClean="0"/>
              <a:t>Identity, 24 CFR part 5</a:t>
            </a:r>
          </a:p>
          <a:p>
            <a:pPr>
              <a:spcAft>
                <a:spcPts val="0"/>
              </a:spcAft>
              <a:buNone/>
            </a:pPr>
            <a:r>
              <a:rPr lang="en-US" sz="1600" dirty="0">
                <a:hlinkClick r:id="rId3"/>
              </a:rPr>
              <a:t>https://</a:t>
            </a:r>
            <a:r>
              <a:rPr lang="en-US" sz="1600" dirty="0" smtClean="0">
                <a:hlinkClick r:id="rId3"/>
              </a:rPr>
              <a:t>www.hudexchange.info/resources/documents/Equal-Access-Final-Rule-2016.pdf</a:t>
            </a:r>
            <a:endParaRPr lang="en-US" sz="1600" dirty="0" smtClean="0"/>
          </a:p>
          <a:p>
            <a:pPr>
              <a:spcAft>
                <a:spcPts val="0"/>
              </a:spcAft>
              <a:buNone/>
            </a:pPr>
            <a:endParaRPr lang="en-US" sz="1600" dirty="0" smtClean="0"/>
          </a:p>
          <a:p>
            <a:pPr>
              <a:spcAft>
                <a:spcPts val="0"/>
              </a:spcAft>
              <a:buNone/>
            </a:pPr>
            <a:r>
              <a:rPr lang="en" sz="1600" b="1" dirty="0" smtClean="0"/>
              <a:t>Equal Acces to Housing Final Rule (September 2016)</a:t>
            </a:r>
          </a:p>
          <a:p>
            <a:pPr>
              <a:spcAft>
                <a:spcPts val="0"/>
              </a:spcAft>
              <a:buNone/>
            </a:pPr>
            <a:r>
              <a:rPr lang="en-US" sz="1600" dirty="0">
                <a:hlinkClick r:id="rId4"/>
              </a:rPr>
              <a:t>https://www.hudexchange.info/resource/1991/equal-access-to-housing-final-rule</a:t>
            </a:r>
            <a:r>
              <a:rPr lang="en-US" sz="1600" dirty="0" smtClean="0">
                <a:hlinkClick r:id="rId4"/>
              </a:rPr>
              <a:t>/</a:t>
            </a:r>
            <a:endParaRPr lang="en-US" sz="1600" dirty="0" smtClean="0"/>
          </a:p>
          <a:p>
            <a:pPr>
              <a:spcAft>
                <a:spcPts val="0"/>
              </a:spcAft>
              <a:buNone/>
            </a:pPr>
            <a:endParaRPr lang="en" sz="1600" b="1" dirty="0"/>
          </a:p>
          <a:p>
            <a:pPr>
              <a:spcAft>
                <a:spcPts val="0"/>
              </a:spcAft>
              <a:buNone/>
            </a:pPr>
            <a:r>
              <a:rPr lang="en" sz="1600" b="1" dirty="0" smtClean="0"/>
              <a:t>HUD SNAPS in F</a:t>
            </a:r>
            <a:r>
              <a:rPr lang="en-US" sz="1600" b="1" dirty="0" smtClean="0"/>
              <a:t>o</a:t>
            </a:r>
            <a:r>
              <a:rPr lang="en" sz="1600" b="1" dirty="0" smtClean="0"/>
              <a:t>cus:  Improving our Crisis Response System (July 24, 2017)</a:t>
            </a:r>
          </a:p>
          <a:p>
            <a:pPr>
              <a:spcAft>
                <a:spcPts val="0"/>
              </a:spcAft>
              <a:buNone/>
            </a:pPr>
            <a:r>
              <a:rPr lang="en-US" sz="1600" dirty="0">
                <a:hlinkClick r:id="rId5"/>
              </a:rPr>
              <a:t>https://www.hudexchange.info/news/snaps-in-focus-improving-our-crisis-response-system</a:t>
            </a:r>
            <a:r>
              <a:rPr lang="en-US" sz="1600" dirty="0" smtClean="0">
                <a:hlinkClick r:id="rId5"/>
              </a:rPr>
              <a:t>/</a:t>
            </a:r>
            <a:r>
              <a:rPr lang="en-US" sz="1600" dirty="0" smtClean="0"/>
              <a:t> </a:t>
            </a:r>
            <a:endParaRPr lang="en" sz="1600" dirty="0"/>
          </a:p>
          <a:p>
            <a:pPr>
              <a:spcAft>
                <a:spcPts val="0"/>
              </a:spcAft>
              <a:buNone/>
            </a:pPr>
            <a:endParaRPr lang="en" sz="1600" b="1" dirty="0" smtClean="0"/>
          </a:p>
          <a:p>
            <a:pPr>
              <a:spcAft>
                <a:spcPts val="0"/>
              </a:spcAft>
              <a:buNone/>
            </a:pPr>
            <a:r>
              <a:rPr lang="en" sz="1600" b="1" dirty="0" smtClean="0"/>
              <a:t>HUD SNAPS in Focus: Addressing the Needs of Human Trafficking Victims (August 29, 2016)</a:t>
            </a:r>
          </a:p>
          <a:p>
            <a:pPr>
              <a:spcAft>
                <a:spcPts val="0"/>
              </a:spcAft>
              <a:buNone/>
            </a:pPr>
            <a:r>
              <a:rPr lang="en-US" sz="1600" dirty="0">
                <a:hlinkClick r:id="rId6"/>
              </a:rPr>
              <a:t>https://www.hudexchange.info/news/snaps-in-focus-addressing-the-needs-of-human-trafficking-victims</a:t>
            </a:r>
            <a:r>
              <a:rPr lang="en-US" sz="1600" dirty="0" smtClean="0">
                <a:hlinkClick r:id="rId6"/>
              </a:rPr>
              <a:t>/</a:t>
            </a:r>
            <a:endParaRPr lang="en-US" sz="1600" dirty="0" smtClean="0"/>
          </a:p>
          <a:p>
            <a:pPr>
              <a:spcAft>
                <a:spcPts val="0"/>
              </a:spcAft>
              <a:buNone/>
            </a:pPr>
            <a:endParaRPr lang="en" sz="1600" b="1" dirty="0" smtClean="0"/>
          </a:p>
          <a:p>
            <a:pPr>
              <a:spcAft>
                <a:spcPts val="0"/>
              </a:spcAft>
              <a:buNone/>
            </a:pPr>
            <a:r>
              <a:rPr lang="en" sz="1600" b="1" dirty="0" smtClean="0"/>
              <a:t>HUD SNAPS in F</a:t>
            </a:r>
            <a:r>
              <a:rPr lang="en-US" sz="1600" b="1" dirty="0" smtClean="0"/>
              <a:t>o</a:t>
            </a:r>
            <a:r>
              <a:rPr lang="en" sz="1600" b="1" dirty="0" smtClean="0"/>
              <a:t>cus: Addressing the Needs of Persons Fleeing Domestic Violence (July 25, 2016)</a:t>
            </a:r>
          </a:p>
          <a:p>
            <a:pPr>
              <a:spcAft>
                <a:spcPts val="0"/>
              </a:spcAft>
              <a:buNone/>
            </a:pPr>
            <a:r>
              <a:rPr lang="en-US" sz="1600" dirty="0">
                <a:hlinkClick r:id="rId7"/>
              </a:rPr>
              <a:t>https://www.hudexchange.info/news/snaps-in-focus-addressing-the-needs-of-persons-fleeing-domestic-violence</a:t>
            </a:r>
            <a:r>
              <a:rPr lang="en-US" sz="1600" dirty="0" smtClean="0">
                <a:hlinkClick r:id="rId7"/>
              </a:rPr>
              <a:t>/</a:t>
            </a:r>
            <a:r>
              <a:rPr lang="en-US" sz="1600" dirty="0" smtClean="0"/>
              <a:t> </a:t>
            </a:r>
            <a:endParaRPr lang="en" sz="1600" dirty="0"/>
          </a:p>
          <a:p>
            <a:pPr>
              <a:spcAft>
                <a:spcPts val="0"/>
              </a:spcAft>
              <a:buNone/>
            </a:pPr>
            <a:endParaRPr lang="en" sz="1600" b="1" dirty="0" smtClean="0"/>
          </a:p>
          <a:p>
            <a:pPr>
              <a:spcAft>
                <a:spcPts val="0"/>
              </a:spcAft>
              <a:buNone/>
            </a:pPr>
            <a:r>
              <a:rPr lang="en" sz="1600" b="1" dirty="0" smtClean="0"/>
              <a:t>WI </a:t>
            </a:r>
            <a:r>
              <a:rPr lang="en" sz="1600" b="1" dirty="0"/>
              <a:t>Balance of State COC – FY2017 COC Competition</a:t>
            </a:r>
          </a:p>
          <a:p>
            <a:pPr>
              <a:spcAft>
                <a:spcPts val="0"/>
              </a:spcAft>
              <a:buNone/>
            </a:pPr>
            <a:r>
              <a:rPr lang="en-US" sz="1600" dirty="0">
                <a:hlinkClick r:id="rId8"/>
              </a:rPr>
              <a:t>http://</a:t>
            </a:r>
            <a:r>
              <a:rPr lang="en-US" sz="1600" dirty="0" smtClean="0">
                <a:hlinkClick r:id="rId8"/>
              </a:rPr>
              <a:t>www.wiboscoc.org/2017-hud-coc-competition.html</a:t>
            </a:r>
            <a:r>
              <a:rPr lang="en-US" sz="1600" dirty="0" smtClean="0"/>
              <a:t> </a:t>
            </a:r>
            <a:endParaRPr lang="en" sz="1600" dirty="0" smtClean="0"/>
          </a:p>
        </p:txBody>
      </p:sp>
      <p:pic>
        <p:nvPicPr>
          <p:cNvPr id="4" name="Picture 3"/>
          <p:cNvPicPr/>
          <p:nvPr/>
        </p:nvPicPr>
        <p:blipFill>
          <a:blip r:embed="rId9"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40406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sz="4400" b="1" dirty="0" smtClean="0"/>
              <a:t>HUD’s Homeless Policy and Program Priorities</a:t>
            </a:r>
            <a:endParaRPr lang="en" sz="4400"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b="1" dirty="0" smtClean="0"/>
              <a:t>Strategically allocating and using resources</a:t>
            </a:r>
          </a:p>
          <a:p>
            <a:pPr lvl="1">
              <a:buFont typeface="Arial" panose="020B0604020202020204" pitchFamily="34" charset="0"/>
              <a:buChar char="•"/>
            </a:pPr>
            <a:r>
              <a:rPr lang="en-US" dirty="0" smtClean="0"/>
              <a:t>COCs should:</a:t>
            </a:r>
          </a:p>
          <a:p>
            <a:pPr lvl="2">
              <a:buFont typeface="Arial" panose="020B0604020202020204" pitchFamily="34" charset="0"/>
              <a:buChar char="•"/>
            </a:pPr>
            <a:r>
              <a:rPr lang="en-US" dirty="0" smtClean="0"/>
              <a:t>Use cost, performance, and outcome data to improve how resources are utilized to end homelessness</a:t>
            </a:r>
          </a:p>
          <a:p>
            <a:pPr lvl="2">
              <a:buFont typeface="Arial" panose="020B0604020202020204" pitchFamily="34" charset="0"/>
              <a:buChar char="•"/>
            </a:pPr>
            <a:r>
              <a:rPr lang="en-US" dirty="0" smtClean="0"/>
              <a:t>Review project quality, performance, and cost effectiveness</a:t>
            </a:r>
          </a:p>
          <a:p>
            <a:pPr lvl="2">
              <a:buFont typeface="Arial" panose="020B0604020202020204" pitchFamily="34" charset="0"/>
              <a:buChar char="•"/>
            </a:pPr>
            <a:r>
              <a:rPr lang="en-US" dirty="0" smtClean="0"/>
              <a:t>Maximize the use of mainstream and other community-based resources when serving people experiencing homelessness</a:t>
            </a:r>
          </a:p>
          <a:p>
            <a:pPr lvl="2">
              <a:buFont typeface="Arial" panose="020B0604020202020204" pitchFamily="34" charset="0"/>
              <a:buChar char="•"/>
            </a:pPr>
            <a:r>
              <a:rPr lang="en-US" dirty="0" smtClean="0"/>
              <a:t>Review all projects eligible for FY17 to determine their effectiveness in serving people as well as their cost effectiveness</a:t>
            </a:r>
          </a:p>
          <a:p>
            <a:pPr marL="384048" lvl="2" indent="0">
              <a:buNone/>
            </a:pPr>
            <a:endParaRPr lang="en-US" dirty="0" smtClean="0"/>
          </a:p>
          <a:p>
            <a:pPr>
              <a:buFont typeface="Arial" panose="020B0604020202020204" pitchFamily="34" charset="0"/>
              <a:buChar char="•"/>
            </a:pPr>
            <a:r>
              <a:rPr lang="en-US" b="1" dirty="0" smtClean="0"/>
              <a:t>Using a Housing First approach</a:t>
            </a:r>
          </a:p>
          <a:p>
            <a:pPr lvl="1">
              <a:buFont typeface="Arial" panose="020B0604020202020204" pitchFamily="34" charset="0"/>
              <a:buChar char="•"/>
            </a:pPr>
            <a:r>
              <a:rPr lang="en-US" dirty="0" smtClean="0"/>
              <a:t>COCs should:</a:t>
            </a:r>
          </a:p>
          <a:p>
            <a:pPr lvl="2">
              <a:buFont typeface="Arial" panose="020B0604020202020204" pitchFamily="34" charset="0"/>
              <a:buChar char="•"/>
            </a:pPr>
            <a:r>
              <a:rPr lang="en-US" dirty="0" smtClean="0"/>
              <a:t>Help individuals and families move quickly into permanent housing</a:t>
            </a:r>
          </a:p>
          <a:p>
            <a:pPr lvl="2">
              <a:buFont typeface="Arial" panose="020B0604020202020204" pitchFamily="34" charset="0"/>
              <a:buChar char="•"/>
            </a:pPr>
            <a:r>
              <a:rPr lang="en-US" dirty="0" smtClean="0"/>
              <a:t>Measure and help projects reduce the length of time people experience homelessness</a:t>
            </a:r>
          </a:p>
          <a:p>
            <a:pPr lvl="2">
              <a:buFont typeface="Arial" panose="020B0604020202020204" pitchFamily="34" charset="0"/>
              <a:buChar char="•"/>
            </a:pPr>
            <a:r>
              <a:rPr lang="en-US" dirty="0" smtClean="0"/>
              <a:t>Engage landlords and property owners, remove barriers to entry, and adopt client-centered service methods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4131186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COC Program Implementation</a:t>
            </a:r>
            <a:endParaRPr lang="en" b="1" dirty="0"/>
          </a:p>
        </p:txBody>
      </p:sp>
      <p:sp>
        <p:nvSpPr>
          <p:cNvPr id="91" name="Shape 91"/>
          <p:cNvSpPr txBox="1">
            <a:spLocks noGrp="1"/>
          </p:cNvSpPr>
          <p:nvPr>
            <p:ph type="body" idx="1"/>
          </p:nvPr>
        </p:nvSpPr>
        <p:spPr>
          <a:xfrm>
            <a:off x="415600" y="1934817"/>
            <a:ext cx="11360800" cy="4157216"/>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The FY2016 Appropriations Act established certain requirements for the FY2016 Competition and that HUD will continue to require in the FY2017 COC Competition:</a:t>
            </a:r>
          </a:p>
          <a:p>
            <a:pPr>
              <a:buFont typeface="Arial" panose="020B0604020202020204" pitchFamily="34" charset="0"/>
              <a:buChar char="•"/>
            </a:pPr>
            <a:endParaRPr lang="en-US" dirty="0" smtClean="0"/>
          </a:p>
          <a:p>
            <a:pPr lvl="1">
              <a:buFont typeface="Arial" panose="020B0604020202020204" pitchFamily="34" charset="0"/>
              <a:buChar char="•"/>
            </a:pPr>
            <a:r>
              <a:rPr lang="en-US" dirty="0" smtClean="0"/>
              <a:t>COCs cannot receive grants for new projects, other than through reallocation, unless the COC competitively ranks projects based on how they improve system performance;</a:t>
            </a:r>
          </a:p>
          <a:p>
            <a:pPr>
              <a:buFont typeface="Arial" panose="020B0604020202020204" pitchFamily="34" charset="0"/>
              <a:buChar char="•"/>
            </a:pPr>
            <a:endParaRPr lang="en-US" dirty="0" smtClean="0"/>
          </a:p>
          <a:p>
            <a:pPr lvl="1">
              <a:buFont typeface="Arial" panose="020B0604020202020204" pitchFamily="34" charset="0"/>
              <a:buChar char="•"/>
            </a:pPr>
            <a:r>
              <a:rPr lang="en-US" dirty="0" smtClean="0"/>
              <a:t>HUD is increasing the share of the COC score that is based on performance criteria; and</a:t>
            </a:r>
          </a:p>
          <a:p>
            <a:pPr>
              <a:buFont typeface="Arial" panose="020B0604020202020204" pitchFamily="34" charset="0"/>
              <a:buChar char="•"/>
            </a:pPr>
            <a:endParaRPr lang="en-US" dirty="0" smtClean="0"/>
          </a:p>
          <a:p>
            <a:pPr lvl="1">
              <a:buFont typeface="Arial" panose="020B0604020202020204" pitchFamily="34" charset="0"/>
              <a:buChar char="•"/>
            </a:pPr>
            <a:r>
              <a:rPr lang="en-US" dirty="0" smtClean="0"/>
              <a:t>HUD will prioritize funding for COCs that have demonstrated the ability to reallocate resources to higher performing projects</a:t>
            </a:r>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278422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t" anchorCtr="0">
            <a:noAutofit/>
          </a:bodyPr>
          <a:lstStyle/>
          <a:p>
            <a:r>
              <a:rPr lang="en" b="1" dirty="0" smtClean="0"/>
              <a:t>N</a:t>
            </a:r>
            <a:r>
              <a:rPr lang="en-US" b="1" dirty="0" err="1" smtClean="0"/>
              <a:t>ew</a:t>
            </a:r>
            <a:r>
              <a:rPr lang="en" b="1" dirty="0" smtClean="0"/>
              <a:t> Project Opportunities</a:t>
            </a:r>
            <a:endParaRPr lang="en" b="1" dirty="0"/>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a:t>The following types of projects may be created using funds that the COC has made available through </a:t>
            </a:r>
            <a:r>
              <a:rPr lang="en-US" u="sng" dirty="0"/>
              <a:t>reallocation</a:t>
            </a:r>
            <a:r>
              <a:rPr lang="en-US" dirty="0"/>
              <a:t>:</a:t>
            </a:r>
          </a:p>
          <a:p>
            <a:pPr lvl="1">
              <a:buFont typeface="Arial" panose="020B0604020202020204" pitchFamily="34" charset="0"/>
              <a:buChar char="•"/>
            </a:pPr>
            <a:r>
              <a:rPr lang="en-US" dirty="0"/>
              <a:t>Permanent Supportive Housing – 100% dedicated to chronic homelessness</a:t>
            </a:r>
          </a:p>
          <a:p>
            <a:pPr lvl="1">
              <a:buFont typeface="Arial" panose="020B0604020202020204" pitchFamily="34" charset="0"/>
              <a:buChar char="•"/>
            </a:pPr>
            <a:r>
              <a:rPr lang="en-US" dirty="0"/>
              <a:t>Rapid Rehousing – Serving individuals and families, including unaccompanied youth</a:t>
            </a:r>
          </a:p>
          <a:p>
            <a:pPr lvl="1">
              <a:buFont typeface="Arial" panose="020B0604020202020204" pitchFamily="34" charset="0"/>
              <a:buChar char="•"/>
            </a:pPr>
            <a:r>
              <a:rPr lang="en-US" dirty="0"/>
              <a:t>Expansion projects  - to expand eligible renewal permanent housing projects that will increase the number of units in the project or allow the recipient to serve additional persons.</a:t>
            </a:r>
          </a:p>
          <a:p>
            <a:pPr lvl="1">
              <a:buFont typeface="Arial" panose="020B0604020202020204" pitchFamily="34" charset="0"/>
              <a:buChar char="•"/>
            </a:pPr>
            <a:r>
              <a:rPr lang="en-US" dirty="0" smtClean="0"/>
              <a:t>Supportive </a:t>
            </a:r>
            <a:r>
              <a:rPr lang="en-US" dirty="0"/>
              <a:t>Services Only – To develop or operate a coordinated assessment system</a:t>
            </a:r>
          </a:p>
          <a:p>
            <a:pPr>
              <a:buFont typeface="Arial" panose="020B0604020202020204" pitchFamily="34" charset="0"/>
              <a:buChar char="•"/>
            </a:pPr>
            <a:endParaRPr lang="en-US" dirty="0"/>
          </a:p>
          <a:p>
            <a:pPr>
              <a:buFont typeface="Arial" panose="020B0604020202020204" pitchFamily="34" charset="0"/>
              <a:buChar char="•"/>
            </a:pPr>
            <a:r>
              <a:rPr lang="en-US" dirty="0"/>
              <a:t>The following types of projects may be created through the </a:t>
            </a:r>
            <a:r>
              <a:rPr lang="en-US" u="sng" dirty="0"/>
              <a:t>permanent housing bonus </a:t>
            </a:r>
            <a:r>
              <a:rPr lang="en-US" dirty="0"/>
              <a:t>(up to 6% of the COC’s FPRN):</a:t>
            </a:r>
          </a:p>
          <a:p>
            <a:pPr lvl="1">
              <a:buFont typeface="Arial" panose="020B0604020202020204" pitchFamily="34" charset="0"/>
              <a:buChar char="•"/>
            </a:pPr>
            <a:r>
              <a:rPr lang="en-US" dirty="0"/>
              <a:t>Permanent Supportive Housing – 100% dedicated to chronic homelessness</a:t>
            </a:r>
          </a:p>
          <a:p>
            <a:pPr lvl="1">
              <a:buFont typeface="Arial" panose="020B0604020202020204" pitchFamily="34" charset="0"/>
              <a:buChar char="•"/>
            </a:pPr>
            <a:r>
              <a:rPr lang="en-US" dirty="0"/>
              <a:t>Rapid Rehousing – Serving individuals and families, including unaccompanied </a:t>
            </a:r>
            <a:r>
              <a:rPr lang="en-US" dirty="0" smtClean="0"/>
              <a:t>youth</a:t>
            </a:r>
          </a:p>
          <a:p>
            <a:pPr lvl="1">
              <a:buFont typeface="Arial" panose="020B0604020202020204" pitchFamily="34" charset="0"/>
              <a:buChar char="•"/>
            </a:pPr>
            <a:r>
              <a:rPr lang="en-US" dirty="0" smtClean="0"/>
              <a:t>Expansion projects  - to expand eligible renewal permanent housing projects that will increase the number of units in the project or allow the recipient to serve additional persons.</a:t>
            </a:r>
            <a:endParaRPr lang="en-US" dirty="0"/>
          </a:p>
          <a:p>
            <a:pPr>
              <a:buNone/>
            </a:pP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
        <p:nvSpPr>
          <p:cNvPr id="2" name="TextBox 1"/>
          <p:cNvSpPr txBox="1"/>
          <p:nvPr/>
        </p:nvSpPr>
        <p:spPr>
          <a:xfrm>
            <a:off x="3723860" y="5874567"/>
            <a:ext cx="8189843" cy="369332"/>
          </a:xfrm>
          <a:prstGeom prst="rect">
            <a:avLst/>
          </a:prstGeom>
          <a:noFill/>
        </p:spPr>
        <p:txBody>
          <a:bodyPr wrap="square" rtlCol="0">
            <a:spAutoFit/>
          </a:bodyPr>
          <a:lstStyle/>
          <a:p>
            <a:r>
              <a:rPr lang="en-US" dirty="0" smtClean="0">
                <a:solidFill>
                  <a:srgbClr val="FF9900"/>
                </a:solidFill>
              </a:rPr>
              <a:t>For the FY17 Competition, the BOS permanent housing bonus is:  $551,342.</a:t>
            </a:r>
            <a:endParaRPr lang="en-US" dirty="0">
              <a:solidFill>
                <a:srgbClr val="FF9900"/>
              </a:solidFill>
            </a:endParaRPr>
          </a:p>
        </p:txBody>
      </p:sp>
    </p:spTree>
    <p:extLst>
      <p:ext uri="{BB962C8B-B14F-4D97-AF65-F5344CB8AC3E}">
        <p14:creationId xmlns:p14="http://schemas.microsoft.com/office/powerpoint/2010/main" val="963068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15600" y="593367"/>
            <a:ext cx="11360800" cy="943200"/>
          </a:xfrm>
          <a:prstGeom prst="rect">
            <a:avLst/>
          </a:prstGeom>
        </p:spPr>
        <p:txBody>
          <a:bodyPr vert="horz" lIns="121900" tIns="121900" rIns="121900" bIns="121900" rtlCol="0" anchor="t" anchorCtr="0">
            <a:noAutofit/>
          </a:bodyPr>
          <a:lstStyle/>
          <a:p>
            <a:r>
              <a:rPr lang="en" b="1" dirty="0" smtClean="0"/>
              <a:t>COC Competition Components</a:t>
            </a:r>
            <a:endParaRPr lang="en" b="1" dirty="0"/>
          </a:p>
        </p:txBody>
      </p:sp>
      <p:sp>
        <p:nvSpPr>
          <p:cNvPr id="91" name="Shape 91"/>
          <p:cNvSpPr txBox="1">
            <a:spLocks noGrp="1"/>
          </p:cNvSpPr>
          <p:nvPr>
            <p:ph type="body" idx="1"/>
          </p:nvPr>
        </p:nvSpPr>
        <p:spPr>
          <a:xfrm>
            <a:off x="415600" y="1688433"/>
            <a:ext cx="11360800" cy="4403600"/>
          </a:xfrm>
          <a:prstGeom prst="rect">
            <a:avLst/>
          </a:prstGeom>
        </p:spPr>
        <p:txBody>
          <a:bodyPr vert="horz" lIns="121900" tIns="121900" rIns="121900" bIns="121900" rtlCol="0" anchor="t" anchorCtr="0">
            <a:noAutofit/>
          </a:bodyPr>
          <a:lstStyle/>
          <a:p>
            <a:pPr>
              <a:buFont typeface="Arial" panose="020B0604020202020204" pitchFamily="34" charset="0"/>
              <a:buChar char="•"/>
            </a:pPr>
            <a:r>
              <a:rPr lang="en-US" dirty="0" smtClean="0"/>
              <a:t>The COC Consolidated Application is made up of 3 parts:</a:t>
            </a:r>
          </a:p>
          <a:p>
            <a:pPr lvl="1">
              <a:buFont typeface="Arial" panose="020B0604020202020204" pitchFamily="34" charset="0"/>
              <a:buChar char="•"/>
            </a:pPr>
            <a:r>
              <a:rPr lang="en-US" b="1" dirty="0" smtClean="0"/>
              <a:t>FY 2017 COC Application</a:t>
            </a:r>
          </a:p>
          <a:p>
            <a:pPr lvl="2">
              <a:buFont typeface="Arial" panose="020B0604020202020204" pitchFamily="34" charset="0"/>
              <a:buChar char="•"/>
            </a:pPr>
            <a:r>
              <a:rPr lang="en-US" dirty="0" smtClean="0"/>
              <a:t>The Collaborative Applicant must provide information about the COC planning body, governance structure, overall performance, and the strategic planning process. This part of the application is scored and will determine the order in which COCs are funded.</a:t>
            </a:r>
          </a:p>
          <a:p>
            <a:pPr lvl="1">
              <a:buFont typeface="Arial" panose="020B0604020202020204" pitchFamily="34" charset="0"/>
              <a:buChar char="•"/>
            </a:pPr>
            <a:endParaRPr lang="en-US" dirty="0" smtClean="0"/>
          </a:p>
          <a:p>
            <a:pPr lvl="1">
              <a:buFont typeface="Arial" panose="020B0604020202020204" pitchFamily="34" charset="0"/>
              <a:buChar char="•"/>
            </a:pPr>
            <a:r>
              <a:rPr lang="en-US" b="1" dirty="0" smtClean="0"/>
              <a:t>FY 2017 Project Application</a:t>
            </a:r>
          </a:p>
          <a:p>
            <a:pPr lvl="2">
              <a:buFont typeface="Arial" panose="020B0604020202020204" pitchFamily="34" charset="0"/>
              <a:buChar char="•"/>
            </a:pPr>
            <a:r>
              <a:rPr lang="en-US" dirty="0" smtClean="0"/>
              <a:t>Project applications must be completed for COC planning, new, and renewal application requests.</a:t>
            </a:r>
          </a:p>
          <a:p>
            <a:pPr lvl="2">
              <a:buFont typeface="Arial" panose="020B0604020202020204" pitchFamily="34" charset="0"/>
              <a:buChar char="•"/>
            </a:pPr>
            <a:r>
              <a:rPr lang="en-US" dirty="0" smtClean="0"/>
              <a:t>New project applications apply for funds (through reallocation or the permanent housing bonus) and renewal projects must provide a description of the proposed project including the population/sub-population they will serve, the type of housing and services that will be provided, and the budget activities that are being requested.</a:t>
            </a:r>
          </a:p>
          <a:p>
            <a:pPr lvl="2">
              <a:buFont typeface="Arial" panose="020B0604020202020204" pitchFamily="34" charset="0"/>
              <a:buChar char="•"/>
            </a:pPr>
            <a:r>
              <a:rPr lang="en-US" dirty="0" smtClean="0"/>
              <a:t>COC planning must provide a description of the activities that will be carried out with grant funds for COC planning costs. </a:t>
            </a:r>
          </a:p>
          <a:p>
            <a:pPr lvl="2">
              <a:buFont typeface="Arial" panose="020B0604020202020204" pitchFamily="34" charset="0"/>
              <a:buChar char="•"/>
            </a:pPr>
            <a:endParaRPr lang="en-US" dirty="0" smtClean="0"/>
          </a:p>
          <a:p>
            <a:pPr lvl="1">
              <a:buFont typeface="Arial" panose="020B0604020202020204" pitchFamily="34" charset="0"/>
              <a:buChar char="•"/>
            </a:pPr>
            <a:r>
              <a:rPr lang="en-US" b="1" dirty="0" smtClean="0"/>
              <a:t>FY 2017 COC Priority Listing</a:t>
            </a:r>
          </a:p>
          <a:p>
            <a:pPr lvl="2">
              <a:buFont typeface="Arial" panose="020B0604020202020204" pitchFamily="34" charset="0"/>
              <a:buChar char="•"/>
            </a:pPr>
            <a:r>
              <a:rPr lang="en-US" dirty="0" smtClean="0"/>
              <a:t>The listing must include the reallocation forms for COCs to indicate which projects will be reallocated, 4 separate listing forms (new, renewal, and COC planning), and the HUD-2991 form.</a:t>
            </a:r>
          </a:p>
          <a:p>
            <a:pPr lvl="2">
              <a:buFont typeface="Arial" panose="020B0604020202020204" pitchFamily="34" charset="0"/>
              <a:buChar char="•"/>
            </a:pPr>
            <a:r>
              <a:rPr lang="en-US" dirty="0" smtClean="0"/>
              <a:t>The listing forms rank project applications in order of priority and identify any project applications rejected by the COC.</a:t>
            </a:r>
          </a:p>
          <a:p>
            <a:pPr lvl="2">
              <a:buFont typeface="Arial" panose="020B0604020202020204" pitchFamily="34" charset="0"/>
              <a:buChar char="•"/>
            </a:pPr>
            <a:r>
              <a:rPr lang="en-US" dirty="0" smtClean="0"/>
              <a:t>The Collaborative Applicant will be required to certify that there is a demonstrated need for all ranked permanent housing (RRH and PSH) renewal projects on the Renewal Priority listing.</a:t>
            </a:r>
            <a:endParaRPr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609825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Logo">
      <a:dk1>
        <a:sysClr val="windowText" lastClr="000000"/>
      </a:dk1>
      <a:lt1>
        <a:sysClr val="window" lastClr="FFFFFF"/>
      </a:lt1>
      <a:dk2>
        <a:srgbClr val="373545"/>
      </a:dk2>
      <a:lt2>
        <a:srgbClr val="CEDBE6"/>
      </a:lt2>
      <a:accent1>
        <a:srgbClr val="33CC33"/>
      </a:accent1>
      <a:accent2>
        <a:srgbClr val="58B6C0"/>
      </a:accent2>
      <a:accent3>
        <a:srgbClr val="75BDA7"/>
      </a:accent3>
      <a:accent4>
        <a:srgbClr val="33CC33"/>
      </a:accent4>
      <a:accent5>
        <a:srgbClr val="FF9933"/>
      </a:accent5>
      <a:accent6>
        <a:srgbClr val="009999"/>
      </a:accent6>
      <a:hlink>
        <a:srgbClr val="A9DB66"/>
      </a:hlink>
      <a:folHlink>
        <a:srgbClr val="FFC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BBF5D7C-90AF-408A-B515-5CD5355B6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6224</TotalTime>
  <Words>4530</Words>
  <Application>Microsoft Office PowerPoint</Application>
  <PresentationFormat>Widescreen</PresentationFormat>
  <Paragraphs>552</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Times New Roman</vt:lpstr>
      <vt:lpstr>Wingdings</vt:lpstr>
      <vt:lpstr>Retrospect</vt:lpstr>
      <vt:lpstr>Balance of State CoC  FY17 COC Competition</vt:lpstr>
      <vt:lpstr>Presentation Overview</vt:lpstr>
      <vt:lpstr>What is the FY2017 COC Program Competition?</vt:lpstr>
      <vt:lpstr>What is the purpose of the COC Program?</vt:lpstr>
      <vt:lpstr>HUD’s Homeless Policy and Program Priorities</vt:lpstr>
      <vt:lpstr>HUD’s Homeless Policy and Program Priorities</vt:lpstr>
      <vt:lpstr>COC Program Implementation</vt:lpstr>
      <vt:lpstr>New Project Opportunities</vt:lpstr>
      <vt:lpstr>COC Competition Components</vt:lpstr>
      <vt:lpstr>Ranking on the Priority Listing</vt:lpstr>
      <vt:lpstr>Tier 2 Scoring</vt:lpstr>
      <vt:lpstr>COC Score (up to 50 points) </vt:lpstr>
      <vt:lpstr>COC Project Ranking (up to 40 points)</vt:lpstr>
      <vt:lpstr>Commitment to Housing First (up to 10 points)</vt:lpstr>
      <vt:lpstr>Timeline</vt:lpstr>
      <vt:lpstr>Collaborative Application</vt:lpstr>
      <vt:lpstr>PowerPoint Presentation</vt:lpstr>
      <vt:lpstr>Overview</vt:lpstr>
      <vt:lpstr>PowerPoint Presentation</vt:lpstr>
      <vt:lpstr>PowerPoint Presentation</vt:lpstr>
      <vt:lpstr>Challenging Questions</vt:lpstr>
      <vt:lpstr>PowerPoint Presentation</vt:lpstr>
      <vt:lpstr>Severity of Needs and Performance (4 points)   </vt:lpstr>
      <vt:lpstr>Reallocated Projects (4 points)</vt:lpstr>
      <vt:lpstr>Bed Coverage (6 points)</vt:lpstr>
      <vt:lpstr>Conducting an Effective Youth Count (3 points)   </vt:lpstr>
      <vt:lpstr>Reducing the Number of Homeless  Individuals and Families (10 points)</vt:lpstr>
      <vt:lpstr> </vt:lpstr>
      <vt:lpstr>Reduction in the Number of First Time Homeless (3 points)</vt:lpstr>
      <vt:lpstr> </vt:lpstr>
      <vt:lpstr>Length of Time Homeless (11 points)</vt:lpstr>
      <vt:lpstr>Successful Permanent Housing Placement or Retention (9 points)</vt:lpstr>
      <vt:lpstr>Returns to Homelessness (6 points)</vt:lpstr>
      <vt:lpstr> </vt:lpstr>
      <vt:lpstr>Jobs and Income Growth (4 points)</vt:lpstr>
      <vt:lpstr> </vt:lpstr>
      <vt:lpstr> </vt:lpstr>
      <vt:lpstr> </vt:lpstr>
      <vt:lpstr>Ending Chronic Homelessness (15 points) </vt:lpstr>
      <vt:lpstr>Ending Chronic Homelessness (15 points) </vt:lpstr>
      <vt:lpstr>Ending Homelessness Among Households with Children (15 points) </vt:lpstr>
      <vt:lpstr>PowerPoint Presentation</vt:lpstr>
      <vt:lpstr>Ending Youth Homelessness (15 points) </vt:lpstr>
      <vt:lpstr>PowerPoint Presentation</vt:lpstr>
      <vt:lpstr>Ending Veteran Homelessness (15 points) </vt:lpstr>
      <vt:lpstr>Project Application Ranking</vt:lpstr>
      <vt:lpstr>Board Scoring Tool </vt:lpstr>
      <vt:lpstr>Points on the Board Scoring Tool</vt:lpstr>
      <vt:lpstr>Risk Adjustment Score</vt:lpstr>
      <vt:lpstr>Reoccurrence</vt:lpstr>
      <vt:lpstr>Questions?</vt:lpstr>
      <vt:lpstr>Resources and References</vt:lpstr>
      <vt:lpstr>Resources and References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Carrie Poser</dc:creator>
  <cp:keywords/>
  <cp:lastModifiedBy>Carrie Poser</cp:lastModifiedBy>
  <cp:revision>450</cp:revision>
  <cp:lastPrinted>2017-08-09T17:00:45Z</cp:lastPrinted>
  <dcterms:created xsi:type="dcterms:W3CDTF">2016-02-03T16:01:10Z</dcterms:created>
  <dcterms:modified xsi:type="dcterms:W3CDTF">2017-08-10T15:13:13Z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