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2"/>
  </p:sldMasterIdLst>
  <p:notesMasterIdLst>
    <p:notesMasterId r:id="rId35"/>
  </p:notesMasterIdLst>
  <p:handoutMasterIdLst>
    <p:handoutMasterId r:id="rId36"/>
  </p:handoutMasterIdLst>
  <p:sldIdLst>
    <p:sldId id="256" r:id="rId3"/>
    <p:sldId id="376" r:id="rId4"/>
    <p:sldId id="377" r:id="rId5"/>
    <p:sldId id="378" r:id="rId6"/>
    <p:sldId id="382" r:id="rId7"/>
    <p:sldId id="387" r:id="rId8"/>
    <p:sldId id="381" r:id="rId9"/>
    <p:sldId id="403" r:id="rId10"/>
    <p:sldId id="398" r:id="rId11"/>
    <p:sldId id="402" r:id="rId12"/>
    <p:sldId id="404" r:id="rId13"/>
    <p:sldId id="383" r:id="rId14"/>
    <p:sldId id="388" r:id="rId15"/>
    <p:sldId id="405" r:id="rId16"/>
    <p:sldId id="397" r:id="rId17"/>
    <p:sldId id="389" r:id="rId18"/>
    <p:sldId id="406" r:id="rId19"/>
    <p:sldId id="392" r:id="rId20"/>
    <p:sldId id="407" r:id="rId21"/>
    <p:sldId id="409" r:id="rId22"/>
    <p:sldId id="390" r:id="rId23"/>
    <p:sldId id="410" r:id="rId24"/>
    <p:sldId id="411" r:id="rId25"/>
    <p:sldId id="393" r:id="rId26"/>
    <p:sldId id="395" r:id="rId27"/>
    <p:sldId id="379" r:id="rId28"/>
    <p:sldId id="380" r:id="rId29"/>
    <p:sldId id="412" r:id="rId30"/>
    <p:sldId id="385" r:id="rId31"/>
    <p:sldId id="399" r:id="rId32"/>
    <p:sldId id="400" r:id="rId33"/>
    <p:sldId id="38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53" autoAdjust="0"/>
    <p:restoredTop sz="95274" autoAdjust="0"/>
  </p:normalViewPr>
  <p:slideViewPr>
    <p:cSldViewPr snapToGrid="0">
      <p:cViewPr varScale="1">
        <p:scale>
          <a:sx n="115" d="100"/>
          <a:sy n="115" d="100"/>
        </p:scale>
        <p:origin x="874" y="77"/>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5/3/2018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5/3/2018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5/3/2018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858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928138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405730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166459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164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2143262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149613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6520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583DDF-CA54-461A-A486-592D2374C532}" type="datetimeFigureOut">
              <a:rPr lang="en-US" smtClean="0"/>
              <a:pPr/>
              <a:t>5/3/2018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301951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583DDF-CA54-461A-A486-592D2374C532}" type="datetimeFigureOut">
              <a:rPr lang="en-US" smtClean="0"/>
              <a:pPr/>
              <a:t>5/3/2018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95787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76579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583DDF-CA54-461A-A486-592D2374C532}" type="datetimeFigureOut">
              <a:rPr lang="en-US" smtClean="0"/>
              <a:pPr/>
              <a:t>5/3/2018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A8D9AD5-F248-4919-864A-CFD76CC027D6}"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998899"/>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hudexchange.info/news/fy-2018-coc-program-registration-process-coc-program-registration-notice-posted-to-the-hud-exchange/" TargetMode="External"/><Relationship Id="rId2" Type="http://schemas.openxmlformats.org/officeDocument/2006/relationships/hyperlink" Target="https://www.hudexchange.info/programs/e-snaps/"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wiboscoc.org/2018-hud-coc-competition.html" TargetMode="External"/><Relationship Id="rId4" Type="http://schemas.openxmlformats.org/officeDocument/2006/relationships/hyperlink" Target="https://www.hudexchange.info/resource/5695/fy-2018-coc-program-registration-notic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arrie.poser@wibo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Balance of State CoC Competition:</a:t>
            </a:r>
            <a:br>
              <a:rPr lang="en-US" sz="6000" dirty="0" smtClean="0"/>
            </a:br>
            <a:r>
              <a:rPr lang="en-US" sz="6000" dirty="0" smtClean="0"/>
              <a:t>Project Scoring Tool and Threshold</a:t>
            </a:r>
            <a:endParaRPr lang="en-US" sz="6000" dirty="0"/>
          </a:p>
        </p:txBody>
      </p:sp>
      <p:sp>
        <p:nvSpPr>
          <p:cNvPr id="3" name="Subtitle 2"/>
          <p:cNvSpPr>
            <a:spLocks noGrp="1"/>
          </p:cNvSpPr>
          <p:nvPr>
            <p:ph type="subTitle" idx="1"/>
          </p:nvPr>
        </p:nvSpPr>
        <p:spPr/>
        <p:txBody>
          <a:bodyPr>
            <a:normAutofit/>
          </a:bodyPr>
          <a:lstStyle/>
          <a:p>
            <a:r>
              <a:rPr lang="en-US" dirty="0" smtClean="0"/>
              <a:t>Carrie Poser, COC Director</a:t>
            </a:r>
          </a:p>
          <a:p>
            <a:r>
              <a:rPr lang="en-US" dirty="0" smtClean="0"/>
              <a:t>May 2018</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Board Policy Decisions</a:t>
            </a:r>
            <a:endParaRPr lang="en-US" b="1"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HMIS </a:t>
            </a:r>
            <a:r>
              <a:rPr lang="en-US" dirty="0"/>
              <a:t>grant will be </a:t>
            </a:r>
            <a:r>
              <a:rPr lang="en-US" dirty="0" smtClean="0"/>
              <a:t>automatically placed </a:t>
            </a:r>
            <a:r>
              <a:rPr lang="en-US" dirty="0"/>
              <a:t>on Tier 1, at the bottom of the </a:t>
            </a:r>
            <a:r>
              <a:rPr lang="en-US" dirty="0" err="1"/>
              <a:t>scorable</a:t>
            </a:r>
            <a:r>
              <a:rPr lang="en-US" dirty="0"/>
              <a:t> </a:t>
            </a:r>
            <a:r>
              <a:rPr lang="en-US" dirty="0" smtClean="0"/>
              <a:t>projects.</a:t>
            </a:r>
          </a:p>
          <a:p>
            <a:pPr>
              <a:buFont typeface="Arial" panose="020B0604020202020204" pitchFamily="34" charset="0"/>
              <a:buChar char="•"/>
            </a:pPr>
            <a:r>
              <a:rPr lang="en-US" dirty="0" smtClean="0"/>
              <a:t>SSO-CE </a:t>
            </a:r>
            <a:r>
              <a:rPr lang="en-US" dirty="0"/>
              <a:t>grant will be </a:t>
            </a:r>
            <a:r>
              <a:rPr lang="en-US" dirty="0" smtClean="0"/>
              <a:t>automatically placed </a:t>
            </a:r>
            <a:r>
              <a:rPr lang="en-US" dirty="0"/>
              <a:t>on Tier 1, after the HMIS </a:t>
            </a:r>
            <a:r>
              <a:rPr lang="en-US" dirty="0" smtClean="0"/>
              <a:t>grant.</a:t>
            </a:r>
          </a:p>
          <a:p>
            <a:pPr>
              <a:buFont typeface="Arial" panose="020B0604020202020204" pitchFamily="34" charset="0"/>
              <a:buChar char="•"/>
            </a:pPr>
            <a:r>
              <a:rPr lang="en-US" dirty="0" smtClean="0"/>
              <a:t>Renewable </a:t>
            </a:r>
            <a:r>
              <a:rPr lang="en-US" dirty="0"/>
              <a:t>new projects awarded in the last competition are required to begin in 2018. Each project will submit a renewal application, even if they have not yet begun.  These projects will be placed on Tier 1, after the SSO-CE </a:t>
            </a:r>
            <a:r>
              <a:rPr lang="en-US" dirty="0" smtClean="0"/>
              <a:t>grant.</a:t>
            </a:r>
          </a:p>
          <a:p>
            <a:pPr>
              <a:buFont typeface="Arial" panose="020B0604020202020204" pitchFamily="34" charset="0"/>
              <a:buChar char="•"/>
            </a:pPr>
            <a:r>
              <a:rPr lang="en-US" dirty="0" smtClean="0"/>
              <a:t>BONUS </a:t>
            </a:r>
            <a:r>
              <a:rPr lang="en-US" dirty="0"/>
              <a:t>and new projects will be placed at the bottom of Tier 1. New projects created through reallocated funds will be placed after the renewable new projects. BONUS projects will be placed after the new projects.</a:t>
            </a:r>
          </a:p>
          <a:p>
            <a:pPr>
              <a:buFont typeface="Arial" panose="020B0604020202020204" pitchFamily="34" charset="0"/>
              <a:buChar char="•"/>
            </a:pPr>
            <a:endParaRPr lang="en-US" dirty="0"/>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92579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DRAFT</a:t>
            </a:r>
            <a:r>
              <a:rPr lang="en-US" b="1" dirty="0" smtClean="0"/>
              <a:t> Timeline</a:t>
            </a:r>
            <a:endParaRPr lang="en-US" b="1" dirty="0"/>
          </a:p>
        </p:txBody>
      </p:sp>
      <p:sp>
        <p:nvSpPr>
          <p:cNvPr id="3" name="Content Placeholder 2"/>
          <p:cNvSpPr>
            <a:spLocks noGrp="1"/>
          </p:cNvSpPr>
          <p:nvPr>
            <p:ph idx="1"/>
          </p:nvPr>
        </p:nvSpPr>
        <p:spPr/>
        <p:txBody>
          <a:bodyPr>
            <a:normAutofit fontScale="77500" lnSpcReduction="20000"/>
          </a:bodyPr>
          <a:lstStyle/>
          <a:p>
            <a:r>
              <a:rPr lang="en-US" dirty="0"/>
              <a:t>If the NOFA drops and the competition begins June 1, 2018, then a timeline similar to the following would be followed. </a:t>
            </a:r>
            <a:endParaRPr lang="en-US" dirty="0" smtClean="0"/>
          </a:p>
          <a:p>
            <a:r>
              <a:rPr lang="en-US" dirty="0" smtClean="0"/>
              <a:t>A </a:t>
            </a:r>
            <a:r>
              <a:rPr lang="en-US" dirty="0"/>
              <a:t>final timeline will be posted on the website and sent out in email at the beginning of the competition. </a:t>
            </a:r>
          </a:p>
          <a:p>
            <a:r>
              <a:rPr lang="en-US" dirty="0"/>
              <a:t> </a:t>
            </a:r>
            <a:r>
              <a:rPr lang="en-US" dirty="0" smtClean="0"/>
              <a:t>June </a:t>
            </a:r>
            <a:r>
              <a:rPr lang="en-US" dirty="0"/>
              <a:t>1		Competition begins</a:t>
            </a:r>
          </a:p>
          <a:p>
            <a:r>
              <a:rPr lang="en-US" dirty="0"/>
              <a:t>July 15		</a:t>
            </a:r>
            <a:r>
              <a:rPr lang="en-US" dirty="0" smtClean="0"/>
              <a:t>1</a:t>
            </a:r>
            <a:r>
              <a:rPr lang="en-US" baseline="30000" dirty="0" smtClean="0"/>
              <a:t>st</a:t>
            </a:r>
            <a:r>
              <a:rPr lang="en-US" dirty="0" smtClean="0"/>
              <a:t> draft </a:t>
            </a:r>
            <a:r>
              <a:rPr lang="en-US" dirty="0"/>
              <a:t>Scoring Tool results posted on website</a:t>
            </a:r>
          </a:p>
          <a:p>
            <a:r>
              <a:rPr lang="en-US" dirty="0"/>
              <a:t>July 31		Deadline for APR submissions in SAGE for use in scoring</a:t>
            </a:r>
          </a:p>
          <a:p>
            <a:r>
              <a:rPr lang="en-US" dirty="0"/>
              <a:t>August 1	</a:t>
            </a:r>
            <a:r>
              <a:rPr lang="en-US" dirty="0" smtClean="0"/>
              <a:t>	Threshold </a:t>
            </a:r>
            <a:r>
              <a:rPr lang="en-US" dirty="0"/>
              <a:t>determination and notice to projects</a:t>
            </a:r>
          </a:p>
          <a:p>
            <a:r>
              <a:rPr lang="en-US" dirty="0"/>
              <a:t>August 15	Projects under threshold decision deadline</a:t>
            </a:r>
          </a:p>
          <a:p>
            <a:r>
              <a:rPr lang="en-US" dirty="0"/>
              <a:t>August 16	2</a:t>
            </a:r>
            <a:r>
              <a:rPr lang="en-US" baseline="30000" dirty="0"/>
              <a:t>nd</a:t>
            </a:r>
            <a:r>
              <a:rPr lang="en-US" dirty="0"/>
              <a:t> </a:t>
            </a:r>
            <a:r>
              <a:rPr lang="en-US" dirty="0" smtClean="0"/>
              <a:t>draft </a:t>
            </a:r>
            <a:r>
              <a:rPr lang="en-US" dirty="0"/>
              <a:t>Scoring Tool results posted on website</a:t>
            </a:r>
          </a:p>
          <a:p>
            <a:r>
              <a:rPr lang="en-US" dirty="0"/>
              <a:t>August 30	Bonus and new project application deadline</a:t>
            </a:r>
          </a:p>
          <a:p>
            <a:r>
              <a:rPr lang="en-US" dirty="0"/>
              <a:t>September 1	Final Scoring Tool results posted on website</a:t>
            </a:r>
          </a:p>
          <a:p>
            <a:r>
              <a:rPr lang="en-US" dirty="0"/>
              <a:t>September 8	Deadline to appeal scoring tool results, request permission to reallocate</a:t>
            </a:r>
          </a:p>
          <a:p>
            <a:pPr>
              <a:buFont typeface="Arial" panose="020B0604020202020204" pitchFamily="34" charset="0"/>
              <a:buChar char="•"/>
            </a:pPr>
            <a:endParaRPr lang="en-US" dirty="0"/>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50317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 1: Timely Submission</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01053563"/>
              </p:ext>
            </p:extLst>
          </p:nvPr>
        </p:nvGraphicFramePr>
        <p:xfrm>
          <a:off x="1216240" y="1961967"/>
          <a:ext cx="9939440" cy="1818170"/>
        </p:xfrm>
        <a:graphic>
          <a:graphicData uri="http://schemas.openxmlformats.org/drawingml/2006/table">
            <a:tbl>
              <a:tblPr bandRow="1">
                <a:tableStyleId>{B301B821-A1FF-4177-AEE7-76D212191A09}</a:tableStyleId>
              </a:tblPr>
              <a:tblGrid>
                <a:gridCol w="6440430"/>
                <a:gridCol w="1657426"/>
                <a:gridCol w="1841584"/>
              </a:tblGrid>
              <a:tr h="296865">
                <a:tc>
                  <a:txBody>
                    <a:bodyPr/>
                    <a:lstStyle/>
                    <a:p>
                      <a:pPr marL="0" marR="0" algn="ctr">
                        <a:lnSpc>
                          <a:spcPct val="115000"/>
                        </a:lnSpc>
                        <a:spcBef>
                          <a:spcPts val="0"/>
                        </a:spcBef>
                        <a:spcAft>
                          <a:spcPts val="0"/>
                        </a:spcAft>
                      </a:pPr>
                      <a:r>
                        <a:rPr lang="en-US" sz="1600" b="1" dirty="0">
                          <a:effectLst/>
                        </a:rPr>
                        <a:t>Criteria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0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dirty="0">
                          <a:effectLst/>
                        </a:rPr>
                        <a:t>-2 points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612220">
                <a:tc>
                  <a:txBody>
                    <a:bodyPr/>
                    <a:lstStyle/>
                    <a:p>
                      <a:pPr marL="0" marR="0">
                        <a:lnSpc>
                          <a:spcPct val="115000"/>
                        </a:lnSpc>
                        <a:spcBef>
                          <a:spcPts val="0"/>
                        </a:spcBef>
                        <a:spcAft>
                          <a:spcPts val="0"/>
                        </a:spcAft>
                      </a:pPr>
                      <a:r>
                        <a:rPr lang="en-US" sz="1600" dirty="0">
                          <a:effectLst/>
                        </a:rPr>
                        <a:t>HUD APR submitted on </a:t>
                      </a:r>
                      <a:r>
                        <a:rPr lang="en-US" sz="1600" dirty="0" smtClean="0">
                          <a:effectLst/>
                        </a:rPr>
                        <a:t>time in SAGE</a:t>
                      </a:r>
                      <a:endParaRPr lang="en-US" sz="1600" dirty="0">
                        <a:effectLst/>
                      </a:endParaRPr>
                    </a:p>
                    <a:p>
                      <a:pPr marL="0" marR="0">
                        <a:lnSpc>
                          <a:spcPct val="115000"/>
                        </a:lnSpc>
                        <a:spcBef>
                          <a:spcPts val="0"/>
                        </a:spcBef>
                        <a:spcAft>
                          <a:spcPts val="0"/>
                        </a:spcAft>
                      </a:pPr>
                      <a:r>
                        <a:rPr lang="en-US" sz="1600" dirty="0">
                          <a:effectLst/>
                        </a:rPr>
                        <a:t>Submission of APR ending in </a:t>
                      </a:r>
                      <a:r>
                        <a:rPr lang="en-US" sz="1600" dirty="0" smtClean="0">
                          <a:effectLst/>
                        </a:rPr>
                        <a:t>2017 </a:t>
                      </a:r>
                      <a:r>
                        <a:rPr lang="en-US" sz="1600" dirty="0">
                          <a:effectLst/>
                        </a:rPr>
                        <a:t>(or </a:t>
                      </a:r>
                      <a:r>
                        <a:rPr lang="en-US" sz="1600" dirty="0" smtClean="0">
                          <a:effectLst/>
                        </a:rPr>
                        <a:t>2018 </a:t>
                      </a:r>
                      <a:r>
                        <a:rPr lang="en-US" sz="1600" dirty="0">
                          <a:effectLst/>
                        </a:rPr>
                        <a:t>if available)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On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612220">
                <a:tc>
                  <a:txBody>
                    <a:bodyPr/>
                    <a:lstStyle/>
                    <a:p>
                      <a:pPr marL="0" marR="0">
                        <a:lnSpc>
                          <a:spcPct val="115000"/>
                        </a:lnSpc>
                        <a:spcBef>
                          <a:spcPts val="0"/>
                        </a:spcBef>
                        <a:spcAft>
                          <a:spcPts val="0"/>
                        </a:spcAft>
                      </a:pPr>
                      <a:r>
                        <a:rPr lang="en-US" sz="1600" dirty="0">
                          <a:effectLst/>
                        </a:rPr>
                        <a:t>Turned in Board requested information for the purposes of the Collaborative Application on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On time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296865">
                <a:tc>
                  <a:txBody>
                    <a:bodyPr/>
                    <a:lstStyle/>
                    <a:p>
                      <a:pPr marL="0" marR="0">
                        <a:lnSpc>
                          <a:spcPct val="115000"/>
                        </a:lnSpc>
                        <a:spcBef>
                          <a:spcPts val="0"/>
                        </a:spcBef>
                        <a:spcAft>
                          <a:spcPts val="0"/>
                        </a:spcAft>
                      </a:pPr>
                      <a:r>
                        <a:rPr lang="en-US" sz="1600">
                          <a:effectLst/>
                        </a:rPr>
                        <a:t>Turned in Project Application for review on time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On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bl>
          </a:graphicData>
        </a:graphic>
      </p:graphicFrame>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7" name="TextBox 6"/>
          <p:cNvSpPr txBox="1"/>
          <p:nvPr/>
        </p:nvSpPr>
        <p:spPr>
          <a:xfrm>
            <a:off x="1155945" y="4121684"/>
            <a:ext cx="9939440" cy="2308324"/>
          </a:xfrm>
          <a:prstGeom prst="rect">
            <a:avLst/>
          </a:prstGeom>
          <a:noFill/>
        </p:spPr>
        <p:txBody>
          <a:bodyPr wrap="square" rtlCol="0">
            <a:spAutoFit/>
          </a:bodyPr>
          <a:lstStyle/>
          <a:p>
            <a:r>
              <a:rPr lang="en-US" b="1" dirty="0" smtClean="0"/>
              <a:t>Change:</a:t>
            </a:r>
            <a:r>
              <a:rPr lang="en-US" dirty="0" smtClean="0"/>
              <a:t>  </a:t>
            </a:r>
            <a:r>
              <a:rPr lang="en-US" dirty="0" smtClean="0">
                <a:solidFill>
                  <a:srgbClr val="7030A0"/>
                </a:solidFill>
              </a:rPr>
              <a:t>removed HMIS entry/exit report, QAPR 3 &amp; 4, &amp; relocated PIT to a different section</a:t>
            </a:r>
          </a:p>
          <a:p>
            <a:endParaRPr lang="en-US" dirty="0">
              <a:solidFill>
                <a:srgbClr val="7030A0"/>
              </a:solidFill>
            </a:endParaRPr>
          </a:p>
          <a:p>
            <a:r>
              <a:rPr lang="en-US" b="1" dirty="0" smtClean="0">
                <a:solidFill>
                  <a:srgbClr val="7030A0"/>
                </a:solidFill>
              </a:rPr>
              <a:t>Note:  </a:t>
            </a:r>
            <a:r>
              <a:rPr lang="en-US" dirty="0"/>
              <a:t>A set deadline will be included for any project that wishes to submit a new APR in SAGE. The most recently submitted APR in SAGE and accepted by HUD will be used for scoring purposes. To be used in scoring, the APR submission must be accepted by HUD in SAGE.  If there is an issue, confirmed by the HUD Milwaukee Field Office, the agency must notify the CoC Director. Limited, case-by-case, exceptions may be made.</a:t>
            </a:r>
          </a:p>
          <a:p>
            <a:endParaRPr lang="en-US" dirty="0">
              <a:solidFill>
                <a:srgbClr val="7030A0"/>
              </a:solidFill>
            </a:endParaRPr>
          </a:p>
        </p:txBody>
      </p:sp>
    </p:spTree>
    <p:extLst>
      <p:ext uri="{BB962C8B-B14F-4D97-AF65-F5344CB8AC3E}">
        <p14:creationId xmlns:p14="http://schemas.microsoft.com/office/powerpoint/2010/main" val="70446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Part 2: Program Performance - Operations</a:t>
            </a:r>
            <a:endParaRPr lang="en-US" sz="4400"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7" name="TextBox 6"/>
          <p:cNvSpPr txBox="1"/>
          <p:nvPr/>
        </p:nvSpPr>
        <p:spPr>
          <a:xfrm>
            <a:off x="1216240" y="5763022"/>
            <a:ext cx="9939440" cy="369332"/>
          </a:xfrm>
          <a:prstGeom prst="rect">
            <a:avLst/>
          </a:prstGeom>
          <a:noFill/>
        </p:spPr>
        <p:txBody>
          <a:bodyPr wrap="square" rtlCol="0">
            <a:spAutoFit/>
          </a:bodyPr>
          <a:lstStyle/>
          <a:p>
            <a:r>
              <a:rPr lang="en-US" b="1" dirty="0" smtClean="0"/>
              <a:t>Change:</a:t>
            </a:r>
            <a:r>
              <a:rPr lang="en-US" dirty="0" smtClean="0"/>
              <a:t>  </a:t>
            </a:r>
            <a:r>
              <a:rPr lang="en-US" dirty="0" smtClean="0">
                <a:solidFill>
                  <a:srgbClr val="7030A0"/>
                </a:solidFill>
              </a:rPr>
              <a:t>none</a:t>
            </a:r>
            <a:endParaRPr lang="en-US"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09243045"/>
              </p:ext>
            </p:extLst>
          </p:nvPr>
        </p:nvGraphicFramePr>
        <p:xfrm>
          <a:off x="1216238" y="1864312"/>
          <a:ext cx="9939443" cy="3704690"/>
        </p:xfrm>
        <a:graphic>
          <a:graphicData uri="http://schemas.openxmlformats.org/drawingml/2006/table">
            <a:tbl>
              <a:tblPr bandRow="1">
                <a:tableStyleId>{B301B821-A1FF-4177-AEE7-76D212191A09}</a:tableStyleId>
              </a:tblPr>
              <a:tblGrid>
                <a:gridCol w="2458250"/>
                <a:gridCol w="1459745"/>
                <a:gridCol w="1550979"/>
                <a:gridCol w="1550979"/>
                <a:gridCol w="1550979"/>
                <a:gridCol w="1368511"/>
              </a:tblGrid>
              <a:tr h="240778">
                <a:tc>
                  <a:txBody>
                    <a:bodyPr/>
                    <a:lstStyle/>
                    <a:p>
                      <a:pPr marL="0" marR="0" algn="ctr">
                        <a:lnSpc>
                          <a:spcPct val="115000"/>
                        </a:lnSpc>
                        <a:spcBef>
                          <a:spcPts val="0"/>
                        </a:spcBef>
                        <a:spcAft>
                          <a:spcPts val="0"/>
                        </a:spcAft>
                      </a:pPr>
                      <a:r>
                        <a:rPr lang="en-US" sz="1600" b="1" dirty="0">
                          <a:effectLst/>
                        </a:rPr>
                        <a:t>Criteria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5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4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3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2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dirty="0">
                          <a:effectLst/>
                        </a:rPr>
                        <a:t>1 point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496619">
                <a:tc>
                  <a:txBody>
                    <a:bodyPr/>
                    <a:lstStyle/>
                    <a:p>
                      <a:pPr marL="0" marR="0">
                        <a:lnSpc>
                          <a:spcPct val="115000"/>
                        </a:lnSpc>
                        <a:spcBef>
                          <a:spcPts val="0"/>
                        </a:spcBef>
                        <a:spcAft>
                          <a:spcPts val="0"/>
                        </a:spcAft>
                      </a:pPr>
                      <a:r>
                        <a:rPr lang="en-US" sz="1600" dirty="0">
                          <a:effectLst/>
                        </a:rPr>
                        <a:t>Effective Use of Federal Funds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Spent 90-100% of grant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Spent 80-89% of grant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Spent 75-79%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a:solidFill>
                            <a:srgbClr val="7030A0"/>
                          </a:solidFill>
                          <a:effectLst/>
                        </a:rPr>
                        <a:t>N/A</a:t>
                      </a:r>
                      <a:endParaRPr lang="en-US" sz="1600" i="1">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dirty="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291574">
                <a:tc>
                  <a:txBody>
                    <a:bodyPr/>
                    <a:lstStyle/>
                    <a:p>
                      <a:pPr marL="0" marR="0">
                        <a:lnSpc>
                          <a:spcPct val="115000"/>
                        </a:lnSpc>
                        <a:spcBef>
                          <a:spcPts val="0"/>
                        </a:spcBef>
                        <a:spcAft>
                          <a:spcPts val="0"/>
                        </a:spcAft>
                      </a:pPr>
                      <a:r>
                        <a:rPr lang="en-US" sz="1600">
                          <a:effectLst/>
                        </a:rPr>
                        <a:t>Unit Utilization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96-100%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90-95%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80-89%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70 - 79%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69% or less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591992">
                <a:tc>
                  <a:txBody>
                    <a:bodyPr/>
                    <a:lstStyle/>
                    <a:p>
                      <a:pPr marL="0" marR="0">
                        <a:lnSpc>
                          <a:spcPct val="115000"/>
                        </a:lnSpc>
                        <a:spcBef>
                          <a:spcPts val="0"/>
                        </a:spcBef>
                        <a:spcAft>
                          <a:spcPts val="0"/>
                        </a:spcAft>
                      </a:pPr>
                      <a:r>
                        <a:rPr lang="en-US" sz="1600">
                          <a:effectLst/>
                        </a:rPr>
                        <a:t>Data Completeness: Don’t Know, Missing, Refused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0% - 1.0%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1.1% - 2%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2.1% - 3%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3.1% - 4%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Greater than 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496619">
                <a:tc>
                  <a:txBody>
                    <a:bodyPr/>
                    <a:lstStyle/>
                    <a:p>
                      <a:pPr marL="0" marR="0">
                        <a:lnSpc>
                          <a:spcPct val="115000"/>
                        </a:lnSpc>
                        <a:spcBef>
                          <a:spcPts val="0"/>
                        </a:spcBef>
                        <a:spcAft>
                          <a:spcPts val="0"/>
                        </a:spcAft>
                      </a:pPr>
                      <a:r>
                        <a:rPr lang="en-US" sz="1600">
                          <a:effectLst/>
                        </a:rPr>
                        <a:t>LOCCS Drawdown Rates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Once per quarter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dirty="0"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291574">
                <a:tc>
                  <a:txBody>
                    <a:bodyPr/>
                    <a:lstStyle/>
                    <a:p>
                      <a:pPr marL="0" marR="0">
                        <a:lnSpc>
                          <a:spcPct val="115000"/>
                        </a:lnSpc>
                        <a:spcBef>
                          <a:spcPts val="0"/>
                        </a:spcBef>
                        <a:spcAft>
                          <a:spcPts val="0"/>
                        </a:spcAft>
                      </a:pPr>
                      <a:r>
                        <a:rPr lang="en-US" sz="1600">
                          <a:effectLst/>
                        </a:rPr>
                        <a:t>Participant Eligibility: PSH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75-100%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dirty="0"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291574">
                <a:tc>
                  <a:txBody>
                    <a:bodyPr/>
                    <a:lstStyle/>
                    <a:p>
                      <a:pPr marL="0" marR="0">
                        <a:lnSpc>
                          <a:spcPct val="115000"/>
                        </a:lnSpc>
                        <a:spcBef>
                          <a:spcPts val="0"/>
                        </a:spcBef>
                        <a:spcAft>
                          <a:spcPts val="0"/>
                        </a:spcAft>
                      </a:pPr>
                      <a:r>
                        <a:rPr lang="en-US" sz="1600">
                          <a:effectLst/>
                        </a:rPr>
                        <a:t>Participant Eligibility: 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80-100%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60-79%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40-59%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20-39%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&lt;19%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291574">
                <a:tc>
                  <a:txBody>
                    <a:bodyPr/>
                    <a:lstStyle/>
                    <a:p>
                      <a:pPr marL="0" marR="0">
                        <a:lnSpc>
                          <a:spcPct val="115000"/>
                        </a:lnSpc>
                        <a:spcBef>
                          <a:spcPts val="0"/>
                        </a:spcBef>
                        <a:spcAft>
                          <a:spcPts val="0"/>
                        </a:spcAft>
                      </a:pPr>
                      <a:r>
                        <a:rPr lang="en-US" sz="1600">
                          <a:effectLst/>
                        </a:rPr>
                        <a:t>Participant Eligibility: RRH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75-100%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496619">
                <a:tc>
                  <a:txBody>
                    <a:bodyPr/>
                    <a:lstStyle/>
                    <a:p>
                      <a:pPr marL="0" marR="0">
                        <a:lnSpc>
                          <a:spcPct val="115000"/>
                        </a:lnSpc>
                        <a:spcBef>
                          <a:spcPts val="0"/>
                        </a:spcBef>
                        <a:spcAft>
                          <a:spcPts val="0"/>
                        </a:spcAft>
                      </a:pPr>
                      <a:r>
                        <a:rPr lang="en-US" sz="1600" dirty="0">
                          <a:effectLst/>
                        </a:rPr>
                        <a:t>Housing First and Low Barrier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0" dirty="0" smtClean="0">
                          <a:solidFill>
                            <a:schemeClr val="dk1"/>
                          </a:solidFill>
                          <a:effectLst/>
                          <a:latin typeface="+mn-lt"/>
                          <a:ea typeface="+mn-ea"/>
                          <a:cs typeface="+mn-cs"/>
                        </a:rPr>
                        <a:t>Yes</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i="1" dirty="0" smtClean="0">
                          <a:solidFill>
                            <a:srgbClr val="7030A0"/>
                          </a:solidFill>
                          <a:effectLst/>
                        </a:rPr>
                        <a:t>N/A</a:t>
                      </a:r>
                      <a:endParaRPr lang="en-US" sz="16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bl>
          </a:graphicData>
        </a:graphic>
      </p:graphicFrame>
    </p:spTree>
    <p:extLst>
      <p:ext uri="{BB962C8B-B14F-4D97-AF65-F5344CB8AC3E}">
        <p14:creationId xmlns:p14="http://schemas.microsoft.com/office/powerpoint/2010/main" val="1200299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Part 2: Program Performance - Operations</a:t>
            </a:r>
            <a:endParaRPr lang="en-US" sz="4400"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3" name="Content Placeholder 2"/>
          <p:cNvSpPr>
            <a:spLocks noGrp="1"/>
          </p:cNvSpPr>
          <p:nvPr>
            <p:ph idx="1"/>
          </p:nvPr>
        </p:nvSpPr>
        <p:spPr>
          <a:xfrm>
            <a:off x="159026" y="1845734"/>
            <a:ext cx="6016487" cy="4396040"/>
          </a:xfrm>
        </p:spPr>
        <p:txBody>
          <a:bodyPr>
            <a:normAutofit/>
          </a:bodyPr>
          <a:lstStyle/>
          <a:p>
            <a:pPr>
              <a:buFont typeface="Arial" panose="020B0604020202020204" pitchFamily="34" charset="0"/>
              <a:buChar char="•"/>
            </a:pPr>
            <a:r>
              <a:rPr lang="en-US" dirty="0"/>
              <a:t>Data </a:t>
            </a:r>
            <a:r>
              <a:rPr lang="en-US" dirty="0" smtClean="0"/>
              <a:t>Completeness (SAGE APR):</a:t>
            </a:r>
          </a:p>
          <a:p>
            <a:pPr lvl="1">
              <a:buFont typeface="Arial" panose="020B0604020202020204" pitchFamily="34" charset="0"/>
              <a:buChar char="•"/>
            </a:pPr>
            <a:r>
              <a:rPr lang="en-US" dirty="0" smtClean="0"/>
              <a:t>Q06a</a:t>
            </a:r>
            <a:r>
              <a:rPr lang="en-US" dirty="0"/>
              <a:t>. Data Quality: Personally Identifying Information (PII</a:t>
            </a:r>
            <a:r>
              <a:rPr lang="en-US" dirty="0" smtClean="0"/>
              <a:t>) </a:t>
            </a:r>
          </a:p>
          <a:p>
            <a:pPr lvl="1">
              <a:buFont typeface="Arial" panose="020B0604020202020204" pitchFamily="34" charset="0"/>
              <a:buChar char="•"/>
            </a:pPr>
            <a:r>
              <a:rPr lang="en-US" dirty="0" smtClean="0"/>
              <a:t>Q06b</a:t>
            </a:r>
            <a:r>
              <a:rPr lang="en-US" dirty="0"/>
              <a:t>. Data Quality: Universal Data </a:t>
            </a:r>
            <a:r>
              <a:rPr lang="en-US" dirty="0" smtClean="0"/>
              <a:t>Elements </a:t>
            </a:r>
          </a:p>
          <a:p>
            <a:pPr lvl="1">
              <a:buFont typeface="Arial" panose="020B0604020202020204" pitchFamily="34" charset="0"/>
              <a:buChar char="•"/>
            </a:pPr>
            <a:r>
              <a:rPr lang="en-US" dirty="0" smtClean="0"/>
              <a:t>Q06c</a:t>
            </a:r>
            <a:r>
              <a:rPr lang="en-US" dirty="0"/>
              <a:t>. Data Quality: Income and Housing Data </a:t>
            </a:r>
            <a:r>
              <a:rPr lang="en-US" dirty="0" smtClean="0"/>
              <a:t>Quality</a:t>
            </a:r>
            <a:endParaRPr lang="en-US" dirty="0"/>
          </a:p>
          <a:p>
            <a:pPr>
              <a:buFont typeface="Arial" panose="020B0604020202020204" pitchFamily="34" charset="0"/>
              <a:buChar char="•"/>
            </a:pPr>
            <a:r>
              <a:rPr lang="en-US" dirty="0" smtClean="0"/>
              <a:t>To calculate each percentage: </a:t>
            </a:r>
          </a:p>
          <a:p>
            <a:pPr lvl="1">
              <a:buFont typeface="Arial" panose="020B0604020202020204" pitchFamily="34" charset="0"/>
              <a:buChar char="•"/>
            </a:pPr>
            <a:r>
              <a:rPr lang="en-US" dirty="0" smtClean="0"/>
              <a:t>Q06a </a:t>
            </a:r>
            <a:r>
              <a:rPr lang="en-US" dirty="0"/>
              <a:t>– overall score row &amp; % of error rate </a:t>
            </a:r>
            <a:r>
              <a:rPr lang="en-US" dirty="0" smtClean="0"/>
              <a:t>column</a:t>
            </a:r>
          </a:p>
          <a:p>
            <a:pPr lvl="1">
              <a:buFont typeface="Arial" panose="020B0604020202020204" pitchFamily="34" charset="0"/>
              <a:buChar char="•"/>
            </a:pPr>
            <a:r>
              <a:rPr lang="en-US" dirty="0" smtClean="0"/>
              <a:t>Q06b </a:t>
            </a:r>
            <a:r>
              <a:rPr lang="en-US" dirty="0"/>
              <a:t>- % of error rate column for 5 elements (add and divide by </a:t>
            </a:r>
            <a:r>
              <a:rPr lang="en-US" dirty="0" smtClean="0"/>
              <a:t>5)</a:t>
            </a:r>
          </a:p>
          <a:p>
            <a:pPr lvl="1">
              <a:buFont typeface="Arial" panose="020B0604020202020204" pitchFamily="34" charset="0"/>
              <a:buChar char="•"/>
            </a:pPr>
            <a:r>
              <a:rPr lang="en-US" dirty="0" smtClean="0"/>
              <a:t>Q06c </a:t>
            </a:r>
            <a:r>
              <a:rPr lang="en-US" dirty="0"/>
              <a:t>- % of error rate column for 4 elements (add and divide by </a:t>
            </a:r>
            <a:r>
              <a:rPr lang="en-US" dirty="0" smtClean="0"/>
              <a:t>4)</a:t>
            </a:r>
          </a:p>
          <a:p>
            <a:pPr>
              <a:buFont typeface="Arial" panose="020B0604020202020204" pitchFamily="34" charset="0"/>
              <a:buChar char="•"/>
            </a:pPr>
            <a:r>
              <a:rPr lang="en-US" dirty="0" smtClean="0"/>
              <a:t>In </a:t>
            </a:r>
            <a:r>
              <a:rPr lang="en-US" dirty="0"/>
              <a:t>the example below:  (a) 0.02%  (b) 0.00%  (c) 0.00%  </a:t>
            </a:r>
            <a:endParaRPr lang="en-US" dirty="0" smtClean="0"/>
          </a:p>
          <a:p>
            <a:pPr lvl="1">
              <a:buFont typeface="Arial" panose="020B0604020202020204" pitchFamily="34" charset="0"/>
              <a:buChar char="•"/>
            </a:pPr>
            <a:r>
              <a:rPr lang="en-US" dirty="0" smtClean="0"/>
              <a:t>Total</a:t>
            </a:r>
            <a:r>
              <a:rPr lang="en-US" dirty="0"/>
              <a:t>: .02 + 0.0 + 0.0 = </a:t>
            </a:r>
            <a:r>
              <a:rPr lang="en-US" u="sng" dirty="0" smtClean="0"/>
              <a:t>0.02</a:t>
            </a:r>
            <a:r>
              <a:rPr lang="en-US" u="sng" dirty="0"/>
              <a:t>%</a:t>
            </a:r>
            <a:endParaRPr lang="en-US" dirty="0"/>
          </a:p>
          <a:p>
            <a:pPr marL="201168" lvl="1" indent="0">
              <a:buNone/>
            </a:pPr>
            <a:endParaRPr lang="en-US" dirty="0" smtClean="0"/>
          </a:p>
        </p:txBody>
      </p:sp>
      <p:pic>
        <p:nvPicPr>
          <p:cNvPr id="5" name="Picture 4"/>
          <p:cNvPicPr/>
          <p:nvPr/>
        </p:nvPicPr>
        <p:blipFill>
          <a:blip r:embed="rId3"/>
          <a:stretch>
            <a:fillRect/>
          </a:stretch>
        </p:blipFill>
        <p:spPr>
          <a:xfrm>
            <a:off x="6126480" y="1814548"/>
            <a:ext cx="4719320" cy="1828800"/>
          </a:xfrm>
          <a:prstGeom prst="rect">
            <a:avLst/>
          </a:prstGeom>
        </p:spPr>
      </p:pic>
      <p:pic>
        <p:nvPicPr>
          <p:cNvPr id="6" name="Picture 5"/>
          <p:cNvPicPr/>
          <p:nvPr/>
        </p:nvPicPr>
        <p:blipFill>
          <a:blip r:embed="rId4"/>
          <a:stretch>
            <a:fillRect/>
          </a:stretch>
        </p:blipFill>
        <p:spPr>
          <a:xfrm>
            <a:off x="6713112" y="3643348"/>
            <a:ext cx="3388360" cy="3200400"/>
          </a:xfrm>
          <a:prstGeom prst="rect">
            <a:avLst/>
          </a:prstGeom>
        </p:spPr>
      </p:pic>
    </p:spTree>
    <p:extLst>
      <p:ext uri="{BB962C8B-B14F-4D97-AF65-F5344CB8AC3E}">
        <p14:creationId xmlns:p14="http://schemas.microsoft.com/office/powerpoint/2010/main" val="340352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Part 2: Program Performance - Operations</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Permanent Supportive Housing (PSH) and Safe Haven (SH) Participant Eligibility defined as:</a:t>
            </a:r>
          </a:p>
          <a:p>
            <a:pPr lvl="1">
              <a:buFont typeface="Arial" panose="020B0604020202020204" pitchFamily="34" charset="0"/>
              <a:buChar char="•"/>
            </a:pPr>
            <a:r>
              <a:rPr lang="en-US" dirty="0" smtClean="0"/>
              <a:t>Adult with a disability</a:t>
            </a:r>
          </a:p>
          <a:p>
            <a:pPr lvl="1">
              <a:buFont typeface="Arial" panose="020B0604020202020204" pitchFamily="34" charset="0"/>
              <a:buChar char="•"/>
            </a:pPr>
            <a:r>
              <a:rPr lang="en-US" dirty="0" smtClean="0"/>
              <a:t>Category 1 of the HUD Homeless Definition</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Transitional Housing (TH) Participant Eligibility defined as:</a:t>
            </a:r>
          </a:p>
          <a:p>
            <a:pPr lvl="1">
              <a:buFont typeface="Arial" panose="020B0604020202020204" pitchFamily="34" charset="0"/>
              <a:buChar char="•"/>
            </a:pPr>
            <a:r>
              <a:rPr lang="en-US" dirty="0" smtClean="0"/>
              <a:t>Adult with a disability</a:t>
            </a:r>
          </a:p>
          <a:p>
            <a:pPr lvl="1">
              <a:buFont typeface="Arial" panose="020B0604020202020204" pitchFamily="34" charset="0"/>
              <a:buChar char="•"/>
            </a:pPr>
            <a:r>
              <a:rPr lang="en-US" dirty="0" smtClean="0"/>
              <a:t>Category 1 or 4 of the HUD Homeless Definition</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Rapid Re-housing (RRH) Participant Eligibility defined as:</a:t>
            </a:r>
          </a:p>
          <a:p>
            <a:pPr lvl="1">
              <a:buFont typeface="Arial" panose="020B0604020202020204" pitchFamily="34" charset="0"/>
              <a:buChar char="•"/>
            </a:pPr>
            <a:r>
              <a:rPr lang="en-US" dirty="0" smtClean="0"/>
              <a:t>Category 1 of the HUD Homeless Definition</a:t>
            </a:r>
            <a:endParaRPr lang="en-US" dirty="0"/>
          </a:p>
        </p:txBody>
      </p:sp>
    </p:spTree>
    <p:extLst>
      <p:ext uri="{BB962C8B-B14F-4D97-AF65-F5344CB8AC3E}">
        <p14:creationId xmlns:p14="http://schemas.microsoft.com/office/powerpoint/2010/main" val="1037536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Part 3: Program Performance Measures (</a:t>
            </a:r>
            <a:r>
              <a:rPr lang="en-US" sz="3600" b="1" dirty="0" smtClean="0"/>
              <a:t>PSH) </a:t>
            </a:r>
            <a:endParaRPr lang="en-US" sz="3600"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7" name="TextBox 6"/>
          <p:cNvSpPr txBox="1"/>
          <p:nvPr/>
        </p:nvSpPr>
        <p:spPr>
          <a:xfrm>
            <a:off x="1216240" y="5539666"/>
            <a:ext cx="9939440" cy="646331"/>
          </a:xfrm>
          <a:prstGeom prst="rect">
            <a:avLst/>
          </a:prstGeom>
          <a:noFill/>
        </p:spPr>
        <p:txBody>
          <a:bodyPr wrap="square" rtlCol="0">
            <a:spAutoFit/>
          </a:bodyPr>
          <a:lstStyle/>
          <a:p>
            <a:r>
              <a:rPr lang="en-US" b="1" dirty="0" smtClean="0"/>
              <a:t>Change:</a:t>
            </a:r>
            <a:r>
              <a:rPr lang="en-US" dirty="0" smtClean="0"/>
              <a:t>  </a:t>
            </a:r>
            <a:r>
              <a:rPr lang="en-US" dirty="0" smtClean="0">
                <a:solidFill>
                  <a:srgbClr val="7030A0"/>
                </a:solidFill>
              </a:rPr>
              <a:t>Created separate metrics for PSH and TH/RRH, changed income measures, added health insurance, changed percentages</a:t>
            </a:r>
            <a:endParaRPr lang="en-US"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71876761"/>
              </p:ext>
            </p:extLst>
          </p:nvPr>
        </p:nvGraphicFramePr>
        <p:xfrm>
          <a:off x="1216240" y="1917579"/>
          <a:ext cx="9939440" cy="3542187"/>
        </p:xfrm>
        <a:graphic>
          <a:graphicData uri="http://schemas.openxmlformats.org/drawingml/2006/table">
            <a:tbl>
              <a:tblPr bandRow="1">
                <a:tableStyleId>{B301B821-A1FF-4177-AEE7-76D212191A09}</a:tableStyleId>
              </a:tblPr>
              <a:tblGrid>
                <a:gridCol w="3461824"/>
                <a:gridCol w="1733446"/>
                <a:gridCol w="1459745"/>
                <a:gridCol w="1550979"/>
                <a:gridCol w="1733446"/>
              </a:tblGrid>
              <a:tr h="313152">
                <a:tc>
                  <a:txBody>
                    <a:bodyPr/>
                    <a:lstStyle/>
                    <a:p>
                      <a:pPr marL="0" marR="0" algn="ctr">
                        <a:lnSpc>
                          <a:spcPct val="115000"/>
                        </a:lnSpc>
                        <a:spcBef>
                          <a:spcPts val="0"/>
                        </a:spcBef>
                        <a:spcAft>
                          <a:spcPts val="0"/>
                        </a:spcAft>
                      </a:pPr>
                      <a:r>
                        <a:rPr lang="en-US" sz="1600" b="1" dirty="0" smtClean="0">
                          <a:effectLst/>
                        </a:rPr>
                        <a:t>PSH Criteria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8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6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3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dirty="0">
                          <a:effectLst/>
                        </a:rPr>
                        <a:t>0 points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645807">
                <a:tc>
                  <a:txBody>
                    <a:bodyPr/>
                    <a:lstStyle/>
                    <a:p>
                      <a:pPr marL="0" marR="0">
                        <a:lnSpc>
                          <a:spcPct val="115000"/>
                        </a:lnSpc>
                        <a:spcBef>
                          <a:spcPts val="0"/>
                        </a:spcBef>
                        <a:spcAft>
                          <a:spcPts val="0"/>
                        </a:spcAft>
                      </a:pPr>
                      <a:r>
                        <a:rPr lang="en-US" sz="1600" dirty="0">
                          <a:solidFill>
                            <a:srgbClr val="000000"/>
                          </a:solidFill>
                          <a:effectLst/>
                          <a:latin typeface="+mn-lt"/>
                          <a:ea typeface="Georgia" panose="02040502050405020303" pitchFamily="18" charset="0"/>
                          <a:cs typeface="Georgia" panose="02040502050405020303" pitchFamily="18" charset="0"/>
                        </a:rPr>
                        <a:t>HUD Goal: Housing Stability </a:t>
                      </a:r>
                      <a:endParaRPr lang="en-US" sz="1600" dirty="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90% or higher</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80 – 89%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70 – 79%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69% or less</a:t>
                      </a:r>
                      <a:endParaRPr lang="en-US" sz="1600">
                        <a:solidFill>
                          <a:srgbClr val="000000"/>
                        </a:solidFill>
                        <a:effectLst/>
                        <a:latin typeface="+mn-lt"/>
                        <a:ea typeface="Calibri" panose="020F0502020204030204" pitchFamily="34" charset="0"/>
                      </a:endParaRPr>
                    </a:p>
                  </a:txBody>
                  <a:tcPr marL="68580" marR="68580" marT="0" marB="0"/>
                </a:tc>
              </a:tr>
              <a:tr h="645807">
                <a:tc>
                  <a:txBody>
                    <a:bodyPr/>
                    <a:lstStyle/>
                    <a:p>
                      <a:pPr marL="0" marR="0">
                        <a:lnSpc>
                          <a:spcPct val="115000"/>
                        </a:lnSpc>
                        <a:spcBef>
                          <a:spcPts val="0"/>
                        </a:spcBef>
                        <a:spcAft>
                          <a:spcPts val="0"/>
                        </a:spcAft>
                      </a:pPr>
                      <a:r>
                        <a:rPr lang="en-US" sz="1600" dirty="0">
                          <a:solidFill>
                            <a:srgbClr val="000000"/>
                          </a:solidFill>
                          <a:effectLst/>
                          <a:latin typeface="+mn-lt"/>
                          <a:ea typeface="Georgia" panose="02040502050405020303" pitchFamily="18" charset="0"/>
                          <a:cs typeface="Georgia" panose="02040502050405020303" pitchFamily="18" charset="0"/>
                        </a:rPr>
                        <a:t>HUD Goal: Maintain or Increase Other (Non-Earned) Income </a:t>
                      </a:r>
                      <a:endParaRPr lang="en-US" sz="1600" dirty="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54% or higher</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35 – 53%</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20 – 34%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19% or less</a:t>
                      </a:r>
                      <a:endParaRPr lang="en-US" sz="1600">
                        <a:solidFill>
                          <a:srgbClr val="000000"/>
                        </a:solidFill>
                        <a:effectLst/>
                        <a:latin typeface="+mn-lt"/>
                        <a:ea typeface="Calibri" panose="020F0502020204030204" pitchFamily="34" charset="0"/>
                      </a:endParaRPr>
                    </a:p>
                  </a:txBody>
                  <a:tcPr marL="68580" marR="68580" marT="0" marB="0"/>
                </a:tc>
              </a:tr>
              <a:tr h="645807">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HUD Goal: Maintain or Increase Total Income</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65% or higher</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50 – 64%  </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35 – 49%  </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34% or less</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r>
              <a:tr h="645807">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HUD Goal: Non-Cash Benefits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65% or higher</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50 – 64%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35 – 49%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34% or less</a:t>
                      </a:r>
                      <a:endParaRPr lang="en-US" sz="1600">
                        <a:solidFill>
                          <a:srgbClr val="000000"/>
                        </a:solidFill>
                        <a:effectLst/>
                        <a:latin typeface="+mn-lt"/>
                        <a:ea typeface="Calibri" panose="020F0502020204030204" pitchFamily="34" charset="0"/>
                      </a:endParaRPr>
                    </a:p>
                  </a:txBody>
                  <a:tcPr marL="68580" marR="68580" marT="0" marB="0"/>
                </a:tc>
              </a:tr>
              <a:tr h="645807">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HUD Goal: Health Insurance</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65% or higher</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50 – 64% </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35 – 49% </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solidFill>
                            <a:srgbClr val="000000"/>
                          </a:solidFill>
                          <a:effectLst/>
                          <a:latin typeface="+mn-lt"/>
                          <a:ea typeface="Georgia" panose="02040502050405020303" pitchFamily="18" charset="0"/>
                          <a:cs typeface="Georgia" panose="02040502050405020303" pitchFamily="18" charset="0"/>
                        </a:rPr>
                        <a:t>34% or less</a:t>
                      </a:r>
                      <a:endParaRPr lang="en-US" sz="1600" dirty="0">
                        <a:solidFill>
                          <a:srgbClr val="000000"/>
                        </a:solidFill>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32996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Part 3: Program Performance Measures </a:t>
            </a:r>
            <a:r>
              <a:rPr lang="en-US" sz="3600" b="1" dirty="0" smtClean="0"/>
              <a:t>(TH </a:t>
            </a:r>
            <a:r>
              <a:rPr lang="en-US" sz="3600" b="1" dirty="0" smtClean="0"/>
              <a:t>&amp; RRH)</a:t>
            </a:r>
            <a:endParaRPr lang="en-US" sz="3600"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1887063935"/>
              </p:ext>
            </p:extLst>
          </p:nvPr>
        </p:nvGraphicFramePr>
        <p:xfrm>
          <a:off x="1216240" y="1917579"/>
          <a:ext cx="9939440" cy="3542187"/>
        </p:xfrm>
        <a:graphic>
          <a:graphicData uri="http://schemas.openxmlformats.org/drawingml/2006/table">
            <a:tbl>
              <a:tblPr bandRow="1">
                <a:tableStyleId>{B301B821-A1FF-4177-AEE7-76D212191A09}</a:tableStyleId>
              </a:tblPr>
              <a:tblGrid>
                <a:gridCol w="3461824"/>
                <a:gridCol w="1733446"/>
                <a:gridCol w="1459745"/>
                <a:gridCol w="1550979"/>
                <a:gridCol w="1733446"/>
              </a:tblGrid>
              <a:tr h="313152">
                <a:tc>
                  <a:txBody>
                    <a:bodyPr/>
                    <a:lstStyle/>
                    <a:p>
                      <a:pPr marL="0" marR="0" algn="ctr">
                        <a:lnSpc>
                          <a:spcPct val="115000"/>
                        </a:lnSpc>
                        <a:spcBef>
                          <a:spcPts val="0"/>
                        </a:spcBef>
                        <a:spcAft>
                          <a:spcPts val="0"/>
                        </a:spcAft>
                      </a:pPr>
                      <a:r>
                        <a:rPr lang="en-US" sz="1600" b="1" dirty="0" smtClean="0">
                          <a:effectLst/>
                        </a:rPr>
                        <a:t>TH &amp; RRH Criteria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8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6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a:effectLst/>
                        </a:rPr>
                        <a:t>3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dirty="0">
                          <a:effectLst/>
                        </a:rPr>
                        <a:t>0 points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645807">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HUD Goal: Housing Stability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75% or higher</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65 – 74%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55 – 64%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54% or less</a:t>
                      </a:r>
                      <a:endParaRPr lang="en-US" sz="1600">
                        <a:solidFill>
                          <a:srgbClr val="000000"/>
                        </a:solidFill>
                        <a:effectLst/>
                        <a:latin typeface="+mn-lt"/>
                        <a:ea typeface="Calibri" panose="020F0502020204030204" pitchFamily="34" charset="0"/>
                      </a:endParaRPr>
                    </a:p>
                  </a:txBody>
                  <a:tcPr marL="68580" marR="68580" marT="0" marB="0"/>
                </a:tc>
              </a:tr>
              <a:tr h="645807">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HUD Goal: Increase Earned Income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30% or higher</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20-29%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10 – 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9% or less</a:t>
                      </a:r>
                      <a:endParaRPr lang="en-US" sz="1600">
                        <a:solidFill>
                          <a:srgbClr val="000000"/>
                        </a:solidFill>
                        <a:effectLst/>
                        <a:latin typeface="+mn-lt"/>
                        <a:ea typeface="Calibri" panose="020F0502020204030204" pitchFamily="34" charset="0"/>
                      </a:endParaRPr>
                    </a:p>
                  </a:txBody>
                  <a:tcPr marL="68580" marR="68580" marT="0" marB="0"/>
                </a:tc>
              </a:tr>
              <a:tr h="645807">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HUD Goal: Maintain or Increase Total Income</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65% or higher</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50 – 64%  </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35 – 49%  </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34% or less</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r>
              <a:tr h="645807">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HUD Goal: Non-Cash Benefits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65% or higher</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50 – 64%  </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35 – 49%  </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34% or less</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r>
              <a:tr h="645807">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HUD Goal: Health Insurance</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65% or higher</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50 – 64%  </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35 – 49%  </a:t>
                      </a:r>
                      <a:endParaRPr lang="en-US" sz="160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Georgia" panose="02040502050405020303" pitchFamily="18" charset="0"/>
                        </a:rPr>
                        <a:t>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solidFill>
                            <a:srgbClr val="000000"/>
                          </a:solidFill>
                          <a:effectLst/>
                          <a:latin typeface="+mn-lt"/>
                          <a:ea typeface="Georgia" panose="02040502050405020303" pitchFamily="18" charset="0"/>
                          <a:cs typeface="Georgia" panose="02040502050405020303" pitchFamily="18" charset="0"/>
                        </a:rPr>
                        <a:t>34% or less</a:t>
                      </a:r>
                      <a:endParaRPr lang="en-US" sz="1600" dirty="0">
                        <a:solidFill>
                          <a:srgbClr val="000000"/>
                        </a:solidFill>
                        <a:effectLst/>
                        <a:latin typeface="+mn-lt"/>
                        <a:ea typeface="Calibri" panose="020F0502020204030204" pitchFamily="34" charset="0"/>
                      </a:endParaRPr>
                    </a:p>
                    <a:p>
                      <a:pPr marL="0" marR="0">
                        <a:lnSpc>
                          <a:spcPct val="115000"/>
                        </a:lnSpc>
                        <a:spcBef>
                          <a:spcPts val="0"/>
                        </a:spcBef>
                        <a:spcAft>
                          <a:spcPts val="0"/>
                        </a:spcAft>
                      </a:pPr>
                      <a:r>
                        <a:rPr lang="en-US" sz="1600" dirty="0">
                          <a:solidFill>
                            <a:srgbClr val="000000"/>
                          </a:solidFill>
                          <a:effectLst/>
                          <a:latin typeface="+mn-lt"/>
                          <a:ea typeface="Georgia" panose="02040502050405020303" pitchFamily="18" charset="0"/>
                          <a:cs typeface="Georgia" panose="02040502050405020303" pitchFamily="18" charset="0"/>
                        </a:rPr>
                        <a:t> </a:t>
                      </a:r>
                      <a:endParaRPr lang="en-US" sz="1600" dirty="0">
                        <a:solidFill>
                          <a:srgbClr val="000000"/>
                        </a:solidFill>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505545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 4: System Performance Measures</a:t>
            </a:r>
            <a:endParaRPr lang="en-US"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7" name="TextBox 6"/>
          <p:cNvSpPr txBox="1"/>
          <p:nvPr/>
        </p:nvSpPr>
        <p:spPr>
          <a:xfrm>
            <a:off x="1216240" y="5726097"/>
            <a:ext cx="9939440" cy="369332"/>
          </a:xfrm>
          <a:prstGeom prst="rect">
            <a:avLst/>
          </a:prstGeom>
          <a:noFill/>
        </p:spPr>
        <p:txBody>
          <a:bodyPr wrap="square" rtlCol="0">
            <a:spAutoFit/>
          </a:bodyPr>
          <a:lstStyle/>
          <a:p>
            <a:r>
              <a:rPr lang="en-US" b="1" dirty="0" smtClean="0"/>
              <a:t>Change:</a:t>
            </a:r>
            <a:r>
              <a:rPr lang="en-US" dirty="0" smtClean="0"/>
              <a:t>  </a:t>
            </a:r>
            <a:r>
              <a:rPr lang="en-US" dirty="0" smtClean="0">
                <a:solidFill>
                  <a:srgbClr val="7030A0"/>
                </a:solidFill>
              </a:rPr>
              <a:t>added length of time homeless (LOTH) for TH and RRH projects</a:t>
            </a:r>
            <a:endParaRPr lang="en-US" dirty="0">
              <a:solidFill>
                <a:srgbClr val="7030A0"/>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645447794"/>
              </p:ext>
            </p:extLst>
          </p:nvPr>
        </p:nvGraphicFramePr>
        <p:xfrm>
          <a:off x="1216240" y="1908700"/>
          <a:ext cx="9939440" cy="1755526"/>
        </p:xfrm>
        <a:graphic>
          <a:graphicData uri="http://schemas.openxmlformats.org/drawingml/2006/table">
            <a:tbl>
              <a:tblPr bandRow="1">
                <a:tableStyleId>{B301B821-A1FF-4177-AEE7-76D212191A09}</a:tableStyleId>
              </a:tblPr>
              <a:tblGrid>
                <a:gridCol w="2182425"/>
                <a:gridCol w="1406403"/>
                <a:gridCol w="1584995"/>
                <a:gridCol w="1495700"/>
                <a:gridCol w="1626454"/>
                <a:gridCol w="1643463"/>
              </a:tblGrid>
              <a:tr h="467744">
                <a:tc>
                  <a:txBody>
                    <a:bodyPr/>
                    <a:lstStyle/>
                    <a:p>
                      <a:pPr marL="0" marR="0">
                        <a:lnSpc>
                          <a:spcPct val="115000"/>
                        </a:lnSpc>
                        <a:spcBef>
                          <a:spcPts val="0"/>
                        </a:spcBef>
                        <a:spcAft>
                          <a:spcPts val="0"/>
                        </a:spcAft>
                      </a:pPr>
                      <a:r>
                        <a:rPr lang="en-US" sz="1600" b="1" dirty="0">
                          <a:effectLst/>
                        </a:rPr>
                        <a:t>Criteria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b="1">
                          <a:effectLst/>
                        </a:rPr>
                        <a:t>5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b="1">
                          <a:effectLst/>
                        </a:rPr>
                        <a:t>4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b="1">
                          <a:effectLst/>
                        </a:rPr>
                        <a:t>3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b="1">
                          <a:effectLst/>
                        </a:rPr>
                        <a:t>2 points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b="1" dirty="0">
                          <a:effectLst/>
                        </a:rPr>
                        <a:t>1 point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631799">
                <a:tc>
                  <a:txBody>
                    <a:bodyPr/>
                    <a:lstStyle/>
                    <a:p>
                      <a:pPr marL="0" marR="0">
                        <a:lnSpc>
                          <a:spcPct val="115000"/>
                        </a:lnSpc>
                        <a:spcBef>
                          <a:spcPts val="0"/>
                        </a:spcBef>
                        <a:spcAft>
                          <a:spcPts val="0"/>
                        </a:spcAft>
                      </a:pPr>
                      <a:r>
                        <a:rPr lang="en-US" sz="1600" dirty="0">
                          <a:effectLst/>
                        </a:rPr>
                        <a:t>Reoccurrence Rate (0555 report)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0 - 5%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5.1 – 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10.1 – 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15.1% - 20%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20.1%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655983">
                <a:tc>
                  <a:txBody>
                    <a:bodyPr/>
                    <a:lstStyle/>
                    <a:p>
                      <a:pPr marL="0" marR="0">
                        <a:lnSpc>
                          <a:spcPct val="115000"/>
                        </a:lnSpc>
                        <a:spcBef>
                          <a:spcPts val="0"/>
                        </a:spcBef>
                        <a:spcAft>
                          <a:spcPts val="0"/>
                        </a:spcAft>
                      </a:pPr>
                      <a:r>
                        <a:rPr lang="en-US" sz="1600" dirty="0">
                          <a:effectLst/>
                        </a:rPr>
                        <a:t>Reoccurrence Rate (SPM)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0 - 5%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5.1 – 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10.1 – 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15.1% - 20%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20.1%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bl>
          </a:graphicData>
        </a:graphic>
      </p:graphicFrame>
    </p:spTree>
    <p:extLst>
      <p:ext uri="{BB962C8B-B14F-4D97-AF65-F5344CB8AC3E}">
        <p14:creationId xmlns:p14="http://schemas.microsoft.com/office/powerpoint/2010/main" val="3864481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Part 4: System Performance Measures</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b="1" dirty="0" smtClean="0"/>
              <a:t>Reoccurrence </a:t>
            </a:r>
            <a:r>
              <a:rPr lang="en-US" b="1" dirty="0"/>
              <a:t>Rate – HMIS-based report:  </a:t>
            </a:r>
            <a:r>
              <a:rPr lang="en-US" b="1" dirty="0" smtClean="0"/>
              <a:t>0555</a:t>
            </a:r>
          </a:p>
          <a:p>
            <a:pPr lvl="1">
              <a:buFont typeface="Arial" panose="020B0604020202020204" pitchFamily="34" charset="0"/>
              <a:buChar char="•"/>
            </a:pPr>
            <a:r>
              <a:rPr lang="en-US" dirty="0" smtClean="0"/>
              <a:t>The </a:t>
            </a:r>
            <a:r>
              <a:rPr lang="en-US" dirty="0"/>
              <a:t>0555 report can be run by anyone with an ART </a:t>
            </a:r>
            <a:r>
              <a:rPr lang="en-US" dirty="0" smtClean="0"/>
              <a:t>license.</a:t>
            </a:r>
          </a:p>
          <a:p>
            <a:pPr lvl="1">
              <a:buFont typeface="Arial" panose="020B0604020202020204" pitchFamily="34" charset="0"/>
              <a:buChar char="•"/>
            </a:pPr>
            <a:r>
              <a:rPr lang="en-US" dirty="0" smtClean="0"/>
              <a:t>The </a:t>
            </a:r>
            <a:r>
              <a:rPr lang="en-US" dirty="0"/>
              <a:t>report calculates any exit from a CoC-funded housing program into any emergency shelter or motel voucher program that uses HMIS in Wisconsin within 12 months from an </a:t>
            </a:r>
            <a:r>
              <a:rPr lang="en-US" dirty="0" smtClean="0"/>
              <a:t>exit.</a:t>
            </a:r>
          </a:p>
          <a:p>
            <a:pPr lvl="1">
              <a:buFont typeface="Arial" panose="020B0604020202020204" pitchFamily="34" charset="0"/>
              <a:buChar char="•"/>
            </a:pPr>
            <a:r>
              <a:rPr lang="en-US" dirty="0" smtClean="0"/>
              <a:t>If </a:t>
            </a:r>
            <a:r>
              <a:rPr lang="en-US" dirty="0"/>
              <a:t>a project had no exits, the project will receive full </a:t>
            </a:r>
            <a:r>
              <a:rPr lang="en-US" dirty="0" smtClean="0"/>
              <a:t>points.</a:t>
            </a:r>
          </a:p>
          <a:p>
            <a:pPr>
              <a:buFont typeface="Arial" panose="020B0604020202020204" pitchFamily="34" charset="0"/>
              <a:buChar char="•"/>
            </a:pPr>
            <a:r>
              <a:rPr lang="en-US" b="1" dirty="0" smtClean="0"/>
              <a:t>Reoccurrence </a:t>
            </a:r>
            <a:r>
              <a:rPr lang="en-US" b="1" dirty="0"/>
              <a:t>Rate – HMIS-based report: SPM Measure </a:t>
            </a:r>
            <a:r>
              <a:rPr lang="en-US" b="1" dirty="0" smtClean="0"/>
              <a:t>7</a:t>
            </a:r>
          </a:p>
          <a:p>
            <a:pPr lvl="1">
              <a:buFont typeface="Arial" panose="020B0604020202020204" pitchFamily="34" charset="0"/>
              <a:buChar char="•"/>
            </a:pPr>
            <a:r>
              <a:rPr lang="en-US" dirty="0" smtClean="0"/>
              <a:t>The </a:t>
            </a:r>
            <a:r>
              <a:rPr lang="en-US" dirty="0"/>
              <a:t>SPM (system performance measure) report can only be run by HMIS lead staff by HUD’s design. </a:t>
            </a:r>
            <a:endParaRPr lang="en-US" dirty="0" smtClean="0"/>
          </a:p>
          <a:p>
            <a:pPr lvl="1">
              <a:buFont typeface="Arial" panose="020B0604020202020204" pitchFamily="34" charset="0"/>
              <a:buChar char="•"/>
            </a:pPr>
            <a:r>
              <a:rPr lang="en-US" dirty="0" smtClean="0"/>
              <a:t>The </a:t>
            </a:r>
            <a:r>
              <a:rPr lang="en-US" dirty="0"/>
              <a:t>report calculates any successful exit from a CoC-funded housing program into any emergency shelter or motel voucher program that uses HMIS in Wisconsin within 2 years of an exit. </a:t>
            </a:r>
            <a:endParaRPr lang="en-US" dirty="0" smtClean="0"/>
          </a:p>
          <a:p>
            <a:pPr lvl="1">
              <a:buFont typeface="Arial" panose="020B0604020202020204" pitchFamily="34" charset="0"/>
              <a:buChar char="•"/>
            </a:pPr>
            <a:r>
              <a:rPr lang="en-US" dirty="0" smtClean="0"/>
              <a:t>Successful </a:t>
            </a:r>
            <a:r>
              <a:rPr lang="en-US" dirty="0"/>
              <a:t>exit is defined by HUD as a permanent housing-based destination.   </a:t>
            </a:r>
            <a:endParaRPr lang="en-US" dirty="0" smtClean="0"/>
          </a:p>
          <a:p>
            <a:pPr lvl="1">
              <a:buFont typeface="Arial" panose="020B0604020202020204" pitchFamily="34" charset="0"/>
              <a:buChar char="•"/>
            </a:pPr>
            <a:r>
              <a:rPr lang="en-US" dirty="0" smtClean="0"/>
              <a:t>If </a:t>
            </a:r>
            <a:r>
              <a:rPr lang="en-US" dirty="0"/>
              <a:t>a project had no exits, the project will receive full points. If a project had no successful exits but did have unsuccessful exits, the project will receive 3 points. </a:t>
            </a:r>
          </a:p>
        </p:txBody>
      </p:sp>
    </p:spTree>
    <p:extLst>
      <p:ext uri="{BB962C8B-B14F-4D97-AF65-F5344CB8AC3E}">
        <p14:creationId xmlns:p14="http://schemas.microsoft.com/office/powerpoint/2010/main" val="357212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Overview</a:t>
            </a:r>
            <a:endParaRPr lang="en-US" b="1" dirty="0"/>
          </a:p>
        </p:txBody>
      </p:sp>
      <p:sp>
        <p:nvSpPr>
          <p:cNvPr id="3" name="Content Placeholder 2"/>
          <p:cNvSpPr>
            <a:spLocks noGrp="1"/>
          </p:cNvSpPr>
          <p:nvPr>
            <p:ph idx="1"/>
          </p:nvPr>
        </p:nvSpPr>
        <p:spPr/>
        <p:txBody>
          <a:bodyPr>
            <a:normAutofit lnSpcReduction="10000"/>
          </a:bodyPr>
          <a:lstStyle/>
          <a:p>
            <a:pPr lvl="1"/>
            <a:r>
              <a:rPr lang="en-US" b="1" dirty="0" smtClean="0">
                <a:solidFill>
                  <a:schemeClr val="tx2"/>
                </a:solidFill>
              </a:rPr>
              <a:t>CoC Competition Timeline</a:t>
            </a:r>
          </a:p>
          <a:p>
            <a:pPr lvl="2"/>
            <a:r>
              <a:rPr lang="en-US" b="1" dirty="0" smtClean="0">
                <a:solidFill>
                  <a:schemeClr val="tx2"/>
                </a:solidFill>
              </a:rPr>
              <a:t>Grant Inventory Worksheet (GIW)</a:t>
            </a:r>
          </a:p>
          <a:p>
            <a:pPr lvl="2"/>
            <a:r>
              <a:rPr lang="en-US" b="1" dirty="0" smtClean="0">
                <a:solidFill>
                  <a:schemeClr val="tx2"/>
                </a:solidFill>
              </a:rPr>
              <a:t>Notice of Funding Available (NOFA)</a:t>
            </a:r>
          </a:p>
          <a:p>
            <a:pPr lvl="2"/>
            <a:r>
              <a:rPr lang="en-US" b="1" dirty="0" smtClean="0">
                <a:solidFill>
                  <a:schemeClr val="tx2"/>
                </a:solidFill>
              </a:rPr>
              <a:t>Project Applications</a:t>
            </a:r>
          </a:p>
          <a:p>
            <a:pPr lvl="2"/>
            <a:r>
              <a:rPr lang="en-US" b="1" dirty="0" smtClean="0">
                <a:solidFill>
                  <a:schemeClr val="tx2"/>
                </a:solidFill>
              </a:rPr>
              <a:t>New Project Applications</a:t>
            </a:r>
          </a:p>
          <a:p>
            <a:pPr lvl="2"/>
            <a:r>
              <a:rPr lang="en-US" b="1" dirty="0" smtClean="0">
                <a:solidFill>
                  <a:schemeClr val="tx2"/>
                </a:solidFill>
              </a:rPr>
              <a:t>CoC Collaborative Application information request</a:t>
            </a:r>
          </a:p>
          <a:p>
            <a:pPr marL="548640" lvl="2" indent="0">
              <a:buNone/>
            </a:pPr>
            <a:endParaRPr lang="en-US" dirty="0"/>
          </a:p>
          <a:p>
            <a:pPr lvl="1"/>
            <a:r>
              <a:rPr lang="en-US" b="1" dirty="0" smtClean="0">
                <a:solidFill>
                  <a:schemeClr val="tx2"/>
                </a:solidFill>
              </a:rPr>
              <a:t>CoC Project Scoring Tool</a:t>
            </a:r>
          </a:p>
          <a:p>
            <a:pPr lvl="2"/>
            <a:r>
              <a:rPr lang="en-US" b="1" dirty="0" smtClean="0">
                <a:solidFill>
                  <a:schemeClr val="tx2"/>
                </a:solidFill>
              </a:rPr>
              <a:t>SAGE APR and HMIS APR</a:t>
            </a:r>
          </a:p>
          <a:p>
            <a:pPr lvl="2"/>
            <a:r>
              <a:rPr lang="en-US" b="1" dirty="0" smtClean="0">
                <a:solidFill>
                  <a:schemeClr val="tx2"/>
                </a:solidFill>
              </a:rPr>
              <a:t>Additional HMIS-based reports</a:t>
            </a:r>
          </a:p>
          <a:p>
            <a:pPr lvl="1"/>
            <a:endParaRPr lang="en-US" b="1" dirty="0" smtClean="0">
              <a:solidFill>
                <a:schemeClr val="tx2"/>
              </a:solidFill>
            </a:endParaRPr>
          </a:p>
          <a:p>
            <a:pPr lvl="1"/>
            <a:r>
              <a:rPr lang="en-US" b="1" dirty="0" smtClean="0">
                <a:solidFill>
                  <a:schemeClr val="tx2"/>
                </a:solidFill>
              </a:rPr>
              <a:t>Threshold for Applying for COC Funds</a:t>
            </a:r>
          </a:p>
          <a:p>
            <a:pPr lvl="2"/>
            <a:r>
              <a:rPr lang="en-US" b="1" dirty="0" smtClean="0">
                <a:solidFill>
                  <a:schemeClr val="tx2"/>
                </a:solidFill>
              </a:rPr>
              <a:t>Threshold for automatic access</a:t>
            </a:r>
          </a:p>
          <a:p>
            <a:pPr lvl="2"/>
            <a:r>
              <a:rPr lang="en-US" b="1" dirty="0" smtClean="0">
                <a:solidFill>
                  <a:schemeClr val="tx2"/>
                </a:solidFill>
              </a:rPr>
              <a:t>Process for access</a:t>
            </a:r>
          </a:p>
          <a:p>
            <a:pPr marL="548640" lvl="2" indent="0">
              <a:buNone/>
            </a:pPr>
            <a:endParaRPr lang="en-US" b="1" dirty="0" smtClean="0">
              <a:solidFill>
                <a:schemeClr val="tx2"/>
              </a:solidFill>
            </a:endParaRPr>
          </a:p>
          <a:p>
            <a:pPr marL="45720" indent="0">
              <a:buNone/>
            </a:pPr>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64004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 4: System Performance Measures</a:t>
            </a:r>
            <a:endParaRPr lang="en-US"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8" name="Content Placeholder 9"/>
          <p:cNvGraphicFramePr>
            <a:graphicFrameLocks/>
          </p:cNvGraphicFramePr>
          <p:nvPr>
            <p:extLst>
              <p:ext uri="{D42A27DB-BD31-4B8C-83A1-F6EECF244321}">
                <p14:modId xmlns:p14="http://schemas.microsoft.com/office/powerpoint/2010/main" val="2504538264"/>
              </p:ext>
            </p:extLst>
          </p:nvPr>
        </p:nvGraphicFramePr>
        <p:xfrm>
          <a:off x="381508" y="1842439"/>
          <a:ext cx="5270544" cy="1247639"/>
        </p:xfrm>
        <a:graphic>
          <a:graphicData uri="http://schemas.openxmlformats.org/drawingml/2006/table">
            <a:tbl>
              <a:tblPr bandRow="1">
                <a:tableStyleId>{B301B821-A1FF-4177-AEE7-76D212191A09}</a:tableStyleId>
              </a:tblPr>
              <a:tblGrid>
                <a:gridCol w="1811727"/>
                <a:gridCol w="987287"/>
                <a:gridCol w="1219200"/>
                <a:gridCol w="1252330"/>
              </a:tblGrid>
              <a:tr h="304413">
                <a:tc>
                  <a:txBody>
                    <a:bodyPr/>
                    <a:lstStyle/>
                    <a:p>
                      <a:pPr marL="0" marR="0">
                        <a:lnSpc>
                          <a:spcPct val="115000"/>
                        </a:lnSpc>
                        <a:spcBef>
                          <a:spcPts val="0"/>
                        </a:spcBef>
                        <a:spcAft>
                          <a:spcPts val="0"/>
                        </a:spcAft>
                      </a:pPr>
                      <a:r>
                        <a:rPr lang="en-US" sz="1400" b="1" dirty="0">
                          <a:effectLst/>
                        </a:rPr>
                        <a:t>Criteria</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400" b="1" dirty="0" smtClean="0">
                          <a:effectLst/>
                        </a:rPr>
                        <a:t>3 </a:t>
                      </a:r>
                      <a:r>
                        <a:rPr lang="en-US" sz="1400" b="1" dirty="0">
                          <a:effectLst/>
                        </a:rPr>
                        <a:t>points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400" b="1" dirty="0" smtClean="0">
                          <a:effectLst/>
                        </a:rPr>
                        <a:t>2 </a:t>
                      </a:r>
                      <a:r>
                        <a:rPr lang="en-US" sz="1400" b="1" dirty="0">
                          <a:effectLst/>
                        </a:rPr>
                        <a:t>points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400" b="1" dirty="0" smtClean="0">
                          <a:effectLst/>
                        </a:rPr>
                        <a:t>0 </a:t>
                      </a:r>
                      <a:r>
                        <a:rPr lang="en-US" sz="1400" b="1" dirty="0">
                          <a:effectLst/>
                        </a:rPr>
                        <a:t>points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472774">
                <a:tc>
                  <a:txBody>
                    <a:bodyPr/>
                    <a:lstStyle/>
                    <a:p>
                      <a:pPr marL="0" marR="0">
                        <a:lnSpc>
                          <a:spcPct val="115000"/>
                        </a:lnSpc>
                        <a:spcBef>
                          <a:spcPts val="0"/>
                        </a:spcBef>
                        <a:spcAft>
                          <a:spcPts val="0"/>
                        </a:spcAft>
                      </a:pPr>
                      <a:r>
                        <a:rPr lang="en-US" sz="1200" dirty="0" smtClean="0">
                          <a:effectLst/>
                        </a:rPr>
                        <a:t>Length of Time Homeless (PSH</a:t>
                      </a:r>
                      <a:r>
                        <a:rPr lang="en-US" sz="1200" baseline="0" dirty="0" smtClean="0">
                          <a:effectLst/>
                        </a:rPr>
                        <a:t>)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dirty="0" smtClean="0">
                          <a:effectLst/>
                        </a:rPr>
                        <a:t>auto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i="1" dirty="0" smtClean="0">
                          <a:solidFill>
                            <a:srgbClr val="7030A0"/>
                          </a:solidFill>
                          <a:effectLst/>
                        </a:rPr>
                        <a:t>N/A</a:t>
                      </a:r>
                      <a:endParaRPr lang="en-US"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i="1" dirty="0" smtClean="0">
                          <a:solidFill>
                            <a:srgbClr val="7030A0"/>
                          </a:solidFill>
                          <a:effectLst/>
                        </a:rPr>
                        <a:t>N/A</a:t>
                      </a:r>
                      <a:endParaRPr lang="en-US"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470452">
                <a:tc>
                  <a:txBody>
                    <a:bodyPr/>
                    <a:lstStyle/>
                    <a:p>
                      <a:pPr marL="0" marR="0">
                        <a:lnSpc>
                          <a:spcPct val="115000"/>
                        </a:lnSpc>
                        <a:spcBef>
                          <a:spcPts val="0"/>
                        </a:spcBef>
                        <a:spcAft>
                          <a:spcPts val="0"/>
                        </a:spcAft>
                      </a:pPr>
                      <a:r>
                        <a:rPr lang="en-US" sz="1200" dirty="0" smtClean="0">
                          <a:effectLst/>
                        </a:rPr>
                        <a:t>Length of Time Homeless (PSH</a:t>
                      </a:r>
                      <a:r>
                        <a:rPr lang="en-US" sz="1200" baseline="0" dirty="0" smtClean="0">
                          <a:effectLst/>
                        </a:rPr>
                        <a:t>) #2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i="1" dirty="0" smtClean="0">
                          <a:solidFill>
                            <a:srgbClr val="7030A0"/>
                          </a:solidFill>
                          <a:effectLst/>
                        </a:rPr>
                        <a:t>N/A</a:t>
                      </a:r>
                      <a:endParaRPr lang="en-US"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dirty="0" smtClean="0">
                          <a:effectLst/>
                        </a:rPr>
                        <a:t>auto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i="1" dirty="0" smtClean="0">
                          <a:solidFill>
                            <a:srgbClr val="7030A0"/>
                          </a:solidFill>
                          <a:effectLst/>
                        </a:rPr>
                        <a:t>N/A</a:t>
                      </a:r>
                      <a:endParaRPr lang="en-US"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bl>
          </a:graphicData>
        </a:graphic>
      </p:graphicFrame>
      <p:graphicFrame>
        <p:nvGraphicFramePr>
          <p:cNvPr id="9" name="Content Placeholder 9"/>
          <p:cNvGraphicFramePr>
            <a:graphicFrameLocks/>
          </p:cNvGraphicFramePr>
          <p:nvPr>
            <p:extLst>
              <p:ext uri="{D42A27DB-BD31-4B8C-83A1-F6EECF244321}">
                <p14:modId xmlns:p14="http://schemas.microsoft.com/office/powerpoint/2010/main" val="3657921038"/>
              </p:ext>
            </p:extLst>
          </p:nvPr>
        </p:nvGraphicFramePr>
        <p:xfrm>
          <a:off x="6445236" y="1842439"/>
          <a:ext cx="5270544" cy="2626781"/>
        </p:xfrm>
        <a:graphic>
          <a:graphicData uri="http://schemas.openxmlformats.org/drawingml/2006/table">
            <a:tbl>
              <a:tblPr bandRow="1">
                <a:tableStyleId>{B301B821-A1FF-4177-AEE7-76D212191A09}</a:tableStyleId>
              </a:tblPr>
              <a:tblGrid>
                <a:gridCol w="1811727"/>
                <a:gridCol w="987287"/>
                <a:gridCol w="1219200"/>
                <a:gridCol w="1252330"/>
              </a:tblGrid>
              <a:tr h="313349">
                <a:tc>
                  <a:txBody>
                    <a:bodyPr/>
                    <a:lstStyle/>
                    <a:p>
                      <a:pPr marL="0" marR="0">
                        <a:lnSpc>
                          <a:spcPct val="115000"/>
                        </a:lnSpc>
                        <a:spcBef>
                          <a:spcPts val="0"/>
                        </a:spcBef>
                        <a:spcAft>
                          <a:spcPts val="0"/>
                        </a:spcAft>
                      </a:pPr>
                      <a:r>
                        <a:rPr lang="en-US" sz="1400" b="1" dirty="0">
                          <a:effectLst/>
                        </a:rPr>
                        <a:t>Criteria</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400" b="1" dirty="0" smtClean="0">
                          <a:effectLst/>
                        </a:rPr>
                        <a:t>3 </a:t>
                      </a:r>
                      <a:r>
                        <a:rPr lang="en-US" sz="1400" b="1" dirty="0">
                          <a:effectLst/>
                        </a:rPr>
                        <a:t>points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400" b="1" dirty="0" smtClean="0">
                          <a:effectLst/>
                        </a:rPr>
                        <a:t>2 </a:t>
                      </a:r>
                      <a:r>
                        <a:rPr lang="en-US" sz="1400" b="1" dirty="0">
                          <a:effectLst/>
                        </a:rPr>
                        <a:t>points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400" b="1" dirty="0" smtClean="0">
                          <a:effectLst/>
                        </a:rPr>
                        <a:t>0 </a:t>
                      </a:r>
                      <a:r>
                        <a:rPr lang="en-US" sz="1400" b="1" dirty="0">
                          <a:effectLst/>
                        </a:rPr>
                        <a:t>points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631799">
                <a:tc>
                  <a:txBody>
                    <a:bodyPr/>
                    <a:lstStyle/>
                    <a:p>
                      <a:pPr marL="0" marR="0">
                        <a:lnSpc>
                          <a:spcPct val="115000"/>
                        </a:lnSpc>
                        <a:spcBef>
                          <a:spcPts val="0"/>
                        </a:spcBef>
                        <a:spcAft>
                          <a:spcPts val="0"/>
                        </a:spcAft>
                      </a:pPr>
                      <a:r>
                        <a:rPr lang="en-US" sz="1200" dirty="0" smtClean="0">
                          <a:effectLst/>
                        </a:rPr>
                        <a:t>Length of Time Homeless (RRH</a:t>
                      </a:r>
                      <a:r>
                        <a:rPr lang="en-US" sz="1200" baseline="0" dirty="0" smtClean="0">
                          <a:effectLst/>
                        </a:rPr>
                        <a:t>)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dirty="0" smtClean="0">
                          <a:effectLst/>
                        </a:rPr>
                        <a:t>50% or more</a:t>
                      </a:r>
                      <a:r>
                        <a:rPr lang="en-US" sz="1200" baseline="0" dirty="0" smtClean="0">
                          <a:effectLst/>
                        </a:rPr>
                        <a:t> of clients had 90 days or less between project entry and move-in date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i="1" dirty="0" smtClean="0">
                          <a:solidFill>
                            <a:srgbClr val="7030A0"/>
                          </a:solidFill>
                          <a:effectLst/>
                        </a:rPr>
                        <a:t>N/A</a:t>
                      </a:r>
                      <a:endParaRPr lang="en-US"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dirty="0" smtClean="0">
                          <a:effectLst/>
                        </a:rPr>
                        <a:t>Less than 50% o</a:t>
                      </a:r>
                      <a:r>
                        <a:rPr lang="en-US" sz="1200" baseline="0" dirty="0" smtClean="0">
                          <a:effectLst/>
                        </a:rPr>
                        <a:t>f clients had 90 days or less between project entry and move-in date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655983">
                <a:tc>
                  <a:txBody>
                    <a:bodyPr/>
                    <a:lstStyle/>
                    <a:p>
                      <a:pPr marL="0" marR="0">
                        <a:lnSpc>
                          <a:spcPct val="115000"/>
                        </a:lnSpc>
                        <a:spcBef>
                          <a:spcPts val="0"/>
                        </a:spcBef>
                        <a:spcAft>
                          <a:spcPts val="0"/>
                        </a:spcAft>
                      </a:pPr>
                      <a:r>
                        <a:rPr lang="en-US" sz="1200" dirty="0" smtClean="0">
                          <a:effectLst/>
                        </a:rPr>
                        <a:t>Length of Time Homeless (RRH</a:t>
                      </a:r>
                      <a:r>
                        <a:rPr lang="en-US" sz="1200" baseline="0" dirty="0" smtClean="0">
                          <a:effectLst/>
                        </a:rPr>
                        <a:t>) #2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i="1" dirty="0" smtClean="0">
                          <a:solidFill>
                            <a:srgbClr val="7030A0"/>
                          </a:solidFill>
                          <a:effectLst/>
                        </a:rPr>
                        <a:t>N/A</a:t>
                      </a:r>
                      <a:endParaRPr lang="en-US"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dirty="0" smtClean="0">
                          <a:effectLst/>
                        </a:rPr>
                        <a:t>25% or more of clients had a project entry and a move-in</a:t>
                      </a:r>
                      <a:r>
                        <a:rPr lang="en-US" sz="1200" baseline="0" dirty="0" smtClean="0">
                          <a:effectLst/>
                        </a:rPr>
                        <a:t> date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dirty="0" smtClean="0">
                          <a:effectLst/>
                        </a:rPr>
                        <a:t>Less than 25% of clients had a project entry and a move-in</a:t>
                      </a:r>
                      <a:r>
                        <a:rPr lang="en-US" sz="1200" baseline="0" dirty="0" smtClean="0">
                          <a:effectLst/>
                        </a:rPr>
                        <a:t> date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bl>
          </a:graphicData>
        </a:graphic>
      </p:graphicFrame>
      <p:graphicFrame>
        <p:nvGraphicFramePr>
          <p:cNvPr id="11" name="Content Placeholder 9"/>
          <p:cNvGraphicFramePr>
            <a:graphicFrameLocks/>
          </p:cNvGraphicFramePr>
          <p:nvPr>
            <p:extLst>
              <p:ext uri="{D42A27DB-BD31-4B8C-83A1-F6EECF244321}">
                <p14:modId xmlns:p14="http://schemas.microsoft.com/office/powerpoint/2010/main" val="2216158545"/>
              </p:ext>
            </p:extLst>
          </p:nvPr>
        </p:nvGraphicFramePr>
        <p:xfrm>
          <a:off x="332630" y="3412822"/>
          <a:ext cx="5793850" cy="1973657"/>
        </p:xfrm>
        <a:graphic>
          <a:graphicData uri="http://schemas.openxmlformats.org/drawingml/2006/table">
            <a:tbl>
              <a:tblPr bandRow="1">
                <a:tableStyleId>{B301B821-A1FF-4177-AEE7-76D212191A09}</a:tableStyleId>
              </a:tblPr>
              <a:tblGrid>
                <a:gridCol w="1712181"/>
                <a:gridCol w="1398104"/>
                <a:gridCol w="1306893"/>
                <a:gridCol w="1376672"/>
              </a:tblGrid>
              <a:tr h="291161">
                <a:tc>
                  <a:txBody>
                    <a:bodyPr/>
                    <a:lstStyle/>
                    <a:p>
                      <a:pPr marL="0" marR="0">
                        <a:lnSpc>
                          <a:spcPct val="115000"/>
                        </a:lnSpc>
                        <a:spcBef>
                          <a:spcPts val="0"/>
                        </a:spcBef>
                        <a:spcAft>
                          <a:spcPts val="0"/>
                        </a:spcAft>
                      </a:pPr>
                      <a:r>
                        <a:rPr lang="en-US" sz="1400" b="1" dirty="0">
                          <a:effectLst/>
                        </a:rPr>
                        <a:t>Criteria</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400" b="1" dirty="0" smtClean="0">
                          <a:effectLst/>
                        </a:rPr>
                        <a:t>3 </a:t>
                      </a:r>
                      <a:r>
                        <a:rPr lang="en-US" sz="1400" b="1" dirty="0">
                          <a:effectLst/>
                        </a:rPr>
                        <a:t>points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400" b="1" dirty="0" smtClean="0">
                          <a:effectLst/>
                        </a:rPr>
                        <a:t>2 </a:t>
                      </a:r>
                      <a:r>
                        <a:rPr lang="en-US" sz="1400" b="1" dirty="0">
                          <a:effectLst/>
                        </a:rPr>
                        <a:t>points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400" b="1" dirty="0" smtClean="0">
                          <a:effectLst/>
                        </a:rPr>
                        <a:t>0 </a:t>
                      </a:r>
                      <a:r>
                        <a:rPr lang="en-US" sz="1400" b="1" dirty="0">
                          <a:effectLst/>
                        </a:rPr>
                        <a:t>points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631799">
                <a:tc>
                  <a:txBody>
                    <a:bodyPr/>
                    <a:lstStyle/>
                    <a:p>
                      <a:pPr marL="0" marR="0">
                        <a:lnSpc>
                          <a:spcPct val="115000"/>
                        </a:lnSpc>
                        <a:spcBef>
                          <a:spcPts val="0"/>
                        </a:spcBef>
                        <a:spcAft>
                          <a:spcPts val="0"/>
                        </a:spcAft>
                      </a:pPr>
                      <a:r>
                        <a:rPr lang="en-US" sz="1200" dirty="0" smtClean="0">
                          <a:effectLst/>
                        </a:rPr>
                        <a:t>Length of Time Homeless (TH</a:t>
                      </a:r>
                      <a:r>
                        <a:rPr lang="en-US" sz="1200" baseline="0" dirty="0" smtClean="0">
                          <a:effectLst/>
                        </a:rPr>
                        <a:t>)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dirty="0" smtClean="0">
                          <a:effectLst/>
                        </a:rPr>
                        <a:t>50% or more of clients were in project 12 months or less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i="1" dirty="0" smtClean="0">
                          <a:solidFill>
                            <a:srgbClr val="7030A0"/>
                          </a:solidFill>
                          <a:effectLst/>
                        </a:rPr>
                        <a:t>N/A</a:t>
                      </a:r>
                      <a:endParaRPr lang="en-US"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dirty="0" smtClean="0">
                          <a:effectLst/>
                        </a:rPr>
                        <a:t>Less than 50% of clients were in project for 12 months or less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655983">
                <a:tc>
                  <a:txBody>
                    <a:bodyPr/>
                    <a:lstStyle/>
                    <a:p>
                      <a:pPr marL="0" marR="0">
                        <a:lnSpc>
                          <a:spcPct val="115000"/>
                        </a:lnSpc>
                        <a:spcBef>
                          <a:spcPts val="0"/>
                        </a:spcBef>
                        <a:spcAft>
                          <a:spcPts val="0"/>
                        </a:spcAft>
                      </a:pPr>
                      <a:r>
                        <a:rPr lang="en-US" sz="1200" dirty="0" smtClean="0">
                          <a:effectLst/>
                        </a:rPr>
                        <a:t>Length of Time Homeless (TH</a:t>
                      </a:r>
                      <a:r>
                        <a:rPr lang="en-US" sz="1200" baseline="0" dirty="0" smtClean="0">
                          <a:effectLst/>
                        </a:rPr>
                        <a:t>) #2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i="1" dirty="0" smtClean="0">
                          <a:solidFill>
                            <a:srgbClr val="7030A0"/>
                          </a:solidFill>
                          <a:effectLst/>
                        </a:rPr>
                        <a:t>N/A</a:t>
                      </a:r>
                      <a:endParaRPr lang="en-US" sz="12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dirty="0" smtClean="0">
                          <a:effectLst/>
                        </a:rPr>
                        <a:t>25% or more of clients were in project for 12 months or less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200" dirty="0" smtClean="0">
                          <a:effectLst/>
                        </a:rPr>
                        <a:t>Less than 25% of clients were in project for 12 months or less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bl>
          </a:graphicData>
        </a:graphic>
      </p:graphicFrame>
    </p:spTree>
    <p:extLst>
      <p:ext uri="{BB962C8B-B14F-4D97-AF65-F5344CB8AC3E}">
        <p14:creationId xmlns:p14="http://schemas.microsoft.com/office/powerpoint/2010/main" val="107247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 5: Population</a:t>
            </a:r>
            <a:endParaRPr lang="en-US"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7" name="TextBox 6"/>
          <p:cNvSpPr txBox="1"/>
          <p:nvPr/>
        </p:nvSpPr>
        <p:spPr>
          <a:xfrm>
            <a:off x="1216240" y="5539666"/>
            <a:ext cx="9939440" cy="369332"/>
          </a:xfrm>
          <a:prstGeom prst="rect">
            <a:avLst/>
          </a:prstGeom>
          <a:noFill/>
        </p:spPr>
        <p:txBody>
          <a:bodyPr wrap="square" rtlCol="0">
            <a:spAutoFit/>
          </a:bodyPr>
          <a:lstStyle/>
          <a:p>
            <a:r>
              <a:rPr lang="en-US" b="1" dirty="0" smtClean="0"/>
              <a:t>Change:</a:t>
            </a:r>
            <a:r>
              <a:rPr lang="en-US" dirty="0" smtClean="0"/>
              <a:t>  </a:t>
            </a:r>
            <a:r>
              <a:rPr lang="en-US" dirty="0" smtClean="0">
                <a:solidFill>
                  <a:srgbClr val="7030A0"/>
                </a:solidFill>
              </a:rPr>
              <a:t>Changed this section, adding measures, separate sections by project type</a:t>
            </a:r>
            <a:endParaRPr lang="en-US"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76015433"/>
              </p:ext>
            </p:extLst>
          </p:nvPr>
        </p:nvGraphicFramePr>
        <p:xfrm>
          <a:off x="1216240" y="1845728"/>
          <a:ext cx="9939440" cy="3037698"/>
        </p:xfrm>
        <a:graphic>
          <a:graphicData uri="http://schemas.openxmlformats.org/drawingml/2006/table">
            <a:tbl>
              <a:tblPr bandRow="1">
                <a:tableStyleId>{B301B821-A1FF-4177-AEE7-76D212191A09}</a:tableStyleId>
              </a:tblPr>
              <a:tblGrid>
                <a:gridCol w="3064109"/>
                <a:gridCol w="1246961"/>
                <a:gridCol w="1438800"/>
                <a:gridCol w="1342879"/>
                <a:gridCol w="1438800"/>
                <a:gridCol w="1407891"/>
              </a:tblGrid>
              <a:tr h="363394">
                <a:tc>
                  <a:txBody>
                    <a:bodyPr/>
                    <a:lstStyle/>
                    <a:p>
                      <a:pPr marL="0" marR="0" algn="ctr">
                        <a:lnSpc>
                          <a:spcPct val="115000"/>
                        </a:lnSpc>
                        <a:spcBef>
                          <a:spcPts val="0"/>
                        </a:spcBef>
                        <a:spcAft>
                          <a:spcPts val="0"/>
                        </a:spcAft>
                      </a:pPr>
                      <a:r>
                        <a:rPr lang="en-US" sz="1600" b="1" dirty="0">
                          <a:solidFill>
                            <a:srgbClr val="000000"/>
                          </a:solidFill>
                          <a:effectLst/>
                          <a:latin typeface="+mn-lt"/>
                          <a:ea typeface="Georgia" panose="02040502050405020303" pitchFamily="18" charset="0"/>
                          <a:cs typeface="Calibri" panose="020F0502020204030204" pitchFamily="34" charset="0"/>
                        </a:rPr>
                        <a:t>PSH Criteria</a:t>
                      </a:r>
                      <a:endParaRPr lang="en-US" sz="1600" dirty="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8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6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4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2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0 points</a:t>
                      </a:r>
                      <a:endParaRPr lang="en-US" sz="1600">
                        <a:solidFill>
                          <a:srgbClr val="000000"/>
                        </a:solidFill>
                        <a:effectLst/>
                        <a:latin typeface="+mn-lt"/>
                        <a:ea typeface="Calibri" panose="020F0502020204030204" pitchFamily="34" charset="0"/>
                      </a:endParaRPr>
                    </a:p>
                  </a:txBody>
                  <a:tcPr marL="68580" marR="68580" marT="0" marB="0"/>
                </a:tc>
              </a:tr>
              <a:tr h="381678">
                <a:tc>
                  <a:txBody>
                    <a:bodyPr/>
                    <a:lstStyle/>
                    <a:p>
                      <a:pPr marL="0" marR="0">
                        <a:lnSpc>
                          <a:spcPct val="115000"/>
                        </a:lnSpc>
                        <a:spcBef>
                          <a:spcPts val="0"/>
                        </a:spcBef>
                        <a:spcAft>
                          <a:spcPts val="0"/>
                        </a:spcAft>
                      </a:pPr>
                      <a:r>
                        <a:rPr lang="en-US" sz="1600" dirty="0">
                          <a:solidFill>
                            <a:srgbClr val="000000"/>
                          </a:solidFill>
                          <a:effectLst/>
                          <a:latin typeface="+mn-lt"/>
                          <a:ea typeface="Georgia" panose="02040502050405020303" pitchFamily="18" charset="0"/>
                          <a:cs typeface="Calibri" panose="020F0502020204030204" pitchFamily="34" charset="0"/>
                        </a:rPr>
                        <a:t>Chronic Homeless (new)</a:t>
                      </a:r>
                      <a:endParaRPr lang="en-US" sz="1600" dirty="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75%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50-74%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25-49%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10-24%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9% or less</a:t>
                      </a:r>
                      <a:endParaRPr lang="en-US" sz="1600">
                        <a:solidFill>
                          <a:srgbClr val="000000"/>
                        </a:solidFill>
                        <a:effectLst/>
                        <a:latin typeface="+mn-lt"/>
                        <a:ea typeface="Calibri" panose="020F0502020204030204" pitchFamily="34" charset="0"/>
                      </a:endParaRPr>
                    </a:p>
                  </a:txBody>
                  <a:tcPr marL="68580" marR="68580" marT="0" marB="0"/>
                </a:tc>
              </a:tr>
              <a:tr h="609600">
                <a:tc>
                  <a:txBody>
                    <a:bodyPr/>
                    <a:lstStyle/>
                    <a:p>
                      <a:pPr marL="0" marR="0">
                        <a:lnSpc>
                          <a:spcPct val="115000"/>
                        </a:lnSpc>
                        <a:spcBef>
                          <a:spcPts val="0"/>
                        </a:spcBef>
                        <a:spcAft>
                          <a:spcPts val="0"/>
                        </a:spcAft>
                      </a:pPr>
                      <a:r>
                        <a:rPr lang="en-US" sz="1600" dirty="0">
                          <a:solidFill>
                            <a:srgbClr val="000000"/>
                          </a:solidFill>
                          <a:effectLst/>
                          <a:latin typeface="+mn-lt"/>
                          <a:ea typeface="Georgia" panose="02040502050405020303" pitchFamily="18" charset="0"/>
                          <a:cs typeface="Calibri" panose="020F0502020204030204" pitchFamily="34" charset="0"/>
                        </a:rPr>
                        <a:t>Stayers &amp; leavers with 1 or more disabilities</a:t>
                      </a:r>
                      <a:endParaRPr lang="en-US" sz="1600" dirty="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50%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35 - 50%</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20 - 34%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10 - 19%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9% or less</a:t>
                      </a:r>
                      <a:endParaRPr lang="en-US" sz="1600">
                        <a:solidFill>
                          <a:srgbClr val="000000"/>
                        </a:solidFill>
                        <a:effectLst/>
                        <a:latin typeface="+mn-lt"/>
                        <a:ea typeface="Calibri" panose="020F0502020204030204" pitchFamily="34" charset="0"/>
                      </a:endParaRPr>
                    </a:p>
                  </a:txBody>
                  <a:tcPr marL="68580" marR="68580" marT="0" marB="0"/>
                </a:tc>
              </a:tr>
              <a:tr h="616226">
                <a:tc>
                  <a:txBody>
                    <a:bodyPr/>
                    <a:lstStyle/>
                    <a:p>
                      <a:pPr marL="0" marR="0">
                        <a:lnSpc>
                          <a:spcPct val="115000"/>
                        </a:lnSpc>
                        <a:spcBef>
                          <a:spcPts val="0"/>
                        </a:spcBef>
                        <a:spcAft>
                          <a:spcPts val="0"/>
                        </a:spcAft>
                      </a:pPr>
                      <a:r>
                        <a:rPr lang="en-US" sz="1600" dirty="0">
                          <a:solidFill>
                            <a:srgbClr val="000000"/>
                          </a:solidFill>
                          <a:effectLst/>
                          <a:latin typeface="+mn-lt"/>
                          <a:ea typeface="Georgia" panose="02040502050405020303" pitchFamily="18" charset="0"/>
                          <a:cs typeface="Calibri" panose="020F0502020204030204" pitchFamily="34" charset="0"/>
                        </a:rPr>
                        <a:t>Entries from Place Not Meant for Human Habitation</a:t>
                      </a:r>
                      <a:endParaRPr lang="en-US" sz="1600" dirty="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50%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35 - 50%</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20 - 34%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10 - 19%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9% or less</a:t>
                      </a:r>
                      <a:endParaRPr lang="en-US" sz="1600">
                        <a:solidFill>
                          <a:srgbClr val="000000"/>
                        </a:solidFill>
                        <a:effectLst/>
                        <a:latin typeface="+mn-lt"/>
                        <a:ea typeface="Calibri" panose="020F0502020204030204" pitchFamily="34" charset="0"/>
                      </a:endParaRPr>
                    </a:p>
                  </a:txBody>
                  <a:tcPr marL="68580" marR="68580" marT="0" marB="0"/>
                </a:tc>
              </a:tr>
              <a:tr h="424070">
                <a:tc>
                  <a:txBody>
                    <a:bodyPr/>
                    <a:lstStyle/>
                    <a:p>
                      <a:pPr marL="0" marR="0">
                        <a:lnSpc>
                          <a:spcPct val="115000"/>
                        </a:lnSpc>
                        <a:spcBef>
                          <a:spcPts val="0"/>
                        </a:spcBef>
                        <a:spcAft>
                          <a:spcPts val="0"/>
                        </a:spcAft>
                      </a:pPr>
                      <a:r>
                        <a:rPr lang="en-US" sz="1600" dirty="0">
                          <a:solidFill>
                            <a:srgbClr val="000000"/>
                          </a:solidFill>
                          <a:effectLst/>
                          <a:latin typeface="+mn-lt"/>
                          <a:ea typeface="Georgia" panose="02040502050405020303" pitchFamily="18" charset="0"/>
                          <a:cs typeface="Calibri" panose="020F0502020204030204" pitchFamily="34" charset="0"/>
                        </a:rPr>
                        <a:t>No income at entry</a:t>
                      </a:r>
                      <a:endParaRPr lang="en-US" sz="1600" dirty="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50%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35 - 50%</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20 - 34%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10 - 19%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9% or less</a:t>
                      </a:r>
                      <a:endParaRPr lang="en-US" sz="1600">
                        <a:solidFill>
                          <a:srgbClr val="000000"/>
                        </a:solidFill>
                        <a:effectLst/>
                        <a:latin typeface="+mn-lt"/>
                        <a:ea typeface="Calibri" panose="020F0502020204030204" pitchFamily="34" charset="0"/>
                      </a:endParaRPr>
                    </a:p>
                  </a:txBody>
                  <a:tcPr marL="68580" marR="68580" marT="0" marB="0"/>
                </a:tc>
              </a:tr>
              <a:tr h="642730">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Entries after 4/1/16 with a  VI-SPDAT (F or TAY) score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75%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50-74%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25-49%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10-24%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dirty="0">
                          <a:solidFill>
                            <a:srgbClr val="000000"/>
                          </a:solidFill>
                          <a:effectLst/>
                          <a:latin typeface="+mn-lt"/>
                          <a:ea typeface="Georgia" panose="02040502050405020303" pitchFamily="18" charset="0"/>
                          <a:cs typeface="Calibri" panose="020F0502020204030204" pitchFamily="34" charset="0"/>
                        </a:rPr>
                        <a:t>9% or less</a:t>
                      </a:r>
                      <a:endParaRPr lang="en-US" sz="1600" dirty="0">
                        <a:solidFill>
                          <a:srgbClr val="000000"/>
                        </a:solidFill>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5779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 5: Population</a:t>
            </a:r>
            <a:endParaRPr lang="en-US"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8" name="Content Placeholder 5"/>
          <p:cNvGraphicFramePr>
            <a:graphicFrameLocks/>
          </p:cNvGraphicFramePr>
          <p:nvPr>
            <p:extLst>
              <p:ext uri="{D42A27DB-BD31-4B8C-83A1-F6EECF244321}">
                <p14:modId xmlns:p14="http://schemas.microsoft.com/office/powerpoint/2010/main" val="2671831578"/>
              </p:ext>
            </p:extLst>
          </p:nvPr>
        </p:nvGraphicFramePr>
        <p:xfrm>
          <a:off x="1216240" y="1845728"/>
          <a:ext cx="9939440" cy="3037698"/>
        </p:xfrm>
        <a:graphic>
          <a:graphicData uri="http://schemas.openxmlformats.org/drawingml/2006/table">
            <a:tbl>
              <a:tblPr bandRow="1">
                <a:tableStyleId>{B301B821-A1FF-4177-AEE7-76D212191A09}</a:tableStyleId>
              </a:tblPr>
              <a:tblGrid>
                <a:gridCol w="3064109"/>
                <a:gridCol w="1246961"/>
                <a:gridCol w="1438800"/>
                <a:gridCol w="1342879"/>
                <a:gridCol w="1438800"/>
                <a:gridCol w="1407891"/>
              </a:tblGrid>
              <a:tr h="363394">
                <a:tc>
                  <a:txBody>
                    <a:bodyPr/>
                    <a:lstStyle/>
                    <a:p>
                      <a:pPr marL="0" marR="0" algn="ctr">
                        <a:lnSpc>
                          <a:spcPct val="115000"/>
                        </a:lnSpc>
                        <a:spcBef>
                          <a:spcPts val="0"/>
                        </a:spcBef>
                        <a:spcAft>
                          <a:spcPts val="0"/>
                        </a:spcAft>
                      </a:pPr>
                      <a:r>
                        <a:rPr lang="en-US" sz="1600" b="1" dirty="0" smtClean="0">
                          <a:solidFill>
                            <a:srgbClr val="000000"/>
                          </a:solidFill>
                          <a:effectLst/>
                          <a:latin typeface="+mn-lt"/>
                          <a:ea typeface="Georgia" panose="02040502050405020303" pitchFamily="18" charset="0"/>
                          <a:cs typeface="Calibri" panose="020F0502020204030204" pitchFamily="34" charset="0"/>
                        </a:rPr>
                        <a:t>TH </a:t>
                      </a:r>
                      <a:r>
                        <a:rPr lang="en-US" sz="1600" b="1" dirty="0">
                          <a:solidFill>
                            <a:srgbClr val="000000"/>
                          </a:solidFill>
                          <a:effectLst/>
                          <a:latin typeface="+mn-lt"/>
                          <a:ea typeface="Georgia" panose="02040502050405020303" pitchFamily="18" charset="0"/>
                          <a:cs typeface="Calibri" panose="020F0502020204030204" pitchFamily="34" charset="0"/>
                        </a:rPr>
                        <a:t>Criteria</a:t>
                      </a:r>
                      <a:endParaRPr lang="en-US" sz="1600" dirty="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8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6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4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2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0 points</a:t>
                      </a:r>
                      <a:endParaRPr lang="en-US" sz="1600">
                        <a:solidFill>
                          <a:srgbClr val="000000"/>
                        </a:solidFill>
                        <a:effectLst/>
                        <a:latin typeface="+mn-lt"/>
                        <a:ea typeface="Calibri" panose="020F0502020204030204" pitchFamily="34" charset="0"/>
                      </a:endParaRPr>
                    </a:p>
                  </a:txBody>
                  <a:tcPr marL="68580" marR="68580" marT="0" marB="0"/>
                </a:tc>
              </a:tr>
              <a:tr h="381678">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Chronic Homeless (new)</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50%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35 - 50%</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20 - 34%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10 - 19%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9% or less</a:t>
                      </a:r>
                      <a:endParaRPr lang="en-US" sz="1600">
                        <a:solidFill>
                          <a:srgbClr val="000000"/>
                        </a:solidFill>
                        <a:effectLst/>
                        <a:latin typeface="+mn-lt"/>
                        <a:ea typeface="Calibri" panose="020F0502020204030204" pitchFamily="34" charset="0"/>
                      </a:endParaRPr>
                    </a:p>
                  </a:txBody>
                  <a:tcPr marL="68580" marR="68580" marT="0" marB="0"/>
                </a:tc>
              </a:tr>
              <a:tr h="609600">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Stayers &amp; leavers with 1 or more disabilities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50%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35 - 50%</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20 - 34%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10 - 19%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9% or less</a:t>
                      </a:r>
                      <a:endParaRPr lang="en-US" sz="1600">
                        <a:solidFill>
                          <a:srgbClr val="000000"/>
                        </a:solidFill>
                        <a:effectLst/>
                        <a:latin typeface="+mn-lt"/>
                        <a:ea typeface="Calibri" panose="020F0502020204030204" pitchFamily="34" charset="0"/>
                      </a:endParaRPr>
                    </a:p>
                  </a:txBody>
                  <a:tcPr marL="68580" marR="68580" marT="0" marB="0"/>
                </a:tc>
              </a:tr>
              <a:tr h="616226">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Entries from Place Not Meant for Human Habitation</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25%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20-24%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0%</a:t>
                      </a:r>
                      <a:endParaRPr lang="en-US" sz="1600">
                        <a:solidFill>
                          <a:srgbClr val="000000"/>
                        </a:solidFill>
                        <a:effectLst/>
                        <a:latin typeface="+mn-lt"/>
                        <a:ea typeface="Calibri" panose="020F0502020204030204" pitchFamily="34" charset="0"/>
                      </a:endParaRPr>
                    </a:p>
                  </a:txBody>
                  <a:tcPr marL="68580" marR="68580" marT="0" marB="0"/>
                </a:tc>
              </a:tr>
              <a:tr h="424070">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No income at entry</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25%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20-24%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0%</a:t>
                      </a:r>
                      <a:endParaRPr lang="en-US" sz="1600">
                        <a:solidFill>
                          <a:srgbClr val="000000"/>
                        </a:solidFill>
                        <a:effectLst/>
                        <a:latin typeface="+mn-lt"/>
                        <a:ea typeface="Calibri" panose="020F0502020204030204" pitchFamily="34" charset="0"/>
                      </a:endParaRPr>
                    </a:p>
                  </a:txBody>
                  <a:tcPr marL="68580" marR="68580" marT="0" marB="0"/>
                </a:tc>
              </a:tr>
              <a:tr h="642730">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Entries after 4/1/16 with a VI-SPDAT (F or TAY) score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75%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50-74%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25-49%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10-24%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dirty="0">
                          <a:solidFill>
                            <a:srgbClr val="000000"/>
                          </a:solidFill>
                          <a:effectLst/>
                          <a:latin typeface="+mn-lt"/>
                          <a:ea typeface="Georgia" panose="02040502050405020303" pitchFamily="18" charset="0"/>
                          <a:cs typeface="Calibri" panose="020F0502020204030204" pitchFamily="34" charset="0"/>
                        </a:rPr>
                        <a:t>9% or less</a:t>
                      </a:r>
                      <a:endParaRPr lang="en-US" sz="1600" dirty="0">
                        <a:solidFill>
                          <a:srgbClr val="000000"/>
                        </a:solidFill>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55477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 5: Population</a:t>
            </a:r>
            <a:endParaRPr lang="en-US"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8" name="Content Placeholder 5"/>
          <p:cNvGraphicFramePr>
            <a:graphicFrameLocks/>
          </p:cNvGraphicFramePr>
          <p:nvPr>
            <p:extLst>
              <p:ext uri="{D42A27DB-BD31-4B8C-83A1-F6EECF244321}">
                <p14:modId xmlns:p14="http://schemas.microsoft.com/office/powerpoint/2010/main" val="1224229286"/>
              </p:ext>
            </p:extLst>
          </p:nvPr>
        </p:nvGraphicFramePr>
        <p:xfrm>
          <a:off x="1216240" y="1845728"/>
          <a:ext cx="9939440" cy="3236216"/>
        </p:xfrm>
        <a:graphic>
          <a:graphicData uri="http://schemas.openxmlformats.org/drawingml/2006/table">
            <a:tbl>
              <a:tblPr bandRow="1">
                <a:tableStyleId>{B301B821-A1FF-4177-AEE7-76D212191A09}</a:tableStyleId>
              </a:tblPr>
              <a:tblGrid>
                <a:gridCol w="3064109"/>
                <a:gridCol w="1246961"/>
                <a:gridCol w="1438800"/>
                <a:gridCol w="1342879"/>
                <a:gridCol w="1438800"/>
                <a:gridCol w="1407891"/>
              </a:tblGrid>
              <a:tr h="363394">
                <a:tc>
                  <a:txBody>
                    <a:bodyPr/>
                    <a:lstStyle/>
                    <a:p>
                      <a:pPr marL="0" marR="0" algn="ctr">
                        <a:lnSpc>
                          <a:spcPct val="115000"/>
                        </a:lnSpc>
                        <a:spcBef>
                          <a:spcPts val="0"/>
                        </a:spcBef>
                        <a:spcAft>
                          <a:spcPts val="0"/>
                        </a:spcAft>
                      </a:pPr>
                      <a:r>
                        <a:rPr lang="en-US" sz="1600" b="1" dirty="0" smtClean="0">
                          <a:solidFill>
                            <a:srgbClr val="000000"/>
                          </a:solidFill>
                          <a:effectLst/>
                          <a:latin typeface="+mn-lt"/>
                          <a:ea typeface="Georgia" panose="02040502050405020303" pitchFamily="18" charset="0"/>
                          <a:cs typeface="Calibri" panose="020F0502020204030204" pitchFamily="34" charset="0"/>
                        </a:rPr>
                        <a:t>RRH </a:t>
                      </a:r>
                      <a:r>
                        <a:rPr lang="en-US" sz="1600" b="1" dirty="0">
                          <a:solidFill>
                            <a:srgbClr val="000000"/>
                          </a:solidFill>
                          <a:effectLst/>
                          <a:latin typeface="+mn-lt"/>
                          <a:ea typeface="Georgia" panose="02040502050405020303" pitchFamily="18" charset="0"/>
                          <a:cs typeface="Calibri" panose="020F0502020204030204" pitchFamily="34" charset="0"/>
                        </a:rPr>
                        <a:t>Criteria</a:t>
                      </a:r>
                      <a:endParaRPr lang="en-US" sz="1600" dirty="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8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6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4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2 points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600" b="1">
                          <a:solidFill>
                            <a:srgbClr val="000000"/>
                          </a:solidFill>
                          <a:effectLst/>
                          <a:latin typeface="+mn-lt"/>
                          <a:ea typeface="Georgia" panose="02040502050405020303" pitchFamily="18" charset="0"/>
                          <a:cs typeface="Calibri" panose="020F0502020204030204" pitchFamily="34" charset="0"/>
                        </a:rPr>
                        <a:t>0 points</a:t>
                      </a:r>
                      <a:endParaRPr lang="en-US" sz="1600">
                        <a:solidFill>
                          <a:srgbClr val="000000"/>
                        </a:solidFill>
                        <a:effectLst/>
                        <a:latin typeface="+mn-lt"/>
                        <a:ea typeface="Calibri" panose="020F0502020204030204" pitchFamily="34" charset="0"/>
                      </a:endParaRPr>
                    </a:p>
                  </a:txBody>
                  <a:tcPr marL="68580" marR="68580" marT="0" marB="0"/>
                </a:tc>
              </a:tr>
              <a:tr h="381678">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Chronic Homeless (new)</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25%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20-24%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0%</a:t>
                      </a:r>
                      <a:endParaRPr lang="en-US" sz="1600">
                        <a:solidFill>
                          <a:srgbClr val="000000"/>
                        </a:solidFill>
                        <a:effectLst/>
                        <a:latin typeface="+mn-lt"/>
                        <a:ea typeface="Calibri" panose="020F0502020204030204" pitchFamily="34" charset="0"/>
                      </a:endParaRPr>
                    </a:p>
                  </a:txBody>
                  <a:tcPr marL="68580" marR="68580" marT="0" marB="0"/>
                </a:tc>
              </a:tr>
              <a:tr h="609600">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Stayers &amp; leavers with 1 or more disabilities</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25%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20-24%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0%</a:t>
                      </a:r>
                      <a:endParaRPr lang="en-US" sz="1600">
                        <a:solidFill>
                          <a:srgbClr val="000000"/>
                        </a:solidFill>
                        <a:effectLst/>
                        <a:latin typeface="+mn-lt"/>
                        <a:ea typeface="Calibri" panose="020F0502020204030204" pitchFamily="34" charset="0"/>
                      </a:endParaRPr>
                    </a:p>
                  </a:txBody>
                  <a:tcPr marL="68580" marR="68580" marT="0" marB="0"/>
                </a:tc>
              </a:tr>
              <a:tr h="616226">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Entries from Place Not Meant for Human Habitation</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25%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20-24%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0%</a:t>
                      </a:r>
                      <a:endParaRPr lang="en-US" sz="1600">
                        <a:solidFill>
                          <a:srgbClr val="000000"/>
                        </a:solidFill>
                        <a:effectLst/>
                        <a:latin typeface="+mn-lt"/>
                        <a:ea typeface="Calibri" panose="020F0502020204030204" pitchFamily="34" charset="0"/>
                      </a:endParaRPr>
                    </a:p>
                  </a:txBody>
                  <a:tcPr marL="68580" marR="68580" marT="0" marB="0"/>
                </a:tc>
              </a:tr>
              <a:tr h="424070">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No income at entry</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25%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20-24%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0%</a:t>
                      </a:r>
                      <a:endParaRPr lang="en-US" sz="1600">
                        <a:solidFill>
                          <a:srgbClr val="000000"/>
                        </a:solidFill>
                        <a:effectLst/>
                        <a:latin typeface="+mn-lt"/>
                        <a:ea typeface="Calibri" panose="020F0502020204030204" pitchFamily="34" charset="0"/>
                      </a:endParaRPr>
                    </a:p>
                  </a:txBody>
                  <a:tcPr marL="68580" marR="68580" marT="0" marB="0"/>
                </a:tc>
              </a:tr>
              <a:tr h="642730">
                <a:tc>
                  <a:txBody>
                    <a:bodyPr/>
                    <a:lstStyle/>
                    <a:p>
                      <a:pPr marL="0" marR="0">
                        <a:lnSpc>
                          <a:spcPct val="115000"/>
                        </a:lnSpc>
                        <a:spcBef>
                          <a:spcPts val="0"/>
                        </a:spcBef>
                        <a:spcAft>
                          <a:spcPts val="0"/>
                        </a:spcAft>
                      </a:pPr>
                      <a:r>
                        <a:rPr lang="en-US" sz="1600">
                          <a:solidFill>
                            <a:srgbClr val="000000"/>
                          </a:solidFill>
                          <a:effectLst/>
                          <a:latin typeface="+mn-lt"/>
                          <a:ea typeface="Georgia" panose="02040502050405020303" pitchFamily="18" charset="0"/>
                          <a:cs typeface="Calibri" panose="020F0502020204030204" pitchFamily="34" charset="0"/>
                        </a:rPr>
                        <a:t>Entries after 4/1/16 with a VI-SPDAT (F or TAY) score in or above range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75% +</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50-74%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25-49%</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a:solidFill>
                            <a:srgbClr val="000000"/>
                          </a:solidFill>
                          <a:effectLst/>
                          <a:latin typeface="+mn-lt"/>
                          <a:ea typeface="Georgia" panose="02040502050405020303" pitchFamily="18" charset="0"/>
                          <a:cs typeface="Calibri" panose="020F0502020204030204" pitchFamily="34" charset="0"/>
                        </a:rPr>
                        <a:t>10-24%</a:t>
                      </a:r>
                      <a:endParaRPr lang="en-US" sz="1600">
                        <a:solidFill>
                          <a:srgbClr val="000000"/>
                        </a:solidFill>
                        <a:effectLst/>
                        <a:latin typeface="+mn-lt"/>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600" dirty="0">
                          <a:solidFill>
                            <a:srgbClr val="000000"/>
                          </a:solidFill>
                          <a:effectLst/>
                          <a:latin typeface="+mn-lt"/>
                          <a:ea typeface="Georgia" panose="02040502050405020303" pitchFamily="18" charset="0"/>
                          <a:cs typeface="Calibri" panose="020F0502020204030204" pitchFamily="34" charset="0"/>
                        </a:rPr>
                        <a:t>9% or less</a:t>
                      </a:r>
                      <a:endParaRPr lang="en-US" sz="1600" dirty="0">
                        <a:solidFill>
                          <a:srgbClr val="000000"/>
                        </a:solidFill>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430745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 6: Point-in-Time Requirement</a:t>
            </a:r>
            <a:endParaRPr lang="en-US"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7" name="TextBox 6"/>
          <p:cNvSpPr txBox="1"/>
          <p:nvPr/>
        </p:nvSpPr>
        <p:spPr>
          <a:xfrm>
            <a:off x="1216240" y="5539666"/>
            <a:ext cx="9939440" cy="369332"/>
          </a:xfrm>
          <a:prstGeom prst="rect">
            <a:avLst/>
          </a:prstGeom>
          <a:noFill/>
        </p:spPr>
        <p:txBody>
          <a:bodyPr wrap="square" rtlCol="0">
            <a:spAutoFit/>
          </a:bodyPr>
          <a:lstStyle/>
          <a:p>
            <a:r>
              <a:rPr lang="en-US" b="1" dirty="0" smtClean="0"/>
              <a:t>Change:</a:t>
            </a:r>
            <a:r>
              <a:rPr lang="en-US" dirty="0" smtClean="0"/>
              <a:t>  </a:t>
            </a:r>
            <a:r>
              <a:rPr lang="en-US" dirty="0" smtClean="0">
                <a:solidFill>
                  <a:srgbClr val="7030A0"/>
                </a:solidFill>
              </a:rPr>
              <a:t>none</a:t>
            </a:r>
            <a:endParaRPr lang="en-US"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80169732"/>
              </p:ext>
            </p:extLst>
          </p:nvPr>
        </p:nvGraphicFramePr>
        <p:xfrm>
          <a:off x="1216240" y="1917579"/>
          <a:ext cx="9939440" cy="3142695"/>
        </p:xfrm>
        <a:graphic>
          <a:graphicData uri="http://schemas.openxmlformats.org/drawingml/2006/table">
            <a:tbl>
              <a:tblPr bandRow="1">
                <a:tableStyleId>{B301B821-A1FF-4177-AEE7-76D212191A09}</a:tableStyleId>
              </a:tblPr>
              <a:tblGrid>
                <a:gridCol w="8313856"/>
                <a:gridCol w="1625584"/>
              </a:tblGrid>
              <a:tr h="339783">
                <a:tc>
                  <a:txBody>
                    <a:bodyPr/>
                    <a:lstStyle/>
                    <a:p>
                      <a:pPr marL="0" marR="0" algn="ctr">
                        <a:lnSpc>
                          <a:spcPct val="115000"/>
                        </a:lnSpc>
                        <a:spcBef>
                          <a:spcPts val="0"/>
                        </a:spcBef>
                        <a:spcAft>
                          <a:spcPts val="0"/>
                        </a:spcAft>
                      </a:pPr>
                      <a:r>
                        <a:rPr lang="en-US" sz="1600" b="1" dirty="0">
                          <a:effectLst/>
                        </a:rPr>
                        <a:t>Criteria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gn="ctr">
                        <a:lnSpc>
                          <a:spcPct val="115000"/>
                        </a:lnSpc>
                        <a:spcBef>
                          <a:spcPts val="0"/>
                        </a:spcBef>
                        <a:spcAft>
                          <a:spcPts val="0"/>
                        </a:spcAft>
                      </a:pPr>
                      <a:r>
                        <a:rPr lang="en-US" sz="1600" b="1" dirty="0">
                          <a:effectLst/>
                        </a:rPr>
                        <a:t>Subtract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700728">
                <a:tc>
                  <a:txBody>
                    <a:bodyPr/>
                    <a:lstStyle/>
                    <a:p>
                      <a:pPr marL="0" marR="0">
                        <a:lnSpc>
                          <a:spcPct val="115000"/>
                        </a:lnSpc>
                        <a:spcBef>
                          <a:spcPts val="0"/>
                        </a:spcBef>
                        <a:spcAft>
                          <a:spcPts val="0"/>
                        </a:spcAft>
                      </a:pPr>
                      <a:r>
                        <a:rPr lang="en-US" sz="1600">
                          <a:effectLst/>
                        </a:rPr>
                        <a:t>Non-Participation by COC Funded agency in overnight Street Count during the January PIT – penalty applies to the agency only.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10 points</a:t>
                      </a:r>
                    </a:p>
                    <a:p>
                      <a:pPr marL="0" marR="0">
                        <a:lnSpc>
                          <a:spcPct val="115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700728">
                <a:tc>
                  <a:txBody>
                    <a:bodyPr/>
                    <a:lstStyle/>
                    <a:p>
                      <a:pPr marL="0" marR="0">
                        <a:lnSpc>
                          <a:spcPct val="115000"/>
                        </a:lnSpc>
                        <a:spcBef>
                          <a:spcPts val="0"/>
                        </a:spcBef>
                        <a:spcAft>
                          <a:spcPts val="0"/>
                        </a:spcAft>
                      </a:pPr>
                      <a:r>
                        <a:rPr lang="en-US" sz="1600" dirty="0">
                          <a:effectLst/>
                        </a:rPr>
                        <a:t>Late submission of Final Deadline for January PIT data – this will be applied to the entire local </a:t>
                      </a:r>
                      <a:r>
                        <a:rPr lang="en-US" sz="1600" dirty="0" smtClean="0">
                          <a:effectLst/>
                        </a:rPr>
                        <a:t>coalition.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10 points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700728">
                <a:tc>
                  <a:txBody>
                    <a:bodyPr/>
                    <a:lstStyle/>
                    <a:p>
                      <a:pPr marL="0" marR="0">
                        <a:lnSpc>
                          <a:spcPct val="115000"/>
                        </a:lnSpc>
                        <a:spcBef>
                          <a:spcPts val="0"/>
                        </a:spcBef>
                        <a:spcAft>
                          <a:spcPts val="0"/>
                        </a:spcAft>
                      </a:pPr>
                      <a:r>
                        <a:rPr lang="en-US" sz="1600">
                          <a:effectLst/>
                        </a:rPr>
                        <a:t>Non-Participation by COC Funded agency in overnight Street Count during the July PIT  – penalty applies to the agency only.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a:effectLst/>
                        </a:rPr>
                        <a:t>10 points</a:t>
                      </a:r>
                    </a:p>
                    <a:p>
                      <a:pPr marL="0" marR="0">
                        <a:lnSpc>
                          <a:spcPct val="115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r h="700728">
                <a:tc>
                  <a:txBody>
                    <a:bodyPr/>
                    <a:lstStyle/>
                    <a:p>
                      <a:pPr marL="0" marR="0">
                        <a:lnSpc>
                          <a:spcPct val="115000"/>
                        </a:lnSpc>
                        <a:spcBef>
                          <a:spcPts val="0"/>
                        </a:spcBef>
                        <a:spcAft>
                          <a:spcPts val="0"/>
                        </a:spcAft>
                      </a:pPr>
                      <a:r>
                        <a:rPr lang="en-US" sz="1600" dirty="0">
                          <a:effectLst/>
                        </a:rPr>
                        <a:t>Late submission of Final Deadline for July PIT data – this will be applied to the entire local </a:t>
                      </a:r>
                      <a:r>
                        <a:rPr lang="en-US" sz="1600" dirty="0" smtClean="0">
                          <a:effectLst/>
                        </a:rPr>
                        <a:t>coalition.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c>
                  <a:txBody>
                    <a:bodyPr/>
                    <a:lstStyle/>
                    <a:p>
                      <a:pPr marL="0" marR="0">
                        <a:lnSpc>
                          <a:spcPct val="115000"/>
                        </a:lnSpc>
                        <a:spcBef>
                          <a:spcPts val="0"/>
                        </a:spcBef>
                        <a:spcAft>
                          <a:spcPts val="0"/>
                        </a:spcAft>
                      </a:pPr>
                      <a:r>
                        <a:rPr lang="en-US" sz="1600" dirty="0">
                          <a:effectLst/>
                        </a:rPr>
                        <a:t>10 points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tc>
              </a:tr>
            </a:tbl>
          </a:graphicData>
        </a:graphic>
      </p:graphicFrame>
    </p:spTree>
    <p:extLst>
      <p:ext uri="{BB962C8B-B14F-4D97-AF65-F5344CB8AC3E}">
        <p14:creationId xmlns:p14="http://schemas.microsoft.com/office/powerpoint/2010/main" val="207411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Tie Breaker</a:t>
            </a:r>
            <a:endParaRPr lang="en-US"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7" name="TextBox 6"/>
          <p:cNvSpPr txBox="1"/>
          <p:nvPr/>
        </p:nvSpPr>
        <p:spPr>
          <a:xfrm>
            <a:off x="1216240" y="5743852"/>
            <a:ext cx="9939440" cy="369332"/>
          </a:xfrm>
          <a:prstGeom prst="rect">
            <a:avLst/>
          </a:prstGeom>
          <a:noFill/>
        </p:spPr>
        <p:txBody>
          <a:bodyPr wrap="square" rtlCol="0">
            <a:spAutoFit/>
          </a:bodyPr>
          <a:lstStyle/>
          <a:p>
            <a:r>
              <a:rPr lang="en-US" b="1" dirty="0" smtClean="0"/>
              <a:t>Change:</a:t>
            </a:r>
            <a:r>
              <a:rPr lang="en-US" dirty="0" smtClean="0"/>
              <a:t>  </a:t>
            </a:r>
            <a:r>
              <a:rPr lang="en-US" dirty="0" smtClean="0">
                <a:solidFill>
                  <a:srgbClr val="7030A0"/>
                </a:solidFill>
              </a:rPr>
              <a:t>None</a:t>
            </a:r>
            <a:endParaRPr lang="en-US" dirty="0">
              <a:solidFill>
                <a:srgbClr val="7030A0"/>
              </a:solidFill>
            </a:endParaRPr>
          </a:p>
        </p:txBody>
      </p:sp>
      <p:sp>
        <p:nvSpPr>
          <p:cNvPr id="3" name="Content Placeholder 2"/>
          <p:cNvSpPr>
            <a:spLocks noGrp="1"/>
          </p:cNvSpPr>
          <p:nvPr>
            <p:ph idx="1"/>
          </p:nvPr>
        </p:nvSpPr>
        <p:spPr>
          <a:xfrm>
            <a:off x="1097280" y="1845734"/>
            <a:ext cx="10058400" cy="3753309"/>
          </a:xfrm>
        </p:spPr>
        <p:txBody>
          <a:bodyPr>
            <a:normAutofit fontScale="92500" lnSpcReduction="10000"/>
          </a:bodyPr>
          <a:lstStyle/>
          <a:p>
            <a:pPr marL="0" indent="0">
              <a:buNone/>
            </a:pPr>
            <a:r>
              <a:rPr lang="en-US" dirty="0" smtClean="0"/>
              <a:t>The </a:t>
            </a:r>
            <a:r>
              <a:rPr lang="en-US" dirty="0"/>
              <a:t>tiebreaker score will be based on cost effectiveness.  The total HUD grant award amount will be divided by the number of successful outcomes. </a:t>
            </a:r>
            <a:endParaRPr lang="en-US" dirty="0" smtClean="0"/>
          </a:p>
          <a:p>
            <a:pPr>
              <a:buFont typeface="Arial" panose="020B0604020202020204" pitchFamily="34" charset="0"/>
              <a:buChar char="•"/>
            </a:pPr>
            <a:r>
              <a:rPr lang="en-US" dirty="0" smtClean="0"/>
              <a:t>Successful </a:t>
            </a:r>
            <a:r>
              <a:rPr lang="en-US" dirty="0"/>
              <a:t>outcome for all projects (other than PSH) is exiting to permanent housing.  </a:t>
            </a:r>
            <a:endParaRPr lang="en-US" dirty="0" smtClean="0"/>
          </a:p>
          <a:p>
            <a:pPr>
              <a:buFont typeface="Arial" panose="020B0604020202020204" pitchFamily="34" charset="0"/>
              <a:buChar char="•"/>
            </a:pPr>
            <a:r>
              <a:rPr lang="en-US" dirty="0" smtClean="0"/>
              <a:t>Successful </a:t>
            </a:r>
            <a:r>
              <a:rPr lang="en-US" dirty="0"/>
              <a:t>outcome for PSH includes exits to permanent housing and remaining in permanent housing.  </a:t>
            </a:r>
          </a:p>
          <a:p>
            <a:r>
              <a:rPr lang="en-US" dirty="0"/>
              <a:t> </a:t>
            </a:r>
          </a:p>
          <a:p>
            <a:r>
              <a:rPr lang="en-US" u="sng" dirty="0"/>
              <a:t>Example</a:t>
            </a:r>
            <a:endParaRPr lang="en-US" dirty="0"/>
          </a:p>
          <a:p>
            <a:pPr>
              <a:buFont typeface="Wingdings" panose="05000000000000000000" pitchFamily="2" charset="2"/>
              <a:buChar char="Ø"/>
            </a:pPr>
            <a:r>
              <a:rPr lang="en-US" dirty="0"/>
              <a:t>A non-PSH project gets $100,000 grant.  25 households successfully went to permanent housing.  The cost per successful outcome is:  $4,000.</a:t>
            </a:r>
          </a:p>
          <a:p>
            <a:pPr>
              <a:buFont typeface="Wingdings" panose="05000000000000000000" pitchFamily="2" charset="2"/>
              <a:buChar char="Ø"/>
            </a:pPr>
            <a:r>
              <a:rPr lang="en-US" dirty="0"/>
              <a:t> </a:t>
            </a:r>
            <a:r>
              <a:rPr lang="en-US" dirty="0" smtClean="0"/>
              <a:t>A </a:t>
            </a:r>
            <a:r>
              <a:rPr lang="en-US" dirty="0"/>
              <a:t>PSH project gets $100,000 grant. 5 households successfully went to permanent housing. 4 households remain in permanent housing. The cost per successful outcome is:  $11,111.</a:t>
            </a:r>
          </a:p>
          <a:p>
            <a:endParaRPr lang="en-US" dirty="0">
              <a:effectLst/>
            </a:endParaRPr>
          </a:p>
        </p:txBody>
      </p:sp>
    </p:spTree>
    <p:extLst>
      <p:ext uri="{BB962C8B-B14F-4D97-AF65-F5344CB8AC3E}">
        <p14:creationId xmlns:p14="http://schemas.microsoft.com/office/powerpoint/2010/main" val="428052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Threshold for Automatic Access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The Balance of State CoC Board of Directors has approved the following policy for CoC Competition Project Application submission, effective for the 2018 competition cycle:</a:t>
            </a:r>
          </a:p>
          <a:p>
            <a:endParaRPr lang="en-US" dirty="0"/>
          </a:p>
          <a:p>
            <a:r>
              <a:rPr lang="en-US" b="1" dirty="0" smtClean="0"/>
              <a:t>All renewal project applications must score </a:t>
            </a:r>
            <a:r>
              <a:rPr lang="en-US" b="1" dirty="0" smtClean="0">
                <a:solidFill>
                  <a:srgbClr val="7030A0"/>
                </a:solidFill>
              </a:rPr>
              <a:t>70.0% or higher </a:t>
            </a:r>
            <a:r>
              <a:rPr lang="en-US" b="1" dirty="0" smtClean="0"/>
              <a:t>on the CoC Project Scoring Tool </a:t>
            </a:r>
            <a:r>
              <a:rPr lang="en-US" b="1" u="sng" dirty="0" smtClean="0"/>
              <a:t>and</a:t>
            </a:r>
            <a:r>
              <a:rPr lang="en-US" b="1" dirty="0" smtClean="0"/>
              <a:t> be in good standing with HUD </a:t>
            </a:r>
            <a:r>
              <a:rPr lang="en-US" b="1" u="sng" dirty="0" smtClean="0"/>
              <a:t>and</a:t>
            </a:r>
            <a:r>
              <a:rPr lang="en-US" b="1" dirty="0" smtClean="0"/>
              <a:t> the Balance of State CoC in order to submit a project application in </a:t>
            </a:r>
            <a:r>
              <a:rPr lang="en-US" b="1" i="1" dirty="0" smtClean="0"/>
              <a:t>e-snaps</a:t>
            </a:r>
            <a:r>
              <a:rPr lang="en-US" b="1" dirty="0" smtClean="0"/>
              <a:t>.  </a:t>
            </a:r>
          </a:p>
          <a:p>
            <a:pPr lvl="1">
              <a:buFont typeface="Arial" panose="020B0604020202020204" pitchFamily="34" charset="0"/>
              <a:buChar char="•"/>
            </a:pPr>
            <a:r>
              <a:rPr lang="en-US" dirty="0" smtClean="0"/>
              <a:t>A project may elect to voluntarily reduce or reallocate a project (give up funds to write for a new PSH or RRH project).  </a:t>
            </a:r>
          </a:p>
          <a:p>
            <a:pPr lvl="1">
              <a:buFont typeface="Arial" panose="020B0604020202020204" pitchFamily="34" charset="0"/>
              <a:buChar char="•"/>
            </a:pPr>
            <a:r>
              <a:rPr lang="en-US" dirty="0" smtClean="0"/>
              <a:t>All new projects, including through reallocation, must submit a new project application for review by CoC staff and the Board for approval.</a:t>
            </a:r>
          </a:p>
          <a:p>
            <a:r>
              <a:rPr lang="en-US" b="1" dirty="0" smtClean="0"/>
              <a:t>All </a:t>
            </a:r>
            <a:r>
              <a:rPr lang="en-US" b="1" dirty="0"/>
              <a:t>renewal project applications </a:t>
            </a:r>
            <a:r>
              <a:rPr lang="en-US" b="1" dirty="0" smtClean="0"/>
              <a:t>that score </a:t>
            </a:r>
            <a:r>
              <a:rPr lang="en-US" b="1" dirty="0" smtClean="0">
                <a:solidFill>
                  <a:srgbClr val="7030A0"/>
                </a:solidFill>
              </a:rPr>
              <a:t>69.9% </a:t>
            </a:r>
            <a:r>
              <a:rPr lang="en-US" b="1" dirty="0">
                <a:solidFill>
                  <a:srgbClr val="7030A0"/>
                </a:solidFill>
              </a:rPr>
              <a:t>or </a:t>
            </a:r>
            <a:r>
              <a:rPr lang="en-US" b="1" dirty="0" smtClean="0">
                <a:solidFill>
                  <a:srgbClr val="7030A0"/>
                </a:solidFill>
              </a:rPr>
              <a:t>lower </a:t>
            </a:r>
            <a:r>
              <a:rPr lang="en-US" b="1" dirty="0"/>
              <a:t>on the </a:t>
            </a:r>
            <a:r>
              <a:rPr lang="en-US" b="1" dirty="0" smtClean="0"/>
              <a:t>CoC Project Scoring Tool </a:t>
            </a:r>
            <a:r>
              <a:rPr lang="en-US" b="1" dirty="0" smtClean="0"/>
              <a:t>and/or are not in good standing with HUD and/or are not in good standing with the Balance of State CoC will </a:t>
            </a:r>
            <a:r>
              <a:rPr lang="en-US" b="1" dirty="0" smtClean="0"/>
              <a:t>not be automatically allowed to submit </a:t>
            </a:r>
            <a:r>
              <a:rPr lang="en-US" b="1" dirty="0"/>
              <a:t>a project application in </a:t>
            </a:r>
            <a:r>
              <a:rPr lang="en-US" b="1" i="1" dirty="0"/>
              <a:t>e-snaps</a:t>
            </a:r>
            <a:r>
              <a:rPr lang="en-US" b="1" dirty="0"/>
              <a:t>.  </a:t>
            </a:r>
          </a:p>
          <a:p>
            <a:pPr marL="201168" lvl="1" indent="0">
              <a:buNone/>
            </a:pPr>
            <a:r>
              <a:rPr lang="en-US" dirty="0" smtClean="0"/>
              <a:t> </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06500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 for Access</a:t>
            </a:r>
            <a:endParaRPr lang="en-US" b="1" dirty="0"/>
          </a:p>
        </p:txBody>
      </p:sp>
      <p:sp>
        <p:nvSpPr>
          <p:cNvPr id="3" name="Content Placeholder 2"/>
          <p:cNvSpPr>
            <a:spLocks noGrp="1"/>
          </p:cNvSpPr>
          <p:nvPr>
            <p:ph idx="1"/>
          </p:nvPr>
        </p:nvSpPr>
        <p:spPr/>
        <p:txBody>
          <a:bodyPr>
            <a:normAutofit lnSpcReduction="10000"/>
          </a:bodyPr>
          <a:lstStyle/>
          <a:p>
            <a:r>
              <a:rPr lang="en-US" b="1" dirty="0" smtClean="0"/>
              <a:t>If a project scores </a:t>
            </a:r>
            <a:r>
              <a:rPr lang="en-US" b="1" dirty="0" smtClean="0">
                <a:solidFill>
                  <a:srgbClr val="7030A0"/>
                </a:solidFill>
              </a:rPr>
              <a:t>69.9% or lower </a:t>
            </a:r>
            <a:r>
              <a:rPr lang="en-US" b="1" dirty="0" smtClean="0"/>
              <a:t>on the CoC Project Scoring </a:t>
            </a:r>
            <a:r>
              <a:rPr lang="en-US" b="1" dirty="0" smtClean="0"/>
              <a:t>Tool and/or are not in good standing with HUD and/or the Balance of State CoC, </a:t>
            </a:r>
            <a:r>
              <a:rPr lang="en-US" b="1" dirty="0" smtClean="0"/>
              <a:t>the project must submit a Decision Form to the CoC Director. The Decision Form has 3 options:</a:t>
            </a:r>
          </a:p>
          <a:p>
            <a:r>
              <a:rPr lang="en-US" dirty="0" smtClean="0"/>
              <a:t>(1) Voluntarily relinquish grant funding (give up funds completely)</a:t>
            </a:r>
          </a:p>
          <a:p>
            <a:endParaRPr lang="en-US" dirty="0" smtClean="0"/>
          </a:p>
          <a:p>
            <a:r>
              <a:rPr lang="en-US" dirty="0" smtClean="0"/>
              <a:t>(2) Voluntarily reallocate grant funds into a new project (PSH or RRH) and follow the process for new project applications</a:t>
            </a:r>
          </a:p>
          <a:p>
            <a:pPr lvl="1">
              <a:buFont typeface="Arial" panose="020B0604020202020204" pitchFamily="34" charset="0"/>
              <a:buChar char="•"/>
            </a:pPr>
            <a:r>
              <a:rPr lang="en-US" dirty="0" smtClean="0"/>
              <a:t>This does not guarantee the project will be approved by the BOS Board and CoC staff review process. </a:t>
            </a:r>
          </a:p>
          <a:p>
            <a:pPr marL="201168" lvl="1" indent="0">
              <a:buNone/>
            </a:pPr>
            <a:endParaRPr lang="en-US" dirty="0" smtClean="0"/>
          </a:p>
          <a:p>
            <a:r>
              <a:rPr lang="en-US" dirty="0" smtClean="0"/>
              <a:t>(3) Complete a Reconsideration Request</a:t>
            </a:r>
          </a:p>
          <a:p>
            <a:pPr lvl="1">
              <a:buFont typeface="Arial" panose="020B0604020202020204" pitchFamily="34" charset="0"/>
              <a:buChar char="•"/>
            </a:pPr>
            <a:r>
              <a:rPr lang="en-US" dirty="0" smtClean="0"/>
              <a:t>This document must be completed by the deadline. It asks the Board to allow the project to reapply for funds and provides evidence to support the request.</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08064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 for Access</a:t>
            </a:r>
            <a:endParaRPr lang="en-US" b="1" dirty="0"/>
          </a:p>
        </p:txBody>
      </p:sp>
      <p:sp>
        <p:nvSpPr>
          <p:cNvPr id="3" name="Content Placeholder 2"/>
          <p:cNvSpPr>
            <a:spLocks noGrp="1"/>
          </p:cNvSpPr>
          <p:nvPr>
            <p:ph idx="1"/>
          </p:nvPr>
        </p:nvSpPr>
        <p:spPr/>
        <p:txBody>
          <a:bodyPr>
            <a:normAutofit/>
          </a:bodyPr>
          <a:lstStyle/>
          <a:p>
            <a:r>
              <a:rPr lang="en-US" b="1" dirty="0" smtClean="0">
                <a:solidFill>
                  <a:schemeClr val="tx1"/>
                </a:solidFill>
              </a:rPr>
              <a:t>If a project scores </a:t>
            </a:r>
            <a:r>
              <a:rPr lang="en-US" b="1" dirty="0" smtClean="0">
                <a:solidFill>
                  <a:srgbClr val="7030A0"/>
                </a:solidFill>
              </a:rPr>
              <a:t>69.9% or lower </a:t>
            </a:r>
            <a:r>
              <a:rPr lang="en-US" b="1" u="sng" dirty="0" smtClean="0">
                <a:solidFill>
                  <a:schemeClr val="tx1"/>
                </a:solidFill>
              </a:rPr>
              <a:t>and</a:t>
            </a:r>
            <a:r>
              <a:rPr lang="en-US" b="1" dirty="0" smtClean="0">
                <a:solidFill>
                  <a:schemeClr val="tx1"/>
                </a:solidFill>
              </a:rPr>
              <a:t> fell under threshold during the FY2017 CoC Competition, the project must request an Exemption. </a:t>
            </a:r>
          </a:p>
          <a:p>
            <a:pPr lvl="0">
              <a:buFont typeface="Arial" panose="020B0604020202020204" pitchFamily="34" charset="0"/>
              <a:buChar char="•"/>
            </a:pPr>
            <a:r>
              <a:rPr lang="en-US" dirty="0" smtClean="0">
                <a:solidFill>
                  <a:schemeClr val="tx1"/>
                </a:solidFill>
              </a:rPr>
              <a:t>The exemption must be done in writing and outlines the steps taken to resolve the issues identified in the FY2017 CoC Competition and request for reconsideration process. </a:t>
            </a:r>
          </a:p>
          <a:p>
            <a:pPr lvl="0">
              <a:buFont typeface="Arial" panose="020B0604020202020204" pitchFamily="34" charset="0"/>
              <a:buChar char="•"/>
            </a:pPr>
            <a:r>
              <a:rPr lang="en-US" dirty="0" smtClean="0">
                <a:solidFill>
                  <a:schemeClr val="tx1"/>
                </a:solidFill>
              </a:rPr>
              <a:t>If </a:t>
            </a:r>
            <a:r>
              <a:rPr lang="en-US" dirty="0">
                <a:solidFill>
                  <a:schemeClr val="tx1"/>
                </a:solidFill>
              </a:rPr>
              <a:t>the project is in good standing with HUD, the Balance of State CoC, and making improvements in coordination with the Board and/or BOS Staff recommendations, the project will be allowed to submit a Project Application.</a:t>
            </a:r>
          </a:p>
          <a:p>
            <a:pPr lvl="0">
              <a:buFont typeface="Arial" panose="020B0604020202020204" pitchFamily="34" charset="0"/>
              <a:buChar char="•"/>
            </a:pPr>
            <a:r>
              <a:rPr lang="en-US" dirty="0">
                <a:solidFill>
                  <a:schemeClr val="tx1"/>
                </a:solidFill>
              </a:rPr>
              <a:t>If the project is not in good standing with HUD, or the Balance of State CoC, or has not made the improvements recommend by the Board or BOS Staff, the project will be required to complete the Decision Form.</a:t>
            </a:r>
          </a:p>
          <a:p>
            <a:pPr>
              <a:buFont typeface="Arial" panose="020B0604020202020204" pitchFamily="34" charset="0"/>
              <a:buChar char="•"/>
            </a:pPr>
            <a:endParaRPr lang="en-US" dirty="0" smtClean="0">
              <a:solidFill>
                <a:schemeClr val="tx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85863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Reconsideration Request</a:t>
            </a:r>
            <a:endParaRPr lang="en-US" b="1" dirty="0"/>
          </a:p>
        </p:txBody>
      </p:sp>
      <p:sp>
        <p:nvSpPr>
          <p:cNvPr id="3" name="Content Placeholder 2"/>
          <p:cNvSpPr>
            <a:spLocks noGrp="1"/>
          </p:cNvSpPr>
          <p:nvPr>
            <p:ph idx="1"/>
          </p:nvPr>
        </p:nvSpPr>
        <p:spPr/>
        <p:txBody>
          <a:bodyPr/>
          <a:lstStyle/>
          <a:p>
            <a:r>
              <a:rPr lang="en-US" dirty="0" smtClean="0"/>
              <a:t>In addition to the reconsideration request submission, the Board of Directors will review a variety of additional factors. </a:t>
            </a:r>
          </a:p>
          <a:p>
            <a:endParaRPr lang="en-US" dirty="0"/>
          </a:p>
          <a:p>
            <a:r>
              <a:rPr lang="en-US" dirty="0" smtClean="0"/>
              <a:t>These factors include (but are not limited to):</a:t>
            </a:r>
          </a:p>
          <a:p>
            <a:pPr lvl="1">
              <a:buFont typeface="Wingdings" panose="05000000000000000000" pitchFamily="2" charset="2"/>
              <a:buChar char="Ø"/>
            </a:pPr>
            <a:r>
              <a:rPr lang="en-US" dirty="0" smtClean="0"/>
              <a:t>Impact on Balance of State as an organization</a:t>
            </a:r>
          </a:p>
          <a:p>
            <a:pPr lvl="1">
              <a:buFont typeface="Wingdings" panose="05000000000000000000" pitchFamily="2" charset="2"/>
              <a:buChar char="Ø"/>
            </a:pPr>
            <a:r>
              <a:rPr lang="en-US" dirty="0" smtClean="0"/>
              <a:t>Impact on local community</a:t>
            </a:r>
          </a:p>
          <a:p>
            <a:pPr lvl="1">
              <a:buFont typeface="Wingdings" panose="05000000000000000000" pitchFamily="2" charset="2"/>
              <a:buChar char="Ø"/>
            </a:pPr>
            <a:r>
              <a:rPr lang="en-US" dirty="0" smtClean="0"/>
              <a:t>Documented project changes since submission of last APR</a:t>
            </a:r>
          </a:p>
          <a:p>
            <a:pPr lvl="1">
              <a:buFont typeface="Wingdings" panose="05000000000000000000" pitchFamily="2" charset="2"/>
              <a:buChar char="Ø"/>
            </a:pPr>
            <a:r>
              <a:rPr lang="en-US" dirty="0" smtClean="0"/>
              <a:t>Past performance</a:t>
            </a:r>
          </a:p>
          <a:p>
            <a:pPr lvl="1">
              <a:buFont typeface="Wingdings" panose="05000000000000000000" pitchFamily="2" charset="2"/>
              <a:buChar char="Ø"/>
            </a:pPr>
            <a:r>
              <a:rPr lang="en-US" dirty="0" smtClean="0"/>
              <a:t>Monitoring or technical assistance issues</a:t>
            </a:r>
          </a:p>
          <a:p>
            <a:pPr lvl="1">
              <a:buFont typeface="Wingdings" panose="05000000000000000000" pitchFamily="2" charset="2"/>
              <a:buChar char="Ø"/>
            </a:pPr>
            <a:r>
              <a:rPr lang="en-US" dirty="0" smtClean="0"/>
              <a:t>Capacity for change</a:t>
            </a:r>
          </a:p>
          <a:p>
            <a:pPr lvl="1">
              <a:buFont typeface="Wingdings" panose="05000000000000000000" pitchFamily="2" charset="2"/>
              <a:buChar char="Ø"/>
            </a:pPr>
            <a:r>
              <a:rPr lang="en-US" dirty="0" smtClean="0"/>
              <a:t>Project risk</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714113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CoC Competition Timeline</a:t>
            </a:r>
            <a:endParaRPr lang="en-US" b="1" dirty="0"/>
          </a:p>
        </p:txBody>
      </p:sp>
      <p:sp>
        <p:nvSpPr>
          <p:cNvPr id="3" name="Content Placeholder 2"/>
          <p:cNvSpPr>
            <a:spLocks noGrp="1"/>
          </p:cNvSpPr>
          <p:nvPr>
            <p:ph idx="1"/>
          </p:nvPr>
        </p:nvSpPr>
        <p:spPr>
          <a:xfrm>
            <a:off x="1097280" y="1845733"/>
            <a:ext cx="10058400" cy="4466289"/>
          </a:xfrm>
        </p:spPr>
        <p:txBody>
          <a:bodyPr>
            <a:normAutofit fontScale="85000" lnSpcReduction="20000"/>
          </a:bodyPr>
          <a:lstStyle/>
          <a:p>
            <a:pPr>
              <a:buFont typeface="Arial" panose="020B0604020202020204" pitchFamily="34" charset="0"/>
              <a:buChar char="•"/>
            </a:pPr>
            <a:r>
              <a:rPr lang="en-US" dirty="0">
                <a:solidFill>
                  <a:schemeClr val="tx1"/>
                </a:solidFill>
              </a:rPr>
              <a:t>Grant Inventory Worksheet (GIW) to HUD Field office deadline is May 8, 2018. </a:t>
            </a:r>
            <a:endParaRPr lang="en-US" dirty="0" smtClean="0">
              <a:solidFill>
                <a:schemeClr val="tx1"/>
              </a:solidFill>
            </a:endParaRPr>
          </a:p>
          <a:p>
            <a:pPr>
              <a:buFont typeface="Arial" panose="020B0604020202020204" pitchFamily="34" charset="0"/>
              <a:buChar char="•"/>
            </a:pPr>
            <a:r>
              <a:rPr lang="en-US" dirty="0" smtClean="0">
                <a:solidFill>
                  <a:schemeClr val="tx1"/>
                </a:solidFill>
              </a:rPr>
              <a:t>CoC Registration deadline is May 14, 2018.					</a:t>
            </a:r>
          </a:p>
          <a:p>
            <a:pPr>
              <a:buFont typeface="Arial" panose="020B0604020202020204" pitchFamily="34" charset="0"/>
              <a:buChar char="•"/>
            </a:pPr>
            <a:r>
              <a:rPr lang="en-US" dirty="0" smtClean="0">
                <a:solidFill>
                  <a:schemeClr val="tx1"/>
                </a:solidFill>
              </a:rPr>
              <a:t>SNAPS </a:t>
            </a:r>
            <a:r>
              <a:rPr lang="en-US" dirty="0">
                <a:solidFill>
                  <a:schemeClr val="tx1"/>
                </a:solidFill>
              </a:rPr>
              <a:t>will post all revised GIWs to the HUD Exchange no earlier than </a:t>
            </a:r>
            <a:r>
              <a:rPr lang="en-US" dirty="0" smtClean="0">
                <a:solidFill>
                  <a:schemeClr val="tx1"/>
                </a:solidFill>
              </a:rPr>
              <a:t>May 28, 2018. </a:t>
            </a:r>
          </a:p>
          <a:p>
            <a:pPr>
              <a:buFont typeface="Arial" panose="020B0604020202020204" pitchFamily="34" charset="0"/>
              <a:buChar char="•"/>
            </a:pPr>
            <a:r>
              <a:rPr lang="en-US" dirty="0" smtClean="0">
                <a:solidFill>
                  <a:schemeClr val="tx1"/>
                </a:solidFill>
              </a:rPr>
              <a:t>HUD will release the CoC Program Notice of Funding Available (NOFA).</a:t>
            </a:r>
          </a:p>
          <a:p>
            <a:pPr>
              <a:buFont typeface="Arial" panose="020B0604020202020204" pitchFamily="34" charset="0"/>
              <a:buChar char="•"/>
            </a:pPr>
            <a:r>
              <a:rPr lang="en-US" dirty="0" smtClean="0">
                <a:solidFill>
                  <a:schemeClr val="tx1"/>
                </a:solidFill>
              </a:rPr>
              <a:t>Balance of State will release the 1</a:t>
            </a:r>
            <a:r>
              <a:rPr lang="en-US" baseline="30000" dirty="0" smtClean="0">
                <a:solidFill>
                  <a:schemeClr val="tx1"/>
                </a:solidFill>
              </a:rPr>
              <a:t>st</a:t>
            </a:r>
            <a:r>
              <a:rPr lang="en-US" dirty="0" smtClean="0">
                <a:solidFill>
                  <a:schemeClr val="tx1"/>
                </a:solidFill>
              </a:rPr>
              <a:t> draft of the CoC Project Scoring results.</a:t>
            </a:r>
          </a:p>
          <a:p>
            <a:pPr>
              <a:buFont typeface="Arial" panose="020B0604020202020204" pitchFamily="34" charset="0"/>
              <a:buChar char="•"/>
            </a:pPr>
            <a:r>
              <a:rPr lang="en-US" dirty="0" smtClean="0">
                <a:solidFill>
                  <a:schemeClr val="tx1"/>
                </a:solidFill>
              </a:rPr>
              <a:t>Deadline for APR submission in SAGE for scoring purposes. </a:t>
            </a:r>
          </a:p>
          <a:p>
            <a:pPr>
              <a:buFont typeface="Arial" panose="020B0604020202020204" pitchFamily="34" charset="0"/>
              <a:buChar char="•"/>
            </a:pPr>
            <a:r>
              <a:rPr lang="en-US" dirty="0" smtClean="0">
                <a:solidFill>
                  <a:schemeClr val="tx1"/>
                </a:solidFill>
              </a:rPr>
              <a:t>Threshold evaluation will take place. </a:t>
            </a:r>
          </a:p>
          <a:p>
            <a:pPr>
              <a:buFont typeface="Arial" panose="020B0604020202020204" pitchFamily="34" charset="0"/>
              <a:buChar char="•"/>
            </a:pPr>
            <a:r>
              <a:rPr lang="en-US" dirty="0" smtClean="0">
                <a:solidFill>
                  <a:schemeClr val="tx1"/>
                </a:solidFill>
              </a:rPr>
              <a:t>Project Applications will be submitted for review.</a:t>
            </a:r>
          </a:p>
          <a:p>
            <a:pPr>
              <a:buFont typeface="Arial" panose="020B0604020202020204" pitchFamily="34" charset="0"/>
              <a:buChar char="•"/>
            </a:pPr>
            <a:r>
              <a:rPr lang="en-US" dirty="0" smtClean="0">
                <a:solidFill>
                  <a:schemeClr val="tx1"/>
                </a:solidFill>
              </a:rPr>
              <a:t>CoC Collaborative Application information request will be sent to Local Coalition leads. </a:t>
            </a:r>
          </a:p>
          <a:p>
            <a:pPr>
              <a:buFont typeface="Arial" panose="020B0604020202020204" pitchFamily="34" charset="0"/>
              <a:buChar char="•"/>
            </a:pPr>
            <a:r>
              <a:rPr lang="en-US" dirty="0" smtClean="0">
                <a:solidFill>
                  <a:schemeClr val="tx1"/>
                </a:solidFill>
              </a:rPr>
              <a:t>Balance of State will release the 2</a:t>
            </a:r>
            <a:r>
              <a:rPr lang="en-US" baseline="30000" dirty="0" smtClean="0">
                <a:solidFill>
                  <a:schemeClr val="tx1"/>
                </a:solidFill>
              </a:rPr>
              <a:t>nd</a:t>
            </a:r>
            <a:r>
              <a:rPr lang="en-US" dirty="0" smtClean="0">
                <a:solidFill>
                  <a:schemeClr val="tx1"/>
                </a:solidFill>
              </a:rPr>
              <a:t> draft of CoC Project Scoring results. </a:t>
            </a:r>
          </a:p>
          <a:p>
            <a:pPr>
              <a:buFont typeface="Arial" panose="020B0604020202020204" pitchFamily="34" charset="0"/>
              <a:buChar char="•"/>
            </a:pPr>
            <a:r>
              <a:rPr lang="en-US" dirty="0" smtClean="0">
                <a:solidFill>
                  <a:schemeClr val="tx1"/>
                </a:solidFill>
              </a:rPr>
              <a:t>New Project Applications will be submitted for review and scoring.</a:t>
            </a:r>
          </a:p>
          <a:p>
            <a:pPr>
              <a:buFont typeface="Arial" panose="020B0604020202020204" pitchFamily="34" charset="0"/>
              <a:buChar char="•"/>
            </a:pPr>
            <a:r>
              <a:rPr lang="en-US" dirty="0" smtClean="0">
                <a:solidFill>
                  <a:schemeClr val="tx1"/>
                </a:solidFill>
              </a:rPr>
              <a:t>Balance of State will release the final CoC Project Scoring results.</a:t>
            </a:r>
          </a:p>
          <a:p>
            <a:pPr>
              <a:buFont typeface="Arial" panose="020B0604020202020204" pitchFamily="34" charset="0"/>
              <a:buChar char="•"/>
            </a:pPr>
            <a:endParaRPr lang="en-US" dirty="0" smtClean="0">
              <a:solidFill>
                <a:schemeClr val="tx1"/>
              </a:solidFill>
            </a:endParaRPr>
          </a:p>
          <a:p>
            <a:pPr>
              <a:buFont typeface="Arial" panose="020B0604020202020204" pitchFamily="34" charset="0"/>
              <a:buChar char="•"/>
            </a:pPr>
            <a:endParaRPr lang="en-US" dirty="0" smtClean="0">
              <a:solidFill>
                <a:schemeClr val="tx1"/>
              </a:solidFill>
            </a:endParaRPr>
          </a:p>
          <a:p>
            <a:pPr>
              <a:buFont typeface="Arial" panose="020B0604020202020204" pitchFamily="34" charset="0"/>
              <a:buChar char="•"/>
            </a:pPr>
            <a:endParaRPr lang="en-US" dirty="0" smtClean="0">
              <a:solidFill>
                <a:schemeClr val="tx1"/>
              </a:solidFill>
            </a:endParaRPr>
          </a:p>
          <a:p>
            <a:pPr>
              <a:buFont typeface="Arial" panose="020B0604020202020204" pitchFamily="34" charset="0"/>
              <a:buChar char="•"/>
            </a:pPr>
            <a:endParaRPr lang="en-US" dirty="0">
              <a:solidFill>
                <a:srgbClr val="FFC000"/>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900446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Final Review</a:t>
            </a:r>
            <a:endParaRPr lang="en-US" b="1" dirty="0"/>
          </a:p>
        </p:txBody>
      </p:sp>
      <p:sp>
        <p:nvSpPr>
          <p:cNvPr id="3" name="Content Placeholder 2"/>
          <p:cNvSpPr>
            <a:spLocks noGrp="1"/>
          </p:cNvSpPr>
          <p:nvPr>
            <p:ph idx="1"/>
          </p:nvPr>
        </p:nvSpPr>
        <p:spPr/>
        <p:txBody>
          <a:bodyPr>
            <a:normAutofit/>
          </a:bodyPr>
          <a:lstStyle/>
          <a:p>
            <a:r>
              <a:rPr lang="en-US" dirty="0" smtClean="0"/>
              <a:t>After reviewing the reconsideration request and additional factors, the Board of Directors will make a final decision:</a:t>
            </a:r>
          </a:p>
          <a:p>
            <a:pPr lvl="1">
              <a:buFont typeface="Arial" panose="020B0604020202020204" pitchFamily="34" charset="0"/>
              <a:buChar char="•"/>
            </a:pPr>
            <a:endParaRPr lang="en-US" dirty="0" smtClean="0"/>
          </a:p>
          <a:p>
            <a:pPr lvl="1">
              <a:buFont typeface="Arial" panose="020B0604020202020204" pitchFamily="34" charset="0"/>
              <a:buChar char="•"/>
            </a:pPr>
            <a:r>
              <a:rPr lang="en-US" u="sng" dirty="0" smtClean="0"/>
              <a:t>Grant the reconsideration </a:t>
            </a:r>
            <a:r>
              <a:rPr lang="en-US" dirty="0" smtClean="0"/>
              <a:t>request and allow the project to submit a renewal application in </a:t>
            </a:r>
            <a:r>
              <a:rPr lang="en-US" i="1" dirty="0" smtClean="0"/>
              <a:t>e-snaps</a:t>
            </a:r>
            <a:r>
              <a:rPr lang="en-US" dirty="0" smtClean="0"/>
              <a:t> with the agreement that significant changes must occur to ensure the project will not rank below 70% next year.</a:t>
            </a:r>
          </a:p>
          <a:p>
            <a:pPr lvl="1">
              <a:buFont typeface="Arial" panose="020B0604020202020204" pitchFamily="34" charset="0"/>
              <a:buChar char="•"/>
            </a:pPr>
            <a:endParaRPr lang="en-US" dirty="0" smtClean="0"/>
          </a:p>
          <a:p>
            <a:pPr lvl="1">
              <a:buFont typeface="Arial" panose="020B0604020202020204" pitchFamily="34" charset="0"/>
              <a:buChar char="•"/>
            </a:pPr>
            <a:r>
              <a:rPr lang="en-US" u="sng" dirty="0" smtClean="0"/>
              <a:t>Deny reconsideration </a:t>
            </a:r>
            <a:r>
              <a:rPr lang="en-US" dirty="0" smtClean="0"/>
              <a:t>request and involuntarily reallocate the project funds through a new project application process</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945669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normAutofit/>
          </a:bodyPr>
          <a:lstStyle/>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129610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	</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i="1" dirty="0" smtClean="0"/>
              <a:t>E-snaps </a:t>
            </a:r>
            <a:r>
              <a:rPr lang="en-US" i="1" dirty="0">
                <a:hlinkClick r:id="rId2"/>
              </a:rPr>
              <a:t>https://</a:t>
            </a:r>
            <a:r>
              <a:rPr lang="en-US" i="1" dirty="0" smtClean="0">
                <a:hlinkClick r:id="rId2"/>
              </a:rPr>
              <a:t>www.hudexchange.info/programs/e-snaps/</a:t>
            </a:r>
            <a:r>
              <a:rPr lang="en-US" i="1" dirty="0" smtClean="0"/>
              <a:t> </a:t>
            </a:r>
          </a:p>
          <a:p>
            <a:pPr>
              <a:buFont typeface="Arial" panose="020B0604020202020204" pitchFamily="34" charset="0"/>
              <a:buChar char="•"/>
            </a:pPr>
            <a:r>
              <a:rPr lang="en-US" dirty="0" smtClean="0"/>
              <a:t>Grant Inventory Worksheet </a:t>
            </a:r>
            <a:r>
              <a:rPr lang="en-US" dirty="0"/>
              <a:t>(GIW) </a:t>
            </a:r>
            <a:r>
              <a:rPr lang="en-US" dirty="0">
                <a:hlinkClick r:id="rId3"/>
              </a:rPr>
              <a:t>https://</a:t>
            </a:r>
            <a:r>
              <a:rPr lang="en-US" dirty="0" smtClean="0">
                <a:hlinkClick r:id="rId3"/>
              </a:rPr>
              <a:t>www.hudexchange.info/news/fy-2018-coc-program-registration-process-coc-program-registration-notice-posted-to-the-hud-exchange/</a:t>
            </a:r>
            <a:r>
              <a:rPr lang="en-US" dirty="0" smtClean="0"/>
              <a:t> </a:t>
            </a:r>
          </a:p>
          <a:p>
            <a:pPr>
              <a:buFont typeface="Arial" panose="020B0604020202020204" pitchFamily="34" charset="0"/>
              <a:buChar char="•"/>
            </a:pPr>
            <a:r>
              <a:rPr lang="en-US" dirty="0" smtClean="0"/>
              <a:t>CoC Program Registration </a:t>
            </a:r>
            <a:r>
              <a:rPr lang="en-US" dirty="0"/>
              <a:t>Notice </a:t>
            </a:r>
            <a:r>
              <a:rPr lang="en-US" dirty="0">
                <a:hlinkClick r:id="rId4"/>
              </a:rPr>
              <a:t>https://www.hudexchange.info/resource/5695/fy-2018-coc-program-registration-notice</a:t>
            </a:r>
            <a:r>
              <a:rPr lang="en-US" dirty="0" smtClean="0">
                <a:hlinkClick r:id="rId4"/>
              </a:rPr>
              <a:t>/</a:t>
            </a:r>
            <a:endParaRPr lang="en-US" dirty="0" smtClean="0"/>
          </a:p>
          <a:p>
            <a:pPr>
              <a:buFont typeface="Arial" panose="020B0604020202020204" pitchFamily="34" charset="0"/>
              <a:buChar char="•"/>
            </a:pPr>
            <a:r>
              <a:rPr lang="en-US" dirty="0" smtClean="0"/>
              <a:t>Balance of State </a:t>
            </a:r>
            <a:r>
              <a:rPr lang="en-US" dirty="0"/>
              <a:t>CoC Resources </a:t>
            </a:r>
            <a:r>
              <a:rPr lang="en-US" dirty="0">
                <a:hlinkClick r:id="rId5"/>
              </a:rPr>
              <a:t>https://</a:t>
            </a:r>
            <a:r>
              <a:rPr lang="en-US" dirty="0" smtClean="0">
                <a:hlinkClick r:id="rId5"/>
              </a:rPr>
              <a:t>www.wiboscoc.org/2018-hud-coc-competition.html</a:t>
            </a:r>
            <a:r>
              <a:rPr lang="en-US" dirty="0" smtClean="0"/>
              <a:t> </a:t>
            </a:r>
            <a:endParaRPr lang="en-US" i="1" dirty="0" smtClean="0"/>
          </a:p>
          <a:p>
            <a:pPr>
              <a:buFont typeface="Arial" panose="020B0604020202020204" pitchFamily="34" charset="0"/>
              <a:buChar char="•"/>
            </a:pPr>
            <a:endParaRPr lang="en-US" i="1" dirty="0" smtClean="0"/>
          </a:p>
          <a:p>
            <a:endParaRPr lang="en-US" i="1" dirty="0"/>
          </a:p>
        </p:txBody>
      </p:sp>
      <p:pic>
        <p:nvPicPr>
          <p:cNvPr id="4" name="Picture 3"/>
          <p:cNvPicPr/>
          <p:nvPr/>
        </p:nvPicPr>
        <p:blipFill>
          <a:blip r:embed="rId6"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363742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Applications</a:t>
            </a:r>
            <a:endParaRPr lang="en-US" b="1"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Eligible applicants will log into </a:t>
            </a:r>
            <a:r>
              <a:rPr lang="en-US" i="1" dirty="0" smtClean="0"/>
              <a:t>e-snaps</a:t>
            </a:r>
            <a:r>
              <a:rPr lang="en-US" dirty="0" smtClean="0"/>
              <a:t> and complete a project application.</a:t>
            </a:r>
          </a:p>
          <a:p>
            <a:pPr>
              <a:buFont typeface="Arial" panose="020B0604020202020204" pitchFamily="34" charset="0"/>
              <a:buChar char="•"/>
            </a:pPr>
            <a:r>
              <a:rPr lang="en-US" dirty="0" smtClean="0"/>
              <a:t>This process involves two parts and there are specific HUD and </a:t>
            </a:r>
            <a:r>
              <a:rPr lang="en-US" i="1" dirty="0" smtClean="0"/>
              <a:t>e-snaps</a:t>
            </a:r>
            <a:r>
              <a:rPr lang="en-US" dirty="0" smtClean="0"/>
              <a:t> instructions for each:</a:t>
            </a:r>
          </a:p>
          <a:p>
            <a:pPr lvl="1">
              <a:buFont typeface="Arial" panose="020B0604020202020204" pitchFamily="34" charset="0"/>
              <a:buChar char="•"/>
            </a:pPr>
            <a:r>
              <a:rPr lang="en-US" dirty="0" smtClean="0"/>
              <a:t>Applicant Profile</a:t>
            </a:r>
          </a:p>
          <a:p>
            <a:pPr lvl="1">
              <a:buFont typeface="Arial" panose="020B0604020202020204" pitchFamily="34" charset="0"/>
              <a:buChar char="•"/>
            </a:pPr>
            <a:r>
              <a:rPr lang="en-US" dirty="0" smtClean="0"/>
              <a:t>Application</a:t>
            </a:r>
          </a:p>
          <a:p>
            <a:pPr>
              <a:buFont typeface="Arial" panose="020B0604020202020204" pitchFamily="34" charset="0"/>
              <a:buChar char="•"/>
            </a:pPr>
            <a:r>
              <a:rPr lang="en-US" dirty="0" smtClean="0"/>
              <a:t>Upon completion, the CoC Director will review the application for inconsistencies, adherence to instructions, HUD policy parameters, and Balance of State priorities. </a:t>
            </a:r>
          </a:p>
          <a:p>
            <a:pPr>
              <a:buFont typeface="Arial" panose="020B0604020202020204" pitchFamily="34" charset="0"/>
              <a:buChar char="•"/>
            </a:pPr>
            <a:r>
              <a:rPr lang="en-US" dirty="0" smtClean="0"/>
              <a:t>If changes or corrections must be made, the application will be “kicked back” to the provider to complete and re-submit.</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503908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Project Applications</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Following the release of the NOFA, a Balance of State CoC new project application (including instructions and scoring metric) will be posted on the BOS website. </a:t>
            </a:r>
            <a:endParaRPr lang="en-US" dirty="0"/>
          </a:p>
          <a:p>
            <a:pPr>
              <a:buFont typeface="Arial" panose="020B0604020202020204" pitchFamily="34" charset="0"/>
              <a:buChar char="•"/>
            </a:pPr>
            <a:r>
              <a:rPr lang="en-US" dirty="0" smtClean="0"/>
              <a:t>New project applications will be reviewed by CoC staff and members of the Board of Directors.  </a:t>
            </a:r>
          </a:p>
          <a:p>
            <a:pPr>
              <a:buFont typeface="Arial" panose="020B0604020202020204" pitchFamily="34" charset="0"/>
              <a:buChar char="•"/>
            </a:pPr>
            <a:r>
              <a:rPr lang="en-US" dirty="0" smtClean="0"/>
              <a:t>Those applications that are approved for submission will be able to start a new project in </a:t>
            </a:r>
            <a:r>
              <a:rPr lang="en-US" i="1" dirty="0" smtClean="0"/>
              <a:t>e-snaps. </a:t>
            </a:r>
          </a:p>
          <a:p>
            <a:pPr>
              <a:buFont typeface="Arial" panose="020B0604020202020204" pitchFamily="34" charset="0"/>
              <a:buChar char="•"/>
            </a:pPr>
            <a:r>
              <a:rPr lang="en-US" dirty="0" smtClean="0"/>
              <a:t>Upon </a:t>
            </a:r>
            <a:r>
              <a:rPr lang="en-US" dirty="0"/>
              <a:t>completion, the CoC Director will review the application for inconsistencies, adherence to instructions, HUD policy parameters, and Balance of State priorities. </a:t>
            </a:r>
          </a:p>
          <a:p>
            <a:pPr>
              <a:buFont typeface="Arial" panose="020B0604020202020204" pitchFamily="34" charset="0"/>
              <a:buChar char="•"/>
            </a:pPr>
            <a:r>
              <a:rPr lang="en-US" dirty="0"/>
              <a:t>If changes or corrections must be made, the application will be “kicked back” to the provider to complete and re-submit.</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326793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CoC Collaboration Information Request</a:t>
            </a:r>
            <a:endParaRPr lang="en-US" b="1"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Following the release of the NOFA, </a:t>
            </a:r>
            <a:r>
              <a:rPr lang="en-US" dirty="0" smtClean="0"/>
              <a:t>the CoC Director will assemble a series of questions that each local coalitions will be required to complete. </a:t>
            </a:r>
          </a:p>
          <a:p>
            <a:pPr>
              <a:buFont typeface="Arial" panose="020B0604020202020204" pitchFamily="34" charset="0"/>
              <a:buChar char="•"/>
            </a:pPr>
            <a:r>
              <a:rPr lang="en-US" dirty="0" smtClean="0"/>
              <a:t>These answers are collated and form the Balance of State response to many questions in the Collaborative Application.  </a:t>
            </a:r>
          </a:p>
          <a:p>
            <a:pPr>
              <a:buFont typeface="Arial" panose="020B0604020202020204" pitchFamily="34" charset="0"/>
              <a:buChar char="•"/>
            </a:pPr>
            <a:r>
              <a:rPr lang="en-US" dirty="0" smtClean="0"/>
              <a:t>Each local coalitions should begin reviewing what they submitted in previous years to identify changes, areas of improvement, etc.  </a:t>
            </a:r>
            <a:endParaRPr lang="en-US" dirty="0"/>
          </a:p>
          <a:p>
            <a:pPr lvl="1">
              <a:buFont typeface="Arial" panose="020B0604020202020204" pitchFamily="34" charset="0"/>
              <a:buChar char="•"/>
            </a:pPr>
            <a:r>
              <a:rPr lang="en-US" dirty="0" smtClean="0"/>
              <a:t>If your coalition needs a copy of what was previously submitted, please send an email to </a:t>
            </a:r>
            <a:r>
              <a:rPr lang="en-US" dirty="0" smtClean="0">
                <a:hlinkClick r:id="rId2"/>
              </a:rPr>
              <a:t>carrie.poser@wibos.org</a:t>
            </a:r>
            <a:r>
              <a:rPr lang="en-US" dirty="0" smtClean="0"/>
              <a:t>. </a:t>
            </a:r>
            <a:endParaRPr lang="en-US" dirty="0"/>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7277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CoC Project Scoring Tool</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73362174"/>
              </p:ext>
            </p:extLst>
          </p:nvPr>
        </p:nvGraphicFramePr>
        <p:xfrm>
          <a:off x="1143443" y="1845223"/>
          <a:ext cx="9966073" cy="3139440"/>
        </p:xfrm>
        <a:graphic>
          <a:graphicData uri="http://schemas.openxmlformats.org/drawingml/2006/table">
            <a:tbl>
              <a:tblPr>
                <a:tableStyleId>{B301B821-A1FF-4177-AEE7-76D212191A09}</a:tableStyleId>
              </a:tblPr>
              <a:tblGrid>
                <a:gridCol w="766621"/>
                <a:gridCol w="1533242"/>
                <a:gridCol w="1533242"/>
                <a:gridCol w="1533242"/>
                <a:gridCol w="1533242"/>
                <a:gridCol w="1533242"/>
                <a:gridCol w="1533242"/>
              </a:tblGrid>
              <a:tr h="213065">
                <a:tc gridSpan="7">
                  <a:txBody>
                    <a:bodyPr/>
                    <a:lstStyle/>
                    <a:p>
                      <a:pPr algn="ctr" fontAlgn="b"/>
                      <a:r>
                        <a:rPr lang="en-US" sz="1400" b="1" u="none" strike="noStrike" dirty="0">
                          <a:effectLst/>
                        </a:rPr>
                        <a:t>Since 2012, the Board Scoring Tool has shifted </a:t>
                      </a:r>
                      <a:r>
                        <a:rPr lang="en-US" sz="1400" b="1" u="none" strike="noStrike" dirty="0" smtClean="0">
                          <a:effectLst/>
                        </a:rPr>
                        <a:t>&amp; added </a:t>
                      </a:r>
                      <a:r>
                        <a:rPr lang="en-US" sz="1400" b="1" u="none" strike="noStrike" dirty="0">
                          <a:effectLst/>
                        </a:rPr>
                        <a:t>points to increase the emphasis on serving clients with higher barriers. </a:t>
                      </a:r>
                      <a:endParaRPr lang="en-US" sz="1400" b="1" i="0" u="none" strike="noStrike" dirty="0">
                        <a:solidFill>
                          <a:srgbClr val="FF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4834">
                <a:tc>
                  <a:txBody>
                    <a:bodyPr/>
                    <a:lstStyle/>
                    <a:p>
                      <a:pPr algn="l"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b="1" u="none" strike="noStrike" dirty="0">
                          <a:solidFill>
                            <a:srgbClr val="7030A0"/>
                          </a:solidFill>
                          <a:effectLst/>
                        </a:rPr>
                        <a:t>Program Compliance (UU, DC, Funds returned, APR </a:t>
                      </a:r>
                      <a:r>
                        <a:rPr lang="en-US" sz="1600" b="1" u="none" strike="noStrike" dirty="0" smtClean="0">
                          <a:solidFill>
                            <a:srgbClr val="7030A0"/>
                          </a:solidFill>
                          <a:effectLst/>
                        </a:rPr>
                        <a:t>submission) </a:t>
                      </a:r>
                      <a:endParaRPr lang="en-US" sz="1600" b="1" i="0" u="none" strike="noStrike" dirty="0">
                        <a:solidFill>
                          <a:srgbClr val="7030A0"/>
                        </a:solidFill>
                        <a:effectLst/>
                        <a:latin typeface="Calibri" panose="020F0502020204030204" pitchFamily="34" charset="0"/>
                      </a:endParaRPr>
                    </a:p>
                  </a:txBody>
                  <a:tcPr marL="0" marR="0" marT="0" marB="0" anchor="b"/>
                </a:tc>
                <a:tc>
                  <a:txBody>
                    <a:bodyPr/>
                    <a:lstStyle/>
                    <a:p>
                      <a:pPr algn="ctr" fontAlgn="b"/>
                      <a:r>
                        <a:rPr lang="en-US" sz="1600" b="1" u="none" strike="noStrike" dirty="0">
                          <a:solidFill>
                            <a:srgbClr val="7030A0"/>
                          </a:solidFill>
                          <a:effectLst/>
                        </a:rPr>
                        <a:t>HUD Perf. Measures (HS, Income, EI, MR)</a:t>
                      </a:r>
                      <a:endParaRPr lang="en-US" sz="1600" b="1" i="0" u="none" strike="noStrike" dirty="0">
                        <a:solidFill>
                          <a:srgbClr val="7030A0"/>
                        </a:solidFill>
                        <a:effectLst/>
                        <a:latin typeface="Calibri" panose="020F0502020204030204" pitchFamily="34" charset="0"/>
                      </a:endParaRPr>
                    </a:p>
                  </a:txBody>
                  <a:tcPr marL="0" marR="0" marT="0" marB="0" anchor="b"/>
                </a:tc>
                <a:tc>
                  <a:txBody>
                    <a:bodyPr/>
                    <a:lstStyle/>
                    <a:p>
                      <a:pPr algn="ctr" fontAlgn="b"/>
                      <a:r>
                        <a:rPr lang="en-US" sz="1600" b="1" u="none" strike="noStrike" dirty="0">
                          <a:solidFill>
                            <a:srgbClr val="7030A0"/>
                          </a:solidFill>
                          <a:effectLst/>
                        </a:rPr>
                        <a:t>COC Goals (PIT data &amp; QAPR)</a:t>
                      </a:r>
                      <a:endParaRPr lang="en-US" sz="1600" b="1" i="0" u="none" strike="noStrike" dirty="0">
                        <a:solidFill>
                          <a:srgbClr val="7030A0"/>
                        </a:solidFill>
                        <a:effectLst/>
                        <a:latin typeface="Calibri" panose="020F0502020204030204" pitchFamily="34" charset="0"/>
                      </a:endParaRPr>
                    </a:p>
                  </a:txBody>
                  <a:tcPr marL="0" marR="0" marT="0" marB="0" anchor="b"/>
                </a:tc>
                <a:tc>
                  <a:txBody>
                    <a:bodyPr/>
                    <a:lstStyle/>
                    <a:p>
                      <a:pPr algn="ctr" fontAlgn="b"/>
                      <a:r>
                        <a:rPr lang="en-US" sz="1600" b="1" u="none" strike="noStrike" dirty="0">
                          <a:solidFill>
                            <a:srgbClr val="7030A0"/>
                          </a:solidFill>
                          <a:effectLst/>
                        </a:rPr>
                        <a:t>Population (CH, Adult w/dis, St/</a:t>
                      </a:r>
                      <a:r>
                        <a:rPr lang="en-US" sz="1600" b="1" u="none" strike="noStrike" dirty="0" err="1">
                          <a:solidFill>
                            <a:srgbClr val="7030A0"/>
                          </a:solidFill>
                          <a:effectLst/>
                        </a:rPr>
                        <a:t>Sh</a:t>
                      </a:r>
                      <a:r>
                        <a:rPr lang="en-US" sz="1600" b="1" u="none" strike="noStrike" dirty="0">
                          <a:solidFill>
                            <a:srgbClr val="7030A0"/>
                          </a:solidFill>
                          <a:effectLst/>
                        </a:rPr>
                        <a:t>)</a:t>
                      </a:r>
                      <a:endParaRPr lang="en-US" sz="1600" b="1" i="0" u="none" strike="noStrike" dirty="0">
                        <a:solidFill>
                          <a:srgbClr val="7030A0"/>
                        </a:solidFill>
                        <a:effectLst/>
                        <a:latin typeface="Calibri" panose="020F0502020204030204" pitchFamily="34" charset="0"/>
                      </a:endParaRPr>
                    </a:p>
                  </a:txBody>
                  <a:tcPr marL="0" marR="0" marT="0" marB="0" anchor="b"/>
                </a:tc>
                <a:tc>
                  <a:txBody>
                    <a:bodyPr/>
                    <a:lstStyle/>
                    <a:p>
                      <a:pPr algn="ctr" fontAlgn="b"/>
                      <a:r>
                        <a:rPr lang="en-US" sz="1600" b="1" u="none" strike="noStrike" dirty="0">
                          <a:solidFill>
                            <a:srgbClr val="7030A0"/>
                          </a:solidFill>
                          <a:effectLst/>
                        </a:rPr>
                        <a:t>High Risk Pool </a:t>
                      </a:r>
                      <a:endParaRPr lang="en-US" sz="1600" b="1" i="0" u="none" strike="noStrike" dirty="0">
                        <a:solidFill>
                          <a:srgbClr val="7030A0"/>
                        </a:solidFill>
                        <a:effectLst/>
                        <a:latin typeface="Calibri" panose="020F0502020204030204" pitchFamily="34" charset="0"/>
                      </a:endParaRPr>
                    </a:p>
                  </a:txBody>
                  <a:tcPr marL="0" marR="0" marT="0" marB="0" anchor="b"/>
                </a:tc>
                <a:tc>
                  <a:txBody>
                    <a:bodyPr/>
                    <a:lstStyle/>
                    <a:p>
                      <a:pPr algn="ctr" fontAlgn="b"/>
                      <a:r>
                        <a:rPr lang="en-US" sz="1600" b="1" u="none" strike="noStrike" dirty="0">
                          <a:solidFill>
                            <a:srgbClr val="7030A0"/>
                          </a:solidFill>
                          <a:effectLst/>
                        </a:rPr>
                        <a:t>Reoccurrence</a:t>
                      </a:r>
                      <a:endParaRPr lang="en-US" sz="1600" b="1" i="0" u="none" strike="noStrike" dirty="0">
                        <a:solidFill>
                          <a:srgbClr val="7030A0"/>
                        </a:solidFill>
                        <a:effectLst/>
                        <a:latin typeface="Calibri" panose="020F0502020204030204" pitchFamily="34" charset="0"/>
                      </a:endParaRPr>
                    </a:p>
                  </a:txBody>
                  <a:tcPr marL="0" marR="0" marT="0" marB="0" anchor="b"/>
                </a:tc>
              </a:tr>
              <a:tr h="235616">
                <a:tc>
                  <a:txBody>
                    <a:bodyPr/>
                    <a:lstStyle/>
                    <a:p>
                      <a:pPr algn="ctr" fontAlgn="b"/>
                      <a:r>
                        <a:rPr lang="en-US" sz="1600" u="none" strike="noStrike">
                          <a:effectLst/>
                        </a:rPr>
                        <a:t>2012</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X</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r>
              <a:tr h="235616">
                <a:tc>
                  <a:txBody>
                    <a:bodyPr/>
                    <a:lstStyle/>
                    <a:p>
                      <a:pPr algn="ctr" fontAlgn="b"/>
                      <a:r>
                        <a:rPr lang="en-US" sz="1600" u="none" strike="noStrike">
                          <a:effectLst/>
                        </a:rPr>
                        <a:t>2013</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X</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X</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X</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r>
              <a:tr h="235616">
                <a:tc>
                  <a:txBody>
                    <a:bodyPr/>
                    <a:lstStyle/>
                    <a:p>
                      <a:pPr algn="ctr" fontAlgn="b"/>
                      <a:r>
                        <a:rPr lang="en-US" sz="1600" u="none" strike="noStrike">
                          <a:effectLst/>
                        </a:rPr>
                        <a:t>2014</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41%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31%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20%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8%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r>
              <a:tr h="235616">
                <a:tc>
                  <a:txBody>
                    <a:bodyPr/>
                    <a:lstStyle/>
                    <a:p>
                      <a:pPr algn="ctr" fontAlgn="b"/>
                      <a:r>
                        <a:rPr lang="en-US" sz="1600" u="none" strike="noStrike">
                          <a:effectLst/>
                        </a:rPr>
                        <a:t>2015</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26%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34%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penalty only</a:t>
                      </a:r>
                      <a:endParaRPr lang="en-US" sz="1600" b="0" i="1"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14%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17%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9% total score</a:t>
                      </a:r>
                      <a:endParaRPr lang="en-US" sz="1600" b="0" i="0" u="none" strike="noStrike">
                        <a:solidFill>
                          <a:srgbClr val="000000"/>
                        </a:solidFill>
                        <a:effectLst/>
                        <a:latin typeface="Calibri" panose="020F0502020204030204" pitchFamily="34" charset="0"/>
                      </a:endParaRPr>
                    </a:p>
                  </a:txBody>
                  <a:tcPr marL="0" marR="0" marT="0" marB="0" anchor="b"/>
                </a:tc>
              </a:tr>
              <a:tr h="235616">
                <a:tc>
                  <a:txBody>
                    <a:bodyPr/>
                    <a:lstStyle/>
                    <a:p>
                      <a:pPr algn="ctr" fontAlgn="b"/>
                      <a:r>
                        <a:rPr lang="en-US" sz="1600" u="none" strike="noStrike">
                          <a:effectLst/>
                        </a:rPr>
                        <a:t>2016</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33%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35%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penalty only</a:t>
                      </a:r>
                      <a:endParaRPr lang="en-US" sz="1600" b="0" i="1"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16%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11%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5% total score</a:t>
                      </a:r>
                      <a:endParaRPr lang="en-US" sz="1600" b="0" i="0" u="none" strike="noStrike">
                        <a:solidFill>
                          <a:srgbClr val="000000"/>
                        </a:solidFill>
                        <a:effectLst/>
                        <a:latin typeface="Calibri" panose="020F0502020204030204" pitchFamily="34" charset="0"/>
                      </a:endParaRPr>
                    </a:p>
                  </a:txBody>
                  <a:tcPr marL="0" marR="0" marT="0" marB="0" anchor="b"/>
                </a:tc>
              </a:tr>
              <a:tr h="235616">
                <a:tc>
                  <a:txBody>
                    <a:bodyPr/>
                    <a:lstStyle/>
                    <a:p>
                      <a:pPr algn="ctr" fontAlgn="b"/>
                      <a:r>
                        <a:rPr lang="en-US" sz="1600" u="none" strike="noStrike">
                          <a:effectLst/>
                        </a:rPr>
                        <a:t>2017</a:t>
                      </a:r>
                      <a:endParaRPr lang="en-US" sz="16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28%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30%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penalty only</a:t>
                      </a:r>
                      <a:endParaRPr lang="en-US" sz="1600" b="0" i="1"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14%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19% total score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9% total score</a:t>
                      </a:r>
                      <a:endParaRPr lang="en-US" sz="1600" b="0" i="0" u="none" strike="noStrike" dirty="0">
                        <a:solidFill>
                          <a:srgbClr val="000000"/>
                        </a:solidFill>
                        <a:effectLst/>
                        <a:latin typeface="Calibri" panose="020F0502020204030204" pitchFamily="34" charset="0"/>
                      </a:endParaRPr>
                    </a:p>
                  </a:txBody>
                  <a:tcPr marL="0" marR="0" marT="0" marB="0" anchor="b"/>
                </a:tc>
              </a:tr>
              <a:tr h="235616">
                <a:tc>
                  <a:txBody>
                    <a:bodyPr/>
                    <a:lstStyle/>
                    <a:p>
                      <a:pPr algn="ctr" fontAlgn="b"/>
                      <a:r>
                        <a:rPr lang="en-US" sz="1600" b="1" i="0" u="none" strike="noStrike" dirty="0" smtClean="0">
                          <a:solidFill>
                            <a:srgbClr val="000000"/>
                          </a:solidFill>
                          <a:effectLst/>
                          <a:latin typeface="Calibri" panose="020F0502020204030204" pitchFamily="34" charset="0"/>
                        </a:rPr>
                        <a:t>2018</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b="0" i="0" u="none" strike="noStrike" dirty="0" smtClean="0">
                          <a:solidFill>
                            <a:srgbClr val="000000"/>
                          </a:solidFill>
                          <a:effectLst/>
                          <a:latin typeface="Calibri" panose="020F0502020204030204" pitchFamily="34" charset="0"/>
                        </a:rPr>
                        <a:t>24% total score</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b="0" i="0" u="none" strike="noStrike" dirty="0" smtClean="0">
                          <a:solidFill>
                            <a:srgbClr val="000000"/>
                          </a:solidFill>
                          <a:effectLst/>
                          <a:latin typeface="Calibri" panose="020F0502020204030204" pitchFamily="34" charset="0"/>
                        </a:rPr>
                        <a:t>32% total score</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b="0" i="0" u="none" strike="noStrike" dirty="0" smtClean="0">
                          <a:solidFill>
                            <a:srgbClr val="000000"/>
                          </a:solidFill>
                          <a:effectLst/>
                          <a:latin typeface="Calibri" panose="020F0502020204030204" pitchFamily="34" charset="0"/>
                        </a:rPr>
                        <a:t>Penalty only</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b="0" i="0" u="none" strike="noStrike" dirty="0" smtClean="0">
                          <a:solidFill>
                            <a:srgbClr val="000000"/>
                          </a:solidFill>
                          <a:effectLst/>
                          <a:latin typeface="Calibri" panose="020F0502020204030204" pitchFamily="34" charset="0"/>
                        </a:rPr>
                        <a:t>32% total score</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b="0" i="0" u="none" strike="noStrike" dirty="0" smtClean="0">
                          <a:solidFill>
                            <a:srgbClr val="000000"/>
                          </a:solidFill>
                          <a:effectLst/>
                          <a:latin typeface="Calibri" panose="020F0502020204030204" pitchFamily="34" charset="0"/>
                        </a:rPr>
                        <a:t>0</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b="0" i="0" u="none" strike="noStrike" dirty="0" smtClean="0">
                          <a:solidFill>
                            <a:srgbClr val="000000"/>
                          </a:solidFill>
                          <a:effectLst/>
                          <a:latin typeface="Calibri" panose="020F0502020204030204" pitchFamily="34" charset="0"/>
                        </a:rPr>
                        <a:t>12% total score</a:t>
                      </a:r>
                      <a:endParaRPr lang="en-US" sz="1600" b="0" i="0" u="none" strike="noStrike" dirty="0">
                        <a:solidFill>
                          <a:srgbClr val="000000"/>
                        </a:solidFill>
                        <a:effectLst/>
                        <a:latin typeface="Calibri" panose="020F0502020204030204" pitchFamily="34" charset="0"/>
                      </a:endParaRPr>
                    </a:p>
                  </a:txBody>
                  <a:tcPr marL="0" marR="0" marT="0" marB="0" anchor="b"/>
                </a:tc>
              </a:tr>
            </a:tbl>
          </a:graphicData>
        </a:graphic>
      </p:graphicFrame>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6" name="TextBox 5"/>
          <p:cNvSpPr txBox="1"/>
          <p:nvPr/>
        </p:nvSpPr>
        <p:spPr>
          <a:xfrm>
            <a:off x="0" y="5092526"/>
            <a:ext cx="11780668" cy="1246495"/>
          </a:xfrm>
          <a:prstGeom prst="rect">
            <a:avLst/>
          </a:prstGeom>
          <a:noFill/>
        </p:spPr>
        <p:txBody>
          <a:bodyPr wrap="square" rtlCol="0">
            <a:spAutoFit/>
          </a:bodyPr>
          <a:lstStyle/>
          <a:p>
            <a:pPr marL="285750" indent="-285750">
              <a:buFont typeface="Arial" panose="020B0604020202020204" pitchFamily="34" charset="0"/>
              <a:buChar char="•"/>
            </a:pPr>
            <a:r>
              <a:rPr lang="en-US" sz="1500" dirty="0" smtClean="0"/>
              <a:t>Program compliance: In 2016, removed APR submission and replaced with Housing First and project eligibility. </a:t>
            </a:r>
            <a:endParaRPr lang="en-US" sz="1500" dirty="0"/>
          </a:p>
          <a:p>
            <a:pPr marL="285750" indent="-285750">
              <a:buFont typeface="Arial" panose="020B0604020202020204" pitchFamily="34" charset="0"/>
              <a:buChar char="•"/>
            </a:pPr>
            <a:r>
              <a:rPr lang="en-US" sz="1500" dirty="0" smtClean="0"/>
              <a:t>HUD Perf Measures: In 2018, changed to project performance and includes different income metrics and added health insurance.</a:t>
            </a:r>
          </a:p>
          <a:p>
            <a:pPr marL="285750" indent="-285750">
              <a:buFont typeface="Arial" panose="020B0604020202020204" pitchFamily="34" charset="0"/>
              <a:buChar char="•"/>
            </a:pPr>
            <a:r>
              <a:rPr lang="en-US" sz="1500" dirty="0" smtClean="0"/>
              <a:t>High Risk Pool: In 2017, increase in point allocation. In 2018, eliminated.</a:t>
            </a:r>
          </a:p>
          <a:p>
            <a:pPr marL="285750" indent="-285750">
              <a:buFont typeface="Arial" panose="020B0604020202020204" pitchFamily="34" charset="0"/>
              <a:buChar char="•"/>
            </a:pPr>
            <a:r>
              <a:rPr lang="en-US" sz="1500" dirty="0" smtClean="0"/>
              <a:t>Reoccurrence: In 2017, additional measure added. In 2018, changed to System Performance Measures and an additional measure added (LOTH) by project type.</a:t>
            </a:r>
            <a:endParaRPr lang="en-US" sz="1500" dirty="0"/>
          </a:p>
        </p:txBody>
      </p:sp>
    </p:spTree>
    <p:extLst>
      <p:ext uri="{BB962C8B-B14F-4D97-AF65-F5344CB8AC3E}">
        <p14:creationId xmlns:p14="http://schemas.microsoft.com/office/powerpoint/2010/main" val="191306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Points</a:t>
            </a:r>
            <a:endParaRPr lang="en-US" b="1"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maximum number of possible points a project can earn is </a:t>
            </a:r>
            <a:r>
              <a:rPr lang="en-US" u="sng" dirty="0" smtClean="0"/>
              <a:t>125 points</a:t>
            </a:r>
            <a:r>
              <a:rPr lang="en-US" dirty="0" smtClean="0"/>
              <a:t>. </a:t>
            </a:r>
          </a:p>
          <a:p>
            <a:pPr>
              <a:buFont typeface="Arial" panose="020B0604020202020204" pitchFamily="34" charset="0"/>
              <a:buChar char="•"/>
            </a:pPr>
            <a:r>
              <a:rPr lang="en-US" dirty="0" smtClean="0"/>
              <a:t>Exemption is defined as receiving full points.</a:t>
            </a:r>
          </a:p>
          <a:p>
            <a:pPr>
              <a:buFont typeface="Arial" panose="020B0604020202020204" pitchFamily="34" charset="0"/>
              <a:buChar char="•"/>
            </a:pPr>
            <a:r>
              <a:rPr lang="en-US" dirty="0" smtClean="0"/>
              <a:t>There are 6 sections to the tool:</a:t>
            </a:r>
          </a:p>
          <a:p>
            <a:pPr lvl="1">
              <a:buFont typeface="Arial" panose="020B0604020202020204" pitchFamily="34" charset="0"/>
              <a:buChar char="•"/>
            </a:pPr>
            <a:r>
              <a:rPr lang="en-US" dirty="0" smtClean="0"/>
              <a:t>Timely Submission			</a:t>
            </a:r>
            <a:r>
              <a:rPr lang="en-US" i="1" dirty="0" smtClean="0"/>
              <a:t>penalty only</a:t>
            </a:r>
            <a:endParaRPr lang="en-US" dirty="0" smtClean="0"/>
          </a:p>
          <a:p>
            <a:pPr lvl="1">
              <a:buFont typeface="Arial" panose="020B0604020202020204" pitchFamily="34" charset="0"/>
              <a:buChar char="•"/>
            </a:pPr>
            <a:r>
              <a:rPr lang="en-US" dirty="0" smtClean="0"/>
              <a:t>Project Performance – Operations		30 points possible</a:t>
            </a:r>
          </a:p>
          <a:p>
            <a:pPr lvl="1">
              <a:buFont typeface="Arial" panose="020B0604020202020204" pitchFamily="34" charset="0"/>
              <a:buChar char="•"/>
            </a:pPr>
            <a:r>
              <a:rPr lang="en-US" dirty="0" smtClean="0"/>
              <a:t>Project Performance			40 points possible</a:t>
            </a:r>
          </a:p>
          <a:p>
            <a:pPr lvl="1">
              <a:buFont typeface="Arial" panose="020B0604020202020204" pitchFamily="34" charset="0"/>
              <a:buChar char="•"/>
            </a:pPr>
            <a:r>
              <a:rPr lang="en-US" dirty="0" smtClean="0"/>
              <a:t>System Performance Measures		15 points possible</a:t>
            </a:r>
          </a:p>
          <a:p>
            <a:pPr lvl="1">
              <a:buFont typeface="Arial" panose="020B0604020202020204" pitchFamily="34" charset="0"/>
              <a:buChar char="•"/>
            </a:pPr>
            <a:r>
              <a:rPr lang="en-US" dirty="0" smtClean="0"/>
              <a:t>Population				40 points possible</a:t>
            </a:r>
          </a:p>
          <a:p>
            <a:pPr lvl="1">
              <a:buFont typeface="Arial" panose="020B0604020202020204" pitchFamily="34" charset="0"/>
              <a:buChar char="•"/>
            </a:pPr>
            <a:r>
              <a:rPr lang="en-US" dirty="0" smtClean="0"/>
              <a:t>Point-in-Time Requirement		</a:t>
            </a:r>
            <a:r>
              <a:rPr lang="en-US" i="1" dirty="0" smtClean="0"/>
              <a:t>penalty only</a:t>
            </a:r>
            <a:endParaRPr lang="en-US" dirty="0" smtClean="0"/>
          </a:p>
          <a:p>
            <a:pPr>
              <a:buFont typeface="Arial" panose="020B0604020202020204" pitchFamily="34" charset="0"/>
              <a:buChar char="•"/>
            </a:pPr>
            <a:endParaRPr lang="en-US" dirty="0"/>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93422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Format</a:t>
            </a:r>
            <a:endParaRPr lang="en-US" b="1"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format of the CoC Project Scoring Tool will be the same as last year. It is a Microsoft Excel Spreadsheet and will be posted on the BOS website.  </a:t>
            </a:r>
          </a:p>
          <a:p>
            <a:pPr>
              <a:buFont typeface="Arial" panose="020B0604020202020204" pitchFamily="34" charset="0"/>
              <a:buChar char="•"/>
            </a:pPr>
            <a:r>
              <a:rPr lang="en-US" dirty="0" smtClean="0"/>
              <a:t>There are 6 tabs.</a:t>
            </a:r>
          </a:p>
          <a:p>
            <a:pPr lvl="1">
              <a:buFont typeface="Arial" panose="020B0604020202020204" pitchFamily="34" charset="0"/>
              <a:buChar char="•"/>
            </a:pPr>
            <a:r>
              <a:rPr lang="en-US" dirty="0" smtClean="0"/>
              <a:t>Explanation</a:t>
            </a:r>
          </a:p>
          <a:p>
            <a:pPr lvl="1">
              <a:buFont typeface="Arial" panose="020B0604020202020204" pitchFamily="34" charset="0"/>
              <a:buChar char="•"/>
            </a:pPr>
            <a:r>
              <a:rPr lang="en-US" dirty="0" smtClean="0"/>
              <a:t>Ranking</a:t>
            </a:r>
          </a:p>
          <a:p>
            <a:pPr lvl="1">
              <a:buFont typeface="Arial" panose="020B0604020202020204" pitchFamily="34" charset="0"/>
              <a:buChar char="•"/>
            </a:pPr>
            <a:r>
              <a:rPr lang="en-US" dirty="0" smtClean="0"/>
              <a:t>Tiebreaker</a:t>
            </a:r>
          </a:p>
          <a:p>
            <a:pPr lvl="1">
              <a:buFont typeface="Arial" panose="020B0604020202020204" pitchFamily="34" charset="0"/>
              <a:buChar char="•"/>
            </a:pPr>
            <a:r>
              <a:rPr lang="en-US" dirty="0" smtClean="0"/>
              <a:t>Points</a:t>
            </a:r>
          </a:p>
          <a:p>
            <a:pPr lvl="1">
              <a:buFont typeface="Arial" panose="020B0604020202020204" pitchFamily="34" charset="0"/>
              <a:buChar char="•"/>
            </a:pPr>
            <a:r>
              <a:rPr lang="en-US" dirty="0" smtClean="0"/>
              <a:t>Evaluation</a:t>
            </a:r>
          </a:p>
          <a:p>
            <a:pPr lvl="1">
              <a:buFont typeface="Arial" panose="020B0604020202020204" pitchFamily="34" charset="0"/>
              <a:buChar char="•"/>
            </a:pPr>
            <a:r>
              <a:rPr lang="en-US" dirty="0" smtClean="0"/>
              <a:t>Data</a:t>
            </a:r>
          </a:p>
          <a:p>
            <a:pPr>
              <a:buFont typeface="Arial" panose="020B0604020202020204" pitchFamily="34" charset="0"/>
              <a:buChar char="•"/>
            </a:pPr>
            <a:r>
              <a:rPr lang="en-US" dirty="0" smtClean="0"/>
              <a:t>Once the NOFA is posted, a deadline for reports (HMIS APR and SAGE APR) will be sent out.</a:t>
            </a:r>
          </a:p>
          <a:p>
            <a:pPr>
              <a:buFont typeface="Arial" panose="020B0604020202020204" pitchFamily="34" charset="0"/>
              <a:buChar char="•"/>
            </a:pPr>
            <a:endParaRPr lang="en-US" dirty="0"/>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pic>
        <p:nvPicPr>
          <p:cNvPr id="5" name="Picture 4"/>
          <p:cNvPicPr>
            <a:picLocks noChangeAspect="1"/>
          </p:cNvPicPr>
          <p:nvPr/>
        </p:nvPicPr>
        <p:blipFill>
          <a:blip r:embed="rId3"/>
          <a:stretch>
            <a:fillRect/>
          </a:stretch>
        </p:blipFill>
        <p:spPr>
          <a:xfrm>
            <a:off x="5825750" y="3390689"/>
            <a:ext cx="4552950" cy="466725"/>
          </a:xfrm>
          <a:prstGeom prst="rect">
            <a:avLst/>
          </a:prstGeom>
        </p:spPr>
      </p:pic>
    </p:spTree>
    <p:extLst>
      <p:ext uri="{BB962C8B-B14F-4D97-AF65-F5344CB8AC3E}">
        <p14:creationId xmlns:p14="http://schemas.microsoft.com/office/powerpoint/2010/main" val="28165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Logo">
      <a:dk1>
        <a:sysClr val="windowText" lastClr="000000"/>
      </a:dk1>
      <a:lt1>
        <a:sysClr val="window" lastClr="FFFFFF"/>
      </a:lt1>
      <a:dk2>
        <a:srgbClr val="373545"/>
      </a:dk2>
      <a:lt2>
        <a:srgbClr val="CEDBE6"/>
      </a:lt2>
      <a:accent1>
        <a:srgbClr val="33CC33"/>
      </a:accent1>
      <a:accent2>
        <a:srgbClr val="58B6C0"/>
      </a:accent2>
      <a:accent3>
        <a:srgbClr val="75BDA7"/>
      </a:accent3>
      <a:accent4>
        <a:srgbClr val="33CC33"/>
      </a:accent4>
      <a:accent5>
        <a:srgbClr val="FF9933"/>
      </a:accent5>
      <a:accent6>
        <a:srgbClr val="009999"/>
      </a:accent6>
      <a:hlink>
        <a:srgbClr val="A9DB66"/>
      </a:hlink>
      <a:folHlink>
        <a:srgbClr val="FFC00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4582</TotalTime>
  <Words>3355</Words>
  <Application>Microsoft Office PowerPoint</Application>
  <PresentationFormat>Widescreen</PresentationFormat>
  <Paragraphs>569</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Georgia</vt:lpstr>
      <vt:lpstr>Times New Roman</vt:lpstr>
      <vt:lpstr>Wingdings</vt:lpstr>
      <vt:lpstr>Retrospect</vt:lpstr>
      <vt:lpstr>Balance of State CoC Competition: Project Scoring Tool and Threshold</vt:lpstr>
      <vt:lpstr>Presentation Overview</vt:lpstr>
      <vt:lpstr>CoC Competition Timeline</vt:lpstr>
      <vt:lpstr>Project Applications</vt:lpstr>
      <vt:lpstr>New Project Applications</vt:lpstr>
      <vt:lpstr>CoC Collaboration Information Request</vt:lpstr>
      <vt:lpstr>CoC Project Scoring Tool</vt:lpstr>
      <vt:lpstr>Points</vt:lpstr>
      <vt:lpstr>Format</vt:lpstr>
      <vt:lpstr>Board Policy Decisions</vt:lpstr>
      <vt:lpstr>DRAFT Timeline</vt:lpstr>
      <vt:lpstr>Part 1: Timely Submission</vt:lpstr>
      <vt:lpstr>Part 2: Program Performance - Operations</vt:lpstr>
      <vt:lpstr>Part 2: Program Performance - Operations</vt:lpstr>
      <vt:lpstr>Part 2: Program Performance - Operations</vt:lpstr>
      <vt:lpstr>Part 3: Program Performance Measures (PSH) </vt:lpstr>
      <vt:lpstr>Part 3: Program Performance Measures (TH &amp; RRH)</vt:lpstr>
      <vt:lpstr>Part 4: System Performance Measures</vt:lpstr>
      <vt:lpstr>Part 4: System Performance Measures</vt:lpstr>
      <vt:lpstr>Part 4: System Performance Measures</vt:lpstr>
      <vt:lpstr>Part 5: Population</vt:lpstr>
      <vt:lpstr>Part 5: Population</vt:lpstr>
      <vt:lpstr>Part 5: Population</vt:lpstr>
      <vt:lpstr>Part 6: Point-in-Time Requirement</vt:lpstr>
      <vt:lpstr>Tie Breaker</vt:lpstr>
      <vt:lpstr>Threshold for Automatic Access</vt:lpstr>
      <vt:lpstr>Process for Access</vt:lpstr>
      <vt:lpstr>Process for Access</vt:lpstr>
      <vt:lpstr>Reconsideration Request</vt:lpstr>
      <vt:lpstr>Final Review</vt:lpstr>
      <vt:lpstr>QUESTIONS?</vt:lpstr>
      <vt:lpstr>Resources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Carrie Poser</cp:lastModifiedBy>
  <cp:revision>282</cp:revision>
  <dcterms:created xsi:type="dcterms:W3CDTF">2016-02-03T16:01:10Z</dcterms:created>
  <dcterms:modified xsi:type="dcterms:W3CDTF">2018-05-03T16:00:23Z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