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14"/>
  </p:notesMasterIdLst>
  <p:handoutMasterIdLst>
    <p:handoutMasterId r:id="rId15"/>
  </p:handoutMasterIdLst>
  <p:sldIdLst>
    <p:sldId id="256" r:id="rId3"/>
    <p:sldId id="509" r:id="rId4"/>
    <p:sldId id="533" r:id="rId5"/>
    <p:sldId id="569" r:id="rId6"/>
    <p:sldId id="534" r:id="rId7"/>
    <p:sldId id="568" r:id="rId8"/>
    <p:sldId id="571" r:id="rId9"/>
    <p:sldId id="572" r:id="rId10"/>
    <p:sldId id="574" r:id="rId11"/>
    <p:sldId id="573" r:id="rId12"/>
    <p:sldId id="5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39" autoAdjust="0"/>
    <p:restoredTop sz="95274" autoAdjust="0"/>
  </p:normalViewPr>
  <p:slideViewPr>
    <p:cSldViewPr snapToGrid="0">
      <p:cViewPr varScale="1">
        <p:scale>
          <a:sx n="108" d="100"/>
          <a:sy n="108" d="100"/>
        </p:scale>
        <p:origin x="115" y="235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Race</a:t>
            </a:r>
          </a:p>
        </c:rich>
      </c:tx>
      <c:layout>
        <c:manualLayout>
          <c:xMode val="edge"/>
          <c:yMode val="edge"/>
          <c:x val="0.11959809861553511"/>
          <c:y val="0.70046071021844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432510773630581"/>
          <c:y val="0.15004972014841911"/>
          <c:w val="0.41078863159118295"/>
          <c:h val="0.501389671757549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5"/>
          <c:dPt>
            <c:idx val="0"/>
            <c:bubble3D val="0"/>
            <c:explosion val="16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explosion val="4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3"/>
            <c:bubble3D val="0"/>
            <c:explosion val="4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/>
                  </a:gs>
                  <a:gs pos="90000">
                    <a:schemeClr val="accent6">
                      <a:shade val="100000"/>
                      <a:satMod val="105000"/>
                    </a:schemeClr>
                  </a:gs>
                  <a:gs pos="100000">
                    <a:schemeClr val="accent6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8.2868140605270965E-2"/>
                  <c:y val="-0.149186966930349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3267531349622207E-2"/>
                  <c:y val="9.69069977593979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9291900004790902"/>
                  <c:y val="3.82001561902862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0018061424551289E-2"/>
                  <c:y val="-2.09419165455758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65901030514359"/>
                      <c:h val="0.14815865271176473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9988819146172863"/>
                  <c:y val="1.79430268189518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Missing</c:v>
                </c:pt>
                <c:pt idx="3">
                  <c:v>Am. Indian</c:v>
                </c:pt>
                <c:pt idx="4">
                  <c:v>Asian</c:v>
                </c:pt>
                <c:pt idx="5">
                  <c:v>Native Hawaiian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1475</c:v>
                </c:pt>
                <c:pt idx="1">
                  <c:v>323</c:v>
                </c:pt>
                <c:pt idx="2">
                  <c:v>43</c:v>
                </c:pt>
                <c:pt idx="3">
                  <c:v>83</c:v>
                </c:pt>
                <c:pt idx="4">
                  <c:v>11</c:v>
                </c:pt>
                <c:pt idx="5">
                  <c:v>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332200883672"/>
          <c:y val="0.72251428016345021"/>
          <c:w val="0.62576199498238494"/>
          <c:h val="0.24304908490642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Ethnicity</a:t>
            </a:r>
          </a:p>
        </c:rich>
      </c:tx>
      <c:layout>
        <c:manualLayout>
          <c:xMode val="edge"/>
          <c:yMode val="edge"/>
          <c:x val="1.7017670838702842E-2"/>
          <c:y val="0.79440726159230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34793840215133"/>
          <c:y val="0.18244063242094738"/>
          <c:w val="0.67520676293537174"/>
          <c:h val="0.573654855643044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explosion val="29"/>
          <c:dPt>
            <c:idx val="0"/>
            <c:bubble3D val="0"/>
            <c:explosion val="43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.14012399891727129"/>
                  <c:y val="-0.10208333333333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402850106801772"/>
                      <c:h val="0.1494381952255967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1678710950751546E-2"/>
                  <c:y val="-4.4531112798659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295676609532812"/>
                      <c:h val="0.1565355991928484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42019374158677103"/>
                  <c:y val="1.6749372042111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81505695462985"/>
                      <c:h val="0.176825582671038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1802</c:v>
                </c:pt>
                <c:pt idx="1">
                  <c:v>91</c:v>
                </c:pt>
                <c:pt idx="2">
                  <c:v>50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211230349039771E-2"/>
          <c:y val="0.90994915016888989"/>
          <c:w val="0.82235065987082157"/>
          <c:h val="9.0050849831110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explosion val="18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1.54370070844112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6.6851092545747431E-4"/>
                  <c:y val="-0.671069387523575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304</c:v>
                </c:pt>
                <c:pt idx="1">
                  <c:v>883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47944047452573"/>
          <c:y val="7.231862332674209E-2"/>
          <c:w val="0.57273008995385311"/>
          <c:h val="0.580137006777735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10"/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explosion val="11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3.1696769573799612E-2"/>
                  <c:y val="0.1670949409357872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31719537364121E-2"/>
                  <c:y val="0.196288127515255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3067207846736236E-2"/>
                  <c:y val="5.05297908596662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41203903130079267"/>
                  <c:y val="1.779493684221016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07265735951255"/>
                      <c:h val="0.1682187410580442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Am. Indian</c:v>
                </c:pt>
                <c:pt idx="3">
                  <c:v>Asian</c:v>
                </c:pt>
                <c:pt idx="4">
                  <c:v>Missing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481</c:v>
                </c:pt>
                <c:pt idx="1">
                  <c:v>260</c:v>
                </c:pt>
                <c:pt idx="2">
                  <c:v>66</c:v>
                </c:pt>
                <c:pt idx="3">
                  <c:v>3</c:v>
                </c:pt>
                <c:pt idx="4">
                  <c:v>56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93201565918024"/>
          <c:y val="0.75078760390463617"/>
          <c:w val="0.69908640727782256"/>
          <c:h val="0.218756717588657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5024533952158"/>
          <c:y val="0.12852315010529894"/>
          <c:w val="0.50806010898701448"/>
          <c:h val="0.5651500074446692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explosion val="2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.15335835501186162"/>
                  <c:y val="-0.197903771226547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73757868585874"/>
                      <c:h val="0.1635528707031674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839126198662714"/>
                  <c:y val="3.09011689544062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0431540558231"/>
                      <c:h val="0.1621415384145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5688684203781226"/>
                  <c:y val="3.18427685862414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755</c:v>
                </c:pt>
                <c:pt idx="1">
                  <c:v>63</c:v>
                </c:pt>
                <c:pt idx="2">
                  <c:v>51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991572350169738E-2"/>
          <c:y val="0.78974106982888526"/>
          <c:w val="0.77780534290152537"/>
          <c:h val="0.167132999807459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Gender</a:t>
            </a:r>
          </a:p>
        </c:rich>
      </c:tx>
      <c:layout>
        <c:manualLayout>
          <c:xMode val="edge"/>
          <c:yMode val="edge"/>
          <c:x val="6.0525857182902793E-4"/>
          <c:y val="0.7959202154678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explosion val="14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5.7697544189203587E-2"/>
                  <c:y val="-0.114606614679116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3258576395329106E-2"/>
                  <c:y val="-0.5284430365451191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591</c:v>
                </c:pt>
                <c:pt idx="1">
                  <c:v>1344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2/11/2019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2/11/2019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Ending Homelessness </a:t>
            </a:r>
            <a:br>
              <a:rPr lang="en-US" sz="6000" dirty="0" smtClean="0"/>
            </a:br>
            <a:r>
              <a:rPr lang="en-US" sz="6000" dirty="0" smtClean="0"/>
              <a:t>&amp; Coordinated Entry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Carrie Poser</a:t>
            </a:r>
          </a:p>
          <a:p>
            <a:r>
              <a:rPr lang="en-US" dirty="0" smtClean="0"/>
              <a:t>COC Director, WI Balance of State CoC</a:t>
            </a:r>
          </a:p>
          <a:p>
            <a:r>
              <a:rPr lang="en-US" dirty="0" smtClean="0"/>
              <a:t>February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does all this mean?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Realistic </a:t>
            </a:r>
            <a:r>
              <a:rPr lang="en-US" b="1" dirty="0" smtClean="0">
                <a:solidFill>
                  <a:schemeClr val="tx1"/>
                </a:solidFill>
              </a:rPr>
              <a:t>look at need </a:t>
            </a:r>
            <a:r>
              <a:rPr lang="en-US" b="1" dirty="0" smtClean="0">
                <a:solidFill>
                  <a:schemeClr val="tx1"/>
                </a:solidFill>
              </a:rPr>
              <a:t>for </a:t>
            </a:r>
            <a:r>
              <a:rPr lang="en-US" b="1" dirty="0" smtClean="0">
                <a:solidFill>
                  <a:schemeClr val="tx1"/>
                </a:solidFill>
              </a:rPr>
              <a:t>housing for DV </a:t>
            </a:r>
            <a:r>
              <a:rPr lang="en-US" b="1" dirty="0" smtClean="0">
                <a:solidFill>
                  <a:schemeClr val="tx1"/>
                </a:solidFill>
              </a:rPr>
              <a:t>at </a:t>
            </a:r>
            <a:r>
              <a:rPr lang="en-US" b="1" dirty="0" smtClean="0">
                <a:solidFill>
                  <a:schemeClr val="tx1"/>
                </a:solidFill>
              </a:rPr>
              <a:t>the Balance of State </a:t>
            </a:r>
            <a:r>
              <a:rPr lang="en-US" b="1" dirty="0" smtClean="0">
                <a:solidFill>
                  <a:schemeClr val="tx1"/>
                </a:solidFill>
              </a:rPr>
              <a:t>level</a:t>
            </a: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</a:t>
            </a:r>
            <a:r>
              <a:rPr lang="en-US" dirty="0" smtClean="0"/>
              <a:t>w/out children </a:t>
            </a:r>
            <a:r>
              <a:rPr lang="en-US" dirty="0" smtClean="0"/>
              <a:t>(29 + 2 = 31)  </a:t>
            </a:r>
            <a:r>
              <a:rPr lang="en-US" dirty="0" smtClean="0"/>
              <a:t>	HH w/children </a:t>
            </a:r>
            <a:r>
              <a:rPr lang="en-US" dirty="0" smtClean="0"/>
              <a:t>(13 + 0 = 13)   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Total </a:t>
            </a:r>
            <a:r>
              <a:rPr lang="en-US" b="1" dirty="0" smtClean="0">
                <a:solidFill>
                  <a:srgbClr val="7030A0"/>
                </a:solidFill>
              </a:rPr>
              <a:t>= </a:t>
            </a:r>
            <a:r>
              <a:rPr lang="en-US" b="1" dirty="0" smtClean="0">
                <a:solidFill>
                  <a:srgbClr val="7030A0"/>
                </a:solidFill>
              </a:rPr>
              <a:t>44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(43 + 41 = 84)</a:t>
            </a:r>
            <a:r>
              <a:rPr lang="en-US" dirty="0" smtClean="0"/>
              <a:t>	</a:t>
            </a:r>
            <a:r>
              <a:rPr lang="en-US" dirty="0" smtClean="0"/>
              <a:t>HH </a:t>
            </a:r>
            <a:r>
              <a:rPr lang="en-US" dirty="0" smtClean="0"/>
              <a:t>w/children </a:t>
            </a:r>
            <a:r>
              <a:rPr lang="en-US" dirty="0" smtClean="0"/>
              <a:t>(36 + 12 = 48)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Total </a:t>
            </a:r>
            <a:r>
              <a:rPr lang="en-US" b="1" dirty="0" smtClean="0">
                <a:solidFill>
                  <a:srgbClr val="7030A0"/>
                </a:solidFill>
              </a:rPr>
              <a:t>= </a:t>
            </a:r>
            <a:r>
              <a:rPr lang="en-US" b="1" dirty="0" smtClean="0">
                <a:solidFill>
                  <a:srgbClr val="7030A0"/>
                </a:solidFill>
              </a:rPr>
              <a:t>132 units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Focus other RRH units on lower barrier (less than 12 </a:t>
            </a:r>
            <a:r>
              <a:rPr lang="en-US" dirty="0" err="1" smtClean="0"/>
              <a:t>mo</a:t>
            </a:r>
            <a:r>
              <a:rPr lang="en-US" dirty="0" smtClean="0"/>
              <a:t> of homeless, no disability)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(8 + 33 = 41)</a:t>
            </a:r>
            <a:r>
              <a:rPr lang="en-US" dirty="0" smtClean="0"/>
              <a:t>	</a:t>
            </a:r>
            <a:r>
              <a:rPr lang="en-US" dirty="0" smtClean="0"/>
              <a:t>HH </a:t>
            </a:r>
            <a:r>
              <a:rPr lang="en-US" dirty="0" smtClean="0"/>
              <a:t>w/children </a:t>
            </a:r>
            <a:r>
              <a:rPr lang="en-US" dirty="0" smtClean="0"/>
              <a:t>(29 + 23 = 52)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Total </a:t>
            </a:r>
            <a:r>
              <a:rPr lang="en-US" b="1" dirty="0" smtClean="0">
                <a:solidFill>
                  <a:srgbClr val="7030A0"/>
                </a:solidFill>
              </a:rPr>
              <a:t>= </a:t>
            </a:r>
            <a:r>
              <a:rPr lang="en-US" b="1" dirty="0" smtClean="0">
                <a:solidFill>
                  <a:srgbClr val="7030A0"/>
                </a:solidFill>
              </a:rPr>
              <a:t>93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Non HMIS Prioritization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2/8/2019</a:t>
            </a:r>
            <a:endParaRPr lang="en-US" sz="1100" i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35271"/>
              </p:ext>
            </p:extLst>
          </p:nvPr>
        </p:nvGraphicFramePr>
        <p:xfrm>
          <a:off x="733009" y="1043748"/>
          <a:ext cx="4306824" cy="5278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5149"/>
                <a:gridCol w="886047"/>
                <a:gridCol w="1240465"/>
                <a:gridCol w="81516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</a:t>
                      </a:r>
                      <a:r>
                        <a:rPr lang="en-US" sz="1200" baseline="0" dirty="0" smtClean="0"/>
                        <a:t>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Coulee 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Dairyland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Fox Cities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Indianhead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Kenosha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Lakeshore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Central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NE/NWISH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902859"/>
              </p:ext>
            </p:extLst>
          </p:nvPr>
        </p:nvGraphicFramePr>
        <p:xfrm>
          <a:off x="5603999" y="1028818"/>
          <a:ext cx="4306824" cy="3423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5149"/>
                <a:gridCol w="886047"/>
                <a:gridCol w="1240465"/>
                <a:gridCol w="81516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</a:t>
                      </a:r>
                      <a:r>
                        <a:rPr lang="en-US" sz="1200" baseline="0" dirty="0" smtClean="0"/>
                        <a:t>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Ozaukee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Rock-Walworth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Southwest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Waukesha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Central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Winnebagoland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200" b="1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396378"/>
              </p:ext>
            </p:extLst>
          </p:nvPr>
        </p:nvGraphicFramePr>
        <p:xfrm>
          <a:off x="5632306" y="4943290"/>
          <a:ext cx="4306824" cy="828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5149"/>
                <a:gridCol w="886047"/>
                <a:gridCol w="1240465"/>
                <a:gridCol w="81516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January 17,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</a:t>
                      </a:r>
                      <a:r>
                        <a:rPr lang="en-US" sz="1200" baseline="0" dirty="0" smtClean="0"/>
                        <a:t>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200" b="1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9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Right Sizing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/>
              <a:t>Do you have the right projects in your coalition? </a:t>
            </a:r>
          </a:p>
          <a:p>
            <a:pPr marL="342900" indent="-342900"/>
            <a:r>
              <a:rPr lang="en-US" dirty="0" smtClean="0"/>
              <a:t>Do you have the right funding for those projects?</a:t>
            </a:r>
          </a:p>
          <a:p>
            <a:pPr marL="342900" indent="-342900"/>
            <a:r>
              <a:rPr lang="en-US" dirty="0" smtClean="0"/>
              <a:t>Landlord recruitment </a:t>
            </a:r>
            <a:r>
              <a:rPr lang="en-US" dirty="0" smtClean="0"/>
              <a:t>&amp; Housing Navigation 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Matching needs with projects – analysis of prioritization list</a:t>
            </a:r>
          </a:p>
          <a:p>
            <a:pPr marL="571500" lvl="1" indent="-342900"/>
            <a:r>
              <a:rPr lang="en-US" dirty="0" smtClean="0"/>
              <a:t>Those with lower barriers (VI-SDPAT scores 4-7) means more Rapid Re-housing </a:t>
            </a:r>
            <a:r>
              <a:rPr lang="en-US" dirty="0" smtClean="0"/>
              <a:t>“type” </a:t>
            </a:r>
            <a:r>
              <a:rPr lang="en-US" dirty="0" smtClean="0"/>
              <a:t>projects are </a:t>
            </a:r>
            <a:r>
              <a:rPr lang="en-US" dirty="0" smtClean="0"/>
              <a:t>needed. This could include CoC, EHH, TBRA, SSVF, or other local funds.</a:t>
            </a:r>
            <a:endParaRPr lang="en-US" dirty="0" smtClean="0"/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Those </a:t>
            </a:r>
            <a:r>
              <a:rPr lang="en-US" dirty="0" smtClean="0"/>
              <a:t>with medium or higher barriers (VI-SPDAT scores 8+) and not chronically homeless, means more Rapid Re-housing type projects with more intensive case management level services or alternative project structures are </a:t>
            </a:r>
            <a:r>
              <a:rPr lang="en-US" dirty="0" smtClean="0"/>
              <a:t>needed.</a:t>
            </a:r>
            <a:endParaRPr lang="en-US" dirty="0" smtClean="0"/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Those </a:t>
            </a:r>
            <a:r>
              <a:rPr lang="en-US" dirty="0" smtClean="0"/>
              <a:t>with medium or higher barriers (VI-SPDAT scores 8+) and chronically homeless, means more Permanent Supportive Housing projects are </a:t>
            </a:r>
            <a:r>
              <a:rPr lang="en-US" dirty="0" smtClean="0"/>
              <a:t>needed. This could include CoC, HUD-VASH, or other local funds.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Coordinated Entry Data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791590"/>
              </p:ext>
            </p:extLst>
          </p:nvPr>
        </p:nvGraphicFramePr>
        <p:xfrm>
          <a:off x="495087" y="1169090"/>
          <a:ext cx="3056496" cy="274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1,943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316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109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Youth 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156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Average LOT</a:t>
                      </a:r>
                      <a:r>
                        <a:rPr lang="en-US" sz="1400" b="1" baseline="0" dirty="0" smtClean="0"/>
                        <a:t> on list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710 days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1,003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days 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2/8/2019</a:t>
            </a:r>
            <a:endParaRPr lang="en-US" sz="1100" i="1" dirty="0"/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555931"/>
              </p:ext>
            </p:extLst>
          </p:nvPr>
        </p:nvGraphicFramePr>
        <p:xfrm>
          <a:off x="493217" y="4151133"/>
          <a:ext cx="3056496" cy="237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734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41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Average LOT</a:t>
                      </a:r>
                      <a:r>
                        <a:rPr lang="en-US" sz="1400" b="1" baseline="0" dirty="0" smtClean="0"/>
                        <a:t> on list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543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days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1,030 days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231516"/>
              </p:ext>
            </p:extLst>
          </p:nvPr>
        </p:nvGraphicFramePr>
        <p:xfrm>
          <a:off x="3688860" y="1179740"/>
          <a:ext cx="3056496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1,295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5,547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377251"/>
              </p:ext>
            </p:extLst>
          </p:nvPr>
        </p:nvGraphicFramePr>
        <p:xfrm>
          <a:off x="3688860" y="4151133"/>
          <a:ext cx="3056496" cy="104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1,139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3,181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50307"/>
              </p:ext>
            </p:extLst>
          </p:nvPr>
        </p:nvGraphicFramePr>
        <p:xfrm>
          <a:off x="6882634" y="1165777"/>
          <a:ext cx="2860592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28828"/>
                <a:gridCol w="7317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Reasons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Found</a:t>
                      </a:r>
                      <a:r>
                        <a:rPr lang="en-US" sz="1400" b="1" baseline="0" dirty="0" smtClean="0"/>
                        <a:t> housing on own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2,904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Unable</a:t>
                      </a:r>
                      <a:r>
                        <a:rPr lang="en-US" sz="1400" b="1" baseline="0" dirty="0" smtClean="0"/>
                        <a:t> to contact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2,247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365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Death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166110"/>
              </p:ext>
            </p:extLst>
          </p:nvPr>
        </p:nvGraphicFramePr>
        <p:xfrm>
          <a:off x="6882634" y="4151133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4618"/>
                <a:gridCol w="7818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Reasons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Found</a:t>
                      </a:r>
                      <a:r>
                        <a:rPr lang="en-US" sz="1400" b="1" baseline="0" dirty="0" smtClean="0"/>
                        <a:t> housing on own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1,573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Unable</a:t>
                      </a:r>
                      <a:r>
                        <a:rPr lang="en-US" sz="1400" b="1" baseline="0" dirty="0" smtClean="0"/>
                        <a:t> to contact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1,287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212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Death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6074" y="2558902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clients ever referred: </a:t>
            </a:r>
            <a:r>
              <a:rPr lang="en-US" sz="1400" dirty="0" smtClean="0"/>
              <a:t>8,101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07654" y="5624623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families ever referred: </a:t>
            </a:r>
            <a:r>
              <a:rPr lang="en-US" sz="1400" dirty="0" smtClean="0"/>
              <a:t>5,036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333381" y="3443266"/>
            <a:ext cx="13146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Why is # of reasons greater than # removed?</a:t>
            </a:r>
          </a:p>
          <a:p>
            <a:endParaRPr lang="en-US" sz="1400" dirty="0" smtClean="0"/>
          </a:p>
          <a:p>
            <a:r>
              <a:rPr lang="en-US" sz="1400" dirty="0" smtClean="0"/>
              <a:t>Because a client can be removed more than once for more than 1 reason.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30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469488502"/>
              </p:ext>
            </p:extLst>
          </p:nvPr>
        </p:nvGraphicFramePr>
        <p:xfrm>
          <a:off x="3142868" y="588335"/>
          <a:ext cx="3819743" cy="333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610175" y="1315995"/>
            <a:ext cx="2130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Households without Children – Current Clients on Prioritization List</a:t>
            </a:r>
            <a:endParaRPr lang="en-US" sz="1200" b="1" dirty="0"/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656071101"/>
              </p:ext>
            </p:extLst>
          </p:nvPr>
        </p:nvGraphicFramePr>
        <p:xfrm>
          <a:off x="7105428" y="457201"/>
          <a:ext cx="271905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967165675"/>
              </p:ext>
            </p:extLst>
          </p:nvPr>
        </p:nvGraphicFramePr>
        <p:xfrm>
          <a:off x="490835" y="3692170"/>
          <a:ext cx="2533990" cy="2468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4215989794"/>
              </p:ext>
            </p:extLst>
          </p:nvPr>
        </p:nvGraphicFramePr>
        <p:xfrm>
          <a:off x="4050456" y="3887775"/>
          <a:ext cx="2846126" cy="280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1827401230"/>
              </p:ext>
            </p:extLst>
          </p:nvPr>
        </p:nvGraphicFramePr>
        <p:xfrm>
          <a:off x="7103770" y="3923745"/>
          <a:ext cx="3160193" cy="284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610175" y="4217763"/>
            <a:ext cx="210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Households with Children – </a:t>
            </a:r>
          </a:p>
          <a:p>
            <a:r>
              <a:rPr lang="en-US" sz="1200" b="1" dirty="0" smtClean="0"/>
              <a:t>Current Clients on Prioritization List</a:t>
            </a:r>
            <a:endParaRPr lang="en-US" sz="1200" b="1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606625655"/>
              </p:ext>
            </p:extLst>
          </p:nvPr>
        </p:nvGraphicFramePr>
        <p:xfrm>
          <a:off x="528016" y="527880"/>
          <a:ext cx="2533990" cy="286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069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Need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326990"/>
              </p:ext>
            </p:extLst>
          </p:nvPr>
        </p:nvGraphicFramePr>
        <p:xfrm>
          <a:off x="495087" y="1500394"/>
          <a:ext cx="5521400" cy="352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71574"/>
                <a:gridCol w="639032"/>
                <a:gridCol w="843589"/>
                <a:gridCol w="12672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Average time on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Longest people</a:t>
                      </a:r>
                      <a:r>
                        <a:rPr lang="en-US" sz="1400" baseline="0" dirty="0" smtClean="0"/>
                        <a:t> on list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</a:t>
                      </a:r>
                      <a:r>
                        <a:rPr lang="en-US" sz="1400" b="1" baseline="0" dirty="0" smtClean="0"/>
                        <a:t> with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316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261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976 days</a:t>
                      </a: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more than 12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260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967 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less than 12 months homeless </a:t>
                      </a:r>
                      <a:r>
                        <a:rPr lang="en-US" sz="1400" b="1" u="sng" dirty="0" smtClean="0"/>
                        <a:t>and</a:t>
                      </a:r>
                    </a:p>
                    <a:p>
                      <a:endParaRPr lang="en-US" sz="14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Non-Chronic without a disability &amp; more than 12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865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197 days</a:t>
                      </a: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852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962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r>
                        <a:rPr lang="en-US" sz="1400" b="1" baseline="0" dirty="0" smtClean="0"/>
                        <a:t> without a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347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969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1,728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954946"/>
              </p:ext>
            </p:extLst>
          </p:nvPr>
        </p:nvGraphicFramePr>
        <p:xfrm>
          <a:off x="6259783" y="1509918"/>
          <a:ext cx="5521400" cy="366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71574"/>
                <a:gridCol w="563217"/>
                <a:gridCol w="907774"/>
                <a:gridCol w="12788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Average time on 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Longest people</a:t>
                      </a:r>
                      <a:r>
                        <a:rPr lang="en-US" sz="1400" baseline="0" dirty="0" smtClean="0"/>
                        <a:t> on list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</a:t>
                      </a:r>
                      <a:r>
                        <a:rPr lang="en-US" sz="1400" b="1" baseline="0" dirty="0" smtClean="0"/>
                        <a:t> with disability</a:t>
                      </a:r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249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1003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more than 12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279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1017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less than 12 months homeless </a:t>
                      </a:r>
                      <a:r>
                        <a:rPr lang="en-US" sz="1400" b="1" u="sng" dirty="0" smtClean="0"/>
                        <a:t>and</a:t>
                      </a:r>
                    </a:p>
                    <a:p>
                      <a:endParaRPr lang="en-US" sz="14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Non-Chronic without a disability &amp; more than 12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216 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995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1030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r>
                        <a:rPr lang="en-US" sz="1400" b="1" baseline="0" dirty="0" smtClean="0"/>
                        <a:t> without a </a:t>
                      </a:r>
                      <a:r>
                        <a:rPr lang="en-US" sz="1400" b="1" baseline="0" dirty="0" smtClean="0"/>
                        <a:t>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122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842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524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2/8/2019</a:t>
            </a:r>
            <a:endParaRPr lang="en-US" sz="11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41251" y="5961801"/>
            <a:ext cx="829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HH without children total on list </a:t>
            </a:r>
            <a:r>
              <a:rPr lang="en-US" sz="1100" dirty="0" smtClean="0"/>
              <a:t>(1943) </a:t>
            </a:r>
            <a:r>
              <a:rPr lang="en-US" sz="1100" dirty="0" smtClean="0"/>
              <a:t>and need </a:t>
            </a:r>
            <a:r>
              <a:rPr lang="en-US" sz="1100" dirty="0" smtClean="0"/>
              <a:t>(1728) </a:t>
            </a:r>
            <a:r>
              <a:rPr lang="en-US" sz="1100" dirty="0" smtClean="0"/>
              <a:t>– difference </a:t>
            </a:r>
            <a:r>
              <a:rPr lang="en-US" sz="1100" dirty="0" smtClean="0"/>
              <a:t>215 </a:t>
            </a:r>
            <a:r>
              <a:rPr lang="en-US" sz="1100" dirty="0" smtClean="0"/>
              <a:t>data issues </a:t>
            </a:r>
          </a:p>
          <a:p>
            <a:r>
              <a:rPr lang="en-US" sz="1100" dirty="0" smtClean="0"/>
              <a:t>HH with children total families on list </a:t>
            </a:r>
            <a:r>
              <a:rPr lang="en-US" sz="1100" dirty="0" smtClean="0"/>
              <a:t>(734) </a:t>
            </a:r>
            <a:r>
              <a:rPr lang="en-US" sz="1100" dirty="0" smtClean="0"/>
              <a:t>and need </a:t>
            </a:r>
            <a:r>
              <a:rPr lang="en-US" sz="1100" dirty="0" smtClean="0"/>
              <a:t>(524) </a:t>
            </a:r>
            <a:r>
              <a:rPr lang="en-US" sz="1100" dirty="0" smtClean="0"/>
              <a:t>– difference </a:t>
            </a:r>
            <a:r>
              <a:rPr lang="en-US" sz="1100" dirty="0" smtClean="0"/>
              <a:t>210 data issues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4804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does all this mean?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Data issues on HMIS prioritization lists </a:t>
            </a:r>
            <a:r>
              <a:rPr lang="en-US" b="1" dirty="0" smtClean="0">
                <a:solidFill>
                  <a:schemeClr val="tx1"/>
                </a:solidFill>
              </a:rPr>
              <a:t>–  </a:t>
            </a:r>
            <a:r>
              <a:rPr lang="en-US" dirty="0" smtClean="0">
                <a:solidFill>
                  <a:schemeClr val="tx1"/>
                </a:solidFill>
              </a:rPr>
              <a:t>215 HH w/out, 210 HH with</a:t>
            </a:r>
          </a:p>
          <a:p>
            <a:pPr marL="571500" lvl="1" indent="-342900"/>
            <a:r>
              <a:rPr lang="en-US" dirty="0" smtClean="0"/>
              <a:t>Homeless status “homeless” but missing # months homeless</a:t>
            </a:r>
            <a:endParaRPr lang="en-US" dirty="0" smtClean="0"/>
          </a:p>
          <a:p>
            <a:pPr marL="571500" lvl="1" indent="-342900"/>
            <a:r>
              <a:rPr lang="en-US" dirty="0" smtClean="0"/>
              <a:t>Homeless status “not homeless” and missing # months homeless</a:t>
            </a:r>
            <a:endParaRPr lang="en-US" dirty="0" smtClean="0"/>
          </a:p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Realistic look at need at the Balance of State level and the local coalition level</a:t>
            </a: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(316 </a:t>
            </a:r>
            <a:r>
              <a:rPr lang="en-US" dirty="0" smtClean="0"/>
              <a:t>+ </a:t>
            </a:r>
            <a:r>
              <a:rPr lang="en-US" dirty="0" smtClean="0"/>
              <a:t>200 = 516)  </a:t>
            </a:r>
            <a:r>
              <a:rPr lang="en-US" dirty="0" smtClean="0"/>
              <a:t>	HH w/children </a:t>
            </a:r>
            <a:r>
              <a:rPr lang="en-US" dirty="0" smtClean="0"/>
              <a:t>(40 + 22 = 62)   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578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(865)</a:t>
            </a:r>
            <a:r>
              <a:rPr lang="en-US" dirty="0" smtClean="0"/>
              <a:t>		HH w/children </a:t>
            </a:r>
            <a:r>
              <a:rPr lang="en-US" dirty="0" smtClean="0"/>
              <a:t>(258)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Total </a:t>
            </a:r>
            <a:r>
              <a:rPr lang="en-US" b="1" dirty="0" smtClean="0">
                <a:solidFill>
                  <a:srgbClr val="7030A0"/>
                </a:solidFill>
              </a:rPr>
              <a:t>= </a:t>
            </a:r>
            <a:r>
              <a:rPr lang="en-US" b="1" dirty="0" smtClean="0">
                <a:solidFill>
                  <a:srgbClr val="7030A0"/>
                </a:solidFill>
              </a:rPr>
              <a:t>1,123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Focus other RRH units on lower barrier (less than 12 </a:t>
            </a:r>
            <a:r>
              <a:rPr lang="en-US" dirty="0" err="1" smtClean="0"/>
              <a:t>mo</a:t>
            </a:r>
            <a:r>
              <a:rPr lang="en-US" dirty="0" smtClean="0"/>
              <a:t> of homeless, no disability)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(347)</a:t>
            </a:r>
            <a:r>
              <a:rPr lang="en-US" dirty="0" smtClean="0"/>
              <a:t>		HH w/children </a:t>
            </a:r>
            <a:r>
              <a:rPr lang="en-US" dirty="0" smtClean="0"/>
              <a:t>(204)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Total </a:t>
            </a:r>
            <a:r>
              <a:rPr lang="en-US" b="1" dirty="0" smtClean="0">
                <a:solidFill>
                  <a:srgbClr val="7030A0"/>
                </a:solidFill>
              </a:rPr>
              <a:t>= </a:t>
            </a:r>
            <a:r>
              <a:rPr lang="en-US" b="1" dirty="0" smtClean="0">
                <a:solidFill>
                  <a:srgbClr val="7030A0"/>
                </a:solidFill>
              </a:rPr>
              <a:t>551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6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58916"/>
              </p:ext>
            </p:extLst>
          </p:nvPr>
        </p:nvGraphicFramePr>
        <p:xfrm>
          <a:off x="393830" y="400826"/>
          <a:ext cx="5475342" cy="29667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03572"/>
                <a:gridCol w="1354635"/>
                <a:gridCol w="1254642"/>
                <a:gridCol w="116249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 w/out</a:t>
                      </a:r>
                      <a:r>
                        <a:rPr lang="en-US" baseline="0" dirty="0" smtClean="0"/>
                        <a:t> kids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0" dirty="0" smtClean="0"/>
                        <a:t> –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w/ICM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39008"/>
              </p:ext>
            </p:extLst>
          </p:nvPr>
        </p:nvGraphicFramePr>
        <p:xfrm>
          <a:off x="393830" y="3488944"/>
          <a:ext cx="5475342" cy="29667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03572"/>
                <a:gridCol w="1354635"/>
                <a:gridCol w="1254642"/>
                <a:gridCol w="116249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 w/</a:t>
                      </a:r>
                      <a:r>
                        <a:rPr lang="en-US" baseline="0" dirty="0" smtClean="0"/>
                        <a:t> kids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0" dirty="0" smtClean="0"/>
                        <a:t> –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w/ICM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29223"/>
              </p:ext>
            </p:extLst>
          </p:nvPr>
        </p:nvGraphicFramePr>
        <p:xfrm>
          <a:off x="6240438" y="1708630"/>
          <a:ext cx="5475342" cy="1483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03572"/>
                <a:gridCol w="1354635"/>
                <a:gridCol w="1254642"/>
                <a:gridCol w="116249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PSH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</a:t>
                      </a:r>
                      <a:r>
                        <a:rPr lang="en-US" baseline="0" dirty="0" smtClean="0"/>
                        <a:t> w/ICM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Domestic Violence Survivors (HMIS)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640236"/>
              </p:ext>
            </p:extLst>
          </p:nvPr>
        </p:nvGraphicFramePr>
        <p:xfrm>
          <a:off x="2041178" y="1168599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160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21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139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2/8/2019</a:t>
            </a:r>
            <a:endParaRPr lang="en-US" sz="1100" i="1" dirty="0"/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301967"/>
              </p:ext>
            </p:extLst>
          </p:nvPr>
        </p:nvGraphicFramePr>
        <p:xfrm>
          <a:off x="2041178" y="3615434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117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9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108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203950"/>
              </p:ext>
            </p:extLst>
          </p:nvPr>
        </p:nvGraphicFramePr>
        <p:xfrm>
          <a:off x="6183967" y="1168599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/>
                <a:gridCol w="13227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139 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&gt; 8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 4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678655"/>
              </p:ext>
            </p:extLst>
          </p:nvPr>
        </p:nvGraphicFramePr>
        <p:xfrm>
          <a:off x="6183967" y="3615434"/>
          <a:ext cx="3056496" cy="178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 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 smtClean="0"/>
                        <a:t>&gt; 8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69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35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</a:t>
                      </a:r>
                      <a:r>
                        <a:rPr lang="en-US" sz="1400" b="1" baseline="0" dirty="0" smtClean="0"/>
                        <a:t> 4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13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Domestic Violence Survivors (HMIS)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2/8/2019</a:t>
            </a:r>
            <a:endParaRPr lang="en-US" sz="1100" i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22662"/>
              </p:ext>
            </p:extLst>
          </p:nvPr>
        </p:nvGraphicFramePr>
        <p:xfrm>
          <a:off x="673219" y="1576582"/>
          <a:ext cx="4331171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9939"/>
                <a:gridCol w="1021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&gt;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 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623744"/>
              </p:ext>
            </p:extLst>
          </p:nvPr>
        </p:nvGraphicFramePr>
        <p:xfrm>
          <a:off x="673219" y="4203760"/>
          <a:ext cx="444458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681"/>
                <a:gridCol w="1032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&gt;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</a:t>
                      </a:r>
                      <a:r>
                        <a:rPr lang="en-US" sz="1400" baseline="0" dirty="0" smtClean="0"/>
                        <a:t> 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7191" y="1190093"/>
            <a:ext cx="3338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Households without Children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2291" y="3817271"/>
            <a:ext cx="3338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Households with Children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255340"/>
              </p:ext>
            </p:extLst>
          </p:nvPr>
        </p:nvGraphicFramePr>
        <p:xfrm>
          <a:off x="5716596" y="1576582"/>
          <a:ext cx="4331171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9939"/>
                <a:gridCol w="1021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4-8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 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201405"/>
              </p:ext>
            </p:extLst>
          </p:nvPr>
        </p:nvGraphicFramePr>
        <p:xfrm>
          <a:off x="5716596" y="4203760"/>
          <a:ext cx="444458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681"/>
                <a:gridCol w="1032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4-8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</a:t>
                      </a:r>
                      <a:r>
                        <a:rPr lang="en-US" sz="1400" baseline="0" dirty="0" smtClean="0"/>
                        <a:t> 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49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14487</TotalTime>
  <Words>1159</Words>
  <Application>Microsoft Office PowerPoint</Application>
  <PresentationFormat>Widescreen</PresentationFormat>
  <Paragraphs>446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</vt:lpstr>
      <vt:lpstr>Basis</vt:lpstr>
      <vt:lpstr>Ending Homelessness  &amp; Coordinated Entry</vt:lpstr>
      <vt:lpstr>Right Sizing</vt:lpstr>
      <vt:lpstr>Balance of State CoC - Coordinated Entry Data </vt:lpstr>
      <vt:lpstr>PowerPoint Presentation</vt:lpstr>
      <vt:lpstr>Balance of State CoC - Need </vt:lpstr>
      <vt:lpstr>What does all this mean?</vt:lpstr>
      <vt:lpstr>PowerPoint Presentation</vt:lpstr>
      <vt:lpstr>Coordinated Entry – Domestic Violence Survivors (HMIS) </vt:lpstr>
      <vt:lpstr>Coordinated Entry – Domestic Violence Survivors (HMIS) </vt:lpstr>
      <vt:lpstr>What does all this mean?</vt:lpstr>
      <vt:lpstr>Coordinated Entry – Non HMIS Prioritization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Carrie Poser</cp:lastModifiedBy>
  <cp:revision>718</cp:revision>
  <dcterms:created xsi:type="dcterms:W3CDTF">2016-02-03T16:01:10Z</dcterms:created>
  <dcterms:modified xsi:type="dcterms:W3CDTF">2019-02-12T19:46:29Z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