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diagrams/colors11.xml" ContentType="application/vnd.openxmlformats-officedocument.drawingml.diagramColors+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diagrams/layout9.xml" ContentType="application/vnd.openxmlformats-officedocument.drawingml.diagramLayout+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diagrams/layout6.xml" ContentType="application/vnd.openxmlformats-officedocument.drawingml.diagramLayout+xml"/>
  <Override PartName="/ppt/diagrams/data10.xml" ContentType="application/vnd.openxmlformats-officedocument.drawingml.diagramData+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diagrams/drawing8.xml" ContentType="application/vnd.ms-office.drawingml.diagramDrawing+xml"/>
  <Override PartName="/ppt/slides/slide108.xml" ContentType="application/vnd.openxmlformats-officedocument.presentationml.slide+xml"/>
  <Override PartName="/ppt/diagrams/quickStyle8.xml" ContentType="application/vnd.openxmlformats-officedocument.drawingml.diagramStyl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diagrams/colors1.xml" ContentType="application/vnd.openxmlformats-officedocument.drawingml.diagramColors+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tags/tag2.xml" ContentType="application/vnd.openxmlformats-officedocument.presentationml.tags+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50.xml" ContentType="application/vnd.openxmlformats-officedocument.presentationml.notesSlide+xml"/>
  <Override PartName="/ppt/diagrams/drawing9.xml" ContentType="application/vnd.ms-office.drawingml.diagramDrawing+xml"/>
  <Override PartName="/ppt/slides/slide79.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diagrams/layout11.xml" ContentType="application/vnd.openxmlformats-officedocument.drawingml.diagramLayout+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diagrams/colors10.xml" ContentType="application/vnd.openxmlformats-officedocument.drawingml.diagramColors+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diagrams/layout8.xml" ContentType="application/vnd.openxmlformats-officedocument.drawingml.diagramLayout+xml"/>
  <Override PartName="/ppt/diagrams/data12.xml" ContentType="application/vnd.openxmlformats-officedocument.drawingml.diagramData+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diagrams/data9.xml" ContentType="application/vnd.openxmlformats-officedocument.drawingml.diagramData+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slides/slide98.xml" ContentType="application/vnd.openxmlformats-officedocument.presentationml.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notesSlides/notesSlide97.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tags/tag1.xml" ContentType="application/vnd.openxmlformats-officedocument.presentationml.tags+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slides/slide78.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diagrams/data11.xml" ContentType="application/vnd.openxmlformats-officedocument.drawingml.diagramData+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79" r:id="rId1"/>
  </p:sldMasterIdLst>
  <p:notesMasterIdLst>
    <p:notesMasterId r:id="rId110"/>
  </p:notesMasterIdLst>
  <p:handoutMasterIdLst>
    <p:handoutMasterId r:id="rId111"/>
  </p:handoutMasterIdLst>
  <p:sldIdLst>
    <p:sldId id="441" r:id="rId2"/>
    <p:sldId id="914" r:id="rId3"/>
    <p:sldId id="1094" r:id="rId4"/>
    <p:sldId id="1095" r:id="rId5"/>
    <p:sldId id="1171" r:id="rId6"/>
    <p:sldId id="1121" r:id="rId7"/>
    <p:sldId id="1122" r:id="rId8"/>
    <p:sldId id="1096" r:id="rId9"/>
    <p:sldId id="1115" r:id="rId10"/>
    <p:sldId id="1097" r:id="rId11"/>
    <p:sldId id="1119" r:id="rId12"/>
    <p:sldId id="1120" r:id="rId13"/>
    <p:sldId id="1126" r:id="rId14"/>
    <p:sldId id="1124" r:id="rId15"/>
    <p:sldId id="1125" r:id="rId16"/>
    <p:sldId id="1101" r:id="rId17"/>
    <p:sldId id="1127" r:id="rId18"/>
    <p:sldId id="1128" r:id="rId19"/>
    <p:sldId id="1129" r:id="rId20"/>
    <p:sldId id="1131" r:id="rId21"/>
    <p:sldId id="954" r:id="rId22"/>
    <p:sldId id="1003" r:id="rId23"/>
    <p:sldId id="1004" r:id="rId24"/>
    <p:sldId id="1005" r:id="rId25"/>
    <p:sldId id="1138" r:id="rId26"/>
    <p:sldId id="1006" r:id="rId27"/>
    <p:sldId id="1156" r:id="rId28"/>
    <p:sldId id="1139" r:id="rId29"/>
    <p:sldId id="1157" r:id="rId30"/>
    <p:sldId id="1007" r:id="rId31"/>
    <p:sldId id="1008" r:id="rId32"/>
    <p:sldId id="1009" r:id="rId33"/>
    <p:sldId id="967" r:id="rId34"/>
    <p:sldId id="968" r:id="rId35"/>
    <p:sldId id="971" r:id="rId36"/>
    <p:sldId id="1047" r:id="rId37"/>
    <p:sldId id="974" r:id="rId38"/>
    <p:sldId id="1162" r:id="rId39"/>
    <p:sldId id="1163" r:id="rId40"/>
    <p:sldId id="1164" r:id="rId41"/>
    <p:sldId id="1165" r:id="rId42"/>
    <p:sldId id="1166" r:id="rId43"/>
    <p:sldId id="1168" r:id="rId44"/>
    <p:sldId id="1169" r:id="rId45"/>
    <p:sldId id="1170" r:id="rId46"/>
    <p:sldId id="1136" r:id="rId47"/>
    <p:sldId id="1048" r:id="rId48"/>
    <p:sldId id="1191" r:id="rId49"/>
    <p:sldId id="1032" r:id="rId50"/>
    <p:sldId id="1052" r:id="rId51"/>
    <p:sldId id="1053" r:id="rId52"/>
    <p:sldId id="1055" r:id="rId53"/>
    <p:sldId id="1056" r:id="rId54"/>
    <p:sldId id="1057" r:id="rId55"/>
    <p:sldId id="1058" r:id="rId56"/>
    <p:sldId id="1059" r:id="rId57"/>
    <p:sldId id="1060" r:id="rId58"/>
    <p:sldId id="1192" r:id="rId59"/>
    <p:sldId id="1061" r:id="rId60"/>
    <p:sldId id="1062" r:id="rId61"/>
    <p:sldId id="1151" r:id="rId62"/>
    <p:sldId id="1152" r:id="rId63"/>
    <p:sldId id="1153" r:id="rId64"/>
    <p:sldId id="1154" r:id="rId65"/>
    <p:sldId id="1064" r:id="rId66"/>
    <p:sldId id="1141" r:id="rId67"/>
    <p:sldId id="981" r:id="rId68"/>
    <p:sldId id="982" r:id="rId69"/>
    <p:sldId id="1034" r:id="rId70"/>
    <p:sldId id="1035" r:id="rId71"/>
    <p:sldId id="1184" r:id="rId72"/>
    <p:sldId id="1185" r:id="rId73"/>
    <p:sldId id="1186" r:id="rId74"/>
    <p:sldId id="1187" r:id="rId75"/>
    <p:sldId id="1188" r:id="rId76"/>
    <p:sldId id="1189" r:id="rId77"/>
    <p:sldId id="1190" r:id="rId78"/>
    <p:sldId id="1112" r:id="rId79"/>
    <p:sldId id="927" r:id="rId80"/>
    <p:sldId id="1069" r:id="rId81"/>
    <p:sldId id="1070" r:id="rId82"/>
    <p:sldId id="1173" r:id="rId83"/>
    <p:sldId id="1072" r:id="rId84"/>
    <p:sldId id="1078" r:id="rId85"/>
    <p:sldId id="1079" r:id="rId86"/>
    <p:sldId id="1172" r:id="rId87"/>
    <p:sldId id="1174" r:id="rId88"/>
    <p:sldId id="1175" r:id="rId89"/>
    <p:sldId id="1176" r:id="rId90"/>
    <p:sldId id="1177" r:id="rId91"/>
    <p:sldId id="1178" r:id="rId92"/>
    <p:sldId id="1180" r:id="rId93"/>
    <p:sldId id="1181" r:id="rId94"/>
    <p:sldId id="1182" r:id="rId95"/>
    <p:sldId id="1183" r:id="rId96"/>
    <p:sldId id="1080" r:id="rId97"/>
    <p:sldId id="1082" r:id="rId98"/>
    <p:sldId id="1085" r:id="rId99"/>
    <p:sldId id="1086" r:id="rId100"/>
    <p:sldId id="1087" r:id="rId101"/>
    <p:sldId id="1088" r:id="rId102"/>
    <p:sldId id="1089" r:id="rId103"/>
    <p:sldId id="1140" r:id="rId104"/>
    <p:sldId id="1090" r:id="rId105"/>
    <p:sldId id="1091" r:id="rId106"/>
    <p:sldId id="1092" r:id="rId107"/>
    <p:sldId id="1093" r:id="rId108"/>
    <p:sldId id="1113" r:id="rId109"/>
  </p:sldIdLst>
  <p:sldSz cx="9144000" cy="6858000" type="screen4x3"/>
  <p:notesSz cx="6985000" cy="9271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 Kraybill" initials="K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99"/>
    <a:srgbClr val="FF0000"/>
    <a:srgbClr val="00FF00"/>
    <a:srgbClr val="3366FF"/>
    <a:srgbClr val="ED52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118" autoAdjust="0"/>
  </p:normalViewPr>
  <p:slideViewPr>
    <p:cSldViewPr>
      <p:cViewPr varScale="1">
        <p:scale>
          <a:sx n="87" d="100"/>
          <a:sy n="87" d="100"/>
        </p:scale>
        <p:origin x="-1062" y="-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183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4F0D80-3569-4EDD-81BF-275B566E1F3E}" type="doc">
      <dgm:prSet loTypeId="urn:microsoft.com/office/officeart/2005/8/layout/cycle2" loCatId="cycle" qsTypeId="urn:microsoft.com/office/officeart/2005/8/quickstyle/simple2" qsCatId="simple" csTypeId="urn:microsoft.com/office/officeart/2005/8/colors/accent3_2" csCatId="accent3" phldr="1"/>
      <dgm:spPr/>
      <dgm:t>
        <a:bodyPr/>
        <a:lstStyle/>
        <a:p>
          <a:endParaRPr lang="en-US"/>
        </a:p>
      </dgm:t>
    </dgm:pt>
    <dgm:pt modelId="{AECB2E4A-EECF-4C77-BC73-9877CDE5113B}">
      <dgm:prSet phldrT="[Text]"/>
      <dgm:spPr/>
      <dgm:t>
        <a:bodyPr/>
        <a:lstStyle/>
        <a:p>
          <a:r>
            <a:rPr lang="en-US" dirty="0" smtClean="0"/>
            <a:t>Jail</a:t>
          </a:r>
          <a:endParaRPr lang="en-US" dirty="0"/>
        </a:p>
      </dgm:t>
    </dgm:pt>
    <dgm:pt modelId="{023475CA-EA51-4D9A-9AB9-4973CBD21DCB}" type="parTrans" cxnId="{35FC8B0E-23DD-45A8-9B6D-216A284859C1}">
      <dgm:prSet/>
      <dgm:spPr/>
      <dgm:t>
        <a:bodyPr/>
        <a:lstStyle/>
        <a:p>
          <a:endParaRPr lang="en-US"/>
        </a:p>
      </dgm:t>
    </dgm:pt>
    <dgm:pt modelId="{76A46DFB-3A22-4171-9D8A-2E1E802F3A2F}" type="sibTrans" cxnId="{35FC8B0E-23DD-45A8-9B6D-216A284859C1}">
      <dgm:prSet/>
      <dgm:spPr/>
      <dgm:t>
        <a:bodyPr/>
        <a:lstStyle/>
        <a:p>
          <a:endParaRPr lang="en-US"/>
        </a:p>
      </dgm:t>
    </dgm:pt>
    <dgm:pt modelId="{288D22B3-180E-4D84-9BFA-35E9613427CD}">
      <dgm:prSet phldrT="[Text]"/>
      <dgm:spPr/>
      <dgm:t>
        <a:bodyPr/>
        <a:lstStyle/>
        <a:p>
          <a:r>
            <a:rPr lang="en-US" dirty="0" smtClean="0"/>
            <a:t>Emergency</a:t>
          </a:r>
        </a:p>
        <a:p>
          <a:r>
            <a:rPr lang="en-US" dirty="0" smtClean="0"/>
            <a:t>Rooms</a:t>
          </a:r>
          <a:endParaRPr lang="en-US" dirty="0"/>
        </a:p>
      </dgm:t>
    </dgm:pt>
    <dgm:pt modelId="{F517438C-8254-48E7-9C9F-5A1D1C806F22}" type="parTrans" cxnId="{E550DDE9-04C0-4FAF-B879-6F8883506630}">
      <dgm:prSet/>
      <dgm:spPr/>
      <dgm:t>
        <a:bodyPr/>
        <a:lstStyle/>
        <a:p>
          <a:endParaRPr lang="en-US"/>
        </a:p>
      </dgm:t>
    </dgm:pt>
    <dgm:pt modelId="{D6AED926-87AF-4887-A31D-DEF078238F9D}" type="sibTrans" cxnId="{E550DDE9-04C0-4FAF-B879-6F8883506630}">
      <dgm:prSet/>
      <dgm:spPr/>
      <dgm:t>
        <a:bodyPr/>
        <a:lstStyle/>
        <a:p>
          <a:endParaRPr lang="en-US"/>
        </a:p>
      </dgm:t>
    </dgm:pt>
    <dgm:pt modelId="{16171DE9-ADD3-4332-A390-522901536BBA}">
      <dgm:prSet phldrT="[Text]"/>
      <dgm:spPr/>
      <dgm:t>
        <a:bodyPr/>
        <a:lstStyle/>
        <a:p>
          <a:r>
            <a:rPr lang="en-US" dirty="0" smtClean="0"/>
            <a:t>Hospital/</a:t>
          </a:r>
        </a:p>
        <a:p>
          <a:r>
            <a:rPr lang="en-US" dirty="0" err="1" smtClean="0"/>
            <a:t>Detox</a:t>
          </a:r>
          <a:endParaRPr lang="en-US" dirty="0"/>
        </a:p>
      </dgm:t>
    </dgm:pt>
    <dgm:pt modelId="{0BA06BD2-9904-4636-9C38-DC36D42A8B1E}" type="parTrans" cxnId="{B9792E3D-8ADC-4FF0-8B43-3F8DAACC3E86}">
      <dgm:prSet/>
      <dgm:spPr/>
      <dgm:t>
        <a:bodyPr/>
        <a:lstStyle/>
        <a:p>
          <a:endParaRPr lang="en-US"/>
        </a:p>
      </dgm:t>
    </dgm:pt>
    <dgm:pt modelId="{14A9EBB3-623B-4A0D-B49B-034FA2FA4A3B}" type="sibTrans" cxnId="{B9792E3D-8ADC-4FF0-8B43-3F8DAACC3E86}">
      <dgm:prSet/>
      <dgm:spPr/>
      <dgm:t>
        <a:bodyPr/>
        <a:lstStyle/>
        <a:p>
          <a:endParaRPr lang="en-US"/>
        </a:p>
      </dgm:t>
    </dgm:pt>
    <dgm:pt modelId="{0BD90484-1575-43C8-9495-49D42202B8A2}">
      <dgm:prSet phldrT="[Text]"/>
      <dgm:spPr/>
      <dgm:t>
        <a:bodyPr/>
        <a:lstStyle/>
        <a:p>
          <a:r>
            <a:rPr lang="en-US" dirty="0" smtClean="0"/>
            <a:t>Streets</a:t>
          </a:r>
        </a:p>
        <a:p>
          <a:r>
            <a:rPr lang="en-US" dirty="0" smtClean="0"/>
            <a:t>Shelters</a:t>
          </a:r>
          <a:endParaRPr lang="en-US" dirty="0"/>
        </a:p>
      </dgm:t>
    </dgm:pt>
    <dgm:pt modelId="{87F540D4-7F75-47DF-8A75-CDC07214A2B0}" type="parTrans" cxnId="{8C66CA3F-001F-465A-AAFF-F9B3D0217A8F}">
      <dgm:prSet/>
      <dgm:spPr/>
      <dgm:t>
        <a:bodyPr/>
        <a:lstStyle/>
        <a:p>
          <a:endParaRPr lang="en-US"/>
        </a:p>
      </dgm:t>
    </dgm:pt>
    <dgm:pt modelId="{69C05093-436C-497B-8F66-8B17606AD942}" type="sibTrans" cxnId="{8C66CA3F-001F-465A-AAFF-F9B3D0217A8F}">
      <dgm:prSet/>
      <dgm:spPr/>
      <dgm:t>
        <a:bodyPr/>
        <a:lstStyle/>
        <a:p>
          <a:endParaRPr lang="en-US"/>
        </a:p>
      </dgm:t>
    </dgm:pt>
    <dgm:pt modelId="{D7F15F9E-E344-4763-A7A8-CD14F7AC5B59}" type="pres">
      <dgm:prSet presAssocID="{6A4F0D80-3569-4EDD-81BF-275B566E1F3E}" presName="cycle" presStyleCnt="0">
        <dgm:presLayoutVars>
          <dgm:dir/>
          <dgm:resizeHandles val="exact"/>
        </dgm:presLayoutVars>
      </dgm:prSet>
      <dgm:spPr/>
      <dgm:t>
        <a:bodyPr/>
        <a:lstStyle/>
        <a:p>
          <a:endParaRPr lang="en-US"/>
        </a:p>
      </dgm:t>
    </dgm:pt>
    <dgm:pt modelId="{58F53420-B281-4C25-A66D-C62E2B4DD568}" type="pres">
      <dgm:prSet presAssocID="{AECB2E4A-EECF-4C77-BC73-9877CDE5113B}" presName="node" presStyleLbl="node1" presStyleIdx="0" presStyleCnt="4" custRadScaleRad="104420">
        <dgm:presLayoutVars>
          <dgm:bulletEnabled val="1"/>
        </dgm:presLayoutVars>
      </dgm:prSet>
      <dgm:spPr/>
      <dgm:t>
        <a:bodyPr/>
        <a:lstStyle/>
        <a:p>
          <a:endParaRPr lang="en-US"/>
        </a:p>
      </dgm:t>
    </dgm:pt>
    <dgm:pt modelId="{B441C538-5719-49FA-8893-6A1DCD21064A}" type="pres">
      <dgm:prSet presAssocID="{76A46DFB-3A22-4171-9D8A-2E1E802F3A2F}" presName="sibTrans" presStyleLbl="sibTrans2D1" presStyleIdx="0" presStyleCnt="4" custScaleX="181803" custScaleY="112723" custLinFactNeighborX="5119"/>
      <dgm:spPr>
        <a:prstGeom prst="leftRightArrow">
          <a:avLst/>
        </a:prstGeom>
      </dgm:spPr>
      <dgm:t>
        <a:bodyPr/>
        <a:lstStyle/>
        <a:p>
          <a:endParaRPr lang="en-US"/>
        </a:p>
      </dgm:t>
    </dgm:pt>
    <dgm:pt modelId="{5364531D-1784-4644-AC53-B68F5C5E68D4}" type="pres">
      <dgm:prSet presAssocID="{76A46DFB-3A22-4171-9D8A-2E1E802F3A2F}" presName="connectorText" presStyleLbl="sibTrans2D1" presStyleIdx="0" presStyleCnt="4"/>
      <dgm:spPr/>
      <dgm:t>
        <a:bodyPr/>
        <a:lstStyle/>
        <a:p>
          <a:endParaRPr lang="en-US"/>
        </a:p>
      </dgm:t>
    </dgm:pt>
    <dgm:pt modelId="{5113542F-6EB2-4EE5-B3B0-0AA173F65F8A}" type="pres">
      <dgm:prSet presAssocID="{288D22B3-180E-4D84-9BFA-35E9613427CD}" presName="node" presStyleLbl="node1" presStyleIdx="1" presStyleCnt="4" custRadScaleRad="144940">
        <dgm:presLayoutVars>
          <dgm:bulletEnabled val="1"/>
        </dgm:presLayoutVars>
      </dgm:prSet>
      <dgm:spPr/>
      <dgm:t>
        <a:bodyPr/>
        <a:lstStyle/>
        <a:p>
          <a:endParaRPr lang="en-US"/>
        </a:p>
      </dgm:t>
    </dgm:pt>
    <dgm:pt modelId="{D89FD0C8-14D6-4EFB-AC66-40DEFC1FA410}" type="pres">
      <dgm:prSet presAssocID="{D6AED926-87AF-4887-A31D-DEF078238F9D}" presName="sibTrans" presStyleLbl="sibTrans2D1" presStyleIdx="1" presStyleCnt="4" custScaleX="169372"/>
      <dgm:spPr>
        <a:prstGeom prst="leftRightArrow">
          <a:avLst/>
        </a:prstGeom>
      </dgm:spPr>
      <dgm:t>
        <a:bodyPr/>
        <a:lstStyle/>
        <a:p>
          <a:endParaRPr lang="en-US"/>
        </a:p>
      </dgm:t>
    </dgm:pt>
    <dgm:pt modelId="{2108E191-07C3-4BFB-908F-FC2AF2179A02}" type="pres">
      <dgm:prSet presAssocID="{D6AED926-87AF-4887-A31D-DEF078238F9D}" presName="connectorText" presStyleLbl="sibTrans2D1" presStyleIdx="1" presStyleCnt="4"/>
      <dgm:spPr/>
      <dgm:t>
        <a:bodyPr/>
        <a:lstStyle/>
        <a:p>
          <a:endParaRPr lang="en-US"/>
        </a:p>
      </dgm:t>
    </dgm:pt>
    <dgm:pt modelId="{ACFA2BC2-0299-4D7D-8D24-E307BB65C38B}" type="pres">
      <dgm:prSet presAssocID="{16171DE9-ADD3-4332-A390-522901536BBA}" presName="node" presStyleLbl="node1" presStyleIdx="2" presStyleCnt="4">
        <dgm:presLayoutVars>
          <dgm:bulletEnabled val="1"/>
        </dgm:presLayoutVars>
      </dgm:prSet>
      <dgm:spPr/>
      <dgm:t>
        <a:bodyPr/>
        <a:lstStyle/>
        <a:p>
          <a:endParaRPr lang="en-US"/>
        </a:p>
      </dgm:t>
    </dgm:pt>
    <dgm:pt modelId="{26A4A612-44AC-4694-8F5A-C6097A2438C3}" type="pres">
      <dgm:prSet presAssocID="{14A9EBB3-623B-4A0D-B49B-034FA2FA4A3B}" presName="sibTrans" presStyleLbl="sibTrans2D1" presStyleIdx="2" presStyleCnt="4" custScaleX="170191"/>
      <dgm:spPr>
        <a:prstGeom prst="leftRightArrow">
          <a:avLst/>
        </a:prstGeom>
      </dgm:spPr>
      <dgm:t>
        <a:bodyPr/>
        <a:lstStyle/>
        <a:p>
          <a:endParaRPr lang="en-US"/>
        </a:p>
      </dgm:t>
    </dgm:pt>
    <dgm:pt modelId="{B55DCF5C-12CF-415F-A69E-D5595FB5DD96}" type="pres">
      <dgm:prSet presAssocID="{14A9EBB3-623B-4A0D-B49B-034FA2FA4A3B}" presName="connectorText" presStyleLbl="sibTrans2D1" presStyleIdx="2" presStyleCnt="4"/>
      <dgm:spPr/>
      <dgm:t>
        <a:bodyPr/>
        <a:lstStyle/>
        <a:p>
          <a:endParaRPr lang="en-US"/>
        </a:p>
      </dgm:t>
    </dgm:pt>
    <dgm:pt modelId="{AC4CE6E4-316E-4732-B30F-E805902DF44A}" type="pres">
      <dgm:prSet presAssocID="{0BD90484-1575-43C8-9495-49D42202B8A2}" presName="node" presStyleLbl="node1" presStyleIdx="3" presStyleCnt="4" custRadScaleRad="159511">
        <dgm:presLayoutVars>
          <dgm:bulletEnabled val="1"/>
        </dgm:presLayoutVars>
      </dgm:prSet>
      <dgm:spPr/>
      <dgm:t>
        <a:bodyPr/>
        <a:lstStyle/>
        <a:p>
          <a:endParaRPr lang="en-US"/>
        </a:p>
      </dgm:t>
    </dgm:pt>
    <dgm:pt modelId="{D1B2B96C-20AB-40B8-9C28-503435FF2E9B}" type="pres">
      <dgm:prSet presAssocID="{69C05093-436C-497B-8F66-8B17606AD942}" presName="sibTrans" presStyleLbl="sibTrans2D1" presStyleIdx="3" presStyleCnt="4" custScaleX="174639" custScaleY="103054"/>
      <dgm:spPr>
        <a:prstGeom prst="leftRightArrow">
          <a:avLst/>
        </a:prstGeom>
      </dgm:spPr>
      <dgm:t>
        <a:bodyPr/>
        <a:lstStyle/>
        <a:p>
          <a:endParaRPr lang="en-US"/>
        </a:p>
      </dgm:t>
    </dgm:pt>
    <dgm:pt modelId="{860B7308-FFA9-4153-B3DC-30C234E2AEF5}" type="pres">
      <dgm:prSet presAssocID="{69C05093-436C-497B-8F66-8B17606AD942}" presName="connectorText" presStyleLbl="sibTrans2D1" presStyleIdx="3" presStyleCnt="4"/>
      <dgm:spPr/>
      <dgm:t>
        <a:bodyPr/>
        <a:lstStyle/>
        <a:p>
          <a:endParaRPr lang="en-US"/>
        </a:p>
      </dgm:t>
    </dgm:pt>
  </dgm:ptLst>
  <dgm:cxnLst>
    <dgm:cxn modelId="{B9792E3D-8ADC-4FF0-8B43-3F8DAACC3E86}" srcId="{6A4F0D80-3569-4EDD-81BF-275B566E1F3E}" destId="{16171DE9-ADD3-4332-A390-522901536BBA}" srcOrd="2" destOrd="0" parTransId="{0BA06BD2-9904-4636-9C38-DC36D42A8B1E}" sibTransId="{14A9EBB3-623B-4A0D-B49B-034FA2FA4A3B}"/>
    <dgm:cxn modelId="{E550DDE9-04C0-4FAF-B879-6F8883506630}" srcId="{6A4F0D80-3569-4EDD-81BF-275B566E1F3E}" destId="{288D22B3-180E-4D84-9BFA-35E9613427CD}" srcOrd="1" destOrd="0" parTransId="{F517438C-8254-48E7-9C9F-5A1D1C806F22}" sibTransId="{D6AED926-87AF-4887-A31D-DEF078238F9D}"/>
    <dgm:cxn modelId="{D07FDA7E-4C9F-4ECB-A253-2E45DCB6E3F4}" type="presOf" srcId="{76A46DFB-3A22-4171-9D8A-2E1E802F3A2F}" destId="{5364531D-1784-4644-AC53-B68F5C5E68D4}" srcOrd="1" destOrd="0" presId="urn:microsoft.com/office/officeart/2005/8/layout/cycle2"/>
    <dgm:cxn modelId="{960372E4-04F7-43AD-8DB1-B26DE3DA2B44}" type="presOf" srcId="{6A4F0D80-3569-4EDD-81BF-275B566E1F3E}" destId="{D7F15F9E-E344-4763-A7A8-CD14F7AC5B59}" srcOrd="0" destOrd="0" presId="urn:microsoft.com/office/officeart/2005/8/layout/cycle2"/>
    <dgm:cxn modelId="{6FA1A6C2-56B4-4099-84AF-0EB8E223F5E2}" type="presOf" srcId="{0BD90484-1575-43C8-9495-49D42202B8A2}" destId="{AC4CE6E4-316E-4732-B30F-E805902DF44A}" srcOrd="0" destOrd="0" presId="urn:microsoft.com/office/officeart/2005/8/layout/cycle2"/>
    <dgm:cxn modelId="{8C66CA3F-001F-465A-AAFF-F9B3D0217A8F}" srcId="{6A4F0D80-3569-4EDD-81BF-275B566E1F3E}" destId="{0BD90484-1575-43C8-9495-49D42202B8A2}" srcOrd="3" destOrd="0" parTransId="{87F540D4-7F75-47DF-8A75-CDC07214A2B0}" sibTransId="{69C05093-436C-497B-8F66-8B17606AD942}"/>
    <dgm:cxn modelId="{7C3231CB-88B7-4B94-85C5-2443BB74F8A4}" type="presOf" srcId="{76A46DFB-3A22-4171-9D8A-2E1E802F3A2F}" destId="{B441C538-5719-49FA-8893-6A1DCD21064A}" srcOrd="0" destOrd="0" presId="urn:microsoft.com/office/officeart/2005/8/layout/cycle2"/>
    <dgm:cxn modelId="{8CE39357-BA90-4B1B-BB1A-61BAAF56B9CB}" type="presOf" srcId="{69C05093-436C-497B-8F66-8B17606AD942}" destId="{860B7308-FFA9-4153-B3DC-30C234E2AEF5}" srcOrd="1" destOrd="0" presId="urn:microsoft.com/office/officeart/2005/8/layout/cycle2"/>
    <dgm:cxn modelId="{9E88BB12-CE15-413D-A3FA-0A9823DB8509}" type="presOf" srcId="{14A9EBB3-623B-4A0D-B49B-034FA2FA4A3B}" destId="{B55DCF5C-12CF-415F-A69E-D5595FB5DD96}" srcOrd="1" destOrd="0" presId="urn:microsoft.com/office/officeart/2005/8/layout/cycle2"/>
    <dgm:cxn modelId="{E1DC6448-5658-42F8-B989-F4E255B46FD2}" type="presOf" srcId="{D6AED926-87AF-4887-A31D-DEF078238F9D}" destId="{D89FD0C8-14D6-4EFB-AC66-40DEFC1FA410}" srcOrd="0" destOrd="0" presId="urn:microsoft.com/office/officeart/2005/8/layout/cycle2"/>
    <dgm:cxn modelId="{9E249C53-1486-47F1-B1E4-0DAB411ACF6D}" type="presOf" srcId="{16171DE9-ADD3-4332-A390-522901536BBA}" destId="{ACFA2BC2-0299-4D7D-8D24-E307BB65C38B}" srcOrd="0" destOrd="0" presId="urn:microsoft.com/office/officeart/2005/8/layout/cycle2"/>
    <dgm:cxn modelId="{35FC8B0E-23DD-45A8-9B6D-216A284859C1}" srcId="{6A4F0D80-3569-4EDD-81BF-275B566E1F3E}" destId="{AECB2E4A-EECF-4C77-BC73-9877CDE5113B}" srcOrd="0" destOrd="0" parTransId="{023475CA-EA51-4D9A-9AB9-4973CBD21DCB}" sibTransId="{76A46DFB-3A22-4171-9D8A-2E1E802F3A2F}"/>
    <dgm:cxn modelId="{E1DF3DF6-F5C0-4257-B9CA-CEB5898E2BFC}" type="presOf" srcId="{69C05093-436C-497B-8F66-8B17606AD942}" destId="{D1B2B96C-20AB-40B8-9C28-503435FF2E9B}" srcOrd="0" destOrd="0" presId="urn:microsoft.com/office/officeart/2005/8/layout/cycle2"/>
    <dgm:cxn modelId="{26F7306E-98BC-4E42-9533-CCB4BA66A5C9}" type="presOf" srcId="{D6AED926-87AF-4887-A31D-DEF078238F9D}" destId="{2108E191-07C3-4BFB-908F-FC2AF2179A02}" srcOrd="1" destOrd="0" presId="urn:microsoft.com/office/officeart/2005/8/layout/cycle2"/>
    <dgm:cxn modelId="{4259DD02-CD54-4379-A44A-AB9A12B80B82}" type="presOf" srcId="{AECB2E4A-EECF-4C77-BC73-9877CDE5113B}" destId="{58F53420-B281-4C25-A66D-C62E2B4DD568}" srcOrd="0" destOrd="0" presId="urn:microsoft.com/office/officeart/2005/8/layout/cycle2"/>
    <dgm:cxn modelId="{9D410787-BEA1-45B0-BC6C-2DA26A7E083D}" type="presOf" srcId="{288D22B3-180E-4D84-9BFA-35E9613427CD}" destId="{5113542F-6EB2-4EE5-B3B0-0AA173F65F8A}" srcOrd="0" destOrd="0" presId="urn:microsoft.com/office/officeart/2005/8/layout/cycle2"/>
    <dgm:cxn modelId="{50C118F8-A9B9-493D-AC6B-4DAFB6B15DC4}" type="presOf" srcId="{14A9EBB3-623B-4A0D-B49B-034FA2FA4A3B}" destId="{26A4A612-44AC-4694-8F5A-C6097A2438C3}" srcOrd="0" destOrd="0" presId="urn:microsoft.com/office/officeart/2005/8/layout/cycle2"/>
    <dgm:cxn modelId="{441509D8-3045-4FA9-A950-312F040AE4F9}" type="presParOf" srcId="{D7F15F9E-E344-4763-A7A8-CD14F7AC5B59}" destId="{58F53420-B281-4C25-A66D-C62E2B4DD568}" srcOrd="0" destOrd="0" presId="urn:microsoft.com/office/officeart/2005/8/layout/cycle2"/>
    <dgm:cxn modelId="{103E8BD9-5B20-4D5F-8544-1FABE7095B83}" type="presParOf" srcId="{D7F15F9E-E344-4763-A7A8-CD14F7AC5B59}" destId="{B441C538-5719-49FA-8893-6A1DCD21064A}" srcOrd="1" destOrd="0" presId="urn:microsoft.com/office/officeart/2005/8/layout/cycle2"/>
    <dgm:cxn modelId="{C8B78D1B-3DAC-43AD-A035-9E573F1D6AA6}" type="presParOf" srcId="{B441C538-5719-49FA-8893-6A1DCD21064A}" destId="{5364531D-1784-4644-AC53-B68F5C5E68D4}" srcOrd="0" destOrd="0" presId="urn:microsoft.com/office/officeart/2005/8/layout/cycle2"/>
    <dgm:cxn modelId="{E9D7DA4C-28FB-4A5B-98F9-3EAF12D5ED58}" type="presParOf" srcId="{D7F15F9E-E344-4763-A7A8-CD14F7AC5B59}" destId="{5113542F-6EB2-4EE5-B3B0-0AA173F65F8A}" srcOrd="2" destOrd="0" presId="urn:microsoft.com/office/officeart/2005/8/layout/cycle2"/>
    <dgm:cxn modelId="{D6EEBE5F-C535-4BE8-AB66-B9FD590B2398}" type="presParOf" srcId="{D7F15F9E-E344-4763-A7A8-CD14F7AC5B59}" destId="{D89FD0C8-14D6-4EFB-AC66-40DEFC1FA410}" srcOrd="3" destOrd="0" presId="urn:microsoft.com/office/officeart/2005/8/layout/cycle2"/>
    <dgm:cxn modelId="{30F81314-CBC9-42A4-BF30-5ABADB712550}" type="presParOf" srcId="{D89FD0C8-14D6-4EFB-AC66-40DEFC1FA410}" destId="{2108E191-07C3-4BFB-908F-FC2AF2179A02}" srcOrd="0" destOrd="0" presId="urn:microsoft.com/office/officeart/2005/8/layout/cycle2"/>
    <dgm:cxn modelId="{E255780D-6E0D-4EA4-9D95-53F55CA8302C}" type="presParOf" srcId="{D7F15F9E-E344-4763-A7A8-CD14F7AC5B59}" destId="{ACFA2BC2-0299-4D7D-8D24-E307BB65C38B}" srcOrd="4" destOrd="0" presId="urn:microsoft.com/office/officeart/2005/8/layout/cycle2"/>
    <dgm:cxn modelId="{54C8EA74-8CF8-45DF-A067-DB7171C0172E}" type="presParOf" srcId="{D7F15F9E-E344-4763-A7A8-CD14F7AC5B59}" destId="{26A4A612-44AC-4694-8F5A-C6097A2438C3}" srcOrd="5" destOrd="0" presId="urn:microsoft.com/office/officeart/2005/8/layout/cycle2"/>
    <dgm:cxn modelId="{CA26EAAF-3753-4A73-8E7C-11B1014BEF36}" type="presParOf" srcId="{26A4A612-44AC-4694-8F5A-C6097A2438C3}" destId="{B55DCF5C-12CF-415F-A69E-D5595FB5DD96}" srcOrd="0" destOrd="0" presId="urn:microsoft.com/office/officeart/2005/8/layout/cycle2"/>
    <dgm:cxn modelId="{FAFE3453-2BF4-491A-B097-04FB8361EEA0}" type="presParOf" srcId="{D7F15F9E-E344-4763-A7A8-CD14F7AC5B59}" destId="{AC4CE6E4-316E-4732-B30F-E805902DF44A}" srcOrd="6" destOrd="0" presId="urn:microsoft.com/office/officeart/2005/8/layout/cycle2"/>
    <dgm:cxn modelId="{D4314501-7895-4B2F-8805-9E809C11F4F0}" type="presParOf" srcId="{D7F15F9E-E344-4763-A7A8-CD14F7AC5B59}" destId="{D1B2B96C-20AB-40B8-9C28-503435FF2E9B}" srcOrd="7" destOrd="0" presId="urn:microsoft.com/office/officeart/2005/8/layout/cycle2"/>
    <dgm:cxn modelId="{6ADAE940-390C-4F42-B779-0D6AE9A28595}" type="presParOf" srcId="{D1B2B96C-20AB-40B8-9C28-503435FF2E9B}" destId="{860B7308-FFA9-4153-B3DC-30C234E2AEF5}"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689E090-49FC-9B46-9B71-689D80AA9424}"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44A651C7-64DA-5E49-940D-401F3084239D}">
      <dgm:prSet phldrT="[Text]" custT="1"/>
      <dgm:spPr/>
      <dgm:t>
        <a:bodyPr/>
        <a:lstStyle/>
        <a:p>
          <a:r>
            <a:rPr lang="en-US" sz="3200" dirty="0" smtClean="0">
              <a:latin typeface="+mj-lt"/>
            </a:rPr>
            <a:t>Social, Friends, and Family</a:t>
          </a:r>
          <a:endParaRPr lang="en-US" sz="3200" dirty="0">
            <a:latin typeface="+mj-lt"/>
          </a:endParaRPr>
        </a:p>
      </dgm:t>
    </dgm:pt>
    <dgm:pt modelId="{8761F129-ECDE-C548-9162-FDCFAFA24BC5}" type="parTrans" cxnId="{F7CB211A-2F14-1145-8D3B-E9061C569538}">
      <dgm:prSet/>
      <dgm:spPr/>
      <dgm:t>
        <a:bodyPr/>
        <a:lstStyle/>
        <a:p>
          <a:endParaRPr lang="en-US"/>
        </a:p>
      </dgm:t>
    </dgm:pt>
    <dgm:pt modelId="{9117B76D-AA2F-9C4A-9661-679EDD34C891}" type="sibTrans" cxnId="{F7CB211A-2F14-1145-8D3B-E9061C569538}">
      <dgm:prSet/>
      <dgm:spPr/>
      <dgm:t>
        <a:bodyPr/>
        <a:lstStyle/>
        <a:p>
          <a:endParaRPr lang="en-US"/>
        </a:p>
      </dgm:t>
    </dgm:pt>
    <dgm:pt modelId="{AAB415BB-9B04-1142-80A9-A4E7A65D5D3C}">
      <dgm:prSet phldrT="[Text]"/>
      <dgm:spPr/>
      <dgm:t>
        <a:bodyPr/>
        <a:lstStyle/>
        <a:p>
          <a:r>
            <a:rPr lang="en-US" dirty="0" smtClean="0">
              <a:latin typeface="+mj-lt"/>
            </a:rPr>
            <a:t>+Positive reconnections</a:t>
          </a:r>
          <a:endParaRPr lang="en-US" dirty="0">
            <a:latin typeface="+mj-lt"/>
          </a:endParaRPr>
        </a:p>
      </dgm:t>
    </dgm:pt>
    <dgm:pt modelId="{A2D35953-D7C8-664D-A135-B9CFE88DFDD5}" type="parTrans" cxnId="{CBED009F-2C7D-B14D-9B40-A2CF9567BD07}">
      <dgm:prSet/>
      <dgm:spPr/>
      <dgm:t>
        <a:bodyPr/>
        <a:lstStyle/>
        <a:p>
          <a:endParaRPr lang="en-US"/>
        </a:p>
      </dgm:t>
    </dgm:pt>
    <dgm:pt modelId="{50952303-CA5E-C945-AD1A-3DE48A24B636}" type="sibTrans" cxnId="{CBED009F-2C7D-B14D-9B40-A2CF9567BD07}">
      <dgm:prSet/>
      <dgm:spPr/>
      <dgm:t>
        <a:bodyPr/>
        <a:lstStyle/>
        <a:p>
          <a:endParaRPr lang="en-US"/>
        </a:p>
      </dgm:t>
    </dgm:pt>
    <dgm:pt modelId="{7E20365D-D4ED-A143-A902-1100281B9333}">
      <dgm:prSet phldrT="[Text]" custT="1"/>
      <dgm:spPr/>
      <dgm:t>
        <a:bodyPr/>
        <a:lstStyle/>
        <a:p>
          <a:r>
            <a:rPr lang="en-US" sz="2800" dirty="0" smtClean="0">
              <a:latin typeface="+mj-lt"/>
            </a:rPr>
            <a:t>Team Supports Wellness </a:t>
          </a:r>
        </a:p>
        <a:p>
          <a:r>
            <a:rPr lang="en-US" sz="2800" dirty="0" smtClean="0">
              <a:latin typeface="+mj-lt"/>
            </a:rPr>
            <a:t>Self Management</a:t>
          </a:r>
          <a:endParaRPr lang="en-US" sz="2800" dirty="0">
            <a:latin typeface="+mj-lt"/>
          </a:endParaRPr>
        </a:p>
      </dgm:t>
    </dgm:pt>
    <dgm:pt modelId="{42443F37-74CF-A14B-994D-BBFDFAF96F90}" type="parTrans" cxnId="{2528CB5C-C5E8-4C43-9836-F84BF5C8E0F7}">
      <dgm:prSet/>
      <dgm:spPr/>
      <dgm:t>
        <a:bodyPr/>
        <a:lstStyle/>
        <a:p>
          <a:endParaRPr lang="en-US"/>
        </a:p>
      </dgm:t>
    </dgm:pt>
    <dgm:pt modelId="{A454FFCD-6FE3-684B-91FC-444C9683A73F}" type="sibTrans" cxnId="{2528CB5C-C5E8-4C43-9836-F84BF5C8E0F7}">
      <dgm:prSet/>
      <dgm:spPr/>
      <dgm:t>
        <a:bodyPr/>
        <a:lstStyle/>
        <a:p>
          <a:endParaRPr lang="en-US"/>
        </a:p>
      </dgm:t>
    </dgm:pt>
    <dgm:pt modelId="{DA0F575C-B88C-3C42-BE27-3D7A21EF8BD9}">
      <dgm:prSet phldrT="[Text]"/>
      <dgm:spPr/>
      <dgm:t>
        <a:bodyPr/>
        <a:lstStyle/>
        <a:p>
          <a:r>
            <a:rPr lang="en-US" dirty="0" smtClean="0">
              <a:latin typeface="+mj-lt"/>
            </a:rPr>
            <a:t>Teaching rather than doing</a:t>
          </a:r>
          <a:endParaRPr lang="en-US" dirty="0">
            <a:latin typeface="+mj-lt"/>
          </a:endParaRPr>
        </a:p>
      </dgm:t>
    </dgm:pt>
    <dgm:pt modelId="{210B5BF6-2718-6C4D-8C2F-6F2FCB6DE1BD}" type="parTrans" cxnId="{AA7826EE-7B63-0143-B0C0-8D0F2FAB0D76}">
      <dgm:prSet/>
      <dgm:spPr/>
      <dgm:t>
        <a:bodyPr/>
        <a:lstStyle/>
        <a:p>
          <a:endParaRPr lang="en-US"/>
        </a:p>
      </dgm:t>
    </dgm:pt>
    <dgm:pt modelId="{DA0CC0C5-2BE8-AD43-AD07-424F7139B084}" type="sibTrans" cxnId="{AA7826EE-7B63-0143-B0C0-8D0F2FAB0D76}">
      <dgm:prSet/>
      <dgm:spPr/>
      <dgm:t>
        <a:bodyPr/>
        <a:lstStyle/>
        <a:p>
          <a:endParaRPr lang="en-US"/>
        </a:p>
      </dgm:t>
    </dgm:pt>
    <dgm:pt modelId="{7EF27FD3-454B-4C46-8EF7-4CC52C22B1A6}">
      <dgm:prSet phldrT="[Text]"/>
      <dgm:spPr/>
      <dgm:t>
        <a:bodyPr/>
        <a:lstStyle/>
        <a:p>
          <a:r>
            <a:rPr lang="en-US" dirty="0" smtClean="0">
              <a:latin typeface="+mj-lt"/>
            </a:rPr>
            <a:t>+New social possibilities</a:t>
          </a:r>
          <a:endParaRPr lang="en-US" dirty="0">
            <a:latin typeface="+mj-lt"/>
          </a:endParaRPr>
        </a:p>
      </dgm:t>
    </dgm:pt>
    <dgm:pt modelId="{B31D6812-C248-431A-880E-EBBEC208EC3D}" type="parTrans" cxnId="{5E291455-F68B-430D-8E8E-A8AA9AD5FD51}">
      <dgm:prSet/>
      <dgm:spPr/>
      <dgm:t>
        <a:bodyPr/>
        <a:lstStyle/>
        <a:p>
          <a:endParaRPr lang="en-US"/>
        </a:p>
      </dgm:t>
    </dgm:pt>
    <dgm:pt modelId="{7921B8CA-D2B5-4F3C-A798-A32E9B73AFC5}" type="sibTrans" cxnId="{5E291455-F68B-430D-8E8E-A8AA9AD5FD51}">
      <dgm:prSet/>
      <dgm:spPr/>
      <dgm:t>
        <a:bodyPr/>
        <a:lstStyle/>
        <a:p>
          <a:endParaRPr lang="en-US"/>
        </a:p>
      </dgm:t>
    </dgm:pt>
    <dgm:pt modelId="{0580C24A-524F-4053-BA12-1816BE504EAE}">
      <dgm:prSet phldrT="[Text]"/>
      <dgm:spPr/>
      <dgm:t>
        <a:bodyPr/>
        <a:lstStyle/>
        <a:p>
          <a:r>
            <a:rPr lang="en-US" dirty="0" smtClean="0">
              <a:latin typeface="+mj-lt"/>
            </a:rPr>
            <a:t>-  Discontinuity with street friends</a:t>
          </a:r>
          <a:endParaRPr lang="en-US" dirty="0">
            <a:latin typeface="+mj-lt"/>
          </a:endParaRPr>
        </a:p>
      </dgm:t>
    </dgm:pt>
    <dgm:pt modelId="{A5DC3F0B-C989-4A66-A7E0-B3C84DEB87BC}" type="parTrans" cxnId="{3CFDE2F1-E6ED-472B-AD61-050B68FDCE9A}">
      <dgm:prSet/>
      <dgm:spPr/>
      <dgm:t>
        <a:bodyPr/>
        <a:lstStyle/>
        <a:p>
          <a:endParaRPr lang="en-US"/>
        </a:p>
      </dgm:t>
    </dgm:pt>
    <dgm:pt modelId="{3F164CEB-2B76-4984-887C-EEEE6C034C7B}" type="sibTrans" cxnId="{3CFDE2F1-E6ED-472B-AD61-050B68FDCE9A}">
      <dgm:prSet/>
      <dgm:spPr/>
      <dgm:t>
        <a:bodyPr/>
        <a:lstStyle/>
        <a:p>
          <a:endParaRPr lang="en-US"/>
        </a:p>
      </dgm:t>
    </dgm:pt>
    <dgm:pt modelId="{B7E033B9-45F0-4C1C-8BD6-882A00B752BA}">
      <dgm:prSet phldrT="[Text]"/>
      <dgm:spPr/>
      <dgm:t>
        <a:bodyPr/>
        <a:lstStyle/>
        <a:p>
          <a:r>
            <a:rPr lang="en-US" dirty="0" smtClean="0">
              <a:latin typeface="+mj-lt"/>
            </a:rPr>
            <a:t>- Additional responsibilities and stress</a:t>
          </a:r>
          <a:endParaRPr lang="en-US" dirty="0">
            <a:latin typeface="+mj-lt"/>
          </a:endParaRPr>
        </a:p>
      </dgm:t>
    </dgm:pt>
    <dgm:pt modelId="{0313F218-338B-4A58-B35A-1DAA0A826C99}" type="parTrans" cxnId="{ADC33A02-53D5-44F4-83D1-24F4CABD9C4F}">
      <dgm:prSet/>
      <dgm:spPr/>
      <dgm:t>
        <a:bodyPr/>
        <a:lstStyle/>
        <a:p>
          <a:endParaRPr lang="en-US"/>
        </a:p>
      </dgm:t>
    </dgm:pt>
    <dgm:pt modelId="{6BF481C3-9F3E-4C9B-AAA2-28C3709F1FEC}" type="sibTrans" cxnId="{ADC33A02-53D5-44F4-83D1-24F4CABD9C4F}">
      <dgm:prSet/>
      <dgm:spPr/>
      <dgm:t>
        <a:bodyPr/>
        <a:lstStyle/>
        <a:p>
          <a:endParaRPr lang="en-US"/>
        </a:p>
      </dgm:t>
    </dgm:pt>
    <dgm:pt modelId="{D0809DD6-85D3-4E92-A243-70F8C4673360}">
      <dgm:prSet phldrT="[Text]"/>
      <dgm:spPr/>
      <dgm:t>
        <a:bodyPr/>
        <a:lstStyle/>
        <a:p>
          <a:r>
            <a:rPr lang="en-US" dirty="0" smtClean="0">
              <a:latin typeface="+mj-lt"/>
            </a:rPr>
            <a:t>+New roles and responsibilities for consumers and staff </a:t>
          </a:r>
          <a:endParaRPr lang="en-US" dirty="0">
            <a:latin typeface="+mj-lt"/>
          </a:endParaRPr>
        </a:p>
      </dgm:t>
    </dgm:pt>
    <dgm:pt modelId="{FE70BF80-7494-4D0D-A12B-C2FF83F33237}" type="parTrans" cxnId="{0F8CCB1B-AE9F-41D4-9894-23FDB9080891}">
      <dgm:prSet/>
      <dgm:spPr/>
      <dgm:t>
        <a:bodyPr/>
        <a:lstStyle/>
        <a:p>
          <a:endParaRPr lang="en-US"/>
        </a:p>
      </dgm:t>
    </dgm:pt>
    <dgm:pt modelId="{7F8AF6F6-3BAB-42AC-9CBD-10CC51E0AA90}" type="sibTrans" cxnId="{0F8CCB1B-AE9F-41D4-9894-23FDB9080891}">
      <dgm:prSet/>
      <dgm:spPr/>
      <dgm:t>
        <a:bodyPr/>
        <a:lstStyle/>
        <a:p>
          <a:endParaRPr lang="en-US"/>
        </a:p>
      </dgm:t>
    </dgm:pt>
    <dgm:pt modelId="{CEEEF995-ABB8-7944-9D4C-0B7A1F027BB3}" type="pres">
      <dgm:prSet presAssocID="{4689E090-49FC-9B46-9B71-689D80AA9424}" presName="Name0" presStyleCnt="0">
        <dgm:presLayoutVars>
          <dgm:dir/>
          <dgm:animLvl val="lvl"/>
          <dgm:resizeHandles val="exact"/>
        </dgm:presLayoutVars>
      </dgm:prSet>
      <dgm:spPr/>
      <dgm:t>
        <a:bodyPr/>
        <a:lstStyle/>
        <a:p>
          <a:endParaRPr lang="en-US"/>
        </a:p>
      </dgm:t>
    </dgm:pt>
    <dgm:pt modelId="{2F656BCD-F2D8-4848-AFC5-6562C5056D85}" type="pres">
      <dgm:prSet presAssocID="{44A651C7-64DA-5E49-940D-401F3084239D}" presName="linNode" presStyleCnt="0"/>
      <dgm:spPr/>
    </dgm:pt>
    <dgm:pt modelId="{D46E09BE-4739-6A44-9340-1E87A66F99E8}" type="pres">
      <dgm:prSet presAssocID="{44A651C7-64DA-5E49-940D-401F3084239D}" presName="parentText" presStyleLbl="node1" presStyleIdx="0" presStyleCnt="2" custScaleX="134405" custScaleY="69498">
        <dgm:presLayoutVars>
          <dgm:chMax val="1"/>
          <dgm:bulletEnabled val="1"/>
        </dgm:presLayoutVars>
      </dgm:prSet>
      <dgm:spPr/>
      <dgm:t>
        <a:bodyPr/>
        <a:lstStyle/>
        <a:p>
          <a:endParaRPr lang="en-US"/>
        </a:p>
      </dgm:t>
    </dgm:pt>
    <dgm:pt modelId="{3FA033E8-9606-6E4B-9F27-94806267EAC5}" type="pres">
      <dgm:prSet presAssocID="{44A651C7-64DA-5E49-940D-401F3084239D}" presName="descendantText" presStyleLbl="alignAccFollowNode1" presStyleIdx="0" presStyleCnt="2">
        <dgm:presLayoutVars>
          <dgm:bulletEnabled val="1"/>
        </dgm:presLayoutVars>
      </dgm:prSet>
      <dgm:spPr/>
      <dgm:t>
        <a:bodyPr/>
        <a:lstStyle/>
        <a:p>
          <a:endParaRPr lang="en-US"/>
        </a:p>
      </dgm:t>
    </dgm:pt>
    <dgm:pt modelId="{65E0E58E-2D2E-AE48-93FE-6C774A2CDB86}" type="pres">
      <dgm:prSet presAssocID="{9117B76D-AA2F-9C4A-9661-679EDD34C891}" presName="sp" presStyleCnt="0"/>
      <dgm:spPr/>
    </dgm:pt>
    <dgm:pt modelId="{38B1727E-82CB-F44B-9BEE-A63118D201EC}" type="pres">
      <dgm:prSet presAssocID="{7E20365D-D4ED-A143-A902-1100281B9333}" presName="linNode" presStyleCnt="0"/>
      <dgm:spPr/>
    </dgm:pt>
    <dgm:pt modelId="{1C65FFEF-9042-2A44-B311-4BC5137596DC}" type="pres">
      <dgm:prSet presAssocID="{7E20365D-D4ED-A143-A902-1100281B9333}" presName="parentText" presStyleLbl="node1" presStyleIdx="1" presStyleCnt="2" custScaleX="139219" custScaleY="76742">
        <dgm:presLayoutVars>
          <dgm:chMax val="1"/>
          <dgm:bulletEnabled val="1"/>
        </dgm:presLayoutVars>
      </dgm:prSet>
      <dgm:spPr/>
      <dgm:t>
        <a:bodyPr/>
        <a:lstStyle/>
        <a:p>
          <a:endParaRPr lang="en-US"/>
        </a:p>
      </dgm:t>
    </dgm:pt>
    <dgm:pt modelId="{3E9DCA52-78F2-EA45-9938-B5383FCCB146}" type="pres">
      <dgm:prSet presAssocID="{7E20365D-D4ED-A143-A902-1100281B9333}" presName="descendantText" presStyleLbl="alignAccFollowNode1" presStyleIdx="1" presStyleCnt="2">
        <dgm:presLayoutVars>
          <dgm:bulletEnabled val="1"/>
        </dgm:presLayoutVars>
      </dgm:prSet>
      <dgm:spPr/>
      <dgm:t>
        <a:bodyPr/>
        <a:lstStyle/>
        <a:p>
          <a:endParaRPr lang="en-US"/>
        </a:p>
      </dgm:t>
    </dgm:pt>
  </dgm:ptLst>
  <dgm:cxnLst>
    <dgm:cxn modelId="{3001095E-2266-4C56-B3F1-841C1AB77DBB}" type="presOf" srcId="{0580C24A-524F-4053-BA12-1816BE504EAE}" destId="{3FA033E8-9606-6E4B-9F27-94806267EAC5}" srcOrd="0" destOrd="2" presId="urn:microsoft.com/office/officeart/2005/8/layout/vList5"/>
    <dgm:cxn modelId="{0F8CCB1B-AE9F-41D4-9894-23FDB9080891}" srcId="{7E20365D-D4ED-A143-A902-1100281B9333}" destId="{D0809DD6-85D3-4E92-A243-70F8C4673360}" srcOrd="1" destOrd="0" parTransId="{FE70BF80-7494-4D0D-A12B-C2FF83F33237}" sibTransId="{7F8AF6F6-3BAB-42AC-9CBD-10CC51E0AA90}"/>
    <dgm:cxn modelId="{ADC33A02-53D5-44F4-83D1-24F4CABD9C4F}" srcId="{7E20365D-D4ED-A143-A902-1100281B9333}" destId="{B7E033B9-45F0-4C1C-8BD6-882A00B752BA}" srcOrd="2" destOrd="0" parTransId="{0313F218-338B-4A58-B35A-1DAA0A826C99}" sibTransId="{6BF481C3-9F3E-4C9B-AAA2-28C3709F1FEC}"/>
    <dgm:cxn modelId="{08D460A6-86AC-44BE-8ECA-6E838BAB06EA}" type="presOf" srcId="{7E20365D-D4ED-A143-A902-1100281B9333}" destId="{1C65FFEF-9042-2A44-B311-4BC5137596DC}" srcOrd="0" destOrd="0" presId="urn:microsoft.com/office/officeart/2005/8/layout/vList5"/>
    <dgm:cxn modelId="{790357B2-96E2-4A3A-A9EB-DA40023408A4}" type="presOf" srcId="{7EF27FD3-454B-4C46-8EF7-4CC52C22B1A6}" destId="{3FA033E8-9606-6E4B-9F27-94806267EAC5}" srcOrd="0" destOrd="1" presId="urn:microsoft.com/office/officeart/2005/8/layout/vList5"/>
    <dgm:cxn modelId="{3CFDE2F1-E6ED-472B-AD61-050B68FDCE9A}" srcId="{44A651C7-64DA-5E49-940D-401F3084239D}" destId="{0580C24A-524F-4053-BA12-1816BE504EAE}" srcOrd="2" destOrd="0" parTransId="{A5DC3F0B-C989-4A66-A7E0-B3C84DEB87BC}" sibTransId="{3F164CEB-2B76-4984-887C-EEEE6C034C7B}"/>
    <dgm:cxn modelId="{51A45DA1-73C2-4DAB-86CE-66F3B5292D1E}" type="presOf" srcId="{4689E090-49FC-9B46-9B71-689D80AA9424}" destId="{CEEEF995-ABB8-7944-9D4C-0B7A1F027BB3}" srcOrd="0" destOrd="0" presId="urn:microsoft.com/office/officeart/2005/8/layout/vList5"/>
    <dgm:cxn modelId="{2528CB5C-C5E8-4C43-9836-F84BF5C8E0F7}" srcId="{4689E090-49FC-9B46-9B71-689D80AA9424}" destId="{7E20365D-D4ED-A143-A902-1100281B9333}" srcOrd="1" destOrd="0" parTransId="{42443F37-74CF-A14B-994D-BBFDFAF96F90}" sibTransId="{A454FFCD-6FE3-684B-91FC-444C9683A73F}"/>
    <dgm:cxn modelId="{0E0C39FF-CDA2-4362-A337-2133B2189266}" type="presOf" srcId="{AAB415BB-9B04-1142-80A9-A4E7A65D5D3C}" destId="{3FA033E8-9606-6E4B-9F27-94806267EAC5}" srcOrd="0" destOrd="0" presId="urn:microsoft.com/office/officeart/2005/8/layout/vList5"/>
    <dgm:cxn modelId="{5E291455-F68B-430D-8E8E-A8AA9AD5FD51}" srcId="{44A651C7-64DA-5E49-940D-401F3084239D}" destId="{7EF27FD3-454B-4C46-8EF7-4CC52C22B1A6}" srcOrd="1" destOrd="0" parTransId="{B31D6812-C248-431A-880E-EBBEC208EC3D}" sibTransId="{7921B8CA-D2B5-4F3C-A798-A32E9B73AFC5}"/>
    <dgm:cxn modelId="{5CE37904-CF9A-4465-98A4-9C4533B68359}" type="presOf" srcId="{D0809DD6-85D3-4E92-A243-70F8C4673360}" destId="{3E9DCA52-78F2-EA45-9938-B5383FCCB146}" srcOrd="0" destOrd="1" presId="urn:microsoft.com/office/officeart/2005/8/layout/vList5"/>
    <dgm:cxn modelId="{AA7826EE-7B63-0143-B0C0-8D0F2FAB0D76}" srcId="{7E20365D-D4ED-A143-A902-1100281B9333}" destId="{DA0F575C-B88C-3C42-BE27-3D7A21EF8BD9}" srcOrd="0" destOrd="0" parTransId="{210B5BF6-2718-6C4D-8C2F-6F2FCB6DE1BD}" sibTransId="{DA0CC0C5-2BE8-AD43-AD07-424F7139B084}"/>
    <dgm:cxn modelId="{6BD3EB5C-56C3-4657-92F1-22A4311F0E0D}" type="presOf" srcId="{B7E033B9-45F0-4C1C-8BD6-882A00B752BA}" destId="{3E9DCA52-78F2-EA45-9938-B5383FCCB146}" srcOrd="0" destOrd="2" presId="urn:microsoft.com/office/officeart/2005/8/layout/vList5"/>
    <dgm:cxn modelId="{F7CB211A-2F14-1145-8D3B-E9061C569538}" srcId="{4689E090-49FC-9B46-9B71-689D80AA9424}" destId="{44A651C7-64DA-5E49-940D-401F3084239D}" srcOrd="0" destOrd="0" parTransId="{8761F129-ECDE-C548-9162-FDCFAFA24BC5}" sibTransId="{9117B76D-AA2F-9C4A-9661-679EDD34C891}"/>
    <dgm:cxn modelId="{D8D63F1F-E20E-4A44-8857-D43CE9ED6483}" type="presOf" srcId="{44A651C7-64DA-5E49-940D-401F3084239D}" destId="{D46E09BE-4739-6A44-9340-1E87A66F99E8}" srcOrd="0" destOrd="0" presId="urn:microsoft.com/office/officeart/2005/8/layout/vList5"/>
    <dgm:cxn modelId="{8BFFEC33-77B1-4FC9-A175-D9BE77F91F99}" type="presOf" srcId="{DA0F575C-B88C-3C42-BE27-3D7A21EF8BD9}" destId="{3E9DCA52-78F2-EA45-9938-B5383FCCB146}" srcOrd="0" destOrd="0" presId="urn:microsoft.com/office/officeart/2005/8/layout/vList5"/>
    <dgm:cxn modelId="{CBED009F-2C7D-B14D-9B40-A2CF9567BD07}" srcId="{44A651C7-64DA-5E49-940D-401F3084239D}" destId="{AAB415BB-9B04-1142-80A9-A4E7A65D5D3C}" srcOrd="0" destOrd="0" parTransId="{A2D35953-D7C8-664D-A135-B9CFE88DFDD5}" sibTransId="{50952303-CA5E-C945-AD1A-3DE48A24B636}"/>
    <dgm:cxn modelId="{18B8F082-EFA0-4F1D-943A-DDEA899BD1D0}" type="presParOf" srcId="{CEEEF995-ABB8-7944-9D4C-0B7A1F027BB3}" destId="{2F656BCD-F2D8-4848-AFC5-6562C5056D85}" srcOrd="0" destOrd="0" presId="urn:microsoft.com/office/officeart/2005/8/layout/vList5"/>
    <dgm:cxn modelId="{D7B9A187-655F-43B4-B4E2-533809133DE6}" type="presParOf" srcId="{2F656BCD-F2D8-4848-AFC5-6562C5056D85}" destId="{D46E09BE-4739-6A44-9340-1E87A66F99E8}" srcOrd="0" destOrd="0" presId="urn:microsoft.com/office/officeart/2005/8/layout/vList5"/>
    <dgm:cxn modelId="{5664A75F-29EE-406B-A187-D51445D3523A}" type="presParOf" srcId="{2F656BCD-F2D8-4848-AFC5-6562C5056D85}" destId="{3FA033E8-9606-6E4B-9F27-94806267EAC5}" srcOrd="1" destOrd="0" presId="urn:microsoft.com/office/officeart/2005/8/layout/vList5"/>
    <dgm:cxn modelId="{98E6F45B-95E8-41C9-B083-8F412F3827EB}" type="presParOf" srcId="{CEEEF995-ABB8-7944-9D4C-0B7A1F027BB3}" destId="{65E0E58E-2D2E-AE48-93FE-6C774A2CDB86}" srcOrd="1" destOrd="0" presId="urn:microsoft.com/office/officeart/2005/8/layout/vList5"/>
    <dgm:cxn modelId="{7C51ED9F-D2A4-4538-83FB-AF0E5C6D4B4C}" type="presParOf" srcId="{CEEEF995-ABB8-7944-9D4C-0B7A1F027BB3}" destId="{38B1727E-82CB-F44B-9BEE-A63118D201EC}" srcOrd="2" destOrd="0" presId="urn:microsoft.com/office/officeart/2005/8/layout/vList5"/>
    <dgm:cxn modelId="{4F590576-ED32-4871-88B9-EC0366561E2F}" type="presParOf" srcId="{38B1727E-82CB-F44B-9BEE-A63118D201EC}" destId="{1C65FFEF-9042-2A44-B311-4BC5137596DC}" srcOrd="0" destOrd="0" presId="urn:microsoft.com/office/officeart/2005/8/layout/vList5"/>
    <dgm:cxn modelId="{69593CB2-174B-4D73-BB83-E55D21096394}" type="presParOf" srcId="{38B1727E-82CB-F44B-9BEE-A63118D201EC}" destId="{3E9DCA52-78F2-EA45-9938-B5383FCCB146}"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EA01669-312A-4CDF-A561-7A68E882A33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IE"/>
        </a:p>
      </dgm:t>
    </dgm:pt>
    <dgm:pt modelId="{12966114-A81F-42FC-BD42-4B2CDADE0BDF}">
      <dgm:prSet phldrT="[Text]" custT="1"/>
      <dgm:spPr/>
      <dgm:t>
        <a:bodyPr/>
        <a:lstStyle/>
        <a:p>
          <a:r>
            <a:rPr lang="en-IE" sz="1400" b="1" dirty="0" smtClean="0"/>
            <a:t>Pre-</a:t>
          </a:r>
        </a:p>
        <a:p>
          <a:r>
            <a:rPr lang="en-IE" sz="1400" b="1" dirty="0" smtClean="0"/>
            <a:t>contemplation</a:t>
          </a:r>
          <a:endParaRPr lang="en-IE" sz="1400" b="1" dirty="0"/>
        </a:p>
      </dgm:t>
    </dgm:pt>
    <dgm:pt modelId="{D979260F-D8C6-4AEC-AF77-A07ECEB844A2}" type="parTrans" cxnId="{E4006E6D-97FF-49D0-8B12-C16A102F26A6}">
      <dgm:prSet/>
      <dgm:spPr/>
      <dgm:t>
        <a:bodyPr/>
        <a:lstStyle/>
        <a:p>
          <a:endParaRPr lang="en-IE"/>
        </a:p>
      </dgm:t>
    </dgm:pt>
    <dgm:pt modelId="{C1208FD1-319B-41E1-B9F4-44805A6F9355}" type="sibTrans" cxnId="{E4006E6D-97FF-49D0-8B12-C16A102F26A6}">
      <dgm:prSet/>
      <dgm:spPr/>
      <dgm:t>
        <a:bodyPr/>
        <a:lstStyle/>
        <a:p>
          <a:endParaRPr lang="en-IE"/>
        </a:p>
      </dgm:t>
    </dgm:pt>
    <dgm:pt modelId="{5C934D2A-0E41-45A3-B5AE-64E48AF9F722}">
      <dgm:prSet phldrT="[Text]"/>
      <dgm:spPr/>
      <dgm:t>
        <a:bodyPr/>
        <a:lstStyle/>
        <a:p>
          <a:r>
            <a:rPr lang="en-IE" b="0" dirty="0" smtClean="0"/>
            <a:t>Contemplation</a:t>
          </a:r>
          <a:endParaRPr lang="en-IE" b="0" dirty="0"/>
        </a:p>
      </dgm:t>
    </dgm:pt>
    <dgm:pt modelId="{3CA9EB89-3EE4-4080-A310-3FA0193DD78B}" type="parTrans" cxnId="{F9A09435-E4E5-4177-B1D6-AEF2F0893DE0}">
      <dgm:prSet/>
      <dgm:spPr/>
      <dgm:t>
        <a:bodyPr/>
        <a:lstStyle/>
        <a:p>
          <a:endParaRPr lang="en-IE"/>
        </a:p>
      </dgm:t>
    </dgm:pt>
    <dgm:pt modelId="{7A6FD75A-F8A8-4643-B191-06D643FBAC2F}" type="sibTrans" cxnId="{F9A09435-E4E5-4177-B1D6-AEF2F0893DE0}">
      <dgm:prSet/>
      <dgm:spPr/>
      <dgm:t>
        <a:bodyPr/>
        <a:lstStyle/>
        <a:p>
          <a:endParaRPr lang="en-IE"/>
        </a:p>
      </dgm:t>
    </dgm:pt>
    <dgm:pt modelId="{212EEFB9-E143-4017-AF1E-BF594AD7629A}">
      <dgm:prSet phldrT="[Text]" custT="1"/>
      <dgm:spPr/>
      <dgm:t>
        <a:bodyPr/>
        <a:lstStyle/>
        <a:p>
          <a:r>
            <a:rPr lang="en-IE" sz="1600" b="1" dirty="0" smtClean="0"/>
            <a:t>Preparation</a:t>
          </a:r>
          <a:endParaRPr lang="en-IE" sz="1600" b="1" dirty="0"/>
        </a:p>
      </dgm:t>
    </dgm:pt>
    <dgm:pt modelId="{82671429-16A1-4D91-859D-7AA5D2991D83}" type="parTrans" cxnId="{187786DF-186E-4EFE-B1E4-49F222EF78DA}">
      <dgm:prSet/>
      <dgm:spPr/>
      <dgm:t>
        <a:bodyPr/>
        <a:lstStyle/>
        <a:p>
          <a:endParaRPr lang="en-IE"/>
        </a:p>
      </dgm:t>
    </dgm:pt>
    <dgm:pt modelId="{7081985A-21F5-4B75-BCC6-F8349A847ED2}" type="sibTrans" cxnId="{187786DF-186E-4EFE-B1E4-49F222EF78DA}">
      <dgm:prSet/>
      <dgm:spPr/>
      <dgm:t>
        <a:bodyPr/>
        <a:lstStyle/>
        <a:p>
          <a:endParaRPr lang="en-IE"/>
        </a:p>
      </dgm:t>
    </dgm:pt>
    <dgm:pt modelId="{73622CE2-4EC0-4EBE-8BAC-DB52424DEFE0}">
      <dgm:prSet phldrT="[Text]" custT="1"/>
      <dgm:spPr/>
      <dgm:t>
        <a:bodyPr/>
        <a:lstStyle/>
        <a:p>
          <a:r>
            <a:rPr lang="en-IE" sz="1600" b="1" dirty="0" smtClean="0"/>
            <a:t>Action</a:t>
          </a:r>
          <a:endParaRPr lang="en-IE" sz="1600" b="1" dirty="0"/>
        </a:p>
      </dgm:t>
    </dgm:pt>
    <dgm:pt modelId="{9227526A-D16E-4795-A30B-A34C9289FADD}" type="parTrans" cxnId="{CC281B59-5BC3-4D99-8A21-E042F6F3BE68}">
      <dgm:prSet/>
      <dgm:spPr/>
      <dgm:t>
        <a:bodyPr/>
        <a:lstStyle/>
        <a:p>
          <a:endParaRPr lang="en-IE"/>
        </a:p>
      </dgm:t>
    </dgm:pt>
    <dgm:pt modelId="{17850535-1A23-40B2-A86D-C4330EE987E1}" type="sibTrans" cxnId="{CC281B59-5BC3-4D99-8A21-E042F6F3BE68}">
      <dgm:prSet/>
      <dgm:spPr/>
      <dgm:t>
        <a:bodyPr/>
        <a:lstStyle/>
        <a:p>
          <a:endParaRPr lang="en-IE"/>
        </a:p>
      </dgm:t>
    </dgm:pt>
    <dgm:pt modelId="{62D550F5-7ADF-4E30-AA3C-BD719C47B167}">
      <dgm:prSet phldrT="[Text]" custT="1"/>
      <dgm:spPr/>
      <dgm:t>
        <a:bodyPr/>
        <a:lstStyle/>
        <a:p>
          <a:r>
            <a:rPr lang="en-IE" sz="1500" b="1" dirty="0" smtClean="0"/>
            <a:t>Maintenance</a:t>
          </a:r>
          <a:endParaRPr lang="en-IE" sz="1500" b="1" dirty="0"/>
        </a:p>
      </dgm:t>
    </dgm:pt>
    <dgm:pt modelId="{D517776D-C3A9-4EBC-BED1-98429CBF63F0}" type="parTrans" cxnId="{81F65F9E-6BC3-4BE1-A1CF-7920F61F18B1}">
      <dgm:prSet/>
      <dgm:spPr/>
      <dgm:t>
        <a:bodyPr/>
        <a:lstStyle/>
        <a:p>
          <a:endParaRPr lang="en-IE"/>
        </a:p>
      </dgm:t>
    </dgm:pt>
    <dgm:pt modelId="{4E315DDE-69BC-4D3F-B156-67D4CA5E8264}" type="sibTrans" cxnId="{81F65F9E-6BC3-4BE1-A1CF-7920F61F18B1}">
      <dgm:prSet/>
      <dgm:spPr/>
      <dgm:t>
        <a:bodyPr/>
        <a:lstStyle/>
        <a:p>
          <a:endParaRPr lang="en-IE"/>
        </a:p>
      </dgm:t>
    </dgm:pt>
    <dgm:pt modelId="{11E455DB-AC22-4F6C-B73A-689912B107F8}">
      <dgm:prSet phldrT="[Text]" custT="1"/>
      <dgm:spPr/>
      <dgm:t>
        <a:bodyPr/>
        <a:lstStyle/>
        <a:p>
          <a:r>
            <a:rPr lang="en-IE" sz="1600" b="1" dirty="0" smtClean="0"/>
            <a:t>Relapse</a:t>
          </a:r>
          <a:endParaRPr lang="en-IE" sz="1600" b="1" dirty="0"/>
        </a:p>
      </dgm:t>
    </dgm:pt>
    <dgm:pt modelId="{48F7FBB7-2CCB-481F-9EA1-79DBC7A1DEEA}" type="parTrans" cxnId="{43300AD7-F044-49A9-BFF7-D7CFC5E1E587}">
      <dgm:prSet/>
      <dgm:spPr/>
      <dgm:t>
        <a:bodyPr/>
        <a:lstStyle/>
        <a:p>
          <a:endParaRPr lang="en-IE"/>
        </a:p>
      </dgm:t>
    </dgm:pt>
    <dgm:pt modelId="{5119CBB3-8440-4BEF-BE1D-232692D82E7F}" type="sibTrans" cxnId="{43300AD7-F044-49A9-BFF7-D7CFC5E1E587}">
      <dgm:prSet/>
      <dgm:spPr/>
      <dgm:t>
        <a:bodyPr/>
        <a:lstStyle/>
        <a:p>
          <a:endParaRPr lang="en-IE"/>
        </a:p>
      </dgm:t>
    </dgm:pt>
    <dgm:pt modelId="{2D41FE2E-D599-4C19-8F87-9CB45C639322}" type="pres">
      <dgm:prSet presAssocID="{5EA01669-312A-4CDF-A561-7A68E882A334}" presName="cycle" presStyleCnt="0">
        <dgm:presLayoutVars>
          <dgm:dir/>
          <dgm:resizeHandles val="exact"/>
        </dgm:presLayoutVars>
      </dgm:prSet>
      <dgm:spPr/>
      <dgm:t>
        <a:bodyPr/>
        <a:lstStyle/>
        <a:p>
          <a:endParaRPr lang="en-US"/>
        </a:p>
      </dgm:t>
    </dgm:pt>
    <dgm:pt modelId="{396E4E57-F873-4E39-9F2A-4D4B946ADA58}" type="pres">
      <dgm:prSet presAssocID="{12966114-A81F-42FC-BD42-4B2CDADE0BDF}" presName="node" presStyleLbl="node1" presStyleIdx="0" presStyleCnt="6">
        <dgm:presLayoutVars>
          <dgm:bulletEnabled val="1"/>
        </dgm:presLayoutVars>
      </dgm:prSet>
      <dgm:spPr/>
      <dgm:t>
        <a:bodyPr/>
        <a:lstStyle/>
        <a:p>
          <a:endParaRPr lang="en-US"/>
        </a:p>
      </dgm:t>
    </dgm:pt>
    <dgm:pt modelId="{F9F92434-558D-416F-8F9A-132BA3104C0C}" type="pres">
      <dgm:prSet presAssocID="{C1208FD1-319B-41E1-B9F4-44805A6F9355}" presName="sibTrans" presStyleLbl="sibTrans2D1" presStyleIdx="0" presStyleCnt="6"/>
      <dgm:spPr/>
      <dgm:t>
        <a:bodyPr/>
        <a:lstStyle/>
        <a:p>
          <a:endParaRPr lang="en-US"/>
        </a:p>
      </dgm:t>
    </dgm:pt>
    <dgm:pt modelId="{70E3E432-8488-4C4B-801F-E5844EC8A87E}" type="pres">
      <dgm:prSet presAssocID="{C1208FD1-319B-41E1-B9F4-44805A6F9355}" presName="connectorText" presStyleLbl="sibTrans2D1" presStyleIdx="0" presStyleCnt="6"/>
      <dgm:spPr/>
      <dgm:t>
        <a:bodyPr/>
        <a:lstStyle/>
        <a:p>
          <a:endParaRPr lang="en-US"/>
        </a:p>
      </dgm:t>
    </dgm:pt>
    <dgm:pt modelId="{4E308B1A-D606-4113-9506-F7A49D2A7F23}" type="pres">
      <dgm:prSet presAssocID="{5C934D2A-0E41-45A3-B5AE-64E48AF9F722}" presName="node" presStyleLbl="node1" presStyleIdx="1" presStyleCnt="6">
        <dgm:presLayoutVars>
          <dgm:bulletEnabled val="1"/>
        </dgm:presLayoutVars>
      </dgm:prSet>
      <dgm:spPr/>
      <dgm:t>
        <a:bodyPr/>
        <a:lstStyle/>
        <a:p>
          <a:endParaRPr lang="en-US"/>
        </a:p>
      </dgm:t>
    </dgm:pt>
    <dgm:pt modelId="{E6713B25-CF34-4516-86F4-16E067B57037}" type="pres">
      <dgm:prSet presAssocID="{7A6FD75A-F8A8-4643-B191-06D643FBAC2F}" presName="sibTrans" presStyleLbl="sibTrans2D1" presStyleIdx="1" presStyleCnt="6"/>
      <dgm:spPr/>
      <dgm:t>
        <a:bodyPr/>
        <a:lstStyle/>
        <a:p>
          <a:endParaRPr lang="en-US"/>
        </a:p>
      </dgm:t>
    </dgm:pt>
    <dgm:pt modelId="{4DBEB800-01EB-4756-8E92-AE2EE0012B6B}" type="pres">
      <dgm:prSet presAssocID="{7A6FD75A-F8A8-4643-B191-06D643FBAC2F}" presName="connectorText" presStyleLbl="sibTrans2D1" presStyleIdx="1" presStyleCnt="6"/>
      <dgm:spPr/>
      <dgm:t>
        <a:bodyPr/>
        <a:lstStyle/>
        <a:p>
          <a:endParaRPr lang="en-US"/>
        </a:p>
      </dgm:t>
    </dgm:pt>
    <dgm:pt modelId="{835BF84C-E9A5-4861-A5A3-EBF636937A05}" type="pres">
      <dgm:prSet presAssocID="{212EEFB9-E143-4017-AF1E-BF594AD7629A}" presName="node" presStyleLbl="node1" presStyleIdx="2" presStyleCnt="6">
        <dgm:presLayoutVars>
          <dgm:bulletEnabled val="1"/>
        </dgm:presLayoutVars>
      </dgm:prSet>
      <dgm:spPr/>
      <dgm:t>
        <a:bodyPr/>
        <a:lstStyle/>
        <a:p>
          <a:endParaRPr lang="en-US"/>
        </a:p>
      </dgm:t>
    </dgm:pt>
    <dgm:pt modelId="{EDB10250-FC93-49AD-A22F-5734B57E6E87}" type="pres">
      <dgm:prSet presAssocID="{7081985A-21F5-4B75-BCC6-F8349A847ED2}" presName="sibTrans" presStyleLbl="sibTrans2D1" presStyleIdx="2" presStyleCnt="6"/>
      <dgm:spPr/>
      <dgm:t>
        <a:bodyPr/>
        <a:lstStyle/>
        <a:p>
          <a:endParaRPr lang="en-US"/>
        </a:p>
      </dgm:t>
    </dgm:pt>
    <dgm:pt modelId="{C4995766-D5EB-4188-9E89-B42E9AFDF8F0}" type="pres">
      <dgm:prSet presAssocID="{7081985A-21F5-4B75-BCC6-F8349A847ED2}" presName="connectorText" presStyleLbl="sibTrans2D1" presStyleIdx="2" presStyleCnt="6"/>
      <dgm:spPr/>
      <dgm:t>
        <a:bodyPr/>
        <a:lstStyle/>
        <a:p>
          <a:endParaRPr lang="en-US"/>
        </a:p>
      </dgm:t>
    </dgm:pt>
    <dgm:pt modelId="{A993CCD7-63C0-40EC-A412-B043E71708E0}" type="pres">
      <dgm:prSet presAssocID="{73622CE2-4EC0-4EBE-8BAC-DB52424DEFE0}" presName="node" presStyleLbl="node1" presStyleIdx="3" presStyleCnt="6">
        <dgm:presLayoutVars>
          <dgm:bulletEnabled val="1"/>
        </dgm:presLayoutVars>
      </dgm:prSet>
      <dgm:spPr/>
      <dgm:t>
        <a:bodyPr/>
        <a:lstStyle/>
        <a:p>
          <a:endParaRPr lang="en-IE"/>
        </a:p>
      </dgm:t>
    </dgm:pt>
    <dgm:pt modelId="{4B9DABF4-4F82-4D8C-A34C-AEB9CB187C76}" type="pres">
      <dgm:prSet presAssocID="{17850535-1A23-40B2-A86D-C4330EE987E1}" presName="sibTrans" presStyleLbl="sibTrans2D1" presStyleIdx="3" presStyleCnt="6"/>
      <dgm:spPr/>
      <dgm:t>
        <a:bodyPr/>
        <a:lstStyle/>
        <a:p>
          <a:endParaRPr lang="en-US"/>
        </a:p>
      </dgm:t>
    </dgm:pt>
    <dgm:pt modelId="{9FFDAF46-D628-447D-9FF8-83CDB08DA1BF}" type="pres">
      <dgm:prSet presAssocID="{17850535-1A23-40B2-A86D-C4330EE987E1}" presName="connectorText" presStyleLbl="sibTrans2D1" presStyleIdx="3" presStyleCnt="6"/>
      <dgm:spPr/>
      <dgm:t>
        <a:bodyPr/>
        <a:lstStyle/>
        <a:p>
          <a:endParaRPr lang="en-US"/>
        </a:p>
      </dgm:t>
    </dgm:pt>
    <dgm:pt modelId="{5FA7525D-E746-4ADF-850E-F8D6388D2D0A}" type="pres">
      <dgm:prSet presAssocID="{62D550F5-7ADF-4E30-AA3C-BD719C47B167}" presName="node" presStyleLbl="node1" presStyleIdx="4" presStyleCnt="6">
        <dgm:presLayoutVars>
          <dgm:bulletEnabled val="1"/>
        </dgm:presLayoutVars>
      </dgm:prSet>
      <dgm:spPr/>
      <dgm:t>
        <a:bodyPr/>
        <a:lstStyle/>
        <a:p>
          <a:endParaRPr lang="en-US"/>
        </a:p>
      </dgm:t>
    </dgm:pt>
    <dgm:pt modelId="{4D1B4D09-5794-4155-B9E3-716292CF6785}" type="pres">
      <dgm:prSet presAssocID="{4E315DDE-69BC-4D3F-B156-67D4CA5E8264}" presName="sibTrans" presStyleLbl="sibTrans2D1" presStyleIdx="4" presStyleCnt="6"/>
      <dgm:spPr/>
      <dgm:t>
        <a:bodyPr/>
        <a:lstStyle/>
        <a:p>
          <a:endParaRPr lang="en-US"/>
        </a:p>
      </dgm:t>
    </dgm:pt>
    <dgm:pt modelId="{97F1C604-54BD-461D-813F-1C494FB03C03}" type="pres">
      <dgm:prSet presAssocID="{4E315DDE-69BC-4D3F-B156-67D4CA5E8264}" presName="connectorText" presStyleLbl="sibTrans2D1" presStyleIdx="4" presStyleCnt="6"/>
      <dgm:spPr/>
      <dgm:t>
        <a:bodyPr/>
        <a:lstStyle/>
        <a:p>
          <a:endParaRPr lang="en-US"/>
        </a:p>
      </dgm:t>
    </dgm:pt>
    <dgm:pt modelId="{27B167D2-87FC-4322-A8CA-A44BA1B29930}" type="pres">
      <dgm:prSet presAssocID="{11E455DB-AC22-4F6C-B73A-689912B107F8}" presName="node" presStyleLbl="node1" presStyleIdx="5" presStyleCnt="6">
        <dgm:presLayoutVars>
          <dgm:bulletEnabled val="1"/>
        </dgm:presLayoutVars>
      </dgm:prSet>
      <dgm:spPr/>
      <dgm:t>
        <a:bodyPr/>
        <a:lstStyle/>
        <a:p>
          <a:endParaRPr lang="en-IE"/>
        </a:p>
      </dgm:t>
    </dgm:pt>
    <dgm:pt modelId="{AEF98A74-1BD6-4692-B460-8A985FF973A0}" type="pres">
      <dgm:prSet presAssocID="{5119CBB3-8440-4BEF-BE1D-232692D82E7F}" presName="sibTrans" presStyleLbl="sibTrans2D1" presStyleIdx="5" presStyleCnt="6"/>
      <dgm:spPr/>
      <dgm:t>
        <a:bodyPr/>
        <a:lstStyle/>
        <a:p>
          <a:endParaRPr lang="en-US"/>
        </a:p>
      </dgm:t>
    </dgm:pt>
    <dgm:pt modelId="{790DE8A6-1AB3-40A7-9556-630C20875DB1}" type="pres">
      <dgm:prSet presAssocID="{5119CBB3-8440-4BEF-BE1D-232692D82E7F}" presName="connectorText" presStyleLbl="sibTrans2D1" presStyleIdx="5" presStyleCnt="6"/>
      <dgm:spPr/>
      <dgm:t>
        <a:bodyPr/>
        <a:lstStyle/>
        <a:p>
          <a:endParaRPr lang="en-US"/>
        </a:p>
      </dgm:t>
    </dgm:pt>
  </dgm:ptLst>
  <dgm:cxnLst>
    <dgm:cxn modelId="{8BCA31CE-0AD5-4E97-B7D6-91967577968C}" type="presOf" srcId="{7A6FD75A-F8A8-4643-B191-06D643FBAC2F}" destId="{E6713B25-CF34-4516-86F4-16E067B57037}" srcOrd="0" destOrd="0" presId="urn:microsoft.com/office/officeart/2005/8/layout/cycle2"/>
    <dgm:cxn modelId="{E8710561-D1C5-45A9-BAE0-7DF7832882D9}" type="presOf" srcId="{C1208FD1-319B-41E1-B9F4-44805A6F9355}" destId="{70E3E432-8488-4C4B-801F-E5844EC8A87E}" srcOrd="1" destOrd="0" presId="urn:microsoft.com/office/officeart/2005/8/layout/cycle2"/>
    <dgm:cxn modelId="{50EC1857-026B-424D-BF9D-12FDA1C6BC52}" type="presOf" srcId="{5EA01669-312A-4CDF-A561-7A68E882A334}" destId="{2D41FE2E-D599-4C19-8F87-9CB45C639322}" srcOrd="0" destOrd="0" presId="urn:microsoft.com/office/officeart/2005/8/layout/cycle2"/>
    <dgm:cxn modelId="{81F65F9E-6BC3-4BE1-A1CF-7920F61F18B1}" srcId="{5EA01669-312A-4CDF-A561-7A68E882A334}" destId="{62D550F5-7ADF-4E30-AA3C-BD719C47B167}" srcOrd="4" destOrd="0" parTransId="{D517776D-C3A9-4EBC-BED1-98429CBF63F0}" sibTransId="{4E315DDE-69BC-4D3F-B156-67D4CA5E8264}"/>
    <dgm:cxn modelId="{43300AD7-F044-49A9-BFF7-D7CFC5E1E587}" srcId="{5EA01669-312A-4CDF-A561-7A68E882A334}" destId="{11E455DB-AC22-4F6C-B73A-689912B107F8}" srcOrd="5" destOrd="0" parTransId="{48F7FBB7-2CCB-481F-9EA1-79DBC7A1DEEA}" sibTransId="{5119CBB3-8440-4BEF-BE1D-232692D82E7F}"/>
    <dgm:cxn modelId="{D3F6938F-6802-440C-AB84-674C155975EC}" type="presOf" srcId="{212EEFB9-E143-4017-AF1E-BF594AD7629A}" destId="{835BF84C-E9A5-4861-A5A3-EBF636937A05}" srcOrd="0" destOrd="0" presId="urn:microsoft.com/office/officeart/2005/8/layout/cycle2"/>
    <dgm:cxn modelId="{187786DF-186E-4EFE-B1E4-49F222EF78DA}" srcId="{5EA01669-312A-4CDF-A561-7A68E882A334}" destId="{212EEFB9-E143-4017-AF1E-BF594AD7629A}" srcOrd="2" destOrd="0" parTransId="{82671429-16A1-4D91-859D-7AA5D2991D83}" sibTransId="{7081985A-21F5-4B75-BCC6-F8349A847ED2}"/>
    <dgm:cxn modelId="{DD2D84C6-1770-4DB0-9C43-0EA2AC14E9D0}" type="presOf" srcId="{7081985A-21F5-4B75-BCC6-F8349A847ED2}" destId="{C4995766-D5EB-4188-9E89-B42E9AFDF8F0}" srcOrd="1" destOrd="0" presId="urn:microsoft.com/office/officeart/2005/8/layout/cycle2"/>
    <dgm:cxn modelId="{039289C4-2F7C-4EC7-995A-4CF5F2224229}" type="presOf" srcId="{5119CBB3-8440-4BEF-BE1D-232692D82E7F}" destId="{790DE8A6-1AB3-40A7-9556-630C20875DB1}" srcOrd="1" destOrd="0" presId="urn:microsoft.com/office/officeart/2005/8/layout/cycle2"/>
    <dgm:cxn modelId="{E4006E6D-97FF-49D0-8B12-C16A102F26A6}" srcId="{5EA01669-312A-4CDF-A561-7A68E882A334}" destId="{12966114-A81F-42FC-BD42-4B2CDADE0BDF}" srcOrd="0" destOrd="0" parTransId="{D979260F-D8C6-4AEC-AF77-A07ECEB844A2}" sibTransId="{C1208FD1-319B-41E1-B9F4-44805A6F9355}"/>
    <dgm:cxn modelId="{7F7F4F4E-EA29-4371-A20E-4441DC5F451C}" type="presOf" srcId="{12966114-A81F-42FC-BD42-4B2CDADE0BDF}" destId="{396E4E57-F873-4E39-9F2A-4D4B946ADA58}" srcOrd="0" destOrd="0" presId="urn:microsoft.com/office/officeart/2005/8/layout/cycle2"/>
    <dgm:cxn modelId="{7F04B988-3680-456B-8F88-59BA44141786}" type="presOf" srcId="{73622CE2-4EC0-4EBE-8BAC-DB52424DEFE0}" destId="{A993CCD7-63C0-40EC-A412-B043E71708E0}" srcOrd="0" destOrd="0" presId="urn:microsoft.com/office/officeart/2005/8/layout/cycle2"/>
    <dgm:cxn modelId="{D3B3C575-5CFC-436F-A677-5482FD933B16}" type="presOf" srcId="{C1208FD1-319B-41E1-B9F4-44805A6F9355}" destId="{F9F92434-558D-416F-8F9A-132BA3104C0C}" srcOrd="0" destOrd="0" presId="urn:microsoft.com/office/officeart/2005/8/layout/cycle2"/>
    <dgm:cxn modelId="{8B333A9B-472B-4F54-BF74-D77BCC635F1C}" type="presOf" srcId="{62D550F5-7ADF-4E30-AA3C-BD719C47B167}" destId="{5FA7525D-E746-4ADF-850E-F8D6388D2D0A}" srcOrd="0" destOrd="0" presId="urn:microsoft.com/office/officeart/2005/8/layout/cycle2"/>
    <dgm:cxn modelId="{F9A09435-E4E5-4177-B1D6-AEF2F0893DE0}" srcId="{5EA01669-312A-4CDF-A561-7A68E882A334}" destId="{5C934D2A-0E41-45A3-B5AE-64E48AF9F722}" srcOrd="1" destOrd="0" parTransId="{3CA9EB89-3EE4-4080-A310-3FA0193DD78B}" sibTransId="{7A6FD75A-F8A8-4643-B191-06D643FBAC2F}"/>
    <dgm:cxn modelId="{3133215A-23A9-471A-A950-C195E4942B7A}" type="presOf" srcId="{7A6FD75A-F8A8-4643-B191-06D643FBAC2F}" destId="{4DBEB800-01EB-4756-8E92-AE2EE0012B6B}" srcOrd="1" destOrd="0" presId="urn:microsoft.com/office/officeart/2005/8/layout/cycle2"/>
    <dgm:cxn modelId="{81F0FA0D-393C-468A-A0C4-CED53634509E}" type="presOf" srcId="{17850535-1A23-40B2-A86D-C4330EE987E1}" destId="{9FFDAF46-D628-447D-9FF8-83CDB08DA1BF}" srcOrd="1" destOrd="0" presId="urn:microsoft.com/office/officeart/2005/8/layout/cycle2"/>
    <dgm:cxn modelId="{D44DDB23-4E51-4802-B6E1-3C857742A8D0}" type="presOf" srcId="{4E315DDE-69BC-4D3F-B156-67D4CA5E8264}" destId="{4D1B4D09-5794-4155-B9E3-716292CF6785}" srcOrd="0" destOrd="0" presId="urn:microsoft.com/office/officeart/2005/8/layout/cycle2"/>
    <dgm:cxn modelId="{80298B28-7DB5-4E2E-AA42-2BCDB1E931CC}" type="presOf" srcId="{5119CBB3-8440-4BEF-BE1D-232692D82E7F}" destId="{AEF98A74-1BD6-4692-B460-8A985FF973A0}" srcOrd="0" destOrd="0" presId="urn:microsoft.com/office/officeart/2005/8/layout/cycle2"/>
    <dgm:cxn modelId="{AEFE5F8E-F94E-4AA8-87EC-4ACF6C27A78D}" type="presOf" srcId="{5C934D2A-0E41-45A3-B5AE-64E48AF9F722}" destId="{4E308B1A-D606-4113-9506-F7A49D2A7F23}" srcOrd="0" destOrd="0" presId="urn:microsoft.com/office/officeart/2005/8/layout/cycle2"/>
    <dgm:cxn modelId="{CC281B59-5BC3-4D99-8A21-E042F6F3BE68}" srcId="{5EA01669-312A-4CDF-A561-7A68E882A334}" destId="{73622CE2-4EC0-4EBE-8BAC-DB52424DEFE0}" srcOrd="3" destOrd="0" parTransId="{9227526A-D16E-4795-A30B-A34C9289FADD}" sibTransId="{17850535-1A23-40B2-A86D-C4330EE987E1}"/>
    <dgm:cxn modelId="{AE8CA85D-54A8-4DE8-AE33-DFF00BC52D2B}" type="presOf" srcId="{11E455DB-AC22-4F6C-B73A-689912B107F8}" destId="{27B167D2-87FC-4322-A8CA-A44BA1B29930}" srcOrd="0" destOrd="0" presId="urn:microsoft.com/office/officeart/2005/8/layout/cycle2"/>
    <dgm:cxn modelId="{9A9F04FA-895B-4627-8E2F-04DDD4D8D636}" type="presOf" srcId="{17850535-1A23-40B2-A86D-C4330EE987E1}" destId="{4B9DABF4-4F82-4D8C-A34C-AEB9CB187C76}" srcOrd="0" destOrd="0" presId="urn:microsoft.com/office/officeart/2005/8/layout/cycle2"/>
    <dgm:cxn modelId="{953C4979-3E1B-408E-B6DC-E46C7339FF00}" type="presOf" srcId="{7081985A-21F5-4B75-BCC6-F8349A847ED2}" destId="{EDB10250-FC93-49AD-A22F-5734B57E6E87}" srcOrd="0" destOrd="0" presId="urn:microsoft.com/office/officeart/2005/8/layout/cycle2"/>
    <dgm:cxn modelId="{C78441AF-2950-4276-9CE0-BD17A7762804}" type="presOf" srcId="{4E315DDE-69BC-4D3F-B156-67D4CA5E8264}" destId="{97F1C604-54BD-461D-813F-1C494FB03C03}" srcOrd="1" destOrd="0" presId="urn:microsoft.com/office/officeart/2005/8/layout/cycle2"/>
    <dgm:cxn modelId="{87604221-36EB-48C1-88AB-CEC6A500A85D}" type="presParOf" srcId="{2D41FE2E-D599-4C19-8F87-9CB45C639322}" destId="{396E4E57-F873-4E39-9F2A-4D4B946ADA58}" srcOrd="0" destOrd="0" presId="urn:microsoft.com/office/officeart/2005/8/layout/cycle2"/>
    <dgm:cxn modelId="{EB7F0F28-1B84-4AF6-95BB-791541CE2882}" type="presParOf" srcId="{2D41FE2E-D599-4C19-8F87-9CB45C639322}" destId="{F9F92434-558D-416F-8F9A-132BA3104C0C}" srcOrd="1" destOrd="0" presId="urn:microsoft.com/office/officeart/2005/8/layout/cycle2"/>
    <dgm:cxn modelId="{32EE7F1A-3976-4889-B66E-7401436B5F68}" type="presParOf" srcId="{F9F92434-558D-416F-8F9A-132BA3104C0C}" destId="{70E3E432-8488-4C4B-801F-E5844EC8A87E}" srcOrd="0" destOrd="0" presId="urn:microsoft.com/office/officeart/2005/8/layout/cycle2"/>
    <dgm:cxn modelId="{9A9CF47C-64A1-4140-AC9A-439B6EDE397B}" type="presParOf" srcId="{2D41FE2E-D599-4C19-8F87-9CB45C639322}" destId="{4E308B1A-D606-4113-9506-F7A49D2A7F23}" srcOrd="2" destOrd="0" presId="urn:microsoft.com/office/officeart/2005/8/layout/cycle2"/>
    <dgm:cxn modelId="{686DB438-86AF-4888-AAC6-A41B1D487DFF}" type="presParOf" srcId="{2D41FE2E-D599-4C19-8F87-9CB45C639322}" destId="{E6713B25-CF34-4516-86F4-16E067B57037}" srcOrd="3" destOrd="0" presId="urn:microsoft.com/office/officeart/2005/8/layout/cycle2"/>
    <dgm:cxn modelId="{A0C68DC2-A2EB-4683-868C-D33A8186640A}" type="presParOf" srcId="{E6713B25-CF34-4516-86F4-16E067B57037}" destId="{4DBEB800-01EB-4756-8E92-AE2EE0012B6B}" srcOrd="0" destOrd="0" presId="urn:microsoft.com/office/officeart/2005/8/layout/cycle2"/>
    <dgm:cxn modelId="{8F6D9311-28C6-4D33-9A7F-1C3021B5D3B8}" type="presParOf" srcId="{2D41FE2E-D599-4C19-8F87-9CB45C639322}" destId="{835BF84C-E9A5-4861-A5A3-EBF636937A05}" srcOrd="4" destOrd="0" presId="urn:microsoft.com/office/officeart/2005/8/layout/cycle2"/>
    <dgm:cxn modelId="{29548063-311B-475B-9E47-A5196558E6F9}" type="presParOf" srcId="{2D41FE2E-D599-4C19-8F87-9CB45C639322}" destId="{EDB10250-FC93-49AD-A22F-5734B57E6E87}" srcOrd="5" destOrd="0" presId="urn:microsoft.com/office/officeart/2005/8/layout/cycle2"/>
    <dgm:cxn modelId="{3852C633-59DD-4900-9DCA-93C75B993289}" type="presParOf" srcId="{EDB10250-FC93-49AD-A22F-5734B57E6E87}" destId="{C4995766-D5EB-4188-9E89-B42E9AFDF8F0}" srcOrd="0" destOrd="0" presId="urn:microsoft.com/office/officeart/2005/8/layout/cycle2"/>
    <dgm:cxn modelId="{97328E63-FDCF-4604-B699-C8AC1DDD81E9}" type="presParOf" srcId="{2D41FE2E-D599-4C19-8F87-9CB45C639322}" destId="{A993CCD7-63C0-40EC-A412-B043E71708E0}" srcOrd="6" destOrd="0" presId="urn:microsoft.com/office/officeart/2005/8/layout/cycle2"/>
    <dgm:cxn modelId="{0B43CD57-39A6-4BD7-8EAE-960CCCF1B5A1}" type="presParOf" srcId="{2D41FE2E-D599-4C19-8F87-9CB45C639322}" destId="{4B9DABF4-4F82-4D8C-A34C-AEB9CB187C76}" srcOrd="7" destOrd="0" presId="urn:microsoft.com/office/officeart/2005/8/layout/cycle2"/>
    <dgm:cxn modelId="{2075BDC7-D6DA-4DA1-AC44-6AFF03E937AA}" type="presParOf" srcId="{4B9DABF4-4F82-4D8C-A34C-AEB9CB187C76}" destId="{9FFDAF46-D628-447D-9FF8-83CDB08DA1BF}" srcOrd="0" destOrd="0" presId="urn:microsoft.com/office/officeart/2005/8/layout/cycle2"/>
    <dgm:cxn modelId="{563AE45D-689E-4837-B1B7-B4EBBFC57F02}" type="presParOf" srcId="{2D41FE2E-D599-4C19-8F87-9CB45C639322}" destId="{5FA7525D-E746-4ADF-850E-F8D6388D2D0A}" srcOrd="8" destOrd="0" presId="urn:microsoft.com/office/officeart/2005/8/layout/cycle2"/>
    <dgm:cxn modelId="{A4F4442C-25D0-431C-8FB2-D2D4E083164A}" type="presParOf" srcId="{2D41FE2E-D599-4C19-8F87-9CB45C639322}" destId="{4D1B4D09-5794-4155-B9E3-716292CF6785}" srcOrd="9" destOrd="0" presId="urn:microsoft.com/office/officeart/2005/8/layout/cycle2"/>
    <dgm:cxn modelId="{3BFAE459-E639-4116-A54F-3003E3F6755C}" type="presParOf" srcId="{4D1B4D09-5794-4155-B9E3-716292CF6785}" destId="{97F1C604-54BD-461D-813F-1C494FB03C03}" srcOrd="0" destOrd="0" presId="urn:microsoft.com/office/officeart/2005/8/layout/cycle2"/>
    <dgm:cxn modelId="{B090B727-5642-4876-B723-9E588DC1111F}" type="presParOf" srcId="{2D41FE2E-D599-4C19-8F87-9CB45C639322}" destId="{27B167D2-87FC-4322-A8CA-A44BA1B29930}" srcOrd="10" destOrd="0" presId="urn:microsoft.com/office/officeart/2005/8/layout/cycle2"/>
    <dgm:cxn modelId="{92DB3123-B220-4A2D-AEA2-E4FD4FB684D7}" type="presParOf" srcId="{2D41FE2E-D599-4C19-8F87-9CB45C639322}" destId="{AEF98A74-1BD6-4692-B460-8A985FF973A0}" srcOrd="11" destOrd="0" presId="urn:microsoft.com/office/officeart/2005/8/layout/cycle2"/>
    <dgm:cxn modelId="{B4F49249-FDFF-4FA7-9017-316CD87D5EF9}" type="presParOf" srcId="{AEF98A74-1BD6-4692-B460-8A985FF973A0}" destId="{790DE8A6-1AB3-40A7-9556-630C20875DB1}"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E9EF07E-BEC7-4829-9265-EC1F85F4EF48}"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US"/>
        </a:p>
      </dgm:t>
    </dgm:pt>
    <dgm:pt modelId="{55D30E53-A97E-4639-92C4-758066B6803F}">
      <dgm:prSet/>
      <dgm:spPr/>
      <dgm:t>
        <a:bodyPr/>
        <a:lstStyle/>
        <a:p>
          <a:endParaRPr lang="en-US"/>
        </a:p>
      </dgm:t>
    </dgm:pt>
    <dgm:pt modelId="{A9EA97B8-9F8A-4B2E-976E-BD6AD5087DD1}" type="parTrans" cxnId="{2DCEC7FC-AF87-4462-B3D6-31B0509CB5EE}">
      <dgm:prSet/>
      <dgm:spPr/>
      <dgm:t>
        <a:bodyPr/>
        <a:lstStyle/>
        <a:p>
          <a:endParaRPr lang="en-US"/>
        </a:p>
      </dgm:t>
    </dgm:pt>
    <dgm:pt modelId="{2DE97CE0-97F3-465D-9E56-33E0B26CC482}" type="sibTrans" cxnId="{2DCEC7FC-AF87-4462-B3D6-31B0509CB5EE}">
      <dgm:prSet/>
      <dgm:spPr/>
      <dgm:t>
        <a:bodyPr/>
        <a:lstStyle/>
        <a:p>
          <a:endParaRPr lang="en-US"/>
        </a:p>
      </dgm:t>
    </dgm:pt>
    <dgm:pt modelId="{E1CDE4A9-A071-486B-87BE-63F7E268E54C}">
      <dgm:prSet phldrT="[Text]" phldr="1"/>
      <dgm:spPr/>
      <dgm:t>
        <a:bodyPr/>
        <a:lstStyle/>
        <a:p>
          <a:endParaRPr lang="en-US"/>
        </a:p>
      </dgm:t>
    </dgm:pt>
    <dgm:pt modelId="{EA32152F-0AF9-4771-9248-0EAB400AEA84}" type="parTrans" cxnId="{C86CE3DE-B659-4F17-998A-F22A012452D6}">
      <dgm:prSet/>
      <dgm:spPr/>
      <dgm:t>
        <a:bodyPr/>
        <a:lstStyle/>
        <a:p>
          <a:endParaRPr lang="en-US"/>
        </a:p>
      </dgm:t>
    </dgm:pt>
    <dgm:pt modelId="{18402E43-1617-49B8-88A4-27B6D0F33D6B}" type="sibTrans" cxnId="{C86CE3DE-B659-4F17-998A-F22A012452D6}">
      <dgm:prSet/>
      <dgm:spPr/>
      <dgm:t>
        <a:bodyPr/>
        <a:lstStyle/>
        <a:p>
          <a:endParaRPr lang="en-US"/>
        </a:p>
      </dgm:t>
    </dgm:pt>
    <dgm:pt modelId="{D1820BEA-6FB8-4721-98A5-BB9B18535D1E}">
      <dgm:prSet phldrT="[Text]" phldr="1"/>
      <dgm:spPr/>
      <dgm:t>
        <a:bodyPr/>
        <a:lstStyle/>
        <a:p>
          <a:endParaRPr lang="en-US"/>
        </a:p>
      </dgm:t>
    </dgm:pt>
    <dgm:pt modelId="{59C71A82-C140-435F-AD25-AF42C010011C}" type="parTrans" cxnId="{C7FB5D81-1FBF-4F14-8954-63A8534C416B}">
      <dgm:prSet/>
      <dgm:spPr/>
      <dgm:t>
        <a:bodyPr/>
        <a:lstStyle/>
        <a:p>
          <a:endParaRPr lang="en-US"/>
        </a:p>
      </dgm:t>
    </dgm:pt>
    <dgm:pt modelId="{BD1CD33C-2490-4FA0-934C-37662427556E}" type="sibTrans" cxnId="{C7FB5D81-1FBF-4F14-8954-63A8534C416B}">
      <dgm:prSet/>
      <dgm:spPr/>
      <dgm:t>
        <a:bodyPr/>
        <a:lstStyle/>
        <a:p>
          <a:endParaRPr lang="en-US"/>
        </a:p>
      </dgm:t>
    </dgm:pt>
    <dgm:pt modelId="{338A72B6-261C-4BF1-B1EC-1D3A807DEA58}">
      <dgm:prSet phldrT="[Text]" phldr="1"/>
      <dgm:spPr/>
      <dgm:t>
        <a:bodyPr/>
        <a:lstStyle/>
        <a:p>
          <a:endParaRPr lang="en-US"/>
        </a:p>
      </dgm:t>
    </dgm:pt>
    <dgm:pt modelId="{ECD59683-E094-4D04-B03C-5153CE66B2CA}" type="parTrans" cxnId="{92A6F339-5F89-402E-B7F8-603DF775B62B}">
      <dgm:prSet/>
      <dgm:spPr/>
      <dgm:t>
        <a:bodyPr/>
        <a:lstStyle/>
        <a:p>
          <a:endParaRPr lang="en-US"/>
        </a:p>
      </dgm:t>
    </dgm:pt>
    <dgm:pt modelId="{53BDD18A-976F-4E38-87B8-8D349555AC7E}" type="sibTrans" cxnId="{92A6F339-5F89-402E-B7F8-603DF775B62B}">
      <dgm:prSet/>
      <dgm:spPr/>
      <dgm:t>
        <a:bodyPr/>
        <a:lstStyle/>
        <a:p>
          <a:endParaRPr lang="en-US"/>
        </a:p>
      </dgm:t>
    </dgm:pt>
    <dgm:pt modelId="{3CCB7861-5A80-4959-B1D5-6B3AC61A67D5}" type="pres">
      <dgm:prSet presAssocID="{2E9EF07E-BEC7-4829-9265-EC1F85F4EF48}" presName="Name0" presStyleCnt="0">
        <dgm:presLayoutVars>
          <dgm:chMax val="7"/>
          <dgm:chPref val="7"/>
          <dgm:dir/>
        </dgm:presLayoutVars>
      </dgm:prSet>
      <dgm:spPr/>
      <dgm:t>
        <a:bodyPr/>
        <a:lstStyle/>
        <a:p>
          <a:endParaRPr lang="en-US"/>
        </a:p>
      </dgm:t>
    </dgm:pt>
    <dgm:pt modelId="{4873ACEA-0428-46CA-B384-76B6186C6856}" type="pres">
      <dgm:prSet presAssocID="{2E9EF07E-BEC7-4829-9265-EC1F85F4EF48}" presName="Name1" presStyleCnt="0"/>
      <dgm:spPr/>
    </dgm:pt>
    <dgm:pt modelId="{D68DE396-D3A1-48A2-B4AA-F82E83669CB2}" type="pres">
      <dgm:prSet presAssocID="{2DE97CE0-97F3-465D-9E56-33E0B26CC482}" presName="picture_1" presStyleCnt="0"/>
      <dgm:spPr/>
    </dgm:pt>
    <dgm:pt modelId="{3F434FF2-D054-4CBA-8589-0F78CA9DF790}" type="pres">
      <dgm:prSet presAssocID="{2DE97CE0-97F3-465D-9E56-33E0B26CC482}" presName="pictureRepeatNode" presStyleLbl="alignImgPlace1" presStyleIdx="0" presStyleCnt="4"/>
      <dgm:spPr/>
      <dgm:t>
        <a:bodyPr/>
        <a:lstStyle/>
        <a:p>
          <a:endParaRPr lang="en-US"/>
        </a:p>
      </dgm:t>
    </dgm:pt>
    <dgm:pt modelId="{95A2D309-9C1D-478E-8670-60919BEAB408}" type="pres">
      <dgm:prSet presAssocID="{55D30E53-A97E-4639-92C4-758066B6803F}" presName="text_1" presStyleLbl="node1" presStyleIdx="0" presStyleCnt="0" custScaleY="148351">
        <dgm:presLayoutVars>
          <dgm:bulletEnabled val="1"/>
        </dgm:presLayoutVars>
      </dgm:prSet>
      <dgm:spPr/>
      <dgm:t>
        <a:bodyPr/>
        <a:lstStyle/>
        <a:p>
          <a:endParaRPr lang="en-US"/>
        </a:p>
      </dgm:t>
    </dgm:pt>
    <dgm:pt modelId="{28A4A78C-BEF0-4171-A7E3-842066F0AF87}" type="pres">
      <dgm:prSet presAssocID="{18402E43-1617-49B8-88A4-27B6D0F33D6B}" presName="picture_2" presStyleCnt="0"/>
      <dgm:spPr/>
    </dgm:pt>
    <dgm:pt modelId="{1840DB70-48C1-42DE-A14F-828498010E7E}" type="pres">
      <dgm:prSet presAssocID="{18402E43-1617-49B8-88A4-27B6D0F33D6B}" presName="pictureRepeatNode" presStyleLbl="alignImgPlace1" presStyleIdx="1" presStyleCnt="4"/>
      <dgm:spPr/>
      <dgm:t>
        <a:bodyPr/>
        <a:lstStyle/>
        <a:p>
          <a:endParaRPr lang="en-US"/>
        </a:p>
      </dgm:t>
    </dgm:pt>
    <dgm:pt modelId="{BA409EA8-5D55-49AA-95D2-3240858D8484}" type="pres">
      <dgm:prSet presAssocID="{E1CDE4A9-A071-486B-87BE-63F7E268E54C}" presName="line_2" presStyleLbl="parChTrans1D1" presStyleIdx="0" presStyleCnt="3"/>
      <dgm:spPr/>
    </dgm:pt>
    <dgm:pt modelId="{05D8026C-3CF7-4EC2-BD79-29F0EC581EA4}" type="pres">
      <dgm:prSet presAssocID="{E1CDE4A9-A071-486B-87BE-63F7E268E54C}" presName="textparent_2" presStyleLbl="node1" presStyleIdx="0" presStyleCnt="0"/>
      <dgm:spPr/>
    </dgm:pt>
    <dgm:pt modelId="{614EE84B-00ED-465A-B7B5-52DE58537E82}" type="pres">
      <dgm:prSet presAssocID="{E1CDE4A9-A071-486B-87BE-63F7E268E54C}" presName="text_2" presStyleLbl="revTx" presStyleIdx="0" presStyleCnt="3">
        <dgm:presLayoutVars>
          <dgm:bulletEnabled val="1"/>
        </dgm:presLayoutVars>
      </dgm:prSet>
      <dgm:spPr/>
      <dgm:t>
        <a:bodyPr/>
        <a:lstStyle/>
        <a:p>
          <a:endParaRPr lang="en-US"/>
        </a:p>
      </dgm:t>
    </dgm:pt>
    <dgm:pt modelId="{5AF0354E-9F26-4E7B-B7F1-E9AEC551E2FE}" type="pres">
      <dgm:prSet presAssocID="{BD1CD33C-2490-4FA0-934C-37662427556E}" presName="picture_3" presStyleCnt="0"/>
      <dgm:spPr/>
    </dgm:pt>
    <dgm:pt modelId="{C1FD61F8-3FE8-4798-BDD1-26F0388BB77E}" type="pres">
      <dgm:prSet presAssocID="{BD1CD33C-2490-4FA0-934C-37662427556E}" presName="pictureRepeatNode" presStyleLbl="alignImgPlace1" presStyleIdx="2" presStyleCnt="4"/>
      <dgm:spPr/>
      <dgm:t>
        <a:bodyPr/>
        <a:lstStyle/>
        <a:p>
          <a:endParaRPr lang="en-US"/>
        </a:p>
      </dgm:t>
    </dgm:pt>
    <dgm:pt modelId="{32E46F86-6EB6-435A-9844-70CDBC71D446}" type="pres">
      <dgm:prSet presAssocID="{D1820BEA-6FB8-4721-98A5-BB9B18535D1E}" presName="line_3" presStyleLbl="parChTrans1D1" presStyleIdx="1" presStyleCnt="3"/>
      <dgm:spPr/>
    </dgm:pt>
    <dgm:pt modelId="{FF3EDB30-9E78-486B-B0B4-55214B6CAC7F}" type="pres">
      <dgm:prSet presAssocID="{D1820BEA-6FB8-4721-98A5-BB9B18535D1E}" presName="textparent_3" presStyleLbl="node1" presStyleIdx="0" presStyleCnt="0"/>
      <dgm:spPr/>
    </dgm:pt>
    <dgm:pt modelId="{65C0133F-29FC-47F6-A216-D87FCD21A1D5}" type="pres">
      <dgm:prSet presAssocID="{D1820BEA-6FB8-4721-98A5-BB9B18535D1E}" presName="text_3" presStyleLbl="revTx" presStyleIdx="1" presStyleCnt="3">
        <dgm:presLayoutVars>
          <dgm:bulletEnabled val="1"/>
        </dgm:presLayoutVars>
      </dgm:prSet>
      <dgm:spPr/>
      <dgm:t>
        <a:bodyPr/>
        <a:lstStyle/>
        <a:p>
          <a:endParaRPr lang="en-US"/>
        </a:p>
      </dgm:t>
    </dgm:pt>
    <dgm:pt modelId="{4042711F-102C-4E94-9072-26B673541BE6}" type="pres">
      <dgm:prSet presAssocID="{53BDD18A-976F-4E38-87B8-8D349555AC7E}" presName="picture_4" presStyleCnt="0"/>
      <dgm:spPr/>
    </dgm:pt>
    <dgm:pt modelId="{A21165C5-B665-45BC-91AC-4CA8F9410772}" type="pres">
      <dgm:prSet presAssocID="{53BDD18A-976F-4E38-87B8-8D349555AC7E}" presName="pictureRepeatNode" presStyleLbl="alignImgPlace1" presStyleIdx="3" presStyleCnt="4"/>
      <dgm:spPr/>
      <dgm:t>
        <a:bodyPr/>
        <a:lstStyle/>
        <a:p>
          <a:endParaRPr lang="en-US"/>
        </a:p>
      </dgm:t>
    </dgm:pt>
    <dgm:pt modelId="{2B731947-D95E-4CA5-A256-332361633D9F}" type="pres">
      <dgm:prSet presAssocID="{338A72B6-261C-4BF1-B1EC-1D3A807DEA58}" presName="line_4" presStyleLbl="parChTrans1D1" presStyleIdx="2" presStyleCnt="3"/>
      <dgm:spPr/>
    </dgm:pt>
    <dgm:pt modelId="{475356DC-B783-4253-A910-F2C0C719F185}" type="pres">
      <dgm:prSet presAssocID="{338A72B6-261C-4BF1-B1EC-1D3A807DEA58}" presName="textparent_4" presStyleLbl="node1" presStyleIdx="0" presStyleCnt="0"/>
      <dgm:spPr/>
    </dgm:pt>
    <dgm:pt modelId="{BB96E17D-B6B3-409B-8563-BFA7292F7BF2}" type="pres">
      <dgm:prSet presAssocID="{338A72B6-261C-4BF1-B1EC-1D3A807DEA58}" presName="text_4" presStyleLbl="revTx" presStyleIdx="2" presStyleCnt="3">
        <dgm:presLayoutVars>
          <dgm:bulletEnabled val="1"/>
        </dgm:presLayoutVars>
      </dgm:prSet>
      <dgm:spPr/>
      <dgm:t>
        <a:bodyPr/>
        <a:lstStyle/>
        <a:p>
          <a:endParaRPr lang="en-US"/>
        </a:p>
      </dgm:t>
    </dgm:pt>
  </dgm:ptLst>
  <dgm:cxnLst>
    <dgm:cxn modelId="{11766C5C-A5FF-4FB7-9D3C-5D7D9EE5AE46}" type="presOf" srcId="{D1820BEA-6FB8-4721-98A5-BB9B18535D1E}" destId="{65C0133F-29FC-47F6-A216-D87FCD21A1D5}" srcOrd="0" destOrd="0" presId="urn:microsoft.com/office/officeart/2008/layout/CircularPictureCallout"/>
    <dgm:cxn modelId="{ABEC3738-76B8-4955-9575-A918D435FBB0}" type="presOf" srcId="{18402E43-1617-49B8-88A4-27B6D0F33D6B}" destId="{1840DB70-48C1-42DE-A14F-828498010E7E}" srcOrd="0" destOrd="0" presId="urn:microsoft.com/office/officeart/2008/layout/CircularPictureCallout"/>
    <dgm:cxn modelId="{C86CE3DE-B659-4F17-998A-F22A012452D6}" srcId="{2E9EF07E-BEC7-4829-9265-EC1F85F4EF48}" destId="{E1CDE4A9-A071-486B-87BE-63F7E268E54C}" srcOrd="1" destOrd="0" parTransId="{EA32152F-0AF9-4771-9248-0EAB400AEA84}" sibTransId="{18402E43-1617-49B8-88A4-27B6D0F33D6B}"/>
    <dgm:cxn modelId="{B7358814-40D0-4FE2-92E7-CAE8A50E8B02}" type="presOf" srcId="{2E9EF07E-BEC7-4829-9265-EC1F85F4EF48}" destId="{3CCB7861-5A80-4959-B1D5-6B3AC61A67D5}" srcOrd="0" destOrd="0" presId="urn:microsoft.com/office/officeart/2008/layout/CircularPictureCallout"/>
    <dgm:cxn modelId="{6849ADE8-EE1F-4A14-BD18-7E1203263B59}" type="presOf" srcId="{53BDD18A-976F-4E38-87B8-8D349555AC7E}" destId="{A21165C5-B665-45BC-91AC-4CA8F9410772}" srcOrd="0" destOrd="0" presId="urn:microsoft.com/office/officeart/2008/layout/CircularPictureCallout"/>
    <dgm:cxn modelId="{7591A809-D36C-43A9-AAEE-7746C1543D77}" type="presOf" srcId="{338A72B6-261C-4BF1-B1EC-1D3A807DEA58}" destId="{BB96E17D-B6B3-409B-8563-BFA7292F7BF2}" srcOrd="0" destOrd="0" presId="urn:microsoft.com/office/officeart/2008/layout/CircularPictureCallout"/>
    <dgm:cxn modelId="{58867CFA-8480-4D07-947F-EED870345DC4}" type="presOf" srcId="{2DE97CE0-97F3-465D-9E56-33E0B26CC482}" destId="{3F434FF2-D054-4CBA-8589-0F78CA9DF790}" srcOrd="0" destOrd="0" presId="urn:microsoft.com/office/officeart/2008/layout/CircularPictureCallout"/>
    <dgm:cxn modelId="{92A6F339-5F89-402E-B7F8-603DF775B62B}" srcId="{2E9EF07E-BEC7-4829-9265-EC1F85F4EF48}" destId="{338A72B6-261C-4BF1-B1EC-1D3A807DEA58}" srcOrd="3" destOrd="0" parTransId="{ECD59683-E094-4D04-B03C-5153CE66B2CA}" sibTransId="{53BDD18A-976F-4E38-87B8-8D349555AC7E}"/>
    <dgm:cxn modelId="{C7FB5D81-1FBF-4F14-8954-63A8534C416B}" srcId="{2E9EF07E-BEC7-4829-9265-EC1F85F4EF48}" destId="{D1820BEA-6FB8-4721-98A5-BB9B18535D1E}" srcOrd="2" destOrd="0" parTransId="{59C71A82-C140-435F-AD25-AF42C010011C}" sibTransId="{BD1CD33C-2490-4FA0-934C-37662427556E}"/>
    <dgm:cxn modelId="{2DCEC7FC-AF87-4462-B3D6-31B0509CB5EE}" srcId="{2E9EF07E-BEC7-4829-9265-EC1F85F4EF48}" destId="{55D30E53-A97E-4639-92C4-758066B6803F}" srcOrd="0" destOrd="0" parTransId="{A9EA97B8-9F8A-4B2E-976E-BD6AD5087DD1}" sibTransId="{2DE97CE0-97F3-465D-9E56-33E0B26CC482}"/>
    <dgm:cxn modelId="{08630E20-16A9-4BBD-84FE-5536FA454165}" type="presOf" srcId="{E1CDE4A9-A071-486B-87BE-63F7E268E54C}" destId="{614EE84B-00ED-465A-B7B5-52DE58537E82}" srcOrd="0" destOrd="0" presId="urn:microsoft.com/office/officeart/2008/layout/CircularPictureCallout"/>
    <dgm:cxn modelId="{F5288723-FA3A-40FB-B91E-67115AB108D1}" type="presOf" srcId="{55D30E53-A97E-4639-92C4-758066B6803F}" destId="{95A2D309-9C1D-478E-8670-60919BEAB408}" srcOrd="0" destOrd="0" presId="urn:microsoft.com/office/officeart/2008/layout/CircularPictureCallout"/>
    <dgm:cxn modelId="{647AB131-15FA-4742-B2BC-C1D9E6804CB9}" type="presOf" srcId="{BD1CD33C-2490-4FA0-934C-37662427556E}" destId="{C1FD61F8-3FE8-4798-BDD1-26F0388BB77E}" srcOrd="0" destOrd="0" presId="urn:microsoft.com/office/officeart/2008/layout/CircularPictureCallout"/>
    <dgm:cxn modelId="{81F9D6B0-DC6C-4F2D-AD77-0360406BDACB}" type="presParOf" srcId="{3CCB7861-5A80-4959-B1D5-6B3AC61A67D5}" destId="{4873ACEA-0428-46CA-B384-76B6186C6856}" srcOrd="0" destOrd="0" presId="urn:microsoft.com/office/officeart/2008/layout/CircularPictureCallout"/>
    <dgm:cxn modelId="{4281633A-1E02-4CB5-89C9-605457835F64}" type="presParOf" srcId="{4873ACEA-0428-46CA-B384-76B6186C6856}" destId="{D68DE396-D3A1-48A2-B4AA-F82E83669CB2}" srcOrd="0" destOrd="0" presId="urn:microsoft.com/office/officeart/2008/layout/CircularPictureCallout"/>
    <dgm:cxn modelId="{CE83D6ED-7FDB-4D32-992B-52B557CAFF4A}" type="presParOf" srcId="{D68DE396-D3A1-48A2-B4AA-F82E83669CB2}" destId="{3F434FF2-D054-4CBA-8589-0F78CA9DF790}" srcOrd="0" destOrd="0" presId="urn:microsoft.com/office/officeart/2008/layout/CircularPictureCallout"/>
    <dgm:cxn modelId="{9A8B7479-B971-45F4-99BE-8B4B3F195AD8}" type="presParOf" srcId="{4873ACEA-0428-46CA-B384-76B6186C6856}" destId="{95A2D309-9C1D-478E-8670-60919BEAB408}" srcOrd="1" destOrd="0" presId="urn:microsoft.com/office/officeart/2008/layout/CircularPictureCallout"/>
    <dgm:cxn modelId="{DF13AF58-69C3-441D-A4EB-304CAE91E754}" type="presParOf" srcId="{4873ACEA-0428-46CA-B384-76B6186C6856}" destId="{28A4A78C-BEF0-4171-A7E3-842066F0AF87}" srcOrd="2" destOrd="0" presId="urn:microsoft.com/office/officeart/2008/layout/CircularPictureCallout"/>
    <dgm:cxn modelId="{88B65451-EB36-4395-A934-94916ACCC258}" type="presParOf" srcId="{28A4A78C-BEF0-4171-A7E3-842066F0AF87}" destId="{1840DB70-48C1-42DE-A14F-828498010E7E}" srcOrd="0" destOrd="0" presId="urn:microsoft.com/office/officeart/2008/layout/CircularPictureCallout"/>
    <dgm:cxn modelId="{E35E078B-5145-4FE1-BD68-7652BDD00B9D}" type="presParOf" srcId="{4873ACEA-0428-46CA-B384-76B6186C6856}" destId="{BA409EA8-5D55-49AA-95D2-3240858D8484}" srcOrd="3" destOrd="0" presId="urn:microsoft.com/office/officeart/2008/layout/CircularPictureCallout"/>
    <dgm:cxn modelId="{ECB3E14C-E8D7-4F2D-9AB8-533891521E06}" type="presParOf" srcId="{4873ACEA-0428-46CA-B384-76B6186C6856}" destId="{05D8026C-3CF7-4EC2-BD79-29F0EC581EA4}" srcOrd="4" destOrd="0" presId="urn:microsoft.com/office/officeart/2008/layout/CircularPictureCallout"/>
    <dgm:cxn modelId="{F33CE2B4-27AC-4C9D-83C2-46D70020C1BA}" type="presParOf" srcId="{05D8026C-3CF7-4EC2-BD79-29F0EC581EA4}" destId="{614EE84B-00ED-465A-B7B5-52DE58537E82}" srcOrd="0" destOrd="0" presId="urn:microsoft.com/office/officeart/2008/layout/CircularPictureCallout"/>
    <dgm:cxn modelId="{D26160F3-E534-40F1-99F6-2B857CFD7EF1}" type="presParOf" srcId="{4873ACEA-0428-46CA-B384-76B6186C6856}" destId="{5AF0354E-9F26-4E7B-B7F1-E9AEC551E2FE}" srcOrd="5" destOrd="0" presId="urn:microsoft.com/office/officeart/2008/layout/CircularPictureCallout"/>
    <dgm:cxn modelId="{686FD089-694C-4B61-B7EB-8F94B42EABD3}" type="presParOf" srcId="{5AF0354E-9F26-4E7B-B7F1-E9AEC551E2FE}" destId="{C1FD61F8-3FE8-4798-BDD1-26F0388BB77E}" srcOrd="0" destOrd="0" presId="urn:microsoft.com/office/officeart/2008/layout/CircularPictureCallout"/>
    <dgm:cxn modelId="{95F7EFD0-5B0F-475B-951C-D4B376BB9981}" type="presParOf" srcId="{4873ACEA-0428-46CA-B384-76B6186C6856}" destId="{32E46F86-6EB6-435A-9844-70CDBC71D446}" srcOrd="6" destOrd="0" presId="urn:microsoft.com/office/officeart/2008/layout/CircularPictureCallout"/>
    <dgm:cxn modelId="{6DD23470-6A64-4759-A98A-078861542345}" type="presParOf" srcId="{4873ACEA-0428-46CA-B384-76B6186C6856}" destId="{FF3EDB30-9E78-486B-B0B4-55214B6CAC7F}" srcOrd="7" destOrd="0" presId="urn:microsoft.com/office/officeart/2008/layout/CircularPictureCallout"/>
    <dgm:cxn modelId="{CEBB1764-C83F-45AD-AA55-39BA5C82D9CF}" type="presParOf" srcId="{FF3EDB30-9E78-486B-B0B4-55214B6CAC7F}" destId="{65C0133F-29FC-47F6-A216-D87FCD21A1D5}" srcOrd="0" destOrd="0" presId="urn:microsoft.com/office/officeart/2008/layout/CircularPictureCallout"/>
    <dgm:cxn modelId="{138947C3-75B2-4486-8654-396E2E429AA5}" type="presParOf" srcId="{4873ACEA-0428-46CA-B384-76B6186C6856}" destId="{4042711F-102C-4E94-9072-26B673541BE6}" srcOrd="8" destOrd="0" presId="urn:microsoft.com/office/officeart/2008/layout/CircularPictureCallout"/>
    <dgm:cxn modelId="{4AC306DA-1E31-442B-9789-14CBE4F31684}" type="presParOf" srcId="{4042711F-102C-4E94-9072-26B673541BE6}" destId="{A21165C5-B665-45BC-91AC-4CA8F9410772}" srcOrd="0" destOrd="0" presId="urn:microsoft.com/office/officeart/2008/layout/CircularPictureCallout"/>
    <dgm:cxn modelId="{5C5746E6-0C71-4EB4-8BD5-8CB6502F93DF}" type="presParOf" srcId="{4873ACEA-0428-46CA-B384-76B6186C6856}" destId="{2B731947-D95E-4CA5-A256-332361633D9F}" srcOrd="9" destOrd="0" presId="urn:microsoft.com/office/officeart/2008/layout/CircularPictureCallout"/>
    <dgm:cxn modelId="{348D164D-F9C4-400B-AD51-2E1AAA7409D0}" type="presParOf" srcId="{4873ACEA-0428-46CA-B384-76B6186C6856}" destId="{475356DC-B783-4253-A910-F2C0C719F185}" srcOrd="10" destOrd="0" presId="urn:microsoft.com/office/officeart/2008/layout/CircularPictureCallout"/>
    <dgm:cxn modelId="{A363CD1B-1EB7-4592-A0B4-73A5B0627BCB}" type="presParOf" srcId="{475356DC-B783-4253-A910-F2C0C719F185}" destId="{BB96E17D-B6B3-409B-8563-BFA7292F7BF2}" srcOrd="0" destOrd="0" presId="urn:microsoft.com/office/officeart/2008/layout/CircularPictureCallou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CB3767-2697-4BF9-A6D1-4CA4376C0442}" type="doc">
      <dgm:prSet loTypeId="urn:microsoft.com/office/officeart/2005/8/layout/pyramid2" loCatId="pyramid" qsTypeId="urn:microsoft.com/office/officeart/2005/8/quickstyle/3d3" qsCatId="3D" csTypeId="urn:microsoft.com/office/officeart/2005/8/colors/accent1_3" csCatId="accent1" phldr="1"/>
      <dgm:spPr/>
    </dgm:pt>
    <dgm:pt modelId="{10EBC8F8-8EAF-437E-8F43-49B742F6C334}">
      <dgm:prSet phldrT="[Text]" custT="1"/>
      <dgm:spPr/>
      <dgm:t>
        <a:bodyPr/>
        <a:lstStyle/>
        <a:p>
          <a:r>
            <a:rPr lang="en-CA" sz="1800" b="1" dirty="0" smtClean="0">
              <a:latin typeface="Arial" pitchFamily="34" charset="0"/>
              <a:cs typeface="Arial" pitchFamily="34" charset="0"/>
            </a:rPr>
            <a:t>10-15% episodically</a:t>
          </a:r>
          <a:endParaRPr lang="en-CA" sz="1800" dirty="0"/>
        </a:p>
      </dgm:t>
    </dgm:pt>
    <dgm:pt modelId="{F7D7BDA8-A89F-49A1-A50C-E18924184B46}" type="parTrans" cxnId="{E2AF7D09-8B56-4CF6-9F9F-703EEB468C7A}">
      <dgm:prSet/>
      <dgm:spPr/>
      <dgm:t>
        <a:bodyPr/>
        <a:lstStyle/>
        <a:p>
          <a:endParaRPr lang="en-CA"/>
        </a:p>
      </dgm:t>
    </dgm:pt>
    <dgm:pt modelId="{EA5320EF-C8EC-4523-AF00-DBAFC8F8B48D}" type="sibTrans" cxnId="{E2AF7D09-8B56-4CF6-9F9F-703EEB468C7A}">
      <dgm:prSet/>
      <dgm:spPr/>
      <dgm:t>
        <a:bodyPr/>
        <a:lstStyle/>
        <a:p>
          <a:endParaRPr lang="en-CA"/>
        </a:p>
      </dgm:t>
    </dgm:pt>
    <dgm:pt modelId="{019EF598-B363-4D38-ADBA-933E7A41C642}">
      <dgm:prSet custT="1"/>
      <dgm:spPr/>
      <dgm:t>
        <a:bodyPr/>
        <a:lstStyle/>
        <a:p>
          <a:r>
            <a:rPr lang="en-CA" sz="2000" b="1" dirty="0" smtClean="0">
              <a:latin typeface="Arial" pitchFamily="34" charset="0"/>
              <a:cs typeface="Arial" pitchFamily="34" charset="0"/>
            </a:rPr>
            <a:t>80% transitionally homeless</a:t>
          </a:r>
        </a:p>
      </dgm:t>
    </dgm:pt>
    <dgm:pt modelId="{E0244E3B-8930-498B-9B3A-8F56CB098FFC}" type="parTrans" cxnId="{62C9D836-3091-4BC2-A832-3D30129174DD}">
      <dgm:prSet/>
      <dgm:spPr/>
      <dgm:t>
        <a:bodyPr/>
        <a:lstStyle/>
        <a:p>
          <a:endParaRPr lang="en-CA"/>
        </a:p>
      </dgm:t>
    </dgm:pt>
    <dgm:pt modelId="{94CF9DA1-192A-4B00-A2C5-C9EF82985EB8}" type="sibTrans" cxnId="{62C9D836-3091-4BC2-A832-3D30129174DD}">
      <dgm:prSet/>
      <dgm:spPr/>
      <dgm:t>
        <a:bodyPr/>
        <a:lstStyle/>
        <a:p>
          <a:endParaRPr lang="en-CA"/>
        </a:p>
      </dgm:t>
    </dgm:pt>
    <dgm:pt modelId="{71AC9B42-BB1D-4691-9A84-3122061274B3}">
      <dgm:prSet custT="1"/>
      <dgm:spPr/>
      <dgm:t>
        <a:bodyPr/>
        <a:lstStyle/>
        <a:p>
          <a:r>
            <a:rPr lang="en-CA" sz="1600" b="1" dirty="0" smtClean="0">
              <a:latin typeface="Arial" pitchFamily="34" charset="0"/>
              <a:cs typeface="Arial" pitchFamily="34" charset="0"/>
            </a:rPr>
            <a:t>5-10% chronically</a:t>
          </a:r>
          <a:endParaRPr lang="en-US" sz="1600" b="1" dirty="0">
            <a:latin typeface="Arial" pitchFamily="34" charset="0"/>
            <a:cs typeface="Arial" pitchFamily="34" charset="0"/>
          </a:endParaRPr>
        </a:p>
      </dgm:t>
    </dgm:pt>
    <dgm:pt modelId="{30B6707D-3136-4DD2-B75A-8F4C2C6684B7}" type="parTrans" cxnId="{A79F18B1-A7F9-44DB-A881-AB396C5CE719}">
      <dgm:prSet/>
      <dgm:spPr/>
      <dgm:t>
        <a:bodyPr/>
        <a:lstStyle/>
        <a:p>
          <a:endParaRPr lang="en-CA"/>
        </a:p>
      </dgm:t>
    </dgm:pt>
    <dgm:pt modelId="{1D524FC7-3581-44B1-9AAD-A355B4DD9C1C}" type="sibTrans" cxnId="{A79F18B1-A7F9-44DB-A881-AB396C5CE719}">
      <dgm:prSet/>
      <dgm:spPr/>
      <dgm:t>
        <a:bodyPr/>
        <a:lstStyle/>
        <a:p>
          <a:endParaRPr lang="en-CA"/>
        </a:p>
      </dgm:t>
    </dgm:pt>
    <dgm:pt modelId="{4B234521-4855-495A-9B27-50CD1F0B69CD}" type="pres">
      <dgm:prSet presAssocID="{90CB3767-2697-4BF9-A6D1-4CA4376C0442}" presName="compositeShape" presStyleCnt="0">
        <dgm:presLayoutVars>
          <dgm:dir/>
          <dgm:resizeHandles/>
        </dgm:presLayoutVars>
      </dgm:prSet>
      <dgm:spPr/>
    </dgm:pt>
    <dgm:pt modelId="{6FCC9081-ED8F-4557-9442-51B85ABDA08E}" type="pres">
      <dgm:prSet presAssocID="{90CB3767-2697-4BF9-A6D1-4CA4376C0442}" presName="pyramid" presStyleLbl="node1" presStyleIdx="0" presStyleCnt="1" custAng="10800000" custLinFactNeighborX="767" custLinFactNeighborY="8439"/>
      <dgm:spPr/>
    </dgm:pt>
    <dgm:pt modelId="{0D60C7D8-772A-4EE8-A785-0EDEEA541835}" type="pres">
      <dgm:prSet presAssocID="{90CB3767-2697-4BF9-A6D1-4CA4376C0442}" presName="theList" presStyleCnt="0"/>
      <dgm:spPr/>
    </dgm:pt>
    <dgm:pt modelId="{EDF62E78-085E-42D4-9F6B-54AB9C347757}" type="pres">
      <dgm:prSet presAssocID="{019EF598-B363-4D38-ADBA-933E7A41C642}" presName="aNode" presStyleLbl="fgAcc1" presStyleIdx="0" presStyleCnt="3" custScaleY="123102">
        <dgm:presLayoutVars>
          <dgm:bulletEnabled val="1"/>
        </dgm:presLayoutVars>
      </dgm:prSet>
      <dgm:spPr/>
      <dgm:t>
        <a:bodyPr/>
        <a:lstStyle/>
        <a:p>
          <a:endParaRPr lang="en-CA"/>
        </a:p>
      </dgm:t>
    </dgm:pt>
    <dgm:pt modelId="{05E8B098-7921-444D-B48A-07488DBB20EF}" type="pres">
      <dgm:prSet presAssocID="{019EF598-B363-4D38-ADBA-933E7A41C642}" presName="aSpace" presStyleCnt="0"/>
      <dgm:spPr/>
    </dgm:pt>
    <dgm:pt modelId="{02D77257-D996-464E-9593-D8BB353F70AD}" type="pres">
      <dgm:prSet presAssocID="{10EBC8F8-8EAF-437E-8F43-49B742F6C334}" presName="aNode" presStyleLbl="fgAcc1" presStyleIdx="1" presStyleCnt="3" custScaleX="97884" custScaleY="38659" custLinFactY="10204" custLinFactNeighborY="100000">
        <dgm:presLayoutVars>
          <dgm:bulletEnabled val="1"/>
        </dgm:presLayoutVars>
      </dgm:prSet>
      <dgm:spPr/>
      <dgm:t>
        <a:bodyPr/>
        <a:lstStyle/>
        <a:p>
          <a:endParaRPr lang="en-CA"/>
        </a:p>
      </dgm:t>
    </dgm:pt>
    <dgm:pt modelId="{95CA1BB8-65B2-40F5-8601-C7B6B5F83D25}" type="pres">
      <dgm:prSet presAssocID="{10EBC8F8-8EAF-437E-8F43-49B742F6C334}" presName="aSpace" presStyleCnt="0"/>
      <dgm:spPr/>
    </dgm:pt>
    <dgm:pt modelId="{6348D268-7BEE-42FB-8CD0-97B7DD7F4EDC}" type="pres">
      <dgm:prSet presAssocID="{71AC9B42-BB1D-4691-9A84-3122061274B3}" presName="aNode" presStyleLbl="fgAcc1" presStyleIdx="2" presStyleCnt="3" custScaleY="19213" custLinFactY="6464" custLinFactNeighborY="100000">
        <dgm:presLayoutVars>
          <dgm:bulletEnabled val="1"/>
        </dgm:presLayoutVars>
      </dgm:prSet>
      <dgm:spPr/>
      <dgm:t>
        <a:bodyPr/>
        <a:lstStyle/>
        <a:p>
          <a:endParaRPr lang="en-CA"/>
        </a:p>
      </dgm:t>
    </dgm:pt>
    <dgm:pt modelId="{F79722AD-62B2-4C85-9002-BE4D97FB1EF8}" type="pres">
      <dgm:prSet presAssocID="{71AC9B42-BB1D-4691-9A84-3122061274B3}" presName="aSpace" presStyleCnt="0"/>
      <dgm:spPr/>
    </dgm:pt>
  </dgm:ptLst>
  <dgm:cxnLst>
    <dgm:cxn modelId="{19F1D650-AC65-4C30-9DA7-0867B4A142EE}" type="presOf" srcId="{10EBC8F8-8EAF-437E-8F43-49B742F6C334}" destId="{02D77257-D996-464E-9593-D8BB353F70AD}" srcOrd="0" destOrd="0" presId="urn:microsoft.com/office/officeart/2005/8/layout/pyramid2"/>
    <dgm:cxn modelId="{460C6FC8-3678-4981-81E2-62C95F3BF684}" type="presOf" srcId="{90CB3767-2697-4BF9-A6D1-4CA4376C0442}" destId="{4B234521-4855-495A-9B27-50CD1F0B69CD}" srcOrd="0" destOrd="0" presId="urn:microsoft.com/office/officeart/2005/8/layout/pyramid2"/>
    <dgm:cxn modelId="{A79F18B1-A7F9-44DB-A881-AB396C5CE719}" srcId="{90CB3767-2697-4BF9-A6D1-4CA4376C0442}" destId="{71AC9B42-BB1D-4691-9A84-3122061274B3}" srcOrd="2" destOrd="0" parTransId="{30B6707D-3136-4DD2-B75A-8F4C2C6684B7}" sibTransId="{1D524FC7-3581-44B1-9AAD-A355B4DD9C1C}"/>
    <dgm:cxn modelId="{93823A76-88F9-41B6-85A8-7810FDB72276}" type="presOf" srcId="{71AC9B42-BB1D-4691-9A84-3122061274B3}" destId="{6348D268-7BEE-42FB-8CD0-97B7DD7F4EDC}" srcOrd="0" destOrd="0" presId="urn:microsoft.com/office/officeart/2005/8/layout/pyramid2"/>
    <dgm:cxn modelId="{FC2D951D-CF2D-4098-9BF6-441F18272F81}" type="presOf" srcId="{019EF598-B363-4D38-ADBA-933E7A41C642}" destId="{EDF62E78-085E-42D4-9F6B-54AB9C347757}" srcOrd="0" destOrd="0" presId="urn:microsoft.com/office/officeart/2005/8/layout/pyramid2"/>
    <dgm:cxn modelId="{62C9D836-3091-4BC2-A832-3D30129174DD}" srcId="{90CB3767-2697-4BF9-A6D1-4CA4376C0442}" destId="{019EF598-B363-4D38-ADBA-933E7A41C642}" srcOrd="0" destOrd="0" parTransId="{E0244E3B-8930-498B-9B3A-8F56CB098FFC}" sibTransId="{94CF9DA1-192A-4B00-A2C5-C9EF82985EB8}"/>
    <dgm:cxn modelId="{E2AF7D09-8B56-4CF6-9F9F-703EEB468C7A}" srcId="{90CB3767-2697-4BF9-A6D1-4CA4376C0442}" destId="{10EBC8F8-8EAF-437E-8F43-49B742F6C334}" srcOrd="1" destOrd="0" parTransId="{F7D7BDA8-A89F-49A1-A50C-E18924184B46}" sibTransId="{EA5320EF-C8EC-4523-AF00-DBAFC8F8B48D}"/>
    <dgm:cxn modelId="{B59649E1-4F91-4B31-B84A-20FD212B0DE0}" type="presParOf" srcId="{4B234521-4855-495A-9B27-50CD1F0B69CD}" destId="{6FCC9081-ED8F-4557-9442-51B85ABDA08E}" srcOrd="0" destOrd="0" presId="urn:microsoft.com/office/officeart/2005/8/layout/pyramid2"/>
    <dgm:cxn modelId="{BB62DC03-D49D-432E-A9EE-2B9505722F92}" type="presParOf" srcId="{4B234521-4855-495A-9B27-50CD1F0B69CD}" destId="{0D60C7D8-772A-4EE8-A785-0EDEEA541835}" srcOrd="1" destOrd="0" presId="urn:microsoft.com/office/officeart/2005/8/layout/pyramid2"/>
    <dgm:cxn modelId="{AF7614A2-E5F7-4DEF-A9A0-06DD43F387DC}" type="presParOf" srcId="{0D60C7D8-772A-4EE8-A785-0EDEEA541835}" destId="{EDF62E78-085E-42D4-9F6B-54AB9C347757}" srcOrd="0" destOrd="0" presId="urn:microsoft.com/office/officeart/2005/8/layout/pyramid2"/>
    <dgm:cxn modelId="{D37F5554-9D73-4E99-B564-E24BE77885C4}" type="presParOf" srcId="{0D60C7D8-772A-4EE8-A785-0EDEEA541835}" destId="{05E8B098-7921-444D-B48A-07488DBB20EF}" srcOrd="1" destOrd="0" presId="urn:microsoft.com/office/officeart/2005/8/layout/pyramid2"/>
    <dgm:cxn modelId="{9F4E3A63-D2CA-4881-A779-7C72C476211B}" type="presParOf" srcId="{0D60C7D8-772A-4EE8-A785-0EDEEA541835}" destId="{02D77257-D996-464E-9593-D8BB353F70AD}" srcOrd="2" destOrd="0" presId="urn:microsoft.com/office/officeart/2005/8/layout/pyramid2"/>
    <dgm:cxn modelId="{7F3B3E7D-4823-438C-B195-78D7CD7866E9}" type="presParOf" srcId="{0D60C7D8-772A-4EE8-A785-0EDEEA541835}" destId="{95CA1BB8-65B2-40F5-8601-C7B6B5F83D25}" srcOrd="3" destOrd="0" presId="urn:microsoft.com/office/officeart/2005/8/layout/pyramid2"/>
    <dgm:cxn modelId="{9130D7AB-533D-496B-B912-568232D7E0CC}" type="presParOf" srcId="{0D60C7D8-772A-4EE8-A785-0EDEEA541835}" destId="{6348D268-7BEE-42FB-8CD0-97B7DD7F4EDC}" srcOrd="4" destOrd="0" presId="urn:microsoft.com/office/officeart/2005/8/layout/pyramid2"/>
    <dgm:cxn modelId="{86AA7996-36A5-4C2F-BFAB-4F8C48794E06}" type="presParOf" srcId="{0D60C7D8-772A-4EE8-A785-0EDEEA541835}" destId="{F79722AD-62B2-4C85-9002-BE4D97FB1EF8}" srcOrd="5" destOrd="0" presId="urn:microsoft.com/office/officeart/2005/8/layout/pyramid2"/>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B9AD74-1FA0-544B-A806-B27D92CECD39}" type="doc">
      <dgm:prSet loTypeId="urn:microsoft.com/office/officeart/2005/8/layout/lProcess1" loCatId="process" qsTypeId="urn:microsoft.com/office/officeart/2005/8/quickstyle/simple4" qsCatId="simple" csTypeId="urn:microsoft.com/office/officeart/2005/8/colors/accent1_2" csCatId="accent1" phldr="1"/>
      <dgm:spPr/>
      <dgm:t>
        <a:bodyPr/>
        <a:lstStyle/>
        <a:p>
          <a:endParaRPr lang="en-US"/>
        </a:p>
      </dgm:t>
    </dgm:pt>
    <dgm:pt modelId="{A9FA6DC4-F46F-CC40-8207-1AC5B16038EC}">
      <dgm:prSet phldrT="[Text]"/>
      <dgm:spPr/>
      <dgm:t>
        <a:bodyPr/>
        <a:lstStyle/>
        <a:p>
          <a:r>
            <a:rPr lang="en-US" dirty="0" smtClean="0"/>
            <a:t>After housing… </a:t>
          </a:r>
          <a:endParaRPr lang="en-US" dirty="0"/>
        </a:p>
      </dgm:t>
    </dgm:pt>
    <dgm:pt modelId="{3D4A2345-A2A6-BA4B-83A2-F18262D95D83}" type="parTrans" cxnId="{3CC870AF-2C60-2D4C-9F8D-FF7AB4DD5CEE}">
      <dgm:prSet/>
      <dgm:spPr/>
      <dgm:t>
        <a:bodyPr/>
        <a:lstStyle/>
        <a:p>
          <a:endParaRPr lang="en-US"/>
        </a:p>
      </dgm:t>
    </dgm:pt>
    <dgm:pt modelId="{DBA0EE6E-8F7E-B644-A80E-F36C236786A1}" type="sibTrans" cxnId="{3CC870AF-2C60-2D4C-9F8D-FF7AB4DD5CEE}">
      <dgm:prSet/>
      <dgm:spPr/>
      <dgm:t>
        <a:bodyPr/>
        <a:lstStyle/>
        <a:p>
          <a:endParaRPr lang="en-US"/>
        </a:p>
      </dgm:t>
    </dgm:pt>
    <dgm:pt modelId="{17E96C75-74A4-3549-82F4-45739F27EC9A}">
      <dgm:prSet phldrT="[Text]" custT="1"/>
      <dgm:spPr/>
      <dgm:t>
        <a:bodyPr/>
        <a:lstStyle/>
        <a:p>
          <a:r>
            <a:rPr lang="en-US" sz="2400" dirty="0" smtClean="0">
              <a:latin typeface="Arial Narrow" pitchFamily="34" charset="0"/>
            </a:rPr>
            <a:t>Health &amp;Wellness/Weight Loss/Exercise</a:t>
          </a:r>
          <a:endParaRPr lang="en-US" sz="2400" dirty="0">
            <a:latin typeface="Arial Narrow" pitchFamily="34" charset="0"/>
          </a:endParaRPr>
        </a:p>
      </dgm:t>
    </dgm:pt>
    <dgm:pt modelId="{C98B7AD0-9158-B14A-8861-C44DF61D43DA}" type="parTrans" cxnId="{DBF72D32-B747-6C46-9478-64947AA5FEA4}">
      <dgm:prSet/>
      <dgm:spPr/>
      <dgm:t>
        <a:bodyPr/>
        <a:lstStyle/>
        <a:p>
          <a:endParaRPr lang="en-US"/>
        </a:p>
      </dgm:t>
    </dgm:pt>
    <dgm:pt modelId="{C2FFD44C-8D87-D94F-BD1E-F703CEF5B4C9}" type="sibTrans" cxnId="{DBF72D32-B747-6C46-9478-64947AA5FEA4}">
      <dgm:prSet/>
      <dgm:spPr/>
      <dgm:t>
        <a:bodyPr/>
        <a:lstStyle/>
        <a:p>
          <a:endParaRPr lang="en-US"/>
        </a:p>
      </dgm:t>
    </dgm:pt>
    <dgm:pt modelId="{3634F2FF-B8E0-B54E-A351-94DD21A06DAF}">
      <dgm:prSet phldrT="[Text]"/>
      <dgm:spPr/>
      <dgm:t>
        <a:bodyPr/>
        <a:lstStyle/>
        <a:p>
          <a:r>
            <a:rPr lang="en-US" dirty="0" smtClean="0">
              <a:latin typeface="Biondi" pitchFamily="2" charset="0"/>
            </a:rPr>
            <a:t>Finances/Budgeting/</a:t>
          </a:r>
        </a:p>
        <a:p>
          <a:r>
            <a:rPr lang="en-US" dirty="0" smtClean="0">
              <a:latin typeface="Biondi" pitchFamily="2" charset="0"/>
            </a:rPr>
            <a:t>Money Management </a:t>
          </a:r>
          <a:endParaRPr lang="en-US" dirty="0">
            <a:latin typeface="Biondi" pitchFamily="2" charset="0"/>
          </a:endParaRPr>
        </a:p>
      </dgm:t>
    </dgm:pt>
    <dgm:pt modelId="{B8E4A44B-1039-8B4C-935B-81A70056ECBD}" type="parTrans" cxnId="{7224EB82-4427-5B45-8CC5-D003F190228F}">
      <dgm:prSet/>
      <dgm:spPr/>
      <dgm:t>
        <a:bodyPr/>
        <a:lstStyle/>
        <a:p>
          <a:endParaRPr lang="en-US"/>
        </a:p>
      </dgm:t>
    </dgm:pt>
    <dgm:pt modelId="{42820E27-4B81-4F4F-AA07-52DB1926D151}" type="sibTrans" cxnId="{7224EB82-4427-5B45-8CC5-D003F190228F}">
      <dgm:prSet/>
      <dgm:spPr/>
      <dgm:t>
        <a:bodyPr/>
        <a:lstStyle/>
        <a:p>
          <a:endParaRPr lang="en-US"/>
        </a:p>
      </dgm:t>
    </dgm:pt>
    <dgm:pt modelId="{BEFED346-44D9-1D48-9B9A-D8C4E3DD8C5C}">
      <dgm:prSet phldrT="[Text]"/>
      <dgm:spPr/>
      <dgm:t>
        <a:bodyPr/>
        <a:lstStyle/>
        <a:p>
          <a:r>
            <a:rPr lang="en-US" dirty="0" smtClean="0">
              <a:latin typeface="Albertus" pitchFamily="34" charset="0"/>
            </a:rPr>
            <a:t>Alcohol/Drug -- Use Abuse</a:t>
          </a:r>
          <a:endParaRPr lang="en-US" dirty="0">
            <a:latin typeface="Albertus" pitchFamily="34" charset="0"/>
          </a:endParaRPr>
        </a:p>
      </dgm:t>
    </dgm:pt>
    <dgm:pt modelId="{85A8BAFC-9F6A-254B-BA3D-3EFD24006942}" type="parTrans" cxnId="{24943E47-293E-204B-9F00-E2B73622E8EB}">
      <dgm:prSet/>
      <dgm:spPr/>
      <dgm:t>
        <a:bodyPr/>
        <a:lstStyle/>
        <a:p>
          <a:endParaRPr lang="en-US"/>
        </a:p>
      </dgm:t>
    </dgm:pt>
    <dgm:pt modelId="{A063015D-06B7-DB45-A55D-B6F2C6D0DA32}" type="sibTrans" cxnId="{24943E47-293E-204B-9F00-E2B73622E8EB}">
      <dgm:prSet/>
      <dgm:spPr/>
      <dgm:t>
        <a:bodyPr/>
        <a:lstStyle/>
        <a:p>
          <a:endParaRPr lang="en-US"/>
        </a:p>
      </dgm:t>
    </dgm:pt>
    <dgm:pt modelId="{A818D25D-FAC2-F949-9C28-F2621DC9B04B}">
      <dgm:prSet phldrT="[Text]"/>
      <dgm:spPr/>
      <dgm:t>
        <a:bodyPr/>
        <a:lstStyle/>
        <a:p>
          <a:r>
            <a:rPr lang="en-US" dirty="0" smtClean="0">
              <a:latin typeface="Antique Olive Compact" pitchFamily="34" charset="0"/>
            </a:rPr>
            <a:t>Mental Health Issues</a:t>
          </a:r>
          <a:endParaRPr lang="en-US" dirty="0">
            <a:latin typeface="Antique Olive Compact" pitchFamily="34" charset="0"/>
          </a:endParaRPr>
        </a:p>
      </dgm:t>
    </dgm:pt>
    <dgm:pt modelId="{923D61EC-97C4-A044-B200-F4AF4EC7F1A4}" type="parTrans" cxnId="{8BAAFC87-9E7C-374A-A9FD-317C149AFC88}">
      <dgm:prSet/>
      <dgm:spPr/>
      <dgm:t>
        <a:bodyPr/>
        <a:lstStyle/>
        <a:p>
          <a:endParaRPr lang="en-US"/>
        </a:p>
      </dgm:t>
    </dgm:pt>
    <dgm:pt modelId="{229B5CF1-9A60-A345-A03D-275D7E1731A1}" type="sibTrans" cxnId="{8BAAFC87-9E7C-374A-A9FD-317C149AFC88}">
      <dgm:prSet/>
      <dgm:spPr/>
      <dgm:t>
        <a:bodyPr/>
        <a:lstStyle/>
        <a:p>
          <a:endParaRPr lang="en-US"/>
        </a:p>
      </dgm:t>
    </dgm:pt>
    <dgm:pt modelId="{44D21DFB-705E-D64A-A7BA-81DC9201AE41}" type="pres">
      <dgm:prSet presAssocID="{9EB9AD74-1FA0-544B-A806-B27D92CECD39}" presName="Name0" presStyleCnt="0">
        <dgm:presLayoutVars>
          <dgm:dir/>
          <dgm:animLvl val="lvl"/>
          <dgm:resizeHandles val="exact"/>
        </dgm:presLayoutVars>
      </dgm:prSet>
      <dgm:spPr/>
      <dgm:t>
        <a:bodyPr/>
        <a:lstStyle/>
        <a:p>
          <a:endParaRPr lang="en-US"/>
        </a:p>
      </dgm:t>
    </dgm:pt>
    <dgm:pt modelId="{55E4CD7F-D3C0-7C48-B126-CE06D2424D81}" type="pres">
      <dgm:prSet presAssocID="{A9FA6DC4-F46F-CC40-8207-1AC5B16038EC}" presName="vertFlow" presStyleCnt="0"/>
      <dgm:spPr/>
    </dgm:pt>
    <dgm:pt modelId="{ABE63103-533F-0D49-B843-4A28E47619D4}" type="pres">
      <dgm:prSet presAssocID="{A9FA6DC4-F46F-CC40-8207-1AC5B16038EC}" presName="header" presStyleLbl="node1" presStyleIdx="0" presStyleCnt="1" custScaleX="207136" custLinFactNeighborX="-39658" custLinFactNeighborY="58986"/>
      <dgm:spPr/>
      <dgm:t>
        <a:bodyPr/>
        <a:lstStyle/>
        <a:p>
          <a:endParaRPr lang="en-US"/>
        </a:p>
      </dgm:t>
    </dgm:pt>
    <dgm:pt modelId="{7C5BC1B7-5302-3C45-BEFE-302D2C3F2E41}" type="pres">
      <dgm:prSet presAssocID="{C98B7AD0-9158-B14A-8861-C44DF61D43DA}" presName="parTrans" presStyleLbl="sibTrans2D1" presStyleIdx="0" presStyleCnt="4" custLinFactX="237229" custLinFactY="700000" custLinFactNeighborX="300000" custLinFactNeighborY="738991"/>
      <dgm:spPr/>
      <dgm:t>
        <a:bodyPr/>
        <a:lstStyle/>
        <a:p>
          <a:endParaRPr lang="en-US"/>
        </a:p>
      </dgm:t>
    </dgm:pt>
    <dgm:pt modelId="{70B7D699-BB99-DB42-B5FA-8B3522C71D3F}" type="pres">
      <dgm:prSet presAssocID="{17E96C75-74A4-3549-82F4-45739F27EC9A}" presName="child" presStyleLbl="alignAccFollowNode1" presStyleIdx="0" presStyleCnt="4" custScaleX="190219" custLinFactNeighborX="6077" custLinFactNeighborY="56682">
        <dgm:presLayoutVars>
          <dgm:chMax val="0"/>
          <dgm:bulletEnabled val="1"/>
        </dgm:presLayoutVars>
      </dgm:prSet>
      <dgm:spPr/>
      <dgm:t>
        <a:bodyPr/>
        <a:lstStyle/>
        <a:p>
          <a:endParaRPr lang="en-US"/>
        </a:p>
      </dgm:t>
    </dgm:pt>
    <dgm:pt modelId="{2B6FB937-20B7-5E48-8305-197159881A99}" type="pres">
      <dgm:prSet presAssocID="{C2FFD44C-8D87-D94F-BD1E-F703CEF5B4C9}" presName="sibTrans" presStyleLbl="sibTrans2D1" presStyleIdx="1" presStyleCnt="4"/>
      <dgm:spPr/>
      <dgm:t>
        <a:bodyPr/>
        <a:lstStyle/>
        <a:p>
          <a:endParaRPr lang="en-US"/>
        </a:p>
      </dgm:t>
    </dgm:pt>
    <dgm:pt modelId="{634BED67-37DC-D047-95D2-4A9FB94F615A}" type="pres">
      <dgm:prSet presAssocID="{3634F2FF-B8E0-B54E-A351-94DD21A06DAF}" presName="child" presStyleLbl="alignAccFollowNode1" presStyleIdx="1" presStyleCnt="4" custScaleX="91380" custLinFactNeighborX="50328" custLinFactNeighborY="2899">
        <dgm:presLayoutVars>
          <dgm:chMax val="0"/>
          <dgm:bulletEnabled val="1"/>
        </dgm:presLayoutVars>
      </dgm:prSet>
      <dgm:spPr/>
      <dgm:t>
        <a:bodyPr/>
        <a:lstStyle/>
        <a:p>
          <a:endParaRPr lang="en-US"/>
        </a:p>
      </dgm:t>
    </dgm:pt>
    <dgm:pt modelId="{8054EC1B-3FC8-4740-9BEB-F9D035F6639A}" type="pres">
      <dgm:prSet presAssocID="{42820E27-4B81-4F4F-AA07-52DB1926D151}" presName="sibTrans" presStyleLbl="sibTrans2D1" presStyleIdx="2" presStyleCnt="4" custLinFactX="-231217" custLinFactY="-700000" custLinFactNeighborX="-300000" custLinFactNeighborY="-770138"/>
      <dgm:spPr/>
      <dgm:t>
        <a:bodyPr/>
        <a:lstStyle/>
        <a:p>
          <a:endParaRPr lang="en-US"/>
        </a:p>
      </dgm:t>
    </dgm:pt>
    <dgm:pt modelId="{8704AB5F-EB70-0249-B669-DC40B7550BC1}" type="pres">
      <dgm:prSet presAssocID="{BEFED346-44D9-1D48-9B9A-D8C4E3DD8C5C}" presName="child" presStyleLbl="alignAccFollowNode1" presStyleIdx="2" presStyleCnt="4" custScaleX="162581" custLinFactNeighborX="-27695" custLinFactNeighborY="-11801">
        <dgm:presLayoutVars>
          <dgm:chMax val="0"/>
          <dgm:bulletEnabled val="1"/>
        </dgm:presLayoutVars>
      </dgm:prSet>
      <dgm:spPr/>
      <dgm:t>
        <a:bodyPr/>
        <a:lstStyle/>
        <a:p>
          <a:endParaRPr lang="en-US"/>
        </a:p>
      </dgm:t>
    </dgm:pt>
    <dgm:pt modelId="{86817003-2EF8-114E-B821-5495B7516713}" type="pres">
      <dgm:prSet presAssocID="{A063015D-06B7-DB45-A55D-B6F2C6D0DA32}" presName="sibTrans" presStyleLbl="sibTrans2D1" presStyleIdx="3" presStyleCnt="4"/>
      <dgm:spPr/>
      <dgm:t>
        <a:bodyPr/>
        <a:lstStyle/>
        <a:p>
          <a:endParaRPr lang="en-US"/>
        </a:p>
      </dgm:t>
    </dgm:pt>
    <dgm:pt modelId="{46473BF5-9877-7547-A872-39D01223A5DD}" type="pres">
      <dgm:prSet presAssocID="{A818D25D-FAC2-F949-9C28-F2621DC9B04B}" presName="child" presStyleLbl="alignAccFollowNode1" presStyleIdx="3" presStyleCnt="4">
        <dgm:presLayoutVars>
          <dgm:chMax val="0"/>
          <dgm:bulletEnabled val="1"/>
        </dgm:presLayoutVars>
      </dgm:prSet>
      <dgm:spPr/>
      <dgm:t>
        <a:bodyPr/>
        <a:lstStyle/>
        <a:p>
          <a:endParaRPr lang="en-US"/>
        </a:p>
      </dgm:t>
    </dgm:pt>
  </dgm:ptLst>
  <dgm:cxnLst>
    <dgm:cxn modelId="{3407A1DC-14BC-4EB9-AC79-D8CD2B425A11}" type="presOf" srcId="{A063015D-06B7-DB45-A55D-B6F2C6D0DA32}" destId="{86817003-2EF8-114E-B821-5495B7516713}" srcOrd="0" destOrd="0" presId="urn:microsoft.com/office/officeart/2005/8/layout/lProcess1"/>
    <dgm:cxn modelId="{09493873-CCD9-48BE-B3AE-7BE74004F217}" type="presOf" srcId="{BEFED346-44D9-1D48-9B9A-D8C4E3DD8C5C}" destId="{8704AB5F-EB70-0249-B669-DC40B7550BC1}" srcOrd="0" destOrd="0" presId="urn:microsoft.com/office/officeart/2005/8/layout/lProcess1"/>
    <dgm:cxn modelId="{39A44CDA-ABC7-4ED6-BC8F-E8A4BDF4D7CB}" type="presOf" srcId="{A9FA6DC4-F46F-CC40-8207-1AC5B16038EC}" destId="{ABE63103-533F-0D49-B843-4A28E47619D4}" srcOrd="0" destOrd="0" presId="urn:microsoft.com/office/officeart/2005/8/layout/lProcess1"/>
    <dgm:cxn modelId="{DBF72D32-B747-6C46-9478-64947AA5FEA4}" srcId="{A9FA6DC4-F46F-CC40-8207-1AC5B16038EC}" destId="{17E96C75-74A4-3549-82F4-45739F27EC9A}" srcOrd="0" destOrd="0" parTransId="{C98B7AD0-9158-B14A-8861-C44DF61D43DA}" sibTransId="{C2FFD44C-8D87-D94F-BD1E-F703CEF5B4C9}"/>
    <dgm:cxn modelId="{21B04933-9D68-47D2-A078-B08DD4D56B02}" type="presOf" srcId="{C98B7AD0-9158-B14A-8861-C44DF61D43DA}" destId="{7C5BC1B7-5302-3C45-BEFE-302D2C3F2E41}" srcOrd="0" destOrd="0" presId="urn:microsoft.com/office/officeart/2005/8/layout/lProcess1"/>
    <dgm:cxn modelId="{378DD02E-34A7-45BD-8D01-3CB7CCB9EE60}" type="presOf" srcId="{42820E27-4B81-4F4F-AA07-52DB1926D151}" destId="{8054EC1B-3FC8-4740-9BEB-F9D035F6639A}" srcOrd="0" destOrd="0" presId="urn:microsoft.com/office/officeart/2005/8/layout/lProcess1"/>
    <dgm:cxn modelId="{7608B8C5-22CD-479A-83A5-29B7F2566960}" type="presOf" srcId="{C2FFD44C-8D87-D94F-BD1E-F703CEF5B4C9}" destId="{2B6FB937-20B7-5E48-8305-197159881A99}" srcOrd="0" destOrd="0" presId="urn:microsoft.com/office/officeart/2005/8/layout/lProcess1"/>
    <dgm:cxn modelId="{AD3220A7-5A80-4C11-9499-7C6DB7571D4F}" type="presOf" srcId="{9EB9AD74-1FA0-544B-A806-B27D92CECD39}" destId="{44D21DFB-705E-D64A-A7BA-81DC9201AE41}" srcOrd="0" destOrd="0" presId="urn:microsoft.com/office/officeart/2005/8/layout/lProcess1"/>
    <dgm:cxn modelId="{B0FCB644-E897-4E23-B063-AEDC303E6FF6}" type="presOf" srcId="{A818D25D-FAC2-F949-9C28-F2621DC9B04B}" destId="{46473BF5-9877-7547-A872-39D01223A5DD}" srcOrd="0" destOrd="0" presId="urn:microsoft.com/office/officeart/2005/8/layout/lProcess1"/>
    <dgm:cxn modelId="{22A5A81E-E71F-42C5-945B-F4A77F94AA5B}" type="presOf" srcId="{3634F2FF-B8E0-B54E-A351-94DD21A06DAF}" destId="{634BED67-37DC-D047-95D2-4A9FB94F615A}" srcOrd="0" destOrd="0" presId="urn:microsoft.com/office/officeart/2005/8/layout/lProcess1"/>
    <dgm:cxn modelId="{8BAAFC87-9E7C-374A-A9FD-317C149AFC88}" srcId="{A9FA6DC4-F46F-CC40-8207-1AC5B16038EC}" destId="{A818D25D-FAC2-F949-9C28-F2621DC9B04B}" srcOrd="3" destOrd="0" parTransId="{923D61EC-97C4-A044-B200-F4AF4EC7F1A4}" sibTransId="{229B5CF1-9A60-A345-A03D-275D7E1731A1}"/>
    <dgm:cxn modelId="{5F3DF92D-61C1-44BF-A8C1-07C4A92F9E86}" type="presOf" srcId="{17E96C75-74A4-3549-82F4-45739F27EC9A}" destId="{70B7D699-BB99-DB42-B5FA-8B3522C71D3F}" srcOrd="0" destOrd="0" presId="urn:microsoft.com/office/officeart/2005/8/layout/lProcess1"/>
    <dgm:cxn modelId="{7224EB82-4427-5B45-8CC5-D003F190228F}" srcId="{A9FA6DC4-F46F-CC40-8207-1AC5B16038EC}" destId="{3634F2FF-B8E0-B54E-A351-94DD21A06DAF}" srcOrd="1" destOrd="0" parTransId="{B8E4A44B-1039-8B4C-935B-81A70056ECBD}" sibTransId="{42820E27-4B81-4F4F-AA07-52DB1926D151}"/>
    <dgm:cxn modelId="{3CC870AF-2C60-2D4C-9F8D-FF7AB4DD5CEE}" srcId="{9EB9AD74-1FA0-544B-A806-B27D92CECD39}" destId="{A9FA6DC4-F46F-CC40-8207-1AC5B16038EC}" srcOrd="0" destOrd="0" parTransId="{3D4A2345-A2A6-BA4B-83A2-F18262D95D83}" sibTransId="{DBA0EE6E-8F7E-B644-A80E-F36C236786A1}"/>
    <dgm:cxn modelId="{24943E47-293E-204B-9F00-E2B73622E8EB}" srcId="{A9FA6DC4-F46F-CC40-8207-1AC5B16038EC}" destId="{BEFED346-44D9-1D48-9B9A-D8C4E3DD8C5C}" srcOrd="2" destOrd="0" parTransId="{85A8BAFC-9F6A-254B-BA3D-3EFD24006942}" sibTransId="{A063015D-06B7-DB45-A55D-B6F2C6D0DA32}"/>
    <dgm:cxn modelId="{9091E3B0-670C-4E5A-B41E-A229C40FEBE7}" type="presParOf" srcId="{44D21DFB-705E-D64A-A7BA-81DC9201AE41}" destId="{55E4CD7F-D3C0-7C48-B126-CE06D2424D81}" srcOrd="0" destOrd="0" presId="urn:microsoft.com/office/officeart/2005/8/layout/lProcess1"/>
    <dgm:cxn modelId="{1FD62E90-858D-4C64-8CC2-CAEAD05A78C9}" type="presParOf" srcId="{55E4CD7F-D3C0-7C48-B126-CE06D2424D81}" destId="{ABE63103-533F-0D49-B843-4A28E47619D4}" srcOrd="0" destOrd="0" presId="urn:microsoft.com/office/officeart/2005/8/layout/lProcess1"/>
    <dgm:cxn modelId="{4297E3B8-78D1-4057-B800-F4BA8A0A0B5E}" type="presParOf" srcId="{55E4CD7F-D3C0-7C48-B126-CE06D2424D81}" destId="{7C5BC1B7-5302-3C45-BEFE-302D2C3F2E41}" srcOrd="1" destOrd="0" presId="urn:microsoft.com/office/officeart/2005/8/layout/lProcess1"/>
    <dgm:cxn modelId="{6EE35FE3-C69C-4919-AC10-65BD6CDCBEF4}" type="presParOf" srcId="{55E4CD7F-D3C0-7C48-B126-CE06D2424D81}" destId="{70B7D699-BB99-DB42-B5FA-8B3522C71D3F}" srcOrd="2" destOrd="0" presId="urn:microsoft.com/office/officeart/2005/8/layout/lProcess1"/>
    <dgm:cxn modelId="{135CFCCF-8671-4E63-987C-B0E6F10A6C62}" type="presParOf" srcId="{55E4CD7F-D3C0-7C48-B126-CE06D2424D81}" destId="{2B6FB937-20B7-5E48-8305-197159881A99}" srcOrd="3" destOrd="0" presId="urn:microsoft.com/office/officeart/2005/8/layout/lProcess1"/>
    <dgm:cxn modelId="{9C9E70C1-2456-40FD-B13F-AA99227884B6}" type="presParOf" srcId="{55E4CD7F-D3C0-7C48-B126-CE06D2424D81}" destId="{634BED67-37DC-D047-95D2-4A9FB94F615A}" srcOrd="4" destOrd="0" presId="urn:microsoft.com/office/officeart/2005/8/layout/lProcess1"/>
    <dgm:cxn modelId="{6FB8FEA9-89B0-458C-8790-5352FD20F447}" type="presParOf" srcId="{55E4CD7F-D3C0-7C48-B126-CE06D2424D81}" destId="{8054EC1B-3FC8-4740-9BEB-F9D035F6639A}" srcOrd="5" destOrd="0" presId="urn:microsoft.com/office/officeart/2005/8/layout/lProcess1"/>
    <dgm:cxn modelId="{14A1B933-9110-441F-BD4B-7AEE3F09F987}" type="presParOf" srcId="{55E4CD7F-D3C0-7C48-B126-CE06D2424D81}" destId="{8704AB5F-EB70-0249-B669-DC40B7550BC1}" srcOrd="6" destOrd="0" presId="urn:microsoft.com/office/officeart/2005/8/layout/lProcess1"/>
    <dgm:cxn modelId="{9DB145AA-B30B-4597-B998-383FA5589BDB}" type="presParOf" srcId="{55E4CD7F-D3C0-7C48-B126-CE06D2424D81}" destId="{86817003-2EF8-114E-B821-5495B7516713}" srcOrd="7" destOrd="0" presId="urn:microsoft.com/office/officeart/2005/8/layout/lProcess1"/>
    <dgm:cxn modelId="{4479C507-44F4-416F-8A23-33C5423C42F2}" type="presParOf" srcId="{55E4CD7F-D3C0-7C48-B126-CE06D2424D81}" destId="{46473BF5-9877-7547-A872-39D01223A5DD}" srcOrd="8" destOrd="0" presId="urn:microsoft.com/office/officeart/2005/8/layout/l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78DF4D-B4E2-6146-A303-1A2F8EAB933B}" type="doc">
      <dgm:prSet loTypeId="urn:microsoft.com/office/officeart/2005/8/layout/vList6" loCatId="process" qsTypeId="urn:microsoft.com/office/officeart/2005/8/quickstyle/simple2" qsCatId="simple" csTypeId="urn:microsoft.com/office/officeart/2005/8/colors/accent1_2#3" csCatId="accent1" phldr="1"/>
      <dgm:spPr/>
      <dgm:t>
        <a:bodyPr/>
        <a:lstStyle/>
        <a:p>
          <a:endParaRPr lang="en-US"/>
        </a:p>
      </dgm:t>
    </dgm:pt>
    <dgm:pt modelId="{A2CD6165-C0BE-7440-BD22-E562E683BD05}">
      <dgm:prSet phldrT="[Text]" custT="1"/>
      <dgm:spPr/>
      <dgm:t>
        <a:bodyPr/>
        <a:lstStyle/>
        <a:p>
          <a:r>
            <a:rPr lang="en-US" sz="2400" dirty="0" smtClean="0">
              <a:latin typeface="Constantia"/>
              <a:cs typeface="Constantia"/>
            </a:rPr>
            <a:t>Housing Domain</a:t>
          </a:r>
          <a:endParaRPr lang="en-US" sz="2400" dirty="0">
            <a:latin typeface="Constantia"/>
            <a:cs typeface="Constantia"/>
          </a:endParaRPr>
        </a:p>
      </dgm:t>
    </dgm:pt>
    <dgm:pt modelId="{8053DBD7-BC58-ED42-8612-1EC2B1349FAA}" type="parTrans" cxnId="{BA77A0CB-F39C-D940-B088-BC4ED2450B0E}">
      <dgm:prSet/>
      <dgm:spPr/>
      <dgm:t>
        <a:bodyPr/>
        <a:lstStyle/>
        <a:p>
          <a:endParaRPr lang="en-US"/>
        </a:p>
      </dgm:t>
    </dgm:pt>
    <dgm:pt modelId="{1E5909E6-124B-CB44-B401-134529EF6ADA}" type="sibTrans" cxnId="{BA77A0CB-F39C-D940-B088-BC4ED2450B0E}">
      <dgm:prSet/>
      <dgm:spPr/>
      <dgm:t>
        <a:bodyPr/>
        <a:lstStyle/>
        <a:p>
          <a:endParaRPr lang="en-US"/>
        </a:p>
      </dgm:t>
    </dgm:pt>
    <dgm:pt modelId="{E61A97CE-BC51-C847-BC72-603DB22B2A95}">
      <dgm:prSet phldrT="[Text]" custT="1"/>
      <dgm:spPr/>
      <dgm:t>
        <a:bodyPr/>
        <a:lstStyle/>
        <a:p>
          <a:r>
            <a:rPr lang="en-US" sz="2400" dirty="0" smtClean="0">
              <a:latin typeface="Constantia"/>
              <a:cs typeface="Constantia"/>
            </a:rPr>
            <a:t>Services Domain</a:t>
          </a:r>
          <a:endParaRPr lang="en-US" sz="2400" dirty="0">
            <a:latin typeface="Constantia"/>
            <a:cs typeface="Constantia"/>
          </a:endParaRPr>
        </a:p>
      </dgm:t>
    </dgm:pt>
    <dgm:pt modelId="{08E0BE45-964F-0848-B6FA-8FA1BCC2D480}" type="parTrans" cxnId="{98CE57AD-2113-E44D-B0E8-6E9C4BDBEF15}">
      <dgm:prSet/>
      <dgm:spPr/>
      <dgm:t>
        <a:bodyPr/>
        <a:lstStyle/>
        <a:p>
          <a:endParaRPr lang="en-US"/>
        </a:p>
      </dgm:t>
    </dgm:pt>
    <dgm:pt modelId="{60BA77FC-72C8-F447-B5DB-3547C36F8333}" type="sibTrans" cxnId="{98CE57AD-2113-E44D-B0E8-6E9C4BDBEF15}">
      <dgm:prSet/>
      <dgm:spPr/>
      <dgm:t>
        <a:bodyPr/>
        <a:lstStyle/>
        <a:p>
          <a:endParaRPr lang="en-US"/>
        </a:p>
      </dgm:t>
    </dgm:pt>
    <dgm:pt modelId="{7BEBEBAD-E4F2-5846-A778-1A756C992B31}">
      <dgm:prSet phldrT="[Text]" custT="1"/>
      <dgm:spPr/>
      <dgm:t>
        <a:bodyPr/>
        <a:lstStyle/>
        <a:p>
          <a:r>
            <a:rPr lang="en-US" sz="2000" dirty="0" smtClean="0">
              <a:latin typeface="Constantia"/>
              <a:cs typeface="Constantia"/>
            </a:rPr>
            <a:t>Clinical services and case management Benefits/entitlements/case management</a:t>
          </a:r>
          <a:endParaRPr lang="en-US" sz="2000" dirty="0">
            <a:latin typeface="Constantia"/>
            <a:cs typeface="Constantia"/>
          </a:endParaRPr>
        </a:p>
      </dgm:t>
    </dgm:pt>
    <dgm:pt modelId="{3E98064D-AE93-2848-BA85-A572E9A76951}" type="parTrans" cxnId="{8E000B92-C07E-3544-8D18-9D7B72057AB2}">
      <dgm:prSet/>
      <dgm:spPr/>
      <dgm:t>
        <a:bodyPr/>
        <a:lstStyle/>
        <a:p>
          <a:endParaRPr lang="en-US"/>
        </a:p>
      </dgm:t>
    </dgm:pt>
    <dgm:pt modelId="{87818D3C-CE67-F348-A4A2-47B9C4A7B11A}" type="sibTrans" cxnId="{8E000B92-C07E-3544-8D18-9D7B72057AB2}">
      <dgm:prSet/>
      <dgm:spPr/>
      <dgm:t>
        <a:bodyPr/>
        <a:lstStyle/>
        <a:p>
          <a:endParaRPr lang="en-US"/>
        </a:p>
      </dgm:t>
    </dgm:pt>
    <dgm:pt modelId="{8C9007D9-BF20-8F4E-A67E-94ADE1C1B23F}">
      <dgm:prSet phldrT="[Text]" custT="1"/>
      <dgm:spPr/>
      <dgm:t>
        <a:bodyPr/>
        <a:lstStyle/>
        <a:p>
          <a:r>
            <a:rPr lang="en-US" sz="2000" dirty="0" smtClean="0">
              <a:latin typeface="Constantia"/>
              <a:cs typeface="Constantia"/>
            </a:rPr>
            <a:t>Recovery goals; family reconnection, social, educational, employment</a:t>
          </a:r>
          <a:endParaRPr lang="en-US" sz="2000" dirty="0">
            <a:latin typeface="Constantia"/>
            <a:cs typeface="Constantia"/>
          </a:endParaRPr>
        </a:p>
      </dgm:t>
    </dgm:pt>
    <dgm:pt modelId="{A6446C78-56BD-5346-815D-7BBE1A89F440}" type="parTrans" cxnId="{BCF66BDE-4194-B040-BCD7-282787A2A92B}">
      <dgm:prSet/>
      <dgm:spPr/>
      <dgm:t>
        <a:bodyPr/>
        <a:lstStyle/>
        <a:p>
          <a:endParaRPr lang="en-US"/>
        </a:p>
      </dgm:t>
    </dgm:pt>
    <dgm:pt modelId="{B2926A76-9B14-124F-8B5C-FFA706DDDF1E}" type="sibTrans" cxnId="{BCF66BDE-4194-B040-BCD7-282787A2A92B}">
      <dgm:prSet/>
      <dgm:spPr/>
      <dgm:t>
        <a:bodyPr/>
        <a:lstStyle/>
        <a:p>
          <a:endParaRPr lang="en-US"/>
        </a:p>
      </dgm:t>
    </dgm:pt>
    <dgm:pt modelId="{0DA3CF9F-BBFE-4142-AF0D-0E6DF3F58DC8}">
      <dgm:prSet phldrT="[Text]" custT="1"/>
      <dgm:spPr/>
      <dgm:t>
        <a:bodyPr/>
        <a:lstStyle/>
        <a:p>
          <a:r>
            <a:rPr lang="en-US" sz="2000" dirty="0" smtClean="0">
              <a:latin typeface="Constantia"/>
              <a:cs typeface="Constantia"/>
            </a:rPr>
            <a:t>Apartment  selection, set up</a:t>
          </a:r>
          <a:endParaRPr lang="en-US" sz="2000" dirty="0">
            <a:latin typeface="Constantia"/>
            <a:cs typeface="Constantia"/>
          </a:endParaRPr>
        </a:p>
      </dgm:t>
    </dgm:pt>
    <dgm:pt modelId="{0666DD64-804C-484E-BA0A-6F214E4D8FDA}" type="sibTrans" cxnId="{2275B41B-9464-CB4F-A0CE-3F2EA9F95391}">
      <dgm:prSet/>
      <dgm:spPr/>
      <dgm:t>
        <a:bodyPr/>
        <a:lstStyle/>
        <a:p>
          <a:endParaRPr lang="en-US"/>
        </a:p>
      </dgm:t>
    </dgm:pt>
    <dgm:pt modelId="{42A1C32F-9979-3D4D-A28A-0497A96E23BA}" type="parTrans" cxnId="{2275B41B-9464-CB4F-A0CE-3F2EA9F95391}">
      <dgm:prSet/>
      <dgm:spPr/>
      <dgm:t>
        <a:bodyPr/>
        <a:lstStyle/>
        <a:p>
          <a:endParaRPr lang="en-US"/>
        </a:p>
      </dgm:t>
    </dgm:pt>
    <dgm:pt modelId="{3439FC90-C19D-4631-9EBA-6D2CD9B44923}">
      <dgm:prSet phldrT="[Text]" custT="1"/>
      <dgm:spPr/>
      <dgm:t>
        <a:bodyPr/>
        <a:lstStyle/>
        <a:p>
          <a:r>
            <a:rPr lang="en-US" sz="2000" dirty="0" smtClean="0">
              <a:latin typeface="Constantia"/>
              <a:cs typeface="Constantia"/>
            </a:rPr>
            <a:t>Agree to terms of standard lease </a:t>
          </a:r>
          <a:endParaRPr lang="en-US" sz="2000" dirty="0">
            <a:latin typeface="Constantia"/>
            <a:cs typeface="Constantia"/>
          </a:endParaRPr>
        </a:p>
      </dgm:t>
    </dgm:pt>
    <dgm:pt modelId="{05C493F7-9D0D-4A65-BFAA-FF765B6D9525}" type="parTrans" cxnId="{70541901-64F4-4BDD-83A3-5E296D2CC6A3}">
      <dgm:prSet/>
      <dgm:spPr/>
      <dgm:t>
        <a:bodyPr/>
        <a:lstStyle/>
        <a:p>
          <a:endParaRPr lang="en-US"/>
        </a:p>
      </dgm:t>
    </dgm:pt>
    <dgm:pt modelId="{DF7E64A9-5BE5-4EE6-A440-FCC717B3CDAD}" type="sibTrans" cxnId="{70541901-64F4-4BDD-83A3-5E296D2CC6A3}">
      <dgm:prSet/>
      <dgm:spPr/>
      <dgm:t>
        <a:bodyPr/>
        <a:lstStyle/>
        <a:p>
          <a:endParaRPr lang="en-US"/>
        </a:p>
      </dgm:t>
    </dgm:pt>
    <dgm:pt modelId="{28C4398C-EE22-4503-8184-B20CFA32690B}">
      <dgm:prSet phldrT="[Text]" custT="1"/>
      <dgm:spPr/>
      <dgm:t>
        <a:bodyPr/>
        <a:lstStyle/>
        <a:p>
          <a:r>
            <a:rPr lang="en-US" sz="2000" dirty="0" smtClean="0">
              <a:latin typeface="Constantia"/>
              <a:cs typeface="Constantia"/>
            </a:rPr>
            <a:t>Lease signing, security, furnishing</a:t>
          </a:r>
          <a:endParaRPr lang="en-US" sz="2000" dirty="0">
            <a:latin typeface="Constantia"/>
            <a:cs typeface="Constantia"/>
          </a:endParaRPr>
        </a:p>
      </dgm:t>
    </dgm:pt>
    <dgm:pt modelId="{ADFF17BB-47E2-4D44-8027-91EB482DE557}" type="parTrans" cxnId="{4DDE35E5-34AD-4573-A9C0-9FD71DBBA950}">
      <dgm:prSet/>
      <dgm:spPr/>
      <dgm:t>
        <a:bodyPr/>
        <a:lstStyle/>
        <a:p>
          <a:endParaRPr lang="en-US"/>
        </a:p>
      </dgm:t>
    </dgm:pt>
    <dgm:pt modelId="{B2296618-0E14-4641-8405-138FC5E83291}" type="sibTrans" cxnId="{4DDE35E5-34AD-4573-A9C0-9FD71DBBA950}">
      <dgm:prSet/>
      <dgm:spPr/>
      <dgm:t>
        <a:bodyPr/>
        <a:lstStyle/>
        <a:p>
          <a:endParaRPr lang="en-US"/>
        </a:p>
      </dgm:t>
    </dgm:pt>
    <dgm:pt modelId="{14FE6B4C-1308-4997-B95F-6BFA9CA8591B}">
      <dgm:prSet phldrT="[Text]" custT="1"/>
      <dgm:spPr/>
      <dgm:t>
        <a:bodyPr/>
        <a:lstStyle/>
        <a:p>
          <a:r>
            <a:rPr lang="en-US" sz="2000" dirty="0" smtClean="0">
              <a:latin typeface="Constantia"/>
              <a:cs typeface="Constantia"/>
            </a:rPr>
            <a:t>Rent payments and managing the apartment and the tenancy </a:t>
          </a:r>
          <a:endParaRPr lang="en-US" sz="2000" dirty="0">
            <a:latin typeface="Constantia"/>
            <a:cs typeface="Constantia"/>
          </a:endParaRPr>
        </a:p>
      </dgm:t>
    </dgm:pt>
    <dgm:pt modelId="{136DE0DB-B454-4830-ABAF-B369744B0C9A}" type="parTrans" cxnId="{B7C97909-2FC2-4A32-AFA3-9BE8CE358542}">
      <dgm:prSet/>
      <dgm:spPr/>
      <dgm:t>
        <a:bodyPr/>
        <a:lstStyle/>
        <a:p>
          <a:endParaRPr lang="en-US"/>
        </a:p>
      </dgm:t>
    </dgm:pt>
    <dgm:pt modelId="{F8600057-012B-4113-9A64-B674CE78096F}" type="sibTrans" cxnId="{B7C97909-2FC2-4A32-AFA3-9BE8CE358542}">
      <dgm:prSet/>
      <dgm:spPr/>
      <dgm:t>
        <a:bodyPr/>
        <a:lstStyle/>
        <a:p>
          <a:endParaRPr lang="en-US"/>
        </a:p>
      </dgm:t>
    </dgm:pt>
    <dgm:pt modelId="{F5159C63-73AB-4617-9883-8C3EB4C27246}">
      <dgm:prSet phldrT="[Text]" custT="1"/>
      <dgm:spPr/>
      <dgm:t>
        <a:bodyPr/>
        <a:lstStyle/>
        <a:p>
          <a:endParaRPr lang="en-US" sz="2000" dirty="0">
            <a:latin typeface="Constantia"/>
            <a:cs typeface="Constantia"/>
          </a:endParaRPr>
        </a:p>
      </dgm:t>
    </dgm:pt>
    <dgm:pt modelId="{24AC79CB-118C-416B-9F95-B516B4C83C7E}" type="parTrans" cxnId="{BAD973F5-44A6-4389-A676-E6A42B8B4E52}">
      <dgm:prSet/>
      <dgm:spPr/>
      <dgm:t>
        <a:bodyPr/>
        <a:lstStyle/>
        <a:p>
          <a:endParaRPr lang="en-US"/>
        </a:p>
      </dgm:t>
    </dgm:pt>
    <dgm:pt modelId="{A72E4A7F-7799-4D41-9D3E-8F18A6FE0FB8}" type="sibTrans" cxnId="{BAD973F5-44A6-4389-A676-E6A42B8B4E52}">
      <dgm:prSet/>
      <dgm:spPr/>
      <dgm:t>
        <a:bodyPr/>
        <a:lstStyle/>
        <a:p>
          <a:endParaRPr lang="en-US"/>
        </a:p>
      </dgm:t>
    </dgm:pt>
    <dgm:pt modelId="{9C598722-CC15-4013-867F-33C3A70A9E98}">
      <dgm:prSet phldrT="[Text]" custT="1"/>
      <dgm:spPr/>
      <dgm:t>
        <a:bodyPr/>
        <a:lstStyle/>
        <a:p>
          <a:r>
            <a:rPr lang="en-US" sz="2000" dirty="0" smtClean="0">
              <a:latin typeface="Constantia"/>
              <a:cs typeface="Constantia"/>
            </a:rPr>
            <a:t>Treatment goals: mental and physical health; addiction  </a:t>
          </a:r>
          <a:endParaRPr lang="en-US" sz="2000" dirty="0">
            <a:latin typeface="Constantia"/>
            <a:cs typeface="Constantia"/>
          </a:endParaRPr>
        </a:p>
      </dgm:t>
    </dgm:pt>
    <dgm:pt modelId="{0259E8EC-5752-4064-8B29-2EE57058FD89}" type="parTrans" cxnId="{7917663F-0452-4FEB-B7E2-8B211756290E}">
      <dgm:prSet/>
      <dgm:spPr/>
      <dgm:t>
        <a:bodyPr/>
        <a:lstStyle/>
        <a:p>
          <a:endParaRPr lang="en-US"/>
        </a:p>
      </dgm:t>
    </dgm:pt>
    <dgm:pt modelId="{12D301DE-0229-4F02-8350-94D8C1F8DD85}" type="sibTrans" cxnId="{7917663F-0452-4FEB-B7E2-8B211756290E}">
      <dgm:prSet/>
      <dgm:spPr/>
      <dgm:t>
        <a:bodyPr/>
        <a:lstStyle/>
        <a:p>
          <a:endParaRPr lang="en-US"/>
        </a:p>
      </dgm:t>
    </dgm:pt>
    <dgm:pt modelId="{1A976021-53CF-8547-8D54-CB2650EE16E9}" type="pres">
      <dgm:prSet presAssocID="{BC78DF4D-B4E2-6146-A303-1A2F8EAB933B}" presName="Name0" presStyleCnt="0">
        <dgm:presLayoutVars>
          <dgm:dir/>
          <dgm:animLvl val="lvl"/>
          <dgm:resizeHandles/>
        </dgm:presLayoutVars>
      </dgm:prSet>
      <dgm:spPr/>
      <dgm:t>
        <a:bodyPr/>
        <a:lstStyle/>
        <a:p>
          <a:endParaRPr lang="en-US"/>
        </a:p>
      </dgm:t>
    </dgm:pt>
    <dgm:pt modelId="{D49C953E-F3CF-3541-94BB-7DF84EBB7EDE}" type="pres">
      <dgm:prSet presAssocID="{A2CD6165-C0BE-7440-BD22-E562E683BD05}" presName="linNode" presStyleCnt="0"/>
      <dgm:spPr/>
      <dgm:t>
        <a:bodyPr/>
        <a:lstStyle/>
        <a:p>
          <a:endParaRPr lang="en-US"/>
        </a:p>
      </dgm:t>
    </dgm:pt>
    <dgm:pt modelId="{90202AAE-D312-A840-8097-037560E77932}" type="pres">
      <dgm:prSet presAssocID="{A2CD6165-C0BE-7440-BD22-E562E683BD05}" presName="parentShp" presStyleLbl="node1" presStyleIdx="0" presStyleCnt="2" custScaleX="48276" custScaleY="56681" custLinFactNeighborX="0" custLinFactNeighborY="5048">
        <dgm:presLayoutVars>
          <dgm:bulletEnabled val="1"/>
        </dgm:presLayoutVars>
      </dgm:prSet>
      <dgm:spPr/>
      <dgm:t>
        <a:bodyPr/>
        <a:lstStyle/>
        <a:p>
          <a:endParaRPr lang="en-US"/>
        </a:p>
      </dgm:t>
    </dgm:pt>
    <dgm:pt modelId="{515059DD-2CA4-1F4D-8D0B-B6163A6A4B5A}" type="pres">
      <dgm:prSet presAssocID="{A2CD6165-C0BE-7440-BD22-E562E683BD05}" presName="childShp" presStyleLbl="bgAccFollowNode1" presStyleIdx="0" presStyleCnt="2" custScaleX="115467" custScaleY="66361" custLinFactNeighborX="216" custLinFactNeighborY="5000">
        <dgm:presLayoutVars>
          <dgm:bulletEnabled val="1"/>
        </dgm:presLayoutVars>
      </dgm:prSet>
      <dgm:spPr/>
      <dgm:t>
        <a:bodyPr/>
        <a:lstStyle/>
        <a:p>
          <a:endParaRPr lang="en-US"/>
        </a:p>
      </dgm:t>
    </dgm:pt>
    <dgm:pt modelId="{8963C48F-B41B-DC45-AE70-EC01DC9FF2AD}" type="pres">
      <dgm:prSet presAssocID="{1E5909E6-124B-CB44-B401-134529EF6ADA}" presName="spacing" presStyleCnt="0"/>
      <dgm:spPr/>
      <dgm:t>
        <a:bodyPr/>
        <a:lstStyle/>
        <a:p>
          <a:endParaRPr lang="en-US"/>
        </a:p>
      </dgm:t>
    </dgm:pt>
    <dgm:pt modelId="{869C4C38-099D-7349-BDBA-D56C16447331}" type="pres">
      <dgm:prSet presAssocID="{E61A97CE-BC51-C847-BC72-603DB22B2A95}" presName="linNode" presStyleCnt="0"/>
      <dgm:spPr/>
      <dgm:t>
        <a:bodyPr/>
        <a:lstStyle/>
        <a:p>
          <a:endParaRPr lang="en-US"/>
        </a:p>
      </dgm:t>
    </dgm:pt>
    <dgm:pt modelId="{E133A471-59B6-7240-B0BF-9D86318C4346}" type="pres">
      <dgm:prSet presAssocID="{E61A97CE-BC51-C847-BC72-603DB22B2A95}" presName="parentShp" presStyleLbl="node1" presStyleIdx="1" presStyleCnt="2" custScaleX="48276" custScaleY="51527">
        <dgm:presLayoutVars>
          <dgm:bulletEnabled val="1"/>
        </dgm:presLayoutVars>
      </dgm:prSet>
      <dgm:spPr/>
      <dgm:t>
        <a:bodyPr/>
        <a:lstStyle/>
        <a:p>
          <a:endParaRPr lang="en-US"/>
        </a:p>
      </dgm:t>
    </dgm:pt>
    <dgm:pt modelId="{DDFBC1A6-13D6-8B42-A95A-D598D1F25C0F}" type="pres">
      <dgm:prSet presAssocID="{E61A97CE-BC51-C847-BC72-603DB22B2A95}" presName="childShp" presStyleLbl="bgAccFollowNode1" presStyleIdx="1" presStyleCnt="2" custScaleX="117172" custScaleY="66361">
        <dgm:presLayoutVars>
          <dgm:bulletEnabled val="1"/>
        </dgm:presLayoutVars>
      </dgm:prSet>
      <dgm:spPr/>
      <dgm:t>
        <a:bodyPr/>
        <a:lstStyle/>
        <a:p>
          <a:endParaRPr lang="en-US"/>
        </a:p>
      </dgm:t>
    </dgm:pt>
  </dgm:ptLst>
  <dgm:cxnLst>
    <dgm:cxn modelId="{4DDE35E5-34AD-4573-A9C0-9FD71DBBA950}" srcId="{A2CD6165-C0BE-7440-BD22-E562E683BD05}" destId="{28C4398C-EE22-4503-8184-B20CFA32690B}" srcOrd="2" destOrd="0" parTransId="{ADFF17BB-47E2-4D44-8027-91EB482DE557}" sibTransId="{B2296618-0E14-4641-8405-138FC5E83291}"/>
    <dgm:cxn modelId="{02E3C44C-22F2-44E2-BAF0-7CCE8B355385}" type="presOf" srcId="{14FE6B4C-1308-4997-B95F-6BFA9CA8591B}" destId="{515059DD-2CA4-1F4D-8D0B-B6163A6A4B5A}" srcOrd="0" destOrd="3" presId="urn:microsoft.com/office/officeart/2005/8/layout/vList6"/>
    <dgm:cxn modelId="{97D1AF4B-96C7-4BB8-8FE1-F805F41BE38A}" type="presOf" srcId="{3439FC90-C19D-4631-9EBA-6D2CD9B44923}" destId="{515059DD-2CA4-1F4D-8D0B-B6163A6A4B5A}" srcOrd="0" destOrd="0" presId="urn:microsoft.com/office/officeart/2005/8/layout/vList6"/>
    <dgm:cxn modelId="{98CE57AD-2113-E44D-B0E8-6E9C4BDBEF15}" srcId="{BC78DF4D-B4E2-6146-A303-1A2F8EAB933B}" destId="{E61A97CE-BC51-C847-BC72-603DB22B2A95}" srcOrd="1" destOrd="0" parTransId="{08E0BE45-964F-0848-B6FA-8FA1BCC2D480}" sibTransId="{60BA77FC-72C8-F447-B5DB-3547C36F8333}"/>
    <dgm:cxn modelId="{2275B41B-9464-CB4F-A0CE-3F2EA9F95391}" srcId="{A2CD6165-C0BE-7440-BD22-E562E683BD05}" destId="{0DA3CF9F-BBFE-4142-AF0D-0E6DF3F58DC8}" srcOrd="1" destOrd="0" parTransId="{42A1C32F-9979-3D4D-A28A-0497A96E23BA}" sibTransId="{0666DD64-804C-484E-BA0A-6F214E4D8FDA}"/>
    <dgm:cxn modelId="{F9F3A226-415A-4F55-BBE5-8E37F7923A10}" type="presOf" srcId="{BC78DF4D-B4E2-6146-A303-1A2F8EAB933B}" destId="{1A976021-53CF-8547-8D54-CB2650EE16E9}" srcOrd="0" destOrd="0" presId="urn:microsoft.com/office/officeart/2005/8/layout/vList6"/>
    <dgm:cxn modelId="{972ECE26-A3AB-4B82-B8E5-6C81A3ED9933}" type="presOf" srcId="{8C9007D9-BF20-8F4E-A67E-94ADE1C1B23F}" destId="{DDFBC1A6-13D6-8B42-A95A-D598D1F25C0F}" srcOrd="0" destOrd="1" presId="urn:microsoft.com/office/officeart/2005/8/layout/vList6"/>
    <dgm:cxn modelId="{333C653B-E878-410F-9C8D-2090C8F4D327}" type="presOf" srcId="{0DA3CF9F-BBFE-4142-AF0D-0E6DF3F58DC8}" destId="{515059DD-2CA4-1F4D-8D0B-B6163A6A4B5A}" srcOrd="0" destOrd="1" presId="urn:microsoft.com/office/officeart/2005/8/layout/vList6"/>
    <dgm:cxn modelId="{B7C97909-2FC2-4A32-AFA3-9BE8CE358542}" srcId="{A2CD6165-C0BE-7440-BD22-E562E683BD05}" destId="{14FE6B4C-1308-4997-B95F-6BFA9CA8591B}" srcOrd="3" destOrd="0" parTransId="{136DE0DB-B454-4830-ABAF-B369744B0C9A}" sibTransId="{F8600057-012B-4113-9A64-B674CE78096F}"/>
    <dgm:cxn modelId="{CCEB645C-6FB9-49B7-8313-A2D40227BFD9}" type="presOf" srcId="{7BEBEBAD-E4F2-5846-A778-1A756C992B31}" destId="{DDFBC1A6-13D6-8B42-A95A-D598D1F25C0F}" srcOrd="0" destOrd="0" presId="urn:microsoft.com/office/officeart/2005/8/layout/vList6"/>
    <dgm:cxn modelId="{A5B52476-3073-4111-A4FA-7A15FB2E8F70}" type="presOf" srcId="{E61A97CE-BC51-C847-BC72-603DB22B2A95}" destId="{E133A471-59B6-7240-B0BF-9D86318C4346}" srcOrd="0" destOrd="0" presId="urn:microsoft.com/office/officeart/2005/8/layout/vList6"/>
    <dgm:cxn modelId="{063DCEFE-E1DF-4FF7-9B39-C70F7D8F8D84}" type="presOf" srcId="{9C598722-CC15-4013-867F-33C3A70A9E98}" destId="{DDFBC1A6-13D6-8B42-A95A-D598D1F25C0F}" srcOrd="0" destOrd="2" presId="urn:microsoft.com/office/officeart/2005/8/layout/vList6"/>
    <dgm:cxn modelId="{4B0631EB-E7F3-4740-B3C0-8252C652B16E}" type="presOf" srcId="{A2CD6165-C0BE-7440-BD22-E562E683BD05}" destId="{90202AAE-D312-A840-8097-037560E77932}" srcOrd="0" destOrd="0" presId="urn:microsoft.com/office/officeart/2005/8/layout/vList6"/>
    <dgm:cxn modelId="{272DD4A2-00E4-48C9-8E78-925B121059C8}" type="presOf" srcId="{28C4398C-EE22-4503-8184-B20CFA32690B}" destId="{515059DD-2CA4-1F4D-8D0B-B6163A6A4B5A}" srcOrd="0" destOrd="2" presId="urn:microsoft.com/office/officeart/2005/8/layout/vList6"/>
    <dgm:cxn modelId="{8E000B92-C07E-3544-8D18-9D7B72057AB2}" srcId="{E61A97CE-BC51-C847-BC72-603DB22B2A95}" destId="{7BEBEBAD-E4F2-5846-A778-1A756C992B31}" srcOrd="0" destOrd="0" parTransId="{3E98064D-AE93-2848-BA85-A572E9A76951}" sibTransId="{87818D3C-CE67-F348-A4A2-47B9C4A7B11A}"/>
    <dgm:cxn modelId="{70541901-64F4-4BDD-83A3-5E296D2CC6A3}" srcId="{A2CD6165-C0BE-7440-BD22-E562E683BD05}" destId="{3439FC90-C19D-4631-9EBA-6D2CD9B44923}" srcOrd="0" destOrd="0" parTransId="{05C493F7-9D0D-4A65-BFAA-FF765B6D9525}" sibTransId="{DF7E64A9-5BE5-4EE6-A440-FCC717B3CDAD}"/>
    <dgm:cxn modelId="{7917663F-0452-4FEB-B7E2-8B211756290E}" srcId="{E61A97CE-BC51-C847-BC72-603DB22B2A95}" destId="{9C598722-CC15-4013-867F-33C3A70A9E98}" srcOrd="2" destOrd="0" parTransId="{0259E8EC-5752-4064-8B29-2EE57058FD89}" sibTransId="{12D301DE-0229-4F02-8350-94D8C1F8DD85}"/>
    <dgm:cxn modelId="{2354DC94-E0D7-46D9-827E-12F322CB94C0}" type="presOf" srcId="{F5159C63-73AB-4617-9883-8C3EB4C27246}" destId="{515059DD-2CA4-1F4D-8D0B-B6163A6A4B5A}" srcOrd="0" destOrd="4" presId="urn:microsoft.com/office/officeart/2005/8/layout/vList6"/>
    <dgm:cxn modelId="{BA77A0CB-F39C-D940-B088-BC4ED2450B0E}" srcId="{BC78DF4D-B4E2-6146-A303-1A2F8EAB933B}" destId="{A2CD6165-C0BE-7440-BD22-E562E683BD05}" srcOrd="0" destOrd="0" parTransId="{8053DBD7-BC58-ED42-8612-1EC2B1349FAA}" sibTransId="{1E5909E6-124B-CB44-B401-134529EF6ADA}"/>
    <dgm:cxn modelId="{BCF66BDE-4194-B040-BCD7-282787A2A92B}" srcId="{E61A97CE-BC51-C847-BC72-603DB22B2A95}" destId="{8C9007D9-BF20-8F4E-A67E-94ADE1C1B23F}" srcOrd="1" destOrd="0" parTransId="{A6446C78-56BD-5346-815D-7BBE1A89F440}" sibTransId="{B2926A76-9B14-124F-8B5C-FFA706DDDF1E}"/>
    <dgm:cxn modelId="{BAD973F5-44A6-4389-A676-E6A42B8B4E52}" srcId="{A2CD6165-C0BE-7440-BD22-E562E683BD05}" destId="{F5159C63-73AB-4617-9883-8C3EB4C27246}" srcOrd="4" destOrd="0" parTransId="{24AC79CB-118C-416B-9F95-B516B4C83C7E}" sibTransId="{A72E4A7F-7799-4D41-9D3E-8F18A6FE0FB8}"/>
    <dgm:cxn modelId="{AAE5C72D-6F5E-482E-8D0F-42E89F9B0EF1}" type="presParOf" srcId="{1A976021-53CF-8547-8D54-CB2650EE16E9}" destId="{D49C953E-F3CF-3541-94BB-7DF84EBB7EDE}" srcOrd="0" destOrd="0" presId="urn:microsoft.com/office/officeart/2005/8/layout/vList6"/>
    <dgm:cxn modelId="{E48B5038-BD80-4E80-BF96-129DD688F1CA}" type="presParOf" srcId="{D49C953E-F3CF-3541-94BB-7DF84EBB7EDE}" destId="{90202AAE-D312-A840-8097-037560E77932}" srcOrd="0" destOrd="0" presId="urn:microsoft.com/office/officeart/2005/8/layout/vList6"/>
    <dgm:cxn modelId="{D2AC2A9F-0230-4ACE-9B7D-44DB0F337839}" type="presParOf" srcId="{D49C953E-F3CF-3541-94BB-7DF84EBB7EDE}" destId="{515059DD-2CA4-1F4D-8D0B-B6163A6A4B5A}" srcOrd="1" destOrd="0" presId="urn:microsoft.com/office/officeart/2005/8/layout/vList6"/>
    <dgm:cxn modelId="{5DC3B595-5C49-4211-8DFE-9D142F9C204E}" type="presParOf" srcId="{1A976021-53CF-8547-8D54-CB2650EE16E9}" destId="{8963C48F-B41B-DC45-AE70-EC01DC9FF2AD}" srcOrd="1" destOrd="0" presId="urn:microsoft.com/office/officeart/2005/8/layout/vList6"/>
    <dgm:cxn modelId="{BA42A077-08DD-4F52-8995-3E629EEEB0D0}" type="presParOf" srcId="{1A976021-53CF-8547-8D54-CB2650EE16E9}" destId="{869C4C38-099D-7349-BDBA-D56C16447331}" srcOrd="2" destOrd="0" presId="urn:microsoft.com/office/officeart/2005/8/layout/vList6"/>
    <dgm:cxn modelId="{6CCD883C-60F9-4336-BFDC-ED308D6A308B}" type="presParOf" srcId="{869C4C38-099D-7349-BDBA-D56C16447331}" destId="{E133A471-59B6-7240-B0BF-9D86318C4346}" srcOrd="0" destOrd="0" presId="urn:microsoft.com/office/officeart/2005/8/layout/vList6"/>
    <dgm:cxn modelId="{196A38B7-E409-4B20-9AA2-10429B901C03}" type="presParOf" srcId="{869C4C38-099D-7349-BDBA-D56C16447331}" destId="{DDFBC1A6-13D6-8B42-A95A-D598D1F25C0F}" srcOrd="1" destOrd="0" presId="urn:microsoft.com/office/officeart/2005/8/layout/v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5EEACA-3E14-C644-925A-46265B2B6FAD}" type="doc">
      <dgm:prSet loTypeId="urn:microsoft.com/office/officeart/2005/8/layout/default#1" loCatId="list" qsTypeId="urn:microsoft.com/office/officeart/2005/8/quickstyle/simple4" qsCatId="simple" csTypeId="urn:microsoft.com/office/officeart/2005/8/colors/accent2_3" csCatId="accent2" phldr="1"/>
      <dgm:spPr/>
      <dgm:t>
        <a:bodyPr/>
        <a:lstStyle/>
        <a:p>
          <a:endParaRPr lang="en-US"/>
        </a:p>
      </dgm:t>
    </dgm:pt>
    <dgm:pt modelId="{9C685218-3091-EE4F-821B-60D4C41BA89F}">
      <dgm:prSet phldrT="[Text]" custT="1"/>
      <dgm:spPr>
        <a:solidFill>
          <a:srgbClr val="BD1734">
            <a:alpha val="64000"/>
          </a:srgbClr>
        </a:solidFill>
      </dgm:spPr>
      <dgm:t>
        <a:bodyPr/>
        <a:lstStyle/>
        <a:p>
          <a:r>
            <a:rPr lang="en-US" sz="1800" dirty="0" smtClean="0">
              <a:latin typeface="+mj-lt"/>
              <a:cs typeface="Urdu Typesetting" panose="03020402040406030203" pitchFamily="66" charset="-78"/>
            </a:rPr>
            <a:t>Accepts, for better and for worse, licit &amp; illicit drug use is part of society</a:t>
          </a:r>
          <a:endParaRPr lang="en-US" sz="1800" dirty="0">
            <a:latin typeface="+mj-lt"/>
            <a:cs typeface="Urdu Typesetting" panose="03020402040406030203" pitchFamily="66" charset="-78"/>
          </a:endParaRPr>
        </a:p>
      </dgm:t>
    </dgm:pt>
    <dgm:pt modelId="{E05016D7-937A-154A-B8A0-6B967F69376E}" type="parTrans" cxnId="{1E471964-4712-3A49-8B72-26FD3F1A5CC5}">
      <dgm:prSet/>
      <dgm:spPr/>
      <dgm:t>
        <a:bodyPr/>
        <a:lstStyle/>
        <a:p>
          <a:endParaRPr lang="en-US"/>
        </a:p>
      </dgm:t>
    </dgm:pt>
    <dgm:pt modelId="{872E73B7-A34D-F94D-A277-14A617AEB033}" type="sibTrans" cxnId="{1E471964-4712-3A49-8B72-26FD3F1A5CC5}">
      <dgm:prSet/>
      <dgm:spPr/>
      <dgm:t>
        <a:bodyPr/>
        <a:lstStyle/>
        <a:p>
          <a:endParaRPr lang="en-US"/>
        </a:p>
      </dgm:t>
    </dgm:pt>
    <dgm:pt modelId="{F9742D1D-8DA1-F544-AE3B-AD174B5AEACC}">
      <dgm:prSet phldrT="[Text]" custT="1"/>
      <dgm:spPr>
        <a:solidFill>
          <a:srgbClr val="BD1734">
            <a:alpha val="64000"/>
          </a:srgbClr>
        </a:solidFill>
      </dgm:spPr>
      <dgm:t>
        <a:bodyPr/>
        <a:lstStyle/>
        <a:p>
          <a:pPr>
            <a:lnSpc>
              <a:spcPct val="60000"/>
            </a:lnSpc>
          </a:pPr>
          <a:r>
            <a:rPr lang="en-US" sz="1800" dirty="0" smtClean="0">
              <a:latin typeface="+mj-lt"/>
              <a:cs typeface="Urdu Typesetting" panose="03020402040406030203" pitchFamily="66" charset="-78"/>
            </a:rPr>
            <a:t>Drug Use= continuum of behaviors </a:t>
          </a:r>
        </a:p>
      </dgm:t>
    </dgm:pt>
    <dgm:pt modelId="{2C002F7F-4EEA-4B4D-9A42-F156E3D503B0}" type="parTrans" cxnId="{AFD56D41-F228-5F47-B6F0-56216C259731}">
      <dgm:prSet/>
      <dgm:spPr/>
      <dgm:t>
        <a:bodyPr/>
        <a:lstStyle/>
        <a:p>
          <a:endParaRPr lang="en-US"/>
        </a:p>
      </dgm:t>
    </dgm:pt>
    <dgm:pt modelId="{C8AEE181-9AB4-034C-9BD7-52345ED38CA6}" type="sibTrans" cxnId="{AFD56D41-F228-5F47-B6F0-56216C259731}">
      <dgm:prSet/>
      <dgm:spPr/>
      <dgm:t>
        <a:bodyPr/>
        <a:lstStyle/>
        <a:p>
          <a:endParaRPr lang="en-US"/>
        </a:p>
      </dgm:t>
    </dgm:pt>
    <dgm:pt modelId="{C9804F32-4707-A144-BA9E-85B230DE9315}">
      <dgm:prSet phldrT="[Text]" custT="1"/>
      <dgm:spPr>
        <a:solidFill>
          <a:srgbClr val="BD1734">
            <a:alpha val="64000"/>
          </a:srgbClr>
        </a:solidFill>
      </dgm:spPr>
      <dgm:t>
        <a:bodyPr/>
        <a:lstStyle/>
        <a:p>
          <a:pPr>
            <a:lnSpc>
              <a:spcPct val="60000"/>
            </a:lnSpc>
          </a:pPr>
          <a:r>
            <a:rPr lang="en-US" sz="1800" dirty="0" smtClean="0">
              <a:latin typeface="+mj-lt"/>
              <a:cs typeface="Urdu Typesetting" panose="03020402040406030203" pitchFamily="66" charset="-78"/>
            </a:rPr>
            <a:t>Successful Interventions = Improve quality of life</a:t>
          </a:r>
          <a:endParaRPr lang="en-US" sz="1800" dirty="0">
            <a:latin typeface="Urdu Typesetting" panose="03020402040406030203" pitchFamily="66" charset="-78"/>
            <a:cs typeface="Urdu Typesetting" panose="03020402040406030203" pitchFamily="66" charset="-78"/>
          </a:endParaRPr>
        </a:p>
      </dgm:t>
    </dgm:pt>
    <dgm:pt modelId="{39337BDA-1349-684F-ADD7-E2BE01ACF906}" type="parTrans" cxnId="{550E4C0D-8E5C-D24E-95DB-2EC6248B6647}">
      <dgm:prSet/>
      <dgm:spPr/>
      <dgm:t>
        <a:bodyPr/>
        <a:lstStyle/>
        <a:p>
          <a:endParaRPr lang="en-US"/>
        </a:p>
      </dgm:t>
    </dgm:pt>
    <dgm:pt modelId="{3A93B818-24F7-8F49-94DF-96492A745924}" type="sibTrans" cxnId="{550E4C0D-8E5C-D24E-95DB-2EC6248B6647}">
      <dgm:prSet/>
      <dgm:spPr/>
      <dgm:t>
        <a:bodyPr/>
        <a:lstStyle/>
        <a:p>
          <a:endParaRPr lang="en-US"/>
        </a:p>
      </dgm:t>
    </dgm:pt>
    <dgm:pt modelId="{C2612527-66EE-BB42-AC01-E3F58E16ECE7}">
      <dgm:prSet phldrT="[Text]" custT="1"/>
      <dgm:spPr>
        <a:solidFill>
          <a:srgbClr val="BD1734">
            <a:alpha val="64000"/>
          </a:srgbClr>
        </a:solidFill>
      </dgm:spPr>
      <dgm:t>
        <a:bodyPr/>
        <a:lstStyle/>
        <a:p>
          <a:r>
            <a:rPr lang="en-US" sz="1800" dirty="0" smtClean="0">
              <a:latin typeface="+mj-lt"/>
              <a:cs typeface="Urdu Typesetting" panose="03020402040406030203" pitchFamily="66" charset="-78"/>
            </a:rPr>
            <a:t>Non-judgmental, non-coercive provision of services &amp; resources</a:t>
          </a:r>
          <a:endParaRPr lang="en-US" sz="1800" dirty="0">
            <a:latin typeface="+mj-lt"/>
            <a:cs typeface="Urdu Typesetting" panose="03020402040406030203" pitchFamily="66" charset="-78"/>
          </a:endParaRPr>
        </a:p>
      </dgm:t>
    </dgm:pt>
    <dgm:pt modelId="{61A6244D-363F-3047-8B80-09A669052E5D}" type="parTrans" cxnId="{8F0EC957-0898-B244-9E69-1DF3CCF4B287}">
      <dgm:prSet/>
      <dgm:spPr/>
      <dgm:t>
        <a:bodyPr/>
        <a:lstStyle/>
        <a:p>
          <a:endParaRPr lang="en-US"/>
        </a:p>
      </dgm:t>
    </dgm:pt>
    <dgm:pt modelId="{396E13A0-6C80-5243-9568-7D045BF08580}" type="sibTrans" cxnId="{8F0EC957-0898-B244-9E69-1DF3CCF4B287}">
      <dgm:prSet/>
      <dgm:spPr/>
      <dgm:t>
        <a:bodyPr/>
        <a:lstStyle/>
        <a:p>
          <a:endParaRPr lang="en-US"/>
        </a:p>
      </dgm:t>
    </dgm:pt>
    <dgm:pt modelId="{E7FC60FA-29B2-854B-A41C-8F250F4B2A9C}">
      <dgm:prSet phldrT="[Text]" custT="1"/>
      <dgm:spPr>
        <a:solidFill>
          <a:srgbClr val="BD1734">
            <a:alpha val="64000"/>
          </a:srgbClr>
        </a:solidFill>
      </dgm:spPr>
      <dgm:t>
        <a:bodyPr/>
        <a:lstStyle/>
        <a:p>
          <a:pPr>
            <a:lnSpc>
              <a:spcPct val="60000"/>
            </a:lnSpc>
          </a:pPr>
          <a:r>
            <a:rPr lang="en-US" sz="1800" dirty="0" smtClean="0">
              <a:latin typeface="+mj-lt"/>
              <a:cs typeface="Urdu Typesetting" panose="03020402040406030203" pitchFamily="66" charset="-78"/>
            </a:rPr>
            <a:t>Affirms drug users as primary agents of reducing harms </a:t>
          </a:r>
        </a:p>
      </dgm:t>
    </dgm:pt>
    <dgm:pt modelId="{2AD15014-2E49-9B48-8FCE-461BD0B6A73F}" type="parTrans" cxnId="{A90D5B15-9CBD-B74F-A45A-84837C1C3A55}">
      <dgm:prSet/>
      <dgm:spPr/>
      <dgm:t>
        <a:bodyPr/>
        <a:lstStyle/>
        <a:p>
          <a:endParaRPr lang="en-US"/>
        </a:p>
      </dgm:t>
    </dgm:pt>
    <dgm:pt modelId="{257E656B-E57A-574E-AEE4-3CCA2F4FE605}" type="sibTrans" cxnId="{A90D5B15-9CBD-B74F-A45A-84837C1C3A55}">
      <dgm:prSet/>
      <dgm:spPr/>
      <dgm:t>
        <a:bodyPr/>
        <a:lstStyle/>
        <a:p>
          <a:endParaRPr lang="en-US"/>
        </a:p>
      </dgm:t>
    </dgm:pt>
    <dgm:pt modelId="{46FBFE22-37EE-1740-92D4-DCBA39A479F5}">
      <dgm:prSet phldrT="[Text]" custT="1"/>
      <dgm:spPr>
        <a:solidFill>
          <a:srgbClr val="BD1734">
            <a:alpha val="64000"/>
          </a:srgbClr>
        </a:solidFill>
      </dgm:spPr>
      <dgm:t>
        <a:bodyPr/>
        <a:lstStyle/>
        <a:p>
          <a:r>
            <a:rPr lang="en-US" sz="1800" dirty="0" smtClean="0">
              <a:latin typeface="+mj-lt"/>
              <a:cs typeface="Urdu Typesetting" panose="03020402040406030203" pitchFamily="66" charset="-78"/>
            </a:rPr>
            <a:t>Minimize harmful effects rather than ignore or condemn them</a:t>
          </a:r>
          <a:endParaRPr lang="en-US" sz="1800" dirty="0">
            <a:latin typeface="+mj-lt"/>
            <a:cs typeface="Urdu Typesetting" panose="03020402040406030203" pitchFamily="66" charset="-78"/>
          </a:endParaRPr>
        </a:p>
      </dgm:t>
    </dgm:pt>
    <dgm:pt modelId="{558E1059-E241-E44C-BE17-24A2128AA188}" type="parTrans" cxnId="{4254EB0D-BE4D-1C40-B677-2C912DA41E7C}">
      <dgm:prSet/>
      <dgm:spPr/>
      <dgm:t>
        <a:bodyPr/>
        <a:lstStyle/>
        <a:p>
          <a:endParaRPr lang="en-US"/>
        </a:p>
      </dgm:t>
    </dgm:pt>
    <dgm:pt modelId="{3E687BFF-20A3-114C-83DE-B5D7F2B87D30}" type="sibTrans" cxnId="{4254EB0D-BE4D-1C40-B677-2C912DA41E7C}">
      <dgm:prSet/>
      <dgm:spPr/>
      <dgm:t>
        <a:bodyPr/>
        <a:lstStyle/>
        <a:p>
          <a:endParaRPr lang="en-US"/>
        </a:p>
      </dgm:t>
    </dgm:pt>
    <dgm:pt modelId="{0983C135-427D-5548-9164-D118B567539A}" type="pres">
      <dgm:prSet presAssocID="{DE5EEACA-3E14-C644-925A-46265B2B6FAD}" presName="diagram" presStyleCnt="0">
        <dgm:presLayoutVars>
          <dgm:dir/>
          <dgm:resizeHandles val="exact"/>
        </dgm:presLayoutVars>
      </dgm:prSet>
      <dgm:spPr/>
      <dgm:t>
        <a:bodyPr/>
        <a:lstStyle/>
        <a:p>
          <a:endParaRPr lang="en-US"/>
        </a:p>
      </dgm:t>
    </dgm:pt>
    <dgm:pt modelId="{D75F5ED4-921B-454B-B1B5-50F69E9E1088}" type="pres">
      <dgm:prSet presAssocID="{9C685218-3091-EE4F-821B-60D4C41BA89F}" presName="node" presStyleLbl="node1" presStyleIdx="0" presStyleCnt="6" custScaleX="638859" custLinFactNeighborX="-260" custLinFactNeighborY="326">
        <dgm:presLayoutVars>
          <dgm:bulletEnabled val="1"/>
        </dgm:presLayoutVars>
      </dgm:prSet>
      <dgm:spPr/>
      <dgm:t>
        <a:bodyPr/>
        <a:lstStyle/>
        <a:p>
          <a:endParaRPr lang="en-US"/>
        </a:p>
      </dgm:t>
    </dgm:pt>
    <dgm:pt modelId="{F449D71A-22C8-3C4F-BFE3-14A97D777067}" type="pres">
      <dgm:prSet presAssocID="{872E73B7-A34D-F94D-A277-14A617AEB033}" presName="sibTrans" presStyleCnt="0"/>
      <dgm:spPr/>
      <dgm:t>
        <a:bodyPr/>
        <a:lstStyle/>
        <a:p>
          <a:endParaRPr lang="en-US"/>
        </a:p>
      </dgm:t>
    </dgm:pt>
    <dgm:pt modelId="{57E1A41C-540C-2643-8E99-645F66468EA4}" type="pres">
      <dgm:prSet presAssocID="{46FBFE22-37EE-1740-92D4-DCBA39A479F5}" presName="node" presStyleLbl="node1" presStyleIdx="1" presStyleCnt="6" custScaleX="638859">
        <dgm:presLayoutVars>
          <dgm:bulletEnabled val="1"/>
        </dgm:presLayoutVars>
      </dgm:prSet>
      <dgm:spPr/>
      <dgm:t>
        <a:bodyPr/>
        <a:lstStyle/>
        <a:p>
          <a:endParaRPr lang="en-US"/>
        </a:p>
      </dgm:t>
    </dgm:pt>
    <dgm:pt modelId="{1B6C9B2E-BE38-6047-984E-FCDDAC0326DE}" type="pres">
      <dgm:prSet presAssocID="{3E687BFF-20A3-114C-83DE-B5D7F2B87D30}" presName="sibTrans" presStyleCnt="0"/>
      <dgm:spPr/>
      <dgm:t>
        <a:bodyPr/>
        <a:lstStyle/>
        <a:p>
          <a:endParaRPr lang="en-US"/>
        </a:p>
      </dgm:t>
    </dgm:pt>
    <dgm:pt modelId="{904F929A-2DA7-3D4F-B0D5-7F3D8F901650}" type="pres">
      <dgm:prSet presAssocID="{F9742D1D-8DA1-F544-AE3B-AD174B5AEACC}" presName="node" presStyleLbl="node1" presStyleIdx="2" presStyleCnt="6" custScaleX="638859">
        <dgm:presLayoutVars>
          <dgm:bulletEnabled val="1"/>
        </dgm:presLayoutVars>
      </dgm:prSet>
      <dgm:spPr/>
      <dgm:t>
        <a:bodyPr/>
        <a:lstStyle/>
        <a:p>
          <a:endParaRPr lang="en-US"/>
        </a:p>
      </dgm:t>
    </dgm:pt>
    <dgm:pt modelId="{52B7F450-7EF2-584E-8285-AECAE34D9CD8}" type="pres">
      <dgm:prSet presAssocID="{C8AEE181-9AB4-034C-9BD7-52345ED38CA6}" presName="sibTrans" presStyleCnt="0"/>
      <dgm:spPr/>
      <dgm:t>
        <a:bodyPr/>
        <a:lstStyle/>
        <a:p>
          <a:endParaRPr lang="en-US"/>
        </a:p>
      </dgm:t>
    </dgm:pt>
    <dgm:pt modelId="{E67F8C9B-E5DF-154C-9C25-C626154886D0}" type="pres">
      <dgm:prSet presAssocID="{C9804F32-4707-A144-BA9E-85B230DE9315}" presName="node" presStyleLbl="node1" presStyleIdx="3" presStyleCnt="6" custScaleX="638859">
        <dgm:presLayoutVars>
          <dgm:bulletEnabled val="1"/>
        </dgm:presLayoutVars>
      </dgm:prSet>
      <dgm:spPr/>
      <dgm:t>
        <a:bodyPr/>
        <a:lstStyle/>
        <a:p>
          <a:endParaRPr lang="en-US"/>
        </a:p>
      </dgm:t>
    </dgm:pt>
    <dgm:pt modelId="{62314D69-E1C1-F64E-95FB-AB2E25D69EFB}" type="pres">
      <dgm:prSet presAssocID="{3A93B818-24F7-8F49-94DF-96492A745924}" presName="sibTrans" presStyleCnt="0"/>
      <dgm:spPr/>
      <dgm:t>
        <a:bodyPr/>
        <a:lstStyle/>
        <a:p>
          <a:endParaRPr lang="en-US"/>
        </a:p>
      </dgm:t>
    </dgm:pt>
    <dgm:pt modelId="{CAA4C77B-8172-7C40-A7E0-EBE9E5C458D6}" type="pres">
      <dgm:prSet presAssocID="{C2612527-66EE-BB42-AC01-E3F58E16ECE7}" presName="node" presStyleLbl="node1" presStyleIdx="4" presStyleCnt="6" custScaleX="638859">
        <dgm:presLayoutVars>
          <dgm:bulletEnabled val="1"/>
        </dgm:presLayoutVars>
      </dgm:prSet>
      <dgm:spPr/>
      <dgm:t>
        <a:bodyPr/>
        <a:lstStyle/>
        <a:p>
          <a:endParaRPr lang="en-US"/>
        </a:p>
      </dgm:t>
    </dgm:pt>
    <dgm:pt modelId="{9934D70B-6365-AB4B-A8A3-CEA3B14110AA}" type="pres">
      <dgm:prSet presAssocID="{396E13A0-6C80-5243-9568-7D045BF08580}" presName="sibTrans" presStyleCnt="0"/>
      <dgm:spPr/>
      <dgm:t>
        <a:bodyPr/>
        <a:lstStyle/>
        <a:p>
          <a:endParaRPr lang="en-US"/>
        </a:p>
      </dgm:t>
    </dgm:pt>
    <dgm:pt modelId="{40DBEA82-6765-254A-A1E7-D45CEE54F594}" type="pres">
      <dgm:prSet presAssocID="{E7FC60FA-29B2-854B-A41C-8F250F4B2A9C}" presName="node" presStyleLbl="node1" presStyleIdx="5" presStyleCnt="6" custScaleX="638859" custLinFactNeighborX="956" custLinFactNeighborY="398">
        <dgm:presLayoutVars>
          <dgm:bulletEnabled val="1"/>
        </dgm:presLayoutVars>
      </dgm:prSet>
      <dgm:spPr/>
      <dgm:t>
        <a:bodyPr/>
        <a:lstStyle/>
        <a:p>
          <a:endParaRPr lang="en-US"/>
        </a:p>
      </dgm:t>
    </dgm:pt>
  </dgm:ptLst>
  <dgm:cxnLst>
    <dgm:cxn modelId="{49654C8A-9830-48B7-B50A-1530F1ACEC75}" type="presOf" srcId="{DE5EEACA-3E14-C644-925A-46265B2B6FAD}" destId="{0983C135-427D-5548-9164-D118B567539A}" srcOrd="0" destOrd="0" presId="urn:microsoft.com/office/officeart/2005/8/layout/default#1"/>
    <dgm:cxn modelId="{A90D5B15-9CBD-B74F-A45A-84837C1C3A55}" srcId="{DE5EEACA-3E14-C644-925A-46265B2B6FAD}" destId="{E7FC60FA-29B2-854B-A41C-8F250F4B2A9C}" srcOrd="5" destOrd="0" parTransId="{2AD15014-2E49-9B48-8FCE-461BD0B6A73F}" sibTransId="{257E656B-E57A-574E-AEE4-3CCA2F4FE605}"/>
    <dgm:cxn modelId="{8415AAA0-A961-4D32-A4D3-54EB44768AA7}" type="presOf" srcId="{F9742D1D-8DA1-F544-AE3B-AD174B5AEACC}" destId="{904F929A-2DA7-3D4F-B0D5-7F3D8F901650}" srcOrd="0" destOrd="0" presId="urn:microsoft.com/office/officeart/2005/8/layout/default#1"/>
    <dgm:cxn modelId="{8F0EC957-0898-B244-9E69-1DF3CCF4B287}" srcId="{DE5EEACA-3E14-C644-925A-46265B2B6FAD}" destId="{C2612527-66EE-BB42-AC01-E3F58E16ECE7}" srcOrd="4" destOrd="0" parTransId="{61A6244D-363F-3047-8B80-09A669052E5D}" sibTransId="{396E13A0-6C80-5243-9568-7D045BF08580}"/>
    <dgm:cxn modelId="{A11DCDC3-B076-4A44-A9AB-878EA43E0593}" type="presOf" srcId="{E7FC60FA-29B2-854B-A41C-8F250F4B2A9C}" destId="{40DBEA82-6765-254A-A1E7-D45CEE54F594}" srcOrd="0" destOrd="0" presId="urn:microsoft.com/office/officeart/2005/8/layout/default#1"/>
    <dgm:cxn modelId="{00983C1D-B8D6-49D6-BA2A-3E36FE380023}" type="presOf" srcId="{C2612527-66EE-BB42-AC01-E3F58E16ECE7}" destId="{CAA4C77B-8172-7C40-A7E0-EBE9E5C458D6}" srcOrd="0" destOrd="0" presId="urn:microsoft.com/office/officeart/2005/8/layout/default#1"/>
    <dgm:cxn modelId="{4254EB0D-BE4D-1C40-B677-2C912DA41E7C}" srcId="{DE5EEACA-3E14-C644-925A-46265B2B6FAD}" destId="{46FBFE22-37EE-1740-92D4-DCBA39A479F5}" srcOrd="1" destOrd="0" parTransId="{558E1059-E241-E44C-BE17-24A2128AA188}" sibTransId="{3E687BFF-20A3-114C-83DE-B5D7F2B87D30}"/>
    <dgm:cxn modelId="{1E471964-4712-3A49-8B72-26FD3F1A5CC5}" srcId="{DE5EEACA-3E14-C644-925A-46265B2B6FAD}" destId="{9C685218-3091-EE4F-821B-60D4C41BA89F}" srcOrd="0" destOrd="0" parTransId="{E05016D7-937A-154A-B8A0-6B967F69376E}" sibTransId="{872E73B7-A34D-F94D-A277-14A617AEB033}"/>
    <dgm:cxn modelId="{7E8E99EB-83AE-4987-9B71-BF34C0605D38}" type="presOf" srcId="{46FBFE22-37EE-1740-92D4-DCBA39A479F5}" destId="{57E1A41C-540C-2643-8E99-645F66468EA4}" srcOrd="0" destOrd="0" presId="urn:microsoft.com/office/officeart/2005/8/layout/default#1"/>
    <dgm:cxn modelId="{7DD04D68-C00B-48C2-93F6-331F617C19D6}" type="presOf" srcId="{9C685218-3091-EE4F-821B-60D4C41BA89F}" destId="{D75F5ED4-921B-454B-B1B5-50F69E9E1088}" srcOrd="0" destOrd="0" presId="urn:microsoft.com/office/officeart/2005/8/layout/default#1"/>
    <dgm:cxn modelId="{550E4C0D-8E5C-D24E-95DB-2EC6248B6647}" srcId="{DE5EEACA-3E14-C644-925A-46265B2B6FAD}" destId="{C9804F32-4707-A144-BA9E-85B230DE9315}" srcOrd="3" destOrd="0" parTransId="{39337BDA-1349-684F-ADD7-E2BE01ACF906}" sibTransId="{3A93B818-24F7-8F49-94DF-96492A745924}"/>
    <dgm:cxn modelId="{888B3B73-27A1-491E-AD07-41A6F791600D}" type="presOf" srcId="{C9804F32-4707-A144-BA9E-85B230DE9315}" destId="{E67F8C9B-E5DF-154C-9C25-C626154886D0}" srcOrd="0" destOrd="0" presId="urn:microsoft.com/office/officeart/2005/8/layout/default#1"/>
    <dgm:cxn modelId="{AFD56D41-F228-5F47-B6F0-56216C259731}" srcId="{DE5EEACA-3E14-C644-925A-46265B2B6FAD}" destId="{F9742D1D-8DA1-F544-AE3B-AD174B5AEACC}" srcOrd="2" destOrd="0" parTransId="{2C002F7F-4EEA-4B4D-9A42-F156E3D503B0}" sibTransId="{C8AEE181-9AB4-034C-9BD7-52345ED38CA6}"/>
    <dgm:cxn modelId="{FB982793-75A8-40BF-884A-4ADFE2CD7055}" type="presParOf" srcId="{0983C135-427D-5548-9164-D118B567539A}" destId="{D75F5ED4-921B-454B-B1B5-50F69E9E1088}" srcOrd="0" destOrd="0" presId="urn:microsoft.com/office/officeart/2005/8/layout/default#1"/>
    <dgm:cxn modelId="{BE6F8DFF-1F90-47B5-90ED-A0D168D849F4}" type="presParOf" srcId="{0983C135-427D-5548-9164-D118B567539A}" destId="{F449D71A-22C8-3C4F-BFE3-14A97D777067}" srcOrd="1" destOrd="0" presId="urn:microsoft.com/office/officeart/2005/8/layout/default#1"/>
    <dgm:cxn modelId="{A0D151F4-FD7A-4DFE-8C25-D1D75DE343C6}" type="presParOf" srcId="{0983C135-427D-5548-9164-D118B567539A}" destId="{57E1A41C-540C-2643-8E99-645F66468EA4}" srcOrd="2" destOrd="0" presId="urn:microsoft.com/office/officeart/2005/8/layout/default#1"/>
    <dgm:cxn modelId="{1CDCD7E6-E208-44F4-91BC-3E3260EAE9AC}" type="presParOf" srcId="{0983C135-427D-5548-9164-D118B567539A}" destId="{1B6C9B2E-BE38-6047-984E-FCDDAC0326DE}" srcOrd="3" destOrd="0" presId="urn:microsoft.com/office/officeart/2005/8/layout/default#1"/>
    <dgm:cxn modelId="{DEEBA45F-D2FE-4EDF-A014-17DDEBC0C9E1}" type="presParOf" srcId="{0983C135-427D-5548-9164-D118B567539A}" destId="{904F929A-2DA7-3D4F-B0D5-7F3D8F901650}" srcOrd="4" destOrd="0" presId="urn:microsoft.com/office/officeart/2005/8/layout/default#1"/>
    <dgm:cxn modelId="{C892F499-16F0-4E93-B654-5E121689A788}" type="presParOf" srcId="{0983C135-427D-5548-9164-D118B567539A}" destId="{52B7F450-7EF2-584E-8285-AECAE34D9CD8}" srcOrd="5" destOrd="0" presId="urn:microsoft.com/office/officeart/2005/8/layout/default#1"/>
    <dgm:cxn modelId="{6616D2EC-1316-4259-AED7-0A34B8A1D873}" type="presParOf" srcId="{0983C135-427D-5548-9164-D118B567539A}" destId="{E67F8C9B-E5DF-154C-9C25-C626154886D0}" srcOrd="6" destOrd="0" presId="urn:microsoft.com/office/officeart/2005/8/layout/default#1"/>
    <dgm:cxn modelId="{DFA5CC5F-3144-48BE-8FCD-0EAC9F6CC611}" type="presParOf" srcId="{0983C135-427D-5548-9164-D118B567539A}" destId="{62314D69-E1C1-F64E-95FB-AB2E25D69EFB}" srcOrd="7" destOrd="0" presId="urn:microsoft.com/office/officeart/2005/8/layout/default#1"/>
    <dgm:cxn modelId="{21AB2AEC-4E16-462C-9C01-2259747955E2}" type="presParOf" srcId="{0983C135-427D-5548-9164-D118B567539A}" destId="{CAA4C77B-8172-7C40-A7E0-EBE9E5C458D6}" srcOrd="8" destOrd="0" presId="urn:microsoft.com/office/officeart/2005/8/layout/default#1"/>
    <dgm:cxn modelId="{C92A7415-BCEB-4681-8CCD-6312F679640F}" type="presParOf" srcId="{0983C135-427D-5548-9164-D118B567539A}" destId="{9934D70B-6365-AB4B-A8A3-CEA3B14110AA}" srcOrd="9" destOrd="0" presId="urn:microsoft.com/office/officeart/2005/8/layout/default#1"/>
    <dgm:cxn modelId="{2FCF270A-E336-4B99-A53F-870E907A10F0}" type="presParOf" srcId="{0983C135-427D-5548-9164-D118B567539A}" destId="{40DBEA82-6765-254A-A1E7-D45CEE54F594}" srcOrd="10" destOrd="0" presId="urn:microsoft.com/office/officeart/2005/8/layout/defaul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770193-B2C0-FC4F-B393-BCCA046AB888}" type="doc">
      <dgm:prSet loTypeId="urn:microsoft.com/office/officeart/2005/8/layout/venn1" loCatId="relationship" qsTypeId="urn:microsoft.com/office/officeart/2005/8/quickstyle/3D2" qsCatId="3D" csTypeId="urn:microsoft.com/office/officeart/2005/8/colors/accent2_5" csCatId="accent2" phldr="1"/>
      <dgm:spPr/>
      <dgm:t>
        <a:bodyPr/>
        <a:lstStyle/>
        <a:p>
          <a:endParaRPr lang="en-US"/>
        </a:p>
      </dgm:t>
    </dgm:pt>
    <dgm:pt modelId="{8CEB4CDB-D4E5-C146-97B5-4D53FDA9F51B}">
      <dgm:prSet phldrT="[Text]" custT="1"/>
      <dgm:spPr>
        <a:solidFill>
          <a:srgbClr val="BD1734">
            <a:alpha val="64000"/>
          </a:srgbClr>
        </a:solidFill>
      </dgm:spPr>
      <dgm:t>
        <a:bodyPr/>
        <a:lstStyle/>
        <a:p>
          <a:r>
            <a:rPr lang="en-US" sz="2600" dirty="0" smtClean="0">
              <a:latin typeface="Constantia"/>
              <a:cs typeface="Constantia"/>
            </a:rPr>
            <a:t>Person</a:t>
          </a:r>
          <a:endParaRPr lang="en-US" sz="2600" dirty="0">
            <a:latin typeface="Constantia"/>
            <a:cs typeface="Constantia"/>
          </a:endParaRPr>
        </a:p>
      </dgm:t>
    </dgm:pt>
    <dgm:pt modelId="{BEFADF9E-F087-F648-8776-B15DF0A36A33}" type="parTrans" cxnId="{9987016C-2437-DE4E-B2A5-9158DC6D285B}">
      <dgm:prSet/>
      <dgm:spPr/>
      <dgm:t>
        <a:bodyPr/>
        <a:lstStyle/>
        <a:p>
          <a:endParaRPr lang="en-US" sz="2600">
            <a:solidFill>
              <a:srgbClr val="FFFFFF"/>
            </a:solidFill>
            <a:latin typeface="Constantia"/>
            <a:cs typeface="Constantia"/>
          </a:endParaRPr>
        </a:p>
      </dgm:t>
    </dgm:pt>
    <dgm:pt modelId="{2B919F06-467C-D24D-B185-D4ADE273E0C2}" type="sibTrans" cxnId="{9987016C-2437-DE4E-B2A5-9158DC6D285B}">
      <dgm:prSet/>
      <dgm:spPr/>
      <dgm:t>
        <a:bodyPr/>
        <a:lstStyle/>
        <a:p>
          <a:endParaRPr lang="en-US" sz="2600">
            <a:solidFill>
              <a:srgbClr val="FFFFFF"/>
            </a:solidFill>
            <a:latin typeface="Constantia"/>
            <a:cs typeface="Constantia"/>
          </a:endParaRPr>
        </a:p>
      </dgm:t>
    </dgm:pt>
    <dgm:pt modelId="{B58CF76D-EACC-364F-8193-B666E5180CA8}">
      <dgm:prSet phldrT="[Text]" custT="1"/>
      <dgm:spPr>
        <a:solidFill>
          <a:srgbClr val="BD1734">
            <a:alpha val="64000"/>
          </a:srgbClr>
        </a:solidFill>
      </dgm:spPr>
      <dgm:t>
        <a:bodyPr/>
        <a:lstStyle/>
        <a:p>
          <a:r>
            <a:rPr lang="en-US" sz="2600" dirty="0" smtClean="0">
              <a:latin typeface="Constantia"/>
              <a:cs typeface="Constantia"/>
            </a:rPr>
            <a:t>Context</a:t>
          </a:r>
          <a:endParaRPr lang="en-US" sz="2600" dirty="0">
            <a:latin typeface="Constantia"/>
            <a:cs typeface="Constantia"/>
          </a:endParaRPr>
        </a:p>
      </dgm:t>
    </dgm:pt>
    <dgm:pt modelId="{34AD4430-56C3-684F-9F88-C97409E0CDE8}" type="parTrans" cxnId="{B7E9E2A8-D27F-7641-8082-70449989DEE1}">
      <dgm:prSet/>
      <dgm:spPr/>
      <dgm:t>
        <a:bodyPr/>
        <a:lstStyle/>
        <a:p>
          <a:endParaRPr lang="en-US" sz="2600">
            <a:solidFill>
              <a:srgbClr val="FFFFFF"/>
            </a:solidFill>
            <a:latin typeface="Constantia"/>
            <a:cs typeface="Constantia"/>
          </a:endParaRPr>
        </a:p>
      </dgm:t>
    </dgm:pt>
    <dgm:pt modelId="{A1C6AF94-05F4-AA40-BE51-4C17DB5C8512}" type="sibTrans" cxnId="{B7E9E2A8-D27F-7641-8082-70449989DEE1}">
      <dgm:prSet/>
      <dgm:spPr/>
      <dgm:t>
        <a:bodyPr/>
        <a:lstStyle/>
        <a:p>
          <a:endParaRPr lang="en-US" sz="2600">
            <a:solidFill>
              <a:srgbClr val="FFFFFF"/>
            </a:solidFill>
            <a:latin typeface="Constantia"/>
            <a:cs typeface="Constantia"/>
          </a:endParaRPr>
        </a:p>
      </dgm:t>
    </dgm:pt>
    <dgm:pt modelId="{AF91B11B-4428-E040-A5AB-8576965D0365}">
      <dgm:prSet phldrT="[Text]" custT="1"/>
      <dgm:spPr>
        <a:solidFill>
          <a:srgbClr val="BD1734">
            <a:alpha val="64000"/>
          </a:srgbClr>
        </a:solidFill>
      </dgm:spPr>
      <dgm:t>
        <a:bodyPr/>
        <a:lstStyle/>
        <a:p>
          <a:r>
            <a:rPr lang="en-US" sz="2600" dirty="0" smtClean="0">
              <a:latin typeface="Constantia"/>
              <a:cs typeface="Constantia"/>
            </a:rPr>
            <a:t>   Drug</a:t>
          </a:r>
          <a:endParaRPr lang="en-US" sz="2600" dirty="0">
            <a:latin typeface="Constantia"/>
            <a:cs typeface="Constantia"/>
          </a:endParaRPr>
        </a:p>
      </dgm:t>
    </dgm:pt>
    <dgm:pt modelId="{9FE7B7A5-E282-2740-BA69-8FFCB4462706}" type="parTrans" cxnId="{E6BA680A-BA13-F945-9EB6-42EF1FEF1C02}">
      <dgm:prSet/>
      <dgm:spPr/>
      <dgm:t>
        <a:bodyPr/>
        <a:lstStyle/>
        <a:p>
          <a:endParaRPr lang="en-US" sz="2600">
            <a:solidFill>
              <a:srgbClr val="FFFFFF"/>
            </a:solidFill>
            <a:latin typeface="Constantia"/>
            <a:cs typeface="Constantia"/>
          </a:endParaRPr>
        </a:p>
      </dgm:t>
    </dgm:pt>
    <dgm:pt modelId="{591DD4D1-2C3B-7A46-B98A-751ADF588A7E}" type="sibTrans" cxnId="{E6BA680A-BA13-F945-9EB6-42EF1FEF1C02}">
      <dgm:prSet/>
      <dgm:spPr/>
      <dgm:t>
        <a:bodyPr/>
        <a:lstStyle/>
        <a:p>
          <a:endParaRPr lang="en-US" sz="2600">
            <a:solidFill>
              <a:srgbClr val="FFFFFF"/>
            </a:solidFill>
            <a:latin typeface="Constantia"/>
            <a:cs typeface="Constantia"/>
          </a:endParaRPr>
        </a:p>
      </dgm:t>
    </dgm:pt>
    <dgm:pt modelId="{2D3EF46F-013E-F440-9FD4-104440EA56D7}" type="pres">
      <dgm:prSet presAssocID="{BB770193-B2C0-FC4F-B393-BCCA046AB888}" presName="compositeShape" presStyleCnt="0">
        <dgm:presLayoutVars>
          <dgm:chMax val="7"/>
          <dgm:dir/>
          <dgm:resizeHandles val="exact"/>
        </dgm:presLayoutVars>
      </dgm:prSet>
      <dgm:spPr/>
      <dgm:t>
        <a:bodyPr/>
        <a:lstStyle/>
        <a:p>
          <a:endParaRPr lang="en-US"/>
        </a:p>
      </dgm:t>
    </dgm:pt>
    <dgm:pt modelId="{B759B172-6691-4847-B09E-F1B2228944FB}" type="pres">
      <dgm:prSet presAssocID="{8CEB4CDB-D4E5-C146-97B5-4D53FDA9F51B}" presName="circ1" presStyleLbl="vennNode1" presStyleIdx="0" presStyleCnt="3" custLinFactNeighborX="2206" custLinFactNeighborY="12623"/>
      <dgm:spPr/>
      <dgm:t>
        <a:bodyPr/>
        <a:lstStyle/>
        <a:p>
          <a:endParaRPr lang="en-US"/>
        </a:p>
      </dgm:t>
    </dgm:pt>
    <dgm:pt modelId="{31B902C4-987B-D44E-88AD-F6D8DFE02B92}" type="pres">
      <dgm:prSet presAssocID="{8CEB4CDB-D4E5-C146-97B5-4D53FDA9F51B}" presName="circ1Tx" presStyleLbl="revTx" presStyleIdx="0" presStyleCnt="0">
        <dgm:presLayoutVars>
          <dgm:chMax val="0"/>
          <dgm:chPref val="0"/>
          <dgm:bulletEnabled val="1"/>
        </dgm:presLayoutVars>
      </dgm:prSet>
      <dgm:spPr/>
      <dgm:t>
        <a:bodyPr/>
        <a:lstStyle/>
        <a:p>
          <a:endParaRPr lang="en-US"/>
        </a:p>
      </dgm:t>
    </dgm:pt>
    <dgm:pt modelId="{22A29609-B272-E849-9862-E9F2E45B252E}" type="pres">
      <dgm:prSet presAssocID="{B58CF76D-EACC-364F-8193-B666E5180CA8}" presName="circ2" presStyleLbl="vennNode1" presStyleIdx="1" presStyleCnt="3"/>
      <dgm:spPr/>
      <dgm:t>
        <a:bodyPr/>
        <a:lstStyle/>
        <a:p>
          <a:endParaRPr lang="en-US"/>
        </a:p>
      </dgm:t>
    </dgm:pt>
    <dgm:pt modelId="{83E24324-71D6-1B4F-8A18-409890C44166}" type="pres">
      <dgm:prSet presAssocID="{B58CF76D-EACC-364F-8193-B666E5180CA8}" presName="circ2Tx" presStyleLbl="revTx" presStyleIdx="0" presStyleCnt="0">
        <dgm:presLayoutVars>
          <dgm:chMax val="0"/>
          <dgm:chPref val="0"/>
          <dgm:bulletEnabled val="1"/>
        </dgm:presLayoutVars>
      </dgm:prSet>
      <dgm:spPr/>
      <dgm:t>
        <a:bodyPr/>
        <a:lstStyle/>
        <a:p>
          <a:endParaRPr lang="en-US"/>
        </a:p>
      </dgm:t>
    </dgm:pt>
    <dgm:pt modelId="{396BBA06-02B4-DB4D-A548-5FCFAAFC1F5D}" type="pres">
      <dgm:prSet presAssocID="{AF91B11B-4428-E040-A5AB-8576965D0365}" presName="circ3" presStyleLbl="vennNode1" presStyleIdx="2" presStyleCnt="3"/>
      <dgm:spPr/>
      <dgm:t>
        <a:bodyPr/>
        <a:lstStyle/>
        <a:p>
          <a:endParaRPr lang="en-US"/>
        </a:p>
      </dgm:t>
    </dgm:pt>
    <dgm:pt modelId="{F395F018-2F42-C140-929F-F0CBB360EBAE}" type="pres">
      <dgm:prSet presAssocID="{AF91B11B-4428-E040-A5AB-8576965D0365}" presName="circ3Tx" presStyleLbl="revTx" presStyleIdx="0" presStyleCnt="0">
        <dgm:presLayoutVars>
          <dgm:chMax val="0"/>
          <dgm:chPref val="0"/>
          <dgm:bulletEnabled val="1"/>
        </dgm:presLayoutVars>
      </dgm:prSet>
      <dgm:spPr/>
      <dgm:t>
        <a:bodyPr/>
        <a:lstStyle/>
        <a:p>
          <a:endParaRPr lang="en-US"/>
        </a:p>
      </dgm:t>
    </dgm:pt>
  </dgm:ptLst>
  <dgm:cxnLst>
    <dgm:cxn modelId="{7BC8499D-0438-4A3C-A856-A4AC63C714E2}" type="presOf" srcId="{AF91B11B-4428-E040-A5AB-8576965D0365}" destId="{F395F018-2F42-C140-929F-F0CBB360EBAE}" srcOrd="1" destOrd="0" presId="urn:microsoft.com/office/officeart/2005/8/layout/venn1"/>
    <dgm:cxn modelId="{9987016C-2437-DE4E-B2A5-9158DC6D285B}" srcId="{BB770193-B2C0-FC4F-B393-BCCA046AB888}" destId="{8CEB4CDB-D4E5-C146-97B5-4D53FDA9F51B}" srcOrd="0" destOrd="0" parTransId="{BEFADF9E-F087-F648-8776-B15DF0A36A33}" sibTransId="{2B919F06-467C-D24D-B185-D4ADE273E0C2}"/>
    <dgm:cxn modelId="{C988F857-EFF6-431F-956E-8084C21F37F9}" type="presOf" srcId="{AF91B11B-4428-E040-A5AB-8576965D0365}" destId="{396BBA06-02B4-DB4D-A548-5FCFAAFC1F5D}" srcOrd="0" destOrd="0" presId="urn:microsoft.com/office/officeart/2005/8/layout/venn1"/>
    <dgm:cxn modelId="{514AE779-64E3-4A32-B132-7707D6CFE12F}" type="presOf" srcId="{8CEB4CDB-D4E5-C146-97B5-4D53FDA9F51B}" destId="{B759B172-6691-4847-B09E-F1B2228944FB}" srcOrd="0" destOrd="0" presId="urn:microsoft.com/office/officeart/2005/8/layout/venn1"/>
    <dgm:cxn modelId="{E2A938C8-4E26-44DF-B858-5AE71554F0D4}" type="presOf" srcId="{B58CF76D-EACC-364F-8193-B666E5180CA8}" destId="{83E24324-71D6-1B4F-8A18-409890C44166}" srcOrd="1" destOrd="0" presId="urn:microsoft.com/office/officeart/2005/8/layout/venn1"/>
    <dgm:cxn modelId="{A5EE5765-3F6F-46BC-9907-C466A3A8DD2C}" type="presOf" srcId="{8CEB4CDB-D4E5-C146-97B5-4D53FDA9F51B}" destId="{31B902C4-987B-D44E-88AD-F6D8DFE02B92}" srcOrd="1" destOrd="0" presId="urn:microsoft.com/office/officeart/2005/8/layout/venn1"/>
    <dgm:cxn modelId="{36F08C49-C616-4144-B73B-4D8F80F188DF}" type="presOf" srcId="{BB770193-B2C0-FC4F-B393-BCCA046AB888}" destId="{2D3EF46F-013E-F440-9FD4-104440EA56D7}" srcOrd="0" destOrd="0" presId="urn:microsoft.com/office/officeart/2005/8/layout/venn1"/>
    <dgm:cxn modelId="{E6BA680A-BA13-F945-9EB6-42EF1FEF1C02}" srcId="{BB770193-B2C0-FC4F-B393-BCCA046AB888}" destId="{AF91B11B-4428-E040-A5AB-8576965D0365}" srcOrd="2" destOrd="0" parTransId="{9FE7B7A5-E282-2740-BA69-8FFCB4462706}" sibTransId="{591DD4D1-2C3B-7A46-B98A-751ADF588A7E}"/>
    <dgm:cxn modelId="{B7E9E2A8-D27F-7641-8082-70449989DEE1}" srcId="{BB770193-B2C0-FC4F-B393-BCCA046AB888}" destId="{B58CF76D-EACC-364F-8193-B666E5180CA8}" srcOrd="1" destOrd="0" parTransId="{34AD4430-56C3-684F-9F88-C97409E0CDE8}" sibTransId="{A1C6AF94-05F4-AA40-BE51-4C17DB5C8512}"/>
    <dgm:cxn modelId="{6775DEA8-3DE9-4121-9131-DAA802C0BF9A}" type="presOf" srcId="{B58CF76D-EACC-364F-8193-B666E5180CA8}" destId="{22A29609-B272-E849-9862-E9F2E45B252E}" srcOrd="0" destOrd="0" presId="urn:microsoft.com/office/officeart/2005/8/layout/venn1"/>
    <dgm:cxn modelId="{FAC644AA-3F6F-45FE-804D-686A502F0CF9}" type="presParOf" srcId="{2D3EF46F-013E-F440-9FD4-104440EA56D7}" destId="{B759B172-6691-4847-B09E-F1B2228944FB}" srcOrd="0" destOrd="0" presId="urn:microsoft.com/office/officeart/2005/8/layout/venn1"/>
    <dgm:cxn modelId="{F2E37C53-6FB7-4F26-BEAD-78F13BF47785}" type="presParOf" srcId="{2D3EF46F-013E-F440-9FD4-104440EA56D7}" destId="{31B902C4-987B-D44E-88AD-F6D8DFE02B92}" srcOrd="1" destOrd="0" presId="urn:microsoft.com/office/officeart/2005/8/layout/venn1"/>
    <dgm:cxn modelId="{9FFE6D49-FFEC-4752-AD96-5FEF4C551176}" type="presParOf" srcId="{2D3EF46F-013E-F440-9FD4-104440EA56D7}" destId="{22A29609-B272-E849-9862-E9F2E45B252E}" srcOrd="2" destOrd="0" presId="urn:microsoft.com/office/officeart/2005/8/layout/venn1"/>
    <dgm:cxn modelId="{DA8EDCD9-5629-4593-A3B8-1228C34C91D3}" type="presParOf" srcId="{2D3EF46F-013E-F440-9FD4-104440EA56D7}" destId="{83E24324-71D6-1B4F-8A18-409890C44166}" srcOrd="3" destOrd="0" presId="urn:microsoft.com/office/officeart/2005/8/layout/venn1"/>
    <dgm:cxn modelId="{58E7DBC1-5051-4F4A-93E8-05AE22AD5C00}" type="presParOf" srcId="{2D3EF46F-013E-F440-9FD4-104440EA56D7}" destId="{396BBA06-02B4-DB4D-A548-5FCFAAFC1F5D}" srcOrd="4" destOrd="0" presId="urn:microsoft.com/office/officeart/2005/8/layout/venn1"/>
    <dgm:cxn modelId="{30C7F10B-4073-414A-A8A2-9FFAC4E8C628}" type="presParOf" srcId="{2D3EF46F-013E-F440-9FD4-104440EA56D7}" destId="{F395F018-2F42-C140-929F-F0CBB360EBAE}" srcOrd="5" destOrd="0" presId="urn:microsoft.com/office/officeart/2005/8/layout/ven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BD7D7B5-7FFE-9346-8D1B-063C1468DBD0}" type="doc">
      <dgm:prSet loTypeId="urn:microsoft.com/office/officeart/2005/8/layout/vList2" loCatId="list" qsTypeId="urn:microsoft.com/office/officeart/2005/8/quickstyle/simple4" qsCatId="simple" csTypeId="urn:microsoft.com/office/officeart/2005/8/colors/accent2_5" csCatId="accent2" phldr="1"/>
      <dgm:spPr/>
      <dgm:t>
        <a:bodyPr/>
        <a:lstStyle/>
        <a:p>
          <a:endParaRPr lang="en-US"/>
        </a:p>
      </dgm:t>
    </dgm:pt>
    <dgm:pt modelId="{0FF2B9C5-72A7-DF46-8F86-9F839CEC8420}">
      <dgm:prSet phldrT="[Text]" custT="1"/>
      <dgm:spPr>
        <a:solidFill>
          <a:srgbClr val="BD1734">
            <a:alpha val="64000"/>
          </a:srgbClr>
        </a:solidFill>
      </dgm:spPr>
      <dgm:t>
        <a:bodyPr/>
        <a:lstStyle/>
        <a:p>
          <a:r>
            <a:rPr lang="en-US" sz="3200" b="0" dirty="0" smtClean="0">
              <a:solidFill>
                <a:srgbClr val="FFB61D"/>
              </a:solidFill>
              <a:effectLst>
                <a:outerShdw blurRad="50800" dist="38100" dir="2700000" algn="tl" rotWithShape="0">
                  <a:srgbClr val="000000">
                    <a:alpha val="43000"/>
                  </a:srgbClr>
                </a:outerShdw>
              </a:effectLst>
              <a:latin typeface="+mj-lt"/>
              <a:cs typeface="Urdu Typesetting" panose="03020402040406030203" pitchFamily="66" charset="-78"/>
            </a:rPr>
            <a:t>Strategies/Interventions include:</a:t>
          </a:r>
        </a:p>
        <a:p>
          <a:r>
            <a:rPr lang="en-US" sz="3200" b="0" dirty="0" smtClean="0">
              <a:solidFill>
                <a:srgbClr val="FFB61D"/>
              </a:solidFill>
              <a:effectLst>
                <a:outerShdw blurRad="50800" dist="38100" dir="2700000" algn="tl" rotWithShape="0">
                  <a:srgbClr val="000000">
                    <a:alpha val="43000"/>
                  </a:srgbClr>
                </a:outerShdw>
              </a:effectLst>
              <a:latin typeface="+mj-lt"/>
              <a:cs typeface="Urdu Typesetting" panose="03020402040406030203" pitchFamily="66" charset="-78"/>
            </a:rPr>
            <a:t>Controlled Use</a:t>
          </a:r>
          <a:endParaRPr lang="en-US" sz="3200" b="0" dirty="0">
            <a:solidFill>
              <a:srgbClr val="FFB61D"/>
            </a:solidFill>
            <a:effectLst>
              <a:outerShdw blurRad="50800" dist="38100" dir="2700000" algn="tl" rotWithShape="0">
                <a:srgbClr val="000000">
                  <a:alpha val="43000"/>
                </a:srgbClr>
              </a:outerShdw>
            </a:effectLst>
            <a:latin typeface="+mj-lt"/>
            <a:cs typeface="Urdu Typesetting" panose="03020402040406030203" pitchFamily="66" charset="-78"/>
          </a:endParaRPr>
        </a:p>
      </dgm:t>
    </dgm:pt>
    <dgm:pt modelId="{98E48C50-A722-504A-939B-3DFFB7252046}" type="parTrans" cxnId="{F7B450DC-6C03-E94F-A8A8-C98FD218A55C}">
      <dgm:prSet/>
      <dgm:spPr/>
      <dgm:t>
        <a:bodyPr/>
        <a:lstStyle/>
        <a:p>
          <a:endParaRPr lang="en-US">
            <a:latin typeface="Constantia"/>
            <a:cs typeface="Constantia"/>
          </a:endParaRPr>
        </a:p>
      </dgm:t>
    </dgm:pt>
    <dgm:pt modelId="{FA5DF89D-589E-A748-8E11-3642EAE629F6}" type="sibTrans" cxnId="{F7B450DC-6C03-E94F-A8A8-C98FD218A55C}">
      <dgm:prSet/>
      <dgm:spPr/>
      <dgm:t>
        <a:bodyPr/>
        <a:lstStyle/>
        <a:p>
          <a:endParaRPr lang="en-US">
            <a:latin typeface="Constantia"/>
            <a:cs typeface="Constantia"/>
          </a:endParaRPr>
        </a:p>
      </dgm:t>
    </dgm:pt>
    <dgm:pt modelId="{4F797742-6637-6942-94FC-B0B7DA02F8B2}">
      <dgm:prSet phldrT="[Text]" custT="1"/>
      <dgm:spPr/>
      <dgm:t>
        <a:bodyPr/>
        <a:lstStyle/>
        <a:p>
          <a:r>
            <a:rPr lang="en-US" sz="2700" dirty="0" smtClean="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rPr>
            <a:t>Goal is to reduce the harm by reducing consumption or by controlling episodes/situation of use  </a:t>
          </a:r>
          <a:endParaRPr lang="en-US" sz="2700" dirty="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endParaRPr>
        </a:p>
      </dgm:t>
    </dgm:pt>
    <dgm:pt modelId="{5685ACB1-E9A9-7447-8AFC-D5546A3862FC}" type="parTrans" cxnId="{A59C6232-66E6-C142-A450-F029F752AAFE}">
      <dgm:prSet/>
      <dgm:spPr/>
      <dgm:t>
        <a:bodyPr/>
        <a:lstStyle/>
        <a:p>
          <a:endParaRPr lang="en-US">
            <a:latin typeface="Constantia"/>
            <a:cs typeface="Constantia"/>
          </a:endParaRPr>
        </a:p>
      </dgm:t>
    </dgm:pt>
    <dgm:pt modelId="{AC742661-4512-FB4E-AB63-4DBF3FA4DB05}" type="sibTrans" cxnId="{A59C6232-66E6-C142-A450-F029F752AAFE}">
      <dgm:prSet/>
      <dgm:spPr/>
      <dgm:t>
        <a:bodyPr/>
        <a:lstStyle/>
        <a:p>
          <a:endParaRPr lang="en-US">
            <a:latin typeface="Constantia"/>
            <a:cs typeface="Constantia"/>
          </a:endParaRPr>
        </a:p>
      </dgm:t>
    </dgm:pt>
    <dgm:pt modelId="{7DF88B3E-ABB1-E84B-9919-6205F0257B90}">
      <dgm:prSet phldrT="[Text]" custT="1"/>
      <dgm:spPr>
        <a:solidFill>
          <a:srgbClr val="BD1734">
            <a:alpha val="64000"/>
          </a:srgbClr>
        </a:solidFill>
      </dgm:spPr>
      <dgm:t>
        <a:bodyPr/>
        <a:lstStyle/>
        <a:p>
          <a:r>
            <a:rPr lang="en-US" sz="3200" dirty="0" smtClean="0">
              <a:solidFill>
                <a:srgbClr val="FFB61D"/>
              </a:solidFill>
              <a:effectLst>
                <a:outerShdw blurRad="50800" dist="38100" dir="2700000" algn="tl" rotWithShape="0">
                  <a:srgbClr val="000000">
                    <a:alpha val="43000"/>
                  </a:srgbClr>
                </a:outerShdw>
              </a:effectLst>
              <a:latin typeface="Trebuchet MS" panose="020B0603020202020204" pitchFamily="34" charset="0"/>
              <a:cs typeface="Urdu Typesetting" panose="03020402040406030203" pitchFamily="66" charset="-78"/>
            </a:rPr>
            <a:t>Application</a:t>
          </a:r>
          <a:endParaRPr lang="en-US" sz="3200" dirty="0">
            <a:solidFill>
              <a:srgbClr val="FFB61D"/>
            </a:solidFill>
            <a:effectLst>
              <a:outerShdw blurRad="50800" dist="38100" dir="2700000" algn="tl" rotWithShape="0">
                <a:srgbClr val="000000">
                  <a:alpha val="43000"/>
                </a:srgbClr>
              </a:outerShdw>
            </a:effectLst>
            <a:latin typeface="Trebuchet MS" panose="020B0603020202020204" pitchFamily="34" charset="0"/>
            <a:cs typeface="Urdu Typesetting" panose="03020402040406030203" pitchFamily="66" charset="-78"/>
          </a:endParaRPr>
        </a:p>
      </dgm:t>
    </dgm:pt>
    <dgm:pt modelId="{652820A3-A3D7-234B-AFA4-627DFCDD343B}" type="parTrans" cxnId="{321E540E-3002-AF45-806E-1EC16BF0E8DC}">
      <dgm:prSet/>
      <dgm:spPr/>
      <dgm:t>
        <a:bodyPr/>
        <a:lstStyle/>
        <a:p>
          <a:endParaRPr lang="en-US">
            <a:latin typeface="Constantia"/>
            <a:cs typeface="Constantia"/>
          </a:endParaRPr>
        </a:p>
      </dgm:t>
    </dgm:pt>
    <dgm:pt modelId="{300B917B-14B7-124C-BA14-7FA3FA344B37}" type="sibTrans" cxnId="{321E540E-3002-AF45-806E-1EC16BF0E8DC}">
      <dgm:prSet/>
      <dgm:spPr/>
      <dgm:t>
        <a:bodyPr/>
        <a:lstStyle/>
        <a:p>
          <a:endParaRPr lang="en-US">
            <a:latin typeface="Constantia"/>
            <a:cs typeface="Constantia"/>
          </a:endParaRPr>
        </a:p>
      </dgm:t>
    </dgm:pt>
    <dgm:pt modelId="{73E70770-3C25-BD43-B442-71DEFC6402C7}">
      <dgm:prSet phldrT="[Text]"/>
      <dgm:spPr/>
      <dgm:t>
        <a:bodyPr/>
        <a:lstStyle/>
        <a:p>
          <a:r>
            <a:rPr lang="en-US" dirty="0" smtClean="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rPr>
            <a:t>Applied in self-help support groups (Moderation Management; www.moderation.org)</a:t>
          </a:r>
          <a:endParaRPr lang="en-US" dirty="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endParaRPr>
        </a:p>
      </dgm:t>
    </dgm:pt>
    <dgm:pt modelId="{0A543901-DC98-9C4D-9DFF-DCAAF1D4755F}" type="parTrans" cxnId="{6BEEF671-CE3B-3A44-8E5B-6696F00A7DFB}">
      <dgm:prSet/>
      <dgm:spPr/>
      <dgm:t>
        <a:bodyPr/>
        <a:lstStyle/>
        <a:p>
          <a:endParaRPr lang="en-US">
            <a:latin typeface="Constantia"/>
            <a:cs typeface="Constantia"/>
          </a:endParaRPr>
        </a:p>
      </dgm:t>
    </dgm:pt>
    <dgm:pt modelId="{92140FC5-ADCA-5742-9D08-897E5C039939}" type="sibTrans" cxnId="{6BEEF671-CE3B-3A44-8E5B-6696F00A7DFB}">
      <dgm:prSet/>
      <dgm:spPr/>
      <dgm:t>
        <a:bodyPr/>
        <a:lstStyle/>
        <a:p>
          <a:endParaRPr lang="en-US">
            <a:latin typeface="Constantia"/>
            <a:cs typeface="Constantia"/>
          </a:endParaRPr>
        </a:p>
      </dgm:t>
    </dgm:pt>
    <dgm:pt modelId="{2609DBFA-3888-8B46-9108-419D05AFD094}">
      <dgm:prSet phldrT="[Text]"/>
      <dgm:spPr/>
      <dgm:t>
        <a:bodyPr/>
        <a:lstStyle/>
        <a:p>
          <a:r>
            <a:rPr lang="en-US" dirty="0" smtClean="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rPr>
            <a:t>Some dual disorder programs</a:t>
          </a:r>
          <a:endParaRPr lang="en-US" dirty="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endParaRPr>
        </a:p>
      </dgm:t>
    </dgm:pt>
    <dgm:pt modelId="{A2F1F478-F48F-854F-8A21-FE1ACCC61A8A}" type="parTrans" cxnId="{28BD73FF-54E9-4440-A999-844A0E06CF48}">
      <dgm:prSet/>
      <dgm:spPr/>
      <dgm:t>
        <a:bodyPr/>
        <a:lstStyle/>
        <a:p>
          <a:endParaRPr lang="en-US">
            <a:latin typeface="Constantia"/>
            <a:cs typeface="Constantia"/>
          </a:endParaRPr>
        </a:p>
      </dgm:t>
    </dgm:pt>
    <dgm:pt modelId="{C5C280A6-1144-B04A-BC2F-C3B7806C5C7C}" type="sibTrans" cxnId="{28BD73FF-54E9-4440-A999-844A0E06CF48}">
      <dgm:prSet/>
      <dgm:spPr/>
      <dgm:t>
        <a:bodyPr/>
        <a:lstStyle/>
        <a:p>
          <a:endParaRPr lang="en-US">
            <a:latin typeface="Constantia"/>
            <a:cs typeface="Constantia"/>
          </a:endParaRPr>
        </a:p>
      </dgm:t>
    </dgm:pt>
    <dgm:pt modelId="{A12C7CC7-7854-C748-90BC-239C27829731}">
      <dgm:prSet phldrT="[Text]"/>
      <dgm:spPr/>
      <dgm:t>
        <a:bodyPr/>
        <a:lstStyle/>
        <a:p>
          <a:endParaRPr lang="en-US" sz="2300" dirty="0">
            <a:latin typeface="Constantia"/>
            <a:cs typeface="Constantia"/>
          </a:endParaRPr>
        </a:p>
      </dgm:t>
    </dgm:pt>
    <dgm:pt modelId="{F6352AEA-AB13-4A4E-B677-2A1E83A61BDC}" type="parTrans" cxnId="{96D3AC38-9EED-9E42-8824-70AECE48B680}">
      <dgm:prSet/>
      <dgm:spPr/>
      <dgm:t>
        <a:bodyPr/>
        <a:lstStyle/>
        <a:p>
          <a:endParaRPr lang="en-US">
            <a:latin typeface="Constantia"/>
            <a:cs typeface="Constantia"/>
          </a:endParaRPr>
        </a:p>
      </dgm:t>
    </dgm:pt>
    <dgm:pt modelId="{F0864F3B-EBFF-1A41-A46D-6AD572116DD4}" type="sibTrans" cxnId="{96D3AC38-9EED-9E42-8824-70AECE48B680}">
      <dgm:prSet/>
      <dgm:spPr/>
      <dgm:t>
        <a:bodyPr/>
        <a:lstStyle/>
        <a:p>
          <a:endParaRPr lang="en-US">
            <a:latin typeface="Constantia"/>
            <a:cs typeface="Constantia"/>
          </a:endParaRPr>
        </a:p>
      </dgm:t>
    </dgm:pt>
    <dgm:pt modelId="{51E001B2-4474-1E40-9CF3-30AD3827CB60}">
      <dgm:prSet phldrT="[Text]"/>
      <dgm:spPr/>
      <dgm:t>
        <a:bodyPr/>
        <a:lstStyle/>
        <a:p>
          <a:r>
            <a:rPr lang="en-US" dirty="0" smtClean="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rPr>
            <a:t>Some harm reduction/needle exchange programs</a:t>
          </a:r>
          <a:endParaRPr lang="en-US" dirty="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endParaRPr>
        </a:p>
      </dgm:t>
    </dgm:pt>
    <dgm:pt modelId="{E6BB9D29-5711-774B-843C-3B161378480A}" type="parTrans" cxnId="{91C94C41-7204-2B48-BC41-283040443D08}">
      <dgm:prSet/>
      <dgm:spPr/>
      <dgm:t>
        <a:bodyPr/>
        <a:lstStyle/>
        <a:p>
          <a:endParaRPr lang="en-US"/>
        </a:p>
      </dgm:t>
    </dgm:pt>
    <dgm:pt modelId="{8F665447-3012-5844-8673-86B78D2E5571}" type="sibTrans" cxnId="{91C94C41-7204-2B48-BC41-283040443D08}">
      <dgm:prSet/>
      <dgm:spPr/>
      <dgm:t>
        <a:bodyPr/>
        <a:lstStyle/>
        <a:p>
          <a:endParaRPr lang="en-US"/>
        </a:p>
      </dgm:t>
    </dgm:pt>
    <dgm:pt modelId="{47221DD6-E56D-CD41-A5BF-233054932784}">
      <dgm:prSet phldrT="[Text]"/>
      <dgm:spPr/>
      <dgm:t>
        <a:bodyPr/>
        <a:lstStyle/>
        <a:p>
          <a:r>
            <a:rPr lang="en-US" dirty="0" smtClean="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rPr>
            <a:t>Some housing programs</a:t>
          </a:r>
          <a:endParaRPr lang="en-US" dirty="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endParaRPr>
        </a:p>
      </dgm:t>
    </dgm:pt>
    <dgm:pt modelId="{A02DAF5C-8F59-EC49-B04C-51394F045647}" type="parTrans" cxnId="{D61A5EC8-2CEB-264C-88A3-FC0CAC2A21AB}">
      <dgm:prSet/>
      <dgm:spPr/>
      <dgm:t>
        <a:bodyPr/>
        <a:lstStyle/>
        <a:p>
          <a:endParaRPr lang="en-US"/>
        </a:p>
      </dgm:t>
    </dgm:pt>
    <dgm:pt modelId="{8C8CDB78-625B-AA4C-AEF1-60D94CCDDFA7}" type="sibTrans" cxnId="{D61A5EC8-2CEB-264C-88A3-FC0CAC2A21AB}">
      <dgm:prSet/>
      <dgm:spPr/>
      <dgm:t>
        <a:bodyPr/>
        <a:lstStyle/>
        <a:p>
          <a:endParaRPr lang="en-US"/>
        </a:p>
      </dgm:t>
    </dgm:pt>
    <dgm:pt modelId="{F9FD2F41-77E4-F949-893C-BACF3CFCF54F}" type="pres">
      <dgm:prSet presAssocID="{6BD7D7B5-7FFE-9346-8D1B-063C1468DBD0}" presName="linear" presStyleCnt="0">
        <dgm:presLayoutVars>
          <dgm:animLvl val="lvl"/>
          <dgm:resizeHandles val="exact"/>
        </dgm:presLayoutVars>
      </dgm:prSet>
      <dgm:spPr/>
      <dgm:t>
        <a:bodyPr/>
        <a:lstStyle/>
        <a:p>
          <a:endParaRPr lang="en-US"/>
        </a:p>
      </dgm:t>
    </dgm:pt>
    <dgm:pt modelId="{92A7D1F8-C9D4-D34A-9A64-AE51BA70C0BC}" type="pres">
      <dgm:prSet presAssocID="{0FF2B9C5-72A7-DF46-8F86-9F839CEC8420}" presName="parentText" presStyleLbl="node1" presStyleIdx="0" presStyleCnt="2" custScaleX="100000" custScaleY="79522" custLinFactNeighborX="-18445" custLinFactNeighborY="-3760">
        <dgm:presLayoutVars>
          <dgm:chMax val="0"/>
          <dgm:bulletEnabled val="1"/>
        </dgm:presLayoutVars>
      </dgm:prSet>
      <dgm:spPr/>
      <dgm:t>
        <a:bodyPr/>
        <a:lstStyle/>
        <a:p>
          <a:endParaRPr lang="en-US"/>
        </a:p>
      </dgm:t>
    </dgm:pt>
    <dgm:pt modelId="{CFC26B3A-D20C-8049-BE40-5EE54A93A4E6}" type="pres">
      <dgm:prSet presAssocID="{0FF2B9C5-72A7-DF46-8F86-9F839CEC8420}" presName="childText" presStyleLbl="revTx" presStyleIdx="0" presStyleCnt="2">
        <dgm:presLayoutVars>
          <dgm:bulletEnabled val="1"/>
        </dgm:presLayoutVars>
      </dgm:prSet>
      <dgm:spPr/>
      <dgm:t>
        <a:bodyPr/>
        <a:lstStyle/>
        <a:p>
          <a:endParaRPr lang="en-US"/>
        </a:p>
      </dgm:t>
    </dgm:pt>
    <dgm:pt modelId="{EDEA0FDC-1EA4-564C-8331-6925CB932616}" type="pres">
      <dgm:prSet presAssocID="{7DF88B3E-ABB1-E84B-9919-6205F0257B90}" presName="parentText" presStyleLbl="node1" presStyleIdx="1" presStyleCnt="2" custScaleX="100000" custScaleY="71360" custLinFactNeighborX="-27704" custLinFactNeighborY="-9609">
        <dgm:presLayoutVars>
          <dgm:chMax val="0"/>
          <dgm:bulletEnabled val="1"/>
        </dgm:presLayoutVars>
      </dgm:prSet>
      <dgm:spPr/>
      <dgm:t>
        <a:bodyPr/>
        <a:lstStyle/>
        <a:p>
          <a:endParaRPr lang="en-US"/>
        </a:p>
      </dgm:t>
    </dgm:pt>
    <dgm:pt modelId="{E6791D03-2779-AD4E-B7B0-8AECF0D2025D}" type="pres">
      <dgm:prSet presAssocID="{7DF88B3E-ABB1-E84B-9919-6205F0257B90}" presName="childText" presStyleLbl="revTx" presStyleIdx="1" presStyleCnt="2">
        <dgm:presLayoutVars>
          <dgm:bulletEnabled val="1"/>
        </dgm:presLayoutVars>
      </dgm:prSet>
      <dgm:spPr/>
      <dgm:t>
        <a:bodyPr/>
        <a:lstStyle/>
        <a:p>
          <a:endParaRPr lang="en-US"/>
        </a:p>
      </dgm:t>
    </dgm:pt>
  </dgm:ptLst>
  <dgm:cxnLst>
    <dgm:cxn modelId="{321E540E-3002-AF45-806E-1EC16BF0E8DC}" srcId="{6BD7D7B5-7FFE-9346-8D1B-063C1468DBD0}" destId="{7DF88B3E-ABB1-E84B-9919-6205F0257B90}" srcOrd="1" destOrd="0" parTransId="{652820A3-A3D7-234B-AFA4-627DFCDD343B}" sibTransId="{300B917B-14B7-124C-BA14-7FA3FA344B37}"/>
    <dgm:cxn modelId="{28BD73FF-54E9-4440-A999-844A0E06CF48}" srcId="{7DF88B3E-ABB1-E84B-9919-6205F0257B90}" destId="{2609DBFA-3888-8B46-9108-419D05AFD094}" srcOrd="3" destOrd="0" parTransId="{A2F1F478-F48F-854F-8A21-FE1ACCC61A8A}" sibTransId="{C5C280A6-1144-B04A-BC2F-C3B7806C5C7C}"/>
    <dgm:cxn modelId="{3495C1AE-85C1-4520-B783-81FE141DE52D}" type="presOf" srcId="{4F797742-6637-6942-94FC-B0B7DA02F8B2}" destId="{CFC26B3A-D20C-8049-BE40-5EE54A93A4E6}" srcOrd="0" destOrd="0" presId="urn:microsoft.com/office/officeart/2005/8/layout/vList2"/>
    <dgm:cxn modelId="{D1BD933E-942A-4709-8532-F32B030A1961}" type="presOf" srcId="{0FF2B9C5-72A7-DF46-8F86-9F839CEC8420}" destId="{92A7D1F8-C9D4-D34A-9A64-AE51BA70C0BC}" srcOrd="0" destOrd="0" presId="urn:microsoft.com/office/officeart/2005/8/layout/vList2"/>
    <dgm:cxn modelId="{64983620-FD37-4A9D-B839-4141F2307519}" type="presOf" srcId="{6BD7D7B5-7FFE-9346-8D1B-063C1468DBD0}" destId="{F9FD2F41-77E4-F949-893C-BACF3CFCF54F}" srcOrd="0" destOrd="0" presId="urn:microsoft.com/office/officeart/2005/8/layout/vList2"/>
    <dgm:cxn modelId="{581483FF-7FF6-4236-BC0F-6EAD8711A85B}" type="presOf" srcId="{A12C7CC7-7854-C748-90BC-239C27829731}" destId="{CFC26B3A-D20C-8049-BE40-5EE54A93A4E6}" srcOrd="0" destOrd="1" presId="urn:microsoft.com/office/officeart/2005/8/layout/vList2"/>
    <dgm:cxn modelId="{D61A5EC8-2CEB-264C-88A3-FC0CAC2A21AB}" srcId="{7DF88B3E-ABB1-E84B-9919-6205F0257B90}" destId="{47221DD6-E56D-CD41-A5BF-233054932784}" srcOrd="2" destOrd="0" parTransId="{A02DAF5C-8F59-EC49-B04C-51394F045647}" sibTransId="{8C8CDB78-625B-AA4C-AEF1-60D94CCDDFA7}"/>
    <dgm:cxn modelId="{F7B450DC-6C03-E94F-A8A8-C98FD218A55C}" srcId="{6BD7D7B5-7FFE-9346-8D1B-063C1468DBD0}" destId="{0FF2B9C5-72A7-DF46-8F86-9F839CEC8420}" srcOrd="0" destOrd="0" parTransId="{98E48C50-A722-504A-939B-3DFFB7252046}" sibTransId="{FA5DF89D-589E-A748-8E11-3642EAE629F6}"/>
    <dgm:cxn modelId="{96D3AC38-9EED-9E42-8824-70AECE48B680}" srcId="{0FF2B9C5-72A7-DF46-8F86-9F839CEC8420}" destId="{A12C7CC7-7854-C748-90BC-239C27829731}" srcOrd="1" destOrd="0" parTransId="{F6352AEA-AB13-4A4E-B677-2A1E83A61BDC}" sibTransId="{F0864F3B-EBFF-1A41-A46D-6AD572116DD4}"/>
    <dgm:cxn modelId="{C381C6D8-4A4C-463E-B7A0-0EF3A5BF778F}" type="presOf" srcId="{47221DD6-E56D-CD41-A5BF-233054932784}" destId="{E6791D03-2779-AD4E-B7B0-8AECF0D2025D}" srcOrd="0" destOrd="2" presId="urn:microsoft.com/office/officeart/2005/8/layout/vList2"/>
    <dgm:cxn modelId="{91C94C41-7204-2B48-BC41-283040443D08}" srcId="{7DF88B3E-ABB1-E84B-9919-6205F0257B90}" destId="{51E001B2-4474-1E40-9CF3-30AD3827CB60}" srcOrd="1" destOrd="0" parTransId="{E6BB9D29-5711-774B-843C-3B161378480A}" sibTransId="{8F665447-3012-5844-8673-86B78D2E5571}"/>
    <dgm:cxn modelId="{00C8E779-839E-4BC9-9F97-EA7B47AE9594}" type="presOf" srcId="{7DF88B3E-ABB1-E84B-9919-6205F0257B90}" destId="{EDEA0FDC-1EA4-564C-8331-6925CB932616}" srcOrd="0" destOrd="0" presId="urn:microsoft.com/office/officeart/2005/8/layout/vList2"/>
    <dgm:cxn modelId="{316E0BC8-390B-4321-A018-1F2EF8BDB3C3}" type="presOf" srcId="{51E001B2-4474-1E40-9CF3-30AD3827CB60}" destId="{E6791D03-2779-AD4E-B7B0-8AECF0D2025D}" srcOrd="0" destOrd="1" presId="urn:microsoft.com/office/officeart/2005/8/layout/vList2"/>
    <dgm:cxn modelId="{A59C6232-66E6-C142-A450-F029F752AAFE}" srcId="{0FF2B9C5-72A7-DF46-8F86-9F839CEC8420}" destId="{4F797742-6637-6942-94FC-B0B7DA02F8B2}" srcOrd="0" destOrd="0" parTransId="{5685ACB1-E9A9-7447-8AFC-D5546A3862FC}" sibTransId="{AC742661-4512-FB4E-AB63-4DBF3FA4DB05}"/>
    <dgm:cxn modelId="{6BEEF671-CE3B-3A44-8E5B-6696F00A7DFB}" srcId="{7DF88B3E-ABB1-E84B-9919-6205F0257B90}" destId="{73E70770-3C25-BD43-B442-71DEFC6402C7}" srcOrd="0" destOrd="0" parTransId="{0A543901-DC98-9C4D-9DFF-DCAAF1D4755F}" sibTransId="{92140FC5-ADCA-5742-9D08-897E5C039939}"/>
    <dgm:cxn modelId="{3AB73601-5894-4AB1-9E71-23476D2EDE22}" type="presOf" srcId="{73E70770-3C25-BD43-B442-71DEFC6402C7}" destId="{E6791D03-2779-AD4E-B7B0-8AECF0D2025D}" srcOrd="0" destOrd="0" presId="urn:microsoft.com/office/officeart/2005/8/layout/vList2"/>
    <dgm:cxn modelId="{6D177B2A-FB36-4EE9-8CC2-CC55FDD208A9}" type="presOf" srcId="{2609DBFA-3888-8B46-9108-419D05AFD094}" destId="{E6791D03-2779-AD4E-B7B0-8AECF0D2025D}" srcOrd="0" destOrd="3" presId="urn:microsoft.com/office/officeart/2005/8/layout/vList2"/>
    <dgm:cxn modelId="{21007AE0-FC18-49F9-B731-925BF738D91C}" type="presParOf" srcId="{F9FD2F41-77E4-F949-893C-BACF3CFCF54F}" destId="{92A7D1F8-C9D4-D34A-9A64-AE51BA70C0BC}" srcOrd="0" destOrd="0" presId="urn:microsoft.com/office/officeart/2005/8/layout/vList2"/>
    <dgm:cxn modelId="{56B31538-8242-4AB5-973F-79790515599D}" type="presParOf" srcId="{F9FD2F41-77E4-F949-893C-BACF3CFCF54F}" destId="{CFC26B3A-D20C-8049-BE40-5EE54A93A4E6}" srcOrd="1" destOrd="0" presId="urn:microsoft.com/office/officeart/2005/8/layout/vList2"/>
    <dgm:cxn modelId="{33BF5F7B-C6CC-46D8-ABE4-E2F0AE9A5C41}" type="presParOf" srcId="{F9FD2F41-77E4-F949-893C-BACF3CFCF54F}" destId="{EDEA0FDC-1EA4-564C-8331-6925CB932616}" srcOrd="2" destOrd="0" presId="urn:microsoft.com/office/officeart/2005/8/layout/vList2"/>
    <dgm:cxn modelId="{DDEAF5ED-249F-4F8B-9777-14CD812E09C4}" type="presParOf" srcId="{F9FD2F41-77E4-F949-893C-BACF3CFCF54F}" destId="{E6791D03-2779-AD4E-B7B0-8AECF0D2025D}" srcOrd="3"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BD7D7B5-7FFE-9346-8D1B-063C1468DBD0}" type="doc">
      <dgm:prSet loTypeId="urn:microsoft.com/office/officeart/2005/8/layout/vList2" loCatId="list" qsTypeId="urn:microsoft.com/office/officeart/2005/8/quickstyle/simple4" qsCatId="simple" csTypeId="urn:microsoft.com/office/officeart/2005/8/colors/accent2_5" csCatId="accent2" phldr="1"/>
      <dgm:spPr/>
      <dgm:t>
        <a:bodyPr/>
        <a:lstStyle/>
        <a:p>
          <a:endParaRPr lang="en-US"/>
        </a:p>
      </dgm:t>
    </dgm:pt>
    <dgm:pt modelId="{0FF2B9C5-72A7-DF46-8F86-9F839CEC8420}">
      <dgm:prSet phldrT="[Text]" custT="1"/>
      <dgm:spPr>
        <a:solidFill>
          <a:srgbClr val="BD1734">
            <a:alpha val="64000"/>
          </a:srgbClr>
        </a:solidFill>
      </dgm:spPr>
      <dgm:t>
        <a:bodyPr/>
        <a:lstStyle/>
        <a:p>
          <a:r>
            <a:rPr lang="en-US" sz="3200" b="0" dirty="0" smtClean="0">
              <a:solidFill>
                <a:srgbClr val="FFB61D"/>
              </a:solidFill>
              <a:latin typeface="+mj-lt"/>
              <a:cs typeface="Urdu Typesetting" panose="03020402040406030203" pitchFamily="66" charset="-78"/>
            </a:rPr>
            <a:t>Substitution Therapy</a:t>
          </a:r>
          <a:endParaRPr lang="en-US" sz="3200" b="0" dirty="0">
            <a:solidFill>
              <a:srgbClr val="FFB61D"/>
            </a:solidFill>
            <a:latin typeface="+mj-lt"/>
            <a:cs typeface="Urdu Typesetting" panose="03020402040406030203" pitchFamily="66" charset="-78"/>
          </a:endParaRPr>
        </a:p>
      </dgm:t>
    </dgm:pt>
    <dgm:pt modelId="{98E48C50-A722-504A-939B-3DFFB7252046}" type="parTrans" cxnId="{F7B450DC-6C03-E94F-A8A8-C98FD218A55C}">
      <dgm:prSet/>
      <dgm:spPr/>
      <dgm:t>
        <a:bodyPr/>
        <a:lstStyle/>
        <a:p>
          <a:endParaRPr lang="en-US">
            <a:latin typeface="Constantia"/>
            <a:cs typeface="Constantia"/>
          </a:endParaRPr>
        </a:p>
      </dgm:t>
    </dgm:pt>
    <dgm:pt modelId="{FA5DF89D-589E-A748-8E11-3642EAE629F6}" type="sibTrans" cxnId="{F7B450DC-6C03-E94F-A8A8-C98FD218A55C}">
      <dgm:prSet/>
      <dgm:spPr/>
      <dgm:t>
        <a:bodyPr/>
        <a:lstStyle/>
        <a:p>
          <a:endParaRPr lang="en-US">
            <a:latin typeface="Constantia"/>
            <a:cs typeface="Constantia"/>
          </a:endParaRPr>
        </a:p>
      </dgm:t>
    </dgm:pt>
    <dgm:pt modelId="{4F797742-6637-6942-94FC-B0B7DA02F8B2}">
      <dgm:prSet phldrT="[Text]" custT="1"/>
      <dgm:spPr/>
      <dgm:t>
        <a:bodyPr/>
        <a:lstStyle/>
        <a:p>
          <a:r>
            <a:rPr lang="en-US" sz="2700" dirty="0" smtClean="0">
              <a:solidFill>
                <a:srgbClr val="FFFF00"/>
              </a:solidFill>
              <a:latin typeface="+mj-lt"/>
              <a:cs typeface="Urdu Typesetting" panose="03020402040406030203" pitchFamily="66" charset="-78"/>
            </a:rPr>
            <a:t>Goal is to replace one drug with a high associated risk with another drug of a lower risk</a:t>
          </a:r>
          <a:endParaRPr lang="en-US" sz="2700" dirty="0">
            <a:solidFill>
              <a:srgbClr val="FFFF00"/>
            </a:solidFill>
            <a:latin typeface="+mj-lt"/>
            <a:cs typeface="Urdu Typesetting" panose="03020402040406030203" pitchFamily="66" charset="-78"/>
          </a:endParaRPr>
        </a:p>
      </dgm:t>
    </dgm:pt>
    <dgm:pt modelId="{5685ACB1-E9A9-7447-8AFC-D5546A3862FC}" type="parTrans" cxnId="{A59C6232-66E6-C142-A450-F029F752AAFE}">
      <dgm:prSet/>
      <dgm:spPr/>
      <dgm:t>
        <a:bodyPr/>
        <a:lstStyle/>
        <a:p>
          <a:endParaRPr lang="en-US">
            <a:latin typeface="Constantia"/>
            <a:cs typeface="Constantia"/>
          </a:endParaRPr>
        </a:p>
      </dgm:t>
    </dgm:pt>
    <dgm:pt modelId="{AC742661-4512-FB4E-AB63-4DBF3FA4DB05}" type="sibTrans" cxnId="{A59C6232-66E6-C142-A450-F029F752AAFE}">
      <dgm:prSet/>
      <dgm:spPr/>
      <dgm:t>
        <a:bodyPr/>
        <a:lstStyle/>
        <a:p>
          <a:endParaRPr lang="en-US">
            <a:latin typeface="Constantia"/>
            <a:cs typeface="Constantia"/>
          </a:endParaRPr>
        </a:p>
      </dgm:t>
    </dgm:pt>
    <dgm:pt modelId="{7DF88B3E-ABB1-E84B-9919-6205F0257B90}">
      <dgm:prSet phldrT="[Text]" custT="1"/>
      <dgm:spPr>
        <a:solidFill>
          <a:srgbClr val="BD1734">
            <a:alpha val="64000"/>
          </a:srgbClr>
        </a:solidFill>
      </dgm:spPr>
      <dgm:t>
        <a:bodyPr/>
        <a:lstStyle/>
        <a:p>
          <a:r>
            <a:rPr lang="en-US" sz="3200" dirty="0" smtClean="0">
              <a:solidFill>
                <a:srgbClr val="FFB61D"/>
              </a:solidFill>
              <a:latin typeface="+mj-lt"/>
              <a:cs typeface="Urdu Typesetting" panose="03020402040406030203" pitchFamily="66" charset="-78"/>
            </a:rPr>
            <a:t>Application</a:t>
          </a:r>
          <a:endParaRPr lang="en-US" sz="3200" dirty="0">
            <a:solidFill>
              <a:srgbClr val="FFB61D"/>
            </a:solidFill>
            <a:latin typeface="+mj-lt"/>
            <a:cs typeface="Urdu Typesetting" panose="03020402040406030203" pitchFamily="66" charset="-78"/>
          </a:endParaRPr>
        </a:p>
      </dgm:t>
    </dgm:pt>
    <dgm:pt modelId="{652820A3-A3D7-234B-AFA4-627DFCDD343B}" type="parTrans" cxnId="{321E540E-3002-AF45-806E-1EC16BF0E8DC}">
      <dgm:prSet/>
      <dgm:spPr/>
      <dgm:t>
        <a:bodyPr/>
        <a:lstStyle/>
        <a:p>
          <a:endParaRPr lang="en-US">
            <a:latin typeface="Constantia"/>
            <a:cs typeface="Constantia"/>
          </a:endParaRPr>
        </a:p>
      </dgm:t>
    </dgm:pt>
    <dgm:pt modelId="{300B917B-14B7-124C-BA14-7FA3FA344B37}" type="sibTrans" cxnId="{321E540E-3002-AF45-806E-1EC16BF0E8DC}">
      <dgm:prSet/>
      <dgm:spPr/>
      <dgm:t>
        <a:bodyPr/>
        <a:lstStyle/>
        <a:p>
          <a:endParaRPr lang="en-US">
            <a:latin typeface="Constantia"/>
            <a:cs typeface="Constantia"/>
          </a:endParaRPr>
        </a:p>
      </dgm:t>
    </dgm:pt>
    <dgm:pt modelId="{73E70770-3C25-BD43-B442-71DEFC6402C7}">
      <dgm:prSet phldrT="[Text]" custT="1"/>
      <dgm:spPr/>
      <dgm:t>
        <a:bodyPr/>
        <a:lstStyle/>
        <a:p>
          <a:r>
            <a:rPr lang="en-US" sz="2700" dirty="0" smtClean="0">
              <a:solidFill>
                <a:srgbClr val="FFFF00"/>
              </a:solidFill>
              <a:effectLst/>
              <a:latin typeface="+mj-lt"/>
              <a:cs typeface="Urdu Typesetting" panose="03020402040406030203" pitchFamily="66" charset="-78"/>
            </a:rPr>
            <a:t>Methadone maintenance</a:t>
          </a:r>
          <a:endParaRPr lang="en-US" sz="2700" dirty="0">
            <a:solidFill>
              <a:srgbClr val="FFFF00"/>
            </a:solidFill>
            <a:effectLst/>
            <a:latin typeface="+mj-lt"/>
            <a:cs typeface="Urdu Typesetting" panose="03020402040406030203" pitchFamily="66" charset="-78"/>
          </a:endParaRPr>
        </a:p>
      </dgm:t>
    </dgm:pt>
    <dgm:pt modelId="{0A543901-DC98-9C4D-9DFF-DCAAF1D4755F}" type="parTrans" cxnId="{6BEEF671-CE3B-3A44-8E5B-6696F00A7DFB}">
      <dgm:prSet/>
      <dgm:spPr/>
      <dgm:t>
        <a:bodyPr/>
        <a:lstStyle/>
        <a:p>
          <a:endParaRPr lang="en-US">
            <a:latin typeface="Constantia"/>
            <a:cs typeface="Constantia"/>
          </a:endParaRPr>
        </a:p>
      </dgm:t>
    </dgm:pt>
    <dgm:pt modelId="{92140FC5-ADCA-5742-9D08-897E5C039939}" type="sibTrans" cxnId="{6BEEF671-CE3B-3A44-8E5B-6696F00A7DFB}">
      <dgm:prSet/>
      <dgm:spPr/>
      <dgm:t>
        <a:bodyPr/>
        <a:lstStyle/>
        <a:p>
          <a:endParaRPr lang="en-US">
            <a:latin typeface="Constantia"/>
            <a:cs typeface="Constantia"/>
          </a:endParaRPr>
        </a:p>
      </dgm:t>
    </dgm:pt>
    <dgm:pt modelId="{A12C7CC7-7854-C748-90BC-239C27829731}">
      <dgm:prSet phldrT="[Text]"/>
      <dgm:spPr/>
      <dgm:t>
        <a:bodyPr/>
        <a:lstStyle/>
        <a:p>
          <a:endParaRPr lang="en-US" sz="3600" dirty="0">
            <a:latin typeface="Constantia"/>
            <a:cs typeface="Constantia"/>
          </a:endParaRPr>
        </a:p>
      </dgm:t>
    </dgm:pt>
    <dgm:pt modelId="{F6352AEA-AB13-4A4E-B677-2A1E83A61BDC}" type="parTrans" cxnId="{96D3AC38-9EED-9E42-8824-70AECE48B680}">
      <dgm:prSet/>
      <dgm:spPr/>
      <dgm:t>
        <a:bodyPr/>
        <a:lstStyle/>
        <a:p>
          <a:endParaRPr lang="en-US">
            <a:latin typeface="Constantia"/>
            <a:cs typeface="Constantia"/>
          </a:endParaRPr>
        </a:p>
      </dgm:t>
    </dgm:pt>
    <dgm:pt modelId="{F0864F3B-EBFF-1A41-A46D-6AD572116DD4}" type="sibTrans" cxnId="{96D3AC38-9EED-9E42-8824-70AECE48B680}">
      <dgm:prSet/>
      <dgm:spPr/>
      <dgm:t>
        <a:bodyPr/>
        <a:lstStyle/>
        <a:p>
          <a:endParaRPr lang="en-US">
            <a:latin typeface="Constantia"/>
            <a:cs typeface="Constantia"/>
          </a:endParaRPr>
        </a:p>
      </dgm:t>
    </dgm:pt>
    <dgm:pt modelId="{D5B55677-76EC-2B49-B0C6-B43666C0A36C}">
      <dgm:prSet phldrT="[Text]" custT="1"/>
      <dgm:spPr/>
      <dgm:t>
        <a:bodyPr/>
        <a:lstStyle/>
        <a:p>
          <a:r>
            <a:rPr lang="en-US" sz="2700" dirty="0" smtClean="0">
              <a:solidFill>
                <a:srgbClr val="FFFF00"/>
              </a:solidFill>
              <a:effectLst/>
              <a:latin typeface="+mj-lt"/>
              <a:cs typeface="Urdu Typesetting" panose="03020402040406030203" pitchFamily="66" charset="-78"/>
            </a:rPr>
            <a:t>Nicotine replacement strategies</a:t>
          </a:r>
          <a:endParaRPr lang="en-US" sz="2700" dirty="0">
            <a:solidFill>
              <a:srgbClr val="FFFF00"/>
            </a:solidFill>
            <a:effectLst/>
            <a:latin typeface="+mj-lt"/>
            <a:cs typeface="Urdu Typesetting" panose="03020402040406030203" pitchFamily="66" charset="-78"/>
          </a:endParaRPr>
        </a:p>
      </dgm:t>
    </dgm:pt>
    <dgm:pt modelId="{E89F6A7B-AD60-4643-97FD-8A73FA84DA46}" type="parTrans" cxnId="{518A7309-E841-6749-AC97-28AFB9B1357B}">
      <dgm:prSet/>
      <dgm:spPr/>
      <dgm:t>
        <a:bodyPr/>
        <a:lstStyle/>
        <a:p>
          <a:endParaRPr lang="en-US"/>
        </a:p>
      </dgm:t>
    </dgm:pt>
    <dgm:pt modelId="{03910CFB-F496-3944-9999-4B532B972D76}" type="sibTrans" cxnId="{518A7309-E841-6749-AC97-28AFB9B1357B}">
      <dgm:prSet/>
      <dgm:spPr/>
      <dgm:t>
        <a:bodyPr/>
        <a:lstStyle/>
        <a:p>
          <a:endParaRPr lang="en-US"/>
        </a:p>
      </dgm:t>
    </dgm:pt>
    <dgm:pt modelId="{022EB13D-6440-A845-A86A-9815B5CEB7EC}">
      <dgm:prSet phldrT="[Text]" custT="1"/>
      <dgm:spPr/>
      <dgm:t>
        <a:bodyPr/>
        <a:lstStyle/>
        <a:p>
          <a:r>
            <a:rPr lang="en-US" sz="2700" dirty="0" smtClean="0">
              <a:solidFill>
                <a:srgbClr val="FFFF00"/>
              </a:solidFill>
              <a:effectLst/>
              <a:latin typeface="+mj-lt"/>
              <a:cs typeface="Urdu Typesetting" panose="03020402040406030203" pitchFamily="66" charset="-78"/>
            </a:rPr>
            <a:t>Physician-prescribed drugs</a:t>
          </a:r>
          <a:endParaRPr lang="en-US" sz="2700" dirty="0">
            <a:solidFill>
              <a:srgbClr val="FFFF00"/>
            </a:solidFill>
            <a:effectLst/>
            <a:latin typeface="+mj-lt"/>
            <a:cs typeface="Urdu Typesetting" panose="03020402040406030203" pitchFamily="66" charset="-78"/>
          </a:endParaRPr>
        </a:p>
      </dgm:t>
    </dgm:pt>
    <dgm:pt modelId="{4C036813-3CAF-4D4D-AA6F-6D9D677583ED}" type="parTrans" cxnId="{3BA9C78F-2B7B-E546-9145-E81EE35FE0CE}">
      <dgm:prSet/>
      <dgm:spPr/>
      <dgm:t>
        <a:bodyPr/>
        <a:lstStyle/>
        <a:p>
          <a:endParaRPr lang="en-US"/>
        </a:p>
      </dgm:t>
    </dgm:pt>
    <dgm:pt modelId="{8F7E1E6A-01E0-E54D-A61A-5B9F18C57823}" type="sibTrans" cxnId="{3BA9C78F-2B7B-E546-9145-E81EE35FE0CE}">
      <dgm:prSet/>
      <dgm:spPr/>
      <dgm:t>
        <a:bodyPr/>
        <a:lstStyle/>
        <a:p>
          <a:endParaRPr lang="en-US"/>
        </a:p>
      </dgm:t>
    </dgm:pt>
    <dgm:pt modelId="{F9FD2F41-77E4-F949-893C-BACF3CFCF54F}" type="pres">
      <dgm:prSet presAssocID="{6BD7D7B5-7FFE-9346-8D1B-063C1468DBD0}" presName="linear" presStyleCnt="0">
        <dgm:presLayoutVars>
          <dgm:animLvl val="lvl"/>
          <dgm:resizeHandles val="exact"/>
        </dgm:presLayoutVars>
      </dgm:prSet>
      <dgm:spPr/>
      <dgm:t>
        <a:bodyPr/>
        <a:lstStyle/>
        <a:p>
          <a:endParaRPr lang="en-US"/>
        </a:p>
      </dgm:t>
    </dgm:pt>
    <dgm:pt modelId="{92A7D1F8-C9D4-D34A-9A64-AE51BA70C0BC}" type="pres">
      <dgm:prSet presAssocID="{0FF2B9C5-72A7-DF46-8F86-9F839CEC8420}" presName="parentText" presStyleLbl="node1" presStyleIdx="0" presStyleCnt="2" custScaleY="46439" custLinFactNeighborY="-75914">
        <dgm:presLayoutVars>
          <dgm:chMax val="0"/>
          <dgm:bulletEnabled val="1"/>
        </dgm:presLayoutVars>
      </dgm:prSet>
      <dgm:spPr/>
      <dgm:t>
        <a:bodyPr/>
        <a:lstStyle/>
        <a:p>
          <a:endParaRPr lang="en-US"/>
        </a:p>
      </dgm:t>
    </dgm:pt>
    <dgm:pt modelId="{CFC26B3A-D20C-8049-BE40-5EE54A93A4E6}" type="pres">
      <dgm:prSet presAssocID="{0FF2B9C5-72A7-DF46-8F86-9F839CEC8420}" presName="childText" presStyleLbl="revTx" presStyleIdx="0" presStyleCnt="2" custLinFactNeighborY="-56217">
        <dgm:presLayoutVars>
          <dgm:bulletEnabled val="1"/>
        </dgm:presLayoutVars>
      </dgm:prSet>
      <dgm:spPr/>
      <dgm:t>
        <a:bodyPr/>
        <a:lstStyle/>
        <a:p>
          <a:endParaRPr lang="en-US"/>
        </a:p>
      </dgm:t>
    </dgm:pt>
    <dgm:pt modelId="{EDEA0FDC-1EA4-564C-8331-6925CB932616}" type="pres">
      <dgm:prSet presAssocID="{7DF88B3E-ABB1-E84B-9919-6205F0257B90}" presName="parentText" presStyleLbl="node1" presStyleIdx="1" presStyleCnt="2" custScaleX="100000" custScaleY="57964" custLinFactNeighborY="-87139">
        <dgm:presLayoutVars>
          <dgm:chMax val="0"/>
          <dgm:bulletEnabled val="1"/>
        </dgm:presLayoutVars>
      </dgm:prSet>
      <dgm:spPr/>
      <dgm:t>
        <a:bodyPr/>
        <a:lstStyle/>
        <a:p>
          <a:endParaRPr lang="en-US"/>
        </a:p>
      </dgm:t>
    </dgm:pt>
    <dgm:pt modelId="{E6791D03-2779-AD4E-B7B0-8AECF0D2025D}" type="pres">
      <dgm:prSet presAssocID="{7DF88B3E-ABB1-E84B-9919-6205F0257B90}" presName="childText" presStyleLbl="revTx" presStyleIdx="1" presStyleCnt="2" custLinFactNeighborX="-181" custLinFactNeighborY="-86767">
        <dgm:presLayoutVars>
          <dgm:bulletEnabled val="1"/>
        </dgm:presLayoutVars>
      </dgm:prSet>
      <dgm:spPr/>
      <dgm:t>
        <a:bodyPr/>
        <a:lstStyle/>
        <a:p>
          <a:endParaRPr lang="en-US"/>
        </a:p>
      </dgm:t>
    </dgm:pt>
  </dgm:ptLst>
  <dgm:cxnLst>
    <dgm:cxn modelId="{321E540E-3002-AF45-806E-1EC16BF0E8DC}" srcId="{6BD7D7B5-7FFE-9346-8D1B-063C1468DBD0}" destId="{7DF88B3E-ABB1-E84B-9919-6205F0257B90}" srcOrd="1" destOrd="0" parTransId="{652820A3-A3D7-234B-AFA4-627DFCDD343B}" sibTransId="{300B917B-14B7-124C-BA14-7FA3FA344B37}"/>
    <dgm:cxn modelId="{C32375A5-BB4E-4AC1-80E6-7A30D104C580}" type="presOf" srcId="{D5B55677-76EC-2B49-B0C6-B43666C0A36C}" destId="{E6791D03-2779-AD4E-B7B0-8AECF0D2025D}" srcOrd="0" destOrd="1" presId="urn:microsoft.com/office/officeart/2005/8/layout/vList2"/>
    <dgm:cxn modelId="{BBB14CA9-D47B-4EF2-A880-59D0CEC82FEE}" type="presOf" srcId="{4F797742-6637-6942-94FC-B0B7DA02F8B2}" destId="{CFC26B3A-D20C-8049-BE40-5EE54A93A4E6}" srcOrd="0" destOrd="0" presId="urn:microsoft.com/office/officeart/2005/8/layout/vList2"/>
    <dgm:cxn modelId="{AD7A719A-3EBD-4A5B-A37D-8D8BA939A947}" type="presOf" srcId="{6BD7D7B5-7FFE-9346-8D1B-063C1468DBD0}" destId="{F9FD2F41-77E4-F949-893C-BACF3CFCF54F}" srcOrd="0" destOrd="0" presId="urn:microsoft.com/office/officeart/2005/8/layout/vList2"/>
    <dgm:cxn modelId="{F7B450DC-6C03-E94F-A8A8-C98FD218A55C}" srcId="{6BD7D7B5-7FFE-9346-8D1B-063C1468DBD0}" destId="{0FF2B9C5-72A7-DF46-8F86-9F839CEC8420}" srcOrd="0" destOrd="0" parTransId="{98E48C50-A722-504A-939B-3DFFB7252046}" sibTransId="{FA5DF89D-589E-A748-8E11-3642EAE629F6}"/>
    <dgm:cxn modelId="{518A7309-E841-6749-AC97-28AFB9B1357B}" srcId="{7DF88B3E-ABB1-E84B-9919-6205F0257B90}" destId="{D5B55677-76EC-2B49-B0C6-B43666C0A36C}" srcOrd="1" destOrd="0" parTransId="{E89F6A7B-AD60-4643-97FD-8A73FA84DA46}" sibTransId="{03910CFB-F496-3944-9999-4B532B972D76}"/>
    <dgm:cxn modelId="{8B65E332-73E3-4E2B-B565-E7032C291121}" type="presOf" srcId="{A12C7CC7-7854-C748-90BC-239C27829731}" destId="{CFC26B3A-D20C-8049-BE40-5EE54A93A4E6}" srcOrd="0" destOrd="1" presId="urn:microsoft.com/office/officeart/2005/8/layout/vList2"/>
    <dgm:cxn modelId="{96D3AC38-9EED-9E42-8824-70AECE48B680}" srcId="{0FF2B9C5-72A7-DF46-8F86-9F839CEC8420}" destId="{A12C7CC7-7854-C748-90BC-239C27829731}" srcOrd="1" destOrd="0" parTransId="{F6352AEA-AB13-4A4E-B677-2A1E83A61BDC}" sibTransId="{F0864F3B-EBFF-1A41-A46D-6AD572116DD4}"/>
    <dgm:cxn modelId="{3BA9C78F-2B7B-E546-9145-E81EE35FE0CE}" srcId="{7DF88B3E-ABB1-E84B-9919-6205F0257B90}" destId="{022EB13D-6440-A845-A86A-9815B5CEB7EC}" srcOrd="2" destOrd="0" parTransId="{4C036813-3CAF-4D4D-AA6F-6D9D677583ED}" sibTransId="{8F7E1E6A-01E0-E54D-A61A-5B9F18C57823}"/>
    <dgm:cxn modelId="{05D20782-4B12-4B69-89BB-99C77810F7A2}" type="presOf" srcId="{022EB13D-6440-A845-A86A-9815B5CEB7EC}" destId="{E6791D03-2779-AD4E-B7B0-8AECF0D2025D}" srcOrd="0" destOrd="2" presId="urn:microsoft.com/office/officeart/2005/8/layout/vList2"/>
    <dgm:cxn modelId="{A59C6232-66E6-C142-A450-F029F752AAFE}" srcId="{0FF2B9C5-72A7-DF46-8F86-9F839CEC8420}" destId="{4F797742-6637-6942-94FC-B0B7DA02F8B2}" srcOrd="0" destOrd="0" parTransId="{5685ACB1-E9A9-7447-8AFC-D5546A3862FC}" sibTransId="{AC742661-4512-FB4E-AB63-4DBF3FA4DB05}"/>
    <dgm:cxn modelId="{C1BDCA41-598D-4420-A1CF-D934B6AF34A6}" type="presOf" srcId="{0FF2B9C5-72A7-DF46-8F86-9F839CEC8420}" destId="{92A7D1F8-C9D4-D34A-9A64-AE51BA70C0BC}" srcOrd="0" destOrd="0" presId="urn:microsoft.com/office/officeart/2005/8/layout/vList2"/>
    <dgm:cxn modelId="{6BEEF671-CE3B-3A44-8E5B-6696F00A7DFB}" srcId="{7DF88B3E-ABB1-E84B-9919-6205F0257B90}" destId="{73E70770-3C25-BD43-B442-71DEFC6402C7}" srcOrd="0" destOrd="0" parTransId="{0A543901-DC98-9C4D-9DFF-DCAAF1D4755F}" sibTransId="{92140FC5-ADCA-5742-9D08-897E5C039939}"/>
    <dgm:cxn modelId="{2CA51B02-BF19-4266-8B64-7258EF6050C7}" type="presOf" srcId="{73E70770-3C25-BD43-B442-71DEFC6402C7}" destId="{E6791D03-2779-AD4E-B7B0-8AECF0D2025D}" srcOrd="0" destOrd="0" presId="urn:microsoft.com/office/officeart/2005/8/layout/vList2"/>
    <dgm:cxn modelId="{AE503539-1DE8-4133-9CDC-DE25712E1D22}" type="presOf" srcId="{7DF88B3E-ABB1-E84B-9919-6205F0257B90}" destId="{EDEA0FDC-1EA4-564C-8331-6925CB932616}" srcOrd="0" destOrd="0" presId="urn:microsoft.com/office/officeart/2005/8/layout/vList2"/>
    <dgm:cxn modelId="{83A539B7-3E7F-4130-AC55-E3BDD1299F6A}" type="presParOf" srcId="{F9FD2F41-77E4-F949-893C-BACF3CFCF54F}" destId="{92A7D1F8-C9D4-D34A-9A64-AE51BA70C0BC}" srcOrd="0" destOrd="0" presId="urn:microsoft.com/office/officeart/2005/8/layout/vList2"/>
    <dgm:cxn modelId="{B8B67059-4189-401E-B319-182AFAEAA3F9}" type="presParOf" srcId="{F9FD2F41-77E4-F949-893C-BACF3CFCF54F}" destId="{CFC26B3A-D20C-8049-BE40-5EE54A93A4E6}" srcOrd="1" destOrd="0" presId="urn:microsoft.com/office/officeart/2005/8/layout/vList2"/>
    <dgm:cxn modelId="{8625C664-9914-4D74-A6FD-CD9F5CED2F88}" type="presParOf" srcId="{F9FD2F41-77E4-F949-893C-BACF3CFCF54F}" destId="{EDEA0FDC-1EA4-564C-8331-6925CB932616}" srcOrd="2" destOrd="0" presId="urn:microsoft.com/office/officeart/2005/8/layout/vList2"/>
    <dgm:cxn modelId="{0BE7EEAE-C1FA-4159-82DF-AF7D385410F8}" type="presParOf" srcId="{F9FD2F41-77E4-F949-893C-BACF3CFCF54F}" destId="{E6791D03-2779-AD4E-B7B0-8AECF0D2025D}" srcOrd="3"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FB0FBD6-1615-3F4A-A191-102F4313265A}" type="doc">
      <dgm:prSet loTypeId="urn:microsoft.com/office/officeart/2005/8/layout/hList9" loCatId="list" qsTypeId="urn:microsoft.com/office/officeart/2005/8/quickstyle/3D1" qsCatId="3D" csTypeId="urn:microsoft.com/office/officeart/2005/8/colors/accent2_5" csCatId="accent2" phldr="1"/>
      <dgm:spPr/>
      <dgm:t>
        <a:bodyPr/>
        <a:lstStyle/>
        <a:p>
          <a:endParaRPr lang="en-US"/>
        </a:p>
      </dgm:t>
    </dgm:pt>
    <dgm:pt modelId="{5FA8B7A5-A68F-7A49-BEB6-6D5D40608C4F}">
      <dgm:prSet phldrT="[Text]"/>
      <dgm:spPr>
        <a:solidFill>
          <a:srgbClr val="BD1734">
            <a:alpha val="64000"/>
          </a:srgbClr>
        </a:solidFill>
      </dgm:spPr>
      <dgm:t>
        <a:bodyPr/>
        <a:lstStyle/>
        <a:p>
          <a:r>
            <a:rPr lang="en-US" dirty="0" smtClean="0">
              <a:latin typeface="Urdu Typesetting" panose="03020402040406030203" pitchFamily="66" charset="-78"/>
              <a:cs typeface="Urdu Typesetting" panose="03020402040406030203" pitchFamily="66" charset="-78"/>
            </a:rPr>
            <a:t>Requires </a:t>
          </a:r>
          <a:r>
            <a:rPr lang="en-US" dirty="0" smtClean="0">
              <a:solidFill>
                <a:srgbClr val="FFB61D"/>
              </a:solidFill>
              <a:latin typeface="Urdu Typesetting" panose="03020402040406030203" pitchFamily="66" charset="-78"/>
              <a:cs typeface="Urdu Typesetting" panose="03020402040406030203" pitchFamily="66" charset="-78"/>
            </a:rPr>
            <a:t>AGENCY</a:t>
          </a:r>
          <a:r>
            <a:rPr lang="en-US" dirty="0" smtClean="0">
              <a:latin typeface="Urdu Typesetting" panose="03020402040406030203" pitchFamily="66" charset="-78"/>
              <a:cs typeface="Urdu Typesetting" panose="03020402040406030203" pitchFamily="66" charset="-78"/>
            </a:rPr>
            <a:t> to assume some Responsibility and Liability </a:t>
          </a:r>
          <a:endParaRPr lang="en-US" dirty="0">
            <a:latin typeface="Urdu Typesetting" panose="03020402040406030203" pitchFamily="66" charset="-78"/>
            <a:cs typeface="Urdu Typesetting" panose="03020402040406030203" pitchFamily="66" charset="-78"/>
          </a:endParaRPr>
        </a:p>
      </dgm:t>
    </dgm:pt>
    <dgm:pt modelId="{A28E6CD9-FA84-2F43-AACC-BFBA9555A349}" type="parTrans" cxnId="{966E103B-43DA-2143-B1C9-8C8783DDEDF9}">
      <dgm:prSet/>
      <dgm:spPr/>
      <dgm:t>
        <a:bodyPr/>
        <a:lstStyle/>
        <a:p>
          <a:endParaRPr lang="en-US">
            <a:latin typeface="Constantia"/>
            <a:cs typeface="Constantia"/>
          </a:endParaRPr>
        </a:p>
      </dgm:t>
    </dgm:pt>
    <dgm:pt modelId="{C8A42223-17A2-9E4E-9D18-5858C07C0E15}" type="sibTrans" cxnId="{966E103B-43DA-2143-B1C9-8C8783DDEDF9}">
      <dgm:prSet/>
      <dgm:spPr/>
      <dgm:t>
        <a:bodyPr/>
        <a:lstStyle/>
        <a:p>
          <a:endParaRPr lang="en-US">
            <a:latin typeface="Constantia"/>
            <a:cs typeface="Constantia"/>
          </a:endParaRPr>
        </a:p>
      </dgm:t>
    </dgm:pt>
    <dgm:pt modelId="{4DD6E72C-78DA-8244-964A-912B7A8D25FC}">
      <dgm:prSet phldrT="[Text]"/>
      <dgm:spPr>
        <a:solidFill>
          <a:srgbClr val="BD1734">
            <a:alpha val="64000"/>
          </a:srgbClr>
        </a:solidFill>
      </dgm:spPr>
      <dgm:t>
        <a:bodyPr/>
        <a:lstStyle/>
        <a:p>
          <a:r>
            <a:rPr lang="en-US" dirty="0" smtClean="0">
              <a:latin typeface="Urdu Typesetting" panose="03020402040406030203" pitchFamily="66" charset="-78"/>
              <a:cs typeface="Urdu Typesetting" panose="03020402040406030203" pitchFamily="66" charset="-78"/>
            </a:rPr>
            <a:t>Requires </a:t>
          </a:r>
          <a:r>
            <a:rPr lang="en-US" dirty="0" smtClean="0">
              <a:solidFill>
                <a:srgbClr val="FFB61D"/>
              </a:solidFill>
              <a:latin typeface="Urdu Typesetting" panose="03020402040406030203" pitchFamily="66" charset="-78"/>
              <a:cs typeface="Urdu Typesetting" panose="03020402040406030203" pitchFamily="66" charset="-78"/>
            </a:rPr>
            <a:t>CLIENTS</a:t>
          </a:r>
          <a:r>
            <a:rPr lang="en-US" dirty="0" smtClean="0">
              <a:latin typeface="Urdu Typesetting" panose="03020402040406030203" pitchFamily="66" charset="-78"/>
              <a:cs typeface="Urdu Typesetting" panose="03020402040406030203" pitchFamily="66" charset="-78"/>
            </a:rPr>
            <a:t> to assume greater responsibility and liability</a:t>
          </a:r>
          <a:endParaRPr lang="en-US" dirty="0">
            <a:latin typeface="Urdu Typesetting" panose="03020402040406030203" pitchFamily="66" charset="-78"/>
            <a:cs typeface="Urdu Typesetting" panose="03020402040406030203" pitchFamily="66" charset="-78"/>
          </a:endParaRPr>
        </a:p>
      </dgm:t>
    </dgm:pt>
    <dgm:pt modelId="{387C8192-1AFA-9D48-B247-65D33885B542}" type="parTrans" cxnId="{51AB88E0-1AA1-8344-85AE-AD39094EF61B}">
      <dgm:prSet/>
      <dgm:spPr/>
      <dgm:t>
        <a:bodyPr/>
        <a:lstStyle/>
        <a:p>
          <a:endParaRPr lang="en-US">
            <a:latin typeface="Constantia"/>
            <a:cs typeface="Constantia"/>
          </a:endParaRPr>
        </a:p>
      </dgm:t>
    </dgm:pt>
    <dgm:pt modelId="{A23D1DA4-691B-9043-8B50-50321329D3A8}" type="sibTrans" cxnId="{51AB88E0-1AA1-8344-85AE-AD39094EF61B}">
      <dgm:prSet/>
      <dgm:spPr/>
      <dgm:t>
        <a:bodyPr/>
        <a:lstStyle/>
        <a:p>
          <a:endParaRPr lang="en-US">
            <a:latin typeface="Constantia"/>
            <a:cs typeface="Constantia"/>
          </a:endParaRPr>
        </a:p>
      </dgm:t>
    </dgm:pt>
    <dgm:pt modelId="{1EC281BF-9D9F-8A48-A9CA-A0DAA8412E95}">
      <dgm:prSet phldrT="[Text]" custT="1"/>
      <dgm:spPr/>
      <dgm:t>
        <a:bodyPr/>
        <a:lstStyle/>
        <a:p>
          <a:r>
            <a:rPr lang="en-US" sz="2400" dirty="0" smtClean="0">
              <a:latin typeface="+mj-lt"/>
              <a:cs typeface="Urdu Typesetting" panose="03020402040406030203" pitchFamily="66" charset="-78"/>
            </a:rPr>
            <a:t>Client's choices are discussed in terms of consequences</a:t>
          </a:r>
          <a:endParaRPr lang="en-US" sz="2400" dirty="0">
            <a:latin typeface="+mj-lt"/>
            <a:cs typeface="Urdu Typesetting" panose="03020402040406030203" pitchFamily="66" charset="-78"/>
          </a:endParaRPr>
        </a:p>
      </dgm:t>
    </dgm:pt>
    <dgm:pt modelId="{45AE712A-7277-9445-B611-82102495ED71}" type="parTrans" cxnId="{D85D13F0-E609-6F41-8668-03DF563E7563}">
      <dgm:prSet/>
      <dgm:spPr/>
      <dgm:t>
        <a:bodyPr/>
        <a:lstStyle/>
        <a:p>
          <a:endParaRPr lang="en-US">
            <a:latin typeface="Constantia"/>
            <a:cs typeface="Constantia"/>
          </a:endParaRPr>
        </a:p>
      </dgm:t>
    </dgm:pt>
    <dgm:pt modelId="{53515D9E-F898-8F41-861F-0862EF8E881D}" type="sibTrans" cxnId="{D85D13F0-E609-6F41-8668-03DF563E7563}">
      <dgm:prSet/>
      <dgm:spPr/>
      <dgm:t>
        <a:bodyPr/>
        <a:lstStyle/>
        <a:p>
          <a:endParaRPr lang="en-US">
            <a:latin typeface="Constantia"/>
            <a:cs typeface="Constantia"/>
          </a:endParaRPr>
        </a:p>
      </dgm:t>
    </dgm:pt>
    <dgm:pt modelId="{6F1D4629-C0E2-194C-8A26-9C829EF31FB6}">
      <dgm:prSet phldrT="[Text]" custT="1"/>
      <dgm:spPr/>
      <dgm:t>
        <a:bodyPr/>
        <a:lstStyle/>
        <a:p>
          <a:r>
            <a:rPr lang="en-US" sz="2100" dirty="0" smtClean="0">
              <a:latin typeface="+mj-lt"/>
              <a:cs typeface="Urdu Typesetting" panose="03020402040406030203" pitchFamily="66" charset="-78"/>
            </a:rPr>
            <a:t>Responsibilities as tenant, neighbor, community member</a:t>
          </a:r>
          <a:endParaRPr lang="en-US" sz="2100" dirty="0">
            <a:latin typeface="+mj-lt"/>
            <a:cs typeface="Urdu Typesetting" panose="03020402040406030203" pitchFamily="66" charset="-78"/>
          </a:endParaRPr>
        </a:p>
      </dgm:t>
    </dgm:pt>
    <dgm:pt modelId="{189503B1-F184-BD41-BD09-D2600010D542}" type="parTrans" cxnId="{B1E6F0A3-BAF5-6B48-B12F-620C1F69C5BA}">
      <dgm:prSet/>
      <dgm:spPr/>
      <dgm:t>
        <a:bodyPr/>
        <a:lstStyle/>
        <a:p>
          <a:endParaRPr lang="en-US">
            <a:latin typeface="Constantia"/>
            <a:cs typeface="Constantia"/>
          </a:endParaRPr>
        </a:p>
      </dgm:t>
    </dgm:pt>
    <dgm:pt modelId="{AB6E3B5B-7780-2441-A5B3-21DBF9D9A473}" type="sibTrans" cxnId="{B1E6F0A3-BAF5-6B48-B12F-620C1F69C5BA}">
      <dgm:prSet/>
      <dgm:spPr/>
      <dgm:t>
        <a:bodyPr/>
        <a:lstStyle/>
        <a:p>
          <a:endParaRPr lang="en-US">
            <a:latin typeface="Constantia"/>
            <a:cs typeface="Constantia"/>
          </a:endParaRPr>
        </a:p>
      </dgm:t>
    </dgm:pt>
    <dgm:pt modelId="{5CA3B482-D2EB-CE4E-8691-8A538AEAA2E4}">
      <dgm:prSet phldrT="[Text]" custT="1"/>
      <dgm:spPr/>
      <dgm:t>
        <a:bodyPr/>
        <a:lstStyle/>
        <a:p>
          <a:r>
            <a:rPr lang="en-US" sz="2400" dirty="0" smtClean="0">
              <a:latin typeface="+mj-lt"/>
              <a:cs typeface="Urdu Typesetting" panose="03020402040406030203" pitchFamily="66" charset="-78"/>
            </a:rPr>
            <a:t>For landlords' concerns - liability</a:t>
          </a:r>
          <a:endParaRPr lang="en-US" sz="2400" dirty="0">
            <a:latin typeface="+mj-lt"/>
            <a:cs typeface="Urdu Typesetting" panose="03020402040406030203" pitchFamily="66" charset="-78"/>
          </a:endParaRPr>
        </a:p>
      </dgm:t>
    </dgm:pt>
    <dgm:pt modelId="{9AA2DA52-5628-ED49-BDBA-F897E2EEC290}" type="sibTrans" cxnId="{4486CE2E-2C84-A648-B70D-A12296DF4784}">
      <dgm:prSet/>
      <dgm:spPr/>
      <dgm:t>
        <a:bodyPr/>
        <a:lstStyle/>
        <a:p>
          <a:endParaRPr lang="en-US">
            <a:latin typeface="Constantia"/>
            <a:cs typeface="Constantia"/>
          </a:endParaRPr>
        </a:p>
      </dgm:t>
    </dgm:pt>
    <dgm:pt modelId="{EC568955-2DCA-954E-86FE-5F4E44F992B3}" type="parTrans" cxnId="{4486CE2E-2C84-A648-B70D-A12296DF4784}">
      <dgm:prSet/>
      <dgm:spPr/>
      <dgm:t>
        <a:bodyPr/>
        <a:lstStyle/>
        <a:p>
          <a:endParaRPr lang="en-US">
            <a:latin typeface="Constantia"/>
            <a:cs typeface="Constantia"/>
          </a:endParaRPr>
        </a:p>
      </dgm:t>
    </dgm:pt>
    <dgm:pt modelId="{B954CADB-4D6D-F746-8C86-0D4EAF58F664}">
      <dgm:prSet phldrT="[Text]" custT="1"/>
      <dgm:spPr/>
      <dgm:t>
        <a:bodyPr/>
        <a:lstStyle/>
        <a:p>
          <a:r>
            <a:rPr lang="en-US" sz="2400" dirty="0" smtClean="0">
              <a:latin typeface="+mj-lt"/>
              <a:cs typeface="Urdu Typesetting" panose="03020402040406030203" pitchFamily="66" charset="-78"/>
            </a:rPr>
            <a:t>For other tenants - safety</a:t>
          </a:r>
          <a:endParaRPr lang="en-US" sz="2400" dirty="0">
            <a:latin typeface="+mj-lt"/>
            <a:cs typeface="Urdu Typesetting" panose="03020402040406030203" pitchFamily="66" charset="-78"/>
          </a:endParaRPr>
        </a:p>
      </dgm:t>
    </dgm:pt>
    <dgm:pt modelId="{E6A83FE1-2EF5-DE4A-B059-71ACB632D6C3}" type="sibTrans" cxnId="{9D690826-0E9F-BB46-94FE-332BDF842151}">
      <dgm:prSet/>
      <dgm:spPr/>
      <dgm:t>
        <a:bodyPr/>
        <a:lstStyle/>
        <a:p>
          <a:endParaRPr lang="en-US">
            <a:latin typeface="Constantia"/>
            <a:cs typeface="Constantia"/>
          </a:endParaRPr>
        </a:p>
      </dgm:t>
    </dgm:pt>
    <dgm:pt modelId="{450D1162-8362-664D-8D88-E1859DDECD79}" type="parTrans" cxnId="{9D690826-0E9F-BB46-94FE-332BDF842151}">
      <dgm:prSet/>
      <dgm:spPr/>
      <dgm:t>
        <a:bodyPr/>
        <a:lstStyle/>
        <a:p>
          <a:endParaRPr lang="en-US">
            <a:latin typeface="Constantia"/>
            <a:cs typeface="Constantia"/>
          </a:endParaRPr>
        </a:p>
      </dgm:t>
    </dgm:pt>
    <dgm:pt modelId="{F881CCE7-5C2E-344E-B1F8-8530996670B5}">
      <dgm:prSet phldrT="[Text]" custT="1"/>
      <dgm:spPr/>
      <dgm:t>
        <a:bodyPr/>
        <a:lstStyle/>
        <a:p>
          <a:pPr algn="l"/>
          <a:r>
            <a:rPr lang="en-US" sz="2400" dirty="0" smtClean="0">
              <a:solidFill>
                <a:schemeClr val="tx1"/>
              </a:solidFill>
              <a:latin typeface="+mj-lt"/>
              <a:cs typeface="Urdu Typesetting" panose="03020402040406030203" pitchFamily="66" charset="-78"/>
            </a:rPr>
            <a:t>For tenant's lease </a:t>
          </a:r>
        </a:p>
      </dgm:t>
    </dgm:pt>
    <dgm:pt modelId="{2314CC6C-856A-9348-AAC2-04485AAA0057}" type="sibTrans" cxnId="{CA935633-C8B7-7045-BAF8-74DA800D605D}">
      <dgm:prSet/>
      <dgm:spPr/>
      <dgm:t>
        <a:bodyPr/>
        <a:lstStyle/>
        <a:p>
          <a:endParaRPr lang="en-US">
            <a:latin typeface="Constantia"/>
            <a:cs typeface="Constantia"/>
          </a:endParaRPr>
        </a:p>
      </dgm:t>
    </dgm:pt>
    <dgm:pt modelId="{4FBD0353-40AB-3B4E-98C8-BFC2471E65B5}" type="parTrans" cxnId="{CA935633-C8B7-7045-BAF8-74DA800D605D}">
      <dgm:prSet/>
      <dgm:spPr/>
      <dgm:t>
        <a:bodyPr/>
        <a:lstStyle/>
        <a:p>
          <a:endParaRPr lang="en-US">
            <a:latin typeface="Constantia"/>
            <a:cs typeface="Constantia"/>
          </a:endParaRPr>
        </a:p>
      </dgm:t>
    </dgm:pt>
    <dgm:pt modelId="{176EF055-0B45-5E42-9ABC-BB785B8C7496}">
      <dgm:prSet phldrT="[Text]" custT="1"/>
      <dgm:spPr/>
      <dgm:t>
        <a:bodyPr/>
        <a:lstStyle/>
        <a:p>
          <a:r>
            <a:rPr lang="en-US" sz="2200" dirty="0" smtClean="0">
              <a:latin typeface="+mj-lt"/>
              <a:cs typeface="Urdu Typesetting" panose="03020402040406030203" pitchFamily="66" charset="-78"/>
            </a:rPr>
            <a:t>Examining the consequences of use and relapse</a:t>
          </a:r>
          <a:endParaRPr lang="en-US" sz="2200" dirty="0">
            <a:latin typeface="+mj-lt"/>
            <a:cs typeface="Urdu Typesetting" panose="03020402040406030203" pitchFamily="66" charset="-78"/>
          </a:endParaRPr>
        </a:p>
      </dgm:t>
    </dgm:pt>
    <dgm:pt modelId="{7F82C391-06C6-4B40-8C96-3E010FB3A3E3}" type="sibTrans" cxnId="{7E29C063-69E6-C64C-9A17-1D88A44B9E55}">
      <dgm:prSet/>
      <dgm:spPr/>
      <dgm:t>
        <a:bodyPr/>
        <a:lstStyle/>
        <a:p>
          <a:endParaRPr lang="en-US">
            <a:latin typeface="Constantia"/>
            <a:cs typeface="Constantia"/>
          </a:endParaRPr>
        </a:p>
      </dgm:t>
    </dgm:pt>
    <dgm:pt modelId="{1041F21A-1CDA-E744-BCB1-ADED450D05EF}" type="parTrans" cxnId="{7E29C063-69E6-C64C-9A17-1D88A44B9E55}">
      <dgm:prSet/>
      <dgm:spPr/>
      <dgm:t>
        <a:bodyPr/>
        <a:lstStyle/>
        <a:p>
          <a:endParaRPr lang="en-US">
            <a:latin typeface="Constantia"/>
            <a:cs typeface="Constantia"/>
          </a:endParaRPr>
        </a:p>
      </dgm:t>
    </dgm:pt>
    <dgm:pt modelId="{0C096BA3-BE32-3F4B-A328-D61C8A3CA465}">
      <dgm:prSet phldrT="[Text]" custT="1"/>
      <dgm:spPr/>
      <dgm:t>
        <a:bodyPr/>
        <a:lstStyle/>
        <a:p>
          <a:pPr algn="l"/>
          <a:r>
            <a:rPr lang="en-US" sz="2400" dirty="0" smtClean="0">
              <a:latin typeface="+mj-lt"/>
              <a:cs typeface="Urdu Typesetting" panose="03020402040406030203" pitchFamily="66" charset="-78"/>
            </a:rPr>
            <a:t>For tenant's behavior - risk</a:t>
          </a:r>
          <a:endParaRPr lang="en-US" sz="2400" dirty="0">
            <a:latin typeface="+mj-lt"/>
            <a:cs typeface="Urdu Typesetting" panose="03020402040406030203" pitchFamily="66" charset="-78"/>
          </a:endParaRPr>
        </a:p>
      </dgm:t>
    </dgm:pt>
    <dgm:pt modelId="{B15F0C3C-24C1-9441-B7E9-7946AF46A421}" type="sibTrans" cxnId="{6C28637F-8228-1F4F-B2EA-A2A0F3F69F36}">
      <dgm:prSet/>
      <dgm:spPr/>
      <dgm:t>
        <a:bodyPr/>
        <a:lstStyle/>
        <a:p>
          <a:endParaRPr lang="en-US">
            <a:latin typeface="Constantia"/>
            <a:cs typeface="Constantia"/>
          </a:endParaRPr>
        </a:p>
      </dgm:t>
    </dgm:pt>
    <dgm:pt modelId="{92A79C3C-B7D2-0447-9D71-64DAB9BC4D30}" type="parTrans" cxnId="{6C28637F-8228-1F4F-B2EA-A2A0F3F69F36}">
      <dgm:prSet/>
      <dgm:spPr/>
      <dgm:t>
        <a:bodyPr/>
        <a:lstStyle/>
        <a:p>
          <a:endParaRPr lang="en-US">
            <a:latin typeface="Constantia"/>
            <a:cs typeface="Constantia"/>
          </a:endParaRPr>
        </a:p>
      </dgm:t>
    </dgm:pt>
    <dgm:pt modelId="{2FA8D508-3005-8648-81A8-F5CD73A47BE9}" type="pres">
      <dgm:prSet presAssocID="{9FB0FBD6-1615-3F4A-A191-102F4313265A}" presName="list" presStyleCnt="0">
        <dgm:presLayoutVars>
          <dgm:dir/>
          <dgm:animLvl val="lvl"/>
        </dgm:presLayoutVars>
      </dgm:prSet>
      <dgm:spPr/>
      <dgm:t>
        <a:bodyPr/>
        <a:lstStyle/>
        <a:p>
          <a:endParaRPr lang="en-US"/>
        </a:p>
      </dgm:t>
    </dgm:pt>
    <dgm:pt modelId="{EB4B84B5-FF0B-4C44-A05D-138C9E146F58}" type="pres">
      <dgm:prSet presAssocID="{5FA8B7A5-A68F-7A49-BEB6-6D5D40608C4F}" presName="posSpace" presStyleCnt="0"/>
      <dgm:spPr/>
      <dgm:t>
        <a:bodyPr/>
        <a:lstStyle/>
        <a:p>
          <a:endParaRPr lang="en-US"/>
        </a:p>
      </dgm:t>
    </dgm:pt>
    <dgm:pt modelId="{D70E9A86-2F4F-3C49-B9C5-43C12441EF30}" type="pres">
      <dgm:prSet presAssocID="{5FA8B7A5-A68F-7A49-BEB6-6D5D40608C4F}" presName="vertFlow" presStyleCnt="0"/>
      <dgm:spPr/>
      <dgm:t>
        <a:bodyPr/>
        <a:lstStyle/>
        <a:p>
          <a:endParaRPr lang="en-US"/>
        </a:p>
      </dgm:t>
    </dgm:pt>
    <dgm:pt modelId="{06F1CB0E-2879-A94E-8EB0-9BC9AF443DC8}" type="pres">
      <dgm:prSet presAssocID="{5FA8B7A5-A68F-7A49-BEB6-6D5D40608C4F}" presName="topSpace" presStyleCnt="0"/>
      <dgm:spPr/>
      <dgm:t>
        <a:bodyPr/>
        <a:lstStyle/>
        <a:p>
          <a:endParaRPr lang="en-US"/>
        </a:p>
      </dgm:t>
    </dgm:pt>
    <dgm:pt modelId="{2EA64087-A676-E048-967D-6A5962C4EAE3}" type="pres">
      <dgm:prSet presAssocID="{5FA8B7A5-A68F-7A49-BEB6-6D5D40608C4F}" presName="firstComp" presStyleCnt="0"/>
      <dgm:spPr/>
      <dgm:t>
        <a:bodyPr/>
        <a:lstStyle/>
        <a:p>
          <a:endParaRPr lang="en-US"/>
        </a:p>
      </dgm:t>
    </dgm:pt>
    <dgm:pt modelId="{5DD6C630-6920-2F49-9C29-961F50DBA135}" type="pres">
      <dgm:prSet presAssocID="{5FA8B7A5-A68F-7A49-BEB6-6D5D40608C4F}" presName="firstChild" presStyleLbl="bgAccFollowNode1" presStyleIdx="0" presStyleCnt="7" custScaleX="123564" custScaleY="53138" custLinFactNeighborX="19491" custLinFactNeighborY="56074"/>
      <dgm:spPr/>
      <dgm:t>
        <a:bodyPr/>
        <a:lstStyle/>
        <a:p>
          <a:endParaRPr lang="en-US"/>
        </a:p>
      </dgm:t>
    </dgm:pt>
    <dgm:pt modelId="{453AF8C0-B44F-504B-9032-C7D13D9C35C3}" type="pres">
      <dgm:prSet presAssocID="{5FA8B7A5-A68F-7A49-BEB6-6D5D40608C4F}" presName="firstChildTx" presStyleLbl="bgAccFollowNode1" presStyleIdx="0" presStyleCnt="7">
        <dgm:presLayoutVars>
          <dgm:bulletEnabled val="1"/>
        </dgm:presLayoutVars>
      </dgm:prSet>
      <dgm:spPr/>
      <dgm:t>
        <a:bodyPr/>
        <a:lstStyle/>
        <a:p>
          <a:endParaRPr lang="en-US"/>
        </a:p>
      </dgm:t>
    </dgm:pt>
    <dgm:pt modelId="{025D7C39-2F8F-F24D-B5C3-4F0D9B070EE2}" type="pres">
      <dgm:prSet presAssocID="{0C096BA3-BE32-3F4B-A328-D61C8A3CA465}" presName="comp" presStyleCnt="0"/>
      <dgm:spPr/>
      <dgm:t>
        <a:bodyPr/>
        <a:lstStyle/>
        <a:p>
          <a:endParaRPr lang="en-US"/>
        </a:p>
      </dgm:t>
    </dgm:pt>
    <dgm:pt modelId="{D710F3DD-758D-144D-892C-D7AB516B22CE}" type="pres">
      <dgm:prSet presAssocID="{0C096BA3-BE32-3F4B-A328-D61C8A3CA465}" presName="child" presStyleLbl="bgAccFollowNode1" presStyleIdx="1" presStyleCnt="7" custScaleX="123564" custScaleY="58451" custLinFactNeighborX="19491" custLinFactNeighborY="51789"/>
      <dgm:spPr/>
      <dgm:t>
        <a:bodyPr/>
        <a:lstStyle/>
        <a:p>
          <a:endParaRPr lang="en-US"/>
        </a:p>
      </dgm:t>
    </dgm:pt>
    <dgm:pt modelId="{78D77516-ECAA-5B4D-B8CF-6C80873427B1}" type="pres">
      <dgm:prSet presAssocID="{0C096BA3-BE32-3F4B-A328-D61C8A3CA465}" presName="childTx" presStyleLbl="bgAccFollowNode1" presStyleIdx="1" presStyleCnt="7">
        <dgm:presLayoutVars>
          <dgm:bulletEnabled val="1"/>
        </dgm:presLayoutVars>
      </dgm:prSet>
      <dgm:spPr/>
      <dgm:t>
        <a:bodyPr/>
        <a:lstStyle/>
        <a:p>
          <a:endParaRPr lang="en-US"/>
        </a:p>
      </dgm:t>
    </dgm:pt>
    <dgm:pt modelId="{D780B8BB-3404-894B-93DB-09D6099FAE2D}" type="pres">
      <dgm:prSet presAssocID="{B954CADB-4D6D-F746-8C86-0D4EAF58F664}" presName="comp" presStyleCnt="0"/>
      <dgm:spPr/>
      <dgm:t>
        <a:bodyPr/>
        <a:lstStyle/>
        <a:p>
          <a:endParaRPr lang="en-US"/>
        </a:p>
      </dgm:t>
    </dgm:pt>
    <dgm:pt modelId="{6F321A61-FBF4-6B4C-9DFE-2C7E5836E500}" type="pres">
      <dgm:prSet presAssocID="{B954CADB-4D6D-F746-8C86-0D4EAF58F664}" presName="child" presStyleLbl="bgAccFollowNode1" presStyleIdx="2" presStyleCnt="7" custScaleX="123564" custScaleY="58451" custLinFactNeighborX="19491" custLinFactNeighborY="53556"/>
      <dgm:spPr/>
      <dgm:t>
        <a:bodyPr/>
        <a:lstStyle/>
        <a:p>
          <a:endParaRPr lang="en-US"/>
        </a:p>
      </dgm:t>
    </dgm:pt>
    <dgm:pt modelId="{066B59A6-05DF-084A-A7EE-7EC54ED77B0D}" type="pres">
      <dgm:prSet presAssocID="{B954CADB-4D6D-F746-8C86-0D4EAF58F664}" presName="childTx" presStyleLbl="bgAccFollowNode1" presStyleIdx="2" presStyleCnt="7">
        <dgm:presLayoutVars>
          <dgm:bulletEnabled val="1"/>
        </dgm:presLayoutVars>
      </dgm:prSet>
      <dgm:spPr/>
      <dgm:t>
        <a:bodyPr/>
        <a:lstStyle/>
        <a:p>
          <a:endParaRPr lang="en-US"/>
        </a:p>
      </dgm:t>
    </dgm:pt>
    <dgm:pt modelId="{69188FDA-ADB6-7745-9101-5CCD105B4AD2}" type="pres">
      <dgm:prSet presAssocID="{5CA3B482-D2EB-CE4E-8691-8A538AEAA2E4}" presName="comp" presStyleCnt="0"/>
      <dgm:spPr/>
      <dgm:t>
        <a:bodyPr/>
        <a:lstStyle/>
        <a:p>
          <a:endParaRPr lang="en-US"/>
        </a:p>
      </dgm:t>
    </dgm:pt>
    <dgm:pt modelId="{6A723C5D-A2F2-3043-BA1E-4C9C19F3389B}" type="pres">
      <dgm:prSet presAssocID="{5CA3B482-D2EB-CE4E-8691-8A538AEAA2E4}" presName="child" presStyleLbl="bgAccFollowNode1" presStyleIdx="3" presStyleCnt="7" custScaleX="123564" custScaleY="58451" custLinFactNeighborX="19491" custLinFactNeighborY="51799"/>
      <dgm:spPr/>
      <dgm:t>
        <a:bodyPr/>
        <a:lstStyle/>
        <a:p>
          <a:endParaRPr lang="en-US"/>
        </a:p>
      </dgm:t>
    </dgm:pt>
    <dgm:pt modelId="{CBF46D9D-D9C7-DF4D-B445-2347E1B6EF11}" type="pres">
      <dgm:prSet presAssocID="{5CA3B482-D2EB-CE4E-8691-8A538AEAA2E4}" presName="childTx" presStyleLbl="bgAccFollowNode1" presStyleIdx="3" presStyleCnt="7">
        <dgm:presLayoutVars>
          <dgm:bulletEnabled val="1"/>
        </dgm:presLayoutVars>
      </dgm:prSet>
      <dgm:spPr/>
      <dgm:t>
        <a:bodyPr/>
        <a:lstStyle/>
        <a:p>
          <a:endParaRPr lang="en-US"/>
        </a:p>
      </dgm:t>
    </dgm:pt>
    <dgm:pt modelId="{6DCA5DB5-74D1-1840-B029-2C49E0066153}" type="pres">
      <dgm:prSet presAssocID="{5FA8B7A5-A68F-7A49-BEB6-6D5D40608C4F}" presName="negSpace" presStyleCnt="0"/>
      <dgm:spPr/>
      <dgm:t>
        <a:bodyPr/>
        <a:lstStyle/>
        <a:p>
          <a:endParaRPr lang="en-US"/>
        </a:p>
      </dgm:t>
    </dgm:pt>
    <dgm:pt modelId="{0B717F6B-DFB0-EF4F-A0A6-BDEE9A3A2218}" type="pres">
      <dgm:prSet presAssocID="{5FA8B7A5-A68F-7A49-BEB6-6D5D40608C4F}" presName="circle" presStyleLbl="node1" presStyleIdx="0" presStyleCnt="2" custScaleX="164739" custScaleY="161604" custLinFactNeighborX="-19014" custLinFactNeighborY="-46719"/>
      <dgm:spPr/>
      <dgm:t>
        <a:bodyPr/>
        <a:lstStyle/>
        <a:p>
          <a:endParaRPr lang="en-US"/>
        </a:p>
      </dgm:t>
    </dgm:pt>
    <dgm:pt modelId="{D8898F2D-8C42-0A47-8CE0-7FB5F9E4D6DE}" type="pres">
      <dgm:prSet presAssocID="{C8A42223-17A2-9E4E-9D18-5858C07C0E15}" presName="transSpace" presStyleCnt="0"/>
      <dgm:spPr/>
      <dgm:t>
        <a:bodyPr/>
        <a:lstStyle/>
        <a:p>
          <a:endParaRPr lang="en-US"/>
        </a:p>
      </dgm:t>
    </dgm:pt>
    <dgm:pt modelId="{3BABD656-EF41-0143-A528-7EF565B126E0}" type="pres">
      <dgm:prSet presAssocID="{4DD6E72C-78DA-8244-964A-912B7A8D25FC}" presName="posSpace" presStyleCnt="0"/>
      <dgm:spPr/>
      <dgm:t>
        <a:bodyPr/>
        <a:lstStyle/>
        <a:p>
          <a:endParaRPr lang="en-US"/>
        </a:p>
      </dgm:t>
    </dgm:pt>
    <dgm:pt modelId="{3CE5F2A3-EB54-A94B-83DB-AD18DC3906A0}" type="pres">
      <dgm:prSet presAssocID="{4DD6E72C-78DA-8244-964A-912B7A8D25FC}" presName="vertFlow" presStyleCnt="0"/>
      <dgm:spPr/>
      <dgm:t>
        <a:bodyPr/>
        <a:lstStyle/>
        <a:p>
          <a:endParaRPr lang="en-US"/>
        </a:p>
      </dgm:t>
    </dgm:pt>
    <dgm:pt modelId="{8A2ACCE6-347C-064B-A15A-45A81DA8DAFE}" type="pres">
      <dgm:prSet presAssocID="{4DD6E72C-78DA-8244-964A-912B7A8D25FC}" presName="topSpace" presStyleCnt="0"/>
      <dgm:spPr/>
      <dgm:t>
        <a:bodyPr/>
        <a:lstStyle/>
        <a:p>
          <a:endParaRPr lang="en-US"/>
        </a:p>
      </dgm:t>
    </dgm:pt>
    <dgm:pt modelId="{2D1FA915-92D6-0D4B-B3BD-3BFB24C06651}" type="pres">
      <dgm:prSet presAssocID="{4DD6E72C-78DA-8244-964A-912B7A8D25FC}" presName="firstComp" presStyleCnt="0"/>
      <dgm:spPr/>
      <dgm:t>
        <a:bodyPr/>
        <a:lstStyle/>
        <a:p>
          <a:endParaRPr lang="en-US"/>
        </a:p>
      </dgm:t>
    </dgm:pt>
    <dgm:pt modelId="{815CE2B4-2EE4-BE45-9FFC-8AAF88468BFA}" type="pres">
      <dgm:prSet presAssocID="{4DD6E72C-78DA-8244-964A-912B7A8D25FC}" presName="firstChild" presStyleLbl="bgAccFollowNode1" presStyleIdx="4" presStyleCnt="7" custScaleX="118568" custScaleY="89097" custLinFactNeighborX="-34088" custLinFactNeighborY="33657"/>
      <dgm:spPr/>
      <dgm:t>
        <a:bodyPr/>
        <a:lstStyle/>
        <a:p>
          <a:endParaRPr lang="en-US"/>
        </a:p>
      </dgm:t>
    </dgm:pt>
    <dgm:pt modelId="{FCD2C9B6-2FE7-BD42-BAB7-922147DA2143}" type="pres">
      <dgm:prSet presAssocID="{4DD6E72C-78DA-8244-964A-912B7A8D25FC}" presName="firstChildTx" presStyleLbl="bgAccFollowNode1" presStyleIdx="4" presStyleCnt="7">
        <dgm:presLayoutVars>
          <dgm:bulletEnabled val="1"/>
        </dgm:presLayoutVars>
      </dgm:prSet>
      <dgm:spPr/>
      <dgm:t>
        <a:bodyPr/>
        <a:lstStyle/>
        <a:p>
          <a:endParaRPr lang="en-US"/>
        </a:p>
      </dgm:t>
    </dgm:pt>
    <dgm:pt modelId="{EC1875A5-BFBF-8B41-BCA2-1D63916AC11E}" type="pres">
      <dgm:prSet presAssocID="{6F1D4629-C0E2-194C-8A26-9C829EF31FB6}" presName="comp" presStyleCnt="0"/>
      <dgm:spPr/>
      <dgm:t>
        <a:bodyPr/>
        <a:lstStyle/>
        <a:p>
          <a:endParaRPr lang="en-US"/>
        </a:p>
      </dgm:t>
    </dgm:pt>
    <dgm:pt modelId="{86EACE4F-03FF-2D41-9D79-1F83E199EBD7}" type="pres">
      <dgm:prSet presAssocID="{6F1D4629-C0E2-194C-8A26-9C829EF31FB6}" presName="child" presStyleLbl="bgAccFollowNode1" presStyleIdx="5" presStyleCnt="7" custScaleX="118568" custScaleY="78149" custLinFactNeighborX="-34088" custLinFactNeighborY="35409"/>
      <dgm:spPr/>
      <dgm:t>
        <a:bodyPr/>
        <a:lstStyle/>
        <a:p>
          <a:endParaRPr lang="en-US"/>
        </a:p>
      </dgm:t>
    </dgm:pt>
    <dgm:pt modelId="{65C60D04-7255-274C-8A71-A46B45FD93D5}" type="pres">
      <dgm:prSet presAssocID="{6F1D4629-C0E2-194C-8A26-9C829EF31FB6}" presName="childTx" presStyleLbl="bgAccFollowNode1" presStyleIdx="5" presStyleCnt="7">
        <dgm:presLayoutVars>
          <dgm:bulletEnabled val="1"/>
        </dgm:presLayoutVars>
      </dgm:prSet>
      <dgm:spPr/>
      <dgm:t>
        <a:bodyPr/>
        <a:lstStyle/>
        <a:p>
          <a:endParaRPr lang="en-US"/>
        </a:p>
      </dgm:t>
    </dgm:pt>
    <dgm:pt modelId="{2E11EC34-4CC7-8C4C-AC27-95AB5B823192}" type="pres">
      <dgm:prSet presAssocID="{176EF055-0B45-5E42-9ABC-BB785B8C7496}" presName="comp" presStyleCnt="0"/>
      <dgm:spPr/>
      <dgm:t>
        <a:bodyPr/>
        <a:lstStyle/>
        <a:p>
          <a:endParaRPr lang="en-US"/>
        </a:p>
      </dgm:t>
    </dgm:pt>
    <dgm:pt modelId="{78548B49-EA4D-B346-B552-EAF85E58F031}" type="pres">
      <dgm:prSet presAssocID="{176EF055-0B45-5E42-9ABC-BB785B8C7496}" presName="child" presStyleLbl="bgAccFollowNode1" presStyleIdx="6" presStyleCnt="7" custScaleX="119572" custScaleY="63970" custLinFactNeighborX="-33724" custLinFactNeighborY="34016"/>
      <dgm:spPr/>
      <dgm:t>
        <a:bodyPr/>
        <a:lstStyle/>
        <a:p>
          <a:endParaRPr lang="en-US"/>
        </a:p>
      </dgm:t>
    </dgm:pt>
    <dgm:pt modelId="{34163191-DB0E-034A-B6A4-7784FBEEFFB8}" type="pres">
      <dgm:prSet presAssocID="{176EF055-0B45-5E42-9ABC-BB785B8C7496}" presName="childTx" presStyleLbl="bgAccFollowNode1" presStyleIdx="6" presStyleCnt="7">
        <dgm:presLayoutVars>
          <dgm:bulletEnabled val="1"/>
        </dgm:presLayoutVars>
      </dgm:prSet>
      <dgm:spPr/>
      <dgm:t>
        <a:bodyPr/>
        <a:lstStyle/>
        <a:p>
          <a:endParaRPr lang="en-US"/>
        </a:p>
      </dgm:t>
    </dgm:pt>
    <dgm:pt modelId="{1C4172EC-3F41-BF48-AE6F-3CF9662ACAAE}" type="pres">
      <dgm:prSet presAssocID="{4DD6E72C-78DA-8244-964A-912B7A8D25FC}" presName="negSpace" presStyleCnt="0"/>
      <dgm:spPr/>
      <dgm:t>
        <a:bodyPr/>
        <a:lstStyle/>
        <a:p>
          <a:endParaRPr lang="en-US"/>
        </a:p>
      </dgm:t>
    </dgm:pt>
    <dgm:pt modelId="{52FBBDAE-E28A-5F47-BB89-580B00F4B7B0}" type="pres">
      <dgm:prSet presAssocID="{4DD6E72C-78DA-8244-964A-912B7A8D25FC}" presName="circle" presStyleLbl="node1" presStyleIdx="1" presStyleCnt="2" custScaleX="164739" custScaleY="161604" custLinFactNeighborX="-76788" custLinFactNeighborY="-42333"/>
      <dgm:spPr/>
      <dgm:t>
        <a:bodyPr/>
        <a:lstStyle/>
        <a:p>
          <a:endParaRPr lang="en-US"/>
        </a:p>
      </dgm:t>
    </dgm:pt>
  </dgm:ptLst>
  <dgm:cxnLst>
    <dgm:cxn modelId="{2D55E3F2-7C63-45F0-AFE5-F938AF3BC8E1}" type="presOf" srcId="{6F1D4629-C0E2-194C-8A26-9C829EF31FB6}" destId="{65C60D04-7255-274C-8A71-A46B45FD93D5}" srcOrd="1" destOrd="0" presId="urn:microsoft.com/office/officeart/2005/8/layout/hList9"/>
    <dgm:cxn modelId="{834A77FC-197F-415F-A196-BF03B3D56363}" type="presOf" srcId="{176EF055-0B45-5E42-9ABC-BB785B8C7496}" destId="{78548B49-EA4D-B346-B552-EAF85E58F031}" srcOrd="0" destOrd="0" presId="urn:microsoft.com/office/officeart/2005/8/layout/hList9"/>
    <dgm:cxn modelId="{36992797-4AE2-4158-8E25-886A3308E38B}" type="presOf" srcId="{5FA8B7A5-A68F-7A49-BEB6-6D5D40608C4F}" destId="{0B717F6B-DFB0-EF4F-A0A6-BDEE9A3A2218}" srcOrd="0" destOrd="0" presId="urn:microsoft.com/office/officeart/2005/8/layout/hList9"/>
    <dgm:cxn modelId="{D85D13F0-E609-6F41-8668-03DF563E7563}" srcId="{4DD6E72C-78DA-8244-964A-912B7A8D25FC}" destId="{1EC281BF-9D9F-8A48-A9CA-A0DAA8412E95}" srcOrd="0" destOrd="0" parTransId="{45AE712A-7277-9445-B611-82102495ED71}" sibTransId="{53515D9E-F898-8F41-861F-0862EF8E881D}"/>
    <dgm:cxn modelId="{966E103B-43DA-2143-B1C9-8C8783DDEDF9}" srcId="{9FB0FBD6-1615-3F4A-A191-102F4313265A}" destId="{5FA8B7A5-A68F-7A49-BEB6-6D5D40608C4F}" srcOrd="0" destOrd="0" parTransId="{A28E6CD9-FA84-2F43-AACC-BFBA9555A349}" sibTransId="{C8A42223-17A2-9E4E-9D18-5858C07C0E15}"/>
    <dgm:cxn modelId="{B2608101-7A25-4635-9129-152831A6D94D}" type="presOf" srcId="{F881CCE7-5C2E-344E-B1F8-8530996670B5}" destId="{453AF8C0-B44F-504B-9032-C7D13D9C35C3}" srcOrd="1" destOrd="0" presId="urn:microsoft.com/office/officeart/2005/8/layout/hList9"/>
    <dgm:cxn modelId="{51AB88E0-1AA1-8344-85AE-AD39094EF61B}" srcId="{9FB0FBD6-1615-3F4A-A191-102F4313265A}" destId="{4DD6E72C-78DA-8244-964A-912B7A8D25FC}" srcOrd="1" destOrd="0" parTransId="{387C8192-1AFA-9D48-B247-65D33885B542}" sibTransId="{A23D1DA4-691B-9043-8B50-50321329D3A8}"/>
    <dgm:cxn modelId="{6695526B-31F1-4650-8D52-99160D4584CA}" type="presOf" srcId="{0C096BA3-BE32-3F4B-A328-D61C8A3CA465}" destId="{78D77516-ECAA-5B4D-B8CF-6C80873427B1}" srcOrd="1" destOrd="0" presId="urn:microsoft.com/office/officeart/2005/8/layout/hList9"/>
    <dgm:cxn modelId="{89BCBD18-797A-4E54-A527-22F6ECF451EE}" type="presOf" srcId="{1EC281BF-9D9F-8A48-A9CA-A0DAA8412E95}" destId="{FCD2C9B6-2FE7-BD42-BAB7-922147DA2143}" srcOrd="1" destOrd="0" presId="urn:microsoft.com/office/officeart/2005/8/layout/hList9"/>
    <dgm:cxn modelId="{FF0A06FA-2D35-4977-8DFD-A2A1566DEE30}" type="presOf" srcId="{B954CADB-4D6D-F746-8C86-0D4EAF58F664}" destId="{066B59A6-05DF-084A-A7EE-7EC54ED77B0D}" srcOrd="1" destOrd="0" presId="urn:microsoft.com/office/officeart/2005/8/layout/hList9"/>
    <dgm:cxn modelId="{9D690826-0E9F-BB46-94FE-332BDF842151}" srcId="{5FA8B7A5-A68F-7A49-BEB6-6D5D40608C4F}" destId="{B954CADB-4D6D-F746-8C86-0D4EAF58F664}" srcOrd="2" destOrd="0" parTransId="{450D1162-8362-664D-8D88-E1859DDECD79}" sibTransId="{E6A83FE1-2EF5-DE4A-B059-71ACB632D6C3}"/>
    <dgm:cxn modelId="{4486CE2E-2C84-A648-B70D-A12296DF4784}" srcId="{5FA8B7A5-A68F-7A49-BEB6-6D5D40608C4F}" destId="{5CA3B482-D2EB-CE4E-8691-8A538AEAA2E4}" srcOrd="3" destOrd="0" parTransId="{EC568955-2DCA-954E-86FE-5F4E44F992B3}" sibTransId="{9AA2DA52-5628-ED49-BDBA-F897E2EEC290}"/>
    <dgm:cxn modelId="{B1E6F0A3-BAF5-6B48-B12F-620C1F69C5BA}" srcId="{4DD6E72C-78DA-8244-964A-912B7A8D25FC}" destId="{6F1D4629-C0E2-194C-8A26-9C829EF31FB6}" srcOrd="1" destOrd="0" parTransId="{189503B1-F184-BD41-BD09-D2600010D542}" sibTransId="{AB6E3B5B-7780-2441-A5B3-21DBF9D9A473}"/>
    <dgm:cxn modelId="{CA935633-C8B7-7045-BAF8-74DA800D605D}" srcId="{5FA8B7A5-A68F-7A49-BEB6-6D5D40608C4F}" destId="{F881CCE7-5C2E-344E-B1F8-8530996670B5}" srcOrd="0" destOrd="0" parTransId="{4FBD0353-40AB-3B4E-98C8-BFC2471E65B5}" sibTransId="{2314CC6C-856A-9348-AAC2-04485AAA0057}"/>
    <dgm:cxn modelId="{7E29C063-69E6-C64C-9A17-1D88A44B9E55}" srcId="{4DD6E72C-78DA-8244-964A-912B7A8D25FC}" destId="{176EF055-0B45-5E42-9ABC-BB785B8C7496}" srcOrd="2" destOrd="0" parTransId="{1041F21A-1CDA-E744-BCB1-ADED450D05EF}" sibTransId="{7F82C391-06C6-4B40-8C96-3E010FB3A3E3}"/>
    <dgm:cxn modelId="{8292257B-742B-470C-8922-426E489A13FD}" type="presOf" srcId="{B954CADB-4D6D-F746-8C86-0D4EAF58F664}" destId="{6F321A61-FBF4-6B4C-9DFE-2C7E5836E500}" srcOrd="0" destOrd="0" presId="urn:microsoft.com/office/officeart/2005/8/layout/hList9"/>
    <dgm:cxn modelId="{5E3962F9-D7F3-4940-A7BC-45DEE869B30E}" type="presOf" srcId="{5CA3B482-D2EB-CE4E-8691-8A538AEAA2E4}" destId="{CBF46D9D-D9C7-DF4D-B445-2347E1B6EF11}" srcOrd="1" destOrd="0" presId="urn:microsoft.com/office/officeart/2005/8/layout/hList9"/>
    <dgm:cxn modelId="{FA89269C-6F00-40F1-8AD2-C058A8F01A15}" type="presOf" srcId="{176EF055-0B45-5E42-9ABC-BB785B8C7496}" destId="{34163191-DB0E-034A-B6A4-7784FBEEFFB8}" srcOrd="1" destOrd="0" presId="urn:microsoft.com/office/officeart/2005/8/layout/hList9"/>
    <dgm:cxn modelId="{ADB7DFE0-9C2F-4977-A04C-4FD8293E401E}" type="presOf" srcId="{9FB0FBD6-1615-3F4A-A191-102F4313265A}" destId="{2FA8D508-3005-8648-81A8-F5CD73A47BE9}" srcOrd="0" destOrd="0" presId="urn:microsoft.com/office/officeart/2005/8/layout/hList9"/>
    <dgm:cxn modelId="{0F9B916D-62FB-4EFA-B977-428D87A1958E}" type="presOf" srcId="{5CA3B482-D2EB-CE4E-8691-8A538AEAA2E4}" destId="{6A723C5D-A2F2-3043-BA1E-4C9C19F3389B}" srcOrd="0" destOrd="0" presId="urn:microsoft.com/office/officeart/2005/8/layout/hList9"/>
    <dgm:cxn modelId="{5277F03A-94F2-4419-A17B-F39BBF93A8B0}" type="presOf" srcId="{0C096BA3-BE32-3F4B-A328-D61C8A3CA465}" destId="{D710F3DD-758D-144D-892C-D7AB516B22CE}" srcOrd="0" destOrd="0" presId="urn:microsoft.com/office/officeart/2005/8/layout/hList9"/>
    <dgm:cxn modelId="{698F3417-C618-46B6-B66E-D68E5254A0F3}" type="presOf" srcId="{1EC281BF-9D9F-8A48-A9CA-A0DAA8412E95}" destId="{815CE2B4-2EE4-BE45-9FFC-8AAF88468BFA}" srcOrd="0" destOrd="0" presId="urn:microsoft.com/office/officeart/2005/8/layout/hList9"/>
    <dgm:cxn modelId="{426EC156-DCC7-4ED0-8E0E-DF3AF2DB0398}" type="presOf" srcId="{4DD6E72C-78DA-8244-964A-912B7A8D25FC}" destId="{52FBBDAE-E28A-5F47-BB89-580B00F4B7B0}" srcOrd="0" destOrd="0" presId="urn:microsoft.com/office/officeart/2005/8/layout/hList9"/>
    <dgm:cxn modelId="{C6D143E2-D025-4071-98C3-DE49DFADE3AB}" type="presOf" srcId="{F881CCE7-5C2E-344E-B1F8-8530996670B5}" destId="{5DD6C630-6920-2F49-9C29-961F50DBA135}" srcOrd="0" destOrd="0" presId="urn:microsoft.com/office/officeart/2005/8/layout/hList9"/>
    <dgm:cxn modelId="{6C28637F-8228-1F4F-B2EA-A2A0F3F69F36}" srcId="{5FA8B7A5-A68F-7A49-BEB6-6D5D40608C4F}" destId="{0C096BA3-BE32-3F4B-A328-D61C8A3CA465}" srcOrd="1" destOrd="0" parTransId="{92A79C3C-B7D2-0447-9D71-64DAB9BC4D30}" sibTransId="{B15F0C3C-24C1-9441-B7E9-7946AF46A421}"/>
    <dgm:cxn modelId="{0FCA42F9-D3A9-4DDF-B3AD-F3F6A5803E20}" type="presOf" srcId="{6F1D4629-C0E2-194C-8A26-9C829EF31FB6}" destId="{86EACE4F-03FF-2D41-9D79-1F83E199EBD7}" srcOrd="0" destOrd="0" presId="urn:microsoft.com/office/officeart/2005/8/layout/hList9"/>
    <dgm:cxn modelId="{F8686E27-EC7E-4BE2-BB0A-3B76126EC723}" type="presParOf" srcId="{2FA8D508-3005-8648-81A8-F5CD73A47BE9}" destId="{EB4B84B5-FF0B-4C44-A05D-138C9E146F58}" srcOrd="0" destOrd="0" presId="urn:microsoft.com/office/officeart/2005/8/layout/hList9"/>
    <dgm:cxn modelId="{483329E1-087E-467B-86A1-431E64F095E5}" type="presParOf" srcId="{2FA8D508-3005-8648-81A8-F5CD73A47BE9}" destId="{D70E9A86-2F4F-3C49-B9C5-43C12441EF30}" srcOrd="1" destOrd="0" presId="urn:microsoft.com/office/officeart/2005/8/layout/hList9"/>
    <dgm:cxn modelId="{ED40DBCE-41CA-49AD-886A-FF4BFA6F0760}" type="presParOf" srcId="{D70E9A86-2F4F-3C49-B9C5-43C12441EF30}" destId="{06F1CB0E-2879-A94E-8EB0-9BC9AF443DC8}" srcOrd="0" destOrd="0" presId="urn:microsoft.com/office/officeart/2005/8/layout/hList9"/>
    <dgm:cxn modelId="{E9792B63-921B-4007-805B-007C7C497C2C}" type="presParOf" srcId="{D70E9A86-2F4F-3C49-B9C5-43C12441EF30}" destId="{2EA64087-A676-E048-967D-6A5962C4EAE3}" srcOrd="1" destOrd="0" presId="urn:microsoft.com/office/officeart/2005/8/layout/hList9"/>
    <dgm:cxn modelId="{AFF22178-3371-4C77-9855-752B86FF379B}" type="presParOf" srcId="{2EA64087-A676-E048-967D-6A5962C4EAE3}" destId="{5DD6C630-6920-2F49-9C29-961F50DBA135}" srcOrd="0" destOrd="0" presId="urn:microsoft.com/office/officeart/2005/8/layout/hList9"/>
    <dgm:cxn modelId="{0D92984C-BB37-46E1-BD80-2E74711D44BC}" type="presParOf" srcId="{2EA64087-A676-E048-967D-6A5962C4EAE3}" destId="{453AF8C0-B44F-504B-9032-C7D13D9C35C3}" srcOrd="1" destOrd="0" presId="urn:microsoft.com/office/officeart/2005/8/layout/hList9"/>
    <dgm:cxn modelId="{4451B16E-5436-4C0F-8D15-AEE59A9E463C}" type="presParOf" srcId="{D70E9A86-2F4F-3C49-B9C5-43C12441EF30}" destId="{025D7C39-2F8F-F24D-B5C3-4F0D9B070EE2}" srcOrd="2" destOrd="0" presId="urn:microsoft.com/office/officeart/2005/8/layout/hList9"/>
    <dgm:cxn modelId="{6C2BEA8E-0776-482B-90B9-23A671067876}" type="presParOf" srcId="{025D7C39-2F8F-F24D-B5C3-4F0D9B070EE2}" destId="{D710F3DD-758D-144D-892C-D7AB516B22CE}" srcOrd="0" destOrd="0" presId="urn:microsoft.com/office/officeart/2005/8/layout/hList9"/>
    <dgm:cxn modelId="{C3F88BE2-421E-4F69-8718-7FAF7B8801B4}" type="presParOf" srcId="{025D7C39-2F8F-F24D-B5C3-4F0D9B070EE2}" destId="{78D77516-ECAA-5B4D-B8CF-6C80873427B1}" srcOrd="1" destOrd="0" presId="urn:microsoft.com/office/officeart/2005/8/layout/hList9"/>
    <dgm:cxn modelId="{B074758C-52DA-4C0D-B015-3EEFCB5EB146}" type="presParOf" srcId="{D70E9A86-2F4F-3C49-B9C5-43C12441EF30}" destId="{D780B8BB-3404-894B-93DB-09D6099FAE2D}" srcOrd="3" destOrd="0" presId="urn:microsoft.com/office/officeart/2005/8/layout/hList9"/>
    <dgm:cxn modelId="{CFD8B745-E64D-4E98-837D-0F126D9A5E69}" type="presParOf" srcId="{D780B8BB-3404-894B-93DB-09D6099FAE2D}" destId="{6F321A61-FBF4-6B4C-9DFE-2C7E5836E500}" srcOrd="0" destOrd="0" presId="urn:microsoft.com/office/officeart/2005/8/layout/hList9"/>
    <dgm:cxn modelId="{58A36DC3-F3F2-4B30-95C2-BF6E2E52EDE5}" type="presParOf" srcId="{D780B8BB-3404-894B-93DB-09D6099FAE2D}" destId="{066B59A6-05DF-084A-A7EE-7EC54ED77B0D}" srcOrd="1" destOrd="0" presId="urn:microsoft.com/office/officeart/2005/8/layout/hList9"/>
    <dgm:cxn modelId="{14331BEC-51B1-4969-BA14-18914E753A69}" type="presParOf" srcId="{D70E9A86-2F4F-3C49-B9C5-43C12441EF30}" destId="{69188FDA-ADB6-7745-9101-5CCD105B4AD2}" srcOrd="4" destOrd="0" presId="urn:microsoft.com/office/officeart/2005/8/layout/hList9"/>
    <dgm:cxn modelId="{0C4F52CF-7C71-4589-BB91-23A338DA3417}" type="presParOf" srcId="{69188FDA-ADB6-7745-9101-5CCD105B4AD2}" destId="{6A723C5D-A2F2-3043-BA1E-4C9C19F3389B}" srcOrd="0" destOrd="0" presId="urn:microsoft.com/office/officeart/2005/8/layout/hList9"/>
    <dgm:cxn modelId="{B568D301-9262-4177-8AE0-3049E782876F}" type="presParOf" srcId="{69188FDA-ADB6-7745-9101-5CCD105B4AD2}" destId="{CBF46D9D-D9C7-DF4D-B445-2347E1B6EF11}" srcOrd="1" destOrd="0" presId="urn:microsoft.com/office/officeart/2005/8/layout/hList9"/>
    <dgm:cxn modelId="{C23EB04F-9C05-4178-B1F9-1015D21697FF}" type="presParOf" srcId="{2FA8D508-3005-8648-81A8-F5CD73A47BE9}" destId="{6DCA5DB5-74D1-1840-B029-2C49E0066153}" srcOrd="2" destOrd="0" presId="urn:microsoft.com/office/officeart/2005/8/layout/hList9"/>
    <dgm:cxn modelId="{345110AE-964C-4432-A1D9-09B022FA89BB}" type="presParOf" srcId="{2FA8D508-3005-8648-81A8-F5CD73A47BE9}" destId="{0B717F6B-DFB0-EF4F-A0A6-BDEE9A3A2218}" srcOrd="3" destOrd="0" presId="urn:microsoft.com/office/officeart/2005/8/layout/hList9"/>
    <dgm:cxn modelId="{EDB379D0-5BC0-4BE6-926A-85650F38F9ED}" type="presParOf" srcId="{2FA8D508-3005-8648-81A8-F5CD73A47BE9}" destId="{D8898F2D-8C42-0A47-8CE0-7FB5F9E4D6DE}" srcOrd="4" destOrd="0" presId="urn:microsoft.com/office/officeart/2005/8/layout/hList9"/>
    <dgm:cxn modelId="{D90DB66A-EAFB-46C3-A66B-F81DC3E77188}" type="presParOf" srcId="{2FA8D508-3005-8648-81A8-F5CD73A47BE9}" destId="{3BABD656-EF41-0143-A528-7EF565B126E0}" srcOrd="5" destOrd="0" presId="urn:microsoft.com/office/officeart/2005/8/layout/hList9"/>
    <dgm:cxn modelId="{692F5061-357E-42A1-8978-118CEC82CACE}" type="presParOf" srcId="{2FA8D508-3005-8648-81A8-F5CD73A47BE9}" destId="{3CE5F2A3-EB54-A94B-83DB-AD18DC3906A0}" srcOrd="6" destOrd="0" presId="urn:microsoft.com/office/officeart/2005/8/layout/hList9"/>
    <dgm:cxn modelId="{BB45C4D8-4342-439F-B799-889171A2C2DE}" type="presParOf" srcId="{3CE5F2A3-EB54-A94B-83DB-AD18DC3906A0}" destId="{8A2ACCE6-347C-064B-A15A-45A81DA8DAFE}" srcOrd="0" destOrd="0" presId="urn:microsoft.com/office/officeart/2005/8/layout/hList9"/>
    <dgm:cxn modelId="{F9F25F48-BB52-4513-AEF5-4C1E80D9F8DB}" type="presParOf" srcId="{3CE5F2A3-EB54-A94B-83DB-AD18DC3906A0}" destId="{2D1FA915-92D6-0D4B-B3BD-3BFB24C06651}" srcOrd="1" destOrd="0" presId="urn:microsoft.com/office/officeart/2005/8/layout/hList9"/>
    <dgm:cxn modelId="{A1C367B9-5785-441C-9B96-93276F3B80BA}" type="presParOf" srcId="{2D1FA915-92D6-0D4B-B3BD-3BFB24C06651}" destId="{815CE2B4-2EE4-BE45-9FFC-8AAF88468BFA}" srcOrd="0" destOrd="0" presId="urn:microsoft.com/office/officeart/2005/8/layout/hList9"/>
    <dgm:cxn modelId="{D667CDF1-7DBC-4571-A015-697695552B0D}" type="presParOf" srcId="{2D1FA915-92D6-0D4B-B3BD-3BFB24C06651}" destId="{FCD2C9B6-2FE7-BD42-BAB7-922147DA2143}" srcOrd="1" destOrd="0" presId="urn:microsoft.com/office/officeart/2005/8/layout/hList9"/>
    <dgm:cxn modelId="{FB1111DC-FE1E-4607-9C5F-F76C4823965D}" type="presParOf" srcId="{3CE5F2A3-EB54-A94B-83DB-AD18DC3906A0}" destId="{EC1875A5-BFBF-8B41-BCA2-1D63916AC11E}" srcOrd="2" destOrd="0" presId="urn:microsoft.com/office/officeart/2005/8/layout/hList9"/>
    <dgm:cxn modelId="{A4641E05-CE5E-480D-82B6-54123C2880DE}" type="presParOf" srcId="{EC1875A5-BFBF-8B41-BCA2-1D63916AC11E}" destId="{86EACE4F-03FF-2D41-9D79-1F83E199EBD7}" srcOrd="0" destOrd="0" presId="urn:microsoft.com/office/officeart/2005/8/layout/hList9"/>
    <dgm:cxn modelId="{6187ACC4-D7B3-4FF4-BC6B-71B8E862C5DB}" type="presParOf" srcId="{EC1875A5-BFBF-8B41-BCA2-1D63916AC11E}" destId="{65C60D04-7255-274C-8A71-A46B45FD93D5}" srcOrd="1" destOrd="0" presId="urn:microsoft.com/office/officeart/2005/8/layout/hList9"/>
    <dgm:cxn modelId="{47D34221-37A0-41EE-B146-AC1D259CE955}" type="presParOf" srcId="{3CE5F2A3-EB54-A94B-83DB-AD18DC3906A0}" destId="{2E11EC34-4CC7-8C4C-AC27-95AB5B823192}" srcOrd="3" destOrd="0" presId="urn:microsoft.com/office/officeart/2005/8/layout/hList9"/>
    <dgm:cxn modelId="{C879CDDE-842B-4A58-86F2-8ACC6AAB3E60}" type="presParOf" srcId="{2E11EC34-4CC7-8C4C-AC27-95AB5B823192}" destId="{78548B49-EA4D-B346-B552-EAF85E58F031}" srcOrd="0" destOrd="0" presId="urn:microsoft.com/office/officeart/2005/8/layout/hList9"/>
    <dgm:cxn modelId="{0849702A-CD3D-4A57-8374-B6C99B7FD335}" type="presParOf" srcId="{2E11EC34-4CC7-8C4C-AC27-95AB5B823192}" destId="{34163191-DB0E-034A-B6A4-7784FBEEFFB8}" srcOrd="1" destOrd="0" presId="urn:microsoft.com/office/officeart/2005/8/layout/hList9"/>
    <dgm:cxn modelId="{B4A71104-F253-43F5-8F22-117805F8D7CF}" type="presParOf" srcId="{2FA8D508-3005-8648-81A8-F5CD73A47BE9}" destId="{1C4172EC-3F41-BF48-AE6F-3CF9662ACAAE}" srcOrd="7" destOrd="0" presId="urn:microsoft.com/office/officeart/2005/8/layout/hList9"/>
    <dgm:cxn modelId="{87E7F1EF-FCED-4ECA-9CAE-A747264E7A33}" type="presParOf" srcId="{2FA8D508-3005-8648-81A8-F5CD73A47BE9}" destId="{52FBBDAE-E28A-5F47-BB89-580B00F4B7B0}" srcOrd="8" destOrd="0" presId="urn:microsoft.com/office/officeart/2005/8/layout/hList9"/>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8F53420-B281-4C25-A66D-C62E2B4DD568}">
      <dsp:nvSpPr>
        <dsp:cNvPr id="0" name=""/>
        <dsp:cNvSpPr/>
      </dsp:nvSpPr>
      <dsp:spPr>
        <a:xfrm>
          <a:off x="3108014" y="0"/>
          <a:ext cx="1632570" cy="1632570"/>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3">
              <a:hueOff val="0"/>
              <a:satOff val="0"/>
              <a:lumOff val="0"/>
              <a:alphaOff val="0"/>
              <a:shade val="9000"/>
              <a:satMod val="105000"/>
              <a:alpha val="4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Jail</a:t>
          </a:r>
          <a:endParaRPr lang="en-US" sz="1800" kern="1200" dirty="0"/>
        </a:p>
      </dsp:txBody>
      <dsp:txXfrm>
        <a:off x="3108014" y="0"/>
        <a:ext cx="1632570" cy="1632570"/>
      </dsp:txXfrm>
    </dsp:sp>
    <dsp:sp modelId="{B441C538-5719-49FA-8893-6A1DCD21064A}">
      <dsp:nvSpPr>
        <dsp:cNvPr id="0" name=""/>
        <dsp:cNvSpPr/>
      </dsp:nvSpPr>
      <dsp:spPr>
        <a:xfrm rot="2077408">
          <a:off x="4516962" y="1361812"/>
          <a:ext cx="1371646" cy="621095"/>
        </a:xfrm>
        <a:prstGeom prst="leftRightArrow">
          <a:avLst/>
        </a:prstGeom>
        <a:solidFill>
          <a:schemeClr val="accent3">
            <a:tint val="60000"/>
            <a:hueOff val="0"/>
            <a:satOff val="0"/>
            <a:lumOff val="0"/>
            <a:alphaOff val="0"/>
          </a:schemeClr>
        </a:solidFill>
        <a:ln>
          <a:noFill/>
        </a:ln>
        <a:effectLst>
          <a:outerShdw blurRad="57150" dist="38100" dir="5400000" algn="ctr" rotWithShape="0">
            <a:schemeClr val="accent3">
              <a:tint val="60000"/>
              <a:hueOff val="0"/>
              <a:satOff val="0"/>
              <a:lumOff val="0"/>
              <a:alphaOff val="0"/>
              <a:shade val="9000"/>
              <a:satMod val="105000"/>
              <a:alpha val="48000"/>
            </a:scheme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2077408">
        <a:off x="4516962" y="1361812"/>
        <a:ext cx="1371646" cy="621095"/>
      </dsp:txXfrm>
    </dsp:sp>
    <dsp:sp modelId="{5113542F-6EB2-4EE5-B3B0-0AA173F65F8A}">
      <dsp:nvSpPr>
        <dsp:cNvPr id="0" name=""/>
        <dsp:cNvSpPr/>
      </dsp:nvSpPr>
      <dsp:spPr>
        <a:xfrm>
          <a:off x="5622887" y="1736414"/>
          <a:ext cx="1632570" cy="1632570"/>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3">
              <a:hueOff val="0"/>
              <a:satOff val="0"/>
              <a:lumOff val="0"/>
              <a:alphaOff val="0"/>
              <a:shade val="9000"/>
              <a:satMod val="105000"/>
              <a:alpha val="4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Emergency</a:t>
          </a:r>
        </a:p>
        <a:p>
          <a:pPr lvl="0" algn="ctr" defTabSz="800100">
            <a:lnSpc>
              <a:spcPct val="90000"/>
            </a:lnSpc>
            <a:spcBef>
              <a:spcPct val="0"/>
            </a:spcBef>
            <a:spcAft>
              <a:spcPct val="35000"/>
            </a:spcAft>
          </a:pPr>
          <a:r>
            <a:rPr lang="en-US" sz="1800" kern="1200" dirty="0" smtClean="0"/>
            <a:t>Rooms</a:t>
          </a:r>
          <a:endParaRPr lang="en-US" sz="1800" kern="1200" dirty="0"/>
        </a:p>
      </dsp:txBody>
      <dsp:txXfrm>
        <a:off x="5622887" y="1736414"/>
        <a:ext cx="1632570" cy="1632570"/>
      </dsp:txXfrm>
    </dsp:sp>
    <dsp:sp modelId="{D89FD0C8-14D6-4EFB-AC66-40DEFC1FA410}">
      <dsp:nvSpPr>
        <dsp:cNvPr id="0" name=""/>
        <dsp:cNvSpPr/>
      </dsp:nvSpPr>
      <dsp:spPr>
        <a:xfrm rot="8723798">
          <a:off x="4560705" y="3132640"/>
          <a:ext cx="1277194" cy="550992"/>
        </a:xfrm>
        <a:prstGeom prst="leftRightArrow">
          <a:avLst/>
        </a:prstGeom>
        <a:solidFill>
          <a:schemeClr val="accent3">
            <a:tint val="60000"/>
            <a:hueOff val="0"/>
            <a:satOff val="0"/>
            <a:lumOff val="0"/>
            <a:alphaOff val="0"/>
          </a:schemeClr>
        </a:solidFill>
        <a:ln>
          <a:noFill/>
        </a:ln>
        <a:effectLst>
          <a:outerShdw blurRad="57150" dist="38100" dir="5400000" algn="ctr" rotWithShape="0">
            <a:schemeClr val="accent3">
              <a:tint val="60000"/>
              <a:hueOff val="0"/>
              <a:satOff val="0"/>
              <a:lumOff val="0"/>
              <a:alphaOff val="0"/>
              <a:shade val="9000"/>
              <a:satMod val="105000"/>
              <a:alpha val="48000"/>
            </a:scheme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8723798">
        <a:off x="4560705" y="3132640"/>
        <a:ext cx="1277194" cy="550992"/>
      </dsp:txXfrm>
    </dsp:sp>
    <dsp:sp modelId="{ACFA2BC2-0299-4D7D-8D24-E307BB65C38B}">
      <dsp:nvSpPr>
        <dsp:cNvPr id="0" name=""/>
        <dsp:cNvSpPr/>
      </dsp:nvSpPr>
      <dsp:spPr>
        <a:xfrm>
          <a:off x="3108014" y="3471528"/>
          <a:ext cx="1632570" cy="1632570"/>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3">
              <a:hueOff val="0"/>
              <a:satOff val="0"/>
              <a:lumOff val="0"/>
              <a:alphaOff val="0"/>
              <a:shade val="9000"/>
              <a:satMod val="105000"/>
              <a:alpha val="4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Hospital/</a:t>
          </a:r>
        </a:p>
        <a:p>
          <a:pPr lvl="0" algn="ctr" defTabSz="800100">
            <a:lnSpc>
              <a:spcPct val="90000"/>
            </a:lnSpc>
            <a:spcBef>
              <a:spcPct val="0"/>
            </a:spcBef>
            <a:spcAft>
              <a:spcPct val="35000"/>
            </a:spcAft>
          </a:pPr>
          <a:r>
            <a:rPr lang="en-US" sz="1800" kern="1200" dirty="0" err="1" smtClean="0"/>
            <a:t>Detox</a:t>
          </a:r>
          <a:endParaRPr lang="en-US" sz="1800" kern="1200" dirty="0"/>
        </a:p>
      </dsp:txBody>
      <dsp:txXfrm>
        <a:off x="3108014" y="3471528"/>
        <a:ext cx="1632570" cy="1632570"/>
      </dsp:txXfrm>
    </dsp:sp>
    <dsp:sp modelId="{26A4A612-44AC-4694-8F5A-C6097A2438C3}">
      <dsp:nvSpPr>
        <dsp:cNvPr id="0" name=""/>
        <dsp:cNvSpPr/>
      </dsp:nvSpPr>
      <dsp:spPr>
        <a:xfrm rot="12725055">
          <a:off x="1824255" y="3157779"/>
          <a:ext cx="1473926" cy="550992"/>
        </a:xfrm>
        <a:prstGeom prst="leftRightArrow">
          <a:avLst/>
        </a:prstGeom>
        <a:solidFill>
          <a:schemeClr val="accent3">
            <a:tint val="60000"/>
            <a:hueOff val="0"/>
            <a:satOff val="0"/>
            <a:lumOff val="0"/>
            <a:alphaOff val="0"/>
          </a:schemeClr>
        </a:solidFill>
        <a:ln>
          <a:noFill/>
        </a:ln>
        <a:effectLst>
          <a:outerShdw blurRad="57150" dist="38100" dir="5400000" algn="ctr" rotWithShape="0">
            <a:schemeClr val="accent3">
              <a:tint val="60000"/>
              <a:hueOff val="0"/>
              <a:satOff val="0"/>
              <a:lumOff val="0"/>
              <a:alphaOff val="0"/>
              <a:shade val="9000"/>
              <a:satMod val="105000"/>
              <a:alpha val="48000"/>
            </a:scheme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2725055">
        <a:off x="1824255" y="3157779"/>
        <a:ext cx="1473926" cy="550992"/>
      </dsp:txXfrm>
    </dsp:sp>
    <dsp:sp modelId="{AC4CE6E4-316E-4732-B30F-E805902DF44A}">
      <dsp:nvSpPr>
        <dsp:cNvPr id="0" name=""/>
        <dsp:cNvSpPr/>
      </dsp:nvSpPr>
      <dsp:spPr>
        <a:xfrm>
          <a:off x="340318" y="1736414"/>
          <a:ext cx="1632570" cy="1632570"/>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3">
              <a:hueOff val="0"/>
              <a:satOff val="0"/>
              <a:lumOff val="0"/>
              <a:alphaOff val="0"/>
              <a:shade val="9000"/>
              <a:satMod val="105000"/>
              <a:alpha val="4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Streets</a:t>
          </a:r>
        </a:p>
        <a:p>
          <a:pPr lvl="0" algn="ctr" defTabSz="800100">
            <a:lnSpc>
              <a:spcPct val="90000"/>
            </a:lnSpc>
            <a:spcBef>
              <a:spcPct val="0"/>
            </a:spcBef>
            <a:spcAft>
              <a:spcPct val="35000"/>
            </a:spcAft>
          </a:pPr>
          <a:r>
            <a:rPr lang="en-US" sz="1800" kern="1200" dirty="0" smtClean="0"/>
            <a:t>Shelters</a:t>
          </a:r>
          <a:endParaRPr lang="en-US" sz="1800" kern="1200" dirty="0"/>
        </a:p>
      </dsp:txBody>
      <dsp:txXfrm>
        <a:off x="340318" y="1736414"/>
        <a:ext cx="1632570" cy="1632570"/>
      </dsp:txXfrm>
    </dsp:sp>
    <dsp:sp modelId="{D1B2B96C-20AB-40B8-9C28-503435FF2E9B}">
      <dsp:nvSpPr>
        <dsp:cNvPr id="0" name=""/>
        <dsp:cNvSpPr/>
      </dsp:nvSpPr>
      <dsp:spPr>
        <a:xfrm rot="19673784">
          <a:off x="1763136" y="1413614"/>
          <a:ext cx="1513088" cy="567819"/>
        </a:xfrm>
        <a:prstGeom prst="leftRightArrow">
          <a:avLst/>
        </a:prstGeom>
        <a:solidFill>
          <a:schemeClr val="accent3">
            <a:tint val="60000"/>
            <a:hueOff val="0"/>
            <a:satOff val="0"/>
            <a:lumOff val="0"/>
            <a:alphaOff val="0"/>
          </a:schemeClr>
        </a:solidFill>
        <a:ln>
          <a:noFill/>
        </a:ln>
        <a:effectLst>
          <a:outerShdw blurRad="57150" dist="38100" dir="5400000" algn="ctr" rotWithShape="0">
            <a:schemeClr val="accent3">
              <a:tint val="60000"/>
              <a:hueOff val="0"/>
              <a:satOff val="0"/>
              <a:lumOff val="0"/>
              <a:alphaOff val="0"/>
              <a:shade val="9000"/>
              <a:satMod val="105000"/>
              <a:alpha val="48000"/>
            </a:scheme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9673784">
        <a:off x="1763136" y="1413614"/>
        <a:ext cx="1513088" cy="567819"/>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FA033E8-9606-6E4B-9F27-94806267EAC5}">
      <dsp:nvSpPr>
        <dsp:cNvPr id="0" name=""/>
        <dsp:cNvSpPr/>
      </dsp:nvSpPr>
      <dsp:spPr>
        <a:xfrm rot="5400000">
          <a:off x="4618741" y="-1303401"/>
          <a:ext cx="1771649" cy="4382023"/>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latin typeface="+mj-lt"/>
            </a:rPr>
            <a:t>+Positive reconnections</a:t>
          </a:r>
          <a:endParaRPr lang="en-US" sz="2000" kern="1200" dirty="0">
            <a:latin typeface="+mj-lt"/>
          </a:endParaRPr>
        </a:p>
        <a:p>
          <a:pPr marL="228600" lvl="1" indent="-228600" algn="l" defTabSz="889000">
            <a:lnSpc>
              <a:spcPct val="90000"/>
            </a:lnSpc>
            <a:spcBef>
              <a:spcPct val="0"/>
            </a:spcBef>
            <a:spcAft>
              <a:spcPct val="15000"/>
            </a:spcAft>
            <a:buChar char="••"/>
          </a:pPr>
          <a:r>
            <a:rPr lang="en-US" sz="2000" kern="1200" dirty="0" smtClean="0">
              <a:latin typeface="+mj-lt"/>
            </a:rPr>
            <a:t>+New social possibilities</a:t>
          </a:r>
          <a:endParaRPr lang="en-US" sz="2000" kern="1200" dirty="0">
            <a:latin typeface="+mj-lt"/>
          </a:endParaRPr>
        </a:p>
        <a:p>
          <a:pPr marL="228600" lvl="1" indent="-228600" algn="l" defTabSz="889000">
            <a:lnSpc>
              <a:spcPct val="90000"/>
            </a:lnSpc>
            <a:spcBef>
              <a:spcPct val="0"/>
            </a:spcBef>
            <a:spcAft>
              <a:spcPct val="15000"/>
            </a:spcAft>
            <a:buChar char="••"/>
          </a:pPr>
          <a:r>
            <a:rPr lang="en-US" sz="2000" kern="1200" dirty="0" smtClean="0">
              <a:latin typeface="+mj-lt"/>
            </a:rPr>
            <a:t>-  Discontinuity with street friends</a:t>
          </a:r>
          <a:endParaRPr lang="en-US" sz="2000" kern="1200" dirty="0">
            <a:latin typeface="+mj-lt"/>
          </a:endParaRPr>
        </a:p>
      </dsp:txBody>
      <dsp:txXfrm rot="5400000">
        <a:off x="4618741" y="-1303401"/>
        <a:ext cx="1771649" cy="4382023"/>
      </dsp:txXfrm>
    </dsp:sp>
    <dsp:sp modelId="{D46E09BE-4739-6A44-9340-1E87A66F99E8}">
      <dsp:nvSpPr>
        <dsp:cNvPr id="0" name=""/>
        <dsp:cNvSpPr/>
      </dsp:nvSpPr>
      <dsp:spPr>
        <a:xfrm>
          <a:off x="621" y="118072"/>
          <a:ext cx="3312933" cy="1539076"/>
        </a:xfrm>
        <a:prstGeom prst="round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mj-lt"/>
            </a:rPr>
            <a:t>Social, Friends, and Family</a:t>
          </a:r>
          <a:endParaRPr lang="en-US" sz="3200" kern="1200" dirty="0">
            <a:latin typeface="+mj-lt"/>
          </a:endParaRPr>
        </a:p>
      </dsp:txBody>
      <dsp:txXfrm>
        <a:off x="621" y="118072"/>
        <a:ext cx="3312933" cy="1539076"/>
      </dsp:txXfrm>
    </dsp:sp>
    <dsp:sp modelId="{3E9DCA52-78F2-EA45-9938-B5383FCCB146}">
      <dsp:nvSpPr>
        <dsp:cNvPr id="0" name=""/>
        <dsp:cNvSpPr/>
      </dsp:nvSpPr>
      <dsp:spPr>
        <a:xfrm rot="5400000">
          <a:off x="4650994" y="612647"/>
          <a:ext cx="1771649" cy="431468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latin typeface="+mj-lt"/>
            </a:rPr>
            <a:t>Teaching rather than doing</a:t>
          </a:r>
          <a:endParaRPr lang="en-US" sz="2000" kern="1200" dirty="0">
            <a:latin typeface="+mj-lt"/>
          </a:endParaRPr>
        </a:p>
        <a:p>
          <a:pPr marL="228600" lvl="1" indent="-228600" algn="l" defTabSz="889000">
            <a:lnSpc>
              <a:spcPct val="90000"/>
            </a:lnSpc>
            <a:spcBef>
              <a:spcPct val="0"/>
            </a:spcBef>
            <a:spcAft>
              <a:spcPct val="15000"/>
            </a:spcAft>
            <a:buChar char="••"/>
          </a:pPr>
          <a:r>
            <a:rPr lang="en-US" sz="2000" kern="1200" dirty="0" smtClean="0">
              <a:latin typeface="+mj-lt"/>
            </a:rPr>
            <a:t>+New roles and responsibilities for consumers and staff </a:t>
          </a:r>
          <a:endParaRPr lang="en-US" sz="2000" kern="1200" dirty="0">
            <a:latin typeface="+mj-lt"/>
          </a:endParaRPr>
        </a:p>
        <a:p>
          <a:pPr marL="228600" lvl="1" indent="-228600" algn="l" defTabSz="889000">
            <a:lnSpc>
              <a:spcPct val="90000"/>
            </a:lnSpc>
            <a:spcBef>
              <a:spcPct val="0"/>
            </a:spcBef>
            <a:spcAft>
              <a:spcPct val="15000"/>
            </a:spcAft>
            <a:buChar char="••"/>
          </a:pPr>
          <a:r>
            <a:rPr lang="en-US" sz="2000" kern="1200" dirty="0" smtClean="0">
              <a:latin typeface="+mj-lt"/>
            </a:rPr>
            <a:t>- Additional responsibilities and stress</a:t>
          </a:r>
          <a:endParaRPr lang="en-US" sz="2000" kern="1200" dirty="0">
            <a:latin typeface="+mj-lt"/>
          </a:endParaRPr>
        </a:p>
      </dsp:txBody>
      <dsp:txXfrm rot="5400000">
        <a:off x="4650994" y="612647"/>
        <a:ext cx="1771649" cy="4314682"/>
      </dsp:txXfrm>
    </dsp:sp>
    <dsp:sp modelId="{1C65FFEF-9042-2A44-B311-4BC5137596DC}">
      <dsp:nvSpPr>
        <dsp:cNvPr id="0" name=""/>
        <dsp:cNvSpPr/>
      </dsp:nvSpPr>
      <dsp:spPr>
        <a:xfrm>
          <a:off x="621" y="1920239"/>
          <a:ext cx="3378857" cy="1699499"/>
        </a:xfrm>
        <a:prstGeom prst="round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latin typeface="+mj-lt"/>
            </a:rPr>
            <a:t>Team Supports Wellness </a:t>
          </a:r>
        </a:p>
        <a:p>
          <a:pPr lvl="0" algn="ctr" defTabSz="1244600">
            <a:lnSpc>
              <a:spcPct val="90000"/>
            </a:lnSpc>
            <a:spcBef>
              <a:spcPct val="0"/>
            </a:spcBef>
            <a:spcAft>
              <a:spcPct val="35000"/>
            </a:spcAft>
          </a:pPr>
          <a:r>
            <a:rPr lang="en-US" sz="2800" kern="1200" dirty="0" smtClean="0">
              <a:latin typeface="+mj-lt"/>
            </a:rPr>
            <a:t>Self Management</a:t>
          </a:r>
          <a:endParaRPr lang="en-US" sz="2800" kern="1200" dirty="0">
            <a:latin typeface="+mj-lt"/>
          </a:endParaRPr>
        </a:p>
      </dsp:txBody>
      <dsp:txXfrm>
        <a:off x="621" y="1920239"/>
        <a:ext cx="3378857" cy="1699499"/>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96E4E57-F873-4E39-9F2A-4D4B946ADA58}">
      <dsp:nvSpPr>
        <dsp:cNvPr id="0" name=""/>
        <dsp:cNvSpPr/>
      </dsp:nvSpPr>
      <dsp:spPr>
        <a:xfrm>
          <a:off x="2991445" y="1467"/>
          <a:ext cx="1332309" cy="13323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IE" sz="1400" b="1" kern="1200" dirty="0" smtClean="0"/>
            <a:t>Pre-</a:t>
          </a:r>
        </a:p>
        <a:p>
          <a:pPr lvl="0" algn="ctr" defTabSz="622300">
            <a:lnSpc>
              <a:spcPct val="90000"/>
            </a:lnSpc>
            <a:spcBef>
              <a:spcPct val="0"/>
            </a:spcBef>
            <a:spcAft>
              <a:spcPct val="35000"/>
            </a:spcAft>
          </a:pPr>
          <a:r>
            <a:rPr lang="en-IE" sz="1400" b="1" kern="1200" dirty="0" smtClean="0"/>
            <a:t>contemplation</a:t>
          </a:r>
          <a:endParaRPr lang="en-IE" sz="1400" b="1" kern="1200" dirty="0"/>
        </a:p>
      </dsp:txBody>
      <dsp:txXfrm>
        <a:off x="2991445" y="1467"/>
        <a:ext cx="1332309" cy="1332309"/>
      </dsp:txXfrm>
    </dsp:sp>
    <dsp:sp modelId="{F9F92434-558D-416F-8F9A-132BA3104C0C}">
      <dsp:nvSpPr>
        <dsp:cNvPr id="0" name=""/>
        <dsp:cNvSpPr/>
      </dsp:nvSpPr>
      <dsp:spPr>
        <a:xfrm rot="1800000">
          <a:off x="4337917" y="937636"/>
          <a:ext cx="353546" cy="4496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IE" sz="800" kern="1200"/>
        </a:p>
      </dsp:txBody>
      <dsp:txXfrm rot="1800000">
        <a:off x="4337917" y="937636"/>
        <a:ext cx="353546" cy="449654"/>
      </dsp:txXfrm>
    </dsp:sp>
    <dsp:sp modelId="{4E308B1A-D606-4113-9506-F7A49D2A7F23}">
      <dsp:nvSpPr>
        <dsp:cNvPr id="0" name=""/>
        <dsp:cNvSpPr/>
      </dsp:nvSpPr>
      <dsp:spPr>
        <a:xfrm>
          <a:off x="4722957" y="1001156"/>
          <a:ext cx="1332309" cy="13323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IE" sz="1000" b="0" kern="1200" dirty="0" smtClean="0"/>
            <a:t>Contemplation</a:t>
          </a:r>
          <a:endParaRPr lang="en-IE" sz="1000" b="0" kern="1200" dirty="0"/>
        </a:p>
      </dsp:txBody>
      <dsp:txXfrm>
        <a:off x="4722957" y="1001156"/>
        <a:ext cx="1332309" cy="1332309"/>
      </dsp:txXfrm>
    </dsp:sp>
    <dsp:sp modelId="{E6713B25-CF34-4516-86F4-16E067B57037}">
      <dsp:nvSpPr>
        <dsp:cNvPr id="0" name=""/>
        <dsp:cNvSpPr/>
      </dsp:nvSpPr>
      <dsp:spPr>
        <a:xfrm rot="5400000">
          <a:off x="5212338" y="2432166"/>
          <a:ext cx="353546" cy="4496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IE" sz="800" kern="1200"/>
        </a:p>
      </dsp:txBody>
      <dsp:txXfrm rot="5400000">
        <a:off x="5212338" y="2432166"/>
        <a:ext cx="353546" cy="449654"/>
      </dsp:txXfrm>
    </dsp:sp>
    <dsp:sp modelId="{835BF84C-E9A5-4861-A5A3-EBF636937A05}">
      <dsp:nvSpPr>
        <dsp:cNvPr id="0" name=""/>
        <dsp:cNvSpPr/>
      </dsp:nvSpPr>
      <dsp:spPr>
        <a:xfrm>
          <a:off x="4722957" y="3000534"/>
          <a:ext cx="1332309" cy="13323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IE" sz="1600" b="1" kern="1200" dirty="0" smtClean="0"/>
            <a:t>Preparation</a:t>
          </a:r>
          <a:endParaRPr lang="en-IE" sz="1600" b="1" kern="1200" dirty="0"/>
        </a:p>
      </dsp:txBody>
      <dsp:txXfrm>
        <a:off x="4722957" y="3000534"/>
        <a:ext cx="1332309" cy="1332309"/>
      </dsp:txXfrm>
    </dsp:sp>
    <dsp:sp modelId="{EDB10250-FC93-49AD-A22F-5734B57E6E87}">
      <dsp:nvSpPr>
        <dsp:cNvPr id="0" name=""/>
        <dsp:cNvSpPr/>
      </dsp:nvSpPr>
      <dsp:spPr>
        <a:xfrm rot="9000000">
          <a:off x="4355248" y="3936703"/>
          <a:ext cx="353546" cy="4496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IE" sz="800" kern="1200"/>
        </a:p>
      </dsp:txBody>
      <dsp:txXfrm rot="9000000">
        <a:off x="4355248" y="3936703"/>
        <a:ext cx="353546" cy="449654"/>
      </dsp:txXfrm>
    </dsp:sp>
    <dsp:sp modelId="{A993CCD7-63C0-40EC-A412-B043E71708E0}">
      <dsp:nvSpPr>
        <dsp:cNvPr id="0" name=""/>
        <dsp:cNvSpPr/>
      </dsp:nvSpPr>
      <dsp:spPr>
        <a:xfrm>
          <a:off x="2991445" y="4000223"/>
          <a:ext cx="1332309" cy="13323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IE" sz="1600" b="1" kern="1200" dirty="0" smtClean="0"/>
            <a:t>Action</a:t>
          </a:r>
          <a:endParaRPr lang="en-IE" sz="1600" b="1" kern="1200" dirty="0"/>
        </a:p>
      </dsp:txBody>
      <dsp:txXfrm>
        <a:off x="2991445" y="4000223"/>
        <a:ext cx="1332309" cy="1332309"/>
      </dsp:txXfrm>
    </dsp:sp>
    <dsp:sp modelId="{4B9DABF4-4F82-4D8C-A34C-AEB9CB187C76}">
      <dsp:nvSpPr>
        <dsp:cNvPr id="0" name=""/>
        <dsp:cNvSpPr/>
      </dsp:nvSpPr>
      <dsp:spPr>
        <a:xfrm rot="12600000">
          <a:off x="2623736" y="3946709"/>
          <a:ext cx="353546" cy="4496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IE" sz="800" kern="1200"/>
        </a:p>
      </dsp:txBody>
      <dsp:txXfrm rot="12600000">
        <a:off x="2623736" y="3946709"/>
        <a:ext cx="353546" cy="449654"/>
      </dsp:txXfrm>
    </dsp:sp>
    <dsp:sp modelId="{5FA7525D-E746-4ADF-850E-F8D6388D2D0A}">
      <dsp:nvSpPr>
        <dsp:cNvPr id="0" name=""/>
        <dsp:cNvSpPr/>
      </dsp:nvSpPr>
      <dsp:spPr>
        <a:xfrm>
          <a:off x="1259933" y="3000534"/>
          <a:ext cx="1332309" cy="13323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IE" sz="1500" b="1" kern="1200" dirty="0" smtClean="0"/>
            <a:t>Maintenance</a:t>
          </a:r>
          <a:endParaRPr lang="en-IE" sz="1500" b="1" kern="1200" dirty="0"/>
        </a:p>
      </dsp:txBody>
      <dsp:txXfrm>
        <a:off x="1259933" y="3000534"/>
        <a:ext cx="1332309" cy="1332309"/>
      </dsp:txXfrm>
    </dsp:sp>
    <dsp:sp modelId="{4D1B4D09-5794-4155-B9E3-716292CF6785}">
      <dsp:nvSpPr>
        <dsp:cNvPr id="0" name=""/>
        <dsp:cNvSpPr/>
      </dsp:nvSpPr>
      <dsp:spPr>
        <a:xfrm rot="16200000">
          <a:off x="1749314" y="2452178"/>
          <a:ext cx="353546" cy="4496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IE" sz="800" kern="1200"/>
        </a:p>
      </dsp:txBody>
      <dsp:txXfrm rot="16200000">
        <a:off x="1749314" y="2452178"/>
        <a:ext cx="353546" cy="449654"/>
      </dsp:txXfrm>
    </dsp:sp>
    <dsp:sp modelId="{27B167D2-87FC-4322-A8CA-A44BA1B29930}">
      <dsp:nvSpPr>
        <dsp:cNvPr id="0" name=""/>
        <dsp:cNvSpPr/>
      </dsp:nvSpPr>
      <dsp:spPr>
        <a:xfrm>
          <a:off x="1259933" y="1001156"/>
          <a:ext cx="1332309" cy="13323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IE" sz="1600" b="1" kern="1200" dirty="0" smtClean="0"/>
            <a:t>Relapse</a:t>
          </a:r>
          <a:endParaRPr lang="en-IE" sz="1600" b="1" kern="1200" dirty="0"/>
        </a:p>
      </dsp:txBody>
      <dsp:txXfrm>
        <a:off x="1259933" y="1001156"/>
        <a:ext cx="1332309" cy="1332309"/>
      </dsp:txXfrm>
    </dsp:sp>
    <dsp:sp modelId="{AEF98A74-1BD6-4692-B460-8A985FF973A0}">
      <dsp:nvSpPr>
        <dsp:cNvPr id="0" name=""/>
        <dsp:cNvSpPr/>
      </dsp:nvSpPr>
      <dsp:spPr>
        <a:xfrm rot="19800000">
          <a:off x="2606405" y="947642"/>
          <a:ext cx="353546" cy="4496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IE" sz="800" kern="1200"/>
        </a:p>
      </dsp:txBody>
      <dsp:txXfrm rot="19800000">
        <a:off x="2606405" y="947642"/>
        <a:ext cx="353546" cy="449654"/>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B731947-D95E-4CA5-A256-332361633D9F}">
      <dsp:nvSpPr>
        <dsp:cNvPr id="0" name=""/>
        <dsp:cNvSpPr/>
      </dsp:nvSpPr>
      <dsp:spPr>
        <a:xfrm>
          <a:off x="2698074" y="3634898"/>
          <a:ext cx="4131259"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E46F86-6EB6-435A-9844-70CDBC71D446}">
      <dsp:nvSpPr>
        <dsp:cNvPr id="0" name=""/>
        <dsp:cNvSpPr/>
      </dsp:nvSpPr>
      <dsp:spPr>
        <a:xfrm>
          <a:off x="2698074" y="2194718"/>
          <a:ext cx="3538728"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409EA8-5D55-49AA-95D2-3240858D8484}">
      <dsp:nvSpPr>
        <dsp:cNvPr id="0" name=""/>
        <dsp:cNvSpPr/>
      </dsp:nvSpPr>
      <dsp:spPr>
        <a:xfrm>
          <a:off x="2698074" y="754538"/>
          <a:ext cx="4131259"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434FF2-D054-4CBA-8589-0F78CA9DF790}">
      <dsp:nvSpPr>
        <dsp:cNvPr id="0" name=""/>
        <dsp:cNvSpPr/>
      </dsp:nvSpPr>
      <dsp:spPr>
        <a:xfrm>
          <a:off x="640674" y="137318"/>
          <a:ext cx="4114800" cy="4114800"/>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A2D309-9C1D-478E-8670-60919BEAB408}">
      <dsp:nvSpPr>
        <dsp:cNvPr id="0" name=""/>
        <dsp:cNvSpPr/>
      </dsp:nvSpPr>
      <dsp:spPr>
        <a:xfrm>
          <a:off x="1381338" y="1994002"/>
          <a:ext cx="2633472" cy="201443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en-US" sz="6500" kern="1200"/>
        </a:p>
      </dsp:txBody>
      <dsp:txXfrm>
        <a:off x="1381338" y="1994002"/>
        <a:ext cx="2633472" cy="2014434"/>
      </dsp:txXfrm>
    </dsp:sp>
    <dsp:sp modelId="{1840DB70-48C1-42DE-A14F-828498010E7E}">
      <dsp:nvSpPr>
        <dsp:cNvPr id="0" name=""/>
        <dsp:cNvSpPr/>
      </dsp:nvSpPr>
      <dsp:spPr>
        <a:xfrm>
          <a:off x="6212113" y="137318"/>
          <a:ext cx="1234440" cy="1234440"/>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4EE84B-00ED-465A-B7B5-52DE58537E82}">
      <dsp:nvSpPr>
        <dsp:cNvPr id="0" name=""/>
        <dsp:cNvSpPr/>
      </dsp:nvSpPr>
      <dsp:spPr>
        <a:xfrm>
          <a:off x="7446553" y="137318"/>
          <a:ext cx="142372"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en-US" sz="500" kern="1200"/>
        </a:p>
      </dsp:txBody>
      <dsp:txXfrm>
        <a:off x="7446553" y="137318"/>
        <a:ext cx="142372" cy="1234440"/>
      </dsp:txXfrm>
    </dsp:sp>
    <dsp:sp modelId="{C1FD61F8-3FE8-4798-BDD1-26F0388BB77E}">
      <dsp:nvSpPr>
        <dsp:cNvPr id="0" name=""/>
        <dsp:cNvSpPr/>
      </dsp:nvSpPr>
      <dsp:spPr>
        <a:xfrm>
          <a:off x="5619582" y="1577498"/>
          <a:ext cx="1234440" cy="1234440"/>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C0133F-29FC-47F6-A216-D87FCD21A1D5}">
      <dsp:nvSpPr>
        <dsp:cNvPr id="0" name=""/>
        <dsp:cNvSpPr/>
      </dsp:nvSpPr>
      <dsp:spPr>
        <a:xfrm>
          <a:off x="6854022" y="1577498"/>
          <a:ext cx="201625"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en-US" sz="500" kern="1200"/>
        </a:p>
      </dsp:txBody>
      <dsp:txXfrm>
        <a:off x="6854022" y="1577498"/>
        <a:ext cx="201625" cy="1234440"/>
      </dsp:txXfrm>
    </dsp:sp>
    <dsp:sp modelId="{A21165C5-B665-45BC-91AC-4CA8F9410772}">
      <dsp:nvSpPr>
        <dsp:cNvPr id="0" name=""/>
        <dsp:cNvSpPr/>
      </dsp:nvSpPr>
      <dsp:spPr>
        <a:xfrm>
          <a:off x="6212113" y="3017678"/>
          <a:ext cx="1234440" cy="1234440"/>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96E17D-B6B3-409B-8563-BFA7292F7BF2}">
      <dsp:nvSpPr>
        <dsp:cNvPr id="0" name=""/>
        <dsp:cNvSpPr/>
      </dsp:nvSpPr>
      <dsp:spPr>
        <a:xfrm>
          <a:off x="7446553" y="3017678"/>
          <a:ext cx="142372"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en-US" sz="500" kern="1200"/>
        </a:p>
      </dsp:txBody>
      <dsp:txXfrm>
        <a:off x="7446553" y="3017678"/>
        <a:ext cx="142372" cy="123444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FCC9081-ED8F-4557-9442-51B85ABDA08E}">
      <dsp:nvSpPr>
        <dsp:cNvPr id="0" name=""/>
        <dsp:cNvSpPr/>
      </dsp:nvSpPr>
      <dsp:spPr>
        <a:xfrm rot="10800000">
          <a:off x="985721" y="0"/>
          <a:ext cx="4073573" cy="4073573"/>
        </a:xfrm>
        <a:prstGeom prst="triangle">
          <a:avLst/>
        </a:prstGeom>
        <a:solidFill>
          <a:schemeClr val="accent1">
            <a:shade val="80000"/>
            <a:hueOff val="0"/>
            <a:satOff val="0"/>
            <a:lumOff val="0"/>
            <a:alphaOff val="0"/>
          </a:schemeClr>
        </a:solidFill>
        <a:ln>
          <a:noFill/>
        </a:ln>
        <a:effectLst>
          <a:outerShdw blurRad="57150" dist="38100" dir="5400000" algn="ctr" rotWithShape="0">
            <a:schemeClr val="accent1">
              <a:shade val="80000"/>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DF62E78-085E-42D4-9F6B-54AB9C347757}">
      <dsp:nvSpPr>
        <dsp:cNvPr id="0" name=""/>
        <dsp:cNvSpPr/>
      </dsp:nvSpPr>
      <dsp:spPr>
        <a:xfrm>
          <a:off x="2991264" y="408072"/>
          <a:ext cx="2647822" cy="1835440"/>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CA" sz="2000" b="1" kern="1200" dirty="0" smtClean="0">
              <a:latin typeface="Arial" pitchFamily="34" charset="0"/>
              <a:cs typeface="Arial" pitchFamily="34" charset="0"/>
            </a:rPr>
            <a:t>80% transitionally homeless</a:t>
          </a:r>
        </a:p>
      </dsp:txBody>
      <dsp:txXfrm>
        <a:off x="2991264" y="408072"/>
        <a:ext cx="2647822" cy="1835440"/>
      </dsp:txXfrm>
    </dsp:sp>
    <dsp:sp modelId="{02D77257-D996-464E-9593-D8BB353F70AD}">
      <dsp:nvSpPr>
        <dsp:cNvPr id="0" name=""/>
        <dsp:cNvSpPr/>
      </dsp:nvSpPr>
      <dsp:spPr>
        <a:xfrm>
          <a:off x="3019277" y="2768401"/>
          <a:ext cx="2591794" cy="576402"/>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CA" sz="1800" b="1" kern="1200" dirty="0" smtClean="0">
              <a:latin typeface="Arial" pitchFamily="34" charset="0"/>
              <a:cs typeface="Arial" pitchFamily="34" charset="0"/>
            </a:rPr>
            <a:t>10-15% episodically</a:t>
          </a:r>
          <a:endParaRPr lang="en-CA" sz="1800" kern="1200" dirty="0"/>
        </a:p>
      </dsp:txBody>
      <dsp:txXfrm>
        <a:off x="3019277" y="2768401"/>
        <a:ext cx="2591794" cy="576402"/>
      </dsp:txXfrm>
    </dsp:sp>
    <dsp:sp modelId="{6348D268-7BEE-42FB-8CD0-97B7DD7F4EDC}">
      <dsp:nvSpPr>
        <dsp:cNvPr id="0" name=""/>
        <dsp:cNvSpPr/>
      </dsp:nvSpPr>
      <dsp:spPr>
        <a:xfrm>
          <a:off x="2991264" y="3475414"/>
          <a:ext cx="2647822" cy="286464"/>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CA" sz="1600" b="1" kern="1200" dirty="0" smtClean="0">
              <a:latin typeface="Arial" pitchFamily="34" charset="0"/>
              <a:cs typeface="Arial" pitchFamily="34" charset="0"/>
            </a:rPr>
            <a:t>5-10% chronically</a:t>
          </a:r>
          <a:endParaRPr lang="en-US" sz="1600" b="1" kern="1200" dirty="0">
            <a:latin typeface="Arial" pitchFamily="34" charset="0"/>
            <a:cs typeface="Arial" pitchFamily="34" charset="0"/>
          </a:endParaRPr>
        </a:p>
      </dsp:txBody>
      <dsp:txXfrm>
        <a:off x="2991264" y="3475414"/>
        <a:ext cx="2647822" cy="28646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BE63103-533F-0D49-B843-4A28E47619D4}">
      <dsp:nvSpPr>
        <dsp:cNvPr id="0" name=""/>
        <dsp:cNvSpPr/>
      </dsp:nvSpPr>
      <dsp:spPr>
        <a:xfrm>
          <a:off x="0" y="169605"/>
          <a:ext cx="6806747" cy="821531"/>
        </a:xfrm>
        <a:prstGeom prst="roundRect">
          <a:avLst>
            <a:gd name="adj" fmla="val 10000"/>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en-US" sz="4600" kern="1200" dirty="0" smtClean="0"/>
            <a:t>After housing… </a:t>
          </a:r>
          <a:endParaRPr lang="en-US" sz="4600" kern="1200" dirty="0"/>
        </a:p>
      </dsp:txBody>
      <dsp:txXfrm>
        <a:off x="0" y="169605"/>
        <a:ext cx="6806747" cy="821531"/>
      </dsp:txXfrm>
    </dsp:sp>
    <dsp:sp modelId="{7C5BC1B7-5302-3C45-BEFE-302D2C3F2E41}">
      <dsp:nvSpPr>
        <dsp:cNvPr id="0" name=""/>
        <dsp:cNvSpPr/>
      </dsp:nvSpPr>
      <dsp:spPr>
        <a:xfrm rot="3025659">
          <a:off x="4746743" y="3128516"/>
          <a:ext cx="182215" cy="143767"/>
        </a:xfrm>
        <a:prstGeom prst="rightArrow">
          <a:avLst>
            <a:gd name="adj1" fmla="val 66700"/>
            <a:gd name="adj2" fmla="val 50000"/>
          </a:avLst>
        </a:prstGeom>
        <a:gradFill rotWithShape="0">
          <a:gsLst>
            <a:gs pos="0">
              <a:schemeClr val="accent1">
                <a:tint val="60000"/>
                <a:hueOff val="0"/>
                <a:satOff val="0"/>
                <a:lumOff val="0"/>
                <a:alphaOff val="0"/>
                <a:tint val="98000"/>
                <a:shade val="25000"/>
                <a:satMod val="250000"/>
              </a:schemeClr>
            </a:gs>
            <a:gs pos="68000">
              <a:schemeClr val="accent1">
                <a:tint val="60000"/>
                <a:hueOff val="0"/>
                <a:satOff val="0"/>
                <a:lumOff val="0"/>
                <a:alphaOff val="0"/>
                <a:tint val="86000"/>
                <a:satMod val="115000"/>
              </a:schemeClr>
            </a:gs>
            <a:gs pos="100000">
              <a:schemeClr val="accent1">
                <a:tint val="6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tint val="60000"/>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sp>
    <dsp:sp modelId="{70B7D699-BB99-DB42-B5FA-8B3522C71D3F}">
      <dsp:nvSpPr>
        <dsp:cNvPr id="0" name=""/>
        <dsp:cNvSpPr/>
      </dsp:nvSpPr>
      <dsp:spPr>
        <a:xfrm>
          <a:off x="1189080" y="1272048"/>
          <a:ext cx="6250834" cy="821531"/>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Arial Narrow" pitchFamily="34" charset="0"/>
            </a:rPr>
            <a:t>Health &amp;Wellness/Weight Loss/Exercise</a:t>
          </a:r>
          <a:endParaRPr lang="en-US" sz="2400" kern="1200" dirty="0">
            <a:latin typeface="Arial Narrow" pitchFamily="34" charset="0"/>
          </a:endParaRPr>
        </a:p>
      </dsp:txBody>
      <dsp:txXfrm>
        <a:off x="1189080" y="1272048"/>
        <a:ext cx="6250834" cy="821531"/>
      </dsp:txXfrm>
    </dsp:sp>
    <dsp:sp modelId="{2B6FB937-20B7-5E48-8305-197159881A99}">
      <dsp:nvSpPr>
        <dsp:cNvPr id="0" name=""/>
        <dsp:cNvSpPr/>
      </dsp:nvSpPr>
      <dsp:spPr>
        <a:xfrm rot="1996725">
          <a:off x="4992360" y="2088140"/>
          <a:ext cx="98417" cy="143767"/>
        </a:xfrm>
        <a:prstGeom prst="rightArrow">
          <a:avLst>
            <a:gd name="adj1" fmla="val 66700"/>
            <a:gd name="adj2" fmla="val 50000"/>
          </a:avLst>
        </a:prstGeom>
        <a:gradFill rotWithShape="0">
          <a:gsLst>
            <a:gs pos="0">
              <a:schemeClr val="accent1">
                <a:tint val="60000"/>
                <a:hueOff val="0"/>
                <a:satOff val="0"/>
                <a:lumOff val="0"/>
                <a:alphaOff val="0"/>
                <a:tint val="98000"/>
                <a:shade val="25000"/>
                <a:satMod val="250000"/>
              </a:schemeClr>
            </a:gs>
            <a:gs pos="68000">
              <a:schemeClr val="accent1">
                <a:tint val="60000"/>
                <a:hueOff val="0"/>
                <a:satOff val="0"/>
                <a:lumOff val="0"/>
                <a:alphaOff val="0"/>
                <a:tint val="86000"/>
                <a:satMod val="115000"/>
              </a:schemeClr>
            </a:gs>
            <a:gs pos="100000">
              <a:schemeClr val="accent1">
                <a:tint val="6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tint val="60000"/>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sp>
    <dsp:sp modelId="{634BED67-37DC-D047-95D2-4A9FB94F615A}">
      <dsp:nvSpPr>
        <dsp:cNvPr id="0" name=""/>
        <dsp:cNvSpPr/>
      </dsp:nvSpPr>
      <dsp:spPr>
        <a:xfrm>
          <a:off x="4267210" y="2226470"/>
          <a:ext cx="3002861" cy="821531"/>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latin typeface="Biondi" pitchFamily="2" charset="0"/>
            </a:rPr>
            <a:t>Finances/Budgeting/</a:t>
          </a:r>
        </a:p>
        <a:p>
          <a:pPr lvl="0" algn="ctr" defTabSz="844550">
            <a:lnSpc>
              <a:spcPct val="90000"/>
            </a:lnSpc>
            <a:spcBef>
              <a:spcPct val="0"/>
            </a:spcBef>
            <a:spcAft>
              <a:spcPct val="35000"/>
            </a:spcAft>
          </a:pPr>
          <a:r>
            <a:rPr lang="en-US" sz="1900" kern="1200" dirty="0" smtClean="0">
              <a:latin typeface="Biondi" pitchFamily="2" charset="0"/>
            </a:rPr>
            <a:t>Money Management </a:t>
          </a:r>
          <a:endParaRPr lang="en-US" sz="1900" kern="1200" dirty="0">
            <a:latin typeface="Biondi" pitchFamily="2" charset="0"/>
          </a:endParaRPr>
        </a:p>
      </dsp:txBody>
      <dsp:txXfrm>
        <a:off x="4267210" y="2226470"/>
        <a:ext cx="3002861" cy="821531"/>
      </dsp:txXfrm>
    </dsp:sp>
    <dsp:sp modelId="{8054EC1B-3FC8-4740-9BEB-F9D035F6639A}">
      <dsp:nvSpPr>
        <dsp:cNvPr id="0" name=""/>
        <dsp:cNvSpPr/>
      </dsp:nvSpPr>
      <dsp:spPr>
        <a:xfrm rot="9444529">
          <a:off x="1611414" y="985163"/>
          <a:ext cx="494696" cy="143767"/>
        </a:xfrm>
        <a:prstGeom prst="rightArrow">
          <a:avLst>
            <a:gd name="adj1" fmla="val 66700"/>
            <a:gd name="adj2" fmla="val 50000"/>
          </a:avLst>
        </a:prstGeom>
        <a:gradFill rotWithShape="0">
          <a:gsLst>
            <a:gs pos="0">
              <a:schemeClr val="accent1">
                <a:tint val="60000"/>
                <a:hueOff val="0"/>
                <a:satOff val="0"/>
                <a:lumOff val="0"/>
                <a:alphaOff val="0"/>
                <a:tint val="98000"/>
                <a:shade val="25000"/>
                <a:satMod val="250000"/>
              </a:schemeClr>
            </a:gs>
            <a:gs pos="68000">
              <a:schemeClr val="accent1">
                <a:tint val="60000"/>
                <a:hueOff val="0"/>
                <a:satOff val="0"/>
                <a:lumOff val="0"/>
                <a:alphaOff val="0"/>
                <a:tint val="86000"/>
                <a:satMod val="115000"/>
              </a:schemeClr>
            </a:gs>
            <a:gs pos="100000">
              <a:schemeClr val="accent1">
                <a:tint val="6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tint val="60000"/>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sp>
    <dsp:sp modelId="{8704AB5F-EB70-0249-B669-DC40B7550BC1}">
      <dsp:nvSpPr>
        <dsp:cNvPr id="0" name=""/>
        <dsp:cNvSpPr/>
      </dsp:nvSpPr>
      <dsp:spPr>
        <a:xfrm>
          <a:off x="533400" y="3293269"/>
          <a:ext cx="5342614" cy="821531"/>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latin typeface="Albertus" pitchFamily="34" charset="0"/>
            </a:rPr>
            <a:t>Alcohol/Drug -- Use Abuse</a:t>
          </a:r>
          <a:endParaRPr lang="en-US" sz="1900" kern="1200" dirty="0">
            <a:latin typeface="Albertus" pitchFamily="34" charset="0"/>
          </a:endParaRPr>
        </a:p>
      </dsp:txBody>
      <dsp:txXfrm>
        <a:off x="533400" y="3293269"/>
        <a:ext cx="5342614" cy="821531"/>
      </dsp:txXfrm>
    </dsp:sp>
    <dsp:sp modelId="{86817003-2EF8-114E-B821-5495B7516713}">
      <dsp:nvSpPr>
        <dsp:cNvPr id="0" name=""/>
        <dsp:cNvSpPr/>
      </dsp:nvSpPr>
      <dsp:spPr>
        <a:xfrm rot="3088325">
          <a:off x="3526175" y="4203650"/>
          <a:ext cx="267156" cy="143767"/>
        </a:xfrm>
        <a:prstGeom prst="rightArrow">
          <a:avLst>
            <a:gd name="adj1" fmla="val 66700"/>
            <a:gd name="adj2" fmla="val 50000"/>
          </a:avLst>
        </a:prstGeom>
        <a:gradFill rotWithShape="0">
          <a:gsLst>
            <a:gs pos="0">
              <a:schemeClr val="accent1">
                <a:tint val="60000"/>
                <a:hueOff val="0"/>
                <a:satOff val="0"/>
                <a:lumOff val="0"/>
                <a:alphaOff val="0"/>
                <a:tint val="98000"/>
                <a:shade val="25000"/>
                <a:satMod val="250000"/>
              </a:schemeClr>
            </a:gs>
            <a:gs pos="68000">
              <a:schemeClr val="accent1">
                <a:tint val="60000"/>
                <a:hueOff val="0"/>
                <a:satOff val="0"/>
                <a:lumOff val="0"/>
                <a:alphaOff val="0"/>
                <a:tint val="86000"/>
                <a:satMod val="115000"/>
              </a:schemeClr>
            </a:gs>
            <a:gs pos="100000">
              <a:schemeClr val="accent1">
                <a:tint val="6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tint val="60000"/>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sp>
    <dsp:sp modelId="{46473BF5-9877-7547-A872-39D01223A5DD}">
      <dsp:nvSpPr>
        <dsp:cNvPr id="0" name=""/>
        <dsp:cNvSpPr/>
      </dsp:nvSpPr>
      <dsp:spPr>
        <a:xfrm>
          <a:off x="2471737" y="4436268"/>
          <a:ext cx="3286125" cy="821531"/>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latin typeface="Antique Olive Compact" pitchFamily="34" charset="0"/>
            </a:rPr>
            <a:t>Mental Health Issues</a:t>
          </a:r>
          <a:endParaRPr lang="en-US" sz="1900" kern="1200" dirty="0">
            <a:latin typeface="Antique Olive Compact" pitchFamily="34" charset="0"/>
          </a:endParaRPr>
        </a:p>
      </dsp:txBody>
      <dsp:txXfrm>
        <a:off x="2471737" y="4436268"/>
        <a:ext cx="3286125" cy="821531"/>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15059DD-2CA4-1F4D-8D0B-B6163A6A4B5A}">
      <dsp:nvSpPr>
        <dsp:cNvPr id="0" name=""/>
        <dsp:cNvSpPr/>
      </dsp:nvSpPr>
      <dsp:spPr>
        <a:xfrm>
          <a:off x="2218771" y="178541"/>
          <a:ext cx="6123815" cy="234726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latin typeface="Constantia"/>
              <a:cs typeface="Constantia"/>
            </a:rPr>
            <a:t>Agree to terms of standard lease </a:t>
          </a:r>
          <a:endParaRPr lang="en-US" sz="2000" kern="1200" dirty="0">
            <a:latin typeface="Constantia"/>
            <a:cs typeface="Constantia"/>
          </a:endParaRPr>
        </a:p>
        <a:p>
          <a:pPr marL="228600" lvl="1" indent="-228600" algn="l" defTabSz="889000">
            <a:lnSpc>
              <a:spcPct val="90000"/>
            </a:lnSpc>
            <a:spcBef>
              <a:spcPct val="0"/>
            </a:spcBef>
            <a:spcAft>
              <a:spcPct val="15000"/>
            </a:spcAft>
            <a:buChar char="••"/>
          </a:pPr>
          <a:r>
            <a:rPr lang="en-US" sz="2000" kern="1200" dirty="0" smtClean="0">
              <a:latin typeface="Constantia"/>
              <a:cs typeface="Constantia"/>
            </a:rPr>
            <a:t>Apartment  selection, set up</a:t>
          </a:r>
          <a:endParaRPr lang="en-US" sz="2000" kern="1200" dirty="0">
            <a:latin typeface="Constantia"/>
            <a:cs typeface="Constantia"/>
          </a:endParaRPr>
        </a:p>
        <a:p>
          <a:pPr marL="228600" lvl="1" indent="-228600" algn="l" defTabSz="889000">
            <a:lnSpc>
              <a:spcPct val="90000"/>
            </a:lnSpc>
            <a:spcBef>
              <a:spcPct val="0"/>
            </a:spcBef>
            <a:spcAft>
              <a:spcPct val="15000"/>
            </a:spcAft>
            <a:buChar char="••"/>
          </a:pPr>
          <a:r>
            <a:rPr lang="en-US" sz="2000" kern="1200" dirty="0" smtClean="0">
              <a:latin typeface="Constantia"/>
              <a:cs typeface="Constantia"/>
            </a:rPr>
            <a:t>Lease signing, security, furnishing</a:t>
          </a:r>
          <a:endParaRPr lang="en-US" sz="2000" kern="1200" dirty="0">
            <a:latin typeface="Constantia"/>
            <a:cs typeface="Constantia"/>
          </a:endParaRPr>
        </a:p>
        <a:p>
          <a:pPr marL="228600" lvl="1" indent="-228600" algn="l" defTabSz="889000">
            <a:lnSpc>
              <a:spcPct val="90000"/>
            </a:lnSpc>
            <a:spcBef>
              <a:spcPct val="0"/>
            </a:spcBef>
            <a:spcAft>
              <a:spcPct val="15000"/>
            </a:spcAft>
            <a:buChar char="••"/>
          </a:pPr>
          <a:r>
            <a:rPr lang="en-US" sz="2000" kern="1200" dirty="0" smtClean="0">
              <a:latin typeface="Constantia"/>
              <a:cs typeface="Constantia"/>
            </a:rPr>
            <a:t>Rent payments and managing the apartment and the tenancy </a:t>
          </a:r>
          <a:endParaRPr lang="en-US" sz="2000" kern="1200" dirty="0">
            <a:latin typeface="Constantia"/>
            <a:cs typeface="Constantia"/>
          </a:endParaRPr>
        </a:p>
        <a:p>
          <a:pPr marL="228600" lvl="1" indent="-228600" algn="l" defTabSz="889000">
            <a:lnSpc>
              <a:spcPct val="90000"/>
            </a:lnSpc>
            <a:spcBef>
              <a:spcPct val="0"/>
            </a:spcBef>
            <a:spcAft>
              <a:spcPct val="15000"/>
            </a:spcAft>
            <a:buChar char="••"/>
          </a:pPr>
          <a:endParaRPr lang="en-US" sz="2000" kern="1200" dirty="0">
            <a:latin typeface="Constantia"/>
            <a:cs typeface="Constantia"/>
          </a:endParaRPr>
        </a:p>
      </dsp:txBody>
      <dsp:txXfrm>
        <a:off x="2218771" y="178541"/>
        <a:ext cx="6123815" cy="2347264"/>
      </dsp:txXfrm>
    </dsp:sp>
    <dsp:sp modelId="{90202AAE-D312-A840-8097-037560E77932}">
      <dsp:nvSpPr>
        <dsp:cNvPr id="0" name=""/>
        <dsp:cNvSpPr/>
      </dsp:nvSpPr>
      <dsp:spPr>
        <a:xfrm>
          <a:off x="504249" y="351435"/>
          <a:ext cx="1706884" cy="2004872"/>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hueOff val="0"/>
              <a:satOff val="0"/>
              <a:lumOff val="0"/>
              <a:alphaOff val="0"/>
              <a:shade val="9000"/>
              <a:satMod val="105000"/>
              <a:alpha val="4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latin typeface="Constantia"/>
              <a:cs typeface="Constantia"/>
            </a:rPr>
            <a:t>Housing Domain</a:t>
          </a:r>
          <a:endParaRPr lang="en-US" sz="2400" kern="1200" dirty="0">
            <a:latin typeface="Constantia"/>
            <a:cs typeface="Constantia"/>
          </a:endParaRPr>
        </a:p>
      </dsp:txBody>
      <dsp:txXfrm>
        <a:off x="504249" y="351435"/>
        <a:ext cx="1706884" cy="2004872"/>
      </dsp:txXfrm>
    </dsp:sp>
    <dsp:sp modelId="{DDFBC1A6-13D6-8B42-A95A-D598D1F25C0F}">
      <dsp:nvSpPr>
        <dsp:cNvPr id="0" name=""/>
        <dsp:cNvSpPr/>
      </dsp:nvSpPr>
      <dsp:spPr>
        <a:xfrm>
          <a:off x="2165922" y="2702661"/>
          <a:ext cx="6214240" cy="234726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latin typeface="Constantia"/>
              <a:cs typeface="Constantia"/>
            </a:rPr>
            <a:t>Clinical services and case management Benefits/entitlements/case management</a:t>
          </a:r>
          <a:endParaRPr lang="en-US" sz="2000" kern="1200" dirty="0">
            <a:latin typeface="Constantia"/>
            <a:cs typeface="Constantia"/>
          </a:endParaRPr>
        </a:p>
        <a:p>
          <a:pPr marL="228600" lvl="1" indent="-228600" algn="l" defTabSz="889000">
            <a:lnSpc>
              <a:spcPct val="90000"/>
            </a:lnSpc>
            <a:spcBef>
              <a:spcPct val="0"/>
            </a:spcBef>
            <a:spcAft>
              <a:spcPct val="15000"/>
            </a:spcAft>
            <a:buChar char="••"/>
          </a:pPr>
          <a:r>
            <a:rPr lang="en-US" sz="2000" kern="1200" dirty="0" smtClean="0">
              <a:latin typeface="Constantia"/>
              <a:cs typeface="Constantia"/>
            </a:rPr>
            <a:t>Recovery goals; family reconnection, social, educational, employment</a:t>
          </a:r>
          <a:endParaRPr lang="en-US" sz="2000" kern="1200" dirty="0">
            <a:latin typeface="Constantia"/>
            <a:cs typeface="Constantia"/>
          </a:endParaRPr>
        </a:p>
        <a:p>
          <a:pPr marL="228600" lvl="1" indent="-228600" algn="l" defTabSz="889000">
            <a:lnSpc>
              <a:spcPct val="90000"/>
            </a:lnSpc>
            <a:spcBef>
              <a:spcPct val="0"/>
            </a:spcBef>
            <a:spcAft>
              <a:spcPct val="15000"/>
            </a:spcAft>
            <a:buChar char="••"/>
          </a:pPr>
          <a:r>
            <a:rPr lang="en-US" sz="2000" kern="1200" dirty="0" smtClean="0">
              <a:latin typeface="Constantia"/>
              <a:cs typeface="Constantia"/>
            </a:rPr>
            <a:t>Treatment goals: mental and physical health; addiction  </a:t>
          </a:r>
          <a:endParaRPr lang="en-US" sz="2000" kern="1200" dirty="0">
            <a:latin typeface="Constantia"/>
            <a:cs typeface="Constantia"/>
          </a:endParaRPr>
        </a:p>
      </dsp:txBody>
      <dsp:txXfrm>
        <a:off x="2165922" y="2702661"/>
        <a:ext cx="6214240" cy="2347264"/>
      </dsp:txXfrm>
    </dsp:sp>
    <dsp:sp modelId="{E133A471-59B6-7240-B0BF-9D86318C4346}">
      <dsp:nvSpPr>
        <dsp:cNvPr id="0" name=""/>
        <dsp:cNvSpPr/>
      </dsp:nvSpPr>
      <dsp:spPr>
        <a:xfrm>
          <a:off x="459037" y="2965009"/>
          <a:ext cx="1706884" cy="182256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hueOff val="0"/>
              <a:satOff val="0"/>
              <a:lumOff val="0"/>
              <a:alphaOff val="0"/>
              <a:shade val="9000"/>
              <a:satMod val="105000"/>
              <a:alpha val="4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latin typeface="Constantia"/>
              <a:cs typeface="Constantia"/>
            </a:rPr>
            <a:t>Services Domain</a:t>
          </a:r>
          <a:endParaRPr lang="en-US" sz="2400" kern="1200" dirty="0">
            <a:latin typeface="Constantia"/>
            <a:cs typeface="Constantia"/>
          </a:endParaRPr>
        </a:p>
      </dsp:txBody>
      <dsp:txXfrm>
        <a:off x="459037" y="2965009"/>
        <a:ext cx="1706884" cy="1822569"/>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75F5ED4-921B-454B-B1B5-50F69E9E1088}">
      <dsp:nvSpPr>
        <dsp:cNvPr id="0" name=""/>
        <dsp:cNvSpPr/>
      </dsp:nvSpPr>
      <dsp:spPr>
        <a:xfrm>
          <a:off x="596512" y="4677"/>
          <a:ext cx="6878576" cy="646018"/>
        </a:xfrm>
        <a:prstGeom prst="rect">
          <a:avLst/>
        </a:prstGeom>
        <a:solidFill>
          <a:srgbClr val="BD1734">
            <a:alpha val="64000"/>
          </a:srgbClr>
        </a:solidFill>
        <a:ln>
          <a:noFill/>
        </a:ln>
        <a:effectLst>
          <a:outerShdw blurRad="57150" dist="38100" dir="5400000" algn="ctr" rotWithShape="0">
            <a:schemeClr val="accent2">
              <a:shade val="80000"/>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mj-lt"/>
              <a:cs typeface="Urdu Typesetting" panose="03020402040406030203" pitchFamily="66" charset="-78"/>
            </a:rPr>
            <a:t>Accepts, for better and for worse, licit &amp; illicit drug use is part of society</a:t>
          </a:r>
          <a:endParaRPr lang="en-US" sz="1800" kern="1200" dirty="0">
            <a:latin typeface="+mj-lt"/>
            <a:cs typeface="Urdu Typesetting" panose="03020402040406030203" pitchFamily="66" charset="-78"/>
          </a:endParaRPr>
        </a:p>
      </dsp:txBody>
      <dsp:txXfrm>
        <a:off x="596512" y="4677"/>
        <a:ext cx="6878576" cy="646018"/>
      </dsp:txXfrm>
    </dsp:sp>
    <dsp:sp modelId="{57E1A41C-540C-2643-8E99-645F66468EA4}">
      <dsp:nvSpPr>
        <dsp:cNvPr id="0" name=""/>
        <dsp:cNvSpPr/>
      </dsp:nvSpPr>
      <dsp:spPr>
        <a:xfrm>
          <a:off x="599311" y="756258"/>
          <a:ext cx="6878576" cy="646018"/>
        </a:xfrm>
        <a:prstGeom prst="rect">
          <a:avLst/>
        </a:prstGeom>
        <a:solidFill>
          <a:srgbClr val="BD1734">
            <a:alpha val="64000"/>
          </a:srgbClr>
        </a:solidFill>
        <a:ln>
          <a:noFill/>
        </a:ln>
        <a:effectLst>
          <a:outerShdw blurRad="57150" dist="38100" dir="5400000" algn="ctr" rotWithShape="0">
            <a:schemeClr val="accent2">
              <a:shade val="80000"/>
              <a:hueOff val="120591"/>
              <a:satOff val="-7803"/>
              <a:lumOff val="7124"/>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mj-lt"/>
              <a:cs typeface="Urdu Typesetting" panose="03020402040406030203" pitchFamily="66" charset="-78"/>
            </a:rPr>
            <a:t>Minimize harmful effects rather than ignore or condemn them</a:t>
          </a:r>
          <a:endParaRPr lang="en-US" sz="1800" kern="1200" dirty="0">
            <a:latin typeface="+mj-lt"/>
            <a:cs typeface="Urdu Typesetting" panose="03020402040406030203" pitchFamily="66" charset="-78"/>
          </a:endParaRPr>
        </a:p>
      </dsp:txBody>
      <dsp:txXfrm>
        <a:off x="599311" y="756258"/>
        <a:ext cx="6878576" cy="646018"/>
      </dsp:txXfrm>
    </dsp:sp>
    <dsp:sp modelId="{904F929A-2DA7-3D4F-B0D5-7F3D8F901650}">
      <dsp:nvSpPr>
        <dsp:cNvPr id="0" name=""/>
        <dsp:cNvSpPr/>
      </dsp:nvSpPr>
      <dsp:spPr>
        <a:xfrm>
          <a:off x="599311" y="1509946"/>
          <a:ext cx="6878576" cy="646018"/>
        </a:xfrm>
        <a:prstGeom prst="rect">
          <a:avLst/>
        </a:prstGeom>
        <a:solidFill>
          <a:srgbClr val="BD1734">
            <a:alpha val="64000"/>
          </a:srgbClr>
        </a:solidFill>
        <a:ln>
          <a:noFill/>
        </a:ln>
        <a:effectLst>
          <a:outerShdw blurRad="57150" dist="38100" dir="5400000" algn="ctr" rotWithShape="0">
            <a:schemeClr val="accent2">
              <a:shade val="80000"/>
              <a:hueOff val="241181"/>
              <a:satOff val="-15606"/>
              <a:lumOff val="14249"/>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60000"/>
            </a:lnSpc>
            <a:spcBef>
              <a:spcPct val="0"/>
            </a:spcBef>
            <a:spcAft>
              <a:spcPct val="35000"/>
            </a:spcAft>
          </a:pPr>
          <a:r>
            <a:rPr lang="en-US" sz="1800" kern="1200" dirty="0" smtClean="0">
              <a:latin typeface="+mj-lt"/>
              <a:cs typeface="Urdu Typesetting" panose="03020402040406030203" pitchFamily="66" charset="-78"/>
            </a:rPr>
            <a:t>Drug Use= continuum of behaviors </a:t>
          </a:r>
        </a:p>
      </dsp:txBody>
      <dsp:txXfrm>
        <a:off x="599311" y="1509946"/>
        <a:ext cx="6878576" cy="646018"/>
      </dsp:txXfrm>
    </dsp:sp>
    <dsp:sp modelId="{E67F8C9B-E5DF-154C-9C25-C626154886D0}">
      <dsp:nvSpPr>
        <dsp:cNvPr id="0" name=""/>
        <dsp:cNvSpPr/>
      </dsp:nvSpPr>
      <dsp:spPr>
        <a:xfrm>
          <a:off x="599311" y="2263634"/>
          <a:ext cx="6878576" cy="646018"/>
        </a:xfrm>
        <a:prstGeom prst="rect">
          <a:avLst/>
        </a:prstGeom>
        <a:solidFill>
          <a:srgbClr val="BD1734">
            <a:alpha val="64000"/>
          </a:srgbClr>
        </a:solidFill>
        <a:ln>
          <a:noFill/>
        </a:ln>
        <a:effectLst>
          <a:outerShdw blurRad="57150" dist="38100" dir="5400000" algn="ctr" rotWithShape="0">
            <a:schemeClr val="accent2">
              <a:shade val="80000"/>
              <a:hueOff val="361772"/>
              <a:satOff val="-23410"/>
              <a:lumOff val="21373"/>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60000"/>
            </a:lnSpc>
            <a:spcBef>
              <a:spcPct val="0"/>
            </a:spcBef>
            <a:spcAft>
              <a:spcPct val="35000"/>
            </a:spcAft>
          </a:pPr>
          <a:r>
            <a:rPr lang="en-US" sz="1800" kern="1200" dirty="0" smtClean="0">
              <a:latin typeface="+mj-lt"/>
              <a:cs typeface="Urdu Typesetting" panose="03020402040406030203" pitchFamily="66" charset="-78"/>
            </a:rPr>
            <a:t>Successful Interventions = Improve quality of life</a:t>
          </a:r>
          <a:endParaRPr lang="en-US" sz="1800" kern="1200" dirty="0">
            <a:latin typeface="Urdu Typesetting" panose="03020402040406030203" pitchFamily="66" charset="-78"/>
            <a:cs typeface="Urdu Typesetting" panose="03020402040406030203" pitchFamily="66" charset="-78"/>
          </a:endParaRPr>
        </a:p>
      </dsp:txBody>
      <dsp:txXfrm>
        <a:off x="599311" y="2263634"/>
        <a:ext cx="6878576" cy="646018"/>
      </dsp:txXfrm>
    </dsp:sp>
    <dsp:sp modelId="{CAA4C77B-8172-7C40-A7E0-EBE9E5C458D6}">
      <dsp:nvSpPr>
        <dsp:cNvPr id="0" name=""/>
        <dsp:cNvSpPr/>
      </dsp:nvSpPr>
      <dsp:spPr>
        <a:xfrm>
          <a:off x="599311" y="3017322"/>
          <a:ext cx="6878576" cy="646018"/>
        </a:xfrm>
        <a:prstGeom prst="rect">
          <a:avLst/>
        </a:prstGeom>
        <a:solidFill>
          <a:srgbClr val="BD1734">
            <a:alpha val="64000"/>
          </a:srgbClr>
        </a:solidFill>
        <a:ln>
          <a:noFill/>
        </a:ln>
        <a:effectLst>
          <a:outerShdw blurRad="57150" dist="38100" dir="5400000" algn="ctr" rotWithShape="0">
            <a:schemeClr val="accent2">
              <a:shade val="80000"/>
              <a:hueOff val="482362"/>
              <a:satOff val="-31213"/>
              <a:lumOff val="28498"/>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mj-lt"/>
              <a:cs typeface="Urdu Typesetting" panose="03020402040406030203" pitchFamily="66" charset="-78"/>
            </a:rPr>
            <a:t>Non-judgmental, non-coercive provision of services &amp; resources</a:t>
          </a:r>
          <a:endParaRPr lang="en-US" sz="1800" kern="1200" dirty="0">
            <a:latin typeface="+mj-lt"/>
            <a:cs typeface="Urdu Typesetting" panose="03020402040406030203" pitchFamily="66" charset="-78"/>
          </a:endParaRPr>
        </a:p>
      </dsp:txBody>
      <dsp:txXfrm>
        <a:off x="599311" y="3017322"/>
        <a:ext cx="6878576" cy="646018"/>
      </dsp:txXfrm>
    </dsp:sp>
    <dsp:sp modelId="{40DBEA82-6765-254A-A1E7-D45CEE54F594}">
      <dsp:nvSpPr>
        <dsp:cNvPr id="0" name=""/>
        <dsp:cNvSpPr/>
      </dsp:nvSpPr>
      <dsp:spPr>
        <a:xfrm>
          <a:off x="609605" y="3773581"/>
          <a:ext cx="6878576" cy="646018"/>
        </a:xfrm>
        <a:prstGeom prst="rect">
          <a:avLst/>
        </a:prstGeom>
        <a:solidFill>
          <a:srgbClr val="BD1734">
            <a:alpha val="64000"/>
          </a:srgbClr>
        </a:solidFill>
        <a:ln>
          <a:noFill/>
        </a:ln>
        <a:effectLst>
          <a:outerShdw blurRad="57150" dist="38100" dir="5400000" algn="ctr" rotWithShape="0">
            <a:schemeClr val="accent2">
              <a:shade val="80000"/>
              <a:hueOff val="602953"/>
              <a:satOff val="-39016"/>
              <a:lumOff val="35622"/>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60000"/>
            </a:lnSpc>
            <a:spcBef>
              <a:spcPct val="0"/>
            </a:spcBef>
            <a:spcAft>
              <a:spcPct val="35000"/>
            </a:spcAft>
          </a:pPr>
          <a:r>
            <a:rPr lang="en-US" sz="1800" kern="1200" dirty="0" smtClean="0">
              <a:latin typeface="+mj-lt"/>
              <a:cs typeface="Urdu Typesetting" panose="03020402040406030203" pitchFamily="66" charset="-78"/>
            </a:rPr>
            <a:t>Affirms drug users as primary agents of reducing harms </a:t>
          </a:r>
        </a:p>
      </dsp:txBody>
      <dsp:txXfrm>
        <a:off x="609605" y="3773581"/>
        <a:ext cx="6878576" cy="646018"/>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759B172-6691-4847-B09E-F1B2228944FB}">
      <dsp:nvSpPr>
        <dsp:cNvPr id="0" name=""/>
        <dsp:cNvSpPr/>
      </dsp:nvSpPr>
      <dsp:spPr>
        <a:xfrm>
          <a:off x="1524002" y="304809"/>
          <a:ext cx="2072640" cy="2072640"/>
        </a:xfrm>
        <a:prstGeom prst="ellipse">
          <a:avLst/>
        </a:prstGeom>
        <a:solidFill>
          <a:srgbClr val="BD1734">
            <a:alpha val="64000"/>
          </a:srgbClr>
        </a:solidFill>
        <a:ln>
          <a:noFill/>
        </a:ln>
        <a:effectLst>
          <a:outerShdw blurRad="57150" dist="38100" dir="5400000" algn="ctr" rotWithShape="0">
            <a:schemeClr val="accent2">
              <a:shade val="80000"/>
              <a:alpha val="50000"/>
              <a:hueOff val="0"/>
              <a:satOff val="0"/>
              <a:lumOff val="0"/>
              <a:alphaOff val="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n-US" sz="2600" kern="1200" dirty="0" smtClean="0">
              <a:latin typeface="Constantia"/>
              <a:cs typeface="Constantia"/>
            </a:rPr>
            <a:t>Person</a:t>
          </a:r>
          <a:endParaRPr lang="en-US" sz="2600" kern="1200" dirty="0">
            <a:latin typeface="Constantia"/>
            <a:cs typeface="Constantia"/>
          </a:endParaRPr>
        </a:p>
      </dsp:txBody>
      <dsp:txXfrm>
        <a:off x="1800354" y="667521"/>
        <a:ext cx="1519936" cy="932688"/>
      </dsp:txXfrm>
    </dsp:sp>
    <dsp:sp modelId="{22A29609-B272-E849-9862-E9F2E45B252E}">
      <dsp:nvSpPr>
        <dsp:cNvPr id="0" name=""/>
        <dsp:cNvSpPr/>
      </dsp:nvSpPr>
      <dsp:spPr>
        <a:xfrm>
          <a:off x="2226157" y="1338580"/>
          <a:ext cx="2072640" cy="2072640"/>
        </a:xfrm>
        <a:prstGeom prst="ellipse">
          <a:avLst/>
        </a:prstGeom>
        <a:solidFill>
          <a:srgbClr val="BD1734">
            <a:alpha val="64000"/>
          </a:srgbClr>
        </a:solidFill>
        <a:ln>
          <a:noFill/>
        </a:ln>
        <a:effectLst>
          <a:outerShdw blurRad="57150" dist="38100" dir="5400000" algn="ctr" rotWithShape="0">
            <a:schemeClr val="accent2">
              <a:shade val="80000"/>
              <a:alpha val="50000"/>
              <a:hueOff val="-3154"/>
              <a:satOff val="0"/>
              <a:lumOff val="2011"/>
              <a:alphaOff val="-1500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n-US" sz="2600" kern="1200" dirty="0" smtClean="0">
              <a:latin typeface="Constantia"/>
              <a:cs typeface="Constantia"/>
            </a:rPr>
            <a:t>Context</a:t>
          </a:r>
          <a:endParaRPr lang="en-US" sz="2600" kern="1200" dirty="0">
            <a:latin typeface="Constantia"/>
            <a:cs typeface="Constantia"/>
          </a:endParaRPr>
        </a:p>
      </dsp:txBody>
      <dsp:txXfrm>
        <a:off x="2860040" y="1874012"/>
        <a:ext cx="1243584" cy="1139952"/>
      </dsp:txXfrm>
    </dsp:sp>
    <dsp:sp modelId="{396BBA06-02B4-DB4D-A548-5FCFAAFC1F5D}">
      <dsp:nvSpPr>
        <dsp:cNvPr id="0" name=""/>
        <dsp:cNvSpPr/>
      </dsp:nvSpPr>
      <dsp:spPr>
        <a:xfrm>
          <a:off x="730402" y="1338580"/>
          <a:ext cx="2072640" cy="2072640"/>
        </a:xfrm>
        <a:prstGeom prst="ellipse">
          <a:avLst/>
        </a:prstGeom>
        <a:solidFill>
          <a:srgbClr val="BD1734">
            <a:alpha val="64000"/>
          </a:srgbClr>
        </a:solidFill>
        <a:ln>
          <a:noFill/>
        </a:ln>
        <a:effectLst>
          <a:outerShdw blurRad="57150" dist="38100" dir="5400000" algn="ctr" rotWithShape="0">
            <a:schemeClr val="accent2">
              <a:shade val="80000"/>
              <a:alpha val="50000"/>
              <a:hueOff val="-6308"/>
              <a:satOff val="0"/>
              <a:lumOff val="4022"/>
              <a:alphaOff val="-3000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n-US" sz="2600" kern="1200" dirty="0" smtClean="0">
              <a:latin typeface="Constantia"/>
              <a:cs typeface="Constantia"/>
            </a:rPr>
            <a:t>   Drug</a:t>
          </a:r>
          <a:endParaRPr lang="en-US" sz="2600" kern="1200" dirty="0">
            <a:latin typeface="Constantia"/>
            <a:cs typeface="Constantia"/>
          </a:endParaRPr>
        </a:p>
      </dsp:txBody>
      <dsp:txXfrm>
        <a:off x="925575" y="1874012"/>
        <a:ext cx="1243584" cy="1139952"/>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2A7D1F8-C9D4-D34A-9A64-AE51BA70C0BC}">
      <dsp:nvSpPr>
        <dsp:cNvPr id="0" name=""/>
        <dsp:cNvSpPr/>
      </dsp:nvSpPr>
      <dsp:spPr>
        <a:xfrm>
          <a:off x="0" y="0"/>
          <a:ext cx="8229600" cy="1166730"/>
        </a:xfrm>
        <a:prstGeom prst="roundRect">
          <a:avLst/>
        </a:prstGeom>
        <a:solidFill>
          <a:srgbClr val="BD1734">
            <a:alpha val="64000"/>
          </a:srgbClr>
        </a:solidFill>
        <a:ln>
          <a:noFill/>
        </a:ln>
        <a:effectLst>
          <a:outerShdw blurRad="57150" dist="38100" dir="5400000" algn="ctr" rotWithShape="0">
            <a:schemeClr val="accent2">
              <a:alpha val="90000"/>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b="0" kern="1200" dirty="0" smtClean="0">
              <a:solidFill>
                <a:srgbClr val="FFB61D"/>
              </a:solidFill>
              <a:effectLst>
                <a:outerShdw blurRad="50800" dist="38100" dir="2700000" algn="tl" rotWithShape="0">
                  <a:srgbClr val="000000">
                    <a:alpha val="43000"/>
                  </a:srgbClr>
                </a:outerShdw>
              </a:effectLst>
              <a:latin typeface="+mj-lt"/>
              <a:cs typeface="Urdu Typesetting" panose="03020402040406030203" pitchFamily="66" charset="-78"/>
            </a:rPr>
            <a:t>Strategies/Interventions include:</a:t>
          </a:r>
        </a:p>
        <a:p>
          <a:pPr lvl="0" algn="l" defTabSz="1422400">
            <a:lnSpc>
              <a:spcPct val="90000"/>
            </a:lnSpc>
            <a:spcBef>
              <a:spcPct val="0"/>
            </a:spcBef>
            <a:spcAft>
              <a:spcPct val="35000"/>
            </a:spcAft>
          </a:pPr>
          <a:r>
            <a:rPr lang="en-US" sz="3200" b="0" kern="1200" dirty="0" smtClean="0">
              <a:solidFill>
                <a:srgbClr val="FFB61D"/>
              </a:solidFill>
              <a:effectLst>
                <a:outerShdw blurRad="50800" dist="38100" dir="2700000" algn="tl" rotWithShape="0">
                  <a:srgbClr val="000000">
                    <a:alpha val="43000"/>
                  </a:srgbClr>
                </a:outerShdw>
              </a:effectLst>
              <a:latin typeface="+mj-lt"/>
              <a:cs typeface="Urdu Typesetting" panose="03020402040406030203" pitchFamily="66" charset="-78"/>
            </a:rPr>
            <a:t>Controlled Use</a:t>
          </a:r>
          <a:endParaRPr lang="en-US" sz="3200" b="0" kern="1200" dirty="0">
            <a:solidFill>
              <a:srgbClr val="FFB61D"/>
            </a:solidFill>
            <a:effectLst>
              <a:outerShdw blurRad="50800" dist="38100" dir="2700000" algn="tl" rotWithShape="0">
                <a:srgbClr val="000000">
                  <a:alpha val="43000"/>
                </a:srgbClr>
              </a:outerShdw>
            </a:effectLst>
            <a:latin typeface="+mj-lt"/>
            <a:cs typeface="Urdu Typesetting" panose="03020402040406030203" pitchFamily="66" charset="-78"/>
          </a:endParaRPr>
        </a:p>
      </dsp:txBody>
      <dsp:txXfrm>
        <a:off x="0" y="0"/>
        <a:ext cx="8229600" cy="1166730"/>
      </dsp:txXfrm>
    </dsp:sp>
    <dsp:sp modelId="{CFC26B3A-D20C-8049-BE40-5EE54A93A4E6}">
      <dsp:nvSpPr>
        <dsp:cNvPr id="0" name=""/>
        <dsp:cNvSpPr/>
      </dsp:nvSpPr>
      <dsp:spPr>
        <a:xfrm>
          <a:off x="0" y="1188603"/>
          <a:ext cx="8229600" cy="1229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4290" rIns="192024" bIns="34290" numCol="1" spcCol="1270" anchor="t" anchorCtr="0">
          <a:noAutofit/>
        </a:bodyPr>
        <a:lstStyle/>
        <a:p>
          <a:pPr marL="228600" lvl="1" indent="-228600" algn="l" defTabSz="1200150">
            <a:lnSpc>
              <a:spcPct val="90000"/>
            </a:lnSpc>
            <a:spcBef>
              <a:spcPct val="0"/>
            </a:spcBef>
            <a:spcAft>
              <a:spcPct val="20000"/>
            </a:spcAft>
            <a:buChar char="••"/>
          </a:pPr>
          <a:r>
            <a:rPr lang="en-US" sz="2700" kern="1200" dirty="0" smtClean="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rPr>
            <a:t>Goal is to reduce the harm by reducing consumption or by controlling episodes/situation of use  </a:t>
          </a:r>
          <a:endParaRPr lang="en-US" sz="2700" kern="1200" dirty="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endParaRPr>
        </a:p>
        <a:p>
          <a:pPr marL="228600" lvl="1" indent="-228600" algn="l" defTabSz="1022350">
            <a:lnSpc>
              <a:spcPct val="90000"/>
            </a:lnSpc>
            <a:spcBef>
              <a:spcPct val="0"/>
            </a:spcBef>
            <a:spcAft>
              <a:spcPct val="20000"/>
            </a:spcAft>
            <a:buChar char="••"/>
          </a:pPr>
          <a:endParaRPr lang="en-US" sz="2300" kern="1200" dirty="0">
            <a:latin typeface="Constantia"/>
            <a:cs typeface="Constantia"/>
          </a:endParaRPr>
        </a:p>
      </dsp:txBody>
      <dsp:txXfrm>
        <a:off x="0" y="1188603"/>
        <a:ext cx="8229600" cy="1229580"/>
      </dsp:txXfrm>
    </dsp:sp>
    <dsp:sp modelId="{EDEA0FDC-1EA4-564C-8331-6925CB932616}">
      <dsp:nvSpPr>
        <dsp:cNvPr id="0" name=""/>
        <dsp:cNvSpPr/>
      </dsp:nvSpPr>
      <dsp:spPr>
        <a:xfrm>
          <a:off x="0" y="2211420"/>
          <a:ext cx="8229600" cy="1046979"/>
        </a:xfrm>
        <a:prstGeom prst="roundRect">
          <a:avLst/>
        </a:prstGeom>
        <a:solidFill>
          <a:srgbClr val="BD1734">
            <a:alpha val="64000"/>
          </a:srgbClr>
        </a:solidFill>
        <a:ln>
          <a:noFill/>
        </a:ln>
        <a:effectLst>
          <a:outerShdw blurRad="57150" dist="38100" dir="5400000" algn="ctr" rotWithShape="0">
            <a:schemeClr val="accent2">
              <a:alpha val="90000"/>
              <a:hueOff val="0"/>
              <a:satOff val="0"/>
              <a:lumOff val="0"/>
              <a:alphaOff val="-4000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solidFill>
                <a:srgbClr val="FFB61D"/>
              </a:solidFill>
              <a:effectLst>
                <a:outerShdw blurRad="50800" dist="38100" dir="2700000" algn="tl" rotWithShape="0">
                  <a:srgbClr val="000000">
                    <a:alpha val="43000"/>
                  </a:srgbClr>
                </a:outerShdw>
              </a:effectLst>
              <a:latin typeface="Trebuchet MS" panose="020B0603020202020204" pitchFamily="34" charset="0"/>
              <a:cs typeface="Urdu Typesetting" panose="03020402040406030203" pitchFamily="66" charset="-78"/>
            </a:rPr>
            <a:t>Application</a:t>
          </a:r>
          <a:endParaRPr lang="en-US" sz="3200" kern="1200" dirty="0">
            <a:solidFill>
              <a:srgbClr val="FFB61D"/>
            </a:solidFill>
            <a:effectLst>
              <a:outerShdw blurRad="50800" dist="38100" dir="2700000" algn="tl" rotWithShape="0">
                <a:srgbClr val="000000">
                  <a:alpha val="43000"/>
                </a:srgbClr>
              </a:outerShdw>
            </a:effectLst>
            <a:latin typeface="Trebuchet MS" panose="020B0603020202020204" pitchFamily="34" charset="0"/>
            <a:cs typeface="Urdu Typesetting" panose="03020402040406030203" pitchFamily="66" charset="-78"/>
          </a:endParaRPr>
        </a:p>
      </dsp:txBody>
      <dsp:txXfrm>
        <a:off x="0" y="2211420"/>
        <a:ext cx="8229600" cy="1046979"/>
      </dsp:txXfrm>
    </dsp:sp>
    <dsp:sp modelId="{E6791D03-2779-AD4E-B7B0-8AECF0D2025D}">
      <dsp:nvSpPr>
        <dsp:cNvPr id="0" name=""/>
        <dsp:cNvSpPr/>
      </dsp:nvSpPr>
      <dsp:spPr>
        <a:xfrm>
          <a:off x="0" y="3465162"/>
          <a:ext cx="8229600" cy="2151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dirty="0" smtClean="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rPr>
            <a:t>Applied in self-help support groups (Moderation Management; www.moderation.org)</a:t>
          </a:r>
          <a:endParaRPr lang="en-US" sz="2600" kern="1200" dirty="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endParaRPr>
        </a:p>
        <a:p>
          <a:pPr marL="228600" lvl="1" indent="-228600" algn="l" defTabSz="1155700">
            <a:lnSpc>
              <a:spcPct val="90000"/>
            </a:lnSpc>
            <a:spcBef>
              <a:spcPct val="0"/>
            </a:spcBef>
            <a:spcAft>
              <a:spcPct val="20000"/>
            </a:spcAft>
            <a:buChar char="••"/>
          </a:pPr>
          <a:r>
            <a:rPr lang="en-US" sz="2600" kern="1200" dirty="0" smtClean="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rPr>
            <a:t>Some harm reduction/needle exchange programs</a:t>
          </a:r>
          <a:endParaRPr lang="en-US" sz="2600" kern="1200" dirty="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endParaRPr>
        </a:p>
        <a:p>
          <a:pPr marL="228600" lvl="1" indent="-228600" algn="l" defTabSz="1155700">
            <a:lnSpc>
              <a:spcPct val="90000"/>
            </a:lnSpc>
            <a:spcBef>
              <a:spcPct val="0"/>
            </a:spcBef>
            <a:spcAft>
              <a:spcPct val="20000"/>
            </a:spcAft>
            <a:buChar char="••"/>
          </a:pPr>
          <a:r>
            <a:rPr lang="en-US" sz="2600" kern="1200" dirty="0" smtClean="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rPr>
            <a:t>Some housing programs</a:t>
          </a:r>
          <a:endParaRPr lang="en-US" sz="2600" kern="1200" dirty="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endParaRPr>
        </a:p>
        <a:p>
          <a:pPr marL="228600" lvl="1" indent="-228600" algn="l" defTabSz="1155700">
            <a:lnSpc>
              <a:spcPct val="90000"/>
            </a:lnSpc>
            <a:spcBef>
              <a:spcPct val="0"/>
            </a:spcBef>
            <a:spcAft>
              <a:spcPct val="20000"/>
            </a:spcAft>
            <a:buChar char="••"/>
          </a:pPr>
          <a:r>
            <a:rPr lang="en-US" sz="2600" kern="1200" dirty="0" smtClean="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rPr>
            <a:t>Some dual disorder programs</a:t>
          </a:r>
          <a:endParaRPr lang="en-US" sz="2600" kern="1200" dirty="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endParaRPr>
        </a:p>
      </dsp:txBody>
      <dsp:txXfrm>
        <a:off x="0" y="3465162"/>
        <a:ext cx="8229600" cy="2151765"/>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2A7D1F8-C9D4-D34A-9A64-AE51BA70C0BC}">
      <dsp:nvSpPr>
        <dsp:cNvPr id="0" name=""/>
        <dsp:cNvSpPr/>
      </dsp:nvSpPr>
      <dsp:spPr>
        <a:xfrm>
          <a:off x="0" y="0"/>
          <a:ext cx="8229600" cy="556376"/>
        </a:xfrm>
        <a:prstGeom prst="roundRect">
          <a:avLst/>
        </a:prstGeom>
        <a:solidFill>
          <a:srgbClr val="BD1734">
            <a:alpha val="64000"/>
          </a:srgbClr>
        </a:solidFill>
        <a:ln>
          <a:noFill/>
        </a:ln>
        <a:effectLst>
          <a:outerShdw blurRad="57150" dist="38100" dir="5400000" algn="ctr" rotWithShape="0">
            <a:schemeClr val="accent2">
              <a:alpha val="90000"/>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b="0" kern="1200" dirty="0" smtClean="0">
              <a:solidFill>
                <a:srgbClr val="FFB61D"/>
              </a:solidFill>
              <a:latin typeface="+mj-lt"/>
              <a:cs typeface="Urdu Typesetting" panose="03020402040406030203" pitchFamily="66" charset="-78"/>
            </a:rPr>
            <a:t>Substitution Therapy</a:t>
          </a:r>
          <a:endParaRPr lang="en-US" sz="3200" b="0" kern="1200" dirty="0">
            <a:solidFill>
              <a:srgbClr val="FFB61D"/>
            </a:solidFill>
            <a:latin typeface="+mj-lt"/>
            <a:cs typeface="Urdu Typesetting" panose="03020402040406030203" pitchFamily="66" charset="-78"/>
          </a:endParaRPr>
        </a:p>
      </dsp:txBody>
      <dsp:txXfrm>
        <a:off x="0" y="0"/>
        <a:ext cx="8229600" cy="556376"/>
      </dsp:txXfrm>
    </dsp:sp>
    <dsp:sp modelId="{CFC26B3A-D20C-8049-BE40-5EE54A93A4E6}">
      <dsp:nvSpPr>
        <dsp:cNvPr id="0" name=""/>
        <dsp:cNvSpPr/>
      </dsp:nvSpPr>
      <dsp:spPr>
        <a:xfrm>
          <a:off x="0" y="669236"/>
          <a:ext cx="8229600" cy="1424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4290" rIns="192024" bIns="34290" numCol="1" spcCol="1270" anchor="t" anchorCtr="0">
          <a:noAutofit/>
        </a:bodyPr>
        <a:lstStyle/>
        <a:p>
          <a:pPr marL="228600" lvl="1" indent="-228600" algn="l" defTabSz="1200150">
            <a:lnSpc>
              <a:spcPct val="90000"/>
            </a:lnSpc>
            <a:spcBef>
              <a:spcPct val="0"/>
            </a:spcBef>
            <a:spcAft>
              <a:spcPct val="20000"/>
            </a:spcAft>
            <a:buChar char="••"/>
          </a:pPr>
          <a:r>
            <a:rPr lang="en-US" sz="2700" kern="1200" dirty="0" smtClean="0">
              <a:solidFill>
                <a:srgbClr val="FFFF00"/>
              </a:solidFill>
              <a:latin typeface="+mj-lt"/>
              <a:cs typeface="Urdu Typesetting" panose="03020402040406030203" pitchFamily="66" charset="-78"/>
            </a:rPr>
            <a:t>Goal is to replace one drug with a high associated risk with another drug of a lower risk</a:t>
          </a:r>
          <a:endParaRPr lang="en-US" sz="2700" kern="1200" dirty="0">
            <a:solidFill>
              <a:srgbClr val="FFFF00"/>
            </a:solidFill>
            <a:latin typeface="+mj-lt"/>
            <a:cs typeface="Urdu Typesetting" panose="03020402040406030203" pitchFamily="66" charset="-78"/>
          </a:endParaRPr>
        </a:p>
        <a:p>
          <a:pPr marL="285750" lvl="1" indent="-285750" algn="l" defTabSz="1600200">
            <a:lnSpc>
              <a:spcPct val="90000"/>
            </a:lnSpc>
            <a:spcBef>
              <a:spcPct val="0"/>
            </a:spcBef>
            <a:spcAft>
              <a:spcPct val="20000"/>
            </a:spcAft>
            <a:buChar char="••"/>
          </a:pPr>
          <a:endParaRPr lang="en-US" sz="3600" kern="1200" dirty="0">
            <a:latin typeface="Constantia"/>
            <a:cs typeface="Constantia"/>
          </a:endParaRPr>
        </a:p>
      </dsp:txBody>
      <dsp:txXfrm>
        <a:off x="0" y="669236"/>
        <a:ext cx="8229600" cy="1424160"/>
      </dsp:txXfrm>
    </dsp:sp>
    <dsp:sp modelId="{EDEA0FDC-1EA4-564C-8331-6925CB932616}">
      <dsp:nvSpPr>
        <dsp:cNvPr id="0" name=""/>
        <dsp:cNvSpPr/>
      </dsp:nvSpPr>
      <dsp:spPr>
        <a:xfrm>
          <a:off x="0" y="1554782"/>
          <a:ext cx="8229600" cy="694455"/>
        </a:xfrm>
        <a:prstGeom prst="roundRect">
          <a:avLst/>
        </a:prstGeom>
        <a:solidFill>
          <a:srgbClr val="BD1734">
            <a:alpha val="64000"/>
          </a:srgbClr>
        </a:solidFill>
        <a:ln>
          <a:noFill/>
        </a:ln>
        <a:effectLst>
          <a:outerShdw blurRad="57150" dist="38100" dir="5400000" algn="ctr" rotWithShape="0">
            <a:schemeClr val="accent2">
              <a:alpha val="90000"/>
              <a:hueOff val="0"/>
              <a:satOff val="0"/>
              <a:lumOff val="0"/>
              <a:alphaOff val="-4000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solidFill>
                <a:srgbClr val="FFB61D"/>
              </a:solidFill>
              <a:latin typeface="+mj-lt"/>
              <a:cs typeface="Urdu Typesetting" panose="03020402040406030203" pitchFamily="66" charset="-78"/>
            </a:rPr>
            <a:t>Application</a:t>
          </a:r>
          <a:endParaRPr lang="en-US" sz="3200" kern="1200" dirty="0">
            <a:solidFill>
              <a:srgbClr val="FFB61D"/>
            </a:solidFill>
            <a:latin typeface="+mj-lt"/>
            <a:cs typeface="Urdu Typesetting" panose="03020402040406030203" pitchFamily="66" charset="-78"/>
          </a:endParaRPr>
        </a:p>
      </dsp:txBody>
      <dsp:txXfrm>
        <a:off x="0" y="1554782"/>
        <a:ext cx="8229600" cy="694455"/>
      </dsp:txXfrm>
    </dsp:sp>
    <dsp:sp modelId="{E6791D03-2779-AD4E-B7B0-8AECF0D2025D}">
      <dsp:nvSpPr>
        <dsp:cNvPr id="0" name=""/>
        <dsp:cNvSpPr/>
      </dsp:nvSpPr>
      <dsp:spPr>
        <a:xfrm>
          <a:off x="0" y="2421837"/>
          <a:ext cx="8229600" cy="1391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4290" rIns="192024" bIns="34290" numCol="1" spcCol="1270" anchor="t" anchorCtr="0">
          <a:noAutofit/>
        </a:bodyPr>
        <a:lstStyle/>
        <a:p>
          <a:pPr marL="228600" lvl="1" indent="-228600" algn="l" defTabSz="1200150">
            <a:lnSpc>
              <a:spcPct val="90000"/>
            </a:lnSpc>
            <a:spcBef>
              <a:spcPct val="0"/>
            </a:spcBef>
            <a:spcAft>
              <a:spcPct val="20000"/>
            </a:spcAft>
            <a:buChar char="••"/>
          </a:pPr>
          <a:r>
            <a:rPr lang="en-US" sz="2700" kern="1200" dirty="0" smtClean="0">
              <a:solidFill>
                <a:srgbClr val="FFFF00"/>
              </a:solidFill>
              <a:effectLst/>
              <a:latin typeface="+mj-lt"/>
              <a:cs typeface="Urdu Typesetting" panose="03020402040406030203" pitchFamily="66" charset="-78"/>
            </a:rPr>
            <a:t>Methadone maintenance</a:t>
          </a:r>
          <a:endParaRPr lang="en-US" sz="2700" kern="1200" dirty="0">
            <a:solidFill>
              <a:srgbClr val="FFFF00"/>
            </a:solidFill>
            <a:effectLst/>
            <a:latin typeface="+mj-lt"/>
            <a:cs typeface="Urdu Typesetting" panose="03020402040406030203" pitchFamily="66" charset="-78"/>
          </a:endParaRPr>
        </a:p>
        <a:p>
          <a:pPr marL="228600" lvl="1" indent="-228600" algn="l" defTabSz="1200150">
            <a:lnSpc>
              <a:spcPct val="90000"/>
            </a:lnSpc>
            <a:spcBef>
              <a:spcPct val="0"/>
            </a:spcBef>
            <a:spcAft>
              <a:spcPct val="20000"/>
            </a:spcAft>
            <a:buChar char="••"/>
          </a:pPr>
          <a:r>
            <a:rPr lang="en-US" sz="2700" kern="1200" dirty="0" smtClean="0">
              <a:solidFill>
                <a:srgbClr val="FFFF00"/>
              </a:solidFill>
              <a:effectLst/>
              <a:latin typeface="+mj-lt"/>
              <a:cs typeface="Urdu Typesetting" panose="03020402040406030203" pitchFamily="66" charset="-78"/>
            </a:rPr>
            <a:t>Nicotine replacement strategies</a:t>
          </a:r>
          <a:endParaRPr lang="en-US" sz="2700" kern="1200" dirty="0">
            <a:solidFill>
              <a:srgbClr val="FFFF00"/>
            </a:solidFill>
            <a:effectLst/>
            <a:latin typeface="+mj-lt"/>
            <a:cs typeface="Urdu Typesetting" panose="03020402040406030203" pitchFamily="66" charset="-78"/>
          </a:endParaRPr>
        </a:p>
        <a:p>
          <a:pPr marL="228600" lvl="1" indent="-228600" algn="l" defTabSz="1200150">
            <a:lnSpc>
              <a:spcPct val="90000"/>
            </a:lnSpc>
            <a:spcBef>
              <a:spcPct val="0"/>
            </a:spcBef>
            <a:spcAft>
              <a:spcPct val="20000"/>
            </a:spcAft>
            <a:buChar char="••"/>
          </a:pPr>
          <a:r>
            <a:rPr lang="en-US" sz="2700" kern="1200" dirty="0" smtClean="0">
              <a:solidFill>
                <a:srgbClr val="FFFF00"/>
              </a:solidFill>
              <a:effectLst/>
              <a:latin typeface="+mj-lt"/>
              <a:cs typeface="Urdu Typesetting" panose="03020402040406030203" pitchFamily="66" charset="-78"/>
            </a:rPr>
            <a:t>Physician-prescribed drugs</a:t>
          </a:r>
          <a:endParaRPr lang="en-US" sz="2700" kern="1200" dirty="0">
            <a:solidFill>
              <a:srgbClr val="FFFF00"/>
            </a:solidFill>
            <a:effectLst/>
            <a:latin typeface="+mj-lt"/>
            <a:cs typeface="Urdu Typesetting" panose="03020402040406030203" pitchFamily="66" charset="-78"/>
          </a:endParaRPr>
        </a:p>
      </dsp:txBody>
      <dsp:txXfrm>
        <a:off x="0" y="2421837"/>
        <a:ext cx="8229600" cy="1391040"/>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DD6C630-6920-2F49-9C29-961F50DBA135}">
      <dsp:nvSpPr>
        <dsp:cNvPr id="0" name=""/>
        <dsp:cNvSpPr/>
      </dsp:nvSpPr>
      <dsp:spPr>
        <a:xfrm>
          <a:off x="1094205" y="2224638"/>
          <a:ext cx="3263956" cy="757689"/>
        </a:xfrm>
        <a:prstGeom prst="rect">
          <a:avLst/>
        </a:prstGeom>
        <a:solidFill>
          <a:schemeClr val="accent2">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57150" dist="38100" dir="5400000" algn="ctr" rotWithShape="0">
            <a:schemeClr val="accent2">
              <a:alpha val="90000"/>
              <a:tint val="40000"/>
              <a:hueOff val="0"/>
              <a:satOff val="0"/>
              <a:lumOff val="0"/>
              <a:alphaOff val="0"/>
              <a:shade val="9000"/>
              <a:satMod val="105000"/>
              <a:alpha val="48000"/>
            </a:scheme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70688" rIns="170688" bIns="170688" numCol="1" spcCol="1270" anchor="ctr" anchorCtr="0">
          <a:noAutofit/>
        </a:bodyPr>
        <a:lstStyle/>
        <a:p>
          <a:pPr lvl="0" algn="l" defTabSz="1066800">
            <a:lnSpc>
              <a:spcPct val="90000"/>
            </a:lnSpc>
            <a:spcBef>
              <a:spcPct val="0"/>
            </a:spcBef>
            <a:spcAft>
              <a:spcPct val="35000"/>
            </a:spcAft>
          </a:pPr>
          <a:r>
            <a:rPr lang="en-US" sz="2400" kern="1200" dirty="0" smtClean="0">
              <a:solidFill>
                <a:schemeClr val="tx1"/>
              </a:solidFill>
              <a:latin typeface="+mj-lt"/>
              <a:cs typeface="Urdu Typesetting" panose="03020402040406030203" pitchFamily="66" charset="-78"/>
            </a:rPr>
            <a:t>For tenant's lease </a:t>
          </a:r>
        </a:p>
      </dsp:txBody>
      <dsp:txXfrm>
        <a:off x="1616438" y="2224638"/>
        <a:ext cx="2741723" cy="757689"/>
      </dsp:txXfrm>
    </dsp:sp>
    <dsp:sp modelId="{D710F3DD-758D-144D-892C-D7AB516B22CE}">
      <dsp:nvSpPr>
        <dsp:cNvPr id="0" name=""/>
        <dsp:cNvSpPr/>
      </dsp:nvSpPr>
      <dsp:spPr>
        <a:xfrm>
          <a:off x="1094205" y="2921228"/>
          <a:ext cx="3263956" cy="833447"/>
        </a:xfrm>
        <a:prstGeom prst="rect">
          <a:avLst/>
        </a:prstGeom>
        <a:solidFill>
          <a:schemeClr val="accent2">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57150" dist="38100" dir="5400000" algn="ctr" rotWithShape="0">
            <a:schemeClr val="accent2">
              <a:alpha val="90000"/>
              <a:tint val="40000"/>
              <a:hueOff val="0"/>
              <a:satOff val="0"/>
              <a:lumOff val="0"/>
              <a:alphaOff val="0"/>
              <a:shade val="9000"/>
              <a:satMod val="105000"/>
              <a:alpha val="48000"/>
            </a:scheme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70688" rIns="170688" bIns="170688" numCol="1" spcCol="1270" anchor="ctr" anchorCtr="0">
          <a:noAutofit/>
        </a:bodyPr>
        <a:lstStyle/>
        <a:p>
          <a:pPr lvl="0" algn="l" defTabSz="1066800">
            <a:lnSpc>
              <a:spcPct val="90000"/>
            </a:lnSpc>
            <a:spcBef>
              <a:spcPct val="0"/>
            </a:spcBef>
            <a:spcAft>
              <a:spcPct val="35000"/>
            </a:spcAft>
          </a:pPr>
          <a:r>
            <a:rPr lang="en-US" sz="2400" kern="1200" dirty="0" smtClean="0">
              <a:latin typeface="+mj-lt"/>
              <a:cs typeface="Urdu Typesetting" panose="03020402040406030203" pitchFamily="66" charset="-78"/>
            </a:rPr>
            <a:t>For tenant's behavior - risk</a:t>
          </a:r>
          <a:endParaRPr lang="en-US" sz="2400" kern="1200" dirty="0">
            <a:latin typeface="+mj-lt"/>
            <a:cs typeface="Urdu Typesetting" panose="03020402040406030203" pitchFamily="66" charset="-78"/>
          </a:endParaRPr>
        </a:p>
      </dsp:txBody>
      <dsp:txXfrm>
        <a:off x="1616438" y="2921228"/>
        <a:ext cx="2741723" cy="833447"/>
      </dsp:txXfrm>
    </dsp:sp>
    <dsp:sp modelId="{6F321A61-FBF4-6B4C-9DFE-2C7E5836E500}">
      <dsp:nvSpPr>
        <dsp:cNvPr id="0" name=""/>
        <dsp:cNvSpPr/>
      </dsp:nvSpPr>
      <dsp:spPr>
        <a:xfrm>
          <a:off x="1094205" y="3779871"/>
          <a:ext cx="3263956" cy="833447"/>
        </a:xfrm>
        <a:prstGeom prst="rect">
          <a:avLst/>
        </a:prstGeom>
        <a:solidFill>
          <a:schemeClr val="accent2">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57150" dist="38100" dir="5400000" algn="ctr" rotWithShape="0">
            <a:schemeClr val="accent2">
              <a:alpha val="90000"/>
              <a:tint val="40000"/>
              <a:hueOff val="0"/>
              <a:satOff val="0"/>
              <a:lumOff val="0"/>
              <a:alphaOff val="0"/>
              <a:shade val="9000"/>
              <a:satMod val="105000"/>
              <a:alpha val="48000"/>
            </a:scheme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70688" rIns="170688" bIns="170688" numCol="1" spcCol="1270" anchor="ctr" anchorCtr="0">
          <a:noAutofit/>
        </a:bodyPr>
        <a:lstStyle/>
        <a:p>
          <a:pPr lvl="0" algn="l" defTabSz="1066800">
            <a:lnSpc>
              <a:spcPct val="90000"/>
            </a:lnSpc>
            <a:spcBef>
              <a:spcPct val="0"/>
            </a:spcBef>
            <a:spcAft>
              <a:spcPct val="35000"/>
            </a:spcAft>
          </a:pPr>
          <a:r>
            <a:rPr lang="en-US" sz="2400" kern="1200" dirty="0" smtClean="0">
              <a:latin typeface="+mj-lt"/>
              <a:cs typeface="Urdu Typesetting" panose="03020402040406030203" pitchFamily="66" charset="-78"/>
            </a:rPr>
            <a:t>For other tenants - safety</a:t>
          </a:r>
          <a:endParaRPr lang="en-US" sz="2400" kern="1200" dirty="0">
            <a:latin typeface="+mj-lt"/>
            <a:cs typeface="Urdu Typesetting" panose="03020402040406030203" pitchFamily="66" charset="-78"/>
          </a:endParaRPr>
        </a:p>
      </dsp:txBody>
      <dsp:txXfrm>
        <a:off x="1616438" y="3779871"/>
        <a:ext cx="2741723" cy="833447"/>
      </dsp:txXfrm>
    </dsp:sp>
    <dsp:sp modelId="{6A723C5D-A2F2-3043-BA1E-4C9C19F3389B}">
      <dsp:nvSpPr>
        <dsp:cNvPr id="0" name=""/>
        <dsp:cNvSpPr/>
      </dsp:nvSpPr>
      <dsp:spPr>
        <a:xfrm>
          <a:off x="1094205" y="4588266"/>
          <a:ext cx="3263956" cy="833447"/>
        </a:xfrm>
        <a:prstGeom prst="rect">
          <a:avLst/>
        </a:prstGeom>
        <a:solidFill>
          <a:schemeClr val="accent2">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57150" dist="38100" dir="5400000" algn="ctr" rotWithShape="0">
            <a:schemeClr val="accent2">
              <a:alpha val="90000"/>
              <a:tint val="40000"/>
              <a:hueOff val="0"/>
              <a:satOff val="0"/>
              <a:lumOff val="0"/>
              <a:alphaOff val="0"/>
              <a:shade val="9000"/>
              <a:satMod val="105000"/>
              <a:alpha val="48000"/>
            </a:scheme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70688" rIns="170688" bIns="170688" numCol="1" spcCol="1270" anchor="ctr" anchorCtr="0">
          <a:noAutofit/>
        </a:bodyPr>
        <a:lstStyle/>
        <a:p>
          <a:pPr lvl="0" algn="l" defTabSz="1066800">
            <a:lnSpc>
              <a:spcPct val="90000"/>
            </a:lnSpc>
            <a:spcBef>
              <a:spcPct val="0"/>
            </a:spcBef>
            <a:spcAft>
              <a:spcPct val="35000"/>
            </a:spcAft>
          </a:pPr>
          <a:r>
            <a:rPr lang="en-US" sz="2400" kern="1200" dirty="0" smtClean="0">
              <a:latin typeface="+mj-lt"/>
              <a:cs typeface="Urdu Typesetting" panose="03020402040406030203" pitchFamily="66" charset="-78"/>
            </a:rPr>
            <a:t>For landlords' concerns - liability</a:t>
          </a:r>
          <a:endParaRPr lang="en-US" sz="2400" kern="1200" dirty="0">
            <a:latin typeface="+mj-lt"/>
            <a:cs typeface="Urdu Typesetting" panose="03020402040406030203" pitchFamily="66" charset="-78"/>
          </a:endParaRPr>
        </a:p>
      </dsp:txBody>
      <dsp:txXfrm>
        <a:off x="1616438" y="4588266"/>
        <a:ext cx="2741723" cy="833447"/>
      </dsp:txXfrm>
    </dsp:sp>
    <dsp:sp modelId="{0B717F6B-DFB0-EF4F-A0A6-BDEE9A3A2218}">
      <dsp:nvSpPr>
        <dsp:cNvPr id="0" name=""/>
        <dsp:cNvSpPr/>
      </dsp:nvSpPr>
      <dsp:spPr>
        <a:xfrm>
          <a:off x="158920" y="189184"/>
          <a:ext cx="2347824" cy="2303144"/>
        </a:xfrm>
        <a:prstGeom prst="ellipse">
          <a:avLst/>
        </a:prstGeom>
        <a:solidFill>
          <a:srgbClr val="BD1734">
            <a:alpha val="64000"/>
          </a:srgbClr>
        </a:solidFill>
        <a:ln>
          <a:noFill/>
        </a:ln>
        <a:effectLst>
          <a:outerShdw blurRad="57150" dist="38100" dir="5400000" algn="ctr" rotWithShape="0">
            <a:schemeClr val="accent2">
              <a:alpha val="90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smtClean="0">
              <a:latin typeface="Urdu Typesetting" panose="03020402040406030203" pitchFamily="66" charset="-78"/>
              <a:cs typeface="Urdu Typesetting" panose="03020402040406030203" pitchFamily="66" charset="-78"/>
            </a:rPr>
            <a:t>Requires </a:t>
          </a:r>
          <a:r>
            <a:rPr lang="en-US" sz="2400" kern="1200" dirty="0" smtClean="0">
              <a:solidFill>
                <a:srgbClr val="FFB61D"/>
              </a:solidFill>
              <a:latin typeface="Urdu Typesetting" panose="03020402040406030203" pitchFamily="66" charset="-78"/>
              <a:cs typeface="Urdu Typesetting" panose="03020402040406030203" pitchFamily="66" charset="-78"/>
            </a:rPr>
            <a:t>AGENCY</a:t>
          </a:r>
          <a:r>
            <a:rPr lang="en-US" sz="2400" kern="1200" dirty="0" smtClean="0">
              <a:latin typeface="Urdu Typesetting" panose="03020402040406030203" pitchFamily="66" charset="-78"/>
              <a:cs typeface="Urdu Typesetting" panose="03020402040406030203" pitchFamily="66" charset="-78"/>
            </a:rPr>
            <a:t> to assume some Responsibility and Liability </a:t>
          </a:r>
          <a:endParaRPr lang="en-US" sz="2400" kern="1200" dirty="0">
            <a:latin typeface="Urdu Typesetting" panose="03020402040406030203" pitchFamily="66" charset="-78"/>
            <a:cs typeface="Urdu Typesetting" panose="03020402040406030203" pitchFamily="66" charset="-78"/>
          </a:endParaRPr>
        </a:p>
      </dsp:txBody>
      <dsp:txXfrm>
        <a:off x="158920" y="189184"/>
        <a:ext cx="2347824" cy="2303144"/>
      </dsp:txXfrm>
    </dsp:sp>
    <dsp:sp modelId="{815CE2B4-2EE4-BE45-9FFC-8AAF88468BFA}">
      <dsp:nvSpPr>
        <dsp:cNvPr id="0" name=""/>
        <dsp:cNvSpPr/>
      </dsp:nvSpPr>
      <dsp:spPr>
        <a:xfrm>
          <a:off x="5332613" y="1904996"/>
          <a:ext cx="3030800" cy="1270425"/>
        </a:xfrm>
        <a:prstGeom prst="rect">
          <a:avLst/>
        </a:prstGeom>
        <a:solidFill>
          <a:schemeClr val="accent2">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57150" dist="38100" dir="5400000" algn="ctr" rotWithShape="0">
            <a:schemeClr val="accent2">
              <a:alpha val="90000"/>
              <a:tint val="40000"/>
              <a:hueOff val="0"/>
              <a:satOff val="0"/>
              <a:lumOff val="0"/>
              <a:alphaOff val="0"/>
              <a:shade val="9000"/>
              <a:satMod val="105000"/>
              <a:alpha val="48000"/>
            </a:scheme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70688" rIns="170688" bIns="170688" numCol="1" spcCol="1270" anchor="ctr" anchorCtr="0">
          <a:noAutofit/>
        </a:bodyPr>
        <a:lstStyle/>
        <a:p>
          <a:pPr lvl="0" algn="l" defTabSz="1066800">
            <a:lnSpc>
              <a:spcPct val="90000"/>
            </a:lnSpc>
            <a:spcBef>
              <a:spcPct val="0"/>
            </a:spcBef>
            <a:spcAft>
              <a:spcPct val="35000"/>
            </a:spcAft>
          </a:pPr>
          <a:r>
            <a:rPr lang="en-US" sz="2400" kern="1200" dirty="0" smtClean="0">
              <a:latin typeface="+mj-lt"/>
              <a:cs typeface="Urdu Typesetting" panose="03020402040406030203" pitchFamily="66" charset="-78"/>
            </a:rPr>
            <a:t>Client's choices are discussed in terms of consequences</a:t>
          </a:r>
          <a:endParaRPr lang="en-US" sz="2400" kern="1200" dirty="0">
            <a:latin typeface="+mj-lt"/>
            <a:cs typeface="Urdu Typesetting" panose="03020402040406030203" pitchFamily="66" charset="-78"/>
          </a:endParaRPr>
        </a:p>
      </dsp:txBody>
      <dsp:txXfrm>
        <a:off x="5817541" y="1904996"/>
        <a:ext cx="2545872" cy="1270425"/>
      </dsp:txXfrm>
    </dsp:sp>
    <dsp:sp modelId="{86EACE4F-03FF-2D41-9D79-1F83E199EBD7}">
      <dsp:nvSpPr>
        <dsp:cNvPr id="0" name=""/>
        <dsp:cNvSpPr/>
      </dsp:nvSpPr>
      <dsp:spPr>
        <a:xfrm>
          <a:off x="5332613" y="3200403"/>
          <a:ext cx="3030800" cy="1114319"/>
        </a:xfrm>
        <a:prstGeom prst="rect">
          <a:avLst/>
        </a:prstGeom>
        <a:solidFill>
          <a:schemeClr val="accent2">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57150" dist="38100" dir="5400000" algn="ctr" rotWithShape="0">
            <a:schemeClr val="accent2">
              <a:alpha val="90000"/>
              <a:tint val="40000"/>
              <a:hueOff val="0"/>
              <a:satOff val="0"/>
              <a:lumOff val="0"/>
              <a:alphaOff val="0"/>
              <a:shade val="9000"/>
              <a:satMod val="105000"/>
              <a:alpha val="48000"/>
            </a:scheme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49352" rIns="149352" bIns="149352" numCol="1" spcCol="1270" anchor="ctr" anchorCtr="0">
          <a:noAutofit/>
        </a:bodyPr>
        <a:lstStyle/>
        <a:p>
          <a:pPr lvl="0" algn="l" defTabSz="933450">
            <a:lnSpc>
              <a:spcPct val="90000"/>
            </a:lnSpc>
            <a:spcBef>
              <a:spcPct val="0"/>
            </a:spcBef>
            <a:spcAft>
              <a:spcPct val="35000"/>
            </a:spcAft>
          </a:pPr>
          <a:r>
            <a:rPr lang="en-US" sz="2100" kern="1200" dirty="0" smtClean="0">
              <a:latin typeface="+mj-lt"/>
              <a:cs typeface="Urdu Typesetting" panose="03020402040406030203" pitchFamily="66" charset="-78"/>
            </a:rPr>
            <a:t>Responsibilities as tenant, neighbor, community member</a:t>
          </a:r>
          <a:endParaRPr lang="en-US" sz="2100" kern="1200" dirty="0">
            <a:latin typeface="+mj-lt"/>
            <a:cs typeface="Urdu Typesetting" panose="03020402040406030203" pitchFamily="66" charset="-78"/>
          </a:endParaRPr>
        </a:p>
      </dsp:txBody>
      <dsp:txXfrm>
        <a:off x="5817541" y="3200403"/>
        <a:ext cx="2545872" cy="1114319"/>
      </dsp:txXfrm>
    </dsp:sp>
    <dsp:sp modelId="{78548B49-EA4D-B346-B552-EAF85E58F031}">
      <dsp:nvSpPr>
        <dsp:cNvPr id="0" name=""/>
        <dsp:cNvSpPr/>
      </dsp:nvSpPr>
      <dsp:spPr>
        <a:xfrm>
          <a:off x="5329085" y="4294860"/>
          <a:ext cx="3056464" cy="912142"/>
        </a:xfrm>
        <a:prstGeom prst="rect">
          <a:avLst/>
        </a:prstGeom>
        <a:solidFill>
          <a:schemeClr val="accent2">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57150" dist="38100" dir="5400000" algn="ctr" rotWithShape="0">
            <a:schemeClr val="accent2">
              <a:alpha val="90000"/>
              <a:tint val="40000"/>
              <a:hueOff val="0"/>
              <a:satOff val="0"/>
              <a:lumOff val="0"/>
              <a:alphaOff val="0"/>
              <a:shade val="9000"/>
              <a:satMod val="105000"/>
              <a:alpha val="48000"/>
            </a:scheme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56464" rIns="156464" bIns="156464" numCol="1" spcCol="1270" anchor="ctr" anchorCtr="0">
          <a:noAutofit/>
        </a:bodyPr>
        <a:lstStyle/>
        <a:p>
          <a:pPr lvl="0" algn="l" defTabSz="977900">
            <a:lnSpc>
              <a:spcPct val="90000"/>
            </a:lnSpc>
            <a:spcBef>
              <a:spcPct val="0"/>
            </a:spcBef>
            <a:spcAft>
              <a:spcPct val="35000"/>
            </a:spcAft>
          </a:pPr>
          <a:r>
            <a:rPr lang="en-US" sz="2200" kern="1200" dirty="0" smtClean="0">
              <a:latin typeface="+mj-lt"/>
              <a:cs typeface="Urdu Typesetting" panose="03020402040406030203" pitchFamily="66" charset="-78"/>
            </a:rPr>
            <a:t>Examining the consequences of use and relapse</a:t>
          </a:r>
          <a:endParaRPr lang="en-US" sz="2200" kern="1200" dirty="0">
            <a:latin typeface="+mj-lt"/>
            <a:cs typeface="Urdu Typesetting" panose="03020402040406030203" pitchFamily="66" charset="-78"/>
          </a:endParaRPr>
        </a:p>
      </dsp:txBody>
      <dsp:txXfrm>
        <a:off x="5818120" y="4294860"/>
        <a:ext cx="2567430" cy="912142"/>
      </dsp:txXfrm>
    </dsp:sp>
    <dsp:sp modelId="{52FBBDAE-E28A-5F47-BB89-580B00F4B7B0}">
      <dsp:nvSpPr>
        <dsp:cNvPr id="0" name=""/>
        <dsp:cNvSpPr/>
      </dsp:nvSpPr>
      <dsp:spPr>
        <a:xfrm>
          <a:off x="3452642" y="251692"/>
          <a:ext cx="2347824" cy="2303144"/>
        </a:xfrm>
        <a:prstGeom prst="ellipse">
          <a:avLst/>
        </a:prstGeom>
        <a:solidFill>
          <a:srgbClr val="BD1734">
            <a:alpha val="64000"/>
          </a:srgbClr>
        </a:solidFill>
        <a:ln>
          <a:noFill/>
        </a:ln>
        <a:effectLst>
          <a:outerShdw blurRad="57150" dist="38100" dir="5400000" algn="ctr" rotWithShape="0">
            <a:schemeClr val="accent2">
              <a:alpha val="90000"/>
              <a:hueOff val="0"/>
              <a:satOff val="0"/>
              <a:lumOff val="0"/>
              <a:alphaOff val="-4000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smtClean="0">
              <a:latin typeface="Urdu Typesetting" panose="03020402040406030203" pitchFamily="66" charset="-78"/>
              <a:cs typeface="Urdu Typesetting" panose="03020402040406030203" pitchFamily="66" charset="-78"/>
            </a:rPr>
            <a:t>Requires </a:t>
          </a:r>
          <a:r>
            <a:rPr lang="en-US" sz="2400" kern="1200" dirty="0" smtClean="0">
              <a:solidFill>
                <a:srgbClr val="FFB61D"/>
              </a:solidFill>
              <a:latin typeface="Urdu Typesetting" panose="03020402040406030203" pitchFamily="66" charset="-78"/>
              <a:cs typeface="Urdu Typesetting" panose="03020402040406030203" pitchFamily="66" charset="-78"/>
            </a:rPr>
            <a:t>CLIENTS</a:t>
          </a:r>
          <a:r>
            <a:rPr lang="en-US" sz="2400" kern="1200" dirty="0" smtClean="0">
              <a:latin typeface="Urdu Typesetting" panose="03020402040406030203" pitchFamily="66" charset="-78"/>
              <a:cs typeface="Urdu Typesetting" panose="03020402040406030203" pitchFamily="66" charset="-78"/>
            </a:rPr>
            <a:t> to assume greater responsibility and liability</a:t>
          </a:r>
          <a:endParaRPr lang="en-US" sz="2400" kern="1200" dirty="0">
            <a:latin typeface="Urdu Typesetting" panose="03020402040406030203" pitchFamily="66" charset="-78"/>
            <a:cs typeface="Urdu Typesetting" panose="03020402040406030203" pitchFamily="66" charset="-78"/>
          </a:endParaRPr>
        </a:p>
      </dsp:txBody>
      <dsp:txXfrm>
        <a:off x="3452642" y="251692"/>
        <a:ext cx="2347824" cy="230314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3" cy="463550"/>
          </a:xfrm>
          <a:prstGeom prst="rect">
            <a:avLst/>
          </a:prstGeom>
        </p:spPr>
        <p:txBody>
          <a:bodyPr vert="horz" lIns="92931" tIns="46466" rIns="92931" bIns="46466" rtlCol="0"/>
          <a:lstStyle>
            <a:lvl1pPr algn="l">
              <a:defRPr sz="1200"/>
            </a:lvl1pPr>
          </a:lstStyle>
          <a:p>
            <a:endParaRPr lang="en-US"/>
          </a:p>
        </p:txBody>
      </p:sp>
      <p:sp>
        <p:nvSpPr>
          <p:cNvPr id="3" name="Date Placeholder 2"/>
          <p:cNvSpPr>
            <a:spLocks noGrp="1"/>
          </p:cNvSpPr>
          <p:nvPr>
            <p:ph type="dt" sz="quarter" idx="1"/>
          </p:nvPr>
        </p:nvSpPr>
        <p:spPr>
          <a:xfrm>
            <a:off x="3956551" y="0"/>
            <a:ext cx="3026833" cy="463550"/>
          </a:xfrm>
          <a:prstGeom prst="rect">
            <a:avLst/>
          </a:prstGeom>
        </p:spPr>
        <p:txBody>
          <a:bodyPr vert="horz" lIns="92931" tIns="46466" rIns="92931" bIns="46466" rtlCol="0"/>
          <a:lstStyle>
            <a:lvl1pPr algn="r">
              <a:defRPr sz="1200"/>
            </a:lvl1pPr>
          </a:lstStyle>
          <a:p>
            <a:fld id="{119D1DF0-8351-4E85-80D2-1C8BBEE408F9}" type="datetimeFigureOut">
              <a:rPr lang="en-US" smtClean="0"/>
              <a:pPr/>
              <a:t>11/16/2015</a:t>
            </a:fld>
            <a:endParaRPr lang="en-US"/>
          </a:p>
        </p:txBody>
      </p:sp>
      <p:sp>
        <p:nvSpPr>
          <p:cNvPr id="4" name="Footer Placeholder 3"/>
          <p:cNvSpPr>
            <a:spLocks noGrp="1"/>
          </p:cNvSpPr>
          <p:nvPr>
            <p:ph type="ftr" sz="quarter" idx="2"/>
          </p:nvPr>
        </p:nvSpPr>
        <p:spPr>
          <a:xfrm>
            <a:off x="1" y="8805842"/>
            <a:ext cx="3026833" cy="463550"/>
          </a:xfrm>
          <a:prstGeom prst="rect">
            <a:avLst/>
          </a:prstGeom>
        </p:spPr>
        <p:txBody>
          <a:bodyPr vert="horz" lIns="92931" tIns="46466" rIns="92931" bIns="46466" rtlCol="0" anchor="b"/>
          <a:lstStyle>
            <a:lvl1pPr algn="l">
              <a:defRPr sz="1200"/>
            </a:lvl1pPr>
          </a:lstStyle>
          <a:p>
            <a:endParaRPr lang="en-US"/>
          </a:p>
        </p:txBody>
      </p:sp>
      <p:sp>
        <p:nvSpPr>
          <p:cNvPr id="5" name="Slide Number Placeholder 4"/>
          <p:cNvSpPr>
            <a:spLocks noGrp="1"/>
          </p:cNvSpPr>
          <p:nvPr>
            <p:ph type="sldNum" sz="quarter" idx="3"/>
          </p:nvPr>
        </p:nvSpPr>
        <p:spPr>
          <a:xfrm>
            <a:off x="3956551" y="8805842"/>
            <a:ext cx="3026833" cy="463550"/>
          </a:xfrm>
          <a:prstGeom prst="rect">
            <a:avLst/>
          </a:prstGeom>
        </p:spPr>
        <p:txBody>
          <a:bodyPr vert="horz" lIns="92931" tIns="46466" rIns="92931" bIns="46466" rtlCol="0" anchor="b"/>
          <a:lstStyle>
            <a:lvl1pPr algn="r">
              <a:defRPr sz="1200"/>
            </a:lvl1pPr>
          </a:lstStyle>
          <a:p>
            <a:fld id="{93ECA2AF-3AC8-44F8-AB7E-CEEB0CABB115}" type="slidenum">
              <a:rPr lang="en-US" smtClean="0"/>
              <a:pPr/>
              <a:t>‹#›</a:t>
            </a:fld>
            <a:endParaRPr lang="en-US"/>
          </a:p>
        </p:txBody>
      </p:sp>
    </p:spTree>
    <p:extLst>
      <p:ext uri="{BB962C8B-B14F-4D97-AF65-F5344CB8AC3E}">
        <p14:creationId xmlns:p14="http://schemas.microsoft.com/office/powerpoint/2010/main" xmlns="" val="2061488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3" cy="463550"/>
          </a:xfrm>
          <a:prstGeom prst="rect">
            <a:avLst/>
          </a:prstGeom>
        </p:spPr>
        <p:txBody>
          <a:bodyPr vert="horz" lIns="92931" tIns="46466" rIns="92931" bIns="46466"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56551" y="0"/>
            <a:ext cx="3026833" cy="463550"/>
          </a:xfrm>
          <a:prstGeom prst="rect">
            <a:avLst/>
          </a:prstGeom>
        </p:spPr>
        <p:txBody>
          <a:bodyPr vert="horz" lIns="92931" tIns="46466" rIns="92931" bIns="46466" rtlCol="0"/>
          <a:lstStyle>
            <a:lvl1pPr algn="r" fontAlgn="auto">
              <a:spcBef>
                <a:spcPts val="0"/>
              </a:spcBef>
              <a:spcAft>
                <a:spcPts val="0"/>
              </a:spcAft>
              <a:defRPr sz="1200" smtClean="0">
                <a:latin typeface="+mn-lt"/>
                <a:cs typeface="+mn-cs"/>
              </a:defRPr>
            </a:lvl1pPr>
          </a:lstStyle>
          <a:p>
            <a:pPr>
              <a:defRPr/>
            </a:pPr>
            <a:fld id="{211F544C-08C9-4AF9-BAED-B57AF77FA5BF}" type="datetimeFigureOut">
              <a:rPr lang="en-US"/>
              <a:pPr>
                <a:defRPr/>
              </a:pPr>
              <a:t>11/16/2015</a:t>
            </a:fld>
            <a:endParaRPr lang="en-US"/>
          </a:p>
        </p:txBody>
      </p:sp>
      <p:sp>
        <p:nvSpPr>
          <p:cNvPr id="4" name="Slide Image Placeholder 3"/>
          <p:cNvSpPr>
            <a:spLocks noGrp="1" noRot="1" noChangeAspect="1"/>
          </p:cNvSpPr>
          <p:nvPr>
            <p:ph type="sldImg" idx="2"/>
          </p:nvPr>
        </p:nvSpPr>
        <p:spPr>
          <a:xfrm>
            <a:off x="1173163" y="693738"/>
            <a:ext cx="4638675" cy="3478212"/>
          </a:xfrm>
          <a:prstGeom prst="rect">
            <a:avLst/>
          </a:prstGeom>
          <a:noFill/>
          <a:ln w="12700">
            <a:solidFill>
              <a:prstClr val="black"/>
            </a:solidFill>
          </a:ln>
        </p:spPr>
        <p:txBody>
          <a:bodyPr vert="horz" lIns="92931" tIns="46466" rIns="92931" bIns="46466" rtlCol="0" anchor="ctr"/>
          <a:lstStyle/>
          <a:p>
            <a:pPr lvl="0"/>
            <a:endParaRPr lang="en-US" noProof="0"/>
          </a:p>
        </p:txBody>
      </p:sp>
      <p:sp>
        <p:nvSpPr>
          <p:cNvPr id="5" name="Notes Placeholder 4"/>
          <p:cNvSpPr>
            <a:spLocks noGrp="1"/>
          </p:cNvSpPr>
          <p:nvPr>
            <p:ph type="body" sz="quarter" idx="3"/>
          </p:nvPr>
        </p:nvSpPr>
        <p:spPr>
          <a:xfrm>
            <a:off x="698501" y="4403726"/>
            <a:ext cx="5588000" cy="4171950"/>
          </a:xfrm>
          <a:prstGeom prst="rect">
            <a:avLst/>
          </a:prstGeom>
        </p:spPr>
        <p:txBody>
          <a:bodyPr vert="horz" lIns="92931" tIns="46466" rIns="92931" bIns="4646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805842"/>
            <a:ext cx="3026833" cy="463550"/>
          </a:xfrm>
          <a:prstGeom prst="rect">
            <a:avLst/>
          </a:prstGeom>
        </p:spPr>
        <p:txBody>
          <a:bodyPr vert="horz" lIns="92931" tIns="46466" rIns="92931" bIns="46466"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56551" y="8805842"/>
            <a:ext cx="3026833" cy="463550"/>
          </a:xfrm>
          <a:prstGeom prst="rect">
            <a:avLst/>
          </a:prstGeom>
        </p:spPr>
        <p:txBody>
          <a:bodyPr vert="horz" lIns="92931" tIns="46466" rIns="92931" bIns="46466" rtlCol="0" anchor="b"/>
          <a:lstStyle>
            <a:lvl1pPr algn="r" fontAlgn="auto">
              <a:spcBef>
                <a:spcPts val="0"/>
              </a:spcBef>
              <a:spcAft>
                <a:spcPts val="0"/>
              </a:spcAft>
              <a:defRPr sz="1200" smtClean="0">
                <a:latin typeface="+mn-lt"/>
                <a:cs typeface="+mn-cs"/>
              </a:defRPr>
            </a:lvl1pPr>
          </a:lstStyle>
          <a:p>
            <a:pPr>
              <a:defRPr/>
            </a:pPr>
            <a:fld id="{5A2D2BFB-3FF1-4888-AEFF-06B7C8287444}" type="slidenum">
              <a:rPr lang="en-US"/>
              <a:pPr>
                <a:defRPr/>
              </a:pPr>
              <a:t>‹#›</a:t>
            </a:fld>
            <a:endParaRPr lang="en-US"/>
          </a:p>
        </p:txBody>
      </p:sp>
    </p:spTree>
    <p:extLst>
      <p:ext uri="{BB962C8B-B14F-4D97-AF65-F5344CB8AC3E}">
        <p14:creationId xmlns:p14="http://schemas.microsoft.com/office/powerpoint/2010/main" xmlns="" val="210694796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4F14A1-FC17-494A-9461-63F2E4339333}" type="slidenum">
              <a:rPr lang="en-US"/>
              <a:pPr fontAlgn="base">
                <a:spcBef>
                  <a:spcPct val="0"/>
                </a:spcBef>
                <a:spcAft>
                  <a:spcPct val="0"/>
                </a:spcAft>
              </a:pPr>
              <a:t>1</a:t>
            </a:fld>
            <a:endParaRPr lang="en-US"/>
          </a:p>
        </p:txBody>
      </p:sp>
    </p:spTree>
    <p:extLst>
      <p:ext uri="{BB962C8B-B14F-4D97-AF65-F5344CB8AC3E}">
        <p14:creationId xmlns:p14="http://schemas.microsoft.com/office/powerpoint/2010/main" xmlns="" val="4233812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b="1" smtClean="0"/>
              <a:t>Key Messages:</a:t>
            </a:r>
          </a:p>
          <a:p>
            <a:pPr>
              <a:spcBef>
                <a:spcPct val="0"/>
              </a:spcBef>
              <a:buFontTx/>
              <a:buChar char="•"/>
            </a:pPr>
            <a:r>
              <a:rPr lang="en-CA" smtClean="0"/>
              <a:t>Relevant policy issue federally, provincially and municipally</a:t>
            </a:r>
          </a:p>
          <a:p>
            <a:pPr>
              <a:spcBef>
                <a:spcPct val="0"/>
              </a:spcBef>
              <a:buFontTx/>
              <a:buChar char="•"/>
            </a:pPr>
            <a:r>
              <a:rPr lang="en-CA" smtClean="0"/>
              <a:t>Currently managing it ineffectively in large part – substantial direct and indirect investments being made with limited outcomes</a:t>
            </a:r>
            <a:endParaRPr lang="en-CA" b="1" smtClean="0">
              <a:solidFill>
                <a:srgbClr val="FF0000"/>
              </a:solidFill>
            </a:endParaRPr>
          </a:p>
          <a:p>
            <a:pPr>
              <a:spcBef>
                <a:spcPct val="0"/>
              </a:spcBef>
              <a:buFontTx/>
              <a:buChar char="•"/>
            </a:pPr>
            <a:r>
              <a:rPr lang="en-CA" smtClean="0"/>
              <a:t>Social innovation that offers real, measurable on the ground outcomes</a:t>
            </a:r>
          </a:p>
          <a:p>
            <a:pPr>
              <a:spcBef>
                <a:spcPct val="0"/>
              </a:spcBef>
            </a:pPr>
            <a:endParaRPr lang="en-CA" smtClean="0"/>
          </a:p>
          <a:p>
            <a:pPr>
              <a:spcBef>
                <a:spcPct val="0"/>
              </a:spcBef>
            </a:pPr>
            <a:r>
              <a:rPr lang="en-CA" b="1" smtClean="0"/>
              <a:t>Additional information:</a:t>
            </a:r>
          </a:p>
          <a:p>
            <a:pPr>
              <a:spcBef>
                <a:spcPct val="0"/>
              </a:spcBef>
              <a:buFontTx/>
              <a:buChar char="•"/>
            </a:pPr>
            <a:r>
              <a:rPr lang="en-CA" smtClean="0"/>
              <a:t>a study in British Columbia found that health, criminal justice and social service costs are 33% higher for people who are homeless than for people with housing (bullet 2)</a:t>
            </a:r>
          </a:p>
          <a:p>
            <a:pPr>
              <a:spcBef>
                <a:spcPct val="0"/>
              </a:spcBef>
              <a:buFontTx/>
              <a:buChar char="•"/>
            </a:pPr>
            <a:r>
              <a:rPr lang="en-US" smtClean="0"/>
              <a:t>the majority of participants (70%) have been successfully housed in their first apartment (bullet 3 – At Home)</a:t>
            </a:r>
          </a:p>
          <a:p>
            <a:pPr>
              <a:spcBef>
                <a:spcPct val="0"/>
              </a:spcBef>
            </a:pPr>
            <a:endParaRPr lang="en-CA" smtClean="0"/>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C25D9C-A225-41F7-B95A-8F91632177B1}" type="slidenum">
              <a:rPr lang="en-US">
                <a:solidFill>
                  <a:srgbClr val="000000"/>
                </a:solidFill>
              </a:rPr>
              <a:pPr fontAlgn="base">
                <a:spcBef>
                  <a:spcPct val="0"/>
                </a:spcBef>
                <a:spcAft>
                  <a:spcPct val="0"/>
                </a:spcAft>
              </a:pPr>
              <a:t>10</a:t>
            </a:fld>
            <a:endParaRPr lang="en-US">
              <a:solidFill>
                <a:srgbClr val="000000"/>
              </a:solidFill>
            </a:endParaRPr>
          </a:p>
        </p:txBody>
      </p:sp>
    </p:spTree>
    <p:extLst>
      <p:ext uri="{BB962C8B-B14F-4D97-AF65-F5344CB8AC3E}">
        <p14:creationId xmlns:p14="http://schemas.microsoft.com/office/powerpoint/2010/main" xmlns="" val="293094743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A" altLang="en-US" dirty="0" smtClean="0"/>
              <a:t>The graphs show </a:t>
            </a:r>
            <a:r>
              <a:rPr lang="fr-CA" altLang="en-US" dirty="0" err="1" smtClean="0"/>
              <a:t>that</a:t>
            </a:r>
            <a:r>
              <a:rPr lang="fr-CA" altLang="en-US" dirty="0" smtClean="0"/>
              <a:t> </a:t>
            </a:r>
            <a:r>
              <a:rPr lang="fr-CA" altLang="en-US" dirty="0" err="1" smtClean="0"/>
              <a:t>housing</a:t>
            </a:r>
            <a:r>
              <a:rPr lang="fr-CA" altLang="en-US" dirty="0" smtClean="0"/>
              <a:t> </a:t>
            </a:r>
            <a:r>
              <a:rPr lang="fr-CA" altLang="en-US" dirty="0" err="1" smtClean="0"/>
              <a:t>stability</a:t>
            </a:r>
            <a:r>
              <a:rPr lang="fr-CA" altLang="en-US" dirty="0" smtClean="0"/>
              <a:t> </a:t>
            </a:r>
            <a:r>
              <a:rPr lang="fr-CA" altLang="en-US" dirty="0" err="1" smtClean="0"/>
              <a:t>does</a:t>
            </a:r>
            <a:r>
              <a:rPr lang="fr-CA" altLang="en-US" dirty="0" smtClean="0"/>
              <a:t> not </a:t>
            </a:r>
            <a:r>
              <a:rPr lang="fr-CA" altLang="en-US" dirty="0" err="1" smtClean="0"/>
              <a:t>differ</a:t>
            </a:r>
            <a:r>
              <a:rPr lang="fr-CA" altLang="en-US" dirty="0" smtClean="0"/>
              <a:t> </a:t>
            </a:r>
            <a:r>
              <a:rPr lang="fr-CA" altLang="en-US" dirty="0" err="1" smtClean="0"/>
              <a:t>much</a:t>
            </a:r>
            <a:r>
              <a:rPr lang="fr-CA" altLang="en-US" dirty="0" smtClean="0"/>
              <a:t> </a:t>
            </a:r>
            <a:r>
              <a:rPr lang="fr-CA" altLang="en-US" dirty="0" err="1" smtClean="0"/>
              <a:t>across</a:t>
            </a:r>
            <a:r>
              <a:rPr lang="fr-CA" altLang="en-US" dirty="0" smtClean="0"/>
              <a:t> the sites. On the y axis </a:t>
            </a:r>
            <a:r>
              <a:rPr lang="fr-CA" altLang="en-US" dirty="0" err="1" smtClean="0"/>
              <a:t>is</a:t>
            </a:r>
            <a:r>
              <a:rPr lang="fr-CA" altLang="en-US" dirty="0" smtClean="0"/>
              <a:t> the % of time </a:t>
            </a:r>
            <a:r>
              <a:rPr lang="fr-CA" altLang="en-US" dirty="0" err="1" smtClean="0"/>
              <a:t>spent</a:t>
            </a:r>
            <a:r>
              <a:rPr lang="fr-CA" altLang="en-US" dirty="0" smtClean="0"/>
              <a:t> in stable </a:t>
            </a:r>
            <a:r>
              <a:rPr lang="fr-CA" altLang="en-US" dirty="0" err="1" smtClean="0"/>
              <a:t>housing</a:t>
            </a:r>
            <a:r>
              <a:rPr lang="fr-CA" altLang="en-US" dirty="0" smtClean="0"/>
              <a:t>, and on the x axis </a:t>
            </a:r>
            <a:r>
              <a:rPr lang="fr-CA" altLang="en-US" dirty="0" err="1" smtClean="0"/>
              <a:t>is</a:t>
            </a:r>
            <a:r>
              <a:rPr lang="fr-CA" altLang="en-US" dirty="0" smtClean="0"/>
              <a:t> the </a:t>
            </a:r>
            <a:r>
              <a:rPr lang="fr-CA" altLang="en-US" dirty="0" err="1" smtClean="0"/>
              <a:t>number</a:t>
            </a:r>
            <a:r>
              <a:rPr lang="fr-CA" altLang="en-US" dirty="0" smtClean="0"/>
              <a:t> of </a:t>
            </a:r>
            <a:r>
              <a:rPr lang="fr-CA" altLang="en-US" dirty="0" err="1" smtClean="0"/>
              <a:t>months</a:t>
            </a:r>
            <a:r>
              <a:rPr lang="fr-CA" altLang="en-US" dirty="0" smtClean="0"/>
              <a:t> </a:t>
            </a:r>
            <a:r>
              <a:rPr lang="fr-CA" altLang="en-US" dirty="0" err="1" smtClean="0"/>
              <a:t>spent</a:t>
            </a:r>
            <a:r>
              <a:rPr lang="fr-CA" altLang="en-US" dirty="0" smtClean="0"/>
              <a:t> in the </a:t>
            </a:r>
            <a:r>
              <a:rPr lang="fr-CA" altLang="en-US" dirty="0" err="1" smtClean="0"/>
              <a:t>study</a:t>
            </a:r>
            <a:r>
              <a:rPr lang="fr-CA" altLang="en-US" dirty="0" smtClean="0"/>
              <a:t>. The </a:t>
            </a:r>
            <a:r>
              <a:rPr lang="fr-CA" altLang="en-US" dirty="0" err="1" smtClean="0"/>
              <a:t>red</a:t>
            </a:r>
            <a:r>
              <a:rPr lang="fr-CA" altLang="en-US" dirty="0" smtClean="0"/>
              <a:t> line </a:t>
            </a:r>
            <a:r>
              <a:rPr lang="fr-CA" altLang="en-US" dirty="0" err="1" smtClean="0"/>
              <a:t>represents</a:t>
            </a:r>
            <a:r>
              <a:rPr lang="fr-CA" altLang="en-US" dirty="0" smtClean="0"/>
              <a:t> participants </a:t>
            </a:r>
            <a:r>
              <a:rPr lang="fr-CA" altLang="en-US" dirty="0" err="1" smtClean="0"/>
              <a:t>receiving</a:t>
            </a:r>
            <a:r>
              <a:rPr lang="fr-CA" altLang="en-US" dirty="0" smtClean="0"/>
              <a:t> the </a:t>
            </a:r>
            <a:r>
              <a:rPr lang="fr-CA" altLang="en-US" dirty="0" err="1" smtClean="0"/>
              <a:t>Housing</a:t>
            </a:r>
            <a:r>
              <a:rPr lang="fr-CA" altLang="en-US" dirty="0" smtClean="0"/>
              <a:t> First Intervention, the </a:t>
            </a:r>
            <a:r>
              <a:rPr lang="fr-CA" altLang="en-US" dirty="0" err="1" smtClean="0"/>
              <a:t>blue</a:t>
            </a:r>
            <a:r>
              <a:rPr lang="fr-CA" altLang="en-US" dirty="0" smtClean="0"/>
              <a:t> line </a:t>
            </a:r>
            <a:r>
              <a:rPr lang="fr-CA" altLang="en-US" dirty="0" err="1" smtClean="0"/>
              <a:t>represents</a:t>
            </a:r>
            <a:r>
              <a:rPr lang="fr-CA" altLang="en-US" dirty="0" smtClean="0"/>
              <a:t> the participants </a:t>
            </a:r>
            <a:r>
              <a:rPr lang="fr-CA" altLang="en-US" dirty="0" err="1" smtClean="0"/>
              <a:t>receiving</a:t>
            </a:r>
            <a:r>
              <a:rPr lang="fr-CA" altLang="en-US" dirty="0" smtClean="0"/>
              <a:t> </a:t>
            </a:r>
            <a:r>
              <a:rPr lang="fr-CA" altLang="en-US" dirty="0" err="1" smtClean="0"/>
              <a:t>treatment</a:t>
            </a:r>
            <a:r>
              <a:rPr lang="fr-CA" altLang="en-US" dirty="0" smtClean="0"/>
              <a:t> as </a:t>
            </a:r>
            <a:r>
              <a:rPr lang="fr-CA" altLang="en-US" dirty="0" err="1" smtClean="0"/>
              <a:t>usual</a:t>
            </a:r>
            <a:r>
              <a:rPr lang="fr-CA" altLang="en-US" dirty="0" smtClean="0"/>
              <a:t>.</a:t>
            </a:r>
            <a:endParaRPr lang="en-CA" altLang="en-US" dirty="0" smtClean="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E30B835-3247-4269-AF07-A39B749AF436}" type="slidenum">
              <a:rPr lang="en-CA">
                <a:solidFill>
                  <a:prstClr val="black"/>
                </a:solidFill>
              </a:rPr>
              <a:pPr>
                <a:defRPr/>
              </a:pPr>
              <a:t>100</a:t>
            </a:fld>
            <a:endParaRPr lang="en-CA">
              <a:solidFill>
                <a:prstClr val="black"/>
              </a:solidFill>
            </a:endParaRPr>
          </a:p>
        </p:txBody>
      </p:sp>
    </p:spTree>
    <p:extLst>
      <p:ext uri="{BB962C8B-B14F-4D97-AF65-F5344CB8AC3E}">
        <p14:creationId xmlns:p14="http://schemas.microsoft.com/office/powerpoint/2010/main" xmlns="" val="382134745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B03184A9-273A-41F0-9E74-1723E1AAE403}" type="slidenum">
              <a:rPr lang="en-CA" smtClean="0">
                <a:solidFill>
                  <a:prstClr val="black"/>
                </a:solidFill>
              </a:rPr>
              <a:pPr/>
              <a:t>101</a:t>
            </a:fld>
            <a:endParaRPr lang="en-CA">
              <a:solidFill>
                <a:prstClr val="black"/>
              </a:solidFill>
            </a:endParaRPr>
          </a:p>
        </p:txBody>
      </p:sp>
    </p:spTree>
    <p:extLst>
      <p:ext uri="{BB962C8B-B14F-4D97-AF65-F5344CB8AC3E}">
        <p14:creationId xmlns:p14="http://schemas.microsoft.com/office/powerpoint/2010/main" xmlns="" val="44745998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a:p>
        </p:txBody>
      </p:sp>
      <p:sp>
        <p:nvSpPr>
          <p:cNvPr id="4" name="Slide Number Placeholder 3"/>
          <p:cNvSpPr>
            <a:spLocks noGrp="1"/>
          </p:cNvSpPr>
          <p:nvPr>
            <p:ph type="sldNum" sz="quarter" idx="10"/>
          </p:nvPr>
        </p:nvSpPr>
        <p:spPr/>
        <p:txBody>
          <a:bodyPr/>
          <a:lstStyle/>
          <a:p>
            <a:fld id="{B03184A9-273A-41F0-9E74-1723E1AAE403}" type="slidenum">
              <a:rPr lang="en-CA" smtClean="0">
                <a:solidFill>
                  <a:prstClr val="black"/>
                </a:solidFill>
              </a:rPr>
              <a:pPr/>
              <a:t>102</a:t>
            </a:fld>
            <a:endParaRPr lang="en-CA">
              <a:solidFill>
                <a:prstClr val="black"/>
              </a:solidFill>
            </a:endParaRPr>
          </a:p>
        </p:txBody>
      </p:sp>
    </p:spTree>
    <p:extLst>
      <p:ext uri="{BB962C8B-B14F-4D97-AF65-F5344CB8AC3E}">
        <p14:creationId xmlns:p14="http://schemas.microsoft.com/office/powerpoint/2010/main" xmlns="" val="7544108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Rot="1" noChangeAspect="1" noChangeArrowheads="1" noTextEdit="1"/>
          </p:cNvSpPr>
          <p:nvPr>
            <p:ph type="sldImg"/>
          </p:nvPr>
        </p:nvSpPr>
        <p:spPr>
          <a:ln/>
        </p:spPr>
      </p:sp>
      <p:sp>
        <p:nvSpPr>
          <p:cNvPr id="20483" name="Rectangle 7"/>
          <p:cNvSpPr>
            <a:spLocks noGrp="1" noChangeArrowheads="1"/>
          </p:cNvSpPr>
          <p:nvPr>
            <p:ph type="body" idx="1"/>
          </p:nvPr>
        </p:nvSpPr>
        <p:spPr>
          <a:xfrm>
            <a:off x="563472" y="5002689"/>
            <a:ext cx="5926102" cy="462770"/>
          </a:xfrm>
          <a:noFill/>
          <a:ln/>
        </p:spPr>
        <p:txBody>
          <a:bodyPr/>
          <a:lstStyle/>
          <a:p>
            <a:pPr eaLnBrk="1" hangingPunct="1"/>
            <a:r>
              <a:rPr lang="en-US" dirty="0" smtClean="0"/>
              <a:t>Discuss</a:t>
            </a:r>
            <a:r>
              <a:rPr lang="en-US" baseline="0" dirty="0" smtClean="0"/>
              <a:t> this paradox in the face of consumer preference literature about wanting housing.</a:t>
            </a:r>
            <a:endParaRPr lang="en-US" dirty="0" smtClean="0"/>
          </a:p>
        </p:txBody>
      </p:sp>
    </p:spTree>
    <p:extLst>
      <p:ext uri="{BB962C8B-B14F-4D97-AF65-F5344CB8AC3E}">
        <p14:creationId xmlns:p14="http://schemas.microsoft.com/office/powerpoint/2010/main" xmlns="" val="253770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2D2BFB-3FF1-4888-AEFF-06B7C8287444}" type="slidenum">
              <a:rPr lang="en-US" smtClean="0"/>
              <a:pPr>
                <a:defRPr/>
              </a:pPr>
              <a:t>104</a:t>
            </a:fld>
            <a:endParaRPr lang="en-US"/>
          </a:p>
        </p:txBody>
      </p:sp>
    </p:spTree>
    <p:extLst>
      <p:ext uri="{BB962C8B-B14F-4D97-AF65-F5344CB8AC3E}">
        <p14:creationId xmlns:p14="http://schemas.microsoft.com/office/powerpoint/2010/main" xmlns="" val="102623832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E1D8B6-48F3-4CEC-A10B-A39AC939B538}" type="slidenum">
              <a:rPr lang="en-US" smtClean="0"/>
              <a:pPr/>
              <a:t>105</a:t>
            </a:fld>
            <a:endParaRPr lang="en-US"/>
          </a:p>
        </p:txBody>
      </p:sp>
    </p:spTree>
    <p:extLst>
      <p:ext uri="{BB962C8B-B14F-4D97-AF65-F5344CB8AC3E}">
        <p14:creationId xmlns:p14="http://schemas.microsoft.com/office/powerpoint/2010/main" xmlns="" val="252986104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E1D8B6-48F3-4CEC-A10B-A39AC939B538}" type="slidenum">
              <a:rPr lang="en-US" smtClean="0"/>
              <a:pPr/>
              <a:t>106</a:t>
            </a:fld>
            <a:endParaRPr lang="en-US"/>
          </a:p>
        </p:txBody>
      </p:sp>
    </p:spTree>
    <p:extLst>
      <p:ext uri="{BB962C8B-B14F-4D97-AF65-F5344CB8AC3E}">
        <p14:creationId xmlns:p14="http://schemas.microsoft.com/office/powerpoint/2010/main" xmlns="" val="14263595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E3BBD0-03AA-49EB-960A-9C73CACFEF05}" type="slidenum">
              <a:rPr lang="en-US" smtClean="0"/>
              <a:pPr/>
              <a:t>107</a:t>
            </a:fld>
            <a:endParaRPr lang="en-US"/>
          </a:p>
        </p:txBody>
      </p:sp>
    </p:spTree>
    <p:extLst>
      <p:ext uri="{BB962C8B-B14F-4D97-AF65-F5344CB8AC3E}">
        <p14:creationId xmlns:p14="http://schemas.microsoft.com/office/powerpoint/2010/main" xmlns="" val="64944475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2D2BFB-3FF1-4888-AEFF-06B7C8287444}" type="slidenum">
              <a:rPr lang="en-US" smtClean="0"/>
              <a:pPr>
                <a:defRPr/>
              </a:pPr>
              <a:t>108</a:t>
            </a:fld>
            <a:endParaRPr lang="en-US"/>
          </a:p>
        </p:txBody>
      </p:sp>
    </p:spTree>
    <p:extLst>
      <p:ext uri="{BB962C8B-B14F-4D97-AF65-F5344CB8AC3E}">
        <p14:creationId xmlns:p14="http://schemas.microsoft.com/office/powerpoint/2010/main" xmlns="" val="2267626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xfrm>
            <a:off x="6233144" y="8903706"/>
            <a:ext cx="554596" cy="185231"/>
          </a:xfrm>
          <a:noFill/>
        </p:spPr>
        <p:txBody>
          <a:bodyPr/>
          <a:lstStyle/>
          <a:p>
            <a:fld id="{875E87B9-C63C-407B-A640-BB184E547BCC}" type="slidenum">
              <a:rPr lang="en-US" smtClean="0">
                <a:cs typeface="Arial" charset="0"/>
              </a:rPr>
              <a:pPr/>
              <a:t>11</a:t>
            </a:fld>
            <a:endParaRPr lang="en-US" smtClean="0">
              <a:cs typeface="Arial" charset="0"/>
            </a:endParaRPr>
          </a:p>
        </p:txBody>
      </p:sp>
      <p:sp>
        <p:nvSpPr>
          <p:cNvPr id="29697" name="Rectangle 7"/>
          <p:cNvSpPr txBox="1">
            <a:spLocks noGrp="1" noChangeArrowheads="1"/>
          </p:cNvSpPr>
          <p:nvPr/>
        </p:nvSpPr>
        <p:spPr bwMode="auto">
          <a:xfrm>
            <a:off x="3956551" y="8805550"/>
            <a:ext cx="3026833" cy="463868"/>
          </a:xfrm>
          <a:prstGeom prst="rect">
            <a:avLst/>
          </a:prstGeom>
          <a:noFill/>
          <a:ln>
            <a:miter lim="800000"/>
            <a:headEnd/>
            <a:tailEnd/>
          </a:ln>
        </p:spPr>
        <p:txBody>
          <a:bodyPr lIns="91879" tIns="45939" rIns="91879" bIns="45939" anchor="b"/>
          <a:lstStyle/>
          <a:p>
            <a:pPr algn="r">
              <a:defRPr/>
            </a:pPr>
            <a:fld id="{FF35E6CA-03C2-4449-AC12-C26157722198}" type="slidenum">
              <a:rPr lang="en-US" sz="1200">
                <a:latin typeface="+mn-lt"/>
              </a:rPr>
              <a:pPr algn="r">
                <a:defRPr/>
              </a:pPr>
              <a:t>11</a:t>
            </a:fld>
            <a:endParaRPr lang="en-US" sz="1200">
              <a:latin typeface="+mn-lt"/>
            </a:endParaRPr>
          </a:p>
        </p:txBody>
      </p:sp>
      <p:sp>
        <p:nvSpPr>
          <p:cNvPr id="16388" name="Rectangle 2"/>
          <p:cNvSpPr>
            <a:spLocks noGrp="1" noRot="1" noChangeAspect="1" noChangeArrowheads="1" noTextEdit="1"/>
          </p:cNvSpPr>
          <p:nvPr>
            <p:ph type="sldImg"/>
          </p:nvPr>
        </p:nvSpPr>
        <p:spPr>
          <a:xfrm>
            <a:off x="1174750" y="695325"/>
            <a:ext cx="4635500" cy="3476625"/>
          </a:xfrm>
          <a:ln>
            <a:solidFill>
              <a:srgbClr val="000000"/>
            </a:solidFill>
          </a:ln>
        </p:spPr>
      </p:sp>
      <p:sp>
        <p:nvSpPr>
          <p:cNvPr id="16389" name="Rectangle 3"/>
          <p:cNvSpPr>
            <a:spLocks noGrp="1" noChangeArrowheads="1"/>
          </p:cNvSpPr>
          <p:nvPr>
            <p:ph type="body" idx="1"/>
          </p:nvPr>
        </p:nvSpPr>
        <p:spPr>
          <a:xfrm>
            <a:off x="565914" y="4982215"/>
            <a:ext cx="5951803" cy="337213"/>
          </a:xfrm>
          <a:noFill/>
          <a:ln/>
        </p:spPr>
        <p:txBody>
          <a:bodyPr lIns="91879" tIns="45939" rIns="91879" bIns="45939">
            <a:normAutofit fontScale="85000" lnSpcReduction="20000"/>
          </a:bodyPr>
          <a:lstStyle/>
          <a:p>
            <a:pPr defTabSz="918789"/>
            <a:r>
              <a:rPr lang="en-US" dirty="0" smtClean="0"/>
              <a:t>Much time effort sand money spent trying to cure addiction and mental illness for clients wo are unable. Unwilling or uninterested  - priorities discrepancy misattributed as lack of </a:t>
            </a:r>
            <a:r>
              <a:rPr lang="en-US" dirty="0" err="1" smtClean="0"/>
              <a:t>motovation</a:t>
            </a:r>
            <a:r>
              <a:rPr lang="en-US" dirty="0" smtClean="0"/>
              <a:t> </a:t>
            </a:r>
            <a:endParaRPr lang="cs-CZ" dirty="0" smtClean="0"/>
          </a:p>
        </p:txBody>
      </p:sp>
    </p:spTree>
    <p:extLst>
      <p:ext uri="{BB962C8B-B14F-4D97-AF65-F5344CB8AC3E}">
        <p14:creationId xmlns:p14="http://schemas.microsoft.com/office/powerpoint/2010/main" xmlns="" val="3965931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0F23EC-C019-4006-BD93-0097A73D5957}" type="slidenum">
              <a:rPr lang="en-CA"/>
              <a:pPr fontAlgn="base">
                <a:spcBef>
                  <a:spcPct val="0"/>
                </a:spcBef>
                <a:spcAft>
                  <a:spcPct val="0"/>
                </a:spcAft>
              </a:pPr>
              <a:t>12</a:t>
            </a:fld>
            <a:endParaRPr lang="en-CA"/>
          </a:p>
        </p:txBody>
      </p:sp>
      <p:sp>
        <p:nvSpPr>
          <p:cNvPr id="69635" name="Rectangle 7"/>
          <p:cNvSpPr txBox="1">
            <a:spLocks noGrp="1" noChangeArrowheads="1"/>
          </p:cNvSpPr>
          <p:nvPr/>
        </p:nvSpPr>
        <p:spPr bwMode="auto">
          <a:xfrm>
            <a:off x="3958169" y="8807450"/>
            <a:ext cx="3026833" cy="463550"/>
          </a:xfrm>
          <a:prstGeom prst="rect">
            <a:avLst/>
          </a:prstGeom>
          <a:noFill/>
          <a:ln w="9525">
            <a:noFill/>
            <a:miter lim="800000"/>
            <a:headEnd/>
            <a:tailEnd/>
          </a:ln>
        </p:spPr>
        <p:txBody>
          <a:bodyPr lIns="92934" tIns="46467" rIns="92934" bIns="46467" anchor="b"/>
          <a:lstStyle/>
          <a:p>
            <a:pPr algn="r"/>
            <a:fld id="{51462DF2-F1FF-47F5-9136-FC47CF4885C8}" type="slidenum">
              <a:rPr lang="en-US" sz="1200">
                <a:latin typeface="Calibri" pitchFamily="34" charset="0"/>
              </a:rPr>
              <a:pPr algn="r"/>
              <a:t>12</a:t>
            </a:fld>
            <a:endParaRPr lang="en-US" sz="1200" dirty="0">
              <a:latin typeface="Calibri" pitchFamily="34" charset="0"/>
            </a:endParaRPr>
          </a:p>
        </p:txBody>
      </p:sp>
      <p:sp>
        <p:nvSpPr>
          <p:cNvPr id="69636" name="Rectangle 2"/>
          <p:cNvSpPr>
            <a:spLocks noGrp="1" noRot="1" noChangeAspect="1" noChangeArrowheads="1" noTextEdit="1"/>
          </p:cNvSpPr>
          <p:nvPr>
            <p:ph type="sldImg"/>
          </p:nvPr>
        </p:nvSpPr>
        <p:spPr bwMode="auto">
          <a:xfrm>
            <a:off x="1174750" y="693738"/>
            <a:ext cx="4637088" cy="3478212"/>
          </a:xfrm>
          <a:noFill/>
          <a:ln>
            <a:solidFill>
              <a:srgbClr val="000000"/>
            </a:solidFill>
            <a:miter lim="800000"/>
            <a:headEnd/>
            <a:tailEnd/>
          </a:ln>
        </p:spPr>
      </p:sp>
      <p:sp>
        <p:nvSpPr>
          <p:cNvPr id="6963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Talk through the institutional circuit…the rise of the idea of chronic homelessness</a:t>
            </a:r>
            <a:r>
              <a:rPr lang="en-US" baseline="0" dirty="0" smtClean="0"/>
              <a:t> and information management, etc. Discuss how the assumptions of the traditional approach doesn’t hold up; that people can’t overcome chronic conditions first (by their very nature and definition this is a flawed idea). Talk about the trauma that people experience, and their inability to care for themselves, loss of relationships, often within the context of depleted social networks…cumulative disadvantage…which will be important later in how we work with people.</a:t>
            </a:r>
            <a:endParaRPr lang="en-US" dirty="0" smtClean="0"/>
          </a:p>
        </p:txBody>
      </p:sp>
    </p:spTree>
    <p:extLst>
      <p:ext uri="{BB962C8B-B14F-4D97-AF65-F5344CB8AC3E}">
        <p14:creationId xmlns:p14="http://schemas.microsoft.com/office/powerpoint/2010/main" xmlns="" val="4044625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525" y="1158875"/>
            <a:ext cx="4171950" cy="3128963"/>
          </a:xfrm>
        </p:spPr>
      </p:sp>
      <p:sp>
        <p:nvSpPr>
          <p:cNvPr id="3" name="Notes Placeholder 2"/>
          <p:cNvSpPr>
            <a:spLocks noGrp="1"/>
          </p:cNvSpPr>
          <p:nvPr>
            <p:ph type="body" idx="1"/>
          </p:nvPr>
        </p:nvSpPr>
        <p:spPr/>
        <p:txBody>
          <a:bodyPr>
            <a:normAutofit/>
          </a:bodyPr>
          <a:lstStyle/>
          <a:p>
            <a:r>
              <a:rPr lang="en-US" dirty="0" smtClean="0"/>
              <a:t>640 from</a:t>
            </a:r>
            <a:endParaRPr lang="en-US" dirty="0"/>
          </a:p>
        </p:txBody>
      </p:sp>
      <p:sp>
        <p:nvSpPr>
          <p:cNvPr id="4" name="Slide Number Placeholder 3"/>
          <p:cNvSpPr>
            <a:spLocks noGrp="1"/>
          </p:cNvSpPr>
          <p:nvPr>
            <p:ph type="sldNum" sz="quarter" idx="10"/>
          </p:nvPr>
        </p:nvSpPr>
        <p:spPr>
          <a:xfrm>
            <a:off x="3956551" y="8805842"/>
            <a:ext cx="3026833" cy="463550"/>
          </a:xfrm>
          <a:prstGeom prst="rect">
            <a:avLst/>
          </a:prstGeom>
        </p:spPr>
        <p:txBody>
          <a:bodyPr/>
          <a:lstStyle/>
          <a:p>
            <a:fld id="{2580147E-759D-445B-A0F6-551F001970CA}" type="slidenum">
              <a:rPr lang="en-US" smtClean="0"/>
              <a:pPr/>
              <a:t>13</a:t>
            </a:fld>
            <a:endParaRPr lang="en-US"/>
          </a:p>
        </p:txBody>
      </p:sp>
    </p:spTree>
    <p:extLst>
      <p:ext uri="{BB962C8B-B14F-4D97-AF65-F5344CB8AC3E}">
        <p14:creationId xmlns:p14="http://schemas.microsoft.com/office/powerpoint/2010/main" xmlns="" val="858169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2D2BFB-3FF1-4888-AEFF-06B7C8287444}" type="slidenum">
              <a:rPr lang="en-US" smtClean="0"/>
              <a:pPr>
                <a:defRPr/>
              </a:pPr>
              <a:t>14</a:t>
            </a:fld>
            <a:endParaRPr lang="en-US"/>
          </a:p>
        </p:txBody>
      </p:sp>
    </p:spTree>
    <p:extLst>
      <p:ext uri="{BB962C8B-B14F-4D97-AF65-F5344CB8AC3E}">
        <p14:creationId xmlns:p14="http://schemas.microsoft.com/office/powerpoint/2010/main" xmlns="" val="903381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2D2BFB-3FF1-4888-AEFF-06B7C8287444}" type="slidenum">
              <a:rPr lang="en-US" smtClean="0"/>
              <a:pPr>
                <a:defRPr/>
              </a:pPr>
              <a:t>15</a:t>
            </a:fld>
            <a:endParaRPr lang="en-US"/>
          </a:p>
        </p:txBody>
      </p:sp>
    </p:spTree>
    <p:extLst>
      <p:ext uri="{BB962C8B-B14F-4D97-AF65-F5344CB8AC3E}">
        <p14:creationId xmlns:p14="http://schemas.microsoft.com/office/powerpoint/2010/main" xmlns="" val="352473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2D2BFB-3FF1-4888-AEFF-06B7C8287444}" type="slidenum">
              <a:rPr lang="en-US" smtClean="0"/>
              <a:pPr>
                <a:defRPr/>
              </a:pPr>
              <a:t>16</a:t>
            </a:fld>
            <a:endParaRPr lang="en-US"/>
          </a:p>
        </p:txBody>
      </p:sp>
    </p:spTree>
    <p:extLst>
      <p:ext uri="{BB962C8B-B14F-4D97-AF65-F5344CB8AC3E}">
        <p14:creationId xmlns:p14="http://schemas.microsoft.com/office/powerpoint/2010/main" xmlns="" val="1494672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2D2BFB-3FF1-4888-AEFF-06B7C8287444}" type="slidenum">
              <a:rPr lang="en-US" smtClean="0"/>
              <a:pPr>
                <a:defRPr/>
              </a:pPr>
              <a:t>17</a:t>
            </a:fld>
            <a:endParaRPr lang="en-US"/>
          </a:p>
        </p:txBody>
      </p:sp>
    </p:spTree>
    <p:extLst>
      <p:ext uri="{BB962C8B-B14F-4D97-AF65-F5344CB8AC3E}">
        <p14:creationId xmlns:p14="http://schemas.microsoft.com/office/powerpoint/2010/main" xmlns="" val="4090572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2D2BFB-3FF1-4888-AEFF-06B7C8287444}" type="slidenum">
              <a:rPr lang="en-US" smtClean="0"/>
              <a:pPr>
                <a:defRPr/>
              </a:pPr>
              <a:t>18</a:t>
            </a:fld>
            <a:endParaRPr lang="en-US"/>
          </a:p>
        </p:txBody>
      </p:sp>
    </p:spTree>
    <p:extLst>
      <p:ext uri="{BB962C8B-B14F-4D97-AF65-F5344CB8AC3E}">
        <p14:creationId xmlns:p14="http://schemas.microsoft.com/office/powerpoint/2010/main" xmlns="" val="2624760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56551" y="8805842"/>
            <a:ext cx="3026833" cy="463550"/>
          </a:xfrm>
          <a:prstGeom prst="rect">
            <a:avLst/>
          </a:prstGeom>
        </p:spPr>
        <p:txBody>
          <a:bodyPr/>
          <a:lstStyle/>
          <a:p>
            <a:pPr>
              <a:defRPr/>
            </a:pPr>
            <a:fld id="{5A2D2BFB-3FF1-4888-AEFF-06B7C8287444}" type="slidenum">
              <a:rPr lang="en-US" smtClean="0"/>
              <a:pPr>
                <a:defRPr/>
              </a:pPr>
              <a:t>19</a:t>
            </a:fld>
            <a:endParaRPr lang="en-US"/>
          </a:p>
        </p:txBody>
      </p:sp>
    </p:spTree>
    <p:extLst>
      <p:ext uri="{BB962C8B-B14F-4D97-AF65-F5344CB8AC3E}">
        <p14:creationId xmlns:p14="http://schemas.microsoft.com/office/powerpoint/2010/main" xmlns="" val="3723110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993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920A4A1-3B31-41AF-BD50-53E6C23FDA5F}" type="slidenum">
              <a:rPr lang="en-US"/>
              <a:pPr fontAlgn="base">
                <a:spcBef>
                  <a:spcPct val="0"/>
                </a:spcBef>
                <a:spcAft>
                  <a:spcPct val="0"/>
                </a:spcAft>
              </a:pPr>
              <a:t>2</a:t>
            </a:fld>
            <a:endParaRPr lang="en-US"/>
          </a:p>
        </p:txBody>
      </p:sp>
    </p:spTree>
    <p:extLst>
      <p:ext uri="{BB962C8B-B14F-4D97-AF65-F5344CB8AC3E}">
        <p14:creationId xmlns:p14="http://schemas.microsoft.com/office/powerpoint/2010/main" xmlns="" val="510920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xfrm>
            <a:off x="6233144" y="8903707"/>
            <a:ext cx="554596" cy="185230"/>
          </a:xfrm>
          <a:prstGeom prst="rect">
            <a:avLst/>
          </a:prstGeom>
          <a:noFill/>
        </p:spPr>
        <p:txBody>
          <a:bodyPr/>
          <a:lstStyle/>
          <a:p>
            <a:fld id="{26715B03-9212-4CA9-B27F-B8901D86859C}" type="slidenum">
              <a:rPr lang="en-US" smtClean="0">
                <a:cs typeface="Arial" charset="0"/>
              </a:rPr>
              <a:pPr/>
              <a:t>20</a:t>
            </a:fld>
            <a:endParaRPr lang="en-US" dirty="0" smtClean="0">
              <a:cs typeface="Arial" charset="0"/>
            </a:endParaRPr>
          </a:p>
        </p:txBody>
      </p:sp>
      <p:sp>
        <p:nvSpPr>
          <p:cNvPr id="31745" name="Rectangle 7"/>
          <p:cNvSpPr txBox="1">
            <a:spLocks noGrp="1" noChangeArrowheads="1"/>
          </p:cNvSpPr>
          <p:nvPr/>
        </p:nvSpPr>
        <p:spPr bwMode="auto">
          <a:xfrm>
            <a:off x="3956551" y="8805551"/>
            <a:ext cx="3026833" cy="463867"/>
          </a:xfrm>
          <a:prstGeom prst="rect">
            <a:avLst/>
          </a:prstGeom>
          <a:noFill/>
          <a:ln>
            <a:miter lim="800000"/>
            <a:headEnd/>
            <a:tailEnd/>
          </a:ln>
        </p:spPr>
        <p:txBody>
          <a:bodyPr lIns="91826" tIns="45913" rIns="91826" bIns="45913" anchor="b"/>
          <a:lstStyle/>
          <a:p>
            <a:pPr algn="r">
              <a:defRPr/>
            </a:pPr>
            <a:fld id="{7D2285BD-1F70-4CDE-B252-053A68149A48}" type="slidenum">
              <a:rPr lang="en-US" sz="1200"/>
              <a:pPr algn="r">
                <a:defRPr/>
              </a:pPr>
              <a:t>20</a:t>
            </a:fld>
            <a:endParaRPr lang="en-US" sz="1200" dirty="0"/>
          </a:p>
        </p:txBody>
      </p:sp>
      <p:sp>
        <p:nvSpPr>
          <p:cNvPr id="17412" name="Rectangle 2"/>
          <p:cNvSpPr>
            <a:spLocks noGrp="1" noRot="1" noChangeAspect="1" noChangeArrowheads="1" noTextEdit="1"/>
          </p:cNvSpPr>
          <p:nvPr>
            <p:ph type="sldImg"/>
          </p:nvPr>
        </p:nvSpPr>
        <p:spPr>
          <a:xfrm>
            <a:off x="1174750" y="695325"/>
            <a:ext cx="4635500" cy="3476625"/>
          </a:xfrm>
          <a:ln>
            <a:solidFill>
              <a:srgbClr val="000000"/>
            </a:solidFill>
          </a:ln>
        </p:spPr>
      </p:sp>
      <p:sp>
        <p:nvSpPr>
          <p:cNvPr id="17413" name="Rectangle 3"/>
          <p:cNvSpPr>
            <a:spLocks noGrp="1" noChangeArrowheads="1"/>
          </p:cNvSpPr>
          <p:nvPr>
            <p:ph type="body" idx="1"/>
          </p:nvPr>
        </p:nvSpPr>
        <p:spPr>
          <a:xfrm>
            <a:off x="565914" y="4982215"/>
            <a:ext cx="5951803" cy="337213"/>
          </a:xfrm>
          <a:noFill/>
          <a:ln/>
        </p:spPr>
        <p:txBody>
          <a:bodyPr lIns="91826" tIns="45913" rIns="91826" bIns="45913"/>
          <a:lstStyle/>
          <a:p>
            <a:pPr defTabSz="918259"/>
            <a:endParaRPr lang="cs-CZ" smtClean="0"/>
          </a:p>
        </p:txBody>
      </p:sp>
    </p:spTree>
    <p:extLst>
      <p:ext uri="{BB962C8B-B14F-4D97-AF65-F5344CB8AC3E}">
        <p14:creationId xmlns:p14="http://schemas.microsoft.com/office/powerpoint/2010/main" xmlns="" val="1572915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5A444B-58BC-4C2B-A4D8-CC055AA74D57}" type="slidenum">
              <a:rPr lang="en-CA" smtClean="0"/>
              <a:pPr fontAlgn="base">
                <a:spcBef>
                  <a:spcPct val="0"/>
                </a:spcBef>
                <a:spcAft>
                  <a:spcPct val="0"/>
                </a:spcAft>
                <a:defRPr/>
              </a:pPr>
              <a:t>21</a:t>
            </a:fld>
            <a:endParaRPr lang="en-CA" dirty="0" smtClean="0"/>
          </a:p>
        </p:txBody>
      </p:sp>
      <p:sp>
        <p:nvSpPr>
          <p:cNvPr id="56323" name="Rectangle 7"/>
          <p:cNvSpPr txBox="1">
            <a:spLocks noGrp="1" noChangeArrowheads="1"/>
          </p:cNvSpPr>
          <p:nvPr/>
        </p:nvSpPr>
        <p:spPr bwMode="auto">
          <a:xfrm>
            <a:off x="3958168" y="8807450"/>
            <a:ext cx="3026833" cy="463550"/>
          </a:xfrm>
          <a:prstGeom prst="rect">
            <a:avLst/>
          </a:prstGeom>
          <a:noFill/>
          <a:ln w="9525">
            <a:noFill/>
            <a:miter lim="800000"/>
            <a:headEnd/>
            <a:tailEnd/>
          </a:ln>
        </p:spPr>
        <p:txBody>
          <a:bodyPr lIns="92936" tIns="46468" rIns="92936" bIns="46468" anchor="b"/>
          <a:lstStyle/>
          <a:p>
            <a:pPr algn="r"/>
            <a:fld id="{883009FD-A0D2-4BDA-8903-5177C9B31D23}" type="slidenum">
              <a:rPr lang="en-US" sz="1200">
                <a:latin typeface="Calibri" pitchFamily="34" charset="0"/>
              </a:rPr>
              <a:pPr algn="r"/>
              <a:t>21</a:t>
            </a:fld>
            <a:endParaRPr lang="en-US" sz="1200" dirty="0">
              <a:latin typeface="Calibri" pitchFamily="34" charset="0"/>
            </a:endParaRPr>
          </a:p>
        </p:txBody>
      </p:sp>
      <p:sp>
        <p:nvSpPr>
          <p:cNvPr id="56324" name="Rectangle 2"/>
          <p:cNvSpPr>
            <a:spLocks noGrp="1" noRot="1" noChangeAspect="1" noChangeArrowheads="1" noTextEdit="1"/>
          </p:cNvSpPr>
          <p:nvPr>
            <p:ph type="sldImg"/>
          </p:nvPr>
        </p:nvSpPr>
        <p:spPr bwMode="auto">
          <a:xfrm>
            <a:off x="1174750" y="693738"/>
            <a:ext cx="4637088" cy="3478212"/>
          </a:xfrm>
          <a:noFill/>
          <a:ln>
            <a:solidFill>
              <a:srgbClr val="000000"/>
            </a:solidFill>
            <a:miter lim="800000"/>
            <a:headEnd/>
            <a:tailEnd/>
          </a:ln>
        </p:spPr>
      </p:sp>
      <p:sp>
        <p:nvSpPr>
          <p:cNvPr id="5632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p14="http://schemas.microsoft.com/office/powerpoint/2010/main" xmlns="" val="3674682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5300" name="Slide Number Placeholder 3"/>
          <p:cNvSpPr>
            <a:spLocks noGrp="1"/>
          </p:cNvSpPr>
          <p:nvPr>
            <p:ph type="sldNum" sz="quarter" idx="5"/>
          </p:nvPr>
        </p:nvSpPr>
        <p:spPr bwMode="auto">
          <a:xfrm>
            <a:off x="3956551" y="8805842"/>
            <a:ext cx="3026833" cy="463550"/>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7A4EA672-187C-4341-8439-87638CBCB768}" type="slidenum">
              <a:rPr lang="en-US" smtClean="0"/>
              <a:pPr fontAlgn="base">
                <a:spcBef>
                  <a:spcPct val="0"/>
                </a:spcBef>
                <a:spcAft>
                  <a:spcPct val="0"/>
                </a:spcAft>
                <a:defRPr/>
              </a:pPr>
              <a:t>22</a:t>
            </a:fld>
            <a:endParaRPr lang="en-US" smtClean="0"/>
          </a:p>
        </p:txBody>
      </p:sp>
    </p:spTree>
    <p:extLst>
      <p:ext uri="{BB962C8B-B14F-4D97-AF65-F5344CB8AC3E}">
        <p14:creationId xmlns:p14="http://schemas.microsoft.com/office/powerpoint/2010/main" xmlns="" val="2499277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956551" y="8805842"/>
            <a:ext cx="3026833" cy="463550"/>
          </a:xfrm>
          <a:prstGeom prst="rect">
            <a:avLst/>
          </a:prstGeom>
        </p:spPr>
        <p:txBody>
          <a:bodyPr/>
          <a:lstStyle/>
          <a:p>
            <a:fld id="{BE90C6BD-B532-4A2D-AC6A-274B3CB78309}" type="slidenum">
              <a:rPr lang="en-US" smtClean="0"/>
              <a:pPr/>
              <a:t>23</a:t>
            </a:fld>
            <a:endParaRPr lang="en-US"/>
          </a:p>
        </p:txBody>
      </p:sp>
    </p:spTree>
    <p:extLst>
      <p:ext uri="{BB962C8B-B14F-4D97-AF65-F5344CB8AC3E}">
        <p14:creationId xmlns:p14="http://schemas.microsoft.com/office/powerpoint/2010/main" xmlns="" val="1025293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56551" y="8805842"/>
            <a:ext cx="3026833" cy="463550"/>
          </a:xfrm>
          <a:prstGeom prst="rect">
            <a:avLst/>
          </a:prstGeom>
        </p:spPr>
        <p:txBody>
          <a:bodyPr/>
          <a:lstStyle/>
          <a:p>
            <a:pPr>
              <a:defRPr/>
            </a:pPr>
            <a:fld id="{5A2D2BFB-3FF1-4888-AEFF-06B7C8287444}" type="slidenum">
              <a:rPr lang="en-US" smtClean="0"/>
              <a:pPr>
                <a:defRPr/>
              </a:pPr>
              <a:t>24</a:t>
            </a:fld>
            <a:endParaRPr lang="en-US"/>
          </a:p>
        </p:txBody>
      </p:sp>
    </p:spTree>
    <p:extLst>
      <p:ext uri="{BB962C8B-B14F-4D97-AF65-F5344CB8AC3E}">
        <p14:creationId xmlns:p14="http://schemas.microsoft.com/office/powerpoint/2010/main" xmlns="" val="127852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0D1D6A0-5E57-4FEB-ADDC-5C66B2B907E9}" type="slidenum">
              <a:rPr lang="en-US"/>
              <a:pPr/>
              <a:t>25</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xmlns="" val="3035163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99331" name="Slide Number Placeholder 3"/>
          <p:cNvSpPr>
            <a:spLocks noGrp="1"/>
          </p:cNvSpPr>
          <p:nvPr>
            <p:ph type="sldNum" sz="quarter" idx="5"/>
          </p:nvPr>
        </p:nvSpPr>
        <p:spPr bwMode="auto">
          <a:xfrm>
            <a:off x="3956551" y="8805842"/>
            <a:ext cx="3026833" cy="463550"/>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7920A4A1-3B31-41AF-BD50-53E6C23FDA5F}" type="slidenum">
              <a:rPr lang="en-US"/>
              <a:pPr fontAlgn="base">
                <a:spcBef>
                  <a:spcPct val="0"/>
                </a:spcBef>
                <a:spcAft>
                  <a:spcPct val="0"/>
                </a:spcAft>
              </a:pPr>
              <a:t>26</a:t>
            </a:fld>
            <a:endParaRPr lang="en-US"/>
          </a:p>
        </p:txBody>
      </p:sp>
    </p:spTree>
    <p:extLst>
      <p:ext uri="{BB962C8B-B14F-4D97-AF65-F5344CB8AC3E}">
        <p14:creationId xmlns:p14="http://schemas.microsoft.com/office/powerpoint/2010/main" xmlns="" val="3935425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2D2BFB-3FF1-4888-AEFF-06B7C8287444}" type="slidenum">
              <a:rPr lang="en-US" smtClean="0"/>
              <a:pPr>
                <a:defRPr/>
              </a:pPr>
              <a:t>27</a:t>
            </a:fld>
            <a:endParaRPr lang="en-US"/>
          </a:p>
        </p:txBody>
      </p:sp>
    </p:spTree>
    <p:extLst>
      <p:ext uri="{BB962C8B-B14F-4D97-AF65-F5344CB8AC3E}">
        <p14:creationId xmlns:p14="http://schemas.microsoft.com/office/powerpoint/2010/main" xmlns="" val="3525808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58B4F6-23C6-F74F-837F-60EB6E7D9EBB}" type="slidenum">
              <a:rPr lang="en-US" smtClean="0"/>
              <a:pPr/>
              <a:t>28</a:t>
            </a:fld>
            <a:endParaRPr lang="en-US"/>
          </a:p>
        </p:txBody>
      </p:sp>
    </p:spTree>
    <p:extLst>
      <p:ext uri="{BB962C8B-B14F-4D97-AF65-F5344CB8AC3E}">
        <p14:creationId xmlns:p14="http://schemas.microsoft.com/office/powerpoint/2010/main" xmlns="" val="2271326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3558EE-1B81-48F6-84D4-32FAB9B807A2}" type="slidenum">
              <a:rPr lang="en-US" smtClean="0"/>
              <a:pPr/>
              <a:t>29</a:t>
            </a:fld>
            <a:endParaRPr lang="en-US"/>
          </a:p>
        </p:txBody>
      </p:sp>
    </p:spTree>
    <p:extLst>
      <p:ext uri="{BB962C8B-B14F-4D97-AF65-F5344CB8AC3E}">
        <p14:creationId xmlns:p14="http://schemas.microsoft.com/office/powerpoint/2010/main" xmlns="" val="2586037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b="1" smtClean="0"/>
              <a:t>Key Messages:</a:t>
            </a:r>
          </a:p>
          <a:p>
            <a:pPr>
              <a:spcBef>
                <a:spcPct val="0"/>
              </a:spcBef>
              <a:buFontTx/>
              <a:buChar char="•"/>
            </a:pPr>
            <a:r>
              <a:rPr lang="en-CA" smtClean="0"/>
              <a:t>Relevant policy issue federally, provincially and municipally</a:t>
            </a:r>
          </a:p>
          <a:p>
            <a:pPr>
              <a:spcBef>
                <a:spcPct val="0"/>
              </a:spcBef>
              <a:buFontTx/>
              <a:buChar char="•"/>
            </a:pPr>
            <a:r>
              <a:rPr lang="en-CA" smtClean="0"/>
              <a:t>Currently managing it ineffectively in large part – substantial direct and indirect investments being made with limited outcomes</a:t>
            </a:r>
            <a:endParaRPr lang="en-CA" b="1" smtClean="0">
              <a:solidFill>
                <a:srgbClr val="FF0000"/>
              </a:solidFill>
            </a:endParaRPr>
          </a:p>
          <a:p>
            <a:pPr>
              <a:spcBef>
                <a:spcPct val="0"/>
              </a:spcBef>
              <a:buFontTx/>
              <a:buChar char="•"/>
            </a:pPr>
            <a:r>
              <a:rPr lang="en-CA" smtClean="0"/>
              <a:t>Social innovation that offers real, measurable on the ground outcomes</a:t>
            </a:r>
          </a:p>
          <a:p>
            <a:pPr>
              <a:spcBef>
                <a:spcPct val="0"/>
              </a:spcBef>
            </a:pPr>
            <a:endParaRPr lang="en-CA" smtClean="0"/>
          </a:p>
          <a:p>
            <a:pPr>
              <a:spcBef>
                <a:spcPct val="0"/>
              </a:spcBef>
            </a:pPr>
            <a:r>
              <a:rPr lang="en-CA" b="1" smtClean="0"/>
              <a:t>Additional information:</a:t>
            </a:r>
          </a:p>
          <a:p>
            <a:pPr>
              <a:spcBef>
                <a:spcPct val="0"/>
              </a:spcBef>
              <a:buFontTx/>
              <a:buChar char="•"/>
            </a:pPr>
            <a:r>
              <a:rPr lang="en-CA" smtClean="0"/>
              <a:t>a study in British Columbia found that health, criminal justice and social service costs are 33% higher for people who are homeless than for people with housing (bullet 2)</a:t>
            </a:r>
          </a:p>
          <a:p>
            <a:pPr>
              <a:spcBef>
                <a:spcPct val="0"/>
              </a:spcBef>
              <a:buFontTx/>
              <a:buChar char="•"/>
            </a:pPr>
            <a:r>
              <a:rPr lang="en-US" smtClean="0"/>
              <a:t>the majority of participants (70%) have been successfully housed in their first apartment (bullet 3 – At Home)</a:t>
            </a:r>
          </a:p>
          <a:p>
            <a:pPr>
              <a:spcBef>
                <a:spcPct val="0"/>
              </a:spcBef>
            </a:pPr>
            <a:endParaRPr lang="en-CA" smtClean="0"/>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C25D9C-A225-41F7-B95A-8F91632177B1}" type="slidenum">
              <a:rPr lang="en-US">
                <a:solidFill>
                  <a:srgbClr val="000000"/>
                </a:solidFill>
              </a:rPr>
              <a:pPr fontAlgn="base">
                <a:spcBef>
                  <a:spcPct val="0"/>
                </a:spcBef>
                <a:spcAft>
                  <a:spcPct val="0"/>
                </a:spcAft>
              </a:pPr>
              <a:t>3</a:t>
            </a:fld>
            <a:endParaRPr lang="en-US">
              <a:solidFill>
                <a:srgbClr val="000000"/>
              </a:solidFill>
            </a:endParaRPr>
          </a:p>
        </p:txBody>
      </p:sp>
    </p:spTree>
    <p:extLst>
      <p:ext uri="{BB962C8B-B14F-4D97-AF65-F5344CB8AC3E}">
        <p14:creationId xmlns:p14="http://schemas.microsoft.com/office/powerpoint/2010/main" xmlns="" val="539150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Grp="1" noRot="1" noChangeAspect="1" noChangeArrowheads="1" noTextEdit="1"/>
          </p:cNvSpPr>
          <p:nvPr>
            <p:ph type="sldImg"/>
          </p:nvPr>
        </p:nvSpPr>
        <p:spPr/>
      </p:sp>
      <p:sp>
        <p:nvSpPr>
          <p:cNvPr id="67587" name="Rectangle 2"/>
          <p:cNvSpPr>
            <a:spLocks noGrp="1" noChangeArrowheads="1"/>
          </p:cNvSpPr>
          <p:nvPr>
            <p:ph type="body" idx="1"/>
          </p:nvPr>
        </p:nvSpPr>
        <p:spPr>
          <a:noFill/>
        </p:spPr>
        <p:txBody>
          <a:bodyPr/>
          <a:lstStyle/>
          <a:p>
            <a:pPr eaLnBrk="1">
              <a:lnSpc>
                <a:spcPct val="100000"/>
              </a:lnSpc>
            </a:pPr>
            <a:r>
              <a:rPr lang="en-US" altLang="en-US" sz="3900">
                <a:solidFill>
                  <a:srgbClr val="E33DBF"/>
                </a:solidFill>
                <a:latin typeface="Calibri" pitchFamily="34" charset="0"/>
                <a:ea typeface="Calibri" pitchFamily="34" charset="0"/>
                <a:cs typeface="Calibri" pitchFamily="34" charset="0"/>
                <a:sym typeface="Calibri" pitchFamily="34" charset="0"/>
              </a:rPr>
              <a:t>Discuss service choices </a:t>
            </a:r>
            <a:endParaRPr lang="en-US" altLang="en-US" smtClean="0"/>
          </a:p>
        </p:txBody>
      </p:sp>
    </p:spTree>
    <p:extLst>
      <p:ext uri="{BB962C8B-B14F-4D97-AF65-F5344CB8AC3E}">
        <p14:creationId xmlns:p14="http://schemas.microsoft.com/office/powerpoint/2010/main" xmlns="" val="835323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xfrm>
            <a:off x="3956551" y="8805842"/>
            <a:ext cx="3026833" cy="463550"/>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A2C13271-6AD5-43EA-9FF2-A5C3C93543C6}" type="slidenum">
              <a:rPr lang="en-CA" smtClean="0"/>
              <a:pPr fontAlgn="base">
                <a:spcBef>
                  <a:spcPct val="0"/>
                </a:spcBef>
                <a:spcAft>
                  <a:spcPct val="0"/>
                </a:spcAft>
                <a:defRPr/>
              </a:pPr>
              <a:t>31</a:t>
            </a:fld>
            <a:endParaRPr lang="en-CA" smtClean="0"/>
          </a:p>
        </p:txBody>
      </p:sp>
      <p:sp>
        <p:nvSpPr>
          <p:cNvPr id="58371" name="Rectangle 7"/>
          <p:cNvSpPr txBox="1">
            <a:spLocks noGrp="1" noChangeArrowheads="1"/>
          </p:cNvSpPr>
          <p:nvPr/>
        </p:nvSpPr>
        <p:spPr bwMode="auto">
          <a:xfrm>
            <a:off x="3958168" y="8807450"/>
            <a:ext cx="3026833" cy="463550"/>
          </a:xfrm>
          <a:prstGeom prst="rect">
            <a:avLst/>
          </a:prstGeom>
          <a:noFill/>
          <a:ln w="9525">
            <a:noFill/>
            <a:miter lim="800000"/>
            <a:headEnd/>
            <a:tailEnd/>
          </a:ln>
        </p:spPr>
        <p:txBody>
          <a:bodyPr lIns="92936" tIns="46468" rIns="92936" bIns="46468" anchor="b"/>
          <a:lstStyle/>
          <a:p>
            <a:pPr algn="r"/>
            <a:fld id="{55B19D5F-80F4-47F6-8F8E-FC9A5F7B710F}" type="slidenum">
              <a:rPr lang="en-US" sz="1200">
                <a:latin typeface="Times New Roman" pitchFamily="18" charset="0"/>
              </a:rPr>
              <a:pPr algn="r"/>
              <a:t>31</a:t>
            </a:fld>
            <a:endParaRPr lang="en-US" sz="1200" dirty="0">
              <a:latin typeface="Times New Roman" pitchFamily="18" charset="0"/>
            </a:endParaRPr>
          </a:p>
        </p:txBody>
      </p:sp>
      <p:sp>
        <p:nvSpPr>
          <p:cNvPr id="58372" name="Rectangle 2"/>
          <p:cNvSpPr>
            <a:spLocks noGrp="1" noRot="1" noChangeAspect="1" noChangeArrowheads="1" noTextEdit="1"/>
          </p:cNvSpPr>
          <p:nvPr>
            <p:ph type="sldImg"/>
          </p:nvPr>
        </p:nvSpPr>
        <p:spPr bwMode="auto">
          <a:xfrm>
            <a:off x="1174750" y="692150"/>
            <a:ext cx="4637088" cy="3478213"/>
          </a:xfrm>
          <a:noFill/>
          <a:ln>
            <a:solidFill>
              <a:srgbClr val="000000"/>
            </a:solidFill>
            <a:miter lim="800000"/>
            <a:headEnd/>
            <a:tailEnd/>
          </a:ln>
        </p:spPr>
      </p:sp>
      <p:sp>
        <p:nvSpPr>
          <p:cNvPr id="58373" name="Rectangle 3"/>
          <p:cNvSpPr>
            <a:spLocks noGrp="1" noChangeArrowheads="1"/>
          </p:cNvSpPr>
          <p:nvPr>
            <p:ph type="body" idx="1"/>
          </p:nvPr>
        </p:nvSpPr>
        <p:spPr bwMode="auto">
          <a:xfrm>
            <a:off x="929719" y="4405337"/>
            <a:ext cx="5125567" cy="4173559"/>
          </a:xfrm>
          <a:solidFill>
            <a:srgbClr val="FFFFFF"/>
          </a:solidFill>
          <a:ln>
            <a:solidFill>
              <a:srgbClr val="000000"/>
            </a:solidFill>
            <a:miter lim="800000"/>
            <a:headEnd/>
            <a:tailEnd/>
          </a:ln>
        </p:spPr>
        <p:txBody>
          <a:bodyPr wrap="square" lIns="91193" tIns="45597" rIns="91193" bIns="45597" numCol="1" anchor="t" anchorCtr="0" compatLnSpc="1">
            <a:prstTxWarp prst="textNoShape">
              <a:avLst/>
            </a:prstTxWarp>
          </a:bodyPr>
          <a:lstStyle/>
          <a:p>
            <a:pPr eaLnBrk="1" hangingPunct="1">
              <a:spcBef>
                <a:spcPct val="0"/>
              </a:spcBef>
            </a:pPr>
            <a:r>
              <a:rPr lang="en-US" dirty="0" smtClean="0"/>
              <a:t>Discuss the</a:t>
            </a:r>
            <a:r>
              <a:rPr lang="en-US" baseline="0" dirty="0" smtClean="0"/>
              <a:t> historical piece and how in this intervention we are doing a blend of services …. Case </a:t>
            </a:r>
            <a:r>
              <a:rPr lang="en-US" baseline="0" dirty="0" err="1" smtClean="0"/>
              <a:t>mangement</a:t>
            </a:r>
            <a:r>
              <a:rPr lang="en-US" baseline="0" dirty="0" smtClean="0"/>
              <a:t> plus, ACT </a:t>
            </a:r>
            <a:r>
              <a:rPr lang="en-US" baseline="0" dirty="0" err="1" smtClean="0"/>
              <a:t>lite</a:t>
            </a:r>
            <a:r>
              <a:rPr lang="en-US" baseline="0" dirty="0" smtClean="0"/>
              <a:t>, many sites are augmenting services</a:t>
            </a:r>
            <a:endParaRPr lang="en-US" dirty="0" smtClean="0"/>
          </a:p>
        </p:txBody>
      </p:sp>
    </p:spTree>
    <p:extLst>
      <p:ext uri="{BB962C8B-B14F-4D97-AF65-F5344CB8AC3E}">
        <p14:creationId xmlns:p14="http://schemas.microsoft.com/office/powerpoint/2010/main" xmlns="" val="3910498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99331" name="Slide Number Placeholder 3"/>
          <p:cNvSpPr>
            <a:spLocks noGrp="1"/>
          </p:cNvSpPr>
          <p:nvPr>
            <p:ph type="sldNum" sz="quarter" idx="5"/>
          </p:nvPr>
        </p:nvSpPr>
        <p:spPr bwMode="auto">
          <a:xfrm>
            <a:off x="3956551" y="8805842"/>
            <a:ext cx="3026833" cy="463550"/>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7920A4A1-3B31-41AF-BD50-53E6C23FDA5F}" type="slidenum">
              <a:rPr lang="en-US"/>
              <a:pPr fontAlgn="base">
                <a:spcBef>
                  <a:spcPct val="0"/>
                </a:spcBef>
                <a:spcAft>
                  <a:spcPct val="0"/>
                </a:spcAft>
              </a:pPr>
              <a:t>32</a:t>
            </a:fld>
            <a:endParaRPr lang="en-US"/>
          </a:p>
        </p:txBody>
      </p:sp>
    </p:spTree>
    <p:extLst>
      <p:ext uri="{BB962C8B-B14F-4D97-AF65-F5344CB8AC3E}">
        <p14:creationId xmlns:p14="http://schemas.microsoft.com/office/powerpoint/2010/main" xmlns="" val="43176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2D2BFB-3FF1-4888-AEFF-06B7C8287444}" type="slidenum">
              <a:rPr lang="en-US" smtClean="0"/>
              <a:pPr>
                <a:defRPr/>
              </a:pPr>
              <a:t>33</a:t>
            </a:fld>
            <a:endParaRPr lang="en-US"/>
          </a:p>
        </p:txBody>
      </p:sp>
    </p:spTree>
    <p:extLst>
      <p:ext uri="{BB962C8B-B14F-4D97-AF65-F5344CB8AC3E}">
        <p14:creationId xmlns:p14="http://schemas.microsoft.com/office/powerpoint/2010/main" xmlns="" val="3776974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70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0938C1-8B58-403D-9DA5-8F1AF7EEC683}" type="slidenum">
              <a:rPr lang="en-US"/>
              <a:pPr fontAlgn="base">
                <a:spcBef>
                  <a:spcPct val="0"/>
                </a:spcBef>
                <a:spcAft>
                  <a:spcPct val="0"/>
                </a:spcAft>
              </a:pPr>
              <a:t>34</a:t>
            </a:fld>
            <a:endParaRPr lang="en-US"/>
          </a:p>
        </p:txBody>
      </p:sp>
    </p:spTree>
    <p:extLst>
      <p:ext uri="{BB962C8B-B14F-4D97-AF65-F5344CB8AC3E}">
        <p14:creationId xmlns:p14="http://schemas.microsoft.com/office/powerpoint/2010/main" xmlns="" val="2006923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56551" y="8805842"/>
            <a:ext cx="3026833" cy="463550"/>
          </a:xfrm>
          <a:prstGeom prst="rect">
            <a:avLst/>
          </a:prstGeom>
        </p:spPr>
        <p:txBody>
          <a:bodyPr/>
          <a:lstStyle/>
          <a:p>
            <a:pPr>
              <a:defRPr/>
            </a:pPr>
            <a:fld id="{5A2D2BFB-3FF1-4888-AEFF-06B7C8287444}" type="slidenum">
              <a:rPr lang="en-US" smtClean="0"/>
              <a:pPr>
                <a:defRPr/>
              </a:pPr>
              <a:t>35</a:t>
            </a:fld>
            <a:endParaRPr lang="en-US"/>
          </a:p>
        </p:txBody>
      </p:sp>
    </p:spTree>
    <p:extLst>
      <p:ext uri="{BB962C8B-B14F-4D97-AF65-F5344CB8AC3E}">
        <p14:creationId xmlns:p14="http://schemas.microsoft.com/office/powerpoint/2010/main" xmlns="" val="40240596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56551" y="8805842"/>
            <a:ext cx="3026833" cy="463550"/>
          </a:xfrm>
          <a:prstGeom prst="rect">
            <a:avLst/>
          </a:prstGeom>
        </p:spPr>
        <p:txBody>
          <a:bodyPr/>
          <a:lstStyle/>
          <a:p>
            <a:pPr>
              <a:defRPr/>
            </a:pPr>
            <a:fld id="{5A2D2BFB-3FF1-4888-AEFF-06B7C8287444}" type="slidenum">
              <a:rPr lang="en-US" smtClean="0"/>
              <a:pPr>
                <a:defRPr/>
              </a:pPr>
              <a:t>36</a:t>
            </a:fld>
            <a:endParaRPr lang="en-US"/>
          </a:p>
        </p:txBody>
      </p:sp>
    </p:spTree>
    <p:extLst>
      <p:ext uri="{BB962C8B-B14F-4D97-AF65-F5344CB8AC3E}">
        <p14:creationId xmlns:p14="http://schemas.microsoft.com/office/powerpoint/2010/main" xmlns="" val="1644375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BBD0-03AA-49EB-960A-9C73CACFEF05}" type="slidenum">
              <a:rPr lang="en-US" smtClean="0"/>
              <a:pPr/>
              <a:t>37</a:t>
            </a:fld>
            <a:endParaRPr lang="en-US"/>
          </a:p>
        </p:txBody>
      </p:sp>
    </p:spTree>
    <p:extLst>
      <p:ext uri="{BB962C8B-B14F-4D97-AF65-F5344CB8AC3E}">
        <p14:creationId xmlns:p14="http://schemas.microsoft.com/office/powerpoint/2010/main" xmlns="" val="1730290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z="2800" dirty="0" smtClean="0"/>
          </a:p>
        </p:txBody>
      </p:sp>
      <p:sp>
        <p:nvSpPr>
          <p:cNvPr id="36867"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93061252-A3DF-40D8-A21B-37A603E8C5FB}" type="slidenum">
              <a:rPr lang="en-US">
                <a:solidFill>
                  <a:prstClr val="black"/>
                </a:solidFill>
              </a:rPr>
              <a:pPr fontAlgn="base">
                <a:spcBef>
                  <a:spcPct val="0"/>
                </a:spcBef>
                <a:spcAft>
                  <a:spcPct val="0"/>
                </a:spcAft>
              </a:pPr>
              <a:t>38</a:t>
            </a:fld>
            <a:endParaRPr lang="en-US">
              <a:solidFill>
                <a:prstClr val="black"/>
              </a:solidFill>
            </a:endParaRPr>
          </a:p>
        </p:txBody>
      </p:sp>
    </p:spTree>
    <p:extLst>
      <p:ext uri="{BB962C8B-B14F-4D97-AF65-F5344CB8AC3E}">
        <p14:creationId xmlns:p14="http://schemas.microsoft.com/office/powerpoint/2010/main" xmlns="" val="29386030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E452F7-06C6-4E93-BC9C-40B8A1B8D3D8}" type="slidenum">
              <a:rPr lang="en-US" smtClean="0"/>
              <a:pPr/>
              <a:t>39</a:t>
            </a:fld>
            <a:endParaRPr lang="en-US"/>
          </a:p>
        </p:txBody>
      </p:sp>
    </p:spTree>
    <p:extLst>
      <p:ext uri="{BB962C8B-B14F-4D97-AF65-F5344CB8AC3E}">
        <p14:creationId xmlns:p14="http://schemas.microsoft.com/office/powerpoint/2010/main" xmlns="" val="3346670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2D2BFB-3FF1-4888-AEFF-06B7C8287444}" type="slidenum">
              <a:rPr lang="en-US" smtClean="0"/>
              <a:pPr>
                <a:defRPr/>
              </a:pPr>
              <a:t>4</a:t>
            </a:fld>
            <a:endParaRPr lang="en-US"/>
          </a:p>
        </p:txBody>
      </p:sp>
    </p:spTree>
    <p:extLst>
      <p:ext uri="{BB962C8B-B14F-4D97-AF65-F5344CB8AC3E}">
        <p14:creationId xmlns:p14="http://schemas.microsoft.com/office/powerpoint/2010/main" xmlns="" val="1591446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p:spPr>
        <p:txBody>
          <a:bodyPr/>
          <a:lstStyle/>
          <a:p>
            <a:r>
              <a:rPr lang="en-US" altLang="en-US" smtClean="0"/>
              <a:t>This overview should be stated without elaboration, each is discussed in great detail later</a:t>
            </a:r>
          </a:p>
        </p:txBody>
      </p:sp>
    </p:spTree>
    <p:extLst>
      <p:ext uri="{BB962C8B-B14F-4D97-AF65-F5344CB8AC3E}">
        <p14:creationId xmlns:p14="http://schemas.microsoft.com/office/powerpoint/2010/main" xmlns="" val="9283291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2D2BFB-3FF1-4888-AEFF-06B7C8287444}" type="slidenum">
              <a:rPr lang="en-US" smtClean="0"/>
              <a:pPr>
                <a:defRPr/>
              </a:pPr>
              <a:t>41</a:t>
            </a:fld>
            <a:endParaRPr lang="en-US"/>
          </a:p>
        </p:txBody>
      </p:sp>
    </p:spTree>
    <p:extLst>
      <p:ext uri="{BB962C8B-B14F-4D97-AF65-F5344CB8AC3E}">
        <p14:creationId xmlns:p14="http://schemas.microsoft.com/office/powerpoint/2010/main" xmlns="" val="4197834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2D2BFB-3FF1-4888-AEFF-06B7C8287444}" type="slidenum">
              <a:rPr lang="en-US" smtClean="0"/>
              <a:pPr>
                <a:defRPr/>
              </a:pPr>
              <a:t>42</a:t>
            </a:fld>
            <a:endParaRPr lang="en-US"/>
          </a:p>
        </p:txBody>
      </p:sp>
    </p:spTree>
    <p:extLst>
      <p:ext uri="{BB962C8B-B14F-4D97-AF65-F5344CB8AC3E}">
        <p14:creationId xmlns:p14="http://schemas.microsoft.com/office/powerpoint/2010/main" xmlns="" val="1637108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56551" y="8805842"/>
            <a:ext cx="3026833" cy="463550"/>
          </a:xfrm>
          <a:prstGeom prst="rect">
            <a:avLst/>
          </a:prstGeom>
        </p:spPr>
        <p:txBody>
          <a:bodyPr/>
          <a:lstStyle/>
          <a:p>
            <a:pPr>
              <a:defRPr/>
            </a:pPr>
            <a:fld id="{5A2D2BFB-3FF1-4888-AEFF-06B7C8287444}" type="slidenum">
              <a:rPr lang="en-US" smtClean="0"/>
              <a:pPr>
                <a:defRPr/>
              </a:pPr>
              <a:t>43</a:t>
            </a:fld>
            <a:endParaRPr lang="en-US"/>
          </a:p>
        </p:txBody>
      </p:sp>
    </p:spTree>
    <p:extLst>
      <p:ext uri="{BB962C8B-B14F-4D97-AF65-F5344CB8AC3E}">
        <p14:creationId xmlns:p14="http://schemas.microsoft.com/office/powerpoint/2010/main" xmlns="" val="14751609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56551" y="8805842"/>
            <a:ext cx="3026833" cy="463550"/>
          </a:xfrm>
          <a:prstGeom prst="rect">
            <a:avLst/>
          </a:prstGeom>
        </p:spPr>
        <p:txBody>
          <a:bodyPr/>
          <a:lstStyle/>
          <a:p>
            <a:pPr>
              <a:defRPr/>
            </a:pPr>
            <a:fld id="{5A2D2BFB-3FF1-4888-AEFF-06B7C8287444}" type="slidenum">
              <a:rPr lang="en-US" smtClean="0"/>
              <a:pPr>
                <a:defRPr/>
              </a:pPr>
              <a:t>44</a:t>
            </a:fld>
            <a:endParaRPr lang="en-US"/>
          </a:p>
        </p:txBody>
      </p:sp>
    </p:spTree>
    <p:extLst>
      <p:ext uri="{BB962C8B-B14F-4D97-AF65-F5344CB8AC3E}">
        <p14:creationId xmlns:p14="http://schemas.microsoft.com/office/powerpoint/2010/main" xmlns="" val="12020302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56551" y="8805842"/>
            <a:ext cx="3026833" cy="463550"/>
          </a:xfrm>
          <a:prstGeom prst="rect">
            <a:avLst/>
          </a:prstGeom>
        </p:spPr>
        <p:txBody>
          <a:bodyPr/>
          <a:lstStyle/>
          <a:p>
            <a:pPr>
              <a:defRPr/>
            </a:pPr>
            <a:fld id="{5A2D2BFB-3FF1-4888-AEFF-06B7C8287444}" type="slidenum">
              <a:rPr lang="en-US" smtClean="0"/>
              <a:pPr>
                <a:defRPr/>
              </a:pPr>
              <a:t>45</a:t>
            </a:fld>
            <a:endParaRPr lang="en-US"/>
          </a:p>
        </p:txBody>
      </p:sp>
    </p:spTree>
    <p:extLst>
      <p:ext uri="{BB962C8B-B14F-4D97-AF65-F5344CB8AC3E}">
        <p14:creationId xmlns:p14="http://schemas.microsoft.com/office/powerpoint/2010/main" xmlns="" val="8174934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2D2BFB-3FF1-4888-AEFF-06B7C8287444}" type="slidenum">
              <a:rPr lang="en-US" smtClean="0"/>
              <a:pPr>
                <a:defRPr/>
              </a:pPr>
              <a:t>46</a:t>
            </a:fld>
            <a:endParaRPr lang="en-US"/>
          </a:p>
        </p:txBody>
      </p:sp>
    </p:spTree>
    <p:extLst>
      <p:ext uri="{BB962C8B-B14F-4D97-AF65-F5344CB8AC3E}">
        <p14:creationId xmlns:p14="http://schemas.microsoft.com/office/powerpoint/2010/main" xmlns="" val="20601739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58B4F6-23C6-F74F-837F-60EB6E7D9EBB}" type="slidenum">
              <a:rPr lang="en-US" smtClean="0"/>
              <a:pPr/>
              <a:t>47</a:t>
            </a:fld>
            <a:endParaRPr lang="en-US"/>
          </a:p>
        </p:txBody>
      </p:sp>
    </p:spTree>
    <p:extLst>
      <p:ext uri="{BB962C8B-B14F-4D97-AF65-F5344CB8AC3E}">
        <p14:creationId xmlns:p14="http://schemas.microsoft.com/office/powerpoint/2010/main" xmlns="" val="6997992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58B4F6-23C6-F74F-837F-60EB6E7D9EBB}" type="slidenum">
              <a:rPr lang="en-US" smtClean="0"/>
              <a:pPr/>
              <a:t>48</a:t>
            </a:fld>
            <a:endParaRPr lang="en-US"/>
          </a:p>
        </p:txBody>
      </p:sp>
    </p:spTree>
    <p:extLst>
      <p:ext uri="{BB962C8B-B14F-4D97-AF65-F5344CB8AC3E}">
        <p14:creationId xmlns:p14="http://schemas.microsoft.com/office/powerpoint/2010/main" xmlns="" val="4014358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44588" y="685800"/>
            <a:ext cx="4570412"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2" y="4343402"/>
            <a:ext cx="5486399" cy="1996895"/>
          </a:xfrm>
          <a:prstGeom prst="rect">
            <a:avLst/>
          </a:prstGeom>
        </p:spPr>
        <p:txBody>
          <a:bodyPr lIns="91419" tIns="91419" rIns="91419" bIns="91419" anchor="t" anchorCtr="0">
            <a:spAutoFit/>
          </a:bodyPr>
          <a:lstStyle/>
          <a:p>
            <a:pPr>
              <a:spcBef>
                <a:spcPts val="720"/>
              </a:spcBef>
              <a:buClr>
                <a:srgbClr val="000000"/>
              </a:buClr>
              <a:buSzPct val="110000"/>
            </a:pPr>
            <a:r>
              <a:rPr lang="en" sz="1000" dirty="0"/>
              <a:t>Harm reduction is another part of the Housing First service philosophy.  The Harm Reduction Coalition defines harm reduction as: A perspective and a set of practical strategies to reduce the negative consequences of drug use (food, relationships, finances), incorporating a spectrum of strategies from safer use to abstinence. Exampes of harm reduction include: - Condom use</a:t>
            </a:r>
          </a:p>
          <a:p>
            <a:pPr>
              <a:spcBef>
                <a:spcPts val="720"/>
              </a:spcBef>
              <a:buClr>
                <a:srgbClr val="000000"/>
              </a:buClr>
              <a:buSzPct val="110000"/>
            </a:pPr>
            <a:r>
              <a:rPr lang="en" sz="1000" dirty="0"/>
              <a:t>- Change patterns of use </a:t>
            </a:r>
            <a:r>
              <a:rPr lang="en" sz="1000" i="1" dirty="0"/>
              <a:t>(amount, timing, location)</a:t>
            </a:r>
          </a:p>
          <a:p>
            <a:pPr>
              <a:spcBef>
                <a:spcPts val="720"/>
              </a:spcBef>
              <a:buClr>
                <a:srgbClr val="000000"/>
              </a:buClr>
              <a:buSzPct val="110000"/>
            </a:pPr>
            <a:r>
              <a:rPr lang="en" sz="1000" dirty="0"/>
              <a:t>- Superficial cutting vs. jabbing knife into leg</a:t>
            </a:r>
          </a:p>
          <a:p>
            <a:pPr>
              <a:spcBef>
                <a:spcPts val="720"/>
              </a:spcBef>
              <a:buClr>
                <a:srgbClr val="000000"/>
              </a:buClr>
              <a:buSzPct val="110000"/>
            </a:pPr>
            <a:r>
              <a:rPr lang="en" sz="1000" dirty="0"/>
              <a:t>- Needle exchange</a:t>
            </a:r>
          </a:p>
          <a:p>
            <a:pPr>
              <a:spcBef>
                <a:spcPts val="720"/>
              </a:spcBef>
              <a:buClr>
                <a:srgbClr val="000000"/>
              </a:buClr>
              <a:buSzPct val="110000"/>
            </a:pPr>
            <a:r>
              <a:rPr lang="en" sz="1000" dirty="0"/>
              <a:t>- Methadone </a:t>
            </a:r>
            <a:r>
              <a:rPr lang="en" sz="1000" i="1" dirty="0"/>
              <a:t>(substitution therapy)</a:t>
            </a:r>
          </a:p>
          <a:p>
            <a:endParaRPr dirty="0"/>
          </a:p>
        </p:txBody>
      </p:sp>
    </p:spTree>
    <p:extLst>
      <p:ext uri="{BB962C8B-B14F-4D97-AF65-F5344CB8AC3E}">
        <p14:creationId xmlns:p14="http://schemas.microsoft.com/office/powerpoint/2010/main" xmlns="" val="91642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2D2BFB-3FF1-4888-AEFF-06B7C8287444}" type="slidenum">
              <a:rPr lang="en-US" smtClean="0"/>
              <a:pPr>
                <a:defRPr/>
              </a:pPr>
              <a:t>5</a:t>
            </a:fld>
            <a:endParaRPr lang="en-US"/>
          </a:p>
        </p:txBody>
      </p:sp>
    </p:spTree>
    <p:extLst>
      <p:ext uri="{BB962C8B-B14F-4D97-AF65-F5344CB8AC3E}">
        <p14:creationId xmlns:p14="http://schemas.microsoft.com/office/powerpoint/2010/main" xmlns="" val="25523461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58B4F6-23C6-F74F-837F-60EB6E7D9EBB}" type="slidenum">
              <a:rPr lang="en-US" smtClean="0"/>
              <a:pPr/>
              <a:t>50</a:t>
            </a:fld>
            <a:endParaRPr lang="en-US"/>
          </a:p>
        </p:txBody>
      </p:sp>
    </p:spTree>
    <p:extLst>
      <p:ext uri="{BB962C8B-B14F-4D97-AF65-F5344CB8AC3E}">
        <p14:creationId xmlns:p14="http://schemas.microsoft.com/office/powerpoint/2010/main" xmlns="" val="12282744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58B4F6-23C6-F74F-837F-60EB6E7D9EBB}" type="slidenum">
              <a:rPr lang="en-US" smtClean="0"/>
              <a:pPr/>
              <a:t>51</a:t>
            </a:fld>
            <a:endParaRPr lang="en-US"/>
          </a:p>
        </p:txBody>
      </p:sp>
    </p:spTree>
    <p:extLst>
      <p:ext uri="{BB962C8B-B14F-4D97-AF65-F5344CB8AC3E}">
        <p14:creationId xmlns:p14="http://schemas.microsoft.com/office/powerpoint/2010/main" xmlns="" val="4811214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58B4F6-23C6-F74F-837F-60EB6E7D9EBB}" type="slidenum">
              <a:rPr lang="en-US" smtClean="0"/>
              <a:pPr/>
              <a:t>52</a:t>
            </a:fld>
            <a:endParaRPr lang="en-US"/>
          </a:p>
        </p:txBody>
      </p:sp>
    </p:spTree>
    <p:extLst>
      <p:ext uri="{BB962C8B-B14F-4D97-AF65-F5344CB8AC3E}">
        <p14:creationId xmlns:p14="http://schemas.microsoft.com/office/powerpoint/2010/main" xmlns="" val="24229130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58B4F6-23C6-F74F-837F-60EB6E7D9EBB}" type="slidenum">
              <a:rPr lang="en-US" smtClean="0"/>
              <a:pPr/>
              <a:t>53</a:t>
            </a:fld>
            <a:endParaRPr lang="en-US"/>
          </a:p>
        </p:txBody>
      </p:sp>
    </p:spTree>
    <p:extLst>
      <p:ext uri="{BB962C8B-B14F-4D97-AF65-F5344CB8AC3E}">
        <p14:creationId xmlns:p14="http://schemas.microsoft.com/office/powerpoint/2010/main" xmlns="" val="27050615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58B4F6-23C6-F74F-837F-60EB6E7D9EBB}" type="slidenum">
              <a:rPr lang="en-US" smtClean="0"/>
              <a:pPr/>
              <a:t>54</a:t>
            </a:fld>
            <a:endParaRPr lang="en-US"/>
          </a:p>
        </p:txBody>
      </p:sp>
    </p:spTree>
    <p:extLst>
      <p:ext uri="{BB962C8B-B14F-4D97-AF65-F5344CB8AC3E}">
        <p14:creationId xmlns:p14="http://schemas.microsoft.com/office/powerpoint/2010/main" xmlns="" val="1400381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58B4F6-23C6-F74F-837F-60EB6E7D9EBB}" type="slidenum">
              <a:rPr lang="en-US" smtClean="0"/>
              <a:pPr/>
              <a:t>55</a:t>
            </a:fld>
            <a:endParaRPr lang="en-US"/>
          </a:p>
        </p:txBody>
      </p:sp>
    </p:spTree>
    <p:extLst>
      <p:ext uri="{BB962C8B-B14F-4D97-AF65-F5344CB8AC3E}">
        <p14:creationId xmlns:p14="http://schemas.microsoft.com/office/powerpoint/2010/main" xmlns="" val="20995714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58B4F6-23C6-F74F-837F-60EB6E7D9EBB}" type="slidenum">
              <a:rPr lang="en-US" smtClean="0"/>
              <a:pPr/>
              <a:t>56</a:t>
            </a:fld>
            <a:endParaRPr lang="en-US"/>
          </a:p>
        </p:txBody>
      </p:sp>
    </p:spTree>
    <p:extLst>
      <p:ext uri="{BB962C8B-B14F-4D97-AF65-F5344CB8AC3E}">
        <p14:creationId xmlns:p14="http://schemas.microsoft.com/office/powerpoint/2010/main" xmlns="" val="38472118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58B4F6-23C6-F74F-837F-60EB6E7D9EBB}" type="slidenum">
              <a:rPr lang="en-US" smtClean="0"/>
              <a:pPr/>
              <a:t>57</a:t>
            </a:fld>
            <a:endParaRPr lang="en-US"/>
          </a:p>
        </p:txBody>
      </p:sp>
    </p:spTree>
    <p:extLst>
      <p:ext uri="{BB962C8B-B14F-4D97-AF65-F5344CB8AC3E}">
        <p14:creationId xmlns:p14="http://schemas.microsoft.com/office/powerpoint/2010/main" xmlns="" val="39748446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58B4F6-23C6-F74F-837F-60EB6E7D9EBB}" type="slidenum">
              <a:rPr lang="en-US" smtClean="0"/>
              <a:pPr/>
              <a:t>58</a:t>
            </a:fld>
            <a:endParaRPr lang="en-US"/>
          </a:p>
        </p:txBody>
      </p:sp>
    </p:spTree>
    <p:extLst>
      <p:ext uri="{BB962C8B-B14F-4D97-AF65-F5344CB8AC3E}">
        <p14:creationId xmlns:p14="http://schemas.microsoft.com/office/powerpoint/2010/main" xmlns="" val="7421965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58B4F6-23C6-F74F-837F-60EB6E7D9EBB}" type="slidenum">
              <a:rPr lang="en-US" smtClean="0"/>
              <a:pPr/>
              <a:t>59</a:t>
            </a:fld>
            <a:endParaRPr lang="en-US"/>
          </a:p>
        </p:txBody>
      </p:sp>
    </p:spTree>
    <p:extLst>
      <p:ext uri="{BB962C8B-B14F-4D97-AF65-F5344CB8AC3E}">
        <p14:creationId xmlns:p14="http://schemas.microsoft.com/office/powerpoint/2010/main" xmlns="" val="3312651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2D2BFB-3FF1-4888-AEFF-06B7C8287444}" type="slidenum">
              <a:rPr lang="en-US" smtClean="0"/>
              <a:pPr>
                <a:defRPr/>
              </a:pPr>
              <a:t>6</a:t>
            </a:fld>
            <a:endParaRPr lang="en-US"/>
          </a:p>
        </p:txBody>
      </p:sp>
    </p:spTree>
    <p:extLst>
      <p:ext uri="{BB962C8B-B14F-4D97-AF65-F5344CB8AC3E}">
        <p14:creationId xmlns:p14="http://schemas.microsoft.com/office/powerpoint/2010/main" xmlns="" val="5016067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58B4F6-23C6-F74F-837F-60EB6E7D9EBB}" type="slidenum">
              <a:rPr lang="en-US" smtClean="0"/>
              <a:pPr/>
              <a:t>60</a:t>
            </a:fld>
            <a:endParaRPr lang="en-US"/>
          </a:p>
        </p:txBody>
      </p:sp>
    </p:spTree>
    <p:extLst>
      <p:ext uri="{BB962C8B-B14F-4D97-AF65-F5344CB8AC3E}">
        <p14:creationId xmlns:p14="http://schemas.microsoft.com/office/powerpoint/2010/main" xmlns="" val="4224538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31051CC1-1358-9848-9F56-A52BC8BF9F1F}" type="slidenum">
              <a:rPr lang="en-GB" sz="1200"/>
              <a:pPr eaLnBrk="1" hangingPunct="1"/>
              <a:t>61</a:t>
            </a:fld>
            <a:endParaRPr lang="en-GB"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xmlns="" val="30462730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1F8F4909-2B0B-8749-B407-182BA3501E16}" type="slidenum">
              <a:rPr lang="en-GB" sz="1200"/>
              <a:pPr eaLnBrk="1" hangingPunct="1"/>
              <a:t>62</a:t>
            </a:fld>
            <a:endParaRPr lang="en-GB"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xmlns="" val="3547085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99971370-7E8A-C640-B7AF-5E4FE037372F}" type="slidenum">
              <a:rPr lang="en-GB" sz="1200"/>
              <a:pPr eaLnBrk="1" hangingPunct="1"/>
              <a:t>63</a:t>
            </a:fld>
            <a:endParaRPr lang="en-GB"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xmlns="" val="13635429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C65AEB5E-9A14-0B4E-AD1A-2B131691BE1A}" type="slidenum">
              <a:rPr lang="en-GB" sz="1200"/>
              <a:pPr eaLnBrk="1" hangingPunct="1"/>
              <a:t>64</a:t>
            </a:fld>
            <a:endParaRPr lang="en-GB" sz="12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xmlns="" val="26396862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58B4F6-23C6-F74F-837F-60EB6E7D9EBB}" type="slidenum">
              <a:rPr lang="en-US" smtClean="0"/>
              <a:pPr/>
              <a:t>65</a:t>
            </a:fld>
            <a:endParaRPr lang="en-US"/>
          </a:p>
        </p:txBody>
      </p:sp>
    </p:spTree>
    <p:extLst>
      <p:ext uri="{BB962C8B-B14F-4D97-AF65-F5344CB8AC3E}">
        <p14:creationId xmlns:p14="http://schemas.microsoft.com/office/powerpoint/2010/main" xmlns="" val="22968750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2D2BFB-3FF1-4888-AEFF-06B7C8287444}" type="slidenum">
              <a:rPr lang="en-US" smtClean="0"/>
              <a:pPr>
                <a:defRPr/>
              </a:pPr>
              <a:t>66</a:t>
            </a:fld>
            <a:endParaRPr lang="en-US"/>
          </a:p>
        </p:txBody>
      </p:sp>
    </p:spTree>
    <p:extLst>
      <p:ext uri="{BB962C8B-B14F-4D97-AF65-F5344CB8AC3E}">
        <p14:creationId xmlns:p14="http://schemas.microsoft.com/office/powerpoint/2010/main" xmlns="" val="4590497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Summarize and emphasize the idea of where the locus of control is.. That is now with the client.. Give a hint about why MI works well with this perspective</a:t>
            </a:r>
          </a:p>
        </p:txBody>
      </p:sp>
      <p:sp>
        <p:nvSpPr>
          <p:cNvPr id="83972" name="Slide Number Placeholder 3"/>
          <p:cNvSpPr>
            <a:spLocks noGrp="1"/>
          </p:cNvSpPr>
          <p:nvPr>
            <p:ph type="sldNum" sz="quarter" idx="5"/>
          </p:nvPr>
        </p:nvSpPr>
        <p:spPr bwMode="auto">
          <a:xfrm>
            <a:off x="3956551" y="8805842"/>
            <a:ext cx="3026833" cy="463550"/>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E033EFDE-7E80-4CEC-AD29-E9301852E34D}" type="slidenum">
              <a:rPr lang="en-US"/>
              <a:pPr fontAlgn="base">
                <a:spcBef>
                  <a:spcPct val="0"/>
                </a:spcBef>
                <a:spcAft>
                  <a:spcPct val="0"/>
                </a:spcAft>
              </a:pPr>
              <a:t>67</a:t>
            </a:fld>
            <a:endParaRPr lang="en-US" dirty="0"/>
          </a:p>
        </p:txBody>
      </p:sp>
    </p:spTree>
    <p:extLst>
      <p:ext uri="{BB962C8B-B14F-4D97-AF65-F5344CB8AC3E}">
        <p14:creationId xmlns:p14="http://schemas.microsoft.com/office/powerpoint/2010/main" xmlns="" val="4851122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956551" y="8805842"/>
            <a:ext cx="3026833" cy="463550"/>
          </a:xfrm>
          <a:prstGeom prst="rect">
            <a:avLst/>
          </a:prstGeom>
        </p:spPr>
        <p:txBody>
          <a:bodyPr/>
          <a:lstStyle/>
          <a:p>
            <a:fld id="{BB58B4F6-23C6-F74F-837F-60EB6E7D9EBB}" type="slidenum">
              <a:rPr lang="en-US" smtClean="0"/>
              <a:pPr/>
              <a:t>68</a:t>
            </a:fld>
            <a:endParaRPr lang="en-US"/>
          </a:p>
        </p:txBody>
      </p:sp>
    </p:spTree>
    <p:extLst>
      <p:ext uri="{BB962C8B-B14F-4D97-AF65-F5344CB8AC3E}">
        <p14:creationId xmlns:p14="http://schemas.microsoft.com/office/powerpoint/2010/main" xmlns="" val="5804206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1723245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E1D8B6-48F3-4CEC-A10B-A39AC939B538}" type="slidenum">
              <a:rPr lang="en-US" smtClean="0"/>
              <a:pPr/>
              <a:t>7</a:t>
            </a:fld>
            <a:endParaRPr lang="en-US"/>
          </a:p>
        </p:txBody>
      </p:sp>
    </p:spTree>
    <p:extLst>
      <p:ext uri="{BB962C8B-B14F-4D97-AF65-F5344CB8AC3E}">
        <p14:creationId xmlns:p14="http://schemas.microsoft.com/office/powerpoint/2010/main" xmlns="" val="9084936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15384758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2D2BFB-3FF1-4888-AEFF-06B7C8287444}" type="slidenum">
              <a:rPr lang="en-US" smtClean="0"/>
              <a:pPr>
                <a:defRPr/>
              </a:pPr>
              <a:t>71</a:t>
            </a:fld>
            <a:endParaRPr lang="en-US"/>
          </a:p>
        </p:txBody>
      </p:sp>
    </p:spTree>
    <p:extLst>
      <p:ext uri="{BB962C8B-B14F-4D97-AF65-F5344CB8AC3E}">
        <p14:creationId xmlns:p14="http://schemas.microsoft.com/office/powerpoint/2010/main" xmlns="" val="23491767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3BBD0-03AA-49EB-960A-9C73CACFEF05}" type="slidenum">
              <a:rPr lang="en-US" smtClean="0"/>
              <a:pPr/>
              <a:t>72</a:t>
            </a:fld>
            <a:endParaRPr lang="en-US"/>
          </a:p>
        </p:txBody>
      </p:sp>
    </p:spTree>
    <p:extLst>
      <p:ext uri="{BB962C8B-B14F-4D97-AF65-F5344CB8AC3E}">
        <p14:creationId xmlns:p14="http://schemas.microsoft.com/office/powerpoint/2010/main" xmlns="" val="13517343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9506A86-DACD-4EAA-81DF-BE08C143A52A}" type="slidenum">
              <a:rPr lang="en-US" smtClean="0"/>
              <a:pPr/>
              <a:t>73</a:t>
            </a:fld>
            <a:endParaRPr lang="en-US"/>
          </a:p>
        </p:txBody>
      </p:sp>
    </p:spTree>
    <p:extLst>
      <p:ext uri="{BB962C8B-B14F-4D97-AF65-F5344CB8AC3E}">
        <p14:creationId xmlns:p14="http://schemas.microsoft.com/office/powerpoint/2010/main" xmlns="" val="5060769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9506A86-DACD-4EAA-81DF-BE08C143A52A}" type="slidenum">
              <a:rPr lang="en-US" smtClean="0"/>
              <a:pPr/>
              <a:t>74</a:t>
            </a:fld>
            <a:endParaRPr lang="en-US"/>
          </a:p>
        </p:txBody>
      </p:sp>
    </p:spTree>
    <p:extLst>
      <p:ext uri="{BB962C8B-B14F-4D97-AF65-F5344CB8AC3E}">
        <p14:creationId xmlns:p14="http://schemas.microsoft.com/office/powerpoint/2010/main" xmlns="" val="12423265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2D2BFB-3FF1-4888-AEFF-06B7C8287444}" type="slidenum">
              <a:rPr lang="en-US" smtClean="0"/>
              <a:pPr>
                <a:defRPr/>
              </a:pPr>
              <a:t>75</a:t>
            </a:fld>
            <a:endParaRPr lang="en-US"/>
          </a:p>
        </p:txBody>
      </p:sp>
    </p:spTree>
    <p:extLst>
      <p:ext uri="{BB962C8B-B14F-4D97-AF65-F5344CB8AC3E}">
        <p14:creationId xmlns:p14="http://schemas.microsoft.com/office/powerpoint/2010/main" xmlns="" val="10678768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06A86-DACD-4EAA-81DF-BE08C143A52A}" type="slidenum">
              <a:rPr lang="en-US" smtClean="0"/>
              <a:pPr/>
              <a:t>76</a:t>
            </a:fld>
            <a:endParaRPr lang="en-US"/>
          </a:p>
        </p:txBody>
      </p:sp>
    </p:spTree>
    <p:extLst>
      <p:ext uri="{BB962C8B-B14F-4D97-AF65-F5344CB8AC3E}">
        <p14:creationId xmlns:p14="http://schemas.microsoft.com/office/powerpoint/2010/main" xmlns="" val="24764660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3E963C-1534-4F8D-B2A7-66D81AA25953}" type="slidenum">
              <a:rPr lang="en-US" smtClean="0"/>
              <a:pPr/>
              <a:t>77</a:t>
            </a:fld>
            <a:endParaRPr lang="en-US"/>
          </a:p>
        </p:txBody>
      </p:sp>
    </p:spTree>
    <p:extLst>
      <p:ext uri="{BB962C8B-B14F-4D97-AF65-F5344CB8AC3E}">
        <p14:creationId xmlns:p14="http://schemas.microsoft.com/office/powerpoint/2010/main" xmlns="" val="8491187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2D2BFB-3FF1-4888-AEFF-06B7C8287444}" type="slidenum">
              <a:rPr lang="en-US" smtClean="0"/>
              <a:pPr>
                <a:defRPr/>
              </a:pPr>
              <a:t>78</a:t>
            </a:fld>
            <a:endParaRPr lang="en-US"/>
          </a:p>
        </p:txBody>
      </p:sp>
    </p:spTree>
    <p:extLst>
      <p:ext uri="{BB962C8B-B14F-4D97-AF65-F5344CB8AC3E}">
        <p14:creationId xmlns:p14="http://schemas.microsoft.com/office/powerpoint/2010/main" xmlns="" val="28611446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2D2BFB-3FF1-4888-AEFF-06B7C8287444}" type="slidenum">
              <a:rPr lang="en-US" smtClean="0"/>
              <a:pPr>
                <a:defRPr/>
              </a:pPr>
              <a:t>79</a:t>
            </a:fld>
            <a:endParaRPr lang="en-US"/>
          </a:p>
        </p:txBody>
      </p:sp>
    </p:spTree>
    <p:extLst>
      <p:ext uri="{BB962C8B-B14F-4D97-AF65-F5344CB8AC3E}">
        <p14:creationId xmlns:p14="http://schemas.microsoft.com/office/powerpoint/2010/main" xmlns="" val="2844218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b="1" smtClean="0"/>
              <a:t>Key Messages:</a:t>
            </a:r>
          </a:p>
          <a:p>
            <a:pPr>
              <a:spcBef>
                <a:spcPct val="0"/>
              </a:spcBef>
              <a:buFontTx/>
              <a:buChar char="•"/>
            </a:pPr>
            <a:r>
              <a:rPr lang="en-CA" smtClean="0"/>
              <a:t>Relevant policy issue federally, provincially and municipally</a:t>
            </a:r>
          </a:p>
          <a:p>
            <a:pPr>
              <a:spcBef>
                <a:spcPct val="0"/>
              </a:spcBef>
              <a:buFontTx/>
              <a:buChar char="•"/>
            </a:pPr>
            <a:r>
              <a:rPr lang="en-CA" smtClean="0"/>
              <a:t>Currently managing it ineffectively in large part – substantial direct and indirect investments being made with limited outcomes</a:t>
            </a:r>
            <a:endParaRPr lang="en-CA" b="1" smtClean="0">
              <a:solidFill>
                <a:srgbClr val="FF0000"/>
              </a:solidFill>
            </a:endParaRPr>
          </a:p>
          <a:p>
            <a:pPr>
              <a:spcBef>
                <a:spcPct val="0"/>
              </a:spcBef>
              <a:buFontTx/>
              <a:buChar char="•"/>
            </a:pPr>
            <a:r>
              <a:rPr lang="en-CA" smtClean="0"/>
              <a:t>Social innovation that offers real, measurable on the ground outcomes</a:t>
            </a:r>
          </a:p>
          <a:p>
            <a:pPr>
              <a:spcBef>
                <a:spcPct val="0"/>
              </a:spcBef>
            </a:pPr>
            <a:endParaRPr lang="en-CA" smtClean="0"/>
          </a:p>
          <a:p>
            <a:pPr>
              <a:spcBef>
                <a:spcPct val="0"/>
              </a:spcBef>
            </a:pPr>
            <a:r>
              <a:rPr lang="en-CA" b="1" smtClean="0"/>
              <a:t>Additional information:</a:t>
            </a:r>
          </a:p>
          <a:p>
            <a:pPr>
              <a:spcBef>
                <a:spcPct val="0"/>
              </a:spcBef>
              <a:buFontTx/>
              <a:buChar char="•"/>
            </a:pPr>
            <a:r>
              <a:rPr lang="en-CA" smtClean="0"/>
              <a:t>a study in British Columbia found that health, criminal justice and social service costs are 33% higher for people who are homeless than for people with housing (bullet 2)</a:t>
            </a:r>
          </a:p>
          <a:p>
            <a:pPr>
              <a:spcBef>
                <a:spcPct val="0"/>
              </a:spcBef>
              <a:buFontTx/>
              <a:buChar char="•"/>
            </a:pPr>
            <a:r>
              <a:rPr lang="en-US" smtClean="0"/>
              <a:t>the majority of participants (70%) have been successfully housed in their first apartment (bullet 3 – At Home)</a:t>
            </a:r>
          </a:p>
          <a:p>
            <a:pPr>
              <a:spcBef>
                <a:spcPct val="0"/>
              </a:spcBef>
            </a:pPr>
            <a:endParaRPr lang="en-CA" smtClean="0"/>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C25D9C-A225-41F7-B95A-8F91632177B1}" type="slidenum">
              <a:rPr lang="en-US">
                <a:solidFill>
                  <a:srgbClr val="000000"/>
                </a:solidFill>
              </a:rPr>
              <a:pPr fontAlgn="base">
                <a:spcBef>
                  <a:spcPct val="0"/>
                </a:spcBef>
                <a:spcAft>
                  <a:spcPct val="0"/>
                </a:spcAft>
              </a:pPr>
              <a:t>8</a:t>
            </a:fld>
            <a:endParaRPr lang="en-US">
              <a:solidFill>
                <a:srgbClr val="000000"/>
              </a:solidFill>
            </a:endParaRPr>
          </a:p>
        </p:txBody>
      </p:sp>
    </p:spTree>
    <p:extLst>
      <p:ext uri="{BB962C8B-B14F-4D97-AF65-F5344CB8AC3E}">
        <p14:creationId xmlns:p14="http://schemas.microsoft.com/office/powerpoint/2010/main" xmlns="" val="21876585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9506A86-DACD-4EAA-81DF-BE08C143A52A}" type="slidenum">
              <a:rPr lang="en-US" smtClean="0"/>
              <a:pPr/>
              <a:t>80</a:t>
            </a:fld>
            <a:endParaRPr lang="en-US"/>
          </a:p>
        </p:txBody>
      </p:sp>
    </p:spTree>
    <p:extLst>
      <p:ext uri="{BB962C8B-B14F-4D97-AF65-F5344CB8AC3E}">
        <p14:creationId xmlns:p14="http://schemas.microsoft.com/office/powerpoint/2010/main" xmlns="" val="40483210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9506A86-DACD-4EAA-81DF-BE08C143A52A}" type="slidenum">
              <a:rPr lang="en-US" smtClean="0"/>
              <a:pPr/>
              <a:t>81</a:t>
            </a:fld>
            <a:endParaRPr lang="en-US"/>
          </a:p>
        </p:txBody>
      </p:sp>
    </p:spTree>
    <p:extLst>
      <p:ext uri="{BB962C8B-B14F-4D97-AF65-F5344CB8AC3E}">
        <p14:creationId xmlns:p14="http://schemas.microsoft.com/office/powerpoint/2010/main" xmlns="" val="10596003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E452F7-06C6-4E93-BC9C-40B8A1B8D3D8}" type="slidenum">
              <a:rPr lang="en-US" smtClean="0"/>
              <a:pPr/>
              <a:t>82</a:t>
            </a:fld>
            <a:endParaRPr lang="en-US" dirty="0"/>
          </a:p>
        </p:txBody>
      </p:sp>
    </p:spTree>
    <p:extLst>
      <p:ext uri="{BB962C8B-B14F-4D97-AF65-F5344CB8AC3E}">
        <p14:creationId xmlns:p14="http://schemas.microsoft.com/office/powerpoint/2010/main" xmlns="" val="10585570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9506A86-DACD-4EAA-81DF-BE08C143A52A}" type="slidenum">
              <a:rPr lang="en-US" smtClean="0"/>
              <a:pPr/>
              <a:t>83</a:t>
            </a:fld>
            <a:endParaRPr lang="en-US"/>
          </a:p>
        </p:txBody>
      </p:sp>
    </p:spTree>
    <p:extLst>
      <p:ext uri="{BB962C8B-B14F-4D97-AF65-F5344CB8AC3E}">
        <p14:creationId xmlns:p14="http://schemas.microsoft.com/office/powerpoint/2010/main" xmlns="" val="19918381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91E5B450-153D-4AF9-AC56-E3159995A154}" type="slidenum">
              <a:rPr lang="en-US" altLang="en-US">
                <a:solidFill>
                  <a:prstClr val="black"/>
                </a:solidFill>
              </a:rPr>
              <a:pPr/>
              <a:t>84</a:t>
            </a:fld>
            <a:endParaRPr lang="en-US" altLang="en-US">
              <a:solidFill>
                <a:prstClr val="black"/>
              </a:solidFill>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xmlns="" val="35759107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9506A86-DACD-4EAA-81DF-BE08C143A52A}" type="slidenum">
              <a:rPr lang="en-US" smtClean="0"/>
              <a:pPr/>
              <a:t>85</a:t>
            </a:fld>
            <a:endParaRPr lang="en-US"/>
          </a:p>
        </p:txBody>
      </p:sp>
    </p:spTree>
    <p:extLst>
      <p:ext uri="{BB962C8B-B14F-4D97-AF65-F5344CB8AC3E}">
        <p14:creationId xmlns:p14="http://schemas.microsoft.com/office/powerpoint/2010/main" xmlns="" val="20742698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smtClean="0">
                <a:solidFill>
                  <a:schemeClr val="tx1"/>
                </a:solidFill>
                <a:effectLst/>
                <a:latin typeface="+mn-lt"/>
                <a:ea typeface="+mn-ea"/>
                <a:cs typeface="+mn-cs"/>
              </a:rPr>
              <a:t>F it is a client driven program so you help the client go where he or she wants to go, usually an apartment of their own.</a:t>
            </a:r>
            <a:endParaRPr lang="en-CA" dirty="0"/>
          </a:p>
        </p:txBody>
      </p:sp>
      <p:sp>
        <p:nvSpPr>
          <p:cNvPr id="4" name="Slide Number Placeholder 3"/>
          <p:cNvSpPr>
            <a:spLocks noGrp="1"/>
          </p:cNvSpPr>
          <p:nvPr>
            <p:ph type="sldNum" sz="quarter" idx="10"/>
          </p:nvPr>
        </p:nvSpPr>
        <p:spPr/>
        <p:txBody>
          <a:bodyPr/>
          <a:lstStyle/>
          <a:p>
            <a:fld id="{AFE452F7-06C6-4E93-BC9C-40B8A1B8D3D8}" type="slidenum">
              <a:rPr lang="en-US" smtClean="0"/>
              <a:pPr/>
              <a:t>86</a:t>
            </a:fld>
            <a:endParaRPr lang="en-US" dirty="0"/>
          </a:p>
        </p:txBody>
      </p:sp>
    </p:spTree>
    <p:extLst>
      <p:ext uri="{BB962C8B-B14F-4D97-AF65-F5344CB8AC3E}">
        <p14:creationId xmlns:p14="http://schemas.microsoft.com/office/powerpoint/2010/main" xmlns="" val="23418788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(False:Paula can speak to the use of the scale with some modifications with the Bosman)</a:t>
            </a:r>
            <a:endParaRPr lang="en-CA" dirty="0"/>
          </a:p>
        </p:txBody>
      </p:sp>
      <p:sp>
        <p:nvSpPr>
          <p:cNvPr id="4" name="Slide Number Placeholder 3"/>
          <p:cNvSpPr>
            <a:spLocks noGrp="1"/>
          </p:cNvSpPr>
          <p:nvPr>
            <p:ph type="sldNum" sz="quarter" idx="10"/>
          </p:nvPr>
        </p:nvSpPr>
        <p:spPr/>
        <p:txBody>
          <a:bodyPr/>
          <a:lstStyle/>
          <a:p>
            <a:fld id="{AFE452F7-06C6-4E93-BC9C-40B8A1B8D3D8}" type="slidenum">
              <a:rPr lang="en-US" smtClean="0"/>
              <a:pPr/>
              <a:t>87</a:t>
            </a:fld>
            <a:endParaRPr lang="en-US" dirty="0"/>
          </a:p>
        </p:txBody>
      </p:sp>
    </p:spTree>
    <p:extLst>
      <p:ext uri="{BB962C8B-B14F-4D97-AF65-F5344CB8AC3E}">
        <p14:creationId xmlns:p14="http://schemas.microsoft.com/office/powerpoint/2010/main" xmlns="" val="149626409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Brian can speak to the advantages re having a multi-disciplinary team that can delivery services rather than having to access system resources. Might also note that some fidelity items were reworded in the revision of the scale developed to accommodate our Canadian project.</a:t>
            </a:r>
            <a:endParaRPr lang="en-CA" dirty="0"/>
          </a:p>
        </p:txBody>
      </p:sp>
      <p:sp>
        <p:nvSpPr>
          <p:cNvPr id="4" name="Slide Number Placeholder 3"/>
          <p:cNvSpPr>
            <a:spLocks noGrp="1"/>
          </p:cNvSpPr>
          <p:nvPr>
            <p:ph type="sldNum" sz="quarter" idx="10"/>
          </p:nvPr>
        </p:nvSpPr>
        <p:spPr/>
        <p:txBody>
          <a:bodyPr/>
          <a:lstStyle/>
          <a:p>
            <a:fld id="{AFE452F7-06C6-4E93-BC9C-40B8A1B8D3D8}" type="slidenum">
              <a:rPr lang="en-US" smtClean="0"/>
              <a:pPr/>
              <a:t>88</a:t>
            </a:fld>
            <a:endParaRPr lang="en-US" dirty="0"/>
          </a:p>
        </p:txBody>
      </p:sp>
    </p:spTree>
    <p:extLst>
      <p:ext uri="{BB962C8B-B14F-4D97-AF65-F5344CB8AC3E}">
        <p14:creationId xmlns:p14="http://schemas.microsoft.com/office/powerpoint/2010/main" xmlns="" val="24419815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smtClean="0">
                <a:solidFill>
                  <a:schemeClr val="tx1"/>
                </a:solidFill>
                <a:effectLst/>
                <a:latin typeface="+mn-lt"/>
                <a:ea typeface="+mn-ea"/>
                <a:cs typeface="+mn-cs"/>
              </a:rPr>
              <a:t>T. The program must have either it's own units or rent subsidies to allow the program Participants to start the housing search right  away.</a:t>
            </a:r>
            <a:r>
              <a:rPr lang="en-CA" dirty="0" smtClean="0"/>
              <a:t/>
            </a:r>
            <a:br>
              <a:rPr lang="en-CA" dirty="0" smtClean="0"/>
            </a:br>
            <a:endParaRPr lang="en-CA" dirty="0"/>
          </a:p>
        </p:txBody>
      </p:sp>
      <p:sp>
        <p:nvSpPr>
          <p:cNvPr id="4" name="Slide Number Placeholder 3"/>
          <p:cNvSpPr>
            <a:spLocks noGrp="1"/>
          </p:cNvSpPr>
          <p:nvPr>
            <p:ph type="sldNum" sz="quarter" idx="10"/>
          </p:nvPr>
        </p:nvSpPr>
        <p:spPr/>
        <p:txBody>
          <a:bodyPr/>
          <a:lstStyle/>
          <a:p>
            <a:fld id="{AFE452F7-06C6-4E93-BC9C-40B8A1B8D3D8}" type="slidenum">
              <a:rPr lang="en-US" smtClean="0"/>
              <a:pPr/>
              <a:t>89</a:t>
            </a:fld>
            <a:endParaRPr lang="en-US" dirty="0"/>
          </a:p>
        </p:txBody>
      </p:sp>
    </p:spTree>
    <p:extLst>
      <p:ext uri="{BB962C8B-B14F-4D97-AF65-F5344CB8AC3E}">
        <p14:creationId xmlns:p14="http://schemas.microsoft.com/office/powerpoint/2010/main" xmlns="" val="2554256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b="1" smtClean="0"/>
              <a:t>Key Messages:</a:t>
            </a:r>
          </a:p>
          <a:p>
            <a:pPr>
              <a:spcBef>
                <a:spcPct val="0"/>
              </a:spcBef>
              <a:buFontTx/>
              <a:buChar char="•"/>
            </a:pPr>
            <a:r>
              <a:rPr lang="en-CA" smtClean="0"/>
              <a:t>Relevant policy issue federally, provincially and municipally</a:t>
            </a:r>
          </a:p>
          <a:p>
            <a:pPr>
              <a:spcBef>
                <a:spcPct val="0"/>
              </a:spcBef>
              <a:buFontTx/>
              <a:buChar char="•"/>
            </a:pPr>
            <a:r>
              <a:rPr lang="en-CA" smtClean="0"/>
              <a:t>Currently managing it ineffectively in large part – substantial direct and indirect investments being made with limited outcomes</a:t>
            </a:r>
            <a:endParaRPr lang="en-CA" b="1" smtClean="0">
              <a:solidFill>
                <a:srgbClr val="FF0000"/>
              </a:solidFill>
            </a:endParaRPr>
          </a:p>
          <a:p>
            <a:pPr>
              <a:spcBef>
                <a:spcPct val="0"/>
              </a:spcBef>
              <a:buFontTx/>
              <a:buChar char="•"/>
            </a:pPr>
            <a:r>
              <a:rPr lang="en-CA" smtClean="0"/>
              <a:t>Social innovation that offers real, measurable on the ground outcomes</a:t>
            </a:r>
          </a:p>
          <a:p>
            <a:pPr>
              <a:spcBef>
                <a:spcPct val="0"/>
              </a:spcBef>
            </a:pPr>
            <a:endParaRPr lang="en-CA" smtClean="0"/>
          </a:p>
          <a:p>
            <a:pPr>
              <a:spcBef>
                <a:spcPct val="0"/>
              </a:spcBef>
            </a:pPr>
            <a:r>
              <a:rPr lang="en-CA" b="1" smtClean="0"/>
              <a:t>Additional information:</a:t>
            </a:r>
          </a:p>
          <a:p>
            <a:pPr>
              <a:spcBef>
                <a:spcPct val="0"/>
              </a:spcBef>
              <a:buFontTx/>
              <a:buChar char="•"/>
            </a:pPr>
            <a:r>
              <a:rPr lang="en-CA" smtClean="0"/>
              <a:t>a study in British Columbia found that health, criminal justice and social service costs are 33% higher for people who are homeless than for people with housing (bullet 2)</a:t>
            </a:r>
          </a:p>
          <a:p>
            <a:pPr>
              <a:spcBef>
                <a:spcPct val="0"/>
              </a:spcBef>
              <a:buFontTx/>
              <a:buChar char="•"/>
            </a:pPr>
            <a:r>
              <a:rPr lang="en-US" smtClean="0"/>
              <a:t>the majority of participants (70%) have been successfully housed in their first apartment (bullet 3 – At Home)</a:t>
            </a:r>
          </a:p>
          <a:p>
            <a:pPr>
              <a:spcBef>
                <a:spcPct val="0"/>
              </a:spcBef>
            </a:pPr>
            <a:endParaRPr lang="en-CA" smtClean="0"/>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C25D9C-A225-41F7-B95A-8F91632177B1}" type="slidenum">
              <a:rPr lang="en-US">
                <a:solidFill>
                  <a:srgbClr val="000000"/>
                </a:solidFill>
              </a:rPr>
              <a:pPr fontAlgn="base">
                <a:spcBef>
                  <a:spcPct val="0"/>
                </a:spcBef>
                <a:spcAft>
                  <a:spcPct val="0"/>
                </a:spcAft>
              </a:pPr>
              <a:t>9</a:t>
            </a:fld>
            <a:endParaRPr lang="en-US">
              <a:solidFill>
                <a:srgbClr val="000000"/>
              </a:solidFill>
            </a:endParaRPr>
          </a:p>
        </p:txBody>
      </p:sp>
    </p:spTree>
    <p:extLst>
      <p:ext uri="{BB962C8B-B14F-4D97-AF65-F5344CB8AC3E}">
        <p14:creationId xmlns:p14="http://schemas.microsoft.com/office/powerpoint/2010/main" xmlns="" val="31477475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chemeClr val="tx1"/>
                </a:solidFill>
                <a:effectLst/>
                <a:latin typeface="+mn-lt"/>
                <a:ea typeface="+mn-ea"/>
                <a:cs typeface="+mn-cs"/>
              </a:rPr>
              <a:t>False</a:t>
            </a:r>
            <a:r>
              <a:rPr lang="en-CA" sz="1200" b="0" i="0" kern="1200" baseline="0" dirty="0" smtClean="0">
                <a:solidFill>
                  <a:schemeClr val="tx1"/>
                </a:solidFill>
                <a:effectLst/>
                <a:latin typeface="+mn-lt"/>
                <a:ea typeface="+mn-ea"/>
                <a:cs typeface="+mn-cs"/>
              </a:rPr>
              <a:t> – important part of program, area 37 on scale, explain why important</a:t>
            </a:r>
            <a:endParaRPr lang="en-CA" dirty="0"/>
          </a:p>
        </p:txBody>
      </p:sp>
      <p:sp>
        <p:nvSpPr>
          <p:cNvPr id="4" name="Slide Number Placeholder 3"/>
          <p:cNvSpPr>
            <a:spLocks noGrp="1"/>
          </p:cNvSpPr>
          <p:nvPr>
            <p:ph type="sldNum" sz="quarter" idx="10"/>
          </p:nvPr>
        </p:nvSpPr>
        <p:spPr/>
        <p:txBody>
          <a:bodyPr/>
          <a:lstStyle/>
          <a:p>
            <a:fld id="{AFE452F7-06C6-4E93-BC9C-40B8A1B8D3D8}" type="slidenum">
              <a:rPr lang="en-US" smtClean="0"/>
              <a:pPr/>
              <a:t>90</a:t>
            </a:fld>
            <a:endParaRPr lang="en-US" dirty="0"/>
          </a:p>
        </p:txBody>
      </p:sp>
    </p:spTree>
    <p:extLst>
      <p:ext uri="{BB962C8B-B14F-4D97-AF65-F5344CB8AC3E}">
        <p14:creationId xmlns:p14="http://schemas.microsoft.com/office/powerpoint/2010/main" xmlns="" val="8154760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AFE452F7-06C6-4E93-BC9C-40B8A1B8D3D8}" type="slidenum">
              <a:rPr lang="en-US" smtClean="0"/>
              <a:pPr/>
              <a:t>91</a:t>
            </a:fld>
            <a:endParaRPr lang="en-US" dirty="0"/>
          </a:p>
        </p:txBody>
      </p:sp>
    </p:spTree>
    <p:extLst>
      <p:ext uri="{BB962C8B-B14F-4D97-AF65-F5344CB8AC3E}">
        <p14:creationId xmlns:p14="http://schemas.microsoft.com/office/powerpoint/2010/main" xmlns="" val="21072054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AFE452F7-06C6-4E93-BC9C-40B8A1B8D3D8}" type="slidenum">
              <a:rPr lang="en-US" smtClean="0"/>
              <a:pPr/>
              <a:t>92</a:t>
            </a:fld>
            <a:endParaRPr lang="en-US" dirty="0"/>
          </a:p>
        </p:txBody>
      </p:sp>
    </p:spTree>
    <p:extLst>
      <p:ext uri="{BB962C8B-B14F-4D97-AF65-F5344CB8AC3E}">
        <p14:creationId xmlns:p14="http://schemas.microsoft.com/office/powerpoint/2010/main" xmlns="" val="33258995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AFE452F7-06C6-4E93-BC9C-40B8A1B8D3D8}" type="slidenum">
              <a:rPr lang="en-US" smtClean="0"/>
              <a:pPr/>
              <a:t>93</a:t>
            </a:fld>
            <a:endParaRPr lang="en-US" dirty="0"/>
          </a:p>
        </p:txBody>
      </p:sp>
    </p:spTree>
    <p:extLst>
      <p:ext uri="{BB962C8B-B14F-4D97-AF65-F5344CB8AC3E}">
        <p14:creationId xmlns:p14="http://schemas.microsoft.com/office/powerpoint/2010/main" xmlns="" val="10947343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AFE452F7-06C6-4E93-BC9C-40B8A1B8D3D8}" type="slidenum">
              <a:rPr lang="en-US" smtClean="0"/>
              <a:pPr/>
              <a:t>94</a:t>
            </a:fld>
            <a:endParaRPr lang="en-US" dirty="0"/>
          </a:p>
        </p:txBody>
      </p:sp>
    </p:spTree>
    <p:extLst>
      <p:ext uri="{BB962C8B-B14F-4D97-AF65-F5344CB8AC3E}">
        <p14:creationId xmlns:p14="http://schemas.microsoft.com/office/powerpoint/2010/main" xmlns="" val="35507175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FE452F7-06C6-4E93-BC9C-40B8A1B8D3D8}" type="slidenum">
              <a:rPr lang="en-US" smtClean="0"/>
              <a:pPr/>
              <a:t>95</a:t>
            </a:fld>
            <a:endParaRPr lang="en-US" dirty="0"/>
          </a:p>
        </p:txBody>
      </p:sp>
    </p:spTree>
    <p:extLst>
      <p:ext uri="{BB962C8B-B14F-4D97-AF65-F5344CB8AC3E}">
        <p14:creationId xmlns:p14="http://schemas.microsoft.com/office/powerpoint/2010/main" xmlns="" val="231603379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2D2BFB-3FF1-4888-AEFF-06B7C8287444}" type="slidenum">
              <a:rPr lang="en-US" smtClean="0"/>
              <a:pPr>
                <a:defRPr/>
              </a:pPr>
              <a:t>96</a:t>
            </a:fld>
            <a:endParaRPr lang="en-US"/>
          </a:p>
        </p:txBody>
      </p:sp>
    </p:spTree>
    <p:extLst>
      <p:ext uri="{BB962C8B-B14F-4D97-AF65-F5344CB8AC3E}">
        <p14:creationId xmlns:p14="http://schemas.microsoft.com/office/powerpoint/2010/main" xmlns="" val="5019844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9506A86-DACD-4EAA-81DF-BE08C143A52A}" type="slidenum">
              <a:rPr lang="en-US" smtClean="0"/>
              <a:pPr/>
              <a:t>97</a:t>
            </a:fld>
            <a:endParaRPr lang="en-US"/>
          </a:p>
        </p:txBody>
      </p:sp>
    </p:spTree>
    <p:extLst>
      <p:ext uri="{BB962C8B-B14F-4D97-AF65-F5344CB8AC3E}">
        <p14:creationId xmlns:p14="http://schemas.microsoft.com/office/powerpoint/2010/main" xmlns="" val="16397325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noRot="1" noChangeAspect="1"/>
          </p:cNvSpPr>
          <p:nvPr>
            <p:ph type="sldImg"/>
          </p:nvPr>
        </p:nvSpPr>
        <p:spPr>
          <a:prstGeom prst="rect">
            <a:avLst/>
          </a:prstGeom>
        </p:spPr>
        <p:txBody>
          <a:bodyPr/>
          <a:lstStyle/>
          <a:p>
            <a:pPr lvl="0"/>
            <a:endParaRPr/>
          </a:p>
        </p:txBody>
      </p:sp>
      <p:sp>
        <p:nvSpPr>
          <p:cNvPr id="417" name="Shape 417"/>
          <p:cNvSpPr>
            <a:spLocks noGrp="1"/>
          </p:cNvSpPr>
          <p:nvPr>
            <p:ph type="body" sz="quarter" idx="1"/>
          </p:nvPr>
        </p:nvSpPr>
        <p:spPr>
          <a:prstGeom prst="rect">
            <a:avLst/>
          </a:prstGeom>
        </p:spPr>
        <p:txBody>
          <a:bodyPr/>
          <a:lstStyle>
            <a:lvl1pPr defTabSz="914400">
              <a:lnSpc>
                <a:spcPct val="100000"/>
              </a:lnSpc>
              <a:defRPr sz="1200">
                <a:uFill>
                  <a:solidFill/>
                </a:uFill>
                <a:latin typeface="Calibri"/>
                <a:ea typeface="Calibri"/>
                <a:cs typeface="Calibri"/>
                <a:sym typeface="Calibri"/>
              </a:defRPr>
            </a:lvl1pPr>
          </a:lstStyle>
          <a:p>
            <a:pPr lvl="0">
              <a:defRPr sz="1800">
                <a:uFillTx/>
              </a:defRPr>
            </a:pPr>
            <a:r>
              <a:rPr sz="1200">
                <a:uFill>
                  <a:solidFill/>
                </a:uFill>
              </a:rPr>
              <a:t>Further understanding what the program is doing and looking at important outcomes, such as consumer goals and whether they are being met.  </a:t>
            </a:r>
          </a:p>
        </p:txBody>
      </p:sp>
    </p:spTree>
    <p:extLst>
      <p:ext uri="{BB962C8B-B14F-4D97-AF65-F5344CB8AC3E}">
        <p14:creationId xmlns:p14="http://schemas.microsoft.com/office/powerpoint/2010/main" xmlns="" val="147060597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9506A86-DACD-4EAA-81DF-BE08C143A52A}" type="slidenum">
              <a:rPr lang="en-US" smtClean="0"/>
              <a:pPr/>
              <a:t>99</a:t>
            </a:fld>
            <a:endParaRPr lang="en-US"/>
          </a:p>
        </p:txBody>
      </p:sp>
    </p:spTree>
    <p:extLst>
      <p:ext uri="{BB962C8B-B14F-4D97-AF65-F5344CB8AC3E}">
        <p14:creationId xmlns:p14="http://schemas.microsoft.com/office/powerpoint/2010/main" xmlns="" val="1936904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fld id="{4767D722-099C-483B-A3FB-3C88ED347C16}" type="datetimeFigureOut">
              <a:rPr lang="en-US" smtClean="0"/>
              <a:pPr>
                <a:defRPr/>
              </a:pPr>
              <a:t>11/16/2015</a:t>
            </a:fld>
            <a:endParaRPr lang="en-US"/>
          </a:p>
        </p:txBody>
      </p:sp>
      <p:sp>
        <p:nvSpPr>
          <p:cNvPr id="19" name="Footer Placeholder 18"/>
          <p:cNvSpPr>
            <a:spLocks noGrp="1"/>
          </p:cNvSpPr>
          <p:nvPr>
            <p:ph type="ftr" sz="quarter" idx="11"/>
          </p:nvPr>
        </p:nvSpPr>
        <p:spPr/>
        <p:txBody>
          <a:bodyPr/>
          <a:lstStyle/>
          <a:p>
            <a:pPr>
              <a:defRPr/>
            </a:pPr>
            <a:endParaRPr lang="en-US"/>
          </a:p>
        </p:txBody>
      </p:sp>
      <p:sp>
        <p:nvSpPr>
          <p:cNvPr id="27" name="Slide Number Placeholder 26"/>
          <p:cNvSpPr>
            <a:spLocks noGrp="1"/>
          </p:cNvSpPr>
          <p:nvPr>
            <p:ph type="sldNum" sz="quarter" idx="12"/>
          </p:nvPr>
        </p:nvSpPr>
        <p:spPr/>
        <p:txBody>
          <a:bodyPr/>
          <a:lstStyle/>
          <a:p>
            <a:pPr>
              <a:defRPr/>
            </a:pPr>
            <a:fld id="{8A58729A-359E-438D-A3DA-E8B4C0A190B8}"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4F11A66E-CF0F-4AC8-97B8-6BA14D920AEE}" type="datetimeFigureOut">
              <a:rPr lang="en-US" smtClean="0"/>
              <a:pPr>
                <a:defRPr/>
              </a:pPr>
              <a:t>11/16/2015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431FFC0-E582-4FA3-B551-3E638D63A868}"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33B6E232-AED8-4601-8194-D051C34C4227}" type="datetimeFigureOut">
              <a:rPr lang="en-US" smtClean="0"/>
              <a:pPr>
                <a:defRPr/>
              </a:pPr>
              <a:t>11/16/2015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A28CBB7-1BB7-4935-A1FD-171B0B31E6E0}"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 Title Slide">
    <p:spTree>
      <p:nvGrpSpPr>
        <p:cNvPr id="1" name=""/>
        <p:cNvGrpSpPr/>
        <p:nvPr/>
      </p:nvGrpSpPr>
      <p:grpSpPr>
        <a:xfrm>
          <a:off x="0" y="0"/>
          <a:ext cx="0" cy="0"/>
          <a:chOff x="0" y="0"/>
          <a:chExt cx="0" cy="0"/>
        </a:xfrm>
      </p:grpSpPr>
      <p:sp>
        <p:nvSpPr>
          <p:cNvPr id="91" name="Shape 91"/>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
        <p:nvSpPr>
          <p:cNvPr id="97" name="Shape 97"/>
          <p:cNvSpPr>
            <a:spLocks noGrp="1"/>
          </p:cNvSpPr>
          <p:nvPr>
            <p:ph type="title"/>
          </p:nvPr>
        </p:nvSpPr>
        <p:spPr>
          <a:xfrm>
            <a:off x="228600" y="415925"/>
            <a:ext cx="4419600" cy="3314828"/>
          </a:xfrm>
          <a:prstGeom prst="rect">
            <a:avLst/>
          </a:prstGeom>
        </p:spPr>
        <p:txBody>
          <a:bodyPr/>
          <a:lstStyle>
            <a:lvl1pPr>
              <a:defRPr spc="40"/>
            </a:lvl1pPr>
          </a:lstStyle>
          <a:p>
            <a:pPr lvl="0">
              <a:defRPr sz="1800" b="0" spc="0">
                <a:ln w="9525">
                  <a:noFill/>
                </a:ln>
                <a:solidFill>
                  <a:srgbClr val="000000"/>
                </a:solidFill>
                <a:uFillTx/>
              </a:defRPr>
            </a:pPr>
            <a:r>
              <a:rPr sz="3600" b="1" spc="40">
                <a:ln w="13334">
                  <a:solidFill>
                    <a:srgbClr val="384F55"/>
                  </a:solidFill>
                </a:ln>
                <a:solidFill>
                  <a:srgbClr val="FEFEFE"/>
                </a:solidFill>
                <a:uFill>
                  <a:solidFill>
                    <a:srgbClr val="FEFEFE"/>
                  </a:solidFill>
                </a:uFill>
              </a:rPr>
              <a:t>Title Text</a:t>
            </a:r>
          </a:p>
        </p:txBody>
      </p:sp>
      <p:sp>
        <p:nvSpPr>
          <p:cNvPr id="98" name="Shape 98"/>
          <p:cNvSpPr>
            <a:spLocks noGrp="1"/>
          </p:cNvSpPr>
          <p:nvPr>
            <p:ph type="body" idx="1"/>
          </p:nvPr>
        </p:nvSpPr>
        <p:spPr>
          <a:xfrm>
            <a:off x="228600" y="3733800"/>
            <a:ext cx="4419600" cy="2781300"/>
          </a:xfrm>
          <a:prstGeom prst="rect">
            <a:avLst/>
          </a:prstGeom>
        </p:spPr>
        <p:txBody>
          <a:bodyPr/>
          <a:lstStyle>
            <a:lvl1pPr marL="0" indent="0">
              <a:buClrTx/>
              <a:buSzTx/>
              <a:buFontTx/>
              <a:buNone/>
              <a:defRPr sz="2200">
                <a:solidFill>
                  <a:srgbClr val="FFFFFF"/>
                </a:solidFill>
                <a:uFill>
                  <a:solidFill>
                    <a:srgbClr val="FFFFFF"/>
                  </a:solidFill>
                </a:uFill>
              </a:defRPr>
            </a:lvl1pPr>
            <a:lvl2pPr marL="0" indent="457200">
              <a:buClrTx/>
              <a:buSzTx/>
              <a:buFontTx/>
              <a:buNone/>
              <a:defRPr sz="2200">
                <a:solidFill>
                  <a:srgbClr val="FFFFFF"/>
                </a:solidFill>
                <a:uFill>
                  <a:solidFill>
                    <a:srgbClr val="FFFFFF"/>
                  </a:solidFill>
                </a:uFill>
              </a:defRPr>
            </a:lvl2pPr>
            <a:lvl3pPr marL="0" indent="914400">
              <a:buClrTx/>
              <a:buSzTx/>
              <a:buFontTx/>
              <a:buNone/>
              <a:defRPr sz="2200">
                <a:solidFill>
                  <a:srgbClr val="FFFFFF"/>
                </a:solidFill>
                <a:uFill>
                  <a:solidFill>
                    <a:srgbClr val="FFFFFF"/>
                  </a:solidFill>
                </a:uFill>
              </a:defRPr>
            </a:lvl3pPr>
            <a:lvl4pPr marL="0" indent="1371600">
              <a:buClrTx/>
              <a:buSzTx/>
              <a:buFontTx/>
              <a:buNone/>
              <a:defRPr sz="2200">
                <a:solidFill>
                  <a:srgbClr val="FFFFFF"/>
                </a:solidFill>
                <a:uFill>
                  <a:solidFill>
                    <a:srgbClr val="FFFFFF"/>
                  </a:solidFill>
                </a:uFill>
              </a:defRPr>
            </a:lvl4pPr>
            <a:lvl5pPr marL="0" indent="1828800">
              <a:buClrTx/>
              <a:buSzTx/>
              <a:buFontTx/>
              <a:buNone/>
              <a:defRPr sz="2200">
                <a:solidFill>
                  <a:srgbClr val="FFFFFF"/>
                </a:solidFill>
                <a:uFill>
                  <a:solidFill>
                    <a:srgbClr val="FFFFFF"/>
                  </a:solidFill>
                </a:uFill>
              </a:defRPr>
            </a:lvl5pPr>
          </a:lstStyle>
          <a:p>
            <a:pPr lvl="0">
              <a:defRPr sz="1800">
                <a:solidFill>
                  <a:srgbClr val="000000"/>
                </a:solidFill>
                <a:uFillTx/>
              </a:defRPr>
            </a:pPr>
            <a:r>
              <a:rPr sz="2200">
                <a:solidFill>
                  <a:srgbClr val="FFFFFF"/>
                </a:solidFill>
                <a:uFill>
                  <a:solidFill>
                    <a:srgbClr val="FFFFFF"/>
                  </a:solidFill>
                </a:uFill>
              </a:rPr>
              <a:t>Body Level One</a:t>
            </a:r>
          </a:p>
          <a:p>
            <a:pPr lvl="1">
              <a:defRPr sz="1800">
                <a:solidFill>
                  <a:srgbClr val="000000"/>
                </a:solidFill>
                <a:uFillTx/>
              </a:defRPr>
            </a:pPr>
            <a:r>
              <a:rPr sz="2200">
                <a:solidFill>
                  <a:srgbClr val="FFFFFF"/>
                </a:solidFill>
                <a:uFill>
                  <a:solidFill>
                    <a:srgbClr val="FFFFFF"/>
                  </a:solidFill>
                </a:uFill>
              </a:rPr>
              <a:t>Body Level Two</a:t>
            </a:r>
          </a:p>
          <a:p>
            <a:pPr lvl="2">
              <a:defRPr sz="1800">
                <a:solidFill>
                  <a:srgbClr val="000000"/>
                </a:solidFill>
                <a:uFillTx/>
              </a:defRPr>
            </a:pPr>
            <a:r>
              <a:rPr sz="2200">
                <a:solidFill>
                  <a:srgbClr val="FFFFFF"/>
                </a:solidFill>
                <a:uFill>
                  <a:solidFill>
                    <a:srgbClr val="FFFFFF"/>
                  </a:solidFill>
                </a:uFill>
              </a:rPr>
              <a:t>Body Level Three</a:t>
            </a:r>
          </a:p>
          <a:p>
            <a:pPr lvl="3">
              <a:defRPr sz="1800">
                <a:solidFill>
                  <a:srgbClr val="000000"/>
                </a:solidFill>
                <a:uFillTx/>
              </a:defRPr>
            </a:pPr>
            <a:r>
              <a:rPr sz="2200">
                <a:solidFill>
                  <a:srgbClr val="FFFFFF"/>
                </a:solidFill>
                <a:uFill>
                  <a:solidFill>
                    <a:srgbClr val="FFFFFF"/>
                  </a:solidFill>
                </a:uFill>
              </a:rPr>
              <a:t>Body Level Four</a:t>
            </a:r>
          </a:p>
          <a:p>
            <a:pPr lvl="4">
              <a:defRPr sz="1800">
                <a:solidFill>
                  <a:srgbClr val="000000"/>
                </a:solidFill>
                <a:uFillTx/>
              </a:defRPr>
            </a:pPr>
            <a:r>
              <a:rPr sz="2200">
                <a:solidFill>
                  <a:srgbClr val="FFFFFF"/>
                </a:solidFill>
                <a:uFill>
                  <a:solidFill>
                    <a:srgbClr val="FFFFFF"/>
                  </a:solidFill>
                </a:uFill>
              </a:rPr>
              <a:t>Body Level Five</a:t>
            </a:r>
          </a:p>
        </p:txBody>
      </p:sp>
    </p:spTree>
    <p:extLst>
      <p:ext uri="{BB962C8B-B14F-4D97-AF65-F5344CB8AC3E}">
        <p14:creationId xmlns:p14="http://schemas.microsoft.com/office/powerpoint/2010/main" xmlns="" val="378242642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CF90FF44-E9C9-4CA0-B2DC-1FBEFE9B4BF0}" type="slidenum">
              <a:rPr lang="en-US"/>
              <a:pPr/>
              <a:t>‹#›</a:t>
            </a:fld>
            <a:endParaRPr lang="en-US"/>
          </a:p>
        </p:txBody>
      </p:sp>
    </p:spTree>
    <p:extLst>
      <p:ext uri="{BB962C8B-B14F-4D97-AF65-F5344CB8AC3E}">
        <p14:creationId xmlns:p14="http://schemas.microsoft.com/office/powerpoint/2010/main" xmlns="" val="665356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085965"/>
            <a:ext cx="7866174" cy="718607"/>
          </a:xfrm>
          <a:prstGeom prst="rect">
            <a:avLst/>
          </a:prstGeom>
        </p:spPr>
        <p:txBody>
          <a:bodyPr/>
          <a:lstStyle>
            <a:lvl1pPr algn="l">
              <a:defRPr sz="4000" b="0" i="0" cap="none" baseline="0">
                <a:solidFill>
                  <a:srgbClr val="12A9D9"/>
                </a:solidFill>
                <a:latin typeface="Calibri Light"/>
                <a:cs typeface="Calibri Light"/>
              </a:defRPr>
            </a:lvl1pPr>
          </a:lstStyle>
          <a:p>
            <a:r>
              <a:rPr lang="en-CA" dirty="0" smtClean="0"/>
              <a:t>Header</a:t>
            </a:r>
            <a:endParaRPr lang="en-US" dirty="0"/>
          </a:p>
        </p:txBody>
      </p:sp>
      <p:sp>
        <p:nvSpPr>
          <p:cNvPr id="3" name="Subtitle 2"/>
          <p:cNvSpPr>
            <a:spLocks noGrp="1"/>
          </p:cNvSpPr>
          <p:nvPr>
            <p:ph type="subTitle" idx="1" hasCustomPrompt="1"/>
          </p:nvPr>
        </p:nvSpPr>
        <p:spPr>
          <a:xfrm>
            <a:off x="685799" y="1804572"/>
            <a:ext cx="7866175" cy="429684"/>
          </a:xfrm>
          <a:prstGeom prst="rect">
            <a:avLst/>
          </a:prstGeom>
        </p:spPr>
        <p:txBody>
          <a:bodyPr/>
          <a:lstStyle>
            <a:lvl1pPr marL="0" indent="0" algn="l">
              <a:buNone/>
              <a:defRPr sz="2400" b="0" i="0">
                <a:solidFill>
                  <a:srgbClr val="0081C6"/>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Subhead</a:t>
            </a:r>
            <a:endParaRPr lang="en-US" dirty="0"/>
          </a:p>
        </p:txBody>
      </p:sp>
      <p:sp>
        <p:nvSpPr>
          <p:cNvPr id="8" name="Content Placeholder 2"/>
          <p:cNvSpPr>
            <a:spLocks noGrp="1"/>
          </p:cNvSpPr>
          <p:nvPr>
            <p:ph idx="10"/>
          </p:nvPr>
        </p:nvSpPr>
        <p:spPr>
          <a:xfrm>
            <a:off x="685800" y="2234256"/>
            <a:ext cx="7866174" cy="3689851"/>
          </a:xfrm>
          <a:prstGeom prst="rect">
            <a:avLst/>
          </a:prstGeom>
        </p:spPr>
        <p:txBody>
          <a:bodyPr/>
          <a:lstStyle>
            <a:lvl1pPr marL="0" indent="0">
              <a:buFontTx/>
              <a:buNone/>
              <a:defRPr sz="2000"/>
            </a:lvl1pPr>
            <a:lvl2pPr marL="742950" indent="-285750">
              <a:buFont typeface="Arial"/>
              <a:buChar char="•"/>
              <a:defRPr sz="1800"/>
            </a:lvl2pPr>
            <a:lvl3pPr marL="1143000" indent="-228600">
              <a:buFont typeface="Lucida Grande"/>
              <a:buChar char="-"/>
              <a:defRPr sz="1600"/>
            </a:lvl3pPr>
            <a:lvl4pPr marL="1600200" indent="-228600">
              <a:buFont typeface="Courier New"/>
              <a:buChar char="o"/>
              <a:defRPr sz="1400"/>
            </a:lvl4pPr>
            <a:lvl5pPr marL="2057400" indent="-228600">
              <a:buFont typeface="Lucida Grande"/>
              <a:buChar char="-"/>
              <a:defRPr sz="1400"/>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xmlns="" val="846906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085965"/>
            <a:ext cx="7866174" cy="718607"/>
          </a:xfrm>
          <a:prstGeom prst="rect">
            <a:avLst/>
          </a:prstGeom>
        </p:spPr>
        <p:txBody>
          <a:bodyPr/>
          <a:lstStyle>
            <a:lvl1pPr algn="l">
              <a:defRPr sz="4000" b="0" i="0" cap="none" baseline="0">
                <a:solidFill>
                  <a:srgbClr val="12A9D9"/>
                </a:solidFill>
                <a:latin typeface="Calibri Light"/>
                <a:cs typeface="Calibri Light"/>
              </a:defRPr>
            </a:lvl1pPr>
          </a:lstStyle>
          <a:p>
            <a:r>
              <a:rPr lang="en-CA" dirty="0" smtClean="0"/>
              <a:t>Header</a:t>
            </a:r>
            <a:endParaRPr lang="en-US" dirty="0"/>
          </a:p>
        </p:txBody>
      </p:sp>
      <p:sp>
        <p:nvSpPr>
          <p:cNvPr id="3" name="Subtitle 2"/>
          <p:cNvSpPr>
            <a:spLocks noGrp="1"/>
          </p:cNvSpPr>
          <p:nvPr>
            <p:ph type="subTitle" idx="1" hasCustomPrompt="1"/>
          </p:nvPr>
        </p:nvSpPr>
        <p:spPr>
          <a:xfrm>
            <a:off x="685799" y="1804572"/>
            <a:ext cx="7866175" cy="429684"/>
          </a:xfrm>
          <a:prstGeom prst="rect">
            <a:avLst/>
          </a:prstGeom>
        </p:spPr>
        <p:txBody>
          <a:bodyPr/>
          <a:lstStyle>
            <a:lvl1pPr marL="0" indent="0" algn="l">
              <a:buNone/>
              <a:defRPr sz="2400" b="0" i="0">
                <a:solidFill>
                  <a:srgbClr val="0081C6"/>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Subhead</a:t>
            </a:r>
            <a:endParaRPr lang="en-US" dirty="0"/>
          </a:p>
        </p:txBody>
      </p:sp>
      <p:sp>
        <p:nvSpPr>
          <p:cNvPr id="8" name="Content Placeholder 2"/>
          <p:cNvSpPr>
            <a:spLocks noGrp="1"/>
          </p:cNvSpPr>
          <p:nvPr>
            <p:ph idx="10"/>
          </p:nvPr>
        </p:nvSpPr>
        <p:spPr>
          <a:xfrm>
            <a:off x="685800" y="2234256"/>
            <a:ext cx="7866174" cy="3689851"/>
          </a:xfrm>
          <a:prstGeom prst="rect">
            <a:avLst/>
          </a:prstGeom>
        </p:spPr>
        <p:txBody>
          <a:bodyPr/>
          <a:lstStyle>
            <a:lvl1pPr marL="0" indent="0">
              <a:buFontTx/>
              <a:buNone/>
              <a:defRPr sz="2000"/>
            </a:lvl1pPr>
            <a:lvl2pPr marL="742950" indent="-285750">
              <a:buFont typeface="Arial"/>
              <a:buChar char="•"/>
              <a:defRPr sz="1800"/>
            </a:lvl2pPr>
            <a:lvl3pPr marL="1143000" indent="-228600">
              <a:buFont typeface="Lucida Grande"/>
              <a:buChar char="-"/>
              <a:defRPr sz="1600"/>
            </a:lvl3pPr>
            <a:lvl4pPr marL="1600200" indent="-228600">
              <a:buFont typeface="Courier New"/>
              <a:buChar char="o"/>
              <a:defRPr sz="1400"/>
            </a:lvl4pPr>
            <a:lvl5pPr marL="2057400" indent="-228600">
              <a:buFont typeface="Lucida Grande"/>
              <a:buChar char="-"/>
              <a:defRPr sz="1400"/>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xmlns="" val="2659211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085965"/>
            <a:ext cx="7866174" cy="718607"/>
          </a:xfrm>
          <a:prstGeom prst="rect">
            <a:avLst/>
          </a:prstGeom>
        </p:spPr>
        <p:txBody>
          <a:bodyPr/>
          <a:lstStyle>
            <a:lvl1pPr algn="l">
              <a:defRPr sz="4000" b="0" i="0" cap="none" baseline="0">
                <a:solidFill>
                  <a:srgbClr val="12A9D9"/>
                </a:solidFill>
                <a:latin typeface="Calibri Light"/>
                <a:cs typeface="Calibri Light"/>
              </a:defRPr>
            </a:lvl1pPr>
          </a:lstStyle>
          <a:p>
            <a:r>
              <a:rPr lang="en-CA" dirty="0" smtClean="0"/>
              <a:t>Header</a:t>
            </a:r>
            <a:endParaRPr lang="en-US" dirty="0"/>
          </a:p>
        </p:txBody>
      </p:sp>
      <p:sp>
        <p:nvSpPr>
          <p:cNvPr id="3" name="Subtitle 2"/>
          <p:cNvSpPr>
            <a:spLocks noGrp="1"/>
          </p:cNvSpPr>
          <p:nvPr>
            <p:ph type="subTitle" idx="1" hasCustomPrompt="1"/>
          </p:nvPr>
        </p:nvSpPr>
        <p:spPr>
          <a:xfrm>
            <a:off x="685799" y="1804572"/>
            <a:ext cx="7866175" cy="429684"/>
          </a:xfrm>
          <a:prstGeom prst="rect">
            <a:avLst/>
          </a:prstGeom>
        </p:spPr>
        <p:txBody>
          <a:bodyPr/>
          <a:lstStyle>
            <a:lvl1pPr marL="0" indent="0" algn="l">
              <a:buNone/>
              <a:defRPr sz="2400" b="0" i="0">
                <a:solidFill>
                  <a:srgbClr val="0081C6"/>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Subhead</a:t>
            </a:r>
            <a:endParaRPr lang="en-US" dirty="0"/>
          </a:p>
        </p:txBody>
      </p:sp>
      <p:sp>
        <p:nvSpPr>
          <p:cNvPr id="8" name="Content Placeholder 2"/>
          <p:cNvSpPr>
            <a:spLocks noGrp="1"/>
          </p:cNvSpPr>
          <p:nvPr>
            <p:ph idx="10"/>
          </p:nvPr>
        </p:nvSpPr>
        <p:spPr>
          <a:xfrm>
            <a:off x="685800" y="2234256"/>
            <a:ext cx="7866174" cy="3689851"/>
          </a:xfrm>
          <a:prstGeom prst="rect">
            <a:avLst/>
          </a:prstGeom>
        </p:spPr>
        <p:txBody>
          <a:bodyPr/>
          <a:lstStyle>
            <a:lvl1pPr marL="0" indent="0">
              <a:buFontTx/>
              <a:buNone/>
              <a:defRPr sz="2000"/>
            </a:lvl1pPr>
            <a:lvl2pPr marL="742950" indent="-285750">
              <a:buFont typeface="Arial"/>
              <a:buChar char="•"/>
              <a:defRPr sz="1800"/>
            </a:lvl2pPr>
            <a:lvl3pPr marL="1143000" indent="-228600">
              <a:buFont typeface="Lucida Grande"/>
              <a:buChar char="-"/>
              <a:defRPr sz="1600"/>
            </a:lvl3pPr>
            <a:lvl4pPr marL="1600200" indent="-228600">
              <a:buFont typeface="Courier New"/>
              <a:buChar char="o"/>
              <a:defRPr sz="1400"/>
            </a:lvl4pPr>
            <a:lvl5pPr marL="2057400" indent="-228600">
              <a:buFont typeface="Lucida Grande"/>
              <a:buChar char="-"/>
              <a:defRPr sz="1400"/>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xmlns="" val="1381498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7C97A994-6D65-4D0C-9AF8-AF324AB1B010}" type="datetimeFigureOut">
              <a:rPr lang="en-US" smtClean="0"/>
              <a:pPr>
                <a:defRPr/>
              </a:pPr>
              <a:t>11/16/2015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8265D30-5862-4FD0-B109-2B3B3F862119}"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C29D7C4B-2E28-46FD-870A-017D2A10BBAB}" type="datetimeFigureOut">
              <a:rPr lang="en-US" smtClean="0"/>
              <a:pPr>
                <a:defRPr/>
              </a:pPr>
              <a:t>11/16/2015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4D5D2A0-B061-4779-AA93-48E55AB78C95}"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83F78066-BB45-4AB6-861C-B5C7646E52A4}" type="datetimeFigureOut">
              <a:rPr lang="en-US" smtClean="0"/>
              <a:pPr>
                <a:defRPr/>
              </a:pPr>
              <a:t>11/16/2015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2325465-4691-46D4-9BC9-FB2E7F1A7757}"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7B2229F1-97E5-462E-A4DB-D2EA118E674F}" type="datetimeFigureOut">
              <a:rPr lang="en-US" smtClean="0"/>
              <a:pPr>
                <a:defRPr/>
              </a:pPr>
              <a:t>11/16/2015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35BEFD1-4492-442F-9BD4-8A3C48804DD1}"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F94AEF87-C011-432C-B055-FE22253B845A}" type="datetimeFigureOut">
              <a:rPr lang="en-US" smtClean="0"/>
              <a:pPr>
                <a:defRPr/>
              </a:pPr>
              <a:t>11/16/2015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93D8C09-676F-4276-A44A-CE486A681466}"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394CECF-15F6-4EA5-BE8B-ABE1CDB68E14}" type="datetimeFigureOut">
              <a:rPr lang="en-US" smtClean="0"/>
              <a:pPr>
                <a:defRPr/>
              </a:pPr>
              <a:t>11/16/2015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D7D1DB3-86AC-478D-AE72-35EB0E015F84}"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A0ED7E36-9A7D-4F7A-B7FA-533A2EF32275}" type="datetimeFigureOut">
              <a:rPr lang="en-US" smtClean="0"/>
              <a:pPr>
                <a:defRPr/>
              </a:pPr>
              <a:t>11/16/2015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731F9B0-BE42-4876-8441-07B75638AF3C}"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A629D449-AAE5-4252-B895-7B853B2C185A}" type="datetimeFigureOut">
              <a:rPr lang="en-US" smtClean="0"/>
              <a:pPr>
                <a:defRPr/>
              </a:pPr>
              <a:t>11/16/2015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8077200" y="6356350"/>
            <a:ext cx="609600" cy="365125"/>
          </a:xfrm>
        </p:spPr>
        <p:txBody>
          <a:bodyPr/>
          <a:lstStyle/>
          <a:p>
            <a:pPr>
              <a:defRPr/>
            </a:pPr>
            <a:fld id="{74BA51F9-6082-408F-883F-9040F4174037}" type="slidenum">
              <a:rPr lang="en-US" smtClean="0"/>
              <a:pPr>
                <a:defRPr/>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E6794B05-74A0-4BC4-AD59-54B3A2207AE6}" type="datetimeFigureOut">
              <a:rPr lang="en-US" smtClean="0"/>
              <a:pPr>
                <a:defRPr/>
              </a:pPr>
              <a:t>11/16/2015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7579000B-E761-4DF7-A1D2-9476E632AE61}" type="slidenum">
              <a:rPr lang="en-US" smtClean="0"/>
              <a:pPr>
                <a:defRPr/>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4480" r:id="rId1"/>
    <p:sldLayoutId id="2147484481" r:id="rId2"/>
    <p:sldLayoutId id="2147484482" r:id="rId3"/>
    <p:sldLayoutId id="2147484483" r:id="rId4"/>
    <p:sldLayoutId id="2147484484" r:id="rId5"/>
    <p:sldLayoutId id="2147484485" r:id="rId6"/>
    <p:sldLayoutId id="2147484486" r:id="rId7"/>
    <p:sldLayoutId id="2147484487" r:id="rId8"/>
    <p:sldLayoutId id="2147484488" r:id="rId9"/>
    <p:sldLayoutId id="2147484489" r:id="rId10"/>
    <p:sldLayoutId id="2147484490" r:id="rId11"/>
    <p:sldLayoutId id="2147484500" r:id="rId12"/>
    <p:sldLayoutId id="2147484501" r:id="rId13"/>
    <p:sldLayoutId id="2147484502" r:id="rId14"/>
    <p:sldLayoutId id="2147484503" r:id="rId15"/>
    <p:sldLayoutId id="2147484504" r:id="rId16"/>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00.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10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0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oleObject" Target="../embeddings/oleObject1.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notesSlide" Target="../notesSlides/notesSlide103.xml"/><Relationship Id="rId5" Type="http://schemas.openxmlformats.org/officeDocument/2006/relationships/slideLayout" Target="../slideLayouts/slideLayout6.xml"/><Relationship Id="rId4" Type="http://schemas.openxmlformats.org/officeDocument/2006/relationships/tags" Target="../tags/tag3.xml"/></Relationships>
</file>

<file path=ppt/slides/_rels/slide10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0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5.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0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6.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0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image" Target="../media/image19.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6.jpeg"/></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7.emf"/></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4.jpeg"/><Relationship Id="rId7" Type="http://schemas.openxmlformats.org/officeDocument/2006/relationships/diagramColors" Target="../diagrams/colors5.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png"/></Relationships>
</file>

<file path=ppt/slides/_rels/slide5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4.jpeg"/><Relationship Id="rId7" Type="http://schemas.openxmlformats.org/officeDocument/2006/relationships/diagramColors" Target="../diagrams/colors6.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png"/></Relationships>
</file>

<file path=ppt/slides/_rels/slide5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4.jpeg"/><Relationship Id="rId7" Type="http://schemas.openxmlformats.org/officeDocument/2006/relationships/diagramColors" Target="../diagrams/colors7.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2.png"/></Relationships>
</file>

<file path=ppt/slides/_rels/slide5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4.jpeg"/><Relationship Id="rId7" Type="http://schemas.openxmlformats.org/officeDocument/2006/relationships/diagramColors" Target="../diagrams/colors8.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image" Target="../media/image30.jpeg"/><Relationship Id="rId5" Type="http://schemas.openxmlformats.org/officeDocument/2006/relationships/diagramLayout" Target="../diagrams/layout8.xml"/><Relationship Id="rId10" Type="http://schemas.openxmlformats.org/officeDocument/2006/relationships/image" Target="../media/image29.jpeg"/><Relationship Id="rId4" Type="http://schemas.openxmlformats.org/officeDocument/2006/relationships/diagramData" Target="../diagrams/data8.xml"/><Relationship Id="rId9"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3.jpeg"/></Relationships>
</file>

<file path=ppt/slides/_rels/slide5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4.jpeg"/><Relationship Id="rId7" Type="http://schemas.openxmlformats.org/officeDocument/2006/relationships/diagramColors" Target="../diagrams/colors9.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7.xml"/><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36.jpeg"/></Relationships>
</file>

<file path=ppt/slides/_rels/slide6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hyperlink" Target="https://samhsa.gov/registry"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2.xml"/><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6.xml"/><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8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7.xml"/><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8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8.xml"/><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8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9.xml"/><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0.xml"/><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9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1.xml"/><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9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2.xml"/><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9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9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4.xml"/><Relationship Id="rId1" Type="http://schemas.openxmlformats.org/officeDocument/2006/relationships/slideLayout" Target="../slideLayouts/slideLayout15.xml"/><Relationship Id="rId4" Type="http://schemas.openxmlformats.org/officeDocument/2006/relationships/image" Target="../media/image47.jpeg"/></Relationships>
</file>

<file path=ppt/slides/_rels/slide9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5.xml"/><Relationship Id="rId1" Type="http://schemas.openxmlformats.org/officeDocument/2006/relationships/slideLayout" Target="../slideLayouts/slideLayout15.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5458" y="1752600"/>
            <a:ext cx="7851648" cy="3200400"/>
          </a:xfrm>
        </p:spPr>
        <p:txBody>
          <a:bodyPr>
            <a:normAutofit fontScale="90000"/>
          </a:bodyPr>
          <a:lstStyle/>
          <a:p>
            <a:pPr algn="ctr" fontAlgn="auto">
              <a:spcAft>
                <a:spcPts val="0"/>
              </a:spcAft>
              <a:defRPr/>
            </a:pPr>
            <a:r>
              <a:rPr lang="en-US" dirty="0" smtClean="0"/>
              <a:t/>
            </a:r>
            <a:br>
              <a:rPr lang="en-US" dirty="0" smtClean="0"/>
            </a:br>
            <a:r>
              <a:rPr lang="en-US" dirty="0" smtClean="0"/>
              <a:t> </a:t>
            </a:r>
            <a:r>
              <a:rPr lang="en-US" dirty="0">
                <a:solidFill>
                  <a:srgbClr val="FFFF00"/>
                </a:solidFill>
              </a:rPr>
              <a:t/>
            </a:r>
            <a:br>
              <a:rPr lang="en-US" dirty="0">
                <a:solidFill>
                  <a:srgbClr val="FFFF00"/>
                </a:solidFill>
              </a:rPr>
            </a:br>
            <a:r>
              <a:rPr lang="en-US" dirty="0" smtClean="0">
                <a:solidFill>
                  <a:srgbClr val="FFFF00"/>
                </a:solidFill>
              </a:rPr>
              <a:t/>
            </a:r>
            <a:br>
              <a:rPr lang="en-US" dirty="0" smtClean="0">
                <a:solidFill>
                  <a:srgbClr val="FFFF00"/>
                </a:solidFill>
              </a:rPr>
            </a:br>
            <a:r>
              <a:rPr lang="en-US" dirty="0">
                <a:solidFill>
                  <a:srgbClr val="FFFF00"/>
                </a:solidFill>
              </a:rPr>
              <a:t/>
            </a:r>
            <a:br>
              <a:rPr lang="en-US" dirty="0">
                <a:solidFill>
                  <a:srgbClr val="FFFF00"/>
                </a:solidFill>
              </a:rPr>
            </a:br>
            <a:r>
              <a:rPr lang="en-US" dirty="0" smtClean="0">
                <a:solidFill>
                  <a:srgbClr val="FFFF00"/>
                </a:solidFill>
              </a:rPr>
              <a:t/>
            </a:r>
            <a:br>
              <a:rPr lang="en-US" dirty="0" smtClean="0">
                <a:solidFill>
                  <a:srgbClr val="FFFF00"/>
                </a:solidFill>
              </a:rPr>
            </a:br>
            <a:r>
              <a:rPr lang="en-US" dirty="0">
                <a:solidFill>
                  <a:srgbClr val="FFFF00"/>
                </a:solidFill>
              </a:rPr>
              <a:t> </a:t>
            </a:r>
            <a:r>
              <a:rPr lang="en-US" dirty="0" smtClean="0">
                <a:solidFill>
                  <a:srgbClr val="FFFF00"/>
                </a:solidFill>
              </a:rPr>
              <a:t>                                                </a:t>
            </a:r>
            <a:r>
              <a:rPr lang="en-US" sz="5300" dirty="0" smtClean="0">
                <a:solidFill>
                  <a:srgbClr val="FFC000"/>
                </a:solidFill>
              </a:rPr>
              <a:t>Pathways </a:t>
            </a:r>
            <a:br>
              <a:rPr lang="en-US" sz="5300" dirty="0" smtClean="0">
                <a:solidFill>
                  <a:srgbClr val="FFC000"/>
                </a:solidFill>
              </a:rPr>
            </a:br>
            <a:r>
              <a:rPr lang="en-US" sz="5300" dirty="0" smtClean="0">
                <a:solidFill>
                  <a:srgbClr val="FFC000"/>
                </a:solidFill>
              </a:rPr>
              <a:t>Housing </a:t>
            </a:r>
            <a:r>
              <a:rPr lang="en-US" sz="5300" i="1" dirty="0" smtClean="0">
                <a:solidFill>
                  <a:srgbClr val="FFC000"/>
                </a:solidFill>
              </a:rPr>
              <a:t>First!</a:t>
            </a:r>
            <a:r>
              <a:rPr lang="en-US" sz="5300" dirty="0">
                <a:solidFill>
                  <a:srgbClr val="FFC000"/>
                </a:solidFill>
              </a:rPr>
              <a:t/>
            </a:r>
            <a:br>
              <a:rPr lang="en-US" sz="5300" dirty="0">
                <a:solidFill>
                  <a:srgbClr val="FFC000"/>
                </a:solidFill>
              </a:rPr>
            </a:br>
            <a:r>
              <a:rPr lang="en-US" sz="5300" dirty="0" smtClean="0">
                <a:solidFill>
                  <a:srgbClr val="FFC000"/>
                </a:solidFill>
              </a:rPr>
              <a:t>Ending Homelessness Transforming Systems and Changing Lives</a:t>
            </a:r>
            <a:endParaRPr lang="en-US" sz="5300" dirty="0">
              <a:solidFill>
                <a:srgbClr val="FFC000"/>
              </a:solidFill>
            </a:endParaRPr>
          </a:p>
        </p:txBody>
      </p:sp>
      <p:sp>
        <p:nvSpPr>
          <p:cNvPr id="3" name="Subtitle 2"/>
          <p:cNvSpPr>
            <a:spLocks noGrp="1"/>
          </p:cNvSpPr>
          <p:nvPr>
            <p:ph type="subTitle" idx="1"/>
          </p:nvPr>
        </p:nvSpPr>
        <p:spPr>
          <a:xfrm>
            <a:off x="609600" y="4648200"/>
            <a:ext cx="7854950" cy="2790825"/>
          </a:xfrm>
        </p:spPr>
        <p:txBody>
          <a:bodyPr>
            <a:normAutofit fontScale="70000" lnSpcReduction="20000"/>
          </a:bodyPr>
          <a:lstStyle/>
          <a:p>
            <a:pPr marR="0" algn="ctr">
              <a:lnSpc>
                <a:spcPct val="80000"/>
              </a:lnSpc>
            </a:pPr>
            <a:endParaRPr lang="en-US" sz="1200" dirty="0" smtClean="0"/>
          </a:p>
          <a:p>
            <a:pPr marR="0" algn="ctr">
              <a:lnSpc>
                <a:spcPct val="80000"/>
              </a:lnSpc>
            </a:pPr>
            <a:endParaRPr lang="en-US" sz="3900" dirty="0" smtClean="0">
              <a:solidFill>
                <a:srgbClr val="20C9F8"/>
              </a:solidFill>
              <a:latin typeface="Calibri" pitchFamily="34" charset="0"/>
            </a:endParaRPr>
          </a:p>
          <a:p>
            <a:pPr marR="0" algn="ctr">
              <a:lnSpc>
                <a:spcPct val="80000"/>
              </a:lnSpc>
            </a:pPr>
            <a:r>
              <a:rPr lang="en-US" sz="4500" dirty="0" smtClean="0">
                <a:solidFill>
                  <a:srgbClr val="002060"/>
                </a:solidFill>
                <a:latin typeface="Calibri" pitchFamily="34" charset="0"/>
              </a:rPr>
              <a:t>Sam Tsemberis, PhD</a:t>
            </a:r>
          </a:p>
          <a:p>
            <a:pPr marR="0" algn="ctr">
              <a:lnSpc>
                <a:spcPct val="80000"/>
              </a:lnSpc>
            </a:pPr>
            <a:r>
              <a:rPr lang="en-US" sz="4500" dirty="0" smtClean="0">
                <a:solidFill>
                  <a:srgbClr val="002060"/>
                </a:solidFill>
                <a:latin typeface="Calibri" pitchFamily="34" charset="0"/>
              </a:rPr>
              <a:t>CEO Pathways National</a:t>
            </a:r>
          </a:p>
          <a:p>
            <a:pPr marR="0" algn="ctr">
              <a:lnSpc>
                <a:spcPct val="80000"/>
              </a:lnSpc>
            </a:pPr>
            <a:endParaRPr lang="en-US" sz="4500" dirty="0" smtClean="0">
              <a:solidFill>
                <a:srgbClr val="002060"/>
              </a:solidFill>
              <a:latin typeface="Calibri" pitchFamily="34" charset="0"/>
            </a:endParaRPr>
          </a:p>
          <a:p>
            <a:pPr marR="0" algn="ctr">
              <a:lnSpc>
                <a:spcPct val="80000"/>
              </a:lnSpc>
            </a:pPr>
            <a:r>
              <a:rPr lang="en-US" sz="4500" dirty="0" smtClean="0">
                <a:solidFill>
                  <a:srgbClr val="002060"/>
                </a:solidFill>
                <a:latin typeface="Calibri" pitchFamily="34" charset="0"/>
              </a:rPr>
              <a:t>    Madison, WI,  November 12, 2015</a:t>
            </a:r>
            <a:r>
              <a:rPr lang="en-US" sz="4500" dirty="0" smtClean="0">
                <a:solidFill>
                  <a:srgbClr val="000099"/>
                </a:solidFill>
                <a:latin typeface="Calibri" pitchFamily="34" charset="0"/>
              </a:rPr>
              <a:t>	</a:t>
            </a:r>
          </a:p>
          <a:p>
            <a:pPr marR="0" algn="ctr">
              <a:lnSpc>
                <a:spcPct val="80000"/>
              </a:lnSpc>
            </a:pPr>
            <a:endParaRPr lang="en-US" sz="3900" dirty="0" smtClean="0">
              <a:solidFill>
                <a:srgbClr val="20C9F8"/>
              </a:solidFill>
              <a:latin typeface="Calibri" pitchFamily="34" charset="0"/>
            </a:endParaRPr>
          </a:p>
          <a:p>
            <a:pPr marR="0" algn="ctr">
              <a:lnSpc>
                <a:spcPct val="80000"/>
              </a:lnSpc>
            </a:pPr>
            <a:r>
              <a:rPr lang="en-US" sz="3600" dirty="0" smtClean="0">
                <a:solidFill>
                  <a:srgbClr val="FF0000"/>
                </a:solidFill>
                <a:latin typeface="Calibri" pitchFamily="34" charset="0"/>
              </a:rPr>
              <a:t> </a:t>
            </a:r>
          </a:p>
          <a:p>
            <a:pPr marR="0" algn="ctr">
              <a:lnSpc>
                <a:spcPct val="80000"/>
              </a:lnSpc>
            </a:pPr>
            <a:endParaRPr lang="en-US" sz="3600" dirty="0" smtClean="0">
              <a:solidFill>
                <a:srgbClr val="FF0000"/>
              </a:solidFill>
              <a:latin typeface="Calibri" pitchFamily="34" charset="0"/>
            </a:endParaRPr>
          </a:p>
          <a:p>
            <a:pPr marR="0" algn="ctr">
              <a:lnSpc>
                <a:spcPct val="80000"/>
              </a:lnSpc>
            </a:pPr>
            <a:endParaRPr lang="en-US" sz="3600" dirty="0" smtClean="0">
              <a:solidFill>
                <a:srgbClr val="20C9F8"/>
              </a:solidFill>
              <a:latin typeface="Calibri" pitchFamily="34" charset="0"/>
            </a:endParaRPr>
          </a:p>
          <a:p>
            <a:pPr marR="0" algn="ctr">
              <a:lnSpc>
                <a:spcPct val="80000"/>
              </a:lnSpc>
            </a:pPr>
            <a:endParaRPr lang="en-US" sz="3600" dirty="0" smtClean="0">
              <a:solidFill>
                <a:srgbClr val="20C9F8"/>
              </a:solidFill>
              <a:latin typeface="Calibri" pitchFamily="34" charset="0"/>
            </a:endParaRPr>
          </a:p>
          <a:p>
            <a:pPr marR="0" algn="ctr">
              <a:lnSpc>
                <a:spcPct val="80000"/>
              </a:lnSpc>
            </a:pPr>
            <a:endParaRPr lang="en-US" sz="3600" dirty="0" smtClean="0">
              <a:solidFill>
                <a:srgbClr val="20C9F8"/>
              </a:solidFill>
              <a:latin typeface="Calibri" pitchFamily="34" charset="0"/>
            </a:endParaRPr>
          </a:p>
        </p:txBody>
      </p:sp>
      <p:pic>
        <p:nvPicPr>
          <p:cNvPr id="5" name="image1.png"/>
          <p:cNvPicPr/>
          <p:nvPr/>
        </p:nvPicPr>
        <p:blipFill>
          <a:blip r:embed="rId3" cstate="print">
            <a:alphaModFix amt="55000"/>
            <a:extLst/>
          </a:blip>
          <a:stretch>
            <a:fillRect/>
          </a:stretch>
        </p:blipFill>
        <p:spPr>
          <a:xfrm>
            <a:off x="7696200" y="6185614"/>
            <a:ext cx="1056923" cy="444500"/>
          </a:xfrm>
          <a:prstGeom prst="rect">
            <a:avLst/>
          </a:prstGeom>
          <a:ln w="12700">
            <a:miter lim="400000"/>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bwMode="auto">
          <a:xfrm>
            <a:off x="1066800" y="1143000"/>
            <a:ext cx="7239000" cy="1143000"/>
          </a:xfrm>
          <a:prstGeom prst="rect">
            <a:avLst/>
          </a:prstGeom>
          <a:noFill/>
          <a:ln>
            <a:miter lim="800000"/>
            <a:headEnd/>
            <a:tailEnd/>
          </a:ln>
        </p:spPr>
        <p:txBody>
          <a:bodyPr anchor="b">
            <a:normAutofit fontScale="90000"/>
          </a:bodyPr>
          <a:lstStyle/>
          <a:p>
            <a:r>
              <a:rPr lang="en-US" sz="3200" b="1" dirty="0" smtClean="0">
                <a:solidFill>
                  <a:schemeClr val="tx2"/>
                </a:solidFill>
                <a:effectLst>
                  <a:outerShdw blurRad="38100" dist="38100" dir="2700000" algn="tl">
                    <a:srgbClr val="000000">
                      <a:alpha val="43137"/>
                    </a:srgbClr>
                  </a:outerShdw>
                </a:effectLst>
              </a:rPr>
              <a:t/>
            </a:r>
            <a:br>
              <a:rPr lang="en-US" sz="3200" b="1" dirty="0" smtClean="0">
                <a:solidFill>
                  <a:schemeClr val="tx2"/>
                </a:solidFill>
                <a:effectLst>
                  <a:outerShdw blurRad="38100" dist="38100" dir="2700000" algn="tl">
                    <a:srgbClr val="000000">
                      <a:alpha val="43137"/>
                    </a:srgbClr>
                  </a:outerShdw>
                </a:effectLst>
              </a:rPr>
            </a:br>
            <a:r>
              <a:rPr lang="en-US" sz="3200" b="1" dirty="0">
                <a:solidFill>
                  <a:schemeClr val="tx2"/>
                </a:solidFill>
                <a:effectLst>
                  <a:outerShdw blurRad="38100" dist="38100" dir="2700000" algn="tl">
                    <a:srgbClr val="000000">
                      <a:alpha val="43137"/>
                    </a:srgbClr>
                  </a:outerShdw>
                </a:effectLst>
              </a:rPr>
              <a:t/>
            </a:r>
            <a:br>
              <a:rPr lang="en-US" sz="3200" b="1" dirty="0">
                <a:solidFill>
                  <a:schemeClr val="tx2"/>
                </a:solidFill>
                <a:effectLst>
                  <a:outerShdw blurRad="38100" dist="38100" dir="2700000" algn="tl">
                    <a:srgbClr val="000000">
                      <a:alpha val="43137"/>
                    </a:srgbClr>
                  </a:outerShdw>
                </a:effectLst>
              </a:rPr>
            </a:br>
            <a:r>
              <a:rPr lang="en-US" sz="3200" b="1" dirty="0" smtClean="0">
                <a:solidFill>
                  <a:schemeClr val="tx2"/>
                </a:solidFill>
                <a:effectLst>
                  <a:outerShdw blurRad="38100" dist="38100" dir="2700000" algn="tl">
                    <a:srgbClr val="000000">
                      <a:alpha val="43137"/>
                    </a:srgbClr>
                  </a:outerShdw>
                </a:effectLst>
              </a:rPr>
              <a:t/>
            </a:r>
            <a:br>
              <a:rPr lang="en-US" sz="3200" b="1" dirty="0" smtClean="0">
                <a:solidFill>
                  <a:schemeClr val="tx2"/>
                </a:solidFill>
                <a:effectLst>
                  <a:outerShdw blurRad="38100" dist="38100" dir="2700000" algn="tl">
                    <a:srgbClr val="000000">
                      <a:alpha val="43137"/>
                    </a:srgbClr>
                  </a:outerShdw>
                </a:effectLst>
              </a:rPr>
            </a:br>
            <a:r>
              <a:rPr lang="en-US" sz="3200" b="1" dirty="0">
                <a:solidFill>
                  <a:schemeClr val="tx2"/>
                </a:solidFill>
                <a:effectLst>
                  <a:outerShdw blurRad="38100" dist="38100" dir="2700000" algn="tl">
                    <a:srgbClr val="000000">
                      <a:alpha val="43137"/>
                    </a:srgbClr>
                  </a:outerShdw>
                </a:effectLst>
              </a:rPr>
              <a:t/>
            </a:r>
            <a:br>
              <a:rPr lang="en-US" sz="3200" b="1" dirty="0">
                <a:solidFill>
                  <a:schemeClr val="tx2"/>
                </a:solidFill>
                <a:effectLst>
                  <a:outerShdw blurRad="38100" dist="38100" dir="2700000" algn="tl">
                    <a:srgbClr val="000000">
                      <a:alpha val="43137"/>
                    </a:srgbClr>
                  </a:outerShdw>
                </a:effectLst>
              </a:rPr>
            </a:br>
            <a:r>
              <a:rPr lang="en-US" sz="3200" b="1" dirty="0" smtClean="0">
                <a:solidFill>
                  <a:schemeClr val="tx2"/>
                </a:solidFill>
                <a:effectLst>
                  <a:outerShdw blurRad="38100" dist="38100" dir="2700000" algn="tl">
                    <a:srgbClr val="000000">
                      <a:alpha val="43137"/>
                    </a:srgbClr>
                  </a:outerShdw>
                </a:effectLst>
              </a:rPr>
              <a:t>Do </a:t>
            </a:r>
            <a:r>
              <a:rPr lang="en-US" sz="4000" b="1" dirty="0" smtClean="0">
                <a:effectLst>
                  <a:outerShdw blurRad="38100" dist="38100" dir="2700000" algn="tl">
                    <a:srgbClr val="000000">
                      <a:alpha val="43137"/>
                    </a:srgbClr>
                  </a:outerShdw>
                </a:effectLst>
              </a:rPr>
              <a:t>Homeless Service Systems Meet  the Needs of People Who Are Homeless?</a:t>
            </a:r>
            <a:r>
              <a:rPr lang="en-US" sz="3200" b="1" dirty="0">
                <a:solidFill>
                  <a:srgbClr val="0081C6"/>
                </a:solidFill>
                <a:effectLst>
                  <a:outerShdw blurRad="38100" dist="38100" dir="2700000" algn="tl">
                    <a:srgbClr val="000000">
                      <a:alpha val="43137"/>
                    </a:srgbClr>
                  </a:outerShdw>
                </a:effectLst>
              </a:rPr>
              <a:t/>
            </a:r>
            <a:br>
              <a:rPr lang="en-US" sz="3200" b="1" dirty="0">
                <a:solidFill>
                  <a:srgbClr val="0081C6"/>
                </a:solidFill>
                <a:effectLst>
                  <a:outerShdw blurRad="38100" dist="38100" dir="2700000" algn="tl">
                    <a:srgbClr val="000000">
                      <a:alpha val="43137"/>
                    </a:srgbClr>
                  </a:outerShdw>
                </a:effectLst>
              </a:rPr>
            </a:br>
            <a:endParaRPr lang="en-CA" sz="3200" b="1" dirty="0" smtClean="0">
              <a:solidFill>
                <a:srgbClr val="00245D"/>
              </a:solidFill>
              <a:effectLst>
                <a:outerShdw blurRad="38100" dist="38100" dir="2700000" algn="tl">
                  <a:srgbClr val="000000">
                    <a:alpha val="43137"/>
                  </a:srgbClr>
                </a:outerShdw>
              </a:effectLst>
            </a:endParaRPr>
          </a:p>
        </p:txBody>
      </p:sp>
      <p:sp>
        <p:nvSpPr>
          <p:cNvPr id="26626" name="Content Placeholder 2"/>
          <p:cNvSpPr>
            <a:spLocks noGrp="1"/>
          </p:cNvSpPr>
          <p:nvPr>
            <p:ph idx="1"/>
          </p:nvPr>
        </p:nvSpPr>
        <p:spPr bwMode="auto">
          <a:xfrm>
            <a:off x="457200" y="1981200"/>
            <a:ext cx="8229600" cy="4389120"/>
          </a:xfrm>
          <a:prstGeom prst="rect">
            <a:avLst/>
          </a:prstGeom>
          <a:noFill/>
          <a:ln>
            <a:miter lim="800000"/>
            <a:headEnd/>
            <a:tailEnd/>
          </a:ln>
        </p:spPr>
        <p:txBody>
          <a:bodyPr>
            <a:normAutofit fontScale="25000" lnSpcReduction="20000"/>
          </a:bodyPr>
          <a:lstStyle/>
          <a:p>
            <a:pPr marL="978408" lvl="3" indent="0">
              <a:buClr>
                <a:schemeClr val="tx2"/>
              </a:buClr>
              <a:buNone/>
            </a:pPr>
            <a:r>
              <a:rPr lang="en-US" sz="11200" b="1" dirty="0">
                <a:solidFill>
                  <a:schemeClr val="accent1">
                    <a:lumMod val="75000"/>
                  </a:schemeClr>
                </a:solidFill>
                <a:latin typeface="+mj-lt"/>
              </a:rPr>
              <a:t>It is humbling to realize that </a:t>
            </a:r>
            <a:r>
              <a:rPr lang="en-US" sz="11200" b="1" dirty="0" smtClean="0">
                <a:solidFill>
                  <a:schemeClr val="accent1">
                    <a:lumMod val="75000"/>
                  </a:schemeClr>
                </a:solidFill>
                <a:latin typeface="+mj-lt"/>
              </a:rPr>
              <a:t>historically as </a:t>
            </a:r>
            <a:r>
              <a:rPr lang="en-US" sz="11200" b="1" dirty="0">
                <a:solidFill>
                  <a:schemeClr val="accent1">
                    <a:lumMod val="75000"/>
                  </a:schemeClr>
                </a:solidFill>
                <a:latin typeface="+mj-lt"/>
              </a:rPr>
              <a:t>social services providers </a:t>
            </a:r>
            <a:r>
              <a:rPr lang="en-US" sz="11200" b="1" dirty="0" smtClean="0">
                <a:solidFill>
                  <a:schemeClr val="accent1">
                    <a:lumMod val="75000"/>
                  </a:schemeClr>
                </a:solidFill>
                <a:latin typeface="+mj-lt"/>
              </a:rPr>
              <a:t>we actually provided very little of </a:t>
            </a:r>
            <a:r>
              <a:rPr lang="en-US" sz="11200" b="1" dirty="0">
                <a:solidFill>
                  <a:schemeClr val="accent1">
                    <a:lumMod val="75000"/>
                  </a:schemeClr>
                </a:solidFill>
                <a:latin typeface="+mj-lt"/>
              </a:rPr>
              <a:t>what people </a:t>
            </a:r>
            <a:r>
              <a:rPr lang="en-US" sz="11200" b="1" dirty="0" smtClean="0">
                <a:solidFill>
                  <a:schemeClr val="accent1">
                    <a:lumMod val="75000"/>
                  </a:schemeClr>
                </a:solidFill>
                <a:latin typeface="+mj-lt"/>
              </a:rPr>
              <a:t>who are homeless really want </a:t>
            </a:r>
            <a:endParaRPr lang="en-US" sz="11200" b="1" dirty="0">
              <a:solidFill>
                <a:schemeClr val="accent1">
                  <a:lumMod val="75000"/>
                </a:schemeClr>
              </a:solidFill>
              <a:latin typeface="+mj-lt"/>
            </a:endParaRPr>
          </a:p>
          <a:p>
            <a:pPr marL="978408" lvl="3" indent="0">
              <a:buClr>
                <a:schemeClr val="tx2"/>
              </a:buClr>
              <a:buNone/>
            </a:pPr>
            <a:endParaRPr lang="en-US" sz="11200" b="1" dirty="0" smtClean="0">
              <a:solidFill>
                <a:schemeClr val="tx2"/>
              </a:solidFill>
              <a:latin typeface="+mj-lt"/>
            </a:endParaRPr>
          </a:p>
          <a:p>
            <a:pPr lvl="3">
              <a:buClr>
                <a:schemeClr val="tx2"/>
              </a:buClr>
              <a:buFont typeface="Arial" panose="020B0604020202020204" pitchFamily="34" charset="0"/>
              <a:buChar char="•"/>
            </a:pPr>
            <a:endParaRPr lang="en-US" sz="11200" b="1" dirty="0">
              <a:solidFill>
                <a:schemeClr val="tx2"/>
              </a:solidFill>
              <a:latin typeface="+mj-lt"/>
            </a:endParaRPr>
          </a:p>
          <a:p>
            <a:pPr lvl="3">
              <a:buClr>
                <a:schemeClr val="tx2"/>
              </a:buClr>
              <a:buFont typeface="Arial" panose="020B0604020202020204" pitchFamily="34" charset="0"/>
              <a:buChar char="•"/>
            </a:pPr>
            <a:r>
              <a:rPr lang="en-US" sz="11200" b="1" dirty="0" smtClean="0">
                <a:solidFill>
                  <a:schemeClr val="tx2"/>
                </a:solidFill>
                <a:latin typeface="+mj-lt"/>
              </a:rPr>
              <a:t>safe decent affordable place to live</a:t>
            </a:r>
          </a:p>
          <a:p>
            <a:pPr marL="0" indent="0" algn="l">
              <a:buClr>
                <a:schemeClr val="tx2"/>
              </a:buClr>
              <a:buNone/>
            </a:pPr>
            <a:endParaRPr lang="en-US" sz="11200" b="1" dirty="0">
              <a:solidFill>
                <a:schemeClr val="tx2"/>
              </a:solidFill>
              <a:latin typeface="+mj-lt"/>
            </a:endParaRPr>
          </a:p>
          <a:p>
            <a:pPr lvl="3">
              <a:buClr>
                <a:schemeClr val="tx2"/>
              </a:buClr>
              <a:buFont typeface="Arial" panose="020B0604020202020204" pitchFamily="34" charset="0"/>
              <a:buChar char="•"/>
            </a:pPr>
            <a:r>
              <a:rPr lang="en-US" sz="11200" b="1" dirty="0" smtClean="0">
                <a:solidFill>
                  <a:schemeClr val="tx2"/>
                </a:solidFill>
                <a:latin typeface="+mj-lt"/>
              </a:rPr>
              <a:t>A decent job</a:t>
            </a:r>
          </a:p>
          <a:p>
            <a:pPr algn="l">
              <a:buClr>
                <a:schemeClr val="tx2"/>
              </a:buClr>
              <a:buFont typeface="Arial" panose="020B0604020202020204" pitchFamily="34" charset="0"/>
              <a:buChar char="•"/>
            </a:pPr>
            <a:endParaRPr lang="en-US" sz="11200" b="1" dirty="0">
              <a:solidFill>
                <a:schemeClr val="tx2"/>
              </a:solidFill>
              <a:latin typeface="+mj-lt"/>
            </a:endParaRPr>
          </a:p>
          <a:p>
            <a:pPr lvl="3">
              <a:buClr>
                <a:schemeClr val="tx2"/>
              </a:buClr>
              <a:buFont typeface="Arial" panose="020B0604020202020204" pitchFamily="34" charset="0"/>
              <a:buChar char="•"/>
            </a:pPr>
            <a:r>
              <a:rPr lang="en-US" sz="11200" b="1" dirty="0" smtClean="0">
                <a:solidFill>
                  <a:schemeClr val="tx2"/>
                </a:solidFill>
                <a:latin typeface="+mj-lt"/>
              </a:rPr>
              <a:t>A loving relationship</a:t>
            </a:r>
          </a:p>
          <a:p>
            <a:pPr algn="l">
              <a:buClr>
                <a:schemeClr val="tx2"/>
              </a:buClr>
              <a:buFont typeface="Arial" panose="020B0604020202020204" pitchFamily="34" charset="0"/>
              <a:buChar char="•"/>
            </a:pPr>
            <a:endParaRPr lang="en-US" sz="12800" b="1" dirty="0">
              <a:solidFill>
                <a:schemeClr val="tx2"/>
              </a:solidFill>
              <a:latin typeface="+mj-lt"/>
            </a:endParaRPr>
          </a:p>
          <a:p>
            <a:pPr marL="978408" lvl="3" indent="0">
              <a:buClr>
                <a:schemeClr val="tx2"/>
              </a:buClr>
              <a:buNone/>
            </a:pPr>
            <a:endParaRPr lang="en-US" sz="6400" b="1" dirty="0">
              <a:solidFill>
                <a:srgbClr val="00245D"/>
              </a:solidFill>
              <a:latin typeface="+mj-lt"/>
            </a:endParaRPr>
          </a:p>
          <a:p>
            <a:pPr marL="742950" lvl="1" indent="0">
              <a:buNone/>
            </a:pPr>
            <a:endParaRPr lang="en-US" sz="2600" dirty="0" smtClean="0">
              <a:solidFill>
                <a:srgbClr val="00245D"/>
              </a:solidFill>
              <a:latin typeface="Trebuchet MS" panose="020B0603020202020204" pitchFamily="34" charset="0"/>
            </a:endParaRPr>
          </a:p>
          <a:p>
            <a:pPr marL="742950" lvl="1" indent="0">
              <a:buNone/>
            </a:pPr>
            <a:endParaRPr lang="en-US" dirty="0" smtClean="0">
              <a:solidFill>
                <a:srgbClr val="00245D"/>
              </a:solidFill>
            </a:endParaRPr>
          </a:p>
        </p:txBody>
      </p:sp>
    </p:spTree>
    <p:extLst>
      <p:ext uri="{BB962C8B-B14F-4D97-AF65-F5344CB8AC3E}">
        <p14:creationId xmlns:p14="http://schemas.microsoft.com/office/powerpoint/2010/main" xmlns="" val="125192038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50"/>
          <p:cNvGrpSpPr>
            <a:grpSpLocks/>
          </p:cNvGrpSpPr>
          <p:nvPr/>
        </p:nvGrpSpPr>
        <p:grpSpPr bwMode="auto">
          <a:xfrm>
            <a:off x="5973763" y="4700588"/>
            <a:ext cx="1458912" cy="1031875"/>
            <a:chOff x="5973352" y="4700368"/>
            <a:chExt cx="1458714" cy="1032888"/>
          </a:xfrm>
        </p:grpSpPr>
        <p:grpSp>
          <p:nvGrpSpPr>
            <p:cNvPr id="16436" name="Group 41"/>
            <p:cNvGrpSpPr>
              <a:grpSpLocks/>
            </p:cNvGrpSpPr>
            <p:nvPr/>
          </p:nvGrpSpPr>
          <p:grpSpPr bwMode="auto">
            <a:xfrm>
              <a:off x="5973352" y="4700368"/>
              <a:ext cx="1458714" cy="1032888"/>
              <a:chOff x="1695227" y="4801180"/>
              <a:chExt cx="1458714" cy="1032888"/>
            </a:xfrm>
          </p:grpSpPr>
          <p:pic>
            <p:nvPicPr>
              <p:cNvPr id="16438"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95227" y="4869160"/>
                <a:ext cx="1458714" cy="964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Rectangle 43"/>
              <p:cNvSpPr/>
              <p:nvPr/>
            </p:nvSpPr>
            <p:spPr>
              <a:xfrm>
                <a:off x="1834908" y="4801180"/>
                <a:ext cx="1319033" cy="1398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prstClr val="white"/>
                  </a:solidFill>
                </a:endParaRPr>
              </a:p>
            </p:txBody>
          </p:sp>
        </p:grpSp>
        <p:pic>
          <p:nvPicPr>
            <p:cNvPr id="16437"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56176" y="4797152"/>
              <a:ext cx="1217132" cy="712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387" name="Group 49"/>
          <p:cNvGrpSpPr>
            <a:grpSpLocks/>
          </p:cNvGrpSpPr>
          <p:nvPr/>
        </p:nvGrpSpPr>
        <p:grpSpPr bwMode="auto">
          <a:xfrm>
            <a:off x="7370763" y="2781300"/>
            <a:ext cx="1458912" cy="1031875"/>
            <a:chOff x="7370882" y="2780928"/>
            <a:chExt cx="1458979" cy="1032888"/>
          </a:xfrm>
        </p:grpSpPr>
        <p:grpSp>
          <p:nvGrpSpPr>
            <p:cNvPr id="16431" name="Group 44"/>
            <p:cNvGrpSpPr>
              <a:grpSpLocks/>
            </p:cNvGrpSpPr>
            <p:nvPr/>
          </p:nvGrpSpPr>
          <p:grpSpPr bwMode="auto">
            <a:xfrm>
              <a:off x="7371147" y="2780928"/>
              <a:ext cx="1458714" cy="1032888"/>
              <a:chOff x="1695227" y="4801180"/>
              <a:chExt cx="1458714" cy="1032888"/>
            </a:xfrm>
          </p:grpSpPr>
          <p:pic>
            <p:nvPicPr>
              <p:cNvPr id="1643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95227" y="4869160"/>
                <a:ext cx="1458714" cy="964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 name="Rectangle 46"/>
              <p:cNvSpPr/>
              <p:nvPr/>
            </p:nvSpPr>
            <p:spPr>
              <a:xfrm>
                <a:off x="1834668" y="4801180"/>
                <a:ext cx="1319273" cy="1398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prstClr val="white"/>
                  </a:solidFill>
                </a:endParaRPr>
              </a:p>
            </p:txBody>
          </p:sp>
        </p:grpSp>
        <p:pic>
          <p:nvPicPr>
            <p:cNvPr id="16432"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370882" y="2852936"/>
              <a:ext cx="1399580" cy="768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 name="Rectangle 48"/>
            <p:cNvSpPr/>
            <p:nvPr/>
          </p:nvSpPr>
          <p:spPr>
            <a:xfrm>
              <a:off x="7537577" y="2780928"/>
              <a:ext cx="1292284" cy="1032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prstClr val="white"/>
                </a:solidFill>
              </a:endParaRPr>
            </a:p>
          </p:txBody>
        </p:sp>
      </p:grpSp>
      <p:grpSp>
        <p:nvGrpSpPr>
          <p:cNvPr id="16388" name="Group 47"/>
          <p:cNvGrpSpPr>
            <a:grpSpLocks/>
          </p:cNvGrpSpPr>
          <p:nvPr/>
        </p:nvGrpSpPr>
        <p:grpSpPr bwMode="auto">
          <a:xfrm>
            <a:off x="314325" y="2755900"/>
            <a:ext cx="1458913" cy="1033463"/>
            <a:chOff x="314139" y="2756152"/>
            <a:chExt cx="1458714" cy="1032888"/>
          </a:xfrm>
        </p:grpSpPr>
        <p:grpSp>
          <p:nvGrpSpPr>
            <p:cNvPr id="16427" name="Group 35"/>
            <p:cNvGrpSpPr>
              <a:grpSpLocks/>
            </p:cNvGrpSpPr>
            <p:nvPr/>
          </p:nvGrpSpPr>
          <p:grpSpPr bwMode="auto">
            <a:xfrm>
              <a:off x="314139" y="2756152"/>
              <a:ext cx="1458714" cy="1032888"/>
              <a:chOff x="1695227" y="4801180"/>
              <a:chExt cx="1458714" cy="1032888"/>
            </a:xfrm>
          </p:grpSpPr>
          <p:pic>
            <p:nvPicPr>
              <p:cNvPr id="1642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95227" y="4869160"/>
                <a:ext cx="1458714" cy="964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 name="Rectangle 37"/>
              <p:cNvSpPr/>
              <p:nvPr/>
            </p:nvSpPr>
            <p:spPr>
              <a:xfrm>
                <a:off x="1834908" y="4801180"/>
                <a:ext cx="1319033" cy="1396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prstClr val="white"/>
                  </a:solidFill>
                </a:endParaRPr>
              </a:p>
            </p:txBody>
          </p:sp>
        </p:grpSp>
        <p:pic>
          <p:nvPicPr>
            <p:cNvPr id="16428"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6005" y="2852936"/>
              <a:ext cx="1227683" cy="723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389" name="TextBox 19"/>
          <p:cNvSpPr txBox="1">
            <a:spLocks noChangeArrowheads="1"/>
          </p:cNvSpPr>
          <p:nvPr/>
        </p:nvSpPr>
        <p:spPr bwMode="auto">
          <a:xfrm>
            <a:off x="2475706" y="116632"/>
            <a:ext cx="613489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CA" altLang="en-US" sz="2000" b="1" dirty="0" smtClean="0">
                <a:solidFill>
                  <a:srgbClr val="C0504D"/>
                </a:solidFill>
                <a:latin typeface="+mj-lt"/>
                <a:cs typeface="Arial" charset="0"/>
              </a:rPr>
              <a:t> </a:t>
            </a:r>
            <a:r>
              <a:rPr lang="en-CA" altLang="en-US" sz="2400" b="1" dirty="0" smtClean="0">
                <a:solidFill>
                  <a:schemeClr val="tx2"/>
                </a:solidFill>
                <a:latin typeface="+mj-lt"/>
                <a:cs typeface="Arial" charset="0"/>
              </a:rPr>
              <a:t>Housing First is Effective in Cities of Different Sizes and Composition Across Canada</a:t>
            </a:r>
          </a:p>
        </p:txBody>
      </p:sp>
      <p:grpSp>
        <p:nvGrpSpPr>
          <p:cNvPr id="16390" name="Group 3"/>
          <p:cNvGrpSpPr>
            <a:grpSpLocks/>
          </p:cNvGrpSpPr>
          <p:nvPr/>
        </p:nvGrpSpPr>
        <p:grpSpPr bwMode="auto">
          <a:xfrm>
            <a:off x="2124075" y="1044575"/>
            <a:ext cx="4968875" cy="3535363"/>
            <a:chOff x="2267744" y="1103766"/>
            <a:chExt cx="5086350" cy="3486150"/>
          </a:xfrm>
        </p:grpSpPr>
        <p:pic>
          <p:nvPicPr>
            <p:cNvPr id="16421"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267744" y="1103766"/>
              <a:ext cx="508635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2"/>
            <p:cNvSpPr/>
            <p:nvPr/>
          </p:nvSpPr>
          <p:spPr>
            <a:xfrm>
              <a:off x="2555375" y="3500396"/>
              <a:ext cx="144627" cy="144017"/>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prstClr val="white"/>
                </a:solidFill>
              </a:endParaRPr>
            </a:p>
          </p:txBody>
        </p:sp>
        <p:sp>
          <p:nvSpPr>
            <p:cNvPr id="13" name="Oval 12"/>
            <p:cNvSpPr/>
            <p:nvPr/>
          </p:nvSpPr>
          <p:spPr>
            <a:xfrm>
              <a:off x="4211282" y="3724248"/>
              <a:ext cx="144628" cy="144017"/>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prstClr val="white"/>
                </a:solidFill>
              </a:endParaRPr>
            </a:p>
          </p:txBody>
        </p:sp>
        <p:sp>
          <p:nvSpPr>
            <p:cNvPr id="14" name="Oval 13"/>
            <p:cNvSpPr/>
            <p:nvPr/>
          </p:nvSpPr>
          <p:spPr>
            <a:xfrm>
              <a:off x="6011818" y="3860439"/>
              <a:ext cx="144628" cy="144017"/>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prstClr val="white"/>
                </a:solidFill>
              </a:endParaRPr>
            </a:p>
          </p:txBody>
        </p:sp>
        <p:sp>
          <p:nvSpPr>
            <p:cNvPr id="15" name="Oval 14"/>
            <p:cNvSpPr/>
            <p:nvPr/>
          </p:nvSpPr>
          <p:spPr>
            <a:xfrm>
              <a:off x="6515578" y="3724248"/>
              <a:ext cx="144628" cy="144017"/>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prstClr val="white"/>
                </a:solidFill>
              </a:endParaRPr>
            </a:p>
          </p:txBody>
        </p:sp>
        <p:sp>
          <p:nvSpPr>
            <p:cNvPr id="16" name="Oval 15"/>
            <p:cNvSpPr/>
            <p:nvPr/>
          </p:nvSpPr>
          <p:spPr>
            <a:xfrm>
              <a:off x="5579559" y="4256485"/>
              <a:ext cx="144628" cy="144017"/>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prstClr val="white"/>
                </a:solidFill>
              </a:endParaRPr>
            </a:p>
          </p:txBody>
        </p:sp>
      </p:grpSp>
      <p:grpSp>
        <p:nvGrpSpPr>
          <p:cNvPr id="16391" name="Group 9"/>
          <p:cNvGrpSpPr>
            <a:grpSpLocks/>
          </p:cNvGrpSpPr>
          <p:nvPr/>
        </p:nvGrpSpPr>
        <p:grpSpPr bwMode="auto">
          <a:xfrm>
            <a:off x="34925" y="2276475"/>
            <a:ext cx="2016125" cy="1862138"/>
            <a:chOff x="285720" y="2276872"/>
            <a:chExt cx="1621984" cy="1573457"/>
          </a:xfrm>
        </p:grpSpPr>
        <p:sp>
          <p:nvSpPr>
            <p:cNvPr id="6" name="Oval 5"/>
            <p:cNvSpPr/>
            <p:nvPr/>
          </p:nvSpPr>
          <p:spPr>
            <a:xfrm>
              <a:off x="285720" y="2276872"/>
              <a:ext cx="1621984" cy="157345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prstClr val="white"/>
                </a:solidFill>
              </a:endParaRPr>
            </a:p>
          </p:txBody>
        </p:sp>
        <p:sp>
          <p:nvSpPr>
            <p:cNvPr id="16420" name="TextBox 7"/>
            <p:cNvSpPr txBox="1">
              <a:spLocks noChangeArrowheads="1"/>
            </p:cNvSpPr>
            <p:nvPr/>
          </p:nvSpPr>
          <p:spPr bwMode="auto">
            <a:xfrm>
              <a:off x="412636" y="2389785"/>
              <a:ext cx="1368152" cy="676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CA" altLang="en-US" sz="1400" b="1" dirty="0" smtClean="0">
                  <a:latin typeface="Cambria" pitchFamily="18" charset="0"/>
                  <a:cs typeface="Arial" charset="0"/>
                </a:rPr>
                <a:t>Vancouver</a:t>
              </a:r>
            </a:p>
            <a:p>
              <a:pPr algn="ctr" eaLnBrk="1" fontAlgn="base" hangingPunct="1">
                <a:spcBef>
                  <a:spcPct val="0"/>
                </a:spcBef>
                <a:spcAft>
                  <a:spcPct val="0"/>
                </a:spcAft>
                <a:buFontTx/>
                <a:buNone/>
              </a:pPr>
              <a:r>
                <a:rPr lang="en-CA" altLang="en-US" sz="1400" dirty="0" smtClean="0">
                  <a:latin typeface="Cambria" pitchFamily="18" charset="0"/>
                  <a:cs typeface="Arial" charset="0"/>
                </a:rPr>
                <a:t>Pop: 578, 000</a:t>
              </a:r>
            </a:p>
            <a:p>
              <a:pPr eaLnBrk="1" fontAlgn="base" hangingPunct="1">
                <a:spcBef>
                  <a:spcPct val="0"/>
                </a:spcBef>
                <a:spcAft>
                  <a:spcPct val="0"/>
                </a:spcAft>
                <a:buFontTx/>
                <a:buNone/>
              </a:pPr>
              <a:endParaRPr lang="en-CA" altLang="en-US" sz="1800" dirty="0" smtClean="0">
                <a:solidFill>
                  <a:prstClr val="black"/>
                </a:solidFill>
                <a:cs typeface="Arial" charset="0"/>
              </a:endParaRPr>
            </a:p>
          </p:txBody>
        </p:sp>
      </p:grpSp>
      <p:grpSp>
        <p:nvGrpSpPr>
          <p:cNvPr id="16392" name="Group 34"/>
          <p:cNvGrpSpPr>
            <a:grpSpLocks/>
          </p:cNvGrpSpPr>
          <p:nvPr/>
        </p:nvGrpSpPr>
        <p:grpSpPr bwMode="auto">
          <a:xfrm>
            <a:off x="1403350" y="4246563"/>
            <a:ext cx="2016125" cy="1862137"/>
            <a:chOff x="1403648" y="4246406"/>
            <a:chExt cx="2016224" cy="1862754"/>
          </a:xfrm>
        </p:grpSpPr>
        <p:grpSp>
          <p:nvGrpSpPr>
            <p:cNvPr id="16413" name="Group 17"/>
            <p:cNvGrpSpPr>
              <a:grpSpLocks/>
            </p:cNvGrpSpPr>
            <p:nvPr/>
          </p:nvGrpSpPr>
          <p:grpSpPr bwMode="auto">
            <a:xfrm>
              <a:off x="1695227" y="4725144"/>
              <a:ext cx="1458714" cy="1032888"/>
              <a:chOff x="1695227" y="4801180"/>
              <a:chExt cx="1458714" cy="1032888"/>
            </a:xfrm>
          </p:grpSpPr>
          <p:pic>
            <p:nvPicPr>
              <p:cNvPr id="1641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95227" y="4869160"/>
                <a:ext cx="1458714" cy="964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p:cNvSpPr/>
              <p:nvPr/>
            </p:nvSpPr>
            <p:spPr>
              <a:xfrm>
                <a:off x="1835469" y="4800438"/>
                <a:ext cx="1317690" cy="1397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prstClr val="white"/>
                  </a:solidFill>
                </a:endParaRPr>
              </a:p>
            </p:txBody>
          </p:sp>
        </p:grpSp>
        <p:grpSp>
          <p:nvGrpSpPr>
            <p:cNvPr id="16414" name="Group 22"/>
            <p:cNvGrpSpPr>
              <a:grpSpLocks/>
            </p:cNvGrpSpPr>
            <p:nvPr/>
          </p:nvGrpSpPr>
          <p:grpSpPr bwMode="auto">
            <a:xfrm>
              <a:off x="1403648" y="4246406"/>
              <a:ext cx="2016224" cy="1862754"/>
              <a:chOff x="285720" y="2276872"/>
              <a:chExt cx="1621984" cy="1573457"/>
            </a:xfrm>
          </p:grpSpPr>
          <p:sp>
            <p:nvSpPr>
              <p:cNvPr id="24" name="Oval 23"/>
              <p:cNvSpPr/>
              <p:nvPr/>
            </p:nvSpPr>
            <p:spPr>
              <a:xfrm>
                <a:off x="285720" y="2276872"/>
                <a:ext cx="1621984" cy="157345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prstClr val="white"/>
                  </a:solidFill>
                </a:endParaRPr>
              </a:p>
            </p:txBody>
          </p:sp>
          <p:sp>
            <p:nvSpPr>
              <p:cNvPr id="16416" name="TextBox 24"/>
              <p:cNvSpPr txBox="1">
                <a:spLocks noChangeArrowheads="1"/>
              </p:cNvSpPr>
              <p:nvPr/>
            </p:nvSpPr>
            <p:spPr bwMode="auto">
              <a:xfrm>
                <a:off x="412636" y="2367638"/>
                <a:ext cx="1368152" cy="676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CA" altLang="en-US" sz="1400" b="1" dirty="0" smtClean="0">
                    <a:latin typeface="Cambria" pitchFamily="18" charset="0"/>
                    <a:cs typeface="Arial" charset="0"/>
                  </a:rPr>
                  <a:t>Winnipeg</a:t>
                </a:r>
              </a:p>
              <a:p>
                <a:pPr algn="ctr" eaLnBrk="1" fontAlgn="base" hangingPunct="1">
                  <a:spcBef>
                    <a:spcPct val="0"/>
                  </a:spcBef>
                  <a:spcAft>
                    <a:spcPct val="0"/>
                  </a:spcAft>
                  <a:buFontTx/>
                  <a:buNone/>
                </a:pPr>
                <a:r>
                  <a:rPr lang="en-CA" altLang="en-US" sz="1400" dirty="0" smtClean="0">
                    <a:latin typeface="Cambria" pitchFamily="18" charset="0"/>
                    <a:cs typeface="Arial" charset="0"/>
                  </a:rPr>
                  <a:t>Pop: 633, 000</a:t>
                </a:r>
              </a:p>
              <a:p>
                <a:pPr eaLnBrk="1" fontAlgn="base" hangingPunct="1">
                  <a:spcBef>
                    <a:spcPct val="0"/>
                  </a:spcBef>
                  <a:spcAft>
                    <a:spcPct val="0"/>
                  </a:spcAft>
                  <a:buFontTx/>
                  <a:buNone/>
                </a:pPr>
                <a:endParaRPr lang="en-CA" altLang="en-US" sz="1800" dirty="0" smtClean="0">
                  <a:solidFill>
                    <a:prstClr val="black"/>
                  </a:solidFill>
                  <a:cs typeface="Arial" charset="0"/>
                </a:endParaRPr>
              </a:p>
            </p:txBody>
          </p:sp>
        </p:grpSp>
      </p:grpSp>
      <p:grpSp>
        <p:nvGrpSpPr>
          <p:cNvPr id="16393" name="Group 18"/>
          <p:cNvGrpSpPr>
            <a:grpSpLocks/>
          </p:cNvGrpSpPr>
          <p:nvPr/>
        </p:nvGrpSpPr>
        <p:grpSpPr bwMode="auto">
          <a:xfrm>
            <a:off x="3563938" y="4868863"/>
            <a:ext cx="2016125" cy="1862137"/>
            <a:chOff x="3563888" y="4956147"/>
            <a:chExt cx="2016000" cy="1861200"/>
          </a:xfrm>
        </p:grpSpPr>
        <p:grpSp>
          <p:nvGrpSpPr>
            <p:cNvPr id="16407" name="Group 38"/>
            <p:cNvGrpSpPr>
              <a:grpSpLocks/>
            </p:cNvGrpSpPr>
            <p:nvPr/>
          </p:nvGrpSpPr>
          <p:grpSpPr bwMode="auto">
            <a:xfrm>
              <a:off x="3842531" y="5445224"/>
              <a:ext cx="1458714" cy="1032888"/>
              <a:chOff x="1695227" y="4801180"/>
              <a:chExt cx="1458714" cy="1032888"/>
            </a:xfrm>
          </p:grpSpPr>
          <p:pic>
            <p:nvPicPr>
              <p:cNvPr id="1641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95227" y="4869160"/>
                <a:ext cx="1458714" cy="964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Rectangle 40"/>
              <p:cNvSpPr/>
              <p:nvPr/>
            </p:nvSpPr>
            <p:spPr>
              <a:xfrm>
                <a:off x="1835658" y="4800807"/>
                <a:ext cx="1317544" cy="1396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prstClr val="white"/>
                  </a:solidFill>
                </a:endParaRPr>
              </a:p>
            </p:txBody>
          </p:sp>
        </p:grpSp>
        <p:grpSp>
          <p:nvGrpSpPr>
            <p:cNvPr id="16408" name="Group 25"/>
            <p:cNvGrpSpPr>
              <a:grpSpLocks/>
            </p:cNvGrpSpPr>
            <p:nvPr/>
          </p:nvGrpSpPr>
          <p:grpSpPr bwMode="auto">
            <a:xfrm>
              <a:off x="3563888" y="4956147"/>
              <a:ext cx="2016000" cy="1861200"/>
              <a:chOff x="285720" y="2276872"/>
              <a:chExt cx="1851597" cy="1640427"/>
            </a:xfrm>
          </p:grpSpPr>
          <p:sp>
            <p:nvSpPr>
              <p:cNvPr id="27" name="Oval 26"/>
              <p:cNvSpPr/>
              <p:nvPr/>
            </p:nvSpPr>
            <p:spPr>
              <a:xfrm>
                <a:off x="285720" y="2276872"/>
                <a:ext cx="1851597" cy="164042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prstClr val="white"/>
                  </a:solidFill>
                </a:endParaRPr>
              </a:p>
            </p:txBody>
          </p:sp>
          <p:sp>
            <p:nvSpPr>
              <p:cNvPr id="16410" name="TextBox 27"/>
              <p:cNvSpPr txBox="1">
                <a:spLocks noChangeArrowheads="1"/>
              </p:cNvSpPr>
              <p:nvPr/>
            </p:nvSpPr>
            <p:spPr bwMode="auto">
              <a:xfrm>
                <a:off x="523601" y="2340339"/>
                <a:ext cx="1368152" cy="704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fr-CA" altLang="en-US" sz="1400" b="1" dirty="0" smtClean="0">
                    <a:latin typeface="Cambria" pitchFamily="18" charset="0"/>
                    <a:cs typeface="Arial" charset="0"/>
                  </a:rPr>
                  <a:t>Toronto</a:t>
                </a:r>
                <a:endParaRPr lang="en-CA" altLang="en-US" sz="1400" b="1" dirty="0" smtClean="0">
                  <a:latin typeface="Cambria" pitchFamily="18" charset="0"/>
                  <a:cs typeface="Arial" charset="0"/>
                </a:endParaRPr>
              </a:p>
              <a:p>
                <a:pPr algn="ctr" eaLnBrk="1" fontAlgn="base" hangingPunct="1">
                  <a:spcBef>
                    <a:spcPct val="0"/>
                  </a:spcBef>
                  <a:spcAft>
                    <a:spcPct val="0"/>
                  </a:spcAft>
                  <a:buFontTx/>
                  <a:buNone/>
                </a:pPr>
                <a:r>
                  <a:rPr lang="en-CA" altLang="en-US" sz="1400" dirty="0" smtClean="0">
                    <a:latin typeface="Cambria" pitchFamily="18" charset="0"/>
                    <a:cs typeface="Arial" charset="0"/>
                  </a:rPr>
                  <a:t>Pop: 2,503,000</a:t>
                </a:r>
              </a:p>
              <a:p>
                <a:pPr eaLnBrk="1" fontAlgn="base" hangingPunct="1">
                  <a:spcBef>
                    <a:spcPct val="0"/>
                  </a:spcBef>
                  <a:spcAft>
                    <a:spcPct val="0"/>
                  </a:spcAft>
                  <a:buFontTx/>
                  <a:buNone/>
                </a:pPr>
                <a:endParaRPr lang="en-CA" altLang="en-US" sz="1800" dirty="0" smtClean="0">
                  <a:solidFill>
                    <a:prstClr val="black"/>
                  </a:solidFill>
                  <a:cs typeface="Arial" charset="0"/>
                </a:endParaRPr>
              </a:p>
            </p:txBody>
          </p:sp>
        </p:grpSp>
      </p:grpSp>
      <p:grpSp>
        <p:nvGrpSpPr>
          <p:cNvPr id="16394" name="Group 28"/>
          <p:cNvGrpSpPr>
            <a:grpSpLocks/>
          </p:cNvGrpSpPr>
          <p:nvPr/>
        </p:nvGrpSpPr>
        <p:grpSpPr bwMode="auto">
          <a:xfrm>
            <a:off x="5724525" y="4246563"/>
            <a:ext cx="2016125" cy="1860550"/>
            <a:chOff x="285719" y="2276872"/>
            <a:chExt cx="1754327" cy="1696724"/>
          </a:xfrm>
        </p:grpSpPr>
        <p:sp>
          <p:nvSpPr>
            <p:cNvPr id="30" name="Oval 29"/>
            <p:cNvSpPr/>
            <p:nvPr/>
          </p:nvSpPr>
          <p:spPr>
            <a:xfrm>
              <a:off x="285719" y="2276872"/>
              <a:ext cx="1754327" cy="169672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prstClr val="white"/>
                </a:solidFill>
              </a:endParaRPr>
            </a:p>
          </p:txBody>
        </p:sp>
        <p:sp>
          <p:nvSpPr>
            <p:cNvPr id="16406" name="TextBox 30"/>
            <p:cNvSpPr txBox="1">
              <a:spLocks noChangeArrowheads="1"/>
            </p:cNvSpPr>
            <p:nvPr/>
          </p:nvSpPr>
          <p:spPr bwMode="auto">
            <a:xfrm>
              <a:off x="496240" y="2319436"/>
              <a:ext cx="1368152" cy="645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CA" altLang="en-US" sz="1200" b="1" dirty="0" smtClean="0">
                  <a:solidFill>
                    <a:schemeClr val="bg1">
                      <a:lumMod val="95000"/>
                      <a:lumOff val="5000"/>
                    </a:schemeClr>
                  </a:solidFill>
                  <a:latin typeface="Cambria" pitchFamily="18" charset="0"/>
                  <a:cs typeface="Arial" charset="0"/>
                </a:rPr>
                <a:t>Montreal</a:t>
              </a:r>
            </a:p>
            <a:p>
              <a:pPr algn="ctr" eaLnBrk="1" fontAlgn="base" hangingPunct="1">
                <a:spcBef>
                  <a:spcPct val="0"/>
                </a:spcBef>
                <a:spcAft>
                  <a:spcPct val="0"/>
                </a:spcAft>
                <a:buFontTx/>
                <a:buNone/>
              </a:pPr>
              <a:r>
                <a:rPr lang="en-CA" altLang="en-US" sz="1200" dirty="0" smtClean="0">
                  <a:solidFill>
                    <a:schemeClr val="bg1">
                      <a:lumMod val="95000"/>
                      <a:lumOff val="5000"/>
                    </a:schemeClr>
                  </a:solidFill>
                  <a:latin typeface="Cambria" pitchFamily="18" charset="0"/>
                  <a:cs typeface="Arial" charset="0"/>
                </a:rPr>
                <a:t>Pop: 1,621,000</a:t>
              </a:r>
            </a:p>
            <a:p>
              <a:pPr eaLnBrk="1" fontAlgn="base" hangingPunct="1">
                <a:spcBef>
                  <a:spcPct val="0"/>
                </a:spcBef>
                <a:spcAft>
                  <a:spcPct val="0"/>
                </a:spcAft>
                <a:buFontTx/>
                <a:buNone/>
              </a:pPr>
              <a:endParaRPr lang="en-CA" altLang="en-US" sz="1600" dirty="0" smtClean="0">
                <a:cs typeface="Arial" charset="0"/>
              </a:endParaRPr>
            </a:p>
          </p:txBody>
        </p:sp>
      </p:grpSp>
      <p:grpSp>
        <p:nvGrpSpPr>
          <p:cNvPr id="16395" name="Group 31"/>
          <p:cNvGrpSpPr>
            <a:grpSpLocks/>
          </p:cNvGrpSpPr>
          <p:nvPr/>
        </p:nvGrpSpPr>
        <p:grpSpPr bwMode="auto">
          <a:xfrm>
            <a:off x="7092950" y="2276475"/>
            <a:ext cx="2016125" cy="1862138"/>
            <a:chOff x="285720" y="2276872"/>
            <a:chExt cx="1621984" cy="1573457"/>
          </a:xfrm>
        </p:grpSpPr>
        <p:sp>
          <p:nvSpPr>
            <p:cNvPr id="33" name="Oval 32"/>
            <p:cNvSpPr/>
            <p:nvPr/>
          </p:nvSpPr>
          <p:spPr>
            <a:xfrm>
              <a:off x="285720" y="2276872"/>
              <a:ext cx="1621984" cy="157345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prstClr val="white"/>
                </a:solidFill>
              </a:endParaRPr>
            </a:p>
          </p:txBody>
        </p:sp>
        <p:sp>
          <p:nvSpPr>
            <p:cNvPr id="16404" name="TextBox 33"/>
            <p:cNvSpPr txBox="1">
              <a:spLocks noChangeArrowheads="1"/>
            </p:cNvSpPr>
            <p:nvPr/>
          </p:nvSpPr>
          <p:spPr bwMode="auto">
            <a:xfrm>
              <a:off x="412636" y="2398623"/>
              <a:ext cx="1368152" cy="676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CA" altLang="en-US" sz="1400" b="1" dirty="0" smtClean="0">
                  <a:latin typeface="Cambria" pitchFamily="18" charset="0"/>
                  <a:cs typeface="Arial" charset="0"/>
                </a:rPr>
                <a:t>Moncton</a:t>
              </a:r>
            </a:p>
            <a:p>
              <a:pPr algn="ctr" eaLnBrk="1" fontAlgn="base" hangingPunct="1">
                <a:spcBef>
                  <a:spcPct val="0"/>
                </a:spcBef>
                <a:spcAft>
                  <a:spcPct val="0"/>
                </a:spcAft>
                <a:buFontTx/>
                <a:buNone/>
              </a:pPr>
              <a:r>
                <a:rPr lang="en-CA" altLang="en-US" sz="1400" dirty="0" smtClean="0">
                  <a:latin typeface="Cambria" pitchFamily="18" charset="0"/>
                  <a:cs typeface="Arial" charset="0"/>
                </a:rPr>
                <a:t>Pop: 107,000</a:t>
              </a:r>
            </a:p>
            <a:p>
              <a:pPr eaLnBrk="1" fontAlgn="base" hangingPunct="1">
                <a:spcBef>
                  <a:spcPct val="0"/>
                </a:spcBef>
                <a:spcAft>
                  <a:spcPct val="0"/>
                </a:spcAft>
                <a:buFontTx/>
                <a:buNone/>
              </a:pPr>
              <a:endParaRPr lang="en-CA" altLang="en-US" sz="1800" dirty="0" smtClean="0">
                <a:solidFill>
                  <a:prstClr val="black"/>
                </a:solidFill>
                <a:cs typeface="Arial" charset="0"/>
              </a:endParaRPr>
            </a:p>
          </p:txBody>
        </p:sp>
      </p:grpSp>
      <p:pic>
        <p:nvPicPr>
          <p:cNvPr id="16396" name="Picture 6"/>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995738" y="5443538"/>
            <a:ext cx="1308100" cy="93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3" name="Straight Connector 52"/>
          <p:cNvCxnSpPr>
            <a:endCxn id="24" idx="0"/>
          </p:cNvCxnSpPr>
          <p:nvPr/>
        </p:nvCxnSpPr>
        <p:spPr>
          <a:xfrm flipH="1">
            <a:off x="2411413" y="3789363"/>
            <a:ext cx="1658937" cy="4572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flipV="1">
            <a:off x="2051050" y="3141663"/>
            <a:ext cx="401638" cy="3921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endCxn id="27" idx="0"/>
          </p:cNvCxnSpPr>
          <p:nvPr/>
        </p:nvCxnSpPr>
        <p:spPr>
          <a:xfrm flipH="1">
            <a:off x="4572000" y="4303713"/>
            <a:ext cx="863600" cy="565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33" idx="2"/>
          </p:cNvCxnSpPr>
          <p:nvPr/>
        </p:nvCxnSpPr>
        <p:spPr>
          <a:xfrm flipH="1">
            <a:off x="6300788" y="3206750"/>
            <a:ext cx="792162" cy="58261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endCxn id="30" idx="0"/>
          </p:cNvCxnSpPr>
          <p:nvPr/>
        </p:nvCxnSpPr>
        <p:spPr>
          <a:xfrm>
            <a:off x="5868988" y="3921125"/>
            <a:ext cx="863600" cy="32543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92682" y="220662"/>
            <a:ext cx="1895475" cy="785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811916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p:cNvSpPr>
            <a:spLocks noGrp="1"/>
          </p:cNvSpPr>
          <p:nvPr>
            <p:ph type="title"/>
          </p:nvPr>
        </p:nvSpPr>
        <p:spPr bwMode="auto">
          <a:xfrm>
            <a:off x="762000" y="304800"/>
            <a:ext cx="8058473" cy="49299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ctr"/>
            <a:r>
              <a:rPr lang="en-CA" altLang="en-US" sz="2400" b="1" dirty="0" smtClean="0">
                <a:effectLst>
                  <a:outerShdw blurRad="38100" dist="38100" dir="2700000" algn="tl">
                    <a:srgbClr val="000000">
                      <a:alpha val="43137"/>
                    </a:srgbClr>
                  </a:outerShdw>
                </a:effectLst>
              </a:rPr>
              <a:t>Housing First Achieves Similar Housing Outcomes for Moderate and High Need Participants</a:t>
            </a:r>
          </a:p>
        </p:txBody>
      </p:sp>
      <p:sp>
        <p:nvSpPr>
          <p:cNvPr id="2" name="TextBox 1"/>
          <p:cNvSpPr txBox="1"/>
          <p:nvPr/>
        </p:nvSpPr>
        <p:spPr>
          <a:xfrm>
            <a:off x="1828800" y="1219200"/>
            <a:ext cx="5904656" cy="369332"/>
          </a:xfrm>
          <a:prstGeom prst="rect">
            <a:avLst/>
          </a:prstGeom>
          <a:noFill/>
        </p:spPr>
        <p:txBody>
          <a:bodyPr wrap="square" rtlCol="0">
            <a:spAutoFit/>
          </a:bodyPr>
          <a:lstStyle/>
          <a:p>
            <a:pPr algn="ctr"/>
            <a:r>
              <a:rPr lang="en-US" b="1" dirty="0" smtClean="0">
                <a:solidFill>
                  <a:prstClr val="black"/>
                </a:solidFill>
              </a:rPr>
              <a:t>Percentage of time housed</a:t>
            </a:r>
            <a:endParaRPr lang="en-US" b="1" dirty="0">
              <a:solidFill>
                <a:prstClr val="black"/>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1700808"/>
            <a:ext cx="8212067" cy="4405985"/>
          </a:xfrm>
          <a:prstGeom prst="rect">
            <a:avLst/>
          </a:prstGeom>
        </p:spPr>
      </p:pic>
      <p:pic>
        <p:nvPicPr>
          <p:cNvPr id="5" name="Picture 2" descr="C:\Users\astefancic\Pictures\PTH logo_white_lg_crop.jpg"/>
          <p:cNvPicPr>
            <a:picLocks noChangeAspect="1" noChangeArrowheads="1"/>
          </p:cNvPicPr>
          <p:nvPr/>
        </p:nvPicPr>
        <p:blipFill>
          <a:blip r:embed="rId4"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424637435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7458000" cy="734144"/>
          </a:xfrm>
        </p:spPr>
        <p:txBody>
          <a:bodyPr>
            <a:noAutofit/>
          </a:bodyPr>
          <a:lstStyle/>
          <a:p>
            <a:pPr algn="ctr"/>
            <a:r>
              <a:rPr lang="en-US" sz="3200" b="1" dirty="0"/>
              <a:t>Cost </a:t>
            </a:r>
            <a:r>
              <a:rPr lang="en-US" sz="3200" b="1" dirty="0" smtClean="0"/>
              <a:t>Offsets Vary Depending on Need Level </a:t>
            </a:r>
            <a:endParaRPr lang="en-US" sz="3200" b="1" dirty="0"/>
          </a:p>
        </p:txBody>
      </p:sp>
      <p:sp>
        <p:nvSpPr>
          <p:cNvPr id="3" name="Content Placeholder 2"/>
          <p:cNvSpPr>
            <a:spLocks noGrp="1"/>
          </p:cNvSpPr>
          <p:nvPr>
            <p:ph idx="1"/>
          </p:nvPr>
        </p:nvSpPr>
        <p:spPr>
          <a:xfrm>
            <a:off x="682960" y="1812882"/>
            <a:ext cx="7920880" cy="4680520"/>
          </a:xfrm>
        </p:spPr>
        <p:txBody>
          <a:bodyPr/>
          <a:lstStyle/>
          <a:p>
            <a:pPr marL="130969">
              <a:spcBef>
                <a:spcPts val="0"/>
              </a:spcBef>
              <a:spcAft>
                <a:spcPts val="600"/>
              </a:spcAft>
              <a:buNone/>
            </a:pPr>
            <a:r>
              <a:rPr lang="en-US" sz="2800" b="1" dirty="0" smtClean="0">
                <a:solidFill>
                  <a:schemeClr val="tx1"/>
                </a:solidFill>
              </a:rPr>
              <a:t>Cost Analysis: HF with ACT</a:t>
            </a:r>
          </a:p>
          <a:p>
            <a:pPr marL="381000" indent="-250031">
              <a:spcBef>
                <a:spcPts val="0"/>
              </a:spcBef>
              <a:spcAft>
                <a:spcPts val="600"/>
              </a:spcAft>
            </a:pPr>
            <a:r>
              <a:rPr lang="en-US" sz="2400" dirty="0" smtClean="0">
                <a:solidFill>
                  <a:schemeClr val="tx1"/>
                </a:solidFill>
              </a:rPr>
              <a:t>Housing First costs $22K per person per year </a:t>
            </a:r>
          </a:p>
          <a:p>
            <a:pPr marL="381000" indent="-250031">
              <a:spcBef>
                <a:spcPts val="0"/>
              </a:spcBef>
              <a:spcAft>
                <a:spcPts val="600"/>
              </a:spcAft>
            </a:pPr>
            <a:r>
              <a:rPr lang="en-US" sz="2400" dirty="0" smtClean="0">
                <a:solidFill>
                  <a:prstClr val="black"/>
                </a:solidFill>
              </a:rPr>
              <a:t>Average </a:t>
            </a:r>
            <a:r>
              <a:rPr lang="en-US" sz="2400" dirty="0">
                <a:solidFill>
                  <a:prstClr val="black"/>
                </a:solidFill>
              </a:rPr>
              <a:t>net cost offset </a:t>
            </a:r>
            <a:r>
              <a:rPr lang="en-US" sz="2400" dirty="0" smtClean="0">
                <a:solidFill>
                  <a:schemeClr val="tx1"/>
                </a:solidFill>
              </a:rPr>
              <a:t>of $21.4K CAD (96%) per person.  </a:t>
            </a:r>
          </a:p>
          <a:p>
            <a:pPr marL="381000" indent="-207169">
              <a:spcBef>
                <a:spcPts val="0"/>
              </a:spcBef>
              <a:spcAft>
                <a:spcPts val="600"/>
              </a:spcAft>
            </a:pPr>
            <a:r>
              <a:rPr lang="en-US" sz="2400" dirty="0" smtClean="0">
                <a:solidFill>
                  <a:schemeClr val="tx1"/>
                </a:solidFill>
              </a:rPr>
              <a:t>$10 CAD invested in HF with ACT saved $9.60 CAD</a:t>
            </a:r>
          </a:p>
          <a:p>
            <a:pPr marL="130969" lvl="0">
              <a:spcBef>
                <a:spcPts val="0"/>
              </a:spcBef>
              <a:spcAft>
                <a:spcPts val="600"/>
              </a:spcAft>
              <a:buNone/>
            </a:pPr>
            <a:r>
              <a:rPr lang="en-US" sz="2800" b="1" dirty="0" smtClean="0">
                <a:solidFill>
                  <a:schemeClr val="tx1"/>
                </a:solidFill>
              </a:rPr>
              <a:t>Cost Analysis: HF with ICM  </a:t>
            </a:r>
          </a:p>
          <a:p>
            <a:pPr marL="381000" lvl="0" indent="-250031">
              <a:spcBef>
                <a:spcPts val="0"/>
              </a:spcBef>
              <a:spcAft>
                <a:spcPts val="600"/>
              </a:spcAft>
            </a:pPr>
            <a:r>
              <a:rPr lang="en-US" sz="2400" dirty="0" smtClean="0">
                <a:solidFill>
                  <a:prstClr val="black"/>
                </a:solidFill>
              </a:rPr>
              <a:t>Housing </a:t>
            </a:r>
            <a:r>
              <a:rPr lang="en-US" sz="2400" dirty="0">
                <a:solidFill>
                  <a:prstClr val="black"/>
                </a:solidFill>
              </a:rPr>
              <a:t>First costs </a:t>
            </a:r>
            <a:r>
              <a:rPr lang="en-US" sz="2400" dirty="0" smtClean="0">
                <a:solidFill>
                  <a:prstClr val="black"/>
                </a:solidFill>
              </a:rPr>
              <a:t>$14K CAD per </a:t>
            </a:r>
            <a:r>
              <a:rPr lang="en-US" sz="2400" dirty="0">
                <a:solidFill>
                  <a:prstClr val="black"/>
                </a:solidFill>
              </a:rPr>
              <a:t>person per year </a:t>
            </a:r>
          </a:p>
          <a:p>
            <a:pPr marL="381000" lvl="0" indent="-250031">
              <a:spcBef>
                <a:spcPts val="0"/>
              </a:spcBef>
              <a:spcAft>
                <a:spcPts val="600"/>
              </a:spcAft>
            </a:pPr>
            <a:r>
              <a:rPr lang="en-US" sz="2400" dirty="0">
                <a:solidFill>
                  <a:prstClr val="black"/>
                </a:solidFill>
              </a:rPr>
              <a:t>Average </a:t>
            </a:r>
            <a:r>
              <a:rPr lang="en-US" sz="2400" dirty="0" smtClean="0">
                <a:solidFill>
                  <a:prstClr val="black"/>
                </a:solidFill>
              </a:rPr>
              <a:t>net cost offset </a:t>
            </a:r>
            <a:r>
              <a:rPr lang="en-US" sz="2400" dirty="0">
                <a:solidFill>
                  <a:prstClr val="black"/>
                </a:solidFill>
              </a:rPr>
              <a:t>of </a:t>
            </a:r>
            <a:r>
              <a:rPr lang="en-US" sz="2400" dirty="0" smtClean="0">
                <a:solidFill>
                  <a:prstClr val="black"/>
                </a:solidFill>
              </a:rPr>
              <a:t>$4.8K CAD (34%) per </a:t>
            </a:r>
            <a:r>
              <a:rPr lang="en-US" sz="2400" dirty="0">
                <a:solidFill>
                  <a:prstClr val="black"/>
                </a:solidFill>
              </a:rPr>
              <a:t>person.  </a:t>
            </a:r>
          </a:p>
          <a:p>
            <a:pPr marL="381000" lvl="0" indent="-207169">
              <a:spcBef>
                <a:spcPts val="0"/>
              </a:spcBef>
              <a:spcAft>
                <a:spcPts val="600"/>
              </a:spcAft>
            </a:pPr>
            <a:r>
              <a:rPr lang="en-US" sz="2400" dirty="0">
                <a:solidFill>
                  <a:prstClr val="black"/>
                </a:solidFill>
              </a:rPr>
              <a:t>$10 </a:t>
            </a:r>
            <a:r>
              <a:rPr lang="en-US" sz="2400" dirty="0" smtClean="0">
                <a:solidFill>
                  <a:prstClr val="black"/>
                </a:solidFill>
              </a:rPr>
              <a:t>CAD invested </a:t>
            </a:r>
            <a:r>
              <a:rPr lang="en-US" sz="2400" dirty="0">
                <a:solidFill>
                  <a:prstClr val="black"/>
                </a:solidFill>
              </a:rPr>
              <a:t>in HF with </a:t>
            </a:r>
            <a:r>
              <a:rPr lang="en-US" sz="2400" dirty="0" smtClean="0">
                <a:solidFill>
                  <a:prstClr val="black"/>
                </a:solidFill>
              </a:rPr>
              <a:t>ICM</a:t>
            </a:r>
            <a:r>
              <a:rPr lang="en-US" sz="2400" dirty="0">
                <a:solidFill>
                  <a:prstClr val="black"/>
                </a:solidFill>
              </a:rPr>
              <a:t> saved </a:t>
            </a:r>
            <a:r>
              <a:rPr lang="en-US" sz="2400" dirty="0" smtClean="0">
                <a:solidFill>
                  <a:prstClr val="black"/>
                </a:solidFill>
              </a:rPr>
              <a:t>$3.42 CAD</a:t>
            </a:r>
            <a:endParaRPr lang="en-US" sz="2400" dirty="0">
              <a:solidFill>
                <a:prstClr val="black"/>
              </a:solidFill>
            </a:endParaRPr>
          </a:p>
          <a:p>
            <a:pPr>
              <a:buNone/>
            </a:pPr>
            <a:endParaRPr lang="en-US" dirty="0"/>
          </a:p>
        </p:txBody>
      </p:sp>
      <p:pic>
        <p:nvPicPr>
          <p:cNvPr id="4" name="Picture 2" descr="C:\Users\astefancic\Pictures\PTH logo_white_lg_crop.jpg"/>
          <p:cNvPicPr>
            <a:picLocks noChangeAspect="1" noChangeArrowheads="1"/>
          </p:cNvPicPr>
          <p:nvPr/>
        </p:nvPicPr>
        <p:blipFill>
          <a:blip r:embed="rId3"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327705123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a:spLocks noChangeArrowheads="1"/>
          </p:cNvSpPr>
          <p:nvPr/>
        </p:nvSpPr>
        <p:spPr bwMode="auto">
          <a:xfrm>
            <a:off x="4794728" y="2358781"/>
            <a:ext cx="3129532" cy="3024063"/>
          </a:xfrm>
          <a:prstGeom prst="roundRect">
            <a:avLst>
              <a:gd name="adj" fmla="val 16667"/>
            </a:avLst>
          </a:prstGeom>
          <a:solidFill>
            <a:srgbClr val="FFC000"/>
          </a:solidFill>
          <a:ln w="9525" algn="ctr">
            <a:solidFill>
              <a:schemeClr val="tx1"/>
            </a:solidFill>
            <a:round/>
            <a:headEnd/>
            <a:tailEnd/>
          </a:ln>
        </p:spPr>
        <p:txBody>
          <a:bodyPr lIns="93296" tIns="46648" rIns="93296" bIns="46648"/>
          <a:lstStyle/>
          <a:p>
            <a:r>
              <a:rPr lang="en-US" dirty="0"/>
              <a:t>       </a:t>
            </a:r>
            <a:r>
              <a:rPr lang="en-US" b="1" dirty="0">
                <a:solidFill>
                  <a:schemeClr val="bg1"/>
                </a:solidFill>
              </a:rPr>
              <a:t>Front-Line Practice</a:t>
            </a:r>
          </a:p>
        </p:txBody>
      </p:sp>
      <p:graphicFrame>
        <p:nvGraphicFramePr>
          <p:cNvPr id="4098" name="Rectangle 2" hidden="1"/>
          <p:cNvGraphicFramePr>
            <a:graphicFrameLocks/>
          </p:cNvGraphicFramePr>
          <p:nvPr/>
        </p:nvGraphicFramePr>
        <p:xfrm>
          <a:off x="1" y="1"/>
          <a:ext cx="158744" cy="158735"/>
        </p:xfrm>
        <a:graphic>
          <a:graphicData uri="http://schemas.openxmlformats.org/presentationml/2006/ole">
            <p:oleObj spid="_x0000_s1037" name="think-cell Slide" r:id="rId7" imgW="0" imgH="0" progId="">
              <p:embed/>
            </p:oleObj>
          </a:graphicData>
        </a:graphic>
      </p:graphicFrame>
      <p:grpSp>
        <p:nvGrpSpPr>
          <p:cNvPr id="2" name="Group 2"/>
          <p:cNvGrpSpPr>
            <a:grpSpLocks/>
          </p:cNvGrpSpPr>
          <p:nvPr>
            <p:custDataLst>
              <p:tags r:id="rId2"/>
            </p:custDataLst>
          </p:nvPr>
        </p:nvGrpSpPr>
        <p:grpSpPr bwMode="auto">
          <a:xfrm>
            <a:off x="727309" y="330428"/>
            <a:ext cx="8288723" cy="602545"/>
            <a:chOff x="2400" y="1968"/>
            <a:chExt cx="960" cy="960"/>
          </a:xfrm>
        </p:grpSpPr>
        <p:sp>
          <p:nvSpPr>
            <p:cNvPr id="4112" name="AutoShape 3"/>
            <p:cNvSpPr>
              <a:spLocks noChangeArrowheads="1"/>
            </p:cNvSpPr>
            <p:nvPr>
              <p:custDataLst>
                <p:tags r:id="rId3"/>
              </p:custDataLst>
            </p:nvPr>
          </p:nvSpPr>
          <p:spPr bwMode="auto">
            <a:xfrm>
              <a:off x="2400" y="1968"/>
              <a:ext cx="960" cy="960"/>
            </a:xfrm>
            <a:prstGeom prst="roundRect">
              <a:avLst>
                <a:gd name="adj" fmla="val 5940"/>
              </a:avLst>
            </a:prstGeom>
            <a:solidFill>
              <a:srgbClr val="FFD937"/>
            </a:solidFill>
            <a:ln w="9525">
              <a:noFill/>
              <a:round/>
              <a:headEnd/>
              <a:tailEnd/>
            </a:ln>
          </p:spPr>
          <p:txBody>
            <a:bodyPr wrap="none" anchor="ctr"/>
            <a:lstStyle/>
            <a:p>
              <a:pPr algn="ctr"/>
              <a:r>
                <a:rPr lang="en-US" sz="2000" b="1" dirty="0">
                  <a:solidFill>
                    <a:srgbClr val="000099"/>
                  </a:solidFill>
                </a:rPr>
                <a:t>Differing Provider Perspectives by Program Model: </a:t>
              </a:r>
            </a:p>
            <a:p>
              <a:pPr algn="ctr"/>
              <a:r>
                <a:rPr lang="en-US" sz="2000" b="1" dirty="0">
                  <a:solidFill>
                    <a:srgbClr val="000099"/>
                  </a:solidFill>
                </a:rPr>
                <a:t>A Program Implementation Paradox</a:t>
              </a:r>
            </a:p>
          </p:txBody>
        </p:sp>
        <p:sp>
          <p:nvSpPr>
            <p:cNvPr id="4113" name="Rectangle 4"/>
            <p:cNvSpPr>
              <a:spLocks noChangeArrowheads="1"/>
            </p:cNvSpPr>
            <p:nvPr>
              <p:custDataLst>
                <p:tags r:id="rId4"/>
              </p:custDataLst>
            </p:nvPr>
          </p:nvSpPr>
          <p:spPr bwMode="auto">
            <a:xfrm>
              <a:off x="2400" y="1968"/>
              <a:ext cx="960" cy="960"/>
            </a:xfrm>
            <a:prstGeom prst="rect">
              <a:avLst/>
            </a:prstGeom>
            <a:noFill/>
            <a:ln w="9525">
              <a:noFill/>
              <a:miter lim="800000"/>
              <a:headEnd/>
              <a:tailEnd/>
            </a:ln>
          </p:spPr>
          <p:txBody>
            <a:bodyPr lIns="63500" tIns="63500" rIns="63500" bIns="0"/>
            <a:lstStyle/>
            <a:p>
              <a:pPr defTabSz="913526">
                <a:buClr>
                  <a:schemeClr val="tx2"/>
                </a:buClr>
              </a:pPr>
              <a:endParaRPr lang="en-US" b="0" dirty="0"/>
            </a:p>
          </p:txBody>
        </p:sp>
      </p:grpSp>
      <p:sp>
        <p:nvSpPr>
          <p:cNvPr id="28" name="TextBox 62"/>
          <p:cNvSpPr txBox="1">
            <a:spLocks noChangeArrowheads="1"/>
          </p:cNvSpPr>
          <p:nvPr/>
        </p:nvSpPr>
        <p:spPr bwMode="auto">
          <a:xfrm>
            <a:off x="838200" y="1524000"/>
            <a:ext cx="6495530" cy="722264"/>
          </a:xfrm>
          <a:prstGeom prst="rect">
            <a:avLst/>
          </a:prstGeom>
          <a:noFill/>
          <a:ln w="9525">
            <a:noFill/>
            <a:miter lim="800000"/>
            <a:headEnd/>
            <a:tailEnd/>
          </a:ln>
        </p:spPr>
        <p:txBody>
          <a:bodyPr wrap="none" lIns="93296" tIns="46648" rIns="93296" bIns="46648">
            <a:spAutoFit/>
          </a:bodyPr>
          <a:lstStyle/>
          <a:p>
            <a:r>
              <a:rPr lang="en-US" sz="2000" dirty="0"/>
              <a:t>TF providers were consumed by the pursuit of housing</a:t>
            </a:r>
          </a:p>
          <a:p>
            <a:r>
              <a:rPr lang="en-US" sz="2000" dirty="0"/>
              <a:t>HF providers focused on clinical concerns</a:t>
            </a:r>
          </a:p>
        </p:txBody>
      </p:sp>
      <p:sp>
        <p:nvSpPr>
          <p:cNvPr id="4103" name="Rectangle 28"/>
          <p:cNvSpPr>
            <a:spLocks noChangeArrowheads="1"/>
          </p:cNvSpPr>
          <p:nvPr/>
        </p:nvSpPr>
        <p:spPr bwMode="auto">
          <a:xfrm>
            <a:off x="727309" y="3086046"/>
            <a:ext cx="2674356" cy="817972"/>
          </a:xfrm>
          <a:prstGeom prst="rect">
            <a:avLst/>
          </a:prstGeom>
          <a:solidFill>
            <a:schemeClr val="accent1"/>
          </a:solidFill>
          <a:ln w="9525" algn="ctr">
            <a:solidFill>
              <a:schemeClr val="tx1"/>
            </a:solidFill>
            <a:round/>
            <a:headEnd/>
            <a:tailEnd/>
          </a:ln>
        </p:spPr>
        <p:txBody>
          <a:bodyPr lIns="93296" tIns="46648" rIns="93296" bIns="46648"/>
          <a:lstStyle/>
          <a:p>
            <a:pPr algn="ctr"/>
            <a:endParaRPr lang="en-US" dirty="0"/>
          </a:p>
          <a:p>
            <a:pPr algn="ctr"/>
            <a:r>
              <a:rPr lang="en-US" dirty="0">
                <a:solidFill>
                  <a:schemeClr val="bg1"/>
                </a:solidFill>
              </a:rPr>
              <a:t>Housing First Model</a:t>
            </a:r>
          </a:p>
        </p:txBody>
      </p:sp>
      <p:sp>
        <p:nvSpPr>
          <p:cNvPr id="4104" name="Rectangle 29"/>
          <p:cNvSpPr>
            <a:spLocks noChangeArrowheads="1"/>
          </p:cNvSpPr>
          <p:nvPr/>
        </p:nvSpPr>
        <p:spPr bwMode="auto">
          <a:xfrm>
            <a:off x="725689" y="4141310"/>
            <a:ext cx="2674357" cy="817972"/>
          </a:xfrm>
          <a:prstGeom prst="rect">
            <a:avLst/>
          </a:prstGeom>
          <a:solidFill>
            <a:schemeClr val="accent1"/>
          </a:solidFill>
          <a:ln w="9525" algn="ctr">
            <a:solidFill>
              <a:schemeClr val="tx1"/>
            </a:solidFill>
            <a:round/>
            <a:headEnd/>
            <a:tailEnd/>
          </a:ln>
        </p:spPr>
        <p:txBody>
          <a:bodyPr lIns="93296" tIns="46648" rIns="93296" bIns="46648"/>
          <a:lstStyle/>
          <a:p>
            <a:pPr algn="ctr"/>
            <a:endParaRPr lang="en-US" dirty="0">
              <a:solidFill>
                <a:schemeClr val="bg1"/>
              </a:solidFill>
            </a:endParaRPr>
          </a:p>
          <a:p>
            <a:pPr algn="ctr"/>
            <a:r>
              <a:rPr lang="en-US" dirty="0">
                <a:solidFill>
                  <a:schemeClr val="bg1"/>
                </a:solidFill>
              </a:rPr>
              <a:t>Treatment First Model</a:t>
            </a:r>
          </a:p>
        </p:txBody>
      </p:sp>
      <p:sp>
        <p:nvSpPr>
          <p:cNvPr id="38" name="Rounded Rectangle 37"/>
          <p:cNvSpPr>
            <a:spLocks noChangeArrowheads="1"/>
          </p:cNvSpPr>
          <p:nvPr/>
        </p:nvSpPr>
        <p:spPr bwMode="auto">
          <a:xfrm>
            <a:off x="5225605" y="3086046"/>
            <a:ext cx="2353629" cy="817972"/>
          </a:xfrm>
          <a:prstGeom prst="roundRect">
            <a:avLst>
              <a:gd name="adj" fmla="val 16667"/>
            </a:avLst>
          </a:prstGeom>
          <a:solidFill>
            <a:schemeClr val="accent1"/>
          </a:solidFill>
          <a:ln w="9525" algn="ctr">
            <a:solidFill>
              <a:schemeClr val="tx1"/>
            </a:solidFill>
            <a:round/>
            <a:headEnd/>
            <a:tailEnd/>
          </a:ln>
        </p:spPr>
        <p:txBody>
          <a:bodyPr lIns="93296" tIns="46648" rIns="93296" bIns="46648"/>
          <a:lstStyle/>
          <a:p>
            <a:endParaRPr lang="en-US" dirty="0">
              <a:solidFill>
                <a:schemeClr val="bg1"/>
              </a:solidFill>
            </a:endParaRPr>
          </a:p>
          <a:p>
            <a:pPr algn="ctr"/>
            <a:r>
              <a:rPr lang="en-US" dirty="0">
                <a:solidFill>
                  <a:schemeClr val="bg1"/>
                </a:solidFill>
              </a:rPr>
              <a:t>Focus on Housing</a:t>
            </a:r>
          </a:p>
        </p:txBody>
      </p:sp>
      <p:sp>
        <p:nvSpPr>
          <p:cNvPr id="39" name="Rounded Rectangle 38"/>
          <p:cNvSpPr>
            <a:spLocks noChangeArrowheads="1"/>
          </p:cNvSpPr>
          <p:nvPr/>
        </p:nvSpPr>
        <p:spPr bwMode="auto">
          <a:xfrm>
            <a:off x="5222366" y="4117825"/>
            <a:ext cx="2353629" cy="845507"/>
          </a:xfrm>
          <a:prstGeom prst="roundRect">
            <a:avLst>
              <a:gd name="adj" fmla="val 16667"/>
            </a:avLst>
          </a:prstGeom>
          <a:solidFill>
            <a:schemeClr val="accent1"/>
          </a:solidFill>
          <a:ln w="9525" algn="ctr">
            <a:solidFill>
              <a:schemeClr val="tx1"/>
            </a:solidFill>
            <a:round/>
            <a:headEnd/>
            <a:tailEnd/>
          </a:ln>
        </p:spPr>
        <p:txBody>
          <a:bodyPr lIns="93296" tIns="46648" rIns="93296" bIns="46648"/>
          <a:lstStyle/>
          <a:p>
            <a:endParaRPr lang="en-US" dirty="0"/>
          </a:p>
          <a:p>
            <a:pPr algn="ctr"/>
            <a:r>
              <a:rPr lang="en-US" dirty="0">
                <a:solidFill>
                  <a:schemeClr val="bg1"/>
                </a:solidFill>
              </a:rPr>
              <a:t>Focus on Treatment</a:t>
            </a:r>
          </a:p>
        </p:txBody>
      </p:sp>
      <p:cxnSp>
        <p:nvCxnSpPr>
          <p:cNvPr id="41" name="Straight Arrow Connector 40"/>
          <p:cNvCxnSpPr>
            <a:cxnSpLocks noChangeShapeType="1"/>
            <a:stCxn id="4103" idx="3"/>
          </p:cNvCxnSpPr>
          <p:nvPr/>
        </p:nvCxnSpPr>
        <p:spPr bwMode="auto">
          <a:xfrm>
            <a:off x="3401665" y="3495842"/>
            <a:ext cx="1820701" cy="1054453"/>
          </a:xfrm>
          <a:prstGeom prst="straightConnector1">
            <a:avLst/>
          </a:prstGeom>
          <a:noFill/>
          <a:ln w="9525" algn="ctr">
            <a:solidFill>
              <a:schemeClr val="tx1"/>
            </a:solidFill>
            <a:round/>
            <a:headEnd/>
            <a:tailEnd type="triangle" w="lg" len="lg"/>
          </a:ln>
        </p:spPr>
      </p:cxnSp>
      <p:cxnSp>
        <p:nvCxnSpPr>
          <p:cNvPr id="43" name="Straight Arrow Connector 42"/>
          <p:cNvCxnSpPr>
            <a:cxnSpLocks noChangeShapeType="1"/>
            <a:stCxn id="4104" idx="3"/>
          </p:cNvCxnSpPr>
          <p:nvPr/>
        </p:nvCxnSpPr>
        <p:spPr bwMode="auto">
          <a:xfrm flipV="1">
            <a:off x="3400046" y="3491793"/>
            <a:ext cx="1822320" cy="1059313"/>
          </a:xfrm>
          <a:prstGeom prst="straightConnector1">
            <a:avLst/>
          </a:prstGeom>
          <a:noFill/>
          <a:ln w="9525" algn="ctr">
            <a:solidFill>
              <a:schemeClr val="tx1"/>
            </a:solidFill>
            <a:round/>
            <a:headEnd/>
            <a:tailEnd type="triangle" w="lg" len="lg"/>
          </a:ln>
        </p:spPr>
      </p:cxnSp>
      <p:sp>
        <p:nvSpPr>
          <p:cNvPr id="18" name="TextBox 17"/>
          <p:cNvSpPr txBox="1"/>
          <p:nvPr/>
        </p:nvSpPr>
        <p:spPr>
          <a:xfrm>
            <a:off x="516754" y="5841844"/>
            <a:ext cx="7270289" cy="586650"/>
          </a:xfrm>
          <a:prstGeom prst="rect">
            <a:avLst/>
          </a:prstGeom>
          <a:noFill/>
        </p:spPr>
        <p:txBody>
          <a:bodyPr wrap="none" lIns="93296" tIns="46648" rIns="93296" bIns="46648" rtlCol="0">
            <a:spAutoFit/>
          </a:bodyPr>
          <a:lstStyle/>
          <a:p>
            <a:r>
              <a:rPr lang="en-US" sz="1400" b="1" dirty="0"/>
              <a:t>Stanhope, V., Henwood, B.F. &amp; Padgett, D.K. </a:t>
            </a:r>
            <a:r>
              <a:rPr lang="en-US" sz="1400" b="1" dirty="0" smtClean="0"/>
              <a:t>(2009</a:t>
            </a:r>
            <a:r>
              <a:rPr lang="en-US" sz="1400" b="1" dirty="0"/>
              <a:t>).  Understanding service disengagement</a:t>
            </a:r>
          </a:p>
          <a:p>
            <a:r>
              <a:rPr lang="en-US" sz="1400" b="1" dirty="0"/>
              <a:t> from the perspective of case managers. </a:t>
            </a:r>
            <a:r>
              <a:rPr lang="en-US" sz="1400" b="1" i="1" dirty="0"/>
              <a:t>Psychiatric Services</a:t>
            </a:r>
            <a:r>
              <a:rPr lang="en-US" sz="1400" b="1" dirty="0"/>
              <a:t>, 60, 459-464</a:t>
            </a:r>
            <a:r>
              <a:rPr lang="en-US" b="1" dirty="0" smtClean="0"/>
              <a:t>.</a:t>
            </a:r>
            <a:endParaRPr lang="en-US" b="1" dirty="0"/>
          </a:p>
        </p:txBody>
      </p:sp>
      <p:cxnSp>
        <p:nvCxnSpPr>
          <p:cNvPr id="20" name="Straight Arrow Connector 19"/>
          <p:cNvCxnSpPr/>
          <p:nvPr/>
        </p:nvCxnSpPr>
        <p:spPr>
          <a:xfrm>
            <a:off x="9839207" y="2205209"/>
            <a:ext cx="84820" cy="16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10287625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b="1" dirty="0" smtClean="0"/>
              <a:t>Key Point About Program Fidelity</a:t>
            </a:r>
            <a:endParaRPr lang="en-US" b="1" dirty="0"/>
          </a:p>
        </p:txBody>
      </p:sp>
      <p:pic>
        <p:nvPicPr>
          <p:cNvPr id="4" name="Content Placeholder 3" descr="C:\Users\stsemberis.Sam-laptop-01\Downloads\IMG_2326+2.JPG"/>
          <p:cNvPicPr>
            <a:picLocks noGrp="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5911" y="1981200"/>
            <a:ext cx="4191000" cy="4389437"/>
          </a:xfrm>
          <a:prstGeom prst="rect">
            <a:avLst/>
          </a:prstGeom>
          <a:noFill/>
          <a:ln>
            <a:noFill/>
          </a:ln>
        </p:spPr>
      </p:pic>
      <p:sp>
        <p:nvSpPr>
          <p:cNvPr id="6" name="Rectangle 5"/>
          <p:cNvSpPr/>
          <p:nvPr/>
        </p:nvSpPr>
        <p:spPr>
          <a:xfrm>
            <a:off x="5334000" y="2895600"/>
            <a:ext cx="2895600" cy="2677656"/>
          </a:xfrm>
          <a:prstGeom prst="rect">
            <a:avLst/>
          </a:prstGeom>
        </p:spPr>
        <p:txBody>
          <a:bodyPr wrap="square">
            <a:spAutoFit/>
          </a:bodyPr>
          <a:lstStyle/>
          <a:p>
            <a:pPr lvl="0">
              <a:spcBef>
                <a:spcPct val="20000"/>
              </a:spcBef>
            </a:pPr>
            <a:r>
              <a:rPr lang="en-US" sz="2800" b="1" dirty="0" smtClean="0">
                <a:solidFill>
                  <a:srgbClr val="002060"/>
                </a:solidFill>
              </a:rPr>
              <a:t>High </a:t>
            </a:r>
            <a:r>
              <a:rPr lang="en-US" sz="2800" b="1" dirty="0">
                <a:solidFill>
                  <a:srgbClr val="002060"/>
                </a:solidFill>
              </a:rPr>
              <a:t>program fidelity </a:t>
            </a:r>
            <a:r>
              <a:rPr lang="en-US" sz="2800" b="1" dirty="0" smtClean="0">
                <a:solidFill>
                  <a:srgbClr val="002060"/>
                </a:solidFill>
              </a:rPr>
              <a:t>is associated </a:t>
            </a:r>
            <a:r>
              <a:rPr lang="en-US" sz="2800" b="1" dirty="0">
                <a:solidFill>
                  <a:srgbClr val="002060"/>
                </a:solidFill>
              </a:rPr>
              <a:t>with greater housing stability and </a:t>
            </a:r>
            <a:r>
              <a:rPr lang="en-US" sz="2800" b="1" dirty="0" smtClean="0">
                <a:solidFill>
                  <a:srgbClr val="002060"/>
                </a:solidFill>
              </a:rPr>
              <a:t>quality </a:t>
            </a:r>
            <a:r>
              <a:rPr lang="en-US" sz="2800" b="1" dirty="0">
                <a:solidFill>
                  <a:srgbClr val="002060"/>
                </a:solidFill>
              </a:rPr>
              <a:t>of life.</a:t>
            </a:r>
          </a:p>
        </p:txBody>
      </p:sp>
      <p:pic>
        <p:nvPicPr>
          <p:cNvPr id="7" name="Picture 2" descr="C:\Users\astefancic\Pictures\PTH logo_white_lg_crop.jpg"/>
          <p:cNvPicPr>
            <a:picLocks noChangeAspect="1" noChangeArrowheads="1"/>
          </p:cNvPicPr>
          <p:nvPr/>
        </p:nvPicPr>
        <p:blipFill>
          <a:blip r:embed="rId4"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95189137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305800" cy="1143000"/>
          </a:xfrm>
        </p:spPr>
        <p:txBody>
          <a:bodyPr>
            <a:normAutofit/>
          </a:bodyPr>
          <a:lstStyle/>
          <a:p>
            <a:r>
              <a:rPr lang="en-US" dirty="0" smtClean="0"/>
              <a:t>Ending Chronic  Homelessness</a:t>
            </a:r>
            <a:endParaRPr lang="en-US" dirty="0"/>
          </a:p>
        </p:txBody>
      </p:sp>
      <p:pic>
        <p:nvPicPr>
          <p:cNvPr id="3" name="Picture 2" descr="Image result for housing for the homeless in salt lake city utah"/>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1905000"/>
            <a:ext cx="7411480" cy="4379183"/>
          </a:xfrm>
          <a:prstGeom prst="rect">
            <a:avLst/>
          </a:prstGeom>
          <a:noFill/>
          <a:ln>
            <a:noFill/>
          </a:ln>
        </p:spPr>
      </p:pic>
      <p:pic>
        <p:nvPicPr>
          <p:cNvPr id="4" name="Picture 2" descr="C:\Users\astefancic\Pictures\PTH logo_white_lg_crop.jpg"/>
          <p:cNvPicPr>
            <a:picLocks noChangeAspect="1" noChangeArrowheads="1"/>
          </p:cNvPicPr>
          <p:nvPr/>
        </p:nvPicPr>
        <p:blipFill>
          <a:blip r:embed="rId4"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11824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8305800" cy="1143000"/>
          </a:xfrm>
        </p:spPr>
        <p:txBody>
          <a:bodyPr/>
          <a:lstStyle/>
          <a:p>
            <a:r>
              <a:rPr lang="en-US" dirty="0" smtClean="0"/>
              <a:t>The Road Home SLC, Utah</a:t>
            </a:r>
            <a:endParaRPr lang="en-US" dirty="0"/>
          </a:p>
        </p:txBody>
      </p:sp>
      <p:pic>
        <p:nvPicPr>
          <p:cNvPr id="3" name="Picture 2" descr="http://img.ksl.com/slc/2545/254549/25454941.jpg"/>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0195" y="1754659"/>
            <a:ext cx="7920681" cy="4596714"/>
          </a:xfrm>
          <a:prstGeom prst="rect">
            <a:avLst/>
          </a:prstGeom>
          <a:noFill/>
          <a:ln>
            <a:noFill/>
          </a:ln>
        </p:spPr>
      </p:pic>
      <p:pic>
        <p:nvPicPr>
          <p:cNvPr id="4" name="Picture 2" descr="C:\Users\astefancic\Pictures\PTH logo_white_lg_crop.jpg"/>
          <p:cNvPicPr>
            <a:picLocks noChangeAspect="1" noChangeArrowheads="1"/>
          </p:cNvPicPr>
          <p:nvPr/>
        </p:nvPicPr>
        <p:blipFill>
          <a:blip r:embed="rId4"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246597259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85800" y="457200"/>
            <a:ext cx="7899009" cy="6400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5397001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1.staticflickr.com/3/2641/4030153549_467c42ec95_b.jpg"/>
          <p:cNvPicPr>
            <a:picLocks noChangeAspect="1" noChangeArrowheads="1"/>
          </p:cNvPicPr>
          <p:nvPr/>
        </p:nvPicPr>
        <p:blipFill>
          <a:blip r:embed="rId3" cstate="print">
            <a:alphaModFix/>
            <a:extLst>
              <a:ext uri="{28A0092B-C50C-407E-A947-70E740481C1C}">
                <a14:useLocalDpi xmlns:a14="http://schemas.microsoft.com/office/drawing/2010/main" xmlns="" val="0"/>
              </a:ext>
            </a:extLst>
          </a:blip>
          <a:srcRect/>
          <a:stretch>
            <a:fillRect/>
          </a:stretch>
        </p:blipFill>
        <p:spPr bwMode="auto">
          <a:xfrm>
            <a:off x="0" y="-43934"/>
            <a:ext cx="9156795" cy="690193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3733800" y="3200400"/>
            <a:ext cx="184731" cy="369332"/>
          </a:xfrm>
          <a:prstGeom prst="rect">
            <a:avLst/>
          </a:prstGeom>
          <a:noFill/>
        </p:spPr>
        <p:txBody>
          <a:bodyPr wrap="none" rtlCol="0">
            <a:spAutoFit/>
          </a:bodyPr>
          <a:lstStyle/>
          <a:p>
            <a:endParaRPr lang="en-US" dirty="0"/>
          </a:p>
        </p:txBody>
      </p:sp>
      <p:sp>
        <p:nvSpPr>
          <p:cNvPr id="3" name="TextBox 2"/>
          <p:cNvSpPr txBox="1"/>
          <p:nvPr/>
        </p:nvSpPr>
        <p:spPr>
          <a:xfrm>
            <a:off x="1066800" y="2971800"/>
            <a:ext cx="184731" cy="369332"/>
          </a:xfrm>
          <a:prstGeom prst="rect">
            <a:avLst/>
          </a:prstGeom>
          <a:noFill/>
        </p:spPr>
        <p:txBody>
          <a:bodyPr wrap="none" rtlCol="0">
            <a:spAutoFit/>
          </a:bodyPr>
          <a:lstStyle/>
          <a:p>
            <a:endParaRPr 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nvSpPr>
        <p:spPr>
          <a:xfrm>
            <a:off x="838199" y="609600"/>
            <a:ext cx="7720487" cy="5940088"/>
          </a:xfrm>
          <a:prstGeom prst="rect">
            <a:avLst/>
          </a:prstGeom>
          <a:noFill/>
        </p:spPr>
        <p:txBody>
          <a:bodyPr wrap="square" rtlCol="0">
            <a:spAutoFit/>
          </a:bodyPr>
          <a:lstStyle/>
          <a:p>
            <a:pPr algn="ctr"/>
            <a:r>
              <a:rPr lang="en-US" sz="4800" b="1" dirty="0">
                <a:solidFill>
                  <a:schemeClr val="bg1"/>
                </a:solidFill>
                <a:effectLst>
                  <a:outerShdw blurRad="50800" dist="38100" dir="2700000" algn="tl" rotWithShape="0">
                    <a:srgbClr val="000000">
                      <a:alpha val="43000"/>
                    </a:srgbClr>
                  </a:outerShdw>
                </a:effectLst>
                <a:latin typeface="+mj-lt"/>
                <a:cs typeface="Leelawadee" panose="020B0502040204020203" pitchFamily="34" charset="-34"/>
              </a:rPr>
              <a:t>Thank you</a:t>
            </a:r>
            <a:r>
              <a:rPr lang="en-US" sz="4800" b="1" dirty="0" smtClean="0">
                <a:solidFill>
                  <a:schemeClr val="bg1"/>
                </a:solidFill>
                <a:effectLst>
                  <a:outerShdw blurRad="50800" dist="38100" dir="2700000" algn="tl" rotWithShape="0">
                    <a:srgbClr val="000000">
                      <a:alpha val="43000"/>
                    </a:srgbClr>
                  </a:outerShdw>
                </a:effectLst>
                <a:latin typeface="+mj-lt"/>
                <a:cs typeface="Leelawadee" panose="020B0502040204020203" pitchFamily="34" charset="-34"/>
              </a:rPr>
              <a:t>!</a:t>
            </a:r>
          </a:p>
          <a:p>
            <a:pPr algn="ctr"/>
            <a:endParaRPr lang="en-US" sz="4000" b="1" dirty="0">
              <a:solidFill>
                <a:schemeClr val="bg1"/>
              </a:solidFill>
              <a:effectLst>
                <a:outerShdw blurRad="50800" dist="38100" dir="2700000" algn="tl" rotWithShape="0">
                  <a:srgbClr val="000000">
                    <a:alpha val="43000"/>
                  </a:srgbClr>
                </a:outerShdw>
              </a:effectLst>
              <a:latin typeface="+mj-lt"/>
              <a:cs typeface="Leelawadee" panose="020B0502040204020203" pitchFamily="34" charset="-34"/>
            </a:endParaRPr>
          </a:p>
          <a:p>
            <a:pPr algn="ctr"/>
            <a:r>
              <a:rPr lang="en-US" sz="4800" b="1" dirty="0" smtClean="0">
                <a:solidFill>
                  <a:schemeClr val="bg1"/>
                </a:solidFill>
                <a:effectLst>
                  <a:outerShdw blurRad="50800" dist="38100" dir="2700000" algn="tl" rotWithShape="0">
                    <a:srgbClr val="000000">
                      <a:alpha val="43000"/>
                    </a:srgbClr>
                  </a:outerShdw>
                </a:effectLst>
                <a:latin typeface="+mj-lt"/>
                <a:cs typeface="Leelawadee" panose="020B0502040204020203" pitchFamily="34" charset="-34"/>
              </a:rPr>
              <a:t>Questions</a:t>
            </a:r>
            <a:r>
              <a:rPr lang="en-US" sz="4800" b="1" dirty="0">
                <a:solidFill>
                  <a:schemeClr val="bg1"/>
                </a:solidFill>
                <a:effectLst>
                  <a:outerShdw blurRad="50800" dist="38100" dir="2700000" algn="tl" rotWithShape="0">
                    <a:srgbClr val="000000">
                      <a:alpha val="43000"/>
                    </a:srgbClr>
                  </a:outerShdw>
                </a:effectLst>
                <a:latin typeface="+mj-lt"/>
                <a:cs typeface="Leelawadee" panose="020B0502040204020203" pitchFamily="34" charset="-34"/>
              </a:rPr>
              <a:t>?</a:t>
            </a:r>
          </a:p>
          <a:p>
            <a:pPr algn="ctr"/>
            <a:endParaRPr lang="en-US" sz="3200" b="1" dirty="0">
              <a:effectLst>
                <a:outerShdw blurRad="50800" dist="38100" dir="2700000" algn="tl" rotWithShape="0">
                  <a:srgbClr val="000000">
                    <a:alpha val="43000"/>
                  </a:srgbClr>
                </a:outerShdw>
              </a:effectLst>
              <a:latin typeface="+mj-lt"/>
            </a:endParaRPr>
          </a:p>
          <a:p>
            <a:pPr algn="ctr"/>
            <a:r>
              <a:rPr lang="en-US" sz="3000" b="1" dirty="0">
                <a:solidFill>
                  <a:schemeClr val="bg1"/>
                </a:solidFill>
                <a:effectLst>
                  <a:outerShdw blurRad="50800" dist="38100" dir="2700000" algn="tl" rotWithShape="0">
                    <a:srgbClr val="000000">
                      <a:alpha val="43000"/>
                    </a:srgbClr>
                  </a:outerShdw>
                </a:effectLst>
                <a:latin typeface="+mj-lt"/>
                <a:cs typeface="Leelawadee" panose="020B0502040204020203" pitchFamily="34" charset="-34"/>
              </a:rPr>
              <a:t>For additional </a:t>
            </a:r>
            <a:r>
              <a:rPr lang="en-US" sz="3000" b="1" dirty="0" smtClean="0">
                <a:solidFill>
                  <a:schemeClr val="bg1"/>
                </a:solidFill>
                <a:effectLst>
                  <a:outerShdw blurRad="50800" dist="38100" dir="2700000" algn="tl" rotWithShape="0">
                    <a:srgbClr val="000000">
                      <a:alpha val="43000"/>
                    </a:srgbClr>
                  </a:outerShdw>
                </a:effectLst>
                <a:latin typeface="+mj-lt"/>
                <a:cs typeface="Leelawadee" panose="020B0502040204020203" pitchFamily="34" charset="-34"/>
              </a:rPr>
              <a:t>information:</a:t>
            </a:r>
          </a:p>
          <a:p>
            <a:pPr algn="ctr"/>
            <a:r>
              <a:rPr lang="en-US" sz="3000" b="1" dirty="0" smtClean="0">
                <a:solidFill>
                  <a:schemeClr val="bg1"/>
                </a:solidFill>
                <a:effectLst>
                  <a:outerShdw blurRad="50800" dist="38100" dir="2700000" algn="tl" rotWithShape="0">
                    <a:srgbClr val="000000">
                      <a:alpha val="43000"/>
                    </a:srgbClr>
                  </a:outerShdw>
                </a:effectLst>
                <a:latin typeface="+mj-lt"/>
                <a:cs typeface="Leelawadee" panose="020B0502040204020203" pitchFamily="34" charset="-34"/>
              </a:rPr>
              <a:t>pathwaystohousing.org</a:t>
            </a:r>
          </a:p>
          <a:p>
            <a:pPr algn="ctr"/>
            <a:r>
              <a:rPr lang="en-US" sz="3000" b="1" dirty="0" smtClean="0">
                <a:solidFill>
                  <a:schemeClr val="bg1"/>
                </a:solidFill>
                <a:effectLst>
                  <a:outerShdw blurRad="50800" dist="38100" dir="2700000" algn="tl" rotWithShape="0">
                    <a:srgbClr val="000000">
                      <a:alpha val="43000"/>
                    </a:srgbClr>
                  </a:outerShdw>
                </a:effectLst>
                <a:latin typeface="+mj-lt"/>
                <a:cs typeface="Leelawadee" panose="020B0502040204020203" pitchFamily="34" charset="-34"/>
              </a:rPr>
              <a:t>www.mentalhealthcommission.ca</a:t>
            </a:r>
          </a:p>
          <a:p>
            <a:pPr algn="ctr"/>
            <a:r>
              <a:rPr lang="en-US" sz="3000" b="1" dirty="0" smtClean="0">
                <a:solidFill>
                  <a:schemeClr val="bg1"/>
                </a:solidFill>
                <a:effectLst>
                  <a:outerShdw blurRad="50800" dist="38100" dir="2700000" algn="tl" rotWithShape="0">
                    <a:srgbClr val="000000">
                      <a:alpha val="43000"/>
                    </a:srgbClr>
                  </a:outerShdw>
                </a:effectLst>
                <a:latin typeface="+mj-lt"/>
                <a:cs typeface="Leelawadee" panose="020B0502040204020203" pitchFamily="34" charset="-34"/>
              </a:rPr>
              <a:t>www.homelesshub.ca</a:t>
            </a:r>
          </a:p>
          <a:p>
            <a:pPr algn="ctr"/>
            <a:endParaRPr lang="en-US" sz="3600" b="1" dirty="0">
              <a:solidFill>
                <a:schemeClr val="bg1"/>
              </a:solidFill>
              <a:effectLst>
                <a:outerShdw blurRad="50800" dist="38100" dir="2700000" algn="tl" rotWithShape="0">
                  <a:srgbClr val="000000">
                    <a:alpha val="43000"/>
                  </a:srgbClr>
                </a:outerShdw>
              </a:effectLst>
              <a:latin typeface="Leelawadee" panose="020B0502040204020203" pitchFamily="34" charset="-34"/>
              <a:cs typeface="Leelawadee" panose="020B0502040204020203" pitchFamily="34" charset="-34"/>
            </a:endParaRPr>
          </a:p>
          <a:p>
            <a:pPr algn="ctr"/>
            <a:r>
              <a:rPr lang="en-US" sz="2600" b="1" dirty="0" smtClean="0">
                <a:solidFill>
                  <a:schemeClr val="bg1"/>
                </a:solidFill>
                <a:effectLst>
                  <a:outerShdw blurRad="50800" dist="38100" dir="2700000" algn="tl" rotWithShape="0">
                    <a:srgbClr val="000000">
                      <a:alpha val="43000"/>
                    </a:srgbClr>
                  </a:outerShdw>
                </a:effectLst>
                <a:latin typeface="+mj-lt"/>
                <a:cs typeface="Leelawadee" panose="020B0502040204020203" pitchFamily="34" charset="-34"/>
              </a:rPr>
              <a:t>sam@pathwaysnational.org</a:t>
            </a:r>
            <a:endParaRPr lang="en-US" sz="2600" b="1" dirty="0">
              <a:solidFill>
                <a:schemeClr val="bg1"/>
              </a:solidFill>
              <a:effectLst>
                <a:outerShdw blurRad="50800" dist="38100" dir="2700000" algn="tl" rotWithShape="0">
                  <a:srgbClr val="000000">
                    <a:alpha val="43000"/>
                  </a:srgbClr>
                </a:outerShdw>
              </a:effectLst>
              <a:latin typeface="+mj-lt"/>
              <a:cs typeface="Leelawadee" panose="020B0502040204020203" pitchFamily="34" charset="-34"/>
            </a:endParaRPr>
          </a:p>
          <a:p>
            <a:pPr algn="ctr"/>
            <a:endParaRPr lang="en-US" sz="3000" dirty="0">
              <a:solidFill>
                <a:schemeClr val="bg1"/>
              </a:solidFill>
              <a:latin typeface="Leelawadee" panose="020B0502040204020203" pitchFamily="34" charset="-34"/>
              <a:cs typeface="Leelawadee" panose="020B0502040204020203" pitchFamily="34" charset="-34"/>
            </a:endParaRPr>
          </a:p>
        </p:txBody>
      </p:sp>
      <p:pic>
        <p:nvPicPr>
          <p:cNvPr id="6" name="image1.png"/>
          <p:cNvPicPr/>
          <p:nvPr/>
        </p:nvPicPr>
        <p:blipFill>
          <a:blip r:embed="rId4"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2662035731"/>
      </p:ext>
    </p:extLst>
  </p:cSld>
  <p:clrMapOvr>
    <a:masterClrMapping/>
  </p:clrMapOvr>
  <mc:AlternateContent xmlns:mc="http://schemas.openxmlformats.org/markup-compatibility/2006">
    <mc:Choice xmlns:p14="http://schemas.microsoft.com/office/powerpoint/2010/main" xmlns="" Requires="p14">
      <p:transition p14:dur="0" advClick="0"/>
    </mc:Choice>
    <mc:Fallback>
      <p:transition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3"/>
          <p:cNvSpPr>
            <a:spLocks noChangeShapeType="1"/>
          </p:cNvSpPr>
          <p:nvPr/>
        </p:nvSpPr>
        <p:spPr bwMode="auto">
          <a:xfrm flipV="1">
            <a:off x="1206782" y="4268028"/>
            <a:ext cx="1738088" cy="0"/>
          </a:xfrm>
          <a:prstGeom prst="line">
            <a:avLst/>
          </a:prstGeom>
          <a:noFill/>
          <a:ln w="28575">
            <a:solidFill>
              <a:schemeClr val="tx1"/>
            </a:solidFill>
            <a:round/>
            <a:headEnd/>
            <a:tailEnd type="none" w="lg" len="lg"/>
          </a:ln>
        </p:spPr>
        <p:txBody>
          <a:bodyPr lIns="95190" tIns="47595" rIns="95190" bIns="47595"/>
          <a:lstStyle/>
          <a:p>
            <a:endParaRPr lang="en-US"/>
          </a:p>
        </p:txBody>
      </p:sp>
      <p:sp>
        <p:nvSpPr>
          <p:cNvPr id="9219" name="Line 4"/>
          <p:cNvSpPr>
            <a:spLocks noChangeShapeType="1"/>
          </p:cNvSpPr>
          <p:nvPr/>
        </p:nvSpPr>
        <p:spPr bwMode="auto">
          <a:xfrm flipV="1">
            <a:off x="2918953" y="3276744"/>
            <a:ext cx="1738089" cy="0"/>
          </a:xfrm>
          <a:prstGeom prst="line">
            <a:avLst/>
          </a:prstGeom>
          <a:noFill/>
          <a:ln w="28575">
            <a:solidFill>
              <a:schemeClr val="tx1"/>
            </a:solidFill>
            <a:round/>
            <a:headEnd/>
            <a:tailEnd type="none" w="lg" len="lg"/>
          </a:ln>
        </p:spPr>
        <p:txBody>
          <a:bodyPr lIns="95190" tIns="47595" rIns="95190" bIns="47595"/>
          <a:lstStyle/>
          <a:p>
            <a:endParaRPr lang="en-US"/>
          </a:p>
        </p:txBody>
      </p:sp>
      <p:sp>
        <p:nvSpPr>
          <p:cNvPr id="9220" name="Line 5"/>
          <p:cNvSpPr>
            <a:spLocks noChangeShapeType="1"/>
          </p:cNvSpPr>
          <p:nvPr/>
        </p:nvSpPr>
        <p:spPr bwMode="auto">
          <a:xfrm flipV="1">
            <a:off x="4635984" y="2287080"/>
            <a:ext cx="1738089" cy="0"/>
          </a:xfrm>
          <a:prstGeom prst="line">
            <a:avLst/>
          </a:prstGeom>
          <a:noFill/>
          <a:ln w="28575">
            <a:solidFill>
              <a:schemeClr val="tx1"/>
            </a:solidFill>
            <a:round/>
            <a:headEnd/>
            <a:tailEnd type="none" w="lg" len="lg"/>
          </a:ln>
        </p:spPr>
        <p:txBody>
          <a:bodyPr lIns="95190" tIns="47595" rIns="95190" bIns="47595"/>
          <a:lstStyle/>
          <a:p>
            <a:endParaRPr lang="en-US"/>
          </a:p>
        </p:txBody>
      </p:sp>
      <p:sp>
        <p:nvSpPr>
          <p:cNvPr id="9221" name="Line 6"/>
          <p:cNvSpPr>
            <a:spLocks noChangeShapeType="1"/>
          </p:cNvSpPr>
          <p:nvPr/>
        </p:nvSpPr>
        <p:spPr bwMode="auto">
          <a:xfrm flipV="1">
            <a:off x="6370834" y="1297416"/>
            <a:ext cx="1738088" cy="0"/>
          </a:xfrm>
          <a:prstGeom prst="line">
            <a:avLst/>
          </a:prstGeom>
          <a:noFill/>
          <a:ln w="28575">
            <a:solidFill>
              <a:schemeClr val="tx1"/>
            </a:solidFill>
            <a:round/>
            <a:headEnd/>
            <a:tailEnd type="none" w="lg" len="lg"/>
          </a:ln>
        </p:spPr>
        <p:txBody>
          <a:bodyPr lIns="95190" tIns="47595" rIns="95190" bIns="47595"/>
          <a:lstStyle/>
          <a:p>
            <a:endParaRPr lang="en-US"/>
          </a:p>
        </p:txBody>
      </p:sp>
      <p:sp>
        <p:nvSpPr>
          <p:cNvPr id="9222" name="Line 7"/>
          <p:cNvSpPr>
            <a:spLocks noChangeShapeType="1"/>
          </p:cNvSpPr>
          <p:nvPr/>
        </p:nvSpPr>
        <p:spPr bwMode="auto">
          <a:xfrm flipV="1">
            <a:off x="2935151" y="3276744"/>
            <a:ext cx="0" cy="991284"/>
          </a:xfrm>
          <a:prstGeom prst="line">
            <a:avLst/>
          </a:prstGeom>
          <a:noFill/>
          <a:ln w="28575">
            <a:solidFill>
              <a:schemeClr val="tx1"/>
            </a:solidFill>
            <a:round/>
            <a:headEnd/>
            <a:tailEnd type="none" w="lg" len="lg"/>
          </a:ln>
        </p:spPr>
        <p:txBody>
          <a:bodyPr lIns="95190" tIns="47595" rIns="95190" bIns="47595"/>
          <a:lstStyle/>
          <a:p>
            <a:endParaRPr lang="en-US"/>
          </a:p>
        </p:txBody>
      </p:sp>
      <p:sp>
        <p:nvSpPr>
          <p:cNvPr id="9223" name="Line 8"/>
          <p:cNvSpPr>
            <a:spLocks noChangeShapeType="1"/>
          </p:cNvSpPr>
          <p:nvPr/>
        </p:nvSpPr>
        <p:spPr bwMode="auto">
          <a:xfrm flipV="1">
            <a:off x="4650563" y="2295179"/>
            <a:ext cx="0" cy="991284"/>
          </a:xfrm>
          <a:prstGeom prst="line">
            <a:avLst/>
          </a:prstGeom>
          <a:noFill/>
          <a:ln w="28575">
            <a:solidFill>
              <a:schemeClr val="tx1"/>
            </a:solidFill>
            <a:round/>
            <a:headEnd/>
            <a:tailEnd type="none" w="lg" len="lg"/>
          </a:ln>
        </p:spPr>
        <p:txBody>
          <a:bodyPr lIns="95190" tIns="47595" rIns="95190" bIns="47595"/>
          <a:lstStyle/>
          <a:p>
            <a:endParaRPr lang="en-US"/>
          </a:p>
        </p:txBody>
      </p:sp>
      <p:sp>
        <p:nvSpPr>
          <p:cNvPr id="9224" name="Line 9"/>
          <p:cNvSpPr>
            <a:spLocks noChangeShapeType="1"/>
          </p:cNvSpPr>
          <p:nvPr/>
        </p:nvSpPr>
        <p:spPr bwMode="auto">
          <a:xfrm flipV="1">
            <a:off x="6380552" y="1303895"/>
            <a:ext cx="0" cy="991284"/>
          </a:xfrm>
          <a:prstGeom prst="line">
            <a:avLst/>
          </a:prstGeom>
          <a:noFill/>
          <a:ln w="28575">
            <a:solidFill>
              <a:schemeClr val="tx1"/>
            </a:solidFill>
            <a:round/>
            <a:headEnd/>
            <a:tailEnd type="none" w="lg" len="lg"/>
          </a:ln>
        </p:spPr>
        <p:txBody>
          <a:bodyPr lIns="95190" tIns="47595" rIns="95190" bIns="47595"/>
          <a:lstStyle/>
          <a:p>
            <a:endParaRPr lang="en-US"/>
          </a:p>
        </p:txBody>
      </p:sp>
      <p:sp>
        <p:nvSpPr>
          <p:cNvPr id="9225" name="Rectangle 10"/>
          <p:cNvSpPr>
            <a:spLocks noChangeArrowheads="1"/>
          </p:cNvSpPr>
          <p:nvPr/>
        </p:nvSpPr>
        <p:spPr bwMode="auto">
          <a:xfrm>
            <a:off x="1491873" y="4434862"/>
            <a:ext cx="1164665" cy="276977"/>
          </a:xfrm>
          <a:prstGeom prst="rect">
            <a:avLst/>
          </a:prstGeom>
          <a:noFill/>
          <a:ln w="9525">
            <a:noFill/>
            <a:miter lim="800000"/>
            <a:headEnd/>
            <a:tailEnd/>
          </a:ln>
        </p:spPr>
        <p:txBody>
          <a:bodyPr lIns="0" tIns="0" rIns="0" bIns="0">
            <a:spAutoFit/>
          </a:bodyPr>
          <a:lstStyle/>
          <a:p>
            <a:pPr defTabSz="913526">
              <a:buClr>
                <a:schemeClr val="tx2"/>
              </a:buClr>
            </a:pPr>
            <a:r>
              <a:rPr lang="en-US" dirty="0">
                <a:latin typeface="Calibri" pitchFamily="34" charset="0"/>
              </a:rPr>
              <a:t>Homeless</a:t>
            </a:r>
          </a:p>
        </p:txBody>
      </p:sp>
      <p:sp>
        <p:nvSpPr>
          <p:cNvPr id="9226" name="Rectangle 11"/>
          <p:cNvSpPr>
            <a:spLocks noChangeArrowheads="1"/>
          </p:cNvSpPr>
          <p:nvPr/>
        </p:nvSpPr>
        <p:spPr bwMode="auto">
          <a:xfrm>
            <a:off x="2954589" y="3370690"/>
            <a:ext cx="1535609" cy="553998"/>
          </a:xfrm>
          <a:prstGeom prst="rect">
            <a:avLst/>
          </a:prstGeom>
          <a:noFill/>
          <a:ln w="9525">
            <a:noFill/>
            <a:miter lim="800000"/>
            <a:headEnd/>
            <a:tailEnd/>
          </a:ln>
        </p:spPr>
        <p:txBody>
          <a:bodyPr lIns="0" tIns="0" rIns="0" bIns="0">
            <a:spAutoFit/>
          </a:bodyPr>
          <a:lstStyle/>
          <a:p>
            <a:pPr algn="ctr" defTabSz="913526">
              <a:buClr>
                <a:schemeClr val="tx2"/>
              </a:buClr>
            </a:pPr>
            <a:r>
              <a:rPr lang="en-US" dirty="0" smtClean="0">
                <a:latin typeface="Calibri" pitchFamily="34" charset="0"/>
              </a:rPr>
              <a:t>Drop-In/</a:t>
            </a:r>
          </a:p>
          <a:p>
            <a:pPr algn="ctr" defTabSz="913526">
              <a:buClr>
                <a:schemeClr val="tx2"/>
              </a:buClr>
            </a:pPr>
            <a:r>
              <a:rPr lang="en-US" dirty="0" smtClean="0">
                <a:latin typeface="Calibri" pitchFamily="34" charset="0"/>
              </a:rPr>
              <a:t>Shelter</a:t>
            </a:r>
            <a:endParaRPr lang="en-US" dirty="0">
              <a:latin typeface="Calibri" pitchFamily="34" charset="0"/>
            </a:endParaRPr>
          </a:p>
        </p:txBody>
      </p:sp>
      <p:sp>
        <p:nvSpPr>
          <p:cNvPr id="9227" name="Rectangle 12"/>
          <p:cNvSpPr>
            <a:spLocks noChangeArrowheads="1"/>
          </p:cNvSpPr>
          <p:nvPr/>
        </p:nvSpPr>
        <p:spPr bwMode="auto">
          <a:xfrm>
            <a:off x="4783389" y="2400462"/>
            <a:ext cx="1535609" cy="830997"/>
          </a:xfrm>
          <a:prstGeom prst="rect">
            <a:avLst/>
          </a:prstGeom>
          <a:noFill/>
          <a:ln w="9525">
            <a:noFill/>
            <a:miter lim="800000"/>
            <a:headEnd/>
            <a:tailEnd/>
          </a:ln>
        </p:spPr>
        <p:txBody>
          <a:bodyPr lIns="0" tIns="0" rIns="0" bIns="0">
            <a:spAutoFit/>
          </a:bodyPr>
          <a:lstStyle/>
          <a:p>
            <a:pPr algn="ctr" defTabSz="913526">
              <a:buClr>
                <a:schemeClr val="tx2"/>
              </a:buClr>
            </a:pPr>
            <a:r>
              <a:rPr lang="en-US" dirty="0" smtClean="0">
                <a:latin typeface="Calibri" pitchFamily="34" charset="0"/>
              </a:rPr>
              <a:t>Emergency/</a:t>
            </a:r>
          </a:p>
          <a:p>
            <a:pPr algn="ctr" defTabSz="913526">
              <a:buClr>
                <a:schemeClr val="tx2"/>
              </a:buClr>
            </a:pPr>
            <a:r>
              <a:rPr lang="en-US" dirty="0" smtClean="0">
                <a:latin typeface="Calibri" pitchFamily="34" charset="0"/>
              </a:rPr>
              <a:t>Transitional </a:t>
            </a:r>
            <a:r>
              <a:rPr lang="en-US" dirty="0">
                <a:latin typeface="Calibri" pitchFamily="34" charset="0"/>
              </a:rPr>
              <a:t>housing</a:t>
            </a:r>
          </a:p>
        </p:txBody>
      </p:sp>
      <p:sp>
        <p:nvSpPr>
          <p:cNvPr id="9228" name="Rectangle 13"/>
          <p:cNvSpPr>
            <a:spLocks noChangeArrowheads="1"/>
          </p:cNvSpPr>
          <p:nvPr/>
        </p:nvSpPr>
        <p:spPr bwMode="auto">
          <a:xfrm>
            <a:off x="6458304" y="1388122"/>
            <a:ext cx="1535609" cy="553953"/>
          </a:xfrm>
          <a:prstGeom prst="rect">
            <a:avLst/>
          </a:prstGeom>
          <a:noFill/>
          <a:ln w="9525">
            <a:noFill/>
            <a:miter lim="800000"/>
            <a:headEnd/>
            <a:tailEnd/>
          </a:ln>
        </p:spPr>
        <p:txBody>
          <a:bodyPr lIns="0" tIns="0" rIns="0" bIns="0">
            <a:spAutoFit/>
          </a:bodyPr>
          <a:lstStyle/>
          <a:p>
            <a:pPr algn="ctr" defTabSz="913526">
              <a:buClr>
                <a:schemeClr val="tx2"/>
              </a:buClr>
            </a:pPr>
            <a:r>
              <a:rPr lang="en-US" dirty="0">
                <a:latin typeface="Calibri" pitchFamily="34" charset="0"/>
              </a:rPr>
              <a:t>Permanent housing</a:t>
            </a:r>
          </a:p>
        </p:txBody>
      </p:sp>
      <p:sp>
        <p:nvSpPr>
          <p:cNvPr id="9229" name="Freeform 14"/>
          <p:cNvSpPr>
            <a:spLocks/>
          </p:cNvSpPr>
          <p:nvPr/>
        </p:nvSpPr>
        <p:spPr bwMode="auto">
          <a:xfrm>
            <a:off x="2248339" y="3267026"/>
            <a:ext cx="670614" cy="991284"/>
          </a:xfrm>
          <a:custGeom>
            <a:avLst/>
            <a:gdLst>
              <a:gd name="T0" fmla="*/ 2147483647 w 435"/>
              <a:gd name="T1" fmla="*/ 2147483647 h 222"/>
              <a:gd name="T2" fmla="*/ 2147483647 w 435"/>
              <a:gd name="T3" fmla="*/ 0 h 222"/>
              <a:gd name="T4" fmla="*/ 0 w 435"/>
              <a:gd name="T5" fmla="*/ 2147483647 h 222"/>
              <a:gd name="T6" fmla="*/ 0 w 435"/>
              <a:gd name="T7" fmla="*/ 2147483647 h 222"/>
              <a:gd name="T8" fmla="*/ 0 60000 65536"/>
              <a:gd name="T9" fmla="*/ 0 60000 65536"/>
              <a:gd name="T10" fmla="*/ 0 60000 65536"/>
              <a:gd name="T11" fmla="*/ 0 60000 65536"/>
              <a:gd name="T12" fmla="*/ 0 w 435"/>
              <a:gd name="T13" fmla="*/ 0 h 222"/>
              <a:gd name="T14" fmla="*/ 435 w 435"/>
              <a:gd name="T15" fmla="*/ 222 h 222"/>
            </a:gdLst>
            <a:ahLst/>
            <a:cxnLst>
              <a:cxn ang="T8">
                <a:pos x="T0" y="T1"/>
              </a:cxn>
              <a:cxn ang="T9">
                <a:pos x="T2" y="T3"/>
              </a:cxn>
              <a:cxn ang="T10">
                <a:pos x="T4" y="T5"/>
              </a:cxn>
              <a:cxn ang="T11">
                <a:pos x="T6" y="T7"/>
              </a:cxn>
            </a:cxnLst>
            <a:rect l="T12" t="T13" r="T14" b="T15"/>
            <a:pathLst>
              <a:path w="435" h="222">
                <a:moveTo>
                  <a:pt x="434" y="221"/>
                </a:moveTo>
                <a:lnTo>
                  <a:pt x="434" y="0"/>
                </a:lnTo>
                <a:lnTo>
                  <a:pt x="0" y="81"/>
                </a:lnTo>
                <a:lnTo>
                  <a:pt x="0" y="221"/>
                </a:lnTo>
              </a:path>
            </a:pathLst>
          </a:custGeom>
          <a:gradFill rotWithShape="1">
            <a:gsLst>
              <a:gs pos="0">
                <a:schemeClr val="folHlink"/>
              </a:gs>
              <a:gs pos="100000">
                <a:schemeClr val="hlink"/>
              </a:gs>
            </a:gsLst>
            <a:lin ang="0" scaled="1"/>
          </a:gradFill>
          <a:ln w="9525" cap="rnd">
            <a:noFill/>
            <a:round/>
            <a:headEnd type="none" w="sm" len="sm"/>
            <a:tailEnd type="none" w="sm" len="sm"/>
          </a:ln>
        </p:spPr>
        <p:txBody>
          <a:bodyPr lIns="93286" tIns="46643" rIns="93286" bIns="46643"/>
          <a:lstStyle/>
          <a:p>
            <a:endParaRPr lang="en-US"/>
          </a:p>
        </p:txBody>
      </p:sp>
      <p:sp>
        <p:nvSpPr>
          <p:cNvPr id="9230" name="Freeform 15"/>
          <p:cNvSpPr>
            <a:spLocks/>
          </p:cNvSpPr>
          <p:nvPr/>
        </p:nvSpPr>
        <p:spPr bwMode="auto">
          <a:xfrm>
            <a:off x="3960511" y="2275742"/>
            <a:ext cx="670614" cy="991284"/>
          </a:xfrm>
          <a:custGeom>
            <a:avLst/>
            <a:gdLst>
              <a:gd name="T0" fmla="*/ 2147483647 w 435"/>
              <a:gd name="T1" fmla="*/ 2147483647 h 222"/>
              <a:gd name="T2" fmla="*/ 2147483647 w 435"/>
              <a:gd name="T3" fmla="*/ 0 h 222"/>
              <a:gd name="T4" fmla="*/ 0 w 435"/>
              <a:gd name="T5" fmla="*/ 2147483647 h 222"/>
              <a:gd name="T6" fmla="*/ 0 w 435"/>
              <a:gd name="T7" fmla="*/ 2147483647 h 222"/>
              <a:gd name="T8" fmla="*/ 0 60000 65536"/>
              <a:gd name="T9" fmla="*/ 0 60000 65536"/>
              <a:gd name="T10" fmla="*/ 0 60000 65536"/>
              <a:gd name="T11" fmla="*/ 0 60000 65536"/>
              <a:gd name="T12" fmla="*/ 0 w 435"/>
              <a:gd name="T13" fmla="*/ 0 h 222"/>
              <a:gd name="T14" fmla="*/ 435 w 435"/>
              <a:gd name="T15" fmla="*/ 222 h 222"/>
            </a:gdLst>
            <a:ahLst/>
            <a:cxnLst>
              <a:cxn ang="T8">
                <a:pos x="T0" y="T1"/>
              </a:cxn>
              <a:cxn ang="T9">
                <a:pos x="T2" y="T3"/>
              </a:cxn>
              <a:cxn ang="T10">
                <a:pos x="T4" y="T5"/>
              </a:cxn>
              <a:cxn ang="T11">
                <a:pos x="T6" y="T7"/>
              </a:cxn>
            </a:cxnLst>
            <a:rect l="T12" t="T13" r="T14" b="T15"/>
            <a:pathLst>
              <a:path w="435" h="222">
                <a:moveTo>
                  <a:pt x="434" y="221"/>
                </a:moveTo>
                <a:lnTo>
                  <a:pt x="434" y="0"/>
                </a:lnTo>
                <a:lnTo>
                  <a:pt x="0" y="81"/>
                </a:lnTo>
                <a:lnTo>
                  <a:pt x="0" y="221"/>
                </a:lnTo>
              </a:path>
            </a:pathLst>
          </a:custGeom>
          <a:gradFill rotWithShape="1">
            <a:gsLst>
              <a:gs pos="0">
                <a:schemeClr val="folHlink"/>
              </a:gs>
              <a:gs pos="100000">
                <a:schemeClr val="hlink"/>
              </a:gs>
            </a:gsLst>
            <a:lin ang="0" scaled="1"/>
          </a:gradFill>
          <a:ln w="9525" cap="rnd">
            <a:noFill/>
            <a:round/>
            <a:headEnd type="none" w="sm" len="sm"/>
            <a:tailEnd type="none" w="sm" len="sm"/>
          </a:ln>
        </p:spPr>
        <p:txBody>
          <a:bodyPr lIns="93286" tIns="46643" rIns="93286" bIns="46643"/>
          <a:lstStyle/>
          <a:p>
            <a:endParaRPr lang="en-US"/>
          </a:p>
        </p:txBody>
      </p:sp>
      <p:sp>
        <p:nvSpPr>
          <p:cNvPr id="9231" name="Freeform 16"/>
          <p:cNvSpPr>
            <a:spLocks/>
          </p:cNvSpPr>
          <p:nvPr/>
        </p:nvSpPr>
        <p:spPr bwMode="auto">
          <a:xfrm>
            <a:off x="5696978" y="1284458"/>
            <a:ext cx="673854" cy="991284"/>
          </a:xfrm>
          <a:custGeom>
            <a:avLst/>
            <a:gdLst>
              <a:gd name="T0" fmla="*/ 2147483647 w 435"/>
              <a:gd name="T1" fmla="*/ 2147483647 h 222"/>
              <a:gd name="T2" fmla="*/ 2147483647 w 435"/>
              <a:gd name="T3" fmla="*/ 0 h 222"/>
              <a:gd name="T4" fmla="*/ 0 w 435"/>
              <a:gd name="T5" fmla="*/ 2147483647 h 222"/>
              <a:gd name="T6" fmla="*/ 0 w 435"/>
              <a:gd name="T7" fmla="*/ 2147483647 h 222"/>
              <a:gd name="T8" fmla="*/ 0 60000 65536"/>
              <a:gd name="T9" fmla="*/ 0 60000 65536"/>
              <a:gd name="T10" fmla="*/ 0 60000 65536"/>
              <a:gd name="T11" fmla="*/ 0 60000 65536"/>
              <a:gd name="T12" fmla="*/ 0 w 435"/>
              <a:gd name="T13" fmla="*/ 0 h 222"/>
              <a:gd name="T14" fmla="*/ 435 w 435"/>
              <a:gd name="T15" fmla="*/ 222 h 222"/>
            </a:gdLst>
            <a:ahLst/>
            <a:cxnLst>
              <a:cxn ang="T8">
                <a:pos x="T0" y="T1"/>
              </a:cxn>
              <a:cxn ang="T9">
                <a:pos x="T2" y="T3"/>
              </a:cxn>
              <a:cxn ang="T10">
                <a:pos x="T4" y="T5"/>
              </a:cxn>
              <a:cxn ang="T11">
                <a:pos x="T6" y="T7"/>
              </a:cxn>
            </a:cxnLst>
            <a:rect l="T12" t="T13" r="T14" b="T15"/>
            <a:pathLst>
              <a:path w="435" h="222">
                <a:moveTo>
                  <a:pt x="434" y="221"/>
                </a:moveTo>
                <a:lnTo>
                  <a:pt x="434" y="0"/>
                </a:lnTo>
                <a:lnTo>
                  <a:pt x="0" y="81"/>
                </a:lnTo>
                <a:lnTo>
                  <a:pt x="0" y="221"/>
                </a:lnTo>
              </a:path>
            </a:pathLst>
          </a:custGeom>
          <a:gradFill rotWithShape="1">
            <a:gsLst>
              <a:gs pos="0">
                <a:schemeClr val="folHlink"/>
              </a:gs>
              <a:gs pos="100000">
                <a:schemeClr val="hlink"/>
              </a:gs>
            </a:gsLst>
            <a:lin ang="0" scaled="1"/>
          </a:gradFill>
          <a:ln w="9525" cap="rnd">
            <a:noFill/>
            <a:round/>
            <a:headEnd type="none" w="sm" len="sm"/>
            <a:tailEnd type="none" w="sm" len="sm"/>
          </a:ln>
        </p:spPr>
        <p:txBody>
          <a:bodyPr lIns="93286" tIns="46643" rIns="93286" bIns="46643"/>
          <a:lstStyle/>
          <a:p>
            <a:endParaRPr lang="en-US"/>
          </a:p>
        </p:txBody>
      </p:sp>
      <p:sp>
        <p:nvSpPr>
          <p:cNvPr id="9232" name="Line 18"/>
          <p:cNvSpPr>
            <a:spLocks noChangeShapeType="1"/>
          </p:cNvSpPr>
          <p:nvPr/>
        </p:nvSpPr>
        <p:spPr bwMode="auto">
          <a:xfrm flipV="1">
            <a:off x="625258" y="1051215"/>
            <a:ext cx="12959" cy="4242111"/>
          </a:xfrm>
          <a:prstGeom prst="line">
            <a:avLst/>
          </a:prstGeom>
          <a:noFill/>
          <a:ln w="28575">
            <a:solidFill>
              <a:schemeClr val="tx1"/>
            </a:solidFill>
            <a:round/>
            <a:headEnd/>
            <a:tailEnd type="triangle" w="lg" len="lg"/>
          </a:ln>
        </p:spPr>
        <p:txBody>
          <a:bodyPr lIns="95190" tIns="47595" rIns="95190" bIns="47595"/>
          <a:lstStyle/>
          <a:p>
            <a:endParaRPr lang="en-US"/>
          </a:p>
        </p:txBody>
      </p:sp>
      <p:sp>
        <p:nvSpPr>
          <p:cNvPr id="9233" name="Line 19"/>
          <p:cNvSpPr>
            <a:spLocks noChangeShapeType="1"/>
          </p:cNvSpPr>
          <p:nvPr/>
        </p:nvSpPr>
        <p:spPr bwMode="auto">
          <a:xfrm flipV="1">
            <a:off x="625259" y="5294947"/>
            <a:ext cx="7579234" cy="0"/>
          </a:xfrm>
          <a:prstGeom prst="line">
            <a:avLst/>
          </a:prstGeom>
          <a:noFill/>
          <a:ln w="28575">
            <a:solidFill>
              <a:schemeClr val="tx1"/>
            </a:solidFill>
            <a:round/>
            <a:headEnd/>
            <a:tailEnd type="triangle" w="lg" len="lg"/>
          </a:ln>
        </p:spPr>
        <p:txBody>
          <a:bodyPr lIns="95190" tIns="47595" rIns="95190" bIns="47595"/>
          <a:lstStyle/>
          <a:p>
            <a:endParaRPr lang="en-US"/>
          </a:p>
        </p:txBody>
      </p:sp>
      <p:sp>
        <p:nvSpPr>
          <p:cNvPr id="9234" name="Rectangle 20"/>
          <p:cNvSpPr>
            <a:spLocks noChangeArrowheads="1"/>
          </p:cNvSpPr>
          <p:nvPr/>
        </p:nvSpPr>
        <p:spPr bwMode="auto">
          <a:xfrm rot="-5400000">
            <a:off x="-845482" y="2939829"/>
            <a:ext cx="2536521" cy="278613"/>
          </a:xfrm>
          <a:prstGeom prst="rect">
            <a:avLst/>
          </a:prstGeom>
          <a:noFill/>
          <a:ln w="9525">
            <a:noFill/>
            <a:miter lim="800000"/>
            <a:headEnd/>
            <a:tailEnd/>
          </a:ln>
        </p:spPr>
        <p:txBody>
          <a:bodyPr lIns="0" tIns="0" rIns="0" bIns="0">
            <a:spAutoFit/>
          </a:bodyPr>
          <a:lstStyle/>
          <a:p>
            <a:pPr defTabSz="913526">
              <a:buClr>
                <a:schemeClr val="tx2"/>
              </a:buClr>
            </a:pPr>
            <a:r>
              <a:rPr lang="en-US" dirty="0">
                <a:latin typeface="Calibri" pitchFamily="34" charset="0"/>
              </a:rPr>
              <a:t>Level of independence</a:t>
            </a:r>
          </a:p>
        </p:txBody>
      </p:sp>
      <p:sp>
        <p:nvSpPr>
          <p:cNvPr id="9235" name="Rectangle 21"/>
          <p:cNvSpPr>
            <a:spLocks noChangeArrowheads="1"/>
          </p:cNvSpPr>
          <p:nvPr/>
        </p:nvSpPr>
        <p:spPr bwMode="auto">
          <a:xfrm>
            <a:off x="754913" y="5413503"/>
            <a:ext cx="7239000" cy="553998"/>
          </a:xfrm>
          <a:prstGeom prst="rect">
            <a:avLst/>
          </a:prstGeom>
          <a:noFill/>
          <a:ln w="9525">
            <a:noFill/>
            <a:miter lim="800000"/>
            <a:headEnd/>
            <a:tailEnd/>
          </a:ln>
        </p:spPr>
        <p:txBody>
          <a:bodyPr wrap="square" lIns="0" tIns="0" rIns="0" bIns="0">
            <a:spAutoFit/>
          </a:bodyPr>
          <a:lstStyle/>
          <a:p>
            <a:pPr defTabSz="913526">
              <a:buClr>
                <a:schemeClr val="tx2"/>
              </a:buClr>
            </a:pPr>
            <a:r>
              <a:rPr lang="en-US" dirty="0" smtClean="0">
                <a:latin typeface="Calibri" pitchFamily="34" charset="0"/>
              </a:rPr>
              <a:t>Based on traditional and unwarranted treatment assumptions PLUS </a:t>
            </a:r>
          </a:p>
          <a:p>
            <a:pPr defTabSz="913526">
              <a:buClr>
                <a:schemeClr val="tx2"/>
              </a:buClr>
            </a:pPr>
            <a:r>
              <a:rPr lang="en-US" dirty="0" smtClean="0">
                <a:latin typeface="Calibri" pitchFamily="34" charset="0"/>
              </a:rPr>
              <a:t>negative attributions toward the poor </a:t>
            </a:r>
            <a:endParaRPr lang="en-US" dirty="0">
              <a:latin typeface="Calibri" pitchFamily="34" charset="0"/>
            </a:endParaRPr>
          </a:p>
        </p:txBody>
      </p:sp>
      <p:sp>
        <p:nvSpPr>
          <p:cNvPr id="9236" name="TextBox 22"/>
          <p:cNvSpPr txBox="1">
            <a:spLocks noChangeArrowheads="1"/>
          </p:cNvSpPr>
          <p:nvPr/>
        </p:nvSpPr>
        <p:spPr bwMode="auto">
          <a:xfrm>
            <a:off x="152400" y="112259"/>
            <a:ext cx="6035253" cy="954099"/>
          </a:xfrm>
          <a:prstGeom prst="rect">
            <a:avLst/>
          </a:prstGeom>
          <a:noFill/>
          <a:ln w="9525">
            <a:noFill/>
            <a:miter lim="800000"/>
            <a:headEnd/>
            <a:tailEnd/>
          </a:ln>
        </p:spPr>
        <p:txBody>
          <a:bodyPr wrap="square" lIns="91430" tIns="45716" rIns="91430" bIns="45716">
            <a:spAutoFit/>
          </a:bodyPr>
          <a:lstStyle/>
          <a:p>
            <a:pPr algn="ctr" defTabSz="913526"/>
            <a:r>
              <a:rPr lang="en-US" sz="2800" dirty="0">
                <a:solidFill>
                  <a:schemeClr val="bg2">
                    <a:lumMod val="25000"/>
                  </a:schemeClr>
                </a:solidFill>
                <a:latin typeface="Calibri" pitchFamily="34" charset="0"/>
              </a:rPr>
              <a:t>Traditional Services </a:t>
            </a:r>
            <a:r>
              <a:rPr lang="en-US" sz="2800" dirty="0" smtClean="0">
                <a:solidFill>
                  <a:schemeClr val="bg2">
                    <a:lumMod val="25000"/>
                  </a:schemeClr>
                </a:solidFill>
                <a:latin typeface="Calibri" pitchFamily="34" charset="0"/>
              </a:rPr>
              <a:t>Approach</a:t>
            </a:r>
          </a:p>
          <a:p>
            <a:pPr algn="ctr" defTabSz="913526"/>
            <a:r>
              <a:rPr lang="en-US" sz="2800" dirty="0" smtClean="0">
                <a:solidFill>
                  <a:schemeClr val="bg2">
                    <a:lumMod val="25000"/>
                  </a:schemeClr>
                </a:solidFill>
                <a:latin typeface="Calibri" pitchFamily="34" charset="0"/>
              </a:rPr>
              <a:t>Linear Residential Continuum of Care</a:t>
            </a:r>
            <a:endParaRPr lang="en-US" sz="2800" dirty="0">
              <a:solidFill>
                <a:schemeClr val="bg2">
                  <a:lumMod val="25000"/>
                </a:schemeClr>
              </a:solidFill>
              <a:latin typeface="Calibri" pitchFamily="34" charset="0"/>
            </a:endParaRPr>
          </a:p>
        </p:txBody>
      </p:sp>
    </p:spTree>
    <p:extLst>
      <p:ext uri="{BB962C8B-B14F-4D97-AF65-F5344CB8AC3E}">
        <p14:creationId xmlns:p14="http://schemas.microsoft.com/office/powerpoint/2010/main" xmlns="" val="8513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dissolve">
                                      <p:cBhvr>
                                        <p:cTn id="7" dur="500"/>
                                        <p:tgtEl>
                                          <p:spTgt spid="92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229"/>
                                        </p:tgtEl>
                                        <p:attrNameLst>
                                          <p:attrName>style.visibility</p:attrName>
                                        </p:attrNameLst>
                                      </p:cBhvr>
                                      <p:to>
                                        <p:strVal val="visible"/>
                                      </p:to>
                                    </p:set>
                                    <p:animEffect transition="in" filter="dissolve">
                                      <p:cBhvr>
                                        <p:cTn id="10" dur="500"/>
                                        <p:tgtEl>
                                          <p:spTgt spid="922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219"/>
                                        </p:tgtEl>
                                        <p:attrNameLst>
                                          <p:attrName>style.visibility</p:attrName>
                                        </p:attrNameLst>
                                      </p:cBhvr>
                                      <p:to>
                                        <p:strVal val="visible"/>
                                      </p:to>
                                    </p:set>
                                    <p:animEffect transition="in" filter="dissolve">
                                      <p:cBhvr>
                                        <p:cTn id="13" dur="500"/>
                                        <p:tgtEl>
                                          <p:spTgt spid="921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226"/>
                                        </p:tgtEl>
                                        <p:attrNameLst>
                                          <p:attrName>style.visibility</p:attrName>
                                        </p:attrNameLst>
                                      </p:cBhvr>
                                      <p:to>
                                        <p:strVal val="visible"/>
                                      </p:to>
                                    </p:set>
                                    <p:animEffect transition="in" filter="dissolve">
                                      <p:cBhvr>
                                        <p:cTn id="16" dur="500"/>
                                        <p:tgtEl>
                                          <p:spTgt spid="922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9223"/>
                                        </p:tgtEl>
                                        <p:attrNameLst>
                                          <p:attrName>style.visibility</p:attrName>
                                        </p:attrNameLst>
                                      </p:cBhvr>
                                      <p:to>
                                        <p:strVal val="visible"/>
                                      </p:to>
                                    </p:set>
                                    <p:animEffect transition="in" filter="dissolve">
                                      <p:cBhvr>
                                        <p:cTn id="21" dur="500"/>
                                        <p:tgtEl>
                                          <p:spTgt spid="922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9230"/>
                                        </p:tgtEl>
                                        <p:attrNameLst>
                                          <p:attrName>style.visibility</p:attrName>
                                        </p:attrNameLst>
                                      </p:cBhvr>
                                      <p:to>
                                        <p:strVal val="visible"/>
                                      </p:to>
                                    </p:set>
                                    <p:animEffect transition="in" filter="dissolve">
                                      <p:cBhvr>
                                        <p:cTn id="24" dur="500"/>
                                        <p:tgtEl>
                                          <p:spTgt spid="923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9227"/>
                                        </p:tgtEl>
                                        <p:attrNameLst>
                                          <p:attrName>style.visibility</p:attrName>
                                        </p:attrNameLst>
                                      </p:cBhvr>
                                      <p:to>
                                        <p:strVal val="visible"/>
                                      </p:to>
                                    </p:set>
                                    <p:animEffect transition="in" filter="dissolve">
                                      <p:cBhvr>
                                        <p:cTn id="27" dur="500"/>
                                        <p:tgtEl>
                                          <p:spTgt spid="922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9220"/>
                                        </p:tgtEl>
                                        <p:attrNameLst>
                                          <p:attrName>style.visibility</p:attrName>
                                        </p:attrNameLst>
                                      </p:cBhvr>
                                      <p:to>
                                        <p:strVal val="visible"/>
                                      </p:to>
                                    </p:set>
                                    <p:animEffect transition="in" filter="dissolve">
                                      <p:cBhvr>
                                        <p:cTn id="30" dur="500"/>
                                        <p:tgtEl>
                                          <p:spTgt spid="922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9224"/>
                                        </p:tgtEl>
                                        <p:attrNameLst>
                                          <p:attrName>style.visibility</p:attrName>
                                        </p:attrNameLst>
                                      </p:cBhvr>
                                      <p:to>
                                        <p:strVal val="visible"/>
                                      </p:to>
                                    </p:set>
                                    <p:animEffect transition="in" filter="dissolve">
                                      <p:cBhvr>
                                        <p:cTn id="35" dur="500"/>
                                        <p:tgtEl>
                                          <p:spTgt spid="922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9231"/>
                                        </p:tgtEl>
                                        <p:attrNameLst>
                                          <p:attrName>style.visibility</p:attrName>
                                        </p:attrNameLst>
                                      </p:cBhvr>
                                      <p:to>
                                        <p:strVal val="visible"/>
                                      </p:to>
                                    </p:set>
                                    <p:animEffect transition="in" filter="dissolve">
                                      <p:cBhvr>
                                        <p:cTn id="38" dur="500"/>
                                        <p:tgtEl>
                                          <p:spTgt spid="9231"/>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9221"/>
                                        </p:tgtEl>
                                        <p:attrNameLst>
                                          <p:attrName>style.visibility</p:attrName>
                                        </p:attrNameLst>
                                      </p:cBhvr>
                                      <p:to>
                                        <p:strVal val="visible"/>
                                      </p:to>
                                    </p:set>
                                    <p:animEffect transition="in" filter="dissolve">
                                      <p:cBhvr>
                                        <p:cTn id="41" dur="500"/>
                                        <p:tgtEl>
                                          <p:spTgt spid="9221"/>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9228"/>
                                        </p:tgtEl>
                                        <p:attrNameLst>
                                          <p:attrName>style.visibility</p:attrName>
                                        </p:attrNameLst>
                                      </p:cBhvr>
                                      <p:to>
                                        <p:strVal val="visible"/>
                                      </p:to>
                                    </p:set>
                                    <p:animEffect transition="in" filter="dissolve">
                                      <p:cBhvr>
                                        <p:cTn id="44" dur="500"/>
                                        <p:tgtEl>
                                          <p:spTgt spid="922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234"/>
                                        </p:tgtEl>
                                        <p:attrNameLst>
                                          <p:attrName>style.visibility</p:attrName>
                                        </p:attrNameLst>
                                      </p:cBhvr>
                                      <p:to>
                                        <p:strVal val="visible"/>
                                      </p:to>
                                    </p:set>
                                    <p:animEffect transition="in" filter="fade">
                                      <p:cBhvr>
                                        <p:cTn id="49" dur="1000"/>
                                        <p:tgtEl>
                                          <p:spTgt spid="9234"/>
                                        </p:tgtEl>
                                      </p:cBhvr>
                                    </p:animEffect>
                                    <p:anim calcmode="lin" valueType="num">
                                      <p:cBhvr>
                                        <p:cTn id="50" dur="1000" fill="hold"/>
                                        <p:tgtEl>
                                          <p:spTgt spid="9234"/>
                                        </p:tgtEl>
                                        <p:attrNameLst>
                                          <p:attrName>ppt_x</p:attrName>
                                        </p:attrNameLst>
                                      </p:cBhvr>
                                      <p:tavLst>
                                        <p:tav tm="0">
                                          <p:val>
                                            <p:strVal val="#ppt_x"/>
                                          </p:val>
                                        </p:tav>
                                        <p:tav tm="100000">
                                          <p:val>
                                            <p:strVal val="#ppt_x"/>
                                          </p:val>
                                        </p:tav>
                                      </p:tavLst>
                                    </p:anim>
                                    <p:anim calcmode="lin" valueType="num">
                                      <p:cBhvr>
                                        <p:cTn id="51" dur="1000" fill="hold"/>
                                        <p:tgtEl>
                                          <p:spTgt spid="923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9232"/>
                                        </p:tgtEl>
                                        <p:attrNameLst>
                                          <p:attrName>style.visibility</p:attrName>
                                        </p:attrNameLst>
                                      </p:cBhvr>
                                      <p:to>
                                        <p:strVal val="visible"/>
                                      </p:to>
                                    </p:set>
                                    <p:animEffect transition="in" filter="fade">
                                      <p:cBhvr>
                                        <p:cTn id="54" dur="1000"/>
                                        <p:tgtEl>
                                          <p:spTgt spid="9232"/>
                                        </p:tgtEl>
                                      </p:cBhvr>
                                    </p:animEffect>
                                    <p:anim calcmode="lin" valueType="num">
                                      <p:cBhvr>
                                        <p:cTn id="55" dur="1000" fill="hold"/>
                                        <p:tgtEl>
                                          <p:spTgt spid="9232"/>
                                        </p:tgtEl>
                                        <p:attrNameLst>
                                          <p:attrName>ppt_x</p:attrName>
                                        </p:attrNameLst>
                                      </p:cBhvr>
                                      <p:tavLst>
                                        <p:tav tm="0">
                                          <p:val>
                                            <p:strVal val="#ppt_x"/>
                                          </p:val>
                                        </p:tav>
                                        <p:tav tm="100000">
                                          <p:val>
                                            <p:strVal val="#ppt_x"/>
                                          </p:val>
                                        </p:tav>
                                      </p:tavLst>
                                    </p:anim>
                                    <p:anim calcmode="lin" valueType="num">
                                      <p:cBhvr>
                                        <p:cTn id="56" dur="1000" fill="hold"/>
                                        <p:tgtEl>
                                          <p:spTgt spid="923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9233"/>
                                        </p:tgtEl>
                                        <p:attrNameLst>
                                          <p:attrName>style.visibility</p:attrName>
                                        </p:attrNameLst>
                                      </p:cBhvr>
                                      <p:to>
                                        <p:strVal val="visible"/>
                                      </p:to>
                                    </p:set>
                                    <p:animEffect transition="in" filter="fade">
                                      <p:cBhvr>
                                        <p:cTn id="61" dur="1000"/>
                                        <p:tgtEl>
                                          <p:spTgt spid="9233"/>
                                        </p:tgtEl>
                                      </p:cBhvr>
                                    </p:animEffect>
                                    <p:anim calcmode="lin" valueType="num">
                                      <p:cBhvr>
                                        <p:cTn id="62" dur="1000" fill="hold"/>
                                        <p:tgtEl>
                                          <p:spTgt spid="9233"/>
                                        </p:tgtEl>
                                        <p:attrNameLst>
                                          <p:attrName>ppt_x</p:attrName>
                                        </p:attrNameLst>
                                      </p:cBhvr>
                                      <p:tavLst>
                                        <p:tav tm="0">
                                          <p:val>
                                            <p:strVal val="#ppt_x"/>
                                          </p:val>
                                        </p:tav>
                                        <p:tav tm="100000">
                                          <p:val>
                                            <p:strVal val="#ppt_x"/>
                                          </p:val>
                                        </p:tav>
                                      </p:tavLst>
                                    </p:anim>
                                    <p:anim calcmode="lin" valueType="num">
                                      <p:cBhvr>
                                        <p:cTn id="63" dur="1000" fill="hold"/>
                                        <p:tgtEl>
                                          <p:spTgt spid="9233"/>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9235"/>
                                        </p:tgtEl>
                                        <p:attrNameLst>
                                          <p:attrName>style.visibility</p:attrName>
                                        </p:attrNameLst>
                                      </p:cBhvr>
                                      <p:to>
                                        <p:strVal val="visible"/>
                                      </p:to>
                                    </p:set>
                                    <p:animEffect transition="in" filter="fade">
                                      <p:cBhvr>
                                        <p:cTn id="66" dur="1000"/>
                                        <p:tgtEl>
                                          <p:spTgt spid="9235"/>
                                        </p:tgtEl>
                                      </p:cBhvr>
                                    </p:animEffect>
                                    <p:anim calcmode="lin" valueType="num">
                                      <p:cBhvr>
                                        <p:cTn id="67" dur="1000" fill="hold"/>
                                        <p:tgtEl>
                                          <p:spTgt spid="9235"/>
                                        </p:tgtEl>
                                        <p:attrNameLst>
                                          <p:attrName>ppt_x</p:attrName>
                                        </p:attrNameLst>
                                      </p:cBhvr>
                                      <p:tavLst>
                                        <p:tav tm="0">
                                          <p:val>
                                            <p:strVal val="#ppt_x"/>
                                          </p:val>
                                        </p:tav>
                                        <p:tav tm="100000">
                                          <p:val>
                                            <p:strVal val="#ppt_x"/>
                                          </p:val>
                                        </p:tav>
                                      </p:tavLst>
                                    </p:anim>
                                    <p:anim calcmode="lin" valueType="num">
                                      <p:cBhvr>
                                        <p:cTn id="68" dur="1000" fill="hold"/>
                                        <p:tgtEl>
                                          <p:spTgt spid="92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P spid="9220" grpId="0" animBg="1"/>
      <p:bldP spid="9221" grpId="0" animBg="1"/>
      <p:bldP spid="9222" grpId="0" animBg="1"/>
      <p:bldP spid="9223" grpId="0" animBg="1"/>
      <p:bldP spid="9224" grpId="0" animBg="1"/>
      <p:bldP spid="9226" grpId="0"/>
      <p:bldP spid="9227" grpId="0"/>
      <p:bldP spid="9228" grpId="0"/>
      <p:bldP spid="9229" grpId="0" animBg="1"/>
      <p:bldP spid="9230" grpId="0" animBg="1"/>
      <p:bldP spid="9231" grpId="0" animBg="1"/>
      <p:bldP spid="9232" grpId="0" animBg="1"/>
      <p:bldP spid="9233" grpId="0" animBg="1"/>
      <p:bldP spid="9234" grpId="0"/>
      <p:bldP spid="92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Rectangle 2"/>
          <p:cNvSpPr>
            <a:spLocks noGrp="1" noChangeArrowheads="1"/>
          </p:cNvSpPr>
          <p:nvPr>
            <p:ph type="title" idx="4294967295"/>
          </p:nvPr>
        </p:nvSpPr>
        <p:spPr>
          <a:xfrm>
            <a:off x="533400" y="685800"/>
            <a:ext cx="8229600" cy="609600"/>
          </a:xfrm>
        </p:spPr>
        <p:txBody>
          <a:bodyPr>
            <a:normAutofit fontScale="90000"/>
          </a:bodyPr>
          <a:lstStyle/>
          <a:p>
            <a:pPr algn="ctr" fontAlgn="auto">
              <a:spcAft>
                <a:spcPts val="0"/>
              </a:spcAft>
              <a:defRPr/>
            </a:pPr>
            <a:r>
              <a:rPr lang="en-US" sz="3600" dirty="0" smtClean="0"/>
              <a:t>Trajectories for those who remain</a:t>
            </a:r>
            <a:br>
              <a:rPr lang="en-US" sz="3600" dirty="0" smtClean="0"/>
            </a:br>
            <a:r>
              <a:rPr lang="en-US" sz="3600" dirty="0" smtClean="0"/>
              <a:t>chronically homeless </a:t>
            </a:r>
          </a:p>
        </p:txBody>
      </p:sp>
      <p:graphicFrame>
        <p:nvGraphicFramePr>
          <p:cNvPr id="4" name="Diagram 3"/>
          <p:cNvGraphicFramePr/>
          <p:nvPr>
            <p:extLst/>
          </p:nvPr>
        </p:nvGraphicFramePr>
        <p:xfrm>
          <a:off x="609600" y="1485900"/>
          <a:ext cx="78486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895600" y="3581400"/>
            <a:ext cx="3459601" cy="523220"/>
          </a:xfrm>
          <a:prstGeom prst="rect">
            <a:avLst/>
          </a:prstGeom>
          <a:noFill/>
        </p:spPr>
        <p:txBody>
          <a:bodyPr wrap="none" rtlCol="0">
            <a:spAutoFit/>
          </a:bodyPr>
          <a:lstStyle/>
          <a:p>
            <a:r>
              <a:rPr lang="en-US" sz="2800" b="1" dirty="0" smtClean="0">
                <a:latin typeface="+mj-lt"/>
              </a:rPr>
              <a:t>Institutional Circuit</a:t>
            </a:r>
            <a:endParaRPr lang="en-US" sz="2800" b="1" dirty="0">
              <a:latin typeface="+mj-lt"/>
            </a:endParaRPr>
          </a:p>
        </p:txBody>
      </p:sp>
      <p:sp>
        <p:nvSpPr>
          <p:cNvPr id="2" name="Oval 1"/>
          <p:cNvSpPr/>
          <p:nvPr/>
        </p:nvSpPr>
        <p:spPr>
          <a:xfrm>
            <a:off x="6172200" y="1295400"/>
            <a:ext cx="2604747"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10% of the population use 50% of system resources</a:t>
            </a:r>
            <a:endParaRPr lang="en-US" dirty="0"/>
          </a:p>
        </p:txBody>
      </p:sp>
      <p:sp>
        <p:nvSpPr>
          <p:cNvPr id="3" name="Oval 2"/>
          <p:cNvSpPr/>
          <p:nvPr/>
        </p:nvSpPr>
        <p:spPr>
          <a:xfrm>
            <a:off x="381000" y="1295400"/>
            <a:ext cx="1828800" cy="1257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Homeless services</a:t>
            </a:r>
          </a:p>
          <a:p>
            <a:pPr algn="ctr"/>
            <a:r>
              <a:rPr lang="en-US" dirty="0" smtClean="0"/>
              <a:t>???</a:t>
            </a:r>
            <a:endParaRPr lang="en-US" dirty="0"/>
          </a:p>
        </p:txBody>
      </p:sp>
    </p:spTree>
    <p:extLst>
      <p:ext uri="{BB962C8B-B14F-4D97-AF65-F5344CB8AC3E}">
        <p14:creationId xmlns:p14="http://schemas.microsoft.com/office/powerpoint/2010/main" xmlns="" val="187852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4376"/>
            <a:ext cx="8229600" cy="1143000"/>
          </a:xfrm>
        </p:spPr>
        <p:txBody>
          <a:bodyPr>
            <a:noAutofit/>
          </a:bodyPr>
          <a:lstStyle/>
          <a:p>
            <a:r>
              <a:rPr lang="en-US" sz="3200" b="1" dirty="0" smtClean="0">
                <a:solidFill>
                  <a:schemeClr val="tx2">
                    <a:lumMod val="75000"/>
                  </a:schemeClr>
                </a:solidFill>
              </a:rPr>
              <a:t>Who is served by Housing First programs?</a:t>
            </a:r>
            <a:br>
              <a:rPr lang="en-US" sz="3200" b="1" dirty="0" smtClean="0">
                <a:solidFill>
                  <a:schemeClr val="tx2">
                    <a:lumMod val="75000"/>
                  </a:schemeClr>
                </a:solidFill>
              </a:rPr>
            </a:br>
            <a:r>
              <a:rPr lang="en-US" sz="3200" b="1" dirty="0" smtClean="0">
                <a:solidFill>
                  <a:schemeClr val="tx2">
                    <a:lumMod val="75000"/>
                  </a:schemeClr>
                </a:solidFill>
              </a:rPr>
              <a:t>Chronic &amp; Episodically Homeless</a:t>
            </a:r>
            <a:endParaRPr lang="en-US" sz="3200" b="1" dirty="0">
              <a:solidFill>
                <a:schemeClr val="tx2">
                  <a:lumMod val="75000"/>
                </a:schemeClr>
              </a:solidFill>
            </a:endParaRPr>
          </a:p>
        </p:txBody>
      </p:sp>
      <p:sp>
        <p:nvSpPr>
          <p:cNvPr id="3" name="Content Placeholder 2"/>
          <p:cNvSpPr>
            <a:spLocks noGrp="1"/>
          </p:cNvSpPr>
          <p:nvPr>
            <p:ph idx="1"/>
          </p:nvPr>
        </p:nvSpPr>
        <p:spPr>
          <a:xfrm>
            <a:off x="891011" y="1717041"/>
            <a:ext cx="3669115" cy="4247824"/>
          </a:xfrm>
        </p:spPr>
        <p:txBody>
          <a:bodyPr/>
          <a:lstStyle/>
          <a:p>
            <a:pPr lvl="1"/>
            <a:endParaRPr lang="en-CA" dirty="0" smtClean="0">
              <a:solidFill>
                <a:schemeClr val="bg1"/>
              </a:solidFill>
            </a:endParaRPr>
          </a:p>
          <a:p>
            <a:pPr lvl="1">
              <a:buNone/>
            </a:pPr>
            <a:endParaRPr lang="en-CA" dirty="0" smtClean="0">
              <a:solidFill>
                <a:schemeClr val="bg1"/>
              </a:solidFill>
            </a:endParaRPr>
          </a:p>
          <a:p>
            <a:pPr lvl="1"/>
            <a:endParaRPr lang="en-CA" dirty="0" smtClean="0">
              <a:solidFill>
                <a:schemeClr val="bg1"/>
              </a:solidFill>
            </a:endParaRPr>
          </a:p>
          <a:p>
            <a:endParaRPr lang="en-US" dirty="0"/>
          </a:p>
        </p:txBody>
      </p:sp>
      <p:graphicFrame>
        <p:nvGraphicFramePr>
          <p:cNvPr id="18" name="Diagram 17"/>
          <p:cNvGraphicFramePr/>
          <p:nvPr>
            <p:extLst/>
          </p:nvPr>
        </p:nvGraphicFramePr>
        <p:xfrm>
          <a:off x="489094" y="2020710"/>
          <a:ext cx="6593564" cy="4073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p:cNvSpPr/>
          <p:nvPr/>
        </p:nvSpPr>
        <p:spPr>
          <a:xfrm>
            <a:off x="6381974" y="1219200"/>
            <a:ext cx="2604747"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10% of the population use 50% of system resources</a:t>
            </a:r>
            <a:endParaRPr lang="en-US" dirty="0"/>
          </a:p>
        </p:txBody>
      </p:sp>
    </p:spTree>
    <p:extLst>
      <p:ext uri="{BB962C8B-B14F-4D97-AF65-F5344CB8AC3E}">
        <p14:creationId xmlns:p14="http://schemas.microsoft.com/office/powerpoint/2010/main" xmlns="" val="31919686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isplaying IMG_1518.JPG"/>
          <p:cNvSpPr>
            <a:spLocks noChangeAspect="1" noChangeArrowheads="1"/>
          </p:cNvSpPr>
          <p:nvPr/>
        </p:nvSpPr>
        <p:spPr bwMode="auto">
          <a:xfrm>
            <a:off x="1905000" y="1600200"/>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xmlns="" val="0"/>
              </a:ext>
            </a:extLst>
          </a:blip>
          <a:srcRect l="1328" t="980"/>
          <a:stretch/>
        </p:blipFill>
        <p:spPr>
          <a:xfrm rot="10800000">
            <a:off x="323850" y="1371600"/>
            <a:ext cx="8496301" cy="5257800"/>
          </a:xfrm>
          <a:prstGeom prst="rect">
            <a:avLst/>
          </a:prstGeom>
        </p:spPr>
      </p:pic>
      <p:sp>
        <p:nvSpPr>
          <p:cNvPr id="4" name="TextBox 3"/>
          <p:cNvSpPr txBox="1"/>
          <p:nvPr/>
        </p:nvSpPr>
        <p:spPr>
          <a:xfrm>
            <a:off x="76200" y="4119"/>
            <a:ext cx="9677400" cy="1292662"/>
          </a:xfrm>
          <a:prstGeom prst="rect">
            <a:avLst/>
          </a:prstGeom>
          <a:noFill/>
        </p:spPr>
        <p:txBody>
          <a:bodyPr wrap="square" rtlCol="0">
            <a:spAutoFit/>
          </a:bodyPr>
          <a:lstStyle/>
          <a:p>
            <a:r>
              <a:rPr lang="en-US" sz="2800" b="1" dirty="0" smtClean="0">
                <a:solidFill>
                  <a:schemeClr val="tx2"/>
                </a:solidFill>
                <a:effectLst>
                  <a:outerShdw blurRad="38100" dist="38100" dir="2700000" algn="tl">
                    <a:srgbClr val="000000">
                      <a:alpha val="43137"/>
                    </a:srgbClr>
                  </a:outerShdw>
                </a:effectLst>
                <a:latin typeface="+mj-lt"/>
              </a:rPr>
              <a:t>Pine Street Inn, Boston </a:t>
            </a:r>
          </a:p>
          <a:p>
            <a:endParaRPr lang="en-US" sz="2800" b="1" dirty="0" smtClean="0">
              <a:solidFill>
                <a:schemeClr val="tx2"/>
              </a:solidFill>
              <a:effectLst>
                <a:outerShdw blurRad="38100" dist="38100" dir="2700000" algn="tl">
                  <a:srgbClr val="000000">
                    <a:alpha val="43137"/>
                  </a:srgbClr>
                </a:outerShdw>
              </a:effectLst>
              <a:latin typeface="+mj-lt"/>
            </a:endParaRPr>
          </a:p>
          <a:p>
            <a:r>
              <a:rPr lang="en-US" sz="2200" dirty="0" smtClean="0">
                <a:solidFill>
                  <a:srgbClr val="002060"/>
                </a:solidFill>
                <a:latin typeface="+mj-lt"/>
              </a:rPr>
              <a:t>                               </a:t>
            </a:r>
            <a:r>
              <a:rPr lang="en-US" sz="2200" b="1" dirty="0" smtClean="0">
                <a:solidFill>
                  <a:srgbClr val="002060"/>
                </a:solidFill>
                <a:latin typeface="+mj-lt"/>
              </a:rPr>
              <a:t>– Lydia Downey from </a:t>
            </a:r>
            <a:r>
              <a:rPr lang="en-US" sz="2200" b="1" dirty="0">
                <a:solidFill>
                  <a:srgbClr val="002060"/>
                </a:solidFill>
                <a:latin typeface="+mj-lt"/>
              </a:rPr>
              <a:t>M</a:t>
            </a:r>
            <a:r>
              <a:rPr lang="en-US" sz="2200" b="1" dirty="0" smtClean="0">
                <a:solidFill>
                  <a:srgbClr val="002060"/>
                </a:solidFill>
                <a:latin typeface="+mj-lt"/>
              </a:rPr>
              <a:t>anaging to Ending homelessness                  </a:t>
            </a:r>
            <a:endParaRPr lang="en-US" sz="2200" b="1" dirty="0">
              <a:solidFill>
                <a:srgbClr val="002060"/>
              </a:solidFill>
              <a:latin typeface="+mj-lt"/>
            </a:endParaRPr>
          </a:p>
        </p:txBody>
      </p:sp>
    </p:spTree>
    <p:extLst>
      <p:ext uri="{BB962C8B-B14F-4D97-AF65-F5344CB8AC3E}">
        <p14:creationId xmlns:p14="http://schemas.microsoft.com/office/powerpoint/2010/main" xmlns="" val="25137569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81000"/>
            <a:ext cx="6248400" cy="1143000"/>
          </a:xfrm>
        </p:spPr>
        <p:txBody>
          <a:bodyPr>
            <a:noAutofit/>
          </a:bodyPr>
          <a:lstStyle/>
          <a:p>
            <a:pPr algn="ctr"/>
            <a:r>
              <a:rPr lang="en-US" sz="4000" b="1" dirty="0" smtClean="0"/>
              <a:t>Shelter utilization and capacity ‘let’s do the math’</a:t>
            </a:r>
            <a:endParaRPr lang="en-US" sz="4000" b="1" dirty="0"/>
          </a:p>
        </p:txBody>
      </p:sp>
      <p:sp>
        <p:nvSpPr>
          <p:cNvPr id="3" name="Content Placeholder 2"/>
          <p:cNvSpPr>
            <a:spLocks noGrp="1"/>
          </p:cNvSpPr>
          <p:nvPr>
            <p:ph idx="1"/>
          </p:nvPr>
        </p:nvSpPr>
        <p:spPr/>
        <p:txBody>
          <a:bodyPr>
            <a:normAutofit/>
          </a:bodyPr>
          <a:lstStyle/>
          <a:p>
            <a:r>
              <a:rPr lang="en-US" dirty="0" smtClean="0">
                <a:latin typeface="+mj-lt"/>
              </a:rPr>
              <a:t>Shelter of 100 beds = 36,500 bed nights</a:t>
            </a:r>
          </a:p>
          <a:p>
            <a:endParaRPr lang="en-US" dirty="0">
              <a:latin typeface="+mj-lt"/>
            </a:endParaRPr>
          </a:p>
          <a:p>
            <a:r>
              <a:rPr lang="en-US" b="1" u="sng" dirty="0" smtClean="0">
                <a:latin typeface="+mj-lt"/>
              </a:rPr>
              <a:t>Average stay per guest</a:t>
            </a:r>
            <a:r>
              <a:rPr lang="en-US" dirty="0" smtClean="0">
                <a:latin typeface="+mj-lt"/>
              </a:rPr>
              <a:t>:</a:t>
            </a:r>
          </a:p>
          <a:p>
            <a:r>
              <a:rPr lang="en-US" dirty="0" smtClean="0">
                <a:latin typeface="+mj-lt"/>
              </a:rPr>
              <a:t>10 people staying 10 nights = 	100 bed nights</a:t>
            </a:r>
            <a:endParaRPr lang="en-US" dirty="0">
              <a:latin typeface="+mj-lt"/>
            </a:endParaRPr>
          </a:p>
          <a:p>
            <a:r>
              <a:rPr lang="en-US" dirty="0" smtClean="0">
                <a:latin typeface="+mj-lt"/>
              </a:rPr>
              <a:t>10 people staying 180 nights =	1,800 bed nights</a:t>
            </a:r>
          </a:p>
          <a:p>
            <a:pPr marL="0" indent="0">
              <a:buNone/>
            </a:pPr>
            <a:endParaRPr lang="en-US" dirty="0" smtClean="0">
              <a:latin typeface="+mj-lt"/>
            </a:endParaRPr>
          </a:p>
          <a:p>
            <a:r>
              <a:rPr lang="en-US" b="1" u="sng" dirty="0" smtClean="0">
                <a:latin typeface="+mj-lt"/>
              </a:rPr>
              <a:t>Annual Service Capacity </a:t>
            </a:r>
            <a:endParaRPr lang="en-US" b="1" u="sng" dirty="0">
              <a:latin typeface="+mj-lt"/>
            </a:endParaRPr>
          </a:p>
          <a:p>
            <a:r>
              <a:rPr lang="en-US" dirty="0" smtClean="0">
                <a:latin typeface="+mj-lt"/>
              </a:rPr>
              <a:t>10 nights per guest =                   3,650 guests/year</a:t>
            </a:r>
            <a:endParaRPr lang="en-US" dirty="0">
              <a:latin typeface="+mj-lt"/>
            </a:endParaRPr>
          </a:p>
          <a:p>
            <a:r>
              <a:rPr lang="en-US" dirty="0" smtClean="0">
                <a:latin typeface="+mj-lt"/>
              </a:rPr>
              <a:t>180 nights per guest=                     203 guests/year</a:t>
            </a:r>
          </a:p>
          <a:p>
            <a:endParaRPr lang="en-US" dirty="0"/>
          </a:p>
          <a:p>
            <a:pPr marL="0" indent="0">
              <a:buNone/>
            </a:pPr>
            <a:endParaRPr lang="en-US" dirty="0"/>
          </a:p>
          <a:p>
            <a:endParaRPr lang="en-US" dirty="0"/>
          </a:p>
        </p:txBody>
      </p:sp>
      <p:pic>
        <p:nvPicPr>
          <p:cNvPr id="4" name="Picture 2" descr="C:\Users\astefancic\Pictures\PTH logo_white_lg_crop.jpg"/>
          <p:cNvPicPr>
            <a:picLocks noChangeAspect="1" noChangeArrowheads="1"/>
          </p:cNvPicPr>
          <p:nvPr/>
        </p:nvPicPr>
        <p:blipFill>
          <a:blip r:embed="rId3"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2495138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762000"/>
            <a:ext cx="7696200" cy="685800"/>
          </a:xfrm>
        </p:spPr>
        <p:txBody>
          <a:bodyPr>
            <a:normAutofit/>
          </a:bodyPr>
          <a:lstStyle/>
          <a:p>
            <a:r>
              <a:rPr lang="en-US" sz="3600" b="1" dirty="0" smtClean="0">
                <a:solidFill>
                  <a:srgbClr val="C00000"/>
                </a:solidFill>
                <a:effectLst>
                  <a:outerShdw blurRad="38100" dist="38100" dir="2700000" algn="tl">
                    <a:srgbClr val="000000">
                      <a:alpha val="43137"/>
                    </a:srgbClr>
                  </a:outerShdw>
                </a:effectLst>
              </a:rPr>
              <a:t>Why focus on the chronically homeless?</a:t>
            </a:r>
            <a:endParaRPr lang="en-US" sz="3600"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935480"/>
            <a:ext cx="7772400" cy="4389120"/>
          </a:xfrm>
        </p:spPr>
        <p:txBody>
          <a:bodyPr>
            <a:normAutofit/>
          </a:bodyPr>
          <a:lstStyle/>
          <a:p>
            <a:pPr>
              <a:buClrTx/>
            </a:pPr>
            <a:r>
              <a:rPr lang="en-US" sz="3200" dirty="0" smtClean="0">
                <a:solidFill>
                  <a:schemeClr val="tx2"/>
                </a:solidFill>
                <a:latin typeface="+mj-lt"/>
              </a:rPr>
              <a:t>Existing systems repeatedly fail to engage/serve this group</a:t>
            </a:r>
          </a:p>
          <a:p>
            <a:pPr>
              <a:buClrTx/>
            </a:pPr>
            <a:r>
              <a:rPr lang="en-US" sz="3200" dirty="0" smtClean="0">
                <a:solidFill>
                  <a:srgbClr val="C00000"/>
                </a:solidFill>
                <a:latin typeface="+mj-lt"/>
              </a:rPr>
              <a:t>Small % overwhelms systems (10%        50%)</a:t>
            </a:r>
          </a:p>
          <a:p>
            <a:pPr>
              <a:buClrTx/>
            </a:pPr>
            <a:r>
              <a:rPr lang="en-US" sz="3200" dirty="0" smtClean="0">
                <a:solidFill>
                  <a:schemeClr val="tx2"/>
                </a:solidFill>
                <a:latin typeface="+mj-lt"/>
              </a:rPr>
              <a:t>Well </a:t>
            </a:r>
            <a:r>
              <a:rPr lang="en-US" sz="3200" dirty="0">
                <a:solidFill>
                  <a:schemeClr val="tx2"/>
                </a:solidFill>
                <a:latin typeface="+mj-lt"/>
              </a:rPr>
              <a:t>known to the </a:t>
            </a:r>
            <a:r>
              <a:rPr lang="en-US" sz="3200" dirty="0" smtClean="0">
                <a:solidFill>
                  <a:schemeClr val="tx2"/>
                </a:solidFill>
                <a:latin typeface="+mj-lt"/>
              </a:rPr>
              <a:t>community</a:t>
            </a:r>
          </a:p>
          <a:p>
            <a:pPr>
              <a:buClrTx/>
            </a:pPr>
            <a:r>
              <a:rPr lang="en-US" sz="3200" dirty="0" smtClean="0">
                <a:solidFill>
                  <a:schemeClr val="tx2"/>
                </a:solidFill>
                <a:latin typeface="+mj-lt"/>
              </a:rPr>
              <a:t>Consensus among multiple stakeholders</a:t>
            </a:r>
          </a:p>
          <a:p>
            <a:pPr>
              <a:buClrTx/>
            </a:pPr>
            <a:r>
              <a:rPr lang="en-US" sz="3200" dirty="0" smtClean="0">
                <a:solidFill>
                  <a:srgbClr val="C00000"/>
                </a:solidFill>
                <a:latin typeface="+mj-lt"/>
              </a:rPr>
              <a:t>Opportunity to improve the overall system</a:t>
            </a:r>
          </a:p>
          <a:p>
            <a:endParaRPr lang="en-US" dirty="0" smtClean="0">
              <a:latin typeface="+mj-lt"/>
            </a:endParaRPr>
          </a:p>
          <a:p>
            <a:endParaRPr lang="en-US" dirty="0" smtClean="0">
              <a:latin typeface="+mj-lt"/>
            </a:endParaRPr>
          </a:p>
          <a:p>
            <a:endParaRPr lang="en-US" dirty="0" smtClean="0">
              <a:latin typeface="+mj-lt"/>
            </a:endParaRPr>
          </a:p>
          <a:p>
            <a:endParaRPr lang="en-US" dirty="0">
              <a:latin typeface="+mj-lt"/>
            </a:endParaRPr>
          </a:p>
        </p:txBody>
      </p:sp>
      <p:sp>
        <p:nvSpPr>
          <p:cNvPr id="4" name="Right Arrow 3"/>
          <p:cNvSpPr/>
          <p:nvPr/>
        </p:nvSpPr>
        <p:spPr>
          <a:xfrm>
            <a:off x="6896100" y="3048000"/>
            <a:ext cx="5334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C:\Users\astefancic\Pictures\PTH logo_white_lg_crop.jpg"/>
          <p:cNvPicPr>
            <a:picLocks noChangeAspect="1" noChangeArrowheads="1"/>
          </p:cNvPicPr>
          <p:nvPr/>
        </p:nvPicPr>
        <p:blipFill>
          <a:blip r:embed="rId3"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7571505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594" y="483233"/>
            <a:ext cx="8229600" cy="1143000"/>
          </a:xfrm>
        </p:spPr>
        <p:txBody>
          <a:bodyPr>
            <a:normAutofit fontScale="90000"/>
          </a:bodyPr>
          <a:lstStyle/>
          <a:p>
            <a:pPr algn="ctr"/>
            <a:r>
              <a:rPr lang="en-US" dirty="0" smtClean="0"/>
              <a:t>2 genealogies driving programs for the homeless  </a:t>
            </a:r>
            <a:endParaRPr lang="en-US" dirty="0"/>
          </a:p>
        </p:txBody>
      </p:sp>
      <p:sp>
        <p:nvSpPr>
          <p:cNvPr id="3" name="Content Placeholder 2"/>
          <p:cNvSpPr>
            <a:spLocks noGrp="1"/>
          </p:cNvSpPr>
          <p:nvPr>
            <p:ph sz="half" idx="1"/>
          </p:nvPr>
        </p:nvSpPr>
        <p:spPr/>
        <p:txBody>
          <a:bodyPr/>
          <a:lstStyle/>
          <a:p>
            <a:pPr marL="0" indent="0">
              <a:buNone/>
            </a:pPr>
            <a:r>
              <a:rPr lang="en-US" sz="2800" dirty="0" smtClean="0">
                <a:latin typeface="+mj-lt"/>
              </a:rPr>
              <a:t>Provider/gov’t/advocate driven system – </a:t>
            </a:r>
          </a:p>
          <a:p>
            <a:pPr marL="0" indent="0">
              <a:buNone/>
            </a:pPr>
            <a:r>
              <a:rPr lang="en-US" sz="2800" dirty="0">
                <a:latin typeface="+mj-lt"/>
              </a:rPr>
              <a:t>D</a:t>
            </a:r>
            <a:r>
              <a:rPr lang="en-US" sz="2800" dirty="0" smtClean="0">
                <a:latin typeface="+mj-lt"/>
              </a:rPr>
              <a:t>evelop a plan to end homelessness; focus is all homeless population</a:t>
            </a:r>
          </a:p>
          <a:p>
            <a:pPr marL="0" indent="0">
              <a:buNone/>
            </a:pPr>
            <a:r>
              <a:rPr lang="en-US" sz="2800" dirty="0" smtClean="0">
                <a:latin typeface="+mj-lt"/>
              </a:rPr>
              <a:t>Plans assessment and referrals and system strategies </a:t>
            </a:r>
          </a:p>
          <a:p>
            <a:pPr marL="0" indent="0">
              <a:buNone/>
            </a:pPr>
            <a:endParaRPr lang="en-US" dirty="0"/>
          </a:p>
        </p:txBody>
      </p:sp>
      <p:sp>
        <p:nvSpPr>
          <p:cNvPr id="4" name="Content Placeholder 3"/>
          <p:cNvSpPr>
            <a:spLocks noGrp="1"/>
          </p:cNvSpPr>
          <p:nvPr>
            <p:ph sz="half" idx="2"/>
          </p:nvPr>
        </p:nvSpPr>
        <p:spPr/>
        <p:txBody>
          <a:bodyPr>
            <a:normAutofit/>
          </a:bodyPr>
          <a:lstStyle/>
          <a:p>
            <a:r>
              <a:rPr lang="en-US" sz="2800" dirty="0" smtClean="0">
                <a:latin typeface="+mj-lt"/>
              </a:rPr>
              <a:t>Program is consumer driven or client directed</a:t>
            </a:r>
          </a:p>
          <a:p>
            <a:r>
              <a:rPr lang="en-US" sz="2800" dirty="0" smtClean="0">
                <a:latin typeface="+mj-lt"/>
              </a:rPr>
              <a:t>Focus on individual who happens to be homeless</a:t>
            </a:r>
          </a:p>
          <a:p>
            <a:r>
              <a:rPr lang="en-US" sz="2800" dirty="0" smtClean="0">
                <a:latin typeface="+mj-lt"/>
              </a:rPr>
              <a:t>Plan is person centered, individualized</a:t>
            </a:r>
          </a:p>
          <a:p>
            <a:r>
              <a:rPr lang="en-US" sz="2800" dirty="0" smtClean="0">
                <a:latin typeface="+mj-lt"/>
              </a:rPr>
              <a:t>The program is evidence based</a:t>
            </a:r>
            <a:endParaRPr lang="en-US" sz="2800" dirty="0">
              <a:latin typeface="+mj-lt"/>
            </a:endParaRPr>
          </a:p>
        </p:txBody>
      </p:sp>
      <p:sp>
        <p:nvSpPr>
          <p:cNvPr id="5" name="Right Arrow 4"/>
          <p:cNvSpPr/>
          <p:nvPr/>
        </p:nvSpPr>
        <p:spPr>
          <a:xfrm>
            <a:off x="299835" y="1953748"/>
            <a:ext cx="18936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99835" y="2829876"/>
            <a:ext cx="18440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324392" y="4164168"/>
            <a:ext cx="18440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8044036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Q&amp;A</a:t>
            </a:r>
            <a:endParaRPr lang="en-US" dirty="0"/>
          </a:p>
        </p:txBody>
      </p:sp>
      <p:sp>
        <p:nvSpPr>
          <p:cNvPr id="3" name="Content Placeholder 2"/>
          <p:cNvSpPr>
            <a:spLocks noGrp="1"/>
          </p:cNvSpPr>
          <p:nvPr>
            <p:ph idx="1"/>
          </p:nvPr>
        </p:nvSpPr>
        <p:spPr/>
        <p:txBody>
          <a:bodyPr>
            <a:normAutofit/>
          </a:bodyPr>
          <a:lstStyle/>
          <a:p>
            <a:pPr marL="0" indent="0">
              <a:buNone/>
            </a:pPr>
            <a:r>
              <a:rPr lang="en-US" sz="4000" dirty="0" smtClean="0">
                <a:solidFill>
                  <a:schemeClr val="accent1">
                    <a:lumMod val="50000"/>
                  </a:schemeClr>
                </a:solidFill>
                <a:latin typeface="+mj-lt"/>
              </a:rPr>
              <a:t>CHAPTER II</a:t>
            </a:r>
          </a:p>
          <a:p>
            <a:endParaRPr lang="en-US" sz="4000" dirty="0">
              <a:solidFill>
                <a:schemeClr val="accent1">
                  <a:lumMod val="50000"/>
                </a:schemeClr>
              </a:solidFill>
              <a:latin typeface="+mj-lt"/>
            </a:endParaRPr>
          </a:p>
          <a:p>
            <a:pPr marL="0" indent="0" algn="ctr">
              <a:buNone/>
            </a:pPr>
            <a:r>
              <a:rPr lang="en-US" sz="4000" dirty="0" smtClean="0">
                <a:solidFill>
                  <a:schemeClr val="accent1">
                    <a:lumMod val="50000"/>
                  </a:schemeClr>
                </a:solidFill>
                <a:latin typeface="+mj-lt"/>
              </a:rPr>
              <a:t>THE PATHWAYS</a:t>
            </a:r>
          </a:p>
          <a:p>
            <a:pPr marL="0" indent="0" algn="ctr">
              <a:buNone/>
            </a:pPr>
            <a:r>
              <a:rPr lang="en-US" sz="4000" dirty="0" smtClean="0">
                <a:solidFill>
                  <a:schemeClr val="accent1">
                    <a:lumMod val="50000"/>
                  </a:schemeClr>
                </a:solidFill>
                <a:latin typeface="+mj-lt"/>
              </a:rPr>
              <a:t>HOUSING FIRST PROGRAM</a:t>
            </a:r>
          </a:p>
          <a:p>
            <a:pPr marL="0" indent="0" algn="ctr">
              <a:buNone/>
            </a:pPr>
            <a:r>
              <a:rPr lang="en-US" sz="4000" dirty="0" smtClean="0">
                <a:solidFill>
                  <a:schemeClr val="accent1">
                    <a:lumMod val="50000"/>
                  </a:schemeClr>
                </a:solidFill>
                <a:latin typeface="+mj-lt"/>
              </a:rPr>
              <a:t>HOUSING COMPONENT</a:t>
            </a:r>
            <a:endParaRPr lang="en-US" sz="4000" dirty="0">
              <a:solidFill>
                <a:schemeClr val="accent1">
                  <a:lumMod val="50000"/>
                </a:schemeClr>
              </a:solidFill>
              <a:latin typeface="+mj-lt"/>
            </a:endParaRPr>
          </a:p>
        </p:txBody>
      </p:sp>
    </p:spTree>
    <p:extLst>
      <p:ext uri="{BB962C8B-B14F-4D97-AF65-F5344CB8AC3E}">
        <p14:creationId xmlns:p14="http://schemas.microsoft.com/office/powerpoint/2010/main" xmlns="" val="4760003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1058" y="3810000"/>
            <a:ext cx="7851648" cy="1828800"/>
          </a:xfrm>
        </p:spPr>
        <p:txBody>
          <a:bodyPr>
            <a:normAutofit fontScale="90000"/>
          </a:bodyPr>
          <a:lstStyle/>
          <a:p>
            <a:pPr algn="l"/>
            <a:r>
              <a:rPr lang="en-US" u="sng" dirty="0" smtClean="0">
                <a:solidFill>
                  <a:srgbClr val="FFC000"/>
                </a:solidFill>
              </a:rPr>
              <a:t>Housing First</a:t>
            </a:r>
            <a:r>
              <a:rPr lang="en-US" dirty="0" smtClean="0">
                <a:solidFill>
                  <a:srgbClr val="FFC000"/>
                </a:solidFill>
              </a:rPr>
              <a:t>:</a:t>
            </a:r>
            <a:br>
              <a:rPr lang="en-US" dirty="0" smtClean="0">
                <a:solidFill>
                  <a:srgbClr val="FFC000"/>
                </a:solidFill>
              </a:rPr>
            </a:br>
            <a:r>
              <a:rPr lang="en-US" dirty="0" smtClean="0">
                <a:solidFill>
                  <a:srgbClr val="FFC000"/>
                </a:solidFill>
              </a:rPr>
              <a:t>Immediate Access</a:t>
            </a:r>
            <a:br>
              <a:rPr lang="en-US" dirty="0" smtClean="0">
                <a:solidFill>
                  <a:srgbClr val="FFC000"/>
                </a:solidFill>
              </a:rPr>
            </a:br>
            <a:r>
              <a:rPr lang="en-US" dirty="0" smtClean="0">
                <a:solidFill>
                  <a:srgbClr val="FFC000"/>
                </a:solidFill>
              </a:rPr>
              <a:t>Appropriate Supports</a:t>
            </a:r>
            <a:br>
              <a:rPr lang="en-US" dirty="0" smtClean="0">
                <a:solidFill>
                  <a:srgbClr val="FFC000"/>
                </a:solidFill>
              </a:rPr>
            </a:br>
            <a:r>
              <a:rPr lang="en-US" dirty="0" smtClean="0">
                <a:solidFill>
                  <a:srgbClr val="FFC000"/>
                </a:solidFill>
              </a:rPr>
              <a:t>No Treatment Prerequisites</a:t>
            </a:r>
            <a:br>
              <a:rPr lang="en-US" dirty="0" smtClean="0">
                <a:solidFill>
                  <a:srgbClr val="FFC000"/>
                </a:solidFill>
              </a:rPr>
            </a:br>
            <a:r>
              <a:rPr lang="en-US" dirty="0" smtClean="0">
                <a:solidFill>
                  <a:srgbClr val="FFC000"/>
                </a:solidFill>
              </a:rPr>
              <a:t>Offers Housing as Basic Human Right</a:t>
            </a:r>
            <a:br>
              <a:rPr lang="en-US" dirty="0" smtClean="0">
                <a:solidFill>
                  <a:srgbClr val="FFC000"/>
                </a:solidFill>
              </a:rPr>
            </a:br>
            <a:r>
              <a:rPr lang="en-US" dirty="0" smtClean="0">
                <a:solidFill>
                  <a:srgbClr val="FFC000"/>
                </a:solidFill>
              </a:rPr>
              <a:t>  </a:t>
            </a:r>
            <a:endParaRPr lang="en-US" dirty="0">
              <a:solidFill>
                <a:srgbClr val="FFC000"/>
              </a:solidFill>
            </a:endParaRPr>
          </a:p>
        </p:txBody>
      </p:sp>
      <p:sp>
        <p:nvSpPr>
          <p:cNvPr id="3" name="Subtitle 2"/>
          <p:cNvSpPr>
            <a:spLocks noGrp="1"/>
          </p:cNvSpPr>
          <p:nvPr>
            <p:ph type="subTitle" idx="1"/>
          </p:nvPr>
        </p:nvSpPr>
        <p:spPr>
          <a:xfrm>
            <a:off x="898427" y="4762500"/>
            <a:ext cx="7854696" cy="1752600"/>
          </a:xfrm>
        </p:spPr>
        <p:txBody>
          <a:bodyPr>
            <a:normAutofit/>
          </a:bodyPr>
          <a:lstStyle/>
          <a:p>
            <a:pPr>
              <a:buClrTx/>
            </a:pPr>
            <a:r>
              <a:rPr lang="en-US" sz="4400" dirty="0" smtClean="0">
                <a:solidFill>
                  <a:schemeClr val="tx2"/>
                </a:solidFill>
                <a:latin typeface="+mj-lt"/>
              </a:rPr>
              <a:t>A Paradigm Shift in </a:t>
            </a:r>
          </a:p>
          <a:p>
            <a:pPr>
              <a:buClrTx/>
            </a:pPr>
            <a:r>
              <a:rPr lang="en-US" sz="4400" dirty="0" smtClean="0">
                <a:solidFill>
                  <a:schemeClr val="tx2"/>
                </a:solidFill>
                <a:latin typeface="+mj-lt"/>
              </a:rPr>
              <a:t>Housing and Services</a:t>
            </a:r>
            <a:endParaRPr lang="en-US" sz="4400" dirty="0">
              <a:solidFill>
                <a:schemeClr val="tx2"/>
              </a:solidFill>
              <a:latin typeface="+mj-lt"/>
            </a:endParaRPr>
          </a:p>
        </p:txBody>
      </p:sp>
      <p:pic>
        <p:nvPicPr>
          <p:cNvPr id="4" name="image1.png"/>
          <p:cNvPicPr/>
          <p:nvPr/>
        </p:nvPicPr>
        <p:blipFill>
          <a:blip r:embed="rId3"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40333958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ctrTitle"/>
          </p:nvPr>
        </p:nvSpPr>
        <p:spPr>
          <a:xfrm>
            <a:off x="0" y="634286"/>
            <a:ext cx="4956048" cy="990600"/>
          </a:xfrm>
        </p:spPr>
        <p:txBody>
          <a:bodyPr>
            <a:normAutofit/>
          </a:bodyPr>
          <a:lstStyle/>
          <a:p>
            <a:r>
              <a:rPr lang="en-US" dirty="0" smtClean="0">
                <a:solidFill>
                  <a:srgbClr val="FFC000"/>
                </a:solidFill>
              </a:rPr>
              <a:t>Today’s Agenda</a:t>
            </a:r>
          </a:p>
        </p:txBody>
      </p:sp>
      <p:sp>
        <p:nvSpPr>
          <p:cNvPr id="98306" name="Content Placeholder 2"/>
          <p:cNvSpPr>
            <a:spLocks noGrp="1"/>
          </p:cNvSpPr>
          <p:nvPr>
            <p:ph type="subTitle" idx="1"/>
          </p:nvPr>
        </p:nvSpPr>
        <p:spPr>
          <a:xfrm>
            <a:off x="685800" y="1752600"/>
            <a:ext cx="7924800" cy="4877514"/>
          </a:xfrm>
        </p:spPr>
        <p:txBody>
          <a:bodyPr>
            <a:normAutofit fontScale="40000" lnSpcReduction="20000"/>
          </a:bodyPr>
          <a:lstStyle/>
          <a:p>
            <a:pPr>
              <a:buClr>
                <a:srgbClr val="002060"/>
              </a:buClr>
            </a:pPr>
            <a:endParaRPr lang="en-US" dirty="0" smtClean="0"/>
          </a:p>
          <a:p>
            <a:pPr marL="857250" indent="-857250" algn="l">
              <a:lnSpc>
                <a:spcPct val="130000"/>
              </a:lnSpc>
              <a:buClr>
                <a:srgbClr val="002060"/>
              </a:buClr>
              <a:buFont typeface="Arial" panose="020B0604020202020204" pitchFamily="34" charset="0"/>
              <a:buChar char="•"/>
            </a:pPr>
            <a:r>
              <a:rPr lang="en-US" sz="8800" b="1" dirty="0" smtClean="0">
                <a:latin typeface="+mj-lt"/>
              </a:rPr>
              <a:t>9:00- 4:00  Housing First Workshop</a:t>
            </a:r>
          </a:p>
          <a:p>
            <a:pPr marL="857250" indent="-857250" algn="l">
              <a:lnSpc>
                <a:spcPct val="130000"/>
              </a:lnSpc>
              <a:buClr>
                <a:srgbClr val="002060"/>
              </a:buClr>
              <a:buFont typeface="Arial" panose="020B0604020202020204" pitchFamily="34" charset="0"/>
              <a:buChar char="•"/>
            </a:pPr>
            <a:r>
              <a:rPr lang="en-US" sz="8800" b="1" dirty="0" smtClean="0">
                <a:latin typeface="+mj-lt"/>
              </a:rPr>
              <a:t>Morning Break</a:t>
            </a:r>
          </a:p>
          <a:p>
            <a:pPr marL="857250" indent="-857250" algn="l">
              <a:lnSpc>
                <a:spcPct val="130000"/>
              </a:lnSpc>
              <a:buClr>
                <a:srgbClr val="002060"/>
              </a:buClr>
              <a:buFont typeface="Arial" panose="020B0604020202020204" pitchFamily="34" charset="0"/>
              <a:buChar char="•"/>
            </a:pPr>
            <a:r>
              <a:rPr lang="en-US" sz="8800" b="1" dirty="0" smtClean="0">
                <a:latin typeface="+mj-lt"/>
              </a:rPr>
              <a:t>10:20-10:40</a:t>
            </a:r>
          </a:p>
          <a:p>
            <a:pPr marL="857250" indent="-857250" algn="l">
              <a:lnSpc>
                <a:spcPct val="130000"/>
              </a:lnSpc>
              <a:buClr>
                <a:srgbClr val="002060"/>
              </a:buClr>
              <a:buFont typeface="Arial" panose="020B0604020202020204" pitchFamily="34" charset="0"/>
              <a:buChar char="•"/>
            </a:pPr>
            <a:r>
              <a:rPr lang="en-US" sz="8800" b="1" dirty="0" smtClean="0">
                <a:latin typeface="+mj-lt"/>
              </a:rPr>
              <a:t>Lunch </a:t>
            </a:r>
            <a:r>
              <a:rPr lang="en-US" sz="8800" dirty="0" smtClean="0">
                <a:latin typeface="+mj-lt"/>
              </a:rPr>
              <a:t>12:00- 1:00 Lunch </a:t>
            </a:r>
          </a:p>
          <a:p>
            <a:pPr marL="857250" indent="-857250" algn="l">
              <a:lnSpc>
                <a:spcPct val="130000"/>
              </a:lnSpc>
              <a:buClr>
                <a:srgbClr val="002060"/>
              </a:buClr>
              <a:buFont typeface="Arial" panose="020B0604020202020204" pitchFamily="34" charset="0"/>
              <a:buChar char="•"/>
            </a:pPr>
            <a:r>
              <a:rPr lang="en-US" sz="8800" b="1" dirty="0" smtClean="0">
                <a:latin typeface="+mj-lt"/>
              </a:rPr>
              <a:t>Afternoon Break</a:t>
            </a:r>
          </a:p>
          <a:p>
            <a:pPr marL="857250" indent="-857250" algn="l">
              <a:lnSpc>
                <a:spcPct val="130000"/>
              </a:lnSpc>
              <a:buClr>
                <a:srgbClr val="002060"/>
              </a:buClr>
              <a:buFont typeface="Arial" panose="020B0604020202020204" pitchFamily="34" charset="0"/>
              <a:buChar char="•"/>
            </a:pPr>
            <a:r>
              <a:rPr lang="en-US" sz="8800" b="1" dirty="0" smtClean="0">
                <a:latin typeface="+mj-lt"/>
              </a:rPr>
              <a:t>2:15-2:35</a:t>
            </a:r>
            <a:endParaRPr lang="en-US" sz="8800" dirty="0" smtClean="0">
              <a:latin typeface="+mj-lt"/>
            </a:endParaRPr>
          </a:p>
          <a:p>
            <a:pPr marL="0" indent="0" algn="l">
              <a:buClr>
                <a:srgbClr val="002060"/>
              </a:buClr>
              <a:buNone/>
            </a:pPr>
            <a:endParaRPr lang="en-US" sz="3200" dirty="0" smtClean="0">
              <a:solidFill>
                <a:srgbClr val="002060"/>
              </a:solidFill>
              <a:latin typeface="Trebuchet MS" panose="020B0603020202020204" pitchFamily="34" charset="0"/>
            </a:endParaRPr>
          </a:p>
        </p:txBody>
      </p:sp>
      <p:pic>
        <p:nvPicPr>
          <p:cNvPr id="5" name="image1.png"/>
          <p:cNvPicPr/>
          <p:nvPr/>
        </p:nvPicPr>
        <p:blipFill>
          <a:blip r:embed="rId3"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13076969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Line 3"/>
          <p:cNvSpPr>
            <a:spLocks noChangeShapeType="1"/>
          </p:cNvSpPr>
          <p:nvPr/>
        </p:nvSpPr>
        <p:spPr bwMode="auto">
          <a:xfrm flipV="1">
            <a:off x="1161088" y="4915950"/>
            <a:ext cx="1738088" cy="0"/>
          </a:xfrm>
          <a:prstGeom prst="line">
            <a:avLst/>
          </a:prstGeom>
          <a:noFill/>
          <a:ln w="28575">
            <a:solidFill>
              <a:schemeClr val="tx1"/>
            </a:solidFill>
            <a:round/>
            <a:headEnd/>
            <a:tailEnd type="none" w="lg" len="lg"/>
          </a:ln>
        </p:spPr>
        <p:txBody>
          <a:bodyPr lIns="95190" tIns="47595" rIns="95190" bIns="47595"/>
          <a:lstStyle/>
          <a:p>
            <a:endParaRPr lang="en-US" dirty="0"/>
          </a:p>
        </p:txBody>
      </p:sp>
      <p:sp>
        <p:nvSpPr>
          <p:cNvPr id="10243" name="Line 4"/>
          <p:cNvSpPr>
            <a:spLocks noChangeShapeType="1"/>
          </p:cNvSpPr>
          <p:nvPr/>
        </p:nvSpPr>
        <p:spPr bwMode="auto">
          <a:xfrm flipV="1">
            <a:off x="2893036" y="3924666"/>
            <a:ext cx="1738089" cy="0"/>
          </a:xfrm>
          <a:prstGeom prst="line">
            <a:avLst/>
          </a:prstGeom>
          <a:noFill/>
          <a:ln w="9525" algn="ctr">
            <a:solidFill>
              <a:srgbClr val="C0C0C0"/>
            </a:solidFill>
            <a:round/>
            <a:headEnd/>
            <a:tailEnd type="none" w="lg" len="lg"/>
          </a:ln>
        </p:spPr>
        <p:txBody>
          <a:bodyPr lIns="95190" tIns="47595" rIns="95190" bIns="47595"/>
          <a:lstStyle/>
          <a:p>
            <a:endParaRPr lang="en-US" dirty="0"/>
          </a:p>
        </p:txBody>
      </p:sp>
      <p:sp>
        <p:nvSpPr>
          <p:cNvPr id="10244" name="Line 5"/>
          <p:cNvSpPr>
            <a:spLocks noChangeShapeType="1"/>
          </p:cNvSpPr>
          <p:nvPr/>
        </p:nvSpPr>
        <p:spPr bwMode="auto">
          <a:xfrm flipV="1">
            <a:off x="4565492" y="2933382"/>
            <a:ext cx="1738089" cy="0"/>
          </a:xfrm>
          <a:prstGeom prst="line">
            <a:avLst/>
          </a:prstGeom>
          <a:noFill/>
          <a:ln w="9525" algn="ctr">
            <a:solidFill>
              <a:srgbClr val="C0C0C0"/>
            </a:solidFill>
            <a:round/>
            <a:headEnd/>
            <a:tailEnd type="none" w="lg" len="lg"/>
          </a:ln>
        </p:spPr>
        <p:txBody>
          <a:bodyPr lIns="95190" tIns="47595" rIns="95190" bIns="47595"/>
          <a:lstStyle/>
          <a:p>
            <a:endParaRPr lang="en-US" dirty="0"/>
          </a:p>
        </p:txBody>
      </p:sp>
      <p:sp>
        <p:nvSpPr>
          <p:cNvPr id="10245" name="Line 6"/>
          <p:cNvSpPr>
            <a:spLocks noChangeShapeType="1"/>
          </p:cNvSpPr>
          <p:nvPr/>
        </p:nvSpPr>
        <p:spPr bwMode="auto">
          <a:xfrm flipV="1">
            <a:off x="6303512" y="1941732"/>
            <a:ext cx="1738088" cy="0"/>
          </a:xfrm>
          <a:prstGeom prst="line">
            <a:avLst/>
          </a:prstGeom>
          <a:noFill/>
          <a:ln w="28575">
            <a:solidFill>
              <a:schemeClr val="tx1"/>
            </a:solidFill>
            <a:round/>
            <a:headEnd/>
            <a:tailEnd type="none" w="lg" len="lg"/>
          </a:ln>
        </p:spPr>
        <p:txBody>
          <a:bodyPr lIns="95190" tIns="47595" rIns="95190" bIns="47595"/>
          <a:lstStyle/>
          <a:p>
            <a:endParaRPr lang="en-US" dirty="0"/>
          </a:p>
        </p:txBody>
      </p:sp>
      <p:sp>
        <p:nvSpPr>
          <p:cNvPr id="10246" name="Line 9"/>
          <p:cNvSpPr>
            <a:spLocks noChangeShapeType="1"/>
          </p:cNvSpPr>
          <p:nvPr/>
        </p:nvSpPr>
        <p:spPr bwMode="auto">
          <a:xfrm flipV="1">
            <a:off x="6303512" y="1941732"/>
            <a:ext cx="0" cy="991284"/>
          </a:xfrm>
          <a:prstGeom prst="line">
            <a:avLst/>
          </a:prstGeom>
          <a:noFill/>
          <a:ln w="28575">
            <a:solidFill>
              <a:schemeClr val="tx1"/>
            </a:solidFill>
            <a:round/>
            <a:headEnd/>
            <a:tailEnd type="none" w="lg" len="lg"/>
          </a:ln>
        </p:spPr>
        <p:txBody>
          <a:bodyPr lIns="95190" tIns="47595" rIns="95190" bIns="47595"/>
          <a:lstStyle/>
          <a:p>
            <a:endParaRPr lang="en-US" dirty="0"/>
          </a:p>
        </p:txBody>
      </p:sp>
      <p:sp>
        <p:nvSpPr>
          <p:cNvPr id="10247" name="Rectangle 10"/>
          <p:cNvSpPr>
            <a:spLocks noChangeArrowheads="1"/>
          </p:cNvSpPr>
          <p:nvPr/>
        </p:nvSpPr>
        <p:spPr bwMode="auto">
          <a:xfrm>
            <a:off x="1600200" y="5035807"/>
            <a:ext cx="1164665" cy="276999"/>
          </a:xfrm>
          <a:prstGeom prst="rect">
            <a:avLst/>
          </a:prstGeom>
          <a:noFill/>
          <a:ln w="9525">
            <a:noFill/>
            <a:miter lim="800000"/>
            <a:headEnd/>
            <a:tailEnd/>
          </a:ln>
        </p:spPr>
        <p:txBody>
          <a:bodyPr lIns="0" tIns="0" rIns="0" bIns="0">
            <a:spAutoFit/>
          </a:bodyPr>
          <a:lstStyle/>
          <a:p>
            <a:pPr defTabSz="913526">
              <a:buClr>
                <a:schemeClr val="tx2"/>
              </a:buClr>
            </a:pPr>
            <a:r>
              <a:rPr lang="en-US" dirty="0" smtClean="0">
                <a:latin typeface="Calibri" pitchFamily="34" charset="0"/>
              </a:rPr>
              <a:t>Homeless</a:t>
            </a:r>
            <a:endParaRPr lang="en-US" dirty="0">
              <a:latin typeface="Calibri" pitchFamily="34" charset="0"/>
            </a:endParaRPr>
          </a:p>
        </p:txBody>
      </p:sp>
      <p:sp>
        <p:nvSpPr>
          <p:cNvPr id="10248" name="Rectangle 11"/>
          <p:cNvSpPr>
            <a:spLocks noChangeArrowheads="1"/>
          </p:cNvSpPr>
          <p:nvPr/>
        </p:nvSpPr>
        <p:spPr bwMode="auto">
          <a:xfrm>
            <a:off x="2786982" y="4019096"/>
            <a:ext cx="1535609" cy="830997"/>
          </a:xfrm>
          <a:prstGeom prst="rect">
            <a:avLst/>
          </a:prstGeom>
          <a:noFill/>
          <a:ln w="9525">
            <a:noFill/>
            <a:miter lim="800000"/>
            <a:headEnd/>
            <a:tailEnd/>
          </a:ln>
        </p:spPr>
        <p:txBody>
          <a:bodyPr lIns="0" tIns="0" rIns="0" bIns="0">
            <a:spAutoFit/>
          </a:bodyPr>
          <a:lstStyle/>
          <a:p>
            <a:pPr algn="ctr" defTabSz="913526">
              <a:buClr>
                <a:schemeClr val="tx2"/>
              </a:buClr>
            </a:pPr>
            <a:r>
              <a:rPr lang="en-US" dirty="0" smtClean="0">
                <a:solidFill>
                  <a:srgbClr val="C0C0C0"/>
                </a:solidFill>
                <a:latin typeface="Calibri" pitchFamily="34" charset="0"/>
              </a:rPr>
              <a:t>Emergency Shelter </a:t>
            </a:r>
            <a:r>
              <a:rPr lang="en-US" dirty="0">
                <a:solidFill>
                  <a:srgbClr val="C0C0C0"/>
                </a:solidFill>
                <a:latin typeface="Calibri" pitchFamily="34" charset="0"/>
              </a:rPr>
              <a:t>P</a:t>
            </a:r>
            <a:r>
              <a:rPr lang="en-US" dirty="0" smtClean="0">
                <a:solidFill>
                  <a:srgbClr val="C0C0C0"/>
                </a:solidFill>
                <a:latin typeface="Calibri" pitchFamily="34" charset="0"/>
              </a:rPr>
              <a:t>lacement</a:t>
            </a:r>
            <a:endParaRPr lang="en-US" dirty="0">
              <a:solidFill>
                <a:srgbClr val="C0C0C0"/>
              </a:solidFill>
              <a:latin typeface="Calibri" pitchFamily="34" charset="0"/>
            </a:endParaRPr>
          </a:p>
        </p:txBody>
      </p:sp>
      <p:sp>
        <p:nvSpPr>
          <p:cNvPr id="10249" name="Rectangle 12"/>
          <p:cNvSpPr>
            <a:spLocks noChangeArrowheads="1"/>
          </p:cNvSpPr>
          <p:nvPr/>
        </p:nvSpPr>
        <p:spPr bwMode="auto">
          <a:xfrm>
            <a:off x="4644023" y="3153644"/>
            <a:ext cx="1535609" cy="570150"/>
          </a:xfrm>
          <a:prstGeom prst="rect">
            <a:avLst/>
          </a:prstGeom>
          <a:noFill/>
          <a:ln w="9525">
            <a:solidFill>
              <a:schemeClr val="bg1"/>
            </a:solidFill>
            <a:prstDash val="sysDot"/>
            <a:miter lim="800000"/>
            <a:headEnd/>
            <a:tailEnd/>
          </a:ln>
        </p:spPr>
        <p:txBody>
          <a:bodyPr lIns="0" tIns="0" rIns="0" bIns="0">
            <a:spAutoFit/>
          </a:bodyPr>
          <a:lstStyle/>
          <a:p>
            <a:pPr algn="ctr" defTabSz="913526">
              <a:buClr>
                <a:schemeClr val="tx2"/>
              </a:buClr>
            </a:pPr>
            <a:r>
              <a:rPr lang="en-US" dirty="0">
                <a:solidFill>
                  <a:srgbClr val="C0C0C0"/>
                </a:solidFill>
                <a:latin typeface="Calibri" pitchFamily="34" charset="0"/>
              </a:rPr>
              <a:t>Transitional housing</a:t>
            </a:r>
          </a:p>
        </p:txBody>
      </p:sp>
      <p:sp>
        <p:nvSpPr>
          <p:cNvPr id="10250" name="Rectangle 13"/>
          <p:cNvSpPr>
            <a:spLocks noChangeArrowheads="1"/>
          </p:cNvSpPr>
          <p:nvPr/>
        </p:nvSpPr>
        <p:spPr bwMode="auto">
          <a:xfrm>
            <a:off x="6390142" y="2198255"/>
            <a:ext cx="1535609" cy="830997"/>
          </a:xfrm>
          <a:prstGeom prst="rect">
            <a:avLst/>
          </a:prstGeom>
          <a:noFill/>
          <a:ln w="9525">
            <a:noFill/>
            <a:miter lim="800000"/>
            <a:headEnd/>
            <a:tailEnd/>
          </a:ln>
        </p:spPr>
        <p:txBody>
          <a:bodyPr lIns="0" tIns="0" rIns="0" bIns="0">
            <a:spAutoFit/>
          </a:bodyPr>
          <a:lstStyle/>
          <a:p>
            <a:pPr algn="ctr" defTabSz="913526">
              <a:buClr>
                <a:schemeClr val="tx2"/>
              </a:buClr>
            </a:pPr>
            <a:r>
              <a:rPr lang="en-US" dirty="0" smtClean="0">
                <a:latin typeface="Calibri" pitchFamily="34" charset="0"/>
              </a:rPr>
              <a:t>Permanent supportive </a:t>
            </a:r>
            <a:r>
              <a:rPr lang="en-US" dirty="0">
                <a:latin typeface="Calibri" pitchFamily="34" charset="0"/>
              </a:rPr>
              <a:t>housing</a:t>
            </a:r>
          </a:p>
        </p:txBody>
      </p:sp>
      <p:sp>
        <p:nvSpPr>
          <p:cNvPr id="10251" name="Freeform 14"/>
          <p:cNvSpPr>
            <a:spLocks/>
          </p:cNvSpPr>
          <p:nvPr/>
        </p:nvSpPr>
        <p:spPr bwMode="auto">
          <a:xfrm>
            <a:off x="2213556" y="3924666"/>
            <a:ext cx="670614" cy="991284"/>
          </a:xfrm>
          <a:custGeom>
            <a:avLst/>
            <a:gdLst>
              <a:gd name="T0" fmla="*/ 2147483647 w 435"/>
              <a:gd name="T1" fmla="*/ 2147483647 h 222"/>
              <a:gd name="T2" fmla="*/ 2147483647 w 435"/>
              <a:gd name="T3" fmla="*/ 0 h 222"/>
              <a:gd name="T4" fmla="*/ 0 w 435"/>
              <a:gd name="T5" fmla="*/ 2147483647 h 222"/>
              <a:gd name="T6" fmla="*/ 0 w 435"/>
              <a:gd name="T7" fmla="*/ 2147483647 h 222"/>
              <a:gd name="T8" fmla="*/ 0 60000 65536"/>
              <a:gd name="T9" fmla="*/ 0 60000 65536"/>
              <a:gd name="T10" fmla="*/ 0 60000 65536"/>
              <a:gd name="T11" fmla="*/ 0 60000 65536"/>
              <a:gd name="T12" fmla="*/ 0 w 435"/>
              <a:gd name="T13" fmla="*/ 0 h 222"/>
              <a:gd name="T14" fmla="*/ 435 w 435"/>
              <a:gd name="T15" fmla="*/ 222 h 222"/>
            </a:gdLst>
            <a:ahLst/>
            <a:cxnLst>
              <a:cxn ang="T8">
                <a:pos x="T0" y="T1"/>
              </a:cxn>
              <a:cxn ang="T9">
                <a:pos x="T2" y="T3"/>
              </a:cxn>
              <a:cxn ang="T10">
                <a:pos x="T4" y="T5"/>
              </a:cxn>
              <a:cxn ang="T11">
                <a:pos x="T6" y="T7"/>
              </a:cxn>
            </a:cxnLst>
            <a:rect l="T12" t="T13" r="T14" b="T15"/>
            <a:pathLst>
              <a:path w="435" h="222">
                <a:moveTo>
                  <a:pt x="434" y="221"/>
                </a:moveTo>
                <a:lnTo>
                  <a:pt x="434" y="0"/>
                </a:lnTo>
                <a:lnTo>
                  <a:pt x="0" y="81"/>
                </a:lnTo>
                <a:lnTo>
                  <a:pt x="0" y="221"/>
                </a:lnTo>
              </a:path>
            </a:pathLst>
          </a:custGeom>
          <a:noFill/>
          <a:ln w="9525" algn="ctr">
            <a:solidFill>
              <a:srgbClr val="C0C0C0"/>
            </a:solidFill>
            <a:miter lim="800000"/>
            <a:headEnd type="none" w="sm" len="sm"/>
            <a:tailEnd type="none" w="sm" len="sm"/>
          </a:ln>
        </p:spPr>
        <p:txBody>
          <a:bodyPr lIns="93286" tIns="46643" rIns="93286" bIns="46643"/>
          <a:lstStyle/>
          <a:p>
            <a:endParaRPr lang="en-US" dirty="0"/>
          </a:p>
        </p:txBody>
      </p:sp>
      <p:sp>
        <p:nvSpPr>
          <p:cNvPr id="10252" name="Freeform 15"/>
          <p:cNvSpPr>
            <a:spLocks/>
          </p:cNvSpPr>
          <p:nvPr/>
        </p:nvSpPr>
        <p:spPr bwMode="auto">
          <a:xfrm>
            <a:off x="3894878" y="2933382"/>
            <a:ext cx="670614" cy="991284"/>
          </a:xfrm>
          <a:custGeom>
            <a:avLst/>
            <a:gdLst>
              <a:gd name="T0" fmla="*/ 2147483647 w 435"/>
              <a:gd name="T1" fmla="*/ 2147483647 h 222"/>
              <a:gd name="T2" fmla="*/ 2147483647 w 435"/>
              <a:gd name="T3" fmla="*/ 0 h 222"/>
              <a:gd name="T4" fmla="*/ 0 w 435"/>
              <a:gd name="T5" fmla="*/ 2147483647 h 222"/>
              <a:gd name="T6" fmla="*/ 0 w 435"/>
              <a:gd name="T7" fmla="*/ 2147483647 h 222"/>
              <a:gd name="T8" fmla="*/ 0 60000 65536"/>
              <a:gd name="T9" fmla="*/ 0 60000 65536"/>
              <a:gd name="T10" fmla="*/ 0 60000 65536"/>
              <a:gd name="T11" fmla="*/ 0 60000 65536"/>
              <a:gd name="T12" fmla="*/ 0 w 435"/>
              <a:gd name="T13" fmla="*/ 0 h 222"/>
              <a:gd name="T14" fmla="*/ 435 w 435"/>
              <a:gd name="T15" fmla="*/ 222 h 222"/>
            </a:gdLst>
            <a:ahLst/>
            <a:cxnLst>
              <a:cxn ang="T8">
                <a:pos x="T0" y="T1"/>
              </a:cxn>
              <a:cxn ang="T9">
                <a:pos x="T2" y="T3"/>
              </a:cxn>
              <a:cxn ang="T10">
                <a:pos x="T4" y="T5"/>
              </a:cxn>
              <a:cxn ang="T11">
                <a:pos x="T6" y="T7"/>
              </a:cxn>
            </a:cxnLst>
            <a:rect l="T12" t="T13" r="T14" b="T15"/>
            <a:pathLst>
              <a:path w="435" h="222">
                <a:moveTo>
                  <a:pt x="434" y="221"/>
                </a:moveTo>
                <a:lnTo>
                  <a:pt x="434" y="0"/>
                </a:lnTo>
                <a:lnTo>
                  <a:pt x="0" y="81"/>
                </a:lnTo>
                <a:lnTo>
                  <a:pt x="0" y="221"/>
                </a:lnTo>
              </a:path>
            </a:pathLst>
          </a:custGeom>
          <a:noFill/>
          <a:ln w="9525" algn="ctr">
            <a:solidFill>
              <a:srgbClr val="C0C0C0"/>
            </a:solidFill>
            <a:miter lim="800000"/>
            <a:headEnd type="none" w="sm" len="sm"/>
            <a:tailEnd type="none" w="sm" len="sm"/>
          </a:ln>
        </p:spPr>
        <p:txBody>
          <a:bodyPr lIns="93286" tIns="46643" rIns="93286" bIns="46643"/>
          <a:lstStyle/>
          <a:p>
            <a:endParaRPr lang="en-US" dirty="0"/>
          </a:p>
        </p:txBody>
      </p:sp>
      <p:sp>
        <p:nvSpPr>
          <p:cNvPr id="10253" name="Freeform 16"/>
          <p:cNvSpPr>
            <a:spLocks/>
          </p:cNvSpPr>
          <p:nvPr/>
        </p:nvSpPr>
        <p:spPr bwMode="auto">
          <a:xfrm>
            <a:off x="5632898" y="1941732"/>
            <a:ext cx="670614" cy="991284"/>
          </a:xfrm>
          <a:custGeom>
            <a:avLst/>
            <a:gdLst>
              <a:gd name="T0" fmla="*/ 2147483647 w 435"/>
              <a:gd name="T1" fmla="*/ 2147483647 h 222"/>
              <a:gd name="T2" fmla="*/ 2147483647 w 435"/>
              <a:gd name="T3" fmla="*/ 0 h 222"/>
              <a:gd name="T4" fmla="*/ 0 w 435"/>
              <a:gd name="T5" fmla="*/ 2147483647 h 222"/>
              <a:gd name="T6" fmla="*/ 0 w 435"/>
              <a:gd name="T7" fmla="*/ 2147483647 h 222"/>
              <a:gd name="T8" fmla="*/ 0 60000 65536"/>
              <a:gd name="T9" fmla="*/ 0 60000 65536"/>
              <a:gd name="T10" fmla="*/ 0 60000 65536"/>
              <a:gd name="T11" fmla="*/ 0 60000 65536"/>
              <a:gd name="T12" fmla="*/ 0 w 435"/>
              <a:gd name="T13" fmla="*/ 0 h 222"/>
              <a:gd name="T14" fmla="*/ 435 w 435"/>
              <a:gd name="T15" fmla="*/ 222 h 222"/>
            </a:gdLst>
            <a:ahLst/>
            <a:cxnLst>
              <a:cxn ang="T8">
                <a:pos x="T0" y="T1"/>
              </a:cxn>
              <a:cxn ang="T9">
                <a:pos x="T2" y="T3"/>
              </a:cxn>
              <a:cxn ang="T10">
                <a:pos x="T4" y="T5"/>
              </a:cxn>
              <a:cxn ang="T11">
                <a:pos x="T6" y="T7"/>
              </a:cxn>
            </a:cxnLst>
            <a:rect l="T12" t="T13" r="T14" b="T15"/>
            <a:pathLst>
              <a:path w="435" h="222">
                <a:moveTo>
                  <a:pt x="434" y="221"/>
                </a:moveTo>
                <a:lnTo>
                  <a:pt x="434" y="0"/>
                </a:lnTo>
                <a:lnTo>
                  <a:pt x="0" y="81"/>
                </a:lnTo>
                <a:lnTo>
                  <a:pt x="0" y="221"/>
                </a:lnTo>
              </a:path>
            </a:pathLst>
          </a:custGeom>
          <a:gradFill rotWithShape="1">
            <a:gsLst>
              <a:gs pos="0">
                <a:schemeClr val="folHlink"/>
              </a:gs>
              <a:gs pos="100000">
                <a:schemeClr val="hlink"/>
              </a:gs>
            </a:gsLst>
            <a:lin ang="0" scaled="1"/>
          </a:gradFill>
          <a:ln w="9525" cap="rnd">
            <a:noFill/>
            <a:round/>
            <a:headEnd type="none" w="sm" len="sm"/>
            <a:tailEnd type="none" w="sm" len="sm"/>
          </a:ln>
        </p:spPr>
        <p:txBody>
          <a:bodyPr lIns="93286" tIns="46643" rIns="93286" bIns="46643"/>
          <a:lstStyle/>
          <a:p>
            <a:endParaRPr lang="en-US" dirty="0"/>
          </a:p>
        </p:txBody>
      </p:sp>
      <p:sp>
        <p:nvSpPr>
          <p:cNvPr id="10254" name="Line 19"/>
          <p:cNvSpPr>
            <a:spLocks noChangeShapeType="1"/>
          </p:cNvSpPr>
          <p:nvPr/>
        </p:nvSpPr>
        <p:spPr bwMode="auto">
          <a:xfrm flipV="1">
            <a:off x="6543661" y="3581400"/>
            <a:ext cx="2209462" cy="0"/>
          </a:xfrm>
          <a:prstGeom prst="line">
            <a:avLst/>
          </a:prstGeom>
          <a:noFill/>
          <a:ln w="28575">
            <a:solidFill>
              <a:schemeClr val="tx1"/>
            </a:solidFill>
            <a:round/>
            <a:headEnd/>
            <a:tailEnd type="triangle" w="lg" len="lg"/>
          </a:ln>
        </p:spPr>
        <p:txBody>
          <a:bodyPr lIns="95190" tIns="47595" rIns="95190" bIns="47595"/>
          <a:lstStyle/>
          <a:p>
            <a:endParaRPr lang="en-US" dirty="0"/>
          </a:p>
        </p:txBody>
      </p:sp>
      <p:sp>
        <p:nvSpPr>
          <p:cNvPr id="10255" name="Rectangle 21"/>
          <p:cNvSpPr>
            <a:spLocks noChangeArrowheads="1"/>
          </p:cNvSpPr>
          <p:nvPr/>
        </p:nvSpPr>
        <p:spPr bwMode="auto">
          <a:xfrm>
            <a:off x="6326578" y="3795584"/>
            <a:ext cx="2449199" cy="848746"/>
          </a:xfrm>
          <a:prstGeom prst="rect">
            <a:avLst/>
          </a:prstGeom>
          <a:noFill/>
          <a:ln w="9525">
            <a:noFill/>
            <a:miter lim="800000"/>
            <a:headEnd/>
            <a:tailEnd/>
          </a:ln>
        </p:spPr>
        <p:txBody>
          <a:bodyPr lIns="0" tIns="0" rIns="0" bIns="0">
            <a:spAutoFit/>
          </a:bodyPr>
          <a:lstStyle/>
          <a:p>
            <a:pPr algn="ctr" defTabSz="913526">
              <a:buClr>
                <a:schemeClr val="tx2"/>
              </a:buClr>
            </a:pPr>
            <a:r>
              <a:rPr lang="en-US" dirty="0">
                <a:latin typeface="Calibri" pitchFamily="34" charset="0"/>
              </a:rPr>
              <a:t>Ongoing, flexible support</a:t>
            </a:r>
          </a:p>
          <a:p>
            <a:pPr algn="ctr" defTabSz="913526">
              <a:buClr>
                <a:schemeClr val="tx2"/>
              </a:buClr>
            </a:pPr>
            <a:endParaRPr lang="en-US" dirty="0">
              <a:latin typeface="Calibri" pitchFamily="34" charset="0"/>
            </a:endParaRPr>
          </a:p>
          <a:p>
            <a:pPr algn="ctr" defTabSz="913526">
              <a:buClr>
                <a:schemeClr val="tx2"/>
              </a:buClr>
            </a:pPr>
            <a:r>
              <a:rPr lang="en-US" i="1" dirty="0">
                <a:latin typeface="Calibri" pitchFamily="34" charset="0"/>
              </a:rPr>
              <a:t>Harm Reduction</a:t>
            </a:r>
          </a:p>
        </p:txBody>
      </p:sp>
      <p:sp>
        <p:nvSpPr>
          <p:cNvPr id="10256" name="Curved Down Arrow 24"/>
          <p:cNvSpPr>
            <a:spLocks noChangeArrowheads="1"/>
          </p:cNvSpPr>
          <p:nvPr/>
        </p:nvSpPr>
        <p:spPr bwMode="auto">
          <a:xfrm rot="-1830431">
            <a:off x="919401" y="2474520"/>
            <a:ext cx="5909178" cy="730504"/>
          </a:xfrm>
          <a:prstGeom prst="curvedDownArrow">
            <a:avLst>
              <a:gd name="adj1" fmla="val 24978"/>
              <a:gd name="adj2" fmla="val 49993"/>
              <a:gd name="adj3" fmla="val 25000"/>
            </a:avLst>
          </a:prstGeom>
          <a:solidFill>
            <a:schemeClr val="hlink"/>
          </a:solidFill>
          <a:ln w="25400" algn="ctr">
            <a:solidFill>
              <a:srgbClr val="385D8A"/>
            </a:solidFill>
            <a:miter lim="800000"/>
            <a:headEnd/>
            <a:tailEnd/>
          </a:ln>
        </p:spPr>
        <p:txBody>
          <a:bodyPr lIns="91430" tIns="45716" rIns="91430" bIns="45716" anchor="ctr"/>
          <a:lstStyle/>
          <a:p>
            <a:pPr algn="ctr" defTabSz="913526"/>
            <a:endParaRPr lang="en-US" dirty="0">
              <a:latin typeface="Calibri" pitchFamily="34" charset="0"/>
            </a:endParaRPr>
          </a:p>
        </p:txBody>
      </p:sp>
      <p:sp>
        <p:nvSpPr>
          <p:cNvPr id="10257" name="TextBox 27"/>
          <p:cNvSpPr txBox="1">
            <a:spLocks noChangeArrowheads="1"/>
          </p:cNvSpPr>
          <p:nvPr/>
        </p:nvSpPr>
        <p:spPr bwMode="auto">
          <a:xfrm>
            <a:off x="-495436" y="423250"/>
            <a:ext cx="6128334" cy="1323431"/>
          </a:xfrm>
          <a:prstGeom prst="rect">
            <a:avLst/>
          </a:prstGeom>
          <a:noFill/>
          <a:ln w="9525">
            <a:noFill/>
            <a:miter lim="800000"/>
            <a:headEnd/>
            <a:tailEnd/>
          </a:ln>
        </p:spPr>
        <p:txBody>
          <a:bodyPr wrap="square" lIns="91430" tIns="45716" rIns="91430" bIns="45716">
            <a:spAutoFit/>
          </a:bodyPr>
          <a:lstStyle/>
          <a:p>
            <a:pPr algn="ctr" defTabSz="913526"/>
            <a:r>
              <a:rPr lang="en-US" sz="4000" b="1" dirty="0" smtClean="0">
                <a:solidFill>
                  <a:srgbClr val="FFC000"/>
                </a:solidFill>
                <a:effectLst>
                  <a:outerShdw blurRad="38100" dist="38100" dir="2700000" algn="tl">
                    <a:srgbClr val="000000">
                      <a:alpha val="43137"/>
                    </a:srgbClr>
                  </a:outerShdw>
                </a:effectLst>
                <a:latin typeface="Calibri" pitchFamily="34" charset="0"/>
              </a:rPr>
              <a:t>Pathways’ </a:t>
            </a:r>
          </a:p>
          <a:p>
            <a:pPr algn="ctr" defTabSz="913526"/>
            <a:r>
              <a:rPr lang="en-US" sz="4000" b="1" dirty="0" smtClean="0">
                <a:solidFill>
                  <a:srgbClr val="FFC000"/>
                </a:solidFill>
                <a:effectLst>
                  <a:outerShdw blurRad="38100" dist="38100" dir="2700000" algn="tl">
                    <a:srgbClr val="000000">
                      <a:alpha val="43137"/>
                    </a:srgbClr>
                  </a:outerShdw>
                </a:effectLst>
                <a:latin typeface="Calibri" pitchFamily="34" charset="0"/>
              </a:rPr>
              <a:t>Housing </a:t>
            </a:r>
            <a:r>
              <a:rPr lang="en-US" sz="4000" b="1" dirty="0">
                <a:solidFill>
                  <a:srgbClr val="FFC000"/>
                </a:solidFill>
                <a:effectLst>
                  <a:outerShdw blurRad="38100" dist="38100" dir="2700000" algn="tl">
                    <a:srgbClr val="000000">
                      <a:alpha val="43137"/>
                    </a:srgbClr>
                  </a:outerShdw>
                </a:effectLst>
                <a:latin typeface="Calibri" pitchFamily="34" charset="0"/>
              </a:rPr>
              <a:t>First Model</a:t>
            </a:r>
          </a:p>
        </p:txBody>
      </p:sp>
      <p:pic>
        <p:nvPicPr>
          <p:cNvPr id="21" name="image1.png"/>
          <p:cNvPicPr/>
          <p:nvPr/>
        </p:nvPicPr>
        <p:blipFill>
          <a:blip r:embed="rId3"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5109889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76200" y="685800"/>
            <a:ext cx="7930896" cy="1981200"/>
          </a:xfrm>
        </p:spPr>
        <p:txBody>
          <a:bodyPr>
            <a:normAutofit/>
          </a:bodyPr>
          <a:lstStyle/>
          <a:p>
            <a:pPr algn="ctr" eaLnBrk="1" hangingPunct="1"/>
            <a:r>
              <a:rPr lang="en-US" sz="4400" dirty="0" smtClean="0">
                <a:solidFill>
                  <a:srgbClr val="FFC000"/>
                </a:solidFill>
              </a:rPr>
              <a:t>5 Dimensions of the Pathways’ Housing First Program </a:t>
            </a:r>
          </a:p>
        </p:txBody>
      </p:sp>
      <p:sp>
        <p:nvSpPr>
          <p:cNvPr id="19459" name="Rectangle 3"/>
          <p:cNvSpPr>
            <a:spLocks noGrp="1" noChangeArrowheads="1"/>
          </p:cNvSpPr>
          <p:nvPr>
            <p:ph type="subTitle" idx="1"/>
          </p:nvPr>
        </p:nvSpPr>
        <p:spPr>
          <a:xfrm>
            <a:off x="533400" y="2590800"/>
            <a:ext cx="8153400" cy="3429000"/>
          </a:xfrm>
        </p:spPr>
        <p:txBody>
          <a:bodyPr>
            <a:normAutofit fontScale="77500" lnSpcReduction="20000"/>
          </a:bodyPr>
          <a:lstStyle/>
          <a:p>
            <a:pPr marL="623888" indent="-514350" algn="l" eaLnBrk="1" hangingPunct="1">
              <a:lnSpc>
                <a:spcPct val="170000"/>
              </a:lnSpc>
              <a:buClrTx/>
              <a:buFontTx/>
              <a:buAutoNum type="arabicPeriod"/>
            </a:pPr>
            <a:endParaRPr lang="en-US" sz="3200" dirty="0" smtClean="0">
              <a:solidFill>
                <a:srgbClr val="002060"/>
              </a:solidFill>
              <a:latin typeface="+mj-lt"/>
            </a:endParaRPr>
          </a:p>
          <a:p>
            <a:pPr marL="623888" indent="-514350" algn="l" eaLnBrk="1" hangingPunct="1">
              <a:buClrTx/>
              <a:buFontTx/>
              <a:buAutoNum type="arabicPeriod"/>
            </a:pPr>
            <a:r>
              <a:rPr lang="en-US" sz="4700" b="1" u="sng" dirty="0" smtClean="0">
                <a:solidFill>
                  <a:srgbClr val="002060"/>
                </a:solidFill>
                <a:latin typeface="+mj-lt"/>
              </a:rPr>
              <a:t>Consumer Choice</a:t>
            </a:r>
            <a:r>
              <a:rPr lang="en-US" sz="4700" b="1" dirty="0" smtClean="0">
                <a:solidFill>
                  <a:srgbClr val="002060"/>
                </a:solidFill>
                <a:latin typeface="+mj-lt"/>
              </a:rPr>
              <a:t> </a:t>
            </a:r>
          </a:p>
          <a:p>
            <a:pPr marL="623888" indent="-514350" algn="l" eaLnBrk="1" hangingPunct="1">
              <a:buClrTx/>
              <a:buFontTx/>
              <a:buAutoNum type="arabicPeriod"/>
            </a:pPr>
            <a:r>
              <a:rPr lang="en-US" sz="4700" b="1" u="sng" dirty="0" smtClean="0">
                <a:solidFill>
                  <a:srgbClr val="002060"/>
                </a:solidFill>
                <a:latin typeface="+mj-lt"/>
              </a:rPr>
              <a:t>Services Match Client Needs </a:t>
            </a:r>
          </a:p>
          <a:p>
            <a:pPr marL="623888" indent="-514350" algn="l" eaLnBrk="1" hangingPunct="1">
              <a:buClrTx/>
              <a:buFontTx/>
              <a:buAutoNum type="arabicPeriod"/>
            </a:pPr>
            <a:r>
              <a:rPr lang="en-US" sz="4700" b="1" u="sng" dirty="0" smtClean="0">
                <a:solidFill>
                  <a:srgbClr val="002060"/>
                </a:solidFill>
                <a:latin typeface="+mj-lt"/>
              </a:rPr>
              <a:t>Separation </a:t>
            </a:r>
            <a:r>
              <a:rPr lang="en-US" sz="4700" b="1" u="sng" dirty="0">
                <a:solidFill>
                  <a:srgbClr val="002060"/>
                </a:solidFill>
                <a:latin typeface="+mj-lt"/>
              </a:rPr>
              <a:t>of Housing and </a:t>
            </a:r>
            <a:r>
              <a:rPr lang="en-US" sz="4700" b="1" u="sng" dirty="0" smtClean="0">
                <a:solidFill>
                  <a:srgbClr val="002060"/>
                </a:solidFill>
                <a:latin typeface="+mj-lt"/>
              </a:rPr>
              <a:t>Services</a:t>
            </a:r>
          </a:p>
          <a:p>
            <a:pPr marL="623888" indent="-514350" algn="l">
              <a:buClrTx/>
              <a:buFontTx/>
              <a:buAutoNum type="arabicPeriod"/>
            </a:pPr>
            <a:r>
              <a:rPr lang="en-US" sz="4700" b="1" u="sng" dirty="0">
                <a:solidFill>
                  <a:srgbClr val="002060"/>
                </a:solidFill>
                <a:latin typeface="+mj-lt"/>
              </a:rPr>
              <a:t>Recovery Oriented Services </a:t>
            </a:r>
          </a:p>
          <a:p>
            <a:pPr marL="623888" indent="-514350" algn="l" eaLnBrk="1" hangingPunct="1">
              <a:buClrTx/>
              <a:buFontTx/>
              <a:buAutoNum type="arabicPeriod"/>
            </a:pPr>
            <a:r>
              <a:rPr lang="en-US" sz="4700" b="1" u="sng" dirty="0" smtClean="0">
                <a:solidFill>
                  <a:srgbClr val="002060"/>
                </a:solidFill>
                <a:latin typeface="+mj-lt"/>
              </a:rPr>
              <a:t>Program structure </a:t>
            </a:r>
            <a:endParaRPr lang="en-US" sz="4700" i="1" dirty="0" smtClean="0">
              <a:solidFill>
                <a:srgbClr val="002060"/>
              </a:solidFill>
              <a:latin typeface="+mj-lt"/>
            </a:endParaRPr>
          </a:p>
        </p:txBody>
      </p:sp>
      <p:pic>
        <p:nvPicPr>
          <p:cNvPr id="5" name="image1.png"/>
          <p:cNvPicPr/>
          <p:nvPr/>
        </p:nvPicPr>
        <p:blipFill>
          <a:blip r:embed="rId3"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38275678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ctrTitle"/>
          </p:nvPr>
        </p:nvSpPr>
        <p:spPr>
          <a:xfrm>
            <a:off x="493776" y="90616"/>
            <a:ext cx="8421623" cy="1828800"/>
          </a:xfrm>
        </p:spPr>
        <p:txBody>
          <a:bodyPr>
            <a:normAutofit/>
          </a:bodyPr>
          <a:lstStyle/>
          <a:p>
            <a:pPr algn="ctr" eaLnBrk="1" hangingPunct="1"/>
            <a:r>
              <a:rPr lang="en-US" sz="4800" dirty="0" smtClean="0">
                <a:solidFill>
                  <a:srgbClr val="FFC000"/>
                </a:solidFill>
              </a:rPr>
              <a:t>Choice in Housing </a:t>
            </a:r>
            <a:br>
              <a:rPr lang="en-US" sz="4800" dirty="0" smtClean="0">
                <a:solidFill>
                  <a:srgbClr val="FFC000"/>
                </a:solidFill>
              </a:rPr>
            </a:br>
            <a:r>
              <a:rPr lang="en-US" sz="3600" dirty="0" smtClean="0">
                <a:solidFill>
                  <a:srgbClr val="FFC000"/>
                </a:solidFill>
              </a:rPr>
              <a:t>(Practical financial limits)</a:t>
            </a:r>
          </a:p>
        </p:txBody>
      </p:sp>
      <p:sp>
        <p:nvSpPr>
          <p:cNvPr id="4" name="Content Placeholder 3"/>
          <p:cNvSpPr>
            <a:spLocks noGrp="1"/>
          </p:cNvSpPr>
          <p:nvPr>
            <p:ph type="subTitle" idx="1"/>
          </p:nvPr>
        </p:nvSpPr>
        <p:spPr>
          <a:xfrm>
            <a:off x="4562547" y="1921874"/>
            <a:ext cx="4190576" cy="3603174"/>
          </a:xfrm>
        </p:spPr>
        <p:txBody>
          <a:bodyPr>
            <a:normAutofit fontScale="25000" lnSpcReduction="20000"/>
          </a:bodyPr>
          <a:lstStyle/>
          <a:p>
            <a:pPr marL="274320" indent="-274320" algn="l" eaLnBrk="1" fontAlgn="auto" hangingPunct="1">
              <a:spcAft>
                <a:spcPts val="0"/>
              </a:spcAft>
              <a:buClr>
                <a:schemeClr val="accent3"/>
              </a:buClr>
              <a:buFont typeface="Wingdings 2"/>
              <a:buChar char=""/>
              <a:defRPr/>
            </a:pPr>
            <a:endParaRPr lang="en-US" sz="6200" b="1" dirty="0" smtClean="0">
              <a:solidFill>
                <a:schemeClr val="accent5">
                  <a:lumMod val="60000"/>
                  <a:lumOff val="40000"/>
                </a:schemeClr>
              </a:solidFill>
              <a:latin typeface="+mj-lt"/>
            </a:endParaRPr>
          </a:p>
          <a:p>
            <a:pPr marL="274320" indent="-274320" algn="l" eaLnBrk="1" fontAlgn="auto" hangingPunct="1">
              <a:spcAft>
                <a:spcPts val="0"/>
              </a:spcAft>
              <a:buClrTx/>
              <a:buFont typeface="Wingdings 2"/>
              <a:buChar char=""/>
              <a:defRPr/>
            </a:pPr>
            <a:r>
              <a:rPr lang="en-US" sz="8000" b="1" dirty="0" smtClean="0">
                <a:solidFill>
                  <a:srgbClr val="002060"/>
                </a:solidFill>
                <a:latin typeface="+mj-lt"/>
              </a:rPr>
              <a:t>Choice in availability </a:t>
            </a:r>
          </a:p>
          <a:p>
            <a:pPr marL="274320" indent="-274320" algn="l" eaLnBrk="1" fontAlgn="auto" hangingPunct="1">
              <a:spcAft>
                <a:spcPts val="0"/>
              </a:spcAft>
              <a:buClrTx/>
              <a:buFont typeface="Wingdings 2"/>
              <a:buChar char=""/>
              <a:defRPr/>
            </a:pPr>
            <a:endParaRPr lang="en-US" sz="8000" b="1" dirty="0" smtClean="0">
              <a:solidFill>
                <a:srgbClr val="002060"/>
              </a:solidFill>
              <a:latin typeface="+mj-lt"/>
            </a:endParaRPr>
          </a:p>
          <a:p>
            <a:pPr marL="274320" indent="-274320" algn="l" eaLnBrk="1" fontAlgn="auto" hangingPunct="1">
              <a:spcAft>
                <a:spcPts val="0"/>
              </a:spcAft>
              <a:buClrTx/>
              <a:buFont typeface="Wingdings 2"/>
              <a:buChar char=""/>
              <a:defRPr/>
            </a:pPr>
            <a:r>
              <a:rPr lang="en-US" sz="8000" b="1" dirty="0" smtClean="0">
                <a:solidFill>
                  <a:srgbClr val="002060"/>
                </a:solidFill>
                <a:latin typeface="+mj-lt"/>
              </a:rPr>
              <a:t>TENANTS RIGHTS/STANDARD LEASE</a:t>
            </a:r>
          </a:p>
          <a:p>
            <a:pPr algn="l" eaLnBrk="1" fontAlgn="auto" hangingPunct="1">
              <a:spcAft>
                <a:spcPts val="0"/>
              </a:spcAft>
              <a:buClrTx/>
              <a:defRPr/>
            </a:pPr>
            <a:r>
              <a:rPr lang="en-US" sz="8000" b="1" dirty="0" smtClean="0">
                <a:solidFill>
                  <a:srgbClr val="002060"/>
                </a:solidFill>
                <a:latin typeface="+mj-lt"/>
              </a:rPr>
              <a:t>    </a:t>
            </a:r>
          </a:p>
          <a:p>
            <a:pPr marL="274320" indent="-274320" algn="l" eaLnBrk="1" fontAlgn="auto" hangingPunct="1">
              <a:spcAft>
                <a:spcPts val="0"/>
              </a:spcAft>
              <a:buClrTx/>
              <a:buFont typeface="Wingdings 2"/>
              <a:buChar char=""/>
              <a:defRPr/>
            </a:pPr>
            <a:r>
              <a:rPr lang="en-US" sz="8000" b="1" dirty="0" smtClean="0">
                <a:solidFill>
                  <a:srgbClr val="002060"/>
                </a:solidFill>
                <a:latin typeface="+mj-lt"/>
              </a:rPr>
              <a:t>Match client choice and availability</a:t>
            </a:r>
          </a:p>
          <a:p>
            <a:pPr marL="274320" indent="-274320" algn="l" eaLnBrk="1" fontAlgn="auto" hangingPunct="1">
              <a:spcAft>
                <a:spcPts val="0"/>
              </a:spcAft>
              <a:buClrTx/>
              <a:buFont typeface="Wingdings 2"/>
              <a:buChar char=""/>
              <a:defRPr/>
            </a:pPr>
            <a:endParaRPr lang="en-US" sz="8000" b="1" dirty="0" smtClean="0">
              <a:solidFill>
                <a:srgbClr val="002060"/>
              </a:solidFill>
              <a:latin typeface="+mj-lt"/>
            </a:endParaRPr>
          </a:p>
          <a:p>
            <a:pPr marL="274320" indent="-274320" algn="l" eaLnBrk="1" fontAlgn="auto" hangingPunct="1">
              <a:spcAft>
                <a:spcPts val="0"/>
              </a:spcAft>
              <a:buClrTx/>
              <a:buFont typeface="Wingdings 2"/>
              <a:buChar char=""/>
              <a:defRPr/>
            </a:pPr>
            <a:r>
              <a:rPr lang="en-US" sz="8000" b="1" dirty="0" smtClean="0">
                <a:solidFill>
                  <a:srgbClr val="002060"/>
                </a:solidFill>
                <a:latin typeface="+mj-lt"/>
              </a:rPr>
              <a:t>Program Agreement (home visit a must)</a:t>
            </a:r>
          </a:p>
          <a:p>
            <a:pPr marL="274320" indent="-274320" algn="l" eaLnBrk="1" fontAlgn="auto" hangingPunct="1">
              <a:spcAft>
                <a:spcPts val="0"/>
              </a:spcAft>
              <a:buClrTx/>
              <a:buFont typeface="Wingdings 2"/>
              <a:buChar char=""/>
              <a:defRPr/>
            </a:pPr>
            <a:endParaRPr lang="en-US" sz="8000" b="1" dirty="0" smtClean="0">
              <a:solidFill>
                <a:srgbClr val="002060"/>
              </a:solidFill>
              <a:latin typeface="+mj-lt"/>
            </a:endParaRPr>
          </a:p>
          <a:p>
            <a:pPr marL="274320" indent="-274320" algn="l" eaLnBrk="1" fontAlgn="auto" hangingPunct="1">
              <a:spcAft>
                <a:spcPts val="0"/>
              </a:spcAft>
              <a:buClrTx/>
              <a:buFont typeface="Wingdings 2"/>
              <a:buChar char=""/>
              <a:defRPr/>
            </a:pPr>
            <a:r>
              <a:rPr lang="en-US" sz="8000" b="1" dirty="0" smtClean="0">
                <a:solidFill>
                  <a:srgbClr val="002060"/>
                </a:solidFill>
                <a:latin typeface="+mj-lt"/>
              </a:rPr>
              <a:t>Affordable &amp; decent </a:t>
            </a:r>
          </a:p>
          <a:p>
            <a:pPr marL="274320" indent="-274320" algn="l" eaLnBrk="1" fontAlgn="auto" hangingPunct="1">
              <a:spcAft>
                <a:spcPts val="0"/>
              </a:spcAft>
              <a:buClrTx/>
              <a:buFont typeface="Wingdings 2"/>
              <a:buChar char=""/>
              <a:defRPr/>
            </a:pPr>
            <a:endParaRPr lang="en-US" sz="8000" b="1" dirty="0" smtClean="0">
              <a:solidFill>
                <a:srgbClr val="002060"/>
              </a:solidFill>
              <a:latin typeface="+mj-lt"/>
            </a:endParaRPr>
          </a:p>
          <a:p>
            <a:pPr marL="274320" indent="-274320" algn="l" eaLnBrk="1" fontAlgn="auto" hangingPunct="1">
              <a:spcAft>
                <a:spcPts val="0"/>
              </a:spcAft>
              <a:buClrTx/>
              <a:buFont typeface="Wingdings 2"/>
              <a:buChar char=""/>
              <a:defRPr/>
            </a:pPr>
            <a:r>
              <a:rPr lang="en-US" sz="8000" b="1" dirty="0" smtClean="0">
                <a:solidFill>
                  <a:srgbClr val="002060"/>
                </a:solidFill>
                <a:latin typeface="+mj-lt"/>
              </a:rPr>
              <a:t>Integrated into the community</a:t>
            </a:r>
          </a:p>
          <a:p>
            <a:pPr marL="274320" indent="-274320" algn="l" eaLnBrk="1" fontAlgn="auto" hangingPunct="1">
              <a:spcAft>
                <a:spcPts val="0"/>
              </a:spcAft>
              <a:buClrTx/>
              <a:buFont typeface="Wingdings 2"/>
              <a:buChar char=""/>
              <a:defRPr/>
            </a:pPr>
            <a:endParaRPr lang="en-US" sz="8000" b="1" dirty="0" smtClean="0">
              <a:solidFill>
                <a:srgbClr val="002060"/>
              </a:solidFill>
              <a:latin typeface="+mj-lt"/>
            </a:endParaRPr>
          </a:p>
          <a:p>
            <a:pPr marL="274320" indent="-274320" algn="l" eaLnBrk="1" fontAlgn="auto" hangingPunct="1">
              <a:spcAft>
                <a:spcPts val="0"/>
              </a:spcAft>
              <a:buClrTx/>
              <a:buFont typeface="Wingdings 2"/>
              <a:buChar char=""/>
              <a:defRPr/>
            </a:pPr>
            <a:r>
              <a:rPr lang="en-US" sz="8000" b="1" dirty="0" smtClean="0">
                <a:solidFill>
                  <a:srgbClr val="002060"/>
                </a:solidFill>
                <a:latin typeface="+mj-lt"/>
              </a:rPr>
              <a:t>Permanent</a:t>
            </a:r>
          </a:p>
          <a:p>
            <a:pPr marL="274320" indent="-274320" eaLnBrk="1" fontAlgn="auto" hangingPunct="1">
              <a:spcAft>
                <a:spcPts val="0"/>
              </a:spcAft>
              <a:buClr>
                <a:schemeClr val="accent3"/>
              </a:buClr>
              <a:buNone/>
              <a:defRPr/>
            </a:pPr>
            <a:endParaRPr lang="en-US" sz="5900" b="1" dirty="0" smtClean="0">
              <a:solidFill>
                <a:srgbClr val="FFFF00"/>
              </a:solidFill>
            </a:endParaRPr>
          </a:p>
          <a:p>
            <a:pPr marL="274320" indent="-274320" eaLnBrk="1" fontAlgn="auto" hangingPunct="1">
              <a:spcAft>
                <a:spcPts val="0"/>
              </a:spcAft>
              <a:buClr>
                <a:schemeClr val="accent3"/>
              </a:buClr>
              <a:buFont typeface="Wingdings 2"/>
              <a:buChar char=""/>
              <a:defRPr/>
            </a:pPr>
            <a:endParaRPr lang="en-US" sz="5900" dirty="0">
              <a:solidFill>
                <a:srgbClr val="FFFF00"/>
              </a:solidFill>
            </a:endParaRPr>
          </a:p>
          <a:p>
            <a:pPr marL="274320" indent="-274320" algn="l" eaLnBrk="1" fontAlgn="auto" hangingPunct="1">
              <a:spcAft>
                <a:spcPts val="0"/>
              </a:spcAft>
              <a:buClr>
                <a:schemeClr val="accent3"/>
              </a:buClr>
              <a:buFont typeface="Wingdings 2"/>
              <a:buChar char=""/>
              <a:defRPr/>
            </a:pPr>
            <a:endParaRPr lang="en-US" dirty="0" smtClean="0">
              <a:solidFill>
                <a:schemeClr val="accent5">
                  <a:lumMod val="60000"/>
                  <a:lumOff val="40000"/>
                </a:schemeClr>
              </a:solidFill>
            </a:endParaRPr>
          </a:p>
        </p:txBody>
      </p:sp>
      <p:pic>
        <p:nvPicPr>
          <p:cNvPr id="5" name="Picture 4" descr="Jeppes House, outside"/>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1421" y="2209800"/>
            <a:ext cx="3785780" cy="3952875"/>
          </a:xfrm>
          <a:prstGeom prst="rect">
            <a:avLst/>
          </a:prstGeom>
          <a:noFill/>
          <a:ln>
            <a:noFill/>
          </a:ln>
        </p:spPr>
      </p:pic>
      <p:pic>
        <p:nvPicPr>
          <p:cNvPr id="6" name="image1.png"/>
          <p:cNvPicPr/>
          <p:nvPr/>
        </p:nvPicPr>
        <p:blipFill>
          <a:blip r:embed="rId4"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41718946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Grp="1" noChangeArrowheads="1"/>
          </p:cNvSpPr>
          <p:nvPr>
            <p:ph type="ctrTitle"/>
          </p:nvPr>
        </p:nvSpPr>
        <p:spPr>
          <a:xfrm>
            <a:off x="99773" y="5340399"/>
            <a:ext cx="9044227" cy="780744"/>
          </a:xfrm>
        </p:spPr>
        <p:txBody>
          <a:bodyPr lIns="0" tIns="0" rIns="0" bIns="0" anchor="t">
            <a:noAutofit/>
          </a:bodyPr>
          <a:lstStyle/>
          <a:p>
            <a:pPr algn="ctr">
              <a:lnSpc>
                <a:spcPct val="95000"/>
              </a:lnSpc>
            </a:pPr>
            <a:r>
              <a:rPr lang="en-US" sz="2600" dirty="0" smtClean="0">
                <a:solidFill>
                  <a:srgbClr val="FFC000"/>
                </a:solidFill>
              </a:rPr>
              <a:t>200</a:t>
            </a:r>
            <a:r>
              <a:rPr lang="en-US" sz="2600" b="1" dirty="0" smtClean="0">
                <a:solidFill>
                  <a:srgbClr val="FFC000"/>
                </a:solidFill>
              </a:rPr>
              <a:t> Tenants, 200 Apartments, 2 Counties, 6 Cities, 95 Landlords:</a:t>
            </a:r>
            <a:r>
              <a:rPr lang="en-US" sz="2600" b="1" dirty="0" smtClean="0">
                <a:solidFill>
                  <a:srgbClr val="000000"/>
                </a:solidFill>
              </a:rPr>
              <a:t>      </a:t>
            </a:r>
            <a:br>
              <a:rPr lang="en-US" sz="2600" b="1" dirty="0" smtClean="0">
                <a:solidFill>
                  <a:srgbClr val="000000"/>
                </a:solidFill>
              </a:rPr>
            </a:br>
            <a:r>
              <a:rPr lang="en-US" sz="2600" b="1" dirty="0" smtClean="0">
                <a:solidFill>
                  <a:srgbClr val="000000"/>
                </a:solidFill>
              </a:rPr>
              <a:t/>
            </a:r>
            <a:br>
              <a:rPr lang="en-US" sz="2600" b="1" dirty="0" smtClean="0">
                <a:solidFill>
                  <a:srgbClr val="000000"/>
                </a:solidFill>
              </a:rPr>
            </a:br>
            <a:r>
              <a:rPr lang="en-US" sz="2600" dirty="0" smtClean="0">
                <a:solidFill>
                  <a:srgbClr val="C00000"/>
                </a:solidFill>
              </a:rPr>
              <a:t>Housing Retention Rate 90.5% (12 mo)</a:t>
            </a:r>
            <a:endParaRPr lang="en-US" sz="2600" b="1" dirty="0" smtClean="0">
              <a:solidFill>
                <a:srgbClr val="C00000"/>
              </a:solidFill>
            </a:endParaRPr>
          </a:p>
        </p:txBody>
      </p:sp>
      <p:pic>
        <p:nvPicPr>
          <p:cNvPr id="4099" name="Picture 4"/>
          <p:cNvPicPr>
            <a:picLocks noChangeAspect="1" noChangeArrowheads="1"/>
          </p:cNvPicPr>
          <p:nvPr/>
        </p:nvPicPr>
        <p:blipFill>
          <a:blip r:embed="rId3" cstate="print"/>
          <a:srcRect/>
          <a:stretch>
            <a:fillRect/>
          </a:stretch>
        </p:blipFill>
        <p:spPr bwMode="auto">
          <a:xfrm>
            <a:off x="5486400" y="533400"/>
            <a:ext cx="3264694" cy="2314575"/>
          </a:xfrm>
          <a:prstGeom prst="rect">
            <a:avLst/>
          </a:prstGeom>
          <a:noFill/>
          <a:ln w="9525">
            <a:noFill/>
            <a:miter lim="800000"/>
            <a:headEnd/>
            <a:tailEnd/>
          </a:ln>
        </p:spPr>
      </p:pic>
      <p:pic>
        <p:nvPicPr>
          <p:cNvPr id="4101" name="Picture 6"/>
          <p:cNvPicPr>
            <a:picLocks noChangeAspect="1" noChangeArrowheads="1"/>
          </p:cNvPicPr>
          <p:nvPr/>
        </p:nvPicPr>
        <p:blipFill>
          <a:blip r:embed="rId4" cstate="print"/>
          <a:srcRect/>
          <a:stretch>
            <a:fillRect/>
          </a:stretch>
        </p:blipFill>
        <p:spPr bwMode="auto">
          <a:xfrm>
            <a:off x="5943600" y="3201347"/>
            <a:ext cx="2516029" cy="1887379"/>
          </a:xfrm>
          <a:prstGeom prst="rect">
            <a:avLst/>
          </a:prstGeom>
          <a:noFill/>
          <a:ln w="9525">
            <a:noFill/>
            <a:miter lim="800000"/>
            <a:headEnd/>
            <a:tailEnd/>
          </a:ln>
        </p:spPr>
      </p:pic>
      <p:pic>
        <p:nvPicPr>
          <p:cNvPr id="4103" name="Picture 8"/>
          <p:cNvPicPr>
            <a:picLocks noChangeAspect="1" noChangeArrowheads="1"/>
          </p:cNvPicPr>
          <p:nvPr/>
        </p:nvPicPr>
        <p:blipFill>
          <a:blip r:embed="rId5" cstate="print"/>
          <a:srcRect/>
          <a:stretch>
            <a:fillRect/>
          </a:stretch>
        </p:blipFill>
        <p:spPr bwMode="auto">
          <a:xfrm>
            <a:off x="609600" y="2223350"/>
            <a:ext cx="3387567" cy="2611755"/>
          </a:xfrm>
          <a:prstGeom prst="rect">
            <a:avLst/>
          </a:prstGeom>
          <a:noFill/>
          <a:ln w="9525">
            <a:noFill/>
            <a:miter lim="800000"/>
            <a:headEnd/>
            <a:tailEnd/>
          </a:ln>
        </p:spPr>
      </p:pic>
      <p:sp>
        <p:nvSpPr>
          <p:cNvPr id="8" name="TextBox 7"/>
          <p:cNvSpPr txBox="1"/>
          <p:nvPr/>
        </p:nvSpPr>
        <p:spPr>
          <a:xfrm>
            <a:off x="228599" y="762000"/>
            <a:ext cx="5060633" cy="954107"/>
          </a:xfrm>
          <a:prstGeom prst="rect">
            <a:avLst/>
          </a:prstGeom>
          <a:noFill/>
        </p:spPr>
        <p:txBody>
          <a:bodyPr wrap="square" rtlCol="0">
            <a:spAutoFit/>
          </a:bodyPr>
          <a:lstStyle/>
          <a:p>
            <a:r>
              <a:rPr lang="en-US" sz="2800" b="1" dirty="0" smtClean="0">
                <a:solidFill>
                  <a:srgbClr val="FFC000"/>
                </a:solidFill>
                <a:latin typeface="+mj-lt"/>
              </a:rPr>
              <a:t>Pathways Vermont, </a:t>
            </a:r>
          </a:p>
          <a:p>
            <a:r>
              <a:rPr lang="en-US" sz="2800" b="1" dirty="0" smtClean="0">
                <a:solidFill>
                  <a:srgbClr val="FFC000"/>
                </a:solidFill>
                <a:latin typeface="+mj-lt"/>
              </a:rPr>
              <a:t>Housing First  Rural Programs </a:t>
            </a:r>
            <a:endParaRPr lang="en-US" sz="2800" b="1" dirty="0">
              <a:solidFill>
                <a:srgbClr val="FFC000"/>
              </a:solidFill>
              <a:latin typeface="+mj-lt"/>
            </a:endParaRPr>
          </a:p>
        </p:txBody>
      </p:sp>
      <p:pic>
        <p:nvPicPr>
          <p:cNvPr id="9" name="image1.png"/>
          <p:cNvPicPr/>
          <p:nvPr/>
        </p:nvPicPr>
        <p:blipFill>
          <a:blip r:embed="rId6"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1924525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381000"/>
            <a:ext cx="7162800" cy="1416386"/>
          </a:xfrm>
        </p:spPr>
        <p:txBody>
          <a:bodyPr>
            <a:normAutofit/>
          </a:bodyPr>
          <a:lstStyle/>
          <a:p>
            <a:pPr algn="l"/>
            <a:r>
              <a:rPr lang="en-US" sz="4000" dirty="0" smtClean="0">
                <a:solidFill>
                  <a:srgbClr val="FFC000"/>
                </a:solidFill>
              </a:rPr>
              <a:t>Rental Housing</a:t>
            </a:r>
            <a:br>
              <a:rPr lang="en-US" sz="4000" dirty="0" smtClean="0">
                <a:solidFill>
                  <a:srgbClr val="FFC000"/>
                </a:solidFill>
              </a:rPr>
            </a:br>
            <a:r>
              <a:rPr lang="en-US" sz="4000" dirty="0" smtClean="0">
                <a:solidFill>
                  <a:srgbClr val="FFC000"/>
                </a:solidFill>
              </a:rPr>
              <a:t>Community Landlords as Partners</a:t>
            </a:r>
            <a:endParaRPr lang="en-US" sz="4000" dirty="0">
              <a:solidFill>
                <a:srgbClr val="FFC000"/>
              </a:solidFill>
            </a:endParaRPr>
          </a:p>
        </p:txBody>
      </p:sp>
      <p:sp>
        <p:nvSpPr>
          <p:cNvPr id="4" name="Content Placeholder 3"/>
          <p:cNvSpPr>
            <a:spLocks noGrp="1"/>
          </p:cNvSpPr>
          <p:nvPr>
            <p:ph type="subTitle" idx="1"/>
          </p:nvPr>
        </p:nvSpPr>
        <p:spPr>
          <a:xfrm>
            <a:off x="4038600" y="1600200"/>
            <a:ext cx="4800600" cy="5029914"/>
          </a:xfrm>
        </p:spPr>
        <p:txBody>
          <a:bodyPr>
            <a:normAutofit fontScale="62500" lnSpcReduction="20000"/>
          </a:bodyPr>
          <a:lstStyle/>
          <a:p>
            <a:endParaRPr lang="en-US" dirty="0" smtClean="0">
              <a:latin typeface="Trebuchet MS" panose="020B0603020202020204" pitchFamily="34" charset="0"/>
            </a:endParaRPr>
          </a:p>
          <a:p>
            <a:endParaRPr lang="en-US" dirty="0">
              <a:latin typeface="Trebuchet MS" panose="020B0603020202020204" pitchFamily="34" charset="0"/>
            </a:endParaRPr>
          </a:p>
          <a:p>
            <a:pPr marL="457200" indent="-457200" algn="l">
              <a:buClrTx/>
              <a:buFont typeface="Arial" panose="020B0604020202020204" pitchFamily="34" charset="0"/>
              <a:buChar char="•"/>
            </a:pPr>
            <a:r>
              <a:rPr lang="en-US" sz="3600" b="1" dirty="0" smtClean="0">
                <a:solidFill>
                  <a:srgbClr val="002060"/>
                </a:solidFill>
                <a:latin typeface="+mj-lt"/>
              </a:rPr>
              <a:t>Guaranteed rent</a:t>
            </a:r>
          </a:p>
          <a:p>
            <a:pPr marL="457200" indent="-457200" algn="l">
              <a:buClrTx/>
              <a:buFont typeface="Arial" panose="020B0604020202020204" pitchFamily="34" charset="0"/>
              <a:buChar char="•"/>
            </a:pPr>
            <a:endParaRPr lang="en-US" sz="3600" b="1" dirty="0" smtClean="0">
              <a:solidFill>
                <a:srgbClr val="002060"/>
              </a:solidFill>
              <a:latin typeface="+mj-lt"/>
            </a:endParaRPr>
          </a:p>
          <a:p>
            <a:pPr marL="457200" indent="-457200" algn="l">
              <a:buClrTx/>
              <a:buFont typeface="Arial" panose="020B0604020202020204" pitchFamily="34" charset="0"/>
              <a:buChar char="•"/>
            </a:pPr>
            <a:r>
              <a:rPr lang="en-US" sz="3600" b="1" dirty="0" smtClean="0">
                <a:solidFill>
                  <a:srgbClr val="002060"/>
                </a:solidFill>
                <a:latin typeface="+mj-lt"/>
              </a:rPr>
              <a:t>Support for tenancy</a:t>
            </a:r>
          </a:p>
          <a:p>
            <a:pPr marL="457200" indent="-457200" algn="l">
              <a:buClrTx/>
              <a:buFont typeface="Arial" panose="020B0604020202020204" pitchFamily="34" charset="0"/>
              <a:buChar char="•"/>
            </a:pPr>
            <a:endParaRPr lang="en-US" sz="3600" b="1" dirty="0" smtClean="0">
              <a:solidFill>
                <a:srgbClr val="002060"/>
              </a:solidFill>
              <a:latin typeface="+mj-lt"/>
            </a:endParaRPr>
          </a:p>
          <a:p>
            <a:pPr marL="457200" indent="-457200" algn="l">
              <a:buClrTx/>
              <a:buFont typeface="Arial" panose="020B0604020202020204" pitchFamily="34" charset="0"/>
              <a:buChar char="•"/>
            </a:pPr>
            <a:r>
              <a:rPr lang="en-US" sz="3600" b="1" dirty="0" smtClean="0">
                <a:solidFill>
                  <a:srgbClr val="002060"/>
                </a:solidFill>
                <a:latin typeface="+mj-lt"/>
              </a:rPr>
              <a:t>No vacancy loss</a:t>
            </a:r>
          </a:p>
          <a:p>
            <a:pPr marL="457200" indent="-457200" algn="l">
              <a:buClrTx/>
              <a:buFont typeface="Arial" panose="020B0604020202020204" pitchFamily="34" charset="0"/>
              <a:buChar char="•"/>
            </a:pPr>
            <a:endParaRPr lang="en-US" sz="3600" b="1" dirty="0" smtClean="0">
              <a:solidFill>
                <a:srgbClr val="002060"/>
              </a:solidFill>
              <a:latin typeface="+mj-lt"/>
            </a:endParaRPr>
          </a:p>
          <a:p>
            <a:pPr marL="457200" indent="-457200" algn="l">
              <a:buClrTx/>
              <a:buFont typeface="Arial" panose="020B0604020202020204" pitchFamily="34" charset="0"/>
              <a:buChar char="•"/>
            </a:pPr>
            <a:r>
              <a:rPr lang="en-US" sz="3600" b="1" dirty="0" smtClean="0">
                <a:solidFill>
                  <a:srgbClr val="002060"/>
                </a:solidFill>
                <a:latin typeface="+mj-lt"/>
              </a:rPr>
              <a:t>Program responsible for damages</a:t>
            </a:r>
          </a:p>
          <a:p>
            <a:pPr marL="457200" indent="-457200" algn="l">
              <a:buClrTx/>
              <a:buFont typeface="Arial" panose="020B0604020202020204" pitchFamily="34" charset="0"/>
              <a:buChar char="•"/>
            </a:pPr>
            <a:endParaRPr lang="en-US" sz="3600" b="1" dirty="0" smtClean="0">
              <a:solidFill>
                <a:srgbClr val="002060"/>
              </a:solidFill>
              <a:latin typeface="+mj-lt"/>
            </a:endParaRPr>
          </a:p>
          <a:p>
            <a:pPr marL="457200" indent="-457200" algn="l">
              <a:buClrTx/>
              <a:buFont typeface="Arial" panose="020B0604020202020204" pitchFamily="34" charset="0"/>
              <a:buChar char="•"/>
            </a:pPr>
            <a:r>
              <a:rPr lang="en-US" sz="3600" b="1" dirty="0" smtClean="0">
                <a:solidFill>
                  <a:srgbClr val="002060"/>
                </a:solidFill>
                <a:latin typeface="+mj-lt"/>
              </a:rPr>
              <a:t>Recognition for help in solving problems</a:t>
            </a:r>
          </a:p>
          <a:p>
            <a:pPr marL="457200" indent="-457200" algn="l">
              <a:buClrTx/>
              <a:buFont typeface="Arial" panose="020B0604020202020204" pitchFamily="34" charset="0"/>
              <a:buChar char="•"/>
            </a:pPr>
            <a:endParaRPr lang="en-US" sz="3600" b="1" dirty="0" smtClean="0">
              <a:solidFill>
                <a:srgbClr val="002060"/>
              </a:solidFill>
              <a:latin typeface="+mj-lt"/>
            </a:endParaRPr>
          </a:p>
          <a:p>
            <a:pPr marL="457200" lvl="0" indent="-457200" algn="l">
              <a:buClrTx/>
              <a:buFont typeface="Arial" panose="020B0604020202020204" pitchFamily="34" charset="0"/>
              <a:buChar char="•"/>
            </a:pPr>
            <a:r>
              <a:rPr lang="en-US" sz="3100" b="1" dirty="0" smtClean="0">
                <a:solidFill>
                  <a:srgbClr val="C00000"/>
                </a:solidFill>
                <a:latin typeface="+mj-lt"/>
              </a:rPr>
              <a:t>All have common goal: </a:t>
            </a:r>
            <a:r>
              <a:rPr lang="en-US" sz="3100" b="1" dirty="0" smtClean="0">
                <a:solidFill>
                  <a:srgbClr val="C00000"/>
                </a:solidFill>
                <a:latin typeface="+mj-lt"/>
                <a:cs typeface="Constantia"/>
              </a:rPr>
              <a:t>safe</a:t>
            </a:r>
            <a:r>
              <a:rPr lang="en-US" sz="3100" b="1" dirty="0">
                <a:solidFill>
                  <a:srgbClr val="C00000"/>
                </a:solidFill>
                <a:latin typeface="+mj-lt"/>
                <a:cs typeface="Constantia"/>
              </a:rPr>
              <a:t>, decent, well-managed </a:t>
            </a:r>
            <a:r>
              <a:rPr lang="en-US" sz="3100" b="1" dirty="0" smtClean="0">
                <a:solidFill>
                  <a:srgbClr val="C00000"/>
                </a:solidFill>
                <a:latin typeface="+mj-lt"/>
                <a:cs typeface="Constantia"/>
              </a:rPr>
              <a:t>housing</a:t>
            </a:r>
            <a:endParaRPr lang="en-US" sz="3100" b="1" dirty="0" smtClean="0">
              <a:solidFill>
                <a:srgbClr val="C00000"/>
              </a:solidFill>
              <a:latin typeface="+mj-lt"/>
            </a:endParaRPr>
          </a:p>
          <a:p>
            <a:pPr marL="0" indent="0" algn="l">
              <a:buNone/>
            </a:pPr>
            <a:endParaRPr lang="en-US" dirty="0" smtClean="0">
              <a:latin typeface="+mj-lt"/>
            </a:endParaRPr>
          </a:p>
          <a:p>
            <a:pPr algn="l"/>
            <a:endParaRPr lang="en-US" dirty="0">
              <a:latin typeface="+mj-lt"/>
            </a:endParaRPr>
          </a:p>
          <a:p>
            <a:endParaRPr lang="en-US" dirty="0" smtClean="0"/>
          </a:p>
          <a:p>
            <a:endParaRPr lang="en-US" dirty="0"/>
          </a:p>
          <a:p>
            <a:endParaRPr lang="en-US" dirty="0"/>
          </a:p>
        </p:txBody>
      </p:sp>
      <p:pic>
        <p:nvPicPr>
          <p:cNvPr id="6" name="Picture 4" descr="East End building.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a:xfrm>
            <a:off x="381000" y="2025987"/>
            <a:ext cx="3200400" cy="4093051"/>
          </a:xfrm>
          <a:prstGeom prst="rect">
            <a:avLst/>
          </a:prstGeom>
        </p:spPr>
      </p:pic>
      <p:pic>
        <p:nvPicPr>
          <p:cNvPr id="5" name="image1.png"/>
          <p:cNvPicPr/>
          <p:nvPr/>
        </p:nvPicPr>
        <p:blipFill>
          <a:blip r:embed="rId4"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34374683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04800" y="0"/>
            <a:ext cx="8534400" cy="1371600"/>
          </a:xfrm>
        </p:spPr>
        <p:txBody>
          <a:bodyPr>
            <a:normAutofit fontScale="90000"/>
          </a:bodyPr>
          <a:lstStyle/>
          <a:p>
            <a:pPr algn="ctr"/>
            <a:r>
              <a:rPr lang="en-US" dirty="0" smtClean="0"/>
              <a:t>Single Site Approach to Housing First</a:t>
            </a:r>
            <a:br>
              <a:rPr lang="en-US" dirty="0" smtClean="0"/>
            </a:br>
            <a:r>
              <a:rPr lang="en-US" dirty="0" smtClean="0"/>
              <a:t>Single Site Harm Reduction </a:t>
            </a:r>
            <a:r>
              <a:rPr lang="en-US" dirty="0" err="1" smtClean="0"/>
              <a:t>Proram</a:t>
            </a:r>
            <a:r>
              <a:rPr lang="en-US" dirty="0" smtClean="0"/>
              <a:t> </a:t>
            </a:r>
            <a:endParaRPr lang="en-US" dirty="0"/>
          </a:p>
        </p:txBody>
      </p:sp>
      <p:sp>
        <p:nvSpPr>
          <p:cNvPr id="48131" name="Rectangle 3" descr="Rectangle: Click to edit Master text styles&#10;Second level&#10;Third level&#10;Fourth level&#10;Fifth level"/>
          <p:cNvSpPr>
            <a:spLocks noGrp="1" noChangeArrowheads="1"/>
          </p:cNvSpPr>
          <p:nvPr>
            <p:ph idx="1"/>
          </p:nvPr>
        </p:nvSpPr>
        <p:spPr>
          <a:xfrm>
            <a:off x="762000" y="1905000"/>
            <a:ext cx="7772400" cy="4114800"/>
          </a:xfrm>
        </p:spPr>
        <p:txBody>
          <a:bodyPr/>
          <a:lstStyle/>
          <a:p>
            <a:r>
              <a:rPr lang="en-US" dirty="0" smtClean="0">
                <a:solidFill>
                  <a:schemeClr val="accent1">
                    <a:lumMod val="75000"/>
                  </a:schemeClr>
                </a:solidFill>
                <a:latin typeface="+mj-lt"/>
              </a:rPr>
              <a:t>Some programs concentrate special needs populations and have services on </a:t>
            </a:r>
            <a:r>
              <a:rPr lang="en-US" dirty="0">
                <a:solidFill>
                  <a:schemeClr val="accent1">
                    <a:lumMod val="75000"/>
                  </a:schemeClr>
                </a:solidFill>
                <a:latin typeface="+mj-lt"/>
              </a:rPr>
              <a:t>site </a:t>
            </a:r>
            <a:r>
              <a:rPr lang="en-US" dirty="0" smtClean="0">
                <a:solidFill>
                  <a:schemeClr val="accent1">
                    <a:lumMod val="75000"/>
                  </a:schemeClr>
                </a:solidFill>
                <a:latin typeface="+mj-lt"/>
              </a:rPr>
              <a:t>(integration is a challenge)  </a:t>
            </a:r>
            <a:endParaRPr lang="en-US" dirty="0">
              <a:solidFill>
                <a:schemeClr val="accent1">
                  <a:lumMod val="75000"/>
                </a:schemeClr>
              </a:solidFill>
              <a:latin typeface="+mj-lt"/>
            </a:endParaRPr>
          </a:p>
        </p:txBody>
      </p:sp>
      <p:pic>
        <p:nvPicPr>
          <p:cNvPr id="10" name="Picture 6"/>
          <p:cNvPicPr>
            <a:picLocks noChangeAspect="1" noChangeArrowheads="1"/>
          </p:cNvPicPr>
          <p:nvPr/>
        </p:nvPicPr>
        <p:blipFill>
          <a:blip r:embed="rId3" cstate="print"/>
          <a:srcRect/>
          <a:stretch>
            <a:fillRect/>
          </a:stretch>
        </p:blipFill>
        <p:spPr>
          <a:xfrm>
            <a:off x="1447800" y="3368727"/>
            <a:ext cx="5959488" cy="3184473"/>
          </a:xfrm>
          <a:prstGeom prst="rect">
            <a:avLst/>
          </a:prstGeom>
          <a:noFill/>
          <a:ln/>
        </p:spPr>
      </p:pic>
    </p:spTree>
    <p:extLst>
      <p:ext uri="{BB962C8B-B14F-4D97-AF65-F5344CB8AC3E}">
        <p14:creationId xmlns:p14="http://schemas.microsoft.com/office/powerpoint/2010/main" xmlns="" val="29047009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ctrTitle"/>
          </p:nvPr>
        </p:nvSpPr>
        <p:spPr>
          <a:xfrm>
            <a:off x="651076" y="990600"/>
            <a:ext cx="7851648" cy="1031303"/>
          </a:xfrm>
        </p:spPr>
        <p:txBody>
          <a:bodyPr>
            <a:normAutofit/>
          </a:bodyPr>
          <a:lstStyle/>
          <a:p>
            <a:pPr algn="l"/>
            <a:r>
              <a:rPr lang="en-US" sz="4600" dirty="0" smtClean="0">
                <a:solidFill>
                  <a:srgbClr val="FFC000"/>
                </a:solidFill>
              </a:rPr>
              <a:t>Housing First; Providing Housing</a:t>
            </a:r>
          </a:p>
        </p:txBody>
      </p:sp>
      <p:sp>
        <p:nvSpPr>
          <p:cNvPr id="98306" name="Content Placeholder 2"/>
          <p:cNvSpPr>
            <a:spLocks noGrp="1"/>
          </p:cNvSpPr>
          <p:nvPr>
            <p:ph type="subTitle" idx="1"/>
          </p:nvPr>
        </p:nvSpPr>
        <p:spPr>
          <a:xfrm>
            <a:off x="533400" y="2362200"/>
            <a:ext cx="8007096" cy="3477064"/>
          </a:xfrm>
        </p:spPr>
        <p:txBody>
          <a:bodyPr>
            <a:normAutofit fontScale="77500" lnSpcReduction="20000"/>
          </a:bodyPr>
          <a:lstStyle/>
          <a:p>
            <a:pPr marL="393192" lvl="1" indent="0">
              <a:buNone/>
            </a:pPr>
            <a:endParaRPr lang="en-US" dirty="0" smtClean="0">
              <a:solidFill>
                <a:srgbClr val="002060"/>
              </a:solidFill>
              <a:latin typeface="Trebuchet MS" panose="020B0603020202020204" pitchFamily="34" charset="0"/>
            </a:endParaRPr>
          </a:p>
          <a:p>
            <a:pPr algn="l"/>
            <a:r>
              <a:rPr lang="en-US" sz="3100" b="1" dirty="0" smtClean="0">
                <a:solidFill>
                  <a:srgbClr val="FFFF00"/>
                </a:solidFill>
                <a:latin typeface="+mj-lt"/>
              </a:rPr>
              <a:t>HOUSING FIRST </a:t>
            </a:r>
            <a:r>
              <a:rPr lang="en-US" sz="3100" dirty="0" smtClean="0">
                <a:solidFill>
                  <a:srgbClr val="FFFF00"/>
                </a:solidFill>
                <a:latin typeface="+mj-lt"/>
              </a:rPr>
              <a:t>provides immediate access to housing</a:t>
            </a:r>
          </a:p>
          <a:p>
            <a:pPr algn="l"/>
            <a:endParaRPr lang="en-US" sz="3100" dirty="0" smtClean="0">
              <a:solidFill>
                <a:srgbClr val="FFFF00"/>
              </a:solidFill>
              <a:latin typeface="+mj-lt"/>
            </a:endParaRPr>
          </a:p>
          <a:p>
            <a:pPr algn="l"/>
            <a:r>
              <a:rPr lang="en-US" sz="3100" dirty="0" smtClean="0">
                <a:solidFill>
                  <a:srgbClr val="FFFF00"/>
                </a:solidFill>
                <a:latin typeface="+mj-lt"/>
              </a:rPr>
              <a:t>Programs find ways to engage private market or landlords or social housing </a:t>
            </a:r>
          </a:p>
          <a:p>
            <a:pPr algn="l"/>
            <a:endParaRPr lang="en-US" sz="3100" dirty="0" smtClean="0">
              <a:solidFill>
                <a:srgbClr val="FFFF00"/>
              </a:solidFill>
              <a:latin typeface="+mj-lt"/>
            </a:endParaRPr>
          </a:p>
          <a:p>
            <a:pPr algn="l"/>
            <a:r>
              <a:rPr lang="en-US" sz="3100" dirty="0" smtClean="0">
                <a:solidFill>
                  <a:srgbClr val="FFFF00"/>
                </a:solidFill>
                <a:latin typeface="+mj-lt"/>
              </a:rPr>
              <a:t>Rent or rent supplements are essential  </a:t>
            </a:r>
          </a:p>
          <a:p>
            <a:pPr algn="l"/>
            <a:endParaRPr lang="en-US" sz="3100" dirty="0" smtClean="0">
              <a:solidFill>
                <a:srgbClr val="FFFF00"/>
              </a:solidFill>
              <a:latin typeface="+mj-lt"/>
            </a:endParaRPr>
          </a:p>
          <a:p>
            <a:pPr algn="l"/>
            <a:r>
              <a:rPr lang="en-US" sz="3100" dirty="0" smtClean="0">
                <a:solidFill>
                  <a:srgbClr val="FFFF00"/>
                </a:solidFill>
                <a:latin typeface="+mj-lt"/>
              </a:rPr>
              <a:t>Best practice target:  provide access between 2-4 weeks from date of admission</a:t>
            </a:r>
          </a:p>
          <a:p>
            <a:endParaRPr lang="en-US" dirty="0" smtClean="0">
              <a:solidFill>
                <a:srgbClr val="002060"/>
              </a:solidFill>
              <a:latin typeface="Trebuchet MS" panose="020B0603020202020204" pitchFamily="34" charset="0"/>
            </a:endParaRPr>
          </a:p>
          <a:p>
            <a:pPr marL="0" indent="0">
              <a:buNone/>
            </a:pPr>
            <a:endParaRPr lang="en-US" dirty="0" smtClean="0">
              <a:solidFill>
                <a:srgbClr val="002060"/>
              </a:solidFill>
              <a:latin typeface="Trebuchet MS" panose="020B0603020202020204" pitchFamily="34" charset="0"/>
            </a:endParaRPr>
          </a:p>
          <a:p>
            <a:endParaRPr lang="en-US" dirty="0" smtClean="0">
              <a:solidFill>
                <a:srgbClr val="002060"/>
              </a:solidFill>
              <a:latin typeface="Trebuchet MS" panose="020B0603020202020204" pitchFamily="34" charset="0"/>
            </a:endParaRPr>
          </a:p>
          <a:p>
            <a:pPr marL="0" indent="0">
              <a:buNone/>
            </a:pPr>
            <a:endParaRPr lang="en-US" dirty="0" smtClean="0">
              <a:solidFill>
                <a:srgbClr val="002060"/>
              </a:solidFill>
              <a:latin typeface="Trebuchet MS" panose="020B0603020202020204" pitchFamily="34" charset="0"/>
            </a:endParaRPr>
          </a:p>
        </p:txBody>
      </p:sp>
      <p:pic>
        <p:nvPicPr>
          <p:cNvPr id="4" name="image1.png"/>
          <p:cNvPicPr/>
          <p:nvPr/>
        </p:nvPicPr>
        <p:blipFill>
          <a:blip r:embed="rId3"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42778787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Q&amp;A</a:t>
            </a:r>
            <a:endParaRPr lang="en-US" dirty="0"/>
          </a:p>
        </p:txBody>
      </p:sp>
      <p:sp>
        <p:nvSpPr>
          <p:cNvPr id="3" name="Content Placeholder 2"/>
          <p:cNvSpPr>
            <a:spLocks noGrp="1"/>
          </p:cNvSpPr>
          <p:nvPr>
            <p:ph idx="1"/>
          </p:nvPr>
        </p:nvSpPr>
        <p:spPr/>
        <p:txBody>
          <a:bodyPr>
            <a:normAutofit/>
          </a:bodyPr>
          <a:lstStyle/>
          <a:p>
            <a:pPr marL="0" indent="0">
              <a:buNone/>
            </a:pPr>
            <a:r>
              <a:rPr lang="en-US" sz="4000" dirty="0" smtClean="0">
                <a:solidFill>
                  <a:schemeClr val="accent1">
                    <a:lumMod val="50000"/>
                  </a:schemeClr>
                </a:solidFill>
                <a:latin typeface="+mj-lt"/>
              </a:rPr>
              <a:t>CHAPTER III</a:t>
            </a:r>
          </a:p>
          <a:p>
            <a:endParaRPr lang="en-US" sz="4000" dirty="0">
              <a:solidFill>
                <a:schemeClr val="accent1">
                  <a:lumMod val="50000"/>
                </a:schemeClr>
              </a:solidFill>
              <a:latin typeface="+mj-lt"/>
            </a:endParaRPr>
          </a:p>
          <a:p>
            <a:pPr marL="0" indent="0" algn="ctr">
              <a:buNone/>
            </a:pPr>
            <a:r>
              <a:rPr lang="en-US" sz="4000" dirty="0" smtClean="0">
                <a:solidFill>
                  <a:schemeClr val="accent1">
                    <a:lumMod val="50000"/>
                  </a:schemeClr>
                </a:solidFill>
                <a:latin typeface="+mj-lt"/>
              </a:rPr>
              <a:t>THE PATHWAYS</a:t>
            </a:r>
          </a:p>
          <a:p>
            <a:pPr marL="0" indent="0" algn="ctr">
              <a:buNone/>
            </a:pPr>
            <a:r>
              <a:rPr lang="en-US" sz="4000" dirty="0" smtClean="0">
                <a:solidFill>
                  <a:schemeClr val="accent1">
                    <a:lumMod val="50000"/>
                  </a:schemeClr>
                </a:solidFill>
                <a:latin typeface="+mj-lt"/>
              </a:rPr>
              <a:t>HOUSING FIRST PROGRAM</a:t>
            </a:r>
          </a:p>
          <a:p>
            <a:pPr marL="0" indent="0" algn="ctr">
              <a:buNone/>
            </a:pPr>
            <a:r>
              <a:rPr lang="en-US" sz="4000" dirty="0" smtClean="0">
                <a:solidFill>
                  <a:schemeClr val="accent1">
                    <a:lumMod val="50000"/>
                  </a:schemeClr>
                </a:solidFill>
                <a:latin typeface="+mj-lt"/>
              </a:rPr>
              <a:t>SERVICES</a:t>
            </a:r>
            <a:r>
              <a:rPr lang="en-US" sz="4000" dirty="0" smtClean="0">
                <a:solidFill>
                  <a:schemeClr val="accent1">
                    <a:lumMod val="50000"/>
                  </a:schemeClr>
                </a:solidFill>
                <a:latin typeface="+mj-lt"/>
              </a:rPr>
              <a:t>, TREATMENT, AND SUPPORT</a:t>
            </a:r>
            <a:endParaRPr lang="en-US" sz="4000" dirty="0">
              <a:solidFill>
                <a:schemeClr val="accent1">
                  <a:lumMod val="50000"/>
                </a:schemeClr>
              </a:solidFill>
              <a:latin typeface="+mj-lt"/>
            </a:endParaRPr>
          </a:p>
        </p:txBody>
      </p:sp>
    </p:spTree>
    <p:extLst>
      <p:ext uri="{BB962C8B-B14F-4D97-AF65-F5344CB8AC3E}">
        <p14:creationId xmlns:p14="http://schemas.microsoft.com/office/powerpoint/2010/main" xmlns="" val="37737639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52400" y="762000"/>
          <a:ext cx="82296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Pathways Logo- General.png"/>
          <p:cNvPicPr>
            <a:picLocks noChangeAspect="1"/>
          </p:cNvPicPr>
          <p:nvPr/>
        </p:nvPicPr>
        <p:blipFill>
          <a:blip r:embed="rId8" cstate="print"/>
          <a:stretch>
            <a:fillRect/>
          </a:stretch>
        </p:blipFill>
        <p:spPr>
          <a:xfrm>
            <a:off x="304800" y="6019800"/>
            <a:ext cx="2686425" cy="466790"/>
          </a:xfrm>
          <a:prstGeom prst="rect">
            <a:avLst/>
          </a:prstGeom>
        </p:spPr>
      </p:pic>
      <p:sp>
        <p:nvSpPr>
          <p:cNvPr id="5" name="Rounded Rectangle 4"/>
          <p:cNvSpPr/>
          <p:nvPr/>
        </p:nvSpPr>
        <p:spPr>
          <a:xfrm>
            <a:off x="304800" y="3048000"/>
            <a:ext cx="3886200"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latin typeface="Antique Olive Compact" pitchFamily="34" charset="0"/>
              </a:rPr>
              <a:t>JOB, JOB, JOB</a:t>
            </a:r>
            <a:endParaRPr lang="en-US" sz="2800" dirty="0">
              <a:latin typeface="Antique Olive Compact" pitchFamily="34" charset="0"/>
            </a:endParaRPr>
          </a:p>
        </p:txBody>
      </p:sp>
      <p:sp>
        <p:nvSpPr>
          <p:cNvPr id="7" name="Explosion 1 6"/>
          <p:cNvSpPr/>
          <p:nvPr/>
        </p:nvSpPr>
        <p:spPr>
          <a:xfrm>
            <a:off x="6172200" y="3962400"/>
            <a:ext cx="2971800" cy="1371600"/>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latin typeface="Amienne" pitchFamily="82" charset="0"/>
              </a:rPr>
              <a:t>eviction</a:t>
            </a:r>
            <a:endParaRPr lang="en-US" sz="4800" dirty="0">
              <a:latin typeface="Amienne" pitchFamily="82" charset="0"/>
            </a:endParaRPr>
          </a:p>
        </p:txBody>
      </p:sp>
    </p:spTree>
    <p:extLst>
      <p:ext uri="{BB962C8B-B14F-4D97-AF65-F5344CB8AC3E}">
        <p14:creationId xmlns:p14="http://schemas.microsoft.com/office/powerpoint/2010/main" xmlns="" val="16779739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p:nvPr>
        </p:nvPicPr>
        <p:blipFill>
          <a:blip r:embed="rId3" cstate="print"/>
          <a:srcRect/>
          <a:stretch>
            <a:fillRect/>
          </a:stretch>
        </p:blipFill>
        <p:spPr>
          <a:xfrm>
            <a:off x="972478" y="904964"/>
            <a:ext cx="5199063" cy="5486400"/>
          </a:xfrm>
        </p:spPr>
      </p:pic>
      <p:sp>
        <p:nvSpPr>
          <p:cNvPr id="3" name="TextBox 2"/>
          <p:cNvSpPr txBox="1"/>
          <p:nvPr/>
        </p:nvSpPr>
        <p:spPr>
          <a:xfrm>
            <a:off x="6161709" y="304800"/>
            <a:ext cx="2982291" cy="6186309"/>
          </a:xfrm>
          <a:prstGeom prst="rect">
            <a:avLst/>
          </a:prstGeom>
          <a:noFill/>
        </p:spPr>
        <p:txBody>
          <a:bodyPr wrap="square" rtlCol="0">
            <a:spAutoFit/>
          </a:bodyPr>
          <a:lstStyle/>
          <a:p>
            <a:r>
              <a:rPr lang="en-CA" sz="3600" dirty="0" smtClean="0">
                <a:solidFill>
                  <a:srgbClr val="3333CC"/>
                </a:solidFill>
                <a:latin typeface="+mj-lt"/>
              </a:rPr>
              <a:t>Why do so many </a:t>
            </a:r>
          </a:p>
          <a:p>
            <a:r>
              <a:rPr lang="en-CA" sz="3600" dirty="0">
                <a:solidFill>
                  <a:srgbClr val="3333CC"/>
                </a:solidFill>
                <a:latin typeface="+mj-lt"/>
              </a:rPr>
              <a:t>a</a:t>
            </a:r>
            <a:r>
              <a:rPr lang="en-CA" sz="3600" dirty="0" smtClean="0">
                <a:solidFill>
                  <a:srgbClr val="3333CC"/>
                </a:solidFill>
                <a:latin typeface="+mj-lt"/>
              </a:rPr>
              <a:t>void mental health services?</a:t>
            </a:r>
          </a:p>
          <a:p>
            <a:r>
              <a:rPr lang="en-CA" sz="3600" dirty="0" smtClean="0">
                <a:solidFill>
                  <a:srgbClr val="3333CC"/>
                </a:solidFill>
                <a:latin typeface="+mj-lt"/>
              </a:rPr>
              <a:t>(Labelling, stigma, </a:t>
            </a:r>
          </a:p>
          <a:p>
            <a:r>
              <a:rPr lang="en-CA" sz="3600" dirty="0" smtClean="0">
                <a:solidFill>
                  <a:srgbClr val="3333CC"/>
                </a:solidFill>
                <a:latin typeface="+mj-lt"/>
              </a:rPr>
              <a:t> discrimination, isolation, fear, etc.</a:t>
            </a:r>
            <a:endParaRPr lang="en-CA" sz="3600" dirty="0">
              <a:latin typeface="+mj-lt"/>
            </a:endParaRPr>
          </a:p>
        </p:txBody>
      </p:sp>
    </p:spTree>
    <p:extLst>
      <p:ext uri="{BB962C8B-B14F-4D97-AF65-F5344CB8AC3E}">
        <p14:creationId xmlns:p14="http://schemas.microsoft.com/office/powerpoint/2010/main" xmlns="" val="110671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ctrTitle"/>
          </p:nvPr>
        </p:nvSpPr>
        <p:spPr bwMode="auto">
          <a:xfrm>
            <a:off x="496330" y="1143000"/>
            <a:ext cx="8991600" cy="1524000"/>
          </a:xfrm>
          <a:prstGeom prst="rect">
            <a:avLst/>
          </a:prstGeom>
          <a:noFill/>
          <a:ln>
            <a:miter lim="800000"/>
            <a:headEnd/>
            <a:tailEnd/>
          </a:ln>
        </p:spPr>
        <p:txBody>
          <a:bodyPr anchor="b">
            <a:normAutofit fontScale="90000"/>
          </a:bodyPr>
          <a:lstStyle/>
          <a:p>
            <a:pPr algn="l"/>
            <a:r>
              <a:rPr lang="en-US" sz="3200" b="1" dirty="0" smtClean="0">
                <a:solidFill>
                  <a:schemeClr val="tx2"/>
                </a:solidFill>
              </a:rPr>
              <a:t/>
            </a:r>
            <a:br>
              <a:rPr lang="en-US" sz="3200" b="1" dirty="0" smtClean="0">
                <a:solidFill>
                  <a:schemeClr val="tx2"/>
                </a:solidFill>
              </a:rPr>
            </a:br>
            <a:r>
              <a:rPr lang="en-US" sz="3200" b="1" dirty="0">
                <a:solidFill>
                  <a:schemeClr val="tx2"/>
                </a:solidFill>
              </a:rPr>
              <a:t/>
            </a:r>
            <a:br>
              <a:rPr lang="en-US" sz="3200" b="1" dirty="0">
                <a:solidFill>
                  <a:schemeClr val="tx2"/>
                </a:solidFill>
              </a:rPr>
            </a:br>
            <a:r>
              <a:rPr lang="en-US" sz="3200" b="1" dirty="0" smtClean="0">
                <a:solidFill>
                  <a:schemeClr val="tx2"/>
                </a:solidFill>
              </a:rPr>
              <a:t/>
            </a:r>
            <a:br>
              <a:rPr lang="en-US" sz="3200" b="1" dirty="0" smtClean="0">
                <a:solidFill>
                  <a:schemeClr val="tx2"/>
                </a:solidFill>
              </a:rPr>
            </a:br>
            <a:r>
              <a:rPr lang="en-US" sz="3200" b="1" dirty="0">
                <a:solidFill>
                  <a:schemeClr val="tx2"/>
                </a:solidFill>
              </a:rPr>
              <a:t/>
            </a:r>
            <a:br>
              <a:rPr lang="en-US" sz="3200" b="1" dirty="0">
                <a:solidFill>
                  <a:schemeClr val="tx2"/>
                </a:solidFill>
              </a:rPr>
            </a:br>
            <a:r>
              <a:rPr lang="en-US" sz="3200" b="1" dirty="0" smtClean="0">
                <a:solidFill>
                  <a:schemeClr val="tx2"/>
                </a:solidFill>
              </a:rPr>
              <a:t>CHAPTER I </a:t>
            </a:r>
            <a:br>
              <a:rPr lang="en-US" sz="3200" b="1" dirty="0" smtClean="0">
                <a:solidFill>
                  <a:schemeClr val="tx2"/>
                </a:solidFill>
              </a:rPr>
            </a:br>
            <a:r>
              <a:rPr lang="en-US" sz="4000" dirty="0" smtClean="0">
                <a:solidFill>
                  <a:srgbClr val="FFC000"/>
                </a:solidFill>
              </a:rPr>
              <a:t>P</a:t>
            </a:r>
            <a:r>
              <a:rPr lang="en-US" sz="4000" b="1" dirty="0" smtClean="0">
                <a:solidFill>
                  <a:srgbClr val="FFC000"/>
                </a:solidFill>
              </a:rPr>
              <a:t>olicy and Economic Factors </a:t>
            </a:r>
            <a:br>
              <a:rPr lang="en-US" sz="4000" b="1" dirty="0" smtClean="0">
                <a:solidFill>
                  <a:srgbClr val="FFC000"/>
                </a:solidFill>
              </a:rPr>
            </a:br>
            <a:r>
              <a:rPr lang="en-US" sz="4000" b="1" dirty="0" smtClean="0">
                <a:solidFill>
                  <a:srgbClr val="FFC000"/>
                </a:solidFill>
              </a:rPr>
              <a:t>	That Created and Contribute to 						Homelessness in the U.S.</a:t>
            </a:r>
            <a:r>
              <a:rPr lang="en-US" sz="3200" b="1" dirty="0">
                <a:solidFill>
                  <a:srgbClr val="0081C6"/>
                </a:solidFill>
              </a:rPr>
              <a:t/>
            </a:r>
            <a:br>
              <a:rPr lang="en-US" sz="3200" b="1" dirty="0">
                <a:solidFill>
                  <a:srgbClr val="0081C6"/>
                </a:solidFill>
              </a:rPr>
            </a:br>
            <a:endParaRPr lang="en-CA" sz="3200" b="1" dirty="0" smtClean="0">
              <a:solidFill>
                <a:srgbClr val="00245D"/>
              </a:solidFill>
            </a:endParaRPr>
          </a:p>
        </p:txBody>
      </p:sp>
      <p:sp>
        <p:nvSpPr>
          <p:cNvPr id="26626" name="Content Placeholder 2"/>
          <p:cNvSpPr>
            <a:spLocks noGrp="1"/>
          </p:cNvSpPr>
          <p:nvPr>
            <p:ph type="subTitle" idx="1"/>
          </p:nvPr>
        </p:nvSpPr>
        <p:spPr bwMode="auto">
          <a:xfrm>
            <a:off x="533400" y="2590800"/>
            <a:ext cx="8534400" cy="3505200"/>
          </a:xfrm>
          <a:prstGeom prst="rect">
            <a:avLst/>
          </a:prstGeom>
          <a:noFill/>
          <a:ln>
            <a:miter lim="800000"/>
            <a:headEnd/>
            <a:tailEnd/>
          </a:ln>
        </p:spPr>
        <p:txBody>
          <a:bodyPr>
            <a:normAutofit fontScale="92500" lnSpcReduction="20000"/>
          </a:bodyPr>
          <a:lstStyle/>
          <a:p>
            <a:pPr marL="742950" indent="-742950" algn="l">
              <a:lnSpc>
                <a:spcPct val="120000"/>
              </a:lnSpc>
              <a:spcBef>
                <a:spcPts val="0"/>
              </a:spcBef>
              <a:buClrTx/>
              <a:buFont typeface="+mj-lt"/>
              <a:buAutoNum type="arabicPeriod"/>
            </a:pPr>
            <a:endParaRPr lang="en-US" sz="2900" b="1" dirty="0" smtClean="0">
              <a:solidFill>
                <a:schemeClr val="tx2"/>
              </a:solidFill>
              <a:latin typeface="+mj-lt"/>
            </a:endParaRPr>
          </a:p>
          <a:p>
            <a:pPr lvl="1" algn="l">
              <a:lnSpc>
                <a:spcPct val="120000"/>
              </a:lnSpc>
              <a:spcBef>
                <a:spcPts val="0"/>
              </a:spcBef>
              <a:buClrTx/>
            </a:pPr>
            <a:r>
              <a:rPr lang="en-US" sz="2900" b="1" dirty="0" smtClean="0">
                <a:solidFill>
                  <a:schemeClr val="tx2"/>
                </a:solidFill>
                <a:effectLst>
                  <a:outerShdw blurRad="38100" dist="38100" dir="2700000" algn="tl">
                    <a:srgbClr val="000000">
                      <a:alpha val="43137"/>
                    </a:srgbClr>
                  </a:outerShdw>
                </a:effectLst>
                <a:latin typeface="+mj-lt"/>
              </a:rPr>
              <a:t>Federal government discontinues and remains disengaged </a:t>
            </a:r>
            <a:r>
              <a:rPr lang="en-US" sz="2900" b="1" dirty="0">
                <a:solidFill>
                  <a:schemeClr val="tx2"/>
                </a:solidFill>
                <a:effectLst>
                  <a:outerShdw blurRad="38100" dist="38100" dir="2700000" algn="tl">
                    <a:srgbClr val="000000">
                      <a:alpha val="43137"/>
                    </a:srgbClr>
                  </a:outerShdw>
                </a:effectLst>
                <a:latin typeface="+mj-lt"/>
              </a:rPr>
              <a:t>from </a:t>
            </a:r>
            <a:r>
              <a:rPr lang="en-US" sz="2900" b="1" dirty="0" smtClean="0">
                <a:solidFill>
                  <a:schemeClr val="tx2"/>
                </a:solidFill>
                <a:effectLst>
                  <a:outerShdw blurRad="38100" dist="38100" dir="2700000" algn="tl">
                    <a:srgbClr val="000000">
                      <a:alpha val="43137"/>
                    </a:srgbClr>
                  </a:outerShdw>
                </a:effectLst>
                <a:latin typeface="+mj-lt"/>
              </a:rPr>
              <a:t>building affordable housing</a:t>
            </a:r>
          </a:p>
          <a:p>
            <a:pPr lvl="1" algn="l">
              <a:lnSpc>
                <a:spcPct val="120000"/>
              </a:lnSpc>
              <a:spcBef>
                <a:spcPts val="0"/>
              </a:spcBef>
              <a:buClrTx/>
            </a:pPr>
            <a:endParaRPr lang="en-US" sz="2900" b="1" dirty="0">
              <a:solidFill>
                <a:schemeClr val="tx2"/>
              </a:solidFill>
              <a:effectLst>
                <a:outerShdw blurRad="38100" dist="38100" dir="2700000" algn="tl">
                  <a:srgbClr val="000000">
                    <a:alpha val="43137"/>
                  </a:srgbClr>
                </a:outerShdw>
              </a:effectLst>
              <a:latin typeface="+mj-lt"/>
            </a:endParaRPr>
          </a:p>
          <a:p>
            <a:pPr lvl="1" algn="l">
              <a:lnSpc>
                <a:spcPct val="120000"/>
              </a:lnSpc>
              <a:spcBef>
                <a:spcPts val="0"/>
              </a:spcBef>
              <a:buClrTx/>
            </a:pPr>
            <a:r>
              <a:rPr lang="en-US" sz="2900" b="1" dirty="0" smtClean="0">
                <a:solidFill>
                  <a:schemeClr val="tx2"/>
                </a:solidFill>
                <a:effectLst>
                  <a:outerShdw blurRad="38100" dist="38100" dir="2700000" algn="tl">
                    <a:srgbClr val="000000">
                      <a:alpha val="43137"/>
                    </a:srgbClr>
                  </a:outerShdw>
                </a:effectLst>
                <a:latin typeface="+mj-lt"/>
              </a:rPr>
              <a:t>Rising rents and Flat line benefits  </a:t>
            </a:r>
          </a:p>
          <a:p>
            <a:pPr lvl="1" algn="l">
              <a:lnSpc>
                <a:spcPct val="120000"/>
              </a:lnSpc>
              <a:spcBef>
                <a:spcPts val="0"/>
              </a:spcBef>
              <a:buClrTx/>
            </a:pPr>
            <a:endParaRPr lang="en-US" sz="2900" b="1" dirty="0">
              <a:solidFill>
                <a:schemeClr val="tx2"/>
              </a:solidFill>
              <a:effectLst>
                <a:outerShdw blurRad="38100" dist="38100" dir="2700000" algn="tl">
                  <a:srgbClr val="000000">
                    <a:alpha val="43137"/>
                  </a:srgbClr>
                </a:outerShdw>
              </a:effectLst>
              <a:latin typeface="+mj-lt"/>
            </a:endParaRPr>
          </a:p>
          <a:p>
            <a:pPr lvl="1" algn="l">
              <a:lnSpc>
                <a:spcPct val="120000"/>
              </a:lnSpc>
              <a:spcBef>
                <a:spcPts val="0"/>
              </a:spcBef>
              <a:buClrTx/>
            </a:pPr>
            <a:r>
              <a:rPr lang="en-US" sz="2900" b="1" dirty="0" smtClean="0">
                <a:solidFill>
                  <a:schemeClr val="tx2"/>
                </a:solidFill>
                <a:effectLst>
                  <a:outerShdw blurRad="38100" dist="38100" dir="2700000" algn="tl">
                    <a:srgbClr val="000000">
                      <a:alpha val="43137"/>
                    </a:srgbClr>
                  </a:outerShdw>
                </a:effectLst>
                <a:latin typeface="+mj-lt"/>
              </a:rPr>
              <a:t>Lack of support services for people with disabilities who are currently housed</a:t>
            </a:r>
          </a:p>
          <a:p>
            <a:pPr algn="l"/>
            <a:endParaRPr lang="en-US" sz="2800" dirty="0" smtClean="0">
              <a:latin typeface="Trebuchet MS" panose="020B0603020202020204" pitchFamily="34" charset="0"/>
            </a:endParaRPr>
          </a:p>
        </p:txBody>
      </p:sp>
      <p:pic>
        <p:nvPicPr>
          <p:cNvPr id="6" name="image1.png"/>
          <p:cNvPicPr/>
          <p:nvPr/>
        </p:nvPicPr>
        <p:blipFill>
          <a:blip r:embed="rId3"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20649924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image2.png"/>
          <p:cNvPicPr>
            <a:picLocks noChangeAspect="1"/>
          </p:cNvPicPr>
          <p:nvPr/>
        </p:nvPicPr>
        <p:blipFill>
          <a:blip r:embed="rId3" cstate="print"/>
          <a:srcRect/>
          <a:stretch>
            <a:fillRect/>
          </a:stretch>
        </p:blipFill>
        <p:spPr bwMode="auto">
          <a:xfrm>
            <a:off x="2057400" y="1646934"/>
            <a:ext cx="6934200" cy="4495800"/>
          </a:xfrm>
          <a:prstGeom prst="rect">
            <a:avLst/>
          </a:prstGeom>
          <a:noFill/>
          <a:ln w="12700">
            <a:noFill/>
            <a:miter lim="0"/>
            <a:headEnd/>
            <a:tailEnd/>
          </a:ln>
          <a:effectLst/>
        </p:spPr>
      </p:pic>
      <p:sp>
        <p:nvSpPr>
          <p:cNvPr id="30723" name="Rectangle 2"/>
          <p:cNvSpPr>
            <a:spLocks noGrp="1" noChangeArrowheads="1"/>
          </p:cNvSpPr>
          <p:nvPr>
            <p:ph type="ctrTitle"/>
          </p:nvPr>
        </p:nvSpPr>
        <p:spPr>
          <a:xfrm>
            <a:off x="-479883" y="261600"/>
            <a:ext cx="5397500" cy="1512887"/>
          </a:xfrm>
        </p:spPr>
        <p:txBody>
          <a:bodyPr>
            <a:normAutofit/>
          </a:bodyPr>
          <a:lstStyle/>
          <a:p>
            <a:pPr defTabSz="415925" eaLnBrk="1"/>
            <a:r>
              <a:rPr lang="en-US" altLang="en-US" sz="3600" dirty="0" smtClean="0">
                <a:solidFill>
                  <a:srgbClr val="FFC000"/>
                </a:solidFill>
              </a:rPr>
              <a:t>1b. Choice and SERVICES</a:t>
            </a:r>
            <a:r>
              <a:rPr lang="en-US" altLang="en-US" sz="3600" u="sng" dirty="0" smtClean="0">
                <a:solidFill>
                  <a:srgbClr val="FFC000"/>
                </a:solidFill>
              </a:rPr>
              <a:t> </a:t>
            </a:r>
            <a:r>
              <a:rPr lang="en-US" altLang="en-US" sz="3600" dirty="0" smtClean="0">
                <a:solidFill>
                  <a:srgbClr val="FFC000"/>
                </a:solidFill>
              </a:rPr>
              <a:t/>
            </a:r>
            <a:br>
              <a:rPr lang="en-US" altLang="en-US" sz="3600" dirty="0" smtClean="0">
                <a:solidFill>
                  <a:srgbClr val="FFC000"/>
                </a:solidFill>
              </a:rPr>
            </a:br>
            <a:r>
              <a:rPr lang="en-US" altLang="en-US" sz="2900" i="1" dirty="0" smtClean="0">
                <a:solidFill>
                  <a:srgbClr val="FFC000"/>
                </a:solidFill>
              </a:rPr>
              <a:t>“NO WRONG DOOR” </a:t>
            </a:r>
            <a:endParaRPr lang="en-US" altLang="en-US" dirty="0" smtClean="0">
              <a:solidFill>
                <a:srgbClr val="FFC000"/>
              </a:solidFill>
            </a:endParaRPr>
          </a:p>
        </p:txBody>
      </p:sp>
      <p:sp>
        <p:nvSpPr>
          <p:cNvPr id="30724" name="AutoShape 3"/>
          <p:cNvSpPr>
            <a:spLocks/>
          </p:cNvSpPr>
          <p:nvPr/>
        </p:nvSpPr>
        <p:spPr bwMode="auto">
          <a:xfrm>
            <a:off x="3370316" y="2226553"/>
            <a:ext cx="1085850" cy="246063"/>
          </a:xfrm>
          <a:custGeom>
            <a:avLst/>
            <a:gdLst>
              <a:gd name="T0" fmla="*/ 542925 w 21600"/>
              <a:gd name="T1" fmla="*/ 123032 h 21600"/>
              <a:gd name="T2" fmla="*/ 542925 w 21600"/>
              <a:gd name="T3" fmla="*/ 123032 h 21600"/>
              <a:gd name="T4" fmla="*/ 542925 w 21600"/>
              <a:gd name="T5" fmla="*/ 123032 h 21600"/>
              <a:gd name="T6" fmla="*/ 542925 w 21600"/>
              <a:gd name="T7" fmla="*/ 1230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a:effectLst/>
        </p:spPr>
        <p:txBody>
          <a:bodyPr lIns="0" tIns="0" rIns="0" bIns="0" anchor="ctr"/>
          <a:lstStyle/>
          <a:p>
            <a:pPr algn="ctr">
              <a:lnSpc>
                <a:spcPct val="95000"/>
              </a:lnSpc>
            </a:pPr>
            <a:r>
              <a:rPr lang="en-US" altLang="en-US" sz="1700" dirty="0">
                <a:solidFill>
                  <a:srgbClr val="0433FF"/>
                </a:solidFill>
                <a:latin typeface="Arial" pitchFamily="34" charset="0"/>
                <a:cs typeface="Arial" pitchFamily="34" charset="0"/>
                <a:sym typeface="Arial" pitchFamily="34" charset="0"/>
              </a:rPr>
              <a:t>  </a:t>
            </a:r>
            <a:r>
              <a:rPr lang="en-US" altLang="en-US" sz="1700" dirty="0">
                <a:solidFill>
                  <a:srgbClr val="0433FF"/>
                </a:solidFill>
                <a:latin typeface="Arial Bold" charset="0"/>
                <a:ea typeface="Arial Bold" charset="0"/>
                <a:cs typeface="Arial Bold" charset="0"/>
                <a:sym typeface="Arial Bold" charset="0"/>
              </a:rPr>
              <a:t>Spiritual</a:t>
            </a:r>
            <a:endParaRPr lang="en-US" altLang="en-US" dirty="0"/>
          </a:p>
        </p:txBody>
      </p:sp>
      <p:sp>
        <p:nvSpPr>
          <p:cNvPr id="30725" name="AutoShape 4"/>
          <p:cNvSpPr>
            <a:spLocks/>
          </p:cNvSpPr>
          <p:nvPr/>
        </p:nvSpPr>
        <p:spPr bwMode="auto">
          <a:xfrm>
            <a:off x="2338999" y="2982997"/>
            <a:ext cx="1219200" cy="438150"/>
          </a:xfrm>
          <a:custGeom>
            <a:avLst/>
            <a:gdLst>
              <a:gd name="T0" fmla="*/ 609600 w 21600"/>
              <a:gd name="T1" fmla="*/ 219075 h 21600"/>
              <a:gd name="T2" fmla="*/ 609600 w 21600"/>
              <a:gd name="T3" fmla="*/ 219075 h 21600"/>
              <a:gd name="T4" fmla="*/ 609600 w 21600"/>
              <a:gd name="T5" fmla="*/ 219075 h 21600"/>
              <a:gd name="T6" fmla="*/ 609600 w 21600"/>
              <a:gd name="T7" fmla="*/ 219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a:effectLst/>
        </p:spPr>
        <p:txBody>
          <a:bodyPr lIns="0" tIns="0" rIns="0" bIns="0" anchor="ctr"/>
          <a:lstStyle/>
          <a:p>
            <a:pPr algn="ctr">
              <a:lnSpc>
                <a:spcPct val="95000"/>
              </a:lnSpc>
            </a:pPr>
            <a:r>
              <a:rPr lang="en-US" altLang="en-US" b="1" dirty="0" smtClean="0">
                <a:solidFill>
                  <a:srgbClr val="002060"/>
                </a:solidFill>
              </a:rPr>
              <a:t>EMPLOY</a:t>
            </a:r>
          </a:p>
          <a:p>
            <a:pPr algn="ctr">
              <a:lnSpc>
                <a:spcPct val="95000"/>
              </a:lnSpc>
            </a:pPr>
            <a:r>
              <a:rPr lang="en-US" altLang="en-US" b="1" dirty="0" smtClean="0">
                <a:solidFill>
                  <a:srgbClr val="002060"/>
                </a:solidFill>
              </a:rPr>
              <a:t>MENT</a:t>
            </a:r>
            <a:endParaRPr lang="en-US" altLang="en-US" b="1" dirty="0">
              <a:solidFill>
                <a:srgbClr val="002060"/>
              </a:solidFill>
            </a:endParaRPr>
          </a:p>
        </p:txBody>
      </p:sp>
      <p:sp>
        <p:nvSpPr>
          <p:cNvPr id="30726" name="AutoShape 5"/>
          <p:cNvSpPr>
            <a:spLocks/>
          </p:cNvSpPr>
          <p:nvPr/>
        </p:nvSpPr>
        <p:spPr bwMode="auto">
          <a:xfrm>
            <a:off x="2653506" y="4763892"/>
            <a:ext cx="1401763" cy="730250"/>
          </a:xfrm>
          <a:custGeom>
            <a:avLst/>
            <a:gdLst>
              <a:gd name="T0" fmla="*/ 700882 w 21600"/>
              <a:gd name="T1" fmla="*/ 365125 h 21600"/>
              <a:gd name="T2" fmla="*/ 700882 w 21600"/>
              <a:gd name="T3" fmla="*/ 365125 h 21600"/>
              <a:gd name="T4" fmla="*/ 700882 w 21600"/>
              <a:gd name="T5" fmla="*/ 365125 h 21600"/>
              <a:gd name="T6" fmla="*/ 700882 w 21600"/>
              <a:gd name="T7" fmla="*/ 3651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a:effectLst/>
        </p:spPr>
        <p:txBody>
          <a:bodyPr lIns="0" tIns="0" rIns="0" bIns="0" anchor="ctr"/>
          <a:lstStyle/>
          <a:p>
            <a:pPr algn="ctr">
              <a:lnSpc>
                <a:spcPct val="95000"/>
              </a:lnSpc>
            </a:pPr>
            <a:r>
              <a:rPr lang="en-US" altLang="en-US" sz="1700" dirty="0">
                <a:solidFill>
                  <a:srgbClr val="0433FF"/>
                </a:solidFill>
                <a:latin typeface="Arial Bold" charset="0"/>
                <a:ea typeface="Arial Bold" charset="0"/>
                <a:cs typeface="Arial Bold" charset="0"/>
                <a:sym typeface="Arial Bold" charset="0"/>
              </a:rPr>
              <a:t>Arts /</a:t>
            </a:r>
          </a:p>
          <a:p>
            <a:pPr algn="ctr">
              <a:lnSpc>
                <a:spcPct val="95000"/>
              </a:lnSpc>
            </a:pPr>
            <a:r>
              <a:rPr lang="en-US" altLang="en-US" sz="1700" dirty="0">
                <a:solidFill>
                  <a:srgbClr val="0433FF"/>
                </a:solidFill>
                <a:latin typeface="Arial Bold" charset="0"/>
                <a:ea typeface="Arial Bold" charset="0"/>
                <a:cs typeface="Arial Bold" charset="0"/>
                <a:sym typeface="Arial Bold" charset="0"/>
              </a:rPr>
              <a:t>Creativity</a:t>
            </a:r>
          </a:p>
        </p:txBody>
      </p:sp>
      <p:sp>
        <p:nvSpPr>
          <p:cNvPr id="30727" name="AutoShape 6"/>
          <p:cNvSpPr>
            <a:spLocks/>
          </p:cNvSpPr>
          <p:nvPr/>
        </p:nvSpPr>
        <p:spPr bwMode="auto">
          <a:xfrm>
            <a:off x="4206211" y="5436595"/>
            <a:ext cx="1041139" cy="115093"/>
          </a:xfrm>
          <a:custGeom>
            <a:avLst/>
            <a:gdLst>
              <a:gd name="T0" fmla="*/ 735013 w 21600"/>
              <a:gd name="T1" fmla="*/ 541338 h 21600"/>
              <a:gd name="T2" fmla="*/ 735013 w 21600"/>
              <a:gd name="T3" fmla="*/ 541338 h 21600"/>
              <a:gd name="T4" fmla="*/ 735013 w 21600"/>
              <a:gd name="T5" fmla="*/ 541338 h 21600"/>
              <a:gd name="T6" fmla="*/ 735013 w 21600"/>
              <a:gd name="T7" fmla="*/ 54133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a:effectLst/>
        </p:spPr>
        <p:txBody>
          <a:bodyPr lIns="0" tIns="0" rIns="0" bIns="0" anchor="ctr"/>
          <a:lstStyle/>
          <a:p>
            <a:pPr algn="ctr">
              <a:lnSpc>
                <a:spcPct val="95000"/>
              </a:lnSpc>
            </a:pPr>
            <a:endParaRPr lang="en-US" altLang="en-US" sz="2000" dirty="0">
              <a:solidFill>
                <a:srgbClr val="0433FF"/>
              </a:solidFill>
              <a:latin typeface="Arial Bold" charset="0"/>
              <a:ea typeface="Arial Bold" charset="0"/>
              <a:cs typeface="Arial Bold" charset="0"/>
              <a:sym typeface="Arial Bold" charset="0"/>
            </a:endParaRPr>
          </a:p>
          <a:p>
            <a:pPr algn="ctr">
              <a:lnSpc>
                <a:spcPct val="95000"/>
              </a:lnSpc>
            </a:pPr>
            <a:endParaRPr lang="en-US" altLang="en-US" dirty="0">
              <a:solidFill>
                <a:srgbClr val="0433FF"/>
              </a:solidFill>
              <a:latin typeface="Arial Bold" charset="0"/>
              <a:ea typeface="Arial Bold" charset="0"/>
              <a:cs typeface="Arial Bold" charset="0"/>
              <a:sym typeface="Arial Bold" charset="0"/>
            </a:endParaRPr>
          </a:p>
          <a:p>
            <a:pPr algn="ctr">
              <a:lnSpc>
                <a:spcPct val="95000"/>
              </a:lnSpc>
            </a:pPr>
            <a:r>
              <a:rPr lang="en-US" altLang="en-US" dirty="0">
                <a:solidFill>
                  <a:srgbClr val="0433FF"/>
                </a:solidFill>
                <a:latin typeface="Arial Bold" charset="0"/>
                <a:ea typeface="Arial Bold" charset="0"/>
                <a:cs typeface="Arial Bold" charset="0"/>
                <a:sym typeface="Arial Bold" charset="0"/>
              </a:rPr>
              <a:t>      </a:t>
            </a:r>
            <a:r>
              <a:rPr lang="en-US" altLang="en-US" dirty="0">
                <a:solidFill>
                  <a:srgbClr val="0433FF"/>
                </a:solidFill>
                <a:latin typeface="Showcard Gothic" pitchFamily="82" charset="0"/>
                <a:ea typeface="Showcard Gothic" pitchFamily="82" charset="0"/>
                <a:cs typeface="Showcard Gothic" pitchFamily="82" charset="0"/>
                <a:sym typeface="Showcard Gothic" pitchFamily="82" charset="0"/>
              </a:rPr>
              <a:t>HOUSING</a:t>
            </a:r>
            <a:endParaRPr lang="en-US" altLang="en-US" dirty="0">
              <a:solidFill>
                <a:srgbClr val="0433FF"/>
              </a:solidFill>
              <a:latin typeface="Helvetica" pitchFamily="34" charset="0"/>
              <a:ea typeface="Helvetica" pitchFamily="34" charset="0"/>
              <a:cs typeface="Helvetica" pitchFamily="34" charset="0"/>
              <a:sym typeface="Helvetica" pitchFamily="34" charset="0"/>
            </a:endParaRPr>
          </a:p>
          <a:p>
            <a:pPr algn="ctr">
              <a:lnSpc>
                <a:spcPct val="95000"/>
              </a:lnSpc>
            </a:pPr>
            <a:r>
              <a:rPr lang="en-US" altLang="en-US" dirty="0" smtClean="0">
                <a:solidFill>
                  <a:srgbClr val="0433FF"/>
                </a:solidFill>
                <a:latin typeface="Arial Bold" charset="0"/>
                <a:ea typeface="Arial Bold" charset="0"/>
                <a:cs typeface="Arial Bold" charset="0"/>
                <a:sym typeface="Arial Bold" charset="0"/>
              </a:rPr>
              <a:t>     </a:t>
            </a:r>
            <a:endParaRPr lang="en-US" altLang="en-US" dirty="0">
              <a:solidFill>
                <a:srgbClr val="0433FF"/>
              </a:solidFill>
              <a:latin typeface="Helvetica" pitchFamily="34" charset="0"/>
              <a:ea typeface="Helvetica" pitchFamily="34" charset="0"/>
              <a:cs typeface="Helvetica" pitchFamily="34" charset="0"/>
              <a:sym typeface="Helvetica" pitchFamily="34" charset="0"/>
            </a:endParaRPr>
          </a:p>
        </p:txBody>
      </p:sp>
      <p:sp>
        <p:nvSpPr>
          <p:cNvPr id="30728" name="AutoShape 7"/>
          <p:cNvSpPr>
            <a:spLocks/>
          </p:cNvSpPr>
          <p:nvPr/>
        </p:nvSpPr>
        <p:spPr bwMode="auto">
          <a:xfrm>
            <a:off x="7168372" y="5042418"/>
            <a:ext cx="1143000" cy="246062"/>
          </a:xfrm>
          <a:custGeom>
            <a:avLst/>
            <a:gdLst>
              <a:gd name="T0" fmla="*/ 571500 w 21600"/>
              <a:gd name="T1" fmla="*/ 123031 h 21600"/>
              <a:gd name="T2" fmla="*/ 571500 w 21600"/>
              <a:gd name="T3" fmla="*/ 123031 h 21600"/>
              <a:gd name="T4" fmla="*/ 571500 w 21600"/>
              <a:gd name="T5" fmla="*/ 123031 h 21600"/>
              <a:gd name="T6" fmla="*/ 571500 w 21600"/>
              <a:gd name="T7" fmla="*/ 12303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a:effectLst/>
        </p:spPr>
        <p:txBody>
          <a:bodyPr lIns="0" tIns="0" rIns="0" bIns="0" anchor="ctr"/>
          <a:lstStyle/>
          <a:p>
            <a:pPr algn="ctr">
              <a:lnSpc>
                <a:spcPct val="95000"/>
              </a:lnSpc>
            </a:pPr>
            <a:r>
              <a:rPr lang="en-US" altLang="en-US" sz="1700" dirty="0" smtClean="0">
                <a:solidFill>
                  <a:srgbClr val="0433FF"/>
                </a:solidFill>
                <a:latin typeface="Arial Bold" charset="0"/>
                <a:ea typeface="Arial Bold" charset="0"/>
                <a:cs typeface="Arial Bold" charset="0"/>
                <a:sym typeface="Arial Bold" charset="0"/>
              </a:rPr>
              <a:t>Addiction</a:t>
            </a:r>
          </a:p>
          <a:p>
            <a:pPr algn="ctr">
              <a:lnSpc>
                <a:spcPct val="95000"/>
              </a:lnSpc>
            </a:pPr>
            <a:r>
              <a:rPr lang="en-US" altLang="en-US" sz="1700" dirty="0" err="1" smtClean="0">
                <a:solidFill>
                  <a:srgbClr val="0433FF"/>
                </a:solidFill>
                <a:latin typeface="Arial Bold" charset="0"/>
                <a:cs typeface="Arial Bold" charset="0"/>
                <a:sym typeface="Arial Bold" charset="0"/>
              </a:rPr>
              <a:t>Tx</a:t>
            </a:r>
            <a:endParaRPr lang="en-US" altLang="en-US" dirty="0"/>
          </a:p>
        </p:txBody>
      </p:sp>
      <p:sp>
        <p:nvSpPr>
          <p:cNvPr id="30729" name="AutoShape 8"/>
          <p:cNvSpPr>
            <a:spLocks/>
          </p:cNvSpPr>
          <p:nvPr/>
        </p:nvSpPr>
        <p:spPr bwMode="auto">
          <a:xfrm>
            <a:off x="7734538" y="3894834"/>
            <a:ext cx="1295400" cy="488950"/>
          </a:xfrm>
          <a:custGeom>
            <a:avLst/>
            <a:gdLst>
              <a:gd name="T0" fmla="*/ 647700 w 21600"/>
              <a:gd name="T1" fmla="*/ 244475 h 21600"/>
              <a:gd name="T2" fmla="*/ 647700 w 21600"/>
              <a:gd name="T3" fmla="*/ 244475 h 21600"/>
              <a:gd name="T4" fmla="*/ 647700 w 21600"/>
              <a:gd name="T5" fmla="*/ 244475 h 21600"/>
              <a:gd name="T6" fmla="*/ 647700 w 21600"/>
              <a:gd name="T7" fmla="*/ 2444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a:effectLst/>
        </p:spPr>
        <p:txBody>
          <a:bodyPr lIns="0" tIns="0" rIns="0" bIns="0" anchor="ctr"/>
          <a:lstStyle/>
          <a:p>
            <a:pPr algn="ctr">
              <a:lnSpc>
                <a:spcPct val="95000"/>
              </a:lnSpc>
            </a:pPr>
            <a:r>
              <a:rPr lang="en-US" altLang="en-US" sz="1700" dirty="0" smtClean="0">
                <a:solidFill>
                  <a:srgbClr val="0433FF"/>
                </a:solidFill>
                <a:latin typeface="Arial Bold" charset="0"/>
                <a:ea typeface="Arial Bold" charset="0"/>
                <a:cs typeface="Arial Bold" charset="0"/>
                <a:sym typeface="Arial Bold" charset="0"/>
              </a:rPr>
              <a:t>SOCIAL</a:t>
            </a:r>
          </a:p>
          <a:p>
            <a:pPr algn="ctr">
              <a:lnSpc>
                <a:spcPct val="95000"/>
              </a:lnSpc>
            </a:pPr>
            <a:r>
              <a:rPr lang="en-US" altLang="en-US" sz="1700" dirty="0" smtClean="0">
                <a:solidFill>
                  <a:srgbClr val="0433FF"/>
                </a:solidFill>
                <a:latin typeface="Arial Bold" charset="0"/>
                <a:ea typeface="Arial Bold" charset="0"/>
                <a:cs typeface="Arial Bold" charset="0"/>
                <a:sym typeface="Arial Bold" charset="0"/>
              </a:rPr>
              <a:t>SUPPPORT</a:t>
            </a:r>
            <a:endParaRPr lang="en-US" altLang="en-US" dirty="0"/>
          </a:p>
        </p:txBody>
      </p:sp>
      <p:sp>
        <p:nvSpPr>
          <p:cNvPr id="30730" name="AutoShape 9"/>
          <p:cNvSpPr>
            <a:spLocks/>
          </p:cNvSpPr>
          <p:nvPr/>
        </p:nvSpPr>
        <p:spPr bwMode="auto">
          <a:xfrm>
            <a:off x="7454900" y="2819400"/>
            <a:ext cx="1295400" cy="620713"/>
          </a:xfrm>
          <a:custGeom>
            <a:avLst/>
            <a:gdLst>
              <a:gd name="T0" fmla="*/ 647700 w 21600"/>
              <a:gd name="T1" fmla="*/ 310357 h 21600"/>
              <a:gd name="T2" fmla="*/ 647700 w 21600"/>
              <a:gd name="T3" fmla="*/ 310357 h 21600"/>
              <a:gd name="T4" fmla="*/ 647700 w 21600"/>
              <a:gd name="T5" fmla="*/ 310357 h 21600"/>
              <a:gd name="T6" fmla="*/ 647700 w 21600"/>
              <a:gd name="T7" fmla="*/ 31035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a:effectLst/>
        </p:spPr>
        <p:txBody>
          <a:bodyPr lIns="0" tIns="0" rIns="0" bIns="0" anchor="ctr"/>
          <a:lstStyle/>
          <a:p>
            <a:pPr algn="ctr">
              <a:lnSpc>
                <a:spcPct val="95000"/>
              </a:lnSpc>
            </a:pPr>
            <a:r>
              <a:rPr lang="en-US" altLang="en-US" sz="1500" dirty="0" smtClean="0">
                <a:solidFill>
                  <a:srgbClr val="0433FF"/>
                </a:solidFill>
                <a:latin typeface="Arial Bold" charset="0"/>
                <a:ea typeface="Arial Bold" charset="0"/>
                <a:cs typeface="Arial Bold" charset="0"/>
                <a:sym typeface="Arial Bold" charset="0"/>
              </a:rPr>
              <a:t>  Documents/</a:t>
            </a:r>
            <a:endParaRPr lang="en-US" altLang="en-US" sz="1500" dirty="0">
              <a:solidFill>
                <a:srgbClr val="0433FF"/>
              </a:solidFill>
              <a:latin typeface="Arial Bold" charset="0"/>
              <a:ea typeface="Arial Bold" charset="0"/>
              <a:cs typeface="Arial Bold" charset="0"/>
              <a:sym typeface="Arial Bold" charset="0"/>
            </a:endParaRPr>
          </a:p>
          <a:p>
            <a:pPr algn="ctr">
              <a:lnSpc>
                <a:spcPct val="95000"/>
              </a:lnSpc>
            </a:pPr>
            <a:r>
              <a:rPr lang="en-US" altLang="en-US" sz="1500" dirty="0">
                <a:solidFill>
                  <a:srgbClr val="0433FF"/>
                </a:solidFill>
                <a:latin typeface="Arial Bold" charset="0"/>
                <a:ea typeface="Arial Bold" charset="0"/>
                <a:cs typeface="Arial Bold" charset="0"/>
                <a:sym typeface="Arial Bold" charset="0"/>
              </a:rPr>
              <a:t>Legal</a:t>
            </a:r>
            <a:endParaRPr lang="en-US" altLang="en-US" dirty="0"/>
          </a:p>
        </p:txBody>
      </p:sp>
      <p:sp>
        <p:nvSpPr>
          <p:cNvPr id="30731" name="AutoShape 10"/>
          <p:cNvSpPr>
            <a:spLocks/>
          </p:cNvSpPr>
          <p:nvPr/>
        </p:nvSpPr>
        <p:spPr bwMode="auto">
          <a:xfrm>
            <a:off x="6234113" y="2181225"/>
            <a:ext cx="1692275" cy="414338"/>
          </a:xfrm>
          <a:custGeom>
            <a:avLst/>
            <a:gdLst>
              <a:gd name="T0" fmla="*/ 846138 w 21600"/>
              <a:gd name="T1" fmla="*/ 207169 h 21600"/>
              <a:gd name="T2" fmla="*/ 846138 w 21600"/>
              <a:gd name="T3" fmla="*/ 207169 h 21600"/>
              <a:gd name="T4" fmla="*/ 846138 w 21600"/>
              <a:gd name="T5" fmla="*/ 207169 h 21600"/>
              <a:gd name="T6" fmla="*/ 846138 w 21600"/>
              <a:gd name="T7" fmla="*/ 2071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a:effectLst/>
        </p:spPr>
        <p:txBody>
          <a:bodyPr lIns="0" tIns="0" rIns="0" bIns="0" anchor="ctr"/>
          <a:lstStyle/>
          <a:p>
            <a:pPr algn="ctr">
              <a:lnSpc>
                <a:spcPct val="95000"/>
              </a:lnSpc>
            </a:pPr>
            <a:r>
              <a:rPr lang="en-US" altLang="en-US" sz="1500" dirty="0" smtClean="0">
                <a:solidFill>
                  <a:srgbClr val="0433FF"/>
                </a:solidFill>
                <a:latin typeface="Arial Bold" charset="0"/>
                <a:ea typeface="Arial Bold" charset="0"/>
                <a:cs typeface="Arial Bold" charset="0"/>
                <a:sym typeface="Arial Bold" charset="0"/>
              </a:rPr>
              <a:t>Education</a:t>
            </a:r>
            <a:endParaRPr lang="en-US" altLang="en-US" dirty="0"/>
          </a:p>
        </p:txBody>
      </p:sp>
      <p:sp>
        <p:nvSpPr>
          <p:cNvPr id="30732" name="AutoShape 11"/>
          <p:cNvSpPr>
            <a:spLocks/>
          </p:cNvSpPr>
          <p:nvPr/>
        </p:nvSpPr>
        <p:spPr bwMode="auto">
          <a:xfrm>
            <a:off x="5893609" y="5288480"/>
            <a:ext cx="838200" cy="730250"/>
          </a:xfrm>
          <a:custGeom>
            <a:avLst/>
            <a:gdLst>
              <a:gd name="T0" fmla="*/ 419100 w 21600"/>
              <a:gd name="T1" fmla="*/ 365125 h 21600"/>
              <a:gd name="T2" fmla="*/ 419100 w 21600"/>
              <a:gd name="T3" fmla="*/ 365125 h 21600"/>
              <a:gd name="T4" fmla="*/ 419100 w 21600"/>
              <a:gd name="T5" fmla="*/ 365125 h 21600"/>
              <a:gd name="T6" fmla="*/ 419100 w 21600"/>
              <a:gd name="T7" fmla="*/ 3651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a:effectLst/>
        </p:spPr>
        <p:txBody>
          <a:bodyPr lIns="0" tIns="0" rIns="0" bIns="0" anchor="ctr"/>
          <a:lstStyle/>
          <a:p>
            <a:pPr algn="ctr">
              <a:lnSpc>
                <a:spcPct val="95000"/>
              </a:lnSpc>
            </a:pPr>
            <a:endParaRPr lang="en-US" altLang="en-US" sz="1700" dirty="0">
              <a:solidFill>
                <a:srgbClr val="0433FF"/>
              </a:solidFill>
              <a:latin typeface="Arial" pitchFamily="34" charset="0"/>
              <a:cs typeface="Arial" pitchFamily="34" charset="0"/>
              <a:sym typeface="Arial" pitchFamily="34" charset="0"/>
            </a:endParaRPr>
          </a:p>
          <a:p>
            <a:pPr algn="ctr">
              <a:lnSpc>
                <a:spcPct val="95000"/>
              </a:lnSpc>
            </a:pPr>
            <a:r>
              <a:rPr lang="en-US" altLang="en-US" sz="1700" dirty="0">
                <a:solidFill>
                  <a:srgbClr val="0433FF"/>
                </a:solidFill>
                <a:latin typeface="Arial Bold" charset="0"/>
                <a:ea typeface="Arial Bold" charset="0"/>
                <a:cs typeface="Arial Bold" charset="0"/>
                <a:sym typeface="Arial Bold" charset="0"/>
              </a:rPr>
              <a:t>Mental</a:t>
            </a:r>
            <a:endParaRPr lang="en-US" altLang="en-US" b="1" dirty="0">
              <a:solidFill>
                <a:srgbClr val="0433FF"/>
              </a:solidFill>
            </a:endParaRPr>
          </a:p>
          <a:p>
            <a:pPr algn="ctr">
              <a:lnSpc>
                <a:spcPct val="95000"/>
              </a:lnSpc>
            </a:pPr>
            <a:r>
              <a:rPr lang="en-US" altLang="en-US" sz="1700" dirty="0">
                <a:solidFill>
                  <a:srgbClr val="0433FF"/>
                </a:solidFill>
                <a:latin typeface="Arial Bold" charset="0"/>
                <a:ea typeface="Arial Bold" charset="0"/>
                <a:cs typeface="Arial Bold" charset="0"/>
                <a:sym typeface="Arial Bold" charset="0"/>
              </a:rPr>
              <a:t>Health</a:t>
            </a:r>
            <a:endParaRPr lang="en-US" altLang="en-US" dirty="0"/>
          </a:p>
        </p:txBody>
      </p:sp>
      <p:sp>
        <p:nvSpPr>
          <p:cNvPr id="30733" name="AutoShape 12"/>
          <p:cNvSpPr>
            <a:spLocks/>
          </p:cNvSpPr>
          <p:nvPr/>
        </p:nvSpPr>
        <p:spPr bwMode="auto">
          <a:xfrm>
            <a:off x="5080565" y="1604054"/>
            <a:ext cx="990600" cy="730250"/>
          </a:xfrm>
          <a:custGeom>
            <a:avLst/>
            <a:gdLst>
              <a:gd name="T0" fmla="*/ 495300 w 21600"/>
              <a:gd name="T1" fmla="*/ 365125 h 21600"/>
              <a:gd name="T2" fmla="*/ 495300 w 21600"/>
              <a:gd name="T3" fmla="*/ 365125 h 21600"/>
              <a:gd name="T4" fmla="*/ 495300 w 21600"/>
              <a:gd name="T5" fmla="*/ 365125 h 21600"/>
              <a:gd name="T6" fmla="*/ 495300 w 21600"/>
              <a:gd name="T7" fmla="*/ 3651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a:effectLst/>
        </p:spPr>
        <p:txBody>
          <a:bodyPr lIns="0" tIns="0" rIns="0" bIns="0" anchor="ctr"/>
          <a:lstStyle/>
          <a:p>
            <a:pPr algn="ctr">
              <a:lnSpc>
                <a:spcPct val="95000"/>
              </a:lnSpc>
            </a:pPr>
            <a:endParaRPr lang="en-US" altLang="en-US" sz="1700" dirty="0">
              <a:solidFill>
                <a:srgbClr val="0433FF"/>
              </a:solidFill>
              <a:latin typeface="Arial Bold" charset="0"/>
              <a:ea typeface="Arial Bold" charset="0"/>
              <a:cs typeface="Arial Bold" charset="0"/>
              <a:sym typeface="Arial Bold" charset="0"/>
            </a:endParaRPr>
          </a:p>
          <a:p>
            <a:pPr algn="ctr">
              <a:lnSpc>
                <a:spcPct val="95000"/>
              </a:lnSpc>
            </a:pPr>
            <a:r>
              <a:rPr lang="en-US" altLang="en-US" sz="1700" dirty="0">
                <a:solidFill>
                  <a:srgbClr val="0433FF"/>
                </a:solidFill>
                <a:latin typeface="Arial Bold" charset="0"/>
                <a:ea typeface="Arial Bold" charset="0"/>
                <a:cs typeface="Arial Bold" charset="0"/>
                <a:sym typeface="Arial Bold" charset="0"/>
              </a:rPr>
              <a:t>Friends  &amp; Family</a:t>
            </a:r>
            <a:endParaRPr lang="en-US" altLang="en-US" dirty="0"/>
          </a:p>
        </p:txBody>
      </p:sp>
      <p:sp>
        <p:nvSpPr>
          <p:cNvPr id="30734" name="AutoShape 13"/>
          <p:cNvSpPr>
            <a:spLocks/>
          </p:cNvSpPr>
          <p:nvPr/>
        </p:nvSpPr>
        <p:spPr bwMode="auto">
          <a:xfrm>
            <a:off x="374327" y="5436595"/>
            <a:ext cx="2669381" cy="1673225"/>
          </a:xfrm>
          <a:custGeom>
            <a:avLst/>
            <a:gdLst>
              <a:gd name="T0" fmla="*/ 846138 w 21600"/>
              <a:gd name="T1" fmla="*/ 1539875 h 21600"/>
              <a:gd name="T2" fmla="*/ 846138 w 21600"/>
              <a:gd name="T3" fmla="*/ 1539875 h 21600"/>
              <a:gd name="T4" fmla="*/ 846138 w 21600"/>
              <a:gd name="T5" fmla="*/ 1539875 h 21600"/>
              <a:gd name="T6" fmla="*/ 846138 w 21600"/>
              <a:gd name="T7" fmla="*/ 15398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a:effectLst/>
        </p:spPr>
        <p:txBody>
          <a:bodyPr lIns="41148" tIns="41148" rIns="41148" bIns="41148"/>
          <a:lstStyle/>
          <a:p>
            <a:r>
              <a:rPr lang="en-US" altLang="en-US" sz="2000" b="1" dirty="0" smtClean="0">
                <a:solidFill>
                  <a:srgbClr val="002060"/>
                </a:solidFill>
                <a:latin typeface="+mj-lt"/>
                <a:ea typeface="Helvetica" pitchFamily="34" charset="0"/>
                <a:cs typeface="Helvetica" pitchFamily="34" charset="0"/>
                <a:sym typeface="Helvetica" pitchFamily="34" charset="0"/>
              </a:rPr>
              <a:t>SELF-DETERMINATION </a:t>
            </a:r>
          </a:p>
          <a:p>
            <a:r>
              <a:rPr lang="en-US" altLang="en-US" sz="2000" b="1" dirty="0" smtClean="0">
                <a:solidFill>
                  <a:srgbClr val="002060"/>
                </a:solidFill>
                <a:latin typeface="+mj-lt"/>
                <a:ea typeface="Helvetica" pitchFamily="34" charset="0"/>
                <a:cs typeface="Helvetica" pitchFamily="34" charset="0"/>
                <a:sym typeface="Helvetica" pitchFamily="34" charset="0"/>
              </a:rPr>
              <a:t>IS THE FOUNDATION OF </a:t>
            </a:r>
          </a:p>
          <a:p>
            <a:r>
              <a:rPr lang="en-US" altLang="en-US" sz="2000" b="1" dirty="0" smtClean="0">
                <a:solidFill>
                  <a:srgbClr val="002060"/>
                </a:solidFill>
                <a:latin typeface="+mj-lt"/>
                <a:ea typeface="Helvetica" pitchFamily="34" charset="0"/>
                <a:cs typeface="Helvetica" pitchFamily="34" charset="0"/>
                <a:sym typeface="Helvetica" pitchFamily="34" charset="0"/>
              </a:rPr>
              <a:t>PROGRAM PHILOSOPHY</a:t>
            </a:r>
            <a:endParaRPr lang="en-US" altLang="en-US" sz="2000" b="1" dirty="0">
              <a:solidFill>
                <a:srgbClr val="002060"/>
              </a:solidFill>
              <a:latin typeface="+mj-lt"/>
              <a:ea typeface="Helvetica" pitchFamily="34" charset="0"/>
              <a:cs typeface="Helvetica" pitchFamily="34" charset="0"/>
              <a:sym typeface="Helvetica" pitchFamily="34" charset="0"/>
            </a:endParaRPr>
          </a:p>
        </p:txBody>
      </p:sp>
      <p:sp>
        <p:nvSpPr>
          <p:cNvPr id="30735" name="AutoShape 14"/>
          <p:cNvSpPr>
            <a:spLocks/>
          </p:cNvSpPr>
          <p:nvPr/>
        </p:nvSpPr>
        <p:spPr bwMode="auto">
          <a:xfrm>
            <a:off x="2074679" y="4001196"/>
            <a:ext cx="1293813" cy="350837"/>
          </a:xfrm>
          <a:custGeom>
            <a:avLst/>
            <a:gdLst>
              <a:gd name="T0" fmla="*/ 646907 w 21600"/>
              <a:gd name="T1" fmla="*/ 175419 h 21600"/>
              <a:gd name="T2" fmla="*/ 646907 w 21600"/>
              <a:gd name="T3" fmla="*/ 175419 h 21600"/>
              <a:gd name="T4" fmla="*/ 646907 w 21600"/>
              <a:gd name="T5" fmla="*/ 175419 h 21600"/>
              <a:gd name="T6" fmla="*/ 646907 w 21600"/>
              <a:gd name="T7" fmla="*/ 1754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a:effectLst/>
        </p:spPr>
        <p:txBody>
          <a:bodyPr lIns="45719" tIns="45719" rIns="45719" bIns="45719"/>
          <a:lstStyle/>
          <a:p>
            <a:pPr algn="ctr">
              <a:lnSpc>
                <a:spcPct val="95000"/>
              </a:lnSpc>
            </a:pPr>
            <a:r>
              <a:rPr lang="en-US" altLang="en-US" b="1" dirty="0" smtClean="0">
                <a:solidFill>
                  <a:schemeClr val="accent1">
                    <a:lumMod val="50000"/>
                  </a:schemeClr>
                </a:solidFill>
              </a:rPr>
              <a:t>HEALTH</a:t>
            </a:r>
            <a:endParaRPr lang="en-US" altLang="en-US" b="1" dirty="0">
              <a:solidFill>
                <a:schemeClr val="accent1">
                  <a:lumMod val="50000"/>
                </a:schemeClr>
              </a:solidFill>
            </a:endParaRPr>
          </a:p>
        </p:txBody>
      </p:sp>
      <p:sp>
        <p:nvSpPr>
          <p:cNvPr id="35855" name="AutoShape 15"/>
          <p:cNvSpPr>
            <a:spLocks/>
          </p:cNvSpPr>
          <p:nvPr/>
        </p:nvSpPr>
        <p:spPr bwMode="auto">
          <a:xfrm>
            <a:off x="4659328" y="2858892"/>
            <a:ext cx="1905000" cy="19050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DDDDDD"/>
          </a:solidFill>
          <a:ln w="25400" cap="flat" cmpd="sng">
            <a:solidFill>
              <a:srgbClr val="4F81BD"/>
            </a:solidFill>
            <a:prstDash val="solid"/>
            <a:round/>
            <a:headEnd/>
            <a:tailEnd/>
          </a:ln>
          <a:effectLst>
            <a:outerShdw blurRad="38100" dist="23000" dir="5400000" algn="ctr" rotWithShape="0">
              <a:srgbClr val="000000">
                <a:alpha val="34999"/>
              </a:srgbClr>
            </a:outerShdw>
          </a:effectLst>
        </p:spPr>
        <p:txBody>
          <a:bodyPr lIns="0" tIns="0" rIns="0" bIns="0" anchor="ctr"/>
          <a:lstStyle/>
          <a:p>
            <a:pPr>
              <a:defRPr/>
            </a:pPr>
            <a:endParaRPr lang="en-US" altLang="en-US"/>
          </a:p>
        </p:txBody>
      </p:sp>
      <p:sp>
        <p:nvSpPr>
          <p:cNvPr id="30737" name="AutoShape 16"/>
          <p:cNvSpPr>
            <a:spLocks/>
          </p:cNvSpPr>
          <p:nvPr/>
        </p:nvSpPr>
        <p:spPr bwMode="auto">
          <a:xfrm>
            <a:off x="4971272" y="3517815"/>
            <a:ext cx="1341437" cy="496888"/>
          </a:xfrm>
          <a:custGeom>
            <a:avLst/>
            <a:gdLst>
              <a:gd name="T0" fmla="*/ 670719 w 21600"/>
              <a:gd name="T1" fmla="*/ 248444 h 21600"/>
              <a:gd name="T2" fmla="*/ 670719 w 21600"/>
              <a:gd name="T3" fmla="*/ 248444 h 21600"/>
              <a:gd name="T4" fmla="*/ 670719 w 21600"/>
              <a:gd name="T5" fmla="*/ 248444 h 21600"/>
              <a:gd name="T6" fmla="*/ 670719 w 21600"/>
              <a:gd name="T7" fmla="*/ 2484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a:effectLst/>
        </p:spPr>
        <p:txBody>
          <a:bodyPr lIns="45719" tIns="45719" rIns="45719" bIns="45719"/>
          <a:lstStyle/>
          <a:p>
            <a:r>
              <a:rPr lang="en-US" altLang="en-US" sz="2700" b="1" dirty="0">
                <a:solidFill>
                  <a:srgbClr val="011993"/>
                </a:solidFill>
                <a:latin typeface="Helvetica" pitchFamily="34" charset="0"/>
                <a:ea typeface="Helvetica" pitchFamily="34" charset="0"/>
                <a:cs typeface="Helvetica" pitchFamily="34" charset="0"/>
                <a:sym typeface="Helvetica" pitchFamily="34" charset="0"/>
              </a:rPr>
              <a:t>CLIENT</a:t>
            </a:r>
            <a:endParaRPr lang="en-US" altLang="en-US" dirty="0"/>
          </a:p>
        </p:txBody>
      </p:sp>
      <p:pic>
        <p:nvPicPr>
          <p:cNvPr id="19" name="image1.png"/>
          <p:cNvPicPr/>
          <p:nvPr/>
        </p:nvPicPr>
        <p:blipFill>
          <a:blip r:embed="rId4"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236035702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2"/>
          <p:cNvSpPr>
            <a:spLocks noGrp="1" noChangeArrowheads="1"/>
          </p:cNvSpPr>
          <p:nvPr>
            <p:ph type="ctrTitle"/>
          </p:nvPr>
        </p:nvSpPr>
        <p:spPr>
          <a:xfrm>
            <a:off x="237281" y="685800"/>
            <a:ext cx="7992319" cy="1447800"/>
          </a:xfrm>
        </p:spPr>
        <p:txBody>
          <a:bodyPr lIns="92075" tIns="46038" rIns="92075" bIns="46038">
            <a:normAutofit fontScale="90000"/>
          </a:bodyPr>
          <a:lstStyle/>
          <a:p>
            <a:pPr algn="l" eaLnBrk="1" fontAlgn="auto" hangingPunct="1">
              <a:spcAft>
                <a:spcPts val="0"/>
              </a:spcAft>
              <a:defRPr/>
            </a:pPr>
            <a:r>
              <a:rPr lang="en-US" sz="2700" b="1" dirty="0" smtClean="0">
                <a:effectLst>
                  <a:outerShdw blurRad="38100" dist="38100" dir="2700000" algn="tl">
                    <a:srgbClr val="000000"/>
                  </a:outerShdw>
                </a:effectLst>
              </a:rPr>
              <a:t/>
            </a:r>
            <a:br>
              <a:rPr lang="en-US" sz="2700" b="1" dirty="0" smtClean="0">
                <a:effectLst>
                  <a:outerShdw blurRad="38100" dist="38100" dir="2700000" algn="tl">
                    <a:srgbClr val="000000"/>
                  </a:outerShdw>
                </a:effectLst>
              </a:rPr>
            </a:br>
            <a:r>
              <a:rPr lang="en-US" sz="2700" b="1" dirty="0" smtClean="0">
                <a:effectLst>
                  <a:outerShdw blurRad="38100" dist="38100" dir="2700000" algn="tl">
                    <a:srgbClr val="000000"/>
                  </a:outerShdw>
                </a:effectLst>
              </a:rPr>
              <a:t/>
            </a:r>
            <a:br>
              <a:rPr lang="en-US" sz="2700" b="1" dirty="0" smtClean="0">
                <a:effectLst>
                  <a:outerShdw blurRad="38100" dist="38100" dir="2700000" algn="tl">
                    <a:srgbClr val="000000"/>
                  </a:outerShdw>
                </a:effectLst>
              </a:rPr>
            </a:br>
            <a:r>
              <a:rPr lang="en-US" sz="3600" u="sng" dirty="0" smtClean="0"/>
              <a:t/>
            </a:r>
            <a:br>
              <a:rPr lang="en-US" sz="3600" u="sng" dirty="0" smtClean="0"/>
            </a:br>
            <a:r>
              <a:rPr lang="en-US" sz="3600" b="1" dirty="0" smtClean="0">
                <a:effectLst>
                  <a:outerShdw blurRad="38100" dist="38100" dir="2700000" algn="tl">
                    <a:srgbClr val="000000"/>
                  </a:outerShdw>
                </a:effectLst>
              </a:rPr>
              <a:t/>
            </a:r>
            <a:br>
              <a:rPr lang="en-US" sz="3600" b="1" dirty="0" smtClean="0">
                <a:effectLst>
                  <a:outerShdw blurRad="38100" dist="38100" dir="2700000" algn="tl">
                    <a:srgbClr val="000000"/>
                  </a:outerShdw>
                </a:effectLst>
              </a:rPr>
            </a:br>
            <a:r>
              <a:rPr lang="en-US" sz="4900" b="1" dirty="0" smtClean="0">
                <a:solidFill>
                  <a:srgbClr val="FFC000"/>
                </a:solidFill>
                <a:effectLst>
                  <a:outerShdw blurRad="38100" dist="38100" dir="2700000" algn="tl">
                    <a:srgbClr val="000000"/>
                  </a:outerShdw>
                </a:effectLst>
              </a:rPr>
              <a:t>2.  MATCHING SERVICE NEEDS   </a:t>
            </a:r>
            <a:r>
              <a:rPr lang="en-US" sz="4900" b="1" dirty="0" smtClean="0">
                <a:effectLst>
                  <a:outerShdw blurRad="38100" dist="38100" dir="2700000" algn="tl">
                    <a:srgbClr val="000000"/>
                  </a:outerShdw>
                </a:effectLst>
              </a:rPr>
              <a:t/>
            </a:r>
            <a:br>
              <a:rPr lang="en-US" sz="4900" b="1" dirty="0" smtClean="0">
                <a:effectLst>
                  <a:outerShdw blurRad="38100" dist="38100" dir="2700000" algn="tl">
                    <a:srgbClr val="000000"/>
                  </a:outerShdw>
                </a:effectLst>
              </a:rPr>
            </a:br>
            <a:r>
              <a:rPr lang="en-US" sz="4900" b="1" dirty="0">
                <a:effectLst>
                  <a:outerShdw blurRad="38100" dist="38100" dir="2700000" algn="tl">
                    <a:srgbClr val="000000"/>
                  </a:outerShdw>
                </a:effectLst>
              </a:rPr>
              <a:t> </a:t>
            </a:r>
            <a:r>
              <a:rPr lang="en-US" sz="4900" b="1" dirty="0" smtClean="0">
                <a:effectLst>
                  <a:outerShdw blurRad="38100" dist="38100" dir="2700000" algn="tl">
                    <a:srgbClr val="000000"/>
                  </a:outerShdw>
                </a:effectLst>
              </a:rPr>
              <a:t>   </a:t>
            </a:r>
            <a:r>
              <a:rPr lang="en-US" sz="3600" u="sng" dirty="0" smtClean="0">
                <a:solidFill>
                  <a:schemeClr val="tx1"/>
                </a:solidFill>
              </a:rPr>
              <a:t>Community based, responsive, and flexible</a:t>
            </a:r>
            <a:endParaRPr lang="en-US" sz="3600" b="1" dirty="0" smtClean="0">
              <a:solidFill>
                <a:schemeClr val="tx1"/>
              </a:solidFill>
              <a:effectLst>
                <a:outerShdw blurRad="38100" dist="38100" dir="2700000" algn="tl">
                  <a:srgbClr val="000000"/>
                </a:outerShdw>
              </a:effectLst>
            </a:endParaRPr>
          </a:p>
        </p:txBody>
      </p:sp>
      <p:sp>
        <p:nvSpPr>
          <p:cNvPr id="20483" name="Rectangle 3"/>
          <p:cNvSpPr>
            <a:spLocks noGrp="1" noChangeArrowheads="1"/>
          </p:cNvSpPr>
          <p:nvPr>
            <p:ph type="subTitle" idx="1"/>
          </p:nvPr>
        </p:nvSpPr>
        <p:spPr>
          <a:xfrm>
            <a:off x="533400" y="2308004"/>
            <a:ext cx="3124200" cy="4321396"/>
          </a:xfrm>
        </p:spPr>
        <p:txBody>
          <a:bodyPr>
            <a:normAutofit fontScale="77500" lnSpcReduction="20000"/>
          </a:bodyPr>
          <a:lstStyle/>
          <a:p>
            <a:pPr marL="274320" indent="-274320" algn="l" eaLnBrk="1" fontAlgn="auto" hangingPunct="1">
              <a:lnSpc>
                <a:spcPct val="110000"/>
              </a:lnSpc>
              <a:spcBef>
                <a:spcPct val="50000"/>
              </a:spcBef>
              <a:spcAft>
                <a:spcPts val="0"/>
              </a:spcAft>
              <a:buClr>
                <a:schemeClr val="tx1"/>
              </a:buClr>
              <a:buNone/>
              <a:defRPr/>
            </a:pPr>
            <a:r>
              <a:rPr lang="en-US" b="1" u="sng" dirty="0" smtClean="0">
                <a:solidFill>
                  <a:srgbClr val="FFC000"/>
                </a:solidFill>
                <a:latin typeface="+mj-lt"/>
              </a:rPr>
              <a:t>High Need</a:t>
            </a:r>
          </a:p>
          <a:p>
            <a:pPr marL="274320" indent="-274320" algn="l" eaLnBrk="1" fontAlgn="auto" hangingPunct="1">
              <a:lnSpc>
                <a:spcPct val="110000"/>
              </a:lnSpc>
              <a:spcBef>
                <a:spcPct val="50000"/>
              </a:spcBef>
              <a:spcAft>
                <a:spcPts val="0"/>
              </a:spcAft>
              <a:buClr>
                <a:schemeClr val="tx1"/>
              </a:buClr>
              <a:defRPr/>
            </a:pPr>
            <a:r>
              <a:rPr lang="en-US" sz="2300" u="sng" dirty="0" smtClean="0">
                <a:latin typeface="+mj-lt"/>
              </a:rPr>
              <a:t>ACT</a:t>
            </a:r>
            <a:r>
              <a:rPr lang="en-US" sz="2300" dirty="0" smtClean="0">
                <a:latin typeface="+mj-lt"/>
              </a:rPr>
              <a:t> </a:t>
            </a:r>
            <a:r>
              <a:rPr lang="en-US" sz="2300" dirty="0">
                <a:latin typeface="+mj-lt"/>
              </a:rPr>
              <a:t>-</a:t>
            </a:r>
            <a:r>
              <a:rPr lang="en-US" sz="2300" dirty="0" smtClean="0">
                <a:latin typeface="+mj-lt"/>
              </a:rPr>
              <a:t> a multidisciplinary team and provides support and </a:t>
            </a:r>
            <a:r>
              <a:rPr lang="en-US" sz="2300" u="sng" dirty="0" smtClean="0">
                <a:latin typeface="+mj-lt"/>
              </a:rPr>
              <a:t>services directly</a:t>
            </a:r>
          </a:p>
          <a:p>
            <a:pPr marL="274320" indent="-274320" algn="l" eaLnBrk="1" fontAlgn="auto" hangingPunct="1">
              <a:lnSpc>
                <a:spcPct val="110000"/>
              </a:lnSpc>
              <a:spcBef>
                <a:spcPct val="50000"/>
              </a:spcBef>
              <a:spcAft>
                <a:spcPts val="0"/>
              </a:spcAft>
              <a:buClr>
                <a:schemeClr val="tx1"/>
              </a:buClr>
              <a:defRPr/>
            </a:pPr>
            <a:r>
              <a:rPr lang="en-US" sz="2300" dirty="0">
                <a:latin typeface="+mj-lt"/>
              </a:rPr>
              <a:t>C</a:t>
            </a:r>
            <a:r>
              <a:rPr lang="en-US" sz="2300" dirty="0" smtClean="0">
                <a:latin typeface="+mj-lt"/>
              </a:rPr>
              <a:t>aseload 1 to 10</a:t>
            </a:r>
          </a:p>
          <a:p>
            <a:pPr marL="274320" indent="-274320" algn="l" eaLnBrk="1" fontAlgn="auto" hangingPunct="1">
              <a:lnSpc>
                <a:spcPct val="110000"/>
              </a:lnSpc>
              <a:spcBef>
                <a:spcPct val="50000"/>
              </a:spcBef>
              <a:spcAft>
                <a:spcPts val="0"/>
              </a:spcAft>
              <a:buClr>
                <a:schemeClr val="tx1"/>
              </a:buClr>
              <a:defRPr/>
            </a:pPr>
            <a:r>
              <a:rPr lang="en-US" sz="2300" u="sng" dirty="0" smtClean="0">
                <a:latin typeface="+mj-lt"/>
              </a:rPr>
              <a:t>Work as Team </a:t>
            </a:r>
          </a:p>
          <a:p>
            <a:pPr marL="274320" indent="-274320" algn="l" eaLnBrk="1" fontAlgn="auto" hangingPunct="1">
              <a:lnSpc>
                <a:spcPct val="110000"/>
              </a:lnSpc>
              <a:spcBef>
                <a:spcPct val="50000"/>
              </a:spcBef>
              <a:spcAft>
                <a:spcPts val="0"/>
              </a:spcAft>
              <a:buClr>
                <a:schemeClr val="tx1"/>
              </a:buClr>
              <a:defRPr/>
            </a:pPr>
            <a:r>
              <a:rPr lang="en-US" sz="2300" dirty="0" smtClean="0">
                <a:latin typeface="+mj-lt"/>
              </a:rPr>
              <a:t>Services provided in the participant’s home or community (group meetings offered at offices or other community settings)</a:t>
            </a:r>
          </a:p>
          <a:p>
            <a:pPr marL="274320" indent="-274320" algn="l" eaLnBrk="1" fontAlgn="auto" hangingPunct="1">
              <a:lnSpc>
                <a:spcPct val="110000"/>
              </a:lnSpc>
              <a:spcBef>
                <a:spcPct val="50000"/>
              </a:spcBef>
              <a:spcAft>
                <a:spcPts val="0"/>
              </a:spcAft>
              <a:buClr>
                <a:schemeClr val="tx1"/>
              </a:buClr>
              <a:defRPr/>
            </a:pPr>
            <a:r>
              <a:rPr lang="en-US" sz="2300" dirty="0" smtClean="0">
                <a:latin typeface="+mj-lt"/>
              </a:rPr>
              <a:t>Off site and on-call services 7-24</a:t>
            </a:r>
          </a:p>
          <a:p>
            <a:pPr marL="274320" indent="-274320" algn="l" eaLnBrk="1" fontAlgn="auto" hangingPunct="1">
              <a:lnSpc>
                <a:spcPct val="110000"/>
              </a:lnSpc>
              <a:spcBef>
                <a:spcPct val="50000"/>
              </a:spcBef>
              <a:spcAft>
                <a:spcPts val="0"/>
              </a:spcAft>
              <a:buClr>
                <a:schemeClr val="tx1"/>
              </a:buClr>
              <a:buNone/>
              <a:defRPr/>
            </a:pPr>
            <a:endParaRPr lang="en-US" sz="2600" dirty="0" smtClean="0">
              <a:solidFill>
                <a:srgbClr val="00B0F0"/>
              </a:solidFill>
              <a:latin typeface="+mj-lt"/>
            </a:endParaRPr>
          </a:p>
        </p:txBody>
      </p:sp>
      <p:sp>
        <p:nvSpPr>
          <p:cNvPr id="4" name="Content Placeholder 3"/>
          <p:cNvSpPr>
            <a:spLocks noGrp="1"/>
          </p:cNvSpPr>
          <p:nvPr>
            <p:ph sz="half" idx="4294967295"/>
          </p:nvPr>
        </p:nvSpPr>
        <p:spPr>
          <a:xfrm>
            <a:off x="5715000" y="2438400"/>
            <a:ext cx="2971800" cy="3810000"/>
          </a:xfrm>
        </p:spPr>
        <p:txBody>
          <a:bodyPr>
            <a:normAutofit fontScale="85000" lnSpcReduction="10000"/>
          </a:bodyPr>
          <a:lstStyle/>
          <a:p>
            <a:pPr>
              <a:buNone/>
            </a:pPr>
            <a:r>
              <a:rPr lang="en-US" sz="2400" b="1" u="sng" dirty="0" smtClean="0">
                <a:solidFill>
                  <a:srgbClr val="FFC000"/>
                </a:solidFill>
                <a:latin typeface="+mj-lt"/>
              </a:rPr>
              <a:t>Moderate Need</a:t>
            </a:r>
          </a:p>
          <a:p>
            <a:pPr marL="0" indent="0">
              <a:buClrTx/>
              <a:buNone/>
            </a:pPr>
            <a:r>
              <a:rPr lang="en-US" sz="2400" u="sng" dirty="0" smtClean="0">
                <a:latin typeface="+mj-lt"/>
              </a:rPr>
              <a:t>ICM</a:t>
            </a:r>
            <a:r>
              <a:rPr lang="en-US" sz="2400" dirty="0" smtClean="0">
                <a:latin typeface="+mj-lt"/>
              </a:rPr>
              <a:t>  - case management team provides support and </a:t>
            </a:r>
            <a:r>
              <a:rPr lang="en-US" sz="2400" u="sng" dirty="0" smtClean="0">
                <a:latin typeface="+mj-lt"/>
              </a:rPr>
              <a:t>brokers  services </a:t>
            </a:r>
          </a:p>
          <a:p>
            <a:pPr marL="0" indent="0">
              <a:buClrTx/>
              <a:buNone/>
            </a:pPr>
            <a:endParaRPr lang="en-US" sz="2400" u="sng" dirty="0" smtClean="0">
              <a:latin typeface="+mj-lt"/>
            </a:endParaRPr>
          </a:p>
          <a:p>
            <a:pPr marL="0" indent="0">
              <a:buClrTx/>
              <a:buNone/>
            </a:pPr>
            <a:r>
              <a:rPr lang="en-US" sz="2400" dirty="0" smtClean="0">
                <a:latin typeface="+mj-lt"/>
              </a:rPr>
              <a:t>Case loads of 1 to 15/20 </a:t>
            </a:r>
          </a:p>
          <a:p>
            <a:pPr marL="0" indent="0">
              <a:buClrTx/>
              <a:buNone/>
            </a:pPr>
            <a:endParaRPr lang="en-US" sz="2400" dirty="0">
              <a:latin typeface="+mj-lt"/>
            </a:endParaRPr>
          </a:p>
          <a:p>
            <a:pPr marL="0" indent="0">
              <a:buClrTx/>
              <a:buNone/>
            </a:pPr>
            <a:r>
              <a:rPr lang="en-US" sz="2400" dirty="0" smtClean="0">
                <a:latin typeface="+mj-lt"/>
              </a:rPr>
              <a:t>FACT Team provides blended model</a:t>
            </a:r>
          </a:p>
          <a:p>
            <a:pPr marL="0" indent="0">
              <a:buClrTx/>
              <a:buNone/>
            </a:pPr>
            <a:endParaRPr lang="en-US" sz="2400" dirty="0" smtClean="0">
              <a:latin typeface="+mj-lt"/>
            </a:endParaRPr>
          </a:p>
          <a:p>
            <a:pPr marL="0" indent="0">
              <a:buClrTx/>
              <a:buNone/>
            </a:pPr>
            <a:r>
              <a:rPr lang="en-US" sz="2400" dirty="0" smtClean="0">
                <a:latin typeface="+mj-lt"/>
              </a:rPr>
              <a:t>All teams use a recovery orientation</a:t>
            </a:r>
          </a:p>
          <a:p>
            <a:endParaRPr lang="en-US" sz="1800" dirty="0" smtClean="0"/>
          </a:p>
          <a:p>
            <a:endParaRPr lang="en-US" sz="1800" dirty="0" smtClean="0"/>
          </a:p>
          <a:p>
            <a:endParaRPr lang="en-US" sz="1800" u="sng" dirty="0" smtClean="0"/>
          </a:p>
          <a:p>
            <a:endParaRPr lang="en-US" dirty="0"/>
          </a:p>
        </p:txBody>
      </p:sp>
      <p:pic>
        <p:nvPicPr>
          <p:cNvPr id="6" name="image1.png"/>
          <p:cNvPicPr/>
          <p:nvPr/>
        </p:nvPicPr>
        <p:blipFill>
          <a:blip r:embed="rId3"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205776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20483">
                                            <p:txEl>
                                              <p:pRg st="5" end="5"/>
                                            </p:txEl>
                                          </p:spTgt>
                                        </p:tgtEl>
                                        <p:attrNameLst>
                                          <p:attrName>style.color</p:attrName>
                                        </p:attrNameLst>
                                      </p:cBhvr>
                                      <p:to>
                                        <a:schemeClr val="bg1"/>
                                      </p:to>
                                    </p:animClr>
                                    <p:animClr clrSpc="rgb" dir="cw">
                                      <p:cBhvr>
                                        <p:cTn id="7" dur="250" autoRev="1" fill="remove"/>
                                        <p:tgtEl>
                                          <p:spTgt spid="20483">
                                            <p:txEl>
                                              <p:pRg st="5" end="5"/>
                                            </p:txEl>
                                          </p:spTgt>
                                        </p:tgtEl>
                                        <p:attrNameLst>
                                          <p:attrName>fillcolor</p:attrName>
                                        </p:attrNameLst>
                                      </p:cBhvr>
                                      <p:to>
                                        <a:schemeClr val="bg1"/>
                                      </p:to>
                                    </p:animClr>
                                    <p:set>
                                      <p:cBhvr>
                                        <p:cTn id="8" dur="250" autoRev="1" fill="remove"/>
                                        <p:tgtEl>
                                          <p:spTgt spid="20483">
                                            <p:txEl>
                                              <p:pRg st="5" end="5"/>
                                            </p:txEl>
                                          </p:spTgt>
                                        </p:tgtEl>
                                        <p:attrNameLst>
                                          <p:attrName>fill.type</p:attrName>
                                        </p:attrNameLst>
                                      </p:cBhvr>
                                      <p:to>
                                        <p:strVal val="solid"/>
                                      </p:to>
                                    </p:set>
                                    <p:set>
                                      <p:cBhvr>
                                        <p:cTn id="9" dur="250" autoRev="1" fill="remove"/>
                                        <p:tgtEl>
                                          <p:spTgt spid="20483">
                                            <p:txEl>
                                              <p:pRg st="5" end="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ctrTitle"/>
          </p:nvPr>
        </p:nvSpPr>
        <p:spPr>
          <a:xfrm>
            <a:off x="762000" y="838200"/>
            <a:ext cx="7851648" cy="1828800"/>
          </a:xfrm>
        </p:spPr>
        <p:txBody>
          <a:bodyPr>
            <a:normAutofit/>
          </a:bodyPr>
          <a:lstStyle/>
          <a:p>
            <a:pPr algn="l"/>
            <a:r>
              <a:rPr lang="en-US" dirty="0" smtClean="0">
                <a:solidFill>
                  <a:srgbClr val="FFC000"/>
                </a:solidFill>
              </a:rPr>
              <a:t>Limits to Choice:</a:t>
            </a:r>
            <a:br>
              <a:rPr lang="en-US" dirty="0" smtClean="0">
                <a:solidFill>
                  <a:srgbClr val="FFC000"/>
                </a:solidFill>
              </a:rPr>
            </a:br>
            <a:r>
              <a:rPr lang="en-US" dirty="0">
                <a:solidFill>
                  <a:srgbClr val="FFC000"/>
                </a:solidFill>
              </a:rPr>
              <a:t>	</a:t>
            </a:r>
            <a:r>
              <a:rPr lang="en-US" dirty="0" smtClean="0">
                <a:solidFill>
                  <a:srgbClr val="FFC000"/>
                </a:solidFill>
              </a:rPr>
              <a:t>			SERVICES</a:t>
            </a:r>
          </a:p>
        </p:txBody>
      </p:sp>
      <p:sp>
        <p:nvSpPr>
          <p:cNvPr id="98306" name="Content Placeholder 2"/>
          <p:cNvSpPr>
            <a:spLocks noGrp="1"/>
          </p:cNvSpPr>
          <p:nvPr>
            <p:ph type="subTitle" idx="1"/>
          </p:nvPr>
        </p:nvSpPr>
        <p:spPr>
          <a:xfrm>
            <a:off x="609600" y="2655425"/>
            <a:ext cx="7854696" cy="1752600"/>
          </a:xfrm>
        </p:spPr>
        <p:txBody>
          <a:bodyPr>
            <a:normAutofit fontScale="25000" lnSpcReduction="20000"/>
          </a:bodyPr>
          <a:lstStyle/>
          <a:p>
            <a:pPr algn="l"/>
            <a:endParaRPr lang="en-US" sz="9600" b="1" dirty="0" smtClean="0">
              <a:solidFill>
                <a:srgbClr val="FFC000"/>
              </a:solidFill>
              <a:latin typeface="+mj-lt"/>
            </a:endParaRPr>
          </a:p>
          <a:p>
            <a:pPr algn="l"/>
            <a:r>
              <a:rPr lang="en-US" sz="9600" dirty="0" smtClean="0">
                <a:latin typeface="+mj-lt"/>
              </a:rPr>
              <a:t>Home </a:t>
            </a:r>
            <a:r>
              <a:rPr lang="en-US" sz="9600" dirty="0">
                <a:latin typeface="+mj-lt"/>
              </a:rPr>
              <a:t>visits are mandatory and </a:t>
            </a:r>
            <a:r>
              <a:rPr lang="en-US" sz="9600" dirty="0" smtClean="0">
                <a:latin typeface="+mj-lt"/>
              </a:rPr>
              <a:t>frequency may </a:t>
            </a:r>
            <a:r>
              <a:rPr lang="en-US" sz="9600" dirty="0">
                <a:latin typeface="+mj-lt"/>
              </a:rPr>
              <a:t>be increased to meet new </a:t>
            </a:r>
            <a:r>
              <a:rPr lang="en-US" sz="9600" dirty="0" smtClean="0">
                <a:latin typeface="+mj-lt"/>
              </a:rPr>
              <a:t>circumstances</a:t>
            </a:r>
          </a:p>
          <a:p>
            <a:pPr algn="l"/>
            <a:endParaRPr lang="en-US" sz="9600" dirty="0" smtClean="0">
              <a:solidFill>
                <a:srgbClr val="002060"/>
              </a:solidFill>
              <a:latin typeface="+mj-lt"/>
            </a:endParaRPr>
          </a:p>
          <a:p>
            <a:pPr algn="l"/>
            <a:r>
              <a:rPr lang="en-US" sz="9600" dirty="0" smtClean="0">
                <a:latin typeface="+mj-lt"/>
              </a:rPr>
              <a:t>Planning </a:t>
            </a:r>
            <a:r>
              <a:rPr lang="en-US" sz="9600" dirty="0">
                <a:latin typeface="+mj-lt"/>
              </a:rPr>
              <a:t>for crises (</a:t>
            </a:r>
            <a:r>
              <a:rPr lang="en-US" sz="9600" dirty="0">
                <a:solidFill>
                  <a:srgbClr val="C00000"/>
                </a:solidFill>
                <a:latin typeface="+mj-lt"/>
              </a:rPr>
              <a:t>WRAP plan</a:t>
            </a:r>
            <a:r>
              <a:rPr lang="en-US" sz="9600" dirty="0">
                <a:latin typeface="+mj-lt"/>
              </a:rPr>
              <a:t>) anticipates problems and provides a </a:t>
            </a:r>
            <a:r>
              <a:rPr lang="en-US" sz="9600" dirty="0">
                <a:solidFill>
                  <a:schemeClr val="accent2">
                    <a:lumMod val="60000"/>
                    <a:lumOff val="40000"/>
                  </a:schemeClr>
                </a:solidFill>
                <a:latin typeface="+mj-lt"/>
              </a:rPr>
              <a:t>mutually agreed upon </a:t>
            </a:r>
            <a:r>
              <a:rPr lang="en-US" sz="9600" dirty="0">
                <a:latin typeface="+mj-lt"/>
              </a:rPr>
              <a:t>blueprint for response </a:t>
            </a:r>
            <a:endParaRPr lang="en-US" sz="9600" dirty="0" smtClean="0">
              <a:latin typeface="+mj-lt"/>
            </a:endParaRPr>
          </a:p>
          <a:p>
            <a:pPr algn="l"/>
            <a:r>
              <a:rPr lang="en-US" sz="9600" dirty="0" smtClean="0">
                <a:latin typeface="+mj-lt"/>
              </a:rPr>
              <a:t>(</a:t>
            </a:r>
            <a:r>
              <a:rPr lang="en-US" sz="9600" dirty="0">
                <a:latin typeface="+mj-lt"/>
              </a:rPr>
              <a:t>e.g., medical, emotional, relapse, may include additional support, or hospitalization)</a:t>
            </a:r>
          </a:p>
          <a:p>
            <a:pPr algn="l"/>
            <a:endParaRPr lang="en-US" dirty="0" smtClean="0">
              <a:solidFill>
                <a:srgbClr val="002060"/>
              </a:solidFill>
              <a:latin typeface="+mj-lt"/>
            </a:endParaRPr>
          </a:p>
          <a:p>
            <a:endParaRPr lang="en-US" dirty="0" smtClean="0">
              <a:solidFill>
                <a:srgbClr val="002060"/>
              </a:solidFill>
              <a:latin typeface="Trebuchet MS" panose="020B0603020202020204" pitchFamily="34" charset="0"/>
            </a:endParaRPr>
          </a:p>
          <a:p>
            <a:pPr marL="0" indent="0">
              <a:buNone/>
            </a:pPr>
            <a:endParaRPr lang="en-US" dirty="0" smtClean="0">
              <a:solidFill>
                <a:srgbClr val="002060"/>
              </a:solidFill>
              <a:latin typeface="Trebuchet MS" panose="020B0603020202020204" pitchFamily="34" charset="0"/>
            </a:endParaRPr>
          </a:p>
        </p:txBody>
      </p:sp>
      <p:pic>
        <p:nvPicPr>
          <p:cNvPr id="4" name="image1.png"/>
          <p:cNvPicPr/>
          <p:nvPr/>
        </p:nvPicPr>
        <p:blipFill>
          <a:blip r:embed="rId3"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25052220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990600"/>
            <a:ext cx="7851648" cy="1828800"/>
          </a:xfrm>
        </p:spPr>
        <p:txBody>
          <a:bodyPr/>
          <a:lstStyle/>
          <a:p>
            <a:r>
              <a:rPr lang="en-US" dirty="0" smtClean="0">
                <a:solidFill>
                  <a:srgbClr val="FFC000"/>
                </a:solidFill>
              </a:rPr>
              <a:t>3. Separation of Housing</a:t>
            </a:r>
            <a:br>
              <a:rPr lang="en-US" dirty="0" smtClean="0">
                <a:solidFill>
                  <a:srgbClr val="FFC000"/>
                </a:solidFill>
              </a:rPr>
            </a:br>
            <a:r>
              <a:rPr lang="en-US" dirty="0" smtClean="0">
                <a:solidFill>
                  <a:srgbClr val="FFC000"/>
                </a:solidFill>
              </a:rPr>
              <a:t>and Services</a:t>
            </a:r>
            <a:endParaRPr lang="en-US" dirty="0">
              <a:solidFill>
                <a:srgbClr val="FFC000"/>
              </a:solidFill>
            </a:endParaRPr>
          </a:p>
        </p:txBody>
      </p:sp>
      <p:sp>
        <p:nvSpPr>
          <p:cNvPr id="3" name="Subtitle 2"/>
          <p:cNvSpPr>
            <a:spLocks noGrp="1"/>
          </p:cNvSpPr>
          <p:nvPr>
            <p:ph type="subTitle" idx="1"/>
          </p:nvPr>
        </p:nvSpPr>
        <p:spPr>
          <a:xfrm>
            <a:off x="609600" y="3352800"/>
            <a:ext cx="7778496" cy="1781450"/>
          </a:xfrm>
        </p:spPr>
        <p:txBody>
          <a:bodyPr>
            <a:normAutofit fontScale="92500" lnSpcReduction="10000"/>
          </a:bodyPr>
          <a:lstStyle/>
          <a:p>
            <a:pPr algn="l"/>
            <a:r>
              <a:rPr lang="en-US" sz="3600" i="1" dirty="0" smtClean="0">
                <a:latin typeface="Trebuchet MS" panose="020B0603020202020204" pitchFamily="34" charset="0"/>
              </a:rPr>
              <a:t>Separated spatially, </a:t>
            </a:r>
          </a:p>
          <a:p>
            <a:pPr algn="l"/>
            <a:r>
              <a:rPr lang="en-US" sz="3600" i="1" dirty="0" smtClean="0">
                <a:latin typeface="Trebuchet MS" panose="020B0603020202020204" pitchFamily="34" charset="0"/>
              </a:rPr>
              <a:t>conceptually,</a:t>
            </a:r>
          </a:p>
          <a:p>
            <a:pPr algn="l"/>
            <a:r>
              <a:rPr lang="en-US" sz="3600" i="1" dirty="0" smtClean="0">
                <a:latin typeface="Trebuchet MS" panose="020B0603020202020204" pitchFamily="34" charset="0"/>
              </a:rPr>
              <a:t> and operationally </a:t>
            </a:r>
            <a:endParaRPr lang="en-US" sz="3600" i="1" dirty="0">
              <a:latin typeface="Trebuchet MS" panose="020B0603020202020204" pitchFamily="34" charset="0"/>
            </a:endParaRPr>
          </a:p>
        </p:txBody>
      </p:sp>
      <p:pic>
        <p:nvPicPr>
          <p:cNvPr id="4" name="image1.png"/>
          <p:cNvPicPr/>
          <p:nvPr/>
        </p:nvPicPr>
        <p:blipFill>
          <a:blip r:embed="rId3" cstate="print">
            <a:alphaModFix amt="55000"/>
            <a:extLst/>
          </a:blip>
          <a:stretch>
            <a:fillRect/>
          </a:stretch>
        </p:blipFill>
        <p:spPr>
          <a:xfrm>
            <a:off x="7696200" y="6185614"/>
            <a:ext cx="1056923" cy="444500"/>
          </a:xfrm>
          <a:prstGeom prst="rect">
            <a:avLst/>
          </a:prstGeom>
          <a:ln w="12700">
            <a:miter lim="400000"/>
          </a:ln>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29200" y="3124200"/>
            <a:ext cx="3448050" cy="2298700"/>
          </a:xfrm>
          <a:prstGeom prst="rect">
            <a:avLst/>
          </a:prstGeom>
        </p:spPr>
      </p:pic>
    </p:spTree>
    <p:extLst>
      <p:ext uri="{BB962C8B-B14F-4D97-AF65-F5344CB8AC3E}">
        <p14:creationId xmlns:p14="http://schemas.microsoft.com/office/powerpoint/2010/main" xmlns="" val="32630700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53472"/>
            <a:ext cx="7919860" cy="1222928"/>
          </a:xfrm>
        </p:spPr>
        <p:txBody>
          <a:bodyPr rtlCol="0">
            <a:noAutofit/>
          </a:bodyPr>
          <a:lstStyle/>
          <a:p>
            <a:pPr algn="ctr" fontAlgn="auto">
              <a:spcAft>
                <a:spcPts val="0"/>
              </a:spcAft>
              <a:defRPr/>
            </a:pPr>
            <a:r>
              <a:rPr lang="en-US" sz="3600" dirty="0" smtClean="0">
                <a:solidFill>
                  <a:srgbClr val="FFC000"/>
                </a:solidFill>
                <a:effectLst>
                  <a:outerShdw blurRad="38100" dist="38100" dir="2700000" algn="tl">
                    <a:srgbClr val="000000">
                      <a:alpha val="43137"/>
                    </a:srgbClr>
                  </a:outerShdw>
                </a:effectLst>
                <a:cs typeface="Constantia"/>
              </a:rPr>
              <a:t>PRINCIPLE 3: HOUSING and SERVICES ARE SEAPARATE DOMAINS</a:t>
            </a:r>
            <a:endParaRPr lang="en-US" sz="3600" dirty="0">
              <a:solidFill>
                <a:srgbClr val="FFC000"/>
              </a:solidFill>
              <a:effectLst>
                <a:outerShdw blurRad="38100" dist="38100" dir="2700000" algn="tl">
                  <a:srgbClr val="000000">
                    <a:alpha val="43137"/>
                  </a:srgbClr>
                </a:outerShdw>
              </a:effectLst>
              <a:cs typeface="Constantia"/>
            </a:endParaRPr>
          </a:p>
        </p:txBody>
      </p:sp>
      <p:graphicFrame>
        <p:nvGraphicFramePr>
          <p:cNvPr id="4" name="Diagram 3"/>
          <p:cNvGraphicFramePr/>
          <p:nvPr>
            <p:extLst>
              <p:ext uri="{D42A27DB-BD31-4B8C-83A1-F6EECF244321}">
                <p14:modId xmlns:p14="http://schemas.microsoft.com/office/powerpoint/2010/main" xmlns="" val="2722028764"/>
              </p:ext>
            </p:extLst>
          </p:nvPr>
        </p:nvGraphicFramePr>
        <p:xfrm>
          <a:off x="149930" y="1578502"/>
          <a:ext cx="8839200" cy="505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1.png"/>
          <p:cNvPicPr/>
          <p:nvPr/>
        </p:nvPicPr>
        <p:blipFill>
          <a:blip r:embed="rId8"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40109438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l"/>
            <a:r>
              <a:rPr lang="en-US" dirty="0" smtClean="0">
                <a:solidFill>
                  <a:srgbClr val="FFC000"/>
                </a:solidFill>
              </a:rPr>
              <a:t>Another Dimension of the Paradigm Shift is the Treatment Philosophy </a:t>
            </a:r>
            <a:endParaRPr lang="en-US" dirty="0">
              <a:solidFill>
                <a:srgbClr val="FFC000"/>
              </a:solidFill>
            </a:endParaRPr>
          </a:p>
        </p:txBody>
      </p:sp>
      <p:sp>
        <p:nvSpPr>
          <p:cNvPr id="3" name="Subtitle 2"/>
          <p:cNvSpPr>
            <a:spLocks noGrp="1"/>
          </p:cNvSpPr>
          <p:nvPr>
            <p:ph type="subTitle" idx="1"/>
          </p:nvPr>
        </p:nvSpPr>
        <p:spPr>
          <a:xfrm>
            <a:off x="565759" y="3886200"/>
            <a:ext cx="7854696" cy="1752600"/>
          </a:xfrm>
        </p:spPr>
        <p:txBody>
          <a:bodyPr>
            <a:normAutofit fontScale="92500" lnSpcReduction="10000"/>
          </a:bodyPr>
          <a:lstStyle/>
          <a:p>
            <a:r>
              <a:rPr lang="en-US" sz="6000" dirty="0" smtClean="0">
                <a:solidFill>
                  <a:srgbClr val="002060"/>
                </a:solidFill>
                <a:latin typeface="+mj-lt"/>
              </a:rPr>
              <a:t>4. Recovery Oriented Services</a:t>
            </a:r>
            <a:endParaRPr lang="en-US" sz="6000" dirty="0">
              <a:solidFill>
                <a:srgbClr val="002060"/>
              </a:solidFill>
              <a:latin typeface="+mj-lt"/>
            </a:endParaRPr>
          </a:p>
        </p:txBody>
      </p:sp>
      <p:pic>
        <p:nvPicPr>
          <p:cNvPr id="4" name="image1.png"/>
          <p:cNvPicPr/>
          <p:nvPr/>
        </p:nvPicPr>
        <p:blipFill>
          <a:blip r:embed="rId3"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27096199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1213"/>
            <a:ext cx="7851648" cy="1430519"/>
          </a:xfrm>
        </p:spPr>
        <p:txBody>
          <a:bodyPr>
            <a:normAutofit fontScale="90000"/>
          </a:bodyPr>
          <a:lstStyle/>
          <a:p>
            <a:pPr algn="ctr"/>
            <a:r>
              <a:rPr lang="en-US" dirty="0" smtClean="0"/>
              <a:t/>
            </a:r>
            <a:br>
              <a:rPr lang="en-US" dirty="0" smtClean="0"/>
            </a:br>
            <a:r>
              <a:rPr lang="en-US" sz="4900" dirty="0" smtClean="0">
                <a:solidFill>
                  <a:srgbClr val="FFC000"/>
                </a:solidFill>
              </a:rPr>
              <a:t>Changing Thinking That We Have Been Locked Into</a:t>
            </a:r>
            <a:endParaRPr lang="en-US" sz="4900" dirty="0">
              <a:solidFill>
                <a:srgbClr val="FFC000"/>
              </a:solidFill>
            </a:endParaRPr>
          </a:p>
        </p:txBody>
      </p:sp>
      <p:sp>
        <p:nvSpPr>
          <p:cNvPr id="3" name="Text Placeholder 2"/>
          <p:cNvSpPr>
            <a:spLocks noGrp="1"/>
          </p:cNvSpPr>
          <p:nvPr>
            <p:ph type="subTitle" idx="1"/>
          </p:nvPr>
        </p:nvSpPr>
        <p:spPr>
          <a:xfrm>
            <a:off x="197602" y="2107021"/>
            <a:ext cx="7854696" cy="1752600"/>
          </a:xfrm>
        </p:spPr>
        <p:txBody>
          <a:bodyPr>
            <a:normAutofit/>
          </a:bodyPr>
          <a:lstStyle/>
          <a:p>
            <a:pPr algn="l"/>
            <a:r>
              <a:rPr lang="en-US" sz="2000" dirty="0" smtClean="0">
                <a:latin typeface="+mj-lt"/>
              </a:rPr>
              <a:t>Psych Hospital Ward Key</a:t>
            </a:r>
            <a:endParaRPr lang="en-US" sz="2000" dirty="0">
              <a:latin typeface="+mj-lt"/>
            </a:endParaRPr>
          </a:p>
        </p:txBody>
      </p:sp>
      <p:sp>
        <p:nvSpPr>
          <p:cNvPr id="4" name="Text Placeholder 3"/>
          <p:cNvSpPr>
            <a:spLocks noGrp="1"/>
          </p:cNvSpPr>
          <p:nvPr>
            <p:ph type="body" sz="half" idx="4294967295"/>
          </p:nvPr>
        </p:nvSpPr>
        <p:spPr>
          <a:xfrm>
            <a:off x="6083201" y="2115194"/>
            <a:ext cx="2743200" cy="466725"/>
          </a:xfrm>
        </p:spPr>
        <p:txBody>
          <a:bodyPr>
            <a:normAutofit/>
          </a:bodyPr>
          <a:lstStyle/>
          <a:p>
            <a:pPr marL="0" indent="0" algn="l">
              <a:buNone/>
            </a:pPr>
            <a:r>
              <a:rPr lang="en-US" sz="2000" dirty="0">
                <a:latin typeface="+mj-lt"/>
              </a:rPr>
              <a:t>O</a:t>
            </a:r>
            <a:r>
              <a:rPr lang="en-US" sz="2000" dirty="0" smtClean="0">
                <a:latin typeface="+mj-lt"/>
              </a:rPr>
              <a:t>wn Keys to </a:t>
            </a:r>
            <a:r>
              <a:rPr lang="en-US" sz="2000" dirty="0">
                <a:latin typeface="+mj-lt"/>
              </a:rPr>
              <a:t>O</a:t>
            </a:r>
            <a:r>
              <a:rPr lang="en-US" sz="2000" dirty="0" smtClean="0">
                <a:latin typeface="+mj-lt"/>
              </a:rPr>
              <a:t>wn Apt.</a:t>
            </a:r>
            <a:endParaRPr lang="en-US" sz="2000" dirty="0">
              <a:latin typeface="+mj-lt"/>
            </a:endParaRPr>
          </a:p>
        </p:txBody>
      </p:sp>
      <p:pic>
        <p:nvPicPr>
          <p:cNvPr id="7" name="Picture 2"/>
          <p:cNvPicPr>
            <a:picLocks noGrp="1" noChangeAspect="1" noChangeArrowheads="1"/>
          </p:cNvPicPr>
          <p:nvPr>
            <p:ph sz="quarter" idx="4294967295"/>
          </p:nvPr>
        </p:nvPicPr>
        <p:blipFill>
          <a:blip r:embed="rId3" cstate="print"/>
          <a:srcRect/>
          <a:stretch>
            <a:fillRect/>
          </a:stretch>
        </p:blipFill>
        <p:spPr bwMode="auto">
          <a:xfrm>
            <a:off x="228600" y="2590800"/>
            <a:ext cx="2405063" cy="3373438"/>
          </a:xfrm>
          <a:prstGeom prst="rect">
            <a:avLst/>
          </a:prstGeom>
          <a:noFill/>
          <a:ln w="9525">
            <a:noFill/>
            <a:miter lim="800000"/>
            <a:headEnd/>
            <a:tailEnd/>
          </a:ln>
          <a:effectLst/>
        </p:spPr>
      </p:pic>
      <p:pic>
        <p:nvPicPr>
          <p:cNvPr id="9" name="Picture 8" descr="http://cdn1.blackberryempire.com/wp-content/uploads/2012/03/jail-prison-cell-door-lock-key.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76600" y="2581919"/>
            <a:ext cx="2090737" cy="3373438"/>
          </a:xfrm>
          <a:prstGeom prst="rect">
            <a:avLst/>
          </a:prstGeom>
          <a:noFill/>
          <a:ln>
            <a:noFill/>
          </a:ln>
        </p:spPr>
      </p:pic>
      <p:pic>
        <p:nvPicPr>
          <p:cNvPr id="11" name="Picture 10" descr="C:\Users\stsemberis.Sam-laptop-01\Downloads\00.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860930" y="2581919"/>
            <a:ext cx="2938463" cy="3373438"/>
          </a:xfrm>
          <a:prstGeom prst="rect">
            <a:avLst/>
          </a:prstGeom>
          <a:noFill/>
          <a:ln>
            <a:noFill/>
          </a:ln>
        </p:spPr>
      </p:pic>
      <p:sp>
        <p:nvSpPr>
          <p:cNvPr id="5" name="TextBox 4"/>
          <p:cNvSpPr txBox="1"/>
          <p:nvPr/>
        </p:nvSpPr>
        <p:spPr>
          <a:xfrm>
            <a:off x="3641333" y="2010162"/>
            <a:ext cx="1361270" cy="400110"/>
          </a:xfrm>
          <a:prstGeom prst="rect">
            <a:avLst/>
          </a:prstGeom>
          <a:noFill/>
        </p:spPr>
        <p:txBody>
          <a:bodyPr wrap="none" rtlCol="0">
            <a:spAutoFit/>
          </a:bodyPr>
          <a:lstStyle/>
          <a:p>
            <a:r>
              <a:rPr lang="en-US" sz="2000" dirty="0" smtClean="0">
                <a:latin typeface="+mj-lt"/>
              </a:rPr>
              <a:t>Jail Lock up</a:t>
            </a:r>
            <a:endParaRPr lang="en-US" sz="2000" dirty="0">
              <a:latin typeface="+mj-lt"/>
            </a:endParaRPr>
          </a:p>
        </p:txBody>
      </p:sp>
      <p:pic>
        <p:nvPicPr>
          <p:cNvPr id="10" name="image1.png"/>
          <p:cNvPicPr/>
          <p:nvPr/>
        </p:nvPicPr>
        <p:blipFill>
          <a:blip r:embed="rId6"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13092287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984" y="914400"/>
            <a:ext cx="6582032" cy="1050249"/>
          </a:xfrm>
        </p:spPr>
        <p:txBody>
          <a:bodyPr/>
          <a:lstStyle/>
          <a:p>
            <a:r>
              <a:rPr lang="en-US" dirty="0" smtClean="0">
                <a:solidFill>
                  <a:srgbClr val="FFC000"/>
                </a:solidFill>
              </a:rPr>
              <a:t>Treatment Philosophy </a:t>
            </a:r>
            <a:endParaRPr lang="en-US" dirty="0">
              <a:solidFill>
                <a:srgbClr val="FFC000"/>
              </a:solidFill>
            </a:endParaRPr>
          </a:p>
        </p:txBody>
      </p:sp>
      <p:sp>
        <p:nvSpPr>
          <p:cNvPr id="3" name="Text Placeholder 2"/>
          <p:cNvSpPr>
            <a:spLocks noGrp="1"/>
          </p:cNvSpPr>
          <p:nvPr>
            <p:ph type="body" idx="1"/>
          </p:nvPr>
        </p:nvSpPr>
        <p:spPr>
          <a:xfrm>
            <a:off x="647700" y="2590800"/>
            <a:ext cx="7848600" cy="3429000"/>
          </a:xfrm>
        </p:spPr>
        <p:txBody>
          <a:bodyPr>
            <a:normAutofit/>
          </a:bodyPr>
          <a:lstStyle/>
          <a:p>
            <a:r>
              <a:rPr lang="en-US" sz="3200" dirty="0" smtClean="0">
                <a:latin typeface="+mj-lt"/>
              </a:rPr>
              <a:t>What Are Recovery Focused Services?</a:t>
            </a:r>
          </a:p>
          <a:p>
            <a:r>
              <a:rPr lang="en-US" sz="3200" dirty="0" smtClean="0">
                <a:latin typeface="+mj-lt"/>
              </a:rPr>
              <a:t>What is a welcoming culture?</a:t>
            </a:r>
          </a:p>
          <a:p>
            <a:r>
              <a:rPr lang="en-US" sz="3200" dirty="0" smtClean="0">
                <a:latin typeface="+mj-lt"/>
              </a:rPr>
              <a:t>What is trauma informed and trauma           competent?</a:t>
            </a:r>
          </a:p>
          <a:p>
            <a:r>
              <a:rPr lang="en-US" sz="3200" dirty="0" smtClean="0">
                <a:latin typeface="+mj-lt"/>
              </a:rPr>
              <a:t>Why use Harm Reduction?</a:t>
            </a:r>
          </a:p>
          <a:p>
            <a:endParaRPr lang="en-US" sz="3200" dirty="0" smtClean="0">
              <a:latin typeface="Trebuchet MS" panose="020B0603020202020204" pitchFamily="34" charset="0"/>
            </a:endParaRPr>
          </a:p>
          <a:p>
            <a:endParaRPr lang="en-US" dirty="0"/>
          </a:p>
        </p:txBody>
      </p:sp>
      <p:pic>
        <p:nvPicPr>
          <p:cNvPr id="5" name="image1.png"/>
          <p:cNvPicPr/>
          <p:nvPr/>
        </p:nvPicPr>
        <p:blipFill>
          <a:blip r:embed="rId3"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14616027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fontAlgn="auto">
              <a:spcAft>
                <a:spcPts val="0"/>
              </a:spcAft>
              <a:defRPr/>
            </a:pPr>
            <a:r>
              <a:rPr lang="en-US" b="1" dirty="0" smtClean="0">
                <a:solidFill>
                  <a:srgbClr val="FFC000"/>
                </a:solidFill>
                <a:effectLst>
                  <a:outerShdw blurRad="38100" dist="38100" dir="2700000" algn="tl">
                    <a:srgbClr val="000000">
                      <a:alpha val="43137"/>
                    </a:srgbClr>
                  </a:outerShdw>
                </a:effectLst>
              </a:rPr>
              <a:t>Housing First Requires Change</a:t>
            </a:r>
            <a:endParaRPr lang="en-US" b="1" dirty="0">
              <a:solidFill>
                <a:srgbClr val="FFC000"/>
              </a:solidFill>
              <a:effectLst>
                <a:outerShdw blurRad="38100" dist="38100" dir="2700000" algn="tl">
                  <a:srgbClr val="000000">
                    <a:alpha val="43137"/>
                  </a:srgbClr>
                </a:outerShdw>
              </a:effectLst>
            </a:endParaRPr>
          </a:p>
        </p:txBody>
      </p:sp>
      <p:sp>
        <p:nvSpPr>
          <p:cNvPr id="35842" name="Rectangle 3"/>
          <p:cNvSpPr>
            <a:spLocks noGrp="1" noChangeArrowheads="1"/>
          </p:cNvSpPr>
          <p:nvPr>
            <p:ph idx="1"/>
          </p:nvPr>
        </p:nvSpPr>
        <p:spPr/>
        <p:txBody>
          <a:bodyPr>
            <a:normAutofit/>
          </a:bodyPr>
          <a:lstStyle/>
          <a:p>
            <a:pPr>
              <a:buClr>
                <a:srgbClr val="002060"/>
              </a:buClr>
            </a:pPr>
            <a:r>
              <a:rPr lang="en-US" dirty="0" smtClean="0">
                <a:solidFill>
                  <a:srgbClr val="002060"/>
                </a:solidFill>
                <a:latin typeface="+mj-lt"/>
              </a:rPr>
              <a:t>Change in view of those served</a:t>
            </a:r>
          </a:p>
          <a:p>
            <a:pPr>
              <a:buClr>
                <a:srgbClr val="002060"/>
              </a:buClr>
            </a:pPr>
            <a:r>
              <a:rPr lang="en-US" dirty="0" smtClean="0">
                <a:solidFill>
                  <a:srgbClr val="002060"/>
                </a:solidFill>
                <a:latin typeface="+mj-lt"/>
              </a:rPr>
              <a:t>Change in goals of the system</a:t>
            </a:r>
          </a:p>
          <a:p>
            <a:pPr>
              <a:buClr>
                <a:srgbClr val="002060"/>
              </a:buClr>
            </a:pPr>
            <a:r>
              <a:rPr lang="en-US" dirty="0" smtClean="0">
                <a:solidFill>
                  <a:srgbClr val="002060"/>
                </a:solidFill>
                <a:latin typeface="+mj-lt"/>
              </a:rPr>
              <a:t>Change in power relationships</a:t>
            </a:r>
          </a:p>
          <a:p>
            <a:pPr>
              <a:buClr>
                <a:srgbClr val="002060"/>
              </a:buClr>
            </a:pPr>
            <a:r>
              <a:rPr lang="en-US" dirty="0" smtClean="0">
                <a:solidFill>
                  <a:srgbClr val="002060"/>
                </a:solidFill>
                <a:latin typeface="+mj-lt"/>
              </a:rPr>
              <a:t>Change in locus of care</a:t>
            </a:r>
          </a:p>
          <a:p>
            <a:pPr>
              <a:buClr>
                <a:srgbClr val="002060"/>
              </a:buClr>
            </a:pPr>
            <a:r>
              <a:rPr lang="en-US" dirty="0" smtClean="0">
                <a:solidFill>
                  <a:srgbClr val="002060"/>
                </a:solidFill>
                <a:latin typeface="+mj-lt"/>
              </a:rPr>
              <a:t>Change in treatment culture</a:t>
            </a:r>
          </a:p>
          <a:p>
            <a:pPr>
              <a:buClr>
                <a:srgbClr val="002060"/>
              </a:buClr>
            </a:pPr>
            <a:r>
              <a:rPr lang="en-US" dirty="0">
                <a:solidFill>
                  <a:srgbClr val="002060"/>
                </a:solidFill>
                <a:latin typeface="+mj-lt"/>
              </a:rPr>
              <a:t>Change in </a:t>
            </a:r>
            <a:r>
              <a:rPr lang="en-US" dirty="0" smtClean="0">
                <a:solidFill>
                  <a:srgbClr val="002060"/>
                </a:solidFill>
                <a:latin typeface="+mj-lt"/>
              </a:rPr>
              <a:t>funding patterns</a:t>
            </a:r>
            <a:endParaRPr lang="en-US" dirty="0">
              <a:solidFill>
                <a:srgbClr val="002060"/>
              </a:solidFill>
              <a:latin typeface="+mj-lt"/>
            </a:endParaRPr>
          </a:p>
        </p:txBody>
      </p:sp>
      <p:pic>
        <p:nvPicPr>
          <p:cNvPr id="4" name="Picture 2" descr="C:\Users\astefancic\Pictures\PTH logo_white_lg_crop.jpg"/>
          <p:cNvPicPr>
            <a:picLocks noChangeAspect="1" noChangeArrowheads="1"/>
          </p:cNvPicPr>
          <p:nvPr/>
        </p:nvPicPr>
        <p:blipFill>
          <a:blip r:embed="rId3" cstate="print"/>
          <a:srcRect/>
          <a:stretch>
            <a:fillRect/>
          </a:stretch>
        </p:blipFill>
        <p:spPr bwMode="auto">
          <a:xfrm>
            <a:off x="7162800" y="6476926"/>
            <a:ext cx="1981200" cy="381073"/>
          </a:xfrm>
          <a:prstGeom prst="rect">
            <a:avLst/>
          </a:prstGeom>
          <a:noFill/>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53000" y="4130040"/>
            <a:ext cx="3778165" cy="1828800"/>
          </a:xfrm>
          <a:prstGeom prst="rect">
            <a:avLst/>
          </a:prstGeom>
        </p:spPr>
      </p:pic>
    </p:spTree>
    <p:extLst>
      <p:ext uri="{BB962C8B-B14F-4D97-AF65-F5344CB8AC3E}">
        <p14:creationId xmlns:p14="http://schemas.microsoft.com/office/powerpoint/2010/main" xmlns="" val="16013410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http://sustainableman.org/wp-content/uploads/2013/08/TreatPeopleStory.jpg"/>
          <p:cNvPicPr>
            <a:picLocks noGrp="1"/>
          </p:cNvPicPr>
          <p:nvPr>
            <p:ph idx="10"/>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1143000"/>
            <a:ext cx="4305110" cy="4919241"/>
          </a:xfrm>
          <a:prstGeom prst="rect">
            <a:avLst/>
          </a:prstGeom>
          <a:noFill/>
          <a:ln>
            <a:noFill/>
          </a:ln>
        </p:spPr>
      </p:pic>
      <p:sp>
        <p:nvSpPr>
          <p:cNvPr id="8" name="Subtitle 2"/>
          <p:cNvSpPr txBox="1">
            <a:spLocks/>
          </p:cNvSpPr>
          <p:nvPr/>
        </p:nvSpPr>
        <p:spPr>
          <a:xfrm>
            <a:off x="5050083" y="2863614"/>
            <a:ext cx="3511296" cy="3165676"/>
          </a:xfrm>
          <a:prstGeom prst="rect">
            <a:avLst/>
          </a:prstGeom>
        </p:spPr>
        <p:txBody>
          <a:bodyPr vert="horz" lIns="91440" tIns="45720" rIns="91440" bIns="45720" rtlCol="0">
            <a:normAutofit fontScale="92500"/>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6F6F74"/>
              </a:buClr>
              <a:buSzPct val="85000"/>
              <a:buFont typeface="Arial" pitchFamily="34" charset="0"/>
              <a:buNone/>
              <a:tabLst/>
              <a:defRPr/>
            </a:pPr>
            <a:r>
              <a:rPr lang="en-US" sz="3600" dirty="0" smtClean="0">
                <a:solidFill>
                  <a:schemeClr val="accent1">
                    <a:lumMod val="50000"/>
                  </a:schemeClr>
                </a:solidFill>
                <a:latin typeface="+mj-lt"/>
              </a:rPr>
              <a:t>- Staff and Agency     orientation</a:t>
            </a:r>
          </a:p>
          <a:p>
            <a:pPr marL="0" marR="0" lvl="0" indent="0" algn="ctr" defTabSz="914400" rtl="0" eaLnBrk="1" fontAlgn="auto" latinLnBrk="0" hangingPunct="1">
              <a:lnSpc>
                <a:spcPct val="100000"/>
              </a:lnSpc>
              <a:spcBef>
                <a:spcPct val="20000"/>
              </a:spcBef>
              <a:spcAft>
                <a:spcPts val="0"/>
              </a:spcAft>
              <a:buClr>
                <a:srgbClr val="6F6F74"/>
              </a:buClr>
              <a:buSzPct val="85000"/>
              <a:buFont typeface="Arial" pitchFamily="34" charset="0"/>
              <a:buNone/>
              <a:tabLst/>
              <a:defRPr/>
            </a:pPr>
            <a:r>
              <a:rPr kumimoji="0" lang="en-US" sz="3600" b="0" i="0" u="none" strike="noStrike" kern="1200" cap="none" spc="0" normalizeH="0" baseline="0" noProof="0" dirty="0" smtClean="0">
                <a:ln>
                  <a:noFill/>
                </a:ln>
                <a:solidFill>
                  <a:schemeClr val="accent1">
                    <a:lumMod val="50000"/>
                  </a:schemeClr>
                </a:solidFill>
                <a:effectLst/>
                <a:uLnTx/>
                <a:uFillTx/>
                <a:latin typeface="+mj-lt"/>
              </a:rPr>
              <a:t>- Inter-personal</a:t>
            </a:r>
            <a:r>
              <a:rPr kumimoji="0" lang="en-US" sz="3600" b="0" i="0" u="none" strike="noStrike" kern="1200" cap="none" spc="0" normalizeH="0" noProof="0" dirty="0" smtClean="0">
                <a:ln>
                  <a:noFill/>
                </a:ln>
                <a:solidFill>
                  <a:schemeClr val="accent1">
                    <a:lumMod val="50000"/>
                  </a:schemeClr>
                </a:solidFill>
                <a:effectLst/>
                <a:uLnTx/>
                <a:uFillTx/>
                <a:latin typeface="+mj-lt"/>
              </a:rPr>
              <a:t> </a:t>
            </a:r>
          </a:p>
          <a:p>
            <a:pPr marL="0" marR="0" lvl="0" indent="0" algn="l" defTabSz="914400" rtl="0" eaLnBrk="1" fontAlgn="auto" latinLnBrk="0" hangingPunct="1">
              <a:lnSpc>
                <a:spcPct val="100000"/>
              </a:lnSpc>
              <a:spcBef>
                <a:spcPct val="20000"/>
              </a:spcBef>
              <a:spcAft>
                <a:spcPts val="0"/>
              </a:spcAft>
              <a:buClr>
                <a:srgbClr val="6F6F74"/>
              </a:buClr>
              <a:buSzPct val="85000"/>
              <a:buFont typeface="Arial" pitchFamily="34" charset="0"/>
              <a:buNone/>
              <a:tabLst/>
              <a:defRPr/>
            </a:pPr>
            <a:r>
              <a:rPr kumimoji="0" lang="en-US" sz="3000" b="0" i="0" u="none" strike="noStrike" kern="1200" cap="none" spc="0" normalizeH="0" noProof="0" dirty="0" smtClean="0">
                <a:ln>
                  <a:noFill/>
                </a:ln>
                <a:solidFill>
                  <a:schemeClr val="accent1">
                    <a:lumMod val="50000"/>
                  </a:schemeClr>
                </a:solidFill>
                <a:effectLst/>
                <a:uLnTx/>
                <a:uFillTx/>
                <a:latin typeface="+mj-lt"/>
              </a:rPr>
              <a:t>(you are an active agent in the treatment and outcome) </a:t>
            </a:r>
            <a:endParaRPr kumimoji="0" lang="en-US" sz="3000" b="0" i="0" u="none" strike="noStrike" kern="1200" cap="none" spc="0" normalizeH="0" baseline="0" noProof="0" dirty="0">
              <a:ln>
                <a:noFill/>
              </a:ln>
              <a:solidFill>
                <a:schemeClr val="accent1">
                  <a:lumMod val="50000"/>
                </a:schemeClr>
              </a:solidFill>
              <a:effectLst/>
              <a:uLnTx/>
              <a:uFillTx/>
              <a:latin typeface="+mj-lt"/>
            </a:endParaRPr>
          </a:p>
        </p:txBody>
      </p:sp>
      <p:sp>
        <p:nvSpPr>
          <p:cNvPr id="10" name="Title 1"/>
          <p:cNvSpPr txBox="1">
            <a:spLocks/>
          </p:cNvSpPr>
          <p:nvPr/>
        </p:nvSpPr>
        <p:spPr>
          <a:xfrm>
            <a:off x="4848463" y="1219199"/>
            <a:ext cx="3914537" cy="1371601"/>
          </a:xfrm>
          <a:prstGeom prst="rect">
            <a:avLst/>
          </a:prstGeom>
        </p:spPr>
        <p:txBody>
          <a:bodyPr vert="horz" lIns="91440" tIns="45720" rIns="91440" bIns="45720" rtlCol="0" anchor="b">
            <a:noAutofit/>
          </a:bodyPr>
          <a:lstStyle>
            <a:lvl1pPr algn="l" defTabSz="914400" rtl="0" eaLnBrk="1" latinLnBrk="0" hangingPunct="1">
              <a:spcBef>
                <a:spcPct val="0"/>
              </a:spcBef>
              <a:buNone/>
              <a:defRPr sz="5400" kern="1200" cap="all" spc="-10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600" b="0" i="0" u="none" strike="noStrike" kern="1200" cap="all" spc="-100" normalizeH="0" baseline="0" noProof="0" dirty="0" smtClean="0">
                <a:ln>
                  <a:noFill/>
                </a:ln>
                <a:effectLst/>
                <a:uLnTx/>
                <a:uFillTx/>
              </a:rPr>
              <a:t>Recovery Orientation</a:t>
            </a:r>
            <a:endParaRPr kumimoji="0" lang="en-US" sz="4600" b="0" i="0" u="none" strike="noStrike" kern="1200" cap="all" spc="-100" normalizeH="0" baseline="0" noProof="0" dirty="0">
              <a:ln>
                <a:noFill/>
              </a:ln>
              <a:effectLst/>
              <a:uLnTx/>
              <a:uFillTx/>
            </a:endParaRPr>
          </a:p>
        </p:txBody>
      </p:sp>
      <p:pic>
        <p:nvPicPr>
          <p:cNvPr id="7" name="Picture 2" descr="C:\Users\astefancic\Pictures\PTH logo_white_lg_crop.jpg"/>
          <p:cNvPicPr>
            <a:picLocks noChangeAspect="1" noChangeArrowheads="1"/>
          </p:cNvPicPr>
          <p:nvPr/>
        </p:nvPicPr>
        <p:blipFill>
          <a:blip r:embed="rId4"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42670235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28948"/>
            <a:ext cx="6477000" cy="990600"/>
          </a:xfrm>
        </p:spPr>
        <p:txBody>
          <a:bodyPr>
            <a:normAutofit fontScale="90000"/>
          </a:bodyPr>
          <a:lstStyle/>
          <a:p>
            <a:r>
              <a:rPr lang="en-US" sz="3600" dirty="0" smtClean="0">
                <a:solidFill>
                  <a:srgbClr val="FFC000"/>
                </a:solidFill>
              </a:rPr>
              <a:t>Gini Coefficient – income distribution</a:t>
            </a:r>
            <a:br>
              <a:rPr lang="en-US" sz="3600" dirty="0" smtClean="0">
                <a:solidFill>
                  <a:srgbClr val="FFC000"/>
                </a:solidFill>
              </a:rPr>
            </a:br>
            <a:r>
              <a:rPr lang="en-US" sz="3600" dirty="0" smtClean="0">
                <a:solidFill>
                  <a:srgbClr val="FFC000"/>
                </a:solidFill>
              </a:rPr>
              <a:t>and Social and Human Services</a:t>
            </a:r>
            <a:endParaRPr lang="en-US" sz="3600" dirty="0">
              <a:solidFill>
                <a:srgbClr val="FFC000"/>
              </a:solidFill>
            </a:endParaRPr>
          </a:p>
        </p:txBody>
      </p:sp>
      <p:sp>
        <p:nvSpPr>
          <p:cNvPr id="4" name="Subtitle 3"/>
          <p:cNvSpPr>
            <a:spLocks noGrp="1"/>
          </p:cNvSpPr>
          <p:nvPr>
            <p:ph type="subTitle" idx="1"/>
          </p:nvPr>
        </p:nvSpPr>
        <p:spPr/>
        <p:txBody>
          <a:bodyPr/>
          <a:lstStyle/>
          <a:p>
            <a:endParaRPr lang="en-US"/>
          </a:p>
        </p:txBody>
      </p:sp>
      <p:pic>
        <p:nvPicPr>
          <p:cNvPr id="1026" name="Picture 2" descr="world inequality gini index map"/>
          <p:cNvPicPr>
            <a:picLocks noGrp="1" noChangeAspect="1" noChangeArrowheads="1"/>
          </p:cNvPicPr>
          <p:nvPr>
            <p:ph idx="4294967295"/>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1743558"/>
            <a:ext cx="8229600" cy="42672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057400" y="6010758"/>
            <a:ext cx="5029200" cy="769441"/>
          </a:xfrm>
          <a:prstGeom prst="rect">
            <a:avLst/>
          </a:prstGeom>
        </p:spPr>
        <p:txBody>
          <a:bodyPr wrap="square">
            <a:spAutoFit/>
          </a:bodyPr>
          <a:lstStyle/>
          <a:p>
            <a:pPr marL="1028700" lvl="1" indent="-285750">
              <a:buFont typeface="Arial" panose="020B0604020202020204" pitchFamily="34" charset="0"/>
              <a:buChar char="•"/>
            </a:pPr>
            <a:r>
              <a:rPr lang="en-US" sz="2200" b="1" dirty="0" smtClean="0">
                <a:solidFill>
                  <a:srgbClr val="C00000"/>
                </a:solidFill>
                <a:latin typeface="+mj-lt"/>
              </a:rPr>
              <a:t>Paul Toro:  there is a correlation between GINI and social </a:t>
            </a:r>
            <a:r>
              <a:rPr lang="en-US" sz="2200" b="1" dirty="0">
                <a:solidFill>
                  <a:srgbClr val="C00000"/>
                </a:solidFill>
                <a:latin typeface="+mj-lt"/>
              </a:rPr>
              <a:t>services  </a:t>
            </a:r>
          </a:p>
        </p:txBody>
      </p:sp>
      <p:pic>
        <p:nvPicPr>
          <p:cNvPr id="6" name="image1.png"/>
          <p:cNvPicPr/>
          <p:nvPr/>
        </p:nvPicPr>
        <p:blipFill>
          <a:blip r:embed="rId4"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7526382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r>
              <a:rPr lang="en-US" altLang="en-US" smtClean="0"/>
              <a:t>Overview: Six Core Principles of the Strengths Approach</a:t>
            </a:r>
          </a:p>
        </p:txBody>
      </p:sp>
      <p:sp>
        <p:nvSpPr>
          <p:cNvPr id="8195" name="Rectangle 3"/>
          <p:cNvSpPr>
            <a:spLocks noGrp="1" noChangeArrowheads="1"/>
          </p:cNvSpPr>
          <p:nvPr>
            <p:ph type="body" idx="1"/>
          </p:nvPr>
        </p:nvSpPr>
        <p:spPr/>
        <p:txBody>
          <a:bodyPr/>
          <a:lstStyle/>
          <a:p>
            <a:pPr marL="590550" indent="-590550" eaLnBrk="1" hangingPunct="1">
              <a:lnSpc>
                <a:spcPct val="90000"/>
              </a:lnSpc>
              <a:buFont typeface="Wingdings" pitchFamily="2" charset="2"/>
              <a:buAutoNum type="arabicPeriod"/>
            </a:pPr>
            <a:r>
              <a:rPr lang="en-US" altLang="en-US" sz="2400" dirty="0" smtClean="0">
                <a:solidFill>
                  <a:schemeClr val="tx2">
                    <a:lumMod val="75000"/>
                  </a:schemeClr>
                </a:solidFill>
                <a:latin typeface="+mj-lt"/>
              </a:rPr>
              <a:t>People with psychiatric disabilities have a continuing capacity to learn, grow and change</a:t>
            </a:r>
          </a:p>
          <a:p>
            <a:pPr marL="590550" indent="-590550" eaLnBrk="1" hangingPunct="1">
              <a:lnSpc>
                <a:spcPct val="90000"/>
              </a:lnSpc>
              <a:buFont typeface="Wingdings" pitchFamily="2" charset="2"/>
              <a:buAutoNum type="arabicPeriod"/>
            </a:pPr>
            <a:r>
              <a:rPr lang="en-US" altLang="en-US" sz="2400" dirty="0" smtClean="0">
                <a:solidFill>
                  <a:schemeClr val="tx2">
                    <a:lumMod val="75000"/>
                  </a:schemeClr>
                </a:solidFill>
                <a:latin typeface="+mj-lt"/>
              </a:rPr>
              <a:t>The focus is on the individual’s strengths rather than on their psychopathology</a:t>
            </a:r>
          </a:p>
          <a:p>
            <a:pPr marL="590550" indent="-590550" eaLnBrk="1" hangingPunct="1">
              <a:lnSpc>
                <a:spcPct val="90000"/>
              </a:lnSpc>
              <a:buFont typeface="Wingdings" pitchFamily="2" charset="2"/>
              <a:buAutoNum type="arabicPeriod"/>
            </a:pPr>
            <a:r>
              <a:rPr lang="en-US" altLang="en-US" sz="2400" dirty="0" smtClean="0">
                <a:solidFill>
                  <a:schemeClr val="tx2">
                    <a:lumMod val="75000"/>
                  </a:schemeClr>
                </a:solidFill>
                <a:latin typeface="+mj-lt"/>
              </a:rPr>
              <a:t>The </a:t>
            </a:r>
            <a:r>
              <a:rPr lang="en-US" altLang="en-US" sz="2400" u="sng" dirty="0" smtClean="0">
                <a:solidFill>
                  <a:schemeClr val="tx2">
                    <a:lumMod val="75000"/>
                  </a:schemeClr>
                </a:solidFill>
                <a:latin typeface="+mj-lt"/>
              </a:rPr>
              <a:t>consumer directs the process</a:t>
            </a:r>
            <a:r>
              <a:rPr lang="en-US" altLang="en-US" sz="2400" dirty="0" smtClean="0">
                <a:solidFill>
                  <a:schemeClr val="tx2">
                    <a:lumMod val="75000"/>
                  </a:schemeClr>
                </a:solidFill>
                <a:latin typeface="+mj-lt"/>
              </a:rPr>
              <a:t> (shifts power dynamic and motivation*)</a:t>
            </a:r>
          </a:p>
          <a:p>
            <a:pPr marL="590550" indent="-590550" eaLnBrk="1" hangingPunct="1">
              <a:lnSpc>
                <a:spcPct val="90000"/>
              </a:lnSpc>
              <a:buFont typeface="Wingdings" pitchFamily="2" charset="2"/>
              <a:buAutoNum type="arabicPeriod"/>
            </a:pPr>
            <a:r>
              <a:rPr lang="en-US" altLang="en-US" sz="2400" dirty="0" smtClean="0">
                <a:solidFill>
                  <a:schemeClr val="tx2">
                    <a:lumMod val="75000"/>
                  </a:schemeClr>
                </a:solidFill>
                <a:latin typeface="+mj-lt"/>
              </a:rPr>
              <a:t>The helping relationship is primary and essential</a:t>
            </a:r>
          </a:p>
          <a:p>
            <a:pPr marL="590550" indent="-590550" eaLnBrk="1" hangingPunct="1">
              <a:lnSpc>
                <a:spcPct val="90000"/>
              </a:lnSpc>
              <a:buFont typeface="Wingdings" pitchFamily="2" charset="2"/>
              <a:buAutoNum type="arabicPeriod"/>
            </a:pPr>
            <a:r>
              <a:rPr lang="en-US" altLang="en-US" sz="2400" dirty="0" smtClean="0">
                <a:solidFill>
                  <a:schemeClr val="tx2">
                    <a:lumMod val="75000"/>
                  </a:schemeClr>
                </a:solidFill>
                <a:latin typeface="+mj-lt"/>
              </a:rPr>
              <a:t>Assertive outreach is the preferred way of serving people</a:t>
            </a:r>
          </a:p>
          <a:p>
            <a:pPr marL="590550" indent="-590550" eaLnBrk="1" hangingPunct="1">
              <a:lnSpc>
                <a:spcPct val="90000"/>
              </a:lnSpc>
              <a:buFont typeface="Wingdings" pitchFamily="2" charset="2"/>
              <a:buAutoNum type="arabicPeriod"/>
            </a:pPr>
            <a:r>
              <a:rPr lang="en-US" altLang="en-US" sz="2400" dirty="0" smtClean="0">
                <a:solidFill>
                  <a:schemeClr val="tx2">
                    <a:lumMod val="75000"/>
                  </a:schemeClr>
                </a:solidFill>
                <a:latin typeface="+mj-lt"/>
              </a:rPr>
              <a:t>The community is rich with resources; natural occurring community resources are preferable to formal program resources</a:t>
            </a:r>
          </a:p>
          <a:p>
            <a:pPr marL="590550" indent="-590550">
              <a:lnSpc>
                <a:spcPct val="90000"/>
              </a:lnSpc>
            </a:pPr>
            <a:endParaRPr lang="en-US" altLang="en-US" sz="2200" dirty="0" smtClean="0"/>
          </a:p>
        </p:txBody>
      </p:sp>
    </p:spTree>
    <p:extLst>
      <p:ext uri="{BB962C8B-B14F-4D97-AF65-F5344CB8AC3E}">
        <p14:creationId xmlns:p14="http://schemas.microsoft.com/office/powerpoint/2010/main" xmlns="" val="5069482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7374"/>
            <a:ext cx="8229600" cy="1143000"/>
          </a:xfrm>
        </p:spPr>
        <p:txBody>
          <a:bodyPr/>
          <a:lstStyle/>
          <a:p>
            <a:pPr eaLnBrk="1" hangingPunct="1"/>
            <a:r>
              <a:rPr lang="en-US" altLang="en-US" dirty="0" smtClean="0"/>
              <a:t>How SBA Differs (cont.)</a:t>
            </a:r>
          </a:p>
        </p:txBody>
      </p:sp>
      <p:sp>
        <p:nvSpPr>
          <p:cNvPr id="10243" name="Rectangle 3"/>
          <p:cNvSpPr>
            <a:spLocks noGrp="1" noChangeArrowheads="1"/>
          </p:cNvSpPr>
          <p:nvPr>
            <p:ph type="body" idx="1"/>
          </p:nvPr>
        </p:nvSpPr>
        <p:spPr>
          <a:xfrm>
            <a:off x="685800" y="1371600"/>
            <a:ext cx="7696200" cy="5029200"/>
          </a:xfrm>
        </p:spPr>
        <p:txBody>
          <a:bodyPr>
            <a:normAutofit fontScale="85000" lnSpcReduction="10000"/>
          </a:bodyPr>
          <a:lstStyle/>
          <a:p>
            <a:pPr eaLnBrk="1" hangingPunct="1">
              <a:lnSpc>
                <a:spcPct val="90000"/>
              </a:lnSpc>
              <a:buFont typeface="Wingdings" pitchFamily="2" charset="2"/>
              <a:buNone/>
            </a:pPr>
            <a:endParaRPr lang="en-US" altLang="en-US" sz="2000" dirty="0" smtClean="0"/>
          </a:p>
          <a:p>
            <a:pPr eaLnBrk="1" hangingPunct="1">
              <a:lnSpc>
                <a:spcPct val="90000"/>
              </a:lnSpc>
              <a:buFont typeface="Wingdings" pitchFamily="2" charset="2"/>
              <a:buNone/>
            </a:pPr>
            <a:r>
              <a:rPr lang="en-US" altLang="en-US" sz="3000" b="1" dirty="0" smtClean="0">
                <a:solidFill>
                  <a:schemeClr val="accent1">
                    <a:lumMod val="75000"/>
                  </a:schemeClr>
                </a:solidFill>
                <a:latin typeface="+mj-lt"/>
              </a:rPr>
              <a:t>From what’s wrong to what’s strong</a:t>
            </a:r>
            <a:endParaRPr lang="en-US" altLang="en-US" sz="3000" dirty="0" smtClean="0">
              <a:solidFill>
                <a:schemeClr val="accent1">
                  <a:lumMod val="75000"/>
                </a:schemeClr>
              </a:solidFill>
              <a:latin typeface="+mj-lt"/>
            </a:endParaRPr>
          </a:p>
          <a:p>
            <a:pPr lvl="1" eaLnBrk="1" hangingPunct="1">
              <a:lnSpc>
                <a:spcPct val="90000"/>
              </a:lnSpc>
            </a:pPr>
            <a:r>
              <a:rPr lang="en-US" altLang="en-US" sz="3000" dirty="0" smtClean="0">
                <a:solidFill>
                  <a:schemeClr val="accent1">
                    <a:lumMod val="75000"/>
                  </a:schemeClr>
                </a:solidFill>
                <a:latin typeface="+mj-lt"/>
              </a:rPr>
              <a:t>Rather than focus on what is “wrong” (symptoms, substance use concerns, skill and resource deficits) focus foremost on what is “right” with people (their goals, what they want, what they can already do well or well enough)</a:t>
            </a:r>
          </a:p>
          <a:p>
            <a:pPr eaLnBrk="1" hangingPunct="1">
              <a:lnSpc>
                <a:spcPct val="90000"/>
              </a:lnSpc>
              <a:buFont typeface="Wingdings" pitchFamily="2" charset="2"/>
              <a:buNone/>
            </a:pPr>
            <a:r>
              <a:rPr lang="en-US" altLang="en-US" sz="3000" b="1" dirty="0" smtClean="0">
                <a:solidFill>
                  <a:schemeClr val="accent1">
                    <a:lumMod val="75000"/>
                  </a:schemeClr>
                </a:solidFill>
                <a:latin typeface="+mj-lt"/>
              </a:rPr>
              <a:t>Personalized rather than categorical recovery supports</a:t>
            </a:r>
            <a:r>
              <a:rPr lang="en-US" altLang="en-US" sz="3000" dirty="0" smtClean="0">
                <a:solidFill>
                  <a:schemeClr val="accent1">
                    <a:lumMod val="75000"/>
                  </a:schemeClr>
                </a:solidFill>
                <a:latin typeface="+mj-lt"/>
              </a:rPr>
              <a:t> </a:t>
            </a:r>
          </a:p>
          <a:p>
            <a:pPr lvl="1" eaLnBrk="1" hangingPunct="1">
              <a:lnSpc>
                <a:spcPct val="90000"/>
              </a:lnSpc>
            </a:pPr>
            <a:r>
              <a:rPr lang="en-US" altLang="en-US" sz="3000" dirty="0" smtClean="0">
                <a:solidFill>
                  <a:schemeClr val="accent1">
                    <a:lumMod val="75000"/>
                  </a:schemeClr>
                </a:solidFill>
                <a:latin typeface="+mj-lt"/>
              </a:rPr>
              <a:t>Rather than categorizing people by diagnosis, level of functioning, degree of vulnerability, or stage of change and providing a standardized service package for a category of people, </a:t>
            </a:r>
            <a:r>
              <a:rPr lang="en-US" altLang="en-US" sz="3000" u="sng" dirty="0" smtClean="0">
                <a:solidFill>
                  <a:schemeClr val="accent1">
                    <a:lumMod val="75000"/>
                  </a:schemeClr>
                </a:solidFill>
                <a:latin typeface="+mj-lt"/>
              </a:rPr>
              <a:t>SBA tailors services and supports to the individual to build personal pathways to recovery</a:t>
            </a:r>
          </a:p>
          <a:p>
            <a:pPr eaLnBrk="1" hangingPunct="1">
              <a:lnSpc>
                <a:spcPct val="90000"/>
              </a:lnSpc>
              <a:buFont typeface="Wingdings" pitchFamily="2" charset="2"/>
              <a:buNone/>
            </a:pPr>
            <a:endParaRPr lang="en-US" altLang="en-US" sz="2000" dirty="0" smtClean="0"/>
          </a:p>
          <a:p>
            <a:pPr eaLnBrk="1" hangingPunct="1">
              <a:lnSpc>
                <a:spcPct val="90000"/>
              </a:lnSpc>
              <a:buFont typeface="Wingdings" pitchFamily="2" charset="2"/>
              <a:buNone/>
            </a:pPr>
            <a:endParaRPr lang="en-US" altLang="en-US" sz="2000" dirty="0" smtClean="0"/>
          </a:p>
        </p:txBody>
      </p:sp>
    </p:spTree>
    <p:extLst>
      <p:ext uri="{BB962C8B-B14F-4D97-AF65-F5344CB8AC3E}">
        <p14:creationId xmlns:p14="http://schemas.microsoft.com/office/powerpoint/2010/main" xmlns="" val="15707134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eaLnBrk="1" hangingPunct="1"/>
            <a:r>
              <a:rPr lang="en-US" altLang="en-US" dirty="0" smtClean="0"/>
              <a:t>Relationship Building: Engage in Hope-Instilling Practice</a:t>
            </a:r>
          </a:p>
        </p:txBody>
      </p:sp>
      <p:sp>
        <p:nvSpPr>
          <p:cNvPr id="17411" name="Rectangle 3"/>
          <p:cNvSpPr>
            <a:spLocks noGrp="1" noChangeArrowheads="1"/>
          </p:cNvSpPr>
          <p:nvPr>
            <p:ph type="body" idx="1"/>
          </p:nvPr>
        </p:nvSpPr>
        <p:spPr>
          <a:xfrm>
            <a:off x="228600" y="1935480"/>
            <a:ext cx="8839200" cy="4389120"/>
          </a:xfrm>
        </p:spPr>
        <p:txBody>
          <a:bodyPr>
            <a:normAutofit/>
          </a:bodyPr>
          <a:lstStyle/>
          <a:p>
            <a:pPr eaLnBrk="1" hangingPunct="1">
              <a:lnSpc>
                <a:spcPct val="80000"/>
              </a:lnSpc>
              <a:buFont typeface="Wingdings" pitchFamily="2" charset="2"/>
              <a:buNone/>
            </a:pPr>
            <a:endParaRPr lang="en-US" altLang="en-US" sz="2000" dirty="0" smtClean="0"/>
          </a:p>
          <a:p>
            <a:pPr eaLnBrk="1" hangingPunct="1">
              <a:lnSpc>
                <a:spcPct val="80000"/>
              </a:lnSpc>
            </a:pPr>
            <a:r>
              <a:rPr lang="en-US" altLang="en-US" sz="2800" b="1" dirty="0" smtClean="0">
                <a:solidFill>
                  <a:schemeClr val="tx2">
                    <a:lumMod val="75000"/>
                  </a:schemeClr>
                </a:solidFill>
                <a:latin typeface="+mj-lt"/>
              </a:rPr>
              <a:t>Express and model respect, treat the person with dignity</a:t>
            </a:r>
          </a:p>
          <a:p>
            <a:pPr eaLnBrk="1" hangingPunct="1">
              <a:lnSpc>
                <a:spcPct val="80000"/>
              </a:lnSpc>
            </a:pPr>
            <a:r>
              <a:rPr lang="en-US" altLang="en-US" sz="2800" b="1" dirty="0" smtClean="0">
                <a:solidFill>
                  <a:schemeClr val="tx2">
                    <a:lumMod val="75000"/>
                  </a:schemeClr>
                </a:solidFill>
                <a:latin typeface="+mj-lt"/>
              </a:rPr>
              <a:t>Continuously promote personal choice in small and large ways</a:t>
            </a:r>
          </a:p>
          <a:p>
            <a:pPr eaLnBrk="1" hangingPunct="1">
              <a:lnSpc>
                <a:spcPct val="80000"/>
              </a:lnSpc>
            </a:pPr>
            <a:r>
              <a:rPr lang="en-US" altLang="en-US" sz="2800" b="1" dirty="0" smtClean="0">
                <a:solidFill>
                  <a:schemeClr val="tx2">
                    <a:lumMod val="75000"/>
                  </a:schemeClr>
                </a:solidFill>
                <a:latin typeface="+mj-lt"/>
              </a:rPr>
              <a:t>Expand the resources base. Open new horizons by describing possibilities and exposing people to opportunities and recovery role models </a:t>
            </a:r>
          </a:p>
          <a:p>
            <a:pPr eaLnBrk="1" hangingPunct="1">
              <a:lnSpc>
                <a:spcPct val="80000"/>
              </a:lnSpc>
            </a:pPr>
            <a:r>
              <a:rPr lang="en-US" altLang="en-US" sz="2800" b="1" dirty="0" smtClean="0">
                <a:solidFill>
                  <a:schemeClr val="tx2">
                    <a:lumMod val="75000"/>
                  </a:schemeClr>
                </a:solidFill>
                <a:latin typeface="+mj-lt"/>
              </a:rPr>
              <a:t>Focus on the potential for a “real life” in the community, rather than the formal services </a:t>
            </a:r>
          </a:p>
          <a:p>
            <a:pPr eaLnBrk="1" hangingPunct="1">
              <a:lnSpc>
                <a:spcPct val="80000"/>
              </a:lnSpc>
            </a:pPr>
            <a:r>
              <a:rPr lang="en-US" altLang="en-US" sz="2800" b="1" dirty="0" smtClean="0">
                <a:solidFill>
                  <a:schemeClr val="tx2">
                    <a:lumMod val="75000"/>
                  </a:schemeClr>
                </a:solidFill>
                <a:latin typeface="+mj-lt"/>
              </a:rPr>
              <a:t>Be purveyors of Hope: Rachel </a:t>
            </a:r>
            <a:r>
              <a:rPr lang="en-US" altLang="en-US" sz="2800" b="1" dirty="0" err="1" smtClean="0">
                <a:solidFill>
                  <a:schemeClr val="tx2">
                    <a:lumMod val="75000"/>
                  </a:schemeClr>
                </a:solidFill>
                <a:latin typeface="+mj-lt"/>
              </a:rPr>
              <a:t>Remen</a:t>
            </a:r>
            <a:r>
              <a:rPr lang="en-US" altLang="en-US" sz="2800" b="1" dirty="0" smtClean="0">
                <a:solidFill>
                  <a:schemeClr val="tx2">
                    <a:lumMod val="75000"/>
                  </a:schemeClr>
                </a:solidFill>
                <a:latin typeface="+mj-lt"/>
              </a:rPr>
              <a:t>, book </a:t>
            </a:r>
            <a:r>
              <a:rPr lang="en-US" altLang="en-US" sz="2800" b="1" i="1" u="sng" dirty="0" smtClean="0">
                <a:solidFill>
                  <a:schemeClr val="tx2">
                    <a:lumMod val="75000"/>
                  </a:schemeClr>
                </a:solidFill>
                <a:latin typeface="+mj-lt"/>
              </a:rPr>
              <a:t>Kitchen Table Wisdom </a:t>
            </a:r>
          </a:p>
          <a:p>
            <a:pPr eaLnBrk="1" hangingPunct="1">
              <a:lnSpc>
                <a:spcPct val="80000"/>
              </a:lnSpc>
            </a:pPr>
            <a:endParaRPr lang="en-US" altLang="en-US" sz="2800" dirty="0" smtClean="0">
              <a:solidFill>
                <a:schemeClr val="tx2">
                  <a:lumMod val="75000"/>
                </a:schemeClr>
              </a:solidFill>
              <a:latin typeface="+mj-lt"/>
            </a:endParaRPr>
          </a:p>
          <a:p>
            <a:pPr eaLnBrk="1" hangingPunct="1">
              <a:lnSpc>
                <a:spcPct val="80000"/>
              </a:lnSpc>
              <a:buFont typeface="Wingdings" pitchFamily="2" charset="2"/>
              <a:buNone/>
            </a:pPr>
            <a:endParaRPr lang="en-US" altLang="en-US" sz="2800" dirty="0" smtClean="0">
              <a:solidFill>
                <a:schemeClr val="tx2">
                  <a:lumMod val="75000"/>
                </a:schemeClr>
              </a:solidFill>
              <a:latin typeface="+mj-lt"/>
            </a:endParaRPr>
          </a:p>
        </p:txBody>
      </p:sp>
    </p:spTree>
    <p:extLst>
      <p:ext uri="{BB962C8B-B14F-4D97-AF65-F5344CB8AC3E}">
        <p14:creationId xmlns:p14="http://schemas.microsoft.com/office/powerpoint/2010/main" xmlns="" val="23963363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371526"/>
            <a:ext cx="8458200" cy="1143000"/>
          </a:xfrm>
        </p:spPr>
        <p:txBody>
          <a:bodyPr>
            <a:noAutofit/>
          </a:bodyPr>
          <a:lstStyle/>
          <a:p>
            <a:r>
              <a:rPr lang="en-US" altLang="en-US" sz="4000" dirty="0" smtClean="0"/>
              <a:t>Life’s domains develop at different pace</a:t>
            </a:r>
          </a:p>
        </p:txBody>
      </p:sp>
      <p:sp>
        <p:nvSpPr>
          <p:cNvPr id="27651" name="Rectangle 3"/>
          <p:cNvSpPr>
            <a:spLocks noGrp="1" noChangeArrowheads="1"/>
          </p:cNvSpPr>
          <p:nvPr>
            <p:ph type="body" idx="1"/>
          </p:nvPr>
        </p:nvSpPr>
        <p:spPr/>
        <p:txBody>
          <a:bodyPr/>
          <a:lstStyle/>
          <a:p>
            <a:pPr lvl="1" eaLnBrk="1" hangingPunct="1">
              <a:buClr>
                <a:schemeClr val="tx2"/>
              </a:buClr>
            </a:pPr>
            <a:r>
              <a:rPr lang="en-US" altLang="en-US" sz="2400" dirty="0" smtClean="0">
                <a:latin typeface="+mj-lt"/>
              </a:rPr>
              <a:t>Living situation </a:t>
            </a:r>
          </a:p>
          <a:p>
            <a:pPr lvl="1" eaLnBrk="1" hangingPunct="1">
              <a:buClr>
                <a:schemeClr val="tx2"/>
              </a:buClr>
            </a:pPr>
            <a:r>
              <a:rPr lang="en-US" altLang="en-US" sz="2400" dirty="0" smtClean="0">
                <a:latin typeface="+mj-lt"/>
              </a:rPr>
              <a:t>Employment</a:t>
            </a:r>
          </a:p>
          <a:p>
            <a:pPr lvl="1" eaLnBrk="1" hangingPunct="1">
              <a:buClr>
                <a:schemeClr val="tx2"/>
              </a:buClr>
            </a:pPr>
            <a:r>
              <a:rPr lang="en-US" altLang="en-US" dirty="0" smtClean="0">
                <a:latin typeface="+mj-lt"/>
              </a:rPr>
              <a:t>Intimate Relationship</a:t>
            </a:r>
            <a:endParaRPr lang="en-US" altLang="en-US" sz="2400" dirty="0" smtClean="0">
              <a:latin typeface="+mj-lt"/>
            </a:endParaRPr>
          </a:p>
          <a:p>
            <a:pPr lvl="1" eaLnBrk="1" hangingPunct="1">
              <a:buClr>
                <a:schemeClr val="tx2"/>
              </a:buClr>
            </a:pPr>
            <a:r>
              <a:rPr lang="en-US" altLang="en-US" sz="2400" dirty="0" smtClean="0">
                <a:latin typeface="+mj-lt"/>
              </a:rPr>
              <a:t>Health/Wellness</a:t>
            </a:r>
          </a:p>
          <a:p>
            <a:pPr lvl="1" eaLnBrk="1" hangingPunct="1">
              <a:buClr>
                <a:schemeClr val="tx2"/>
              </a:buClr>
            </a:pPr>
            <a:r>
              <a:rPr lang="en-US" altLang="en-US" sz="2400" dirty="0" smtClean="0">
                <a:latin typeface="+mj-lt"/>
              </a:rPr>
              <a:t>Social supports</a:t>
            </a:r>
          </a:p>
          <a:p>
            <a:pPr lvl="1" eaLnBrk="1" hangingPunct="1">
              <a:buClr>
                <a:schemeClr val="tx2"/>
              </a:buClr>
            </a:pPr>
            <a:r>
              <a:rPr lang="en-US" altLang="en-US" dirty="0" smtClean="0">
                <a:latin typeface="+mj-lt"/>
              </a:rPr>
              <a:t>Le</a:t>
            </a:r>
            <a:r>
              <a:rPr lang="en-US" altLang="en-US" sz="2400" dirty="0" smtClean="0">
                <a:latin typeface="+mj-lt"/>
              </a:rPr>
              <a:t>isure/recreation </a:t>
            </a:r>
          </a:p>
          <a:p>
            <a:pPr lvl="1" eaLnBrk="1" hangingPunct="1">
              <a:buClr>
                <a:schemeClr val="tx2"/>
              </a:buClr>
            </a:pPr>
            <a:r>
              <a:rPr lang="en-US" altLang="en-US" sz="2400" dirty="0" smtClean="0">
                <a:latin typeface="+mj-lt"/>
              </a:rPr>
              <a:t>Education</a:t>
            </a:r>
          </a:p>
          <a:p>
            <a:pPr lvl="1" eaLnBrk="1" hangingPunct="1">
              <a:buClr>
                <a:schemeClr val="tx2"/>
              </a:buClr>
            </a:pPr>
            <a:r>
              <a:rPr lang="en-US" altLang="en-US" sz="2400" dirty="0" smtClean="0">
                <a:latin typeface="+mj-lt"/>
              </a:rPr>
              <a:t>Spirituality</a:t>
            </a:r>
          </a:p>
          <a:p>
            <a:endParaRPr lang="en-US" altLang="en-US" dirty="0" smtClean="0">
              <a:solidFill>
                <a:schemeClr val="accent1">
                  <a:lumMod val="75000"/>
                </a:schemeClr>
              </a:solidFill>
            </a:endParaRPr>
          </a:p>
        </p:txBody>
      </p:sp>
      <p:pic>
        <p:nvPicPr>
          <p:cNvPr id="4" name="Picture 3" descr="People are capable"/>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91000" y="2286000"/>
            <a:ext cx="4763135" cy="3166110"/>
          </a:xfrm>
          <a:prstGeom prst="rect">
            <a:avLst/>
          </a:prstGeom>
          <a:noFill/>
          <a:ln>
            <a:noFill/>
          </a:ln>
        </p:spPr>
      </p:pic>
      <p:pic>
        <p:nvPicPr>
          <p:cNvPr id="5" name="Picture 2" descr="C:\Users\astefancic\Pictures\PTH logo_white_lg_crop.jpg"/>
          <p:cNvPicPr>
            <a:picLocks noChangeAspect="1" noChangeArrowheads="1"/>
          </p:cNvPicPr>
          <p:nvPr/>
        </p:nvPicPr>
        <p:blipFill>
          <a:blip r:embed="rId4"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30559218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229600" cy="1143000"/>
          </a:xfrm>
        </p:spPr>
        <p:txBody>
          <a:bodyPr>
            <a:normAutofit/>
          </a:bodyPr>
          <a:lstStyle/>
          <a:p>
            <a:r>
              <a:rPr lang="en-US" sz="3200" b="1" dirty="0" smtClean="0"/>
              <a:t>World Health Organization (WHO)</a:t>
            </a:r>
            <a:br>
              <a:rPr lang="en-US" sz="3200" b="1" dirty="0" smtClean="0"/>
            </a:br>
            <a:r>
              <a:rPr lang="en-US" sz="3200" b="1" dirty="0" smtClean="0"/>
              <a:t>Studies on Outcomes for Severe Mental Illness </a:t>
            </a:r>
            <a:endParaRPr lang="en-US" sz="3200" b="1" dirty="0"/>
          </a:p>
        </p:txBody>
      </p:sp>
      <p:sp>
        <p:nvSpPr>
          <p:cNvPr id="3" name="Content Placeholder 2"/>
          <p:cNvSpPr>
            <a:spLocks noGrp="1"/>
          </p:cNvSpPr>
          <p:nvPr>
            <p:ph idx="1"/>
          </p:nvPr>
        </p:nvSpPr>
        <p:spPr/>
        <p:txBody>
          <a:bodyPr>
            <a:normAutofit fontScale="92500" lnSpcReduction="20000"/>
          </a:bodyPr>
          <a:lstStyle/>
          <a:p>
            <a:r>
              <a:rPr lang="en-US" dirty="0" smtClean="0">
                <a:latin typeface="Trebuchet MS" panose="020B0603020202020204" pitchFamily="34" charset="0"/>
              </a:rPr>
              <a:t>Outcomes </a:t>
            </a:r>
            <a:r>
              <a:rPr lang="en-US" dirty="0">
                <a:latin typeface="Trebuchet MS" panose="020B0603020202020204" pitchFamily="34" charset="0"/>
              </a:rPr>
              <a:t>at </a:t>
            </a:r>
            <a:r>
              <a:rPr lang="en-US" dirty="0" smtClean="0">
                <a:latin typeface="Trebuchet MS" panose="020B0603020202020204" pitchFamily="34" charset="0"/>
              </a:rPr>
              <a:t>two years </a:t>
            </a:r>
            <a:r>
              <a:rPr lang="en-US" dirty="0">
                <a:latin typeface="Trebuchet MS" panose="020B0603020202020204" pitchFamily="34" charset="0"/>
              </a:rPr>
              <a:t>and five years, the patients in the </a:t>
            </a:r>
            <a:r>
              <a:rPr lang="en-US" dirty="0" smtClean="0">
                <a:latin typeface="Trebuchet MS" panose="020B0603020202020204" pitchFamily="34" charset="0"/>
              </a:rPr>
              <a:t>developing countries </a:t>
            </a:r>
            <a:r>
              <a:rPr lang="en-US" dirty="0">
                <a:latin typeface="Trebuchet MS" panose="020B0603020202020204" pitchFamily="34" charset="0"/>
              </a:rPr>
              <a:t>had a “considerably better course and outcome</a:t>
            </a:r>
            <a:r>
              <a:rPr lang="en-US" dirty="0" smtClean="0">
                <a:latin typeface="Trebuchet MS" panose="020B0603020202020204" pitchFamily="34" charset="0"/>
              </a:rPr>
              <a:t>.”</a:t>
            </a:r>
          </a:p>
          <a:p>
            <a:pPr marL="0" indent="0">
              <a:buNone/>
            </a:pPr>
            <a:endParaRPr lang="en-US" dirty="0">
              <a:latin typeface="Trebuchet MS" panose="020B0603020202020204" pitchFamily="34" charset="0"/>
            </a:endParaRPr>
          </a:p>
          <a:p>
            <a:r>
              <a:rPr lang="en-US" dirty="0">
                <a:latin typeface="Trebuchet MS" panose="020B0603020202020204" pitchFamily="34" charset="0"/>
              </a:rPr>
              <a:t>R</a:t>
            </a:r>
            <a:r>
              <a:rPr lang="en-US" dirty="0" smtClean="0">
                <a:latin typeface="Trebuchet MS" panose="020B0603020202020204" pitchFamily="34" charset="0"/>
              </a:rPr>
              <a:t>eport concludes “</a:t>
            </a:r>
            <a:r>
              <a:rPr lang="en-US" dirty="0">
                <a:latin typeface="Trebuchet MS" panose="020B0603020202020204" pitchFamily="34" charset="0"/>
              </a:rPr>
              <a:t>being in a </a:t>
            </a:r>
            <a:r>
              <a:rPr lang="en-US" u="sng" dirty="0" smtClean="0">
                <a:latin typeface="Trebuchet MS" panose="020B0603020202020204" pitchFamily="34" charset="0"/>
              </a:rPr>
              <a:t>developed</a:t>
            </a:r>
            <a:r>
              <a:rPr lang="en-US" dirty="0" smtClean="0">
                <a:latin typeface="Trebuchet MS" panose="020B0603020202020204" pitchFamily="34" charset="0"/>
              </a:rPr>
              <a:t> country </a:t>
            </a:r>
            <a:r>
              <a:rPr lang="en-US" dirty="0">
                <a:latin typeface="Trebuchet MS" panose="020B0603020202020204" pitchFamily="34" charset="0"/>
              </a:rPr>
              <a:t>was a strong predictor of not attaining a </a:t>
            </a:r>
            <a:r>
              <a:rPr lang="en-US" dirty="0" smtClean="0">
                <a:latin typeface="Trebuchet MS" panose="020B0603020202020204" pitchFamily="34" charset="0"/>
              </a:rPr>
              <a:t>complete remission.”</a:t>
            </a:r>
          </a:p>
          <a:p>
            <a:endParaRPr lang="en-US" dirty="0">
              <a:latin typeface="Trebuchet MS" panose="020B0603020202020204" pitchFamily="34" charset="0"/>
            </a:endParaRPr>
          </a:p>
          <a:p>
            <a:r>
              <a:rPr lang="en-US" dirty="0" smtClean="0">
                <a:latin typeface="Trebuchet MS" panose="020B0603020202020204" pitchFamily="34" charset="0"/>
              </a:rPr>
              <a:t>They </a:t>
            </a:r>
            <a:r>
              <a:rPr lang="en-US" dirty="0">
                <a:latin typeface="Trebuchet MS" panose="020B0603020202020204" pitchFamily="34" charset="0"/>
              </a:rPr>
              <a:t>also found that “an exceptionally good social </a:t>
            </a:r>
            <a:r>
              <a:rPr lang="en-US" dirty="0" smtClean="0">
                <a:latin typeface="Trebuchet MS" panose="020B0603020202020204" pitchFamily="34" charset="0"/>
              </a:rPr>
              <a:t>outcome characterized </a:t>
            </a:r>
            <a:r>
              <a:rPr lang="en-US" dirty="0">
                <a:latin typeface="Trebuchet MS" panose="020B0603020202020204" pitchFamily="34" charset="0"/>
              </a:rPr>
              <a:t>the patients” in </a:t>
            </a:r>
            <a:r>
              <a:rPr lang="en-US" u="sng" dirty="0">
                <a:latin typeface="Trebuchet MS" panose="020B0603020202020204" pitchFamily="34" charset="0"/>
              </a:rPr>
              <a:t>developing</a:t>
            </a:r>
            <a:r>
              <a:rPr lang="en-US" dirty="0">
                <a:latin typeface="Trebuchet MS" panose="020B0603020202020204" pitchFamily="34" charset="0"/>
              </a:rPr>
              <a:t> countries</a:t>
            </a:r>
            <a:r>
              <a:rPr lang="en-US" dirty="0" smtClean="0">
                <a:latin typeface="Trebuchet MS" panose="020B0603020202020204" pitchFamily="34" charset="0"/>
              </a:rPr>
              <a:t>.</a:t>
            </a:r>
          </a:p>
          <a:p>
            <a:endParaRPr lang="en-US" dirty="0">
              <a:latin typeface="Trebuchet MS" panose="020B0603020202020204" pitchFamily="34" charset="0"/>
            </a:endParaRPr>
          </a:p>
          <a:p>
            <a:r>
              <a:rPr lang="en-US" sz="1400" dirty="0"/>
              <a:t>Source: </a:t>
            </a:r>
            <a:r>
              <a:rPr lang="en-US" sz="1400" dirty="0" err="1"/>
              <a:t>Jablensky</a:t>
            </a:r>
            <a:r>
              <a:rPr lang="en-US" sz="1400" dirty="0"/>
              <a:t>, A. “Schizophrenia, manifestations, incidence and course in different cultures.” </a:t>
            </a:r>
            <a:r>
              <a:rPr lang="en-US" sz="1400" i="1" dirty="0"/>
              <a:t>Psychological Medicine </a:t>
            </a:r>
            <a:r>
              <a:rPr lang="en-US" sz="1400" dirty="0"/>
              <a:t>20, monograph</a:t>
            </a:r>
          </a:p>
          <a:p>
            <a:r>
              <a:rPr lang="en-US" sz="1400" dirty="0"/>
              <a:t>(1992):1-95.</a:t>
            </a:r>
          </a:p>
        </p:txBody>
      </p:sp>
      <p:pic>
        <p:nvPicPr>
          <p:cNvPr id="4" name="Picture 2" descr="C:\Users\astefancic\Pictures\PTH logo_white_lg_crop.jpg"/>
          <p:cNvPicPr>
            <a:picLocks noChangeAspect="1" noChangeArrowheads="1"/>
          </p:cNvPicPr>
          <p:nvPr/>
        </p:nvPicPr>
        <p:blipFill>
          <a:blip r:embed="rId3"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28541601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0" y="533400"/>
            <a:ext cx="4953000" cy="762000"/>
          </a:xfrm>
        </p:spPr>
        <p:txBody>
          <a:bodyPr>
            <a:normAutofit fontScale="90000"/>
          </a:bodyPr>
          <a:lstStyle/>
          <a:p>
            <a:r>
              <a:rPr lang="en-US" dirty="0" smtClean="0"/>
              <a:t>WHO Studies </a:t>
            </a:r>
            <a:r>
              <a:rPr lang="en-US" sz="3000" dirty="0" smtClean="0"/>
              <a:t>(continued)</a:t>
            </a:r>
            <a:endParaRPr lang="en-US" sz="3000" dirty="0"/>
          </a:p>
        </p:txBody>
      </p:sp>
      <p:sp>
        <p:nvSpPr>
          <p:cNvPr id="3" name="Content Placeholder 2"/>
          <p:cNvSpPr>
            <a:spLocks noGrp="1"/>
          </p:cNvSpPr>
          <p:nvPr>
            <p:ph idx="1"/>
          </p:nvPr>
        </p:nvSpPr>
        <p:spPr>
          <a:xfrm>
            <a:off x="533400" y="1524000"/>
            <a:ext cx="8229600" cy="5029200"/>
          </a:xfrm>
        </p:spPr>
        <p:txBody>
          <a:bodyPr>
            <a:normAutofit fontScale="70000" lnSpcReduction="20000"/>
          </a:bodyPr>
          <a:lstStyle/>
          <a:p>
            <a:r>
              <a:rPr lang="en-US" sz="3500" b="1" dirty="0">
                <a:latin typeface="Trebuchet MS" panose="020B0603020202020204" pitchFamily="34" charset="0"/>
              </a:rPr>
              <a:t>Medication </a:t>
            </a:r>
            <a:r>
              <a:rPr lang="en-US" sz="3500" b="1" dirty="0" smtClean="0">
                <a:latin typeface="Trebuchet MS" panose="020B0603020202020204" pitchFamily="34" charset="0"/>
              </a:rPr>
              <a:t>usage </a:t>
            </a:r>
            <a:r>
              <a:rPr lang="en-US" sz="3500" dirty="0" smtClean="0">
                <a:latin typeface="Trebuchet MS" panose="020B0603020202020204" pitchFamily="34" charset="0"/>
              </a:rPr>
              <a:t>(Robert Whitaker:</a:t>
            </a:r>
          </a:p>
          <a:p>
            <a:pPr marL="0" indent="0">
              <a:buNone/>
            </a:pPr>
            <a:r>
              <a:rPr lang="en-US" sz="3500" dirty="0" smtClean="0">
                <a:latin typeface="Trebuchet MS" panose="020B0603020202020204" pitchFamily="34" charset="0"/>
              </a:rPr>
              <a:t>           Mad in America, 2002.) </a:t>
            </a:r>
          </a:p>
          <a:p>
            <a:pPr marL="0" indent="0">
              <a:buNone/>
            </a:pPr>
            <a:endParaRPr lang="en-US" sz="3500" b="1" dirty="0">
              <a:latin typeface="Trebuchet MS" panose="020B0603020202020204" pitchFamily="34" charset="0"/>
            </a:endParaRPr>
          </a:p>
          <a:p>
            <a:r>
              <a:rPr lang="en-US" sz="3500" dirty="0">
                <a:latin typeface="Trebuchet MS" panose="020B0603020202020204" pitchFamily="34" charset="0"/>
              </a:rPr>
              <a:t>16% of patients in the developing countries were </a:t>
            </a:r>
            <a:r>
              <a:rPr lang="en-US" sz="3500" dirty="0" smtClean="0">
                <a:latin typeface="Trebuchet MS" panose="020B0603020202020204" pitchFamily="34" charset="0"/>
              </a:rPr>
              <a:t>regularly maintained </a:t>
            </a:r>
            <a:r>
              <a:rPr lang="en-US" sz="3500" dirty="0">
                <a:latin typeface="Trebuchet MS" panose="020B0603020202020204" pitchFamily="34" charset="0"/>
              </a:rPr>
              <a:t>on </a:t>
            </a:r>
            <a:r>
              <a:rPr lang="en-US" sz="3500" dirty="0" smtClean="0">
                <a:latin typeface="Trebuchet MS" panose="020B0603020202020204" pitchFamily="34" charset="0"/>
              </a:rPr>
              <a:t>antipsychotics</a:t>
            </a:r>
          </a:p>
          <a:p>
            <a:r>
              <a:rPr lang="en-US" sz="3500" dirty="0" smtClean="0">
                <a:latin typeface="Trebuchet MS" panose="020B0603020202020204" pitchFamily="34" charset="0"/>
              </a:rPr>
              <a:t>61</a:t>
            </a:r>
            <a:r>
              <a:rPr lang="en-US" sz="3500" dirty="0">
                <a:latin typeface="Trebuchet MS" panose="020B0603020202020204" pitchFamily="34" charset="0"/>
              </a:rPr>
              <a:t>% of the patients in </a:t>
            </a:r>
            <a:r>
              <a:rPr lang="en-US" sz="3500" dirty="0" smtClean="0">
                <a:latin typeface="Trebuchet MS" panose="020B0603020202020204" pitchFamily="34" charset="0"/>
              </a:rPr>
              <a:t>wealthier countries</a:t>
            </a:r>
            <a:r>
              <a:rPr lang="en-US" sz="3500" dirty="0">
                <a:latin typeface="Trebuchet MS" panose="020B0603020202020204" pitchFamily="34" charset="0"/>
              </a:rPr>
              <a:t>.</a:t>
            </a:r>
          </a:p>
          <a:p>
            <a:endParaRPr lang="en-US" sz="3500" b="1" dirty="0" smtClean="0">
              <a:latin typeface="Trebuchet MS" panose="020B0603020202020204" pitchFamily="34" charset="0"/>
            </a:endParaRPr>
          </a:p>
          <a:p>
            <a:r>
              <a:rPr lang="en-US" sz="3500" b="1" dirty="0" smtClean="0">
                <a:latin typeface="Trebuchet MS" panose="020B0603020202020204" pitchFamily="34" charset="0"/>
              </a:rPr>
              <a:t>15-year </a:t>
            </a:r>
            <a:r>
              <a:rPr lang="en-US" sz="3500" b="1" dirty="0">
                <a:latin typeface="Trebuchet MS" panose="020B0603020202020204" pitchFamily="34" charset="0"/>
              </a:rPr>
              <a:t>to 20-year </a:t>
            </a:r>
            <a:r>
              <a:rPr lang="en-US" sz="3500" b="1" dirty="0" smtClean="0">
                <a:latin typeface="Trebuchet MS" panose="020B0603020202020204" pitchFamily="34" charset="0"/>
              </a:rPr>
              <a:t>follow-up:</a:t>
            </a:r>
          </a:p>
          <a:p>
            <a:pPr marL="0" indent="0">
              <a:buNone/>
            </a:pPr>
            <a:r>
              <a:rPr lang="en-US" sz="3500" dirty="0" smtClean="0">
                <a:latin typeface="Trebuchet MS" panose="020B0603020202020204" pitchFamily="34" charset="0"/>
              </a:rPr>
              <a:t>	53</a:t>
            </a:r>
            <a:r>
              <a:rPr lang="en-US" sz="3500" dirty="0">
                <a:latin typeface="Trebuchet MS" panose="020B0603020202020204" pitchFamily="34" charset="0"/>
              </a:rPr>
              <a:t>% of schizophrenia patients </a:t>
            </a:r>
            <a:r>
              <a:rPr lang="en-US" sz="3500" dirty="0" smtClean="0">
                <a:latin typeface="Trebuchet MS" panose="020B0603020202020204" pitchFamily="34" charset="0"/>
              </a:rPr>
              <a:t>had favorable outcomes, 	were “</a:t>
            </a:r>
            <a:r>
              <a:rPr lang="en-US" sz="3500" dirty="0">
                <a:latin typeface="Trebuchet MS" panose="020B0603020202020204" pitchFamily="34" charset="0"/>
              </a:rPr>
              <a:t>never psychotic” </a:t>
            </a:r>
            <a:r>
              <a:rPr lang="en-US" sz="3500" dirty="0" smtClean="0">
                <a:latin typeface="Trebuchet MS" panose="020B0603020202020204" pitchFamily="34" charset="0"/>
              </a:rPr>
              <a:t>after first 2 years, </a:t>
            </a:r>
            <a:r>
              <a:rPr lang="en-US" sz="3500" dirty="0">
                <a:latin typeface="Trebuchet MS" panose="020B0603020202020204" pitchFamily="34" charset="0"/>
              </a:rPr>
              <a:t>and </a:t>
            </a:r>
            <a:r>
              <a:rPr lang="en-US" sz="3500" dirty="0" smtClean="0">
                <a:latin typeface="Trebuchet MS" panose="020B0603020202020204" pitchFamily="34" charset="0"/>
              </a:rPr>
              <a:t>of those 	73</a:t>
            </a:r>
            <a:r>
              <a:rPr lang="en-US" sz="3500" dirty="0">
                <a:latin typeface="Trebuchet MS" panose="020B0603020202020204" pitchFamily="34" charset="0"/>
              </a:rPr>
              <a:t>% were employed</a:t>
            </a:r>
            <a:r>
              <a:rPr lang="en-US" sz="3500" dirty="0" smtClean="0">
                <a:latin typeface="Trebuchet MS" panose="020B0603020202020204" pitchFamily="34" charset="0"/>
              </a:rPr>
              <a:t>.</a:t>
            </a:r>
          </a:p>
          <a:p>
            <a:endParaRPr lang="en-US" dirty="0">
              <a:latin typeface="Trebuchet MS" panose="020B0603020202020204" pitchFamily="34" charset="0"/>
            </a:endParaRPr>
          </a:p>
          <a:p>
            <a:pPr marL="0" indent="0">
              <a:buNone/>
            </a:pPr>
            <a:endParaRPr lang="en-US" dirty="0">
              <a:latin typeface="Trebuchet MS" panose="020B0603020202020204" pitchFamily="34" charset="0"/>
            </a:endParaRPr>
          </a:p>
          <a:p>
            <a:r>
              <a:rPr lang="en-US" sz="2200" dirty="0"/>
              <a:t>Source: </a:t>
            </a:r>
            <a:r>
              <a:rPr lang="en-US" sz="2200" dirty="0" smtClean="0"/>
              <a:t>Harrison et al., in </a:t>
            </a:r>
            <a:r>
              <a:rPr lang="en-US" sz="2200" i="1" dirty="0" smtClean="0"/>
              <a:t>Schizophrenia </a:t>
            </a:r>
            <a:r>
              <a:rPr lang="en-US" sz="2200" i="1" dirty="0"/>
              <a:t>Bulletin </a:t>
            </a:r>
            <a:r>
              <a:rPr lang="en-US" sz="2200" i="1" dirty="0" smtClean="0"/>
              <a:t>June 2001.  </a:t>
            </a:r>
            <a:endParaRPr lang="en-US" sz="2200" dirty="0"/>
          </a:p>
        </p:txBody>
      </p:sp>
      <p:pic>
        <p:nvPicPr>
          <p:cNvPr id="4" name="Picture 2" descr="C:\Users\astefancic\Pictures\PTH logo_white_lg_crop.jpg"/>
          <p:cNvPicPr>
            <a:picLocks noChangeAspect="1" noChangeArrowheads="1"/>
          </p:cNvPicPr>
          <p:nvPr/>
        </p:nvPicPr>
        <p:blipFill>
          <a:blip r:embed="rId3"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21063346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r>
              <a:rPr lang="en-US" dirty="0" smtClean="0"/>
              <a:t/>
            </a:r>
            <a:br>
              <a:rPr lang="en-US" dirty="0" smtClean="0"/>
            </a:br>
            <a:r>
              <a:rPr lang="en-US" dirty="0" smtClean="0"/>
              <a:t/>
            </a:r>
            <a:br>
              <a:rPr lang="en-US" dirty="0" smtClean="0"/>
            </a:br>
            <a:r>
              <a:rPr lang="en-US" dirty="0" smtClean="0"/>
              <a:t>Q &amp; A</a:t>
            </a:r>
            <a:endParaRPr lang="en-US" dirty="0"/>
          </a:p>
        </p:txBody>
      </p:sp>
      <p:sp>
        <p:nvSpPr>
          <p:cNvPr id="3" name="Content Placeholder 2"/>
          <p:cNvSpPr>
            <a:spLocks noGrp="1"/>
          </p:cNvSpPr>
          <p:nvPr>
            <p:ph idx="1"/>
          </p:nvPr>
        </p:nvSpPr>
        <p:spPr/>
        <p:txBody>
          <a:bodyPr>
            <a:normAutofit/>
          </a:bodyPr>
          <a:lstStyle/>
          <a:p>
            <a:endParaRPr lang="en-US" sz="4000" dirty="0" smtClean="0">
              <a:solidFill>
                <a:schemeClr val="accent1">
                  <a:lumMod val="50000"/>
                </a:schemeClr>
              </a:solidFill>
              <a:latin typeface="+mj-lt"/>
            </a:endParaRPr>
          </a:p>
          <a:p>
            <a:r>
              <a:rPr lang="en-US" sz="4000" dirty="0" smtClean="0">
                <a:solidFill>
                  <a:schemeClr val="accent1">
                    <a:lumMod val="50000"/>
                  </a:schemeClr>
                </a:solidFill>
                <a:latin typeface="+mj-lt"/>
              </a:rPr>
              <a:t>CHAPTER IV</a:t>
            </a:r>
          </a:p>
          <a:p>
            <a:pPr marL="0" indent="0">
              <a:buNone/>
            </a:pPr>
            <a:endParaRPr lang="en-US" sz="4000" dirty="0">
              <a:solidFill>
                <a:schemeClr val="accent1">
                  <a:lumMod val="50000"/>
                </a:schemeClr>
              </a:solidFill>
              <a:latin typeface="+mj-lt"/>
            </a:endParaRPr>
          </a:p>
          <a:p>
            <a:r>
              <a:rPr lang="en-US" sz="4000" dirty="0">
                <a:solidFill>
                  <a:schemeClr val="accent1">
                    <a:lumMod val="50000"/>
                  </a:schemeClr>
                </a:solidFill>
                <a:latin typeface="+mj-lt"/>
              </a:rPr>
              <a:t>h</a:t>
            </a:r>
            <a:r>
              <a:rPr lang="en-US" sz="4000" dirty="0" smtClean="0">
                <a:solidFill>
                  <a:schemeClr val="accent1">
                    <a:lumMod val="50000"/>
                  </a:schemeClr>
                </a:solidFill>
                <a:latin typeface="+mj-lt"/>
              </a:rPr>
              <a:t>arm reduction, home visits </a:t>
            </a:r>
          </a:p>
          <a:p>
            <a:r>
              <a:rPr lang="en-US" sz="4000" dirty="0" smtClean="0">
                <a:solidFill>
                  <a:schemeClr val="accent1">
                    <a:lumMod val="50000"/>
                  </a:schemeClr>
                </a:solidFill>
                <a:latin typeface="+mj-lt"/>
              </a:rPr>
              <a:t>and trauma informed agency</a:t>
            </a:r>
            <a:endParaRPr lang="en-US" sz="4000" dirty="0">
              <a:solidFill>
                <a:schemeClr val="accent1">
                  <a:lumMod val="50000"/>
                </a:schemeClr>
              </a:solidFill>
              <a:latin typeface="+mj-lt"/>
            </a:endParaRPr>
          </a:p>
        </p:txBody>
      </p:sp>
    </p:spTree>
    <p:extLst>
      <p:ext uri="{BB962C8B-B14F-4D97-AF65-F5344CB8AC3E}">
        <p14:creationId xmlns:p14="http://schemas.microsoft.com/office/powerpoint/2010/main" xmlns="" val="33980594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lh4.ggpht.com/_jFM-Fd8NDFE/THaZNGhdZRI/AAAAAAAAJG0/z2yW_Ebu22s/s1600/Rustic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81" y="0"/>
            <a:ext cx="9150081"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image1.png"/>
          <p:cNvPicPr/>
          <p:nvPr/>
        </p:nvPicPr>
        <p:blipFill>
          <a:blip r:embed="rId4" cstate="print">
            <a:alphaModFix amt="55000"/>
            <a:extLst/>
          </a:blip>
          <a:stretch>
            <a:fillRect/>
          </a:stretch>
        </p:blipFill>
        <p:spPr>
          <a:xfrm>
            <a:off x="7696200" y="6185614"/>
            <a:ext cx="1056923" cy="444500"/>
          </a:xfrm>
          <a:prstGeom prst="rect">
            <a:avLst/>
          </a:prstGeom>
          <a:ln w="12700">
            <a:miter lim="400000"/>
          </a:ln>
        </p:spPr>
      </p:pic>
      <p:pic>
        <p:nvPicPr>
          <p:cNvPr id="2" name="Picture 1" descr="Farooks_keys (1).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819400" y="2264592"/>
            <a:ext cx="3784600" cy="2730571"/>
          </a:xfrm>
          <a:prstGeom prst="rect">
            <a:avLst/>
          </a:prstGeom>
        </p:spPr>
      </p:pic>
      <p:sp>
        <p:nvSpPr>
          <p:cNvPr id="8" name="TextBox 7"/>
          <p:cNvSpPr txBox="1"/>
          <p:nvPr/>
        </p:nvSpPr>
        <p:spPr>
          <a:xfrm>
            <a:off x="304800" y="533400"/>
            <a:ext cx="8305800" cy="1723549"/>
          </a:xfrm>
          <a:prstGeom prst="rect">
            <a:avLst/>
          </a:prstGeom>
          <a:noFill/>
        </p:spPr>
        <p:txBody>
          <a:bodyPr wrap="square" rtlCol="0">
            <a:spAutoFit/>
          </a:bodyPr>
          <a:lstStyle/>
          <a:p>
            <a:pPr marL="704088" lvl="2" indent="0" algn="ctr">
              <a:buNone/>
            </a:pPr>
            <a:r>
              <a:rPr lang="en-US" sz="4400" b="1" dirty="0">
                <a:solidFill>
                  <a:srgbClr val="FFB61D"/>
                </a:solidFill>
                <a:effectLst>
                  <a:outerShdw blurRad="50800" dist="38100" dir="2700000" algn="tl" rotWithShape="0">
                    <a:srgbClr val="000000">
                      <a:alpha val="43000"/>
                    </a:srgbClr>
                  </a:outerShdw>
                </a:effectLst>
                <a:latin typeface="+mj-lt"/>
                <a:cs typeface="Urdu Typesetting" panose="03020402040406030203" pitchFamily="66" charset="-78"/>
              </a:rPr>
              <a:t>Harm Reduction and</a:t>
            </a:r>
          </a:p>
          <a:p>
            <a:pPr marL="704088" lvl="2" indent="0" algn="ctr">
              <a:buNone/>
            </a:pPr>
            <a:r>
              <a:rPr lang="en-US" sz="4400" b="1" dirty="0">
                <a:solidFill>
                  <a:srgbClr val="FFB61D"/>
                </a:solidFill>
                <a:effectLst>
                  <a:outerShdw blurRad="50800" dist="38100" dir="2700000" algn="tl" rotWithShape="0">
                    <a:srgbClr val="000000">
                      <a:alpha val="43000"/>
                    </a:srgbClr>
                  </a:outerShdw>
                </a:effectLst>
                <a:latin typeface="+mj-lt"/>
                <a:cs typeface="Urdu Typesetting" panose="03020402040406030203" pitchFamily="66" charset="-78"/>
              </a:rPr>
              <a:t>Housing First</a:t>
            </a:r>
          </a:p>
          <a:p>
            <a:endParaRPr lang="en-US" dirty="0"/>
          </a:p>
        </p:txBody>
      </p:sp>
      <p:sp>
        <p:nvSpPr>
          <p:cNvPr id="10" name="TextBox 9"/>
          <p:cNvSpPr txBox="1"/>
          <p:nvPr/>
        </p:nvSpPr>
        <p:spPr>
          <a:xfrm>
            <a:off x="2057400" y="5206218"/>
            <a:ext cx="5486400" cy="1446550"/>
          </a:xfrm>
          <a:prstGeom prst="rect">
            <a:avLst/>
          </a:prstGeom>
          <a:noFill/>
        </p:spPr>
        <p:txBody>
          <a:bodyPr wrap="square" rtlCol="0">
            <a:spAutoFit/>
          </a:bodyPr>
          <a:lstStyle/>
          <a:p>
            <a:pPr algn="ctr"/>
            <a:r>
              <a:rPr lang="en-US" sz="4400" b="1" dirty="0" smtClean="0">
                <a:solidFill>
                  <a:srgbClr val="FFB61D"/>
                </a:solidFill>
                <a:effectLst>
                  <a:outerShdw blurRad="50800" dist="38100" dir="2700000" algn="tl" rotWithShape="0">
                    <a:srgbClr val="000000">
                      <a:alpha val="43000"/>
                    </a:srgbClr>
                  </a:outerShdw>
                </a:effectLst>
                <a:latin typeface="+mj-lt"/>
              </a:rPr>
              <a:t>Harm Reduction in Everyday Life </a:t>
            </a:r>
            <a:endParaRPr lang="en-US" sz="4400" b="1" dirty="0">
              <a:solidFill>
                <a:srgbClr val="FFB61D"/>
              </a:solidFill>
              <a:effectLst>
                <a:outerShdw blurRad="50800" dist="38100" dir="2700000" algn="tl" rotWithShape="0">
                  <a:srgbClr val="000000">
                    <a:alpha val="43000"/>
                  </a:srgbClr>
                </a:outerShdw>
              </a:effectLst>
              <a:latin typeface="+mj-lt"/>
            </a:endParaRPr>
          </a:p>
        </p:txBody>
      </p:sp>
    </p:spTree>
    <p:extLst>
      <p:ext uri="{BB962C8B-B14F-4D97-AF65-F5344CB8AC3E}">
        <p14:creationId xmlns:p14="http://schemas.microsoft.com/office/powerpoint/2010/main" xmlns="" val="7568815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lh4.ggpht.com/_jFM-Fd8NDFE/THaZNGhdZRI/AAAAAAAAJG0/z2yW_Ebu22s/s1600/Rustic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81" y="0"/>
            <a:ext cx="9150081"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534782" y="503014"/>
            <a:ext cx="8229600" cy="1066800"/>
          </a:xfrm>
        </p:spPr>
        <p:txBody>
          <a:bodyPr/>
          <a:lstStyle/>
          <a:p>
            <a:pPr algn="ctr"/>
            <a:r>
              <a:rPr lang="en-US" dirty="0" smtClean="0">
                <a:solidFill>
                  <a:srgbClr val="FFB61D"/>
                </a:solidFill>
                <a:effectLst>
                  <a:outerShdw blurRad="50800" dist="38100" dir="2700000" algn="tl" rotWithShape="0">
                    <a:srgbClr val="000000">
                      <a:alpha val="43000"/>
                    </a:srgbClr>
                  </a:outerShdw>
                </a:effectLst>
                <a:cs typeface="Urdu Typesetting" panose="03020402040406030203" pitchFamily="66" charset="-78"/>
              </a:rPr>
              <a:t>Harm Reductions</a:t>
            </a:r>
            <a:endParaRPr lang="en-US" dirty="0">
              <a:solidFill>
                <a:srgbClr val="FFB61D"/>
              </a:solidFill>
              <a:effectLst>
                <a:outerShdw blurRad="50800" dist="38100" dir="2700000" algn="tl" rotWithShape="0">
                  <a:srgbClr val="000000">
                    <a:alpha val="43000"/>
                  </a:srgbClr>
                </a:outerShdw>
              </a:effectLst>
              <a:cs typeface="Urdu Typesetting" panose="03020402040406030203" pitchFamily="66" charset="-78"/>
            </a:endParaRPr>
          </a:p>
        </p:txBody>
      </p:sp>
      <p:sp>
        <p:nvSpPr>
          <p:cNvPr id="3" name="Content Placeholder 2"/>
          <p:cNvSpPr>
            <a:spLocks noGrp="1"/>
          </p:cNvSpPr>
          <p:nvPr>
            <p:ph idx="1"/>
          </p:nvPr>
        </p:nvSpPr>
        <p:spPr>
          <a:xfrm>
            <a:off x="152400" y="1219200"/>
            <a:ext cx="8763000" cy="4325112"/>
          </a:xfrm>
        </p:spPr>
        <p:txBody>
          <a:bodyPr/>
          <a:lstStyle/>
          <a:p>
            <a:pPr>
              <a:buNone/>
            </a:pPr>
            <a:endParaRPr lang="en-US" dirty="0" smtClean="0">
              <a:solidFill>
                <a:schemeClr val="bg1"/>
              </a:solidFill>
              <a:latin typeface="Urdu Typesetting" panose="03020402040406030203" pitchFamily="66" charset="-78"/>
              <a:cs typeface="Urdu Typesetting" panose="03020402040406030203" pitchFamily="66" charset="-78"/>
            </a:endParaRPr>
          </a:p>
          <a:p>
            <a:pPr>
              <a:buNone/>
            </a:pPr>
            <a:r>
              <a:rPr lang="en-US" dirty="0" smtClean="0">
                <a:solidFill>
                  <a:schemeClr val="bg1"/>
                </a:solidFill>
                <a:latin typeface="Urdu Typesetting" panose="03020402040406030203" pitchFamily="66" charset="-78"/>
                <a:cs typeface="Urdu Typesetting" panose="03020402040406030203" pitchFamily="66" charset="-78"/>
              </a:rPr>
              <a:t>   </a:t>
            </a:r>
            <a:r>
              <a:rPr lang="en" dirty="0" smtClean="0">
                <a:solidFill>
                  <a:srgbClr val="FFFF00"/>
                </a:solidFill>
                <a:latin typeface="+mj-lt"/>
                <a:cs typeface="Urdu Typesetting" panose="03020402040406030203" pitchFamily="66" charset="-78"/>
              </a:rPr>
              <a:t>A perspective on treatment that includes a set of </a:t>
            </a:r>
            <a:r>
              <a:rPr lang="en" b="1" dirty="0" smtClean="0">
                <a:solidFill>
                  <a:srgbClr val="FFFF00"/>
                </a:solidFill>
                <a:latin typeface="+mj-lt"/>
                <a:cs typeface="Urdu Typesetting" panose="03020402040406030203" pitchFamily="66" charset="-78"/>
              </a:rPr>
              <a:t>practical  </a:t>
            </a:r>
            <a:r>
              <a:rPr lang="en" dirty="0" smtClean="0">
                <a:solidFill>
                  <a:srgbClr val="FFFF00"/>
                </a:solidFill>
                <a:latin typeface="+mj-lt"/>
                <a:cs typeface="Urdu Typesetting" panose="03020402040406030203" pitchFamily="66" charset="-78"/>
              </a:rPr>
              <a:t>strategies to </a:t>
            </a:r>
            <a:r>
              <a:rPr lang="en" b="1" dirty="0" smtClean="0">
                <a:solidFill>
                  <a:srgbClr val="FFFF00"/>
                </a:solidFill>
                <a:latin typeface="+mj-lt"/>
                <a:cs typeface="Urdu Typesetting" panose="03020402040406030203" pitchFamily="66" charset="-78"/>
              </a:rPr>
              <a:t>reduce  the  negative consequences</a:t>
            </a:r>
            <a:r>
              <a:rPr lang="en-US" b="1" dirty="0" smtClean="0">
                <a:solidFill>
                  <a:srgbClr val="FFFF00"/>
                </a:solidFill>
                <a:latin typeface="+mj-lt"/>
                <a:cs typeface="Urdu Typesetting" panose="03020402040406030203" pitchFamily="66" charset="-78"/>
              </a:rPr>
              <a:t> </a:t>
            </a:r>
            <a:r>
              <a:rPr lang="en" dirty="0" smtClean="0">
                <a:solidFill>
                  <a:srgbClr val="FFFF00"/>
                </a:solidFill>
                <a:latin typeface="+mj-lt"/>
                <a:cs typeface="Urdu Typesetting" panose="03020402040406030203" pitchFamily="66" charset="-78"/>
              </a:rPr>
              <a:t>of drug use (food, relationships, finances)</a:t>
            </a:r>
            <a:r>
              <a:rPr lang="en-US" dirty="0" smtClean="0">
                <a:solidFill>
                  <a:srgbClr val="FFFF00"/>
                </a:solidFill>
                <a:latin typeface="+mj-lt"/>
                <a:cs typeface="Urdu Typesetting" panose="03020402040406030203" pitchFamily="66" charset="-78"/>
              </a:rPr>
              <a:t>,</a:t>
            </a:r>
            <a:r>
              <a:rPr lang="en" b="1" dirty="0" smtClean="0">
                <a:solidFill>
                  <a:srgbClr val="FFFF00"/>
                </a:solidFill>
                <a:latin typeface="+mj-lt"/>
                <a:cs typeface="Urdu Typesetting" panose="03020402040406030203" pitchFamily="66" charset="-78"/>
              </a:rPr>
              <a:t> </a:t>
            </a:r>
            <a:r>
              <a:rPr lang="en" dirty="0" smtClean="0">
                <a:solidFill>
                  <a:srgbClr val="FFFF00"/>
                </a:solidFill>
                <a:latin typeface="+mj-lt"/>
                <a:cs typeface="Urdu Typesetting" panose="03020402040406030203" pitchFamily="66" charset="-78"/>
              </a:rPr>
              <a:t>that incorporates a spectrum of strategies from safer use to abstinence.</a:t>
            </a:r>
            <a:endParaRPr lang="en-US" dirty="0">
              <a:solidFill>
                <a:srgbClr val="FFFF00"/>
              </a:solidFill>
              <a:latin typeface="+mj-lt"/>
              <a:cs typeface="Urdu Typesetting" panose="03020402040406030203" pitchFamily="66" charset="-78"/>
            </a:endParaRPr>
          </a:p>
          <a:p>
            <a:pPr>
              <a:buNone/>
            </a:pPr>
            <a:endParaRPr lang="en-US" dirty="0" smtClean="0">
              <a:solidFill>
                <a:srgbClr val="002060"/>
              </a:solidFill>
              <a:latin typeface="Urdu Typesetting" panose="03020402040406030203" pitchFamily="66" charset="-78"/>
              <a:cs typeface="Urdu Typesetting" panose="03020402040406030203" pitchFamily="66" charset="-78"/>
            </a:endParaRPr>
          </a:p>
          <a:p>
            <a:pPr>
              <a:buNone/>
            </a:pPr>
            <a:r>
              <a:rPr lang="en-US" dirty="0">
                <a:solidFill>
                  <a:srgbClr val="002060"/>
                </a:solidFill>
                <a:latin typeface="+mj-lt"/>
                <a:cs typeface="Urdu Typesetting" panose="03020402040406030203" pitchFamily="66" charset="-78"/>
              </a:rPr>
              <a:t>	</a:t>
            </a:r>
            <a:r>
              <a:rPr lang="en-US" dirty="0" smtClean="0">
                <a:solidFill>
                  <a:srgbClr val="002060"/>
                </a:solidFill>
                <a:latin typeface="+mj-lt"/>
                <a:cs typeface="Urdu Typesetting" panose="03020402040406030203" pitchFamily="66" charset="-78"/>
              </a:rPr>
              <a:t>			</a:t>
            </a:r>
            <a:r>
              <a:rPr lang="en-US" dirty="0">
                <a:solidFill>
                  <a:srgbClr val="002060"/>
                </a:solidFill>
                <a:latin typeface="+mj-lt"/>
                <a:cs typeface="Urdu Typesetting" panose="03020402040406030203" pitchFamily="66" charset="-78"/>
              </a:rPr>
              <a:t>-</a:t>
            </a:r>
            <a:r>
              <a:rPr lang="en-US" dirty="0" smtClean="0">
                <a:solidFill>
                  <a:srgbClr val="002060"/>
                </a:solidFill>
                <a:latin typeface="+mj-lt"/>
                <a:cs typeface="Urdu Typesetting" panose="03020402040406030203" pitchFamily="66" charset="-78"/>
              </a:rPr>
              <a:t>The Harm Reduction Coalition</a:t>
            </a:r>
          </a:p>
          <a:p>
            <a:pPr>
              <a:buNone/>
            </a:pPr>
            <a:endParaRPr lang="en-US" dirty="0">
              <a:solidFill>
                <a:schemeClr val="accent2">
                  <a:lumMod val="75000"/>
                </a:schemeClr>
              </a:solidFill>
              <a:latin typeface="+mj-lt"/>
              <a:cs typeface="Constantia"/>
            </a:endParaRPr>
          </a:p>
        </p:txBody>
      </p:sp>
      <p:pic>
        <p:nvPicPr>
          <p:cNvPr id="26626" name="Picture 2" descr="http://cdn.socialworkhelper.com/wp-content/uploads/2014/03/hr-saves-lives.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4782" y="4240011"/>
            <a:ext cx="1828800" cy="243840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image1.png"/>
          <p:cNvPicPr/>
          <p:nvPr/>
        </p:nvPicPr>
        <p:blipFill>
          <a:blip r:embed="rId5"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15111537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7" name="Picture 2" descr="http://lh4.ggpht.com/_jFM-Fd8NDFE/THaZNGhdZRI/AAAAAAAAJG0/z2yW_Ebu22s/s1600/Rustic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81" y="0"/>
            <a:ext cx="9150081"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20" name="Shape 220"/>
          <p:cNvSpPr txBox="1">
            <a:spLocks noGrp="1"/>
          </p:cNvSpPr>
          <p:nvPr>
            <p:ph type="body" idx="1"/>
          </p:nvPr>
        </p:nvSpPr>
        <p:spPr>
          <a:xfrm>
            <a:off x="778009" y="1644507"/>
            <a:ext cx="7581900" cy="4569939"/>
          </a:xfrm>
          <a:prstGeom prst="rect">
            <a:avLst/>
          </a:prstGeom>
        </p:spPr>
        <p:txBody>
          <a:bodyPr wrap="square" lIns="91425" tIns="91425" rIns="91425" bIns="91425" anchor="t" anchorCtr="0">
            <a:spAutoFit/>
          </a:bodyPr>
          <a:lstStyle/>
          <a:p>
            <a:pPr marL="457200" indent="-457200">
              <a:lnSpc>
                <a:spcPct val="110000"/>
              </a:lnSpc>
              <a:spcBef>
                <a:spcPts val="720"/>
              </a:spcBef>
              <a:buFont typeface="Arial" panose="020B0604020202020204" pitchFamily="34" charset="0"/>
              <a:buChar char="•"/>
            </a:pPr>
            <a:r>
              <a:rPr lang="en" sz="2600" b="1" dirty="0" smtClean="0">
                <a:solidFill>
                  <a:srgbClr val="FFFF00"/>
                </a:solidFill>
                <a:latin typeface="Calibri" pitchFamily="34" charset="0"/>
                <a:ea typeface="Quattrocento Sans"/>
                <a:cs typeface="Quattrocento Sans"/>
                <a:sym typeface="Quattrocento Sans"/>
              </a:rPr>
              <a:t>Harm Reduction is not limited to working with addiction</a:t>
            </a:r>
          </a:p>
          <a:p>
            <a:pPr marL="457200" indent="-457200">
              <a:lnSpc>
                <a:spcPct val="110000"/>
              </a:lnSpc>
              <a:spcBef>
                <a:spcPts val="720"/>
              </a:spcBef>
              <a:buFont typeface="Arial" panose="020B0604020202020204" pitchFamily="34" charset="0"/>
              <a:buChar char="•"/>
            </a:pPr>
            <a:r>
              <a:rPr lang="en" sz="2600" b="1" dirty="0" smtClean="0">
                <a:solidFill>
                  <a:srgbClr val="FFFF00"/>
                </a:solidFill>
                <a:latin typeface="Calibri" pitchFamily="34" charset="0"/>
                <a:ea typeface="Quattrocento Sans"/>
                <a:cs typeface="Quattrocento Sans"/>
                <a:sym typeface="Quattrocento Sans"/>
              </a:rPr>
              <a:t>Seek to reduce the risks associated with any harmful behaviors (safe injection, psychiatric symptoms, eviction, explotation, etc.)</a:t>
            </a:r>
          </a:p>
          <a:p>
            <a:pPr marL="457200" indent="-457200">
              <a:lnSpc>
                <a:spcPct val="110000"/>
              </a:lnSpc>
              <a:spcBef>
                <a:spcPts val="720"/>
              </a:spcBef>
              <a:buFont typeface="Arial" panose="020B0604020202020204" pitchFamily="34" charset="0"/>
              <a:buChar char="•"/>
            </a:pPr>
            <a:r>
              <a:rPr lang="en" sz="2600" b="1" dirty="0" smtClean="0">
                <a:solidFill>
                  <a:srgbClr val="FFFF00"/>
                </a:solidFill>
                <a:latin typeface="Calibri" pitchFamily="34" charset="0"/>
                <a:ea typeface="Quattrocento Sans"/>
                <a:cs typeface="Quattrocento Sans"/>
                <a:sym typeface="Quattrocento Sans"/>
              </a:rPr>
              <a:t>HR allows for consumer directed services</a:t>
            </a:r>
          </a:p>
          <a:p>
            <a:pPr marL="457200" indent="-457200">
              <a:lnSpc>
                <a:spcPct val="110000"/>
              </a:lnSpc>
              <a:spcBef>
                <a:spcPts val="720"/>
              </a:spcBef>
              <a:buFont typeface="Arial" panose="020B0604020202020204" pitchFamily="34" charset="0"/>
              <a:buChar char="•"/>
            </a:pPr>
            <a:r>
              <a:rPr lang="en" sz="2600" b="1" dirty="0" smtClean="0">
                <a:solidFill>
                  <a:srgbClr val="FFFF00"/>
                </a:solidFill>
                <a:latin typeface="Calibri" pitchFamily="34" charset="0"/>
                <a:ea typeface="Quattrocento Sans"/>
                <a:cs typeface="Quattrocento Sans"/>
                <a:sym typeface="Quattrocento Sans"/>
              </a:rPr>
              <a:t>Allows for honest discourse </a:t>
            </a:r>
          </a:p>
          <a:p>
            <a:pPr marL="457200" indent="-457200">
              <a:lnSpc>
                <a:spcPct val="110000"/>
              </a:lnSpc>
              <a:spcBef>
                <a:spcPts val="720"/>
              </a:spcBef>
              <a:buFont typeface="Arial" panose="020B0604020202020204" pitchFamily="34" charset="0"/>
              <a:buChar char="•"/>
            </a:pPr>
            <a:r>
              <a:rPr lang="en" sz="2600" b="1" dirty="0" smtClean="0">
                <a:solidFill>
                  <a:srgbClr val="FFFF00"/>
                </a:solidFill>
                <a:latin typeface="Calibri" pitchFamily="34" charset="0"/>
                <a:ea typeface="Quattrocento Sans"/>
                <a:cs typeface="Quattrocento Sans"/>
                <a:sym typeface="Quattrocento Sans"/>
              </a:rPr>
              <a:t>HR involves tolerance of risk by staff and agency </a:t>
            </a:r>
          </a:p>
          <a:p>
            <a:pPr>
              <a:lnSpc>
                <a:spcPct val="90000"/>
              </a:lnSpc>
              <a:spcBef>
                <a:spcPts val="720"/>
              </a:spcBef>
            </a:pPr>
            <a:endParaRPr lang="en" sz="3000" dirty="0" smtClean="0">
              <a:solidFill>
                <a:srgbClr val="FFFF00"/>
              </a:solidFill>
              <a:latin typeface="Calibri" pitchFamily="34" charset="0"/>
              <a:ea typeface="Quattrocento Sans"/>
              <a:cs typeface="Quattrocento Sans"/>
              <a:sym typeface="Quattrocento Sans"/>
            </a:endParaRPr>
          </a:p>
        </p:txBody>
      </p:sp>
      <p:sp>
        <p:nvSpPr>
          <p:cNvPr id="6" name="Shape 179"/>
          <p:cNvSpPr txBox="1">
            <a:spLocks/>
          </p:cNvSpPr>
          <p:nvPr/>
        </p:nvSpPr>
        <p:spPr>
          <a:xfrm>
            <a:off x="914400" y="578822"/>
            <a:ext cx="7315200" cy="769411"/>
          </a:xfrm>
          <a:prstGeom prst="rect">
            <a:avLst/>
          </a:prstGeom>
          <a:noFill/>
          <a:ln>
            <a:noFill/>
          </a:ln>
        </p:spPr>
        <p:txBody>
          <a:bodyPr vert="horz" wrap="square" lIns="91425" tIns="91425" rIns="91425" bIns="91425" rtlCol="0" anchor="b" anchorCtr="0">
            <a:spAutoFit/>
          </a:bodyPr>
          <a:lstStyle/>
          <a:p>
            <a:pPr marL="0" marR="0" lvl="0" indent="0" algn="ctr" defTabSz="914400" rtl="0" eaLnBrk="1" fontAlgn="auto" latinLnBrk="0" hangingPunct="1">
              <a:lnSpc>
                <a:spcPct val="100000"/>
              </a:lnSpc>
              <a:spcBef>
                <a:spcPts val="0"/>
              </a:spcBef>
              <a:spcAft>
                <a:spcPts val="0"/>
              </a:spcAft>
              <a:buClrTx/>
              <a:buSzPct val="100000"/>
              <a:buFont typeface="Arial"/>
              <a:buNone/>
              <a:tabLst>
                <a:tab pos="3830638" algn="l"/>
              </a:tabLst>
              <a:defRPr/>
            </a:pPr>
            <a:r>
              <a:rPr kumimoji="0" lang="en" sz="3800" b="1" i="0" u="none" strike="noStrike" kern="1200" cap="none" spc="50" normalizeH="0" baseline="0" dirty="0" smtClean="0">
                <a:ln w="13335" cmpd="sng">
                  <a:solidFill>
                    <a:schemeClr val="accent1">
                      <a:lumMod val="50000"/>
                    </a:schemeClr>
                  </a:solidFill>
                  <a:prstDash val="solid"/>
                </a:ln>
                <a:solidFill>
                  <a:srgbClr val="FFC000"/>
                </a:solidFill>
                <a:effectLst>
                  <a:outerShdw blurRad="38100" dist="38100" dir="2700000" algn="tl">
                    <a:srgbClr val="000000">
                      <a:alpha val="43137"/>
                    </a:srgbClr>
                  </a:outerShdw>
                </a:effectLst>
                <a:uLnTx/>
                <a:uFillTx/>
                <a:latin typeface="+mj-lt"/>
                <a:ea typeface="Quattrocento Sans"/>
                <a:cs typeface="Arial"/>
                <a:sym typeface="Arial"/>
              </a:rPr>
              <a:t>Harm</a:t>
            </a:r>
            <a:r>
              <a:rPr kumimoji="0" lang="en" sz="3800" b="1" i="0" u="none" strike="noStrike" kern="1200" cap="none" spc="50" normalizeH="0" dirty="0" smtClean="0">
                <a:ln w="13335" cmpd="sng">
                  <a:solidFill>
                    <a:schemeClr val="accent1">
                      <a:lumMod val="50000"/>
                    </a:schemeClr>
                  </a:solidFill>
                  <a:prstDash val="solid"/>
                </a:ln>
                <a:solidFill>
                  <a:srgbClr val="FFC000"/>
                </a:solidFill>
                <a:effectLst>
                  <a:outerShdw blurRad="38100" dist="38100" dir="2700000" algn="tl">
                    <a:srgbClr val="000000">
                      <a:alpha val="43137"/>
                    </a:srgbClr>
                  </a:outerShdw>
                </a:effectLst>
                <a:uLnTx/>
                <a:uFillTx/>
                <a:latin typeface="+mj-lt"/>
                <a:ea typeface="Quattrocento Sans"/>
                <a:cs typeface="Arial"/>
                <a:sym typeface="Arial"/>
              </a:rPr>
              <a:t> Reduction and Housing First</a:t>
            </a:r>
            <a:endParaRPr kumimoji="0" lang="en" sz="3800" b="1" i="0" u="none" strike="noStrike" kern="1200" cap="none" spc="50" normalizeH="0" baseline="0" noProof="0" dirty="0">
              <a:ln w="13335" cmpd="sng">
                <a:noFill/>
                <a:prstDash val="solid"/>
              </a:ln>
              <a:solidFill>
                <a:srgbClr val="FFC000"/>
              </a:solidFill>
              <a:effectLst>
                <a:outerShdw blurRad="38100" dist="38100" dir="2700000" algn="tl">
                  <a:srgbClr val="000000">
                    <a:alpha val="43137"/>
                  </a:srgbClr>
                </a:outerShdw>
              </a:effectLst>
              <a:uLnTx/>
              <a:uFillTx/>
              <a:latin typeface="+mj-lt"/>
              <a:ea typeface="Quattrocento Sans"/>
              <a:cs typeface="Quattrocento Sans"/>
              <a:sym typeface="Quattrocento Sans"/>
            </a:endParaRPr>
          </a:p>
        </p:txBody>
      </p:sp>
      <p:pic>
        <p:nvPicPr>
          <p:cNvPr id="8" name="image1.png"/>
          <p:cNvPicPr/>
          <p:nvPr/>
        </p:nvPicPr>
        <p:blipFill>
          <a:blip r:embed="rId4"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2735571613"/>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7" y="381000"/>
            <a:ext cx="8229600" cy="1143000"/>
          </a:xfrm>
        </p:spPr>
        <p:txBody>
          <a:bodyPr>
            <a:noAutofit/>
          </a:bodyPr>
          <a:lstStyle/>
          <a:p>
            <a:r>
              <a:rPr lang="en-US" sz="4000" dirty="0" smtClean="0"/>
              <a:t>HUD COMMITMENTS FOR ADDITIONAL SUSIDIZED HOUSING 1976-2000</a:t>
            </a:r>
            <a:endParaRPr lang="en-US" sz="40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rot="10800000">
            <a:off x="457198" y="1935160"/>
            <a:ext cx="8229599" cy="4694239"/>
          </a:xfrm>
        </p:spPr>
      </p:pic>
    </p:spTree>
    <p:extLst>
      <p:ext uri="{BB962C8B-B14F-4D97-AF65-F5344CB8AC3E}">
        <p14:creationId xmlns:p14="http://schemas.microsoft.com/office/powerpoint/2010/main" xmlns="" val="19926223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lh4.ggpht.com/_jFM-Fd8NDFE/THaZNGhdZRI/AAAAAAAAJG0/z2yW_Ebu22s/s1600/Rustic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81" y="0"/>
            <a:ext cx="9150081"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838200" y="457200"/>
            <a:ext cx="7467600" cy="856488"/>
          </a:xfrm>
        </p:spPr>
        <p:txBody>
          <a:bodyPr>
            <a:normAutofit/>
          </a:bodyPr>
          <a:lstStyle/>
          <a:p>
            <a:r>
              <a:rPr lang="en-US" sz="4000" b="1" dirty="0" smtClean="0">
                <a:solidFill>
                  <a:srgbClr val="FFC000"/>
                </a:solidFill>
                <a:effectLst>
                  <a:outerShdw blurRad="38100" dist="38100" dir="2700000" algn="tl">
                    <a:srgbClr val="000000">
                      <a:alpha val="43137"/>
                    </a:srgbClr>
                  </a:outerShdw>
                </a:effectLst>
              </a:rPr>
              <a:t>The statistics on harm reduction</a:t>
            </a:r>
            <a:endParaRPr lang="en-US" sz="4000" b="1" dirty="0">
              <a:solidFill>
                <a:srgbClr val="FFC000"/>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4" cstate="print"/>
          <a:stretch>
            <a:fillRect/>
          </a:stretch>
        </p:blipFill>
        <p:spPr>
          <a:xfrm>
            <a:off x="381000" y="1775007"/>
            <a:ext cx="8229600" cy="4078993"/>
          </a:xfrm>
          <a:prstGeom prst="rect">
            <a:avLst/>
          </a:prstGeom>
        </p:spPr>
      </p:pic>
      <p:pic>
        <p:nvPicPr>
          <p:cNvPr id="6" name="image1.png"/>
          <p:cNvPicPr/>
          <p:nvPr/>
        </p:nvPicPr>
        <p:blipFill>
          <a:blip r:embed="rId5"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8289678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lh4.ggpht.com/_jFM-Fd8NDFE/THaZNGhdZRI/AAAAAAAAJG0/z2yW_Ebu22s/s1600/Rustic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81" y="0"/>
            <a:ext cx="9150081"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409472"/>
            <a:ext cx="8229600" cy="807814"/>
          </a:xfrm>
        </p:spPr>
        <p:txBody>
          <a:bodyPr/>
          <a:lstStyle/>
          <a:p>
            <a:pPr algn="ctr"/>
            <a:r>
              <a:rPr lang="en-US" b="1" dirty="0" smtClean="0">
                <a:solidFill>
                  <a:srgbClr val="FFC000"/>
                </a:solidFill>
                <a:effectLst>
                  <a:outerShdw blurRad="50800" dist="38100" dir="2700000" algn="tl" rotWithShape="0">
                    <a:srgbClr val="000000">
                      <a:alpha val="43000"/>
                    </a:srgbClr>
                  </a:outerShdw>
                </a:effectLst>
                <a:cs typeface="Urdu Typesetting" panose="03020402040406030203" pitchFamily="66" charset="-78"/>
              </a:rPr>
              <a:t>Narrative Therapy</a:t>
            </a:r>
            <a:endParaRPr lang="en-US" b="1" dirty="0">
              <a:solidFill>
                <a:srgbClr val="FFC000"/>
              </a:solidFill>
              <a:effectLst>
                <a:outerShdw blurRad="50800" dist="38100" dir="2700000" algn="tl" rotWithShape="0">
                  <a:srgbClr val="000000">
                    <a:alpha val="43000"/>
                  </a:srgbClr>
                </a:outerShdw>
              </a:effectLst>
              <a:cs typeface="Urdu Typesetting" panose="03020402040406030203" pitchFamily="66" charset="-78"/>
            </a:endParaRPr>
          </a:p>
        </p:txBody>
      </p:sp>
      <p:sp>
        <p:nvSpPr>
          <p:cNvPr id="3" name="Content Placeholder 2"/>
          <p:cNvSpPr>
            <a:spLocks noGrp="1"/>
          </p:cNvSpPr>
          <p:nvPr>
            <p:ph idx="1"/>
          </p:nvPr>
        </p:nvSpPr>
        <p:spPr>
          <a:xfrm>
            <a:off x="629340" y="1186334"/>
            <a:ext cx="8057460" cy="2133600"/>
          </a:xfrm>
        </p:spPr>
        <p:txBody>
          <a:bodyPr>
            <a:normAutofit fontScale="25000" lnSpcReduction="20000"/>
          </a:bodyPr>
          <a:lstStyle/>
          <a:p>
            <a:pPr>
              <a:lnSpc>
                <a:spcPct val="120000"/>
              </a:lnSpc>
              <a:buNone/>
            </a:pPr>
            <a:endParaRPr lang="en-US" dirty="0" smtClean="0">
              <a:solidFill>
                <a:srgbClr val="002060"/>
              </a:solidFill>
              <a:latin typeface="+mj-lt"/>
              <a:cs typeface="Urdu Typesetting" panose="03020402040406030203" pitchFamily="66" charset="-78"/>
            </a:endParaRPr>
          </a:p>
          <a:p>
            <a:pPr>
              <a:lnSpc>
                <a:spcPct val="120000"/>
              </a:lnSpc>
              <a:buNone/>
            </a:pPr>
            <a:r>
              <a:rPr lang="en-US" sz="9600" b="1" dirty="0" smtClean="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rPr>
              <a:t>Language does not simply reflect reality it constructs reality</a:t>
            </a:r>
          </a:p>
          <a:p>
            <a:pPr>
              <a:lnSpc>
                <a:spcPct val="120000"/>
              </a:lnSpc>
              <a:buNone/>
            </a:pPr>
            <a:r>
              <a:rPr lang="en-US" sz="9600" b="1" dirty="0" smtClean="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rPr>
              <a:t>e.g., addicts vs people who use substances</a:t>
            </a:r>
          </a:p>
          <a:p>
            <a:pPr>
              <a:lnSpc>
                <a:spcPct val="120000"/>
              </a:lnSpc>
              <a:buNone/>
            </a:pPr>
            <a:endParaRPr lang="en-US" sz="9600" b="1" dirty="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endParaRPr>
          </a:p>
          <a:p>
            <a:pPr>
              <a:lnSpc>
                <a:spcPct val="120000"/>
              </a:lnSpc>
              <a:buNone/>
            </a:pPr>
            <a:r>
              <a:rPr lang="en-US" sz="9600" b="1" dirty="0" smtClean="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rPr>
              <a:t>Naming the problem and locating the problem outside the person allows us to unite with the person against the problem*</a:t>
            </a:r>
          </a:p>
          <a:p>
            <a:pPr>
              <a:buNone/>
            </a:pPr>
            <a:endParaRPr lang="en-US" dirty="0">
              <a:solidFill>
                <a:srgbClr val="002060"/>
              </a:solidFill>
              <a:latin typeface="+mj-lt"/>
              <a:cs typeface="Urdu Typesetting" panose="03020402040406030203" pitchFamily="66" charset="-78"/>
            </a:endParaRPr>
          </a:p>
          <a:p>
            <a:pPr>
              <a:buNone/>
            </a:pPr>
            <a:r>
              <a:rPr lang="en-US" dirty="0" smtClean="0">
                <a:solidFill>
                  <a:srgbClr val="002060"/>
                </a:solidFill>
                <a:latin typeface="+mj-lt"/>
                <a:cs typeface="Urdu Typesetting" panose="03020402040406030203" pitchFamily="66" charset="-78"/>
              </a:rPr>
              <a:t>		</a:t>
            </a:r>
            <a:endParaRPr lang="en-US" dirty="0">
              <a:solidFill>
                <a:srgbClr val="002060"/>
              </a:solidFill>
              <a:latin typeface="+mj-lt"/>
              <a:cs typeface="Constantia"/>
            </a:endParaRPr>
          </a:p>
        </p:txBody>
      </p:sp>
      <p:pic>
        <p:nvPicPr>
          <p:cNvPr id="7" name="image1.png"/>
          <p:cNvPicPr/>
          <p:nvPr/>
        </p:nvPicPr>
        <p:blipFill>
          <a:blip r:embed="rId4" cstate="print">
            <a:alphaModFix amt="55000"/>
            <a:extLst/>
          </a:blip>
          <a:stretch>
            <a:fillRect/>
          </a:stretch>
        </p:blipFill>
        <p:spPr>
          <a:xfrm>
            <a:off x="7696200" y="6185614"/>
            <a:ext cx="1056923" cy="444500"/>
          </a:xfrm>
          <a:prstGeom prst="rect">
            <a:avLst/>
          </a:prstGeom>
          <a:ln w="12700">
            <a:miter lim="400000"/>
          </a:ln>
        </p:spPr>
      </p:pic>
      <p:pic>
        <p:nvPicPr>
          <p:cNvPr id="4" name="Picture 3" descr="lotus-flower-II.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27952" y="4114800"/>
            <a:ext cx="3581400" cy="2383382"/>
          </a:xfrm>
          <a:prstGeom prst="rect">
            <a:avLst/>
          </a:prstGeom>
        </p:spPr>
      </p:pic>
      <p:sp>
        <p:nvSpPr>
          <p:cNvPr id="6" name="TextBox 5"/>
          <p:cNvSpPr txBox="1"/>
          <p:nvPr/>
        </p:nvSpPr>
        <p:spPr>
          <a:xfrm>
            <a:off x="5181600" y="4940619"/>
            <a:ext cx="3810000" cy="1354217"/>
          </a:xfrm>
          <a:prstGeom prst="rect">
            <a:avLst/>
          </a:prstGeom>
          <a:noFill/>
        </p:spPr>
        <p:txBody>
          <a:bodyPr wrap="square" rtlCol="0">
            <a:spAutoFit/>
          </a:bodyPr>
          <a:lstStyle/>
          <a:p>
            <a:pPr marL="342900" indent="-342900">
              <a:buFontTx/>
              <a:buChar char="-"/>
            </a:pPr>
            <a:r>
              <a:rPr lang="en-US" sz="1600" b="1" dirty="0" smtClean="0">
                <a:solidFill>
                  <a:srgbClr val="FFC000"/>
                </a:solidFill>
                <a:effectLst>
                  <a:outerShdw blurRad="50800" dist="38100" dir="2700000" algn="tl" rotWithShape="0">
                    <a:srgbClr val="000000">
                      <a:alpha val="43000"/>
                    </a:srgbClr>
                  </a:outerShdw>
                </a:effectLst>
                <a:latin typeface="+mj-lt"/>
                <a:cs typeface="Urdu Typesetting" panose="03020402040406030203" pitchFamily="66" charset="-78"/>
              </a:rPr>
              <a:t>Michael </a:t>
            </a:r>
            <a:r>
              <a:rPr lang="en-US" sz="1600" b="1" dirty="0">
                <a:solidFill>
                  <a:srgbClr val="FFC000"/>
                </a:solidFill>
                <a:effectLst>
                  <a:outerShdw blurRad="50800" dist="38100" dir="2700000" algn="tl" rotWithShape="0">
                    <a:srgbClr val="000000">
                      <a:alpha val="43000"/>
                    </a:srgbClr>
                  </a:outerShdw>
                </a:effectLst>
                <a:latin typeface="+mj-lt"/>
                <a:cs typeface="Urdu Typesetting" panose="03020402040406030203" pitchFamily="66" charset="-78"/>
              </a:rPr>
              <a:t>White and </a:t>
            </a:r>
            <a:endParaRPr lang="en-US" sz="1600" b="1" dirty="0" smtClean="0">
              <a:solidFill>
                <a:srgbClr val="FFC000"/>
              </a:solidFill>
              <a:effectLst>
                <a:outerShdw blurRad="50800" dist="38100" dir="2700000" algn="tl" rotWithShape="0">
                  <a:srgbClr val="000000">
                    <a:alpha val="43000"/>
                  </a:srgbClr>
                </a:outerShdw>
              </a:effectLst>
              <a:latin typeface="+mj-lt"/>
              <a:cs typeface="Urdu Typesetting" panose="03020402040406030203" pitchFamily="66" charset="-78"/>
            </a:endParaRPr>
          </a:p>
          <a:p>
            <a:pPr marL="342900" indent="-342900">
              <a:buFontTx/>
              <a:buChar char="-"/>
            </a:pPr>
            <a:r>
              <a:rPr lang="en-US" sz="1600" b="1" dirty="0" smtClean="0">
                <a:solidFill>
                  <a:srgbClr val="FFC000"/>
                </a:solidFill>
                <a:effectLst>
                  <a:outerShdw blurRad="50800" dist="38100" dir="2700000" algn="tl" rotWithShape="0">
                    <a:srgbClr val="000000">
                      <a:alpha val="43000"/>
                    </a:srgbClr>
                  </a:outerShdw>
                </a:effectLst>
                <a:latin typeface="+mj-lt"/>
                <a:cs typeface="Urdu Typesetting" panose="03020402040406030203" pitchFamily="66" charset="-78"/>
              </a:rPr>
              <a:t>David </a:t>
            </a:r>
            <a:r>
              <a:rPr lang="en-US" sz="1600" b="1" dirty="0" err="1">
                <a:solidFill>
                  <a:srgbClr val="FFC000"/>
                </a:solidFill>
                <a:effectLst>
                  <a:outerShdw blurRad="50800" dist="38100" dir="2700000" algn="tl" rotWithShape="0">
                    <a:srgbClr val="000000">
                      <a:alpha val="43000"/>
                    </a:srgbClr>
                  </a:outerShdw>
                </a:effectLst>
                <a:latin typeface="+mj-lt"/>
                <a:cs typeface="Urdu Typesetting" panose="03020402040406030203" pitchFamily="66" charset="-78"/>
              </a:rPr>
              <a:t>Epston</a:t>
            </a:r>
            <a:endParaRPr lang="en-US" sz="1600" b="1" dirty="0">
              <a:solidFill>
                <a:srgbClr val="FFC000"/>
              </a:solidFill>
              <a:effectLst>
                <a:outerShdw blurRad="50800" dist="38100" dir="2700000" algn="tl" rotWithShape="0">
                  <a:srgbClr val="000000">
                    <a:alpha val="43000"/>
                  </a:srgbClr>
                </a:outerShdw>
              </a:effectLst>
              <a:latin typeface="+mj-lt"/>
              <a:cs typeface="Urdu Typesetting" panose="03020402040406030203" pitchFamily="66" charset="-78"/>
            </a:endParaRPr>
          </a:p>
          <a:p>
            <a:pPr marL="342900" indent="-342900">
              <a:buFontTx/>
              <a:buChar char="-"/>
            </a:pPr>
            <a:r>
              <a:rPr lang="en-US" sz="1600" b="1" dirty="0" smtClean="0">
                <a:solidFill>
                  <a:srgbClr val="FFC000"/>
                </a:solidFill>
                <a:effectLst>
                  <a:outerShdw blurRad="50800" dist="38100" dir="2700000" algn="tl" rotWithShape="0">
                    <a:srgbClr val="000000">
                      <a:alpha val="43000"/>
                    </a:srgbClr>
                  </a:outerShdw>
                </a:effectLst>
                <a:latin typeface="+mj-lt"/>
                <a:cs typeface="Urdu Typesetting" panose="03020402040406030203" pitchFamily="66" charset="-78"/>
              </a:rPr>
              <a:t>At </a:t>
            </a:r>
            <a:r>
              <a:rPr lang="en-US" sz="1600" b="1" dirty="0">
                <a:solidFill>
                  <a:srgbClr val="FFC000"/>
                </a:solidFill>
                <a:effectLst>
                  <a:outerShdw blurRad="50800" dist="38100" dir="2700000" algn="tl" rotWithShape="0">
                    <a:srgbClr val="000000">
                      <a:alpha val="43000"/>
                    </a:srgbClr>
                  </a:outerShdw>
                </a:effectLst>
                <a:latin typeface="+mj-lt"/>
                <a:cs typeface="Urdu Typesetting" panose="03020402040406030203" pitchFamily="66" charset="-78"/>
              </a:rPr>
              <a:t>Home/Chez </a:t>
            </a:r>
            <a:r>
              <a:rPr lang="en-US" sz="1600" b="1" dirty="0" err="1">
                <a:solidFill>
                  <a:srgbClr val="FFC000"/>
                </a:solidFill>
                <a:effectLst>
                  <a:outerShdw blurRad="50800" dist="38100" dir="2700000" algn="tl" rotWithShape="0">
                    <a:srgbClr val="000000">
                      <a:alpha val="43000"/>
                    </a:srgbClr>
                  </a:outerShdw>
                </a:effectLst>
                <a:latin typeface="+mj-lt"/>
                <a:cs typeface="Urdu Typesetting" panose="03020402040406030203" pitchFamily="66" charset="-78"/>
              </a:rPr>
              <a:t>Soi</a:t>
            </a:r>
            <a:r>
              <a:rPr lang="en-US" sz="1600" b="1" dirty="0">
                <a:solidFill>
                  <a:srgbClr val="FFC000"/>
                </a:solidFill>
                <a:effectLst>
                  <a:outerShdw blurRad="50800" dist="38100" dir="2700000" algn="tl" rotWithShape="0">
                    <a:srgbClr val="000000">
                      <a:alpha val="43000"/>
                    </a:srgbClr>
                  </a:outerShdw>
                </a:effectLst>
                <a:latin typeface="+mj-lt"/>
                <a:cs typeface="Urdu Typesetting" panose="03020402040406030203" pitchFamily="66" charset="-78"/>
              </a:rPr>
              <a:t>: Brian Williams and </a:t>
            </a:r>
            <a:r>
              <a:rPr lang="en-US" sz="1600" b="1" dirty="0" smtClean="0">
                <a:solidFill>
                  <a:srgbClr val="FFC000"/>
                </a:solidFill>
                <a:effectLst>
                  <a:outerShdw blurRad="50800" dist="38100" dir="2700000" algn="tl" rotWithShape="0">
                    <a:srgbClr val="000000">
                      <a:alpha val="43000"/>
                    </a:srgbClr>
                  </a:outerShdw>
                </a:effectLst>
                <a:latin typeface="+mj-lt"/>
                <a:cs typeface="Urdu Typesetting" panose="03020402040406030203" pitchFamily="66" charset="-78"/>
              </a:rPr>
              <a:t> Barbara </a:t>
            </a:r>
            <a:r>
              <a:rPr lang="en-US" sz="1600" b="1" dirty="0" err="1">
                <a:solidFill>
                  <a:srgbClr val="FFC000"/>
                </a:solidFill>
                <a:effectLst>
                  <a:outerShdw blurRad="50800" dist="38100" dir="2700000" algn="tl" rotWithShape="0">
                    <a:srgbClr val="000000">
                      <a:alpha val="43000"/>
                    </a:srgbClr>
                  </a:outerShdw>
                </a:effectLst>
                <a:latin typeface="+mj-lt"/>
                <a:cs typeface="Urdu Typesetting" panose="03020402040406030203" pitchFamily="66" charset="-78"/>
              </a:rPr>
              <a:t>Baumgarten</a:t>
            </a:r>
            <a:r>
              <a:rPr lang="en-US" sz="1600" b="1" dirty="0">
                <a:solidFill>
                  <a:srgbClr val="FFC000"/>
                </a:solidFill>
                <a:effectLst>
                  <a:outerShdw blurRad="50800" dist="38100" dir="2700000" algn="tl" rotWithShape="0">
                    <a:srgbClr val="000000">
                      <a:alpha val="43000"/>
                    </a:srgbClr>
                  </a:outerShdw>
                </a:effectLst>
                <a:latin typeface="+mj-lt"/>
                <a:cs typeface="Urdu Typesetting" panose="03020402040406030203" pitchFamily="66" charset="-78"/>
              </a:rPr>
              <a:t> (2013) </a:t>
            </a:r>
          </a:p>
          <a:p>
            <a:endParaRPr lang="en-US" dirty="0"/>
          </a:p>
        </p:txBody>
      </p:sp>
    </p:spTree>
    <p:extLst>
      <p:ext uri="{BB962C8B-B14F-4D97-AF65-F5344CB8AC3E}">
        <p14:creationId xmlns:p14="http://schemas.microsoft.com/office/powerpoint/2010/main" xmlns="" val="5473449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lh4.ggpht.com/_jFM-Fd8NDFE/THaZNGhdZRI/AAAAAAAAJG0/z2yW_Ebu22s/s1600/Rustic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81" y="0"/>
            <a:ext cx="9150081" cy="6858001"/>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5" name="Content Placeholder 4"/>
          <p:cNvGraphicFramePr>
            <a:graphicFrameLocks noGrp="1"/>
          </p:cNvGraphicFramePr>
          <p:nvPr>
            <p:ph idx="1"/>
            <p:extLst/>
          </p:nvPr>
        </p:nvGraphicFramePr>
        <p:xfrm>
          <a:off x="609600" y="1524000"/>
          <a:ext cx="8077200" cy="4419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p:cNvSpPr>
            <a:spLocks noGrp="1"/>
          </p:cNvSpPr>
          <p:nvPr>
            <p:ph type="title"/>
          </p:nvPr>
        </p:nvSpPr>
        <p:spPr>
          <a:xfrm>
            <a:off x="-6081" y="457200"/>
            <a:ext cx="9226281" cy="1066800"/>
          </a:xfrm>
        </p:spPr>
        <p:txBody>
          <a:bodyPr>
            <a:noAutofit/>
          </a:bodyPr>
          <a:lstStyle/>
          <a:p>
            <a:pPr algn="ctr"/>
            <a:r>
              <a:rPr lang="en-US" sz="3200" b="1" dirty="0" smtClean="0">
                <a:solidFill>
                  <a:srgbClr val="FFC000"/>
                </a:solidFill>
                <a:effectLst>
                  <a:outerShdw blurRad="50800" dist="38100" dir="2700000" algn="tl" rotWithShape="0">
                    <a:srgbClr val="000000">
                      <a:alpha val="43000"/>
                    </a:srgbClr>
                  </a:outerShdw>
                </a:effectLst>
                <a:cs typeface="Urdu Typesetting" panose="03020402040406030203" pitchFamily="66" charset="-78"/>
              </a:rPr>
              <a:t>Principles of Harm Reduction, </a:t>
            </a:r>
            <a:br>
              <a:rPr lang="en-US" sz="3200" b="1" dirty="0" smtClean="0">
                <a:solidFill>
                  <a:srgbClr val="FFC000"/>
                </a:solidFill>
                <a:effectLst>
                  <a:outerShdw blurRad="50800" dist="38100" dir="2700000" algn="tl" rotWithShape="0">
                    <a:srgbClr val="000000">
                      <a:alpha val="43000"/>
                    </a:srgbClr>
                  </a:outerShdw>
                </a:effectLst>
                <a:cs typeface="Urdu Typesetting" panose="03020402040406030203" pitchFamily="66" charset="-78"/>
              </a:rPr>
            </a:br>
            <a:r>
              <a:rPr lang="en-US" sz="3200" b="1" dirty="0" smtClean="0">
                <a:solidFill>
                  <a:srgbClr val="FFC000"/>
                </a:solidFill>
                <a:effectLst>
                  <a:outerShdw blurRad="50800" dist="38100" dir="2700000" algn="tl" rotWithShape="0">
                    <a:srgbClr val="000000">
                      <a:alpha val="43000"/>
                    </a:srgbClr>
                  </a:outerShdw>
                </a:effectLst>
                <a:cs typeface="Urdu Typesetting" panose="03020402040406030203" pitchFamily="66" charset="-78"/>
              </a:rPr>
              <a:t>Attitudes and Values</a:t>
            </a:r>
            <a:endParaRPr lang="en-US" sz="3200" b="1" dirty="0">
              <a:solidFill>
                <a:srgbClr val="FFC000"/>
              </a:solidFill>
              <a:effectLst>
                <a:outerShdw blurRad="50800" dist="38100" dir="2700000" algn="tl" rotWithShape="0">
                  <a:srgbClr val="000000">
                    <a:alpha val="43000"/>
                  </a:srgbClr>
                </a:outerShdw>
              </a:effectLst>
              <a:cs typeface="Urdu Typesetting" panose="03020402040406030203" pitchFamily="66" charset="-78"/>
            </a:endParaRPr>
          </a:p>
        </p:txBody>
      </p:sp>
      <p:pic>
        <p:nvPicPr>
          <p:cNvPr id="6" name="image1.png"/>
          <p:cNvPicPr/>
          <p:nvPr/>
        </p:nvPicPr>
        <p:blipFill>
          <a:blip r:embed="rId9"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42643555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lh4.ggpht.com/_jFM-Fd8NDFE/THaZNGhdZRI/AAAAAAAAJG0/z2yW_Ebu22s/s1600/Rustic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50081" cy="6858001"/>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 name="Diagram 3"/>
          <p:cNvGraphicFramePr/>
          <p:nvPr>
            <p:extLst/>
          </p:nvPr>
        </p:nvGraphicFramePr>
        <p:xfrm>
          <a:off x="4419600" y="1349188"/>
          <a:ext cx="5029200" cy="345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ontent Placeholder 2"/>
          <p:cNvSpPr>
            <a:spLocks noGrp="1"/>
          </p:cNvSpPr>
          <p:nvPr>
            <p:ph idx="1"/>
          </p:nvPr>
        </p:nvSpPr>
        <p:spPr>
          <a:xfrm>
            <a:off x="228600" y="1653988"/>
            <a:ext cx="5257800" cy="5145742"/>
          </a:xfrm>
        </p:spPr>
        <p:txBody>
          <a:bodyPr>
            <a:normAutofit fontScale="92500" lnSpcReduction="10000"/>
          </a:bodyPr>
          <a:lstStyle/>
          <a:p>
            <a:pPr marL="109728" indent="0">
              <a:buNone/>
            </a:pPr>
            <a:r>
              <a:rPr lang="en-US" sz="2400" b="1" dirty="0" smtClean="0">
                <a:solidFill>
                  <a:srgbClr val="002060"/>
                </a:solidFill>
                <a:latin typeface="+mj-lt"/>
                <a:cs typeface="Urdu Typesetting" panose="03020402040406030203" pitchFamily="66" charset="-78"/>
              </a:rPr>
              <a:t>Meet people where they are </a:t>
            </a:r>
          </a:p>
          <a:p>
            <a:pPr marL="109728" indent="0">
              <a:buNone/>
            </a:pPr>
            <a:endParaRPr lang="en-US" sz="2400" b="1" dirty="0" smtClean="0">
              <a:solidFill>
                <a:srgbClr val="002060"/>
              </a:solidFill>
              <a:latin typeface="+mj-lt"/>
              <a:cs typeface="Urdu Typesetting" panose="03020402040406030203" pitchFamily="66" charset="-78"/>
            </a:endParaRPr>
          </a:p>
          <a:p>
            <a:pPr marL="109728" indent="0">
              <a:buNone/>
            </a:pPr>
            <a:r>
              <a:rPr lang="en-US" sz="2400" b="1" dirty="0" smtClean="0">
                <a:solidFill>
                  <a:srgbClr val="002060"/>
                </a:solidFill>
                <a:latin typeface="+mj-lt"/>
                <a:cs typeface="Urdu Typesetting" panose="03020402040406030203" pitchFamily="66" charset="-78"/>
              </a:rPr>
              <a:t>Understanding why they use</a:t>
            </a:r>
          </a:p>
          <a:p>
            <a:pPr marL="109728" indent="0">
              <a:buNone/>
            </a:pPr>
            <a:endParaRPr lang="en-US" sz="2400" b="1" dirty="0" smtClean="0">
              <a:solidFill>
                <a:srgbClr val="002060"/>
              </a:solidFill>
              <a:latin typeface="+mj-lt"/>
              <a:cs typeface="Urdu Typesetting" panose="03020402040406030203" pitchFamily="66" charset="-78"/>
            </a:endParaRPr>
          </a:p>
          <a:p>
            <a:pPr marL="109728" indent="0">
              <a:buNone/>
            </a:pPr>
            <a:r>
              <a:rPr lang="en-US" sz="2400" b="1" dirty="0" smtClean="0">
                <a:solidFill>
                  <a:srgbClr val="002060"/>
                </a:solidFill>
                <a:latin typeface="+mj-lt"/>
                <a:cs typeface="Urdu Typesetting" panose="03020402040406030203" pitchFamily="66" charset="-78"/>
              </a:rPr>
              <a:t>Understand under which conditions are they more prone to use</a:t>
            </a:r>
          </a:p>
          <a:p>
            <a:pPr marL="109728" indent="0">
              <a:buNone/>
            </a:pPr>
            <a:endParaRPr lang="en-US" sz="2400" b="1" dirty="0" smtClean="0">
              <a:solidFill>
                <a:srgbClr val="002060"/>
              </a:solidFill>
              <a:latin typeface="+mj-lt"/>
              <a:cs typeface="Urdu Typesetting" panose="03020402040406030203" pitchFamily="66" charset="-78"/>
            </a:endParaRPr>
          </a:p>
          <a:p>
            <a:pPr marL="109728" indent="0">
              <a:buNone/>
            </a:pPr>
            <a:r>
              <a:rPr lang="en-US" sz="2400" b="1" dirty="0" smtClean="0">
                <a:solidFill>
                  <a:srgbClr val="002060"/>
                </a:solidFill>
                <a:latin typeface="+mj-lt"/>
                <a:cs typeface="Urdu Typesetting" panose="03020402040406030203" pitchFamily="66" charset="-78"/>
              </a:rPr>
              <a:t>Relapse plans = expected part of recovery </a:t>
            </a:r>
          </a:p>
          <a:p>
            <a:pPr marL="109728" indent="0">
              <a:buNone/>
            </a:pPr>
            <a:endParaRPr lang="en-US" sz="2400" b="1" dirty="0" smtClean="0">
              <a:solidFill>
                <a:srgbClr val="002060"/>
              </a:solidFill>
              <a:latin typeface="+mj-lt"/>
              <a:cs typeface="Urdu Typesetting" panose="03020402040406030203" pitchFamily="66" charset="-78"/>
            </a:endParaRPr>
          </a:p>
          <a:p>
            <a:pPr marL="109728" lvl="1" indent="0">
              <a:buClr>
                <a:schemeClr val="accent3"/>
              </a:buClr>
              <a:buNone/>
            </a:pPr>
            <a:r>
              <a:rPr lang="en-US" sz="2400" b="1" dirty="0" smtClean="0">
                <a:solidFill>
                  <a:srgbClr val="002060"/>
                </a:solidFill>
                <a:latin typeface="+mj-lt"/>
                <a:cs typeface="Urdu Typesetting" panose="03020402040406030203" pitchFamily="66" charset="-78"/>
              </a:rPr>
              <a:t>Strengths based- gains </a:t>
            </a:r>
            <a:r>
              <a:rPr lang="en-US" sz="2400" b="1" dirty="0">
                <a:solidFill>
                  <a:srgbClr val="002060"/>
                </a:solidFill>
                <a:latin typeface="+mj-lt"/>
                <a:cs typeface="Urdu Typesetting" panose="03020402040406030203" pitchFamily="66" charset="-78"/>
              </a:rPr>
              <a:t>rather than </a:t>
            </a:r>
            <a:r>
              <a:rPr lang="en-US" sz="2400" b="1" dirty="0" smtClean="0">
                <a:solidFill>
                  <a:srgbClr val="002060"/>
                </a:solidFill>
                <a:latin typeface="+mj-lt"/>
                <a:cs typeface="Urdu Typesetting" panose="03020402040406030203" pitchFamily="66" charset="-78"/>
              </a:rPr>
              <a:t> losses </a:t>
            </a:r>
            <a:r>
              <a:rPr lang="en-US" sz="2400" b="1" dirty="0">
                <a:solidFill>
                  <a:srgbClr val="002060"/>
                </a:solidFill>
                <a:latin typeface="+mj-lt"/>
                <a:cs typeface="Urdu Typesetting" panose="03020402040406030203" pitchFamily="66" charset="-78"/>
              </a:rPr>
              <a:t>approach - noting </a:t>
            </a:r>
            <a:r>
              <a:rPr lang="en-US" sz="2400" b="1" dirty="0" smtClean="0">
                <a:solidFill>
                  <a:srgbClr val="002060"/>
                </a:solidFill>
                <a:latin typeface="+mj-lt"/>
                <a:cs typeface="Urdu Typesetting" panose="03020402040406030203" pitchFamily="66" charset="-78"/>
              </a:rPr>
              <a:t>time </a:t>
            </a:r>
            <a:r>
              <a:rPr lang="en-US" sz="2400" b="1" dirty="0">
                <a:solidFill>
                  <a:srgbClr val="002060"/>
                </a:solidFill>
                <a:latin typeface="+mj-lt"/>
                <a:cs typeface="Urdu Typesetting" panose="03020402040406030203" pitchFamily="66" charset="-78"/>
              </a:rPr>
              <a:t>reduction or abstinence is maintained</a:t>
            </a:r>
          </a:p>
          <a:p>
            <a:pPr marL="411480" lvl="1" indent="0">
              <a:buNone/>
            </a:pPr>
            <a:endParaRPr lang="en-US" dirty="0" smtClean="0">
              <a:solidFill>
                <a:srgbClr val="002060"/>
              </a:solidFill>
              <a:latin typeface=""/>
              <a:cs typeface=""/>
            </a:endParaRPr>
          </a:p>
          <a:p>
            <a:pPr>
              <a:buNone/>
            </a:pPr>
            <a:r>
              <a:rPr lang="en-US" sz="2400" dirty="0" smtClean="0">
                <a:solidFill>
                  <a:srgbClr val="002060"/>
                </a:solidFill>
                <a:latin typeface="Constantia"/>
                <a:cs typeface="Constantia"/>
              </a:rPr>
              <a:t> </a:t>
            </a:r>
          </a:p>
        </p:txBody>
      </p:sp>
      <p:sp>
        <p:nvSpPr>
          <p:cNvPr id="7" name="Title 1"/>
          <p:cNvSpPr>
            <a:spLocks noGrp="1"/>
          </p:cNvSpPr>
          <p:nvPr>
            <p:ph type="title"/>
          </p:nvPr>
        </p:nvSpPr>
        <p:spPr>
          <a:xfrm>
            <a:off x="838200" y="304800"/>
            <a:ext cx="7467600" cy="1044388"/>
          </a:xfrm>
        </p:spPr>
        <p:txBody>
          <a:bodyPr>
            <a:noAutofit/>
          </a:bodyPr>
          <a:lstStyle/>
          <a:p>
            <a:r>
              <a:rPr lang="en-US" sz="3200" b="1" dirty="0" smtClean="0">
                <a:solidFill>
                  <a:srgbClr val="FFC000"/>
                </a:solidFill>
                <a:effectLst>
                  <a:outerShdw blurRad="50800" dist="38100" dir="2700000" algn="tl" rotWithShape="0">
                    <a:srgbClr val="000000">
                      <a:alpha val="43000"/>
                    </a:srgbClr>
                  </a:outerShdw>
                </a:effectLst>
                <a:cs typeface="Urdu Typesetting" panose="03020402040406030203" pitchFamily="66" charset="-78"/>
              </a:rPr>
              <a:t>Principles of Harm Reduction - Intervention</a:t>
            </a:r>
            <a:endParaRPr lang="en-US" sz="3200" b="1" dirty="0">
              <a:solidFill>
                <a:srgbClr val="FFC000"/>
              </a:solidFill>
              <a:effectLst>
                <a:outerShdw blurRad="50800" dist="38100" dir="2700000" algn="tl" rotWithShape="0">
                  <a:srgbClr val="000000">
                    <a:alpha val="43000"/>
                  </a:srgbClr>
                </a:outerShdw>
              </a:effectLst>
              <a:cs typeface="Urdu Typesetting" panose="03020402040406030203" pitchFamily="66" charset="-78"/>
            </a:endParaRPr>
          </a:p>
        </p:txBody>
      </p:sp>
      <p:pic>
        <p:nvPicPr>
          <p:cNvPr id="10" name="image1.png"/>
          <p:cNvPicPr/>
          <p:nvPr/>
        </p:nvPicPr>
        <p:blipFill>
          <a:blip r:embed="rId9" cstate="print">
            <a:alphaModFix amt="55000"/>
            <a:extLst/>
          </a:blip>
          <a:stretch>
            <a:fillRect/>
          </a:stretch>
        </p:blipFill>
        <p:spPr>
          <a:xfrm>
            <a:off x="7696200" y="6185614"/>
            <a:ext cx="1056923" cy="444500"/>
          </a:xfrm>
          <a:prstGeom prst="rect">
            <a:avLst/>
          </a:prstGeom>
          <a:ln w="12700">
            <a:miter lim="400000"/>
          </a:ln>
        </p:spPr>
      </p:pic>
      <p:sp>
        <p:nvSpPr>
          <p:cNvPr id="2" name="TextBox 1"/>
          <p:cNvSpPr txBox="1"/>
          <p:nvPr/>
        </p:nvSpPr>
        <p:spPr>
          <a:xfrm>
            <a:off x="6714052" y="3278624"/>
            <a:ext cx="572593" cy="584775"/>
          </a:xfrm>
          <a:prstGeom prst="rect">
            <a:avLst/>
          </a:prstGeom>
          <a:noFill/>
        </p:spPr>
        <p:txBody>
          <a:bodyPr wrap="none" rtlCol="0">
            <a:spAutoFit/>
          </a:bodyPr>
          <a:lstStyle/>
          <a:p>
            <a:r>
              <a:rPr lang="en-US" sz="3200" dirty="0" smtClean="0">
                <a:solidFill>
                  <a:srgbClr val="FFFF00"/>
                </a:solidFill>
              </a:rPr>
              <a:t>**</a:t>
            </a:r>
            <a:endParaRPr lang="en-US" sz="3200" dirty="0">
              <a:solidFill>
                <a:srgbClr val="FFFF00"/>
              </a:solidFill>
            </a:endParaRPr>
          </a:p>
        </p:txBody>
      </p:sp>
      <p:sp>
        <p:nvSpPr>
          <p:cNvPr id="3" name="Rectangle 2"/>
          <p:cNvSpPr/>
          <p:nvPr/>
        </p:nvSpPr>
        <p:spPr>
          <a:xfrm>
            <a:off x="5652525" y="4953819"/>
            <a:ext cx="2845779" cy="584775"/>
          </a:xfrm>
          <a:prstGeom prst="rect">
            <a:avLst/>
          </a:prstGeom>
        </p:spPr>
        <p:txBody>
          <a:bodyPr wrap="none">
            <a:spAutoFit/>
          </a:bodyPr>
          <a:lstStyle/>
          <a:p>
            <a:r>
              <a:rPr lang="en-US" sz="3200" dirty="0" smtClean="0">
                <a:solidFill>
                  <a:srgbClr val="FFFF00"/>
                </a:solidFill>
              </a:rPr>
              <a:t>** </a:t>
            </a:r>
            <a:r>
              <a:rPr lang="en-US" sz="2400" dirty="0" smtClean="0">
                <a:solidFill>
                  <a:srgbClr val="002060"/>
                </a:solidFill>
                <a:latin typeface="+mj-lt"/>
              </a:rPr>
              <a:t>targeted behavior</a:t>
            </a:r>
            <a:endParaRPr lang="en-US" sz="2400" dirty="0">
              <a:solidFill>
                <a:srgbClr val="002060"/>
              </a:solidFill>
              <a:latin typeface="+mj-lt"/>
            </a:endParaRPr>
          </a:p>
        </p:txBody>
      </p:sp>
    </p:spTree>
    <p:extLst>
      <p:ext uri="{BB962C8B-B14F-4D97-AF65-F5344CB8AC3E}">
        <p14:creationId xmlns:p14="http://schemas.microsoft.com/office/powerpoint/2010/main" xmlns="" val="10129527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lh4.ggpht.com/_jFM-Fd8NDFE/THaZNGhdZRI/AAAAAAAAJG0/z2yW_Ebu22s/s1600/Rustic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81" y="0"/>
            <a:ext cx="9150081" cy="6858001"/>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5" name="Content Placeholder 3"/>
          <p:cNvGraphicFramePr>
            <a:graphicFrameLocks noGrp="1"/>
          </p:cNvGraphicFramePr>
          <p:nvPr>
            <p:ph idx="1"/>
            <p:extLst>
              <p:ext uri="{D42A27DB-BD31-4B8C-83A1-F6EECF244321}">
                <p14:modId xmlns:p14="http://schemas.microsoft.com/office/powerpoint/2010/main" xmlns="" val="4042850023"/>
              </p:ext>
            </p:extLst>
          </p:nvPr>
        </p:nvGraphicFramePr>
        <p:xfrm>
          <a:off x="492259" y="457200"/>
          <a:ext cx="8229600" cy="563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image1.png"/>
          <p:cNvPicPr/>
          <p:nvPr/>
        </p:nvPicPr>
        <p:blipFill>
          <a:blip r:embed="rId9"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22966797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lh4.ggpht.com/_jFM-Fd8NDFE/THaZNGhdZRI/AAAAAAAAJG0/z2yW_Ebu22s/s1600/Rustic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81" y="0"/>
            <a:ext cx="9150081" cy="6858001"/>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 name="Content Placeholder 3"/>
          <p:cNvGraphicFramePr>
            <a:graphicFrameLocks noGrp="1"/>
          </p:cNvGraphicFramePr>
          <p:nvPr>
            <p:ph idx="1"/>
            <p:extLst>
              <p:ext uri="{D42A27DB-BD31-4B8C-83A1-F6EECF244321}">
                <p14:modId xmlns:p14="http://schemas.microsoft.com/office/powerpoint/2010/main" xmlns="" val="1600226224"/>
              </p:ext>
            </p:extLst>
          </p:nvPr>
        </p:nvGraphicFramePr>
        <p:xfrm>
          <a:off x="384220" y="609600"/>
          <a:ext cx="8229600" cy="563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image1.png"/>
          <p:cNvPicPr/>
          <p:nvPr/>
        </p:nvPicPr>
        <p:blipFill>
          <a:blip r:embed="rId9" cstate="print">
            <a:alphaModFix amt="55000"/>
            <a:extLst/>
          </a:blip>
          <a:stretch>
            <a:fillRect/>
          </a:stretch>
        </p:blipFill>
        <p:spPr>
          <a:xfrm>
            <a:off x="7696200" y="6185614"/>
            <a:ext cx="1056923" cy="444500"/>
          </a:xfrm>
          <a:prstGeom prst="rect">
            <a:avLst/>
          </a:prstGeom>
          <a:ln w="12700">
            <a:miter lim="400000"/>
          </a:ln>
        </p:spPr>
      </p:pic>
      <p:pic>
        <p:nvPicPr>
          <p:cNvPr id="2" name="Picture 1" descr="Methadone.jpeg"/>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5334000" y="4276193"/>
            <a:ext cx="1973850" cy="2362200"/>
          </a:xfrm>
          <a:prstGeom prst="rect">
            <a:avLst/>
          </a:prstGeom>
        </p:spPr>
      </p:pic>
      <p:pic>
        <p:nvPicPr>
          <p:cNvPr id="7" name="Picture 6" descr="nicotine fum.jpg"/>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990600" y="4905197"/>
            <a:ext cx="2895600" cy="1720814"/>
          </a:xfrm>
          <a:prstGeom prst="rect">
            <a:avLst/>
          </a:prstGeom>
        </p:spPr>
      </p:pic>
    </p:spTree>
    <p:extLst>
      <p:ext uri="{BB962C8B-B14F-4D97-AF65-F5344CB8AC3E}">
        <p14:creationId xmlns:p14="http://schemas.microsoft.com/office/powerpoint/2010/main" xmlns="" val="12174538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lh4.ggpht.com/_jFM-Fd8NDFE/THaZNGhdZRI/AAAAAAAAJG0/z2yW_Ebu22s/s1600/Rustic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82" y="-42932"/>
            <a:ext cx="9150081" cy="690093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228600" y="502521"/>
            <a:ext cx="8686800" cy="945279"/>
          </a:xfrm>
          <a:prstGeom prst="roundRect">
            <a:avLst/>
          </a:prstGeom>
          <a:solidFill>
            <a:srgbClr val="BD1734">
              <a:alpha val="6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502521"/>
            <a:ext cx="8455159" cy="869079"/>
          </a:xfrm>
        </p:spPr>
        <p:txBody>
          <a:bodyPr>
            <a:noAutofit/>
          </a:bodyPr>
          <a:lstStyle/>
          <a:p>
            <a:r>
              <a:rPr lang="en-US" sz="3200" b="1" dirty="0" smtClean="0">
                <a:solidFill>
                  <a:srgbClr val="FFB61D"/>
                </a:solidFill>
                <a:cs typeface="Leelawadee" panose="020B0502040204020203" pitchFamily="34" charset="-34"/>
              </a:rPr>
              <a:t/>
            </a:r>
            <a:br>
              <a:rPr lang="en-US" sz="3200" b="1" dirty="0" smtClean="0">
                <a:solidFill>
                  <a:srgbClr val="FFB61D"/>
                </a:solidFill>
                <a:cs typeface="Leelawadee" panose="020B0502040204020203" pitchFamily="34" charset="-34"/>
              </a:rPr>
            </a:br>
            <a:r>
              <a:rPr lang="en-US" sz="3200" b="1" dirty="0" smtClean="0">
                <a:solidFill>
                  <a:srgbClr val="FFB61D"/>
                </a:solidFill>
                <a:cs typeface="Leelawadee" panose="020B0502040204020203" pitchFamily="34" charset="-34"/>
              </a:rPr>
              <a:t>Examples of Reducing Risks </a:t>
            </a:r>
            <a:r>
              <a:rPr lang="en-US" sz="3200" dirty="0">
                <a:solidFill>
                  <a:srgbClr val="FFB61D"/>
                </a:solidFill>
              </a:rPr>
              <a:t/>
            </a:r>
            <a:br>
              <a:rPr lang="en-US" sz="3200" dirty="0">
                <a:solidFill>
                  <a:srgbClr val="FFB61D"/>
                </a:solidFill>
              </a:rPr>
            </a:br>
            <a:endParaRPr lang="en-US" sz="3200" b="1" dirty="0">
              <a:solidFill>
                <a:srgbClr val="FFB61D"/>
              </a:solidFill>
              <a:cs typeface="Leelawadee" panose="020B0502040204020203" pitchFamily="34" charset="-34"/>
            </a:endParaRPr>
          </a:p>
        </p:txBody>
      </p:sp>
      <p:sp>
        <p:nvSpPr>
          <p:cNvPr id="3" name="TextBox 2"/>
          <p:cNvSpPr txBox="1"/>
          <p:nvPr/>
        </p:nvSpPr>
        <p:spPr>
          <a:xfrm>
            <a:off x="-118932" y="1168602"/>
            <a:ext cx="6748332" cy="5272213"/>
          </a:xfrm>
          <a:prstGeom prst="rect">
            <a:avLst/>
          </a:prstGeom>
          <a:noFill/>
        </p:spPr>
        <p:txBody>
          <a:bodyPr wrap="square" rtlCol="0">
            <a:spAutoFit/>
          </a:bodyPr>
          <a:lstStyle/>
          <a:p>
            <a:pPr lvl="1"/>
            <a:endParaRPr lang="en-US" sz="2300" b="1" dirty="0">
              <a:solidFill>
                <a:schemeClr val="bg1"/>
              </a:solidFill>
              <a:latin typeface="Leelawadee" panose="020B0502040204020203" pitchFamily="34" charset="-34"/>
              <a:cs typeface="Leelawadee" panose="020B0502040204020203" pitchFamily="34" charset="-34"/>
            </a:endParaRPr>
          </a:p>
          <a:p>
            <a:pPr lvl="1">
              <a:lnSpc>
                <a:spcPct val="80000"/>
              </a:lnSpc>
              <a:buFont typeface="Arial" pitchFamily="34" charset="0"/>
              <a:buChar char="•"/>
            </a:pPr>
            <a:r>
              <a:rPr lang="en-US" sz="2800" dirty="0" smtClean="0">
                <a:solidFill>
                  <a:srgbClr val="002060"/>
                </a:solidFill>
                <a:latin typeface="+mj-lt"/>
                <a:cs typeface="Leelawadee" panose="020B0502040204020203" pitchFamily="34" charset="-34"/>
              </a:rPr>
              <a:t> </a:t>
            </a:r>
            <a:r>
              <a:rPr lang="en-US" sz="2800" dirty="0" smtClean="0">
                <a:solidFill>
                  <a:srgbClr val="FFFF00"/>
                </a:solidFill>
                <a:latin typeface="+mj-lt"/>
                <a:cs typeface="Leelawadee" panose="020B0502040204020203" pitchFamily="34" charset="-34"/>
              </a:rPr>
              <a:t>Using </a:t>
            </a:r>
            <a:r>
              <a:rPr lang="en-US" sz="2800" dirty="0">
                <a:solidFill>
                  <a:srgbClr val="FFFF00"/>
                </a:solidFill>
                <a:latin typeface="+mj-lt"/>
                <a:cs typeface="Leelawadee" panose="020B0502040204020203" pitchFamily="34" charset="-34"/>
              </a:rPr>
              <a:t>a screen or </a:t>
            </a:r>
            <a:r>
              <a:rPr lang="en-US" sz="2800" dirty="0" smtClean="0">
                <a:solidFill>
                  <a:srgbClr val="FFFF00"/>
                </a:solidFill>
                <a:latin typeface="+mj-lt"/>
                <a:cs typeface="Leelawadee" panose="020B0502040204020203" pitchFamily="34" charset="-34"/>
              </a:rPr>
              <a:t>rubber tubing for</a:t>
            </a:r>
          </a:p>
          <a:p>
            <a:pPr lvl="1">
              <a:lnSpc>
                <a:spcPct val="80000"/>
              </a:lnSpc>
            </a:pPr>
            <a:r>
              <a:rPr lang="en-US" sz="2800" dirty="0" smtClean="0">
                <a:solidFill>
                  <a:srgbClr val="FFFF00"/>
                </a:solidFill>
                <a:latin typeface="+mj-lt"/>
                <a:cs typeface="Leelawadee" panose="020B0502040204020203" pitchFamily="34" charset="-34"/>
              </a:rPr>
              <a:t>crack </a:t>
            </a:r>
            <a:r>
              <a:rPr lang="en-US" sz="2800" dirty="0">
                <a:solidFill>
                  <a:srgbClr val="FFFF00"/>
                </a:solidFill>
                <a:latin typeface="+mj-lt"/>
                <a:cs typeface="Leelawadee" panose="020B0502040204020203" pitchFamily="34" charset="-34"/>
              </a:rPr>
              <a:t>use </a:t>
            </a:r>
            <a:endParaRPr lang="en-US" sz="2800" dirty="0" smtClean="0">
              <a:solidFill>
                <a:srgbClr val="FFFF00"/>
              </a:solidFill>
              <a:latin typeface="+mj-lt"/>
              <a:cs typeface="Leelawadee" panose="020B0502040204020203" pitchFamily="34" charset="-34"/>
            </a:endParaRPr>
          </a:p>
          <a:p>
            <a:pPr lvl="1">
              <a:lnSpc>
                <a:spcPct val="80000"/>
              </a:lnSpc>
              <a:buFont typeface="Arial" pitchFamily="34" charset="0"/>
              <a:buChar char="•"/>
            </a:pPr>
            <a:endParaRPr lang="en-US" sz="2800" dirty="0">
              <a:solidFill>
                <a:srgbClr val="FFFF00"/>
              </a:solidFill>
              <a:latin typeface="+mj-lt"/>
              <a:cs typeface="Leelawadee" panose="020B0502040204020203" pitchFamily="34" charset="-34"/>
            </a:endParaRPr>
          </a:p>
          <a:p>
            <a:pPr lvl="1">
              <a:lnSpc>
                <a:spcPct val="80000"/>
              </a:lnSpc>
              <a:buFont typeface="Arial" pitchFamily="34" charset="0"/>
              <a:buChar char="•"/>
            </a:pPr>
            <a:r>
              <a:rPr lang="en-US" sz="2800" dirty="0" smtClean="0">
                <a:solidFill>
                  <a:srgbClr val="FFFF00"/>
                </a:solidFill>
                <a:latin typeface="+mj-lt"/>
                <a:cs typeface="Leelawadee" panose="020B0502040204020203" pitchFamily="34" charset="-34"/>
              </a:rPr>
              <a:t> Getting </a:t>
            </a:r>
            <a:r>
              <a:rPr lang="en-US" sz="2800" dirty="0">
                <a:solidFill>
                  <a:srgbClr val="FFFF00"/>
                </a:solidFill>
                <a:latin typeface="+mj-lt"/>
                <a:cs typeface="Leelawadee" panose="020B0502040204020203" pitchFamily="34" charset="-34"/>
              </a:rPr>
              <a:t>off the bus </a:t>
            </a:r>
            <a:r>
              <a:rPr lang="en-US" sz="2800" dirty="0" smtClean="0">
                <a:solidFill>
                  <a:srgbClr val="FFFF00"/>
                </a:solidFill>
                <a:latin typeface="+mj-lt"/>
                <a:cs typeface="Leelawadee" panose="020B0502040204020203" pitchFamily="34" charset="-34"/>
              </a:rPr>
              <a:t>two stops earlier </a:t>
            </a:r>
          </a:p>
          <a:p>
            <a:pPr lvl="1">
              <a:lnSpc>
                <a:spcPct val="80000"/>
              </a:lnSpc>
            </a:pPr>
            <a:r>
              <a:rPr lang="en-US" sz="2800" dirty="0" smtClean="0">
                <a:solidFill>
                  <a:srgbClr val="FFFF00"/>
                </a:solidFill>
                <a:latin typeface="+mj-lt"/>
                <a:cs typeface="Leelawadee" panose="020B0502040204020203" pitchFamily="34" charset="-34"/>
              </a:rPr>
              <a:t>and </a:t>
            </a:r>
            <a:r>
              <a:rPr lang="en-US" sz="2800" dirty="0">
                <a:solidFill>
                  <a:srgbClr val="FFFF00"/>
                </a:solidFill>
                <a:latin typeface="+mj-lt"/>
                <a:cs typeface="Leelawadee" panose="020B0502040204020203" pitchFamily="34" charset="-34"/>
              </a:rPr>
              <a:t>walking </a:t>
            </a:r>
            <a:endParaRPr lang="en-US" sz="2800" dirty="0" smtClean="0">
              <a:solidFill>
                <a:srgbClr val="FFFF00"/>
              </a:solidFill>
              <a:latin typeface="+mj-lt"/>
              <a:cs typeface="Leelawadee" panose="020B0502040204020203" pitchFamily="34" charset="-34"/>
            </a:endParaRPr>
          </a:p>
          <a:p>
            <a:pPr lvl="1">
              <a:lnSpc>
                <a:spcPct val="80000"/>
              </a:lnSpc>
              <a:buFont typeface="Arial" pitchFamily="34" charset="0"/>
              <a:buChar char="•"/>
            </a:pPr>
            <a:endParaRPr lang="en-US" sz="2800" dirty="0">
              <a:solidFill>
                <a:srgbClr val="FFFF00"/>
              </a:solidFill>
              <a:latin typeface="+mj-lt"/>
              <a:cs typeface="Leelawadee" panose="020B0502040204020203" pitchFamily="34" charset="-34"/>
            </a:endParaRPr>
          </a:p>
          <a:p>
            <a:pPr lvl="1">
              <a:lnSpc>
                <a:spcPct val="80000"/>
              </a:lnSpc>
              <a:buFont typeface="Arial" pitchFamily="34" charset="0"/>
              <a:buChar char="•"/>
            </a:pPr>
            <a:r>
              <a:rPr lang="en-US" sz="2800" dirty="0" smtClean="0">
                <a:solidFill>
                  <a:srgbClr val="FFFF00"/>
                </a:solidFill>
                <a:latin typeface="+mj-lt"/>
                <a:cs typeface="Leelawadee" panose="020B0502040204020203" pitchFamily="34" charset="-34"/>
              </a:rPr>
              <a:t> Switching </a:t>
            </a:r>
            <a:r>
              <a:rPr lang="en-US" sz="2800" dirty="0">
                <a:solidFill>
                  <a:srgbClr val="FFFF00"/>
                </a:solidFill>
                <a:latin typeface="+mj-lt"/>
                <a:cs typeface="Leelawadee" panose="020B0502040204020203" pitchFamily="34" charset="-34"/>
              </a:rPr>
              <a:t>timing </a:t>
            </a:r>
            <a:endParaRPr lang="en-US" sz="2800" dirty="0" smtClean="0">
              <a:solidFill>
                <a:srgbClr val="FFFF00"/>
              </a:solidFill>
              <a:latin typeface="+mj-lt"/>
              <a:cs typeface="Leelawadee" panose="020B0502040204020203" pitchFamily="34" charset="-34"/>
            </a:endParaRPr>
          </a:p>
          <a:p>
            <a:pPr lvl="1">
              <a:lnSpc>
                <a:spcPct val="80000"/>
              </a:lnSpc>
              <a:buFont typeface="Arial" pitchFamily="34" charset="0"/>
              <a:buChar char="•"/>
            </a:pPr>
            <a:endParaRPr lang="en-US" sz="2800" dirty="0">
              <a:solidFill>
                <a:srgbClr val="FFFF00"/>
              </a:solidFill>
              <a:latin typeface="+mj-lt"/>
              <a:cs typeface="Leelawadee" panose="020B0502040204020203" pitchFamily="34" charset="-34"/>
            </a:endParaRPr>
          </a:p>
          <a:p>
            <a:pPr lvl="1">
              <a:lnSpc>
                <a:spcPct val="80000"/>
              </a:lnSpc>
              <a:buFont typeface="Arial" pitchFamily="34" charset="0"/>
              <a:buChar char="•"/>
            </a:pPr>
            <a:r>
              <a:rPr lang="en-US" sz="2800" dirty="0" smtClean="0">
                <a:solidFill>
                  <a:srgbClr val="FFFF00"/>
                </a:solidFill>
                <a:latin typeface="+mj-lt"/>
                <a:cs typeface="Leelawadee" panose="020B0502040204020203" pitchFamily="34" charset="-34"/>
              </a:rPr>
              <a:t> Paying rent before buying substances</a:t>
            </a:r>
          </a:p>
          <a:p>
            <a:pPr lvl="1">
              <a:lnSpc>
                <a:spcPct val="80000"/>
              </a:lnSpc>
            </a:pPr>
            <a:endParaRPr lang="en-US" sz="2800" dirty="0">
              <a:solidFill>
                <a:srgbClr val="FFFF00"/>
              </a:solidFill>
              <a:latin typeface="+mj-lt"/>
              <a:cs typeface="Leelawadee" panose="020B0502040204020203" pitchFamily="34" charset="-34"/>
            </a:endParaRPr>
          </a:p>
          <a:p>
            <a:pPr lvl="1">
              <a:lnSpc>
                <a:spcPct val="80000"/>
              </a:lnSpc>
              <a:buFont typeface="Arial" pitchFamily="34" charset="0"/>
              <a:buChar char="•"/>
            </a:pPr>
            <a:r>
              <a:rPr lang="en-US" sz="2800" dirty="0" smtClean="0">
                <a:solidFill>
                  <a:srgbClr val="FFFF00"/>
                </a:solidFill>
                <a:latin typeface="+mj-lt"/>
                <a:cs typeface="Leelawadee" panose="020B0502040204020203" pitchFamily="34" charset="-34"/>
              </a:rPr>
              <a:t> Buying </a:t>
            </a:r>
            <a:r>
              <a:rPr lang="en-US" sz="2800" dirty="0">
                <a:solidFill>
                  <a:srgbClr val="FFFF00"/>
                </a:solidFill>
                <a:latin typeface="+mj-lt"/>
                <a:cs typeface="Leelawadee" panose="020B0502040204020203" pitchFamily="34" charset="-34"/>
              </a:rPr>
              <a:t>a pint or 6 </a:t>
            </a:r>
            <a:r>
              <a:rPr lang="en-US" sz="2800" dirty="0" smtClean="0">
                <a:solidFill>
                  <a:srgbClr val="FFFF00"/>
                </a:solidFill>
                <a:latin typeface="+mj-lt"/>
                <a:cs typeface="Leelawadee" panose="020B0502040204020203" pitchFamily="34" charset="-34"/>
              </a:rPr>
              <a:t>pack instead </a:t>
            </a:r>
            <a:r>
              <a:rPr lang="en-US" sz="2800" dirty="0">
                <a:solidFill>
                  <a:srgbClr val="FFFF00"/>
                </a:solidFill>
                <a:latin typeface="+mj-lt"/>
                <a:cs typeface="Leelawadee" panose="020B0502040204020203" pitchFamily="34" charset="-34"/>
              </a:rPr>
              <a:t>of </a:t>
            </a:r>
            <a:r>
              <a:rPr lang="en-US" sz="2800" dirty="0" smtClean="0">
                <a:solidFill>
                  <a:srgbClr val="FFFF00"/>
                </a:solidFill>
                <a:latin typeface="+mj-lt"/>
                <a:cs typeface="Leelawadee" panose="020B0502040204020203" pitchFamily="34" charset="-34"/>
              </a:rPr>
              <a:t>a</a:t>
            </a:r>
          </a:p>
          <a:p>
            <a:pPr lvl="1">
              <a:lnSpc>
                <a:spcPct val="80000"/>
              </a:lnSpc>
            </a:pPr>
            <a:r>
              <a:rPr lang="en-US" sz="2800" dirty="0" smtClean="0">
                <a:solidFill>
                  <a:srgbClr val="FFFF00"/>
                </a:solidFill>
                <a:latin typeface="+mj-lt"/>
                <a:cs typeface="Leelawadee" panose="020B0502040204020203" pitchFamily="34" charset="-34"/>
              </a:rPr>
              <a:t>quart</a:t>
            </a:r>
          </a:p>
          <a:p>
            <a:pPr lvl="1">
              <a:lnSpc>
                <a:spcPct val="80000"/>
              </a:lnSpc>
              <a:buFont typeface="Arial" pitchFamily="34" charset="0"/>
              <a:buChar char="•"/>
            </a:pPr>
            <a:endParaRPr lang="en-US" sz="2800" dirty="0">
              <a:solidFill>
                <a:srgbClr val="FFFF00"/>
              </a:solidFill>
              <a:latin typeface="+mj-lt"/>
              <a:cs typeface="Leelawadee" panose="020B0502040204020203" pitchFamily="34" charset="-34"/>
            </a:endParaRPr>
          </a:p>
          <a:p>
            <a:pPr lvl="1">
              <a:lnSpc>
                <a:spcPct val="80000"/>
              </a:lnSpc>
              <a:buFont typeface="Arial" pitchFamily="34" charset="0"/>
              <a:buChar char="•"/>
            </a:pPr>
            <a:r>
              <a:rPr lang="en-US" sz="2800" dirty="0" smtClean="0">
                <a:solidFill>
                  <a:srgbClr val="FFFF00"/>
                </a:solidFill>
                <a:latin typeface="+mj-lt"/>
                <a:cs typeface="Leelawadee" panose="020B0502040204020203" pitchFamily="34" charset="-34"/>
              </a:rPr>
              <a:t> Buy </a:t>
            </a:r>
            <a:r>
              <a:rPr lang="en-US" sz="2800" dirty="0" err="1" smtClean="0">
                <a:solidFill>
                  <a:srgbClr val="FFFF00"/>
                </a:solidFill>
                <a:latin typeface="+mj-lt"/>
                <a:cs typeface="Leelawadee" panose="020B0502040204020203" pitchFamily="34" charset="-34"/>
              </a:rPr>
              <a:t>loosie</a:t>
            </a:r>
            <a:r>
              <a:rPr lang="en-US" sz="2800" dirty="0" smtClean="0">
                <a:solidFill>
                  <a:srgbClr val="FFFF00"/>
                </a:solidFill>
                <a:latin typeface="+mj-lt"/>
                <a:cs typeface="Leelawadee" panose="020B0502040204020203" pitchFamily="34" charset="-34"/>
              </a:rPr>
              <a:t> </a:t>
            </a:r>
            <a:r>
              <a:rPr lang="en-US" sz="2800" dirty="0">
                <a:solidFill>
                  <a:srgbClr val="FFFF00"/>
                </a:solidFill>
                <a:latin typeface="+mj-lt"/>
                <a:cs typeface="Leelawadee" panose="020B0502040204020203" pitchFamily="34" charset="-34"/>
              </a:rPr>
              <a:t>instead of a pack </a:t>
            </a:r>
          </a:p>
        </p:txBody>
      </p:sp>
      <p:pic>
        <p:nvPicPr>
          <p:cNvPr id="6" name="image1.png"/>
          <p:cNvPicPr/>
          <p:nvPr/>
        </p:nvPicPr>
        <p:blipFill>
          <a:blip r:embed="rId4" cstate="print">
            <a:alphaModFix amt="55000"/>
            <a:extLst/>
          </a:blip>
          <a:stretch>
            <a:fillRect/>
          </a:stretch>
        </p:blipFill>
        <p:spPr>
          <a:xfrm>
            <a:off x="7696200" y="6185614"/>
            <a:ext cx="1056923" cy="444500"/>
          </a:xfrm>
          <a:prstGeom prst="rect">
            <a:avLst/>
          </a:prstGeom>
          <a:ln w="12700">
            <a:miter lim="400000"/>
          </a:ln>
        </p:spPr>
      </p:pic>
      <p:pic>
        <p:nvPicPr>
          <p:cNvPr id="5" name="Picture 4" descr="six pack.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172200" y="1676400"/>
            <a:ext cx="2743200" cy="2057400"/>
          </a:xfrm>
          <a:prstGeom prst="rect">
            <a:avLst/>
          </a:prstGeom>
        </p:spPr>
      </p:pic>
      <p:pic>
        <p:nvPicPr>
          <p:cNvPr id="9" name="Picture 8" descr="loosies1.jp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277899" y="4419600"/>
            <a:ext cx="2405860" cy="1603906"/>
          </a:xfrm>
          <a:prstGeom prst="rect">
            <a:avLst/>
          </a:prstGeom>
        </p:spPr>
      </p:pic>
    </p:spTree>
    <p:extLst>
      <p:ext uri="{BB962C8B-B14F-4D97-AF65-F5344CB8AC3E}">
        <p14:creationId xmlns:p14="http://schemas.microsoft.com/office/powerpoint/2010/main" xmlns="" val="14392748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lh4.ggpht.com/_jFM-Fd8NDFE/THaZNGhdZRI/AAAAAAAAJG0/z2yW_Ebu22s/s1600/Rustic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81" y="0"/>
            <a:ext cx="9150081"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304800" y="1600200"/>
            <a:ext cx="8636667" cy="914400"/>
          </a:xfrm>
        </p:spPr>
        <p:txBody>
          <a:bodyPr>
            <a:normAutofit/>
          </a:bodyPr>
          <a:lstStyle/>
          <a:p>
            <a:pPr marL="109728" indent="0">
              <a:lnSpc>
                <a:spcPct val="90000"/>
              </a:lnSpc>
              <a:buNone/>
            </a:pPr>
            <a:r>
              <a:rPr lang="en-US" sz="2400" b="1" dirty="0" smtClean="0">
                <a:solidFill>
                  <a:srgbClr val="FFB61D"/>
                </a:solidFill>
                <a:effectLst>
                  <a:outerShdw blurRad="50800" dist="38100" dir="2700000" algn="tl" rotWithShape="0">
                    <a:srgbClr val="000000">
                      <a:alpha val="43000"/>
                    </a:srgbClr>
                  </a:outerShdw>
                </a:effectLst>
                <a:latin typeface="+mj-lt"/>
                <a:cs typeface="Urdu Typesetting" panose="03020402040406030203" pitchFamily="66" charset="-78"/>
              </a:rPr>
              <a:t>“Attitude is not everything, it is nearly everything” </a:t>
            </a:r>
            <a:r>
              <a:rPr lang="en-US" sz="2400" b="1" dirty="0" smtClean="0">
                <a:solidFill>
                  <a:schemeClr val="bg1"/>
                </a:solidFill>
                <a:effectLst>
                  <a:outerShdw blurRad="50800" dist="38100" dir="2700000" algn="tl" rotWithShape="0">
                    <a:srgbClr val="000000">
                      <a:alpha val="43000"/>
                    </a:srgbClr>
                  </a:outerShdw>
                </a:effectLst>
                <a:latin typeface="+mj-lt"/>
                <a:cs typeface="Urdu Typesetting" panose="03020402040406030203" pitchFamily="66" charset="-78"/>
              </a:rPr>
              <a:t>					–Bert Pepper, MD </a:t>
            </a:r>
          </a:p>
          <a:p>
            <a:pPr marL="109728" indent="0">
              <a:lnSpc>
                <a:spcPct val="90000"/>
              </a:lnSpc>
              <a:buNone/>
            </a:pPr>
            <a:endParaRPr lang="en-US" sz="2400" dirty="0" smtClean="0">
              <a:solidFill>
                <a:schemeClr val="bg1"/>
              </a:solidFill>
              <a:latin typeface="Urdu Typesetting" panose="03020402040406030203" pitchFamily="66" charset="-78"/>
              <a:cs typeface="Urdu Typesetting" panose="03020402040406030203" pitchFamily="66" charset="-78"/>
            </a:endParaRPr>
          </a:p>
          <a:p>
            <a:pPr marL="109728" indent="0">
              <a:lnSpc>
                <a:spcPct val="90000"/>
              </a:lnSpc>
              <a:buNone/>
            </a:pPr>
            <a:endParaRPr lang="en-US" sz="2400" dirty="0" smtClean="0">
              <a:solidFill>
                <a:schemeClr val="bg1"/>
              </a:solidFill>
              <a:latin typeface="Urdu Typesetting" panose="03020402040406030203" pitchFamily="66" charset="-78"/>
              <a:cs typeface="Urdu Typesetting" panose="03020402040406030203" pitchFamily="66" charset="-78"/>
            </a:endParaRPr>
          </a:p>
          <a:p>
            <a:pPr marL="109728" indent="0">
              <a:lnSpc>
                <a:spcPct val="90000"/>
              </a:lnSpc>
              <a:buNone/>
            </a:pPr>
            <a:endParaRPr lang="en-US" sz="2400" dirty="0">
              <a:solidFill>
                <a:schemeClr val="bg1"/>
              </a:solidFill>
              <a:latin typeface="Urdu Typesetting" panose="03020402040406030203" pitchFamily="66" charset="-78"/>
              <a:cs typeface="Urdu Typesetting" panose="03020402040406030203" pitchFamily="66" charset="-78"/>
            </a:endParaRPr>
          </a:p>
        </p:txBody>
      </p:sp>
      <p:sp>
        <p:nvSpPr>
          <p:cNvPr id="4" name="Rounded Rectangle 3"/>
          <p:cNvSpPr/>
          <p:nvPr/>
        </p:nvSpPr>
        <p:spPr>
          <a:xfrm>
            <a:off x="304800" y="400408"/>
            <a:ext cx="8448323" cy="1066800"/>
          </a:xfrm>
          <a:prstGeom prst="roundRect">
            <a:avLst/>
          </a:prstGeom>
          <a:solidFill>
            <a:srgbClr val="BD1734">
              <a:alpha val="6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546588" y="400408"/>
            <a:ext cx="8229600" cy="1066800"/>
          </a:xfrm>
          <a:ln>
            <a:noFill/>
          </a:ln>
        </p:spPr>
        <p:txBody>
          <a:bodyPr>
            <a:normAutofit/>
          </a:bodyPr>
          <a:lstStyle/>
          <a:p>
            <a:r>
              <a:rPr lang="en-US" sz="3400" b="1" dirty="0" smtClean="0">
                <a:solidFill>
                  <a:srgbClr val="FFB61D"/>
                </a:solidFill>
                <a:cs typeface="Urdu Typesetting" panose="03020402040406030203" pitchFamily="66" charset="-78"/>
              </a:rPr>
              <a:t>Harm Reduction and Housing First</a:t>
            </a:r>
            <a:endParaRPr lang="en-US" sz="3400" b="1" dirty="0">
              <a:solidFill>
                <a:srgbClr val="FFB61D"/>
              </a:solidFill>
              <a:cs typeface="Urdu Typesetting" panose="03020402040406030203" pitchFamily="66" charset="-78"/>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xmlns="" val="0"/>
              </a:ext>
            </a:extLst>
          </a:blip>
          <a:srcRect l="26667"/>
          <a:stretch/>
        </p:blipFill>
        <p:spPr>
          <a:xfrm>
            <a:off x="4267200" y="2450282"/>
            <a:ext cx="3429000" cy="1649278"/>
          </a:xfrm>
          <a:prstGeom prst="rect">
            <a:avLst/>
          </a:prstGeom>
        </p:spPr>
      </p:pic>
      <p:pic>
        <p:nvPicPr>
          <p:cNvPr id="8" name="image1.png"/>
          <p:cNvPicPr/>
          <p:nvPr/>
        </p:nvPicPr>
        <p:blipFill>
          <a:blip r:embed="rId5" cstate="print">
            <a:alphaModFix amt="55000"/>
            <a:extLst/>
          </a:blip>
          <a:stretch>
            <a:fillRect/>
          </a:stretch>
        </p:blipFill>
        <p:spPr>
          <a:xfrm>
            <a:off x="7696200" y="6185614"/>
            <a:ext cx="1056923" cy="444500"/>
          </a:xfrm>
          <a:prstGeom prst="rect">
            <a:avLst/>
          </a:prstGeom>
          <a:ln w="12700">
            <a:miter lim="400000"/>
          </a:ln>
        </p:spPr>
      </p:pic>
      <p:sp>
        <p:nvSpPr>
          <p:cNvPr id="9" name="TextBox 8"/>
          <p:cNvSpPr txBox="1"/>
          <p:nvPr/>
        </p:nvSpPr>
        <p:spPr>
          <a:xfrm>
            <a:off x="546588" y="3930098"/>
            <a:ext cx="7987812" cy="2339102"/>
          </a:xfrm>
          <a:prstGeom prst="rect">
            <a:avLst/>
          </a:prstGeom>
          <a:noFill/>
        </p:spPr>
        <p:txBody>
          <a:bodyPr wrap="square" rtlCol="0">
            <a:spAutoFit/>
          </a:bodyPr>
          <a:lstStyle/>
          <a:p>
            <a:pPr marL="109728" indent="0">
              <a:lnSpc>
                <a:spcPct val="90000"/>
              </a:lnSpc>
              <a:buNone/>
            </a:pPr>
            <a:r>
              <a:rPr lang="en-US" sz="2800" b="1" dirty="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rPr>
              <a:t>Harm reduction </a:t>
            </a:r>
            <a:r>
              <a:rPr lang="en-US" sz="2800" b="1" dirty="0" smtClean="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rPr>
              <a:t>is:</a:t>
            </a:r>
          </a:p>
          <a:p>
            <a:pPr marL="452628" indent="-342900">
              <a:lnSpc>
                <a:spcPct val="90000"/>
              </a:lnSpc>
              <a:buFont typeface="Arial"/>
              <a:buChar char="•"/>
            </a:pPr>
            <a:r>
              <a:rPr lang="en-US" sz="2800" b="1" dirty="0" smtClean="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rPr>
              <a:t>An </a:t>
            </a:r>
            <a:r>
              <a:rPr lang="en-US" sz="2800" b="1" dirty="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rPr>
              <a:t>integral part of Housing First </a:t>
            </a:r>
          </a:p>
          <a:p>
            <a:pPr marL="452628" indent="-342900">
              <a:lnSpc>
                <a:spcPct val="90000"/>
              </a:lnSpc>
              <a:buFont typeface="Arial"/>
              <a:buChar char="•"/>
            </a:pPr>
            <a:r>
              <a:rPr lang="en-US" sz="2800" b="1" dirty="0" smtClean="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rPr>
              <a:t>Rooted </a:t>
            </a:r>
            <a:r>
              <a:rPr lang="en-US" sz="2800" b="1" dirty="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rPr>
              <a:t>in unconditional positive regard for the </a:t>
            </a:r>
            <a:r>
              <a:rPr lang="en-US" sz="2800" b="1" dirty="0" smtClean="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rPr>
              <a:t>individual</a:t>
            </a:r>
          </a:p>
          <a:p>
            <a:pPr marL="109728">
              <a:lnSpc>
                <a:spcPct val="90000"/>
              </a:lnSpc>
            </a:pPr>
            <a:r>
              <a:rPr lang="en-US" sz="2800" b="1" dirty="0" smtClean="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rPr>
              <a:t> </a:t>
            </a:r>
            <a:endParaRPr lang="en-US" sz="2800" b="1" dirty="0">
              <a:solidFill>
                <a:srgbClr val="FFFF00"/>
              </a:solidFill>
              <a:effectLst>
                <a:outerShdw blurRad="50800" dist="38100" dir="2700000" algn="tl" rotWithShape="0">
                  <a:srgbClr val="000000">
                    <a:alpha val="43000"/>
                  </a:srgbClr>
                </a:outerShdw>
              </a:effectLst>
              <a:latin typeface="+mj-lt"/>
              <a:cs typeface="Urdu Typesetting" panose="03020402040406030203" pitchFamily="66" charset="-78"/>
            </a:endParaRPr>
          </a:p>
          <a:p>
            <a:endParaRPr lang="en-US" sz="2000" dirty="0">
              <a:latin typeface="+mj-lt"/>
            </a:endParaRPr>
          </a:p>
        </p:txBody>
      </p:sp>
    </p:spTree>
    <p:extLst>
      <p:ext uri="{BB962C8B-B14F-4D97-AF65-F5344CB8AC3E}">
        <p14:creationId xmlns:p14="http://schemas.microsoft.com/office/powerpoint/2010/main" xmlns="" val="6041846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lh4.ggpht.com/_jFM-Fd8NDFE/THaZNGhdZRI/AAAAAAAAJG0/z2yW_Ebu22s/s1600/Rustic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81" y="0"/>
            <a:ext cx="9150081"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152400" y="228600"/>
            <a:ext cx="8839200" cy="533400"/>
          </a:xfrm>
        </p:spPr>
        <p:txBody>
          <a:bodyPr>
            <a:normAutofit/>
          </a:bodyPr>
          <a:lstStyle/>
          <a:p>
            <a:r>
              <a:rPr lang="en-US" sz="2600" b="1" dirty="0" smtClean="0">
                <a:solidFill>
                  <a:srgbClr val="FFB61D"/>
                </a:solidFill>
                <a:effectLst>
                  <a:outerShdw blurRad="50800" dist="38100" dir="2700000" algn="tl" rotWithShape="0">
                    <a:srgbClr val="000000">
                      <a:alpha val="43000"/>
                    </a:srgbClr>
                  </a:outerShdw>
                </a:effectLst>
                <a:cs typeface="Urdu Typesetting" panose="03020402040406030203" pitchFamily="66" charset="-78"/>
              </a:rPr>
              <a:t>Harm Reduction and Liability in Housing First Programs  </a:t>
            </a:r>
            <a:endParaRPr lang="en-US" sz="2600" b="1" dirty="0">
              <a:solidFill>
                <a:srgbClr val="FFB61D"/>
              </a:solidFill>
              <a:effectLst>
                <a:outerShdw blurRad="50800" dist="38100" dir="2700000" algn="tl" rotWithShape="0">
                  <a:srgbClr val="000000">
                    <a:alpha val="43000"/>
                  </a:srgbClr>
                </a:outerShdw>
              </a:effectLst>
              <a:cs typeface="Urdu Typesetting" panose="03020402040406030203" pitchFamily="66" charset="-78"/>
            </a:endParaRPr>
          </a:p>
        </p:txBody>
      </p:sp>
      <p:graphicFrame>
        <p:nvGraphicFramePr>
          <p:cNvPr id="4" name="Diagram 3"/>
          <p:cNvGraphicFramePr/>
          <p:nvPr>
            <p:extLst/>
          </p:nvPr>
        </p:nvGraphicFramePr>
        <p:xfrm>
          <a:off x="77582" y="1066800"/>
          <a:ext cx="8686800" cy="55769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1.png"/>
          <p:cNvPicPr/>
          <p:nvPr/>
        </p:nvPicPr>
        <p:blipFill>
          <a:blip r:embed="rId9" cstate="print">
            <a:alphaModFix amt="55000"/>
            <a:extLst/>
          </a:blip>
          <a:stretch>
            <a:fillRect/>
          </a:stretch>
        </p:blipFill>
        <p:spPr>
          <a:xfrm>
            <a:off x="7934677" y="6343651"/>
            <a:ext cx="1056923" cy="444500"/>
          </a:xfrm>
          <a:prstGeom prst="rect">
            <a:avLst/>
          </a:prstGeom>
          <a:ln w="12700">
            <a:miter lim="400000"/>
          </a:ln>
        </p:spPr>
      </p:pic>
    </p:spTree>
    <p:extLst>
      <p:ext uri="{BB962C8B-B14F-4D97-AF65-F5344CB8AC3E}">
        <p14:creationId xmlns:p14="http://schemas.microsoft.com/office/powerpoint/2010/main" xmlns="" val="442088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lh4.ggpht.com/_jFM-Fd8NDFE/THaZNGhdZRI/AAAAAAAAJG0/z2yW_Ebu22s/s1600/Rustic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81" y="0"/>
            <a:ext cx="9150081"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228600" y="381000"/>
            <a:ext cx="8524523" cy="685800"/>
          </a:xfrm>
          <a:prstGeom prst="roundRect">
            <a:avLst/>
          </a:prstGeom>
          <a:solidFill>
            <a:srgbClr val="BD1734">
              <a:alpha val="6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5916" y="693816"/>
            <a:ext cx="9525000" cy="1022130"/>
          </a:xfrm>
          <a:ln>
            <a:noFill/>
          </a:ln>
        </p:spPr>
        <p:txBody>
          <a:bodyPr>
            <a:normAutofit fontScale="90000"/>
          </a:bodyPr>
          <a:lstStyle/>
          <a:p>
            <a:r>
              <a:rPr lang="en-US" sz="3500" b="1" dirty="0" smtClean="0">
                <a:solidFill>
                  <a:srgbClr val="FFB61D"/>
                </a:solidFill>
                <a:effectLst>
                  <a:outerShdw blurRad="50800" dist="38100" dir="2700000" algn="tl" rotWithShape="0">
                    <a:srgbClr val="000000">
                      <a:alpha val="43000"/>
                    </a:srgbClr>
                  </a:outerShdw>
                </a:effectLst>
                <a:cs typeface="Urdu Typesetting" panose="03020402040406030203" pitchFamily="66" charset="-78"/>
              </a:rPr>
              <a:t/>
            </a:r>
            <a:br>
              <a:rPr lang="en-US" sz="3500" b="1" dirty="0" smtClean="0">
                <a:solidFill>
                  <a:srgbClr val="FFB61D"/>
                </a:solidFill>
                <a:effectLst>
                  <a:outerShdw blurRad="50800" dist="38100" dir="2700000" algn="tl" rotWithShape="0">
                    <a:srgbClr val="000000">
                      <a:alpha val="43000"/>
                    </a:srgbClr>
                  </a:outerShdw>
                </a:effectLst>
                <a:cs typeface="Urdu Typesetting" panose="03020402040406030203" pitchFamily="66" charset="-78"/>
              </a:rPr>
            </a:br>
            <a:r>
              <a:rPr lang="en-US" sz="3500" b="1" dirty="0" smtClean="0">
                <a:solidFill>
                  <a:srgbClr val="FFB61D"/>
                </a:solidFill>
                <a:effectLst>
                  <a:outerShdw blurRad="50800" dist="38100" dir="2700000" algn="tl" rotWithShape="0">
                    <a:srgbClr val="000000">
                      <a:alpha val="43000"/>
                    </a:srgbClr>
                  </a:outerShdw>
                </a:effectLst>
                <a:cs typeface="Urdu Typesetting" panose="03020402040406030203" pitchFamily="66" charset="-78"/>
              </a:rPr>
              <a:t/>
            </a:r>
            <a:br>
              <a:rPr lang="en-US" sz="3500" b="1" dirty="0" smtClean="0">
                <a:solidFill>
                  <a:srgbClr val="FFB61D"/>
                </a:solidFill>
                <a:effectLst>
                  <a:outerShdw blurRad="50800" dist="38100" dir="2700000" algn="tl" rotWithShape="0">
                    <a:srgbClr val="000000">
                      <a:alpha val="43000"/>
                    </a:srgbClr>
                  </a:outerShdw>
                </a:effectLst>
                <a:cs typeface="Urdu Typesetting" panose="03020402040406030203" pitchFamily="66" charset="-78"/>
              </a:rPr>
            </a:br>
            <a:r>
              <a:rPr lang="en-US" sz="2700" b="1" dirty="0" smtClean="0">
                <a:solidFill>
                  <a:srgbClr val="FFB61D"/>
                </a:solidFill>
                <a:effectLst>
                  <a:outerShdw blurRad="50800" dist="38100" dir="2700000" algn="tl" rotWithShape="0">
                    <a:srgbClr val="000000">
                      <a:alpha val="43000"/>
                    </a:srgbClr>
                  </a:outerShdw>
                </a:effectLst>
                <a:cs typeface="Urdu Typesetting" panose="03020402040406030203" pitchFamily="66" charset="-78"/>
              </a:rPr>
              <a:t>Decisional Balance: </a:t>
            </a:r>
            <a:r>
              <a:rPr lang="en-US" sz="2700" b="1" dirty="0">
                <a:solidFill>
                  <a:srgbClr val="FFB61D"/>
                </a:solidFill>
                <a:effectLst>
                  <a:outerShdw blurRad="50800" dist="38100" dir="2700000" algn="tl" rotWithShape="0">
                    <a:srgbClr val="000000">
                      <a:alpha val="43000"/>
                    </a:srgbClr>
                  </a:outerShdw>
                </a:effectLst>
                <a:cs typeface="Urdu Typesetting" panose="03020402040406030203" pitchFamily="66" charset="-78"/>
              </a:rPr>
              <a:t>H</a:t>
            </a:r>
            <a:r>
              <a:rPr lang="en-US" sz="2700" b="1" dirty="0" smtClean="0">
                <a:solidFill>
                  <a:srgbClr val="FFB61D"/>
                </a:solidFill>
                <a:effectLst>
                  <a:outerShdw blurRad="50800" dist="38100" dir="2700000" algn="tl" rotWithShape="0">
                    <a:srgbClr val="000000">
                      <a:alpha val="43000"/>
                    </a:srgbClr>
                  </a:outerShdw>
                </a:effectLst>
                <a:cs typeface="Urdu Typesetting" panose="03020402040406030203" pitchFamily="66" charset="-78"/>
              </a:rPr>
              <a:t>aving open and honest conversation </a:t>
            </a:r>
            <a:r>
              <a:rPr lang="en-US" sz="3500" b="1" dirty="0" smtClean="0">
                <a:solidFill>
                  <a:schemeClr val="bg1"/>
                </a:solidFill>
                <a:effectLst>
                  <a:outerShdw blurRad="50800" dist="38100" dir="2700000" algn="tl" rotWithShape="0">
                    <a:srgbClr val="000000">
                      <a:alpha val="43000"/>
                    </a:srgbClr>
                  </a:outerShdw>
                </a:effectLst>
                <a:cs typeface="Urdu Typesetting" panose="03020402040406030203" pitchFamily="66" charset="-78"/>
              </a:rPr>
              <a:t/>
            </a:r>
            <a:br>
              <a:rPr lang="en-US" sz="3500" b="1" dirty="0" smtClean="0">
                <a:solidFill>
                  <a:schemeClr val="bg1"/>
                </a:solidFill>
                <a:effectLst>
                  <a:outerShdw blurRad="50800" dist="38100" dir="2700000" algn="tl" rotWithShape="0">
                    <a:srgbClr val="000000">
                      <a:alpha val="43000"/>
                    </a:srgbClr>
                  </a:outerShdw>
                </a:effectLst>
                <a:cs typeface="Urdu Typesetting" panose="03020402040406030203" pitchFamily="66" charset="-78"/>
              </a:rPr>
            </a:br>
            <a:r>
              <a:rPr lang="en-US" sz="3500" b="1" dirty="0" smtClean="0">
                <a:solidFill>
                  <a:schemeClr val="bg1"/>
                </a:solidFill>
                <a:effectLst>
                  <a:outerShdw blurRad="50800" dist="38100" dir="2700000" algn="tl" rotWithShape="0">
                    <a:srgbClr val="000000">
                      <a:alpha val="43000"/>
                    </a:srgbClr>
                  </a:outerShdw>
                </a:effectLst>
                <a:cs typeface="Urdu Typesetting" panose="03020402040406030203" pitchFamily="66" charset="-78"/>
              </a:rPr>
              <a:t> </a:t>
            </a:r>
            <a:br>
              <a:rPr lang="en-US" sz="3500" b="1" dirty="0" smtClean="0">
                <a:solidFill>
                  <a:schemeClr val="bg1"/>
                </a:solidFill>
                <a:effectLst>
                  <a:outerShdw blurRad="50800" dist="38100" dir="2700000" algn="tl" rotWithShape="0">
                    <a:srgbClr val="000000">
                      <a:alpha val="43000"/>
                    </a:srgbClr>
                  </a:outerShdw>
                </a:effectLst>
                <a:cs typeface="Urdu Typesetting" panose="03020402040406030203" pitchFamily="66" charset="-78"/>
              </a:rPr>
            </a:br>
            <a:endParaRPr lang="en-US" sz="2700" b="1" dirty="0">
              <a:solidFill>
                <a:schemeClr val="bg1"/>
              </a:solidFill>
              <a:effectLst>
                <a:outerShdw blurRad="50800" dist="38100" dir="2700000" algn="tl" rotWithShape="0">
                  <a:srgbClr val="000000">
                    <a:alpha val="43000"/>
                  </a:srgbClr>
                </a:outerShdw>
              </a:effectLst>
              <a:cs typeface="Urdu Typesetting" panose="03020402040406030203" pitchFamily="66" charset="-78"/>
            </a:endParaRPr>
          </a:p>
        </p:txBody>
      </p:sp>
      <p:sp>
        <p:nvSpPr>
          <p:cNvPr id="12" name="Rectangle 11"/>
          <p:cNvSpPr/>
          <p:nvPr/>
        </p:nvSpPr>
        <p:spPr>
          <a:xfrm>
            <a:off x="685800" y="2209800"/>
            <a:ext cx="2286000" cy="838200"/>
          </a:xfrm>
          <a:prstGeom prst="rect">
            <a:avLst/>
          </a:prstGeom>
          <a:solidFill>
            <a:srgbClr val="BD1734">
              <a:alpha val="6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971800" y="2209800"/>
            <a:ext cx="2971800" cy="838200"/>
          </a:xfrm>
          <a:prstGeom prst="rect">
            <a:avLst/>
          </a:prstGeom>
          <a:solidFill>
            <a:srgbClr val="BD1734">
              <a:alpha val="6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943600" y="2209800"/>
            <a:ext cx="2590800" cy="838200"/>
          </a:xfrm>
          <a:prstGeom prst="rect">
            <a:avLst/>
          </a:prstGeom>
          <a:solidFill>
            <a:srgbClr val="BD1734">
              <a:alpha val="6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xmlns="" val="3564177604"/>
              </p:ext>
            </p:extLst>
          </p:nvPr>
        </p:nvGraphicFramePr>
        <p:xfrm>
          <a:off x="685800" y="2209800"/>
          <a:ext cx="7848600" cy="3567311"/>
        </p:xfrm>
        <a:graphic>
          <a:graphicData uri="http://schemas.openxmlformats.org/drawingml/2006/table">
            <a:tbl>
              <a:tblPr firstRow="1" bandRow="1">
                <a:tableStyleId>{21E4AEA4-8DFA-4A89-87EB-49C32662AFE0}</a:tableStyleId>
              </a:tblPr>
              <a:tblGrid>
                <a:gridCol w="2265575"/>
                <a:gridCol w="2966825"/>
                <a:gridCol w="2616200"/>
              </a:tblGrid>
              <a:tr h="850019">
                <a:tc>
                  <a:txBody>
                    <a:bodyPr/>
                    <a:lstStyle/>
                    <a:p>
                      <a:pPr algn="ctr"/>
                      <a:r>
                        <a:rPr lang="en-US" sz="3200" dirty="0" smtClean="0">
                          <a:solidFill>
                            <a:srgbClr val="FFB61D"/>
                          </a:solidFill>
                          <a:latin typeface="Urdu Typesetting" panose="03020402040406030203" pitchFamily="66" charset="-78"/>
                          <a:cs typeface="Urdu Typesetting" panose="03020402040406030203" pitchFamily="66" charset="-78"/>
                        </a:rPr>
                        <a:t>Option</a:t>
                      </a:r>
                      <a:endParaRPr lang="en-US" sz="3200" dirty="0">
                        <a:solidFill>
                          <a:srgbClr val="FFB61D"/>
                        </a:solidFill>
                        <a:latin typeface="Urdu Typesetting" panose="03020402040406030203" pitchFamily="66" charset="-78"/>
                        <a:cs typeface="Urdu Typesetting" panose="03020402040406030203" pitchFamily="66" charset="-78"/>
                      </a:endParaRPr>
                    </a:p>
                  </a:txBody>
                  <a:tcPr anchor="ctr">
                    <a:noFill/>
                  </a:tcPr>
                </a:tc>
                <a:tc>
                  <a:txBody>
                    <a:bodyPr/>
                    <a:lstStyle/>
                    <a:p>
                      <a:pPr algn="ctr"/>
                      <a:r>
                        <a:rPr lang="en-US" sz="3200" dirty="0" smtClean="0">
                          <a:solidFill>
                            <a:srgbClr val="FFB61D"/>
                          </a:solidFill>
                          <a:latin typeface="Urdu Typesetting" panose="03020402040406030203" pitchFamily="66" charset="-78"/>
                          <a:cs typeface="Urdu Typesetting" panose="03020402040406030203" pitchFamily="66" charset="-78"/>
                        </a:rPr>
                        <a:t>Benefits</a:t>
                      </a:r>
                      <a:endParaRPr lang="en-US" sz="3200" dirty="0">
                        <a:solidFill>
                          <a:srgbClr val="FFB61D"/>
                        </a:solidFill>
                        <a:latin typeface="Urdu Typesetting" panose="03020402040406030203" pitchFamily="66" charset="-78"/>
                        <a:cs typeface="Urdu Typesetting" panose="03020402040406030203" pitchFamily="66" charset="-78"/>
                      </a:endParaRPr>
                    </a:p>
                  </a:txBody>
                  <a:tcPr anchor="ctr">
                    <a:noFill/>
                  </a:tcPr>
                </a:tc>
                <a:tc>
                  <a:txBody>
                    <a:bodyPr/>
                    <a:lstStyle/>
                    <a:p>
                      <a:pPr algn="ctr"/>
                      <a:r>
                        <a:rPr lang="en-US" sz="3200" dirty="0" smtClean="0">
                          <a:solidFill>
                            <a:srgbClr val="FFB61D"/>
                          </a:solidFill>
                          <a:latin typeface="Urdu Typesetting" panose="03020402040406030203" pitchFamily="66" charset="-78"/>
                          <a:cs typeface="Urdu Typesetting" panose="03020402040406030203" pitchFamily="66" charset="-78"/>
                        </a:rPr>
                        <a:t>Costs</a:t>
                      </a:r>
                      <a:endParaRPr lang="en-US" sz="3200" dirty="0">
                        <a:solidFill>
                          <a:srgbClr val="FFB61D"/>
                        </a:solidFill>
                        <a:latin typeface="Urdu Typesetting" panose="03020402040406030203" pitchFamily="66" charset="-78"/>
                        <a:cs typeface="Urdu Typesetting" panose="03020402040406030203" pitchFamily="66" charset="-78"/>
                      </a:endParaRPr>
                    </a:p>
                  </a:txBody>
                  <a:tcPr anchor="ctr">
                    <a:noFill/>
                  </a:tcPr>
                </a:tc>
              </a:tr>
              <a:tr h="1359781">
                <a:tc>
                  <a:txBody>
                    <a:bodyPr/>
                    <a:lstStyle/>
                    <a:p>
                      <a:pPr algn="ctr"/>
                      <a:r>
                        <a:rPr lang="en-US" sz="2000" dirty="0" smtClean="0">
                          <a:solidFill>
                            <a:srgbClr val="FFB61D"/>
                          </a:solidFill>
                          <a:latin typeface="+mj-lt"/>
                          <a:cs typeface="Urdu Typesetting" panose="03020402040406030203" pitchFamily="66" charset="-78"/>
                        </a:rPr>
                        <a:t>Making Change</a:t>
                      </a:r>
                    </a:p>
                    <a:p>
                      <a:pPr algn="ctr"/>
                      <a:r>
                        <a:rPr lang="en-US" sz="2000" dirty="0" smtClean="0">
                          <a:solidFill>
                            <a:srgbClr val="FFB61D"/>
                          </a:solidFill>
                          <a:latin typeface="+mj-lt"/>
                          <a:cs typeface="Urdu Typesetting" panose="03020402040406030203" pitchFamily="66" charset="-78"/>
                        </a:rPr>
                        <a:t>(reducing</a:t>
                      </a:r>
                      <a:r>
                        <a:rPr lang="en-US" sz="2000" baseline="0" dirty="0" smtClean="0">
                          <a:solidFill>
                            <a:srgbClr val="FFB61D"/>
                          </a:solidFill>
                          <a:latin typeface="+mj-lt"/>
                          <a:cs typeface="Urdu Typesetting" panose="03020402040406030203" pitchFamily="66" charset="-78"/>
                        </a:rPr>
                        <a:t> alcohol)</a:t>
                      </a:r>
                      <a:endParaRPr lang="en-US" sz="2000" dirty="0">
                        <a:solidFill>
                          <a:srgbClr val="FFB61D"/>
                        </a:solidFill>
                        <a:latin typeface="+mj-lt"/>
                        <a:cs typeface="Urdu Typesetting" panose="03020402040406030203" pitchFamily="66" charset="-78"/>
                      </a:endParaRPr>
                    </a:p>
                  </a:txBody>
                  <a:tcPr anchor="ctr">
                    <a:noFill/>
                  </a:tcPr>
                </a:tc>
                <a:tc>
                  <a:txBody>
                    <a:bodyPr/>
                    <a:lstStyle/>
                    <a:p>
                      <a:pPr algn="ctr">
                        <a:buFontTx/>
                        <a:buNone/>
                      </a:pPr>
                      <a:r>
                        <a:rPr lang="en-US" sz="2000" dirty="0" smtClean="0">
                          <a:solidFill>
                            <a:srgbClr val="FFFF00"/>
                          </a:solidFill>
                          <a:latin typeface="+mj-lt"/>
                          <a:cs typeface="Urdu Typesetting" panose="03020402040406030203" pitchFamily="66" charset="-78"/>
                        </a:rPr>
                        <a:t>Family would trust me again</a:t>
                      </a:r>
                    </a:p>
                    <a:p>
                      <a:pPr algn="ctr">
                        <a:buFontTx/>
                        <a:buNone/>
                      </a:pPr>
                      <a:r>
                        <a:rPr lang="en-US" sz="2000" dirty="0" smtClean="0">
                          <a:solidFill>
                            <a:srgbClr val="FFFF00"/>
                          </a:solidFill>
                          <a:latin typeface="+mj-lt"/>
                          <a:cs typeface="Urdu Typesetting" panose="03020402040406030203" pitchFamily="66" charset="-78"/>
                        </a:rPr>
                        <a:t>More money</a:t>
                      </a:r>
                    </a:p>
                    <a:p>
                      <a:pPr algn="ctr">
                        <a:buFontTx/>
                        <a:buNone/>
                      </a:pPr>
                      <a:r>
                        <a:rPr lang="en-US" sz="2000" dirty="0" smtClean="0">
                          <a:solidFill>
                            <a:srgbClr val="FFFF00"/>
                          </a:solidFill>
                          <a:latin typeface="+mj-lt"/>
                          <a:cs typeface="Urdu Typesetting" panose="03020402040406030203" pitchFamily="66" charset="-78"/>
                        </a:rPr>
                        <a:t>Better health</a:t>
                      </a:r>
                      <a:endParaRPr lang="en-US" sz="2000" dirty="0">
                        <a:solidFill>
                          <a:srgbClr val="FFFF00"/>
                        </a:solidFill>
                        <a:latin typeface="+mj-lt"/>
                        <a:cs typeface="Urdu Typesetting" panose="03020402040406030203" pitchFamily="66" charset="-78"/>
                      </a:endParaRPr>
                    </a:p>
                  </a:txBody>
                  <a:tcPr anchor="ctr">
                    <a:noFill/>
                  </a:tcPr>
                </a:tc>
                <a:tc>
                  <a:txBody>
                    <a:bodyPr/>
                    <a:lstStyle/>
                    <a:p>
                      <a:pPr algn="ctr">
                        <a:buFontTx/>
                        <a:buNone/>
                      </a:pPr>
                      <a:r>
                        <a:rPr lang="en-US" sz="2000" dirty="0" smtClean="0">
                          <a:solidFill>
                            <a:srgbClr val="FFFF00"/>
                          </a:solidFill>
                          <a:latin typeface="+mj-lt"/>
                          <a:cs typeface="Urdu Typesetting" panose="03020402040406030203" pitchFamily="66" charset="-78"/>
                        </a:rPr>
                        <a:t>Won’t have a way to relax</a:t>
                      </a:r>
                    </a:p>
                    <a:p>
                      <a:pPr algn="ctr">
                        <a:buFontTx/>
                        <a:buNone/>
                      </a:pPr>
                      <a:r>
                        <a:rPr lang="en-US" sz="2000" dirty="0" smtClean="0">
                          <a:solidFill>
                            <a:srgbClr val="FFFF00"/>
                          </a:solidFill>
                          <a:latin typeface="+mj-lt"/>
                          <a:cs typeface="Urdu Typesetting" panose="03020402040406030203" pitchFamily="66" charset="-78"/>
                        </a:rPr>
                        <a:t>Lose my</a:t>
                      </a:r>
                      <a:r>
                        <a:rPr lang="en-US" sz="2000" baseline="0" dirty="0" smtClean="0">
                          <a:solidFill>
                            <a:srgbClr val="FFFF00"/>
                          </a:solidFill>
                          <a:latin typeface="+mj-lt"/>
                          <a:cs typeface="Urdu Typesetting" panose="03020402040406030203" pitchFamily="66" charset="-78"/>
                        </a:rPr>
                        <a:t> friends</a:t>
                      </a:r>
                    </a:p>
                    <a:p>
                      <a:pPr algn="ctr">
                        <a:buFontTx/>
                        <a:buNone/>
                      </a:pPr>
                      <a:r>
                        <a:rPr lang="en-US" sz="2000" dirty="0" smtClean="0">
                          <a:solidFill>
                            <a:srgbClr val="FFFF00"/>
                          </a:solidFill>
                          <a:latin typeface="+mj-lt"/>
                          <a:cs typeface="Urdu Typesetting" panose="03020402040406030203" pitchFamily="66" charset="-78"/>
                        </a:rPr>
                        <a:t>Life</a:t>
                      </a:r>
                      <a:r>
                        <a:rPr lang="en-US" sz="2000" baseline="0" dirty="0" smtClean="0">
                          <a:solidFill>
                            <a:srgbClr val="FFFF00"/>
                          </a:solidFill>
                          <a:latin typeface="+mj-lt"/>
                          <a:cs typeface="Urdu Typesetting" panose="03020402040406030203" pitchFamily="66" charset="-78"/>
                        </a:rPr>
                        <a:t> will be boring</a:t>
                      </a:r>
                      <a:endParaRPr lang="en-US" sz="2000" dirty="0">
                        <a:solidFill>
                          <a:srgbClr val="FFFF00"/>
                        </a:solidFill>
                        <a:latin typeface="+mj-lt"/>
                        <a:cs typeface="Urdu Typesetting" panose="03020402040406030203" pitchFamily="66" charset="-78"/>
                      </a:endParaRPr>
                    </a:p>
                  </a:txBody>
                  <a:tcPr anchor="ctr">
                    <a:noFill/>
                  </a:tcPr>
                </a:tc>
              </a:tr>
              <a:tr h="1357511">
                <a:tc>
                  <a:txBody>
                    <a:bodyPr/>
                    <a:lstStyle/>
                    <a:p>
                      <a:pPr algn="ctr"/>
                      <a:r>
                        <a:rPr lang="en-US" sz="2000" dirty="0" smtClean="0">
                          <a:solidFill>
                            <a:srgbClr val="FFB61D"/>
                          </a:solidFill>
                          <a:latin typeface="+mj-lt"/>
                          <a:cs typeface="Urdu Typesetting" panose="03020402040406030203" pitchFamily="66" charset="-78"/>
                        </a:rPr>
                        <a:t>Not Changing</a:t>
                      </a:r>
                      <a:endParaRPr lang="en-US" sz="2000" dirty="0">
                        <a:solidFill>
                          <a:srgbClr val="FFB61D"/>
                        </a:solidFill>
                        <a:latin typeface="+mj-lt"/>
                        <a:cs typeface="Urdu Typesetting" panose="03020402040406030203" pitchFamily="66" charset="-78"/>
                      </a:endParaRPr>
                    </a:p>
                  </a:txBody>
                  <a:tcPr anchor="ctr">
                    <a:noFill/>
                  </a:tcPr>
                </a:tc>
                <a:tc>
                  <a:txBody>
                    <a:bodyPr/>
                    <a:lstStyle/>
                    <a:p>
                      <a:pPr algn="ctr">
                        <a:buFontTx/>
                        <a:buNone/>
                      </a:pPr>
                      <a:r>
                        <a:rPr lang="en-US" sz="2000" dirty="0" smtClean="0">
                          <a:solidFill>
                            <a:srgbClr val="FFFF00"/>
                          </a:solidFill>
                          <a:latin typeface="+mj-lt"/>
                          <a:cs typeface="Urdu Typesetting" panose="03020402040406030203" pitchFamily="66" charset="-78"/>
                        </a:rPr>
                        <a:t>Helps me relax</a:t>
                      </a:r>
                    </a:p>
                    <a:p>
                      <a:pPr algn="ctr">
                        <a:buFontTx/>
                        <a:buNone/>
                      </a:pPr>
                      <a:r>
                        <a:rPr lang="en-US" sz="2000" dirty="0" smtClean="0">
                          <a:solidFill>
                            <a:srgbClr val="FFFF00"/>
                          </a:solidFill>
                          <a:latin typeface="+mj-lt"/>
                          <a:cs typeface="Urdu Typesetting" panose="03020402040406030203" pitchFamily="66" charset="-78"/>
                        </a:rPr>
                        <a:t>I Feel like I fit in</a:t>
                      </a:r>
                    </a:p>
                    <a:p>
                      <a:pPr algn="ctr">
                        <a:buFontTx/>
                        <a:buNone/>
                      </a:pPr>
                      <a:r>
                        <a:rPr lang="en-US" sz="2000" dirty="0" smtClean="0">
                          <a:solidFill>
                            <a:srgbClr val="FFFF00"/>
                          </a:solidFill>
                          <a:latin typeface="+mj-lt"/>
                          <a:cs typeface="Urdu Typesetting" panose="03020402040406030203" pitchFamily="66" charset="-78"/>
                        </a:rPr>
                        <a:t>Love</a:t>
                      </a:r>
                      <a:r>
                        <a:rPr lang="en-US" sz="2000" baseline="0" dirty="0" smtClean="0">
                          <a:solidFill>
                            <a:srgbClr val="FFFF00"/>
                          </a:solidFill>
                          <a:latin typeface="+mj-lt"/>
                          <a:cs typeface="Urdu Typesetting" panose="03020402040406030203" pitchFamily="66" charset="-78"/>
                        </a:rPr>
                        <a:t> the buzz I get</a:t>
                      </a:r>
                      <a:endParaRPr lang="en-US" sz="2000" dirty="0">
                        <a:solidFill>
                          <a:srgbClr val="FFFF00"/>
                        </a:solidFill>
                        <a:latin typeface="+mj-lt"/>
                        <a:cs typeface="Urdu Typesetting" panose="03020402040406030203" pitchFamily="66" charset="-78"/>
                      </a:endParaRPr>
                    </a:p>
                  </a:txBody>
                  <a:tcPr anchor="ctr">
                    <a:noFill/>
                  </a:tcPr>
                </a:tc>
                <a:tc>
                  <a:txBody>
                    <a:bodyPr/>
                    <a:lstStyle/>
                    <a:p>
                      <a:pPr algn="ctr"/>
                      <a:r>
                        <a:rPr lang="en-US" sz="2000" dirty="0" smtClean="0">
                          <a:solidFill>
                            <a:srgbClr val="FFFF00"/>
                          </a:solidFill>
                          <a:latin typeface="+mj-lt"/>
                          <a:cs typeface="Urdu Typesetting" panose="03020402040406030203"/>
                        </a:rPr>
                        <a:t>Less</a:t>
                      </a:r>
                      <a:r>
                        <a:rPr lang="en-US" sz="2000" baseline="0" dirty="0" smtClean="0">
                          <a:solidFill>
                            <a:srgbClr val="FFFF00"/>
                          </a:solidFill>
                          <a:latin typeface="+mj-lt"/>
                          <a:cs typeface="Urdu Typesetting" panose="03020402040406030203"/>
                        </a:rPr>
                        <a:t> money</a:t>
                      </a:r>
                    </a:p>
                    <a:p>
                      <a:pPr algn="ctr">
                        <a:buFontTx/>
                        <a:buNone/>
                      </a:pPr>
                      <a:r>
                        <a:rPr lang="en-US" sz="2000" baseline="0" dirty="0" smtClean="0">
                          <a:solidFill>
                            <a:srgbClr val="FFFF00"/>
                          </a:solidFill>
                          <a:latin typeface="+mj-lt"/>
                          <a:cs typeface="Urdu Typesetting" panose="03020402040406030203"/>
                        </a:rPr>
                        <a:t>Cannot see my kids</a:t>
                      </a:r>
                    </a:p>
                    <a:p>
                      <a:pPr algn="ctr">
                        <a:buFontTx/>
                        <a:buNone/>
                      </a:pPr>
                      <a:r>
                        <a:rPr lang="en-US" sz="2000" baseline="0" dirty="0" smtClean="0">
                          <a:solidFill>
                            <a:srgbClr val="FFFF00"/>
                          </a:solidFill>
                          <a:latin typeface="+mj-lt"/>
                          <a:cs typeface="Urdu Typesetting" panose="03020402040406030203"/>
                        </a:rPr>
                        <a:t>Legal problems</a:t>
                      </a:r>
                    </a:p>
                    <a:p>
                      <a:pPr algn="ctr"/>
                      <a:endParaRPr lang="en-US" dirty="0">
                        <a:solidFill>
                          <a:srgbClr val="FFFF00"/>
                        </a:solidFill>
                        <a:latin typeface="Urdu Typesetting" panose="03020402040406030203" pitchFamily="66" charset="-78"/>
                        <a:cs typeface="Urdu Typesetting" panose="03020402040406030203" pitchFamily="66" charset="-78"/>
                      </a:endParaRPr>
                    </a:p>
                  </a:txBody>
                  <a:tcPr anchor="ctr">
                    <a:noFill/>
                  </a:tcPr>
                </a:tc>
              </a:tr>
            </a:tbl>
          </a:graphicData>
        </a:graphic>
      </p:graphicFrame>
      <p:pic>
        <p:nvPicPr>
          <p:cNvPr id="8" name="image1.png"/>
          <p:cNvPicPr/>
          <p:nvPr/>
        </p:nvPicPr>
        <p:blipFill>
          <a:blip r:embed="rId4" cstate="print">
            <a:alphaModFix amt="55000"/>
            <a:extLst/>
          </a:blip>
          <a:stretch>
            <a:fillRect/>
          </a:stretch>
        </p:blipFill>
        <p:spPr>
          <a:xfrm>
            <a:off x="7696200" y="6185614"/>
            <a:ext cx="1056923" cy="444500"/>
          </a:xfrm>
          <a:prstGeom prst="rect">
            <a:avLst/>
          </a:prstGeom>
          <a:ln w="12700">
            <a:miter lim="400000"/>
          </a:ln>
        </p:spPr>
      </p:pic>
      <p:sp>
        <p:nvSpPr>
          <p:cNvPr id="10" name="TextBox 9"/>
          <p:cNvSpPr txBox="1"/>
          <p:nvPr/>
        </p:nvSpPr>
        <p:spPr>
          <a:xfrm>
            <a:off x="375916" y="1120672"/>
            <a:ext cx="8468368" cy="830997"/>
          </a:xfrm>
          <a:prstGeom prst="rect">
            <a:avLst/>
          </a:prstGeom>
          <a:noFill/>
        </p:spPr>
        <p:txBody>
          <a:bodyPr wrap="square" rtlCol="0">
            <a:spAutoFit/>
          </a:bodyPr>
          <a:lstStyle/>
          <a:p>
            <a:r>
              <a:rPr lang="en-US" sz="2400" b="1" dirty="0" smtClean="0">
                <a:solidFill>
                  <a:srgbClr val="FFFF00"/>
                </a:solidFill>
                <a:latin typeface="+mj-lt"/>
                <a:cs typeface="Urdu Typesetting" panose="03020402040406030203" pitchFamily="66" charset="-78"/>
              </a:rPr>
              <a:t>What are the costs </a:t>
            </a:r>
            <a:r>
              <a:rPr lang="en-US" sz="2400" b="1" dirty="0">
                <a:solidFill>
                  <a:srgbClr val="FFFF00"/>
                </a:solidFill>
                <a:latin typeface="+mj-lt"/>
                <a:cs typeface="Urdu Typesetting" panose="03020402040406030203" pitchFamily="66" charset="-78"/>
              </a:rPr>
              <a:t>and benefits of </a:t>
            </a:r>
            <a:endParaRPr lang="en-US" sz="2400" b="1" dirty="0" smtClean="0">
              <a:solidFill>
                <a:srgbClr val="FFFF00"/>
              </a:solidFill>
              <a:latin typeface="+mj-lt"/>
              <a:cs typeface="Urdu Typesetting" panose="03020402040406030203" pitchFamily="66" charset="-78"/>
            </a:endParaRPr>
          </a:p>
          <a:p>
            <a:r>
              <a:rPr lang="en-US" sz="2400" b="1" dirty="0" smtClean="0">
                <a:solidFill>
                  <a:srgbClr val="FFFF00"/>
                </a:solidFill>
                <a:latin typeface="+mj-lt"/>
                <a:cs typeface="Urdu Typesetting" panose="03020402040406030203" pitchFamily="66" charset="-78"/>
              </a:rPr>
              <a:t>changing vs. </a:t>
            </a:r>
            <a:r>
              <a:rPr lang="en-US" sz="2400" b="1" dirty="0">
                <a:solidFill>
                  <a:srgbClr val="FFFF00"/>
                </a:solidFill>
                <a:latin typeface="+mj-lt"/>
                <a:cs typeface="Urdu Typesetting" panose="03020402040406030203" pitchFamily="66" charset="-78"/>
              </a:rPr>
              <a:t>not </a:t>
            </a:r>
            <a:r>
              <a:rPr lang="en-US" sz="2400" b="1" dirty="0" smtClean="0">
                <a:solidFill>
                  <a:srgbClr val="FFFF00"/>
                </a:solidFill>
                <a:latin typeface="+mj-lt"/>
                <a:cs typeface="Urdu Typesetting" panose="03020402040406030203" pitchFamily="66" charset="-78"/>
              </a:rPr>
              <a:t>changing behavior?</a:t>
            </a:r>
            <a:endParaRPr lang="en-US" sz="2400" dirty="0">
              <a:solidFill>
                <a:srgbClr val="FFFF00"/>
              </a:solidFill>
              <a:latin typeface="+mj-lt"/>
            </a:endParaRPr>
          </a:p>
        </p:txBody>
      </p:sp>
    </p:spTree>
    <p:extLst>
      <p:ext uri="{BB962C8B-B14F-4D97-AF65-F5344CB8AC3E}">
        <p14:creationId xmlns:p14="http://schemas.microsoft.com/office/powerpoint/2010/main" xmlns="" val="13920532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People on Fixed Income/SSI/ are Priced Out* (tacinc.org)</a:t>
            </a:r>
            <a:endParaRPr lang="en-US" dirty="0"/>
          </a:p>
        </p:txBody>
      </p:sp>
      <p:sp>
        <p:nvSpPr>
          <p:cNvPr id="3" name="Content Placeholder 2"/>
          <p:cNvSpPr>
            <a:spLocks noGrp="1"/>
          </p:cNvSpPr>
          <p:nvPr>
            <p:ph idx="1"/>
          </p:nvPr>
        </p:nvSpPr>
        <p:spPr>
          <a:xfrm>
            <a:off x="609600" y="2209800"/>
            <a:ext cx="8229600" cy="4389120"/>
          </a:xfrm>
        </p:spPr>
        <p:txBody>
          <a:bodyPr>
            <a:normAutofit/>
          </a:bodyPr>
          <a:lstStyle/>
          <a:p>
            <a:r>
              <a:rPr lang="en-US" sz="3200" dirty="0">
                <a:solidFill>
                  <a:schemeClr val="accent1">
                    <a:lumMod val="50000"/>
                  </a:schemeClr>
                </a:solidFill>
                <a:latin typeface="+mj-lt"/>
              </a:rPr>
              <a:t>The national average rent for a studio/efficiency unit in 2014 was $674, equal to 90% of monthly SSI. </a:t>
            </a:r>
            <a:endParaRPr lang="en-US" sz="3200" dirty="0" smtClean="0">
              <a:solidFill>
                <a:schemeClr val="accent1">
                  <a:lumMod val="50000"/>
                </a:schemeClr>
              </a:solidFill>
              <a:latin typeface="+mj-lt"/>
            </a:endParaRPr>
          </a:p>
          <a:p>
            <a:r>
              <a:rPr lang="en-US" sz="3200" dirty="0" smtClean="0">
                <a:solidFill>
                  <a:schemeClr val="accent1">
                    <a:lumMod val="50000"/>
                  </a:schemeClr>
                </a:solidFill>
                <a:latin typeface="+mj-lt"/>
              </a:rPr>
              <a:t>In </a:t>
            </a:r>
            <a:r>
              <a:rPr lang="en-US" sz="3200" dirty="0">
                <a:solidFill>
                  <a:schemeClr val="accent1">
                    <a:lumMod val="50000"/>
                  </a:schemeClr>
                </a:solidFill>
                <a:latin typeface="+mj-lt"/>
              </a:rPr>
              <a:t>eight states and in the District of Columbia, areas with the highest housing costs in the nation, the average studio/efficiency rent exceeded 100% of the income of an SSI recipient</a:t>
            </a:r>
          </a:p>
        </p:txBody>
      </p:sp>
    </p:spTree>
    <p:extLst>
      <p:ext uri="{BB962C8B-B14F-4D97-AF65-F5344CB8AC3E}">
        <p14:creationId xmlns:p14="http://schemas.microsoft.com/office/powerpoint/2010/main" xmlns="" val="37431190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lh4.ggpht.com/_jFM-Fd8NDFE/THaZNGhdZRI/AAAAAAAAJG0/z2yW_Ebu22s/s1600/Rustic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81" y="0"/>
            <a:ext cx="9150081"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411369" y="1078943"/>
            <a:ext cx="8229600" cy="999434"/>
          </a:xfrm>
        </p:spPr>
        <p:txBody>
          <a:bodyPr>
            <a:normAutofit/>
          </a:bodyPr>
          <a:lstStyle/>
          <a:p>
            <a:pPr marL="109728" indent="0">
              <a:buNone/>
            </a:pPr>
            <a:r>
              <a:rPr lang="en-US" sz="2200" b="1" dirty="0" smtClean="0">
                <a:solidFill>
                  <a:srgbClr val="FFFF00"/>
                </a:solidFill>
                <a:latin typeface="+mj-lt"/>
                <a:cs typeface="Urdu Typesetting" panose="03020402040406030203" pitchFamily="66" charset="-78"/>
              </a:rPr>
              <a:t>Home visit provides opportunity for observation of entire life space</a:t>
            </a:r>
          </a:p>
          <a:p>
            <a:pPr marL="109728" indent="0">
              <a:buNone/>
            </a:pPr>
            <a:endParaRPr lang="en-US" sz="2400" dirty="0" smtClean="0">
              <a:solidFill>
                <a:schemeClr val="bg1"/>
              </a:solidFill>
              <a:latin typeface="Urdu Typesetting" panose="03020402040406030203" pitchFamily="66" charset="-78"/>
              <a:cs typeface="Urdu Typesetting" panose="03020402040406030203" pitchFamily="66" charset="-78"/>
            </a:endParaRPr>
          </a:p>
        </p:txBody>
      </p:sp>
      <p:sp>
        <p:nvSpPr>
          <p:cNvPr id="2" name="Rounded Rectangle 1"/>
          <p:cNvSpPr/>
          <p:nvPr/>
        </p:nvSpPr>
        <p:spPr>
          <a:xfrm>
            <a:off x="304800" y="88343"/>
            <a:ext cx="8610600" cy="990600"/>
          </a:xfrm>
          <a:prstGeom prst="roundRect">
            <a:avLst/>
          </a:prstGeom>
          <a:solidFill>
            <a:srgbClr val="BD1734">
              <a:alpha val="64000"/>
            </a:srgbClr>
          </a:solidFill>
          <a:ln>
            <a:solidFill>
              <a:srgbClr val="BD1734">
                <a:alpha val="64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533400" y="397867"/>
            <a:ext cx="8229600" cy="430609"/>
          </a:xfrm>
        </p:spPr>
        <p:txBody>
          <a:bodyPr>
            <a:normAutofit fontScale="90000"/>
          </a:bodyPr>
          <a:lstStyle/>
          <a:p>
            <a:r>
              <a:rPr lang="en-US" sz="3200" dirty="0" smtClean="0">
                <a:solidFill>
                  <a:srgbClr val="FFB61D"/>
                </a:solidFill>
                <a:cs typeface="Urdu Typesetting" panose="03020402040406030203" pitchFamily="66" charset="-78"/>
              </a:rPr>
              <a:t>Home Visits: Up Close and Personal</a:t>
            </a:r>
            <a:endParaRPr lang="en-US" sz="3200" dirty="0">
              <a:solidFill>
                <a:srgbClr val="FFB61D"/>
              </a:solidFill>
              <a:cs typeface="Urdu Typesetting" panose="03020402040406030203" pitchFamily="66" charset="-78"/>
            </a:endParaRPr>
          </a:p>
        </p:txBody>
      </p:sp>
      <p:pic>
        <p:nvPicPr>
          <p:cNvPr id="8" name="image1.png"/>
          <p:cNvPicPr/>
          <p:nvPr/>
        </p:nvPicPr>
        <p:blipFill>
          <a:blip r:embed="rId4" cstate="print">
            <a:alphaModFix amt="55000"/>
            <a:extLst/>
          </a:blip>
          <a:stretch>
            <a:fillRect/>
          </a:stretch>
        </p:blipFill>
        <p:spPr>
          <a:xfrm>
            <a:off x="7696200" y="6185614"/>
            <a:ext cx="1056923" cy="444500"/>
          </a:xfrm>
          <a:prstGeom prst="rect">
            <a:avLst/>
          </a:prstGeom>
          <a:ln w="12700">
            <a:miter lim="400000"/>
          </a:ln>
        </p:spPr>
      </p:pic>
      <p:sp>
        <p:nvSpPr>
          <p:cNvPr id="11" name="TextBox 10"/>
          <p:cNvSpPr txBox="1"/>
          <p:nvPr/>
        </p:nvSpPr>
        <p:spPr>
          <a:xfrm>
            <a:off x="512093" y="4104267"/>
            <a:ext cx="8005293" cy="2739211"/>
          </a:xfrm>
          <a:prstGeom prst="rect">
            <a:avLst/>
          </a:prstGeom>
          <a:noFill/>
        </p:spPr>
        <p:txBody>
          <a:bodyPr wrap="square" rtlCol="0">
            <a:spAutoFit/>
          </a:bodyPr>
          <a:lstStyle/>
          <a:p>
            <a:pPr marL="109728" indent="0">
              <a:buNone/>
            </a:pPr>
            <a:r>
              <a:rPr lang="en-US" sz="2200" b="1" dirty="0" smtClean="0">
                <a:solidFill>
                  <a:srgbClr val="FFFF00"/>
                </a:solidFill>
                <a:latin typeface="+mj-lt"/>
                <a:cs typeface="Urdu Typesetting" panose="03020402040406030203" pitchFamily="66" charset="-78"/>
              </a:rPr>
              <a:t>Observe and possibility to intervene in areas of health</a:t>
            </a:r>
            <a:r>
              <a:rPr lang="en-US" sz="2200" b="1" dirty="0">
                <a:solidFill>
                  <a:srgbClr val="FFFF00"/>
                </a:solidFill>
                <a:latin typeface="+mj-lt"/>
                <a:cs typeface="Urdu Typesetting" panose="03020402040406030203" pitchFamily="66" charset="-78"/>
              </a:rPr>
              <a:t>, mental health</a:t>
            </a:r>
            <a:r>
              <a:rPr lang="en-US" sz="2200" b="1" dirty="0" smtClean="0">
                <a:solidFill>
                  <a:srgbClr val="FFFF00"/>
                </a:solidFill>
                <a:latin typeface="+mj-lt"/>
                <a:cs typeface="Urdu Typesetting" panose="03020402040406030203" pitchFamily="66" charset="-78"/>
              </a:rPr>
              <a:t>, self </a:t>
            </a:r>
            <a:r>
              <a:rPr lang="en-US" sz="2200" b="1" dirty="0">
                <a:solidFill>
                  <a:srgbClr val="FFFF00"/>
                </a:solidFill>
                <a:latin typeface="+mj-lt"/>
                <a:cs typeface="Urdu Typesetting" panose="03020402040406030203" pitchFamily="66" charset="-78"/>
              </a:rPr>
              <a:t>care, hygiene, social life, nutrition, community participation and </a:t>
            </a:r>
            <a:r>
              <a:rPr lang="en-US" sz="2200" b="1" dirty="0" smtClean="0">
                <a:solidFill>
                  <a:srgbClr val="FFFF00"/>
                </a:solidFill>
                <a:latin typeface="+mj-lt"/>
                <a:cs typeface="Urdu Typesetting" panose="03020402040406030203" pitchFamily="66" charset="-78"/>
              </a:rPr>
              <a:t>more </a:t>
            </a:r>
            <a:endParaRPr lang="en-US" sz="2200" b="1" i="1" dirty="0">
              <a:solidFill>
                <a:srgbClr val="FFFF00"/>
              </a:solidFill>
              <a:latin typeface="+mj-lt"/>
              <a:cs typeface="Urdu Typesetting" panose="03020402040406030203" pitchFamily="66" charset="-78"/>
            </a:endParaRPr>
          </a:p>
          <a:p>
            <a:pPr marL="109728" indent="0">
              <a:buNone/>
            </a:pPr>
            <a:endParaRPr lang="en-US" sz="2200" b="1" i="1" dirty="0">
              <a:solidFill>
                <a:srgbClr val="FFFF00"/>
              </a:solidFill>
              <a:latin typeface="+mj-lt"/>
              <a:cs typeface="Urdu Typesetting" panose="03020402040406030203" pitchFamily="66" charset="-78"/>
            </a:endParaRPr>
          </a:p>
          <a:p>
            <a:pPr marL="109728" indent="0">
              <a:buNone/>
            </a:pPr>
            <a:r>
              <a:rPr lang="en-US" sz="2200" b="1" dirty="0" smtClean="0">
                <a:solidFill>
                  <a:srgbClr val="FFFF00"/>
                </a:solidFill>
                <a:latin typeface="+mj-lt"/>
                <a:cs typeface="Urdu Typesetting" panose="03020402040406030203" pitchFamily="66" charset="-78"/>
              </a:rPr>
              <a:t>What </a:t>
            </a:r>
            <a:r>
              <a:rPr lang="en-US" sz="2200" b="1" dirty="0">
                <a:solidFill>
                  <a:srgbClr val="FFFF00"/>
                </a:solidFill>
                <a:latin typeface="+mj-lt"/>
                <a:cs typeface="Urdu Typesetting" panose="03020402040406030203" pitchFamily="66" charset="-78"/>
              </a:rPr>
              <a:t>is the most respectful, empowering, and effective way to address the issues we observe? </a:t>
            </a:r>
            <a:r>
              <a:rPr lang="en-US" sz="2200" b="1" dirty="0" smtClean="0">
                <a:solidFill>
                  <a:srgbClr val="FFFF00"/>
                </a:solidFill>
                <a:latin typeface="+mj-lt"/>
                <a:cs typeface="Urdu Typesetting" panose="03020402040406030203" pitchFamily="66" charset="-78"/>
              </a:rPr>
              <a:t>(stage of change is issue specific not person specific**)  </a:t>
            </a:r>
            <a:endParaRPr lang="en-US" sz="2200" b="1" dirty="0">
              <a:solidFill>
                <a:srgbClr val="FFFF00"/>
              </a:solidFill>
              <a:latin typeface="+mj-lt"/>
              <a:cs typeface="Urdu Typesetting" panose="03020402040406030203" pitchFamily="66" charset="-78"/>
            </a:endParaRPr>
          </a:p>
          <a:p>
            <a:endParaRPr lang="en-US" dirty="0"/>
          </a:p>
        </p:txBody>
      </p:sp>
      <p:pic>
        <p:nvPicPr>
          <p:cNvPr id="12" name="Picture 11" descr="Veteran L.A..jpe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577474" y="1647667"/>
            <a:ext cx="5334000" cy="2562106"/>
          </a:xfrm>
          <a:prstGeom prst="rect">
            <a:avLst/>
          </a:prstGeom>
        </p:spPr>
      </p:pic>
    </p:spTree>
    <p:extLst>
      <p:ext uri="{BB962C8B-B14F-4D97-AF65-F5344CB8AC3E}">
        <p14:creationId xmlns:p14="http://schemas.microsoft.com/office/powerpoint/2010/main" xmlns="" val="5859325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15EC00E6-C82F-ED4A-9D54-43EE056FA346}" type="slidenum">
              <a:rPr lang="en-GB" sz="1200"/>
              <a:pPr eaLnBrk="1" hangingPunct="1"/>
              <a:t>61</a:t>
            </a:fld>
            <a:endParaRPr lang="en-GB" sz="1200"/>
          </a:p>
        </p:txBody>
      </p:sp>
      <p:sp>
        <p:nvSpPr>
          <p:cNvPr id="1335298" name="Rectangle 2"/>
          <p:cNvSpPr>
            <a:spLocks noGrp="1" noChangeArrowheads="1"/>
          </p:cNvSpPr>
          <p:nvPr>
            <p:ph type="title"/>
          </p:nvPr>
        </p:nvSpPr>
        <p:spPr/>
        <p:txBody>
          <a:bodyPr>
            <a:normAutofit fontScale="90000"/>
          </a:bodyPr>
          <a:lstStyle/>
          <a:p>
            <a:pPr eaLnBrk="1" hangingPunct="1"/>
            <a:r>
              <a:rPr lang="en-US">
                <a:latin typeface="Arial" charset="0"/>
                <a:ea typeface="ＭＳ Ｐゴシック" charset="0"/>
                <a:cs typeface="ＭＳ Ｐゴシック" charset="0"/>
              </a:rPr>
              <a:t>Trauma-Informed</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System</a:t>
            </a:r>
          </a:p>
        </p:txBody>
      </p:sp>
      <p:sp>
        <p:nvSpPr>
          <p:cNvPr id="1335299" name="Rectangle 3"/>
          <p:cNvSpPr>
            <a:spLocks noGrp="1" noChangeArrowheads="1"/>
          </p:cNvSpPr>
          <p:nvPr>
            <p:ph type="body" idx="1"/>
          </p:nvPr>
        </p:nvSpPr>
        <p:spPr/>
        <p:txBody>
          <a:bodyPr/>
          <a:lstStyle/>
          <a:p>
            <a:pPr eaLnBrk="1" hangingPunct="1"/>
            <a:r>
              <a:rPr lang="en-US" sz="2800">
                <a:latin typeface="Arial" charset="0"/>
                <a:ea typeface="ＭＳ Ｐゴシック" charset="0"/>
                <a:cs typeface="ＭＳ Ｐゴシック" charset="0"/>
              </a:rPr>
              <a:t>Enduring and meaningful change occurs when the people who make up the system share a philosophy about trauma, services, the helping relationship,  and trauma clients.</a:t>
            </a:r>
          </a:p>
          <a:p>
            <a:pPr eaLnBrk="1" hangingPunct="1">
              <a:buFont typeface="Wingdings" charset="0"/>
              <a:buNone/>
            </a:pPr>
            <a:endParaRPr lang="en-US" sz="2800">
              <a:latin typeface="Arial" charset="0"/>
              <a:ea typeface="ＭＳ Ｐゴシック" charset="0"/>
              <a:cs typeface="ＭＳ Ｐゴシック" charset="0"/>
            </a:endParaRPr>
          </a:p>
          <a:p>
            <a:pPr eaLnBrk="1" hangingPunct="1"/>
            <a:r>
              <a:rPr lang="en-US" sz="2800">
                <a:latin typeface="Arial" charset="0"/>
                <a:ea typeface="ＭＳ Ｐゴシック" charset="0"/>
                <a:cs typeface="ＭＳ Ｐゴシック" charset="0"/>
              </a:rPr>
              <a:t>How we understand trauma will determine to how we envision the overall approach to the work we do.</a:t>
            </a:r>
          </a:p>
          <a:p>
            <a:pPr eaLnBrk="1" hangingPunct="1"/>
            <a:endParaRPr lang="en-US" sz="2800">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11127603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AB050FE9-AF99-A64E-B986-6EDAE3720E72}" type="slidenum">
              <a:rPr lang="en-GB" sz="1200"/>
              <a:pPr eaLnBrk="1" hangingPunct="1"/>
              <a:t>62</a:t>
            </a:fld>
            <a:endParaRPr lang="en-GB" sz="1200"/>
          </a:p>
        </p:txBody>
      </p:sp>
      <p:sp>
        <p:nvSpPr>
          <p:cNvPr id="1336322"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In a trauma-informed system</a:t>
            </a:r>
          </a:p>
        </p:txBody>
      </p:sp>
      <p:sp>
        <p:nvSpPr>
          <p:cNvPr id="1336323" name="Rectangle 3"/>
          <p:cNvSpPr>
            <a:spLocks noGrp="1" noChangeArrowheads="1"/>
          </p:cNvSpPr>
          <p:nvPr>
            <p:ph type="body" idx="1"/>
          </p:nvPr>
        </p:nvSpPr>
        <p:spPr/>
        <p:txBody>
          <a:bodyPr/>
          <a:lstStyle/>
          <a:p>
            <a:pPr eaLnBrk="1" hangingPunct="1">
              <a:buFont typeface="Wingdings" charset="0"/>
              <a:buNone/>
            </a:pPr>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trauma is viewed not as a single discrete event but rather as a defining and organizing experience that forms the core of an individual’s identity.</a:t>
            </a: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15592812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942B2D4F-27F1-FA49-B78D-899EFBFAC0B9}" type="slidenum">
              <a:rPr lang="en-GB" sz="1200"/>
              <a:pPr eaLnBrk="1" hangingPunct="1"/>
              <a:t>63</a:t>
            </a:fld>
            <a:endParaRPr lang="en-GB" sz="1200"/>
          </a:p>
        </p:txBody>
      </p:sp>
      <p:sp>
        <p:nvSpPr>
          <p:cNvPr id="1338370" name="Rectangle 2"/>
          <p:cNvSpPr>
            <a:spLocks noGrp="1" noChangeArrowheads="1"/>
          </p:cNvSpPr>
          <p:nvPr>
            <p:ph type="title"/>
          </p:nvPr>
        </p:nvSpPr>
        <p:spPr/>
        <p:txBody>
          <a:bodyPr>
            <a:normAutofit fontScale="90000"/>
          </a:bodyPr>
          <a:lstStyle/>
          <a:p>
            <a:pPr eaLnBrk="1" hangingPunct="1"/>
            <a:r>
              <a:rPr lang="en-US">
                <a:latin typeface="Arial" charset="0"/>
                <a:ea typeface="ＭＳ Ｐゴシック" charset="0"/>
                <a:cs typeface="ＭＳ Ｐゴシック" charset="0"/>
              </a:rPr>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a:r>
            <a:br>
              <a:rPr lang="en-US">
                <a:latin typeface="Arial" charset="0"/>
                <a:ea typeface="ＭＳ Ｐゴシック" charset="0"/>
                <a:cs typeface="ＭＳ Ｐゴシック" charset="0"/>
              </a:rPr>
            </a:br>
            <a:endParaRPr lang="en-US">
              <a:latin typeface="Arial" charset="0"/>
              <a:ea typeface="ＭＳ Ｐゴシック" charset="0"/>
              <a:cs typeface="ＭＳ Ｐゴシック" charset="0"/>
            </a:endParaRPr>
          </a:p>
        </p:txBody>
      </p:sp>
      <p:sp>
        <p:nvSpPr>
          <p:cNvPr id="1338371" name="Rectangle 3"/>
          <p:cNvSpPr>
            <a:spLocks noGrp="1" noChangeArrowheads="1"/>
          </p:cNvSpPr>
          <p:nvPr>
            <p:ph type="body" idx="1"/>
          </p:nvPr>
        </p:nvSpPr>
        <p:spPr>
          <a:xfrm>
            <a:off x="609600" y="1129919"/>
            <a:ext cx="8229600" cy="5943600"/>
          </a:xfrm>
        </p:spPr>
        <p:txBody>
          <a:bodyPr/>
          <a:lstStyle/>
          <a:p>
            <a:pPr eaLnBrk="1" hangingPunct="1"/>
            <a:r>
              <a:rPr lang="en-US" dirty="0">
                <a:solidFill>
                  <a:schemeClr val="tx2">
                    <a:lumMod val="50000"/>
                  </a:schemeClr>
                </a:solidFill>
                <a:latin typeface="Arial" charset="0"/>
                <a:ea typeface="ＭＳ Ｐゴシック" charset="0"/>
                <a:cs typeface="ＭＳ Ｐゴシック" charset="0"/>
              </a:rPr>
              <a:t>In a trauma-informed approach the focus is on understanding the whole individual and appreciating the context in which that person is living their life.</a:t>
            </a:r>
          </a:p>
          <a:p>
            <a:pPr eaLnBrk="1" hangingPunct="1"/>
            <a:endParaRPr lang="en-US" dirty="0">
              <a:solidFill>
                <a:schemeClr val="tx2">
                  <a:lumMod val="50000"/>
                </a:schemeClr>
              </a:solidFill>
              <a:latin typeface="Arial" charset="0"/>
              <a:ea typeface="ＭＳ Ｐゴシック" charset="0"/>
              <a:cs typeface="ＭＳ Ｐゴシック" charset="0"/>
            </a:endParaRPr>
          </a:p>
          <a:p>
            <a:pPr eaLnBrk="1" hangingPunct="1"/>
            <a:r>
              <a:rPr lang="en-US" dirty="0">
                <a:solidFill>
                  <a:schemeClr val="tx2">
                    <a:lumMod val="50000"/>
                  </a:schemeClr>
                </a:solidFill>
                <a:latin typeface="Arial" charset="0"/>
                <a:ea typeface="ＭＳ Ｐゴシック" charset="0"/>
                <a:cs typeface="ＭＳ Ｐゴシック" charset="0"/>
              </a:rPr>
              <a:t>Rather than asking: “How do I understand this problem or this symptom?”</a:t>
            </a:r>
          </a:p>
          <a:p>
            <a:pPr eaLnBrk="1" hangingPunct="1">
              <a:buFont typeface="Wingdings" charset="0"/>
              <a:buNone/>
            </a:pPr>
            <a:endParaRPr lang="en-US" dirty="0">
              <a:solidFill>
                <a:schemeClr val="tx2">
                  <a:lumMod val="50000"/>
                </a:schemeClr>
              </a:solidFill>
              <a:latin typeface="Arial" charset="0"/>
              <a:ea typeface="ＭＳ Ｐゴシック" charset="0"/>
              <a:cs typeface="ＭＳ Ｐゴシック" charset="0"/>
            </a:endParaRPr>
          </a:p>
          <a:p>
            <a:pPr eaLnBrk="1" hangingPunct="1"/>
            <a:r>
              <a:rPr lang="en-US" dirty="0">
                <a:solidFill>
                  <a:schemeClr val="tx2">
                    <a:lumMod val="50000"/>
                  </a:schemeClr>
                </a:solidFill>
                <a:latin typeface="Arial" charset="0"/>
                <a:ea typeface="ＭＳ Ｐゴシック" charset="0"/>
                <a:cs typeface="ＭＳ Ｐゴシック" charset="0"/>
              </a:rPr>
              <a:t> We ask instead:  “How do I understand this person?”</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29259244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6991E53D-6C14-3D41-9DBB-8F129779F84A}" type="slidenum">
              <a:rPr lang="en-GB" sz="1200"/>
              <a:pPr eaLnBrk="1" hangingPunct="1"/>
              <a:t>64</a:t>
            </a:fld>
            <a:endParaRPr lang="en-GB" sz="1200"/>
          </a:p>
        </p:txBody>
      </p:sp>
      <p:sp>
        <p:nvSpPr>
          <p:cNvPr id="1339394"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This approach </a:t>
            </a:r>
          </a:p>
        </p:txBody>
      </p:sp>
      <p:sp>
        <p:nvSpPr>
          <p:cNvPr id="1339395" name="Rectangle 3"/>
          <p:cNvSpPr>
            <a:spLocks noGrp="1" noChangeArrowheads="1"/>
          </p:cNvSpPr>
          <p:nvPr>
            <p:ph type="body" idx="1"/>
          </p:nvPr>
        </p:nvSpPr>
        <p:spPr/>
        <p:txBody>
          <a:bodyPr/>
          <a:lstStyle/>
          <a:p>
            <a:pPr eaLnBrk="1" hangingPunct="1"/>
            <a:r>
              <a:rPr lang="en-US">
                <a:latin typeface="Arial" charset="0"/>
                <a:ea typeface="ＭＳ Ｐゴシック" charset="0"/>
                <a:cs typeface="ＭＳ Ｐゴシック" charset="0"/>
              </a:rPr>
              <a:t>shifts the focus onto the individual </a:t>
            </a:r>
          </a:p>
          <a:p>
            <a:pPr eaLnBrk="1" hangingPunct="1"/>
            <a:r>
              <a:rPr lang="en-US">
                <a:latin typeface="Arial" charset="0"/>
                <a:ea typeface="ＭＳ Ｐゴシック" charset="0"/>
                <a:cs typeface="ＭＳ Ｐゴシック" charset="0"/>
              </a:rPr>
              <a:t>and away from some limited aspect of his/her functioning </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It gives the message that his/her life is understandable, and her behaviors make sense when they are understood as part of a whole picture.</a:t>
            </a:r>
          </a:p>
        </p:txBody>
      </p:sp>
    </p:spTree>
    <p:extLst>
      <p:ext uri="{BB962C8B-B14F-4D97-AF65-F5344CB8AC3E}">
        <p14:creationId xmlns:p14="http://schemas.microsoft.com/office/powerpoint/2010/main" xmlns="" val="12586051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lh4.ggpht.com/_jFM-Fd8NDFE/THaZNGhdZRI/AAAAAAAAJG0/z2yW_Ebu22s/s1600/Rustic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76199"/>
            <a:ext cx="9150081" cy="7010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67" y="712922"/>
            <a:ext cx="8991600" cy="914400"/>
          </a:xfrm>
        </p:spPr>
        <p:txBody>
          <a:bodyPr>
            <a:noAutofit/>
          </a:bodyPr>
          <a:lstStyle/>
          <a:p>
            <a:r>
              <a:rPr lang="en-US" b="1" dirty="0" smtClean="0">
                <a:solidFill>
                  <a:srgbClr val="FFB61D"/>
                </a:solidFill>
                <a:effectLst>
                  <a:outerShdw blurRad="50800" dist="38100" dir="2700000" algn="tl" rotWithShape="0">
                    <a:srgbClr val="000000">
                      <a:alpha val="43000"/>
                    </a:srgbClr>
                  </a:outerShdw>
                </a:effectLst>
              </a:rPr>
              <a:t>	</a:t>
            </a:r>
            <a:r>
              <a:rPr lang="en-US" sz="3600" b="1" dirty="0" smtClean="0">
                <a:solidFill>
                  <a:srgbClr val="FFB61D"/>
                </a:solidFill>
                <a:effectLst>
                  <a:outerShdw blurRad="50800" dist="38100" dir="2700000" algn="tl" rotWithShape="0">
                    <a:srgbClr val="000000">
                      <a:alpha val="43000"/>
                    </a:srgbClr>
                  </a:outerShdw>
                </a:effectLst>
                <a:cs typeface="Urdu Typesetting" panose="03020402040406030203" pitchFamily="66" charset="-78"/>
              </a:rPr>
              <a:t>Housing First and Harm Reduction</a:t>
            </a:r>
            <a:endParaRPr lang="en-US" sz="3600" b="1" dirty="0">
              <a:solidFill>
                <a:srgbClr val="FFB61D"/>
              </a:solidFill>
              <a:effectLst>
                <a:outerShdw blurRad="50800" dist="38100" dir="2700000" algn="tl" rotWithShape="0">
                  <a:srgbClr val="000000">
                    <a:alpha val="43000"/>
                  </a:srgbClr>
                </a:outerShdw>
              </a:effectLst>
              <a:cs typeface="Urdu Typesetting" panose="03020402040406030203" pitchFamily="66" charset="-78"/>
            </a:endParaRPr>
          </a:p>
        </p:txBody>
      </p:sp>
      <p:sp>
        <p:nvSpPr>
          <p:cNvPr id="3" name="Content Placeholder 2"/>
          <p:cNvSpPr>
            <a:spLocks noGrp="1"/>
          </p:cNvSpPr>
          <p:nvPr>
            <p:ph idx="1"/>
          </p:nvPr>
        </p:nvSpPr>
        <p:spPr>
          <a:xfrm>
            <a:off x="68" y="2438400"/>
            <a:ext cx="8839132" cy="2514600"/>
          </a:xfrm>
        </p:spPr>
        <p:txBody>
          <a:bodyPr>
            <a:normAutofit/>
          </a:bodyPr>
          <a:lstStyle/>
          <a:p>
            <a:pPr marL="704088" lvl="2" indent="0">
              <a:buNone/>
            </a:pPr>
            <a:r>
              <a:rPr lang="en-US" sz="4000" dirty="0" smtClean="0">
                <a:solidFill>
                  <a:schemeClr val="bg1"/>
                </a:solidFill>
                <a:effectLst>
                  <a:outerShdw blurRad="50800" dist="38100" dir="2700000" algn="tl" rotWithShape="0">
                    <a:srgbClr val="000000">
                      <a:alpha val="43000"/>
                    </a:srgbClr>
                  </a:outerShdw>
                </a:effectLst>
                <a:latin typeface="+mj-lt"/>
                <a:cs typeface="Urdu Typesetting" panose="03020402040406030203" pitchFamily="66" charset="-78"/>
              </a:rPr>
              <a:t>Meet people where they are… </a:t>
            </a:r>
          </a:p>
          <a:p>
            <a:pPr marL="704088" lvl="2" indent="0">
              <a:buNone/>
            </a:pPr>
            <a:endParaRPr lang="en-US" sz="4000" dirty="0" smtClean="0">
              <a:solidFill>
                <a:schemeClr val="bg1"/>
              </a:solidFill>
              <a:effectLst>
                <a:outerShdw blurRad="50800" dist="38100" dir="2700000" algn="tl" rotWithShape="0">
                  <a:srgbClr val="000000">
                    <a:alpha val="43000"/>
                  </a:srgbClr>
                </a:outerShdw>
              </a:effectLst>
              <a:latin typeface="+mj-lt"/>
              <a:cs typeface="Urdu Typesetting" panose="03020402040406030203" pitchFamily="66" charset="-78"/>
            </a:endParaRPr>
          </a:p>
          <a:p>
            <a:pPr marL="704088" lvl="2" indent="0">
              <a:buNone/>
            </a:pPr>
            <a:r>
              <a:rPr lang="en-US" sz="4000" dirty="0" smtClean="0">
                <a:solidFill>
                  <a:schemeClr val="bg1"/>
                </a:solidFill>
                <a:effectLst>
                  <a:outerShdw blurRad="50800" dist="38100" dir="2700000" algn="tl" rotWithShape="0">
                    <a:srgbClr val="000000">
                      <a:alpha val="43000"/>
                    </a:srgbClr>
                  </a:outerShdw>
                </a:effectLst>
                <a:latin typeface="+mj-lt"/>
                <a:cs typeface="Urdu Typesetting" panose="03020402040406030203" pitchFamily="66" charset="-78"/>
              </a:rPr>
              <a:t>        but don’t leave them there.</a:t>
            </a:r>
          </a:p>
          <a:p>
            <a:pPr marL="704088" lvl="2" indent="0">
              <a:buNone/>
            </a:pPr>
            <a:endParaRPr lang="en-US" dirty="0">
              <a:solidFill>
                <a:schemeClr val="accent1">
                  <a:lumMod val="50000"/>
                </a:schemeClr>
              </a:solidFill>
            </a:endParaRPr>
          </a:p>
        </p:txBody>
      </p:sp>
      <p:pic>
        <p:nvPicPr>
          <p:cNvPr id="6" name="image1.png"/>
          <p:cNvPicPr/>
          <p:nvPr/>
        </p:nvPicPr>
        <p:blipFill>
          <a:blip r:embed="rId4"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13491836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Q&amp;A</a:t>
            </a:r>
            <a:endParaRPr lang="en-US" dirty="0"/>
          </a:p>
        </p:txBody>
      </p:sp>
      <p:sp>
        <p:nvSpPr>
          <p:cNvPr id="3" name="Content Placeholder 2"/>
          <p:cNvSpPr>
            <a:spLocks noGrp="1"/>
          </p:cNvSpPr>
          <p:nvPr>
            <p:ph idx="1"/>
          </p:nvPr>
        </p:nvSpPr>
        <p:spPr/>
        <p:txBody>
          <a:bodyPr/>
          <a:lstStyle/>
          <a:p>
            <a:endParaRPr lang="en-US" dirty="0" smtClean="0"/>
          </a:p>
          <a:p>
            <a:endParaRPr lang="en-US" dirty="0"/>
          </a:p>
          <a:p>
            <a:r>
              <a:rPr lang="en-US" sz="6600" dirty="0" smtClean="0">
                <a:solidFill>
                  <a:schemeClr val="accent1">
                    <a:lumMod val="75000"/>
                  </a:schemeClr>
                </a:solidFill>
                <a:latin typeface="+mj-lt"/>
              </a:rPr>
              <a:t>Home Visit Video </a:t>
            </a:r>
          </a:p>
          <a:p>
            <a:pPr marL="0" indent="0">
              <a:buNone/>
            </a:pPr>
            <a:r>
              <a:rPr lang="en-US" sz="6600" dirty="0">
                <a:solidFill>
                  <a:schemeClr val="accent1">
                    <a:lumMod val="75000"/>
                  </a:schemeClr>
                </a:solidFill>
                <a:latin typeface="+mj-lt"/>
              </a:rPr>
              <a:t>	</a:t>
            </a:r>
            <a:r>
              <a:rPr lang="en-US" sz="6600" dirty="0" smtClean="0">
                <a:solidFill>
                  <a:schemeClr val="accent1">
                    <a:lumMod val="75000"/>
                  </a:schemeClr>
                </a:solidFill>
                <a:latin typeface="+mj-lt"/>
              </a:rPr>
              <a:t>(12 min)</a:t>
            </a:r>
            <a:endParaRPr lang="en-US" sz="6600" dirty="0">
              <a:solidFill>
                <a:schemeClr val="accent1">
                  <a:lumMod val="75000"/>
                </a:schemeClr>
              </a:solidFill>
              <a:latin typeface="+mj-lt"/>
            </a:endParaRPr>
          </a:p>
        </p:txBody>
      </p:sp>
    </p:spTree>
    <p:extLst>
      <p:ext uri="{BB962C8B-B14F-4D97-AF65-F5344CB8AC3E}">
        <p14:creationId xmlns:p14="http://schemas.microsoft.com/office/powerpoint/2010/main" xmlns="" val="6579956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295400" y="609600"/>
            <a:ext cx="6553200" cy="869950"/>
          </a:xfrm>
        </p:spPr>
        <p:txBody>
          <a:bodyPr>
            <a:noAutofit/>
          </a:bodyPr>
          <a:lstStyle/>
          <a:p>
            <a:pPr fontAlgn="auto">
              <a:spcAft>
                <a:spcPts val="0"/>
              </a:spcAft>
              <a:defRPr/>
            </a:pPr>
            <a:r>
              <a:rPr lang="en-US" sz="4000" b="1" dirty="0" smtClean="0">
                <a:latin typeface="Trebuchet MS" panose="020B0603020202020204" pitchFamily="34" charset="0"/>
              </a:rPr>
              <a:t>Recovery and Peer Support</a:t>
            </a:r>
            <a:endParaRPr lang="en-US" sz="4000" b="1" dirty="0">
              <a:latin typeface="Trebuchet MS" panose="020B0603020202020204" pitchFamily="34" charset="0"/>
            </a:endParaRPr>
          </a:p>
        </p:txBody>
      </p:sp>
      <p:sp>
        <p:nvSpPr>
          <p:cNvPr id="4" name="Text Placeholder 3"/>
          <p:cNvSpPr>
            <a:spLocks noGrp="1"/>
          </p:cNvSpPr>
          <p:nvPr>
            <p:ph type="body" idx="2"/>
          </p:nvPr>
        </p:nvSpPr>
        <p:spPr>
          <a:xfrm>
            <a:off x="304800" y="1981200"/>
            <a:ext cx="2209800" cy="4114800"/>
          </a:xfrm>
        </p:spPr>
        <p:txBody>
          <a:bodyPr>
            <a:noAutofit/>
          </a:bodyPr>
          <a:lstStyle/>
          <a:p>
            <a:pPr lvl="0"/>
            <a:r>
              <a:rPr lang="en-US" sz="2000" i="1" dirty="0" smtClean="0">
                <a:latin typeface="Trebuchet MS" panose="020B0603020202020204" pitchFamily="34" charset="0"/>
              </a:rPr>
              <a:t>What helps?</a:t>
            </a:r>
          </a:p>
          <a:p>
            <a:pPr lvl="0"/>
            <a:r>
              <a:rPr lang="en-US" sz="2000" i="1" dirty="0" smtClean="0">
                <a:latin typeface="Trebuchet MS" panose="020B0603020202020204" pitchFamily="34" charset="0"/>
              </a:rPr>
              <a:t>What hinders?</a:t>
            </a:r>
          </a:p>
          <a:p>
            <a:pPr lvl="0"/>
            <a:r>
              <a:rPr lang="en-US" sz="2000" dirty="0" smtClean="0"/>
              <a:t> </a:t>
            </a:r>
          </a:p>
          <a:p>
            <a:pPr lvl="0"/>
            <a:r>
              <a:rPr lang="en-US" sz="2000" dirty="0" smtClean="0">
                <a:sym typeface="Webdings"/>
              </a:rPr>
              <a:t></a:t>
            </a:r>
            <a:r>
              <a:rPr lang="en-US" sz="2000" dirty="0" smtClean="0">
                <a:latin typeface="Trebuchet MS" panose="020B0603020202020204" pitchFamily="34" charset="0"/>
                <a:sym typeface="Webdings"/>
              </a:rPr>
              <a:t>No substitute for peer support</a:t>
            </a:r>
            <a:endParaRPr lang="en-US" sz="2000" dirty="0">
              <a:latin typeface="Trebuchet MS" panose="020B0603020202020204" pitchFamily="34" charset="0"/>
              <a:sym typeface="Webdings"/>
            </a:endParaRPr>
          </a:p>
          <a:p>
            <a:pPr lvl="0"/>
            <a:r>
              <a:rPr lang="en-US" sz="2000" dirty="0" smtClean="0"/>
              <a:t> </a:t>
            </a:r>
          </a:p>
          <a:p>
            <a:pPr lvl="0"/>
            <a:r>
              <a:rPr lang="en-US" sz="2000" b="1" dirty="0" smtClean="0"/>
              <a:t>We need to expand definition of ‘services’</a:t>
            </a:r>
          </a:p>
          <a:p>
            <a:endParaRPr lang="en-US" sz="2800" dirty="0">
              <a:solidFill>
                <a:srgbClr val="000099"/>
              </a:solidFill>
              <a:latin typeface="+mj-lt"/>
            </a:endParaRPr>
          </a:p>
        </p:txBody>
      </p:sp>
      <p:pic>
        <p:nvPicPr>
          <p:cNvPr id="7" name="Picture 6" descr="http://www.neitileu.no/var/nteu/storage/images/media/bilder/politikere/angela_merkel_og_erna_solberg/484483-1-nor-NO/angela_merkel_og_erna_solberg_line.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24262" y="2714625"/>
            <a:ext cx="1895475" cy="1428750"/>
          </a:xfrm>
          <a:prstGeom prst="rect">
            <a:avLst/>
          </a:prstGeom>
          <a:noFill/>
          <a:ln>
            <a:noFill/>
          </a:ln>
        </p:spPr>
      </p:pic>
      <p:pic>
        <p:nvPicPr>
          <p:cNvPr id="8" name="Picture 7" descr="http://media1.santabanta.com/full1/Emotions/Friendship/friendship-34v.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43200" y="1914525"/>
            <a:ext cx="5943600" cy="4457700"/>
          </a:xfrm>
          <a:prstGeom prst="rect">
            <a:avLst/>
          </a:prstGeom>
          <a:noFill/>
          <a:ln>
            <a:noFill/>
          </a:ln>
        </p:spPr>
      </p:pic>
      <p:pic>
        <p:nvPicPr>
          <p:cNvPr id="6" name="Picture 2" descr="C:\Users\astefancic\Pictures\PTH logo_white_lg_crop.jpg"/>
          <p:cNvPicPr>
            <a:picLocks noChangeAspect="1" noChangeArrowheads="1"/>
          </p:cNvPicPr>
          <p:nvPr/>
        </p:nvPicPr>
        <p:blipFill>
          <a:blip r:embed="rId5"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1890819327"/>
      </p:ext>
    </p:extLst>
  </p:cSld>
  <p:clrMapOvr>
    <a:masterClrMapping/>
  </p:clrMapOvr>
  <p:transition>
    <p:dissolv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noAutofit/>
          </a:bodyPr>
          <a:lstStyle/>
          <a:p>
            <a:r>
              <a:rPr lang="en-US" sz="3600" b="1" dirty="0" smtClean="0">
                <a:cs typeface="Constantia"/>
              </a:rPr>
              <a:t>Graduation and Recovery</a:t>
            </a:r>
            <a:r>
              <a:rPr lang="en-US" sz="3600" dirty="0" smtClean="0">
                <a:cs typeface="Constantia"/>
              </a:rPr>
              <a:t>:  </a:t>
            </a:r>
            <a:br>
              <a:rPr lang="en-US" sz="3600" dirty="0" smtClean="0">
                <a:cs typeface="Constantia"/>
              </a:rPr>
            </a:br>
            <a:r>
              <a:rPr lang="en-US" sz="3600" dirty="0" smtClean="0">
                <a:cs typeface="Constantia"/>
              </a:rPr>
              <a:t>Social Networks, Life Not Defined by Illness, Community Integration </a:t>
            </a:r>
            <a:endParaRPr lang="en-US" sz="3600" dirty="0">
              <a:cs typeface="Constantia"/>
            </a:endParaRPr>
          </a:p>
        </p:txBody>
      </p:sp>
      <p:graphicFrame>
        <p:nvGraphicFramePr>
          <p:cNvPr id="5" name="Diagram 4"/>
          <p:cNvGraphicFramePr/>
          <p:nvPr>
            <p:extLst>
              <p:ext uri="{D42A27DB-BD31-4B8C-83A1-F6EECF244321}">
                <p14:modId xmlns:p14="http://schemas.microsoft.com/office/powerpoint/2010/main" xmlns="" val="3632734179"/>
              </p:ext>
            </p:extLst>
          </p:nvPr>
        </p:nvGraphicFramePr>
        <p:xfrm>
          <a:off x="914400" y="2286000"/>
          <a:ext cx="76962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C:\Users\astefancic\Pictures\PTH logo_white_lg_crop.jpg"/>
          <p:cNvPicPr>
            <a:picLocks noChangeAspect="1" noChangeArrowheads="1"/>
          </p:cNvPicPr>
          <p:nvPr/>
        </p:nvPicPr>
        <p:blipFill>
          <a:blip r:embed="rId8"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17835300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a:spLocks noGrp="1"/>
          </p:cNvSpPr>
          <p:nvPr>
            <p:ph type="title"/>
          </p:nvPr>
        </p:nvSpPr>
        <p:spPr>
          <a:xfrm>
            <a:off x="457200" y="457200"/>
            <a:ext cx="8229600" cy="1143000"/>
          </a:xfrm>
          <a:prstGeom prst="rect">
            <a:avLst/>
          </a:prstGeom>
        </p:spPr>
        <p:txBody>
          <a:bodyPr>
            <a:noAutofit/>
          </a:bodyPr>
          <a:lstStyle>
            <a:lvl1pPr>
              <a:defRPr sz="6000"/>
            </a:lvl1pPr>
          </a:lstStyle>
          <a:p>
            <a:pPr lvl="0" algn="ctr">
              <a:defRPr sz="1800" b="0">
                <a:solidFill>
                  <a:srgbClr val="000000"/>
                </a:solidFill>
                <a:effectLst/>
                <a:uFillTx/>
              </a:defRPr>
            </a:pPr>
            <a:r>
              <a:rPr sz="5000" b="1" dirty="0">
                <a:solidFill>
                  <a:schemeClr val="accent1"/>
                </a:solidFill>
                <a:uFill>
                  <a:solidFill>
                    <a:srgbClr val="FCBD00"/>
                  </a:solidFill>
                </a:uFill>
              </a:rPr>
              <a:t>Social Inclusion and </a:t>
            </a:r>
            <a:r>
              <a:rPr lang="en-US" sz="5000" b="1" dirty="0" smtClean="0">
                <a:solidFill>
                  <a:schemeClr val="accent1"/>
                </a:solidFill>
                <a:uFill>
                  <a:solidFill>
                    <a:srgbClr val="FCBD00"/>
                  </a:solidFill>
                </a:uFill>
              </a:rPr>
              <a:t/>
            </a:r>
            <a:br>
              <a:rPr lang="en-US" sz="5000" b="1" dirty="0" smtClean="0">
                <a:solidFill>
                  <a:schemeClr val="accent1"/>
                </a:solidFill>
                <a:uFill>
                  <a:solidFill>
                    <a:srgbClr val="FCBD00"/>
                  </a:solidFill>
                </a:uFill>
              </a:rPr>
            </a:br>
            <a:r>
              <a:rPr sz="5000" b="1" dirty="0" smtClean="0">
                <a:solidFill>
                  <a:schemeClr val="accent1"/>
                </a:solidFill>
                <a:uFill>
                  <a:solidFill>
                    <a:srgbClr val="FCBD00"/>
                  </a:solidFill>
                </a:uFill>
              </a:rPr>
              <a:t>Community </a:t>
            </a:r>
            <a:r>
              <a:rPr sz="5000" b="1" dirty="0">
                <a:solidFill>
                  <a:schemeClr val="accent1"/>
                </a:solidFill>
                <a:uFill>
                  <a:solidFill>
                    <a:srgbClr val="FCBD00"/>
                  </a:solidFill>
                </a:uFill>
              </a:rPr>
              <a:t>Integration</a:t>
            </a:r>
          </a:p>
        </p:txBody>
      </p:sp>
      <p:pic>
        <p:nvPicPr>
          <p:cNvPr id="4" name="Picture 3" descr="http://www.laweekly.com/imager/westlake-is-expected-to-be-hard-hit-if-vot/b/original/4236068/7d41/westlake_neighborhood.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95022" y="1849147"/>
            <a:ext cx="6953956" cy="4515556"/>
          </a:xfrm>
          <a:prstGeom prst="rect">
            <a:avLst/>
          </a:prstGeom>
          <a:noFill/>
          <a:ln>
            <a:noFill/>
          </a:ln>
        </p:spPr>
      </p:pic>
      <p:pic>
        <p:nvPicPr>
          <p:cNvPr id="5" name="Picture 2" descr="C:\Users\astefancic\Pictures\PTH logo_white_lg_crop.jpg"/>
          <p:cNvPicPr>
            <a:picLocks noChangeAspect="1" noChangeArrowheads="1"/>
          </p:cNvPicPr>
          <p:nvPr/>
        </p:nvPicPr>
        <p:blipFill>
          <a:blip r:embed="rId4"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30403687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poor (homeless) are priced out of the real estate market </a:t>
            </a:r>
            <a:endParaRPr lang="en-US" dirty="0"/>
          </a:p>
        </p:txBody>
      </p:sp>
      <p:pic>
        <p:nvPicPr>
          <p:cNvPr id="4" name="Content Placeholder 3" descr="http://policyfix1.files.wordpress.com/2013/03/housing-costs-12-17-copy.jpg"/>
          <p:cNvPicPr>
            <a:picLocks noGrp="1"/>
          </p:cNvPicPr>
          <p:nvPr>
            <p:ph idx="1"/>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0195" y="1832959"/>
            <a:ext cx="7565083" cy="4394846"/>
          </a:xfrm>
          <a:prstGeom prst="rect">
            <a:avLst/>
          </a:prstGeom>
          <a:noFill/>
          <a:ln>
            <a:noFill/>
          </a:ln>
        </p:spPr>
      </p:pic>
    </p:spTree>
    <p:extLst>
      <p:ext uri="{BB962C8B-B14F-4D97-AF65-F5344CB8AC3E}">
        <p14:creationId xmlns:p14="http://schemas.microsoft.com/office/powerpoint/2010/main" xmlns="" val="340397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p:cNvSpPr>
          <p:nvPr>
            <p:ph type="title"/>
          </p:nvPr>
        </p:nvSpPr>
        <p:spPr>
          <a:xfrm>
            <a:off x="533400" y="228600"/>
            <a:ext cx="8229600" cy="1143000"/>
          </a:xfrm>
          <a:prstGeom prst="rect">
            <a:avLst/>
          </a:prstGeom>
        </p:spPr>
        <p:txBody>
          <a:bodyPr/>
          <a:lstStyle>
            <a:lvl1pPr>
              <a:lnSpc>
                <a:spcPct val="80000"/>
              </a:lnSpc>
            </a:lvl1pPr>
          </a:lstStyle>
          <a:p>
            <a:pPr lvl="0">
              <a:defRPr sz="1800" b="0">
                <a:solidFill>
                  <a:srgbClr val="000000"/>
                </a:solidFill>
                <a:effectLst/>
                <a:uFillTx/>
              </a:defRPr>
            </a:pPr>
            <a:r>
              <a:rPr sz="4400" b="1" dirty="0">
                <a:solidFill>
                  <a:schemeClr val="accent1"/>
                </a:solidFill>
                <a:effectLst>
                  <a:outerShdw blurRad="50800" dist="38100" dir="2700000" rotWithShape="0">
                    <a:srgbClr val="000000">
                      <a:alpha val="43000"/>
                    </a:srgbClr>
                  </a:outerShdw>
                </a:effectLst>
                <a:uFill>
                  <a:solidFill>
                    <a:srgbClr val="FCBD00"/>
                  </a:solidFill>
                </a:uFill>
              </a:rPr>
              <a:t>Promoting Social Inclusion</a:t>
            </a:r>
          </a:p>
        </p:txBody>
      </p:sp>
      <p:sp>
        <p:nvSpPr>
          <p:cNvPr id="477" name="Shape 477"/>
          <p:cNvSpPr>
            <a:spLocks noGrp="1"/>
          </p:cNvSpPr>
          <p:nvPr>
            <p:ph idx="1"/>
          </p:nvPr>
        </p:nvSpPr>
        <p:spPr>
          <a:xfrm>
            <a:off x="457200" y="1729703"/>
            <a:ext cx="8229600" cy="4389120"/>
          </a:xfrm>
          <a:prstGeom prst="rect">
            <a:avLst/>
          </a:prstGeom>
        </p:spPr>
        <p:txBody>
          <a:bodyPr>
            <a:normAutofit fontScale="92500" lnSpcReduction="20000"/>
          </a:bodyPr>
          <a:lstStyle/>
          <a:p>
            <a:pPr marL="0" lvl="0" indent="0" defTabSz="438911">
              <a:spcBef>
                <a:spcPts val="1700"/>
              </a:spcBef>
              <a:buNone/>
              <a:defRPr sz="1800" b="0">
                <a:solidFill>
                  <a:srgbClr val="000000"/>
                </a:solidFill>
                <a:effectLst/>
                <a:uFillTx/>
              </a:defRPr>
            </a:pPr>
            <a:r>
              <a:rPr sz="2880" dirty="0">
                <a:solidFill>
                  <a:schemeClr val="accent1"/>
                </a:solidFill>
                <a:uFill>
                  <a:solidFill/>
                </a:uFill>
              </a:rPr>
              <a:t>Term ‘Social Inclusion’ originated in Europe</a:t>
            </a:r>
          </a:p>
          <a:p>
            <a:pPr lvl="0" defTabSz="438911">
              <a:spcBef>
                <a:spcPts val="1700"/>
              </a:spcBef>
              <a:defRPr sz="1800" b="0">
                <a:solidFill>
                  <a:srgbClr val="000000"/>
                </a:solidFill>
                <a:effectLst/>
                <a:uFillTx/>
              </a:defRPr>
            </a:pPr>
            <a:r>
              <a:rPr sz="2880" dirty="0">
                <a:solidFill>
                  <a:schemeClr val="accent2">
                    <a:lumMod val="50000"/>
                  </a:schemeClr>
                </a:solidFill>
                <a:uFill>
                  <a:solidFill/>
                </a:uFill>
              </a:rPr>
              <a:t>Society and its institutions actively promote opportunities for the participation of excluded persons including persons with psychiatric disabilities, in mainstream social, economic, educational, recreational, and cultural resources.</a:t>
            </a:r>
          </a:p>
          <a:p>
            <a:pPr lvl="0" defTabSz="438911">
              <a:spcBef>
                <a:spcPts val="1700"/>
              </a:spcBef>
              <a:defRPr sz="1800" b="0">
                <a:solidFill>
                  <a:srgbClr val="000000"/>
                </a:solidFill>
                <a:effectLst/>
                <a:uFillTx/>
              </a:defRPr>
            </a:pPr>
            <a:endParaRPr lang="en-US" sz="2880" dirty="0">
              <a:solidFill>
                <a:schemeClr val="accent2">
                  <a:lumMod val="50000"/>
                </a:schemeClr>
              </a:solidFill>
              <a:uFill>
                <a:solidFill/>
              </a:uFill>
            </a:endParaRPr>
          </a:p>
          <a:p>
            <a:pPr lvl="0" defTabSz="438911">
              <a:spcBef>
                <a:spcPts val="1700"/>
              </a:spcBef>
              <a:defRPr sz="1800" b="0">
                <a:solidFill>
                  <a:srgbClr val="000000"/>
                </a:solidFill>
                <a:effectLst/>
                <a:uFillTx/>
              </a:defRPr>
            </a:pPr>
            <a:r>
              <a:rPr sz="2880" dirty="0" smtClean="0">
                <a:solidFill>
                  <a:schemeClr val="accent2">
                    <a:lumMod val="50000"/>
                  </a:schemeClr>
                </a:solidFill>
                <a:uFill>
                  <a:solidFill/>
                </a:uFill>
              </a:rPr>
              <a:t>Full </a:t>
            </a:r>
            <a:r>
              <a:rPr sz="2880" dirty="0">
                <a:solidFill>
                  <a:schemeClr val="accent2">
                    <a:lumMod val="50000"/>
                  </a:schemeClr>
                </a:solidFill>
                <a:uFill>
                  <a:solidFill/>
                </a:uFill>
              </a:rPr>
              <a:t>recovery can only occur when people with mental illnesses have the means and access to full-fledged membership in their communities (Thompson and Rowe, Psych Services, August 2010).  </a:t>
            </a:r>
          </a:p>
        </p:txBody>
      </p:sp>
      <p:pic>
        <p:nvPicPr>
          <p:cNvPr id="4" name="Picture 2" descr="C:\Users\astefancic\Pictures\PTH logo_white_lg_crop.jpg"/>
          <p:cNvPicPr>
            <a:picLocks noChangeAspect="1" noChangeArrowheads="1"/>
          </p:cNvPicPr>
          <p:nvPr/>
        </p:nvPicPr>
        <p:blipFill>
          <a:blip r:embed="rId3"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188668897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406" y="457200"/>
            <a:ext cx="8229600" cy="1143000"/>
          </a:xfrm>
        </p:spPr>
        <p:txBody>
          <a:bodyPr>
            <a:normAutofit fontScale="90000"/>
          </a:bodyPr>
          <a:lstStyle/>
          <a:p>
            <a:r>
              <a:rPr lang="en-US" dirty="0" smtClean="0"/>
              <a:t>Rain City YouTube Video: Choice</a:t>
            </a:r>
            <a:endParaRPr lang="en-US" dirty="0"/>
          </a:p>
        </p:txBody>
      </p:sp>
      <p:sp>
        <p:nvSpPr>
          <p:cNvPr id="3" name="Content Placeholder 2"/>
          <p:cNvSpPr>
            <a:spLocks noGrp="1"/>
          </p:cNvSpPr>
          <p:nvPr>
            <p:ph idx="1"/>
          </p:nvPr>
        </p:nvSpPr>
        <p:spPr/>
        <p:txBody>
          <a:bodyPr>
            <a:normAutofit/>
          </a:bodyPr>
          <a:lstStyle/>
          <a:p>
            <a:pPr marL="0" indent="0">
              <a:buNone/>
            </a:pPr>
            <a:endParaRPr lang="en-US" sz="4000" dirty="0" smtClean="0">
              <a:solidFill>
                <a:schemeClr val="accent1">
                  <a:lumMod val="50000"/>
                </a:schemeClr>
              </a:solidFill>
              <a:latin typeface="+mj-lt"/>
            </a:endParaRPr>
          </a:p>
          <a:p>
            <a:endParaRPr lang="en-US" sz="4000" dirty="0">
              <a:solidFill>
                <a:schemeClr val="accent1">
                  <a:lumMod val="50000"/>
                </a:schemeClr>
              </a:solidFill>
              <a:latin typeface="+mj-lt"/>
            </a:endParaRPr>
          </a:p>
          <a:p>
            <a:pPr marL="0" indent="0" algn="ctr">
              <a:buNone/>
            </a:pPr>
            <a:r>
              <a:rPr lang="en-US" sz="4000" dirty="0" smtClean="0">
                <a:solidFill>
                  <a:schemeClr val="accent1">
                    <a:lumMod val="50000"/>
                  </a:schemeClr>
                </a:solidFill>
                <a:latin typeface="+mj-lt"/>
              </a:rPr>
              <a:t>HOUSING FIRST </a:t>
            </a:r>
          </a:p>
          <a:p>
            <a:pPr marL="0" indent="0" algn="ctr">
              <a:buNone/>
            </a:pPr>
            <a:r>
              <a:rPr lang="en-US" sz="4000" dirty="0" smtClean="0">
                <a:solidFill>
                  <a:schemeClr val="accent1">
                    <a:lumMod val="50000"/>
                  </a:schemeClr>
                </a:solidFill>
                <a:latin typeface="+mj-lt"/>
              </a:rPr>
              <a:t>AND SYSTEMS CHANGE</a:t>
            </a:r>
            <a:endParaRPr lang="en-US" sz="4000" dirty="0">
              <a:solidFill>
                <a:schemeClr val="accent1">
                  <a:lumMod val="50000"/>
                </a:schemeClr>
              </a:solidFill>
              <a:latin typeface="+mj-lt"/>
            </a:endParaRPr>
          </a:p>
        </p:txBody>
      </p:sp>
    </p:spTree>
    <p:extLst>
      <p:ext uri="{BB962C8B-B14F-4D97-AF65-F5344CB8AC3E}">
        <p14:creationId xmlns:p14="http://schemas.microsoft.com/office/powerpoint/2010/main" xmlns="" val="25918004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7772400" cy="1362456"/>
          </a:xfrm>
        </p:spPr>
        <p:txBody>
          <a:bodyPr/>
          <a:lstStyle/>
          <a:p>
            <a:r>
              <a:rPr lang="en-US" dirty="0" smtClean="0">
                <a:solidFill>
                  <a:srgbClr val="FFC000"/>
                </a:solidFill>
              </a:rPr>
              <a:t>System Change Question </a:t>
            </a:r>
            <a:endParaRPr lang="en-US" dirty="0">
              <a:solidFill>
                <a:srgbClr val="FFC000"/>
              </a:solidFill>
            </a:endParaRPr>
          </a:p>
        </p:txBody>
      </p:sp>
      <p:sp>
        <p:nvSpPr>
          <p:cNvPr id="3" name="Text Placeholder 2"/>
          <p:cNvSpPr>
            <a:spLocks noGrp="1"/>
          </p:cNvSpPr>
          <p:nvPr>
            <p:ph type="body" idx="1"/>
          </p:nvPr>
        </p:nvSpPr>
        <p:spPr>
          <a:xfrm>
            <a:off x="876300" y="3124200"/>
            <a:ext cx="7391400" cy="2438400"/>
          </a:xfrm>
        </p:spPr>
        <p:txBody>
          <a:bodyPr>
            <a:normAutofit fontScale="92500" lnSpcReduction="20000"/>
          </a:bodyPr>
          <a:lstStyle/>
          <a:p>
            <a:r>
              <a:rPr lang="en-US" sz="4800" dirty="0" smtClean="0">
                <a:solidFill>
                  <a:srgbClr val="002060"/>
                </a:solidFill>
                <a:latin typeface="+mj-lt"/>
              </a:rPr>
              <a:t>Can we simply introduce a new program into an existing system and keep everything else the same?</a:t>
            </a:r>
            <a:endParaRPr lang="en-US" dirty="0">
              <a:solidFill>
                <a:srgbClr val="002060"/>
              </a:solidFill>
              <a:latin typeface="+mj-lt"/>
            </a:endParaRPr>
          </a:p>
        </p:txBody>
      </p:sp>
      <p:pic>
        <p:nvPicPr>
          <p:cNvPr id="4" name="image1.png"/>
          <p:cNvPicPr/>
          <p:nvPr/>
        </p:nvPicPr>
        <p:blipFill>
          <a:blip r:embed="rId3"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12412166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914400"/>
            <a:ext cx="8820665" cy="1371600"/>
          </a:xfrm>
        </p:spPr>
        <p:txBody>
          <a:bodyPr>
            <a:normAutofit fontScale="90000"/>
          </a:bodyPr>
          <a:lstStyle/>
          <a:p>
            <a:pPr algn="ctr"/>
            <a:r>
              <a:rPr lang="en-US" sz="5000" b="1" dirty="0" smtClean="0">
                <a:solidFill>
                  <a:srgbClr val="FFC000"/>
                </a:solidFill>
              </a:rPr>
              <a:t>HUD Continuum of Care Encouraging Housing First</a:t>
            </a:r>
            <a:endParaRPr lang="en-US" sz="5000" b="1" dirty="0">
              <a:solidFill>
                <a:srgbClr val="FFC000"/>
              </a:solidFill>
            </a:endParaRPr>
          </a:p>
        </p:txBody>
      </p:sp>
      <p:sp>
        <p:nvSpPr>
          <p:cNvPr id="3" name="Content Placeholder 2"/>
          <p:cNvSpPr>
            <a:spLocks noGrp="1"/>
          </p:cNvSpPr>
          <p:nvPr>
            <p:ph type="subTitle" idx="1"/>
          </p:nvPr>
        </p:nvSpPr>
        <p:spPr>
          <a:xfrm>
            <a:off x="304799" y="2514600"/>
            <a:ext cx="8448323" cy="3886200"/>
          </a:xfrm>
        </p:spPr>
        <p:txBody>
          <a:bodyPr>
            <a:normAutofit fontScale="85000" lnSpcReduction="10000"/>
          </a:bodyPr>
          <a:lstStyle/>
          <a:p>
            <a:pPr marL="0" indent="0" algn="ctr">
              <a:buNone/>
            </a:pPr>
            <a:r>
              <a:rPr lang="en-US" sz="3600" dirty="0" smtClean="0">
                <a:latin typeface="+mj-lt"/>
              </a:rPr>
              <a:t>Extent to which PSH programs within a Community implement a </a:t>
            </a:r>
            <a:r>
              <a:rPr lang="en-US" sz="4500" dirty="0" smtClean="0">
                <a:latin typeface="+mj-lt"/>
              </a:rPr>
              <a:t>Housing First approach</a:t>
            </a:r>
          </a:p>
          <a:p>
            <a:pPr marL="0" indent="0">
              <a:buNone/>
            </a:pPr>
            <a:endParaRPr lang="en-US" sz="3600" dirty="0" smtClean="0">
              <a:latin typeface="+mj-lt"/>
            </a:endParaRPr>
          </a:p>
          <a:p>
            <a:pPr marL="571500" indent="-571500" algn="ctr">
              <a:buClrTx/>
              <a:buFont typeface="Arial" panose="020B0604020202020204" pitchFamily="34" charset="0"/>
              <a:buChar char="•"/>
            </a:pPr>
            <a:r>
              <a:rPr lang="en-US" sz="3600" dirty="0" smtClean="0">
                <a:latin typeface="+mj-lt"/>
              </a:rPr>
              <a:t>Prioritization of chronic homelessness</a:t>
            </a:r>
          </a:p>
          <a:p>
            <a:pPr marL="571500" indent="-571500" algn="ctr">
              <a:buClrTx/>
              <a:buFont typeface="Arial" panose="020B0604020202020204" pitchFamily="34" charset="0"/>
              <a:buChar char="•"/>
            </a:pPr>
            <a:r>
              <a:rPr lang="en-US" sz="3600" dirty="0">
                <a:latin typeface="+mj-lt"/>
              </a:rPr>
              <a:t>Housing offered </a:t>
            </a:r>
            <a:r>
              <a:rPr lang="en-US" sz="3600" u="sng" dirty="0">
                <a:latin typeface="+mj-lt"/>
              </a:rPr>
              <a:t>without</a:t>
            </a:r>
            <a:r>
              <a:rPr lang="en-US" sz="3600" dirty="0">
                <a:latin typeface="+mj-lt"/>
              </a:rPr>
              <a:t> preconditions</a:t>
            </a:r>
          </a:p>
          <a:p>
            <a:pPr marL="571500" indent="-571500" algn="ctr">
              <a:buClrTx/>
              <a:buFont typeface="Arial" panose="020B0604020202020204" pitchFamily="34" charset="0"/>
              <a:buChar char="•"/>
            </a:pPr>
            <a:r>
              <a:rPr lang="en-US" sz="3600" dirty="0">
                <a:latin typeface="+mj-lt"/>
              </a:rPr>
              <a:t>Rapid placement (and </a:t>
            </a:r>
            <a:r>
              <a:rPr lang="en-US" sz="3600" dirty="0" smtClean="0">
                <a:latin typeface="+mj-lt"/>
              </a:rPr>
              <a:t>stabilization)</a:t>
            </a:r>
          </a:p>
          <a:p>
            <a:pPr marL="0" indent="0" algn="ctr">
              <a:buNone/>
            </a:pPr>
            <a:r>
              <a:rPr lang="en-US" sz="3600" dirty="0" smtClean="0">
                <a:latin typeface="+mj-lt"/>
              </a:rPr>
              <a:t>      in </a:t>
            </a:r>
            <a:r>
              <a:rPr lang="en-US" sz="3600" dirty="0">
                <a:latin typeface="+mj-lt"/>
              </a:rPr>
              <a:t>permanent </a:t>
            </a:r>
            <a:r>
              <a:rPr lang="en-US" sz="3600" dirty="0" smtClean="0">
                <a:latin typeface="+mj-lt"/>
              </a:rPr>
              <a:t>housing with supports</a:t>
            </a:r>
            <a:endParaRPr lang="en-US" sz="3600" dirty="0">
              <a:latin typeface="+mj-lt"/>
            </a:endParaRPr>
          </a:p>
          <a:p>
            <a:endParaRPr lang="en-US" sz="2800" dirty="0"/>
          </a:p>
        </p:txBody>
      </p:sp>
      <p:pic>
        <p:nvPicPr>
          <p:cNvPr id="5" name="image1.png"/>
          <p:cNvPicPr/>
          <p:nvPr/>
        </p:nvPicPr>
        <p:blipFill>
          <a:blip r:embed="rId3"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17426382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457200"/>
            <a:ext cx="7851648" cy="1828800"/>
          </a:xfrm>
        </p:spPr>
        <p:txBody>
          <a:bodyPr>
            <a:normAutofit fontScale="90000"/>
          </a:bodyPr>
          <a:lstStyle/>
          <a:p>
            <a:pPr algn="l"/>
            <a:r>
              <a:rPr lang="en-US" dirty="0" smtClean="0">
                <a:solidFill>
                  <a:srgbClr val="FFC000"/>
                </a:solidFill>
              </a:rPr>
              <a:t/>
            </a:r>
            <a:br>
              <a:rPr lang="en-US" dirty="0" smtClean="0">
                <a:solidFill>
                  <a:srgbClr val="FFC000"/>
                </a:solidFill>
              </a:rPr>
            </a:br>
            <a:r>
              <a:rPr lang="en-US" b="1" dirty="0" smtClean="0">
                <a:solidFill>
                  <a:srgbClr val="FFC000"/>
                </a:solidFill>
              </a:rPr>
              <a:t>Programs</a:t>
            </a:r>
            <a:br>
              <a:rPr lang="en-US" b="1" dirty="0" smtClean="0">
                <a:solidFill>
                  <a:srgbClr val="FFC000"/>
                </a:solidFill>
              </a:rPr>
            </a:br>
            <a:r>
              <a:rPr lang="en-US" b="1" dirty="0" smtClean="0">
                <a:solidFill>
                  <a:srgbClr val="FFC000"/>
                </a:solidFill>
              </a:rPr>
              <a:t>Stages of Change</a:t>
            </a:r>
            <a:endParaRPr lang="en-US" b="1" dirty="0">
              <a:solidFill>
                <a:srgbClr val="FFC000"/>
              </a:solidFill>
            </a:endParaRPr>
          </a:p>
        </p:txBody>
      </p:sp>
      <p:graphicFrame>
        <p:nvGraphicFramePr>
          <p:cNvPr id="4" name="Content Placeholder 3"/>
          <p:cNvGraphicFramePr>
            <a:graphicFrameLocks noGrp="1"/>
          </p:cNvGraphicFramePr>
          <p:nvPr>
            <p:ph idx="4294967295"/>
            <p:extLst/>
          </p:nvPr>
        </p:nvGraphicFramePr>
        <p:xfrm>
          <a:off x="2362200" y="1379838"/>
          <a:ext cx="73152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1.png"/>
          <p:cNvPicPr/>
          <p:nvPr/>
        </p:nvPicPr>
        <p:blipFill>
          <a:blip r:embed="rId8"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18956671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4337"/>
            <a:ext cx="4267200" cy="1143000"/>
          </a:xfrm>
        </p:spPr>
        <p:txBody>
          <a:bodyPr/>
          <a:lstStyle/>
          <a:p>
            <a:r>
              <a:rPr lang="en-US" b="1" dirty="0" smtClean="0"/>
              <a:t>Current System</a:t>
            </a:r>
            <a:endParaRPr lang="en-US" b="1" dirty="0"/>
          </a:p>
        </p:txBody>
      </p:sp>
      <p:graphicFrame>
        <p:nvGraphicFramePr>
          <p:cNvPr id="4" name="Content Placeholder 3"/>
          <p:cNvGraphicFramePr>
            <a:graphicFrameLocks noGrp="1"/>
          </p:cNvGraphicFramePr>
          <p:nvPr>
            <p:ph idx="1"/>
            <p:extLst/>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981200" y="3352800"/>
            <a:ext cx="2943434" cy="1384995"/>
          </a:xfrm>
          <a:prstGeom prst="rect">
            <a:avLst/>
          </a:prstGeom>
          <a:noFill/>
        </p:spPr>
        <p:txBody>
          <a:bodyPr wrap="none" rtlCol="0">
            <a:spAutoFit/>
          </a:bodyPr>
          <a:lstStyle/>
          <a:p>
            <a:r>
              <a:rPr lang="en-US" sz="2800" dirty="0" smtClean="0">
                <a:solidFill>
                  <a:schemeClr val="bg2">
                    <a:lumMod val="10000"/>
                  </a:schemeClr>
                </a:solidFill>
              </a:rPr>
              <a:t>Centralized </a:t>
            </a:r>
          </a:p>
          <a:p>
            <a:r>
              <a:rPr lang="en-US" sz="2800" dirty="0" smtClean="0">
                <a:solidFill>
                  <a:schemeClr val="bg2">
                    <a:lumMod val="10000"/>
                  </a:schemeClr>
                </a:solidFill>
              </a:rPr>
              <a:t>Assessment and </a:t>
            </a:r>
          </a:p>
          <a:p>
            <a:r>
              <a:rPr lang="en-US" sz="2800" dirty="0" smtClean="0">
                <a:solidFill>
                  <a:schemeClr val="bg2">
                    <a:lumMod val="10000"/>
                  </a:schemeClr>
                </a:solidFill>
              </a:rPr>
              <a:t>Centralized Entry</a:t>
            </a:r>
            <a:endParaRPr lang="en-US" sz="2800" dirty="0">
              <a:solidFill>
                <a:schemeClr val="bg2">
                  <a:lumMod val="10000"/>
                </a:schemeClr>
              </a:solidFill>
            </a:endParaRPr>
          </a:p>
        </p:txBody>
      </p:sp>
      <p:sp>
        <p:nvSpPr>
          <p:cNvPr id="6" name="TextBox 5"/>
          <p:cNvSpPr txBox="1"/>
          <p:nvPr/>
        </p:nvSpPr>
        <p:spPr>
          <a:xfrm>
            <a:off x="6629400" y="2362200"/>
            <a:ext cx="1236236" cy="646331"/>
          </a:xfrm>
          <a:prstGeom prst="rect">
            <a:avLst/>
          </a:prstGeom>
          <a:noFill/>
        </p:spPr>
        <p:txBody>
          <a:bodyPr wrap="none" rtlCol="0">
            <a:spAutoFit/>
          </a:bodyPr>
          <a:lstStyle/>
          <a:p>
            <a:r>
              <a:rPr lang="en-US" dirty="0" smtClean="0"/>
              <a:t>Housing</a:t>
            </a:r>
          </a:p>
          <a:p>
            <a:r>
              <a:rPr lang="en-US" dirty="0" smtClean="0"/>
              <a:t>St support</a:t>
            </a:r>
            <a:endParaRPr lang="en-US" dirty="0"/>
          </a:p>
        </p:txBody>
      </p:sp>
      <p:sp>
        <p:nvSpPr>
          <p:cNvPr id="7" name="TextBox 6"/>
          <p:cNvSpPr txBox="1"/>
          <p:nvPr/>
        </p:nvSpPr>
        <p:spPr>
          <a:xfrm>
            <a:off x="6216467" y="3657600"/>
            <a:ext cx="1031051" cy="923330"/>
          </a:xfrm>
          <a:prstGeom prst="rect">
            <a:avLst/>
          </a:prstGeom>
          <a:noFill/>
        </p:spPr>
        <p:txBody>
          <a:bodyPr wrap="none" rtlCol="0">
            <a:spAutoFit/>
          </a:bodyPr>
          <a:lstStyle/>
          <a:p>
            <a:r>
              <a:rPr lang="en-US" dirty="0" smtClean="0"/>
              <a:t>Housing</a:t>
            </a:r>
          </a:p>
          <a:p>
            <a:r>
              <a:rPr lang="en-US" dirty="0" smtClean="0"/>
              <a:t>Mod</a:t>
            </a:r>
          </a:p>
          <a:p>
            <a:r>
              <a:rPr lang="en-US" dirty="0" smtClean="0"/>
              <a:t>support</a:t>
            </a:r>
            <a:endParaRPr lang="en-US" dirty="0"/>
          </a:p>
        </p:txBody>
      </p:sp>
      <p:sp>
        <p:nvSpPr>
          <p:cNvPr id="8" name="TextBox 7"/>
          <p:cNvSpPr txBox="1"/>
          <p:nvPr/>
        </p:nvSpPr>
        <p:spPr>
          <a:xfrm>
            <a:off x="6868452" y="5105400"/>
            <a:ext cx="1031051" cy="923330"/>
          </a:xfrm>
          <a:prstGeom prst="rect">
            <a:avLst/>
          </a:prstGeom>
          <a:noFill/>
        </p:spPr>
        <p:txBody>
          <a:bodyPr wrap="none" rtlCol="0">
            <a:spAutoFit/>
          </a:bodyPr>
          <a:lstStyle/>
          <a:p>
            <a:r>
              <a:rPr lang="en-US" dirty="0" smtClean="0"/>
              <a:t>Housing</a:t>
            </a:r>
          </a:p>
          <a:p>
            <a:r>
              <a:rPr lang="en-US" dirty="0" smtClean="0"/>
              <a:t>High</a:t>
            </a:r>
          </a:p>
          <a:p>
            <a:r>
              <a:rPr lang="en-US" dirty="0" smtClean="0"/>
              <a:t>support</a:t>
            </a:r>
            <a:endParaRPr lang="en-US" dirty="0"/>
          </a:p>
        </p:txBody>
      </p:sp>
      <p:sp>
        <p:nvSpPr>
          <p:cNvPr id="9" name="Oval 8"/>
          <p:cNvSpPr/>
          <p:nvPr/>
        </p:nvSpPr>
        <p:spPr>
          <a:xfrm>
            <a:off x="76201" y="2304288"/>
            <a:ext cx="1371599"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shelter</a:t>
            </a:r>
            <a:endParaRPr lang="en-US" dirty="0"/>
          </a:p>
        </p:txBody>
      </p:sp>
      <p:sp>
        <p:nvSpPr>
          <p:cNvPr id="11" name="Curved Down Arrow 10"/>
          <p:cNvSpPr/>
          <p:nvPr/>
        </p:nvSpPr>
        <p:spPr>
          <a:xfrm>
            <a:off x="1066800" y="1840428"/>
            <a:ext cx="1216152"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Up Arrow 11"/>
          <p:cNvSpPr/>
          <p:nvPr/>
        </p:nvSpPr>
        <p:spPr>
          <a:xfrm>
            <a:off x="990600" y="5791200"/>
            <a:ext cx="1216152" cy="73152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p:cNvSpPr/>
          <p:nvPr/>
        </p:nvSpPr>
        <p:spPr>
          <a:xfrm>
            <a:off x="395110" y="5334000"/>
            <a:ext cx="128128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street</a:t>
            </a:r>
            <a:endParaRPr lang="en-US" dirty="0"/>
          </a:p>
        </p:txBody>
      </p:sp>
      <p:pic>
        <p:nvPicPr>
          <p:cNvPr id="13" name="Picture 2" descr="C:\Users\astefancic\Pictures\PTH logo_white_lg_crop.jpg"/>
          <p:cNvPicPr>
            <a:picLocks noChangeAspect="1" noChangeArrowheads="1"/>
          </p:cNvPicPr>
          <p:nvPr/>
        </p:nvPicPr>
        <p:blipFill>
          <a:blip r:embed="rId8"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31812668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914400"/>
            <a:ext cx="6400800" cy="1143000"/>
          </a:xfrm>
        </p:spPr>
        <p:txBody>
          <a:bodyPr>
            <a:noAutofit/>
          </a:bodyPr>
          <a:lstStyle/>
          <a:p>
            <a:pPr algn="ctr"/>
            <a:r>
              <a:rPr lang="en-US" sz="4000" b="1" dirty="0" smtClean="0"/>
              <a:t>Steps needed to Introduce           System Change Intervention </a:t>
            </a:r>
            <a:endParaRPr lang="en-US" sz="4000" b="1" dirty="0"/>
          </a:p>
        </p:txBody>
      </p:sp>
      <p:sp>
        <p:nvSpPr>
          <p:cNvPr id="3" name="Content Placeholder 2"/>
          <p:cNvSpPr>
            <a:spLocks noGrp="1"/>
          </p:cNvSpPr>
          <p:nvPr>
            <p:ph idx="1"/>
          </p:nvPr>
        </p:nvSpPr>
        <p:spPr>
          <a:xfrm>
            <a:off x="533400" y="1676400"/>
            <a:ext cx="8229600" cy="4648200"/>
          </a:xfrm>
        </p:spPr>
        <p:txBody>
          <a:bodyPr>
            <a:normAutofit fontScale="70000" lnSpcReduction="20000"/>
          </a:bodyPr>
          <a:lstStyle/>
          <a:p>
            <a:endParaRPr lang="en-US" sz="2800" dirty="0">
              <a:solidFill>
                <a:schemeClr val="accent2">
                  <a:lumMod val="50000"/>
                </a:schemeClr>
              </a:solidFill>
              <a:latin typeface="Trebuchet MS" panose="020B0603020202020204" pitchFamily="34" charset="0"/>
            </a:endParaRPr>
          </a:p>
          <a:p>
            <a:endParaRPr lang="en-US" sz="3400" u="sng" dirty="0" smtClean="0">
              <a:solidFill>
                <a:schemeClr val="accent2">
                  <a:lumMod val="50000"/>
                </a:schemeClr>
              </a:solidFill>
              <a:latin typeface="+mj-lt"/>
            </a:endParaRPr>
          </a:p>
          <a:p>
            <a:pPr>
              <a:lnSpc>
                <a:spcPct val="120000"/>
              </a:lnSpc>
              <a:buClrTx/>
            </a:pPr>
            <a:r>
              <a:rPr lang="en-US" sz="3400" u="sng" dirty="0" smtClean="0">
                <a:solidFill>
                  <a:schemeClr val="accent2">
                    <a:lumMod val="50000"/>
                  </a:schemeClr>
                </a:solidFill>
                <a:latin typeface="+mj-lt"/>
              </a:rPr>
              <a:t>Target Population</a:t>
            </a:r>
            <a:r>
              <a:rPr lang="en-US" sz="3400" dirty="0" smtClean="0">
                <a:solidFill>
                  <a:schemeClr val="accent2">
                    <a:lumMod val="50000"/>
                  </a:schemeClr>
                </a:solidFill>
                <a:latin typeface="+mj-lt"/>
              </a:rPr>
              <a:t>:  </a:t>
            </a:r>
            <a:r>
              <a:rPr lang="en-US" sz="3400" b="1" u="sng" dirty="0" smtClean="0">
                <a:solidFill>
                  <a:schemeClr val="accent2">
                    <a:lumMod val="50000"/>
                  </a:schemeClr>
                </a:solidFill>
                <a:latin typeface="+mj-lt"/>
              </a:rPr>
              <a:t>Community</a:t>
            </a:r>
            <a:r>
              <a:rPr lang="en-US" sz="3400" dirty="0" smtClean="0">
                <a:solidFill>
                  <a:schemeClr val="accent2">
                    <a:lumMod val="50000"/>
                  </a:schemeClr>
                </a:solidFill>
                <a:latin typeface="+mj-lt"/>
              </a:rPr>
              <a:t> sets priority among homeless population </a:t>
            </a:r>
          </a:p>
          <a:p>
            <a:pPr>
              <a:lnSpc>
                <a:spcPct val="120000"/>
              </a:lnSpc>
              <a:buClrTx/>
            </a:pPr>
            <a:r>
              <a:rPr lang="en-US" sz="3400" b="1" u="sng" dirty="0" smtClean="0">
                <a:solidFill>
                  <a:schemeClr val="accent2">
                    <a:lumMod val="50000"/>
                  </a:schemeClr>
                </a:solidFill>
                <a:latin typeface="+mj-lt"/>
              </a:rPr>
              <a:t>Collaboration</a:t>
            </a:r>
            <a:r>
              <a:rPr lang="en-US" sz="3400" dirty="0" smtClean="0">
                <a:solidFill>
                  <a:schemeClr val="accent2">
                    <a:lumMod val="50000"/>
                  </a:schemeClr>
                </a:solidFill>
                <a:latin typeface="+mj-lt"/>
              </a:rPr>
              <a:t>:  </a:t>
            </a:r>
            <a:r>
              <a:rPr lang="en-US" sz="3400" b="1" dirty="0" smtClean="0">
                <a:solidFill>
                  <a:schemeClr val="accent2">
                    <a:lumMod val="50000"/>
                  </a:schemeClr>
                </a:solidFill>
                <a:latin typeface="+mj-lt"/>
              </a:rPr>
              <a:t>Partnership </a:t>
            </a:r>
            <a:r>
              <a:rPr lang="en-US" sz="3400" dirty="0" smtClean="0">
                <a:solidFill>
                  <a:schemeClr val="accent2">
                    <a:lumMod val="50000"/>
                  </a:schemeClr>
                </a:solidFill>
                <a:latin typeface="+mj-lt"/>
              </a:rPr>
              <a:t>among agencies (identification, data sharing, resource sharing, etc.)</a:t>
            </a:r>
          </a:p>
          <a:p>
            <a:pPr>
              <a:lnSpc>
                <a:spcPct val="120000"/>
              </a:lnSpc>
              <a:buClrTx/>
            </a:pPr>
            <a:r>
              <a:rPr lang="en-US" sz="3400" u="sng" dirty="0" smtClean="0">
                <a:solidFill>
                  <a:schemeClr val="accent2">
                    <a:lumMod val="50000"/>
                  </a:schemeClr>
                </a:solidFill>
                <a:latin typeface="+mj-lt"/>
              </a:rPr>
              <a:t>Operations</a:t>
            </a:r>
            <a:r>
              <a:rPr lang="en-US" sz="3400" dirty="0" smtClean="0">
                <a:solidFill>
                  <a:schemeClr val="accent2">
                    <a:lumMod val="50000"/>
                  </a:schemeClr>
                </a:solidFill>
                <a:latin typeface="+mj-lt"/>
              </a:rPr>
              <a:t>:  Design or re-design system so there is a </a:t>
            </a:r>
            <a:r>
              <a:rPr lang="en-US" sz="3400" b="1" dirty="0" smtClean="0">
                <a:solidFill>
                  <a:schemeClr val="accent2">
                    <a:lumMod val="50000"/>
                  </a:schemeClr>
                </a:solidFill>
                <a:latin typeface="+mj-lt"/>
              </a:rPr>
              <a:t>clear map </a:t>
            </a:r>
            <a:r>
              <a:rPr lang="en-US" sz="3400" dirty="0" smtClean="0">
                <a:solidFill>
                  <a:schemeClr val="accent2">
                    <a:lumMod val="50000"/>
                  </a:schemeClr>
                </a:solidFill>
                <a:latin typeface="+mj-lt"/>
              </a:rPr>
              <a:t>for all providers and participants</a:t>
            </a:r>
          </a:p>
          <a:p>
            <a:pPr>
              <a:lnSpc>
                <a:spcPct val="120000"/>
              </a:lnSpc>
              <a:buClrTx/>
            </a:pPr>
            <a:r>
              <a:rPr lang="en-US" sz="3400" dirty="0" smtClean="0">
                <a:solidFill>
                  <a:schemeClr val="accent2">
                    <a:lumMod val="50000"/>
                  </a:schemeClr>
                </a:solidFill>
                <a:latin typeface="+mj-lt"/>
              </a:rPr>
              <a:t> </a:t>
            </a:r>
            <a:r>
              <a:rPr lang="en-US" sz="3400" u="sng" dirty="0" smtClean="0">
                <a:solidFill>
                  <a:schemeClr val="accent2">
                    <a:lumMod val="50000"/>
                  </a:schemeClr>
                </a:solidFill>
                <a:latin typeface="+mj-lt"/>
              </a:rPr>
              <a:t>Measure</a:t>
            </a:r>
            <a:r>
              <a:rPr lang="en-US" sz="3400" dirty="0" smtClean="0">
                <a:solidFill>
                  <a:schemeClr val="accent2">
                    <a:lumMod val="50000"/>
                  </a:schemeClr>
                </a:solidFill>
                <a:latin typeface="+mj-lt"/>
              </a:rPr>
              <a:t>:  Set </a:t>
            </a:r>
            <a:r>
              <a:rPr lang="en-US" sz="3400" b="1" dirty="0" smtClean="0">
                <a:solidFill>
                  <a:schemeClr val="accent2">
                    <a:lumMod val="50000"/>
                  </a:schemeClr>
                </a:solidFill>
                <a:latin typeface="+mj-lt"/>
              </a:rPr>
              <a:t>specific targets </a:t>
            </a:r>
            <a:r>
              <a:rPr lang="en-US" sz="3400" dirty="0" smtClean="0">
                <a:solidFill>
                  <a:schemeClr val="accent2">
                    <a:lumMod val="50000"/>
                  </a:schemeClr>
                </a:solidFill>
                <a:latin typeface="+mj-lt"/>
              </a:rPr>
              <a:t>and timelines and trach outcomes as a community (</a:t>
            </a:r>
            <a:r>
              <a:rPr lang="en-US" sz="3400" b="1" dirty="0" smtClean="0">
                <a:solidFill>
                  <a:schemeClr val="accent2">
                    <a:lumMod val="50000"/>
                  </a:schemeClr>
                </a:solidFill>
                <a:latin typeface="+mj-lt"/>
              </a:rPr>
              <a:t>transparency</a:t>
            </a:r>
            <a:r>
              <a:rPr lang="en-US" sz="3400" dirty="0" smtClean="0">
                <a:solidFill>
                  <a:schemeClr val="accent2">
                    <a:lumMod val="50000"/>
                  </a:schemeClr>
                </a:solidFill>
                <a:latin typeface="+mj-lt"/>
              </a:rPr>
              <a:t>)</a:t>
            </a:r>
          </a:p>
          <a:p>
            <a:pPr>
              <a:lnSpc>
                <a:spcPct val="120000"/>
              </a:lnSpc>
              <a:buClrTx/>
            </a:pPr>
            <a:r>
              <a:rPr lang="en-US" sz="3400" dirty="0" smtClean="0">
                <a:solidFill>
                  <a:schemeClr val="accent2">
                    <a:lumMod val="50000"/>
                  </a:schemeClr>
                </a:solidFill>
                <a:latin typeface="+mj-lt"/>
              </a:rPr>
              <a:t>Leadership/Collaboration model </a:t>
            </a:r>
          </a:p>
          <a:p>
            <a:pPr marL="0" indent="0">
              <a:buNone/>
            </a:pPr>
            <a:endParaRPr lang="en-US" sz="2800" dirty="0">
              <a:solidFill>
                <a:schemeClr val="accent2">
                  <a:lumMod val="50000"/>
                </a:schemeClr>
              </a:solidFill>
              <a:latin typeface="Trebuchet MS" panose="020B0603020202020204" pitchFamily="34" charset="0"/>
            </a:endParaRPr>
          </a:p>
        </p:txBody>
      </p:sp>
      <p:pic>
        <p:nvPicPr>
          <p:cNvPr id="4" name="Picture 2" descr="C:\Users\astefancic\Pictures\PTH logo_white_lg_crop.jpg"/>
          <p:cNvPicPr>
            <a:picLocks noChangeAspect="1" noChangeArrowheads="1"/>
          </p:cNvPicPr>
          <p:nvPr/>
        </p:nvPicPr>
        <p:blipFill>
          <a:blip r:embed="rId3"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28974320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ight Arrow 46"/>
          <p:cNvSpPr/>
          <p:nvPr/>
        </p:nvSpPr>
        <p:spPr>
          <a:xfrm>
            <a:off x="3538762" y="3058519"/>
            <a:ext cx="980539" cy="1797269"/>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b="1">
              <a:solidFill>
                <a:schemeClr val="bg1"/>
              </a:solidFill>
            </a:endParaRPr>
          </a:p>
        </p:txBody>
      </p:sp>
      <p:sp>
        <p:nvSpPr>
          <p:cNvPr id="2" name="Title 1"/>
          <p:cNvSpPr>
            <a:spLocks noGrp="1"/>
          </p:cNvSpPr>
          <p:nvPr>
            <p:ph type="title"/>
          </p:nvPr>
        </p:nvSpPr>
        <p:spPr>
          <a:xfrm>
            <a:off x="795232" y="-73655"/>
            <a:ext cx="7029450" cy="1295400"/>
          </a:xfrm>
          <a:ln>
            <a:noFill/>
          </a:ln>
          <a:effectLst/>
        </p:spPr>
        <p:txBody>
          <a:bodyPr/>
          <a:lstStyle/>
          <a:p>
            <a:r>
              <a:rPr lang="en-CA" b="1" dirty="0" smtClean="0">
                <a:solidFill>
                  <a:schemeClr val="tx2">
                    <a:lumMod val="75000"/>
                  </a:schemeClr>
                </a:solidFill>
              </a:rPr>
              <a:t>Program Building Blocks</a:t>
            </a:r>
            <a:endParaRPr lang="en-CA" b="1" dirty="0">
              <a:solidFill>
                <a:schemeClr val="tx2">
                  <a:lumMod val="75000"/>
                </a:schemeClr>
              </a:solidFill>
            </a:endParaRPr>
          </a:p>
        </p:txBody>
      </p:sp>
      <p:grpSp>
        <p:nvGrpSpPr>
          <p:cNvPr id="3" name="Group 31"/>
          <p:cNvGrpSpPr/>
          <p:nvPr/>
        </p:nvGrpSpPr>
        <p:grpSpPr>
          <a:xfrm>
            <a:off x="4706604" y="1781512"/>
            <a:ext cx="1634877" cy="4871545"/>
            <a:chOff x="9075008" y="1655500"/>
            <a:chExt cx="2040356" cy="5202500"/>
          </a:xfrm>
          <a:solidFill>
            <a:schemeClr val="tx1"/>
          </a:solidFill>
          <a:effectLst>
            <a:outerShdw blurRad="50800" dist="38100" dir="2700000" algn="tl" rotWithShape="0">
              <a:prstClr val="black">
                <a:alpha val="40000"/>
              </a:prstClr>
            </a:outerShdw>
          </a:effectLst>
        </p:grpSpPr>
        <p:sp>
          <p:nvSpPr>
            <p:cNvPr id="13" name="Rectangle 12"/>
            <p:cNvSpPr/>
            <p:nvPr/>
          </p:nvSpPr>
          <p:spPr>
            <a:xfrm>
              <a:off x="9075008" y="1655500"/>
              <a:ext cx="2040356" cy="1224214"/>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13"/>
            <p:cNvSpPr/>
            <p:nvPr/>
          </p:nvSpPr>
          <p:spPr>
            <a:xfrm>
              <a:off x="9075008" y="1655500"/>
              <a:ext cx="2040356" cy="1224214"/>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CA" sz="1600" b="1" kern="1200" dirty="0" smtClean="0">
                  <a:solidFill>
                    <a:schemeClr val="bg1"/>
                  </a:solidFill>
                </a:rPr>
                <a:t>Housing First ICM</a:t>
              </a:r>
              <a:endParaRPr lang="en-CA" sz="1600" b="1" kern="1200" dirty="0">
                <a:solidFill>
                  <a:schemeClr val="bg1"/>
                </a:solidFill>
              </a:endParaRPr>
            </a:p>
          </p:txBody>
        </p:sp>
        <p:sp>
          <p:nvSpPr>
            <p:cNvPr id="10" name="Rectangle 9"/>
            <p:cNvSpPr/>
            <p:nvPr/>
          </p:nvSpPr>
          <p:spPr>
            <a:xfrm>
              <a:off x="9075008" y="4307690"/>
              <a:ext cx="2040356" cy="1224214"/>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angle 10"/>
            <p:cNvSpPr/>
            <p:nvPr/>
          </p:nvSpPr>
          <p:spPr>
            <a:xfrm>
              <a:off x="9075008" y="4307690"/>
              <a:ext cx="2040356" cy="1224214"/>
            </a:xfrm>
            <a:prstGeom prst="rect">
              <a:avLst/>
            </a:prstGeom>
            <a:solidFill>
              <a:schemeClr val="tx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CA" sz="1600" b="1" kern="1200" dirty="0" smtClean="0">
                  <a:solidFill>
                    <a:schemeClr val="bg1"/>
                  </a:solidFill>
                </a:rPr>
                <a:t>Transitional Housing</a:t>
              </a:r>
              <a:endParaRPr lang="en-CA" sz="1600" b="1" kern="1200" dirty="0">
                <a:solidFill>
                  <a:schemeClr val="bg1"/>
                </a:solidFill>
              </a:endParaRPr>
            </a:p>
          </p:txBody>
        </p:sp>
        <p:sp>
          <p:nvSpPr>
            <p:cNvPr id="19" name="Rectangle 18"/>
            <p:cNvSpPr/>
            <p:nvPr/>
          </p:nvSpPr>
          <p:spPr>
            <a:xfrm>
              <a:off x="9075008" y="2981595"/>
              <a:ext cx="2040356" cy="1224214"/>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angle 19"/>
            <p:cNvSpPr/>
            <p:nvPr/>
          </p:nvSpPr>
          <p:spPr>
            <a:xfrm>
              <a:off x="9075008" y="2981595"/>
              <a:ext cx="2040356" cy="1224214"/>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CA" sz="1600" b="1" kern="1200" dirty="0" smtClean="0">
                  <a:solidFill>
                    <a:schemeClr val="bg1"/>
                  </a:solidFill>
                </a:rPr>
                <a:t>Permanent Supportive Housing</a:t>
              </a:r>
              <a:endParaRPr lang="en-CA" sz="1600" b="1" kern="1200" dirty="0">
                <a:solidFill>
                  <a:schemeClr val="bg1"/>
                </a:solidFill>
              </a:endParaRPr>
            </a:p>
          </p:txBody>
        </p:sp>
        <p:sp>
          <p:nvSpPr>
            <p:cNvPr id="22" name="Rectangle 21"/>
            <p:cNvSpPr/>
            <p:nvPr/>
          </p:nvSpPr>
          <p:spPr>
            <a:xfrm>
              <a:off x="9075008" y="5633786"/>
              <a:ext cx="2040356" cy="1224214"/>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Rectangle 22"/>
            <p:cNvSpPr/>
            <p:nvPr/>
          </p:nvSpPr>
          <p:spPr>
            <a:xfrm>
              <a:off x="9075008" y="5633786"/>
              <a:ext cx="2040356" cy="1224214"/>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CA" sz="1600" b="1" kern="1200" dirty="0" smtClean="0">
                  <a:solidFill>
                    <a:schemeClr val="bg1"/>
                  </a:solidFill>
                </a:rPr>
                <a:t>Affordable Housing</a:t>
              </a:r>
            </a:p>
          </p:txBody>
        </p:sp>
      </p:grpSp>
      <p:grpSp>
        <p:nvGrpSpPr>
          <p:cNvPr id="4" name="Group 23"/>
          <p:cNvGrpSpPr/>
          <p:nvPr/>
        </p:nvGrpSpPr>
        <p:grpSpPr>
          <a:xfrm>
            <a:off x="6605222" y="3410240"/>
            <a:ext cx="2092463" cy="1082326"/>
            <a:chOff x="500543" y="1465"/>
            <a:chExt cx="2040356" cy="1224214"/>
          </a:xfrm>
          <a:solidFill>
            <a:schemeClr val="accent3">
              <a:lumMod val="60000"/>
              <a:lumOff val="40000"/>
            </a:schemeClr>
          </a:solidFill>
          <a:effectLst>
            <a:outerShdw blurRad="50800" dist="38100" dir="2700000" algn="tl" rotWithShape="0">
              <a:prstClr val="black">
                <a:alpha val="40000"/>
              </a:prstClr>
            </a:outerShdw>
          </a:effectLst>
        </p:grpSpPr>
        <p:sp>
          <p:nvSpPr>
            <p:cNvPr id="25" name="Rectangle 24"/>
            <p:cNvSpPr/>
            <p:nvPr/>
          </p:nvSpPr>
          <p:spPr>
            <a:xfrm>
              <a:off x="500543" y="1465"/>
              <a:ext cx="2040356" cy="1224214"/>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ectangle 25"/>
            <p:cNvSpPr/>
            <p:nvPr/>
          </p:nvSpPr>
          <p:spPr>
            <a:xfrm>
              <a:off x="500543" y="1465"/>
              <a:ext cx="2040356" cy="122421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CA" sz="1600" b="1" kern="1200" dirty="0" smtClean="0">
                  <a:solidFill>
                    <a:schemeClr val="bg2">
                      <a:lumMod val="25000"/>
                    </a:schemeClr>
                  </a:solidFill>
                </a:rPr>
                <a:t>Other Support Services</a:t>
              </a:r>
            </a:p>
          </p:txBody>
        </p:sp>
      </p:grpSp>
      <p:grpSp>
        <p:nvGrpSpPr>
          <p:cNvPr id="5" name="Group 4"/>
          <p:cNvGrpSpPr/>
          <p:nvPr/>
        </p:nvGrpSpPr>
        <p:grpSpPr>
          <a:xfrm>
            <a:off x="795232" y="5205320"/>
            <a:ext cx="1952313" cy="1224214"/>
            <a:chOff x="0" y="0"/>
            <a:chExt cx="2040356" cy="1224214"/>
          </a:xfrm>
          <a:solidFill>
            <a:schemeClr val="tx1"/>
          </a:solidFill>
          <a:effectLst>
            <a:outerShdw blurRad="50800" dist="38100" dir="2700000" algn="tl" rotWithShape="0">
              <a:prstClr val="black">
                <a:alpha val="40000"/>
              </a:prstClr>
            </a:outerShdw>
          </a:effectLst>
        </p:grpSpPr>
        <p:sp>
          <p:nvSpPr>
            <p:cNvPr id="6" name="Rectangle 5"/>
            <p:cNvSpPr/>
            <p:nvPr/>
          </p:nvSpPr>
          <p:spPr>
            <a:xfrm>
              <a:off x="0" y="0"/>
              <a:ext cx="2040356" cy="1224214"/>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angle 6"/>
            <p:cNvSpPr/>
            <p:nvPr/>
          </p:nvSpPr>
          <p:spPr>
            <a:xfrm>
              <a:off x="0" y="0"/>
              <a:ext cx="2040356" cy="1224214"/>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CA" sz="2400" b="1" kern="1200" dirty="0" smtClean="0">
                  <a:solidFill>
                    <a:schemeClr val="tx2">
                      <a:lumMod val="75000"/>
                    </a:schemeClr>
                  </a:solidFill>
                </a:rPr>
                <a:t>Emergency Shelter</a:t>
              </a:r>
              <a:endParaRPr lang="en-CA" sz="2400" b="1" kern="1200" dirty="0">
                <a:solidFill>
                  <a:schemeClr val="tx2">
                    <a:lumMod val="75000"/>
                  </a:schemeClr>
                </a:solidFill>
              </a:endParaRPr>
            </a:p>
          </p:txBody>
        </p:sp>
      </p:grpSp>
      <p:grpSp>
        <p:nvGrpSpPr>
          <p:cNvPr id="8" name="Group 28"/>
          <p:cNvGrpSpPr/>
          <p:nvPr/>
        </p:nvGrpSpPr>
        <p:grpSpPr>
          <a:xfrm>
            <a:off x="795232" y="1566172"/>
            <a:ext cx="1952313" cy="1224214"/>
            <a:chOff x="0" y="0"/>
            <a:chExt cx="2040356" cy="1224214"/>
          </a:xfrm>
          <a:solidFill>
            <a:schemeClr val="tx1"/>
          </a:solidFill>
          <a:effectLst>
            <a:outerShdw blurRad="50800" dist="38100" dir="2700000" algn="tl" rotWithShape="0">
              <a:prstClr val="black">
                <a:alpha val="40000"/>
              </a:prstClr>
            </a:outerShdw>
          </a:effectLst>
        </p:grpSpPr>
        <p:sp>
          <p:nvSpPr>
            <p:cNvPr id="30" name="Rectangle 29"/>
            <p:cNvSpPr/>
            <p:nvPr/>
          </p:nvSpPr>
          <p:spPr>
            <a:xfrm>
              <a:off x="0" y="0"/>
              <a:ext cx="2040356" cy="1224214"/>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Rectangle 30"/>
            <p:cNvSpPr/>
            <p:nvPr/>
          </p:nvSpPr>
          <p:spPr>
            <a:xfrm>
              <a:off x="0" y="0"/>
              <a:ext cx="2040356" cy="1224214"/>
            </a:xfrm>
            <a:prstGeom prst="rect">
              <a:avLst/>
            </a:prstGeom>
            <a:solidFill>
              <a:schemeClr val="bg2"/>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CA" sz="2800" b="1" kern="1200" dirty="0" smtClean="0">
                  <a:solidFill>
                    <a:schemeClr val="bg2">
                      <a:lumMod val="25000"/>
                    </a:schemeClr>
                  </a:solidFill>
                </a:rPr>
                <a:t>Outreach</a:t>
              </a:r>
              <a:endParaRPr lang="en-CA" sz="2800" b="1" kern="1200" dirty="0">
                <a:solidFill>
                  <a:schemeClr val="bg2">
                    <a:lumMod val="25000"/>
                  </a:schemeClr>
                </a:solidFill>
              </a:endParaRPr>
            </a:p>
          </p:txBody>
        </p:sp>
      </p:grpSp>
      <p:grpSp>
        <p:nvGrpSpPr>
          <p:cNvPr id="9" name="Group 43"/>
          <p:cNvGrpSpPr/>
          <p:nvPr/>
        </p:nvGrpSpPr>
        <p:grpSpPr>
          <a:xfrm>
            <a:off x="1519319" y="2979692"/>
            <a:ext cx="2414281" cy="2007236"/>
            <a:chOff x="500543" y="1465"/>
            <a:chExt cx="2040356" cy="1224214"/>
          </a:xfrm>
          <a:solidFill>
            <a:schemeClr val="tx2">
              <a:lumMod val="40000"/>
              <a:lumOff val="60000"/>
            </a:schemeClr>
          </a:solidFill>
          <a:effectLst>
            <a:outerShdw blurRad="50800" dist="38100" dir="2700000" algn="tl" rotWithShape="0">
              <a:prstClr val="black">
                <a:alpha val="40000"/>
              </a:prstClr>
            </a:outerShdw>
          </a:effectLst>
        </p:grpSpPr>
        <p:sp>
          <p:nvSpPr>
            <p:cNvPr id="45" name="Rectangle 44"/>
            <p:cNvSpPr/>
            <p:nvPr/>
          </p:nvSpPr>
          <p:spPr>
            <a:xfrm>
              <a:off x="500543" y="1465"/>
              <a:ext cx="2040356" cy="1224214"/>
            </a:xfrm>
            <a:prstGeom prst="ellipse">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6" name="Rectangle 45"/>
            <p:cNvSpPr/>
            <p:nvPr/>
          </p:nvSpPr>
          <p:spPr>
            <a:xfrm>
              <a:off x="500543" y="1465"/>
              <a:ext cx="2040356" cy="1224214"/>
            </a:xfrm>
            <a:prstGeom prst="ellipse">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CA" b="1" kern="1200" dirty="0" smtClean="0">
                  <a:solidFill>
                    <a:schemeClr val="bg2">
                      <a:lumMod val="25000"/>
                    </a:schemeClr>
                  </a:solidFill>
                </a:rPr>
                <a:t>Coordinated Entry</a:t>
              </a:r>
            </a:p>
          </p:txBody>
        </p:sp>
      </p:grpSp>
    </p:spTree>
    <p:extLst>
      <p:ext uri="{BB962C8B-B14F-4D97-AF65-F5344CB8AC3E}">
        <p14:creationId xmlns:p14="http://schemas.microsoft.com/office/powerpoint/2010/main" xmlns="" val="26827479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4191000" y="3657600"/>
            <a:ext cx="4648200" cy="2057400"/>
          </a:xfrm>
        </p:spPr>
        <p:txBody>
          <a:bodyPr>
            <a:normAutofit fontScale="25000" lnSpcReduction="20000"/>
          </a:bodyPr>
          <a:lstStyle/>
          <a:p>
            <a:endParaRPr lang="en-US" sz="4000" dirty="0" smtClean="0">
              <a:solidFill>
                <a:schemeClr val="accent1">
                  <a:lumMod val="75000"/>
                </a:schemeClr>
              </a:solidFill>
              <a:latin typeface="Trebuchet MS" panose="020B0603020202020204" pitchFamily="34" charset="0"/>
            </a:endParaRPr>
          </a:p>
          <a:p>
            <a:endParaRPr lang="en-US" sz="7000" dirty="0">
              <a:solidFill>
                <a:srgbClr val="FFC000"/>
              </a:solidFill>
              <a:latin typeface="Trebuchet MS" panose="020B0603020202020204" pitchFamily="34" charset="0"/>
            </a:endParaRPr>
          </a:p>
          <a:p>
            <a:pPr algn="l"/>
            <a:r>
              <a:rPr lang="en-US" sz="17600" dirty="0" smtClean="0">
                <a:solidFill>
                  <a:srgbClr val="FFFF00"/>
                </a:solidFill>
                <a:latin typeface="+mj-lt"/>
              </a:rPr>
              <a:t>Program Fidelity</a:t>
            </a:r>
          </a:p>
          <a:p>
            <a:pPr marL="0" indent="0">
              <a:buNone/>
            </a:pPr>
            <a:r>
              <a:rPr lang="en-US" sz="4000" dirty="0" smtClean="0">
                <a:solidFill>
                  <a:schemeClr val="accent1">
                    <a:lumMod val="75000"/>
                  </a:schemeClr>
                </a:solidFill>
                <a:latin typeface="Trebuchet MS" panose="020B0603020202020204" pitchFamily="34" charset="0"/>
              </a:rPr>
              <a:t> </a:t>
            </a:r>
            <a:endParaRPr lang="en-US" sz="4000" dirty="0">
              <a:solidFill>
                <a:schemeClr val="accent1">
                  <a:lumMod val="75000"/>
                </a:schemeClr>
              </a:solidFill>
              <a:latin typeface="Trebuchet MS" panose="020B0603020202020204" pitchFamily="34" charset="0"/>
            </a:endParaRPr>
          </a:p>
        </p:txBody>
      </p:sp>
      <p:sp>
        <p:nvSpPr>
          <p:cNvPr id="2" name="Title 1"/>
          <p:cNvSpPr>
            <a:spLocks noGrp="1"/>
          </p:cNvSpPr>
          <p:nvPr>
            <p:ph type="ctrTitle"/>
          </p:nvPr>
        </p:nvSpPr>
        <p:spPr>
          <a:xfrm>
            <a:off x="1371600" y="1219200"/>
            <a:ext cx="4419600" cy="1828800"/>
          </a:xfrm>
        </p:spPr>
        <p:txBody>
          <a:bodyPr>
            <a:normAutofit/>
          </a:bodyPr>
          <a:lstStyle/>
          <a:p>
            <a:pPr algn="l"/>
            <a:r>
              <a:rPr lang="en-US" sz="6800" dirty="0" smtClean="0">
                <a:solidFill>
                  <a:srgbClr val="FFC000"/>
                </a:solidFill>
              </a:rPr>
              <a:t>Chapter V</a:t>
            </a:r>
            <a:r>
              <a:rPr lang="en-US" dirty="0" smtClean="0">
                <a:solidFill>
                  <a:srgbClr val="FFC000"/>
                </a:solidFill>
              </a:rPr>
              <a:t> </a:t>
            </a:r>
            <a:endParaRPr lang="en-US" dirty="0">
              <a:solidFill>
                <a:srgbClr val="FFC000"/>
              </a:solidFill>
            </a:endParaRPr>
          </a:p>
        </p:txBody>
      </p:sp>
      <p:pic>
        <p:nvPicPr>
          <p:cNvPr id="4" name="image1.png"/>
          <p:cNvPicPr/>
          <p:nvPr/>
        </p:nvPicPr>
        <p:blipFill>
          <a:blip r:embed="rId3"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223274784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1"/>
                </a:solidFill>
              </a:rPr>
              <a:t>Pathways Housing First Program</a:t>
            </a:r>
            <a:endParaRPr lang="en-US" b="1" dirty="0">
              <a:solidFill>
                <a:schemeClr val="accent1"/>
              </a:solidFill>
            </a:endParaRPr>
          </a:p>
        </p:txBody>
      </p:sp>
      <p:sp>
        <p:nvSpPr>
          <p:cNvPr id="3" name="Subtitle 2"/>
          <p:cNvSpPr>
            <a:spLocks noGrp="1"/>
          </p:cNvSpPr>
          <p:nvPr>
            <p:ph idx="1"/>
          </p:nvPr>
        </p:nvSpPr>
        <p:spPr>
          <a:xfrm>
            <a:off x="492211" y="2278342"/>
            <a:ext cx="8229600" cy="4389120"/>
          </a:xfrm>
        </p:spPr>
        <p:txBody>
          <a:bodyPr>
            <a:noAutofit/>
          </a:bodyPr>
          <a:lstStyle/>
          <a:p>
            <a:pPr algn="l">
              <a:buClr>
                <a:schemeClr val="tx2"/>
              </a:buClr>
            </a:pPr>
            <a:r>
              <a:rPr lang="en-US" sz="3600" dirty="0" smtClean="0">
                <a:solidFill>
                  <a:schemeClr val="accent1"/>
                </a:solidFill>
                <a:latin typeface="Trebuchet MS" panose="020B0603020202020204" pitchFamily="34" charset="0"/>
              </a:rPr>
              <a:t>What is Program Fidelity? </a:t>
            </a:r>
          </a:p>
          <a:p>
            <a:pPr algn="l">
              <a:buClr>
                <a:schemeClr val="tx2"/>
              </a:buClr>
            </a:pPr>
            <a:r>
              <a:rPr lang="en-US" sz="3600" dirty="0" smtClean="0">
                <a:solidFill>
                  <a:schemeClr val="accent1"/>
                </a:solidFill>
                <a:latin typeface="Trebuchet MS" panose="020B0603020202020204" pitchFamily="34" charset="0"/>
              </a:rPr>
              <a:t>How do you Measure it?</a:t>
            </a:r>
          </a:p>
          <a:p>
            <a:pPr algn="l">
              <a:buClr>
                <a:schemeClr val="tx2"/>
              </a:buClr>
            </a:pPr>
            <a:r>
              <a:rPr lang="en-US" sz="3600" dirty="0" smtClean="0">
                <a:solidFill>
                  <a:schemeClr val="accent1"/>
                </a:solidFill>
                <a:latin typeface="Trebuchet MS" panose="020B0603020202020204" pitchFamily="34" charset="0"/>
              </a:rPr>
              <a:t>Why does it matter? </a:t>
            </a:r>
            <a:r>
              <a:rPr lang="en-US" sz="3600" dirty="0">
                <a:solidFill>
                  <a:schemeClr val="accent1"/>
                </a:solidFill>
                <a:latin typeface="Trebuchet MS" panose="020B0603020202020204" pitchFamily="34" charset="0"/>
              </a:rPr>
              <a:t> </a:t>
            </a:r>
            <a:r>
              <a:rPr lang="en-US" sz="3600" dirty="0" smtClean="0">
                <a:solidFill>
                  <a:schemeClr val="accent1"/>
                </a:solidFill>
                <a:latin typeface="Trebuchet MS" panose="020B0603020202020204" pitchFamily="34" charset="0"/>
              </a:rPr>
              <a:t>                </a:t>
            </a:r>
            <a:endParaRPr lang="en-US" sz="3600" dirty="0">
              <a:solidFill>
                <a:schemeClr val="accent1"/>
              </a:solidFill>
              <a:latin typeface="Trebuchet MS" panose="020B0603020202020204" pitchFamily="34" charset="0"/>
            </a:endParaRPr>
          </a:p>
          <a:p>
            <a:pPr algn="l"/>
            <a:endParaRPr lang="en-US" sz="3600" dirty="0" smtClean="0">
              <a:latin typeface="Trebuchet MS" panose="020B0603020202020204" pitchFamily="34" charset="0"/>
              <a:hlinkClick r:id="rId3"/>
            </a:endParaRPr>
          </a:p>
          <a:p>
            <a:pPr algn="l"/>
            <a:endParaRPr lang="en-US" sz="3600" dirty="0" smtClean="0">
              <a:latin typeface="Trebuchet MS" panose="020B0603020202020204" pitchFamily="34" charset="0"/>
              <a:hlinkClick r:id="rId3"/>
            </a:endParaRPr>
          </a:p>
          <a:p>
            <a:pPr algn="l"/>
            <a:r>
              <a:rPr lang="en-US" sz="2000" dirty="0" smtClean="0">
                <a:latin typeface="+mj-lt"/>
                <a:hlinkClick r:id="rId3"/>
              </a:rPr>
              <a:t>https://samhsa.gov/nationalregistry</a:t>
            </a:r>
            <a:endParaRPr lang="en-US" sz="2000" dirty="0">
              <a:latin typeface="+mj-lt"/>
            </a:endParaRPr>
          </a:p>
        </p:txBody>
      </p:sp>
      <p:pic>
        <p:nvPicPr>
          <p:cNvPr id="4" name="image1.png"/>
          <p:cNvPicPr/>
          <p:nvPr/>
        </p:nvPicPr>
        <p:blipFill>
          <a:blip r:embed="rId4" cstate="print">
            <a:alphaModFix amt="55000"/>
            <a:extLst/>
          </a:blip>
          <a:stretch>
            <a:fillRect/>
          </a:stretch>
        </p:blipFill>
        <p:spPr>
          <a:xfrm>
            <a:off x="7696200" y="6185614"/>
            <a:ext cx="1056923" cy="444500"/>
          </a:xfrm>
          <a:prstGeom prst="rect">
            <a:avLst/>
          </a:prstGeom>
          <a:ln w="12700">
            <a:miter lim="400000"/>
          </a:ln>
        </p:spPr>
      </p:pic>
      <p:pic>
        <p:nvPicPr>
          <p:cNvPr id="5" name="Picture 2" descr="C:\Users\astefancic\Pictures\PTH logo_white_lg_crop.jpg"/>
          <p:cNvPicPr>
            <a:picLocks noChangeAspect="1" noChangeArrowheads="1"/>
          </p:cNvPicPr>
          <p:nvPr/>
        </p:nvPicPr>
        <p:blipFill>
          <a:blip r:embed="rId5"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41536634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1562100" y="762000"/>
            <a:ext cx="6019800" cy="1371600"/>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b="1" dirty="0" smtClean="0">
                <a:effectLst>
                  <a:outerShdw blurRad="38100" dist="38100" dir="2700000" algn="tl">
                    <a:srgbClr val="000000">
                      <a:alpha val="43137"/>
                    </a:srgbClr>
                  </a:outerShdw>
                </a:effectLst>
              </a:rPr>
              <a:t>Homelessness:</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Policy response </a:t>
            </a:r>
            <a:r>
              <a:rPr lang="en-US" dirty="0" smtClean="0"/>
              <a:t/>
            </a:r>
            <a:br>
              <a:rPr lang="en-US" dirty="0" smtClean="0"/>
            </a:br>
            <a:endParaRPr lang="en-CA" dirty="0" smtClean="0"/>
          </a:p>
        </p:txBody>
      </p:sp>
      <p:sp>
        <p:nvSpPr>
          <p:cNvPr id="26626" name="Content Placeholder 2"/>
          <p:cNvSpPr>
            <a:spLocks noGrp="1"/>
          </p:cNvSpPr>
          <p:nvPr>
            <p:ph idx="1"/>
          </p:nvPr>
        </p:nvSpPr>
        <p:spPr>
          <a:xfrm>
            <a:off x="457200" y="1935480"/>
            <a:ext cx="8229600" cy="3627120"/>
          </a:xfrm>
        </p:spPr>
        <p:txBody>
          <a:bodyPr>
            <a:normAutofit fontScale="62500" lnSpcReduction="20000"/>
          </a:bodyPr>
          <a:lstStyle/>
          <a:p>
            <a:pPr algn="l"/>
            <a:r>
              <a:rPr lang="en-US" sz="4600" dirty="0" smtClean="0">
                <a:solidFill>
                  <a:srgbClr val="002060"/>
                </a:solidFill>
                <a:latin typeface="+mj-lt"/>
              </a:rPr>
              <a:t>Homelessness/poverty is caused by long term structural problems but policies have focused on emergency and short term responses</a:t>
            </a:r>
          </a:p>
          <a:p>
            <a:pPr marL="0" indent="0" algn="l">
              <a:buNone/>
            </a:pPr>
            <a:endParaRPr lang="en-US" sz="4600" dirty="0" smtClean="0">
              <a:solidFill>
                <a:srgbClr val="002060"/>
              </a:solidFill>
              <a:latin typeface="+mj-lt"/>
            </a:endParaRPr>
          </a:p>
          <a:p>
            <a:pPr algn="l"/>
            <a:r>
              <a:rPr lang="en-US" sz="4600" dirty="0" smtClean="0">
                <a:solidFill>
                  <a:srgbClr val="002060"/>
                </a:solidFill>
                <a:latin typeface="+mj-lt"/>
              </a:rPr>
              <a:t> Most policies and legislation concerning the homeless is about emergency shelter, cold weather laws and control of public behavior (e.g., mayors ‘state of emergency on homelessness’; police ‘do not give them money)  </a:t>
            </a:r>
          </a:p>
          <a:p>
            <a:pPr algn="l"/>
            <a:endParaRPr lang="en-US" sz="7200" dirty="0" smtClean="0">
              <a:latin typeface="+mj-lt"/>
            </a:endParaRPr>
          </a:p>
          <a:p>
            <a:pPr marL="393192" lvl="1" indent="0">
              <a:buNone/>
            </a:pPr>
            <a:endParaRPr lang="en-US" dirty="0" smtClean="0"/>
          </a:p>
          <a:p>
            <a:pPr lvl="1"/>
            <a:endParaRPr lang="en-US" dirty="0" smtClean="0"/>
          </a:p>
        </p:txBody>
      </p:sp>
      <p:cxnSp>
        <p:nvCxnSpPr>
          <p:cNvPr id="3" name="Straight Arrow Connector 2"/>
          <p:cNvCxnSpPr/>
          <p:nvPr/>
        </p:nvCxnSpPr>
        <p:spPr>
          <a:xfrm>
            <a:off x="685800" y="3349600"/>
            <a:ext cx="0" cy="190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5028805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95500" y="2819400"/>
            <a:ext cx="4953000" cy="1219200"/>
          </a:xfrm>
        </p:spPr>
        <p:txBody>
          <a:bodyPr>
            <a:normAutofit fontScale="47500" lnSpcReduction="20000"/>
          </a:bodyPr>
          <a:lstStyle/>
          <a:p>
            <a:pPr marL="0" indent="0">
              <a:buNone/>
            </a:pPr>
            <a:endParaRPr lang="en-US" sz="5000" dirty="0"/>
          </a:p>
          <a:p>
            <a:pPr marL="0" indent="0" algn="ctr">
              <a:buNone/>
            </a:pPr>
            <a:r>
              <a:rPr lang="en-US" sz="10500" b="1" dirty="0" smtClean="0">
                <a:solidFill>
                  <a:schemeClr val="tx2"/>
                </a:solidFill>
                <a:latin typeface="+mj-lt"/>
              </a:rPr>
              <a:t>Why Fidelity?</a:t>
            </a:r>
            <a:endParaRPr lang="en-US" sz="10500" b="1" dirty="0">
              <a:solidFill>
                <a:schemeClr val="tx2"/>
              </a:solidFill>
              <a:latin typeface="+mj-lt"/>
            </a:endParaRPr>
          </a:p>
        </p:txBody>
      </p:sp>
      <p:pic>
        <p:nvPicPr>
          <p:cNvPr id="4" name="Picture 2" descr="C:\Users\astefancic\Pictures\PTH logo_white_lg_crop.jpg"/>
          <p:cNvPicPr>
            <a:picLocks noChangeAspect="1" noChangeArrowheads="1"/>
          </p:cNvPicPr>
          <p:nvPr/>
        </p:nvPicPr>
        <p:blipFill>
          <a:blip r:embed="rId3"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40357983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Components of Program Fidelity</a:t>
            </a:r>
            <a:endParaRPr lang="en-US" dirty="0"/>
          </a:p>
        </p:txBody>
      </p:sp>
      <p:sp>
        <p:nvSpPr>
          <p:cNvPr id="3" name="Content Placeholder 2"/>
          <p:cNvSpPr>
            <a:spLocks noGrp="1"/>
          </p:cNvSpPr>
          <p:nvPr>
            <p:ph idx="1"/>
          </p:nvPr>
        </p:nvSpPr>
        <p:spPr>
          <a:xfrm>
            <a:off x="456407" y="2141499"/>
            <a:ext cx="8229600" cy="4525963"/>
          </a:xfrm>
        </p:spPr>
        <p:txBody>
          <a:bodyPr>
            <a:normAutofit/>
          </a:bodyPr>
          <a:lstStyle/>
          <a:p>
            <a:pPr>
              <a:buClrTx/>
            </a:pPr>
            <a:r>
              <a:rPr lang="en-US" dirty="0" smtClean="0">
                <a:solidFill>
                  <a:schemeClr val="tx2">
                    <a:lumMod val="75000"/>
                  </a:schemeClr>
                </a:solidFill>
                <a:latin typeface="Trebuchet MS" panose="020B0603020202020204" pitchFamily="34" charset="0"/>
              </a:rPr>
              <a:t>Assess the extent to which components of the program model are being implemented</a:t>
            </a:r>
          </a:p>
          <a:p>
            <a:pPr>
              <a:buClrTx/>
            </a:pPr>
            <a:endParaRPr lang="en-US" dirty="0">
              <a:solidFill>
                <a:schemeClr val="tx2">
                  <a:lumMod val="75000"/>
                </a:schemeClr>
              </a:solidFill>
              <a:latin typeface="Trebuchet MS" panose="020B0603020202020204" pitchFamily="34" charset="0"/>
            </a:endParaRPr>
          </a:p>
          <a:p>
            <a:pPr lvl="1">
              <a:buClrTx/>
            </a:pPr>
            <a:r>
              <a:rPr lang="en-US" sz="3200" dirty="0" smtClean="0">
                <a:solidFill>
                  <a:schemeClr val="tx2">
                    <a:lumMod val="75000"/>
                  </a:schemeClr>
                </a:solidFill>
                <a:latin typeface="Trebuchet MS" panose="020B0603020202020204" pitchFamily="34" charset="0"/>
              </a:rPr>
              <a:t>Structural features: </a:t>
            </a:r>
          </a:p>
          <a:p>
            <a:pPr lvl="1">
              <a:buClrTx/>
            </a:pPr>
            <a:r>
              <a:rPr lang="en-US" sz="3200" dirty="0" smtClean="0">
                <a:solidFill>
                  <a:schemeClr val="tx2">
                    <a:lumMod val="75000"/>
                  </a:schemeClr>
                </a:solidFill>
                <a:latin typeface="Trebuchet MS" panose="020B0603020202020204" pitchFamily="34" charset="0"/>
              </a:rPr>
              <a:t>what does the housing look like? </a:t>
            </a:r>
          </a:p>
          <a:p>
            <a:pPr lvl="1">
              <a:buClrTx/>
            </a:pPr>
            <a:r>
              <a:rPr lang="en-US" sz="3200" dirty="0" smtClean="0">
                <a:solidFill>
                  <a:schemeClr val="tx2">
                    <a:lumMod val="75000"/>
                  </a:schemeClr>
                </a:solidFill>
                <a:latin typeface="Trebuchet MS" panose="020B0603020202020204" pitchFamily="34" charset="0"/>
              </a:rPr>
              <a:t>What services are provided?</a:t>
            </a:r>
          </a:p>
          <a:p>
            <a:pPr lvl="1">
              <a:buClrTx/>
            </a:pPr>
            <a:r>
              <a:rPr lang="en-US" sz="3200" dirty="0" smtClean="0">
                <a:solidFill>
                  <a:schemeClr val="tx2">
                    <a:lumMod val="75000"/>
                  </a:schemeClr>
                </a:solidFill>
                <a:latin typeface="Trebuchet MS" panose="020B0603020202020204" pitchFamily="34" charset="0"/>
              </a:rPr>
              <a:t>Philosophy, values: participant choice? Harm reduction?</a:t>
            </a:r>
          </a:p>
        </p:txBody>
      </p:sp>
      <p:pic>
        <p:nvPicPr>
          <p:cNvPr id="4" name="Picture 2" descr="C:\Users\astefancic\Pictures\PTH logo_white_lg_crop.jpg"/>
          <p:cNvPicPr>
            <a:picLocks noChangeAspect="1" noChangeArrowheads="1"/>
          </p:cNvPicPr>
          <p:nvPr/>
        </p:nvPicPr>
        <p:blipFill>
          <a:blip r:embed="rId3"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352822569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4087" y="932399"/>
            <a:ext cx="7866174" cy="718607"/>
          </a:xfrm>
        </p:spPr>
        <p:txBody>
          <a:bodyPr>
            <a:normAutofit fontScale="90000"/>
          </a:bodyPr>
          <a:lstStyle/>
          <a:p>
            <a:pPr algn="ctr"/>
            <a:r>
              <a:rPr lang="en-US" b="1" dirty="0" smtClean="0">
                <a:latin typeface="+mj-lt"/>
              </a:rPr>
              <a:t>Fidelity Site Visit</a:t>
            </a:r>
            <a:br>
              <a:rPr lang="en-US" b="1" dirty="0" smtClean="0">
                <a:latin typeface="+mj-lt"/>
              </a:rPr>
            </a:br>
            <a:r>
              <a:rPr lang="en-US" sz="2700" b="1" u="sng" dirty="0" smtClean="0">
                <a:latin typeface="+mj-lt"/>
              </a:rPr>
              <a:t>Multiple Sources of Data</a:t>
            </a:r>
            <a:r>
              <a:rPr lang="en-US" b="1" dirty="0" smtClean="0">
                <a:latin typeface="+mj-lt"/>
              </a:rPr>
              <a:t/>
            </a:r>
            <a:br>
              <a:rPr lang="en-US" b="1" dirty="0" smtClean="0">
                <a:latin typeface="+mj-lt"/>
              </a:rPr>
            </a:br>
            <a:endParaRPr lang="en-US" b="1" dirty="0">
              <a:latin typeface="+mj-lt"/>
            </a:endParaRPr>
          </a:p>
        </p:txBody>
      </p:sp>
      <p:sp>
        <p:nvSpPr>
          <p:cNvPr id="6" name="Content Placeholder 2"/>
          <p:cNvSpPr txBox="1">
            <a:spLocks/>
          </p:cNvSpPr>
          <p:nvPr/>
        </p:nvSpPr>
        <p:spPr>
          <a:xfrm>
            <a:off x="504087" y="1941608"/>
            <a:ext cx="8229600" cy="4753427"/>
          </a:xfrm>
          <a:prstGeom prst="rect">
            <a:avLst/>
          </a:prstGeom>
        </p:spPr>
        <p:txBody>
          <a:bodyPr vert="horz" lIns="91440" tIns="45720" rIns="91440" bIns="45720" rtlCol="0">
            <a:normAutofit fontScale="70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82880" marR="0" lvl="0" indent="-182880" algn="l" defTabSz="914400" rtl="0" eaLnBrk="1" fontAlgn="auto" latinLnBrk="0" hangingPunct="1">
              <a:lnSpc>
                <a:spcPct val="100000"/>
              </a:lnSpc>
              <a:spcBef>
                <a:spcPts val="0"/>
              </a:spcBef>
              <a:spcAft>
                <a:spcPts val="0"/>
              </a:spcAft>
              <a:buClr>
                <a:srgbClr val="6F6F74"/>
              </a:buClr>
              <a:buSzPct val="85000"/>
              <a:buFont typeface="Arial" pitchFamily="34" charset="0"/>
              <a:buChar char="•"/>
              <a:tabLst/>
              <a:defRPr/>
            </a:pPr>
            <a:r>
              <a:rPr kumimoji="0" lang="en-US" sz="3200" b="1" i="0" u="none" strike="noStrike" kern="1200" cap="none" spc="0" normalizeH="0" baseline="0" noProof="0" dirty="0" smtClean="0">
                <a:ln>
                  <a:noFill/>
                </a:ln>
                <a:effectLst/>
                <a:uLnTx/>
                <a:uFillTx/>
                <a:latin typeface="Trebuchet MS" panose="020B0603020202020204" pitchFamily="34" charset="0"/>
                <a:ea typeface="+mn-ea"/>
                <a:cs typeface="+mn-cs"/>
              </a:rPr>
              <a:t>Before visit: collect basic info</a:t>
            </a:r>
          </a:p>
          <a:p>
            <a:pPr marL="457200" marR="0" lvl="1" indent="-182880" algn="l" defTabSz="914400" rtl="0" eaLnBrk="1" fontAlgn="auto" latinLnBrk="0" hangingPunct="1">
              <a:lnSpc>
                <a:spcPct val="100000"/>
              </a:lnSpc>
              <a:spcBef>
                <a:spcPts val="0"/>
              </a:spcBef>
              <a:spcAft>
                <a:spcPts val="0"/>
              </a:spcAft>
              <a:buClr>
                <a:srgbClr val="6F6F74"/>
              </a:buClr>
              <a:buSzPct val="85000"/>
              <a:buFont typeface="Courier New"/>
              <a:buChar char="o"/>
              <a:tabLst/>
              <a:defRPr/>
            </a:pPr>
            <a:r>
              <a:rPr kumimoji="0" lang="en-US" sz="3200" b="0" i="0" u="none" strike="noStrike" kern="1200" cap="none" spc="0" normalizeH="0" baseline="0" noProof="0" dirty="0" smtClean="0">
                <a:ln>
                  <a:noFill/>
                </a:ln>
                <a:effectLst/>
                <a:uLnTx/>
                <a:uFillTx/>
                <a:latin typeface="Trebuchet MS" panose="020B0603020202020204" pitchFamily="34" charset="0"/>
                <a:ea typeface="+mn-ea"/>
                <a:cs typeface="+mn-cs"/>
              </a:rPr>
              <a:t>What types of housing do participants live in</a:t>
            </a:r>
          </a:p>
          <a:p>
            <a:pPr marL="457200" marR="0" lvl="1" indent="-182880" algn="l" defTabSz="914400" rtl="0" eaLnBrk="1" fontAlgn="auto" latinLnBrk="0" hangingPunct="1">
              <a:lnSpc>
                <a:spcPct val="100000"/>
              </a:lnSpc>
              <a:spcBef>
                <a:spcPts val="0"/>
              </a:spcBef>
              <a:spcAft>
                <a:spcPts val="0"/>
              </a:spcAft>
              <a:buClr>
                <a:srgbClr val="6F6F74"/>
              </a:buClr>
              <a:buSzPct val="85000"/>
              <a:buFont typeface="Courier New"/>
              <a:buChar char="o"/>
              <a:tabLst/>
              <a:defRPr/>
            </a:pPr>
            <a:r>
              <a:rPr kumimoji="0" lang="en-US" sz="3200" b="0" i="0" u="none" strike="noStrike" kern="1200" cap="none" spc="0" normalizeH="0" baseline="0" noProof="0" dirty="0" smtClean="0">
                <a:ln>
                  <a:noFill/>
                </a:ln>
                <a:effectLst/>
                <a:uLnTx/>
                <a:uFillTx/>
                <a:latin typeface="Trebuchet MS" panose="020B0603020202020204" pitchFamily="34" charset="0"/>
                <a:ea typeface="+mn-ea"/>
                <a:cs typeface="+mn-cs"/>
              </a:rPr>
              <a:t>How long did it take to get into housing</a:t>
            </a:r>
          </a:p>
          <a:p>
            <a:pPr marL="457200" marR="0" lvl="1" indent="-182880" algn="l" defTabSz="914400" rtl="0" eaLnBrk="1" fontAlgn="auto" latinLnBrk="0" hangingPunct="1">
              <a:lnSpc>
                <a:spcPct val="100000"/>
              </a:lnSpc>
              <a:spcBef>
                <a:spcPts val="0"/>
              </a:spcBef>
              <a:spcAft>
                <a:spcPts val="0"/>
              </a:spcAft>
              <a:buClr>
                <a:srgbClr val="6F6F74"/>
              </a:buClr>
              <a:buSzPct val="85000"/>
              <a:buFont typeface="Courier New"/>
              <a:buChar char="o"/>
              <a:tabLst/>
              <a:defRPr/>
            </a:pPr>
            <a:r>
              <a:rPr kumimoji="0" lang="en-US" sz="3200" b="0" i="0" u="none" strike="noStrike" kern="1200" cap="none" spc="0" normalizeH="0" baseline="0" noProof="0" dirty="0" smtClean="0">
                <a:ln>
                  <a:noFill/>
                </a:ln>
                <a:effectLst/>
                <a:uLnTx/>
                <a:uFillTx/>
                <a:latin typeface="Trebuchet MS" panose="020B0603020202020204" pitchFamily="34" charset="0"/>
                <a:ea typeface="+mn-ea"/>
                <a:cs typeface="+mn-cs"/>
              </a:rPr>
              <a:t>What percentage of participants have been discharged</a:t>
            </a:r>
          </a:p>
          <a:p>
            <a:pPr marL="457200" marR="0" lvl="1" indent="-182880" algn="l" defTabSz="914400" rtl="0" eaLnBrk="1" fontAlgn="auto" latinLnBrk="0" hangingPunct="1">
              <a:lnSpc>
                <a:spcPct val="100000"/>
              </a:lnSpc>
              <a:spcBef>
                <a:spcPts val="0"/>
              </a:spcBef>
              <a:spcAft>
                <a:spcPts val="0"/>
              </a:spcAft>
              <a:buClr>
                <a:srgbClr val="6F6F74"/>
              </a:buClr>
              <a:buSzPct val="85000"/>
              <a:buFont typeface="Courier New"/>
              <a:buChar char="o"/>
              <a:tabLst/>
              <a:defRPr/>
            </a:pPr>
            <a:endParaRPr kumimoji="0" lang="en-US" sz="3200" b="0" i="0" u="none" strike="noStrike" kern="1200" cap="none" spc="0" normalizeH="0" baseline="0" noProof="0" dirty="0" smtClean="0">
              <a:ln>
                <a:noFill/>
              </a:ln>
              <a:effectLst/>
              <a:uLnTx/>
              <a:uFillTx/>
              <a:latin typeface="Trebuchet MS" panose="020B0603020202020204" pitchFamily="34" charset="0"/>
              <a:ea typeface="+mn-ea"/>
              <a:cs typeface="+mn-cs"/>
            </a:endParaRPr>
          </a:p>
          <a:p>
            <a:pPr marL="182880" marR="0" lvl="0" indent="-182880" algn="l" defTabSz="914400" rtl="0" eaLnBrk="1" fontAlgn="auto" latinLnBrk="0" hangingPunct="1">
              <a:lnSpc>
                <a:spcPct val="100000"/>
              </a:lnSpc>
              <a:spcBef>
                <a:spcPts val="0"/>
              </a:spcBef>
              <a:spcAft>
                <a:spcPts val="0"/>
              </a:spcAft>
              <a:buClr>
                <a:srgbClr val="6F6F74"/>
              </a:buClr>
              <a:buSzPct val="85000"/>
              <a:buFont typeface="Arial" pitchFamily="34" charset="0"/>
              <a:buChar char="•"/>
              <a:tabLst/>
              <a:defRPr/>
            </a:pPr>
            <a:r>
              <a:rPr kumimoji="0" lang="en-US" sz="3200" b="1" i="0" u="none" strike="noStrike" kern="1200" cap="none" spc="0" normalizeH="0" baseline="0" noProof="0" dirty="0" smtClean="0">
                <a:ln>
                  <a:noFill/>
                </a:ln>
                <a:effectLst/>
                <a:uLnTx/>
                <a:uFillTx/>
                <a:latin typeface="Trebuchet MS" panose="020B0603020202020204" pitchFamily="34" charset="0"/>
                <a:ea typeface="+mn-ea"/>
                <a:cs typeface="+mn-cs"/>
              </a:rPr>
              <a:t>Team meeting observation</a:t>
            </a:r>
          </a:p>
          <a:p>
            <a:pPr marL="182880" marR="0" lvl="0" indent="-182880" algn="l" defTabSz="914400" rtl="0" eaLnBrk="1" fontAlgn="auto" latinLnBrk="0" hangingPunct="1">
              <a:lnSpc>
                <a:spcPct val="100000"/>
              </a:lnSpc>
              <a:spcBef>
                <a:spcPts val="0"/>
              </a:spcBef>
              <a:spcAft>
                <a:spcPts val="0"/>
              </a:spcAft>
              <a:buClr>
                <a:srgbClr val="6F6F74"/>
              </a:buClr>
              <a:buSzPct val="85000"/>
              <a:buFont typeface="Arial" pitchFamily="34" charset="0"/>
              <a:buChar char="•"/>
              <a:tabLst/>
              <a:defRPr/>
            </a:pPr>
            <a:endParaRPr kumimoji="0" lang="en-US" sz="3200" b="0" i="0" u="none" strike="noStrike" kern="1200" cap="none" spc="0" normalizeH="0" baseline="0" noProof="0" dirty="0" smtClean="0">
              <a:ln>
                <a:noFill/>
              </a:ln>
              <a:effectLst/>
              <a:uLnTx/>
              <a:uFillTx/>
              <a:latin typeface="Trebuchet MS" panose="020B0603020202020204" pitchFamily="34" charset="0"/>
              <a:ea typeface="+mn-ea"/>
              <a:cs typeface="+mn-cs"/>
            </a:endParaRPr>
          </a:p>
          <a:p>
            <a:pPr marL="182880" marR="0" lvl="0" indent="-182880" algn="l" defTabSz="914400" rtl="0" eaLnBrk="1" fontAlgn="auto" latinLnBrk="0" hangingPunct="1">
              <a:lnSpc>
                <a:spcPct val="100000"/>
              </a:lnSpc>
              <a:spcBef>
                <a:spcPts val="0"/>
              </a:spcBef>
              <a:spcAft>
                <a:spcPts val="0"/>
              </a:spcAft>
              <a:buClr>
                <a:srgbClr val="6F6F74"/>
              </a:buClr>
              <a:buSzPct val="85000"/>
              <a:buFont typeface="Arial" pitchFamily="34" charset="0"/>
              <a:buChar char="•"/>
              <a:tabLst/>
              <a:defRPr/>
            </a:pPr>
            <a:r>
              <a:rPr kumimoji="0" lang="en-US" sz="3200" b="1" i="0" u="none" strike="noStrike" kern="1200" cap="none" spc="0" normalizeH="0" baseline="0" noProof="0" dirty="0" smtClean="0">
                <a:ln>
                  <a:noFill/>
                </a:ln>
                <a:effectLst/>
                <a:uLnTx/>
                <a:uFillTx/>
                <a:latin typeface="Trebuchet MS" panose="020B0603020202020204" pitchFamily="34" charset="0"/>
                <a:ea typeface="+mn-ea"/>
                <a:cs typeface="+mn-cs"/>
              </a:rPr>
              <a:t>Individual interviews with staff</a:t>
            </a:r>
          </a:p>
          <a:p>
            <a:pPr marL="457200" marR="0" lvl="1" indent="-182880" algn="l" defTabSz="914400" rtl="0" eaLnBrk="1" fontAlgn="auto" latinLnBrk="0" hangingPunct="1">
              <a:lnSpc>
                <a:spcPct val="100000"/>
              </a:lnSpc>
              <a:spcBef>
                <a:spcPts val="0"/>
              </a:spcBef>
              <a:spcAft>
                <a:spcPts val="0"/>
              </a:spcAft>
              <a:buClr>
                <a:srgbClr val="6F6F74"/>
              </a:buClr>
              <a:buSzPct val="85000"/>
              <a:buFont typeface="Courier New"/>
              <a:buChar char="o"/>
              <a:tabLst/>
              <a:defRPr/>
            </a:pPr>
            <a:r>
              <a:rPr kumimoji="0" lang="en-US" sz="3200" b="0" i="0" u="none" strike="noStrike" kern="1200" cap="none" spc="0" normalizeH="0" baseline="0" noProof="0" dirty="0" smtClean="0">
                <a:ln>
                  <a:noFill/>
                </a:ln>
                <a:effectLst/>
                <a:uLnTx/>
                <a:uFillTx/>
                <a:latin typeface="Trebuchet MS" panose="020B0603020202020204" pitchFamily="34" charset="0"/>
                <a:ea typeface="+mn-ea"/>
                <a:cs typeface="+mn-cs"/>
              </a:rPr>
              <a:t>All frontline providers; Each discipline</a:t>
            </a:r>
          </a:p>
          <a:p>
            <a:pPr marL="457200" marR="0" lvl="1" indent="-182880" algn="l" defTabSz="914400" rtl="0" eaLnBrk="1" fontAlgn="auto" latinLnBrk="0" hangingPunct="1">
              <a:lnSpc>
                <a:spcPct val="100000"/>
              </a:lnSpc>
              <a:spcBef>
                <a:spcPts val="0"/>
              </a:spcBef>
              <a:spcAft>
                <a:spcPts val="0"/>
              </a:spcAft>
              <a:buClr>
                <a:srgbClr val="6F6F74"/>
              </a:buClr>
              <a:buSzPct val="85000"/>
              <a:buFont typeface="Courier New"/>
              <a:buChar char="o"/>
              <a:tabLst/>
              <a:defRPr/>
            </a:pPr>
            <a:r>
              <a:rPr kumimoji="0" lang="en-US" sz="3200" b="0" i="0" u="none" strike="noStrike" kern="1200" cap="none" spc="0" normalizeH="0" baseline="0" noProof="0" dirty="0" smtClean="0">
                <a:ln>
                  <a:noFill/>
                </a:ln>
                <a:effectLst/>
                <a:uLnTx/>
                <a:uFillTx/>
                <a:latin typeface="Trebuchet MS" panose="020B0603020202020204" pitchFamily="34" charset="0"/>
                <a:ea typeface="+mn-ea"/>
                <a:cs typeface="+mn-cs"/>
              </a:rPr>
              <a:t>Team Leader</a:t>
            </a:r>
          </a:p>
          <a:p>
            <a:pPr marL="457200" marR="0" lvl="1" indent="-182880" algn="l" defTabSz="914400" rtl="0" eaLnBrk="1" fontAlgn="auto" latinLnBrk="0" hangingPunct="1">
              <a:lnSpc>
                <a:spcPct val="100000"/>
              </a:lnSpc>
              <a:spcBef>
                <a:spcPts val="0"/>
              </a:spcBef>
              <a:spcAft>
                <a:spcPts val="0"/>
              </a:spcAft>
              <a:buClr>
                <a:srgbClr val="6F6F74"/>
              </a:buClr>
              <a:buSzPct val="85000"/>
              <a:buFont typeface="Courier New"/>
              <a:buChar char="o"/>
              <a:tabLst/>
              <a:defRPr/>
            </a:pPr>
            <a:r>
              <a:rPr kumimoji="0" lang="en-US" sz="3200" b="0" i="0" u="none" strike="noStrike" kern="1200" cap="none" spc="0" normalizeH="0" baseline="0" noProof="0" dirty="0" smtClean="0">
                <a:ln>
                  <a:noFill/>
                </a:ln>
                <a:effectLst/>
                <a:uLnTx/>
                <a:uFillTx/>
                <a:latin typeface="Trebuchet MS" panose="020B0603020202020204" pitchFamily="34" charset="0"/>
                <a:ea typeface="+mn-ea"/>
                <a:cs typeface="+mn-cs"/>
              </a:rPr>
              <a:t>Program Director, Administrators</a:t>
            </a:r>
          </a:p>
          <a:p>
            <a:pPr marL="457200" marR="0" lvl="1" indent="-182880" algn="l" defTabSz="914400" rtl="0" eaLnBrk="1" fontAlgn="auto" latinLnBrk="0" hangingPunct="1">
              <a:lnSpc>
                <a:spcPct val="100000"/>
              </a:lnSpc>
              <a:spcBef>
                <a:spcPts val="0"/>
              </a:spcBef>
              <a:spcAft>
                <a:spcPts val="0"/>
              </a:spcAft>
              <a:buClr>
                <a:srgbClr val="6F6F74"/>
              </a:buClr>
              <a:buSzPct val="85000"/>
              <a:buFont typeface="Courier New"/>
              <a:buChar char="o"/>
              <a:tabLst/>
              <a:defRPr/>
            </a:pPr>
            <a:endParaRPr kumimoji="0" lang="en-US" sz="3200" b="0" i="0" u="none" strike="noStrike" kern="1200" cap="none" spc="0" normalizeH="0" baseline="0" noProof="0" dirty="0" smtClean="0">
              <a:ln>
                <a:noFill/>
              </a:ln>
              <a:effectLst/>
              <a:uLnTx/>
              <a:uFillTx/>
              <a:latin typeface="Trebuchet MS" panose="020B0603020202020204" pitchFamily="34" charset="0"/>
              <a:ea typeface="+mn-ea"/>
              <a:cs typeface="+mn-cs"/>
            </a:endParaRPr>
          </a:p>
          <a:p>
            <a:pPr marL="182880" marR="0" lvl="0" indent="-182880" algn="l" defTabSz="914400" rtl="0" eaLnBrk="1" fontAlgn="auto" latinLnBrk="0" hangingPunct="1">
              <a:lnSpc>
                <a:spcPct val="100000"/>
              </a:lnSpc>
              <a:spcBef>
                <a:spcPts val="0"/>
              </a:spcBef>
              <a:spcAft>
                <a:spcPts val="0"/>
              </a:spcAft>
              <a:buClr>
                <a:srgbClr val="6F6F74"/>
              </a:buClr>
              <a:buSzPct val="85000"/>
              <a:buFont typeface="Arial" pitchFamily="34" charset="0"/>
              <a:buChar char="•"/>
              <a:tabLst/>
              <a:defRPr/>
            </a:pPr>
            <a:r>
              <a:rPr kumimoji="0" lang="en-US" sz="3200" b="1" i="0" u="none" strike="noStrike" kern="1200" cap="none" spc="0" normalizeH="0" baseline="0" noProof="0" dirty="0" smtClean="0">
                <a:ln>
                  <a:noFill/>
                </a:ln>
                <a:effectLst/>
                <a:uLnTx/>
                <a:uFillTx/>
                <a:latin typeface="Trebuchet MS" panose="020B0603020202020204" pitchFamily="34" charset="0"/>
                <a:ea typeface="+mn-ea"/>
                <a:cs typeface="+mn-cs"/>
              </a:rPr>
              <a:t>Focus group with program participants</a:t>
            </a:r>
            <a:endParaRPr kumimoji="0" lang="en-US" sz="3200" b="0" i="0" u="none" strike="noStrike" kern="1200" cap="none" spc="0" normalizeH="0" baseline="0" noProof="0" dirty="0" smtClean="0">
              <a:ln>
                <a:noFill/>
              </a:ln>
              <a:effectLst/>
              <a:uLnTx/>
              <a:uFillTx/>
              <a:latin typeface="Trebuchet MS" panose="020B0603020202020204" pitchFamily="34" charset="0"/>
              <a:ea typeface="+mn-ea"/>
              <a:cs typeface="+mn-cs"/>
            </a:endParaRPr>
          </a:p>
          <a:p>
            <a:pPr marL="182880" marR="0" lvl="0" indent="-182880" algn="l" defTabSz="914400" rtl="0" eaLnBrk="1" fontAlgn="auto" latinLnBrk="0" hangingPunct="1">
              <a:lnSpc>
                <a:spcPct val="100000"/>
              </a:lnSpc>
              <a:spcBef>
                <a:spcPts val="0"/>
              </a:spcBef>
              <a:spcAft>
                <a:spcPts val="0"/>
              </a:spcAft>
              <a:buClr>
                <a:srgbClr val="6F6F74"/>
              </a:buClr>
              <a:buSzPct val="85000"/>
              <a:buFont typeface="Arial" pitchFamily="34" charset="0"/>
              <a:buChar char="•"/>
              <a:tabLst/>
              <a:defRPr/>
            </a:pPr>
            <a:endParaRPr kumimoji="0" lang="en-US" sz="3200" b="1" i="0" u="none" strike="noStrike" kern="1200" cap="none" spc="0" normalizeH="0" baseline="0" noProof="0" dirty="0" smtClean="0">
              <a:ln>
                <a:noFill/>
              </a:ln>
              <a:effectLst/>
              <a:uLnTx/>
              <a:uFillTx/>
              <a:latin typeface="Trebuchet MS" panose="020B0603020202020204" pitchFamily="34" charset="0"/>
              <a:ea typeface="+mn-ea"/>
              <a:cs typeface="+mn-cs"/>
            </a:endParaRPr>
          </a:p>
          <a:p>
            <a:pPr marL="182880" marR="0" lvl="0" indent="-182880" algn="l" defTabSz="914400" rtl="0" eaLnBrk="1" fontAlgn="auto" latinLnBrk="0" hangingPunct="1">
              <a:lnSpc>
                <a:spcPct val="100000"/>
              </a:lnSpc>
              <a:spcBef>
                <a:spcPts val="0"/>
              </a:spcBef>
              <a:spcAft>
                <a:spcPts val="0"/>
              </a:spcAft>
              <a:buClr>
                <a:srgbClr val="6F6F74"/>
              </a:buClr>
              <a:buSzPct val="85000"/>
              <a:buFont typeface="Arial" pitchFamily="34" charset="0"/>
              <a:buChar char="•"/>
              <a:tabLst/>
              <a:defRPr/>
            </a:pPr>
            <a:r>
              <a:rPr kumimoji="0" lang="en-US" sz="3200" b="1" i="0" u="none" strike="noStrike" kern="1200" cap="none" spc="0" normalizeH="0" baseline="0" noProof="0" dirty="0" smtClean="0">
                <a:ln>
                  <a:noFill/>
                </a:ln>
                <a:effectLst/>
                <a:uLnTx/>
                <a:uFillTx/>
                <a:latin typeface="Trebuchet MS" panose="020B0603020202020204" pitchFamily="34" charset="0"/>
                <a:ea typeface="+mn-ea"/>
                <a:cs typeface="+mn-cs"/>
              </a:rPr>
              <a:t>Chart review (random selection)</a:t>
            </a:r>
            <a:endParaRPr kumimoji="0" lang="en-US" sz="3200" b="0" i="0" u="none" strike="noStrike" kern="1200" cap="none" spc="0" normalizeH="0" baseline="0" noProof="0" dirty="0" smtClean="0">
              <a:ln>
                <a:noFill/>
              </a:ln>
              <a:effectLst/>
              <a:uLnTx/>
              <a:uFillTx/>
              <a:latin typeface="Trebuchet MS" panose="020B0603020202020204" pitchFamily="34" charset="0"/>
              <a:ea typeface="+mn-ea"/>
              <a:cs typeface="+mn-cs"/>
            </a:endParaRPr>
          </a:p>
          <a:p>
            <a:pPr marL="182880" marR="0" lvl="0" indent="-182880" algn="l" defTabSz="914400" rtl="0" eaLnBrk="1" fontAlgn="auto" latinLnBrk="0" hangingPunct="1">
              <a:lnSpc>
                <a:spcPct val="100000"/>
              </a:lnSpc>
              <a:spcBef>
                <a:spcPts val="0"/>
              </a:spcBef>
              <a:spcAft>
                <a:spcPts val="0"/>
              </a:spcAft>
              <a:buClr>
                <a:srgbClr val="6F6F74"/>
              </a:buClr>
              <a:buSzPct val="85000"/>
              <a:buFont typeface="Arial" pitchFamily="34" charset="0"/>
              <a:buChar char="•"/>
              <a:tabLst/>
              <a:defRPr/>
            </a:pPr>
            <a:endParaRPr kumimoji="0" lang="en-US" sz="3200" b="1" i="1" u="none" strike="noStrike" kern="1200" cap="none" spc="0" normalizeH="0" baseline="0" noProof="0" dirty="0" smtClean="0">
              <a:ln>
                <a:noFill/>
              </a:ln>
              <a:effectLst/>
              <a:uLnTx/>
              <a:uFillTx/>
              <a:latin typeface="Trebuchet MS" panose="020B0603020202020204" pitchFamily="34" charset="0"/>
              <a:ea typeface="+mn-ea"/>
              <a:cs typeface="+mn-cs"/>
            </a:endParaRPr>
          </a:p>
          <a:p>
            <a:pPr marL="182880" marR="0" lvl="0" indent="-182880" algn="l" defTabSz="914400" rtl="0" eaLnBrk="1" fontAlgn="auto" latinLnBrk="0" hangingPunct="1">
              <a:lnSpc>
                <a:spcPct val="100000"/>
              </a:lnSpc>
              <a:spcBef>
                <a:spcPts val="0"/>
              </a:spcBef>
              <a:spcAft>
                <a:spcPts val="0"/>
              </a:spcAft>
              <a:buClr>
                <a:srgbClr val="6F6F74"/>
              </a:buClr>
              <a:buSzPct val="85000"/>
              <a:buFont typeface="Arial" pitchFamily="34" charset="0"/>
              <a:buChar char="•"/>
              <a:tabLst/>
              <a:defRPr/>
            </a:pPr>
            <a:r>
              <a:rPr kumimoji="0" lang="en-US" sz="3200" b="1" i="1" u="none" strike="noStrike" kern="1200" cap="none" spc="0" normalizeH="0" baseline="0" noProof="0" dirty="0" smtClean="0">
                <a:ln>
                  <a:noFill/>
                </a:ln>
                <a:effectLst/>
                <a:uLnTx/>
                <a:uFillTx/>
                <a:latin typeface="Trebuchet MS" panose="020B0603020202020204" pitchFamily="34" charset="0"/>
                <a:ea typeface="+mn-ea"/>
                <a:cs typeface="+mn-cs"/>
              </a:rPr>
              <a:t>Optional: home visits</a:t>
            </a:r>
          </a:p>
          <a:p>
            <a:pPr marL="182880" marR="0" lvl="0" indent="-182880" algn="l" defTabSz="914400" rtl="0" eaLnBrk="1" fontAlgn="auto" latinLnBrk="0" hangingPunct="1">
              <a:lnSpc>
                <a:spcPct val="100000"/>
              </a:lnSpc>
              <a:spcBef>
                <a:spcPts val="0"/>
              </a:spcBef>
              <a:spcAft>
                <a:spcPts val="0"/>
              </a:spcAft>
              <a:buClr>
                <a:srgbClr val="6F6F74"/>
              </a:buClr>
              <a:buSzPct val="85000"/>
              <a:buFont typeface="Arial" pitchFamily="34" charset="0"/>
              <a:buChar char="•"/>
              <a:tabLst/>
              <a:defRPr/>
            </a:pPr>
            <a:endParaRPr kumimoji="0" lang="en-US" sz="2400" b="0" i="1" u="none" strike="noStrike" kern="1200" cap="none" spc="0" normalizeH="0" baseline="0" noProof="0" dirty="0">
              <a:ln>
                <a:noFill/>
              </a:ln>
              <a:solidFill>
                <a:srgbClr val="000000"/>
              </a:solidFill>
              <a:effectLst/>
              <a:uLnTx/>
              <a:uFillTx/>
              <a:latin typeface="Arial"/>
              <a:ea typeface="+mn-ea"/>
              <a:cs typeface="+mn-cs"/>
            </a:endParaRPr>
          </a:p>
        </p:txBody>
      </p:sp>
      <p:pic>
        <p:nvPicPr>
          <p:cNvPr id="4" name="Picture 0" descr="LOGO - Pathways to Housin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9703" y="41723"/>
            <a:ext cx="3124200"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0022335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19223"/>
            <a:ext cx="8229600" cy="792162"/>
          </a:xfrm>
        </p:spPr>
        <p:txBody>
          <a:bodyPr>
            <a:normAutofit fontScale="90000"/>
          </a:bodyPr>
          <a:lstStyle/>
          <a:p>
            <a:r>
              <a:rPr lang="en-US" b="1" dirty="0" smtClean="0"/>
              <a:t>Why Fidelity?</a:t>
            </a:r>
            <a:endParaRPr lang="en-US" b="1" dirty="0"/>
          </a:p>
        </p:txBody>
      </p:sp>
      <p:sp>
        <p:nvSpPr>
          <p:cNvPr id="3" name="Content Placeholder 2"/>
          <p:cNvSpPr>
            <a:spLocks noGrp="1"/>
          </p:cNvSpPr>
          <p:nvPr>
            <p:ph idx="1"/>
          </p:nvPr>
        </p:nvSpPr>
        <p:spPr>
          <a:xfrm>
            <a:off x="685800" y="1981200"/>
            <a:ext cx="8229600" cy="3962400"/>
          </a:xfrm>
        </p:spPr>
        <p:txBody>
          <a:bodyPr>
            <a:normAutofit/>
          </a:bodyPr>
          <a:lstStyle/>
          <a:p>
            <a:pPr>
              <a:buClrTx/>
              <a:buFont typeface="Arial" panose="020B0604020202020204" pitchFamily="34" charset="0"/>
              <a:buChar char="•"/>
            </a:pPr>
            <a:r>
              <a:rPr lang="en-US" dirty="0" smtClean="0">
                <a:solidFill>
                  <a:schemeClr val="tx2">
                    <a:lumMod val="75000"/>
                  </a:schemeClr>
                </a:solidFill>
                <a:latin typeface="+mj-lt"/>
              </a:rPr>
              <a:t>Housing First is not Housing Only</a:t>
            </a:r>
          </a:p>
          <a:p>
            <a:pPr>
              <a:buClrTx/>
              <a:buFont typeface="Arial" panose="020B0604020202020204" pitchFamily="34" charset="0"/>
              <a:buChar char="•"/>
            </a:pPr>
            <a:r>
              <a:rPr lang="en-US" dirty="0" smtClean="0">
                <a:solidFill>
                  <a:schemeClr val="tx2">
                    <a:lumMod val="75000"/>
                  </a:schemeClr>
                </a:solidFill>
                <a:latin typeface="+mj-lt"/>
              </a:rPr>
              <a:t>Housing First is not “Housing is the </a:t>
            </a:r>
            <a:r>
              <a:rPr lang="en-US" u="sng" dirty="0" smtClean="0">
                <a:solidFill>
                  <a:schemeClr val="tx2">
                    <a:lumMod val="75000"/>
                  </a:schemeClr>
                </a:solidFill>
                <a:latin typeface="+mj-lt"/>
              </a:rPr>
              <a:t>first</a:t>
            </a:r>
            <a:r>
              <a:rPr lang="en-US" dirty="0" smtClean="0">
                <a:solidFill>
                  <a:schemeClr val="tx2">
                    <a:lumMod val="75000"/>
                  </a:schemeClr>
                </a:solidFill>
                <a:latin typeface="+mj-lt"/>
              </a:rPr>
              <a:t> thing after they…”</a:t>
            </a:r>
          </a:p>
          <a:p>
            <a:pPr>
              <a:buClrTx/>
              <a:buFont typeface="Arial" panose="020B0604020202020204" pitchFamily="34" charset="0"/>
              <a:buChar char="•"/>
            </a:pPr>
            <a:r>
              <a:rPr lang="en-US" dirty="0" smtClean="0">
                <a:solidFill>
                  <a:schemeClr val="tx2">
                    <a:lumMod val="75000"/>
                  </a:schemeClr>
                </a:solidFill>
                <a:latin typeface="+mj-lt"/>
              </a:rPr>
              <a:t>Choice is not laissez-faire</a:t>
            </a:r>
          </a:p>
          <a:p>
            <a:pPr>
              <a:buClrTx/>
              <a:buFont typeface="Arial" panose="020B0604020202020204" pitchFamily="34" charset="0"/>
              <a:buChar char="•"/>
            </a:pPr>
            <a:r>
              <a:rPr lang="en-US" dirty="0" smtClean="0">
                <a:solidFill>
                  <a:schemeClr val="tx2">
                    <a:lumMod val="75000"/>
                  </a:schemeClr>
                </a:solidFill>
                <a:latin typeface="+mj-lt"/>
              </a:rPr>
              <a:t>Assertive engagement is not coercion</a:t>
            </a:r>
          </a:p>
          <a:p>
            <a:pPr>
              <a:buClrTx/>
              <a:buFont typeface="Arial" panose="020B0604020202020204" pitchFamily="34" charset="0"/>
              <a:buChar char="•"/>
            </a:pPr>
            <a:r>
              <a:rPr lang="en-US" dirty="0">
                <a:solidFill>
                  <a:schemeClr val="tx2">
                    <a:lumMod val="75000"/>
                  </a:schemeClr>
                </a:solidFill>
                <a:latin typeface="+mj-lt"/>
              </a:rPr>
              <a:t>Peer Specialists are not junior case </a:t>
            </a:r>
            <a:r>
              <a:rPr lang="en-US" dirty="0" smtClean="0">
                <a:solidFill>
                  <a:schemeClr val="tx2">
                    <a:lumMod val="75000"/>
                  </a:schemeClr>
                </a:solidFill>
                <a:latin typeface="+mj-lt"/>
              </a:rPr>
              <a:t>managers</a:t>
            </a:r>
          </a:p>
          <a:p>
            <a:pPr>
              <a:buClrTx/>
              <a:buFont typeface="Arial" panose="020B0604020202020204" pitchFamily="34" charset="0"/>
              <a:buChar char="•"/>
            </a:pPr>
            <a:endParaRPr lang="en-US" dirty="0">
              <a:solidFill>
                <a:schemeClr val="tx2">
                  <a:lumMod val="75000"/>
                </a:schemeClr>
              </a:solidFill>
              <a:latin typeface="+mj-lt"/>
            </a:endParaRPr>
          </a:p>
          <a:p>
            <a:pPr>
              <a:buClrTx/>
              <a:buFont typeface="Arial" panose="020B0604020202020204" pitchFamily="34" charset="0"/>
              <a:buChar char="•"/>
            </a:pPr>
            <a:r>
              <a:rPr lang="en-US" b="1" dirty="0" smtClean="0">
                <a:solidFill>
                  <a:schemeClr val="tx2">
                    <a:lumMod val="75000"/>
                  </a:schemeClr>
                </a:solidFill>
                <a:latin typeface="+mj-lt"/>
              </a:rPr>
              <a:t>Understand current practice &amp; make improvements</a:t>
            </a:r>
          </a:p>
          <a:p>
            <a:pPr>
              <a:buClrTx/>
              <a:buFont typeface="Arial" panose="020B0604020202020204" pitchFamily="34" charset="0"/>
              <a:buChar char="•"/>
            </a:pPr>
            <a:r>
              <a:rPr lang="en-US" b="1" dirty="0" smtClean="0">
                <a:solidFill>
                  <a:schemeClr val="tx2">
                    <a:lumMod val="75000"/>
                  </a:schemeClr>
                </a:solidFill>
                <a:latin typeface="+mj-lt"/>
              </a:rPr>
              <a:t>Maximize outcomes</a:t>
            </a:r>
            <a:endParaRPr lang="en-US" b="1" dirty="0">
              <a:solidFill>
                <a:schemeClr val="tx2">
                  <a:lumMod val="75000"/>
                </a:schemeClr>
              </a:solidFill>
              <a:latin typeface="+mj-lt"/>
            </a:endParaRPr>
          </a:p>
          <a:p>
            <a:endParaRPr lang="en-US" dirty="0" smtClean="0"/>
          </a:p>
          <a:p>
            <a:endParaRPr lang="en-US" dirty="0"/>
          </a:p>
        </p:txBody>
      </p:sp>
      <p:pic>
        <p:nvPicPr>
          <p:cNvPr id="4" name="Picture 2" descr="C:\Users\astefancic\Pictures\PTH logo_white_lg_crop.jpg"/>
          <p:cNvPicPr>
            <a:picLocks noChangeAspect="1" noChangeArrowheads="1"/>
          </p:cNvPicPr>
          <p:nvPr/>
        </p:nvPicPr>
        <p:blipFill>
          <a:blip r:embed="rId3"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308715867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81000" y="854000"/>
            <a:ext cx="8229600" cy="792162"/>
          </a:xfrm>
        </p:spPr>
        <p:txBody>
          <a:bodyPr>
            <a:normAutofit/>
          </a:bodyPr>
          <a:lstStyle/>
          <a:p>
            <a:r>
              <a:rPr lang="en-US" altLang="en-US" sz="3200" b="1" dirty="0"/>
              <a:t>Pathways Housing </a:t>
            </a:r>
            <a:r>
              <a:rPr lang="en-US" altLang="en-US" sz="3200" b="1" dirty="0" smtClean="0"/>
              <a:t>First Fidelity Dimensions</a:t>
            </a:r>
            <a:endParaRPr lang="en-US" altLang="en-US" sz="3200" b="1" dirty="0"/>
          </a:p>
        </p:txBody>
      </p:sp>
      <p:sp>
        <p:nvSpPr>
          <p:cNvPr id="14339" name="Rectangle 3"/>
          <p:cNvSpPr>
            <a:spLocks noGrp="1" noChangeArrowheads="1"/>
          </p:cNvSpPr>
          <p:nvPr>
            <p:ph type="body" idx="1"/>
          </p:nvPr>
        </p:nvSpPr>
        <p:spPr>
          <a:xfrm>
            <a:off x="615245" y="1836699"/>
            <a:ext cx="8229600" cy="4830763"/>
          </a:xfrm>
        </p:spPr>
        <p:txBody>
          <a:bodyPr>
            <a:normAutofit/>
          </a:bodyPr>
          <a:lstStyle/>
          <a:p>
            <a:pPr>
              <a:buFontTx/>
              <a:buNone/>
            </a:pPr>
            <a:r>
              <a:rPr lang="en-US" altLang="en-US" sz="3600" u="sng" dirty="0" smtClean="0">
                <a:solidFill>
                  <a:schemeClr val="tx2">
                    <a:lumMod val="75000"/>
                  </a:schemeClr>
                </a:solidFill>
                <a:latin typeface="+mj-lt"/>
              </a:rPr>
              <a:t>5 </a:t>
            </a:r>
            <a:r>
              <a:rPr lang="en-US" altLang="en-US" sz="3600" u="sng" dirty="0">
                <a:solidFill>
                  <a:schemeClr val="tx2">
                    <a:lumMod val="75000"/>
                  </a:schemeClr>
                </a:solidFill>
                <a:latin typeface="+mj-lt"/>
              </a:rPr>
              <a:t>Domains: </a:t>
            </a:r>
            <a:endParaRPr lang="en-US" altLang="en-US" sz="3600" u="sng" dirty="0" smtClean="0">
              <a:solidFill>
                <a:schemeClr val="tx2">
                  <a:lumMod val="75000"/>
                </a:schemeClr>
              </a:solidFill>
              <a:latin typeface="+mj-lt"/>
            </a:endParaRPr>
          </a:p>
          <a:p>
            <a:pPr>
              <a:buFontTx/>
              <a:buNone/>
            </a:pPr>
            <a:endParaRPr lang="en-US" altLang="en-US" sz="2000" u="sng" dirty="0">
              <a:solidFill>
                <a:schemeClr val="tx2">
                  <a:lumMod val="75000"/>
                </a:schemeClr>
              </a:solidFill>
              <a:latin typeface="+mj-lt"/>
            </a:endParaRPr>
          </a:p>
          <a:p>
            <a:pPr>
              <a:buFontTx/>
              <a:buNone/>
            </a:pPr>
            <a:r>
              <a:rPr lang="en-US" altLang="en-US" sz="3600" dirty="0" smtClean="0">
                <a:solidFill>
                  <a:schemeClr val="tx2">
                    <a:lumMod val="75000"/>
                  </a:schemeClr>
                </a:solidFill>
                <a:latin typeface="+mj-lt"/>
              </a:rPr>
              <a:t>	1</a:t>
            </a:r>
            <a:r>
              <a:rPr lang="en-US" altLang="en-US" sz="3600" dirty="0">
                <a:solidFill>
                  <a:schemeClr val="tx2">
                    <a:lumMod val="75000"/>
                  </a:schemeClr>
                </a:solidFill>
                <a:latin typeface="+mj-lt"/>
              </a:rPr>
              <a:t>) Housing Choice &amp; Structure</a:t>
            </a:r>
          </a:p>
          <a:p>
            <a:pPr>
              <a:buFontTx/>
              <a:buNone/>
            </a:pPr>
            <a:r>
              <a:rPr lang="en-US" altLang="en-US" sz="3600" dirty="0" smtClean="0">
                <a:solidFill>
                  <a:schemeClr val="tx2">
                    <a:lumMod val="75000"/>
                  </a:schemeClr>
                </a:solidFill>
                <a:latin typeface="+mj-lt"/>
              </a:rPr>
              <a:t>	2</a:t>
            </a:r>
            <a:r>
              <a:rPr lang="en-US" altLang="en-US" sz="3600" dirty="0">
                <a:solidFill>
                  <a:schemeClr val="tx2">
                    <a:lumMod val="75000"/>
                  </a:schemeClr>
                </a:solidFill>
                <a:latin typeface="+mj-lt"/>
              </a:rPr>
              <a:t>) Separation </a:t>
            </a:r>
            <a:r>
              <a:rPr lang="en-US" altLang="en-US" sz="3600" dirty="0" smtClean="0">
                <a:solidFill>
                  <a:schemeClr val="tx2">
                    <a:lumMod val="75000"/>
                  </a:schemeClr>
                </a:solidFill>
                <a:latin typeface="+mj-lt"/>
              </a:rPr>
              <a:t>of Housing </a:t>
            </a:r>
            <a:r>
              <a:rPr lang="en-US" altLang="en-US" sz="3600" dirty="0">
                <a:solidFill>
                  <a:schemeClr val="tx2">
                    <a:lumMod val="75000"/>
                  </a:schemeClr>
                </a:solidFill>
                <a:latin typeface="+mj-lt"/>
              </a:rPr>
              <a:t>&amp; </a:t>
            </a:r>
            <a:r>
              <a:rPr lang="en-US" altLang="en-US" sz="3600" dirty="0" smtClean="0">
                <a:solidFill>
                  <a:schemeClr val="tx2">
                    <a:lumMod val="75000"/>
                  </a:schemeClr>
                </a:solidFill>
                <a:latin typeface="+mj-lt"/>
              </a:rPr>
              <a:t>Treatment</a:t>
            </a:r>
            <a:endParaRPr lang="en-US" altLang="en-US" sz="3600" dirty="0">
              <a:solidFill>
                <a:schemeClr val="tx2">
                  <a:lumMod val="75000"/>
                </a:schemeClr>
              </a:solidFill>
              <a:latin typeface="+mj-lt"/>
            </a:endParaRPr>
          </a:p>
          <a:p>
            <a:pPr>
              <a:buFontTx/>
              <a:buNone/>
            </a:pPr>
            <a:r>
              <a:rPr lang="en-US" altLang="en-US" sz="3600" dirty="0" smtClean="0">
                <a:solidFill>
                  <a:schemeClr val="tx2">
                    <a:lumMod val="75000"/>
                  </a:schemeClr>
                </a:solidFill>
                <a:latin typeface="+mj-lt"/>
              </a:rPr>
              <a:t>	3</a:t>
            </a:r>
            <a:r>
              <a:rPr lang="en-US" altLang="en-US" sz="3600" dirty="0">
                <a:solidFill>
                  <a:schemeClr val="tx2">
                    <a:lumMod val="75000"/>
                  </a:schemeClr>
                </a:solidFill>
                <a:latin typeface="+mj-lt"/>
              </a:rPr>
              <a:t>) Service Philosophy</a:t>
            </a:r>
          </a:p>
          <a:p>
            <a:pPr>
              <a:buFontTx/>
              <a:buNone/>
            </a:pPr>
            <a:r>
              <a:rPr lang="en-US" altLang="en-US" sz="3600" dirty="0" smtClean="0">
                <a:solidFill>
                  <a:schemeClr val="tx2">
                    <a:lumMod val="75000"/>
                  </a:schemeClr>
                </a:solidFill>
                <a:latin typeface="+mj-lt"/>
              </a:rPr>
              <a:t>	4</a:t>
            </a:r>
            <a:r>
              <a:rPr lang="en-US" altLang="en-US" sz="3600" dirty="0">
                <a:solidFill>
                  <a:schemeClr val="tx2">
                    <a:lumMod val="75000"/>
                  </a:schemeClr>
                </a:solidFill>
                <a:latin typeface="+mj-lt"/>
              </a:rPr>
              <a:t>) Service </a:t>
            </a:r>
            <a:r>
              <a:rPr lang="en-US" altLang="en-US" sz="3600" dirty="0" smtClean="0">
                <a:solidFill>
                  <a:schemeClr val="tx2">
                    <a:lumMod val="75000"/>
                  </a:schemeClr>
                </a:solidFill>
                <a:latin typeface="+mj-lt"/>
              </a:rPr>
              <a:t>Array (Match Needs)</a:t>
            </a:r>
            <a:endParaRPr lang="en-US" altLang="en-US" sz="3600" dirty="0">
              <a:solidFill>
                <a:schemeClr val="tx2">
                  <a:lumMod val="75000"/>
                </a:schemeClr>
              </a:solidFill>
              <a:latin typeface="+mj-lt"/>
            </a:endParaRPr>
          </a:p>
          <a:p>
            <a:pPr>
              <a:buFontTx/>
              <a:buNone/>
            </a:pPr>
            <a:r>
              <a:rPr lang="en-US" altLang="en-US" sz="3600" dirty="0" smtClean="0">
                <a:solidFill>
                  <a:schemeClr val="tx2">
                    <a:lumMod val="75000"/>
                  </a:schemeClr>
                </a:solidFill>
                <a:latin typeface="+mj-lt"/>
              </a:rPr>
              <a:t>	5</a:t>
            </a:r>
            <a:r>
              <a:rPr lang="en-US" altLang="en-US" sz="3600" dirty="0">
                <a:solidFill>
                  <a:schemeClr val="tx2">
                    <a:lumMod val="75000"/>
                  </a:schemeClr>
                </a:solidFill>
                <a:latin typeface="+mj-lt"/>
              </a:rPr>
              <a:t>) </a:t>
            </a:r>
            <a:r>
              <a:rPr lang="en-US" altLang="en-US" sz="3600" dirty="0" smtClean="0">
                <a:solidFill>
                  <a:schemeClr val="tx2">
                    <a:lumMod val="75000"/>
                  </a:schemeClr>
                </a:solidFill>
                <a:latin typeface="+mj-lt"/>
              </a:rPr>
              <a:t>Program Structure </a:t>
            </a:r>
            <a:endParaRPr lang="en-US" altLang="en-US" sz="3600" dirty="0">
              <a:solidFill>
                <a:schemeClr val="tx2">
                  <a:lumMod val="75000"/>
                </a:schemeClr>
              </a:solidFill>
              <a:latin typeface="+mj-lt"/>
            </a:endParaRPr>
          </a:p>
        </p:txBody>
      </p:sp>
      <p:pic>
        <p:nvPicPr>
          <p:cNvPr id="4" name="Picture 2" descr="C:\Users\astefancic\Pictures\PTH logo_white_lg_crop.jpg"/>
          <p:cNvPicPr>
            <a:picLocks noChangeAspect="1" noChangeArrowheads="1"/>
          </p:cNvPicPr>
          <p:nvPr/>
        </p:nvPicPr>
        <p:blipFill>
          <a:blip r:embed="rId3"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384325545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Items</a:t>
            </a:r>
            <a:endParaRPr lang="en-US" dirty="0"/>
          </a:p>
        </p:txBody>
      </p:sp>
      <p:sp>
        <p:nvSpPr>
          <p:cNvPr id="3" name="Content Placeholder 2"/>
          <p:cNvSpPr>
            <a:spLocks noGrp="1"/>
          </p:cNvSpPr>
          <p:nvPr>
            <p:ph idx="1"/>
          </p:nvPr>
        </p:nvSpPr>
        <p:spPr/>
        <p:txBody>
          <a:bodyPr>
            <a:normAutofit/>
          </a:bodyPr>
          <a:lstStyle/>
          <a:p>
            <a:r>
              <a:rPr lang="en-US" dirty="0" smtClean="0"/>
              <a:t>Rights of Tenancy, affordability, integration</a:t>
            </a:r>
          </a:p>
          <a:p>
            <a:r>
              <a:rPr lang="en-US" dirty="0"/>
              <a:t>No housing </a:t>
            </a:r>
            <a:r>
              <a:rPr lang="en-US" dirty="0" smtClean="0"/>
              <a:t>readiness requirements</a:t>
            </a:r>
          </a:p>
          <a:p>
            <a:r>
              <a:rPr lang="en-US" dirty="0" smtClean="0"/>
              <a:t>No </a:t>
            </a:r>
            <a:r>
              <a:rPr lang="en-US" dirty="0"/>
              <a:t>treatment contingencies: Can keep housing as long as participant follows a standard lease</a:t>
            </a:r>
          </a:p>
          <a:p>
            <a:r>
              <a:rPr lang="en-US" dirty="0" smtClean="0"/>
              <a:t>Extent of implementation of harm reduction</a:t>
            </a:r>
          </a:p>
          <a:p>
            <a:r>
              <a:rPr lang="en-US" dirty="0" smtClean="0"/>
              <a:t>Availability of services for assistance with psychiatric, substance abuse, employment/educational, and social integration needs</a:t>
            </a:r>
          </a:p>
        </p:txBody>
      </p:sp>
      <p:pic>
        <p:nvPicPr>
          <p:cNvPr id="4" name="Picture 2" descr="C:\Users\astefancic\Pictures\PTH logo_white_lg_crop.jpg"/>
          <p:cNvPicPr>
            <a:picLocks noChangeAspect="1" noChangeArrowheads="1"/>
          </p:cNvPicPr>
          <p:nvPr/>
        </p:nvPicPr>
        <p:blipFill>
          <a:blip r:embed="rId3"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19570105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345885" y="4660221"/>
            <a:ext cx="8225969" cy="2766566"/>
          </a:xfrm>
        </p:spPr>
        <p:txBody>
          <a:bodyPr>
            <a:normAutofit/>
          </a:bodyPr>
          <a:lstStyle/>
          <a:p>
            <a:r>
              <a:rPr lang="en-CA" sz="3600" dirty="0" smtClean="0">
                <a:solidFill>
                  <a:schemeClr val="tx1"/>
                </a:solidFill>
              </a:rPr>
              <a:t>Housing First means that the first thing you do is place the client into an apartment of their own </a:t>
            </a:r>
            <a:r>
              <a:rPr lang="en-CA" sz="3600" i="1" dirty="0" smtClean="0">
                <a:solidFill>
                  <a:schemeClr val="accent2"/>
                </a:solidFill>
              </a:rPr>
              <a:t>right away</a:t>
            </a:r>
            <a:r>
              <a:rPr lang="en-CA" sz="3600" dirty="0" smtClean="0">
                <a:solidFill>
                  <a:schemeClr val="tx1"/>
                </a:solidFill>
              </a:rPr>
              <a:t>. </a:t>
            </a:r>
            <a:r>
              <a:rPr lang="en-CA" sz="3200" dirty="0" smtClean="0">
                <a:solidFill>
                  <a:schemeClr val="bg1"/>
                </a:solidFill>
              </a:rPr>
              <a:t>thus cannot be fairly assessed using the fidelity </a:t>
            </a:r>
            <a:r>
              <a:rPr lang="en-CA" sz="2800" dirty="0" smtClean="0">
                <a:solidFill>
                  <a:schemeClr val="bg1"/>
                </a:solidFill>
              </a:rPr>
              <a:t>scale</a:t>
            </a:r>
            <a:r>
              <a:rPr lang="en-CA" dirty="0" smtClean="0">
                <a:solidFill>
                  <a:schemeClr val="bg1"/>
                </a:solidFill>
              </a:rPr>
              <a:t>.</a:t>
            </a:r>
            <a:endParaRPr lang="en-CA"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95648" y="1663033"/>
            <a:ext cx="3700309" cy="2775231"/>
          </a:xfrm>
          <a:prstGeom prst="rect">
            <a:avLst/>
          </a:prstGeom>
        </p:spPr>
      </p:pic>
      <p:sp>
        <p:nvSpPr>
          <p:cNvPr id="10" name="Rectangle 9"/>
          <p:cNvSpPr/>
          <p:nvPr/>
        </p:nvSpPr>
        <p:spPr>
          <a:xfrm>
            <a:off x="32032" y="385587"/>
            <a:ext cx="4083006" cy="923330"/>
          </a:xfrm>
          <a:prstGeom prst="rect">
            <a:avLst/>
          </a:prstGeom>
          <a:noFill/>
        </p:spPr>
        <p:txBody>
          <a:bodyPr wrap="none" lIns="91440" tIns="45720" rIns="91440" bIns="45720">
            <a:spAutoFit/>
          </a:bodyPr>
          <a:lstStyle/>
          <a:p>
            <a:pPr algn="ctr"/>
            <a:r>
              <a:rPr lang="en-CA" sz="5400" b="1" dirty="0" smtClean="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t>Question #1</a:t>
            </a:r>
            <a:endParaRPr lang="en-US" sz="54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endParaRPr>
          </a:p>
        </p:txBody>
      </p:sp>
      <p:sp>
        <p:nvSpPr>
          <p:cNvPr id="11" name="TextBox 10"/>
          <p:cNvSpPr txBox="1"/>
          <p:nvPr/>
        </p:nvSpPr>
        <p:spPr>
          <a:xfrm>
            <a:off x="259174" y="2834523"/>
            <a:ext cx="3659682" cy="707886"/>
          </a:xfrm>
          <a:prstGeom prst="rect">
            <a:avLst/>
          </a:prstGeom>
          <a:noFill/>
        </p:spPr>
        <p:txBody>
          <a:bodyPr wrap="square" rtlCol="0">
            <a:spAutoFit/>
          </a:bodyPr>
          <a:lstStyle/>
          <a:p>
            <a:r>
              <a:rPr lang="en-US" sz="4000" b="1" dirty="0" smtClean="0">
                <a:ln w="1905"/>
                <a:solidFill>
                  <a:srgbClr val="03A9DB"/>
                </a:solidFill>
                <a:effectLst>
                  <a:innerShdw blurRad="69850" dist="43180" dir="5400000">
                    <a:srgbClr val="000000">
                      <a:alpha val="65000"/>
                    </a:srgbClr>
                  </a:innerShdw>
                </a:effectLst>
              </a:rPr>
              <a:t>True or False?</a:t>
            </a:r>
            <a:endParaRPr lang="en-US" sz="4000" b="1" dirty="0">
              <a:ln w="1905"/>
              <a:solidFill>
                <a:srgbClr val="03A9DB"/>
              </a:solidFill>
              <a:effectLst>
                <a:innerShdw blurRad="69850" dist="43180" dir="5400000">
                  <a:srgbClr val="000000">
                    <a:alpha val="65000"/>
                  </a:srgbClr>
                </a:innerShdw>
              </a:effectLst>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99433" y="5928518"/>
            <a:ext cx="1185709" cy="512131"/>
          </a:xfrm>
          <a:prstGeom prst="rect">
            <a:avLst/>
          </a:prstGeom>
        </p:spPr>
      </p:pic>
    </p:spTree>
    <p:extLst>
      <p:ext uri="{BB962C8B-B14F-4D97-AF65-F5344CB8AC3E}">
        <p14:creationId xmlns:p14="http://schemas.microsoft.com/office/powerpoint/2010/main" xmlns="" val="119012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80442" y="405445"/>
            <a:ext cx="7866174" cy="718607"/>
          </a:xfrm>
        </p:spPr>
        <p:txBody>
          <a:bodyPr>
            <a:noAutofit/>
          </a:bodyPr>
          <a:lstStyle/>
          <a:p>
            <a:r>
              <a:rPr lang="en-CA" sz="54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mn-lt"/>
              </a:rPr>
              <a:t>Question </a:t>
            </a:r>
            <a:r>
              <a:rPr lang="en-CA" sz="5400" b="1" dirty="0" smtClean="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mn-lt"/>
              </a:rPr>
              <a:t>#2</a:t>
            </a:r>
            <a:endParaRPr lang="en-CA" sz="5400" dirty="0">
              <a:solidFill>
                <a:schemeClr val="tx1"/>
              </a:solidFill>
              <a:latin typeface="+mn-lt"/>
            </a:endParaRPr>
          </a:p>
        </p:txBody>
      </p:sp>
      <p:sp>
        <p:nvSpPr>
          <p:cNvPr id="4" name="Content Placeholder 3"/>
          <p:cNvSpPr>
            <a:spLocks noGrp="1"/>
          </p:cNvSpPr>
          <p:nvPr>
            <p:ph idx="10"/>
          </p:nvPr>
        </p:nvSpPr>
        <p:spPr>
          <a:xfrm>
            <a:off x="685799" y="4325256"/>
            <a:ext cx="7950199" cy="2293258"/>
          </a:xfrm>
        </p:spPr>
        <p:txBody>
          <a:bodyPr>
            <a:normAutofit fontScale="40000" lnSpcReduction="20000"/>
          </a:bodyPr>
          <a:lstStyle/>
          <a:p>
            <a:pPr>
              <a:lnSpc>
                <a:spcPct val="120000"/>
              </a:lnSpc>
            </a:pPr>
            <a:r>
              <a:rPr lang="en-CA" sz="6000" dirty="0" smtClean="0">
                <a:solidFill>
                  <a:schemeClr val="tx1"/>
                </a:solidFill>
                <a:latin typeface="Trebuchet MS" panose="020B0603020202020204" pitchFamily="34" charset="0"/>
              </a:rPr>
              <a:t>Congregate </a:t>
            </a:r>
            <a:r>
              <a:rPr lang="en-CA" sz="6000" dirty="0">
                <a:solidFill>
                  <a:schemeClr val="tx1"/>
                </a:solidFill>
                <a:latin typeface="Trebuchet MS" panose="020B0603020202020204" pitchFamily="34" charset="0"/>
              </a:rPr>
              <a:t>living </a:t>
            </a:r>
            <a:r>
              <a:rPr lang="en-CA" sz="6000" dirty="0" smtClean="0">
                <a:solidFill>
                  <a:schemeClr val="tx1"/>
                </a:solidFill>
                <a:latin typeface="Trebuchet MS" panose="020B0603020202020204" pitchFamily="34" charset="0"/>
              </a:rPr>
              <a:t>(single site) or group home programs are not compatible </a:t>
            </a:r>
            <a:r>
              <a:rPr lang="en-CA" sz="6000" dirty="0">
                <a:solidFill>
                  <a:schemeClr val="tx1"/>
                </a:solidFill>
                <a:latin typeface="Trebuchet MS" panose="020B0603020202020204" pitchFamily="34" charset="0"/>
              </a:rPr>
              <a:t>with </a:t>
            </a:r>
            <a:r>
              <a:rPr lang="en-CA" sz="6000" dirty="0" smtClean="0">
                <a:solidFill>
                  <a:schemeClr val="tx1"/>
                </a:solidFill>
                <a:latin typeface="Trebuchet MS" panose="020B0603020202020204" pitchFamily="34" charset="0"/>
              </a:rPr>
              <a:t>the </a:t>
            </a:r>
            <a:r>
              <a:rPr lang="en-CA" sz="6000" dirty="0">
                <a:solidFill>
                  <a:schemeClr val="tx1"/>
                </a:solidFill>
                <a:latin typeface="Trebuchet MS" panose="020B0603020202020204" pitchFamily="34" charset="0"/>
              </a:rPr>
              <a:t>Housing </a:t>
            </a:r>
            <a:r>
              <a:rPr lang="en-CA" sz="6000" dirty="0" smtClean="0">
                <a:solidFill>
                  <a:schemeClr val="tx1"/>
                </a:solidFill>
                <a:latin typeface="Trebuchet MS" panose="020B0603020202020204" pitchFamily="34" charset="0"/>
              </a:rPr>
              <a:t>First </a:t>
            </a:r>
            <a:r>
              <a:rPr lang="en-CA" sz="6000" dirty="0">
                <a:solidFill>
                  <a:schemeClr val="tx1"/>
                </a:solidFill>
                <a:latin typeface="Trebuchet MS" panose="020B0603020202020204" pitchFamily="34" charset="0"/>
              </a:rPr>
              <a:t>scattered site </a:t>
            </a:r>
            <a:r>
              <a:rPr lang="en-CA" sz="6000" dirty="0" smtClean="0">
                <a:solidFill>
                  <a:schemeClr val="tx1"/>
                </a:solidFill>
                <a:latin typeface="Trebuchet MS" panose="020B0603020202020204" pitchFamily="34" charset="0"/>
              </a:rPr>
              <a:t>apartment model </a:t>
            </a:r>
            <a:r>
              <a:rPr lang="en-CA" sz="6000" dirty="0">
                <a:solidFill>
                  <a:schemeClr val="tx1"/>
                </a:solidFill>
                <a:latin typeface="Trebuchet MS" panose="020B0603020202020204" pitchFamily="34" charset="0"/>
              </a:rPr>
              <a:t>and </a:t>
            </a:r>
            <a:r>
              <a:rPr lang="en-CA" sz="6000" dirty="0" smtClean="0">
                <a:solidFill>
                  <a:schemeClr val="tx1"/>
                </a:solidFill>
                <a:latin typeface="Trebuchet MS" panose="020B0603020202020204" pitchFamily="34" charset="0"/>
              </a:rPr>
              <a:t>cannot considered as Housing First (or assessed using the HF fidelity scale).</a:t>
            </a:r>
            <a:r>
              <a:rPr lang="en-CA" sz="6000" dirty="0" smtClean="0">
                <a:solidFill>
                  <a:schemeClr val="bg1"/>
                </a:solidFill>
                <a:latin typeface="Trebuchet MS" panose="020B0603020202020204" pitchFamily="34" charset="0"/>
              </a:rPr>
              <a:t>ist </a:t>
            </a:r>
            <a:r>
              <a:rPr lang="en-CA" sz="2800" dirty="0">
                <a:solidFill>
                  <a:schemeClr val="bg1"/>
                </a:solidFill>
              </a:rPr>
              <a:t>scattered site model and thus cannot be fairly assessed using the fidelity scale</a:t>
            </a:r>
            <a:r>
              <a:rPr lang="en-CA" dirty="0">
                <a:solidFill>
                  <a:schemeClr val="bg1"/>
                </a:solidFill>
              </a:rPr>
              <a:t>.</a:t>
            </a: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17927" y="1628052"/>
            <a:ext cx="3967215" cy="2647241"/>
          </a:xfrm>
          <a:prstGeom prst="rect">
            <a:avLst/>
          </a:prstGeom>
        </p:spPr>
      </p:pic>
      <p:sp>
        <p:nvSpPr>
          <p:cNvPr id="3" name="TextBox 2"/>
          <p:cNvSpPr txBox="1"/>
          <p:nvPr/>
        </p:nvSpPr>
        <p:spPr>
          <a:xfrm>
            <a:off x="804102" y="2597730"/>
            <a:ext cx="3594217" cy="707886"/>
          </a:xfrm>
          <a:prstGeom prst="rect">
            <a:avLst/>
          </a:prstGeom>
          <a:noFill/>
        </p:spPr>
        <p:txBody>
          <a:bodyPr wrap="square" rtlCol="0">
            <a:spAutoFit/>
          </a:bodyPr>
          <a:lstStyle/>
          <a:p>
            <a:r>
              <a:rPr lang="en-US" sz="4000" b="1" dirty="0">
                <a:ln w="1905"/>
                <a:solidFill>
                  <a:srgbClr val="03A9DB"/>
                </a:solidFill>
                <a:effectLst>
                  <a:innerShdw blurRad="69850" dist="43180" dir="5400000">
                    <a:srgbClr val="000000">
                      <a:alpha val="65000"/>
                    </a:srgbClr>
                  </a:innerShdw>
                </a:effectLst>
              </a:rPr>
              <a:t>True or False?</a:t>
            </a:r>
          </a:p>
        </p:txBody>
      </p:sp>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99433" y="5928518"/>
            <a:ext cx="1185709" cy="512131"/>
          </a:xfrm>
          <a:prstGeom prst="rect">
            <a:avLst/>
          </a:prstGeom>
        </p:spPr>
      </p:pic>
    </p:spTree>
    <p:extLst>
      <p:ext uri="{BB962C8B-B14F-4D97-AF65-F5344CB8AC3E}">
        <p14:creationId xmlns:p14="http://schemas.microsoft.com/office/powerpoint/2010/main" xmlns="" val="153993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59037" y="726974"/>
            <a:ext cx="4307114" cy="718607"/>
          </a:xfrm>
        </p:spPr>
        <p:txBody>
          <a:bodyPr>
            <a:noAutofit/>
          </a:bodyPr>
          <a:lstStyle/>
          <a:p>
            <a:r>
              <a:rPr lang="en-CA" sz="54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mn-lt"/>
              </a:rPr>
              <a:t>Question </a:t>
            </a:r>
            <a:r>
              <a:rPr lang="en-CA" sz="5400" b="1" dirty="0" smtClean="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mn-lt"/>
              </a:rPr>
              <a:t>#3</a:t>
            </a:r>
            <a:br>
              <a:rPr lang="en-CA" sz="5400" b="1" dirty="0" smtClean="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mn-lt"/>
              </a:rPr>
            </a:br>
            <a:endParaRPr lang="en-CA" sz="5400" dirty="0">
              <a:solidFill>
                <a:schemeClr val="tx1"/>
              </a:solidFill>
              <a:latin typeface="+mn-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85652" y="1539194"/>
            <a:ext cx="3799490" cy="2103580"/>
          </a:xfrm>
          <a:prstGeom prst="rect">
            <a:avLst/>
          </a:prstGeom>
        </p:spPr>
      </p:pic>
      <p:sp>
        <p:nvSpPr>
          <p:cNvPr id="2" name="TextBox 1"/>
          <p:cNvSpPr txBox="1"/>
          <p:nvPr/>
        </p:nvSpPr>
        <p:spPr>
          <a:xfrm>
            <a:off x="724575" y="2237041"/>
            <a:ext cx="3775842" cy="707886"/>
          </a:xfrm>
          <a:prstGeom prst="rect">
            <a:avLst/>
          </a:prstGeom>
          <a:noFill/>
          <a:ln>
            <a:noFill/>
          </a:ln>
        </p:spPr>
        <p:txBody>
          <a:bodyPr wrap="square" rtlCol="0">
            <a:spAutoFit/>
          </a:bodyPr>
          <a:lstStyle/>
          <a:p>
            <a:r>
              <a:rPr lang="en-CA" sz="4000" b="1" dirty="0" smtClean="0">
                <a:ln w="0"/>
                <a:solidFill>
                  <a:srgbClr val="0081C6"/>
                </a:solidFill>
                <a:effectLst>
                  <a:outerShdw blurRad="38100" dist="38100" dir="2700000" algn="tl">
                    <a:srgbClr val="000000">
                      <a:alpha val="43137"/>
                    </a:srgbClr>
                  </a:outerShdw>
                </a:effectLst>
              </a:rPr>
              <a:t>A, B, C or D?</a:t>
            </a:r>
            <a:endParaRPr lang="en-US" sz="4000" b="1" dirty="0">
              <a:ln w="0"/>
              <a:solidFill>
                <a:srgbClr val="0081C6"/>
              </a:solidFill>
              <a:effectLst>
                <a:outerShdw blurRad="38100" dist="38100" dir="2700000" algn="tl">
                  <a:srgbClr val="000000">
                    <a:alpha val="43137"/>
                  </a:srgbClr>
                </a:outerShdw>
              </a:effectLst>
            </a:endParaRPr>
          </a:p>
        </p:txBody>
      </p:sp>
      <p:sp>
        <p:nvSpPr>
          <p:cNvPr id="7" name="TextBox 6"/>
          <p:cNvSpPr txBox="1"/>
          <p:nvPr/>
        </p:nvSpPr>
        <p:spPr>
          <a:xfrm>
            <a:off x="293401" y="3602421"/>
            <a:ext cx="8275158" cy="1384995"/>
          </a:xfrm>
          <a:prstGeom prst="rect">
            <a:avLst/>
          </a:prstGeom>
          <a:noFill/>
        </p:spPr>
        <p:txBody>
          <a:bodyPr wrap="square" rtlCol="0">
            <a:spAutoFit/>
          </a:bodyPr>
          <a:lstStyle/>
          <a:p>
            <a:r>
              <a:rPr lang="en-CA" sz="2800" dirty="0" smtClean="0">
                <a:solidFill>
                  <a:schemeClr val="tx2">
                    <a:lumMod val="50000"/>
                  </a:schemeClr>
                </a:solidFill>
              </a:rPr>
              <a:t>HF programs use both ICM and ACT teams to provide support and treatment services.  In what ways do they operate differently?</a:t>
            </a:r>
            <a:endParaRPr lang="en-CA" sz="2800" dirty="0">
              <a:solidFill>
                <a:schemeClr val="tx2">
                  <a:lumMod val="50000"/>
                </a:schemeClr>
              </a:solidFill>
            </a:endParaRPr>
          </a:p>
        </p:txBody>
      </p:sp>
      <p:sp>
        <p:nvSpPr>
          <p:cNvPr id="10" name="TextBox 9"/>
          <p:cNvSpPr txBox="1"/>
          <p:nvPr/>
        </p:nvSpPr>
        <p:spPr>
          <a:xfrm>
            <a:off x="724575" y="4921071"/>
            <a:ext cx="6443868" cy="2123658"/>
          </a:xfrm>
          <a:prstGeom prst="rect">
            <a:avLst/>
          </a:prstGeom>
          <a:noFill/>
        </p:spPr>
        <p:txBody>
          <a:bodyPr wrap="square" rtlCol="0">
            <a:spAutoFit/>
          </a:bodyPr>
          <a:lstStyle/>
          <a:p>
            <a:pPr marL="514350" indent="-514350">
              <a:buAutoNum type="alphaUcParenR"/>
            </a:pPr>
            <a:r>
              <a:rPr lang="en-CA" sz="2400" dirty="0" smtClean="0">
                <a:solidFill>
                  <a:schemeClr val="accent1">
                    <a:lumMod val="50000"/>
                  </a:schemeClr>
                </a:solidFill>
              </a:rPr>
              <a:t>Service Philosophy</a:t>
            </a:r>
          </a:p>
          <a:p>
            <a:pPr marL="514350" indent="-514350">
              <a:buAutoNum type="alphaUcParenR"/>
            </a:pPr>
            <a:r>
              <a:rPr lang="en-CA" sz="2400" dirty="0" smtClean="0">
                <a:solidFill>
                  <a:schemeClr val="accent1">
                    <a:lumMod val="50000"/>
                  </a:schemeClr>
                </a:solidFill>
              </a:rPr>
              <a:t>The services they can offer a consumer</a:t>
            </a:r>
          </a:p>
          <a:p>
            <a:pPr marL="514350" indent="-514350">
              <a:buAutoNum type="alphaUcParenR"/>
            </a:pPr>
            <a:r>
              <a:rPr lang="en-CA" sz="2400" dirty="0" smtClean="0">
                <a:solidFill>
                  <a:schemeClr val="accent1">
                    <a:lumMod val="50000"/>
                  </a:schemeClr>
                </a:solidFill>
              </a:rPr>
              <a:t>Only one can use a team approach</a:t>
            </a:r>
          </a:p>
          <a:p>
            <a:pPr marL="514350" indent="-514350">
              <a:buAutoNum type="alphaUcParenR"/>
            </a:pPr>
            <a:r>
              <a:rPr lang="en-CA" sz="2400" dirty="0" smtClean="0">
                <a:solidFill>
                  <a:schemeClr val="accent1">
                    <a:lumMod val="50000"/>
                  </a:schemeClr>
                </a:solidFill>
              </a:rPr>
              <a:t>None of the above </a:t>
            </a:r>
            <a:r>
              <a:rPr lang="en-CA" dirty="0">
                <a:solidFill>
                  <a:schemeClr val="bg1"/>
                </a:solidFill>
              </a:rPr>
              <a:t>scattered site model and thus cannot be fairly assessed using the fidelity scale.</a:t>
            </a:r>
          </a:p>
          <a:p>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99433" y="5928518"/>
            <a:ext cx="1185709" cy="512131"/>
          </a:xfrm>
          <a:prstGeom prst="rect">
            <a:avLst/>
          </a:prstGeom>
        </p:spPr>
      </p:pic>
    </p:spTree>
    <p:extLst>
      <p:ext uri="{BB962C8B-B14F-4D97-AF65-F5344CB8AC3E}">
        <p14:creationId xmlns:p14="http://schemas.microsoft.com/office/powerpoint/2010/main" xmlns="" val="130146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p:bldP spid="1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72133" y="498389"/>
            <a:ext cx="7866174" cy="718607"/>
          </a:xfrm>
        </p:spPr>
        <p:txBody>
          <a:bodyPr>
            <a:noAutofit/>
          </a:bodyPr>
          <a:lstStyle/>
          <a:p>
            <a:r>
              <a:rPr lang="en-CA" sz="54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mn-lt"/>
              </a:rPr>
              <a:t>Question </a:t>
            </a:r>
            <a:r>
              <a:rPr lang="en-CA" sz="5400" b="1" dirty="0" smtClean="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mn-lt"/>
              </a:rPr>
              <a:t>#4</a:t>
            </a:r>
            <a:endParaRPr lang="en-CA" sz="5400" dirty="0">
              <a:solidFill>
                <a:schemeClr val="tx1"/>
              </a:solidFill>
              <a:latin typeface="+mn-lt"/>
            </a:endParaRPr>
          </a:p>
        </p:txBody>
      </p:sp>
      <p:sp>
        <p:nvSpPr>
          <p:cNvPr id="4" name="Content Placeholder 3"/>
          <p:cNvSpPr>
            <a:spLocks noGrp="1"/>
          </p:cNvSpPr>
          <p:nvPr>
            <p:ph idx="10"/>
          </p:nvPr>
        </p:nvSpPr>
        <p:spPr>
          <a:xfrm>
            <a:off x="542985" y="4595797"/>
            <a:ext cx="8121586" cy="2206171"/>
          </a:xfrm>
        </p:spPr>
        <p:txBody>
          <a:bodyPr>
            <a:normAutofit/>
          </a:bodyPr>
          <a:lstStyle/>
          <a:p>
            <a:endParaRPr lang="en-CA" dirty="0"/>
          </a:p>
          <a:p>
            <a:r>
              <a:rPr lang="en-CA" sz="2600" dirty="0" smtClean="0">
                <a:solidFill>
                  <a:schemeClr val="tx1"/>
                </a:solidFill>
                <a:latin typeface="Trebuchet MS" panose="020B0603020202020204" pitchFamily="34" charset="0"/>
              </a:rPr>
              <a:t>If you </a:t>
            </a:r>
            <a:r>
              <a:rPr lang="en-CA" sz="2600" dirty="0">
                <a:solidFill>
                  <a:schemeClr val="tx1"/>
                </a:solidFill>
                <a:latin typeface="Trebuchet MS" panose="020B0603020202020204" pitchFamily="34" charset="0"/>
              </a:rPr>
              <a:t>cannot </a:t>
            </a:r>
            <a:r>
              <a:rPr lang="en-CA" sz="2600" dirty="0" smtClean="0">
                <a:solidFill>
                  <a:schemeClr val="tx1"/>
                </a:solidFill>
                <a:latin typeface="Trebuchet MS" panose="020B0603020202020204" pitchFamily="34" charset="0"/>
              </a:rPr>
              <a:t>promise direct </a:t>
            </a:r>
            <a:r>
              <a:rPr lang="en-CA" sz="2600" dirty="0">
                <a:solidFill>
                  <a:schemeClr val="tx1"/>
                </a:solidFill>
                <a:latin typeface="Trebuchet MS" panose="020B0603020202020204" pitchFamily="34" charset="0"/>
              </a:rPr>
              <a:t>access to housing at first engagement, </a:t>
            </a:r>
            <a:r>
              <a:rPr lang="en-CA" sz="2600" dirty="0" smtClean="0">
                <a:solidFill>
                  <a:schemeClr val="tx1"/>
                </a:solidFill>
                <a:latin typeface="Trebuchet MS" panose="020B0603020202020204" pitchFamily="34" charset="0"/>
              </a:rPr>
              <a:t>it </a:t>
            </a:r>
            <a:r>
              <a:rPr lang="en-CA" sz="2600" dirty="0">
                <a:solidFill>
                  <a:schemeClr val="tx1"/>
                </a:solidFill>
                <a:latin typeface="Trebuchet MS" panose="020B0603020202020204" pitchFamily="34" charset="0"/>
              </a:rPr>
              <a:t>is not </a:t>
            </a:r>
            <a:r>
              <a:rPr lang="en-CA" sz="2600" dirty="0" smtClean="0">
                <a:solidFill>
                  <a:schemeClr val="tx1"/>
                </a:solidFill>
                <a:latin typeface="Trebuchet MS" panose="020B0603020202020204" pitchFamily="34" charset="0"/>
              </a:rPr>
              <a:t>housing first. </a:t>
            </a:r>
            <a:r>
              <a:rPr lang="en-CA" sz="2800" dirty="0">
                <a:solidFill>
                  <a:schemeClr val="bg1"/>
                </a:solidFill>
              </a:rPr>
              <a:t>and thus cannot be fairly assessed using the fidelity scale</a:t>
            </a:r>
            <a:r>
              <a:rPr lang="en-CA" dirty="0">
                <a:solidFill>
                  <a:schemeClr val="bg1"/>
                </a:solidFill>
              </a:rPr>
              <a:t>.</a:t>
            </a: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27287" y="1639899"/>
            <a:ext cx="4096906" cy="2955898"/>
          </a:xfrm>
          <a:prstGeom prst="rect">
            <a:avLst/>
          </a:prstGeom>
        </p:spPr>
      </p:pic>
      <p:sp>
        <p:nvSpPr>
          <p:cNvPr id="3" name="TextBox 2"/>
          <p:cNvSpPr txBox="1"/>
          <p:nvPr/>
        </p:nvSpPr>
        <p:spPr>
          <a:xfrm>
            <a:off x="407559" y="2669299"/>
            <a:ext cx="3602526" cy="984885"/>
          </a:xfrm>
          <a:prstGeom prst="rect">
            <a:avLst/>
          </a:prstGeom>
          <a:noFill/>
        </p:spPr>
        <p:txBody>
          <a:bodyPr wrap="square" rtlCol="0">
            <a:spAutoFit/>
          </a:bodyPr>
          <a:lstStyle/>
          <a:p>
            <a:r>
              <a:rPr lang="en-US" sz="4000" b="1" dirty="0">
                <a:ln w="1905"/>
                <a:solidFill>
                  <a:srgbClr val="03A9DB"/>
                </a:solidFill>
                <a:effectLst>
                  <a:innerShdw blurRad="69850" dist="43180" dir="5400000">
                    <a:srgbClr val="000000">
                      <a:alpha val="65000"/>
                    </a:srgbClr>
                  </a:innerShdw>
                </a:effectLst>
              </a:rPr>
              <a:t>True or False?</a:t>
            </a:r>
          </a:p>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78862" y="6047472"/>
            <a:ext cx="1185709" cy="512131"/>
          </a:xfrm>
          <a:prstGeom prst="rect">
            <a:avLst/>
          </a:prstGeom>
        </p:spPr>
      </p:pic>
    </p:spTree>
    <p:extLst>
      <p:ext uri="{BB962C8B-B14F-4D97-AF65-F5344CB8AC3E}">
        <p14:creationId xmlns:p14="http://schemas.microsoft.com/office/powerpoint/2010/main" xmlns="" val="334160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152400" y="762000"/>
            <a:ext cx="8991600" cy="1371600"/>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b="1" dirty="0" smtClean="0">
                <a:effectLst>
                  <a:outerShdw blurRad="38100" dist="38100" dir="2700000" algn="tl">
                    <a:srgbClr val="000000">
                      <a:alpha val="43137"/>
                    </a:srgbClr>
                  </a:outerShdw>
                </a:effectLst>
              </a:rPr>
              <a:t>Homeless Service System: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Response to clinical conditions</a:t>
            </a:r>
            <a:r>
              <a:rPr lang="en-US" dirty="0" smtClean="0"/>
              <a:t/>
            </a:r>
            <a:br>
              <a:rPr lang="en-US" dirty="0" smtClean="0"/>
            </a:br>
            <a:endParaRPr lang="en-CA" dirty="0" smtClean="0"/>
          </a:p>
        </p:txBody>
      </p:sp>
      <p:sp>
        <p:nvSpPr>
          <p:cNvPr id="26626" name="Content Placeholder 2"/>
          <p:cNvSpPr>
            <a:spLocks noGrp="1"/>
          </p:cNvSpPr>
          <p:nvPr>
            <p:ph idx="1"/>
          </p:nvPr>
        </p:nvSpPr>
        <p:spPr/>
        <p:txBody>
          <a:bodyPr>
            <a:normAutofit fontScale="32500" lnSpcReduction="20000"/>
          </a:bodyPr>
          <a:lstStyle/>
          <a:p>
            <a:pPr algn="l"/>
            <a:r>
              <a:rPr lang="en-US" sz="7200" dirty="0" smtClean="0">
                <a:latin typeface="+mj-lt"/>
              </a:rPr>
              <a:t>Typical services include:</a:t>
            </a:r>
          </a:p>
          <a:p>
            <a:pPr lvl="1" algn="l"/>
            <a:r>
              <a:rPr lang="en-US" sz="7200" dirty="0" smtClean="0">
                <a:latin typeface="+mj-lt"/>
              </a:rPr>
              <a:t>Street outreach, Emergency Health Care, Soup kitchens and other ‘emergency’ programs </a:t>
            </a:r>
          </a:p>
          <a:p>
            <a:pPr lvl="1" algn="l"/>
            <a:r>
              <a:rPr lang="en-US" sz="7200" dirty="0" smtClean="0">
                <a:latin typeface="+mj-lt"/>
              </a:rPr>
              <a:t>Shelters, cold weather shelters, drop-in centers and other temporary places</a:t>
            </a:r>
          </a:p>
          <a:p>
            <a:pPr lvl="1" algn="l"/>
            <a:r>
              <a:rPr lang="en-US" sz="7200" dirty="0" smtClean="0">
                <a:latin typeface="+mj-lt"/>
              </a:rPr>
              <a:t>Emergency and Transitional housing programs   </a:t>
            </a:r>
          </a:p>
          <a:p>
            <a:pPr marL="393192" lvl="1" indent="0" algn="l">
              <a:buNone/>
            </a:pPr>
            <a:endParaRPr lang="en-US" sz="7200" dirty="0" smtClean="0">
              <a:latin typeface="+mj-lt"/>
            </a:endParaRPr>
          </a:p>
          <a:p>
            <a:pPr lvl="1" algn="l"/>
            <a:r>
              <a:rPr lang="en-US" sz="7200" dirty="0" smtClean="0">
                <a:latin typeface="+mj-lt"/>
              </a:rPr>
              <a:t>To solve chronic homelessness we need long term strategies that are all about permanent housing and (for some) we need to provide supports and sustain them    </a:t>
            </a:r>
          </a:p>
          <a:p>
            <a:pPr lvl="1"/>
            <a:endParaRPr lang="en-US" dirty="0" smtClean="0"/>
          </a:p>
          <a:p>
            <a:pPr lvl="1"/>
            <a:endParaRPr lang="en-US" dirty="0" smtClean="0"/>
          </a:p>
          <a:p>
            <a:pPr lvl="1"/>
            <a:endParaRPr lang="en-US" dirty="0" smtClean="0"/>
          </a:p>
        </p:txBody>
      </p:sp>
      <p:cxnSp>
        <p:nvCxnSpPr>
          <p:cNvPr id="3" name="Straight Arrow Connector 2"/>
          <p:cNvCxnSpPr/>
          <p:nvPr/>
        </p:nvCxnSpPr>
        <p:spPr>
          <a:xfrm>
            <a:off x="685800" y="3349600"/>
            <a:ext cx="0" cy="190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38231585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99670" y="500176"/>
            <a:ext cx="7866174" cy="718607"/>
          </a:xfrm>
        </p:spPr>
        <p:txBody>
          <a:bodyPr>
            <a:noAutofit/>
          </a:bodyPr>
          <a:lstStyle/>
          <a:p>
            <a:r>
              <a:rPr lang="en-CA" sz="54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mn-lt"/>
              </a:rPr>
              <a:t>Question </a:t>
            </a:r>
            <a:r>
              <a:rPr lang="en-CA" sz="5400" b="1" dirty="0" smtClean="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mn-lt"/>
              </a:rPr>
              <a:t>#</a:t>
            </a:r>
            <a:r>
              <a:rPr lang="en-CA" sz="54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mn-lt"/>
              </a:rPr>
              <a:t>5</a:t>
            </a:r>
            <a:endParaRPr lang="en-CA" sz="5400" dirty="0">
              <a:solidFill>
                <a:schemeClr val="tx1"/>
              </a:solidFill>
              <a:latin typeface="+mn-lt"/>
            </a:endParaRPr>
          </a:p>
        </p:txBody>
      </p:sp>
      <p:sp>
        <p:nvSpPr>
          <p:cNvPr id="4" name="Content Placeholder 3"/>
          <p:cNvSpPr>
            <a:spLocks noGrp="1"/>
          </p:cNvSpPr>
          <p:nvPr>
            <p:ph idx="10"/>
          </p:nvPr>
        </p:nvSpPr>
        <p:spPr>
          <a:xfrm>
            <a:off x="828345" y="4790840"/>
            <a:ext cx="7950199" cy="2307772"/>
          </a:xfrm>
        </p:spPr>
        <p:txBody>
          <a:bodyPr>
            <a:normAutofit/>
          </a:bodyPr>
          <a:lstStyle/>
          <a:p>
            <a:r>
              <a:rPr lang="en-CA" sz="2400" dirty="0" smtClean="0"/>
              <a:t>Incorporating peer specialists, people with lived experience, into your program is helpful and recommended for Housing First programs, but peer specialists should not conduct home visits on their own.  </a:t>
            </a:r>
          </a:p>
          <a:p>
            <a:r>
              <a:rPr lang="en-CA" sz="2400" dirty="0" smtClean="0">
                <a:solidFill>
                  <a:srgbClr val="002060"/>
                </a:solidFill>
              </a:rPr>
              <a:t> </a:t>
            </a:r>
            <a:r>
              <a:rPr lang="en-CA" sz="2800" dirty="0">
                <a:solidFill>
                  <a:schemeClr val="bg1"/>
                </a:solidFill>
              </a:rPr>
              <a:t>cannot be fairly assessed using the fidelity scale</a:t>
            </a:r>
            <a:r>
              <a:rPr lang="en-CA" dirty="0">
                <a:solidFill>
                  <a:schemeClr val="bg1"/>
                </a:solidFill>
              </a:rPr>
              <a:t>.</a:t>
            </a: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15033" y="1615690"/>
            <a:ext cx="3949538" cy="2962154"/>
          </a:xfrm>
          <a:prstGeom prst="rect">
            <a:avLst/>
          </a:prstGeom>
        </p:spPr>
      </p:pic>
      <p:sp>
        <p:nvSpPr>
          <p:cNvPr id="2" name="TextBox 1"/>
          <p:cNvSpPr txBox="1"/>
          <p:nvPr/>
        </p:nvSpPr>
        <p:spPr>
          <a:xfrm>
            <a:off x="685799" y="2742824"/>
            <a:ext cx="4319905" cy="707886"/>
          </a:xfrm>
          <a:prstGeom prst="rect">
            <a:avLst/>
          </a:prstGeom>
          <a:noFill/>
        </p:spPr>
        <p:txBody>
          <a:bodyPr wrap="square" rtlCol="0">
            <a:spAutoFit/>
          </a:bodyPr>
          <a:lstStyle/>
          <a:p>
            <a:r>
              <a:rPr lang="en-US" sz="4000" b="1" dirty="0">
                <a:ln w="1905"/>
                <a:solidFill>
                  <a:srgbClr val="03A9DB"/>
                </a:solidFill>
                <a:effectLst>
                  <a:innerShdw blurRad="69850" dist="43180" dir="5400000">
                    <a:srgbClr val="000000">
                      <a:alpha val="65000"/>
                    </a:srgbClr>
                  </a:innerShdw>
                </a:effectLst>
              </a:rPr>
              <a:t>True or False?</a:t>
            </a:r>
          </a:p>
        </p:txBody>
      </p:sp>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78862" y="6047472"/>
            <a:ext cx="1185709" cy="512131"/>
          </a:xfrm>
          <a:prstGeom prst="rect">
            <a:avLst/>
          </a:prstGeom>
        </p:spPr>
      </p:pic>
    </p:spTree>
    <p:extLst>
      <p:ext uri="{BB962C8B-B14F-4D97-AF65-F5344CB8AC3E}">
        <p14:creationId xmlns:p14="http://schemas.microsoft.com/office/powerpoint/2010/main" xmlns="" val="119607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28629" y="787545"/>
            <a:ext cx="7866174" cy="718607"/>
          </a:xfrm>
        </p:spPr>
        <p:txBody>
          <a:bodyPr>
            <a:noAutofit/>
          </a:bodyPr>
          <a:lstStyle/>
          <a:p>
            <a:r>
              <a:rPr lang="en-CA" sz="54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mn-lt"/>
              </a:rPr>
              <a:t>Question </a:t>
            </a:r>
            <a:r>
              <a:rPr lang="en-CA" sz="5400" b="1" dirty="0" smtClean="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mn-lt"/>
              </a:rPr>
              <a:t>#</a:t>
            </a:r>
            <a:r>
              <a:rPr lang="en-CA" sz="54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mn-lt"/>
              </a:rPr>
              <a:t>6</a:t>
            </a:r>
            <a:endParaRPr lang="en-CA" sz="5400" dirty="0">
              <a:solidFill>
                <a:schemeClr val="tx1"/>
              </a:solidFill>
              <a:latin typeface="+mn-lt"/>
            </a:endParaRPr>
          </a:p>
        </p:txBody>
      </p:sp>
      <p:sp>
        <p:nvSpPr>
          <p:cNvPr id="4" name="Content Placeholder 3"/>
          <p:cNvSpPr>
            <a:spLocks noGrp="1"/>
          </p:cNvSpPr>
          <p:nvPr>
            <p:ph idx="10"/>
          </p:nvPr>
        </p:nvSpPr>
        <p:spPr>
          <a:xfrm>
            <a:off x="834824" y="3774921"/>
            <a:ext cx="7950199" cy="3244612"/>
          </a:xfrm>
        </p:spPr>
        <p:txBody>
          <a:bodyPr>
            <a:normAutofit fontScale="92500"/>
          </a:bodyPr>
          <a:lstStyle/>
          <a:p>
            <a:r>
              <a:rPr lang="en-CA" sz="2600" dirty="0">
                <a:solidFill>
                  <a:schemeClr val="tx1"/>
                </a:solidFill>
              </a:rPr>
              <a:t> </a:t>
            </a:r>
            <a:r>
              <a:rPr lang="en-CA" dirty="0">
                <a:solidFill>
                  <a:schemeClr val="tx1"/>
                </a:solidFill>
              </a:rPr>
              <a:t> </a:t>
            </a:r>
            <a:endParaRPr lang="en-CA" dirty="0" smtClean="0">
              <a:solidFill>
                <a:schemeClr val="tx1"/>
              </a:solidFill>
            </a:endParaRPr>
          </a:p>
          <a:p>
            <a:pPr marL="457200" indent="-457200">
              <a:buAutoNum type="alphaUcPeriod"/>
            </a:pPr>
            <a:r>
              <a:rPr lang="en-CA" sz="2400" dirty="0" smtClean="0">
                <a:latin typeface="Trebuchet MS" panose="020B0603020202020204" pitchFamily="34" charset="0"/>
              </a:rPr>
              <a:t>Respond </a:t>
            </a:r>
            <a:r>
              <a:rPr lang="en-CA" sz="2400" dirty="0">
                <a:latin typeface="Trebuchet MS" panose="020B0603020202020204" pitchFamily="34" charset="0"/>
              </a:rPr>
              <a:t>to the </a:t>
            </a:r>
            <a:r>
              <a:rPr lang="en-CA" sz="2400" dirty="0" smtClean="0">
                <a:latin typeface="Trebuchet MS" panose="020B0603020202020204" pitchFamily="34" charset="0"/>
              </a:rPr>
              <a:t>consumer’s current crisis?  e.g., agree to buy a bus ticket to </a:t>
            </a:r>
            <a:r>
              <a:rPr lang="en-CA" sz="2400" dirty="0">
                <a:latin typeface="Trebuchet MS" panose="020B0603020202020204" pitchFamily="34" charset="0"/>
              </a:rPr>
              <a:t>see his/her family in Quebec City because that is all that </a:t>
            </a:r>
            <a:r>
              <a:rPr lang="en-CA" sz="2400" dirty="0" smtClean="0">
                <a:latin typeface="Trebuchet MS" panose="020B0603020202020204" pitchFamily="34" charset="0"/>
              </a:rPr>
              <a:t>he/she is talking about OR</a:t>
            </a:r>
          </a:p>
          <a:p>
            <a:pPr marL="457200" indent="-457200">
              <a:buAutoNum type="alphaUcPeriod"/>
            </a:pPr>
            <a:r>
              <a:rPr lang="en-CA" sz="2400" dirty="0" smtClean="0">
                <a:solidFill>
                  <a:schemeClr val="tx1"/>
                </a:solidFill>
                <a:latin typeface="Trebuchet MS" panose="020B0603020202020204" pitchFamily="34" charset="0"/>
              </a:rPr>
              <a:t>Stay focused on the program mission and respectfully explain that we will get the bus ticket in good time, but this about getting them a place to stay?</a:t>
            </a:r>
          </a:p>
          <a:p>
            <a:r>
              <a:rPr lang="en-CA" sz="3000" dirty="0" smtClean="0">
                <a:solidFill>
                  <a:schemeClr val="bg1"/>
                </a:solidFill>
              </a:rPr>
              <a:t>fairly </a:t>
            </a:r>
            <a:r>
              <a:rPr lang="en-CA" sz="3000" dirty="0">
                <a:solidFill>
                  <a:schemeClr val="bg1"/>
                </a:solidFill>
              </a:rPr>
              <a:t>assessed using the fidelity scale.</a:t>
            </a: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909612" y="1506152"/>
            <a:ext cx="3282556" cy="2461917"/>
          </a:xfrm>
          <a:prstGeom prst="rect">
            <a:avLst/>
          </a:prstGeom>
        </p:spPr>
      </p:pic>
      <p:sp>
        <p:nvSpPr>
          <p:cNvPr id="2" name="TextBox 1"/>
          <p:cNvSpPr txBox="1"/>
          <p:nvPr/>
        </p:nvSpPr>
        <p:spPr>
          <a:xfrm>
            <a:off x="228629" y="1939102"/>
            <a:ext cx="5092779" cy="1323439"/>
          </a:xfrm>
          <a:prstGeom prst="rect">
            <a:avLst/>
          </a:prstGeom>
          <a:noFill/>
        </p:spPr>
        <p:txBody>
          <a:bodyPr wrap="square" rtlCol="0">
            <a:spAutoFit/>
          </a:bodyPr>
          <a:lstStyle/>
          <a:p>
            <a:r>
              <a:rPr lang="en-CA" sz="4000" b="1" dirty="0">
                <a:ln w="1905"/>
                <a:solidFill>
                  <a:srgbClr val="03A9DB"/>
                </a:solidFill>
                <a:effectLst>
                  <a:innerShdw blurRad="69850" dist="43180" dir="5400000">
                    <a:srgbClr val="000000">
                      <a:alpha val="65000"/>
                    </a:srgbClr>
                  </a:innerShdw>
                </a:effectLst>
              </a:rPr>
              <a:t>What </a:t>
            </a:r>
            <a:r>
              <a:rPr lang="en-CA" sz="4000" b="1" dirty="0" smtClean="0">
                <a:ln w="1905"/>
                <a:solidFill>
                  <a:srgbClr val="03A9DB"/>
                </a:solidFill>
                <a:effectLst>
                  <a:innerShdw blurRad="69850" dist="43180" dir="5400000">
                    <a:srgbClr val="000000">
                      <a:alpha val="65000"/>
                    </a:srgbClr>
                  </a:innerShdw>
                </a:effectLst>
              </a:rPr>
              <a:t>is more HF?</a:t>
            </a:r>
          </a:p>
          <a:p>
            <a:r>
              <a:rPr lang="en-CA" sz="4000" b="1" dirty="0" smtClean="0">
                <a:ln w="1905"/>
                <a:solidFill>
                  <a:srgbClr val="03A9DB"/>
                </a:solidFill>
                <a:effectLst>
                  <a:innerShdw blurRad="69850" dist="43180" dir="5400000">
                    <a:srgbClr val="000000">
                      <a:alpha val="65000"/>
                    </a:srgbClr>
                  </a:innerShdw>
                </a:effectLst>
              </a:rPr>
              <a:t>A or B?</a:t>
            </a:r>
            <a:endParaRPr lang="en-US" sz="4000" b="1" dirty="0">
              <a:ln w="1905"/>
              <a:solidFill>
                <a:srgbClr val="03A9DB"/>
              </a:solidFill>
              <a:effectLst>
                <a:innerShdw blurRad="69850" dist="43180" dir="5400000">
                  <a:srgbClr val="000000">
                    <a:alpha val="65000"/>
                  </a:srgbClr>
                </a:innerShdw>
              </a:effectLst>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599314" y="6190758"/>
            <a:ext cx="1185709" cy="512131"/>
          </a:xfrm>
          <a:prstGeom prst="rect">
            <a:avLst/>
          </a:prstGeom>
        </p:spPr>
      </p:pic>
    </p:spTree>
    <p:extLst>
      <p:ext uri="{BB962C8B-B14F-4D97-AF65-F5344CB8AC3E}">
        <p14:creationId xmlns:p14="http://schemas.microsoft.com/office/powerpoint/2010/main" xmlns="" val="126536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04623" y="541533"/>
            <a:ext cx="7866174" cy="718607"/>
          </a:xfrm>
        </p:spPr>
        <p:txBody>
          <a:bodyPr>
            <a:noAutofit/>
          </a:bodyPr>
          <a:lstStyle/>
          <a:p>
            <a:r>
              <a:rPr lang="en-CA" sz="54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Trebuchet MS" panose="020B0603020202020204" pitchFamily="34" charset="0"/>
              </a:rPr>
              <a:t>Question </a:t>
            </a:r>
            <a:r>
              <a:rPr lang="en-CA" sz="5400" b="1" dirty="0" smtClean="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Trebuchet MS" panose="020B0603020202020204" pitchFamily="34" charset="0"/>
              </a:rPr>
              <a:t>#</a:t>
            </a:r>
            <a:r>
              <a:rPr lang="en-CA" sz="54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Trebuchet MS" panose="020B0603020202020204" pitchFamily="34" charset="0"/>
              </a:rPr>
              <a:t>7</a:t>
            </a:r>
            <a:endParaRPr lang="en-CA" sz="5400" dirty="0">
              <a:solidFill>
                <a:schemeClr val="tx1"/>
              </a:solidFill>
              <a:latin typeface="Trebuchet MS" panose="020B0603020202020204" pitchFamily="34" charset="0"/>
            </a:endParaRPr>
          </a:p>
        </p:txBody>
      </p:sp>
      <p:sp>
        <p:nvSpPr>
          <p:cNvPr id="4" name="Content Placeholder 3"/>
          <p:cNvSpPr>
            <a:spLocks noGrp="1"/>
          </p:cNvSpPr>
          <p:nvPr>
            <p:ph idx="10"/>
          </p:nvPr>
        </p:nvSpPr>
        <p:spPr>
          <a:xfrm>
            <a:off x="930164" y="4751426"/>
            <a:ext cx="7950199" cy="2307772"/>
          </a:xfrm>
        </p:spPr>
        <p:txBody>
          <a:bodyPr>
            <a:normAutofit/>
          </a:bodyPr>
          <a:lstStyle/>
          <a:p>
            <a:r>
              <a:rPr lang="en-CA" sz="2800" dirty="0" smtClean="0">
                <a:solidFill>
                  <a:srgbClr val="002060"/>
                </a:solidFill>
              </a:rPr>
              <a:t>If </a:t>
            </a:r>
            <a:r>
              <a:rPr lang="en-CA" sz="2800" dirty="0">
                <a:solidFill>
                  <a:srgbClr val="002060"/>
                </a:solidFill>
              </a:rPr>
              <a:t>one of your participants has lost </a:t>
            </a:r>
            <a:r>
              <a:rPr lang="en-CA" sz="2800" dirty="0" smtClean="0">
                <a:solidFill>
                  <a:srgbClr val="002060"/>
                </a:solidFill>
              </a:rPr>
              <a:t>two </a:t>
            </a:r>
            <a:r>
              <a:rPr lang="en-CA" sz="2800" dirty="0">
                <a:solidFill>
                  <a:srgbClr val="002060"/>
                </a:solidFill>
              </a:rPr>
              <a:t>apartments and is not doing well in the third, </a:t>
            </a:r>
            <a:r>
              <a:rPr lang="en-CA" sz="2800" dirty="0" smtClean="0">
                <a:solidFill>
                  <a:srgbClr val="002060"/>
                </a:solidFill>
              </a:rPr>
              <a:t>this is the time </a:t>
            </a:r>
            <a:r>
              <a:rPr lang="en-CA" sz="2800" dirty="0">
                <a:solidFill>
                  <a:srgbClr val="002060"/>
                </a:solidFill>
              </a:rPr>
              <a:t>to decide that this program </a:t>
            </a:r>
            <a:r>
              <a:rPr lang="en-CA" sz="2800" dirty="0" smtClean="0">
                <a:solidFill>
                  <a:srgbClr val="002060"/>
                </a:solidFill>
              </a:rPr>
              <a:t>is </a:t>
            </a:r>
            <a:r>
              <a:rPr lang="en-CA" sz="2800" dirty="0">
                <a:solidFill>
                  <a:srgbClr val="002060"/>
                </a:solidFill>
              </a:rPr>
              <a:t>not </a:t>
            </a:r>
            <a:r>
              <a:rPr lang="en-CA" sz="2800" dirty="0" smtClean="0">
                <a:solidFill>
                  <a:srgbClr val="002060"/>
                </a:solidFill>
              </a:rPr>
              <a:t>right </a:t>
            </a:r>
            <a:r>
              <a:rPr lang="en-CA" sz="2800" dirty="0">
                <a:solidFill>
                  <a:srgbClr val="002060"/>
                </a:solidFill>
              </a:rPr>
              <a:t>for this </a:t>
            </a:r>
            <a:r>
              <a:rPr lang="en-CA" sz="2800" dirty="0" smtClean="0">
                <a:solidFill>
                  <a:srgbClr val="002060"/>
                </a:solidFill>
              </a:rPr>
              <a:t>person.</a:t>
            </a:r>
            <a:endParaRPr lang="en-CA" sz="2800" dirty="0">
              <a:solidFill>
                <a:srgbClr val="00206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92715" y="1681045"/>
            <a:ext cx="3774940" cy="2827893"/>
          </a:xfrm>
          <a:prstGeom prst="rect">
            <a:avLst/>
          </a:prstGeom>
        </p:spPr>
      </p:pic>
      <p:sp>
        <p:nvSpPr>
          <p:cNvPr id="2" name="TextBox 1"/>
          <p:cNvSpPr txBox="1"/>
          <p:nvPr/>
        </p:nvSpPr>
        <p:spPr>
          <a:xfrm>
            <a:off x="786239" y="2410140"/>
            <a:ext cx="3874659" cy="984885"/>
          </a:xfrm>
          <a:prstGeom prst="rect">
            <a:avLst/>
          </a:prstGeom>
          <a:noFill/>
        </p:spPr>
        <p:txBody>
          <a:bodyPr wrap="square" rtlCol="0">
            <a:spAutoFit/>
          </a:bodyPr>
          <a:lstStyle/>
          <a:p>
            <a:r>
              <a:rPr lang="en-US" sz="4000" b="1" dirty="0">
                <a:ln w="1905"/>
                <a:solidFill>
                  <a:srgbClr val="03A9DB"/>
                </a:solidFill>
                <a:effectLst>
                  <a:innerShdw blurRad="69850" dist="43180" dir="5400000">
                    <a:srgbClr val="000000">
                      <a:alpha val="65000"/>
                    </a:srgbClr>
                  </a:innerShdw>
                </a:effectLst>
              </a:rPr>
              <a:t>True or False?</a:t>
            </a:r>
          </a:p>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599314" y="6190758"/>
            <a:ext cx="1185709" cy="512131"/>
          </a:xfrm>
          <a:prstGeom prst="rect">
            <a:avLst/>
          </a:prstGeom>
        </p:spPr>
      </p:pic>
    </p:spTree>
    <p:extLst>
      <p:ext uri="{BB962C8B-B14F-4D97-AF65-F5344CB8AC3E}">
        <p14:creationId xmlns:p14="http://schemas.microsoft.com/office/powerpoint/2010/main" xmlns="" val="62234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4294967295"/>
          </p:nvPr>
        </p:nvSpPr>
        <p:spPr>
          <a:xfrm>
            <a:off x="262152" y="547016"/>
            <a:ext cx="7866063" cy="719138"/>
          </a:xfrm>
        </p:spPr>
        <p:txBody>
          <a:bodyPr>
            <a:noAutofit/>
          </a:bodyPr>
          <a:lstStyle/>
          <a:p>
            <a:r>
              <a:rPr lang="en-CA" sz="54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mn-lt"/>
              </a:rPr>
              <a:t>Question </a:t>
            </a:r>
            <a:r>
              <a:rPr lang="en-CA" sz="5400" b="1" dirty="0" smtClean="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mn-lt"/>
              </a:rPr>
              <a:t>#</a:t>
            </a:r>
            <a:r>
              <a:rPr lang="en-CA" sz="54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mn-lt"/>
              </a:rPr>
              <a:t>8</a:t>
            </a:r>
            <a:endParaRPr lang="en-CA" sz="5400" dirty="0">
              <a:solidFill>
                <a:schemeClr val="tx1"/>
              </a:solidFill>
              <a:latin typeface="+mn-lt"/>
            </a:endParaRPr>
          </a:p>
        </p:txBody>
      </p:sp>
      <p:sp>
        <p:nvSpPr>
          <p:cNvPr id="4" name="Content Placeholder 3"/>
          <p:cNvSpPr>
            <a:spLocks noGrp="1"/>
          </p:cNvSpPr>
          <p:nvPr>
            <p:ph idx="4294967295"/>
          </p:nvPr>
        </p:nvSpPr>
        <p:spPr>
          <a:xfrm>
            <a:off x="626242" y="4049986"/>
            <a:ext cx="7950200" cy="2308225"/>
          </a:xfrm>
        </p:spPr>
        <p:txBody>
          <a:bodyPr>
            <a:normAutofit lnSpcReduction="10000"/>
          </a:bodyPr>
          <a:lstStyle/>
          <a:p>
            <a:pPr marL="0" indent="0">
              <a:buNone/>
            </a:pPr>
            <a:r>
              <a:rPr lang="en-CA" dirty="0" smtClean="0">
                <a:solidFill>
                  <a:schemeClr val="accent1">
                    <a:lumMod val="75000"/>
                  </a:schemeClr>
                </a:solidFill>
              </a:rPr>
              <a:t>When </a:t>
            </a:r>
            <a:r>
              <a:rPr lang="en-CA" dirty="0">
                <a:solidFill>
                  <a:schemeClr val="accent1">
                    <a:lumMod val="75000"/>
                  </a:schemeClr>
                </a:solidFill>
              </a:rPr>
              <a:t>a team member visits a participant's apartment and </a:t>
            </a:r>
            <a:r>
              <a:rPr lang="en-CA" dirty="0" smtClean="0">
                <a:solidFill>
                  <a:schemeClr val="accent1">
                    <a:lumMod val="75000"/>
                  </a:schemeClr>
                </a:solidFill>
              </a:rPr>
              <a:t>the participant </a:t>
            </a:r>
            <a:r>
              <a:rPr lang="en-CA" dirty="0">
                <a:solidFill>
                  <a:schemeClr val="accent1">
                    <a:lumMod val="75000"/>
                  </a:schemeClr>
                </a:solidFill>
              </a:rPr>
              <a:t>says from behind a closed door that he/she wants </a:t>
            </a:r>
            <a:r>
              <a:rPr lang="en-CA" dirty="0" smtClean="0">
                <a:solidFill>
                  <a:schemeClr val="accent1">
                    <a:lumMod val="75000"/>
                  </a:schemeClr>
                </a:solidFill>
              </a:rPr>
              <a:t>their privacy </a:t>
            </a:r>
            <a:r>
              <a:rPr lang="en-CA" dirty="0">
                <a:solidFill>
                  <a:schemeClr val="accent1">
                    <a:lumMod val="75000"/>
                  </a:schemeClr>
                </a:solidFill>
              </a:rPr>
              <a:t>and there is no need for this visit, the right thing to do is </a:t>
            </a:r>
            <a:r>
              <a:rPr lang="en-CA" dirty="0" smtClean="0">
                <a:solidFill>
                  <a:schemeClr val="accent1">
                    <a:lumMod val="75000"/>
                  </a:schemeClr>
                </a:solidFill>
              </a:rPr>
              <a:t>for the </a:t>
            </a:r>
            <a:r>
              <a:rPr lang="en-CA" dirty="0">
                <a:solidFill>
                  <a:schemeClr val="accent1">
                    <a:lumMod val="75000"/>
                  </a:schemeClr>
                </a:solidFill>
              </a:rPr>
              <a:t>team member to leave until the tenant changes his/</a:t>
            </a:r>
            <a:r>
              <a:rPr lang="en-CA" dirty="0" smtClean="0">
                <a:solidFill>
                  <a:schemeClr val="accent1">
                    <a:lumMod val="75000"/>
                  </a:schemeClr>
                </a:solidFill>
              </a:rPr>
              <a:t>her</a:t>
            </a:r>
            <a:r>
              <a:rPr lang="en-CA" dirty="0">
                <a:solidFill>
                  <a:schemeClr val="accent1">
                    <a:lumMod val="75000"/>
                  </a:schemeClr>
                </a:solidFill>
              </a:rPr>
              <a:t> </a:t>
            </a:r>
            <a:r>
              <a:rPr lang="en-CA" dirty="0" smtClean="0">
                <a:solidFill>
                  <a:schemeClr val="accent1">
                    <a:lumMod val="75000"/>
                  </a:schemeClr>
                </a:solidFill>
              </a:rPr>
              <a:t>mind </a:t>
            </a:r>
            <a:r>
              <a:rPr lang="en-CA" dirty="0">
                <a:solidFill>
                  <a:schemeClr val="accent1">
                    <a:lumMod val="75000"/>
                  </a:schemeClr>
                </a:solidFill>
              </a:rPr>
              <a:t>about accepting a </a:t>
            </a:r>
            <a:r>
              <a:rPr lang="en-CA" dirty="0" smtClean="0">
                <a:solidFill>
                  <a:schemeClr val="accent1">
                    <a:lumMod val="75000"/>
                  </a:schemeClr>
                </a:solidFill>
              </a:rPr>
              <a:t>visit.</a:t>
            </a:r>
            <a:endParaRPr lang="en-CA" dirty="0">
              <a:solidFill>
                <a:schemeClr val="accent1">
                  <a:lumMod val="75000"/>
                </a:scheme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696284" y="1444625"/>
            <a:ext cx="2431931" cy="2538130"/>
          </a:xfrm>
          <a:prstGeom prst="rect">
            <a:avLst/>
          </a:prstGeom>
        </p:spPr>
      </p:pic>
      <p:sp>
        <p:nvSpPr>
          <p:cNvPr id="3" name="TextBox 2"/>
          <p:cNvSpPr txBox="1"/>
          <p:nvPr/>
        </p:nvSpPr>
        <p:spPr>
          <a:xfrm>
            <a:off x="644492" y="2293343"/>
            <a:ext cx="3550691" cy="984885"/>
          </a:xfrm>
          <a:prstGeom prst="rect">
            <a:avLst/>
          </a:prstGeom>
          <a:noFill/>
        </p:spPr>
        <p:txBody>
          <a:bodyPr wrap="square" rtlCol="0">
            <a:spAutoFit/>
          </a:bodyPr>
          <a:lstStyle/>
          <a:p>
            <a:r>
              <a:rPr lang="en-US" sz="4000" b="1" dirty="0">
                <a:ln w="1905"/>
                <a:solidFill>
                  <a:srgbClr val="03A9DB"/>
                </a:solidFill>
                <a:effectLst>
                  <a:innerShdw blurRad="69850" dist="43180" dir="5400000">
                    <a:srgbClr val="000000">
                      <a:alpha val="65000"/>
                    </a:srgbClr>
                  </a:innerShdw>
                </a:effectLst>
              </a:rPr>
              <a:t>True or False?</a:t>
            </a:r>
          </a:p>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599314" y="6190758"/>
            <a:ext cx="1185709" cy="512131"/>
          </a:xfrm>
          <a:prstGeom prst="rect">
            <a:avLst/>
          </a:prstGeom>
        </p:spPr>
      </p:pic>
    </p:spTree>
    <p:extLst>
      <p:ext uri="{BB962C8B-B14F-4D97-AF65-F5344CB8AC3E}">
        <p14:creationId xmlns:p14="http://schemas.microsoft.com/office/powerpoint/2010/main" xmlns="" val="17713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04623" y="541533"/>
            <a:ext cx="7866174" cy="718607"/>
          </a:xfrm>
        </p:spPr>
        <p:txBody>
          <a:bodyPr>
            <a:noAutofit/>
          </a:bodyPr>
          <a:lstStyle/>
          <a:p>
            <a:r>
              <a:rPr lang="en-CA" sz="54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Trebuchet MS" panose="020B0603020202020204" pitchFamily="34" charset="0"/>
              </a:rPr>
              <a:t>Question </a:t>
            </a:r>
            <a:r>
              <a:rPr lang="en-CA" sz="5400" b="1" dirty="0" smtClean="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Trebuchet MS" panose="020B0603020202020204" pitchFamily="34" charset="0"/>
              </a:rPr>
              <a:t>#9</a:t>
            </a:r>
            <a:endParaRPr lang="en-CA" sz="5400" dirty="0">
              <a:solidFill>
                <a:schemeClr val="tx1"/>
              </a:solidFill>
              <a:latin typeface="Trebuchet MS" panose="020B0603020202020204" pitchFamily="34" charset="0"/>
            </a:endParaRPr>
          </a:p>
        </p:txBody>
      </p:sp>
      <p:sp>
        <p:nvSpPr>
          <p:cNvPr id="4" name="Content Placeholder 3"/>
          <p:cNvSpPr>
            <a:spLocks noGrp="1"/>
          </p:cNvSpPr>
          <p:nvPr>
            <p:ph idx="10"/>
          </p:nvPr>
        </p:nvSpPr>
        <p:spPr>
          <a:xfrm>
            <a:off x="685798" y="4420164"/>
            <a:ext cx="7950199" cy="2307772"/>
          </a:xfrm>
        </p:spPr>
        <p:txBody>
          <a:bodyPr>
            <a:normAutofit/>
          </a:bodyPr>
          <a:lstStyle/>
          <a:p>
            <a:r>
              <a:rPr lang="en-CA" sz="2800" dirty="0" smtClean="0">
                <a:solidFill>
                  <a:srgbClr val="002060"/>
                </a:solidFill>
              </a:rPr>
              <a:t>In HF programs the responsibility for maintaining decent, quality apartments is the responsibility of community landlords.</a:t>
            </a:r>
          </a:p>
        </p:txBody>
      </p:sp>
      <p:sp>
        <p:nvSpPr>
          <p:cNvPr id="2" name="TextBox 1"/>
          <p:cNvSpPr txBox="1"/>
          <p:nvPr/>
        </p:nvSpPr>
        <p:spPr>
          <a:xfrm>
            <a:off x="786239" y="2410140"/>
            <a:ext cx="3874659" cy="984885"/>
          </a:xfrm>
          <a:prstGeom prst="rect">
            <a:avLst/>
          </a:prstGeom>
          <a:noFill/>
        </p:spPr>
        <p:txBody>
          <a:bodyPr wrap="square" rtlCol="0">
            <a:spAutoFit/>
          </a:bodyPr>
          <a:lstStyle/>
          <a:p>
            <a:r>
              <a:rPr lang="en-US" sz="4000" b="1" dirty="0">
                <a:ln w="1905"/>
                <a:solidFill>
                  <a:srgbClr val="03A9DB"/>
                </a:solidFill>
                <a:effectLst>
                  <a:innerShdw blurRad="69850" dist="43180" dir="5400000">
                    <a:srgbClr val="000000">
                      <a:alpha val="65000"/>
                    </a:srgbClr>
                  </a:innerShdw>
                </a:effectLst>
              </a:rPr>
              <a:t>True or False?</a:t>
            </a:r>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599314" y="6190758"/>
            <a:ext cx="1185709" cy="512131"/>
          </a:xfrm>
          <a:prstGeom prst="rect">
            <a:avLst/>
          </a:prstGeom>
        </p:spPr>
      </p:pic>
      <p:pic>
        <p:nvPicPr>
          <p:cNvPr id="8" name="Picture 7" descr="http://basicpropertymanagementblog.com/wp-content/uploads/2012/06/landlord-and-tenant-refundable-deposit.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49105" y="1527305"/>
            <a:ext cx="3486892" cy="2625694"/>
          </a:xfrm>
          <a:prstGeom prst="rect">
            <a:avLst/>
          </a:prstGeom>
          <a:noFill/>
          <a:ln>
            <a:noFill/>
          </a:ln>
        </p:spPr>
      </p:pic>
    </p:spTree>
    <p:extLst>
      <p:ext uri="{BB962C8B-B14F-4D97-AF65-F5344CB8AC3E}">
        <p14:creationId xmlns:p14="http://schemas.microsoft.com/office/powerpoint/2010/main" xmlns="" val="335419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05542" y="558727"/>
            <a:ext cx="7866174" cy="718607"/>
          </a:xfrm>
        </p:spPr>
        <p:txBody>
          <a:bodyPr>
            <a:noAutofit/>
          </a:bodyPr>
          <a:lstStyle/>
          <a:p>
            <a:r>
              <a:rPr lang="en-CA" sz="54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mn-lt"/>
              </a:rPr>
              <a:t>Question </a:t>
            </a:r>
            <a:r>
              <a:rPr lang="en-CA" sz="5400" b="1" dirty="0" smtClean="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latin typeface="+mn-lt"/>
              </a:rPr>
              <a:t>#10</a:t>
            </a:r>
            <a:endParaRPr lang="en-CA" sz="5400" dirty="0">
              <a:solidFill>
                <a:schemeClr val="tx1"/>
              </a:solidFill>
              <a:latin typeface="+mn-lt"/>
            </a:endParaRPr>
          </a:p>
        </p:txBody>
      </p:sp>
      <p:sp>
        <p:nvSpPr>
          <p:cNvPr id="2" name="TextBox 1"/>
          <p:cNvSpPr txBox="1"/>
          <p:nvPr/>
        </p:nvSpPr>
        <p:spPr>
          <a:xfrm>
            <a:off x="396924" y="3778945"/>
            <a:ext cx="7808925" cy="1692771"/>
          </a:xfrm>
          <a:prstGeom prst="rect">
            <a:avLst/>
          </a:prstGeom>
          <a:noFill/>
        </p:spPr>
        <p:txBody>
          <a:bodyPr wrap="square" rtlCol="0">
            <a:spAutoFit/>
          </a:bodyPr>
          <a:lstStyle/>
          <a:p>
            <a:r>
              <a:rPr lang="en-US" sz="3200" b="1" dirty="0" smtClean="0">
                <a:ln w="1905"/>
                <a:solidFill>
                  <a:srgbClr val="03A9DB"/>
                </a:solidFill>
                <a:effectLst>
                  <a:innerShdw blurRad="69850" dist="43180" dir="5400000">
                    <a:srgbClr val="000000">
                      <a:alpha val="65000"/>
                    </a:srgbClr>
                  </a:innerShdw>
                </a:effectLst>
              </a:rPr>
              <a:t>Harm Reduction can be used most  effectively for which issue?  A, B, C, D or E</a:t>
            </a:r>
            <a:endParaRPr lang="en-US" sz="3200" b="1" dirty="0">
              <a:ln w="1905"/>
              <a:solidFill>
                <a:srgbClr val="03A9DB"/>
              </a:solidFill>
              <a:effectLst>
                <a:innerShdw blurRad="69850" dist="43180" dir="5400000">
                  <a:srgbClr val="000000">
                    <a:alpha val="65000"/>
                  </a:srgbClr>
                </a:innerShdw>
              </a:effectLst>
            </a:endParaRPr>
          </a:p>
          <a:p>
            <a:endParaRPr lang="en-US" sz="4000" dirty="0"/>
          </a:p>
        </p:txBody>
      </p:sp>
      <p:sp>
        <p:nvSpPr>
          <p:cNvPr id="6" name="TextBox 5"/>
          <p:cNvSpPr txBox="1"/>
          <p:nvPr/>
        </p:nvSpPr>
        <p:spPr>
          <a:xfrm>
            <a:off x="685800" y="5190115"/>
            <a:ext cx="8338331" cy="1311128"/>
          </a:xfrm>
          <a:prstGeom prst="rect">
            <a:avLst/>
          </a:prstGeom>
          <a:noFill/>
        </p:spPr>
        <p:txBody>
          <a:bodyPr wrap="square" rtlCol="0">
            <a:spAutoFit/>
          </a:bodyPr>
          <a:lstStyle/>
          <a:p>
            <a:pPr marL="457200" indent="-457200">
              <a:lnSpc>
                <a:spcPct val="110000"/>
              </a:lnSpc>
              <a:buAutoNum type="alphaLcParenR"/>
            </a:pPr>
            <a:r>
              <a:rPr lang="en-CA" sz="2400" dirty="0" smtClean="0">
                <a:latin typeface="Trebuchet MS" panose="020B0603020202020204" pitchFamily="34" charset="0"/>
              </a:rPr>
              <a:t>Hoarding b) Mental health problems c) Budgeting </a:t>
            </a:r>
          </a:p>
          <a:p>
            <a:pPr>
              <a:lnSpc>
                <a:spcPct val="110000"/>
              </a:lnSpc>
            </a:pPr>
            <a:r>
              <a:rPr lang="en-CA" sz="2400" dirty="0" smtClean="0">
                <a:latin typeface="Trebuchet MS" panose="020B0603020202020204" pitchFamily="34" charset="0"/>
              </a:rPr>
              <a:t>d) all of these </a:t>
            </a:r>
          </a:p>
          <a:p>
            <a:pPr>
              <a:lnSpc>
                <a:spcPct val="110000"/>
              </a:lnSpc>
            </a:pPr>
            <a:r>
              <a:rPr lang="en-CA" sz="2400" dirty="0" smtClean="0">
                <a:latin typeface="Trebuchet MS" panose="020B0603020202020204" pitchFamily="34" charset="0"/>
              </a:rPr>
              <a:t>e) none of these, it a substance use intervention </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78862" y="6047472"/>
            <a:ext cx="1185709" cy="512131"/>
          </a:xfrm>
          <a:prstGeom prst="rect">
            <a:avLst/>
          </a:prstGeom>
        </p:spPr>
      </p:pic>
      <p:pic>
        <p:nvPicPr>
          <p:cNvPr id="7" name="Picture 6" descr="St. Louis-based artist and photographer Carrie M. Becker created a miniature diorama of a hoarder's house. Becker makes her work, she explains, as a"/>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2969" y="1557090"/>
            <a:ext cx="3000251" cy="2124261"/>
          </a:xfrm>
          <a:prstGeom prst="rect">
            <a:avLst/>
          </a:prstGeom>
          <a:noFill/>
          <a:ln>
            <a:noFill/>
          </a:ln>
        </p:spPr>
      </p:pic>
      <p:pic>
        <p:nvPicPr>
          <p:cNvPr id="8" name="Picture 7" descr="http://theintentionalworkplace.files.wordpress.com/2012/09/mental-health.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01340" y="1557089"/>
            <a:ext cx="2470068" cy="2124261"/>
          </a:xfrm>
          <a:prstGeom prst="rect">
            <a:avLst/>
          </a:prstGeom>
          <a:noFill/>
          <a:ln>
            <a:noFill/>
          </a:ln>
        </p:spPr>
      </p:pic>
      <p:pic>
        <p:nvPicPr>
          <p:cNvPr id="11" name="Picture 10" descr="http://fasttrackfunding.com/wp-content/uploads/2013/01/creating-budget.jpg"/>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771407" y="1557090"/>
            <a:ext cx="3404547" cy="2163496"/>
          </a:xfrm>
          <a:prstGeom prst="rect">
            <a:avLst/>
          </a:prstGeom>
          <a:noFill/>
          <a:ln>
            <a:noFill/>
          </a:ln>
        </p:spPr>
      </p:pic>
    </p:spTree>
    <p:extLst>
      <p:ext uri="{BB962C8B-B14F-4D97-AF65-F5344CB8AC3E}">
        <p14:creationId xmlns:p14="http://schemas.microsoft.com/office/powerpoint/2010/main" xmlns="" val="268891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solidFill>
                  <a:srgbClr val="FFC000"/>
                </a:solidFill>
              </a:rPr>
              <a:t>CHAPTER VI</a:t>
            </a:r>
            <a:endParaRPr lang="en-US" dirty="0">
              <a:solidFill>
                <a:srgbClr val="FFC000"/>
              </a:solidFill>
            </a:endParaRPr>
          </a:p>
        </p:txBody>
      </p:sp>
      <p:sp>
        <p:nvSpPr>
          <p:cNvPr id="3" name="Subtitle 2"/>
          <p:cNvSpPr>
            <a:spLocks noGrp="1"/>
          </p:cNvSpPr>
          <p:nvPr>
            <p:ph type="subTitle" idx="1"/>
          </p:nvPr>
        </p:nvSpPr>
        <p:spPr>
          <a:xfrm>
            <a:off x="685800" y="3733800"/>
            <a:ext cx="7854696" cy="1752600"/>
          </a:xfrm>
        </p:spPr>
        <p:txBody>
          <a:bodyPr>
            <a:noAutofit/>
          </a:bodyPr>
          <a:lstStyle/>
          <a:p>
            <a:pPr algn="l"/>
            <a:r>
              <a:rPr lang="en-US" sz="3600" dirty="0" smtClean="0">
                <a:latin typeface="Trebuchet MS" panose="020B0603020202020204" pitchFamily="34" charset="0"/>
              </a:rPr>
              <a:t>Program Fidelity and </a:t>
            </a:r>
          </a:p>
          <a:p>
            <a:pPr algn="l"/>
            <a:r>
              <a:rPr lang="en-US" sz="3600" dirty="0" smtClean="0">
                <a:latin typeface="Trebuchet MS" panose="020B0603020202020204" pitchFamily="34" charset="0"/>
              </a:rPr>
              <a:t>Program Effectiveness</a:t>
            </a:r>
          </a:p>
          <a:p>
            <a:pPr algn="l"/>
            <a:r>
              <a:rPr lang="en-US" sz="3600" dirty="0" smtClean="0">
                <a:latin typeface="Trebuchet MS" panose="020B0603020202020204" pitchFamily="34" charset="0"/>
              </a:rPr>
              <a:t>How Do you Measure Effectiveness?</a:t>
            </a:r>
            <a:endParaRPr lang="en-US" sz="3600" dirty="0">
              <a:latin typeface="Trebuchet MS" panose="020B0603020202020204" pitchFamily="34" charset="0"/>
            </a:endParaRPr>
          </a:p>
        </p:txBody>
      </p:sp>
      <p:pic>
        <p:nvPicPr>
          <p:cNvPr id="4" name="image1.png"/>
          <p:cNvPicPr/>
          <p:nvPr/>
        </p:nvPicPr>
        <p:blipFill>
          <a:blip r:embed="rId3" cstate="print">
            <a:alphaModFix amt="55000"/>
            <a:extLst/>
          </a:blip>
          <a:stretch>
            <a:fillRect/>
          </a:stretch>
        </p:blipFill>
        <p:spPr>
          <a:xfrm>
            <a:off x="7696200" y="6185614"/>
            <a:ext cx="1056923" cy="444500"/>
          </a:xfrm>
          <a:prstGeom prst="rect">
            <a:avLst/>
          </a:prstGeom>
          <a:ln w="12700">
            <a:miter lim="400000"/>
          </a:ln>
        </p:spPr>
      </p:pic>
    </p:spTree>
    <p:extLst>
      <p:ext uri="{BB962C8B-B14F-4D97-AF65-F5344CB8AC3E}">
        <p14:creationId xmlns:p14="http://schemas.microsoft.com/office/powerpoint/2010/main" xmlns="" val="57005284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1935162"/>
          </a:xfrm>
        </p:spPr>
        <p:txBody>
          <a:bodyPr>
            <a:normAutofit/>
          </a:bodyPr>
          <a:lstStyle/>
          <a:p>
            <a:pPr algn="ctr"/>
            <a:r>
              <a:rPr lang="en-US" sz="4000" b="1" dirty="0" smtClean="0"/>
              <a:t>Fidelity Self-Assessment Survey   &amp; Residential Outcomes for California Full Service Partnerships </a:t>
            </a:r>
            <a:endParaRPr lang="en-US" sz="4000" b="1" dirty="0"/>
          </a:p>
        </p:txBody>
      </p:sp>
      <p:sp>
        <p:nvSpPr>
          <p:cNvPr id="3" name="Content Placeholder 2"/>
          <p:cNvSpPr>
            <a:spLocks noGrp="1"/>
          </p:cNvSpPr>
          <p:nvPr>
            <p:ph idx="1"/>
          </p:nvPr>
        </p:nvSpPr>
        <p:spPr>
          <a:xfrm>
            <a:off x="381000" y="3048000"/>
            <a:ext cx="8610600" cy="4267200"/>
          </a:xfrm>
        </p:spPr>
        <p:txBody>
          <a:bodyPr/>
          <a:lstStyle/>
          <a:p>
            <a:r>
              <a:rPr lang="en-US" dirty="0" smtClean="0"/>
              <a:t>93 programs</a:t>
            </a:r>
          </a:p>
          <a:p>
            <a:r>
              <a:rPr lang="en-US" dirty="0" smtClean="0"/>
              <a:t>6,584 participants</a:t>
            </a:r>
          </a:p>
          <a:p>
            <a:r>
              <a:rPr lang="en-US" dirty="0" smtClean="0"/>
              <a:t>Diagnosis – Schizophrenia 62%</a:t>
            </a:r>
          </a:p>
          <a:p>
            <a:r>
              <a:rPr lang="en-US" dirty="0" smtClean="0"/>
              <a:t>Housing Outcomes 1 year pre- and post-enrollment into housing &amp; services</a:t>
            </a:r>
            <a:endParaRPr lang="en-US" dirty="0"/>
          </a:p>
        </p:txBody>
      </p:sp>
      <p:pic>
        <p:nvPicPr>
          <p:cNvPr id="4" name="Picture 2" descr="C:\Users\astefancic\Pictures\PTH logo_white_lg_crop.jpg"/>
          <p:cNvPicPr>
            <a:picLocks noChangeAspect="1" noChangeArrowheads="1"/>
          </p:cNvPicPr>
          <p:nvPr/>
        </p:nvPicPr>
        <p:blipFill>
          <a:blip r:embed="rId3"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368526370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p:cNvSpPr>
          <p:nvPr>
            <p:ph type="title"/>
          </p:nvPr>
        </p:nvSpPr>
        <p:spPr>
          <a:xfrm>
            <a:off x="1219200" y="704088"/>
            <a:ext cx="6705600" cy="1143000"/>
          </a:xfrm>
          <a:prstGeom prst="rect">
            <a:avLst/>
          </a:prstGeom>
        </p:spPr>
        <p:txBody>
          <a:bodyPr>
            <a:normAutofit/>
          </a:bodyPr>
          <a:lstStyle/>
          <a:p>
            <a:pPr lvl="0">
              <a:defRPr sz="1800" b="0">
                <a:solidFill>
                  <a:srgbClr val="000000"/>
                </a:solidFill>
                <a:effectLst/>
                <a:uFillTx/>
              </a:defRPr>
            </a:pPr>
            <a:r>
              <a:rPr lang="en-US" sz="3200" b="1" dirty="0">
                <a:solidFill>
                  <a:schemeClr val="accent1"/>
                </a:solidFill>
                <a:effectLst>
                  <a:outerShdw blurRad="38100" dist="38100" dir="2700000" algn="tl">
                    <a:srgbClr val="000000">
                      <a:alpha val="43137"/>
                    </a:srgbClr>
                  </a:outerShdw>
                </a:effectLst>
              </a:rPr>
              <a:t>H</a:t>
            </a:r>
            <a:r>
              <a:rPr sz="3200" b="1" dirty="0">
                <a:solidFill>
                  <a:schemeClr val="accent1"/>
                </a:solidFill>
                <a:effectLst>
                  <a:outerShdw blurRad="38100" dist="38100" dir="2700000" algn="tl">
                    <a:srgbClr val="000000">
                      <a:alpha val="43137"/>
                    </a:srgbClr>
                  </a:outerShdw>
                </a:effectLst>
              </a:rPr>
              <a:t>ousing First Self-Assessment Survey:</a:t>
            </a:r>
            <a:br>
              <a:rPr sz="3200" b="1" dirty="0">
                <a:solidFill>
                  <a:schemeClr val="accent1"/>
                </a:solidFill>
                <a:effectLst>
                  <a:outerShdw blurRad="38100" dist="38100" dir="2700000" algn="tl">
                    <a:srgbClr val="000000">
                      <a:alpha val="43137"/>
                    </a:srgbClr>
                  </a:outerShdw>
                </a:effectLst>
              </a:rPr>
            </a:br>
            <a:r>
              <a:rPr sz="3200" b="1" dirty="0">
                <a:solidFill>
                  <a:schemeClr val="accent1"/>
                </a:solidFill>
                <a:effectLst>
                  <a:outerShdw blurRad="38100" dist="38100" dir="2700000" algn="tl">
                    <a:srgbClr val="000000">
                      <a:alpha val="43137"/>
                    </a:srgbClr>
                  </a:outerShdw>
                </a:effectLst>
              </a:rPr>
              <a:t>Overall Fidelity &amp; Residential Outcomes</a:t>
            </a:r>
          </a:p>
        </p:txBody>
      </p:sp>
      <p:sp>
        <p:nvSpPr>
          <p:cNvPr id="414" name="Shape 414"/>
          <p:cNvSpPr>
            <a:spLocks noGrp="1"/>
          </p:cNvSpPr>
          <p:nvPr>
            <p:ph idx="1"/>
          </p:nvPr>
        </p:nvSpPr>
        <p:spPr>
          <a:prstGeom prst="rect">
            <a:avLst/>
          </a:prstGeom>
        </p:spPr>
        <p:txBody>
          <a:bodyPr>
            <a:normAutofit/>
          </a:bodyPr>
          <a:lstStyle/>
          <a:p>
            <a:pPr marL="0" lvl="0" indent="0">
              <a:buSzPct val="100000"/>
              <a:buNone/>
              <a:defRPr sz="1800">
                <a:solidFill>
                  <a:srgbClr val="000000"/>
                </a:solidFill>
                <a:effectLst/>
                <a:uFillTx/>
              </a:defRPr>
            </a:pPr>
            <a:r>
              <a:rPr sz="2800" dirty="0">
                <a:solidFill>
                  <a:schemeClr val="accent1"/>
                </a:solidFill>
                <a:effectLst>
                  <a:outerShdw blurRad="50800" dist="38100" dir="2700000" rotWithShape="0">
                    <a:srgbClr val="000000">
                      <a:alpha val="43000"/>
                    </a:srgbClr>
                  </a:outerShdw>
                </a:effectLst>
                <a:uFill>
                  <a:solidFill>
                    <a:srgbClr val="FFFFFF"/>
                  </a:solidFill>
                </a:uFill>
                <a:latin typeface="+mj-lt"/>
              </a:rPr>
              <a:t>High Fidelity programs: Enrolled consumers with much longer histories of homelessness</a:t>
            </a:r>
          </a:p>
          <a:p>
            <a:pPr marL="0" lvl="0" indent="0">
              <a:buNone/>
              <a:defRPr sz="1800">
                <a:solidFill>
                  <a:srgbClr val="000000"/>
                </a:solidFill>
                <a:effectLst/>
                <a:uFillTx/>
              </a:defRPr>
            </a:pPr>
            <a:r>
              <a:rPr sz="2800" dirty="0">
                <a:solidFill>
                  <a:schemeClr val="accent1"/>
                </a:solidFill>
                <a:effectLst>
                  <a:outerShdw blurRad="50800" dist="38100" dir="2700000" rotWithShape="0">
                    <a:srgbClr val="000000">
                      <a:alpha val="43000"/>
                    </a:srgbClr>
                  </a:outerShdw>
                </a:effectLst>
                <a:uFill>
                  <a:solidFill>
                    <a:srgbClr val="FFFFFF"/>
                  </a:solidFill>
                </a:uFill>
                <a:latin typeface="+mj-lt"/>
              </a:rPr>
              <a:t>	</a:t>
            </a:r>
            <a:r>
              <a:rPr sz="2800" u="sng" dirty="0">
                <a:solidFill>
                  <a:schemeClr val="accent1"/>
                </a:solidFill>
                <a:effectLst>
                  <a:outerShdw blurRad="50800" dist="38100" dir="2700000" rotWithShape="0">
                    <a:srgbClr val="000000">
                      <a:alpha val="43000"/>
                    </a:srgbClr>
                  </a:outerShdw>
                </a:effectLst>
                <a:uFill>
                  <a:solidFill>
                    <a:srgbClr val="FFFFFF"/>
                  </a:solidFill>
                </a:uFill>
                <a:latin typeface="+mj-lt"/>
              </a:rPr>
              <a:t>High = 101 days</a:t>
            </a:r>
            <a:r>
              <a:rPr sz="2800" dirty="0">
                <a:solidFill>
                  <a:schemeClr val="accent1"/>
                </a:solidFill>
                <a:effectLst>
                  <a:outerShdw blurRad="50800" dist="38100" dir="2700000" rotWithShape="0">
                    <a:srgbClr val="000000">
                      <a:alpha val="43000"/>
                    </a:srgbClr>
                  </a:outerShdw>
                </a:effectLst>
                <a:uFill>
                  <a:solidFill>
                    <a:srgbClr val="FFFFFF"/>
                  </a:solidFill>
                </a:uFill>
                <a:latin typeface="+mj-lt"/>
              </a:rPr>
              <a:t>		</a:t>
            </a:r>
            <a:r>
              <a:rPr sz="2800" u="sng" dirty="0">
                <a:solidFill>
                  <a:schemeClr val="accent1"/>
                </a:solidFill>
                <a:effectLst>
                  <a:outerShdw blurRad="50800" dist="38100" dir="2700000" rotWithShape="0">
                    <a:srgbClr val="000000">
                      <a:alpha val="43000"/>
                    </a:srgbClr>
                  </a:outerShdw>
                </a:effectLst>
                <a:uFill>
                  <a:solidFill>
                    <a:srgbClr val="FFFFFF"/>
                  </a:solidFill>
                </a:uFill>
                <a:latin typeface="+mj-lt"/>
              </a:rPr>
              <a:t>Low = 46 days</a:t>
            </a:r>
          </a:p>
          <a:p>
            <a:pPr marL="0" lvl="0" indent="0">
              <a:buSzPct val="100000"/>
              <a:buNone/>
              <a:defRPr sz="1800">
                <a:solidFill>
                  <a:srgbClr val="000000"/>
                </a:solidFill>
                <a:effectLst/>
                <a:uFillTx/>
              </a:defRPr>
            </a:pPr>
            <a:r>
              <a:rPr sz="2800" dirty="0">
                <a:solidFill>
                  <a:schemeClr val="accent1"/>
                </a:solidFill>
                <a:effectLst>
                  <a:outerShdw blurRad="50800" dist="38100" dir="2700000" rotWithShape="0">
                    <a:srgbClr val="000000">
                      <a:alpha val="43000"/>
                    </a:srgbClr>
                  </a:outerShdw>
                </a:effectLst>
                <a:uFill>
                  <a:solidFill>
                    <a:srgbClr val="FFFFFF"/>
                  </a:solidFill>
                </a:uFill>
                <a:latin typeface="+mj-lt"/>
              </a:rPr>
              <a:t>Declines in homelessness were greater among high fidelity programs. (p = .039)</a:t>
            </a:r>
          </a:p>
          <a:p>
            <a:pPr marL="0" lvl="0" indent="0">
              <a:buSzPct val="100000"/>
              <a:buNone/>
              <a:defRPr sz="1800">
                <a:solidFill>
                  <a:srgbClr val="000000"/>
                </a:solidFill>
                <a:effectLst/>
                <a:uFillTx/>
              </a:defRPr>
            </a:pPr>
            <a:r>
              <a:rPr sz="2800" dirty="0">
                <a:solidFill>
                  <a:schemeClr val="accent1"/>
                </a:solidFill>
                <a:effectLst>
                  <a:outerShdw blurRad="50800" dist="38100" dir="2700000" rotWithShape="0">
                    <a:srgbClr val="000000">
                      <a:alpha val="43000"/>
                    </a:srgbClr>
                  </a:outerShdw>
                </a:effectLst>
                <a:uFill>
                  <a:solidFill>
                    <a:srgbClr val="FFFFFF"/>
                  </a:solidFill>
                </a:uFill>
                <a:latin typeface="+mj-lt"/>
              </a:rPr>
              <a:t>Days living independently in an apartment or SRO </a:t>
            </a:r>
            <a:r>
              <a:rPr sz="2800" b="1" i="1" u="sng" dirty="0">
                <a:solidFill>
                  <a:schemeClr val="accent1"/>
                </a:solidFill>
                <a:effectLst>
                  <a:outerShdw blurRad="50800" dist="38100" dir="2700000" rotWithShape="0">
                    <a:srgbClr val="000000">
                      <a:alpha val="43000"/>
                    </a:srgbClr>
                  </a:outerShdw>
                </a:effectLst>
                <a:uFill>
                  <a:solidFill>
                    <a:srgbClr val="FFFFFF"/>
                  </a:solidFill>
                </a:uFill>
                <a:latin typeface="+mj-lt"/>
              </a:rPr>
              <a:t>increased</a:t>
            </a:r>
            <a:r>
              <a:rPr sz="2800" dirty="0">
                <a:solidFill>
                  <a:schemeClr val="accent1"/>
                </a:solidFill>
                <a:effectLst>
                  <a:outerShdw blurRad="50800" dist="38100" dir="2700000" rotWithShape="0">
                    <a:srgbClr val="000000">
                      <a:alpha val="43000"/>
                    </a:srgbClr>
                  </a:outerShdw>
                </a:effectLst>
                <a:uFill>
                  <a:solidFill>
                    <a:srgbClr val="FFFFFF"/>
                  </a:solidFill>
                </a:uFill>
                <a:latin typeface="+mj-lt"/>
              </a:rPr>
              <a:t> among high fidelity programs, but </a:t>
            </a:r>
            <a:r>
              <a:rPr sz="2800" b="1" i="1" u="sng" dirty="0">
                <a:solidFill>
                  <a:schemeClr val="accent1"/>
                </a:solidFill>
                <a:effectLst>
                  <a:outerShdw blurRad="50800" dist="38100" dir="2700000" rotWithShape="0">
                    <a:srgbClr val="000000">
                      <a:alpha val="43000"/>
                    </a:srgbClr>
                  </a:outerShdw>
                </a:effectLst>
                <a:uFill>
                  <a:solidFill>
                    <a:srgbClr val="FFFFFF"/>
                  </a:solidFill>
                </a:uFill>
                <a:latin typeface="+mj-lt"/>
              </a:rPr>
              <a:t>declined</a:t>
            </a:r>
            <a:r>
              <a:rPr sz="2800" dirty="0">
                <a:solidFill>
                  <a:schemeClr val="accent1"/>
                </a:solidFill>
                <a:effectLst>
                  <a:outerShdw blurRad="50800" dist="38100" dir="2700000" rotWithShape="0">
                    <a:srgbClr val="000000">
                      <a:alpha val="43000"/>
                    </a:srgbClr>
                  </a:outerShdw>
                </a:effectLst>
                <a:uFill>
                  <a:solidFill>
                    <a:srgbClr val="FFFFFF"/>
                  </a:solidFill>
                </a:uFill>
                <a:latin typeface="+mj-lt"/>
              </a:rPr>
              <a:t> among low fidelity programs (p&lt;.01)</a:t>
            </a:r>
          </a:p>
        </p:txBody>
      </p:sp>
      <p:sp>
        <p:nvSpPr>
          <p:cNvPr id="2" name="Rectangle 1"/>
          <p:cNvSpPr/>
          <p:nvPr/>
        </p:nvSpPr>
        <p:spPr>
          <a:xfrm>
            <a:off x="228600" y="6328908"/>
            <a:ext cx="3985963" cy="338554"/>
          </a:xfrm>
          <a:prstGeom prst="rect">
            <a:avLst/>
          </a:prstGeom>
        </p:spPr>
        <p:txBody>
          <a:bodyPr wrap="none">
            <a:spAutoFit/>
          </a:bodyPr>
          <a:lstStyle/>
          <a:p>
            <a:pPr marL="0" indent="0">
              <a:buNone/>
            </a:pPr>
            <a:r>
              <a:rPr lang="en-US" sz="1600" dirty="0">
                <a:solidFill>
                  <a:schemeClr val="tx2"/>
                </a:solidFill>
                <a:latin typeface="+mj-lt"/>
              </a:rPr>
              <a:t>UCSD: Gilmer et al., </a:t>
            </a:r>
            <a:r>
              <a:rPr lang="en-US" sz="1600" u="sng" dirty="0">
                <a:solidFill>
                  <a:schemeClr val="tx2"/>
                </a:solidFill>
                <a:latin typeface="+mj-lt"/>
              </a:rPr>
              <a:t>Psychiatric Services</a:t>
            </a:r>
            <a:r>
              <a:rPr lang="en-US" sz="1600" dirty="0">
                <a:solidFill>
                  <a:schemeClr val="tx2"/>
                </a:solidFill>
                <a:latin typeface="+mj-lt"/>
              </a:rPr>
              <a:t>, 2014</a:t>
            </a:r>
          </a:p>
        </p:txBody>
      </p:sp>
      <p:pic>
        <p:nvPicPr>
          <p:cNvPr id="6" name="Picture 2" descr="C:\Users\astefancic\Pictures\PTH logo_white_lg_crop.jpg"/>
          <p:cNvPicPr>
            <a:picLocks noChangeAspect="1" noChangeArrowheads="1"/>
          </p:cNvPicPr>
          <p:nvPr/>
        </p:nvPicPr>
        <p:blipFill>
          <a:blip r:embed="rId3"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36219236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763000" cy="685800"/>
          </a:xfrm>
        </p:spPr>
        <p:txBody>
          <a:bodyPr>
            <a:normAutofit/>
          </a:bodyPr>
          <a:lstStyle/>
          <a:p>
            <a:r>
              <a:rPr lang="en-US" sz="3000" b="1" dirty="0" smtClean="0"/>
              <a:t>Housing First for Persons with Substance Use Problems</a:t>
            </a:r>
            <a:endParaRPr lang="en-US" sz="3000" b="1" dirty="0"/>
          </a:p>
        </p:txBody>
      </p:sp>
      <p:sp>
        <p:nvSpPr>
          <p:cNvPr id="3" name="Content Placeholder 2"/>
          <p:cNvSpPr>
            <a:spLocks noGrp="1"/>
          </p:cNvSpPr>
          <p:nvPr>
            <p:ph idx="1"/>
          </p:nvPr>
        </p:nvSpPr>
        <p:spPr>
          <a:xfrm>
            <a:off x="533400" y="1676400"/>
            <a:ext cx="8534400" cy="5562600"/>
          </a:xfrm>
        </p:spPr>
        <p:txBody>
          <a:bodyPr>
            <a:normAutofit fontScale="25000" lnSpcReduction="20000"/>
          </a:bodyPr>
          <a:lstStyle/>
          <a:p>
            <a:pPr marL="0" indent="0">
              <a:buNone/>
            </a:pPr>
            <a:endParaRPr lang="en-US" sz="12000" dirty="0" smtClean="0"/>
          </a:p>
          <a:p>
            <a:pPr marL="0" indent="0">
              <a:buNone/>
            </a:pPr>
            <a:r>
              <a:rPr lang="en-US" sz="9600" dirty="0" smtClean="0"/>
              <a:t>9 Scatter-site Housing Providers (NYC)</a:t>
            </a:r>
          </a:p>
          <a:p>
            <a:pPr marL="0" indent="0">
              <a:buNone/>
            </a:pPr>
            <a:r>
              <a:rPr lang="en-US" sz="9600" dirty="0" smtClean="0"/>
              <a:t>358 Participants</a:t>
            </a:r>
          </a:p>
          <a:p>
            <a:pPr marL="0" indent="0">
              <a:buNone/>
            </a:pPr>
            <a:r>
              <a:rPr lang="en-US" sz="9600" dirty="0" smtClean="0"/>
              <a:t>Modified Fidelity Assessment</a:t>
            </a:r>
          </a:p>
          <a:p>
            <a:pPr marL="0" indent="0">
              <a:buNone/>
            </a:pPr>
            <a:r>
              <a:rPr lang="en-US" sz="9600" dirty="0" smtClean="0"/>
              <a:t>Participants in programs with greater Housing First fidelity along principles of client-centered services and harm reduction interventions/open communication:</a:t>
            </a:r>
          </a:p>
          <a:p>
            <a:r>
              <a:rPr lang="en-US" sz="9600" dirty="0" smtClean="0"/>
              <a:t>More likely to stay in housing</a:t>
            </a:r>
          </a:p>
          <a:p>
            <a:r>
              <a:rPr lang="en-US" sz="9600" dirty="0" smtClean="0"/>
              <a:t>Less likely to report using stimulants, opiates at 1-yr follow-up</a:t>
            </a:r>
            <a:endParaRPr lang="en-US" dirty="0"/>
          </a:p>
          <a:p>
            <a:endParaRPr lang="en-US" sz="4000" dirty="0" smtClean="0"/>
          </a:p>
          <a:p>
            <a:pPr marL="0" indent="0">
              <a:buNone/>
            </a:pPr>
            <a:r>
              <a:rPr lang="en-US" sz="9600" dirty="0" err="1" smtClean="0"/>
              <a:t>CASAColumbia</a:t>
            </a:r>
            <a:r>
              <a:rPr lang="en-US" sz="9600" dirty="0" smtClean="0"/>
              <a:t>: Davidson et al., 2014, </a:t>
            </a:r>
            <a:r>
              <a:rPr lang="en-US" sz="9600" u="sng" dirty="0" smtClean="0"/>
              <a:t>Psychiatric Services</a:t>
            </a:r>
          </a:p>
        </p:txBody>
      </p:sp>
      <p:pic>
        <p:nvPicPr>
          <p:cNvPr id="4" name="Picture 2" descr="C:\Users\astefancic\Pictures\PTH logo_white_lg_crop.jpg"/>
          <p:cNvPicPr>
            <a:picLocks noChangeAspect="1" noChangeArrowheads="1"/>
          </p:cNvPicPr>
          <p:nvPr/>
        </p:nvPicPr>
        <p:blipFill>
          <a:blip r:embed="rId3" cstate="print"/>
          <a:srcRect/>
          <a:stretch>
            <a:fillRect/>
          </a:stretch>
        </p:blipFill>
        <p:spPr bwMode="auto">
          <a:xfrm>
            <a:off x="7162800" y="6476926"/>
            <a:ext cx="1981200" cy="381073"/>
          </a:xfrm>
          <a:prstGeom prst="rect">
            <a:avLst/>
          </a:prstGeom>
          <a:noFill/>
        </p:spPr>
      </p:pic>
    </p:spTree>
    <p:extLst>
      <p:ext uri="{BB962C8B-B14F-4D97-AF65-F5344CB8AC3E}">
        <p14:creationId xmlns:p14="http://schemas.microsoft.com/office/powerpoint/2010/main" xmlns="" val="103019541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AME" val="RoundedRectangle"/>
  <p:tag name="THINKCELLSHAPEDONOTDELETE" val="py1NEddlKsUub2URCSSrCuQ"/>
</p:tagLst>
</file>

<file path=ppt/tags/tag2.xml><?xml version="1.0" encoding="utf-8"?>
<p:tagLst xmlns:a="http://schemas.openxmlformats.org/drawingml/2006/main" xmlns:r="http://schemas.openxmlformats.org/officeDocument/2006/relationships" xmlns:p="http://schemas.openxmlformats.org/presentationml/2006/main">
  <p:tag name="NAME" val="RoundedRectangleShape"/>
</p:tagLst>
</file>

<file path=ppt/tags/tag3.xml><?xml version="1.0" encoding="utf-8"?>
<p:tagLst xmlns:a="http://schemas.openxmlformats.org/drawingml/2006/main" xmlns:r="http://schemas.openxmlformats.org/officeDocument/2006/relationships" xmlns:p="http://schemas.openxmlformats.org/presentationml/2006/main">
  <p:tag name="NAME" val="RoundedRectangleTex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4632</TotalTime>
  <Words>4849</Words>
  <Application>Microsoft Office PowerPoint</Application>
  <PresentationFormat>On-screen Show (4:3)</PresentationFormat>
  <Paragraphs>921</Paragraphs>
  <Slides>108</Slides>
  <Notes>108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108</vt:i4>
      </vt:variant>
    </vt:vector>
  </HeadingPairs>
  <TitlesOfParts>
    <vt:vector size="110" baseType="lpstr">
      <vt:lpstr>Flow</vt:lpstr>
      <vt:lpstr>think-cell Slide</vt:lpstr>
      <vt:lpstr>                                                       Pathways  Housing First! Ending Homelessness Transforming Systems and Changing Lives</vt:lpstr>
      <vt:lpstr>Today’s Agenda</vt:lpstr>
      <vt:lpstr>    CHAPTER I  Policy and Economic Factors   That Created and Contribute to       Homelessness in the U.S. </vt:lpstr>
      <vt:lpstr>Gini Coefficient – income distribution and Social and Human Services</vt:lpstr>
      <vt:lpstr>HUD COMMITMENTS FOR ADDITIONAL SUSIDIZED HOUSING 1976-2000</vt:lpstr>
      <vt:lpstr>People on Fixed Income/SSI/ are Priced Out* (tacinc.org)</vt:lpstr>
      <vt:lpstr>The poor (homeless) are priced out of the real estate market </vt:lpstr>
      <vt:lpstr>    Homelessness: Policy response  </vt:lpstr>
      <vt:lpstr>    Homeless Service System:  Response to clinical conditions </vt:lpstr>
      <vt:lpstr>    Do Homeless Service Systems Meet  the Needs of People Who Are Homeless? </vt:lpstr>
      <vt:lpstr>Slide 11</vt:lpstr>
      <vt:lpstr>Trajectories for those who remain chronically homeless </vt:lpstr>
      <vt:lpstr>Who is served by Housing First programs? Chronic &amp; Episodically Homeless</vt:lpstr>
      <vt:lpstr>Slide 14</vt:lpstr>
      <vt:lpstr>Shelter utilization and capacity ‘let’s do the math’</vt:lpstr>
      <vt:lpstr>Why focus on the chronically homeless?</vt:lpstr>
      <vt:lpstr>2 genealogies driving programs for the homeless  </vt:lpstr>
      <vt:lpstr>Q&amp;A</vt:lpstr>
      <vt:lpstr>Housing First: Immediate Access Appropriate Supports No Treatment Prerequisites Offers Housing as Basic Human Right   </vt:lpstr>
      <vt:lpstr>Slide 20</vt:lpstr>
      <vt:lpstr>5 Dimensions of the Pathways’ Housing First Program </vt:lpstr>
      <vt:lpstr>Choice in Housing  (Practical financial limits)</vt:lpstr>
      <vt:lpstr>200 Tenants, 200 Apartments, 2 Counties, 6 Cities, 95 Landlords:        Housing Retention Rate 90.5% (12 mo)</vt:lpstr>
      <vt:lpstr>Rental Housing Community Landlords as Partners</vt:lpstr>
      <vt:lpstr>Single Site Approach to Housing First Single Site Harm Reduction Proram </vt:lpstr>
      <vt:lpstr>Housing First; Providing Housing</vt:lpstr>
      <vt:lpstr>Q&amp;A</vt:lpstr>
      <vt:lpstr>Slide 28</vt:lpstr>
      <vt:lpstr>Slide 29</vt:lpstr>
      <vt:lpstr>1b. Choice and SERVICES  “NO WRONG DOOR” </vt:lpstr>
      <vt:lpstr>    2.  MATCHING SERVICE NEEDS        Community based, responsive, and flexible</vt:lpstr>
      <vt:lpstr>Limits to Choice:     SERVICES</vt:lpstr>
      <vt:lpstr>3. Separation of Housing and Services</vt:lpstr>
      <vt:lpstr>PRINCIPLE 3: HOUSING and SERVICES ARE SEAPARATE DOMAINS</vt:lpstr>
      <vt:lpstr>Another Dimension of the Paradigm Shift is the Treatment Philosophy </vt:lpstr>
      <vt:lpstr> Changing Thinking That We Have Been Locked Into</vt:lpstr>
      <vt:lpstr>Treatment Philosophy </vt:lpstr>
      <vt:lpstr>Housing First Requires Change</vt:lpstr>
      <vt:lpstr>Slide 39</vt:lpstr>
      <vt:lpstr>Overview: Six Core Principles of the Strengths Approach</vt:lpstr>
      <vt:lpstr>How SBA Differs (cont.)</vt:lpstr>
      <vt:lpstr>Relationship Building: Engage in Hope-Instilling Practice</vt:lpstr>
      <vt:lpstr>Life’s domains develop at different pace</vt:lpstr>
      <vt:lpstr>World Health Organization (WHO) Studies on Outcomes for Severe Mental Illness </vt:lpstr>
      <vt:lpstr>WHO Studies (continued)</vt:lpstr>
      <vt:lpstr>  Q &amp; A</vt:lpstr>
      <vt:lpstr>Slide 47</vt:lpstr>
      <vt:lpstr>Harm Reductions</vt:lpstr>
      <vt:lpstr>Slide 49</vt:lpstr>
      <vt:lpstr>The statistics on harm reduction</vt:lpstr>
      <vt:lpstr>Narrative Therapy</vt:lpstr>
      <vt:lpstr>Principles of Harm Reduction,  Attitudes and Values</vt:lpstr>
      <vt:lpstr>Principles of Harm Reduction - Intervention</vt:lpstr>
      <vt:lpstr>Slide 54</vt:lpstr>
      <vt:lpstr>Slide 55</vt:lpstr>
      <vt:lpstr> Examples of Reducing Risks  </vt:lpstr>
      <vt:lpstr>Harm Reduction and Housing First</vt:lpstr>
      <vt:lpstr>Harm Reduction and Liability in Housing First Programs  </vt:lpstr>
      <vt:lpstr>  Decisional Balance: Having open and honest conversation    </vt:lpstr>
      <vt:lpstr>Home Visits: Up Close and Personal</vt:lpstr>
      <vt:lpstr>Trauma-Informed System</vt:lpstr>
      <vt:lpstr>In a trauma-informed system</vt:lpstr>
      <vt:lpstr>  </vt:lpstr>
      <vt:lpstr>This approach </vt:lpstr>
      <vt:lpstr> Housing First and Harm Reduction</vt:lpstr>
      <vt:lpstr>Q&amp;A</vt:lpstr>
      <vt:lpstr>Recovery and Peer Support</vt:lpstr>
      <vt:lpstr>Graduation and Recovery:   Social Networks, Life Not Defined by Illness, Community Integration </vt:lpstr>
      <vt:lpstr>Social Inclusion and  Community Integration</vt:lpstr>
      <vt:lpstr>Promoting Social Inclusion</vt:lpstr>
      <vt:lpstr>Rain City YouTube Video: Choice</vt:lpstr>
      <vt:lpstr>System Change Question </vt:lpstr>
      <vt:lpstr>HUD Continuum of Care Encouraging Housing First</vt:lpstr>
      <vt:lpstr> Programs Stages of Change</vt:lpstr>
      <vt:lpstr>Current System</vt:lpstr>
      <vt:lpstr>Steps needed to Introduce           System Change Intervention </vt:lpstr>
      <vt:lpstr>Program Building Blocks</vt:lpstr>
      <vt:lpstr>Chapter V </vt:lpstr>
      <vt:lpstr>Pathways Housing First Program</vt:lpstr>
      <vt:lpstr>Slide 80</vt:lpstr>
      <vt:lpstr>Components of Program Fidelity</vt:lpstr>
      <vt:lpstr>Fidelity Site Visit Multiple Sources of Data </vt:lpstr>
      <vt:lpstr>Why Fidelity?</vt:lpstr>
      <vt:lpstr>Pathways Housing First Fidelity Dimensions</vt:lpstr>
      <vt:lpstr>Sample Items</vt:lpstr>
      <vt:lpstr>Slide 86</vt:lpstr>
      <vt:lpstr>Question #2</vt:lpstr>
      <vt:lpstr>Question #3 </vt:lpstr>
      <vt:lpstr>Question #4</vt:lpstr>
      <vt:lpstr>Question #5</vt:lpstr>
      <vt:lpstr>Question #6</vt:lpstr>
      <vt:lpstr>Question #7</vt:lpstr>
      <vt:lpstr>Question #8</vt:lpstr>
      <vt:lpstr>Question #9</vt:lpstr>
      <vt:lpstr>Question #10</vt:lpstr>
      <vt:lpstr>CHAPTER VI</vt:lpstr>
      <vt:lpstr>Fidelity Self-Assessment Survey   &amp; Residential Outcomes for California Full Service Partnerships </vt:lpstr>
      <vt:lpstr>Housing First Self-Assessment Survey: Overall Fidelity &amp; Residential Outcomes</vt:lpstr>
      <vt:lpstr>Housing First for Persons with Substance Use Problems</vt:lpstr>
      <vt:lpstr>Slide 100</vt:lpstr>
      <vt:lpstr>Housing First Achieves Similar Housing Outcomes for Moderate and High Need Participants</vt:lpstr>
      <vt:lpstr>Cost Offsets Vary Depending on Need Level </vt:lpstr>
      <vt:lpstr>Slide 103</vt:lpstr>
      <vt:lpstr>Key Point About Program Fidelity</vt:lpstr>
      <vt:lpstr>Ending Chronic  Homelessness</vt:lpstr>
      <vt:lpstr>The Road Home SLC, Utah</vt:lpstr>
      <vt:lpstr>Slide 107</vt:lpstr>
      <vt:lpstr>Slide 108</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Agenda August 17th 2010 Baton Rouge</dc:title>
  <dc:creator>julianawalker</dc:creator>
  <cp:lastModifiedBy>Robyn Thibado</cp:lastModifiedBy>
  <cp:revision>279</cp:revision>
  <cp:lastPrinted>2014-09-10T12:57:18Z</cp:lastPrinted>
  <dcterms:created xsi:type="dcterms:W3CDTF">2010-08-14T17:34:10Z</dcterms:created>
  <dcterms:modified xsi:type="dcterms:W3CDTF">2015-11-16T22:39:32Z</dcterms:modified>
</cp:coreProperties>
</file>