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11"/>
  </p:notesMasterIdLst>
  <p:handoutMasterIdLst>
    <p:handoutMasterId r:id="rId12"/>
  </p:handoutMasterIdLst>
  <p:sldIdLst>
    <p:sldId id="256" r:id="rId3"/>
    <p:sldId id="652" r:id="rId4"/>
    <p:sldId id="582" r:id="rId5"/>
    <p:sldId id="636" r:id="rId6"/>
    <p:sldId id="631" r:id="rId7"/>
    <p:sldId id="653" r:id="rId8"/>
    <p:sldId id="654" r:id="rId9"/>
    <p:sldId id="655"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44" autoAdjust="0"/>
    <p:restoredTop sz="95274" autoAdjust="0"/>
  </p:normalViewPr>
  <p:slideViewPr>
    <p:cSldViewPr snapToGrid="0">
      <p:cViewPr varScale="1">
        <p:scale>
          <a:sx n="110" d="100"/>
          <a:sy n="110" d="100"/>
        </p:scale>
        <p:origin x="1020" y="108"/>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0EA5F0D-C1DC-412F-A146-DDB3A74B588F}" type="datetimeFigureOut">
              <a:rPr lang="en-US"/>
              <a:pPr/>
              <a:t>6/15/2021</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8CDE508-72C8-4AB5-AA9C-1584D31690E0}" type="datetimeFigureOut">
              <a:rPr lang="en-US"/>
              <a:pPr/>
              <a:t>6/15/2021</a:t>
            </a:fld>
            <a:endParaRP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168610"/>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1</a:t>
            </a:fld>
            <a:endParaRPr lang="en-US"/>
          </a:p>
        </p:txBody>
      </p:sp>
    </p:spTree>
    <p:extLst>
      <p:ext uri="{BB962C8B-B14F-4D97-AF65-F5344CB8AC3E}">
        <p14:creationId xmlns:p14="http://schemas.microsoft.com/office/powerpoint/2010/main" val="1913327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2</a:t>
            </a:fld>
            <a:endParaRPr lang="en-US"/>
          </a:p>
        </p:txBody>
      </p:sp>
    </p:spTree>
    <p:extLst>
      <p:ext uri="{BB962C8B-B14F-4D97-AF65-F5344CB8AC3E}">
        <p14:creationId xmlns:p14="http://schemas.microsoft.com/office/powerpoint/2010/main" val="3519759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3</a:t>
            </a:fld>
            <a:endParaRPr lang="en-US"/>
          </a:p>
        </p:txBody>
      </p:sp>
    </p:spTree>
    <p:extLst>
      <p:ext uri="{BB962C8B-B14F-4D97-AF65-F5344CB8AC3E}">
        <p14:creationId xmlns:p14="http://schemas.microsoft.com/office/powerpoint/2010/main" val="1193842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pPr/>
              <a:t>4</a:t>
            </a:fld>
            <a:endParaRPr lang="en-US"/>
          </a:p>
        </p:txBody>
      </p:sp>
    </p:spTree>
    <p:extLst>
      <p:ext uri="{BB962C8B-B14F-4D97-AF65-F5344CB8AC3E}">
        <p14:creationId xmlns:p14="http://schemas.microsoft.com/office/powerpoint/2010/main" val="4137744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5</a:t>
            </a:fld>
            <a:endParaRPr lang="en-US"/>
          </a:p>
        </p:txBody>
      </p:sp>
    </p:spTree>
    <p:extLst>
      <p:ext uri="{BB962C8B-B14F-4D97-AF65-F5344CB8AC3E}">
        <p14:creationId xmlns:p14="http://schemas.microsoft.com/office/powerpoint/2010/main" val="1472458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6</a:t>
            </a:fld>
            <a:endParaRPr lang="en-US"/>
          </a:p>
        </p:txBody>
      </p:sp>
    </p:spTree>
    <p:extLst>
      <p:ext uri="{BB962C8B-B14F-4D97-AF65-F5344CB8AC3E}">
        <p14:creationId xmlns:p14="http://schemas.microsoft.com/office/powerpoint/2010/main" val="278120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B667E1-E601-4AAF-B95C-B25720D70A60}" type="slidenum">
              <a:rPr lang="en-US" smtClean="0"/>
              <a:pPr/>
              <a:t>7</a:t>
            </a:fld>
            <a:endParaRPr lang="en-US"/>
          </a:p>
        </p:txBody>
      </p:sp>
    </p:spTree>
    <p:extLst>
      <p:ext uri="{BB962C8B-B14F-4D97-AF65-F5344CB8AC3E}">
        <p14:creationId xmlns:p14="http://schemas.microsoft.com/office/powerpoint/2010/main" val="35295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6/15/2021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6/15/2021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boscoc.org/" TargetMode="External"/><Relationship Id="rId2" Type="http://schemas.openxmlformats.org/officeDocument/2006/relationships/hyperlink" Target="mailto:ryan.graham@wibos.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1753298"/>
            <a:ext cx="9966960" cy="2055157"/>
          </a:xfrm>
        </p:spPr>
        <p:txBody>
          <a:bodyPr>
            <a:normAutofit fontScale="90000"/>
          </a:bodyPr>
          <a:lstStyle/>
          <a:p>
            <a:r>
              <a:rPr lang="en-US" sz="6000" dirty="0"/>
              <a:t>Emergency Housing Vouchers in the WI BOSCOC</a:t>
            </a:r>
          </a:p>
        </p:txBody>
      </p:sp>
      <p:sp>
        <p:nvSpPr>
          <p:cNvPr id="3" name="Subtitle 2"/>
          <p:cNvSpPr>
            <a:spLocks noGrp="1"/>
          </p:cNvSpPr>
          <p:nvPr>
            <p:ph type="subTitle" idx="1"/>
          </p:nvPr>
        </p:nvSpPr>
        <p:spPr>
          <a:xfrm>
            <a:off x="1709530" y="3869634"/>
            <a:ext cx="8767860" cy="1388165"/>
          </a:xfrm>
        </p:spPr>
        <p:txBody>
          <a:bodyPr>
            <a:noAutofit/>
          </a:bodyPr>
          <a:lstStyle/>
          <a:p>
            <a:r>
              <a:rPr lang="en-US" sz="1800" dirty="0"/>
              <a:t>Presenters:</a:t>
            </a:r>
          </a:p>
          <a:p>
            <a:r>
              <a:rPr lang="en-US" sz="1800" dirty="0"/>
              <a:t>Carrie Poser – CoC Director</a:t>
            </a:r>
          </a:p>
          <a:p>
            <a:r>
              <a:rPr lang="en-US" sz="1800" dirty="0"/>
              <a:t>Ryan Graham-Coordinated Entry System Specialist</a:t>
            </a:r>
            <a:r>
              <a:rPr lang="en-US" sz="1600" dirty="0"/>
              <a:t> </a:t>
            </a:r>
          </a:p>
          <a:p>
            <a:r>
              <a:rPr lang="en-US" sz="1400" dirty="0"/>
              <a:t>WI Balance of State </a:t>
            </a:r>
            <a:r>
              <a:rPr lang="en-US" sz="1400" dirty="0" err="1"/>
              <a:t>CoC</a:t>
            </a:r>
            <a:endParaRPr lang="en-US" sz="1400" dirty="0"/>
          </a:p>
          <a:p>
            <a:r>
              <a:rPr lang="en-US" sz="1400" dirty="0"/>
              <a:t>June 2021</a:t>
            </a:r>
          </a:p>
        </p:txBody>
      </p:sp>
      <p:pic>
        <p:nvPicPr>
          <p:cNvPr id="4" name="Picture 3">
            <a:extLst>
              <a:ext uri="{FF2B5EF4-FFF2-40B4-BE49-F238E27FC236}">
                <a16:creationId xmlns:a16="http://schemas.microsoft.com/office/drawing/2014/main" id="{5CBFC8B5-328B-42C1-93D7-4B0B383CE4A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949505" y="613867"/>
            <a:ext cx="1988190" cy="1256878"/>
          </a:xfrm>
          <a:prstGeom prst="rect">
            <a:avLst/>
          </a:prstGeom>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Overview of EHV program:</a:t>
            </a:r>
          </a:p>
        </p:txBody>
      </p:sp>
      <p:sp>
        <p:nvSpPr>
          <p:cNvPr id="3" name="Content Placeholder 2"/>
          <p:cNvSpPr>
            <a:spLocks noGrp="1"/>
          </p:cNvSpPr>
          <p:nvPr>
            <p:ph idx="1"/>
          </p:nvPr>
        </p:nvSpPr>
        <p:spPr>
          <a:xfrm>
            <a:off x="543025" y="856672"/>
            <a:ext cx="11074209" cy="5664297"/>
          </a:xfrm>
        </p:spPr>
        <p:txBody>
          <a:bodyPr>
            <a:normAutofit/>
          </a:bodyPr>
          <a:lstStyle/>
          <a:p>
            <a:pPr marL="45720" indent="0">
              <a:buNone/>
            </a:pPr>
            <a:endParaRPr lang="en-US" dirty="0"/>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American Rescue Plan appropriated $5 billion for: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HCVs targeted to a specific population that will allow individuals and families to choose and lease safe, decent, and affordable housing;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Renewal costs of EHV; and </a:t>
            </a:r>
          </a:p>
          <a:p>
            <a:pPr marL="571500" lvl="1"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Admin fees for administrative costs and other eligible expenses defined by notice to facilitate leasing of EHVs. </a:t>
            </a: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70,000 Vouchers awarded to approximately 700 PHAs nationwide. </a:t>
            </a:r>
          </a:p>
          <a:p>
            <a:pPr marL="0" marR="0">
              <a:lnSpc>
                <a:spcPct val="107000"/>
              </a:lnSpc>
              <a:spcBef>
                <a:spcPts val="0"/>
              </a:spcBef>
              <a:spcAft>
                <a:spcPts val="8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 the WI BOSCOC:</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Brown County Housing Authority – 35 vouchers</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Kenosha County Housing Authority – 24 vouchers</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Sauk County Housing Authority – 15 vouchers</a:t>
            </a:r>
          </a:p>
          <a:p>
            <a:pPr marL="742950" marR="0" lvl="1" indent="-285750">
              <a:lnSpc>
                <a:spcPct val="107000"/>
              </a:lnSpc>
              <a:spcBef>
                <a:spcPts val="0"/>
              </a:spcBef>
              <a:spcAft>
                <a:spcPts val="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Portage County Housing Authority – 15 Vouchers</a:t>
            </a:r>
          </a:p>
          <a:p>
            <a:pPr marL="742950" marR="0" lvl="1" indent="-285750">
              <a:lnSpc>
                <a:spcPct val="107000"/>
              </a:lnSpc>
              <a:spcBef>
                <a:spcPts val="0"/>
              </a:spcBef>
              <a:spcAft>
                <a:spcPts val="800"/>
              </a:spcAft>
              <a:buFont typeface="Courier New" panose="02070309020205020404" pitchFamily="49" charset="0"/>
              <a:buChar char="o"/>
            </a:pPr>
            <a:r>
              <a:rPr lang="en-US" sz="1600" dirty="0">
                <a:effectLst/>
                <a:latin typeface="Calibri" panose="020F0502020204030204" pitchFamily="34" charset="0"/>
                <a:ea typeface="Calibri" panose="020F0502020204030204" pitchFamily="34" charset="0"/>
                <a:cs typeface="Times New Roman" panose="02020603050405020304" pitchFamily="18" charset="0"/>
              </a:rPr>
              <a:t>Wisconsin Housing &amp; Economic Development Authority (WHEDA) – Will receive 343 vouchers to serve the 69 counties of the WIBOSCOC and Racine.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HUD issued PIH Notice 2021-15, Emergency Housing Vouchers Operating Requirements on May 5, 2021.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EHV program is effective July 1, 2021. The goal is to lease up all vouchers </a:t>
            </a:r>
            <a:r>
              <a:rPr lang="en-US" sz="1800">
                <a:effectLst/>
                <a:latin typeface="Calibri" panose="020F0502020204030204" pitchFamily="34" charset="0"/>
                <a:ea typeface="Calibri" panose="020F0502020204030204" pitchFamily="34" charset="0"/>
                <a:cs typeface="Times New Roman" panose="02020603050405020304" pitchFamily="18" charset="0"/>
              </a:rPr>
              <a:t>by October 31</a:t>
            </a:r>
            <a:r>
              <a:rPr lang="en-US" sz="1800" baseline="30000">
                <a:effectLst/>
                <a:latin typeface="Calibri" panose="020F0502020204030204" pitchFamily="34" charset="0"/>
                <a:ea typeface="Calibri" panose="020F0502020204030204" pitchFamily="34" charset="0"/>
                <a:cs typeface="Times New Roman" panose="02020603050405020304" pitchFamily="18" charset="0"/>
              </a:rPr>
              <a:t>st,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EHVs sunset – After 9/30/23, PHAs may not reissue vouchers that “turn over” after this date. </a:t>
            </a:r>
          </a:p>
          <a:p>
            <a:pPr marL="4572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34521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555" y="337030"/>
            <a:ext cx="9404723" cy="807911"/>
          </a:xfrm>
        </p:spPr>
        <p:txBody>
          <a:bodyPr>
            <a:normAutofit/>
          </a:bodyPr>
          <a:lstStyle/>
          <a:p>
            <a:r>
              <a:rPr lang="en-US" sz="4000" b="1" u="sng" dirty="0"/>
              <a:t>Overview continued:</a:t>
            </a:r>
          </a:p>
        </p:txBody>
      </p:sp>
      <p:sp>
        <p:nvSpPr>
          <p:cNvPr id="3" name="Content Placeholder 2"/>
          <p:cNvSpPr>
            <a:spLocks noGrp="1"/>
          </p:cNvSpPr>
          <p:nvPr>
            <p:ph idx="1"/>
          </p:nvPr>
        </p:nvSpPr>
        <p:spPr>
          <a:xfrm>
            <a:off x="543025" y="856672"/>
            <a:ext cx="11172755" cy="5664297"/>
          </a:xfrm>
        </p:spPr>
        <p:txBody>
          <a:bodyPr>
            <a:normAutofit/>
          </a:bodyPr>
          <a:lstStyle/>
          <a:p>
            <a:endParaRPr lang="en-US" dirty="0"/>
          </a:p>
          <a:p>
            <a:pPr marL="0" marR="0"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Eligible Populations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EHVs eligibility is limited to households who are:</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Homeless;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At-risk of homelessness;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Fleeing or attempting to flee domestic violence, dating violence, sexual assault, stalking, or human trafficking; and </a:t>
            </a:r>
          </a:p>
          <a:p>
            <a:pPr marL="571500" lvl="1"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Recently homeless, </a:t>
            </a:r>
            <a:r>
              <a:rPr lang="en-US" sz="1600" dirty="0"/>
              <a:t>defined as households who have previously been classified by a member agency of the CoC as homeless but are not currently homeless as a result of homeless assistance (financial assistance or services), temporary rental assistance or some type of other assistance, and where the CoC or its designee determines that the loss of such assistance would result in a return to homelessness or the family having a high risk of housing instability.</a:t>
            </a:r>
          </a:p>
          <a:p>
            <a:pPr marL="0" lvl="1" indent="0">
              <a:lnSpc>
                <a:spcPct val="107000"/>
              </a:lnSpc>
              <a:spcBef>
                <a:spcPts val="0"/>
              </a:spcBef>
              <a:spcAft>
                <a:spcPts val="800"/>
              </a:spcAft>
              <a:buNone/>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Key alternative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Restrictions of denial of admission for criminal background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Waiving third-party income and citizenship verification at admission </a:t>
            </a:r>
          </a:p>
          <a:p>
            <a:pPr marL="571500" lvl="1"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Increased search term to 120 days </a:t>
            </a:r>
          </a:p>
          <a:p>
            <a:pPr marL="571500" lvl="1"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PHAs may establish a separate payment standard from the regular HCV program, including for areas smaller than the jurisdiction of the PHA</a:t>
            </a:r>
          </a:p>
          <a:p>
            <a:pPr marL="45720" indent="0">
              <a:buNone/>
            </a:pPr>
            <a:endParaRPr lang="en-US" dirty="0"/>
          </a:p>
          <a:p>
            <a:pPr marL="45720" indent="0">
              <a:buNone/>
            </a:pPr>
            <a:endParaRPr lang="en-US" dirty="0"/>
          </a:p>
          <a:p>
            <a:pPr marL="4572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89357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7911"/>
          </a:xfrm>
        </p:spPr>
        <p:txBody>
          <a:bodyPr>
            <a:normAutofit/>
          </a:bodyPr>
          <a:lstStyle/>
          <a:p>
            <a:r>
              <a:rPr lang="en-US" sz="4000" b="1" u="sng" dirty="0"/>
              <a:t>Required Partnership with the CoC:</a:t>
            </a:r>
          </a:p>
        </p:txBody>
      </p:sp>
      <p:sp>
        <p:nvSpPr>
          <p:cNvPr id="3" name="Content Placeholder 2"/>
          <p:cNvSpPr>
            <a:spLocks noGrp="1"/>
          </p:cNvSpPr>
          <p:nvPr>
            <p:ph idx="1"/>
          </p:nvPr>
        </p:nvSpPr>
        <p:spPr>
          <a:xfrm>
            <a:off x="543025" y="856672"/>
            <a:ext cx="11309341" cy="5664297"/>
          </a:xfrm>
        </p:spPr>
        <p:txBody>
          <a:bodyPr>
            <a:normAutofit/>
          </a:bodyPr>
          <a:lstStyle/>
          <a:p>
            <a:endParaRPr lang="en-US" dirty="0"/>
          </a:p>
          <a:p>
            <a:pPr marL="287338" lvl="1" indent="-182563">
              <a:spcBef>
                <a:spcPts val="0"/>
              </a:spcBef>
              <a:spcAft>
                <a:spcPts val="1200"/>
              </a:spcAft>
            </a:pPr>
            <a:r>
              <a:rPr lang="en-US" dirty="0"/>
              <a:t>HUD is establishing an alternative requirement under which the PHA must enter into a Memorandum of Understanding (MOU) with the CoC to establish a partnership for the administration of the EHVs.</a:t>
            </a:r>
          </a:p>
          <a:p>
            <a:pPr lvl="2">
              <a:spcBef>
                <a:spcPts val="0"/>
              </a:spcBef>
              <a:spcAft>
                <a:spcPts val="1200"/>
              </a:spcAft>
            </a:pPr>
            <a:r>
              <a:rPr lang="en-US" sz="1600" dirty="0"/>
              <a:t>The primary responsibility of the CoC under the MOU is to make direct referrals of qualifying individuals and families to the PHA </a:t>
            </a:r>
          </a:p>
          <a:p>
            <a:pPr lvl="2">
              <a:spcBef>
                <a:spcPts val="0"/>
              </a:spcBef>
              <a:spcAft>
                <a:spcPts val="1200"/>
              </a:spcAft>
            </a:pPr>
            <a:r>
              <a:rPr lang="en-US" sz="1600" dirty="0"/>
              <a:t>Partner CoCs are responsible for determining whether the family qualifies under one of the four eligibility categories for EHVs.</a:t>
            </a:r>
          </a:p>
          <a:p>
            <a:pPr lvl="2">
              <a:spcBef>
                <a:spcPts val="0"/>
              </a:spcBef>
              <a:spcAft>
                <a:spcPts val="1200"/>
              </a:spcAft>
            </a:pPr>
            <a:r>
              <a:rPr lang="en-US" sz="1600" dirty="0"/>
              <a:t>CoCs are encouraged to offer or make connections to supportive services for families that are referred to the PHA, including, but not limited to, short- or long-term case management, collecting necessary verifications to support referrals, housing counseling, housing search assistance and utility deposit assistance.</a:t>
            </a:r>
          </a:p>
          <a:p>
            <a:pPr lvl="2">
              <a:spcBef>
                <a:spcPts val="0"/>
              </a:spcBef>
              <a:spcAft>
                <a:spcPts val="1200"/>
              </a:spcAft>
            </a:pPr>
            <a:r>
              <a:rPr lang="en-US" sz="1600" dirty="0"/>
              <a:t>HUD recommends CoCs and PHAs seek a diverse range of supportive services by partnering with organizations trusted by people experiencing homelessness.</a:t>
            </a:r>
          </a:p>
          <a:p>
            <a:pPr lvl="2">
              <a:spcBef>
                <a:spcPts val="0"/>
              </a:spcBef>
              <a:spcAft>
                <a:spcPts val="1200"/>
              </a:spcAft>
            </a:pPr>
            <a:r>
              <a:rPr lang="en-US" sz="1600" dirty="0"/>
              <a:t>The specific services that the CoCs will provide to individuals or families referred for the EHV program must be outlined in the MOU with the CoC.</a:t>
            </a:r>
            <a:endParaRPr lang="en-US" sz="1600" dirty="0">
              <a:latin typeface="Calibri" panose="020F0502020204030204" pitchFamily="34" charset="0"/>
              <a:cs typeface="Calibri" panose="020F0502020204030204" pitchFamily="34" charset="0"/>
            </a:endParaRPr>
          </a:p>
          <a:p>
            <a:r>
              <a:rPr lang="en-US" sz="2000" dirty="0"/>
              <a:t>The PHA is strongly encouraged to consult with its CoC and its other homeless services/victim services referral partners in establishing which activities it will undertake in support of EHVs and any parameters or requirements regarding the application of those activities.</a:t>
            </a:r>
          </a:p>
          <a:p>
            <a:pPr marL="45720" indent="0">
              <a:buNone/>
            </a:pPr>
            <a:endParaRPr lang="en-US" dirty="0"/>
          </a:p>
          <a:p>
            <a:pPr marL="45720" indent="0">
              <a:buNone/>
            </a:pPr>
            <a:endParaRPr lang="en-US" dirty="0"/>
          </a:p>
          <a:p>
            <a:pPr marL="45720" indent="0">
              <a:buNone/>
            </a:pPr>
            <a:endParaRPr lang="en-US" dirty="0"/>
          </a:p>
          <a:p>
            <a:pPr marL="4572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599251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435429" y="371772"/>
            <a:ext cx="9875520" cy="1356360"/>
          </a:xfrm>
        </p:spPr>
        <p:txBody>
          <a:bodyPr/>
          <a:lstStyle/>
          <a:p>
            <a:r>
              <a:rPr lang="en-US" b="1" u="sng" dirty="0"/>
              <a:t>Role of the CoC:</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435429" y="1728132"/>
            <a:ext cx="11280351" cy="4520268"/>
          </a:xfrm>
        </p:spPr>
        <p:txBody>
          <a:bodyPr>
            <a:normAutofit/>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COC has a critical role in identifying who should receive an EHV and referring that household to PHA.</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COC worked with the BOS membership through the COC Coordinated Entry Committee to determine the best use and targeting for EHVs.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EHVs will not be filled from PHA’s current waiting list- all EHVs are referred from the COC Coordinated Entry System in accordance with the order of priority established by the COC.</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COC (and the CE Lead/SSO staff in each local homeless coalition) is responsible for determining whether the household qualifies under one of the four eligibility categories for EHVs. </a:t>
            </a:r>
          </a:p>
          <a:p>
            <a:pPr marL="342900" marR="0" lvl="0" indent="-342900">
              <a:lnSpc>
                <a:spcPct val="107000"/>
              </a:lnSpc>
              <a:spcBef>
                <a:spcPts val="0"/>
              </a:spcBef>
              <a:spcAft>
                <a:spcPts val="80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COC (and the CE Lead/SSO staff in each local homeless coalition) is responsible for ensuring eligible households have been assessed and have chosen to move on to EHVs. </a:t>
            </a:r>
          </a:p>
          <a:p>
            <a:pPr marL="45720" indent="0">
              <a:buNone/>
            </a:pPr>
            <a:r>
              <a:rPr lang="en-US" sz="2000" dirty="0"/>
              <a:t>Resource: Order of Priority for Emergency Housing Vouchers</a:t>
            </a:r>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12219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435429" y="371772"/>
            <a:ext cx="9875520" cy="1356360"/>
          </a:xfrm>
        </p:spPr>
        <p:txBody>
          <a:bodyPr/>
          <a:lstStyle/>
          <a:p>
            <a:r>
              <a:rPr lang="en-US" b="1" u="sng" dirty="0"/>
              <a:t>Role of the CE Leads/SSO staff:</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435429" y="1728132"/>
            <a:ext cx="11280351" cy="4520268"/>
          </a:xfrm>
        </p:spPr>
        <p:txBody>
          <a:bodyPr>
            <a:normAutofit/>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CE leads and SSO staff will play a critical role in ensuring referrals and information are expedited efficiently between the CoC/EHH funded agencies, the COC, and the PHAs.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CE Leads/SSO staff will work with the household’s case managers to collect the PHA’s required paperwork, the BOS Move On assessment, the household ROI, and the homeless verification form. </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CE Leads/SSO staff will ensure these referrals are sent, in a secure fashion, to the PHA in accordance with the order of priority established by the COC. </a:t>
            </a: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CE Leads/SSO staff will document referrals to the PHA on the COC EHV tracking document. </a:t>
            </a:r>
          </a:p>
          <a:p>
            <a:pPr marL="45720" indent="0">
              <a:buNone/>
            </a:pPr>
            <a:r>
              <a:rPr lang="en-US" sz="2000" dirty="0"/>
              <a:t>Resource: WIBOS EHV Verification of Homelessness</a:t>
            </a:r>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11411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78531-1900-4388-A80E-34C8D98A9E0E}"/>
              </a:ext>
            </a:extLst>
          </p:cNvPr>
          <p:cNvSpPr>
            <a:spLocks noGrp="1"/>
          </p:cNvSpPr>
          <p:nvPr>
            <p:ph type="title"/>
          </p:nvPr>
        </p:nvSpPr>
        <p:spPr>
          <a:xfrm>
            <a:off x="435429" y="371772"/>
            <a:ext cx="9875520" cy="1356360"/>
          </a:xfrm>
        </p:spPr>
        <p:txBody>
          <a:bodyPr/>
          <a:lstStyle/>
          <a:p>
            <a:r>
              <a:rPr lang="en-US" sz="4000" b="1" u="sng" dirty="0"/>
              <a:t>Role of CoC funded PSH and RRH agencies</a:t>
            </a:r>
            <a:r>
              <a:rPr lang="en-US" b="1" u="sng" dirty="0"/>
              <a:t>:</a:t>
            </a:r>
          </a:p>
        </p:txBody>
      </p:sp>
      <p:sp>
        <p:nvSpPr>
          <p:cNvPr id="3" name="Content Placeholder 2">
            <a:extLst>
              <a:ext uri="{FF2B5EF4-FFF2-40B4-BE49-F238E27FC236}">
                <a16:creationId xmlns:a16="http://schemas.microsoft.com/office/drawing/2014/main" id="{E64B51E8-C3FE-4F62-9047-C9E34FAE3FE9}"/>
              </a:ext>
            </a:extLst>
          </p:cNvPr>
          <p:cNvSpPr>
            <a:spLocks noGrp="1"/>
          </p:cNvSpPr>
          <p:nvPr>
            <p:ph idx="1"/>
          </p:nvPr>
        </p:nvSpPr>
        <p:spPr>
          <a:xfrm>
            <a:off x="435429" y="1728132"/>
            <a:ext cx="11280351" cy="4520268"/>
          </a:xfrm>
        </p:spPr>
        <p:txBody>
          <a:bodyPr>
            <a:normAutofit/>
          </a:bodyPr>
          <a:lstStyle/>
          <a:p>
            <a:pPr marL="0" marR="0" indent="0">
              <a:lnSpc>
                <a:spcPct val="107000"/>
              </a:lnSpc>
              <a:spcBef>
                <a:spcPts val="0"/>
              </a:spcBef>
              <a:spcAft>
                <a:spcPts val="80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COC funded PSH and RRH agencies will play a critical role in determining households eligible and ready for EHVs.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These agencies and their case managers will work with the household to assess whether the household is ready to move on and if the client chooses to do so.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These agencies and their case managers will work with the household to fill out any paperwork required by the PHA.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These agencies and their case managers will assist the household to fill out the release of information form and homeless verification for the EHV program. </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These agencies and their case managers will send the referrals and required documents to the CE Leads/SSO staff in accordance with the COC order of priority for EHV. </a:t>
            </a:r>
          </a:p>
          <a:p>
            <a:pPr marL="274320" marR="0" indent="0">
              <a:lnSpc>
                <a:spcPct val="107000"/>
              </a:lnSpc>
              <a:spcBef>
                <a:spcPts val="0"/>
              </a:spcBef>
              <a:spcAft>
                <a:spcPts val="80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600" i="1" dirty="0">
                <a:effectLst/>
                <a:latin typeface="Calibri" panose="020F0502020204030204" pitchFamily="34" charset="0"/>
                <a:ea typeface="Calibri" panose="020F0502020204030204" pitchFamily="34" charset="0"/>
                <a:cs typeface="Times New Roman" panose="02020603050405020304" pitchFamily="18" charset="0"/>
              </a:rPr>
              <a:t>*note – If the Local Homeless Coalition does not have a CoC funded project or all CoC funded project recipients have been served, ESG funded RRH recipients can then be served if those households have been determined ready to move on using a CoC approved move on tool AND the unit has passed an HQS inspection. </a:t>
            </a:r>
          </a:p>
          <a:p>
            <a:pPr marL="0" marR="0" indent="0">
              <a:lnSpc>
                <a:spcPct val="107000"/>
              </a:lnSpc>
              <a:spcBef>
                <a:spcPts val="0"/>
              </a:spcBef>
              <a:spcAft>
                <a:spcPts val="80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Resource: Landlord move on letter template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 indent="0">
              <a:buNone/>
            </a:pPr>
            <a:endParaRPr lang="en-US" dirty="0"/>
          </a:p>
        </p:txBody>
      </p:sp>
      <p:pic>
        <p:nvPicPr>
          <p:cNvPr id="4" name="Picture 3">
            <a:extLst>
              <a:ext uri="{FF2B5EF4-FFF2-40B4-BE49-F238E27FC236}">
                <a16:creationId xmlns:a16="http://schemas.microsoft.com/office/drawing/2014/main" id="{F7C00752-A7BE-4AE8-9351-B7CC28CE094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389252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BB52B-7666-4361-B7CC-80992E2E50C7}"/>
              </a:ext>
            </a:extLst>
          </p:cNvPr>
          <p:cNvSpPr>
            <a:spLocks noGrp="1"/>
          </p:cNvSpPr>
          <p:nvPr>
            <p:ph type="title"/>
          </p:nvPr>
        </p:nvSpPr>
        <p:spPr/>
        <p:txBody>
          <a:bodyPr/>
          <a:lstStyle/>
          <a:p>
            <a:r>
              <a:rPr lang="en-US" b="1" u="sng" dirty="0"/>
              <a:t>Contact Information</a:t>
            </a:r>
            <a:endParaRPr lang="en-US" dirty="0"/>
          </a:p>
        </p:txBody>
      </p:sp>
      <p:sp>
        <p:nvSpPr>
          <p:cNvPr id="3" name="Content Placeholder 2">
            <a:extLst>
              <a:ext uri="{FF2B5EF4-FFF2-40B4-BE49-F238E27FC236}">
                <a16:creationId xmlns:a16="http://schemas.microsoft.com/office/drawing/2014/main" id="{424B14CE-2999-4FFE-A290-B0AF9566730C}"/>
              </a:ext>
            </a:extLst>
          </p:cNvPr>
          <p:cNvSpPr>
            <a:spLocks noGrp="1"/>
          </p:cNvSpPr>
          <p:nvPr>
            <p:ph sz="half" idx="1"/>
          </p:nvPr>
        </p:nvSpPr>
        <p:spPr/>
        <p:txBody>
          <a:bodyPr>
            <a:normAutofit/>
          </a:bodyPr>
          <a:lstStyle/>
          <a:p>
            <a:pPr marL="274320" lvl="1" indent="0">
              <a:buNone/>
            </a:pPr>
            <a:r>
              <a:rPr lang="en-US" b="1" dirty="0"/>
              <a:t>Carrie Poser</a:t>
            </a:r>
            <a:r>
              <a:rPr lang="en-US" dirty="0"/>
              <a:t>				</a:t>
            </a:r>
            <a:endParaRPr lang="en-US" b="1" dirty="0"/>
          </a:p>
          <a:p>
            <a:pPr marL="274320" lvl="1" indent="0">
              <a:buNone/>
            </a:pPr>
            <a:r>
              <a:rPr lang="en-US" dirty="0"/>
              <a:t>CoC Director</a:t>
            </a:r>
          </a:p>
          <a:p>
            <a:pPr marL="274320" lvl="1" indent="0">
              <a:buNone/>
            </a:pPr>
            <a:r>
              <a:rPr lang="en-US" dirty="0"/>
              <a:t>Wisconsin Balance of State CoC		</a:t>
            </a:r>
          </a:p>
          <a:p>
            <a:pPr marL="274320" lvl="1" indent="0">
              <a:buNone/>
            </a:pPr>
            <a:r>
              <a:rPr lang="en-US" dirty="0">
                <a:hlinkClick r:id="rId2"/>
              </a:rPr>
              <a:t>carrie.poserwibos.org</a:t>
            </a:r>
            <a:r>
              <a:rPr lang="en-US" dirty="0"/>
              <a:t>	</a:t>
            </a:r>
          </a:p>
          <a:p>
            <a:pPr marL="274320" lvl="1" indent="0">
              <a:buNone/>
            </a:pPr>
            <a:r>
              <a:rPr lang="en-US" dirty="0"/>
              <a:t>		</a:t>
            </a:r>
          </a:p>
          <a:p>
            <a:pPr marL="274320" lvl="1" indent="0">
              <a:buNone/>
            </a:pPr>
            <a:r>
              <a:rPr lang="en-US" dirty="0"/>
              <a:t>PO Box 272, </a:t>
            </a:r>
            <a:r>
              <a:rPr lang="en-US" dirty="0" err="1"/>
              <a:t>Eau</a:t>
            </a:r>
            <a:r>
              <a:rPr lang="en-US" dirty="0"/>
              <a:t> Claire, WI  54702</a:t>
            </a:r>
          </a:p>
          <a:p>
            <a:pPr marL="274320" lvl="1" indent="0">
              <a:buNone/>
            </a:pPr>
            <a:r>
              <a:rPr lang="en-US" dirty="0"/>
              <a:t>Phone: 715-598-3301				</a:t>
            </a:r>
          </a:p>
          <a:p>
            <a:pPr marL="274320" lvl="1" indent="0">
              <a:buNone/>
            </a:pPr>
            <a:r>
              <a:rPr lang="en-US" dirty="0"/>
              <a:t>Website:  </a:t>
            </a:r>
            <a:r>
              <a:rPr lang="en-US" dirty="0">
                <a:hlinkClick r:id="rId3"/>
              </a:rPr>
              <a:t>www.wiboscoc.org</a:t>
            </a:r>
            <a:r>
              <a:rPr lang="en-US" dirty="0"/>
              <a:t> 	</a:t>
            </a:r>
          </a:p>
        </p:txBody>
      </p:sp>
      <p:sp>
        <p:nvSpPr>
          <p:cNvPr id="4" name="Content Placeholder 3">
            <a:extLst>
              <a:ext uri="{FF2B5EF4-FFF2-40B4-BE49-F238E27FC236}">
                <a16:creationId xmlns:a16="http://schemas.microsoft.com/office/drawing/2014/main" id="{7712B7A9-F00C-49E5-A4E5-0BC09D9B21B4}"/>
              </a:ext>
            </a:extLst>
          </p:cNvPr>
          <p:cNvSpPr>
            <a:spLocks noGrp="1"/>
          </p:cNvSpPr>
          <p:nvPr>
            <p:ph sz="half" idx="2"/>
          </p:nvPr>
        </p:nvSpPr>
        <p:spPr/>
        <p:txBody>
          <a:bodyPr>
            <a:normAutofit/>
          </a:bodyPr>
          <a:lstStyle/>
          <a:p>
            <a:pPr marL="274320" lvl="1" indent="0">
              <a:buNone/>
            </a:pPr>
            <a:r>
              <a:rPr lang="en-US" b="1" dirty="0"/>
              <a:t>Ryan Graham</a:t>
            </a:r>
            <a:r>
              <a:rPr lang="en-US" dirty="0"/>
              <a:t>				</a:t>
            </a:r>
            <a:endParaRPr lang="en-US" b="1" dirty="0"/>
          </a:p>
          <a:p>
            <a:pPr marL="274320" lvl="1" indent="0">
              <a:buNone/>
            </a:pPr>
            <a:r>
              <a:rPr lang="en-US" dirty="0"/>
              <a:t>Coordinated Entry Systems Specialist</a:t>
            </a:r>
          </a:p>
          <a:p>
            <a:pPr marL="274320" lvl="1" indent="0">
              <a:buNone/>
            </a:pPr>
            <a:r>
              <a:rPr lang="en-US" dirty="0"/>
              <a:t>Wisconsin Balance of State CoC		</a:t>
            </a:r>
          </a:p>
          <a:p>
            <a:pPr marL="274320" lvl="1" indent="0">
              <a:buNone/>
            </a:pPr>
            <a:r>
              <a:rPr lang="en-US" dirty="0">
                <a:hlinkClick r:id="rId2"/>
              </a:rPr>
              <a:t>ryan.graham@wibos.org</a:t>
            </a:r>
            <a:r>
              <a:rPr lang="en-US" dirty="0"/>
              <a:t>			</a:t>
            </a:r>
          </a:p>
          <a:p>
            <a:pPr marL="274320" lvl="1" indent="0">
              <a:buNone/>
            </a:pPr>
            <a:r>
              <a:rPr lang="en-US" dirty="0"/>
              <a:t>PO Box 272, </a:t>
            </a:r>
            <a:r>
              <a:rPr lang="en-US" dirty="0" err="1"/>
              <a:t>Eau</a:t>
            </a:r>
            <a:r>
              <a:rPr lang="en-US" dirty="0"/>
              <a:t> Claire, WI  54702</a:t>
            </a:r>
          </a:p>
          <a:p>
            <a:pPr marL="274320" lvl="1" indent="0">
              <a:buNone/>
            </a:pPr>
            <a:r>
              <a:rPr lang="en-US" dirty="0"/>
              <a:t>Phone: 715-225-0164				</a:t>
            </a:r>
          </a:p>
          <a:p>
            <a:pPr marL="274320" lvl="1" indent="0">
              <a:buNone/>
            </a:pPr>
            <a:r>
              <a:rPr lang="en-US" dirty="0"/>
              <a:t>Website:  </a:t>
            </a:r>
            <a:r>
              <a:rPr lang="en-US" dirty="0">
                <a:hlinkClick r:id="rId3"/>
              </a:rPr>
              <a:t>www.wiboscoc.org</a:t>
            </a:r>
            <a:r>
              <a:rPr lang="en-US" dirty="0"/>
              <a:t> 	</a:t>
            </a:r>
          </a:p>
          <a:p>
            <a:pPr marL="45720" indent="0">
              <a:buNone/>
            </a:pPr>
            <a:endParaRPr lang="en-US" dirty="0"/>
          </a:p>
        </p:txBody>
      </p:sp>
    </p:spTree>
    <p:extLst>
      <p:ext uri="{BB962C8B-B14F-4D97-AF65-F5344CB8AC3E}">
        <p14:creationId xmlns:p14="http://schemas.microsoft.com/office/powerpoint/2010/main" val="282781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21898</TotalTime>
  <Words>1210</Words>
  <Application>Microsoft Office PowerPoint</Application>
  <PresentationFormat>Widescreen</PresentationFormat>
  <Paragraphs>92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Corbel</vt:lpstr>
      <vt:lpstr>Courier New</vt:lpstr>
      <vt:lpstr>Symbol</vt:lpstr>
      <vt:lpstr>Basis</vt:lpstr>
      <vt:lpstr>Emergency Housing Vouchers in the WI BOSCOC</vt:lpstr>
      <vt:lpstr>Overview of EHV program:</vt:lpstr>
      <vt:lpstr>Overview continued:</vt:lpstr>
      <vt:lpstr>Required Partnership with the CoC:</vt:lpstr>
      <vt:lpstr>Role of the CoC:</vt:lpstr>
      <vt:lpstr>Role of the CE Leads/SSO staff:</vt:lpstr>
      <vt:lpstr>Role of CoC funded PSH and RRH agencies:</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rgraham2227@outlook.com</cp:lastModifiedBy>
  <cp:revision>766</cp:revision>
  <cp:lastPrinted>2019-02-11T20:46:36Z</cp:lastPrinted>
  <dcterms:created xsi:type="dcterms:W3CDTF">2016-02-03T16:01:10Z</dcterms:created>
  <dcterms:modified xsi:type="dcterms:W3CDTF">2021-06-15T13:55:13Z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