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1" r:id="rId2"/>
  </p:sldMasterIdLst>
  <p:notesMasterIdLst>
    <p:notesMasterId r:id="rId22"/>
  </p:notesMasterIdLst>
  <p:handoutMasterIdLst>
    <p:handoutMasterId r:id="rId23"/>
  </p:handoutMasterIdLst>
  <p:sldIdLst>
    <p:sldId id="256" r:id="rId3"/>
    <p:sldId id="509" r:id="rId4"/>
    <p:sldId id="519" r:id="rId5"/>
    <p:sldId id="520" r:id="rId6"/>
    <p:sldId id="511" r:id="rId7"/>
    <p:sldId id="512" r:id="rId8"/>
    <p:sldId id="523" r:id="rId9"/>
    <p:sldId id="521" r:id="rId10"/>
    <p:sldId id="522" r:id="rId11"/>
    <p:sldId id="524" r:id="rId12"/>
    <p:sldId id="525" r:id="rId13"/>
    <p:sldId id="527" r:id="rId14"/>
    <p:sldId id="526" r:id="rId15"/>
    <p:sldId id="510" r:id="rId16"/>
    <p:sldId id="513" r:id="rId17"/>
    <p:sldId id="515" r:id="rId18"/>
    <p:sldId id="516" r:id="rId19"/>
    <p:sldId id="518" r:id="rId20"/>
    <p:sldId id="514"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239" autoAdjust="0"/>
    <p:restoredTop sz="95274" autoAdjust="0"/>
  </p:normalViewPr>
  <p:slideViewPr>
    <p:cSldViewPr snapToGrid="0">
      <p:cViewPr varScale="1">
        <p:scale>
          <a:sx n="115" d="100"/>
          <a:sy n="115" d="100"/>
        </p:scale>
        <p:origin x="576" y="77"/>
      </p:cViewPr>
      <p:guideLst>
        <p:guide pos="3840"/>
        <p:guide orient="horz" pos="2160"/>
      </p:guideLst>
    </p:cSldViewPr>
  </p:slideViewPr>
  <p:notesTextViewPr>
    <p:cViewPr>
      <p:scale>
        <a:sx n="1" d="1"/>
        <a:sy n="1" d="1"/>
      </p:scale>
      <p:origin x="0" y="0"/>
    </p:cViewPr>
  </p:notesTextViewPr>
  <p:notesViewPr>
    <p:cSldViewPr snapToGrid="0">
      <p:cViewPr varScale="1">
        <p:scale>
          <a:sx n="63" d="100"/>
          <a:sy n="63" d="100"/>
        </p:scale>
        <p:origin x="1986"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0EA5F0D-C1DC-412F-A146-DDB3A74B588F}" type="datetimeFigureOut">
              <a:rPr lang="en-US"/>
              <a:pPr/>
              <a:t>2/10/2020</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BAE14B8-3CC9-472D-9BC5-A84D80684DE2}" type="slidenum">
              <a:rPr/>
              <a:pPr/>
              <a:t>‹#›</a:t>
            </a:fld>
            <a:endParaRPr/>
          </a:p>
        </p:txBody>
      </p:sp>
    </p:spTree>
    <p:extLst>
      <p:ext uri="{BB962C8B-B14F-4D97-AF65-F5344CB8AC3E}">
        <p14:creationId xmlns:p14="http://schemas.microsoft.com/office/powerpoint/2010/main" val="2577827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CDE508-72C8-4AB5-AA9C-1584D31690E0}" type="datetimeFigureOut">
              <a:rPr lang="en-US"/>
              <a:pPr/>
              <a:t>2/10/2020</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B667E1-E601-4AAF-B95C-B25720D70A60}" type="slidenum">
              <a:rPr/>
              <a:pPr/>
              <a:t>‹#›</a:t>
            </a:fld>
            <a:endParaRPr/>
          </a:p>
        </p:txBody>
      </p:sp>
    </p:spTree>
    <p:extLst>
      <p:ext uri="{BB962C8B-B14F-4D97-AF65-F5344CB8AC3E}">
        <p14:creationId xmlns:p14="http://schemas.microsoft.com/office/powerpoint/2010/main" val="7111367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5923F103-BC34-4FE4-A40E-EDDEECFDA5D0}" type="datetimeFigureOut">
              <a:rPr lang="en-US" smtClean="0"/>
              <a:pPr/>
              <a:t>2/10/2020</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r>
              <a:rPr lang="en-US" smtClean="0"/>
              <a:t>
              </a:t>
            </a:r>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57F1E4F-1CFF-5643-939E-217C01CDF565}" type="slidenum">
              <a:rPr lang="en-US" smtClean="0"/>
              <a:pPr/>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27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5462074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6686510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E583DDF-CA54-461A-A486-592D2374C532}" type="datetimeFigureOut">
              <a:rPr lang="en-US" smtClean="0"/>
              <a:pPr/>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25200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583DDF-CA54-461A-A486-592D2374C532}" type="datetimeFigureOut">
              <a:rPr lang="en-US" smtClean="0"/>
              <a:pPr/>
              <a:t>2/10/2020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8D9AD5-F248-4919-864A-CFD76CC027D6}" type="slidenum">
              <a:rPr lang="en-US" smtClean="0"/>
              <a:pPr/>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11177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A879FD0-C37A-4F50-8F3B-5FA0D9D0B42F}" type="datetimeFigureOut">
              <a:rPr lang="en-US" smtClean="0"/>
              <a:pPr/>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06EF73-9DB8-4763-865F-2F88181A4732}" type="slidenum">
              <a:rPr lang="en-US" smtClean="0"/>
              <a:pPr/>
              <a:t>‹#›</a:t>
            </a:fld>
            <a:endParaRPr lang="en-US"/>
          </a:p>
        </p:txBody>
      </p:sp>
    </p:spTree>
    <p:extLst>
      <p:ext uri="{BB962C8B-B14F-4D97-AF65-F5344CB8AC3E}">
        <p14:creationId xmlns:p14="http://schemas.microsoft.com/office/powerpoint/2010/main" val="14242137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E583DDF-CA54-461A-A486-592D2374C532}" type="datetimeFigureOut">
              <a:rPr lang="en-US" smtClean="0"/>
              <a:pPr/>
              <a:t>2/10/2020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781444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E583DDF-CA54-461A-A486-592D2374C532}" type="datetimeFigureOut">
              <a:rPr lang="en-US" smtClean="0"/>
              <a:pPr/>
              <a:t>2/10/2020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107149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583DDF-CA54-461A-A486-592D2374C532}" type="datetimeFigureOut">
              <a:rPr lang="en-US" smtClean="0"/>
              <a:pPr/>
              <a:t>2/10/2020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251060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4074210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583DDF-CA54-461A-A486-592D2374C532}" type="datetimeFigureOut">
              <a:rPr lang="en-US" smtClean="0"/>
              <a:pPr/>
              <a:t>2/10/2020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8D9AD5-F248-4919-864A-CFD76CC027D6}" type="slidenum">
              <a:rPr lang="en-US" smtClean="0"/>
              <a:pPr/>
              <a:t>‹#›</a:t>
            </a:fld>
            <a:endParaRPr lang="en-US"/>
          </a:p>
        </p:txBody>
      </p:sp>
    </p:spTree>
    <p:extLst>
      <p:ext uri="{BB962C8B-B14F-4D97-AF65-F5344CB8AC3E}">
        <p14:creationId xmlns:p14="http://schemas.microsoft.com/office/powerpoint/2010/main" val="28594854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E583DDF-CA54-461A-A486-592D2374C532}" type="datetimeFigureOut">
              <a:rPr lang="en-US" smtClean="0"/>
              <a:pPr/>
              <a:t>2/10/2020</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CA8D9AD5-F248-4919-864A-CFD76CC027D6}" type="slidenum">
              <a:rPr lang="en-US" smtClean="0"/>
              <a:pPr/>
              <a:t>‹#›</a:t>
            </a:fld>
            <a:endParaRPr lang="en-US"/>
          </a:p>
        </p:txBody>
      </p:sp>
    </p:spTree>
    <p:extLst>
      <p:ext uri="{BB962C8B-B14F-4D97-AF65-F5344CB8AC3E}">
        <p14:creationId xmlns:p14="http://schemas.microsoft.com/office/powerpoint/2010/main" val="307265931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dhomelessness.org/wp-content/uploads/2019/07/HUD-VASH-2019-v2-FINAL.pdf"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https://www.congress.gov/bill/116th-congress/senate-bill/2061" TargetMode="External"/><Relationship Id="rId4" Type="http://schemas.openxmlformats.org/officeDocument/2006/relationships/hyperlink" Target="https://www.congress.gov/bill/116th-congress/house-bill/2398?q=%7B%22search%22%3A%5B%222398%22%5D%7D&amp;s=1&amp;r=1"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opportunityhome.org/about-u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docs.legis.wisconsin.gov/2019/committees/senate/1961" TargetMode="External"/><Relationship Id="rId2" Type="http://schemas.openxmlformats.org/officeDocument/2006/relationships/hyperlink" Target="https://docs.legis.wisconsin.gov/2019/committees/senate/1964" TargetMode="Externa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https://docs.legis.wisconsin.gov/2019/committees/senate/1954"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nlihc.org/resource/house-financial-services-committee-approves-ending-homelessness-act" TargetMode="External"/><Relationship Id="rId2" Type="http://schemas.openxmlformats.org/officeDocument/2006/relationships/hyperlink" Target="https://endhomelessness.org/wp-content/uploads/2019/07/The-Ending-Homelessness-Act-of-2019-H.R.-1856-v2.pdf" TargetMode="External"/><Relationship Id="rId1" Type="http://schemas.openxmlformats.org/officeDocument/2006/relationships/slideLayout" Target="../slideLayouts/slideLayout2.xml"/><Relationship Id="rId4" Type="http://schemas.openxmlformats.org/officeDocument/2006/relationships/hyperlink" Target="https://www.congress.gov/bill/116th-congress/house-bill/1856?q=%7b%22search%22:%5b%22hr1856%22%5d%7d&amp;s=3&amp;r=1"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congress.gov/bill/116th-congress/senate-bill/2282/all-info"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www.congress.gov/bill/116th-congress/house-bill/4029"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ongress.gov/bill/116th-congress/house-bill/4300/all-inf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Federal &amp; State Legislative Landscape </a:t>
            </a:r>
            <a:endParaRPr lang="en-US" sz="6000" dirty="0"/>
          </a:p>
        </p:txBody>
      </p:sp>
      <p:sp>
        <p:nvSpPr>
          <p:cNvPr id="3" name="Subtitle 2"/>
          <p:cNvSpPr>
            <a:spLocks noGrp="1"/>
          </p:cNvSpPr>
          <p:nvPr>
            <p:ph type="subTitle" idx="1"/>
          </p:nvPr>
        </p:nvSpPr>
        <p:spPr/>
        <p:txBody>
          <a:bodyPr/>
          <a:lstStyle/>
          <a:p>
            <a:r>
              <a:rPr lang="en-US" dirty="0" smtClean="0"/>
              <a:t>Carrie Poser</a:t>
            </a:r>
          </a:p>
          <a:p>
            <a:r>
              <a:rPr lang="en-US" dirty="0" smtClean="0"/>
              <a:t>CoC Director, WI Balance of State CoC</a:t>
            </a:r>
          </a:p>
          <a:p>
            <a:r>
              <a:rPr lang="en-US" smtClean="0"/>
              <a:t>February 2020</a:t>
            </a:r>
            <a:endParaRPr lang="en-US" dirty="0"/>
          </a:p>
        </p:txBody>
      </p:sp>
    </p:spTree>
    <p:extLst>
      <p:ext uri="{BB962C8B-B14F-4D97-AF65-F5344CB8AC3E}">
        <p14:creationId xmlns:p14="http://schemas.microsoft.com/office/powerpoint/2010/main" val="325067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033" y="337030"/>
            <a:ext cx="9472089" cy="872971"/>
          </a:xfrm>
        </p:spPr>
        <p:txBody>
          <a:bodyPr>
            <a:normAutofit/>
          </a:bodyPr>
          <a:lstStyle/>
          <a:p>
            <a:r>
              <a:rPr lang="en-US" sz="2800" b="1" dirty="0"/>
              <a:t> </a:t>
            </a:r>
            <a:r>
              <a:rPr lang="en-US" sz="2800" b="1" dirty="0" smtClean="0"/>
              <a:t>H.R. 2398 – Expanding Eligibility for HUD-VASH</a:t>
            </a:r>
            <a:endParaRPr lang="en-US" sz="2800" dirty="0"/>
          </a:p>
        </p:txBody>
      </p:sp>
      <p:sp>
        <p:nvSpPr>
          <p:cNvPr id="3" name="Content Placeholder 2"/>
          <p:cNvSpPr>
            <a:spLocks noGrp="1"/>
          </p:cNvSpPr>
          <p:nvPr>
            <p:ph idx="1"/>
          </p:nvPr>
        </p:nvSpPr>
        <p:spPr>
          <a:xfrm>
            <a:off x="585216" y="1113183"/>
            <a:ext cx="11155680" cy="5342481"/>
          </a:xfrm>
        </p:spPr>
        <p:txBody>
          <a:bodyPr>
            <a:normAutofit/>
          </a:bodyPr>
          <a:lstStyle/>
          <a:p>
            <a:r>
              <a:rPr lang="en-US" dirty="0"/>
              <a:t>Chronically homeless veterans who have been other than honorably (OTH) discharged are not receiving the housing and service to end their homelessness. </a:t>
            </a:r>
            <a:r>
              <a:rPr lang="en-US" dirty="0"/>
              <a:t>Although an OTH discharge is the most severe administrative discharge a veteran can receive, it is not a punitive discharge, and should not be confused with a dishonorable (“bad-conduct”) discharge.</a:t>
            </a:r>
          </a:p>
          <a:p>
            <a:r>
              <a:rPr lang="en-US" dirty="0" smtClean="0"/>
              <a:t>H.R</a:t>
            </a:r>
            <a:r>
              <a:rPr lang="en-US" dirty="0"/>
              <a:t>. 2398 and S. 2061 would make these veterans eligible for the highly effective HUD-VASH program.  </a:t>
            </a:r>
            <a:endParaRPr lang="en-US" dirty="0" smtClean="0"/>
          </a:p>
          <a:p>
            <a:r>
              <a:rPr lang="en-US" dirty="0" smtClean="0"/>
              <a:t>H.R. 2398 was approved by House Financial Services committee on 11/14, after having been approved by the House Veterans Affairs committee in May. </a:t>
            </a:r>
          </a:p>
          <a:p>
            <a:pPr marL="342900" indent="-342900"/>
            <a:endParaRPr lang="en-US" b="1" dirty="0" smtClean="0">
              <a:solidFill>
                <a:srgbClr val="7030A0"/>
              </a:solidFill>
            </a:endParaRPr>
          </a:p>
          <a:p>
            <a:pPr marL="342900" indent="-342900"/>
            <a:r>
              <a:rPr lang="en-US" b="1" dirty="0" smtClean="0">
                <a:solidFill>
                  <a:srgbClr val="7030A0"/>
                </a:solidFill>
              </a:rPr>
              <a:t>Update</a:t>
            </a:r>
            <a:r>
              <a:rPr lang="en-US" b="1" dirty="0">
                <a:solidFill>
                  <a:srgbClr val="7030A0"/>
                </a:solidFill>
              </a:rPr>
              <a:t>:  </a:t>
            </a:r>
          </a:p>
          <a:p>
            <a:pPr marL="571500" lvl="1" indent="-342900"/>
            <a:r>
              <a:rPr lang="en-US" dirty="0" smtClean="0"/>
              <a:t>S. 2061 awaits consideration by the Senate Banking, Housing, and Urban Affairs committee.</a:t>
            </a:r>
            <a:endParaRPr lang="en-US" dirty="0"/>
          </a:p>
          <a:p>
            <a:pPr marL="342900" indent="-342900"/>
            <a:endParaRPr lang="en-US" dirty="0" smtClean="0"/>
          </a:p>
          <a:p>
            <a:pPr marL="0" indent="0">
              <a:buNone/>
            </a:pPr>
            <a:endParaRPr lang="en-US" dirty="0" smtClean="0"/>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4" name="Rectangle 3"/>
          <p:cNvSpPr/>
          <p:nvPr/>
        </p:nvSpPr>
        <p:spPr>
          <a:xfrm>
            <a:off x="585216" y="5572986"/>
            <a:ext cx="11130564" cy="954107"/>
          </a:xfrm>
          <a:prstGeom prst="rect">
            <a:avLst/>
          </a:prstGeom>
        </p:spPr>
        <p:txBody>
          <a:bodyPr wrap="square">
            <a:spAutoFit/>
          </a:bodyPr>
          <a:lstStyle/>
          <a:p>
            <a:r>
              <a:rPr lang="en-US" sz="1400" dirty="0"/>
              <a:t>NAEH Policy </a:t>
            </a:r>
            <a:r>
              <a:rPr lang="en-US" sz="1400" dirty="0" smtClean="0"/>
              <a:t>Brief:  </a:t>
            </a:r>
            <a:r>
              <a:rPr lang="en-US" sz="1400" u="sng" dirty="0" smtClean="0">
                <a:hlinkClick r:id="rId3"/>
              </a:rPr>
              <a:t>https</a:t>
            </a:r>
            <a:r>
              <a:rPr lang="en-US" sz="1400" u="sng" dirty="0">
                <a:hlinkClick r:id="rId3"/>
              </a:rPr>
              <a:t>://endhomelessness.org/wp-content/uploads/2019/07/HUD-VASH-2019-v2-FINAL.pdf</a:t>
            </a:r>
            <a:endParaRPr lang="en-US" sz="1400" dirty="0"/>
          </a:p>
          <a:p>
            <a:r>
              <a:rPr lang="en-US" sz="1400" dirty="0"/>
              <a:t> </a:t>
            </a:r>
          </a:p>
          <a:p>
            <a:r>
              <a:rPr lang="en-US" sz="1400" dirty="0"/>
              <a:t>Actual Bills:  </a:t>
            </a:r>
            <a:r>
              <a:rPr lang="en-US" sz="1400" u="sng" dirty="0" smtClean="0">
                <a:hlinkClick r:id="rId4"/>
              </a:rPr>
              <a:t>https</a:t>
            </a:r>
            <a:r>
              <a:rPr lang="en-US" sz="1400" u="sng" dirty="0">
                <a:hlinkClick r:id="rId4"/>
              </a:rPr>
              <a:t>://www.congress.gov/bill/116th-congress/house-bill/2398?q=%7B%22search%22%3A%5B%222398%22%5D%7D&amp;s=1&amp;r=1</a:t>
            </a:r>
            <a:r>
              <a:rPr lang="en-US" sz="1400" dirty="0"/>
              <a:t> </a:t>
            </a:r>
          </a:p>
          <a:p>
            <a:r>
              <a:rPr lang="en-US" sz="1400" dirty="0"/>
              <a:t> </a:t>
            </a:r>
            <a:r>
              <a:rPr lang="en-US" sz="1400" u="sng" dirty="0" smtClean="0">
                <a:hlinkClick r:id="rId5"/>
              </a:rPr>
              <a:t>https</a:t>
            </a:r>
            <a:r>
              <a:rPr lang="en-US" sz="1400" u="sng" dirty="0">
                <a:hlinkClick r:id="rId5"/>
              </a:rPr>
              <a:t>://www.congress.gov/bill/116th-congress/senate-bill/2061</a:t>
            </a:r>
            <a:endParaRPr lang="en-US" sz="1400" dirty="0"/>
          </a:p>
        </p:txBody>
      </p:sp>
    </p:spTree>
    <p:extLst>
      <p:ext uri="{BB962C8B-B14F-4D97-AF65-F5344CB8AC3E}">
        <p14:creationId xmlns:p14="http://schemas.microsoft.com/office/powerpoint/2010/main" val="23412776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033" y="337031"/>
            <a:ext cx="9472089" cy="590622"/>
          </a:xfrm>
        </p:spPr>
        <p:txBody>
          <a:bodyPr>
            <a:normAutofit/>
          </a:bodyPr>
          <a:lstStyle/>
          <a:p>
            <a:r>
              <a:rPr lang="en-US" sz="2800" b="1" dirty="0" smtClean="0"/>
              <a:t>Other</a:t>
            </a:r>
            <a:endParaRPr lang="en-US" sz="2800" dirty="0"/>
          </a:p>
        </p:txBody>
      </p:sp>
      <p:sp>
        <p:nvSpPr>
          <p:cNvPr id="3" name="Content Placeholder 2"/>
          <p:cNvSpPr>
            <a:spLocks noGrp="1"/>
          </p:cNvSpPr>
          <p:nvPr>
            <p:ph idx="1"/>
          </p:nvPr>
        </p:nvSpPr>
        <p:spPr>
          <a:xfrm>
            <a:off x="585216" y="1251431"/>
            <a:ext cx="11155680" cy="5204234"/>
          </a:xfrm>
        </p:spPr>
        <p:txBody>
          <a:bodyPr>
            <a:normAutofit fontScale="92500" lnSpcReduction="10000"/>
          </a:bodyPr>
          <a:lstStyle/>
          <a:p>
            <a:r>
              <a:rPr lang="en-US" b="1" dirty="0"/>
              <a:t>Providing Health Care for the Homeless</a:t>
            </a:r>
          </a:p>
          <a:p>
            <a:pPr lvl="1"/>
            <a:r>
              <a:rPr lang="en-US" dirty="0"/>
              <a:t>The Social Determinants of Health Act, which had been introduced in the House (H.R. 4004) in July by Representative Cheri Bustos (D-IL), was introduced in the Senate in December by Senator Todd Young (R-IN).  The bill would encourage states to consider social determinants of health (e.g., housing education, neighborhood, income, etc.) in the development of health care policy, which should lead to better and less expensive health care. </a:t>
            </a:r>
          </a:p>
          <a:p>
            <a:r>
              <a:rPr lang="en-US" b="1" dirty="0"/>
              <a:t>Creating New Vouchers for Families in Need</a:t>
            </a:r>
          </a:p>
          <a:p>
            <a:pPr lvl="1"/>
            <a:r>
              <a:rPr lang="en-US" dirty="0"/>
              <a:t>The Family Stability and Opportunity Vouchers Act of 2019 (S. 3083) would establish 500,000 new Housing Choice Vouchers over the next five years for families that are experiencing homelessness, housing instability, or wish to live in areas with quality schools and other opportunities for healthy development. </a:t>
            </a:r>
          </a:p>
          <a:p>
            <a:pPr lvl="1"/>
            <a:endParaRPr lang="en-US" dirty="0" smtClean="0"/>
          </a:p>
          <a:p>
            <a:pPr lvl="1"/>
            <a:r>
              <a:rPr lang="en-US" dirty="0" smtClean="0"/>
              <a:t>The </a:t>
            </a:r>
            <a:r>
              <a:rPr lang="en-US" dirty="0"/>
              <a:t>legislation was introduced by Senator Todd Young (R-IN), and it is cosponsored by Senator Chris Van </a:t>
            </a:r>
            <a:r>
              <a:rPr lang="en-US" dirty="0" err="1"/>
              <a:t>Hollen</a:t>
            </a:r>
            <a:r>
              <a:rPr lang="en-US" dirty="0"/>
              <a:t> (D-MD).  The Center for Budget and Policy Priorities, which was extensively involved in the drafting of this important legislation, reports that, </a:t>
            </a:r>
            <a:r>
              <a:rPr lang="en-US" b="1" i="1" dirty="0"/>
              <a:t>“</a:t>
            </a:r>
            <a:r>
              <a:rPr lang="en-US" i="1" dirty="0"/>
              <a:t>Housing mobility programs help low-income families with children use Housing Choice Vouchers to move to high-opportunity neighborhoods. These neighborhoods often have less poverty, better schools, less crime, and more resources such as grocery stores and parks, which together promote better health and life satisfaction for parents and children and improve children’s chances of succeeding in school and earning more as adults.”</a:t>
            </a:r>
            <a:endParaRPr lang="en-US" dirty="0"/>
          </a:p>
          <a:p>
            <a:pPr marL="342900" indent="-342900"/>
            <a:endParaRPr lang="en-US" dirty="0" smtClean="0"/>
          </a:p>
          <a:p>
            <a:pPr marL="0" indent="0">
              <a:buNone/>
            </a:pPr>
            <a:endParaRPr lang="en-US" dirty="0" smtClean="0"/>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6744525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609600"/>
            <a:ext cx="8842159" cy="872971"/>
          </a:xfrm>
        </p:spPr>
        <p:txBody>
          <a:bodyPr>
            <a:normAutofit/>
          </a:bodyPr>
          <a:lstStyle/>
          <a:p>
            <a:r>
              <a:rPr lang="en-US" sz="4000" b="1" u="sng" dirty="0" smtClean="0"/>
              <a:t>Next Steps – Federal Level</a:t>
            </a:r>
            <a:endParaRPr lang="en-US" sz="4000" b="1" u="sng" dirty="0"/>
          </a:p>
        </p:txBody>
      </p:sp>
      <p:sp>
        <p:nvSpPr>
          <p:cNvPr id="3" name="Content Placeholder 2"/>
          <p:cNvSpPr>
            <a:spLocks noGrp="1"/>
          </p:cNvSpPr>
          <p:nvPr>
            <p:ph idx="1"/>
          </p:nvPr>
        </p:nvSpPr>
        <p:spPr>
          <a:xfrm>
            <a:off x="585216" y="1482571"/>
            <a:ext cx="11155680" cy="4973093"/>
          </a:xfrm>
        </p:spPr>
        <p:txBody>
          <a:bodyPr>
            <a:normAutofit/>
          </a:bodyPr>
          <a:lstStyle/>
          <a:p>
            <a:pPr marL="342900" indent="-342900"/>
            <a:r>
              <a:rPr lang="en-US" dirty="0" smtClean="0"/>
              <a:t>Reach out to your Congress person in the House of Representatives &amp; Senate.</a:t>
            </a:r>
          </a:p>
          <a:p>
            <a:pPr marL="342900" indent="-342900"/>
            <a:r>
              <a:rPr lang="en-US" dirty="0" smtClean="0"/>
              <a:t>Educate your Congress person about the impact these  bills could have in your community. This includes data and anecdotal information. </a:t>
            </a:r>
            <a:endParaRPr lang="en-US" dirty="0" smtClean="0"/>
          </a:p>
          <a:p>
            <a:pPr marL="342900" indent="-342900"/>
            <a:r>
              <a:rPr lang="en-US" dirty="0" smtClean="0"/>
              <a:t>Invite elected officials to your community</a:t>
            </a:r>
          </a:p>
          <a:p>
            <a:pPr marL="342900" indent="-342900"/>
            <a:r>
              <a:rPr lang="en-US" dirty="0" smtClean="0"/>
              <a:t>Prepare to include elected officials in your July PIT count preparations</a:t>
            </a:r>
            <a:endParaRPr lang="en-US" dirty="0" smtClean="0"/>
          </a:p>
          <a:p>
            <a:pPr marL="342900" indent="-342900"/>
            <a:endParaRPr lang="en-US" dirty="0" smtClean="0"/>
          </a:p>
          <a:p>
            <a:pPr marL="0" indent="0">
              <a:buNone/>
            </a:pPr>
            <a:endParaRPr lang="en-US" dirty="0" smtClean="0"/>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2767338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337031"/>
            <a:ext cx="8842159" cy="1061074"/>
          </a:xfrm>
        </p:spPr>
        <p:txBody>
          <a:bodyPr>
            <a:normAutofit/>
          </a:bodyPr>
          <a:lstStyle/>
          <a:p>
            <a:r>
              <a:rPr lang="en-US" sz="2800" b="1" u="sng" dirty="0" smtClean="0"/>
              <a:t>Opportunity Starts at Home Campaign</a:t>
            </a:r>
            <a:endParaRPr lang="en-US" sz="2800" b="1" u="sng" dirty="0"/>
          </a:p>
        </p:txBody>
      </p:sp>
      <p:sp>
        <p:nvSpPr>
          <p:cNvPr id="3" name="Content Placeholder 2"/>
          <p:cNvSpPr>
            <a:spLocks noGrp="1"/>
          </p:cNvSpPr>
          <p:nvPr>
            <p:ph idx="1"/>
          </p:nvPr>
        </p:nvSpPr>
        <p:spPr>
          <a:xfrm>
            <a:off x="585216" y="1482571"/>
            <a:ext cx="11155680" cy="4805586"/>
          </a:xfrm>
        </p:spPr>
        <p:txBody>
          <a:bodyPr>
            <a:normAutofit fontScale="92500" lnSpcReduction="20000"/>
          </a:bodyPr>
          <a:lstStyle/>
          <a:p>
            <a:r>
              <a:rPr lang="en-US" sz="2400" dirty="0" smtClean="0"/>
              <a:t>Opportunity Starts at Home is a long-term, multi-sector campaign to meet the rental housing needs of low-income people.</a:t>
            </a:r>
          </a:p>
          <a:p>
            <a:r>
              <a:rPr lang="en-US" sz="2400" dirty="0" smtClean="0"/>
              <a:t>Housing </a:t>
            </a:r>
            <a:r>
              <a:rPr lang="en-US" sz="2400" dirty="0"/>
              <a:t>affordability is central to other national priorities, like health care, food security, education and more. Yet the gap between rents and incomes is growing, and this is compounded by unprecedented threats to federal housing assistance.  </a:t>
            </a:r>
          </a:p>
          <a:p>
            <a:r>
              <a:rPr lang="en-US" sz="2400" dirty="0" smtClean="0"/>
              <a:t>The </a:t>
            </a:r>
            <a:r>
              <a:rPr lang="en-US" sz="2400" dirty="0"/>
              <a:t>National Low Income Housing Coalition launched the </a:t>
            </a:r>
            <a:r>
              <a:rPr lang="en-US" sz="2400" i="1" dirty="0"/>
              <a:t>Opportunity Starts at Home </a:t>
            </a:r>
            <a:r>
              <a:rPr lang="en-US" sz="2400" dirty="0"/>
              <a:t>campaign together with the Center on Budget and Policy Priorities, Children’s </a:t>
            </a:r>
            <a:r>
              <a:rPr lang="en-US" sz="2400" dirty="0" err="1"/>
              <a:t>HealthWatch</a:t>
            </a:r>
            <a:r>
              <a:rPr lang="en-US" sz="2400" dirty="0"/>
              <a:t>, and the National Alliance to End </a:t>
            </a:r>
            <a:r>
              <a:rPr lang="en-US" sz="2400" dirty="0" smtClean="0"/>
              <a:t>Homelessness.</a:t>
            </a:r>
          </a:p>
          <a:p>
            <a:r>
              <a:rPr lang="en-US" sz="2400" dirty="0"/>
              <a:t>S</a:t>
            </a:r>
            <a:r>
              <a:rPr lang="en-US" sz="2400" dirty="0" smtClean="0"/>
              <a:t>teering </a:t>
            </a:r>
            <a:r>
              <a:rPr lang="en-US" sz="2400" dirty="0"/>
              <a:t>committee of partners including Catholic Charities USA, the Children’s Defense Fund, Community Catalyst, the Food Research and Action Center, </a:t>
            </a:r>
            <a:r>
              <a:rPr lang="en-US" sz="2400" dirty="0" err="1"/>
              <a:t>JustLeadershipUSA</a:t>
            </a:r>
            <a:r>
              <a:rPr lang="en-US" sz="2400" dirty="0"/>
              <a:t>, NAACP, National Alliance on Mental </a:t>
            </a:r>
            <a:r>
              <a:rPr lang="en-US" sz="2400" dirty="0" smtClean="0"/>
              <a:t>Illness (NAMI), </a:t>
            </a:r>
            <a:r>
              <a:rPr lang="en-US" sz="2400" dirty="0"/>
              <a:t>the National Association of Community Health Centers, the National Association of Social Workers, the National Education Association, the National League of Cities, the National LGBTQ Task Force, the National Women’s Law Center and </a:t>
            </a:r>
            <a:r>
              <a:rPr lang="en-US" sz="2400" dirty="0" err="1"/>
              <a:t>UnidosUS</a:t>
            </a:r>
            <a:r>
              <a:rPr lang="en-US" sz="2400" dirty="0"/>
              <a:t>.</a:t>
            </a:r>
            <a:r>
              <a:rPr lang="en-US" sz="2400" dirty="0" smtClean="0"/>
              <a:t> </a:t>
            </a:r>
          </a:p>
          <a:p>
            <a:pPr marL="0" indent="0">
              <a:buNone/>
            </a:pPr>
            <a:endParaRPr lang="en-US" dirty="0"/>
          </a:p>
          <a:p>
            <a:pPr marL="0" indent="0">
              <a:buNone/>
            </a:pPr>
            <a:r>
              <a:rPr lang="en-US" sz="2400" dirty="0">
                <a:hlinkClick r:id="rId2"/>
              </a:rPr>
              <a:t>https://www.opportunityhome.org/about-us/</a:t>
            </a:r>
            <a:endParaRPr lang="en-US" dirty="0" smtClean="0"/>
          </a:p>
          <a:p>
            <a:pPr marL="0" indent="0">
              <a:buNone/>
            </a:pPr>
            <a:endParaRPr lang="en-US"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631207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609600"/>
            <a:ext cx="8842159" cy="872971"/>
          </a:xfrm>
        </p:spPr>
        <p:txBody>
          <a:bodyPr>
            <a:normAutofit/>
          </a:bodyPr>
          <a:lstStyle/>
          <a:p>
            <a:r>
              <a:rPr lang="en-US" sz="4000" b="1" u="sng" dirty="0" smtClean="0"/>
              <a:t>State Legislation</a:t>
            </a:r>
            <a:endParaRPr lang="en-US" sz="4000" b="1" u="sng" dirty="0"/>
          </a:p>
        </p:txBody>
      </p:sp>
      <p:sp>
        <p:nvSpPr>
          <p:cNvPr id="3" name="Content Placeholder 2"/>
          <p:cNvSpPr>
            <a:spLocks noGrp="1"/>
          </p:cNvSpPr>
          <p:nvPr>
            <p:ph idx="1"/>
          </p:nvPr>
        </p:nvSpPr>
        <p:spPr>
          <a:xfrm>
            <a:off x="585216" y="1482571"/>
            <a:ext cx="11155680" cy="4973093"/>
          </a:xfrm>
        </p:spPr>
        <p:txBody>
          <a:bodyPr>
            <a:normAutofit/>
          </a:bodyPr>
          <a:lstStyle/>
          <a:p>
            <a:pPr marL="342900" indent="-342900"/>
            <a:r>
              <a:rPr lang="en-US" dirty="0" smtClean="0"/>
              <a:t>Interagency Council approved “A Hand and A Home” – strategic plan to end homelessness. This plan made 8 specific funding recommendations.</a:t>
            </a:r>
          </a:p>
          <a:p>
            <a:pPr marL="342900" indent="-342900"/>
            <a:r>
              <a:rPr lang="en-US" dirty="0" smtClean="0"/>
              <a:t>Those 8 specific funding recommendations became 8 Assembly initiated bills.  These bills were all approved by the Assembly and went to the Senate. These bills included funding for each of the next 2 years.</a:t>
            </a:r>
          </a:p>
          <a:p>
            <a:pPr marL="0" indent="0">
              <a:buNone/>
            </a:pPr>
            <a:r>
              <a:rPr lang="en-US" dirty="0" smtClean="0"/>
              <a:t>(1)  Assembly </a:t>
            </a:r>
            <a:r>
              <a:rPr lang="en-US" dirty="0"/>
              <a:t>Bill 119/Senate Bill 122 – Increase Funding for State Shelter Subsidy </a:t>
            </a:r>
            <a:r>
              <a:rPr lang="en-US" dirty="0" smtClean="0"/>
              <a:t>Grant      </a:t>
            </a:r>
            <a:r>
              <a:rPr lang="en-US" sz="3200" b="1" dirty="0" smtClean="0">
                <a:solidFill>
                  <a:srgbClr val="00B050"/>
                </a:solidFill>
                <a:sym typeface="Wingdings" panose="05000000000000000000" pitchFamily="2" charset="2"/>
              </a:rPr>
              <a:t></a:t>
            </a:r>
            <a:endParaRPr lang="en-US" sz="3200" dirty="0" smtClean="0"/>
          </a:p>
          <a:p>
            <a:pPr marL="845820" lvl="2" indent="-342900"/>
            <a:r>
              <a:rPr lang="en-US" dirty="0" smtClean="0"/>
              <a:t>Adding </a:t>
            </a:r>
            <a:r>
              <a:rPr lang="en-US" dirty="0"/>
              <a:t>$500,000 per year to the State Shelter Subsidy Grant, attaching performance metrics to be determined by DOA on the new money and gradually adding performance metrics to the entire grant, cleaning up administrative </a:t>
            </a:r>
            <a:r>
              <a:rPr lang="en-US" dirty="0" smtClean="0"/>
              <a:t>code</a:t>
            </a:r>
          </a:p>
          <a:p>
            <a:pPr marL="845820" lvl="2" indent="-342900"/>
            <a:r>
              <a:rPr lang="en-US" dirty="0" smtClean="0"/>
              <a:t>Per DEHCR, the 19-20 funds would go to current grantees using the same formula. No performance metrics will be included. No new grantees. For 20-21, DEHCR would begin developing a plan for implementing the additional criteria</a:t>
            </a:r>
          </a:p>
          <a:p>
            <a:pPr marL="548640" lvl="2" indent="0">
              <a:buNone/>
            </a:pPr>
            <a:endParaRPr lang="en-US" dirty="0"/>
          </a:p>
          <a:p>
            <a:pPr marL="45720" indent="0">
              <a:buNone/>
            </a:pPr>
            <a:r>
              <a:rPr lang="en-US" dirty="0" smtClean="0"/>
              <a:t> </a:t>
            </a:r>
            <a:endParaRPr lang="en-US" b="1" dirty="0">
              <a:solidFill>
                <a:srgbClr val="00B050"/>
              </a:solidFill>
            </a:endParaRPr>
          </a:p>
          <a:p>
            <a:pPr marL="845820" lvl="2" indent="-342900"/>
            <a:endParaRPr lang="en-US" dirty="0"/>
          </a:p>
          <a:p>
            <a:pPr marL="342900" indent="-342900"/>
            <a:endParaRPr lang="en-US" dirty="0" smtClean="0"/>
          </a:p>
          <a:p>
            <a:pPr marL="0" indent="0">
              <a:buNone/>
            </a:pPr>
            <a:endParaRPr lang="en-US" dirty="0" smtClean="0"/>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564018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609600"/>
            <a:ext cx="8842159" cy="872971"/>
          </a:xfrm>
        </p:spPr>
        <p:txBody>
          <a:bodyPr>
            <a:normAutofit/>
          </a:bodyPr>
          <a:lstStyle/>
          <a:p>
            <a:r>
              <a:rPr lang="en-US" sz="4000" b="1" u="sng" dirty="0" smtClean="0"/>
              <a:t>Senate: Utilities &amp; Housing Committee</a:t>
            </a:r>
            <a:endParaRPr lang="en-US" sz="4000" b="1" u="sng" dirty="0"/>
          </a:p>
        </p:txBody>
      </p:sp>
      <p:sp>
        <p:nvSpPr>
          <p:cNvPr id="3" name="Content Placeholder 2"/>
          <p:cNvSpPr>
            <a:spLocks noGrp="1"/>
          </p:cNvSpPr>
          <p:nvPr>
            <p:ph idx="1"/>
          </p:nvPr>
        </p:nvSpPr>
        <p:spPr>
          <a:xfrm>
            <a:off x="585216" y="1482571"/>
            <a:ext cx="11155680" cy="4973093"/>
          </a:xfrm>
        </p:spPr>
        <p:txBody>
          <a:bodyPr>
            <a:normAutofit/>
          </a:bodyPr>
          <a:lstStyle/>
          <a:p>
            <a:pPr marL="502920" indent="-457200">
              <a:buAutoNum type="arabicParenBoth"/>
            </a:pPr>
            <a:r>
              <a:rPr lang="en-US" sz="2400" b="1" dirty="0" smtClean="0"/>
              <a:t>Assembly </a:t>
            </a:r>
            <a:r>
              <a:rPr lang="en-US" sz="2400" b="1" dirty="0"/>
              <a:t>Bill 123 &amp; Senate Bill </a:t>
            </a:r>
            <a:r>
              <a:rPr lang="en-US" sz="2400" b="1" dirty="0" smtClean="0"/>
              <a:t>119</a:t>
            </a:r>
          </a:p>
          <a:p>
            <a:pPr lvl="2"/>
            <a:r>
              <a:rPr lang="en-US" dirty="0" smtClean="0"/>
              <a:t>Adding </a:t>
            </a:r>
            <a:r>
              <a:rPr lang="en-US" dirty="0"/>
              <a:t>$900,000 per year to the Housing Assistance Program (currently funded at $300,000 per year</a:t>
            </a:r>
            <a:r>
              <a:rPr lang="en-US" dirty="0" smtClean="0"/>
              <a:t>)</a:t>
            </a:r>
          </a:p>
          <a:p>
            <a:pPr lvl="2"/>
            <a:endParaRPr lang="en-US" dirty="0"/>
          </a:p>
          <a:p>
            <a:pPr marL="502920" indent="-457200">
              <a:buAutoNum type="arabicParenBoth" startAt="2"/>
            </a:pPr>
            <a:r>
              <a:rPr lang="en-US" sz="2400" b="1" dirty="0" smtClean="0"/>
              <a:t>Assembly </a:t>
            </a:r>
            <a:r>
              <a:rPr lang="en-US" sz="2400" b="1" dirty="0"/>
              <a:t>Bill 121 &amp; Senate Bill </a:t>
            </a:r>
            <a:r>
              <a:rPr lang="en-US" sz="2400" b="1" dirty="0" smtClean="0"/>
              <a:t>120</a:t>
            </a:r>
            <a:endParaRPr lang="en-US" sz="2400" dirty="0"/>
          </a:p>
          <a:p>
            <a:pPr lvl="2"/>
            <a:r>
              <a:rPr lang="en-US" dirty="0" smtClean="0"/>
              <a:t>Creating </a:t>
            </a:r>
            <a:r>
              <a:rPr lang="en-US" dirty="0"/>
              <a:t>a new $</a:t>
            </a:r>
            <a:r>
              <a:rPr lang="en-US" dirty="0" smtClean="0"/>
              <a:t>300,000 per year </a:t>
            </a:r>
            <a:r>
              <a:rPr lang="en-US" dirty="0"/>
              <a:t>appropriation to help hire housing </a:t>
            </a:r>
            <a:r>
              <a:rPr lang="en-US" dirty="0" smtClean="0"/>
              <a:t>navigators</a:t>
            </a:r>
          </a:p>
          <a:p>
            <a:pPr lvl="2"/>
            <a:endParaRPr lang="en-US" dirty="0"/>
          </a:p>
          <a:p>
            <a:pPr marL="45720" indent="0">
              <a:buNone/>
            </a:pPr>
            <a:r>
              <a:rPr lang="en-US" sz="2400" b="1" dirty="0" smtClean="0"/>
              <a:t>(3)  Assembly </a:t>
            </a:r>
            <a:r>
              <a:rPr lang="en-US" sz="2400" b="1" dirty="0"/>
              <a:t>Bill 125 &amp; Senate Bill 121</a:t>
            </a:r>
            <a:endParaRPr lang="en-US" sz="2400" dirty="0"/>
          </a:p>
          <a:p>
            <a:pPr lvl="2"/>
            <a:r>
              <a:rPr lang="en-US" dirty="0"/>
              <a:t>Creating a new program to assist landlords in bringing units up to federal standards for the purpose of renting to low-income </a:t>
            </a:r>
            <a:r>
              <a:rPr lang="en-US" dirty="0" smtClean="0"/>
              <a:t>individuals</a:t>
            </a:r>
          </a:p>
          <a:p>
            <a:pPr lvl="2"/>
            <a:endParaRPr lang="en-US" dirty="0"/>
          </a:p>
          <a:p>
            <a:pPr marL="45720" indent="0">
              <a:buNone/>
            </a:pPr>
            <a:r>
              <a:rPr lang="en-US" b="1" dirty="0" smtClean="0"/>
              <a:t>(4)  Assembly Bill 124/Senate Bill 144 </a:t>
            </a:r>
          </a:p>
          <a:p>
            <a:pPr lvl="2"/>
            <a:r>
              <a:rPr lang="en-US" dirty="0" smtClean="0"/>
              <a:t>Adding </a:t>
            </a:r>
            <a:r>
              <a:rPr lang="en-US" dirty="0"/>
              <a:t>$500,000 per year to the Homeless Prevention Program for the purpose of prevention funds</a:t>
            </a:r>
          </a:p>
          <a:p>
            <a:pPr lvl="2"/>
            <a:r>
              <a:rPr lang="en-US" dirty="0"/>
              <a:t>Adding $300,000 per year for the purpose of diversion funding</a:t>
            </a:r>
          </a:p>
          <a:p>
            <a:pPr marL="0" indent="0">
              <a:buNone/>
            </a:pPr>
            <a:endParaRPr lang="en-US" dirty="0" smtClean="0"/>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4175203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609600"/>
            <a:ext cx="8842159" cy="872971"/>
          </a:xfrm>
        </p:spPr>
        <p:txBody>
          <a:bodyPr>
            <a:normAutofit/>
          </a:bodyPr>
          <a:lstStyle/>
          <a:p>
            <a:r>
              <a:rPr lang="en-US" sz="2800" b="1" u="sng" dirty="0" smtClean="0"/>
              <a:t>Senate: Local Government, Small Business, Tourism &amp; Workforce Development Committee</a:t>
            </a:r>
            <a:endParaRPr lang="en-US" sz="2800" b="1" u="sng" dirty="0"/>
          </a:p>
        </p:txBody>
      </p:sp>
      <p:sp>
        <p:nvSpPr>
          <p:cNvPr id="3" name="Content Placeholder 2"/>
          <p:cNvSpPr>
            <a:spLocks noGrp="1"/>
          </p:cNvSpPr>
          <p:nvPr>
            <p:ph idx="1"/>
          </p:nvPr>
        </p:nvSpPr>
        <p:spPr>
          <a:xfrm>
            <a:off x="585216" y="1482571"/>
            <a:ext cx="11155680" cy="4973093"/>
          </a:xfrm>
        </p:spPr>
        <p:txBody>
          <a:bodyPr>
            <a:normAutofit/>
          </a:bodyPr>
          <a:lstStyle/>
          <a:p>
            <a:pPr marL="45720" indent="0">
              <a:buNone/>
            </a:pPr>
            <a:endParaRPr lang="en-US" sz="2400" dirty="0" smtClean="0"/>
          </a:p>
          <a:p>
            <a:pPr marL="45720" indent="0">
              <a:buNone/>
            </a:pPr>
            <a:r>
              <a:rPr lang="en-US" sz="2400" dirty="0" smtClean="0"/>
              <a:t>(1) </a:t>
            </a:r>
            <a:r>
              <a:rPr lang="en-US" sz="2400" b="1" dirty="0"/>
              <a:t>Assembly Bill 144 &amp; Senate Bill 123</a:t>
            </a:r>
            <a:endParaRPr lang="en-US" sz="2400" dirty="0"/>
          </a:p>
          <a:p>
            <a:pPr lvl="2"/>
            <a:r>
              <a:rPr lang="en-US" dirty="0"/>
              <a:t>Adding $250,000 per year to the Skills Enhancement </a:t>
            </a:r>
            <a:r>
              <a:rPr lang="en-US" dirty="0" smtClean="0"/>
              <a:t>program (Community Action Agency Program)</a:t>
            </a:r>
            <a:endParaRPr lang="en-US" dirty="0"/>
          </a:p>
          <a:p>
            <a:pPr marL="45720" indent="0">
              <a:buNone/>
            </a:pPr>
            <a:endParaRPr lang="en-US" sz="2400" dirty="0" smtClean="0"/>
          </a:p>
          <a:p>
            <a:pPr marL="45720" indent="0">
              <a:buNone/>
            </a:pPr>
            <a:r>
              <a:rPr lang="en-US" dirty="0" smtClean="0"/>
              <a:t>(2)</a:t>
            </a:r>
            <a:r>
              <a:rPr lang="en-US" b="1" dirty="0"/>
              <a:t> Assembly Bill 122 &amp; Senate Bill 124</a:t>
            </a:r>
            <a:endParaRPr lang="en-US" dirty="0"/>
          </a:p>
          <a:p>
            <a:pPr lvl="2"/>
            <a:r>
              <a:rPr lang="en-US" dirty="0"/>
              <a:t>Requiring that the state identify homeless populations in its workforce plan under the federal </a:t>
            </a:r>
            <a:r>
              <a:rPr lang="en-US" dirty="0" smtClean="0"/>
              <a:t>WIOA</a:t>
            </a:r>
          </a:p>
          <a:p>
            <a:pPr lvl="2"/>
            <a:r>
              <a:rPr lang="en-US" dirty="0" smtClean="0"/>
              <a:t>Requiring that </a:t>
            </a:r>
            <a:r>
              <a:rPr lang="en-US" dirty="0"/>
              <a:t>all workforce boards statewide contain a representative of a local homeless response team</a:t>
            </a:r>
          </a:p>
          <a:p>
            <a:pPr marL="45720" indent="0">
              <a:buNone/>
            </a:pPr>
            <a:endParaRPr lang="en-US" dirty="0" smtClean="0"/>
          </a:p>
          <a:p>
            <a:pPr marL="0" indent="0">
              <a:buNone/>
            </a:pPr>
            <a:endParaRPr lang="en-US" dirty="0"/>
          </a:p>
          <a:p>
            <a:pPr marL="0" indent="0">
              <a:buNone/>
            </a:pPr>
            <a:endParaRPr lang="en-US" dirty="0"/>
          </a:p>
          <a:p>
            <a:pPr marL="0" indent="0">
              <a:buNone/>
            </a:pPr>
            <a:endParaRPr lang="en-US" dirty="0" smtClean="0"/>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34479996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609600"/>
            <a:ext cx="8842159" cy="872971"/>
          </a:xfrm>
        </p:spPr>
        <p:txBody>
          <a:bodyPr>
            <a:normAutofit/>
          </a:bodyPr>
          <a:lstStyle/>
          <a:p>
            <a:r>
              <a:rPr lang="en-US" sz="2800" b="1" u="sng" dirty="0" smtClean="0"/>
              <a:t>Senate: Public Benefits, Licensing and State-Federal Relations Committee</a:t>
            </a:r>
            <a:endParaRPr lang="en-US" sz="2800" b="1" u="sng" dirty="0"/>
          </a:p>
        </p:txBody>
      </p:sp>
      <p:sp>
        <p:nvSpPr>
          <p:cNvPr id="3" name="Content Placeholder 2"/>
          <p:cNvSpPr>
            <a:spLocks noGrp="1"/>
          </p:cNvSpPr>
          <p:nvPr>
            <p:ph idx="1"/>
          </p:nvPr>
        </p:nvSpPr>
        <p:spPr>
          <a:xfrm>
            <a:off x="585216" y="1482571"/>
            <a:ext cx="11155680" cy="4973093"/>
          </a:xfrm>
        </p:spPr>
        <p:txBody>
          <a:bodyPr>
            <a:normAutofit/>
          </a:bodyPr>
          <a:lstStyle/>
          <a:p>
            <a:pPr marL="45720" indent="0">
              <a:buNone/>
            </a:pPr>
            <a:endParaRPr lang="en-US" sz="2400" dirty="0" smtClean="0"/>
          </a:p>
          <a:p>
            <a:pPr marL="45720" indent="0">
              <a:buNone/>
            </a:pPr>
            <a:r>
              <a:rPr lang="en-US" sz="2400" dirty="0" smtClean="0"/>
              <a:t>(1)</a:t>
            </a:r>
            <a:r>
              <a:rPr lang="en-US" sz="2400" b="1" dirty="0"/>
              <a:t> Assembly Bill 120 &amp; Senate Bill 145</a:t>
            </a:r>
            <a:endParaRPr lang="en-US" sz="2400" dirty="0"/>
          </a:p>
          <a:p>
            <a:pPr lvl="2"/>
            <a:r>
              <a:rPr lang="en-US" dirty="0"/>
              <a:t>Adding $500,000 per year to the Homeless Case Management Services Grant program for certain case management at homeless shelters</a:t>
            </a:r>
          </a:p>
          <a:p>
            <a:pPr marL="45720" indent="0">
              <a:buNone/>
            </a:pPr>
            <a:r>
              <a:rPr lang="en-US" sz="2400" dirty="0" smtClean="0"/>
              <a:t> </a:t>
            </a:r>
          </a:p>
          <a:p>
            <a:pPr marL="0" indent="0">
              <a:buNone/>
            </a:pPr>
            <a:endParaRPr lang="en-US" dirty="0"/>
          </a:p>
          <a:p>
            <a:pPr marL="0" indent="0">
              <a:buNone/>
            </a:pPr>
            <a:endParaRPr lang="en-US" dirty="0" smtClean="0"/>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7857318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216" y="378459"/>
            <a:ext cx="8842159" cy="872971"/>
          </a:xfrm>
        </p:spPr>
        <p:txBody>
          <a:bodyPr>
            <a:normAutofit/>
          </a:bodyPr>
          <a:lstStyle/>
          <a:p>
            <a:r>
              <a:rPr lang="en-US" sz="4000" b="1" u="sng" dirty="0" smtClean="0"/>
              <a:t>Committee Members</a:t>
            </a:r>
            <a:endParaRPr lang="en-US" sz="4000" b="1" u="sng" dirty="0"/>
          </a:p>
        </p:txBody>
      </p:sp>
      <p:sp>
        <p:nvSpPr>
          <p:cNvPr id="3" name="Content Placeholder 2"/>
          <p:cNvSpPr>
            <a:spLocks noGrp="1"/>
          </p:cNvSpPr>
          <p:nvPr>
            <p:ph idx="1"/>
          </p:nvPr>
        </p:nvSpPr>
        <p:spPr>
          <a:xfrm>
            <a:off x="585216" y="1251431"/>
            <a:ext cx="11155680" cy="5235508"/>
          </a:xfrm>
        </p:spPr>
        <p:txBody>
          <a:bodyPr>
            <a:normAutofit fontScale="85000" lnSpcReduction="10000"/>
          </a:bodyPr>
          <a:lstStyle/>
          <a:p>
            <a:pPr marL="342900" indent="-342900"/>
            <a:r>
              <a:rPr lang="en-US" dirty="0" smtClean="0"/>
              <a:t>Utilities and Housing Committee		 			</a:t>
            </a:r>
            <a:r>
              <a:rPr lang="en-US" sz="1200" dirty="0" smtClean="0">
                <a:hlinkClick r:id="rId2"/>
              </a:rPr>
              <a:t>https</a:t>
            </a:r>
            <a:r>
              <a:rPr lang="en-US" sz="1200" dirty="0">
                <a:hlinkClick r:id="rId2"/>
              </a:rPr>
              <a:t>://</a:t>
            </a:r>
            <a:r>
              <a:rPr lang="en-US" sz="1200" dirty="0" smtClean="0">
                <a:hlinkClick r:id="rId2"/>
              </a:rPr>
              <a:t>docs.legis.wisconsin.gov/2019/committees/senate/1964</a:t>
            </a:r>
            <a:r>
              <a:rPr lang="en-US" sz="1200" dirty="0" smtClean="0"/>
              <a:t> </a:t>
            </a:r>
          </a:p>
          <a:p>
            <a:pPr marL="845820" lvl="2" indent="-342900"/>
            <a:r>
              <a:rPr lang="en-US" dirty="0" smtClean="0"/>
              <a:t>Senator </a:t>
            </a:r>
            <a:r>
              <a:rPr lang="en-US" dirty="0" err="1" smtClean="0"/>
              <a:t>LeMahieu</a:t>
            </a:r>
            <a:r>
              <a:rPr lang="en-US" dirty="0" smtClean="0"/>
              <a:t> (Chair)	</a:t>
            </a:r>
            <a:r>
              <a:rPr lang="en-US" dirty="0" smtClean="0">
                <a:solidFill>
                  <a:srgbClr val="7030A0"/>
                </a:solidFill>
              </a:rPr>
              <a:t>Fox Cities, Lakeshore</a:t>
            </a:r>
          </a:p>
          <a:p>
            <a:pPr marL="845820" lvl="2" indent="-342900"/>
            <a:r>
              <a:rPr lang="en-US" dirty="0" smtClean="0"/>
              <a:t>Senator </a:t>
            </a:r>
            <a:r>
              <a:rPr lang="en-US" dirty="0" err="1" smtClean="0"/>
              <a:t>Feyen</a:t>
            </a:r>
            <a:r>
              <a:rPr lang="en-US" dirty="0" smtClean="0"/>
              <a:t> (Vice-Chair)	</a:t>
            </a:r>
            <a:r>
              <a:rPr lang="en-US" dirty="0" smtClean="0">
                <a:solidFill>
                  <a:srgbClr val="7030A0"/>
                </a:solidFill>
              </a:rPr>
              <a:t>Winnebagoland</a:t>
            </a:r>
          </a:p>
          <a:p>
            <a:pPr marL="845820" lvl="2" indent="-342900"/>
            <a:r>
              <a:rPr lang="en-US" dirty="0" smtClean="0"/>
              <a:t>Senator </a:t>
            </a:r>
            <a:r>
              <a:rPr lang="en-US" dirty="0" err="1" smtClean="0"/>
              <a:t>Wanggaard</a:t>
            </a:r>
            <a:r>
              <a:rPr lang="en-US" dirty="0" smtClean="0"/>
              <a:t>		</a:t>
            </a:r>
            <a:r>
              <a:rPr lang="en-US" dirty="0" smtClean="0">
                <a:solidFill>
                  <a:srgbClr val="7030A0"/>
                </a:solidFill>
              </a:rPr>
              <a:t>Kenosha</a:t>
            </a:r>
          </a:p>
          <a:p>
            <a:pPr marL="845820" lvl="2" indent="-342900"/>
            <a:r>
              <a:rPr lang="en-US" dirty="0" smtClean="0"/>
              <a:t>Senator L. Taylor		</a:t>
            </a:r>
            <a:r>
              <a:rPr lang="en-US" dirty="0" smtClean="0">
                <a:solidFill>
                  <a:srgbClr val="7030A0"/>
                </a:solidFill>
              </a:rPr>
              <a:t>x (Milwaukee)</a:t>
            </a:r>
          </a:p>
          <a:p>
            <a:pPr marL="845820" lvl="2" indent="-342900"/>
            <a:r>
              <a:rPr lang="en-US" dirty="0" smtClean="0"/>
              <a:t>Senator </a:t>
            </a:r>
            <a:r>
              <a:rPr lang="en-US" dirty="0" err="1" smtClean="0"/>
              <a:t>Bewley</a:t>
            </a:r>
            <a:r>
              <a:rPr lang="en-US" dirty="0" smtClean="0"/>
              <a:t>		</a:t>
            </a:r>
            <a:r>
              <a:rPr lang="en-US" dirty="0" smtClean="0">
                <a:solidFill>
                  <a:srgbClr val="7030A0"/>
                </a:solidFill>
              </a:rPr>
              <a:t>Northwest, NWISH, Rural North, West Central</a:t>
            </a:r>
          </a:p>
          <a:p>
            <a:pPr marL="342900" indent="-342900"/>
            <a:r>
              <a:rPr lang="en-US" dirty="0" smtClean="0"/>
              <a:t>Local Government, Small Business, Tourism &amp; Workforce Development  </a:t>
            </a:r>
            <a:r>
              <a:rPr lang="en-US" sz="1200" dirty="0">
                <a:hlinkClick r:id="rId3"/>
              </a:rPr>
              <a:t>https://docs.legis.wisconsin.gov/2019/committees/senate/1961</a:t>
            </a:r>
            <a:endParaRPr lang="en-US" sz="1200" dirty="0" smtClean="0"/>
          </a:p>
          <a:p>
            <a:pPr marL="845820" lvl="2" indent="-342900"/>
            <a:r>
              <a:rPr lang="en-US" dirty="0" smtClean="0"/>
              <a:t>Senator Jacque (Chair)		</a:t>
            </a:r>
            <a:r>
              <a:rPr lang="en-US" dirty="0" smtClean="0">
                <a:solidFill>
                  <a:srgbClr val="7030A0"/>
                </a:solidFill>
              </a:rPr>
              <a:t>Brown, Fox Cities, Lakeshore</a:t>
            </a:r>
            <a:endParaRPr lang="en-US" dirty="0" smtClean="0"/>
          </a:p>
          <a:p>
            <a:pPr marL="845820" lvl="2" indent="-342900"/>
            <a:r>
              <a:rPr lang="en-US" dirty="0" smtClean="0"/>
              <a:t>Senator Bernier (Vice-Chair)	</a:t>
            </a:r>
            <a:r>
              <a:rPr lang="en-US" dirty="0" err="1" smtClean="0">
                <a:solidFill>
                  <a:srgbClr val="7030A0"/>
                </a:solidFill>
              </a:rPr>
              <a:t>Dairyland</a:t>
            </a:r>
            <a:r>
              <a:rPr lang="en-US" dirty="0" smtClean="0">
                <a:solidFill>
                  <a:srgbClr val="7030A0"/>
                </a:solidFill>
              </a:rPr>
              <a:t>, North Central, Rural North, West Central </a:t>
            </a:r>
          </a:p>
          <a:p>
            <a:pPr marL="845820" lvl="2" indent="-342900"/>
            <a:r>
              <a:rPr lang="en-US" dirty="0" smtClean="0"/>
              <a:t>Senator Tiffany		</a:t>
            </a:r>
            <a:r>
              <a:rPr lang="en-US" dirty="0" smtClean="0">
                <a:solidFill>
                  <a:srgbClr val="7030A0"/>
                </a:solidFill>
              </a:rPr>
              <a:t>North Central, Northeast, NWISH</a:t>
            </a:r>
          </a:p>
          <a:p>
            <a:pPr marL="845820" lvl="2" indent="-342900"/>
            <a:r>
              <a:rPr lang="en-US" dirty="0" smtClean="0"/>
              <a:t>Senator </a:t>
            </a:r>
            <a:r>
              <a:rPr lang="en-US" dirty="0" err="1" smtClean="0"/>
              <a:t>Schachtner</a:t>
            </a:r>
            <a:r>
              <a:rPr lang="en-US" dirty="0" smtClean="0"/>
              <a:t>		</a:t>
            </a:r>
            <a:r>
              <a:rPr lang="en-US" dirty="0" smtClean="0">
                <a:solidFill>
                  <a:srgbClr val="7030A0"/>
                </a:solidFill>
              </a:rPr>
              <a:t>Rural North, West Central</a:t>
            </a:r>
          </a:p>
          <a:p>
            <a:pPr marL="845820" lvl="2" indent="-342900"/>
            <a:r>
              <a:rPr lang="en-US" dirty="0" smtClean="0"/>
              <a:t>Senator Miller 		</a:t>
            </a:r>
            <a:r>
              <a:rPr lang="en-US" dirty="0" smtClean="0">
                <a:solidFill>
                  <a:srgbClr val="7030A0"/>
                </a:solidFill>
              </a:rPr>
              <a:t>x (Dane)</a:t>
            </a:r>
            <a:endParaRPr lang="en-US" dirty="0" smtClean="0">
              <a:solidFill>
                <a:srgbClr val="7030A0"/>
              </a:solidFill>
            </a:endParaRPr>
          </a:p>
          <a:p>
            <a:pPr marL="342900" indent="-342900"/>
            <a:r>
              <a:rPr lang="en-US" dirty="0" smtClean="0"/>
              <a:t>Public Benefits, Licensing &amp; State-Federal Relations 		 </a:t>
            </a:r>
            <a:r>
              <a:rPr lang="en-US" sz="1200" dirty="0">
                <a:hlinkClick r:id="rId4"/>
              </a:rPr>
              <a:t>https://docs.legis.wisconsin.gov/2019/committees/senate/1954</a:t>
            </a:r>
            <a:endParaRPr lang="en-US" sz="1200" dirty="0" smtClean="0"/>
          </a:p>
          <a:p>
            <a:pPr marL="845820" lvl="2" indent="-342900"/>
            <a:r>
              <a:rPr lang="en-US" dirty="0" smtClean="0"/>
              <a:t>Senator </a:t>
            </a:r>
            <a:r>
              <a:rPr lang="en-US" dirty="0" err="1" smtClean="0"/>
              <a:t>Kapenga</a:t>
            </a:r>
            <a:r>
              <a:rPr lang="en-US" dirty="0" smtClean="0"/>
              <a:t> (Chair)	</a:t>
            </a:r>
            <a:r>
              <a:rPr lang="en-US" dirty="0" smtClean="0">
                <a:solidFill>
                  <a:srgbClr val="7030A0"/>
                </a:solidFill>
              </a:rPr>
              <a:t>Waukesha</a:t>
            </a:r>
          </a:p>
          <a:p>
            <a:pPr marL="845820" lvl="2" indent="-342900"/>
            <a:r>
              <a:rPr lang="en-US" dirty="0" smtClean="0"/>
              <a:t>Senator Craig (Vice-Chair)	</a:t>
            </a:r>
            <a:r>
              <a:rPr lang="en-US" dirty="0" smtClean="0">
                <a:solidFill>
                  <a:srgbClr val="7030A0"/>
                </a:solidFill>
              </a:rPr>
              <a:t>Rock Walworth, Waukesha</a:t>
            </a:r>
          </a:p>
          <a:p>
            <a:pPr marL="845820" lvl="2" indent="-342900"/>
            <a:r>
              <a:rPr lang="en-US" dirty="0" smtClean="0"/>
              <a:t>Senator </a:t>
            </a:r>
            <a:r>
              <a:rPr lang="en-US" dirty="0" err="1" smtClean="0"/>
              <a:t>LeMahieu</a:t>
            </a:r>
            <a:r>
              <a:rPr lang="en-US" dirty="0" smtClean="0"/>
              <a:t>		</a:t>
            </a:r>
            <a:r>
              <a:rPr lang="en-US" dirty="0" smtClean="0">
                <a:solidFill>
                  <a:srgbClr val="7030A0"/>
                </a:solidFill>
              </a:rPr>
              <a:t>Fox </a:t>
            </a:r>
            <a:r>
              <a:rPr lang="en-US" dirty="0">
                <a:solidFill>
                  <a:srgbClr val="7030A0"/>
                </a:solidFill>
              </a:rPr>
              <a:t>Cities, Lakeshore</a:t>
            </a:r>
          </a:p>
          <a:p>
            <a:pPr marL="845820" lvl="2" indent="-342900"/>
            <a:r>
              <a:rPr lang="en-US" dirty="0" smtClean="0"/>
              <a:t>Senator Johnson  		</a:t>
            </a:r>
            <a:r>
              <a:rPr lang="en-US" dirty="0" smtClean="0">
                <a:solidFill>
                  <a:srgbClr val="7030A0"/>
                </a:solidFill>
              </a:rPr>
              <a:t>x </a:t>
            </a:r>
            <a:r>
              <a:rPr lang="en-US" dirty="0">
                <a:solidFill>
                  <a:srgbClr val="7030A0"/>
                </a:solidFill>
              </a:rPr>
              <a:t>(Milwaukee)</a:t>
            </a:r>
          </a:p>
          <a:p>
            <a:pPr marL="845820" lvl="2" indent="-342900"/>
            <a:r>
              <a:rPr lang="en-US" dirty="0" smtClean="0"/>
              <a:t>Senator Hansen 		</a:t>
            </a:r>
            <a:r>
              <a:rPr lang="en-US" dirty="0" smtClean="0">
                <a:solidFill>
                  <a:srgbClr val="7030A0"/>
                </a:solidFill>
              </a:rPr>
              <a:t>Brown, Northeast</a:t>
            </a:r>
            <a:endParaRPr lang="en-US" dirty="0" smtClean="0">
              <a:solidFill>
                <a:srgbClr val="7030A0"/>
              </a:solidFill>
            </a:endParaRPr>
          </a:p>
          <a:p>
            <a:pPr marL="342900" indent="-342900"/>
            <a:endParaRPr lang="en-US" dirty="0" smtClean="0"/>
          </a:p>
          <a:p>
            <a:pPr marL="0" indent="0">
              <a:buNone/>
            </a:pPr>
            <a:endParaRPr lang="en-US" dirty="0" smtClean="0"/>
          </a:p>
          <a:p>
            <a:pPr marL="0" indent="0">
              <a:buNone/>
            </a:pPr>
            <a:endParaRPr lang="en-US" dirty="0"/>
          </a:p>
        </p:txBody>
      </p:sp>
      <p:pic>
        <p:nvPicPr>
          <p:cNvPr id="5" name="Picture 4"/>
          <p:cNvPicPr/>
          <p:nvPr/>
        </p:nvPicPr>
        <p:blipFill>
          <a:blip r:embed="rId5"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1851968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609600"/>
            <a:ext cx="8842159" cy="872971"/>
          </a:xfrm>
        </p:spPr>
        <p:txBody>
          <a:bodyPr>
            <a:normAutofit/>
          </a:bodyPr>
          <a:lstStyle/>
          <a:p>
            <a:r>
              <a:rPr lang="en-US" sz="4000" b="1" u="sng" dirty="0" smtClean="0"/>
              <a:t>Next Steps – State Level</a:t>
            </a:r>
            <a:endParaRPr lang="en-US" sz="4000" b="1" u="sng" dirty="0"/>
          </a:p>
        </p:txBody>
      </p:sp>
      <p:sp>
        <p:nvSpPr>
          <p:cNvPr id="3" name="Content Placeholder 2"/>
          <p:cNvSpPr>
            <a:spLocks noGrp="1"/>
          </p:cNvSpPr>
          <p:nvPr>
            <p:ph idx="1"/>
          </p:nvPr>
        </p:nvSpPr>
        <p:spPr>
          <a:xfrm>
            <a:off x="585216" y="1482571"/>
            <a:ext cx="11155680" cy="4973093"/>
          </a:xfrm>
        </p:spPr>
        <p:txBody>
          <a:bodyPr>
            <a:normAutofit/>
          </a:bodyPr>
          <a:lstStyle/>
          <a:p>
            <a:pPr marL="342900" indent="-342900"/>
            <a:r>
              <a:rPr lang="en-US" dirty="0" smtClean="0"/>
              <a:t>Continue reaching out to your Senators</a:t>
            </a:r>
          </a:p>
          <a:p>
            <a:pPr marL="342900" indent="-342900"/>
            <a:r>
              <a:rPr lang="en-US" dirty="0" smtClean="0"/>
              <a:t>Reach out to Committee members asking for a hearing and/or vote</a:t>
            </a:r>
          </a:p>
          <a:p>
            <a:pPr marL="342900" indent="-342900"/>
            <a:r>
              <a:rPr lang="en-US" dirty="0" smtClean="0"/>
              <a:t>Educate your Senators about the impact these  bills could have in your community. This includes data and anecdotal information. </a:t>
            </a:r>
            <a:endParaRPr lang="en-US" dirty="0" smtClean="0"/>
          </a:p>
          <a:p>
            <a:pPr marL="342900" indent="-342900"/>
            <a:r>
              <a:rPr lang="en-US" dirty="0" smtClean="0"/>
              <a:t>Invite elected officials to your community</a:t>
            </a:r>
          </a:p>
          <a:p>
            <a:pPr marL="342900" indent="-342900"/>
            <a:r>
              <a:rPr lang="en-US" dirty="0" smtClean="0"/>
              <a:t>Prepare to include elected officials in your July PIT count preparations</a:t>
            </a:r>
            <a:endParaRPr lang="en-US" dirty="0" smtClean="0"/>
          </a:p>
          <a:p>
            <a:pPr marL="342900" indent="-342900"/>
            <a:endParaRPr lang="en-US" dirty="0" smtClean="0"/>
          </a:p>
          <a:p>
            <a:pPr marL="0" indent="0">
              <a:buNone/>
            </a:pPr>
            <a:endParaRPr lang="en-US" dirty="0" smtClean="0"/>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66456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609600"/>
            <a:ext cx="8842159" cy="872971"/>
          </a:xfrm>
        </p:spPr>
        <p:txBody>
          <a:bodyPr>
            <a:normAutofit/>
          </a:bodyPr>
          <a:lstStyle/>
          <a:p>
            <a:r>
              <a:rPr lang="en-US" sz="4000" b="1" u="sng" dirty="0" smtClean="0"/>
              <a:t>Federal Activity </a:t>
            </a:r>
            <a:endParaRPr lang="en-US" sz="4000" b="1" u="sng" dirty="0"/>
          </a:p>
        </p:txBody>
      </p:sp>
      <p:sp>
        <p:nvSpPr>
          <p:cNvPr id="3" name="Content Placeholder 2"/>
          <p:cNvSpPr>
            <a:spLocks noGrp="1"/>
          </p:cNvSpPr>
          <p:nvPr>
            <p:ph idx="1"/>
          </p:nvPr>
        </p:nvSpPr>
        <p:spPr>
          <a:xfrm>
            <a:off x="585216" y="1482571"/>
            <a:ext cx="11155680" cy="4973093"/>
          </a:xfrm>
        </p:spPr>
        <p:txBody>
          <a:bodyPr>
            <a:normAutofit/>
          </a:bodyPr>
          <a:lstStyle/>
          <a:p>
            <a:pPr marL="342900" indent="-342900"/>
            <a:r>
              <a:rPr lang="en-US" dirty="0" smtClean="0"/>
              <a:t>On February 10</a:t>
            </a:r>
            <a:r>
              <a:rPr lang="en-US" baseline="30000" dirty="0" smtClean="0"/>
              <a:t>th</a:t>
            </a:r>
            <a:r>
              <a:rPr lang="en-US" dirty="0" smtClean="0"/>
              <a:t>, the Trump Administration released the proposed 2021 HUD Budget. The budget seeks to provide HUD with $47.9 billion in funding. </a:t>
            </a:r>
            <a:endParaRPr lang="en-US" dirty="0" smtClean="0"/>
          </a:p>
          <a:p>
            <a:pPr marL="0" indent="0">
              <a:buNone/>
            </a:pPr>
            <a:endParaRPr lang="en-US" dirty="0" smtClean="0"/>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pic>
        <p:nvPicPr>
          <p:cNvPr id="4" name="Picture 3"/>
          <p:cNvPicPr>
            <a:picLocks noChangeAspect="1"/>
          </p:cNvPicPr>
          <p:nvPr/>
        </p:nvPicPr>
        <p:blipFill>
          <a:blip r:embed="rId3"/>
          <a:stretch>
            <a:fillRect/>
          </a:stretch>
        </p:blipFill>
        <p:spPr>
          <a:xfrm>
            <a:off x="904667" y="2466561"/>
            <a:ext cx="4392414" cy="3749040"/>
          </a:xfrm>
          <a:prstGeom prst="rect">
            <a:avLst/>
          </a:prstGeom>
        </p:spPr>
      </p:pic>
      <p:sp>
        <p:nvSpPr>
          <p:cNvPr id="6" name="TextBox 5"/>
          <p:cNvSpPr txBox="1"/>
          <p:nvPr/>
        </p:nvSpPr>
        <p:spPr>
          <a:xfrm>
            <a:off x="5638800" y="2796209"/>
            <a:ext cx="5731565" cy="646331"/>
          </a:xfrm>
          <a:prstGeom prst="rect">
            <a:avLst/>
          </a:prstGeom>
          <a:noFill/>
        </p:spPr>
        <p:txBody>
          <a:bodyPr wrap="square" rtlCol="0">
            <a:spAutoFit/>
          </a:bodyPr>
          <a:lstStyle/>
          <a:p>
            <a:pPr marL="342900" indent="-342900"/>
            <a:r>
              <a:rPr lang="en-US" dirty="0"/>
              <a:t>This is </a:t>
            </a:r>
            <a:r>
              <a:rPr lang="en-US" dirty="0">
                <a:solidFill>
                  <a:srgbClr val="7030A0"/>
                </a:solidFill>
              </a:rPr>
              <a:t>$8.6 billion less </a:t>
            </a:r>
            <a:r>
              <a:rPr lang="en-US" dirty="0"/>
              <a:t>than the enacted level for 2020.</a:t>
            </a:r>
          </a:p>
          <a:p>
            <a:endParaRPr lang="en-US" dirty="0"/>
          </a:p>
        </p:txBody>
      </p:sp>
    </p:spTree>
    <p:extLst>
      <p:ext uri="{BB962C8B-B14F-4D97-AF65-F5344CB8AC3E}">
        <p14:creationId xmlns:p14="http://schemas.microsoft.com/office/powerpoint/2010/main" val="3208327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609600"/>
            <a:ext cx="8842159" cy="872971"/>
          </a:xfrm>
        </p:spPr>
        <p:txBody>
          <a:bodyPr>
            <a:normAutofit/>
          </a:bodyPr>
          <a:lstStyle/>
          <a:p>
            <a:r>
              <a:rPr lang="en-US" sz="4000" b="1" u="sng" dirty="0" smtClean="0"/>
              <a:t>Federal Activity</a:t>
            </a:r>
            <a:endParaRPr lang="en-US" sz="4000" b="1" u="sng" dirty="0"/>
          </a:p>
        </p:txBody>
      </p:sp>
      <p:sp>
        <p:nvSpPr>
          <p:cNvPr id="3" name="Content Placeholder 2"/>
          <p:cNvSpPr>
            <a:spLocks noGrp="1"/>
          </p:cNvSpPr>
          <p:nvPr>
            <p:ph idx="1"/>
          </p:nvPr>
        </p:nvSpPr>
        <p:spPr>
          <a:xfrm>
            <a:off x="585216" y="1482571"/>
            <a:ext cx="11155680" cy="4973093"/>
          </a:xfrm>
        </p:spPr>
        <p:txBody>
          <a:bodyPr>
            <a:normAutofit/>
          </a:bodyPr>
          <a:lstStyle/>
          <a:p>
            <a:pPr marL="342900" indent="-342900"/>
            <a:r>
              <a:rPr lang="en-US" dirty="0" smtClean="0"/>
              <a:t>The Office of Public and Indian Housing (PIH) – proposed $28.4 billion (which is </a:t>
            </a:r>
            <a:r>
              <a:rPr lang="en-US" dirty="0" smtClean="0">
                <a:solidFill>
                  <a:srgbClr val="7030A0"/>
                </a:solidFill>
              </a:rPr>
              <a:t>$4 billion less </a:t>
            </a:r>
            <a:r>
              <a:rPr lang="en-US" dirty="0" smtClean="0"/>
              <a:t>than the enacted level for 2020). </a:t>
            </a:r>
            <a:endParaRPr lang="en-US" dirty="0" smtClean="0"/>
          </a:p>
          <a:p>
            <a:pPr marL="0" indent="0">
              <a:buNone/>
            </a:pPr>
            <a:endParaRPr lang="en-US" dirty="0" smtClean="0"/>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6" name="TextBox 5"/>
          <p:cNvSpPr txBox="1"/>
          <p:nvPr/>
        </p:nvSpPr>
        <p:spPr>
          <a:xfrm>
            <a:off x="6977270" y="2252869"/>
            <a:ext cx="4830417" cy="4247317"/>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Create new “Moving to Work” program</a:t>
            </a:r>
          </a:p>
          <a:p>
            <a:pPr marL="742950" lvl="1" indent="-285750">
              <a:buFont typeface="Arial" panose="020B0604020202020204" pitchFamily="34" charset="0"/>
              <a:buChar char="•"/>
            </a:pPr>
            <a:r>
              <a:rPr lang="en-US" dirty="0" smtClean="0"/>
              <a:t>Designated “MTW” agencies – 39 currently with plan to add 30 new PHAs</a:t>
            </a:r>
          </a:p>
          <a:p>
            <a:pPr marL="742950" lvl="1" indent="-285750">
              <a:buFont typeface="Arial" panose="020B0604020202020204" pitchFamily="34" charset="0"/>
              <a:buChar char="•"/>
            </a:pPr>
            <a:r>
              <a:rPr lang="en-US" dirty="0" smtClean="0"/>
              <a:t>Zero currently in Wisconsin</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Increase tenant rent contribution</a:t>
            </a:r>
          </a:p>
          <a:p>
            <a:endParaRPr lang="en-US" dirty="0" smtClean="0"/>
          </a:p>
          <a:p>
            <a:pPr marL="285750" indent="-285750">
              <a:buFont typeface="Arial" panose="020B0604020202020204" pitchFamily="34" charset="0"/>
              <a:buChar char="•"/>
            </a:pPr>
            <a:r>
              <a:rPr lang="en-US" dirty="0" smtClean="0"/>
              <a:t>Reduce frequency of income recertification</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smtClean="0"/>
              <a:t>Work requirements for “work-able” households </a:t>
            </a:r>
          </a:p>
          <a:p>
            <a:pPr marL="742950" lvl="1" indent="-285750">
              <a:buFont typeface="Arial" panose="020B0604020202020204" pitchFamily="34" charset="0"/>
              <a:buChar char="•"/>
            </a:pPr>
            <a:r>
              <a:rPr lang="en-US" dirty="0" smtClean="0"/>
              <a:t>Exempt the elderly, disabled, those caring for a disabled family member or small child and pregnant women</a:t>
            </a:r>
          </a:p>
          <a:p>
            <a:endParaRPr lang="en-US" dirty="0"/>
          </a:p>
        </p:txBody>
      </p:sp>
      <p:pic>
        <p:nvPicPr>
          <p:cNvPr id="8" name="Picture 7"/>
          <p:cNvPicPr>
            <a:picLocks noChangeAspect="1"/>
          </p:cNvPicPr>
          <p:nvPr/>
        </p:nvPicPr>
        <p:blipFill>
          <a:blip r:embed="rId3"/>
          <a:stretch>
            <a:fillRect/>
          </a:stretch>
        </p:blipFill>
        <p:spPr>
          <a:xfrm>
            <a:off x="279263" y="2249424"/>
            <a:ext cx="6537827" cy="4206240"/>
          </a:xfrm>
          <a:prstGeom prst="rect">
            <a:avLst/>
          </a:prstGeom>
        </p:spPr>
      </p:pic>
    </p:spTree>
    <p:extLst>
      <p:ext uri="{BB962C8B-B14F-4D97-AF65-F5344CB8AC3E}">
        <p14:creationId xmlns:p14="http://schemas.microsoft.com/office/powerpoint/2010/main" val="1149362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609600"/>
            <a:ext cx="8842159" cy="872971"/>
          </a:xfrm>
        </p:spPr>
        <p:txBody>
          <a:bodyPr>
            <a:normAutofit/>
          </a:bodyPr>
          <a:lstStyle/>
          <a:p>
            <a:r>
              <a:rPr lang="en-US" sz="4000" b="1" u="sng" dirty="0" smtClean="0"/>
              <a:t>Federal Activity</a:t>
            </a:r>
            <a:endParaRPr lang="en-US" sz="4000" b="1" u="sng" dirty="0"/>
          </a:p>
        </p:txBody>
      </p:sp>
      <p:sp>
        <p:nvSpPr>
          <p:cNvPr id="3" name="Content Placeholder 2"/>
          <p:cNvSpPr>
            <a:spLocks noGrp="1"/>
          </p:cNvSpPr>
          <p:nvPr>
            <p:ph idx="1"/>
          </p:nvPr>
        </p:nvSpPr>
        <p:spPr>
          <a:xfrm>
            <a:off x="560100" y="1444670"/>
            <a:ext cx="11155680" cy="4973093"/>
          </a:xfrm>
        </p:spPr>
        <p:txBody>
          <a:bodyPr>
            <a:normAutofit/>
          </a:bodyPr>
          <a:lstStyle/>
          <a:p>
            <a:pPr marL="342900" indent="-342900"/>
            <a:r>
              <a:rPr lang="en-US" dirty="0" smtClean="0"/>
              <a:t>The Office of Community Planning and Development (CPD) – proposed $3.1 billion (which is </a:t>
            </a:r>
            <a:r>
              <a:rPr lang="en-US" dirty="0" smtClean="0">
                <a:solidFill>
                  <a:srgbClr val="7030A0"/>
                </a:solidFill>
              </a:rPr>
              <a:t>$4.9 billion less </a:t>
            </a:r>
            <a:r>
              <a:rPr lang="en-US" dirty="0" smtClean="0"/>
              <a:t>than the enacted level for 2020). </a:t>
            </a:r>
            <a:endParaRPr lang="en-US" dirty="0" smtClean="0"/>
          </a:p>
          <a:p>
            <a:pPr marL="0" indent="0">
              <a:buNone/>
            </a:pPr>
            <a:endParaRPr lang="en-US" dirty="0" smtClean="0"/>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6" name="TextBox 5"/>
          <p:cNvSpPr txBox="1"/>
          <p:nvPr/>
        </p:nvSpPr>
        <p:spPr>
          <a:xfrm>
            <a:off x="6977270" y="2252869"/>
            <a:ext cx="4830417"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Eliminate Community Development Block Grant (CDBG) program</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Eliminated HOME Investment Partnership Programs</a:t>
            </a:r>
          </a:p>
          <a:p>
            <a:endParaRPr lang="en-US" dirty="0" smtClean="0"/>
          </a:p>
          <a:p>
            <a:pPr marL="285750" indent="-285750">
              <a:buFont typeface="Arial" panose="020B0604020202020204" pitchFamily="34" charset="0"/>
              <a:buChar char="•"/>
            </a:pPr>
            <a:r>
              <a:rPr lang="en-US" dirty="0" smtClean="0"/>
              <a:t>Reduce CoC &amp; ESG by $4 million</a:t>
            </a:r>
          </a:p>
          <a:p>
            <a:pPr marL="742950" lvl="1" indent="-285750">
              <a:buFont typeface="Arial" panose="020B0604020202020204" pitchFamily="34" charset="0"/>
              <a:buChar char="•"/>
            </a:pPr>
            <a:r>
              <a:rPr lang="en-US" dirty="0" smtClean="0"/>
              <a:t>Total request for CoC = $2.5 billion</a:t>
            </a:r>
          </a:p>
          <a:p>
            <a:pPr marL="742950" lvl="1" indent="-285750">
              <a:buFont typeface="Arial" panose="020B0604020202020204" pitchFamily="34" charset="0"/>
              <a:buChar char="•"/>
            </a:pPr>
            <a:r>
              <a:rPr lang="en-US" dirty="0" smtClean="0"/>
              <a:t>Total request for ESG = $280 million</a:t>
            </a:r>
          </a:p>
          <a:p>
            <a:pPr marL="742950" lvl="1" indent="-285750">
              <a:buFont typeface="Arial" panose="020B0604020202020204" pitchFamily="34" charset="0"/>
              <a:buChar char="•"/>
            </a:pPr>
            <a:r>
              <a:rPr lang="en-US" dirty="0" smtClean="0"/>
              <a:t>Total request for HMIS  TA = $7 million</a:t>
            </a:r>
          </a:p>
          <a:p>
            <a:endParaRPr lang="en-US" dirty="0"/>
          </a:p>
        </p:txBody>
      </p:sp>
      <p:pic>
        <p:nvPicPr>
          <p:cNvPr id="4" name="Picture 3"/>
          <p:cNvPicPr>
            <a:picLocks noChangeAspect="1"/>
          </p:cNvPicPr>
          <p:nvPr/>
        </p:nvPicPr>
        <p:blipFill>
          <a:blip r:embed="rId3"/>
          <a:stretch>
            <a:fillRect/>
          </a:stretch>
        </p:blipFill>
        <p:spPr>
          <a:xfrm>
            <a:off x="247855" y="2203174"/>
            <a:ext cx="6729415" cy="4114800"/>
          </a:xfrm>
          <a:prstGeom prst="rect">
            <a:avLst/>
          </a:prstGeom>
        </p:spPr>
      </p:pic>
    </p:spTree>
    <p:extLst>
      <p:ext uri="{BB962C8B-B14F-4D97-AF65-F5344CB8AC3E}">
        <p14:creationId xmlns:p14="http://schemas.microsoft.com/office/powerpoint/2010/main" val="143652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6677" y="264554"/>
            <a:ext cx="8842159" cy="872971"/>
          </a:xfrm>
        </p:spPr>
        <p:txBody>
          <a:bodyPr>
            <a:normAutofit/>
          </a:bodyPr>
          <a:lstStyle/>
          <a:p>
            <a:r>
              <a:rPr lang="en-US" sz="4000" b="1" u="sng" dirty="0" smtClean="0"/>
              <a:t>2020 Enacted Budget</a:t>
            </a:r>
            <a:endParaRPr lang="en-US" sz="4000" b="1" u="sng"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pic>
        <p:nvPicPr>
          <p:cNvPr id="4" name="Picture 3"/>
          <p:cNvPicPr>
            <a:picLocks noChangeAspect="1"/>
          </p:cNvPicPr>
          <p:nvPr/>
        </p:nvPicPr>
        <p:blipFill>
          <a:blip r:embed="rId3"/>
          <a:stretch>
            <a:fillRect/>
          </a:stretch>
        </p:blipFill>
        <p:spPr>
          <a:xfrm>
            <a:off x="702986" y="1067794"/>
            <a:ext cx="6901594" cy="5394960"/>
          </a:xfrm>
          <a:prstGeom prst="rect">
            <a:avLst/>
          </a:prstGeom>
        </p:spPr>
      </p:pic>
      <p:sp>
        <p:nvSpPr>
          <p:cNvPr id="7" name="TextBox 6"/>
          <p:cNvSpPr txBox="1"/>
          <p:nvPr/>
        </p:nvSpPr>
        <p:spPr>
          <a:xfrm>
            <a:off x="8090452" y="2034209"/>
            <a:ext cx="3578087" cy="2862322"/>
          </a:xfrm>
          <a:prstGeom prst="rect">
            <a:avLst/>
          </a:prstGeom>
          <a:noFill/>
        </p:spPr>
        <p:txBody>
          <a:bodyPr wrap="square" rtlCol="0">
            <a:spAutoFit/>
          </a:bodyPr>
          <a:lstStyle/>
          <a:p>
            <a:r>
              <a:rPr lang="en-US" dirty="0" smtClean="0"/>
              <a:t>Legislative language nullified controversial scoring changes included in the FY2019 NOFA was retained, despite strong Administration objections. </a:t>
            </a:r>
          </a:p>
          <a:p>
            <a:endParaRPr lang="en-US" dirty="0"/>
          </a:p>
          <a:p>
            <a:r>
              <a:rPr lang="en-US" dirty="0" smtClean="0"/>
              <a:t>The previous changes undermined Housing First and services to LGBTQ people experiencing homelessness.</a:t>
            </a:r>
            <a:endParaRPr lang="en-US" dirty="0"/>
          </a:p>
        </p:txBody>
      </p:sp>
    </p:spTree>
    <p:extLst>
      <p:ext uri="{BB962C8B-B14F-4D97-AF65-F5344CB8AC3E}">
        <p14:creationId xmlns:p14="http://schemas.microsoft.com/office/powerpoint/2010/main" val="2430572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216" y="430695"/>
            <a:ext cx="8842159" cy="872971"/>
          </a:xfrm>
        </p:spPr>
        <p:txBody>
          <a:bodyPr>
            <a:normAutofit/>
          </a:bodyPr>
          <a:lstStyle/>
          <a:p>
            <a:r>
              <a:rPr lang="en-US" sz="2800" b="1" dirty="0"/>
              <a:t>H.R. 1856 – The Ending Homelessness Act of 2019 (introduced by Rep. Maxine Waters).</a:t>
            </a:r>
            <a:endParaRPr lang="en-US" sz="2800" b="1" dirty="0"/>
          </a:p>
        </p:txBody>
      </p:sp>
      <p:sp>
        <p:nvSpPr>
          <p:cNvPr id="3" name="Content Placeholder 2"/>
          <p:cNvSpPr>
            <a:spLocks noGrp="1"/>
          </p:cNvSpPr>
          <p:nvPr>
            <p:ph idx="1"/>
          </p:nvPr>
        </p:nvSpPr>
        <p:spPr>
          <a:xfrm>
            <a:off x="585216" y="1482571"/>
            <a:ext cx="11155680" cy="5123638"/>
          </a:xfrm>
        </p:spPr>
        <p:txBody>
          <a:bodyPr>
            <a:normAutofit fontScale="92500" lnSpcReduction="10000"/>
          </a:bodyPr>
          <a:lstStyle/>
          <a:p>
            <a:pPr marL="571500" lvl="1" indent="-342900"/>
            <a:r>
              <a:rPr lang="en-US" dirty="0" smtClean="0"/>
              <a:t>Add $2.65 billion in annual spending for new projects over a period of 5 years</a:t>
            </a:r>
          </a:p>
          <a:p>
            <a:pPr marL="571500" lvl="1" indent="-342900"/>
            <a:r>
              <a:rPr lang="en-US" dirty="0" smtClean="0"/>
              <a:t>Permanently authorize HUD’s McKinney-Vento Homeless Assistance Grants account</a:t>
            </a:r>
          </a:p>
          <a:p>
            <a:pPr marL="571500" lvl="1" indent="-342900"/>
            <a:r>
              <a:rPr lang="en-US" dirty="0" smtClean="0"/>
              <a:t>Permanently eliminate the sunset clause for the U.S. Interagency Council on Homelessness.</a:t>
            </a:r>
          </a:p>
          <a:p>
            <a:pPr marL="571500" lvl="1" indent="-342900"/>
            <a:r>
              <a:rPr lang="en-US" dirty="0" smtClean="0"/>
              <a:t>Annual funding for this bill would include:</a:t>
            </a:r>
          </a:p>
          <a:p>
            <a:pPr marL="788670" lvl="2" indent="-285750">
              <a:buFont typeface="Wingdings" panose="05000000000000000000" pitchFamily="2" charset="2"/>
              <a:buChar char="ü"/>
            </a:pPr>
            <a:r>
              <a:rPr lang="en-US" dirty="0" smtClean="0"/>
              <a:t>$1 billion for new homeless assistance projects, with 75% to be spent on permanent supportive housing, distributed to communities by formula, and renewed out of HUD’s regular CoC homeless assistance program competition (which would require additional appropriations each year).</a:t>
            </a:r>
          </a:p>
          <a:p>
            <a:pPr marL="788670" lvl="2" indent="-285750">
              <a:buFont typeface="Wingdings" panose="05000000000000000000" pitchFamily="2" charset="2"/>
              <a:buChar char="ü"/>
            </a:pPr>
            <a:r>
              <a:rPr lang="en-US" dirty="0" smtClean="0"/>
              <a:t>$500 million for new incremental Housing Choice Vouchers (also known as Section 8) for people who are homeless, distributed to communities according to need and renewed out of regular Housing Choice Voucher appropriations.</a:t>
            </a:r>
          </a:p>
          <a:p>
            <a:pPr marL="788670" lvl="2" indent="-285750">
              <a:buFont typeface="Wingdings" panose="05000000000000000000" pitchFamily="2" charset="2"/>
              <a:buChar char="ü"/>
            </a:pPr>
            <a:r>
              <a:rPr lang="en-US" dirty="0" smtClean="0"/>
              <a:t>$100 million for new outreach and service coordination grants, awarded competitively. Since these activities are eligible for HUD CoC funding, renewals could be done through the regular CoC competition, subject to additional appropriations.</a:t>
            </a:r>
          </a:p>
          <a:p>
            <a:pPr marL="788670" lvl="2" indent="-285750">
              <a:buFont typeface="Wingdings" panose="05000000000000000000" pitchFamily="2" charset="2"/>
              <a:buChar char="ü"/>
            </a:pPr>
            <a:r>
              <a:rPr lang="en-US" dirty="0" smtClean="0"/>
              <a:t>$1 billion in incremental funding for the National Housing Trust Fund to develop housing, with homeless people prioritized for the first five years.</a:t>
            </a:r>
          </a:p>
          <a:p>
            <a:pPr marL="788670" lvl="2" indent="-285750">
              <a:buFont typeface="Wingdings" panose="05000000000000000000" pitchFamily="2" charset="2"/>
              <a:buChar char="ü"/>
            </a:pPr>
            <a:r>
              <a:rPr lang="en-US" dirty="0" smtClean="0"/>
              <a:t>$50 million in incremental rental assistance funding to support National Housing Trust</a:t>
            </a:r>
          </a:p>
          <a:p>
            <a:pPr marL="342900" indent="-342900"/>
            <a:r>
              <a:rPr lang="en-US" b="1" dirty="0" smtClean="0">
                <a:solidFill>
                  <a:srgbClr val="7030A0"/>
                </a:solidFill>
              </a:rPr>
              <a:t>Update:  </a:t>
            </a:r>
          </a:p>
          <a:p>
            <a:pPr marL="571500" lvl="1" indent="-342900"/>
            <a:r>
              <a:rPr lang="en-US" dirty="0" smtClean="0"/>
              <a:t>This legislation was introduced in the Senate (S.2613) by Senator Kamala Harris (D-CA).</a:t>
            </a:r>
          </a:p>
          <a:p>
            <a:pPr marL="571500" lvl="1" indent="-342900"/>
            <a:r>
              <a:rPr lang="en-US" dirty="0" smtClean="0"/>
              <a:t>Rumor that this bill will be considered on the House floor in early 2020.</a:t>
            </a:r>
            <a:endParaRPr lang="en-US" dirty="0" smtClean="0"/>
          </a:p>
          <a:p>
            <a:pPr marL="0" indent="0">
              <a:buNone/>
            </a:pPr>
            <a:endParaRPr lang="en-US" dirty="0" smtClean="0"/>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2156604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1062" y="2057400"/>
            <a:ext cx="11390242" cy="4038600"/>
          </a:xfrm>
        </p:spPr>
        <p:txBody>
          <a:bodyPr/>
          <a:lstStyle/>
          <a:p>
            <a:pPr marL="45720" indent="0">
              <a:buNone/>
            </a:pPr>
            <a:r>
              <a:rPr lang="en-US" sz="1800" dirty="0"/>
              <a:t>NAEH Policy Brief:  </a:t>
            </a:r>
            <a:r>
              <a:rPr lang="en-US" sz="1800" u="sng" dirty="0">
                <a:hlinkClick r:id="rId2"/>
              </a:rPr>
              <a:t>https://endhomelessness.org/wp-content/uploads/2019/07/The-Ending-Homelessness-Act-of-2019-H.R.-1856-v2.pdf</a:t>
            </a:r>
            <a:endParaRPr lang="en-US" sz="1800" dirty="0"/>
          </a:p>
          <a:p>
            <a:pPr marL="45720" indent="0">
              <a:buNone/>
            </a:pPr>
            <a:r>
              <a:rPr lang="en-US" sz="1800" dirty="0"/>
              <a:t> National Low Income Housing Coalition Policy Brief:  </a:t>
            </a:r>
            <a:r>
              <a:rPr lang="en-US" sz="1800" u="sng" dirty="0">
                <a:hlinkClick r:id="rId3"/>
              </a:rPr>
              <a:t>https://nlihc.org/resource/house-financial-services-committee-approves-ending-homelessness-act</a:t>
            </a:r>
            <a:endParaRPr lang="en-US" sz="1800" dirty="0"/>
          </a:p>
          <a:p>
            <a:pPr marL="45720" indent="0">
              <a:buNone/>
            </a:pPr>
            <a:r>
              <a:rPr lang="en-US" sz="1800" dirty="0"/>
              <a:t> Actual Bill: </a:t>
            </a:r>
            <a:r>
              <a:rPr lang="en-US" sz="1800" u="sng" dirty="0">
                <a:hlinkClick r:id="rId4"/>
              </a:rPr>
              <a:t>https://www.congress.gov/bill/116th-congress/house-bill/1856?q=%7B%22search%22%3A%5B%22hr1856%22%5D%7D&amp;s=3&amp;r=1</a:t>
            </a:r>
            <a:endParaRPr lang="en-US" sz="1800" dirty="0"/>
          </a:p>
          <a:p>
            <a:endParaRPr lang="en-US" dirty="0"/>
          </a:p>
        </p:txBody>
      </p:sp>
    </p:spTree>
    <p:extLst>
      <p:ext uri="{BB962C8B-B14F-4D97-AF65-F5344CB8AC3E}">
        <p14:creationId xmlns:p14="http://schemas.microsoft.com/office/powerpoint/2010/main" val="2884213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033" y="337030"/>
            <a:ext cx="9472089" cy="872971"/>
          </a:xfrm>
        </p:spPr>
        <p:txBody>
          <a:bodyPr>
            <a:normAutofit/>
          </a:bodyPr>
          <a:lstStyle/>
          <a:p>
            <a:r>
              <a:rPr lang="en-US" sz="2800" b="1" dirty="0"/>
              <a:t> </a:t>
            </a:r>
            <a:r>
              <a:rPr lang="en-US" sz="2800" b="1" dirty="0" smtClean="0"/>
              <a:t>H.R. 4029 –Tribal </a:t>
            </a:r>
            <a:r>
              <a:rPr lang="en-US" sz="2800" b="1" dirty="0"/>
              <a:t>Access to Homeless Assistance Act of </a:t>
            </a:r>
            <a:r>
              <a:rPr lang="en-US" sz="2800" b="1" dirty="0" smtClean="0"/>
              <a:t>2019 </a:t>
            </a:r>
            <a:endParaRPr lang="en-US" sz="2800" dirty="0"/>
          </a:p>
        </p:txBody>
      </p:sp>
      <p:sp>
        <p:nvSpPr>
          <p:cNvPr id="3" name="Content Placeholder 2"/>
          <p:cNvSpPr>
            <a:spLocks noGrp="1"/>
          </p:cNvSpPr>
          <p:nvPr>
            <p:ph idx="1"/>
          </p:nvPr>
        </p:nvSpPr>
        <p:spPr>
          <a:xfrm>
            <a:off x="585216" y="1482571"/>
            <a:ext cx="11155680" cy="4973093"/>
          </a:xfrm>
        </p:spPr>
        <p:txBody>
          <a:bodyPr>
            <a:normAutofit/>
          </a:bodyPr>
          <a:lstStyle/>
          <a:p>
            <a:r>
              <a:rPr lang="en-US" dirty="0"/>
              <a:t>This bill would enable Indian Tribes and tribally designated housing entities to apply for, receive, and administer grants and sub-grants under HUD’s CoC </a:t>
            </a:r>
            <a:r>
              <a:rPr lang="en-US" dirty="0" smtClean="0"/>
              <a:t>Program.</a:t>
            </a:r>
          </a:p>
          <a:p>
            <a:r>
              <a:rPr lang="en-US" dirty="0" smtClean="0"/>
              <a:t>H.R</a:t>
            </a:r>
            <a:r>
              <a:rPr lang="en-US" dirty="0"/>
              <a:t>. 4029 was marked up by the House Financial Services Committee on </a:t>
            </a:r>
            <a:r>
              <a:rPr lang="en-US" dirty="0" smtClean="0"/>
              <a:t>9/19, passed with voice vote. It was passed by the House in late November.</a:t>
            </a:r>
          </a:p>
          <a:p>
            <a:pPr marL="342900" indent="-342900"/>
            <a:r>
              <a:rPr lang="en-US" b="1" dirty="0">
                <a:solidFill>
                  <a:srgbClr val="7030A0"/>
                </a:solidFill>
              </a:rPr>
              <a:t>Update:  </a:t>
            </a:r>
          </a:p>
          <a:p>
            <a:pPr marL="571500" lvl="1" indent="-342900"/>
            <a:r>
              <a:rPr lang="en-US" dirty="0" smtClean="0"/>
              <a:t>Attempts in mid-December to “hotline” (i.e. move by unanimous consent) the Senate version of the legislation was blocked by Senate Republicans. </a:t>
            </a:r>
            <a:endParaRPr lang="en-US" dirty="0"/>
          </a:p>
          <a:p>
            <a:pPr marL="342900" indent="-342900"/>
            <a:endParaRPr lang="en-US" dirty="0" smtClean="0"/>
          </a:p>
          <a:p>
            <a:pPr marL="0" indent="0">
              <a:buNone/>
            </a:pPr>
            <a:endParaRPr lang="en-US" dirty="0" smtClean="0"/>
          </a:p>
          <a:p>
            <a:pPr marL="0" indent="0">
              <a:buNone/>
            </a:pPr>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
        <p:nvSpPr>
          <p:cNvPr id="4" name="Rectangle 3"/>
          <p:cNvSpPr/>
          <p:nvPr/>
        </p:nvSpPr>
        <p:spPr>
          <a:xfrm>
            <a:off x="585216" y="5572986"/>
            <a:ext cx="11130564" cy="553357"/>
          </a:xfrm>
          <a:prstGeom prst="rect">
            <a:avLst/>
          </a:prstGeom>
        </p:spPr>
        <p:txBody>
          <a:bodyPr wrap="square">
            <a:spAutoFit/>
          </a:bodyPr>
          <a:lstStyle/>
          <a:p>
            <a:pPr>
              <a:lnSpc>
                <a:spcPct val="107000"/>
              </a:lnSpc>
            </a:pPr>
            <a:r>
              <a:rPr lang="en-US" sz="1400" b="1" dirty="0">
                <a:latin typeface="Calibri" panose="020F0502020204030204" pitchFamily="34" charset="0"/>
                <a:ea typeface="Calibri" panose="020F0502020204030204" pitchFamily="34" charset="0"/>
                <a:cs typeface="Times New Roman" panose="02020603050405020304" pitchFamily="18" charset="0"/>
              </a:rPr>
              <a:t>Actual Bill:  </a:t>
            </a:r>
            <a:r>
              <a:rPr lang="en-US" sz="1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3"/>
              </a:rPr>
              <a:t>https://www.congress.gov/bill/116th-congress/senate-bill/2282/all-info</a:t>
            </a:r>
            <a:r>
              <a:rPr lang="en-US" sz="1400" b="1" dirty="0">
                <a:latin typeface="Calibri" panose="020F0502020204030204" pitchFamily="34" charset="0"/>
                <a:ea typeface="Calibri" panose="020F0502020204030204" pitchFamily="34" charset="0"/>
                <a:cs typeface="Times New Roman" panose="02020603050405020304" pitchFamily="18" charset="0"/>
              </a:rPr>
              <a:t> </a:t>
            </a: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1400" b="1" dirty="0">
                <a:latin typeface="Calibri" panose="020F0502020204030204" pitchFamily="34" charset="0"/>
                <a:ea typeface="Calibri" panose="020F0502020204030204" pitchFamily="34" charset="0"/>
                <a:cs typeface="Times New Roman" panose="02020603050405020304" pitchFamily="18" charset="0"/>
              </a:rPr>
              <a:t>Actual Bill:  </a:t>
            </a:r>
            <a:r>
              <a:rPr lang="en-US" sz="1400" u="sng" dirty="0">
                <a:solidFill>
                  <a:srgbClr val="0000FF"/>
                </a:solidFill>
                <a:latin typeface="Calibri" panose="020F0502020204030204" pitchFamily="34" charset="0"/>
                <a:ea typeface="Calibri" panose="020F0502020204030204" pitchFamily="34" charset="0"/>
                <a:cs typeface="Times New Roman" panose="02020603050405020304" pitchFamily="18" charset="0"/>
                <a:hlinkClick r:id="rId4"/>
              </a:rPr>
              <a:t>https://www.congress.gov/bill/116th-congress/house-bill/4029</a:t>
            </a:r>
            <a:r>
              <a:rPr lang="en-US" sz="1400" b="1" dirty="0">
                <a:latin typeface="Calibri" panose="020F0502020204030204" pitchFamily="34" charset="0"/>
                <a:ea typeface="Calibri" panose="020F0502020204030204" pitchFamily="34" charset="0"/>
                <a:cs typeface="Times New Roman" panose="02020603050405020304" pitchFamily="18" charset="0"/>
              </a:rPr>
              <a:t> </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74121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825" y="609600"/>
            <a:ext cx="8842159" cy="872971"/>
          </a:xfrm>
        </p:spPr>
        <p:txBody>
          <a:bodyPr>
            <a:normAutofit/>
          </a:bodyPr>
          <a:lstStyle/>
          <a:p>
            <a:r>
              <a:rPr lang="en-US" sz="2800" b="1" dirty="0" smtClean="0"/>
              <a:t>H.R. 4300 - Fostering </a:t>
            </a:r>
            <a:r>
              <a:rPr lang="en-US" sz="2800" b="1" dirty="0"/>
              <a:t>Stable Housing Opportunities Act</a:t>
            </a:r>
            <a:endParaRPr lang="en-US" sz="2800" dirty="0"/>
          </a:p>
        </p:txBody>
      </p:sp>
      <p:sp>
        <p:nvSpPr>
          <p:cNvPr id="3" name="Content Placeholder 2"/>
          <p:cNvSpPr>
            <a:spLocks noGrp="1"/>
          </p:cNvSpPr>
          <p:nvPr>
            <p:ph idx="1"/>
          </p:nvPr>
        </p:nvSpPr>
        <p:spPr>
          <a:xfrm>
            <a:off x="585216" y="1482571"/>
            <a:ext cx="11155680" cy="4973093"/>
          </a:xfrm>
        </p:spPr>
        <p:txBody>
          <a:bodyPr>
            <a:normAutofit lnSpcReduction="10000"/>
          </a:bodyPr>
          <a:lstStyle/>
          <a:p>
            <a:r>
              <a:rPr lang="en-US" dirty="0"/>
              <a:t>This bill would ensure that the sudden transition from foster care to adulthood – including the related loss of the financial, educational, and social supports that the child welfare system provides – does not place this vulnerable population at great risk by amending the Family Unification Program to provide vouchers for up to an additional two years, contingent on participation in self-sufficiency activities.</a:t>
            </a:r>
          </a:p>
          <a:p>
            <a:r>
              <a:rPr lang="en-US" dirty="0" smtClean="0"/>
              <a:t>The </a:t>
            </a:r>
            <a:r>
              <a:rPr lang="en-US" dirty="0"/>
              <a:t>bill was marked up by the House Committee on Financial Services on </a:t>
            </a:r>
            <a:r>
              <a:rPr lang="en-US" dirty="0" smtClean="0"/>
              <a:t>9/19, </a:t>
            </a:r>
            <a:r>
              <a:rPr lang="en-US" dirty="0"/>
              <a:t>and it was approved the next day by a vote of 47-0, and it could be considered by the entire House.</a:t>
            </a:r>
          </a:p>
          <a:p>
            <a:pPr marL="45720" indent="0">
              <a:buNone/>
            </a:pPr>
            <a:r>
              <a:rPr lang="en-US" dirty="0"/>
              <a:t> </a:t>
            </a:r>
            <a:endParaRPr lang="en-US" dirty="0" smtClean="0"/>
          </a:p>
          <a:p>
            <a:r>
              <a:rPr lang="en-US" b="1" dirty="0" smtClean="0">
                <a:solidFill>
                  <a:srgbClr val="7030A0"/>
                </a:solidFill>
              </a:rPr>
              <a:t>Update</a:t>
            </a:r>
            <a:r>
              <a:rPr lang="en-US" b="1" dirty="0">
                <a:solidFill>
                  <a:srgbClr val="7030A0"/>
                </a:solidFill>
              </a:rPr>
              <a:t>:  </a:t>
            </a:r>
          </a:p>
          <a:p>
            <a:pPr lvl="1"/>
            <a:r>
              <a:rPr lang="en-US" dirty="0" smtClean="0"/>
              <a:t>Senate version (S. 2803) was introduced.</a:t>
            </a:r>
            <a:r>
              <a:rPr lang="en-US" dirty="0"/>
              <a:t> </a:t>
            </a:r>
          </a:p>
          <a:p>
            <a:pPr marL="0" indent="0">
              <a:buNone/>
            </a:pPr>
            <a:endParaRPr lang="en-US" sz="1400" b="1" dirty="0" smtClean="0"/>
          </a:p>
          <a:p>
            <a:pPr marL="0" indent="0">
              <a:buNone/>
            </a:pPr>
            <a:endParaRPr lang="en-US" sz="1400" b="1" dirty="0"/>
          </a:p>
          <a:p>
            <a:pPr marL="0" indent="0">
              <a:buNone/>
            </a:pPr>
            <a:endParaRPr lang="en-US" sz="1400" b="1" dirty="0" smtClean="0"/>
          </a:p>
          <a:p>
            <a:pPr marL="0" indent="0">
              <a:buNone/>
            </a:pPr>
            <a:r>
              <a:rPr lang="en-US" sz="1400" b="1" dirty="0" smtClean="0"/>
              <a:t>Actual </a:t>
            </a:r>
            <a:r>
              <a:rPr lang="en-US" sz="1400" b="1" dirty="0"/>
              <a:t>Bill:  </a:t>
            </a:r>
            <a:r>
              <a:rPr lang="en-US" sz="1400" u="sng" dirty="0">
                <a:hlinkClick r:id="rId2"/>
              </a:rPr>
              <a:t>https://www.congress.gov/bill/116th-congress/house-bill/4300/all-info</a:t>
            </a:r>
            <a:r>
              <a:rPr lang="en-US" sz="1400" dirty="0"/>
              <a:t> </a:t>
            </a:r>
          </a:p>
          <a:p>
            <a:pPr marL="0" indent="0">
              <a:buNone/>
            </a:pPr>
            <a:endParaRPr lang="en-US"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10474990" y="337030"/>
            <a:ext cx="1240790" cy="914400"/>
          </a:xfrm>
          <a:prstGeom prst="rect">
            <a:avLst/>
          </a:prstGeom>
        </p:spPr>
      </p:pic>
    </p:spTree>
    <p:extLst>
      <p:ext uri="{BB962C8B-B14F-4D97-AF65-F5344CB8AC3E}">
        <p14:creationId xmlns:p14="http://schemas.microsoft.com/office/powerpoint/2010/main" val="270291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Basis">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Basis">
      <a:maj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ppt/theme/theme2.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Banded_Design_Teal">
      <a:dk1>
        <a:srgbClr val="363D3D"/>
      </a:dk1>
      <a:lt1>
        <a:sysClr val="window" lastClr="FFFFFF"/>
      </a:lt1>
      <a:dk2>
        <a:srgbClr val="000000"/>
      </a:dk2>
      <a:lt2>
        <a:srgbClr val="E5E8E8"/>
      </a:lt2>
      <a:accent1>
        <a:srgbClr val="3AAFB2"/>
      </a:accent1>
      <a:accent2>
        <a:srgbClr val="6ABD45"/>
      </a:accent2>
      <a:accent3>
        <a:srgbClr val="EBCA21"/>
      </a:accent3>
      <a:accent4>
        <a:srgbClr val="EB8D21"/>
      </a:accent4>
      <a:accent5>
        <a:srgbClr val="EB5638"/>
      </a:accent5>
      <a:accent6>
        <a:srgbClr val="5172B1"/>
      </a:accent6>
      <a:hlink>
        <a:srgbClr val="3A9CDB"/>
      </a:hlink>
      <a:folHlink>
        <a:srgbClr val="5172B1"/>
      </a:folHlink>
    </a:clrScheme>
    <a:fontScheme name="Calibri">
      <a:maj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4BBF5D7C-90AF-408A-B515-5CD5355B6C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23704</TotalTime>
  <Words>1518</Words>
  <Application>Microsoft Office PowerPoint</Application>
  <PresentationFormat>Widescreen</PresentationFormat>
  <Paragraphs>167</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Corbel</vt:lpstr>
      <vt:lpstr>Times New Roman</vt:lpstr>
      <vt:lpstr>Wingdings</vt:lpstr>
      <vt:lpstr>Basis</vt:lpstr>
      <vt:lpstr>Federal &amp; State Legislative Landscape </vt:lpstr>
      <vt:lpstr>Federal Activity </vt:lpstr>
      <vt:lpstr>Federal Activity</vt:lpstr>
      <vt:lpstr>Federal Activity</vt:lpstr>
      <vt:lpstr>2020 Enacted Budget</vt:lpstr>
      <vt:lpstr>H.R. 1856 – The Ending Homelessness Act of 2019 (introduced by Rep. Maxine Waters).</vt:lpstr>
      <vt:lpstr>PowerPoint Presentation</vt:lpstr>
      <vt:lpstr> H.R. 4029 –Tribal Access to Homeless Assistance Act of 2019 </vt:lpstr>
      <vt:lpstr>H.R. 4300 - Fostering Stable Housing Opportunities Act</vt:lpstr>
      <vt:lpstr> H.R. 2398 – Expanding Eligibility for HUD-VASH</vt:lpstr>
      <vt:lpstr>Other</vt:lpstr>
      <vt:lpstr>Next Steps – Federal Level</vt:lpstr>
      <vt:lpstr>Opportunity Starts at Home Campaign</vt:lpstr>
      <vt:lpstr>State Legislation</vt:lpstr>
      <vt:lpstr>Senate: Utilities &amp; Housing Committee</vt:lpstr>
      <vt:lpstr>Senate: Local Government, Small Business, Tourism &amp; Workforce Development Committee</vt:lpstr>
      <vt:lpstr>Senate: Public Benefits, Licensing and State-Federal Relations Committee</vt:lpstr>
      <vt:lpstr>Committee Members</vt:lpstr>
      <vt:lpstr>Next Steps – State Level</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Carrie Poser</dc:creator>
  <cp:keywords/>
  <cp:lastModifiedBy>Carrie Poser</cp:lastModifiedBy>
  <cp:revision>920</cp:revision>
  <dcterms:created xsi:type="dcterms:W3CDTF">2016-02-03T16:01:10Z</dcterms:created>
  <dcterms:modified xsi:type="dcterms:W3CDTF">2020-02-11T04:19:45Z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TC028952549991</vt:lpwstr>
  </property>
</Properties>
</file>