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8" r:id="rId10"/>
    <p:sldId id="269" r:id="rId11"/>
    <p:sldId id="265" r:id="rId12"/>
    <p:sldId id="270" r:id="rId13"/>
    <p:sldId id="271" r:id="rId14"/>
    <p:sldId id="272" r:id="rId15"/>
    <p:sldId id="264" r:id="rId16"/>
    <p:sldId id="266" r:id="rId17"/>
    <p:sldId id="267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4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BA346B-5F2C-4D49-B795-D766FA8A8F42}" type="doc">
      <dgm:prSet loTypeId="urn:microsoft.com/office/officeart/2005/8/layout/cycle6" loCatId="relationship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5884D47-1708-4A41-8A61-427429B7D2CD}">
      <dgm:prSet phldrT="[Text]"/>
      <dgm:spPr/>
      <dgm:t>
        <a:bodyPr/>
        <a:lstStyle/>
        <a:p>
          <a:r>
            <a:rPr lang="en-US" dirty="0" smtClean="0"/>
            <a:t>HOUSING FIRST APPROACH</a:t>
          </a:r>
          <a:endParaRPr lang="en-US" dirty="0"/>
        </a:p>
      </dgm:t>
    </dgm:pt>
    <dgm:pt modelId="{700F8163-39CC-4C49-8D4B-59C6FFEA8A63}" type="parTrans" cxnId="{2F0E6D0B-0CF3-47F1-BDDB-DBB78DD0DE71}">
      <dgm:prSet/>
      <dgm:spPr/>
      <dgm:t>
        <a:bodyPr/>
        <a:lstStyle/>
        <a:p>
          <a:endParaRPr lang="en-US"/>
        </a:p>
      </dgm:t>
    </dgm:pt>
    <dgm:pt modelId="{2A932A9F-DDB0-4304-A1A4-891CBF95B66D}" type="sibTrans" cxnId="{2F0E6D0B-0CF3-47F1-BDDB-DBB78DD0DE71}">
      <dgm:prSet/>
      <dgm:spPr/>
      <dgm:t>
        <a:bodyPr/>
        <a:lstStyle/>
        <a:p>
          <a:endParaRPr lang="en-US"/>
        </a:p>
      </dgm:t>
    </dgm:pt>
    <dgm:pt modelId="{22F8578E-F8EB-4F80-A937-BA9E818FE132}">
      <dgm:prSet phldrT="[Text]"/>
      <dgm:spPr/>
      <dgm:t>
        <a:bodyPr/>
        <a:lstStyle/>
        <a:p>
          <a:r>
            <a:rPr lang="en-US" dirty="0" smtClean="0"/>
            <a:t>SAFE &amp; APPROPRIATE DIVERSION</a:t>
          </a:r>
          <a:endParaRPr lang="en-US" dirty="0"/>
        </a:p>
      </dgm:t>
    </dgm:pt>
    <dgm:pt modelId="{26E108C9-50FF-4C49-8B4B-B83178CA6770}" type="parTrans" cxnId="{B4F1D1C6-6B80-415C-8BBD-368FBDE6459F}">
      <dgm:prSet/>
      <dgm:spPr/>
      <dgm:t>
        <a:bodyPr/>
        <a:lstStyle/>
        <a:p>
          <a:endParaRPr lang="en-US"/>
        </a:p>
      </dgm:t>
    </dgm:pt>
    <dgm:pt modelId="{714601DB-E00E-42EA-879B-DAFDF74700B8}" type="sibTrans" cxnId="{B4F1D1C6-6B80-415C-8BBD-368FBDE6459F}">
      <dgm:prSet/>
      <dgm:spPr/>
      <dgm:t>
        <a:bodyPr/>
        <a:lstStyle/>
        <a:p>
          <a:endParaRPr lang="en-US"/>
        </a:p>
      </dgm:t>
    </dgm:pt>
    <dgm:pt modelId="{B465ACDC-E600-4B87-A621-AAA0A83FC44D}">
      <dgm:prSet phldrT="[Text]"/>
      <dgm:spPr/>
      <dgm:t>
        <a:bodyPr/>
        <a:lstStyle/>
        <a:p>
          <a:r>
            <a:rPr lang="en-US" dirty="0" smtClean="0"/>
            <a:t>IMMEDIATE &amp; LOW BARRIER ACCESS</a:t>
          </a:r>
          <a:endParaRPr lang="en-US" dirty="0"/>
        </a:p>
      </dgm:t>
    </dgm:pt>
    <dgm:pt modelId="{8EB16D1E-0E6F-4244-98F5-F784A297C016}" type="parTrans" cxnId="{C9F90031-E4BA-482E-8A13-B08DFC4FBEE5}">
      <dgm:prSet/>
      <dgm:spPr/>
      <dgm:t>
        <a:bodyPr/>
        <a:lstStyle/>
        <a:p>
          <a:endParaRPr lang="en-US"/>
        </a:p>
      </dgm:t>
    </dgm:pt>
    <dgm:pt modelId="{3FD26D51-254B-450F-93A6-BA55920F3B2E}" type="sibTrans" cxnId="{C9F90031-E4BA-482E-8A13-B08DFC4FBEE5}">
      <dgm:prSet/>
      <dgm:spPr/>
      <dgm:t>
        <a:bodyPr/>
        <a:lstStyle/>
        <a:p>
          <a:endParaRPr lang="en-US"/>
        </a:p>
      </dgm:t>
    </dgm:pt>
    <dgm:pt modelId="{CA92656F-1CDC-4DA1-89EF-B1828E23114B}">
      <dgm:prSet phldrT="[Text]"/>
      <dgm:spPr/>
      <dgm:t>
        <a:bodyPr/>
        <a:lstStyle/>
        <a:p>
          <a:r>
            <a:rPr lang="en-US" dirty="0" smtClean="0"/>
            <a:t>HOUSING FOCUSED &amp; RAPID EXIT SERVICES</a:t>
          </a:r>
          <a:endParaRPr lang="en-US" dirty="0"/>
        </a:p>
      </dgm:t>
    </dgm:pt>
    <dgm:pt modelId="{07FE1863-1595-4ADC-9FFE-BD186825EF42}" type="parTrans" cxnId="{5C3426AA-7953-4BB6-899A-D7E51E6E0EED}">
      <dgm:prSet/>
      <dgm:spPr/>
      <dgm:t>
        <a:bodyPr/>
        <a:lstStyle/>
        <a:p>
          <a:endParaRPr lang="en-US"/>
        </a:p>
      </dgm:t>
    </dgm:pt>
    <dgm:pt modelId="{D3A8D9B7-B9FC-4931-B2BD-66A85E60D67D}" type="sibTrans" cxnId="{5C3426AA-7953-4BB6-899A-D7E51E6E0EED}">
      <dgm:prSet/>
      <dgm:spPr/>
      <dgm:t>
        <a:bodyPr/>
        <a:lstStyle/>
        <a:p>
          <a:endParaRPr lang="en-US"/>
        </a:p>
      </dgm:t>
    </dgm:pt>
    <dgm:pt modelId="{41EC7DF5-5C4D-47D8-B506-97BB9A462F0E}">
      <dgm:prSet phldrT="[Text]"/>
      <dgm:spPr/>
      <dgm:t>
        <a:bodyPr/>
        <a:lstStyle/>
        <a:p>
          <a:r>
            <a:rPr lang="en-US" dirty="0" smtClean="0"/>
            <a:t>DATA TO MEASURE PERFORMANCE</a:t>
          </a:r>
          <a:endParaRPr lang="en-US" dirty="0"/>
        </a:p>
      </dgm:t>
    </dgm:pt>
    <dgm:pt modelId="{11F489D2-5767-481B-B3AB-30FF2B590718}" type="parTrans" cxnId="{4935244F-8858-47B4-B091-13C0DFC93E26}">
      <dgm:prSet/>
      <dgm:spPr/>
      <dgm:t>
        <a:bodyPr/>
        <a:lstStyle/>
        <a:p>
          <a:endParaRPr lang="en-US"/>
        </a:p>
      </dgm:t>
    </dgm:pt>
    <dgm:pt modelId="{3EACB428-6D6F-4A96-BA78-0862213A1816}" type="sibTrans" cxnId="{4935244F-8858-47B4-B091-13C0DFC93E26}">
      <dgm:prSet/>
      <dgm:spPr/>
      <dgm:t>
        <a:bodyPr/>
        <a:lstStyle/>
        <a:p>
          <a:endParaRPr lang="en-US"/>
        </a:p>
      </dgm:t>
    </dgm:pt>
    <dgm:pt modelId="{EC85F8B4-E53F-4E63-A5FE-2EABB4E66ADB}" type="pres">
      <dgm:prSet presAssocID="{A3BA346B-5F2C-4D49-B795-D766FA8A8F4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5666E7-EFC7-4CD8-8CBC-904B4291D094}" type="pres">
      <dgm:prSet presAssocID="{65884D47-1708-4A41-8A61-427429B7D2C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823451-FE20-46DA-9F6A-3EEB89D66D6F}" type="pres">
      <dgm:prSet presAssocID="{65884D47-1708-4A41-8A61-427429B7D2CD}" presName="spNode" presStyleCnt="0"/>
      <dgm:spPr/>
    </dgm:pt>
    <dgm:pt modelId="{2CD465FE-4C42-4B0F-B074-19E8C64FDE90}" type="pres">
      <dgm:prSet presAssocID="{2A932A9F-DDB0-4304-A1A4-891CBF95B66D}" presName="sibTrans" presStyleLbl="sibTrans1D1" presStyleIdx="0" presStyleCnt="5"/>
      <dgm:spPr/>
      <dgm:t>
        <a:bodyPr/>
        <a:lstStyle/>
        <a:p>
          <a:endParaRPr lang="en-US"/>
        </a:p>
      </dgm:t>
    </dgm:pt>
    <dgm:pt modelId="{6E768676-9B5D-441C-9A38-AA234BBF94BD}" type="pres">
      <dgm:prSet presAssocID="{22F8578E-F8EB-4F80-A937-BA9E818FE13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400765-C7A2-4DB8-B177-34FA6BF43C4B}" type="pres">
      <dgm:prSet presAssocID="{22F8578E-F8EB-4F80-A937-BA9E818FE132}" presName="spNode" presStyleCnt="0"/>
      <dgm:spPr/>
    </dgm:pt>
    <dgm:pt modelId="{5E03EC16-291F-4A41-8CC2-6F07865D0B17}" type="pres">
      <dgm:prSet presAssocID="{714601DB-E00E-42EA-879B-DAFDF74700B8}" presName="sibTrans" presStyleLbl="sibTrans1D1" presStyleIdx="1" presStyleCnt="5"/>
      <dgm:spPr/>
      <dgm:t>
        <a:bodyPr/>
        <a:lstStyle/>
        <a:p>
          <a:endParaRPr lang="en-US"/>
        </a:p>
      </dgm:t>
    </dgm:pt>
    <dgm:pt modelId="{4DFB7C16-08C6-4E65-9E7A-EB0EB14A0D6D}" type="pres">
      <dgm:prSet presAssocID="{B465ACDC-E600-4B87-A621-AAA0A83FC44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C09E78-6A77-4241-8BB1-9A6E8EB7A01F}" type="pres">
      <dgm:prSet presAssocID="{B465ACDC-E600-4B87-A621-AAA0A83FC44D}" presName="spNode" presStyleCnt="0"/>
      <dgm:spPr/>
    </dgm:pt>
    <dgm:pt modelId="{4EE1A17E-72BD-4E3E-9932-8EED1E564DB6}" type="pres">
      <dgm:prSet presAssocID="{3FD26D51-254B-450F-93A6-BA55920F3B2E}" presName="sibTrans" presStyleLbl="sibTrans1D1" presStyleIdx="2" presStyleCnt="5"/>
      <dgm:spPr/>
      <dgm:t>
        <a:bodyPr/>
        <a:lstStyle/>
        <a:p>
          <a:endParaRPr lang="en-US"/>
        </a:p>
      </dgm:t>
    </dgm:pt>
    <dgm:pt modelId="{F8D238C3-5C05-4311-A299-9B4D00789C5F}" type="pres">
      <dgm:prSet presAssocID="{CA92656F-1CDC-4DA1-89EF-B1828E23114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0E143A-2421-4BED-9415-AF949DAEB168}" type="pres">
      <dgm:prSet presAssocID="{CA92656F-1CDC-4DA1-89EF-B1828E23114B}" presName="spNode" presStyleCnt="0"/>
      <dgm:spPr/>
    </dgm:pt>
    <dgm:pt modelId="{92078BC3-A9AD-4FDE-8470-32644FADA0DA}" type="pres">
      <dgm:prSet presAssocID="{D3A8D9B7-B9FC-4931-B2BD-66A85E60D67D}" presName="sibTrans" presStyleLbl="sibTrans1D1" presStyleIdx="3" presStyleCnt="5"/>
      <dgm:spPr/>
      <dgm:t>
        <a:bodyPr/>
        <a:lstStyle/>
        <a:p>
          <a:endParaRPr lang="en-US"/>
        </a:p>
      </dgm:t>
    </dgm:pt>
    <dgm:pt modelId="{2F65B20B-6072-4505-BE5F-7A9B94E68070}" type="pres">
      <dgm:prSet presAssocID="{41EC7DF5-5C4D-47D8-B506-97BB9A462F0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6AF965-EE4E-4B85-9732-202503ED9BA6}" type="pres">
      <dgm:prSet presAssocID="{41EC7DF5-5C4D-47D8-B506-97BB9A462F0E}" presName="spNode" presStyleCnt="0"/>
      <dgm:spPr/>
    </dgm:pt>
    <dgm:pt modelId="{17F56F02-A5C4-47B3-9F26-5AEF6363D2E5}" type="pres">
      <dgm:prSet presAssocID="{3EACB428-6D6F-4A96-BA78-0862213A1816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165F05AF-7163-4075-83E7-B526CE0B5126}" type="presOf" srcId="{B465ACDC-E600-4B87-A621-AAA0A83FC44D}" destId="{4DFB7C16-08C6-4E65-9E7A-EB0EB14A0D6D}" srcOrd="0" destOrd="0" presId="urn:microsoft.com/office/officeart/2005/8/layout/cycle6"/>
    <dgm:cxn modelId="{E5E35D5C-54C7-4F2A-A5BA-9D397D1E249B}" type="presOf" srcId="{714601DB-E00E-42EA-879B-DAFDF74700B8}" destId="{5E03EC16-291F-4A41-8CC2-6F07865D0B17}" srcOrd="0" destOrd="0" presId="urn:microsoft.com/office/officeart/2005/8/layout/cycle6"/>
    <dgm:cxn modelId="{89BAF2E3-7C27-472A-BC1D-60862F2A10D3}" type="presOf" srcId="{D3A8D9B7-B9FC-4931-B2BD-66A85E60D67D}" destId="{92078BC3-A9AD-4FDE-8470-32644FADA0DA}" srcOrd="0" destOrd="0" presId="urn:microsoft.com/office/officeart/2005/8/layout/cycle6"/>
    <dgm:cxn modelId="{477F00C5-ACDD-4412-B6D9-56F6C173D056}" type="presOf" srcId="{2A932A9F-DDB0-4304-A1A4-891CBF95B66D}" destId="{2CD465FE-4C42-4B0F-B074-19E8C64FDE90}" srcOrd="0" destOrd="0" presId="urn:microsoft.com/office/officeart/2005/8/layout/cycle6"/>
    <dgm:cxn modelId="{4935244F-8858-47B4-B091-13C0DFC93E26}" srcId="{A3BA346B-5F2C-4D49-B795-D766FA8A8F42}" destId="{41EC7DF5-5C4D-47D8-B506-97BB9A462F0E}" srcOrd="4" destOrd="0" parTransId="{11F489D2-5767-481B-B3AB-30FF2B590718}" sibTransId="{3EACB428-6D6F-4A96-BA78-0862213A1816}"/>
    <dgm:cxn modelId="{BD0427C3-6D16-4B4F-B9D9-4203E93B2111}" type="presOf" srcId="{A3BA346B-5F2C-4D49-B795-D766FA8A8F42}" destId="{EC85F8B4-E53F-4E63-A5FE-2EABB4E66ADB}" srcOrd="0" destOrd="0" presId="urn:microsoft.com/office/officeart/2005/8/layout/cycle6"/>
    <dgm:cxn modelId="{699A40E3-CE6D-4424-BC0C-9D76AA2D4999}" type="presOf" srcId="{65884D47-1708-4A41-8A61-427429B7D2CD}" destId="{5E5666E7-EFC7-4CD8-8CBC-904B4291D094}" srcOrd="0" destOrd="0" presId="urn:microsoft.com/office/officeart/2005/8/layout/cycle6"/>
    <dgm:cxn modelId="{D176C087-AC07-4F52-9758-E7A68C3714FE}" type="presOf" srcId="{CA92656F-1CDC-4DA1-89EF-B1828E23114B}" destId="{F8D238C3-5C05-4311-A299-9B4D00789C5F}" srcOrd="0" destOrd="0" presId="urn:microsoft.com/office/officeart/2005/8/layout/cycle6"/>
    <dgm:cxn modelId="{2F0E6D0B-0CF3-47F1-BDDB-DBB78DD0DE71}" srcId="{A3BA346B-5F2C-4D49-B795-D766FA8A8F42}" destId="{65884D47-1708-4A41-8A61-427429B7D2CD}" srcOrd="0" destOrd="0" parTransId="{700F8163-39CC-4C49-8D4B-59C6FFEA8A63}" sibTransId="{2A932A9F-DDB0-4304-A1A4-891CBF95B66D}"/>
    <dgm:cxn modelId="{A5C29ACA-9FF9-4CCC-9E38-DECEE27FFEF2}" type="presOf" srcId="{41EC7DF5-5C4D-47D8-B506-97BB9A462F0E}" destId="{2F65B20B-6072-4505-BE5F-7A9B94E68070}" srcOrd="0" destOrd="0" presId="urn:microsoft.com/office/officeart/2005/8/layout/cycle6"/>
    <dgm:cxn modelId="{43E56C22-6170-47C3-8851-0E3B7B868C5F}" type="presOf" srcId="{3EACB428-6D6F-4A96-BA78-0862213A1816}" destId="{17F56F02-A5C4-47B3-9F26-5AEF6363D2E5}" srcOrd="0" destOrd="0" presId="urn:microsoft.com/office/officeart/2005/8/layout/cycle6"/>
    <dgm:cxn modelId="{B4F1D1C6-6B80-415C-8BBD-368FBDE6459F}" srcId="{A3BA346B-5F2C-4D49-B795-D766FA8A8F42}" destId="{22F8578E-F8EB-4F80-A937-BA9E818FE132}" srcOrd="1" destOrd="0" parTransId="{26E108C9-50FF-4C49-8B4B-B83178CA6770}" sibTransId="{714601DB-E00E-42EA-879B-DAFDF74700B8}"/>
    <dgm:cxn modelId="{C9F90031-E4BA-482E-8A13-B08DFC4FBEE5}" srcId="{A3BA346B-5F2C-4D49-B795-D766FA8A8F42}" destId="{B465ACDC-E600-4B87-A621-AAA0A83FC44D}" srcOrd="2" destOrd="0" parTransId="{8EB16D1E-0E6F-4244-98F5-F784A297C016}" sibTransId="{3FD26D51-254B-450F-93A6-BA55920F3B2E}"/>
    <dgm:cxn modelId="{5C3426AA-7953-4BB6-899A-D7E51E6E0EED}" srcId="{A3BA346B-5F2C-4D49-B795-D766FA8A8F42}" destId="{CA92656F-1CDC-4DA1-89EF-B1828E23114B}" srcOrd="3" destOrd="0" parTransId="{07FE1863-1595-4ADC-9FFE-BD186825EF42}" sibTransId="{D3A8D9B7-B9FC-4931-B2BD-66A85E60D67D}"/>
    <dgm:cxn modelId="{96A8983D-1FF2-469E-9F52-57E58CCA1984}" type="presOf" srcId="{22F8578E-F8EB-4F80-A937-BA9E818FE132}" destId="{6E768676-9B5D-441C-9A38-AA234BBF94BD}" srcOrd="0" destOrd="0" presId="urn:microsoft.com/office/officeart/2005/8/layout/cycle6"/>
    <dgm:cxn modelId="{D5C235DF-8B26-4410-A4C3-F0315B972A13}" type="presOf" srcId="{3FD26D51-254B-450F-93A6-BA55920F3B2E}" destId="{4EE1A17E-72BD-4E3E-9932-8EED1E564DB6}" srcOrd="0" destOrd="0" presId="urn:microsoft.com/office/officeart/2005/8/layout/cycle6"/>
    <dgm:cxn modelId="{7779CD52-D452-47F8-BE0A-FBDD4FA70AC3}" type="presParOf" srcId="{EC85F8B4-E53F-4E63-A5FE-2EABB4E66ADB}" destId="{5E5666E7-EFC7-4CD8-8CBC-904B4291D094}" srcOrd="0" destOrd="0" presId="urn:microsoft.com/office/officeart/2005/8/layout/cycle6"/>
    <dgm:cxn modelId="{98BA143B-FB68-47B3-ABC9-7BB163343DB6}" type="presParOf" srcId="{EC85F8B4-E53F-4E63-A5FE-2EABB4E66ADB}" destId="{76823451-FE20-46DA-9F6A-3EEB89D66D6F}" srcOrd="1" destOrd="0" presId="urn:microsoft.com/office/officeart/2005/8/layout/cycle6"/>
    <dgm:cxn modelId="{C5B2FACE-8126-4EC8-A15E-C4B241C79249}" type="presParOf" srcId="{EC85F8B4-E53F-4E63-A5FE-2EABB4E66ADB}" destId="{2CD465FE-4C42-4B0F-B074-19E8C64FDE90}" srcOrd="2" destOrd="0" presId="urn:microsoft.com/office/officeart/2005/8/layout/cycle6"/>
    <dgm:cxn modelId="{B4767952-FF5C-440C-8B21-005790A4F791}" type="presParOf" srcId="{EC85F8B4-E53F-4E63-A5FE-2EABB4E66ADB}" destId="{6E768676-9B5D-441C-9A38-AA234BBF94BD}" srcOrd="3" destOrd="0" presId="urn:microsoft.com/office/officeart/2005/8/layout/cycle6"/>
    <dgm:cxn modelId="{5664FF90-493C-4A02-BF54-FE3AF9457B98}" type="presParOf" srcId="{EC85F8B4-E53F-4E63-A5FE-2EABB4E66ADB}" destId="{9A400765-C7A2-4DB8-B177-34FA6BF43C4B}" srcOrd="4" destOrd="0" presId="urn:microsoft.com/office/officeart/2005/8/layout/cycle6"/>
    <dgm:cxn modelId="{A188F34C-227D-485C-BDA3-59A8A9862FD2}" type="presParOf" srcId="{EC85F8B4-E53F-4E63-A5FE-2EABB4E66ADB}" destId="{5E03EC16-291F-4A41-8CC2-6F07865D0B17}" srcOrd="5" destOrd="0" presId="urn:microsoft.com/office/officeart/2005/8/layout/cycle6"/>
    <dgm:cxn modelId="{C97963CF-137F-4ECE-B6F3-3BF871918B78}" type="presParOf" srcId="{EC85F8B4-E53F-4E63-A5FE-2EABB4E66ADB}" destId="{4DFB7C16-08C6-4E65-9E7A-EB0EB14A0D6D}" srcOrd="6" destOrd="0" presId="urn:microsoft.com/office/officeart/2005/8/layout/cycle6"/>
    <dgm:cxn modelId="{79B4A7D5-4D25-4CBA-81B5-D6D30E0D738E}" type="presParOf" srcId="{EC85F8B4-E53F-4E63-A5FE-2EABB4E66ADB}" destId="{3BC09E78-6A77-4241-8BB1-9A6E8EB7A01F}" srcOrd="7" destOrd="0" presId="urn:microsoft.com/office/officeart/2005/8/layout/cycle6"/>
    <dgm:cxn modelId="{78848128-3EFA-434E-8F99-C989B7A0A0FD}" type="presParOf" srcId="{EC85F8B4-E53F-4E63-A5FE-2EABB4E66ADB}" destId="{4EE1A17E-72BD-4E3E-9932-8EED1E564DB6}" srcOrd="8" destOrd="0" presId="urn:microsoft.com/office/officeart/2005/8/layout/cycle6"/>
    <dgm:cxn modelId="{45AE256B-3E3B-4788-BAC9-9D7A611916EF}" type="presParOf" srcId="{EC85F8B4-E53F-4E63-A5FE-2EABB4E66ADB}" destId="{F8D238C3-5C05-4311-A299-9B4D00789C5F}" srcOrd="9" destOrd="0" presId="urn:microsoft.com/office/officeart/2005/8/layout/cycle6"/>
    <dgm:cxn modelId="{A7558B4D-FFF5-436C-B525-8E9CF87F1969}" type="presParOf" srcId="{EC85F8B4-E53F-4E63-A5FE-2EABB4E66ADB}" destId="{2A0E143A-2421-4BED-9415-AF949DAEB168}" srcOrd="10" destOrd="0" presId="urn:microsoft.com/office/officeart/2005/8/layout/cycle6"/>
    <dgm:cxn modelId="{463C634A-B86D-4D1F-B87E-171B5CE9F8D5}" type="presParOf" srcId="{EC85F8B4-E53F-4E63-A5FE-2EABB4E66ADB}" destId="{92078BC3-A9AD-4FDE-8470-32644FADA0DA}" srcOrd="11" destOrd="0" presId="urn:microsoft.com/office/officeart/2005/8/layout/cycle6"/>
    <dgm:cxn modelId="{9D598EC7-A568-48A8-9C30-3EDFC764C28C}" type="presParOf" srcId="{EC85F8B4-E53F-4E63-A5FE-2EABB4E66ADB}" destId="{2F65B20B-6072-4505-BE5F-7A9B94E68070}" srcOrd="12" destOrd="0" presId="urn:microsoft.com/office/officeart/2005/8/layout/cycle6"/>
    <dgm:cxn modelId="{3D67C348-BF00-4B56-A6DE-F9E32FBFB005}" type="presParOf" srcId="{EC85F8B4-E53F-4E63-A5FE-2EABB4E66ADB}" destId="{D46AF965-EE4E-4B85-9732-202503ED9BA6}" srcOrd="13" destOrd="0" presId="urn:microsoft.com/office/officeart/2005/8/layout/cycle6"/>
    <dgm:cxn modelId="{114106FA-4E6B-41F1-BC16-D1B75491EB94}" type="presParOf" srcId="{EC85F8B4-E53F-4E63-A5FE-2EABB4E66ADB}" destId="{17F56F02-A5C4-47B3-9F26-5AEF6363D2E5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BA346B-5F2C-4D49-B795-D766FA8A8F42}" type="doc">
      <dgm:prSet loTypeId="urn:microsoft.com/office/officeart/2005/8/layout/cycle6" loCatId="relationship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5884D47-1708-4A41-8A61-427429B7D2CD}">
      <dgm:prSet phldrT="[Text]"/>
      <dgm:spPr/>
      <dgm:t>
        <a:bodyPr/>
        <a:lstStyle/>
        <a:p>
          <a:r>
            <a:rPr lang="en-US" dirty="0" smtClean="0"/>
            <a:t>HOUSING FIRST APPROACH</a:t>
          </a:r>
          <a:endParaRPr lang="en-US" dirty="0"/>
        </a:p>
      </dgm:t>
    </dgm:pt>
    <dgm:pt modelId="{700F8163-39CC-4C49-8D4B-59C6FFEA8A63}" type="parTrans" cxnId="{2F0E6D0B-0CF3-47F1-BDDB-DBB78DD0DE71}">
      <dgm:prSet/>
      <dgm:spPr/>
      <dgm:t>
        <a:bodyPr/>
        <a:lstStyle/>
        <a:p>
          <a:endParaRPr lang="en-US"/>
        </a:p>
      </dgm:t>
    </dgm:pt>
    <dgm:pt modelId="{2A932A9F-DDB0-4304-A1A4-891CBF95B66D}" type="sibTrans" cxnId="{2F0E6D0B-0CF3-47F1-BDDB-DBB78DD0DE71}">
      <dgm:prSet/>
      <dgm:spPr/>
      <dgm:t>
        <a:bodyPr/>
        <a:lstStyle/>
        <a:p>
          <a:endParaRPr lang="en-US"/>
        </a:p>
      </dgm:t>
    </dgm:pt>
    <dgm:pt modelId="{22F8578E-F8EB-4F80-A937-BA9E818FE132}">
      <dgm:prSet phldrT="[Text]"/>
      <dgm:spPr/>
      <dgm:t>
        <a:bodyPr/>
        <a:lstStyle/>
        <a:p>
          <a:r>
            <a:rPr lang="en-US" dirty="0" smtClean="0"/>
            <a:t>SAFE &amp; APPROPRIATE DIVERSION</a:t>
          </a:r>
          <a:endParaRPr lang="en-US" dirty="0"/>
        </a:p>
      </dgm:t>
    </dgm:pt>
    <dgm:pt modelId="{26E108C9-50FF-4C49-8B4B-B83178CA6770}" type="parTrans" cxnId="{B4F1D1C6-6B80-415C-8BBD-368FBDE6459F}">
      <dgm:prSet/>
      <dgm:spPr/>
      <dgm:t>
        <a:bodyPr/>
        <a:lstStyle/>
        <a:p>
          <a:endParaRPr lang="en-US"/>
        </a:p>
      </dgm:t>
    </dgm:pt>
    <dgm:pt modelId="{714601DB-E00E-42EA-879B-DAFDF74700B8}" type="sibTrans" cxnId="{B4F1D1C6-6B80-415C-8BBD-368FBDE6459F}">
      <dgm:prSet/>
      <dgm:spPr/>
      <dgm:t>
        <a:bodyPr/>
        <a:lstStyle/>
        <a:p>
          <a:endParaRPr lang="en-US"/>
        </a:p>
      </dgm:t>
    </dgm:pt>
    <dgm:pt modelId="{B465ACDC-E600-4B87-A621-AAA0A83FC44D}">
      <dgm:prSet phldrT="[Text]"/>
      <dgm:spPr/>
      <dgm:t>
        <a:bodyPr/>
        <a:lstStyle/>
        <a:p>
          <a:r>
            <a:rPr lang="en-US" dirty="0" smtClean="0"/>
            <a:t>IMMEDIATE &amp; LOW BARRIER ACCESS</a:t>
          </a:r>
          <a:endParaRPr lang="en-US" dirty="0"/>
        </a:p>
      </dgm:t>
    </dgm:pt>
    <dgm:pt modelId="{8EB16D1E-0E6F-4244-98F5-F784A297C016}" type="parTrans" cxnId="{C9F90031-E4BA-482E-8A13-B08DFC4FBEE5}">
      <dgm:prSet/>
      <dgm:spPr/>
      <dgm:t>
        <a:bodyPr/>
        <a:lstStyle/>
        <a:p>
          <a:endParaRPr lang="en-US"/>
        </a:p>
      </dgm:t>
    </dgm:pt>
    <dgm:pt modelId="{3FD26D51-254B-450F-93A6-BA55920F3B2E}" type="sibTrans" cxnId="{C9F90031-E4BA-482E-8A13-B08DFC4FBEE5}">
      <dgm:prSet/>
      <dgm:spPr/>
      <dgm:t>
        <a:bodyPr/>
        <a:lstStyle/>
        <a:p>
          <a:endParaRPr lang="en-US"/>
        </a:p>
      </dgm:t>
    </dgm:pt>
    <dgm:pt modelId="{CA92656F-1CDC-4DA1-89EF-B1828E23114B}">
      <dgm:prSet phldrT="[Text]"/>
      <dgm:spPr/>
      <dgm:t>
        <a:bodyPr/>
        <a:lstStyle/>
        <a:p>
          <a:r>
            <a:rPr lang="en-US" dirty="0" smtClean="0"/>
            <a:t>HOUSING FOCUSED &amp; RAPID EXIT SERVICES</a:t>
          </a:r>
          <a:endParaRPr lang="en-US" dirty="0"/>
        </a:p>
      </dgm:t>
    </dgm:pt>
    <dgm:pt modelId="{07FE1863-1595-4ADC-9FFE-BD186825EF42}" type="parTrans" cxnId="{5C3426AA-7953-4BB6-899A-D7E51E6E0EED}">
      <dgm:prSet/>
      <dgm:spPr/>
      <dgm:t>
        <a:bodyPr/>
        <a:lstStyle/>
        <a:p>
          <a:endParaRPr lang="en-US"/>
        </a:p>
      </dgm:t>
    </dgm:pt>
    <dgm:pt modelId="{D3A8D9B7-B9FC-4931-B2BD-66A85E60D67D}" type="sibTrans" cxnId="{5C3426AA-7953-4BB6-899A-D7E51E6E0EED}">
      <dgm:prSet/>
      <dgm:spPr/>
      <dgm:t>
        <a:bodyPr/>
        <a:lstStyle/>
        <a:p>
          <a:endParaRPr lang="en-US"/>
        </a:p>
      </dgm:t>
    </dgm:pt>
    <dgm:pt modelId="{41EC7DF5-5C4D-47D8-B506-97BB9A462F0E}">
      <dgm:prSet phldrT="[Text]"/>
      <dgm:spPr/>
      <dgm:t>
        <a:bodyPr/>
        <a:lstStyle/>
        <a:p>
          <a:r>
            <a:rPr lang="en-US" dirty="0" smtClean="0"/>
            <a:t>DATA TO MEASURE PERFORMANCE</a:t>
          </a:r>
          <a:endParaRPr lang="en-US" dirty="0"/>
        </a:p>
      </dgm:t>
    </dgm:pt>
    <dgm:pt modelId="{11F489D2-5767-481B-B3AB-30FF2B590718}" type="parTrans" cxnId="{4935244F-8858-47B4-B091-13C0DFC93E26}">
      <dgm:prSet/>
      <dgm:spPr/>
      <dgm:t>
        <a:bodyPr/>
        <a:lstStyle/>
        <a:p>
          <a:endParaRPr lang="en-US"/>
        </a:p>
      </dgm:t>
    </dgm:pt>
    <dgm:pt modelId="{3EACB428-6D6F-4A96-BA78-0862213A1816}" type="sibTrans" cxnId="{4935244F-8858-47B4-B091-13C0DFC93E26}">
      <dgm:prSet/>
      <dgm:spPr/>
      <dgm:t>
        <a:bodyPr/>
        <a:lstStyle/>
        <a:p>
          <a:endParaRPr lang="en-US"/>
        </a:p>
      </dgm:t>
    </dgm:pt>
    <dgm:pt modelId="{EC85F8B4-E53F-4E63-A5FE-2EABB4E66ADB}" type="pres">
      <dgm:prSet presAssocID="{A3BA346B-5F2C-4D49-B795-D766FA8A8F4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5666E7-EFC7-4CD8-8CBC-904B4291D094}" type="pres">
      <dgm:prSet presAssocID="{65884D47-1708-4A41-8A61-427429B7D2C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823451-FE20-46DA-9F6A-3EEB89D66D6F}" type="pres">
      <dgm:prSet presAssocID="{65884D47-1708-4A41-8A61-427429B7D2CD}" presName="spNode" presStyleCnt="0"/>
      <dgm:spPr/>
    </dgm:pt>
    <dgm:pt modelId="{2CD465FE-4C42-4B0F-B074-19E8C64FDE90}" type="pres">
      <dgm:prSet presAssocID="{2A932A9F-DDB0-4304-A1A4-891CBF95B66D}" presName="sibTrans" presStyleLbl="sibTrans1D1" presStyleIdx="0" presStyleCnt="5"/>
      <dgm:spPr/>
      <dgm:t>
        <a:bodyPr/>
        <a:lstStyle/>
        <a:p>
          <a:endParaRPr lang="en-US"/>
        </a:p>
      </dgm:t>
    </dgm:pt>
    <dgm:pt modelId="{6E768676-9B5D-441C-9A38-AA234BBF94BD}" type="pres">
      <dgm:prSet presAssocID="{22F8578E-F8EB-4F80-A937-BA9E818FE13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400765-C7A2-4DB8-B177-34FA6BF43C4B}" type="pres">
      <dgm:prSet presAssocID="{22F8578E-F8EB-4F80-A937-BA9E818FE132}" presName="spNode" presStyleCnt="0"/>
      <dgm:spPr/>
    </dgm:pt>
    <dgm:pt modelId="{5E03EC16-291F-4A41-8CC2-6F07865D0B17}" type="pres">
      <dgm:prSet presAssocID="{714601DB-E00E-42EA-879B-DAFDF74700B8}" presName="sibTrans" presStyleLbl="sibTrans1D1" presStyleIdx="1" presStyleCnt="5"/>
      <dgm:spPr/>
      <dgm:t>
        <a:bodyPr/>
        <a:lstStyle/>
        <a:p>
          <a:endParaRPr lang="en-US"/>
        </a:p>
      </dgm:t>
    </dgm:pt>
    <dgm:pt modelId="{4DFB7C16-08C6-4E65-9E7A-EB0EB14A0D6D}" type="pres">
      <dgm:prSet presAssocID="{B465ACDC-E600-4B87-A621-AAA0A83FC44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C09E78-6A77-4241-8BB1-9A6E8EB7A01F}" type="pres">
      <dgm:prSet presAssocID="{B465ACDC-E600-4B87-A621-AAA0A83FC44D}" presName="spNode" presStyleCnt="0"/>
      <dgm:spPr/>
    </dgm:pt>
    <dgm:pt modelId="{4EE1A17E-72BD-4E3E-9932-8EED1E564DB6}" type="pres">
      <dgm:prSet presAssocID="{3FD26D51-254B-450F-93A6-BA55920F3B2E}" presName="sibTrans" presStyleLbl="sibTrans1D1" presStyleIdx="2" presStyleCnt="5"/>
      <dgm:spPr/>
      <dgm:t>
        <a:bodyPr/>
        <a:lstStyle/>
        <a:p>
          <a:endParaRPr lang="en-US"/>
        </a:p>
      </dgm:t>
    </dgm:pt>
    <dgm:pt modelId="{F8D238C3-5C05-4311-A299-9B4D00789C5F}" type="pres">
      <dgm:prSet presAssocID="{CA92656F-1CDC-4DA1-89EF-B1828E23114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0E143A-2421-4BED-9415-AF949DAEB168}" type="pres">
      <dgm:prSet presAssocID="{CA92656F-1CDC-4DA1-89EF-B1828E23114B}" presName="spNode" presStyleCnt="0"/>
      <dgm:spPr/>
    </dgm:pt>
    <dgm:pt modelId="{92078BC3-A9AD-4FDE-8470-32644FADA0DA}" type="pres">
      <dgm:prSet presAssocID="{D3A8D9B7-B9FC-4931-B2BD-66A85E60D67D}" presName="sibTrans" presStyleLbl="sibTrans1D1" presStyleIdx="3" presStyleCnt="5"/>
      <dgm:spPr/>
      <dgm:t>
        <a:bodyPr/>
        <a:lstStyle/>
        <a:p>
          <a:endParaRPr lang="en-US"/>
        </a:p>
      </dgm:t>
    </dgm:pt>
    <dgm:pt modelId="{2F65B20B-6072-4505-BE5F-7A9B94E68070}" type="pres">
      <dgm:prSet presAssocID="{41EC7DF5-5C4D-47D8-B506-97BB9A462F0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6AF965-EE4E-4B85-9732-202503ED9BA6}" type="pres">
      <dgm:prSet presAssocID="{41EC7DF5-5C4D-47D8-B506-97BB9A462F0E}" presName="spNode" presStyleCnt="0"/>
      <dgm:spPr/>
    </dgm:pt>
    <dgm:pt modelId="{17F56F02-A5C4-47B3-9F26-5AEF6363D2E5}" type="pres">
      <dgm:prSet presAssocID="{3EACB428-6D6F-4A96-BA78-0862213A1816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CA52E194-22F7-411C-AEC8-6C0ED22C46B6}" type="presOf" srcId="{41EC7DF5-5C4D-47D8-B506-97BB9A462F0E}" destId="{2F65B20B-6072-4505-BE5F-7A9B94E68070}" srcOrd="0" destOrd="0" presId="urn:microsoft.com/office/officeart/2005/8/layout/cycle6"/>
    <dgm:cxn modelId="{97E3B593-E870-4193-830B-806876F1E3A9}" type="presOf" srcId="{3EACB428-6D6F-4A96-BA78-0862213A1816}" destId="{17F56F02-A5C4-47B3-9F26-5AEF6363D2E5}" srcOrd="0" destOrd="0" presId="urn:microsoft.com/office/officeart/2005/8/layout/cycle6"/>
    <dgm:cxn modelId="{69414F8D-4108-446D-9149-3849CD2E5FCF}" type="presOf" srcId="{A3BA346B-5F2C-4D49-B795-D766FA8A8F42}" destId="{EC85F8B4-E53F-4E63-A5FE-2EABB4E66ADB}" srcOrd="0" destOrd="0" presId="urn:microsoft.com/office/officeart/2005/8/layout/cycle6"/>
    <dgm:cxn modelId="{A1A10B46-836D-4994-8463-F783E9B29B0B}" type="presOf" srcId="{65884D47-1708-4A41-8A61-427429B7D2CD}" destId="{5E5666E7-EFC7-4CD8-8CBC-904B4291D094}" srcOrd="0" destOrd="0" presId="urn:microsoft.com/office/officeart/2005/8/layout/cycle6"/>
    <dgm:cxn modelId="{1AB99375-04A1-467C-B4CF-0AD76731D4D5}" type="presOf" srcId="{714601DB-E00E-42EA-879B-DAFDF74700B8}" destId="{5E03EC16-291F-4A41-8CC2-6F07865D0B17}" srcOrd="0" destOrd="0" presId="urn:microsoft.com/office/officeart/2005/8/layout/cycle6"/>
    <dgm:cxn modelId="{4692CA09-7A01-4AF5-977F-867270A23D59}" type="presOf" srcId="{2A932A9F-DDB0-4304-A1A4-891CBF95B66D}" destId="{2CD465FE-4C42-4B0F-B074-19E8C64FDE90}" srcOrd="0" destOrd="0" presId="urn:microsoft.com/office/officeart/2005/8/layout/cycle6"/>
    <dgm:cxn modelId="{4935244F-8858-47B4-B091-13C0DFC93E26}" srcId="{A3BA346B-5F2C-4D49-B795-D766FA8A8F42}" destId="{41EC7DF5-5C4D-47D8-B506-97BB9A462F0E}" srcOrd="4" destOrd="0" parTransId="{11F489D2-5767-481B-B3AB-30FF2B590718}" sibTransId="{3EACB428-6D6F-4A96-BA78-0862213A1816}"/>
    <dgm:cxn modelId="{2F0E6D0B-0CF3-47F1-BDDB-DBB78DD0DE71}" srcId="{A3BA346B-5F2C-4D49-B795-D766FA8A8F42}" destId="{65884D47-1708-4A41-8A61-427429B7D2CD}" srcOrd="0" destOrd="0" parTransId="{700F8163-39CC-4C49-8D4B-59C6FFEA8A63}" sibTransId="{2A932A9F-DDB0-4304-A1A4-891CBF95B66D}"/>
    <dgm:cxn modelId="{F366963F-06E0-45EC-A371-EDBA2012969C}" type="presOf" srcId="{CA92656F-1CDC-4DA1-89EF-B1828E23114B}" destId="{F8D238C3-5C05-4311-A299-9B4D00789C5F}" srcOrd="0" destOrd="0" presId="urn:microsoft.com/office/officeart/2005/8/layout/cycle6"/>
    <dgm:cxn modelId="{48B368E8-C356-49BC-9907-3645E8EEEF68}" type="presOf" srcId="{D3A8D9B7-B9FC-4931-B2BD-66A85E60D67D}" destId="{92078BC3-A9AD-4FDE-8470-32644FADA0DA}" srcOrd="0" destOrd="0" presId="urn:microsoft.com/office/officeart/2005/8/layout/cycle6"/>
    <dgm:cxn modelId="{B4F1D1C6-6B80-415C-8BBD-368FBDE6459F}" srcId="{A3BA346B-5F2C-4D49-B795-D766FA8A8F42}" destId="{22F8578E-F8EB-4F80-A937-BA9E818FE132}" srcOrd="1" destOrd="0" parTransId="{26E108C9-50FF-4C49-8B4B-B83178CA6770}" sibTransId="{714601DB-E00E-42EA-879B-DAFDF74700B8}"/>
    <dgm:cxn modelId="{5C3426AA-7953-4BB6-899A-D7E51E6E0EED}" srcId="{A3BA346B-5F2C-4D49-B795-D766FA8A8F42}" destId="{CA92656F-1CDC-4DA1-89EF-B1828E23114B}" srcOrd="3" destOrd="0" parTransId="{07FE1863-1595-4ADC-9FFE-BD186825EF42}" sibTransId="{D3A8D9B7-B9FC-4931-B2BD-66A85E60D67D}"/>
    <dgm:cxn modelId="{C9F90031-E4BA-482E-8A13-B08DFC4FBEE5}" srcId="{A3BA346B-5F2C-4D49-B795-D766FA8A8F42}" destId="{B465ACDC-E600-4B87-A621-AAA0A83FC44D}" srcOrd="2" destOrd="0" parTransId="{8EB16D1E-0E6F-4244-98F5-F784A297C016}" sibTransId="{3FD26D51-254B-450F-93A6-BA55920F3B2E}"/>
    <dgm:cxn modelId="{7C5F8AEF-660E-4F15-B3C0-681A80323A8C}" type="presOf" srcId="{22F8578E-F8EB-4F80-A937-BA9E818FE132}" destId="{6E768676-9B5D-441C-9A38-AA234BBF94BD}" srcOrd="0" destOrd="0" presId="urn:microsoft.com/office/officeart/2005/8/layout/cycle6"/>
    <dgm:cxn modelId="{7346EFFF-C31A-407D-A872-0664DC876674}" type="presOf" srcId="{3FD26D51-254B-450F-93A6-BA55920F3B2E}" destId="{4EE1A17E-72BD-4E3E-9932-8EED1E564DB6}" srcOrd="0" destOrd="0" presId="urn:microsoft.com/office/officeart/2005/8/layout/cycle6"/>
    <dgm:cxn modelId="{D29B80F0-9FC8-4FC9-AA30-FEBDC76546FC}" type="presOf" srcId="{B465ACDC-E600-4B87-A621-AAA0A83FC44D}" destId="{4DFB7C16-08C6-4E65-9E7A-EB0EB14A0D6D}" srcOrd="0" destOrd="0" presId="urn:microsoft.com/office/officeart/2005/8/layout/cycle6"/>
    <dgm:cxn modelId="{48A5A288-E6C8-4A04-AC7E-26DBE9086915}" type="presParOf" srcId="{EC85F8B4-E53F-4E63-A5FE-2EABB4E66ADB}" destId="{5E5666E7-EFC7-4CD8-8CBC-904B4291D094}" srcOrd="0" destOrd="0" presId="urn:microsoft.com/office/officeart/2005/8/layout/cycle6"/>
    <dgm:cxn modelId="{AD65C76A-1C16-4FB6-B75E-864A6282BA0B}" type="presParOf" srcId="{EC85F8B4-E53F-4E63-A5FE-2EABB4E66ADB}" destId="{76823451-FE20-46DA-9F6A-3EEB89D66D6F}" srcOrd="1" destOrd="0" presId="urn:microsoft.com/office/officeart/2005/8/layout/cycle6"/>
    <dgm:cxn modelId="{6D0992EB-CB79-4C43-969A-660EF7D7C667}" type="presParOf" srcId="{EC85F8B4-E53F-4E63-A5FE-2EABB4E66ADB}" destId="{2CD465FE-4C42-4B0F-B074-19E8C64FDE90}" srcOrd="2" destOrd="0" presId="urn:microsoft.com/office/officeart/2005/8/layout/cycle6"/>
    <dgm:cxn modelId="{433881A6-83B1-4FD9-901E-44177B1FB198}" type="presParOf" srcId="{EC85F8B4-E53F-4E63-A5FE-2EABB4E66ADB}" destId="{6E768676-9B5D-441C-9A38-AA234BBF94BD}" srcOrd="3" destOrd="0" presId="urn:microsoft.com/office/officeart/2005/8/layout/cycle6"/>
    <dgm:cxn modelId="{2C89A41F-3101-48F5-A7EC-02CA1297A80E}" type="presParOf" srcId="{EC85F8B4-E53F-4E63-A5FE-2EABB4E66ADB}" destId="{9A400765-C7A2-4DB8-B177-34FA6BF43C4B}" srcOrd="4" destOrd="0" presId="urn:microsoft.com/office/officeart/2005/8/layout/cycle6"/>
    <dgm:cxn modelId="{A6547DF9-8E8F-4BD6-A03B-3BF4BA5BA31A}" type="presParOf" srcId="{EC85F8B4-E53F-4E63-A5FE-2EABB4E66ADB}" destId="{5E03EC16-291F-4A41-8CC2-6F07865D0B17}" srcOrd="5" destOrd="0" presId="urn:microsoft.com/office/officeart/2005/8/layout/cycle6"/>
    <dgm:cxn modelId="{EDB94BF6-24C8-447A-BD7A-BA1038823F10}" type="presParOf" srcId="{EC85F8B4-E53F-4E63-A5FE-2EABB4E66ADB}" destId="{4DFB7C16-08C6-4E65-9E7A-EB0EB14A0D6D}" srcOrd="6" destOrd="0" presId="urn:microsoft.com/office/officeart/2005/8/layout/cycle6"/>
    <dgm:cxn modelId="{CEBA24BE-43FA-4E58-A069-5CBDF0FC05F5}" type="presParOf" srcId="{EC85F8B4-E53F-4E63-A5FE-2EABB4E66ADB}" destId="{3BC09E78-6A77-4241-8BB1-9A6E8EB7A01F}" srcOrd="7" destOrd="0" presId="urn:microsoft.com/office/officeart/2005/8/layout/cycle6"/>
    <dgm:cxn modelId="{43752731-0F19-42AA-B4F6-1AD65FAAB1BD}" type="presParOf" srcId="{EC85F8B4-E53F-4E63-A5FE-2EABB4E66ADB}" destId="{4EE1A17E-72BD-4E3E-9932-8EED1E564DB6}" srcOrd="8" destOrd="0" presId="urn:microsoft.com/office/officeart/2005/8/layout/cycle6"/>
    <dgm:cxn modelId="{A883CD2C-5284-44D1-AA8B-8C70336E585D}" type="presParOf" srcId="{EC85F8B4-E53F-4E63-A5FE-2EABB4E66ADB}" destId="{F8D238C3-5C05-4311-A299-9B4D00789C5F}" srcOrd="9" destOrd="0" presId="urn:microsoft.com/office/officeart/2005/8/layout/cycle6"/>
    <dgm:cxn modelId="{A82F12CF-C3EF-4550-99BC-25246E77D0DD}" type="presParOf" srcId="{EC85F8B4-E53F-4E63-A5FE-2EABB4E66ADB}" destId="{2A0E143A-2421-4BED-9415-AF949DAEB168}" srcOrd="10" destOrd="0" presId="urn:microsoft.com/office/officeart/2005/8/layout/cycle6"/>
    <dgm:cxn modelId="{77AC27E2-0DBD-4462-897B-A41DC77246DE}" type="presParOf" srcId="{EC85F8B4-E53F-4E63-A5FE-2EABB4E66ADB}" destId="{92078BC3-A9AD-4FDE-8470-32644FADA0DA}" srcOrd="11" destOrd="0" presId="urn:microsoft.com/office/officeart/2005/8/layout/cycle6"/>
    <dgm:cxn modelId="{61EB2642-4A95-43F0-99F0-D2481F3E7E43}" type="presParOf" srcId="{EC85F8B4-E53F-4E63-A5FE-2EABB4E66ADB}" destId="{2F65B20B-6072-4505-BE5F-7A9B94E68070}" srcOrd="12" destOrd="0" presId="urn:microsoft.com/office/officeart/2005/8/layout/cycle6"/>
    <dgm:cxn modelId="{69160A55-8254-4DC2-A690-8037B46CACBB}" type="presParOf" srcId="{EC85F8B4-E53F-4E63-A5FE-2EABB4E66ADB}" destId="{D46AF965-EE4E-4B85-9732-202503ED9BA6}" srcOrd="13" destOrd="0" presId="urn:microsoft.com/office/officeart/2005/8/layout/cycle6"/>
    <dgm:cxn modelId="{55D224E7-5BA6-41B0-9757-87DC6C8556BF}" type="presParOf" srcId="{EC85F8B4-E53F-4E63-A5FE-2EABB4E66ADB}" destId="{17F56F02-A5C4-47B3-9F26-5AEF6363D2E5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5666E7-EFC7-4CD8-8CBC-904B4291D094}">
      <dsp:nvSpPr>
        <dsp:cNvPr id="0" name=""/>
        <dsp:cNvSpPr/>
      </dsp:nvSpPr>
      <dsp:spPr>
        <a:xfrm>
          <a:off x="3174007" y="3160"/>
          <a:ext cx="1779984" cy="115698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HOUSING FIRST APPROACH</a:t>
          </a:r>
          <a:endParaRPr lang="en-US" sz="1700" kern="1200" dirty="0"/>
        </a:p>
      </dsp:txBody>
      <dsp:txXfrm>
        <a:off x="3230487" y="59640"/>
        <a:ext cx="1667024" cy="1044029"/>
      </dsp:txXfrm>
    </dsp:sp>
    <dsp:sp modelId="{2CD465FE-4C42-4B0F-B074-19E8C64FDE90}">
      <dsp:nvSpPr>
        <dsp:cNvPr id="0" name=""/>
        <dsp:cNvSpPr/>
      </dsp:nvSpPr>
      <dsp:spPr>
        <a:xfrm>
          <a:off x="1753873" y="581655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3212328" y="183458"/>
              </a:moveTo>
              <a:arcTo wR="2310126" hR="2310126" stAng="17579295" swAng="1959991"/>
            </a:path>
          </a:pathLst>
        </a:custGeom>
        <a:noFill/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768676-9B5D-441C-9A38-AA234BBF94BD}">
      <dsp:nvSpPr>
        <dsp:cNvPr id="0" name=""/>
        <dsp:cNvSpPr/>
      </dsp:nvSpPr>
      <dsp:spPr>
        <a:xfrm>
          <a:off x="5371068" y="1599418"/>
          <a:ext cx="1779984" cy="115698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SAFE &amp; APPROPRIATE DIVERSION</a:t>
          </a:r>
          <a:endParaRPr lang="en-US" sz="1700" kern="1200" dirty="0"/>
        </a:p>
      </dsp:txBody>
      <dsp:txXfrm>
        <a:off x="5427548" y="1655898"/>
        <a:ext cx="1667024" cy="1044029"/>
      </dsp:txXfrm>
    </dsp:sp>
    <dsp:sp modelId="{5E03EC16-291F-4A41-8CC2-6F07865D0B17}">
      <dsp:nvSpPr>
        <dsp:cNvPr id="0" name=""/>
        <dsp:cNvSpPr/>
      </dsp:nvSpPr>
      <dsp:spPr>
        <a:xfrm>
          <a:off x="1753873" y="581655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4617101" y="2189512"/>
              </a:moveTo>
              <a:arcTo wR="2310126" hR="2310126" stAng="21420430" swAng="2195114"/>
            </a:path>
          </a:pathLst>
        </a:custGeom>
        <a:noFill/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FB7C16-08C6-4E65-9E7A-EB0EB14A0D6D}">
      <dsp:nvSpPr>
        <dsp:cNvPr id="0" name=""/>
        <dsp:cNvSpPr/>
      </dsp:nvSpPr>
      <dsp:spPr>
        <a:xfrm>
          <a:off x="4531865" y="4182218"/>
          <a:ext cx="1779984" cy="115698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IMMEDIATE &amp; LOW BARRIER ACCESS</a:t>
          </a:r>
          <a:endParaRPr lang="en-US" sz="1700" kern="1200" dirty="0"/>
        </a:p>
      </dsp:txBody>
      <dsp:txXfrm>
        <a:off x="4588345" y="4238698"/>
        <a:ext cx="1667024" cy="1044029"/>
      </dsp:txXfrm>
    </dsp:sp>
    <dsp:sp modelId="{4EE1A17E-72BD-4E3E-9932-8EED1E564DB6}">
      <dsp:nvSpPr>
        <dsp:cNvPr id="0" name=""/>
        <dsp:cNvSpPr/>
      </dsp:nvSpPr>
      <dsp:spPr>
        <a:xfrm>
          <a:off x="1753873" y="581655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2768824" y="4574254"/>
              </a:moveTo>
              <a:arcTo wR="2310126" hR="2310126" stAng="4712834" swAng="1374332"/>
            </a:path>
          </a:pathLst>
        </a:custGeom>
        <a:noFill/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D238C3-5C05-4311-A299-9B4D00789C5F}">
      <dsp:nvSpPr>
        <dsp:cNvPr id="0" name=""/>
        <dsp:cNvSpPr/>
      </dsp:nvSpPr>
      <dsp:spPr>
        <a:xfrm>
          <a:off x="1816149" y="4182218"/>
          <a:ext cx="1779984" cy="115698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HOUSING FOCUSED &amp; RAPID EXIT SERVICES</a:t>
          </a:r>
          <a:endParaRPr lang="en-US" sz="1700" kern="1200" dirty="0"/>
        </a:p>
      </dsp:txBody>
      <dsp:txXfrm>
        <a:off x="1872629" y="4238698"/>
        <a:ext cx="1667024" cy="1044029"/>
      </dsp:txXfrm>
    </dsp:sp>
    <dsp:sp modelId="{92078BC3-A9AD-4FDE-8470-32644FADA0DA}">
      <dsp:nvSpPr>
        <dsp:cNvPr id="0" name=""/>
        <dsp:cNvSpPr/>
      </dsp:nvSpPr>
      <dsp:spPr>
        <a:xfrm>
          <a:off x="1753873" y="581655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385803" y="3588275"/>
              </a:moveTo>
              <a:arcTo wR="2310126" hR="2310126" stAng="8784456" swAng="2195114"/>
            </a:path>
          </a:pathLst>
        </a:custGeom>
        <a:noFill/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65B20B-6072-4505-BE5F-7A9B94E68070}">
      <dsp:nvSpPr>
        <dsp:cNvPr id="0" name=""/>
        <dsp:cNvSpPr/>
      </dsp:nvSpPr>
      <dsp:spPr>
        <a:xfrm>
          <a:off x="976947" y="1599418"/>
          <a:ext cx="1779984" cy="115698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DATA TO MEASURE PERFORMANCE</a:t>
          </a:r>
          <a:endParaRPr lang="en-US" sz="1700" kern="1200" dirty="0"/>
        </a:p>
      </dsp:txBody>
      <dsp:txXfrm>
        <a:off x="1033427" y="1655898"/>
        <a:ext cx="1667024" cy="1044029"/>
      </dsp:txXfrm>
    </dsp:sp>
    <dsp:sp modelId="{17F56F02-A5C4-47B3-9F26-5AEF6363D2E5}">
      <dsp:nvSpPr>
        <dsp:cNvPr id="0" name=""/>
        <dsp:cNvSpPr/>
      </dsp:nvSpPr>
      <dsp:spPr>
        <a:xfrm>
          <a:off x="1753873" y="581655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402763" y="1006803"/>
              </a:moveTo>
              <a:arcTo wR="2310126" hR="2310126" stAng="12860714" swAng="1959991"/>
            </a:path>
          </a:pathLst>
        </a:custGeom>
        <a:noFill/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5666E7-EFC7-4CD8-8CBC-904B4291D094}">
      <dsp:nvSpPr>
        <dsp:cNvPr id="0" name=""/>
        <dsp:cNvSpPr/>
      </dsp:nvSpPr>
      <dsp:spPr>
        <a:xfrm>
          <a:off x="3523257" y="1237"/>
          <a:ext cx="1081484" cy="70296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HOUSING FIRST APPROACH</a:t>
          </a:r>
          <a:endParaRPr lang="en-US" sz="1000" kern="1200" dirty="0"/>
        </a:p>
      </dsp:txBody>
      <dsp:txXfrm>
        <a:off x="3557573" y="35553"/>
        <a:ext cx="1012852" cy="634332"/>
      </dsp:txXfrm>
    </dsp:sp>
    <dsp:sp modelId="{2CD465FE-4C42-4B0F-B074-19E8C64FDE90}">
      <dsp:nvSpPr>
        <dsp:cNvPr id="0" name=""/>
        <dsp:cNvSpPr/>
      </dsp:nvSpPr>
      <dsp:spPr>
        <a:xfrm>
          <a:off x="2659948" y="352720"/>
          <a:ext cx="2808103" cy="2808103"/>
        </a:xfrm>
        <a:custGeom>
          <a:avLst/>
          <a:gdLst/>
          <a:ahLst/>
          <a:cxnLst/>
          <a:rect l="0" t="0" r="0" b="0"/>
          <a:pathLst>
            <a:path>
              <a:moveTo>
                <a:pt x="1952218" y="111428"/>
              </a:moveTo>
              <a:arcTo wR="1404051" hR="1404051" stAng="17578829" swAng="1960792"/>
            </a:path>
          </a:pathLst>
        </a:custGeom>
        <a:noFill/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768676-9B5D-441C-9A38-AA234BBF94BD}">
      <dsp:nvSpPr>
        <dsp:cNvPr id="0" name=""/>
        <dsp:cNvSpPr/>
      </dsp:nvSpPr>
      <dsp:spPr>
        <a:xfrm>
          <a:off x="4858590" y="971413"/>
          <a:ext cx="1081484" cy="70296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SAFE &amp; APPROPRIATE DIVERSION</a:t>
          </a:r>
          <a:endParaRPr lang="en-US" sz="1000" kern="1200" dirty="0"/>
        </a:p>
      </dsp:txBody>
      <dsp:txXfrm>
        <a:off x="4892906" y="1005729"/>
        <a:ext cx="1012852" cy="634332"/>
      </dsp:txXfrm>
    </dsp:sp>
    <dsp:sp modelId="{5E03EC16-291F-4A41-8CC2-6F07865D0B17}">
      <dsp:nvSpPr>
        <dsp:cNvPr id="0" name=""/>
        <dsp:cNvSpPr/>
      </dsp:nvSpPr>
      <dsp:spPr>
        <a:xfrm>
          <a:off x="2659948" y="352720"/>
          <a:ext cx="2808103" cy="2808103"/>
        </a:xfrm>
        <a:custGeom>
          <a:avLst/>
          <a:gdLst/>
          <a:ahLst/>
          <a:cxnLst/>
          <a:rect l="0" t="0" r="0" b="0"/>
          <a:pathLst>
            <a:path>
              <a:moveTo>
                <a:pt x="2806182" y="1330631"/>
              </a:moveTo>
              <a:arcTo wR="1404051" hR="1404051" stAng="21420151" swAng="2195730"/>
            </a:path>
          </a:pathLst>
        </a:custGeom>
        <a:noFill/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FB7C16-08C6-4E65-9E7A-EB0EB14A0D6D}">
      <dsp:nvSpPr>
        <dsp:cNvPr id="0" name=""/>
        <dsp:cNvSpPr/>
      </dsp:nvSpPr>
      <dsp:spPr>
        <a:xfrm>
          <a:off x="4348538" y="2541191"/>
          <a:ext cx="1081484" cy="70296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IMMEDIATE &amp; LOW BARRIER ACCESS</a:t>
          </a:r>
          <a:endParaRPr lang="en-US" sz="1000" kern="1200" dirty="0"/>
        </a:p>
      </dsp:txBody>
      <dsp:txXfrm>
        <a:off x="4382854" y="2575507"/>
        <a:ext cx="1012852" cy="634332"/>
      </dsp:txXfrm>
    </dsp:sp>
    <dsp:sp modelId="{4EE1A17E-72BD-4E3E-9932-8EED1E564DB6}">
      <dsp:nvSpPr>
        <dsp:cNvPr id="0" name=""/>
        <dsp:cNvSpPr/>
      </dsp:nvSpPr>
      <dsp:spPr>
        <a:xfrm>
          <a:off x="2659948" y="352720"/>
          <a:ext cx="2808103" cy="2808103"/>
        </a:xfrm>
        <a:custGeom>
          <a:avLst/>
          <a:gdLst/>
          <a:ahLst/>
          <a:cxnLst/>
          <a:rect l="0" t="0" r="0" b="0"/>
          <a:pathLst>
            <a:path>
              <a:moveTo>
                <a:pt x="1683015" y="2780111"/>
              </a:moveTo>
              <a:arcTo wR="1404051" hR="1404051" stAng="4712396" swAng="1375207"/>
            </a:path>
          </a:pathLst>
        </a:custGeom>
        <a:noFill/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D238C3-5C05-4311-A299-9B4D00789C5F}">
      <dsp:nvSpPr>
        <dsp:cNvPr id="0" name=""/>
        <dsp:cNvSpPr/>
      </dsp:nvSpPr>
      <dsp:spPr>
        <a:xfrm>
          <a:off x="2697976" y="2541191"/>
          <a:ext cx="1081484" cy="70296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HOUSING FOCUSED &amp; RAPID EXIT SERVICES</a:t>
          </a:r>
          <a:endParaRPr lang="en-US" sz="1000" kern="1200" dirty="0"/>
        </a:p>
      </dsp:txBody>
      <dsp:txXfrm>
        <a:off x="2732292" y="2575507"/>
        <a:ext cx="1012852" cy="634332"/>
      </dsp:txXfrm>
    </dsp:sp>
    <dsp:sp modelId="{92078BC3-A9AD-4FDE-8470-32644FADA0DA}">
      <dsp:nvSpPr>
        <dsp:cNvPr id="0" name=""/>
        <dsp:cNvSpPr/>
      </dsp:nvSpPr>
      <dsp:spPr>
        <a:xfrm>
          <a:off x="2659948" y="352720"/>
          <a:ext cx="2808103" cy="2808103"/>
        </a:xfrm>
        <a:custGeom>
          <a:avLst/>
          <a:gdLst/>
          <a:ahLst/>
          <a:cxnLst/>
          <a:rect l="0" t="0" r="0" b="0"/>
          <a:pathLst>
            <a:path>
              <a:moveTo>
                <a:pt x="234560" y="2181001"/>
              </a:moveTo>
              <a:arcTo wR="1404051" hR="1404051" stAng="8784119" swAng="2195730"/>
            </a:path>
          </a:pathLst>
        </a:custGeom>
        <a:noFill/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65B20B-6072-4505-BE5F-7A9B94E68070}">
      <dsp:nvSpPr>
        <dsp:cNvPr id="0" name=""/>
        <dsp:cNvSpPr/>
      </dsp:nvSpPr>
      <dsp:spPr>
        <a:xfrm>
          <a:off x="2187925" y="971413"/>
          <a:ext cx="1081484" cy="70296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DATA TO MEASURE PERFORMANCE</a:t>
          </a:r>
          <a:endParaRPr lang="en-US" sz="1000" kern="1200" dirty="0"/>
        </a:p>
      </dsp:txBody>
      <dsp:txXfrm>
        <a:off x="2222241" y="1005729"/>
        <a:ext cx="1012852" cy="634332"/>
      </dsp:txXfrm>
    </dsp:sp>
    <dsp:sp modelId="{17F56F02-A5C4-47B3-9F26-5AEF6363D2E5}">
      <dsp:nvSpPr>
        <dsp:cNvPr id="0" name=""/>
        <dsp:cNvSpPr/>
      </dsp:nvSpPr>
      <dsp:spPr>
        <a:xfrm>
          <a:off x="2659948" y="352720"/>
          <a:ext cx="2808103" cy="2808103"/>
        </a:xfrm>
        <a:custGeom>
          <a:avLst/>
          <a:gdLst/>
          <a:ahLst/>
          <a:cxnLst/>
          <a:rect l="0" t="0" r="0" b="0"/>
          <a:pathLst>
            <a:path>
              <a:moveTo>
                <a:pt x="244714" y="612029"/>
              </a:moveTo>
              <a:arcTo wR="1404051" hR="1404051" stAng="12860378" swAng="1960792"/>
            </a:path>
          </a:pathLst>
        </a:custGeom>
        <a:noFill/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etrawitzki@hebronhouse.or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998377"/>
            <a:ext cx="10993549" cy="951721"/>
          </a:xfrm>
        </p:spPr>
        <p:txBody>
          <a:bodyPr/>
          <a:lstStyle/>
          <a:p>
            <a:pPr algn="ctr"/>
            <a:r>
              <a:rPr lang="en-US" sz="4800" dirty="0" smtClean="0"/>
              <a:t>Being an awesome shelter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/>
              <a:t>A recap of the </a:t>
            </a:r>
            <a:r>
              <a:rPr lang="en-US" sz="2400" dirty="0" err="1" smtClean="0"/>
              <a:t>orgcode</a:t>
            </a:r>
            <a:r>
              <a:rPr lang="en-US" sz="2400" dirty="0" smtClean="0"/>
              <a:t> learning clinic </a:t>
            </a:r>
          </a:p>
        </p:txBody>
      </p:sp>
    </p:spTree>
    <p:extLst>
      <p:ext uri="{BB962C8B-B14F-4D97-AF65-F5344CB8AC3E}">
        <p14:creationId xmlns:p14="http://schemas.microsoft.com/office/powerpoint/2010/main" val="207462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5400" dirty="0" err="1" smtClean="0"/>
              <a:t>Wiboscoc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sz="3200" dirty="0" smtClean="0"/>
              <a:t>What our data is telling us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41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Length of  time homeless</a:t>
            </a:r>
            <a:endParaRPr lang="en-US" sz="4000" dirty="0"/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4952942"/>
              </p:ext>
            </p:extLst>
          </p:nvPr>
        </p:nvGraphicFramePr>
        <p:xfrm>
          <a:off x="2628045" y="2032570"/>
          <a:ext cx="6035040" cy="1126175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775591"/>
                <a:gridCol w="2278287"/>
                <a:gridCol w="1526935"/>
                <a:gridCol w="1454227"/>
              </a:tblGrid>
              <a:tr h="518050"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183" marR="18183" marT="7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 dirty="0">
                          <a:effectLst/>
                        </a:rPr>
                        <a:t>Persons in </a:t>
                      </a:r>
                      <a:r>
                        <a:rPr lang="en-US" sz="1700" u="none" strike="noStrike" dirty="0" smtClean="0">
                          <a:effectLst/>
                        </a:rPr>
                        <a:t>                    ES </a:t>
                      </a:r>
                      <a:r>
                        <a:rPr lang="en-US" sz="1700" u="none" strike="noStrike" dirty="0">
                          <a:effectLst/>
                        </a:rPr>
                        <a:t>or SH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183" marR="18183" marT="7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 dirty="0">
                          <a:effectLst/>
                        </a:rPr>
                        <a:t>Average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183" marR="18183" marT="7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Median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183" marR="18183" marT="7623" marB="0" anchor="b"/>
                </a:tc>
              </a:tr>
              <a:tr h="30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FFY15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183" marR="18183" marT="7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 dirty="0">
                          <a:effectLst/>
                        </a:rPr>
                        <a:t>10,858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183" marR="18183" marT="7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 dirty="0">
                          <a:effectLst/>
                        </a:rPr>
                        <a:t>45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183" marR="18183" marT="7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 dirty="0">
                          <a:effectLst/>
                        </a:rPr>
                        <a:t>27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183" marR="18183" marT="7623" marB="0" anchor="b"/>
                </a:tc>
              </a:tr>
              <a:tr h="30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FFY16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183" marR="18183" marT="7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 dirty="0">
                          <a:effectLst/>
                        </a:rPr>
                        <a:t>10,362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183" marR="18183" marT="7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46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183" marR="18183" marT="7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 dirty="0">
                          <a:effectLst/>
                        </a:rPr>
                        <a:t>28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183" marR="18183" marT="7623" marB="0" anchor="b"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72799"/>
              </p:ext>
            </p:extLst>
          </p:nvPr>
        </p:nvGraphicFramePr>
        <p:xfrm>
          <a:off x="3078453" y="3475360"/>
          <a:ext cx="5298441" cy="320040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917023"/>
                <a:gridCol w="1690709"/>
                <a:gridCol w="1690709"/>
              </a:tblGrid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LOT by Category            </a:t>
                      </a:r>
                      <a:r>
                        <a:rPr lang="en-US" sz="1100" u="none" strike="noStrike" dirty="0" smtClean="0">
                          <a:effectLst/>
                        </a:rPr>
                        <a:t>         ES </a:t>
                      </a:r>
                      <a:r>
                        <a:rPr lang="en-US" sz="1100" u="none" strike="noStrike" dirty="0">
                          <a:effectLst/>
                        </a:rPr>
                        <a:t>&amp; SH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35" marR="13335" marT="133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Client Count           </a:t>
                      </a:r>
                      <a:r>
                        <a:rPr lang="en-US" sz="1100" u="none" strike="noStrike" dirty="0" smtClean="0">
                          <a:effectLst/>
                        </a:rPr>
                        <a:t>     FFY15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35" marR="13335" marT="133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Client Count             </a:t>
                      </a:r>
                      <a:r>
                        <a:rPr lang="en-US" sz="1100" u="none" strike="noStrike" dirty="0" smtClean="0">
                          <a:effectLst/>
                        </a:rPr>
                        <a:t>   </a:t>
                      </a:r>
                      <a:r>
                        <a:rPr lang="en-US" sz="1100" u="none" strike="noStrike" dirty="0">
                          <a:effectLst/>
                        </a:rPr>
                        <a:t>FFY16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35" marR="13335" marT="1333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a. 1 to 7 days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35" marR="13335" marT="133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2923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335" marR="13335" marT="133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2748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335" marR="13335" marT="1333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b. 8 to 14 days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35" marR="13335" marT="133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1112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335" marR="13335" marT="133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1040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335" marR="13335" marT="1333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c. 15 to 21 days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35" marR="13335" marT="133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780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335" marR="13335" marT="133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767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335" marR="13335" marT="1333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d. 22 to 30 days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35" marR="13335" marT="133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975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335" marR="13335" marT="133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917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335" marR="13335" marT="1333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e. 31 to 60 days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35" marR="13335" marT="133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2326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335" marR="13335" marT="133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2165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335" marR="13335" marT="1333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f. 61 to 90 days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35" marR="13335" marT="133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1247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335" marR="13335" marT="133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1167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335" marR="13335" marT="1333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g. 91 to 180 days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35" marR="13335" marT="133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1179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335" marR="13335" marT="133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1183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335" marR="13335" marT="1333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h. 181 to 365 days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35" marR="13335" marT="133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279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335" marR="13335" marT="133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353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335" marR="13335" marT="1333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i. 365+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35" marR="13335" marT="133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36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335" marR="13335" marT="133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335" marR="13335" marT="1333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X. 0 days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35" marR="13335" marT="133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335" marR="13335" marT="133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335" marR="13335" marT="1333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423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Exits from emergency shelter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7331060"/>
              </p:ext>
            </p:extLst>
          </p:nvPr>
        </p:nvGraphicFramePr>
        <p:xfrm>
          <a:off x="1804087" y="2514600"/>
          <a:ext cx="8464378" cy="2329248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066876"/>
                <a:gridCol w="1786834"/>
                <a:gridCol w="1610668"/>
              </a:tblGrid>
              <a:tr h="582312">
                <a:tc>
                  <a:txBody>
                    <a:bodyPr/>
                    <a:lstStyle/>
                    <a:p>
                      <a:pPr algn="l" fontAlgn="b"/>
                      <a:endParaRPr lang="en-US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60" marR="22860" marT="228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FFY15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60" marR="22860" marT="228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FFY16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60" marR="22860" marT="22860" marB="0" anchor="b"/>
                </a:tc>
              </a:tr>
              <a:tr h="58231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Persons who exited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60" marR="22860" marT="228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8516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60" marR="22860" marT="228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8137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60" marR="22860" marT="22860" marB="0" anchor="b"/>
                </a:tc>
              </a:tr>
              <a:tr h="58231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Persons who exited to housing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60" marR="22860" marT="228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3198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60" marR="22860" marT="228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3147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60" marR="22860" marT="22860" marB="0" anchor="b"/>
                </a:tc>
              </a:tr>
              <a:tr h="58231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% Success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60" marR="22860" marT="228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37.55%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60" marR="22860" marT="228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38.66%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60" marR="22860" marT="2286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039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Reoccurrence after exiting to housing</a:t>
            </a:r>
            <a:endParaRPr lang="en-US" sz="4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1471"/>
              </p:ext>
            </p:extLst>
          </p:nvPr>
        </p:nvGraphicFramePr>
        <p:xfrm>
          <a:off x="691977" y="2125364"/>
          <a:ext cx="10663883" cy="4311613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347018"/>
                <a:gridCol w="1863373"/>
                <a:gridCol w="1863373"/>
                <a:gridCol w="1863373"/>
                <a:gridCol w="1863373"/>
                <a:gridCol w="1863373"/>
              </a:tblGrid>
              <a:tr h="105772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Measure 2a and 2b: The extent to which Persons who Exit Homelessness to Permanent Housing Destinations Return to Homelessness within 6 to 12 months (and 24 months in a separate calculation)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626" marR="15626" marT="1562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08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Exits from Emergency Shelter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626" marR="15626" marT="156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Total Number of Persons who Exited to Permanent Housing Destination (2Years Prior)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626" marR="15626" marT="156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Number Returning to Homelessness in Less than 6 Months </a:t>
                      </a:r>
                      <a:endParaRPr lang="en-US" sz="20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2000" u="none" strike="noStrike" dirty="0" smtClean="0">
                          <a:effectLst/>
                        </a:rPr>
                        <a:t>(</a:t>
                      </a:r>
                      <a:r>
                        <a:rPr lang="en-US" sz="2000" u="none" strike="noStrike" dirty="0">
                          <a:effectLst/>
                        </a:rPr>
                        <a:t>0-180 days)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626" marR="15626" marT="156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Number Returning to Homelessness from 6 to 12 Months </a:t>
                      </a:r>
                      <a:endParaRPr lang="en-US" sz="20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2000" u="none" strike="noStrike" dirty="0" smtClean="0">
                          <a:effectLst/>
                        </a:rPr>
                        <a:t>(</a:t>
                      </a:r>
                      <a:r>
                        <a:rPr lang="en-US" sz="2000" u="none" strike="noStrike" dirty="0">
                          <a:effectLst/>
                        </a:rPr>
                        <a:t>181-365 days)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626" marR="15626" marT="156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Number Returning to Homelessness from 13 to 24 Months </a:t>
                      </a:r>
                      <a:endParaRPr lang="en-US" sz="20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2000" u="none" strike="noStrike" dirty="0" smtClean="0">
                          <a:effectLst/>
                        </a:rPr>
                        <a:t>(</a:t>
                      </a:r>
                      <a:r>
                        <a:rPr lang="en-US" sz="2000" u="none" strike="noStrike" dirty="0">
                          <a:effectLst/>
                        </a:rPr>
                        <a:t>366-730 days)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626" marR="15626" marT="156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Number of Returns in 2 </a:t>
                      </a:r>
                      <a:r>
                        <a:rPr lang="en-US" sz="2000" u="none" strike="noStrike" dirty="0" smtClean="0">
                          <a:effectLst/>
                        </a:rPr>
                        <a:t>Years</a:t>
                      </a:r>
                    </a:p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(Cumulative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626" marR="15626" marT="15626" marB="0" anchor="ctr"/>
                </a:tc>
              </a:tr>
              <a:tr h="43653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FFY16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626" marR="15626" marT="156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2507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626" marR="15626" marT="156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288     (11.49%)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626" marR="15626" marT="156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133     (5.31%)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626" marR="15626" marT="156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196     (7.82%)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626" marR="15626" marT="156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617     (24.61%)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626" marR="15626" marT="15626" marB="0" anchor="b"/>
                </a:tc>
              </a:tr>
              <a:tr h="43653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FFY15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626" marR="15626" marT="156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2110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626" marR="15626" marT="156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242     (11.47%)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626" marR="15626" marT="156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159     (7.54%)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626" marR="15626" marT="156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160     (7.58%)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626" marR="15626" marT="156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561     (26.59%)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626" marR="15626" marT="1562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279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Is what we’re doing working?</a:t>
            </a:r>
            <a:endParaRPr lang="en-US" sz="4000" dirty="0"/>
          </a:p>
        </p:txBody>
      </p:sp>
      <p:pic>
        <p:nvPicPr>
          <p:cNvPr id="18" name="Content Placeholder 1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6812" y="2356773"/>
            <a:ext cx="4398376" cy="3657600"/>
          </a:xfrm>
        </p:spPr>
      </p:pic>
    </p:spTree>
    <p:extLst>
      <p:ext uri="{BB962C8B-B14F-4D97-AF65-F5344CB8AC3E}">
        <p14:creationId xmlns:p14="http://schemas.microsoft.com/office/powerpoint/2010/main" val="173678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programs </a:t>
            </a:r>
            <a:r>
              <a:rPr lang="en-US" sz="4000" dirty="0" smtClean="0"/>
              <a:t>need</a:t>
            </a:r>
            <a:r>
              <a:rPr lang="en-US" sz="4000" dirty="0" smtClean="0"/>
              <a:t> </a:t>
            </a:r>
            <a:r>
              <a:rPr lang="en-US" sz="4000" dirty="0" smtClean="0"/>
              <a:t>to change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088292"/>
            <a:ext cx="11029615" cy="4584357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800" dirty="0"/>
              <a:t>Philosophical </a:t>
            </a:r>
            <a:r>
              <a:rPr lang="en-US" sz="2800" dirty="0" smtClean="0"/>
              <a:t>shift - </a:t>
            </a:r>
            <a:r>
              <a:rPr lang="en-US" sz="2800" dirty="0"/>
              <a:t>Who needs to be educated</a:t>
            </a:r>
            <a:r>
              <a:rPr lang="en-US" sz="2800" dirty="0" smtClean="0"/>
              <a:t>?</a:t>
            </a:r>
          </a:p>
          <a:p>
            <a:pPr lvl="1"/>
            <a:r>
              <a:rPr lang="en-US" sz="2400" dirty="0"/>
              <a:t>B</a:t>
            </a:r>
            <a:r>
              <a:rPr lang="en-US" sz="2400" dirty="0" smtClean="0"/>
              <a:t>oard</a:t>
            </a:r>
            <a:r>
              <a:rPr lang="en-US" sz="2400" dirty="0"/>
              <a:t>, staff, funders, participants, etc</a:t>
            </a:r>
            <a:r>
              <a:rPr lang="en-US" sz="2400" dirty="0" smtClean="0"/>
              <a:t>.</a:t>
            </a:r>
            <a:endParaRPr lang="en-US" sz="2400" dirty="0"/>
          </a:p>
          <a:p>
            <a:pPr lvl="0"/>
            <a:r>
              <a:rPr lang="en-US" sz="2800" dirty="0" smtClean="0"/>
              <a:t>Practical shift - </a:t>
            </a:r>
            <a:r>
              <a:rPr lang="en-US" sz="2800" dirty="0"/>
              <a:t>Why did we develop these practices</a:t>
            </a:r>
            <a:r>
              <a:rPr lang="en-US" sz="2800" dirty="0" smtClean="0"/>
              <a:t>?</a:t>
            </a:r>
          </a:p>
          <a:p>
            <a:pPr lvl="1"/>
            <a:r>
              <a:rPr lang="en-US" sz="2400" dirty="0" smtClean="0"/>
              <a:t>Ask </a:t>
            </a:r>
            <a:r>
              <a:rPr lang="en-US" sz="2400" dirty="0"/>
              <a:t>the tough questions! </a:t>
            </a:r>
            <a:endParaRPr lang="en-US" sz="2400" dirty="0" smtClean="0"/>
          </a:p>
          <a:p>
            <a:pPr lvl="1"/>
            <a:r>
              <a:rPr lang="en-US" sz="2400" dirty="0" smtClean="0"/>
              <a:t>Using a Trauma Informed approach is key</a:t>
            </a:r>
            <a:endParaRPr lang="en-US" sz="2400" dirty="0"/>
          </a:p>
          <a:p>
            <a:pPr lvl="0"/>
            <a:r>
              <a:rPr lang="en-US" sz="2800" dirty="0" smtClean="0"/>
              <a:t>Operational shift - </a:t>
            </a:r>
            <a:r>
              <a:rPr lang="en-US" sz="2800" dirty="0"/>
              <a:t>What changes can be </a:t>
            </a:r>
            <a:r>
              <a:rPr lang="en-US" sz="2800" dirty="0" smtClean="0"/>
              <a:t>made? </a:t>
            </a:r>
          </a:p>
          <a:p>
            <a:pPr lvl="1"/>
            <a:r>
              <a:rPr lang="en-US" sz="2400" dirty="0" smtClean="0"/>
              <a:t>Staffing</a:t>
            </a:r>
            <a:r>
              <a:rPr lang="en-US" sz="2400" dirty="0"/>
              <a:t>, building, hours, access, etc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Create plans that are achievable</a:t>
            </a:r>
          </a:p>
          <a:p>
            <a:pPr lvl="1"/>
            <a:r>
              <a:rPr lang="en-US" sz="2400" dirty="0" smtClean="0"/>
              <a:t>Change the messaging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77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Where can we start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15298"/>
            <a:ext cx="11029615" cy="448550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Review your data, and have honest discussions about what it tells you</a:t>
            </a:r>
          </a:p>
          <a:p>
            <a:r>
              <a:rPr lang="en-US" sz="2400" dirty="0" smtClean="0"/>
              <a:t>Create an action plan</a:t>
            </a:r>
          </a:p>
          <a:p>
            <a:pPr lvl="1"/>
            <a:r>
              <a:rPr lang="en-US" sz="2200" dirty="0" smtClean="0"/>
              <a:t>Develop goals related to your vision</a:t>
            </a:r>
          </a:p>
          <a:p>
            <a:pPr lvl="1"/>
            <a:r>
              <a:rPr lang="en-US" sz="2200" dirty="0" smtClean="0"/>
              <a:t>Develop benchmarks to measure your progress</a:t>
            </a:r>
          </a:p>
          <a:p>
            <a:r>
              <a:rPr lang="en-US" sz="2400" dirty="0" smtClean="0"/>
              <a:t>Don’t get bogged down in the “buts…”  If you can’t get past these hurdles, how do you expect your clients to?</a:t>
            </a:r>
          </a:p>
        </p:txBody>
      </p:sp>
    </p:spTree>
    <p:extLst>
      <p:ext uri="{BB962C8B-B14F-4D97-AF65-F5344CB8AC3E}">
        <p14:creationId xmlns:p14="http://schemas.microsoft.com/office/powerpoint/2010/main" val="325703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Redefine success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purpose of an emergency shelter is to provide emergency shelter</a:t>
            </a:r>
          </a:p>
          <a:p>
            <a:r>
              <a:rPr lang="en-US" sz="2400" dirty="0"/>
              <a:t>What does success look like to you? </a:t>
            </a:r>
          </a:p>
          <a:p>
            <a:r>
              <a:rPr lang="en-US" sz="2400" dirty="0"/>
              <a:t>What does success look like to your clients</a:t>
            </a:r>
            <a:r>
              <a:rPr lang="en-US" sz="2400" dirty="0" smtClean="0"/>
              <a:t>?</a:t>
            </a:r>
          </a:p>
          <a:p>
            <a:r>
              <a:rPr lang="en-US" sz="2400" dirty="0" smtClean="0"/>
              <a:t>Quality Trauma Informed Care</a:t>
            </a:r>
          </a:p>
          <a:p>
            <a:r>
              <a:rPr lang="en-US" sz="2400" dirty="0" smtClean="0"/>
              <a:t>Harm Reduction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22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3324" y="972514"/>
            <a:ext cx="5763623" cy="257254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Review the 5 keys to an effective emergency shelter	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90523" y="5185229"/>
            <a:ext cx="11029615" cy="600556"/>
          </a:xfrm>
        </p:spPr>
        <p:txBody>
          <a:bodyPr>
            <a:noAutofit/>
          </a:bodyPr>
          <a:lstStyle/>
          <a:p>
            <a:r>
              <a:rPr lang="en-US" sz="3600" dirty="0"/>
              <a:t>What is one change you can reasonably make in each category?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104943474"/>
              </p:ext>
            </p:extLst>
          </p:nvPr>
        </p:nvGraphicFramePr>
        <p:xfrm>
          <a:off x="4549192" y="972514"/>
          <a:ext cx="8128000" cy="3291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280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Questions?</a:t>
            </a:r>
            <a:endParaRPr lang="en-US" sz="40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687" y="2764366"/>
            <a:ext cx="3160643" cy="2560320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Erika Trawitzki</a:t>
            </a:r>
          </a:p>
          <a:p>
            <a:pPr marL="0" indent="0" algn="ctr">
              <a:buNone/>
            </a:pPr>
            <a:r>
              <a:rPr lang="en-US" sz="3200" dirty="0" smtClean="0">
                <a:hlinkClick r:id="rId3"/>
              </a:rPr>
              <a:t>etrawitzki@hebronhouse.org</a:t>
            </a: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262-522-1582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08380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3345" y="1865870"/>
            <a:ext cx="11652422" cy="4843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shelter a process or destination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the people in your shelter those that need it most, or just those who were lucky enough to get in?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you attempt to heal or fix people?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you provide social service or exercise social control?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 the built form and layout promote dignity and decrease conflict?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you believe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shelter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stays should be infrequent &amp; short in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duration -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that shelters have a role to play in that happening?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you restrict services only in limited circumstances? And for what purpose?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there any group of persons that you automatically disqualify from services?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you provide professional staffing with the right training?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measure what you do and refine based upon available data?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 critical questions </a:t>
            </a:r>
            <a:r>
              <a:rPr lang="en-US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shelter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systems to ask </a:t>
            </a:r>
            <a:r>
              <a:rPr lang="en-US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themselves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7755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1554878498"/>
              </p:ext>
            </p:extLst>
          </p:nvPr>
        </p:nvGraphicFramePr>
        <p:xfrm>
          <a:off x="4064000" y="71966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0" y="1720840"/>
            <a:ext cx="44880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The Five Keys to Effective Emergency Shelter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46242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Adopt a housing first approach</a:t>
            </a:r>
            <a:r>
              <a:rPr lang="en-US" sz="4400" dirty="0" smtClean="0"/>
              <a:t>	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endParaRPr lang="en-US" sz="2400" dirty="0" smtClean="0"/>
          </a:p>
          <a:p>
            <a:pPr lvl="1"/>
            <a:r>
              <a:rPr lang="en-US" sz="2600" dirty="0" smtClean="0"/>
              <a:t>Housing First is a philosophical approach at its core</a:t>
            </a:r>
            <a:endParaRPr lang="en-US" sz="2600" dirty="0"/>
          </a:p>
          <a:p>
            <a:pPr lvl="1"/>
            <a:r>
              <a:rPr lang="en-US" sz="2600" dirty="0" smtClean="0"/>
              <a:t>Homelessness </a:t>
            </a:r>
            <a:r>
              <a:rPr lang="en-US" sz="2600" dirty="0"/>
              <a:t>is foremost a housing problem</a:t>
            </a:r>
          </a:p>
          <a:p>
            <a:pPr lvl="1"/>
            <a:r>
              <a:rPr lang="en-US" sz="2600" dirty="0"/>
              <a:t>Everyone is ready for housing now, if they choose</a:t>
            </a:r>
          </a:p>
          <a:p>
            <a:pPr lvl="1"/>
            <a:r>
              <a:rPr lang="en-US" sz="2600" dirty="0"/>
              <a:t>H</a:t>
            </a:r>
            <a:r>
              <a:rPr lang="en-US" sz="2600" dirty="0" smtClean="0"/>
              <a:t>ousing </a:t>
            </a:r>
            <a:r>
              <a:rPr lang="en-US" sz="2600" dirty="0"/>
              <a:t>is a right to which we are all entitled</a:t>
            </a:r>
          </a:p>
          <a:p>
            <a:pPr lvl="1"/>
            <a:r>
              <a:rPr lang="en-US" sz="2600" dirty="0"/>
              <a:t>People should be returned to or stabilized in permanent housing as </a:t>
            </a:r>
            <a:r>
              <a:rPr lang="en-US" sz="2600" b="1" dirty="0"/>
              <a:t>quickly</a:t>
            </a:r>
            <a:r>
              <a:rPr lang="en-US" sz="2600" dirty="0"/>
              <a:t> as possible and connected to resources to </a:t>
            </a:r>
            <a:r>
              <a:rPr lang="en-US" sz="2600" b="1" dirty="0"/>
              <a:t>sustain housing</a:t>
            </a:r>
            <a:r>
              <a:rPr lang="en-US" sz="2600" dirty="0"/>
              <a:t>. Issues that may have contributed to a household’s homelessness can best be addressed once they are permanently housed.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37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sz="4000" dirty="0"/>
              <a:t>SAFE &amp; APPROPRIATE DIVERSION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Method by which service workers can assist to preserve current housing, if safe and appropriate, or find alternative arrangements without entering shelter.</a:t>
            </a:r>
          </a:p>
          <a:p>
            <a:r>
              <a:rPr lang="en-US" sz="2400" dirty="0" smtClean="0"/>
              <a:t>Diversion is not a separate program, rather it is a part of your entire crisis response system.</a:t>
            </a:r>
          </a:p>
          <a:p>
            <a:r>
              <a:rPr lang="en-US" sz="2400" dirty="0" smtClean="0"/>
              <a:t>Problem solving and solution focused.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33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IMMEDIATE &amp; LOW BARRIER </a:t>
            </a:r>
            <a:r>
              <a:rPr lang="en-US" sz="4000" dirty="0" smtClean="0"/>
              <a:t>ACCESS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/>
              <a:t>Ask </a:t>
            </a:r>
            <a:r>
              <a:rPr lang="en-US" sz="2400" dirty="0" smtClean="0"/>
              <a:t>ourselves- </a:t>
            </a:r>
            <a:r>
              <a:rPr lang="en-US" sz="2400" dirty="0"/>
              <a:t>why do we think some people experiencing homelessness avoid shelter?</a:t>
            </a:r>
          </a:p>
          <a:p>
            <a:pPr lvl="1"/>
            <a:r>
              <a:rPr lang="en-US" sz="2400" dirty="0"/>
              <a:t>Work to actively remove those barriers. Low </a:t>
            </a:r>
            <a:r>
              <a:rPr lang="en-US" sz="2400" dirty="0" smtClean="0"/>
              <a:t>barrier </a:t>
            </a:r>
            <a:r>
              <a:rPr lang="en-US" sz="2400" dirty="0"/>
              <a:t>shelters are a cornerstone of a </a:t>
            </a:r>
            <a:r>
              <a:rPr lang="en-US" sz="2400" dirty="0" smtClean="0"/>
              <a:t>functional </a:t>
            </a:r>
            <a:r>
              <a:rPr lang="en-US" sz="2400" dirty="0"/>
              <a:t>crisis response </a:t>
            </a:r>
            <a:r>
              <a:rPr lang="en-US" sz="2400" dirty="0" smtClean="0"/>
              <a:t>system. </a:t>
            </a:r>
          </a:p>
          <a:p>
            <a:pPr lvl="1"/>
            <a:r>
              <a:rPr lang="en-US" sz="2400" dirty="0" smtClean="0"/>
              <a:t>Prioritize entry into shelter based on those who need it most</a:t>
            </a:r>
          </a:p>
          <a:p>
            <a:pPr lvl="1"/>
            <a:r>
              <a:rPr lang="en-US" sz="2400" dirty="0" smtClean="0"/>
              <a:t>Program rules should be: simple, safe, and behavior based</a:t>
            </a:r>
          </a:p>
          <a:p>
            <a:pPr lvl="1"/>
            <a:r>
              <a:rPr lang="en-US" sz="2400" dirty="0"/>
              <a:t>Offer low barrier </a:t>
            </a:r>
            <a:r>
              <a:rPr lang="en-US" sz="2400" dirty="0" smtClean="0"/>
              <a:t>programming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73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HOUSING FOCUSED &amp; RAPID EXIT </a:t>
            </a:r>
            <a:r>
              <a:rPr lang="en-US" sz="4000" dirty="0" smtClean="0"/>
              <a:t>SERVICES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 smtClean="0"/>
              <a:t>Offer </a:t>
            </a:r>
            <a:r>
              <a:rPr lang="en-US" sz="2400" dirty="0"/>
              <a:t>housing-focused services</a:t>
            </a:r>
          </a:p>
          <a:p>
            <a:pPr lvl="1"/>
            <a:r>
              <a:rPr lang="en-US" sz="2000" dirty="0"/>
              <a:t>Every conversation with every client is somehow related to housing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Create clear housing message throughout the shelter environment.</a:t>
            </a:r>
            <a:endParaRPr lang="en-US" sz="2000" dirty="0"/>
          </a:p>
          <a:p>
            <a:pPr lvl="0"/>
            <a:r>
              <a:rPr lang="en-US" sz="2400" dirty="0"/>
              <a:t>Assist with rapid exits to permanent housing</a:t>
            </a:r>
          </a:p>
          <a:p>
            <a:pPr lvl="1"/>
            <a:r>
              <a:rPr lang="en-US" sz="2000" dirty="0"/>
              <a:t>Ask ourselves </a:t>
            </a:r>
            <a:r>
              <a:rPr lang="en-US" sz="2000" dirty="0" smtClean="0"/>
              <a:t>“what </a:t>
            </a:r>
            <a:r>
              <a:rPr lang="en-US" sz="2000" dirty="0"/>
              <a:t>kind of connections/services we need to increase rapid exits to permanent </a:t>
            </a:r>
            <a:r>
              <a:rPr lang="en-US" sz="2000" dirty="0" smtClean="0"/>
              <a:t>housing?”</a:t>
            </a:r>
            <a:endParaRPr lang="en-US" sz="2000" dirty="0"/>
          </a:p>
          <a:p>
            <a:pPr lvl="1"/>
            <a:r>
              <a:rPr lang="en-US" sz="2000" dirty="0"/>
              <a:t>Work actively to establish those connections and community </a:t>
            </a:r>
            <a:r>
              <a:rPr lang="en-US" sz="2000" dirty="0" smtClean="0"/>
              <a:t>partnerships.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60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DATA TO MEASURE </a:t>
            </a:r>
            <a:r>
              <a:rPr lang="en-US" sz="4000" dirty="0" smtClean="0"/>
              <a:t>PERFORMANCE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 smtClean="0"/>
              <a:t>Four </a:t>
            </a:r>
            <a:r>
              <a:rPr lang="en-US" sz="2400" dirty="0"/>
              <a:t>important </a:t>
            </a:r>
            <a:r>
              <a:rPr lang="en-US" sz="2400" dirty="0" smtClean="0"/>
              <a:t>measures:</a:t>
            </a:r>
            <a:endParaRPr lang="en-US" sz="2400" dirty="0"/>
          </a:p>
          <a:p>
            <a:pPr lvl="2"/>
            <a:r>
              <a:rPr lang="en-US" sz="2000" dirty="0"/>
              <a:t>Decrease average length of stay/time spent homeless</a:t>
            </a:r>
          </a:p>
          <a:p>
            <a:pPr lvl="2"/>
            <a:r>
              <a:rPr lang="en-US" sz="2000" dirty="0"/>
              <a:t>Increase exits to permanent housing</a:t>
            </a:r>
          </a:p>
          <a:p>
            <a:pPr lvl="2"/>
            <a:r>
              <a:rPr lang="en-US" sz="2000" dirty="0"/>
              <a:t>Decrease returns to shelter</a:t>
            </a:r>
          </a:p>
          <a:p>
            <a:pPr lvl="2"/>
            <a:r>
              <a:rPr lang="en-US" sz="2000" dirty="0"/>
              <a:t>Increase shelter utilization</a:t>
            </a:r>
          </a:p>
          <a:p>
            <a:pPr lvl="1"/>
            <a:r>
              <a:rPr lang="en-US" sz="2400" dirty="0" smtClean="0"/>
              <a:t>Monitor measures on a continuous basis and be honest with yourself about the results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923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Wisconsin Balance </a:t>
            </a:r>
            <a:r>
              <a:rPr lang="en-US" sz="3600" dirty="0"/>
              <a:t>of State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Continuum </a:t>
            </a:r>
            <a:r>
              <a:rPr lang="en-US" sz="3600" dirty="0"/>
              <a:t>of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24000" lvl="1" indent="0" algn="ctr">
              <a:buNone/>
            </a:pPr>
            <a:endParaRPr lang="en-US" sz="3200" dirty="0" smtClean="0"/>
          </a:p>
          <a:p>
            <a:pPr marL="324000" lvl="1" indent="0" algn="ctr">
              <a:buNone/>
            </a:pPr>
            <a:endParaRPr lang="en-US" sz="3200" dirty="0"/>
          </a:p>
          <a:p>
            <a:pPr marL="324000" lvl="1" indent="0" algn="ctr">
              <a:buNone/>
            </a:pPr>
            <a:r>
              <a:rPr lang="en-US" sz="3200" dirty="0" smtClean="0"/>
              <a:t>WIBOSCOC has 133 Emergency Shelter Programs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4222224"/>
          </a:xfrm>
        </p:spPr>
        <p:txBody>
          <a:bodyPr>
            <a:noAutofit/>
          </a:bodyPr>
          <a:lstStyle/>
          <a:p>
            <a:pPr lvl="1"/>
            <a:r>
              <a:rPr lang="en-US" sz="2400" dirty="0" smtClean="0"/>
              <a:t>64   24 hour </a:t>
            </a:r>
            <a:r>
              <a:rPr lang="en-US" sz="2400" dirty="0"/>
              <a:t>locations</a:t>
            </a:r>
          </a:p>
          <a:p>
            <a:pPr lvl="1"/>
            <a:r>
              <a:rPr lang="en-US" sz="2400" dirty="0" smtClean="0"/>
              <a:t>41   Motel/hotel </a:t>
            </a:r>
            <a:r>
              <a:rPr lang="en-US" sz="2400" dirty="0"/>
              <a:t>voucher programs</a:t>
            </a:r>
          </a:p>
          <a:p>
            <a:pPr lvl="1"/>
            <a:r>
              <a:rPr lang="en-US" sz="2400" dirty="0" smtClean="0"/>
              <a:t>28   Overnight </a:t>
            </a:r>
            <a:r>
              <a:rPr lang="en-US" sz="2400" dirty="0"/>
              <a:t>only</a:t>
            </a:r>
          </a:p>
          <a:p>
            <a:pPr lvl="1"/>
            <a:r>
              <a:rPr lang="en-US" sz="2400" dirty="0" smtClean="0"/>
              <a:t>27   Domestic </a:t>
            </a:r>
            <a:r>
              <a:rPr lang="en-US" sz="2400" dirty="0"/>
              <a:t>Violence</a:t>
            </a:r>
          </a:p>
          <a:p>
            <a:pPr lvl="1"/>
            <a:r>
              <a:rPr lang="en-US" sz="2400" dirty="0" smtClean="0"/>
              <a:t>3     Youth</a:t>
            </a:r>
            <a:endParaRPr lang="en-US" sz="2400" dirty="0"/>
          </a:p>
          <a:p>
            <a:pPr lvl="1"/>
            <a:r>
              <a:rPr lang="en-US" sz="2400" dirty="0" smtClean="0"/>
              <a:t>21 </a:t>
            </a:r>
            <a:r>
              <a:rPr lang="en-US" sz="2400" dirty="0"/>
              <a:t> </a:t>
            </a:r>
            <a:r>
              <a:rPr lang="en-US" sz="2400" dirty="0" smtClean="0"/>
              <a:t> Serve </a:t>
            </a:r>
            <a:r>
              <a:rPr lang="en-US" sz="2400" dirty="0"/>
              <a:t>singles only</a:t>
            </a:r>
          </a:p>
          <a:p>
            <a:pPr lvl="1"/>
            <a:r>
              <a:rPr lang="en-US" sz="2400" dirty="0" smtClean="0"/>
              <a:t>11   Serve </a:t>
            </a:r>
            <a:r>
              <a:rPr lang="en-US" sz="2400" dirty="0"/>
              <a:t>families only</a:t>
            </a:r>
          </a:p>
          <a:p>
            <a:pPr lvl="1"/>
            <a:r>
              <a:rPr lang="en-US" sz="2400" dirty="0" smtClean="0"/>
              <a:t>98   Serve </a:t>
            </a:r>
            <a:r>
              <a:rPr lang="en-US" sz="2400" dirty="0"/>
              <a:t>singles &amp; families</a:t>
            </a:r>
          </a:p>
          <a:p>
            <a:endParaRPr lang="en-US" sz="2400" dirty="0"/>
          </a:p>
        </p:txBody>
      </p:sp>
      <p:pic>
        <p:nvPicPr>
          <p:cNvPr id="2050" name="Picture 2" descr="http://www.wiboscoc.org/uploads/3/7/2/4/37244219/published/wiboscoc-final-logo.png?14914473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319" y="2228003"/>
            <a:ext cx="19050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054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3744</TotalTime>
  <Words>1024</Words>
  <Application>Microsoft Office PowerPoint</Application>
  <PresentationFormat>Widescreen</PresentationFormat>
  <Paragraphs>180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Gill Sans MT</vt:lpstr>
      <vt:lpstr>Times New Roman</vt:lpstr>
      <vt:lpstr>Wingdings 2</vt:lpstr>
      <vt:lpstr>Dividend</vt:lpstr>
      <vt:lpstr>Being an awesome shelter </vt:lpstr>
      <vt:lpstr>Ten critical questions  for shelter systems to ask themselves</vt:lpstr>
      <vt:lpstr>PowerPoint Presentation</vt:lpstr>
      <vt:lpstr>Adopt a housing first approach </vt:lpstr>
      <vt:lpstr>SAFE &amp; APPROPRIATE DIVERSION</vt:lpstr>
      <vt:lpstr>IMMEDIATE &amp; LOW BARRIER ACCESS</vt:lpstr>
      <vt:lpstr>HOUSING FOCUSED &amp; RAPID EXIT SERVICES</vt:lpstr>
      <vt:lpstr>DATA TO MEASURE PERFORMANCE</vt:lpstr>
      <vt:lpstr>Wisconsin Balance of State  Continuum of Care</vt:lpstr>
      <vt:lpstr>Wiboscoc </vt:lpstr>
      <vt:lpstr>Length of  time homeless</vt:lpstr>
      <vt:lpstr>Exits from emergency shelter</vt:lpstr>
      <vt:lpstr>Reoccurrence after exiting to housing</vt:lpstr>
      <vt:lpstr>Is what we’re doing working?</vt:lpstr>
      <vt:lpstr>What programs need to change</vt:lpstr>
      <vt:lpstr>Where can we start</vt:lpstr>
      <vt:lpstr>Redefine success</vt:lpstr>
      <vt:lpstr>Review the 5 keys to an effective emergency shelter </vt:lpstr>
      <vt:lpstr>Questions?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Being an awesome shelter</dc:title>
  <dc:creator>Erika Trawitzki</dc:creator>
  <cp:lastModifiedBy>Erika Trawitzki</cp:lastModifiedBy>
  <cp:revision>43</cp:revision>
  <dcterms:created xsi:type="dcterms:W3CDTF">2017-07-26T16:06:07Z</dcterms:created>
  <dcterms:modified xsi:type="dcterms:W3CDTF">2017-08-04T17:20:08Z</dcterms:modified>
</cp:coreProperties>
</file>