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3" r:id="rId1"/>
  </p:sldMasterIdLst>
  <p:sldIdLst>
    <p:sldId id="256" r:id="rId2"/>
    <p:sldId id="257" r:id="rId3"/>
    <p:sldId id="274" r:id="rId4"/>
    <p:sldId id="293" r:id="rId5"/>
    <p:sldId id="298" r:id="rId6"/>
    <p:sldId id="297" r:id="rId7"/>
    <p:sldId id="307" r:id="rId8"/>
    <p:sldId id="308" r:id="rId9"/>
    <p:sldId id="300" r:id="rId10"/>
    <p:sldId id="302" r:id="rId11"/>
    <p:sldId id="306" r:id="rId12"/>
    <p:sldId id="309" r:id="rId13"/>
    <p:sldId id="310" r:id="rId14"/>
    <p:sldId id="305" r:id="rId15"/>
    <p:sldId id="303" r:id="rId16"/>
    <p:sldId id="311" r:id="rId17"/>
    <p:sldId id="280" r:id="rId18"/>
    <p:sldId id="262" r:id="rId19"/>
    <p:sldId id="28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86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6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520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3336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896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8405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2531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7200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86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B1BF-4039-460D-A637-65428CBD720E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958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7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965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3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9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9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99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704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0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0EF52CC-F3D9-41D4-BCE4-C208E61A3F31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9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  <p:sldLayoutId id="2147484010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wiboscoc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wiboscoc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/>
              <a:t>Managing the Non-WISP </a:t>
            </a:r>
            <a:r>
              <a:rPr lang="en-US" sz="6600" b="1" dirty="0" smtClean="0"/>
              <a:t>Prioritization List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Carrie Poser, COC Coordinator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27,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13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701493"/>
            <a:ext cx="10018713" cy="805649"/>
          </a:xfrm>
        </p:spPr>
        <p:txBody>
          <a:bodyPr/>
          <a:lstStyle/>
          <a:p>
            <a:r>
              <a:rPr lang="en-US" b="1" dirty="0" smtClean="0"/>
              <a:t>Client Refuses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33491"/>
            <a:ext cx="10018713" cy="45098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Regardless of why the refusal occurs, if the client wishes to remain on the </a:t>
            </a:r>
            <a:r>
              <a:rPr lang="en-US" dirty="0" smtClean="0"/>
              <a:t>Non-WISP Prioritization list </a:t>
            </a:r>
            <a:r>
              <a:rPr lang="en-US" dirty="0" smtClean="0"/>
              <a:t>– </a:t>
            </a:r>
            <a:r>
              <a:rPr lang="en-US" dirty="0" smtClean="0"/>
              <a:t>then the </a:t>
            </a:r>
            <a:r>
              <a:rPr lang="en-US" dirty="0" smtClean="0"/>
              <a:t>housing provider must </a:t>
            </a:r>
            <a:r>
              <a:rPr lang="en-US" dirty="0" smtClean="0"/>
              <a:t>contact the List </a:t>
            </a:r>
            <a:r>
              <a:rPr lang="en-US" dirty="0" smtClean="0"/>
              <a:t>Holder with </a:t>
            </a:r>
            <a:r>
              <a:rPr lang="en-US" dirty="0" smtClean="0"/>
              <a:t>the details.  </a:t>
            </a:r>
          </a:p>
          <a:p>
            <a:r>
              <a:rPr lang="en-US" dirty="0" smtClean="0"/>
              <a:t>The List Holder will update the </a:t>
            </a:r>
            <a:r>
              <a:rPr lang="en-US" dirty="0" smtClean="0"/>
              <a:t>Non-WISP </a:t>
            </a:r>
            <a:r>
              <a:rPr lang="en-US" dirty="0" smtClean="0"/>
              <a:t>Prioritization </a:t>
            </a:r>
            <a:r>
              <a:rPr lang="en-US" dirty="0" smtClean="0"/>
              <a:t>list.</a:t>
            </a:r>
          </a:p>
          <a:p>
            <a:r>
              <a:rPr lang="en-US" dirty="0" smtClean="0"/>
              <a:t>On the Housing Action tab:</a:t>
            </a:r>
          </a:p>
          <a:p>
            <a:pPr lvl="1"/>
            <a:r>
              <a:rPr lang="en-US" dirty="0" smtClean="0"/>
              <a:t>Column D (Status) – select “Declined.”</a:t>
            </a:r>
          </a:p>
          <a:p>
            <a:pPr lvl="1"/>
            <a:r>
              <a:rPr lang="en-US" dirty="0" smtClean="0"/>
              <a:t>Column E (Date of Status Change) – enter the date the client declined.</a:t>
            </a:r>
          </a:p>
          <a:p>
            <a:pPr lvl="1"/>
            <a:r>
              <a:rPr lang="en-US" dirty="0" smtClean="0"/>
              <a:t>Column F (if declined, reason for removal) – enter the reason the client declined.</a:t>
            </a:r>
          </a:p>
          <a:p>
            <a:r>
              <a:rPr lang="en-US" dirty="0" smtClean="0"/>
              <a:t>If the person wants to remain on the prioritization list, a new referral must be completed with any updated information. The housing provider who had contact with the person should complete a new Non-WISP referral.</a:t>
            </a:r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509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47691"/>
          </a:xfrm>
        </p:spPr>
        <p:txBody>
          <a:bodyPr/>
          <a:lstStyle/>
          <a:p>
            <a:r>
              <a:rPr lang="en-US" b="1" dirty="0" smtClean="0"/>
              <a:t>Client </a:t>
            </a:r>
            <a:r>
              <a:rPr lang="en-US" b="1" dirty="0" smtClean="0"/>
              <a:t>Accepts – Part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740023"/>
            <a:ext cx="10018713" cy="4643844"/>
          </a:xfrm>
        </p:spPr>
        <p:txBody>
          <a:bodyPr>
            <a:normAutofit/>
          </a:bodyPr>
          <a:lstStyle/>
          <a:p>
            <a:r>
              <a:rPr lang="en-US" dirty="0" smtClean="0"/>
              <a:t>If the client accepts, then the </a:t>
            </a:r>
            <a:r>
              <a:rPr lang="en-US" dirty="0" smtClean="0"/>
              <a:t>housing provider moves </a:t>
            </a:r>
            <a:r>
              <a:rPr lang="en-US" dirty="0" smtClean="0"/>
              <a:t>forward with the verification process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housing provider must contact the List Holder with the details.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List Holder will update the Non-WISP Prioritization list.</a:t>
            </a:r>
          </a:p>
          <a:p>
            <a:r>
              <a:rPr lang="en-US" dirty="0"/>
              <a:t>On the Housing Action tab:</a:t>
            </a:r>
          </a:p>
          <a:p>
            <a:pPr lvl="1"/>
            <a:r>
              <a:rPr lang="en-US" dirty="0"/>
              <a:t>Column D (Status) – select </a:t>
            </a:r>
            <a:r>
              <a:rPr lang="en-US" dirty="0" smtClean="0"/>
              <a:t>“Accepted.”</a:t>
            </a:r>
            <a:endParaRPr lang="en-US" dirty="0"/>
          </a:p>
          <a:p>
            <a:pPr lvl="1"/>
            <a:r>
              <a:rPr lang="en-US" dirty="0"/>
              <a:t>Column E (Date of Status Change) – enter the date the client </a:t>
            </a:r>
            <a:r>
              <a:rPr lang="en-US" dirty="0" smtClean="0"/>
              <a:t>accepted.</a:t>
            </a:r>
            <a:endParaRPr lang="en-US" dirty="0"/>
          </a:p>
          <a:p>
            <a:pPr lvl="1"/>
            <a:r>
              <a:rPr lang="en-US" dirty="0"/>
              <a:t>Column </a:t>
            </a:r>
            <a:r>
              <a:rPr lang="en-US" dirty="0" smtClean="0"/>
              <a:t>G (If accepted, provider accepting referral) – enter the name of the housing provider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3267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47691"/>
          </a:xfrm>
        </p:spPr>
        <p:txBody>
          <a:bodyPr/>
          <a:lstStyle/>
          <a:p>
            <a:r>
              <a:rPr lang="en-US" b="1" dirty="0" smtClean="0"/>
              <a:t>Client </a:t>
            </a:r>
            <a:r>
              <a:rPr lang="en-US" b="1" dirty="0" smtClean="0"/>
              <a:t>Accepts – Part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740023"/>
            <a:ext cx="10018713" cy="4643844"/>
          </a:xfrm>
        </p:spPr>
        <p:txBody>
          <a:bodyPr>
            <a:normAutofit/>
          </a:bodyPr>
          <a:lstStyle/>
          <a:p>
            <a:r>
              <a:rPr lang="en-US" dirty="0" smtClean="0"/>
              <a:t>Once the client is actually housed, the housing provider must contact the List Holder with the details.</a:t>
            </a:r>
          </a:p>
          <a:p>
            <a:r>
              <a:rPr lang="en-US" dirty="0" smtClean="0"/>
              <a:t>The </a:t>
            </a:r>
            <a:r>
              <a:rPr lang="en-US" dirty="0"/>
              <a:t>List Holder will update the Non-WISP Prioritization list.</a:t>
            </a:r>
          </a:p>
          <a:p>
            <a:r>
              <a:rPr lang="en-US" dirty="0"/>
              <a:t>On the Housing Action tab:</a:t>
            </a:r>
          </a:p>
          <a:p>
            <a:pPr lvl="1"/>
            <a:r>
              <a:rPr lang="en-US" dirty="0"/>
              <a:t>Column </a:t>
            </a:r>
            <a:r>
              <a:rPr lang="en-US" dirty="0" smtClean="0"/>
              <a:t>H (In Permanent Housing?) </a:t>
            </a:r>
            <a:r>
              <a:rPr lang="en-US" dirty="0"/>
              <a:t>– select </a:t>
            </a:r>
            <a:r>
              <a:rPr lang="en-US" dirty="0" smtClean="0"/>
              <a:t>“Yes”</a:t>
            </a:r>
            <a:endParaRPr lang="en-US" dirty="0"/>
          </a:p>
          <a:p>
            <a:pPr lvl="1"/>
            <a:r>
              <a:rPr lang="en-US" dirty="0"/>
              <a:t>Column </a:t>
            </a:r>
            <a:r>
              <a:rPr lang="en-US" dirty="0" smtClean="0"/>
              <a:t>I (Permanent Housing Move-in Date) – enter the date the client moved into housing</a:t>
            </a:r>
            <a:endParaRPr lang="en-US" dirty="0"/>
          </a:p>
          <a:p>
            <a:pPr lvl="1"/>
            <a:r>
              <a:rPr lang="en-US" dirty="0"/>
              <a:t>Column </a:t>
            </a:r>
            <a:r>
              <a:rPr lang="en-US" dirty="0" smtClean="0"/>
              <a:t>J (days between referral and move-in) will automatically calculate.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9464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47691"/>
          </a:xfrm>
        </p:spPr>
        <p:txBody>
          <a:bodyPr/>
          <a:lstStyle/>
          <a:p>
            <a:r>
              <a:rPr lang="en-US" b="1" dirty="0" smtClean="0"/>
              <a:t>Client </a:t>
            </a:r>
            <a:r>
              <a:rPr lang="en-US" b="1" dirty="0" smtClean="0"/>
              <a:t>Accepts – Part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740023"/>
            <a:ext cx="10018713" cy="4643844"/>
          </a:xfrm>
        </p:spPr>
        <p:txBody>
          <a:bodyPr>
            <a:normAutofit/>
          </a:bodyPr>
          <a:lstStyle/>
          <a:p>
            <a:r>
              <a:rPr lang="en-US" dirty="0" smtClean="0"/>
              <a:t>If the client accepts the housing opening, but is never actually housed – the housing provider must contact the List Holder with the details.</a:t>
            </a:r>
          </a:p>
          <a:p>
            <a:r>
              <a:rPr lang="en-US" dirty="0" smtClean="0"/>
              <a:t>The </a:t>
            </a:r>
            <a:r>
              <a:rPr lang="en-US" dirty="0"/>
              <a:t>List Holder will update the Non-WISP Prioritization list.</a:t>
            </a:r>
          </a:p>
          <a:p>
            <a:pPr lvl="1"/>
            <a:r>
              <a:rPr lang="en-US" dirty="0" smtClean="0"/>
              <a:t>If the person wants to remain on the prioritization list, the List Holder will follow the instructions to document the decline and re-enter a referral.</a:t>
            </a:r>
          </a:p>
          <a:p>
            <a:pPr lvl="1"/>
            <a:r>
              <a:rPr lang="en-US" dirty="0" smtClean="0"/>
              <a:t>If the person does not want to remain on the prioritization list, the List Holder will follow the instructions to document the decline and will not re-enter a referral.</a:t>
            </a:r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6629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81" y="747944"/>
            <a:ext cx="10018713" cy="787892"/>
          </a:xfrm>
        </p:spPr>
        <p:txBody>
          <a:bodyPr/>
          <a:lstStyle/>
          <a:p>
            <a:r>
              <a:rPr lang="en-US" b="1" dirty="0" smtClean="0"/>
              <a:t>Client Declines – found a different 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819923"/>
            <a:ext cx="10018713" cy="462526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the client has found a different solution or no longer wants to remain on the </a:t>
            </a:r>
            <a:r>
              <a:rPr lang="en-US" dirty="0" smtClean="0"/>
              <a:t>list, the housing provider must contact the List Holder with the details.</a:t>
            </a:r>
          </a:p>
          <a:p>
            <a:r>
              <a:rPr lang="en-US" dirty="0" smtClean="0"/>
              <a:t>The List Holder will update the Non-WISP Prioritization list.</a:t>
            </a:r>
          </a:p>
          <a:p>
            <a:r>
              <a:rPr lang="en-US" dirty="0" smtClean="0"/>
              <a:t>If the client has found a different permanent housing option, enter the information on the Housing Action tab as follows:</a:t>
            </a:r>
          </a:p>
          <a:p>
            <a:pPr lvl="1"/>
            <a:r>
              <a:rPr lang="en-US" dirty="0" smtClean="0"/>
              <a:t>Column </a:t>
            </a:r>
            <a:r>
              <a:rPr lang="en-US" dirty="0"/>
              <a:t>D (Status) – select </a:t>
            </a:r>
            <a:r>
              <a:rPr lang="en-US" dirty="0" smtClean="0"/>
              <a:t>“Declined.”</a:t>
            </a:r>
            <a:endParaRPr lang="en-US" dirty="0"/>
          </a:p>
          <a:p>
            <a:pPr lvl="1"/>
            <a:r>
              <a:rPr lang="en-US" dirty="0"/>
              <a:t>Column E (Date of Status Change) – enter the date the client </a:t>
            </a:r>
            <a:r>
              <a:rPr lang="en-US" dirty="0" smtClean="0"/>
              <a:t>declined</a:t>
            </a:r>
            <a:endParaRPr lang="en-US" dirty="0"/>
          </a:p>
          <a:p>
            <a:pPr lvl="1"/>
            <a:r>
              <a:rPr lang="en-US" dirty="0"/>
              <a:t>Column G (If accepted, provider accepting referral) – enter </a:t>
            </a:r>
            <a:r>
              <a:rPr lang="en-US" dirty="0" smtClean="0"/>
              <a:t>“none”</a:t>
            </a:r>
            <a:endParaRPr lang="en-US" dirty="0"/>
          </a:p>
          <a:p>
            <a:pPr lvl="1"/>
            <a:r>
              <a:rPr lang="en-US" dirty="0"/>
              <a:t> Column H (In Permanent Housing?) – select “Yes”</a:t>
            </a:r>
          </a:p>
          <a:p>
            <a:pPr lvl="1"/>
            <a:r>
              <a:rPr lang="en-US" dirty="0"/>
              <a:t>Column I (Permanent Housing Move-in Date) – enter the date the client moved into housing</a:t>
            </a:r>
          </a:p>
          <a:p>
            <a:pPr lvl="1"/>
            <a:r>
              <a:rPr lang="en-US" dirty="0"/>
              <a:t>Column J (days between referral and move-in) will automatically calculate.</a:t>
            </a:r>
          </a:p>
          <a:p>
            <a:endParaRPr lang="en-US" dirty="0" smtClean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3735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99369"/>
            <a:ext cx="10018713" cy="725749"/>
          </a:xfrm>
        </p:spPr>
        <p:txBody>
          <a:bodyPr/>
          <a:lstStyle/>
          <a:p>
            <a:r>
              <a:rPr lang="en-US" b="1" dirty="0" smtClean="0"/>
              <a:t>Unable to contact person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68497"/>
            <a:ext cx="10018713" cy="44033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Balance of State policy is that </a:t>
            </a:r>
            <a:r>
              <a:rPr lang="en-US" dirty="0" smtClean="0"/>
              <a:t>a housing provider should </a:t>
            </a:r>
            <a:r>
              <a:rPr lang="en-US" dirty="0" smtClean="0"/>
              <a:t>attempt three separate times over two weeks to contact the person at the top of the list. </a:t>
            </a:r>
          </a:p>
          <a:p>
            <a:pPr lvl="1"/>
            <a:r>
              <a:rPr lang="en-US" dirty="0" smtClean="0"/>
              <a:t>These three </a:t>
            </a:r>
            <a:r>
              <a:rPr lang="en-US" u="sng" dirty="0" smtClean="0"/>
              <a:t>separate</a:t>
            </a:r>
            <a:r>
              <a:rPr lang="en-US" dirty="0" smtClean="0"/>
              <a:t> time should be documented.  </a:t>
            </a:r>
          </a:p>
          <a:p>
            <a:r>
              <a:rPr lang="en-US" dirty="0" smtClean="0"/>
              <a:t>This is a minimum time frame. </a:t>
            </a:r>
          </a:p>
          <a:p>
            <a:pPr lvl="1"/>
            <a:r>
              <a:rPr lang="en-US" dirty="0" smtClean="0"/>
              <a:t>If your LCAS has agreed to a longer time frame, you must following those parameters.</a:t>
            </a:r>
          </a:p>
          <a:p>
            <a:r>
              <a:rPr lang="en-US" dirty="0" smtClean="0"/>
              <a:t>After using due diligence, if the </a:t>
            </a:r>
            <a:r>
              <a:rPr lang="en-US" dirty="0" smtClean="0"/>
              <a:t>housing provider cannot get a hold of the client, then the staff must contact the List Holder with the details.</a:t>
            </a:r>
          </a:p>
          <a:p>
            <a:r>
              <a:rPr lang="en-US" dirty="0" smtClean="0"/>
              <a:t>The </a:t>
            </a:r>
            <a:r>
              <a:rPr lang="en-US" dirty="0"/>
              <a:t>List Holder will update the Non-WISP Prioritization list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On the Housing Action </a:t>
            </a:r>
            <a:r>
              <a:rPr lang="en-US" dirty="0" smtClean="0"/>
              <a:t>tab, a note can be added in Column O.</a:t>
            </a:r>
          </a:p>
          <a:p>
            <a:r>
              <a:rPr lang="en-US" dirty="0" smtClean="0"/>
              <a:t>The List Holder should also contact the agency that referred the client to indicate that there has been difficulty reaching the person they referred.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4952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99369"/>
            <a:ext cx="10018713" cy="725749"/>
          </a:xfrm>
        </p:spPr>
        <p:txBody>
          <a:bodyPr/>
          <a:lstStyle/>
          <a:p>
            <a:r>
              <a:rPr lang="en-US" b="1" dirty="0" smtClean="0"/>
              <a:t>90 Days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13610"/>
            <a:ext cx="10018713" cy="5146987"/>
          </a:xfrm>
        </p:spPr>
        <p:txBody>
          <a:bodyPr>
            <a:normAutofit/>
          </a:bodyPr>
          <a:lstStyle/>
          <a:p>
            <a:r>
              <a:rPr lang="en-US" dirty="0" smtClean="0"/>
              <a:t>Once a person has been on the Non-WISP Prioritization List for 90 days, the List Holder must contact the referring agency and ask if they have completed a “check in” with the person.  </a:t>
            </a:r>
          </a:p>
          <a:p>
            <a:r>
              <a:rPr lang="en-US" dirty="0" smtClean="0"/>
              <a:t>The “check in” should include the following:</a:t>
            </a:r>
          </a:p>
          <a:p>
            <a:pPr lvl="1"/>
            <a:r>
              <a:rPr lang="en-US" dirty="0" smtClean="0"/>
              <a:t>Does the client still want to remain on the list?</a:t>
            </a:r>
          </a:p>
          <a:p>
            <a:pPr lvl="1"/>
            <a:r>
              <a:rPr lang="en-US" dirty="0" smtClean="0"/>
              <a:t>Has any of the basic information changed necessary to determine prioritization?</a:t>
            </a:r>
          </a:p>
          <a:p>
            <a:pPr lvl="1"/>
            <a:r>
              <a:rPr lang="en-US" dirty="0" smtClean="0"/>
              <a:t>Has any of the contact information changed?</a:t>
            </a:r>
          </a:p>
          <a:p>
            <a:r>
              <a:rPr lang="en-US" dirty="0" smtClean="0"/>
              <a:t>Once the “check in” has occurred, the List Holder marks “yes” and the date the “check in” occurred in Column K.</a:t>
            </a:r>
          </a:p>
          <a:p>
            <a:pPr lvl="1"/>
            <a:r>
              <a:rPr lang="en-US" dirty="0" smtClean="0"/>
              <a:t>If information must be updated, the List Holder can edit the information on the Form Responses tab.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9480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79016"/>
          </a:xfrm>
        </p:spPr>
        <p:txBody>
          <a:bodyPr/>
          <a:lstStyle/>
          <a:p>
            <a:r>
              <a:rPr lang="en-US" b="1" dirty="0" smtClean="0"/>
              <a:t>NOTICE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124" y="1580225"/>
            <a:ext cx="9842899" cy="4563123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en-US" sz="3000" b="1" i="1" dirty="0"/>
              <a:t>It is prohibited for any HUD-funded homelessness assistance programs to serve individuals and/or families experiencing homelessness or who are at imminent risk of homelessness, without the household first going through the Coordinated Assessment System and receiving a referral to the Prioritization List.</a:t>
            </a:r>
            <a:endParaRPr lang="en-US" sz="3000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2588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124" y="1580225"/>
            <a:ext cx="9842899" cy="2929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/>
              <a:t>QUESTIONS?</a:t>
            </a:r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255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79016"/>
          </a:xfrm>
        </p:spPr>
        <p:txBody>
          <a:bodyPr/>
          <a:lstStyle/>
          <a:p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124" y="1580225"/>
            <a:ext cx="9842899" cy="440332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dirty="0" smtClean="0"/>
              <a:t>All Balance of State COC information pertaining to Coordinated Entry system is located on the BOS website:  </a:t>
            </a:r>
            <a:r>
              <a:rPr lang="en-US" sz="2200" dirty="0" smtClean="0">
                <a:hlinkClick r:id="rId2"/>
              </a:rPr>
              <a:t>www.wiboscoc.org</a:t>
            </a:r>
            <a:r>
              <a:rPr lang="en-US" sz="2200" dirty="0" smtClean="0"/>
              <a:t>. This includes: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The Coordinated Entry Policy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The Coordinated Entry 101 webinar and slides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Transitional Housing Prioritization webinar and slides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 List-Holder/DLA Training:  Managing the Non-WISP </a:t>
            </a:r>
            <a:r>
              <a:rPr lang="en-US" sz="2000" dirty="0" smtClean="0"/>
              <a:t>List webinar &amp; slides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NON WISP Referral Form </a:t>
            </a:r>
            <a:r>
              <a:rPr lang="en-US" sz="2000" dirty="0" smtClean="0"/>
              <a:t>Training webinar &amp; slides</a:t>
            </a:r>
            <a:endParaRPr lang="en-US" sz="22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BOS Pre-Screen </a:t>
            </a:r>
            <a:r>
              <a:rPr lang="en-US" sz="2200" dirty="0"/>
              <a:t>F</a:t>
            </a:r>
            <a:r>
              <a:rPr lang="en-US" sz="2200" dirty="0" smtClean="0"/>
              <a:t>orm (revised)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Paper version and fillable version of the VI-SPDAT version 2.0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Paper version and fillable version of the VI-F-SPDAT version 2.0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HUD brief on Coordinated Entry</a:t>
            </a:r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618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79016"/>
          </a:xfrm>
        </p:spPr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124" y="1580225"/>
            <a:ext cx="9842899" cy="4208017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Prioritization Review (PSH, TH, RRH)</a:t>
            </a:r>
          </a:p>
          <a:p>
            <a:r>
              <a:rPr lang="en-US" dirty="0" smtClean="0"/>
              <a:t>List Holder Rules</a:t>
            </a:r>
          </a:p>
          <a:p>
            <a:r>
              <a:rPr lang="en-US" dirty="0" smtClean="0"/>
              <a:t>Review the Chart</a:t>
            </a:r>
            <a:endParaRPr lang="en-US" dirty="0" smtClean="0"/>
          </a:p>
          <a:p>
            <a:r>
              <a:rPr lang="en-US" dirty="0" smtClean="0"/>
              <a:t>Communication with members of LCAS</a:t>
            </a:r>
            <a:endParaRPr lang="en-US" dirty="0" smtClean="0"/>
          </a:p>
          <a:p>
            <a:r>
              <a:rPr lang="en-US" dirty="0" smtClean="0"/>
              <a:t>Accept </a:t>
            </a:r>
            <a:r>
              <a:rPr lang="en-US" dirty="0" smtClean="0"/>
              <a:t>or Decline</a:t>
            </a:r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712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23" y="207118"/>
            <a:ext cx="10018713" cy="779016"/>
          </a:xfrm>
        </p:spPr>
        <p:txBody>
          <a:bodyPr/>
          <a:lstStyle/>
          <a:p>
            <a:r>
              <a:rPr lang="en-US" b="1" dirty="0" smtClean="0"/>
              <a:t>Coordinated Entry</a:t>
            </a:r>
            <a:endParaRPr lang="en-US" b="1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81703" y="310876"/>
            <a:ext cx="4694809" cy="474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5635" y="1580225"/>
            <a:ext cx="458087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Coordinated Entry is Not: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A specific </a:t>
            </a:r>
            <a:r>
              <a:rPr lang="en-US" sz="2000" dirty="0" smtClean="0"/>
              <a:t>tool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What you have already been </a:t>
            </a:r>
            <a:r>
              <a:rPr lang="en-US" sz="2000" dirty="0" smtClean="0"/>
              <a:t>doing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One agency’s </a:t>
            </a:r>
            <a:r>
              <a:rPr lang="en-US" sz="2000" dirty="0" smtClean="0"/>
              <a:t>responsibility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About putting </a:t>
            </a:r>
            <a:r>
              <a:rPr lang="en-US" sz="2000" u="sng" dirty="0"/>
              <a:t>your</a:t>
            </a:r>
            <a:r>
              <a:rPr lang="en-US" sz="2000" dirty="0"/>
              <a:t> clients into </a:t>
            </a:r>
            <a:r>
              <a:rPr lang="en-US" sz="2000" u="sng" dirty="0"/>
              <a:t>your</a:t>
            </a:r>
            <a:r>
              <a:rPr lang="en-US" sz="2000" dirty="0"/>
              <a:t> </a:t>
            </a:r>
            <a:r>
              <a:rPr lang="en-US" sz="2000" dirty="0" smtClean="0"/>
              <a:t>program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A fix for lack of </a:t>
            </a:r>
            <a:r>
              <a:rPr lang="en-US" sz="2000" dirty="0" smtClean="0"/>
              <a:t>resources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A wait list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70955" y="1580225"/>
            <a:ext cx="528073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Coordinated Entry </a:t>
            </a:r>
            <a:r>
              <a:rPr lang="en-US" sz="2000" b="1" dirty="0" smtClean="0"/>
              <a:t>is:</a:t>
            </a: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A </a:t>
            </a:r>
            <a:r>
              <a:rPr lang="en-US" sz="2000" dirty="0" smtClean="0"/>
              <a:t>system 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 </a:t>
            </a:r>
            <a:r>
              <a:rPr lang="en-US" sz="2000" dirty="0"/>
              <a:t>method of prioritizing clients based on need 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An entire local </a:t>
            </a:r>
            <a:r>
              <a:rPr lang="en-US" sz="2000" dirty="0"/>
              <a:t>continua’s </a:t>
            </a:r>
            <a:r>
              <a:rPr lang="en-US" sz="2000" dirty="0" smtClean="0"/>
              <a:t>responsibility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About </a:t>
            </a:r>
            <a:r>
              <a:rPr lang="en-US" sz="2000" dirty="0"/>
              <a:t>housing people with the greatest need into any eligible program 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An opportunity to discuss community needs and resources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An active list of people in need of housing services</a:t>
            </a:r>
          </a:p>
        </p:txBody>
      </p:sp>
    </p:spTree>
    <p:extLst>
      <p:ext uri="{BB962C8B-B14F-4D97-AF65-F5344CB8AC3E}">
        <p14:creationId xmlns:p14="http://schemas.microsoft.com/office/powerpoint/2010/main" val="230811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09835"/>
          </a:xfrm>
        </p:spPr>
        <p:txBody>
          <a:bodyPr/>
          <a:lstStyle/>
          <a:p>
            <a:r>
              <a:rPr lang="en-US" b="1" dirty="0" smtClean="0"/>
              <a:t>Written Standards – Order of Priority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33491"/>
            <a:ext cx="10018713" cy="51224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3 main project types have written standards and an order of priority.</a:t>
            </a:r>
          </a:p>
          <a:p>
            <a:pPr lvl="1"/>
            <a:r>
              <a:rPr lang="en-US" b="1" dirty="0" smtClean="0"/>
              <a:t>Permanent Supportive Housing (PSH):  </a:t>
            </a:r>
          </a:p>
          <a:p>
            <a:pPr lvl="2"/>
            <a:r>
              <a:rPr lang="en-US" dirty="0" smtClean="0"/>
              <a:t>Chronic status (includes disability and length of homelessness) &amp;</a:t>
            </a:r>
          </a:p>
          <a:p>
            <a:pPr lvl="2"/>
            <a:r>
              <a:rPr lang="en-US" dirty="0" smtClean="0"/>
              <a:t>VI-SPDAT </a:t>
            </a:r>
            <a:r>
              <a:rPr lang="en-US" dirty="0" smtClean="0"/>
              <a:t>score (8+) or VI-F-SPDAT score (9+)</a:t>
            </a:r>
            <a:endParaRPr lang="en-US" dirty="0" smtClean="0"/>
          </a:p>
          <a:p>
            <a:pPr lvl="1"/>
            <a:r>
              <a:rPr lang="en-US" b="1" dirty="0" smtClean="0"/>
              <a:t>Transitional Housing (TH): </a:t>
            </a:r>
          </a:p>
          <a:p>
            <a:pPr lvl="2"/>
            <a:r>
              <a:rPr lang="en-US" dirty="0" smtClean="0"/>
              <a:t>Homeless </a:t>
            </a:r>
            <a:r>
              <a:rPr lang="en-US" dirty="0" smtClean="0"/>
              <a:t>category (Category 1 or 4), </a:t>
            </a:r>
            <a:endParaRPr lang="en-US" dirty="0" smtClean="0"/>
          </a:p>
          <a:p>
            <a:pPr lvl="2"/>
            <a:r>
              <a:rPr lang="en-US" dirty="0" smtClean="0"/>
              <a:t>Disability (adult), </a:t>
            </a:r>
            <a:r>
              <a:rPr lang="en-US" dirty="0" smtClean="0"/>
              <a:t>&amp; </a:t>
            </a:r>
          </a:p>
          <a:p>
            <a:pPr lvl="2"/>
            <a:r>
              <a:rPr lang="en-US" dirty="0" smtClean="0"/>
              <a:t>VI-SPDAT </a:t>
            </a:r>
            <a:r>
              <a:rPr lang="en-US" dirty="0"/>
              <a:t>score (8+) or VI-F-SPDAT score (9+)</a:t>
            </a:r>
            <a:endParaRPr lang="en-US" dirty="0" smtClean="0"/>
          </a:p>
          <a:p>
            <a:pPr lvl="1"/>
            <a:r>
              <a:rPr lang="en-US" b="1" dirty="0" smtClean="0"/>
              <a:t>Rapid Re-housing (RRH): </a:t>
            </a:r>
          </a:p>
          <a:p>
            <a:pPr lvl="2"/>
            <a:r>
              <a:rPr lang="en-US" dirty="0" smtClean="0"/>
              <a:t>VI-SPDAT </a:t>
            </a:r>
            <a:r>
              <a:rPr lang="en-US" dirty="0" smtClean="0"/>
              <a:t>(must be at least a 4)</a:t>
            </a:r>
            <a:endParaRPr lang="en-US" dirty="0" smtClean="0"/>
          </a:p>
          <a:p>
            <a:r>
              <a:rPr lang="en-US" dirty="0" smtClean="0"/>
              <a:t>The written standards cover more than prioritization. </a:t>
            </a:r>
          </a:p>
          <a:p>
            <a:r>
              <a:rPr lang="en-US" dirty="0" smtClean="0"/>
              <a:t>The prioritization is a key component of the coordinated entry process.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082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52383"/>
          </a:xfrm>
        </p:spPr>
        <p:txBody>
          <a:bodyPr/>
          <a:lstStyle/>
          <a:p>
            <a:r>
              <a:rPr lang="en-US" b="1" dirty="0" smtClean="0"/>
              <a:t>List Holder </a:t>
            </a:r>
            <a:r>
              <a:rPr lang="en-US" b="1" dirty="0" smtClean="0"/>
              <a:t>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38183"/>
            <a:ext cx="10018713" cy="4891596"/>
          </a:xfrm>
        </p:spPr>
        <p:txBody>
          <a:bodyPr/>
          <a:lstStyle/>
          <a:p>
            <a:r>
              <a:rPr lang="en-US" dirty="0" smtClean="0"/>
              <a:t>The List Holder CANNOT release the access of the list.</a:t>
            </a:r>
          </a:p>
          <a:p>
            <a:endParaRPr lang="en-US" dirty="0" smtClean="0"/>
          </a:p>
          <a:p>
            <a:r>
              <a:rPr lang="en-US" dirty="0" smtClean="0"/>
              <a:t>The List Holder CANNOT download the list to share.</a:t>
            </a:r>
          </a:p>
          <a:p>
            <a:endParaRPr lang="en-US" dirty="0" smtClean="0"/>
          </a:p>
          <a:p>
            <a:r>
              <a:rPr lang="en-US" dirty="0" smtClean="0"/>
              <a:t>The List Holder CANNOT email out the information about the people on the list. </a:t>
            </a:r>
          </a:p>
          <a:p>
            <a:endParaRPr lang="en-US" dirty="0" smtClean="0"/>
          </a:p>
          <a:p>
            <a:r>
              <a:rPr lang="en-US" dirty="0" smtClean="0"/>
              <a:t>The List Holder CAN provide the next highest prioritized person’s information, referring agency, and unique ID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can be done by email or phone.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963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917" y="310876"/>
            <a:ext cx="10018713" cy="1214021"/>
          </a:xfrm>
        </p:spPr>
        <p:txBody>
          <a:bodyPr/>
          <a:lstStyle/>
          <a:p>
            <a:r>
              <a:rPr lang="en-US" b="1" dirty="0" smtClean="0"/>
              <a:t>Requests for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24897"/>
            <a:ext cx="10018713" cy="5204377"/>
          </a:xfrm>
        </p:spPr>
        <p:txBody>
          <a:bodyPr>
            <a:normAutofit/>
          </a:bodyPr>
          <a:lstStyle/>
          <a:p>
            <a:r>
              <a:rPr lang="en-US" dirty="0" smtClean="0"/>
              <a:t>If a housing provider has an opening and contacts you (as the List Holder) for information about the next highest person on the list, you are allowed to release that information.</a:t>
            </a:r>
          </a:p>
          <a:p>
            <a:pPr lvl="1"/>
            <a:r>
              <a:rPr lang="en-US" dirty="0" smtClean="0"/>
              <a:t>Information includes: referring agency information, unique ID, VI-SPDAT score, disability, chronic homeless status, homeless category, and length of homelessness.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someone other than a housing provider contacts you (as the List Holder) and wants information about who is on the list, you cannot release that information.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0387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94425"/>
          </a:xfrm>
        </p:spPr>
        <p:txBody>
          <a:bodyPr/>
          <a:lstStyle/>
          <a:p>
            <a:r>
              <a:rPr lang="en-US" b="1" dirty="0" smtClean="0"/>
              <a:t>Non-WISP Prioritization List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80225"/>
            <a:ext cx="10018713" cy="490047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Patch</a:t>
            </a:r>
          </a:p>
          <a:p>
            <a:pPr lvl="1"/>
            <a:r>
              <a:rPr lang="en-US" dirty="0" smtClean="0"/>
              <a:t>After the 1</a:t>
            </a:r>
            <a:r>
              <a:rPr lang="en-US" baseline="30000" dirty="0" smtClean="0"/>
              <a:t>st</a:t>
            </a:r>
            <a:r>
              <a:rPr lang="en-US" dirty="0" smtClean="0"/>
              <a:t> client has been added to the list, email </a:t>
            </a:r>
            <a:r>
              <a:rPr lang="en-US" dirty="0" smtClean="0">
                <a:hlinkClick r:id="rId2"/>
              </a:rPr>
              <a:t>wiboscoc@gmail.com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patch must be applied to the chart so that it sorts correctly.</a:t>
            </a:r>
          </a:p>
          <a:p>
            <a:pPr lvl="1"/>
            <a:r>
              <a:rPr lang="en-US" dirty="0" smtClean="0"/>
              <a:t>If you have clients on your list and can see them on the PSH singles list or PSH families list, then you do not need the patch.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Opening up List</a:t>
            </a:r>
          </a:p>
          <a:p>
            <a:pPr lvl="1"/>
            <a:r>
              <a:rPr lang="en-US" dirty="0" smtClean="0"/>
              <a:t>If you are logged in to Gmail and try and open the list, it will not work.</a:t>
            </a:r>
          </a:p>
          <a:p>
            <a:pPr lvl="1"/>
            <a:r>
              <a:rPr lang="en-US" dirty="0" smtClean="0"/>
              <a:t>The invites were sent to your work email (non-Gmail).</a:t>
            </a:r>
          </a:p>
          <a:p>
            <a:pPr lvl="1"/>
            <a:r>
              <a:rPr lang="en-US" dirty="0" smtClean="0"/>
              <a:t>So, there are 2 options:</a:t>
            </a:r>
          </a:p>
          <a:p>
            <a:pPr lvl="2"/>
            <a:r>
              <a:rPr lang="en-US" dirty="0" smtClean="0"/>
              <a:t>Option #1 – log off Gmail when you want to open the list</a:t>
            </a:r>
          </a:p>
          <a:p>
            <a:pPr lvl="2"/>
            <a:r>
              <a:rPr lang="en-US" dirty="0" smtClean="0"/>
              <a:t>Option #2 – email </a:t>
            </a:r>
            <a:r>
              <a:rPr lang="en-US" dirty="0" smtClean="0">
                <a:hlinkClick r:id="rId2"/>
              </a:rPr>
              <a:t>wiboscoc@gmail.com</a:t>
            </a:r>
            <a:r>
              <a:rPr lang="en-US" dirty="0" smtClean="0"/>
              <a:t> with your Gmail email address &amp; I will send you a list invite at that address.</a:t>
            </a:r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9756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Housing Action tab, the above categories are present.</a:t>
            </a:r>
          </a:p>
          <a:p>
            <a:r>
              <a:rPr lang="en-US" dirty="0" smtClean="0"/>
              <a:t>Column A – C are automatically inserted. </a:t>
            </a:r>
          </a:p>
          <a:p>
            <a:r>
              <a:rPr lang="en-US" dirty="0" smtClean="0"/>
              <a:t>Column D – J, K - N are available to data entry</a:t>
            </a:r>
          </a:p>
          <a:p>
            <a:r>
              <a:rPr lang="en-US" dirty="0" smtClean="0"/>
              <a:t>Column J has a formula coded into it so it will calculate for you the days between referral (Column C and Column I).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37" y="1292441"/>
            <a:ext cx="11232119" cy="822960"/>
          </a:xfrm>
          <a:prstGeom prst="rect">
            <a:avLst/>
          </a:prstGeom>
        </p:spPr>
      </p:pic>
      <p:pic>
        <p:nvPicPr>
          <p:cNvPr id="5" name="Picture 2" descr="5B9C5A22-E598-40DE-8F12-BB38D9EA078E@c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0781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74324"/>
          </a:xfrm>
        </p:spPr>
        <p:txBody>
          <a:bodyPr>
            <a:normAutofit/>
          </a:bodyPr>
          <a:lstStyle/>
          <a:p>
            <a:r>
              <a:rPr lang="en-US" b="1" dirty="0" smtClean="0"/>
              <a:t>Non-WISP Prioritization “Updates”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48901"/>
            <a:ext cx="10018713" cy="4042299"/>
          </a:xfrm>
        </p:spPr>
        <p:txBody>
          <a:bodyPr/>
          <a:lstStyle/>
          <a:p>
            <a:r>
              <a:rPr lang="en-US" dirty="0" smtClean="0"/>
              <a:t>If the housing provider with an opening selects </a:t>
            </a:r>
            <a:r>
              <a:rPr lang="en-US" dirty="0" smtClean="0"/>
              <a:t>a person off the non-WISP prioritization list, the following four things can happen:  </a:t>
            </a:r>
          </a:p>
          <a:p>
            <a:pPr lvl="1"/>
            <a:r>
              <a:rPr lang="en-US" dirty="0" smtClean="0"/>
              <a:t>Potential client can refuse </a:t>
            </a:r>
            <a:r>
              <a:rPr lang="en-US" dirty="0" smtClean="0"/>
              <a:t>the project or agency offering the service</a:t>
            </a:r>
          </a:p>
          <a:p>
            <a:pPr lvl="1"/>
            <a:r>
              <a:rPr lang="en-US" dirty="0"/>
              <a:t>Potential client can </a:t>
            </a:r>
            <a:r>
              <a:rPr lang="en-US" dirty="0" smtClean="0"/>
              <a:t>accept</a:t>
            </a:r>
            <a:endParaRPr lang="en-US" dirty="0" smtClean="0"/>
          </a:p>
          <a:p>
            <a:pPr lvl="1"/>
            <a:r>
              <a:rPr lang="en-US" dirty="0"/>
              <a:t>Potential client can </a:t>
            </a:r>
            <a:r>
              <a:rPr lang="en-US" dirty="0" smtClean="0"/>
              <a:t>decline </a:t>
            </a:r>
            <a:r>
              <a:rPr lang="en-US" dirty="0" smtClean="0"/>
              <a:t>as they have already found a solution to their </a:t>
            </a:r>
            <a:r>
              <a:rPr lang="en-US" dirty="0" smtClean="0"/>
              <a:t>situation</a:t>
            </a:r>
          </a:p>
          <a:p>
            <a:pPr lvl="1"/>
            <a:r>
              <a:rPr lang="en-US" dirty="0" smtClean="0"/>
              <a:t>Potential client cannot be reached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Each situation requires action on the part of the Housing </a:t>
            </a:r>
            <a:r>
              <a:rPr lang="en-US" dirty="0" smtClean="0"/>
              <a:t>Provider</a:t>
            </a:r>
            <a:r>
              <a:rPr lang="en-US" dirty="0"/>
              <a:t> </a:t>
            </a:r>
            <a:r>
              <a:rPr lang="en-US" b="1" u="sng" dirty="0" smtClean="0"/>
              <a:t>AND</a:t>
            </a:r>
            <a:r>
              <a:rPr lang="en-US" dirty="0" smtClean="0"/>
              <a:t> List Holder.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4383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973</TotalTime>
  <Words>1583</Words>
  <Application>Microsoft Office PowerPoint</Application>
  <PresentationFormat>Widescreen</PresentationFormat>
  <Paragraphs>156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Corbel</vt:lpstr>
      <vt:lpstr>Wingdings</vt:lpstr>
      <vt:lpstr>Parallax</vt:lpstr>
      <vt:lpstr> Managing the Non-WISP Prioritization List</vt:lpstr>
      <vt:lpstr>Agenda</vt:lpstr>
      <vt:lpstr>Coordinated Entry</vt:lpstr>
      <vt:lpstr>Written Standards – Order of Priority</vt:lpstr>
      <vt:lpstr>List Holder Rules</vt:lpstr>
      <vt:lpstr>Requests for Information</vt:lpstr>
      <vt:lpstr>Non-WISP Prioritization List Review</vt:lpstr>
      <vt:lpstr>PowerPoint Presentation</vt:lpstr>
      <vt:lpstr>Non-WISP Prioritization “Updates”</vt:lpstr>
      <vt:lpstr>Client Refuses</vt:lpstr>
      <vt:lpstr>Client Accepts – Part 1</vt:lpstr>
      <vt:lpstr>Client Accepts – Part 2</vt:lpstr>
      <vt:lpstr>Client Accepts – Part 3</vt:lpstr>
      <vt:lpstr>Client Declines – found a different solution</vt:lpstr>
      <vt:lpstr>Unable to contact person</vt:lpstr>
      <vt:lpstr>90 Days</vt:lpstr>
      <vt:lpstr>NOTICE</vt:lpstr>
      <vt:lpstr>PowerPoint Presentation</vt:lpstr>
      <vt:lpstr>Resources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Poser</dc:creator>
  <cp:lastModifiedBy>Carrie Poser</cp:lastModifiedBy>
  <cp:revision>138</cp:revision>
  <dcterms:created xsi:type="dcterms:W3CDTF">2016-03-09T20:46:20Z</dcterms:created>
  <dcterms:modified xsi:type="dcterms:W3CDTF">2016-04-27T02:41:22Z</dcterms:modified>
</cp:coreProperties>
</file>