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6"/>
  </p:notesMasterIdLst>
  <p:handoutMasterIdLst>
    <p:handoutMasterId r:id="rId37"/>
  </p:handoutMasterIdLst>
  <p:sldIdLst>
    <p:sldId id="256" r:id="rId5"/>
    <p:sldId id="326" r:id="rId6"/>
    <p:sldId id="315" r:id="rId7"/>
    <p:sldId id="279" r:id="rId8"/>
    <p:sldId id="329" r:id="rId9"/>
    <p:sldId id="272" r:id="rId10"/>
    <p:sldId id="284" r:id="rId11"/>
    <p:sldId id="327" r:id="rId12"/>
    <p:sldId id="288" r:id="rId13"/>
    <p:sldId id="280" r:id="rId14"/>
    <p:sldId id="328" r:id="rId15"/>
    <p:sldId id="273" r:id="rId16"/>
    <p:sldId id="282" r:id="rId17"/>
    <p:sldId id="285" r:id="rId18"/>
    <p:sldId id="287" r:id="rId19"/>
    <p:sldId id="281" r:id="rId20"/>
    <p:sldId id="286" r:id="rId21"/>
    <p:sldId id="313" r:id="rId22"/>
    <p:sldId id="304" r:id="rId23"/>
    <p:sldId id="292" r:id="rId24"/>
    <p:sldId id="302" r:id="rId25"/>
    <p:sldId id="301" r:id="rId26"/>
    <p:sldId id="316" r:id="rId27"/>
    <p:sldId id="317" r:id="rId28"/>
    <p:sldId id="318" r:id="rId29"/>
    <p:sldId id="320" r:id="rId30"/>
    <p:sldId id="321" r:id="rId31"/>
    <p:sldId id="322" r:id="rId32"/>
    <p:sldId id="323" r:id="rId33"/>
    <p:sldId id="325" r:id="rId34"/>
    <p:sldId id="267" r:id="rId3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07" autoAdjust="0"/>
  </p:normalViewPr>
  <p:slideViewPr>
    <p:cSldViewPr snapToGrid="0">
      <p:cViewPr varScale="1">
        <p:scale>
          <a:sx n="73" d="100"/>
          <a:sy n="73" d="100"/>
        </p:scale>
        <p:origin x="1060" y="44"/>
      </p:cViewPr>
      <p:guideLst/>
    </p:cSldViewPr>
  </p:slideViewPr>
  <p:notesTextViewPr>
    <p:cViewPr>
      <p:scale>
        <a:sx n="1" d="1"/>
        <a:sy n="1" d="1"/>
      </p:scale>
      <p:origin x="0" y="0"/>
    </p:cViewPr>
  </p:notesTextViewPr>
  <p:notesViewPr>
    <p:cSldViewPr snapToGrid="0">
      <p:cViewPr varScale="1">
        <p:scale>
          <a:sx n="88" d="100"/>
          <a:sy n="88" d="100"/>
        </p:scale>
        <p:origin x="284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69F3840D-6D98-46C4-A2D6-56BDF84F0829}" type="datetimeFigureOut">
              <a:rPr lang="en-US" smtClean="0"/>
              <a:t>5/17/2018</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3C4FD2F7-82FB-4823-8CEB-7AC9ACDF87DE}" type="slidenum">
              <a:rPr lang="en-US" smtClean="0"/>
              <a:t>‹#›</a:t>
            </a:fld>
            <a:endParaRPr lang="en-US"/>
          </a:p>
        </p:txBody>
      </p:sp>
    </p:spTree>
    <p:extLst>
      <p:ext uri="{BB962C8B-B14F-4D97-AF65-F5344CB8AC3E}">
        <p14:creationId xmlns:p14="http://schemas.microsoft.com/office/powerpoint/2010/main" val="776491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03DF548-5786-4D15-AF39-CAA2E076AB7E}" type="datetimeFigureOut">
              <a:rPr lang="en-US" smtClean="0"/>
              <a:t>5/17/2018</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E529341-4429-4C05-9CF3-CD8E461AC47A}" type="slidenum">
              <a:rPr lang="en-US" smtClean="0"/>
              <a:t>‹#›</a:t>
            </a:fld>
            <a:endParaRPr lang="en-US"/>
          </a:p>
        </p:txBody>
      </p:sp>
    </p:spTree>
    <p:extLst>
      <p:ext uri="{BB962C8B-B14F-4D97-AF65-F5344CB8AC3E}">
        <p14:creationId xmlns:p14="http://schemas.microsoft.com/office/powerpoint/2010/main" val="3903317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E0F7E43D-1E54-45A7-A1EA-078A4D53EB9B}" type="slidenum">
              <a:rPr lang="en-US" smtClean="0"/>
              <a:pPr>
                <a:defRPr/>
              </a:pPr>
              <a:t>31</a:t>
            </a:fld>
            <a:endParaRPr lang="en-US"/>
          </a:p>
        </p:txBody>
      </p:sp>
      <p:sp>
        <p:nvSpPr>
          <p:cNvPr id="4" name="Footer Placeholder 3"/>
          <p:cNvSpPr>
            <a:spLocks noGrp="1"/>
          </p:cNvSpPr>
          <p:nvPr>
            <p:ph type="ftr" sz="quarter" idx="12"/>
          </p:nvPr>
        </p:nvSpPr>
        <p:spPr/>
        <p:txBody>
          <a:bodyPr/>
          <a:lstStyle/>
          <a:p>
            <a:pPr>
              <a:defRPr/>
            </a:pPr>
            <a:r>
              <a:rPr lang="en-US"/>
              <a:t>End Domestic Abuse WI</a:t>
            </a:r>
          </a:p>
        </p:txBody>
      </p:sp>
    </p:spTree>
    <p:extLst>
      <p:ext uri="{BB962C8B-B14F-4D97-AF65-F5344CB8AC3E}">
        <p14:creationId xmlns:p14="http://schemas.microsoft.com/office/powerpoint/2010/main" val="28684942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1780447"/>
            <a:ext cx="7475220" cy="2926080"/>
          </a:xfrm>
        </p:spPr>
        <p:txBody>
          <a:bodyPr anchor="b">
            <a:normAutofit/>
          </a:bodyPr>
          <a:lstStyle>
            <a:lvl1pPr algn="ctr">
              <a:lnSpc>
                <a:spcPct val="85000"/>
              </a:lnSpc>
              <a:defRPr sz="6600" b="1" cap="all" baseline="0">
                <a:ln w="15875">
                  <a:solidFill>
                    <a:schemeClr val="bg1"/>
                  </a:solidFill>
                </a:ln>
                <a:solidFill>
                  <a:schemeClr val="accent1"/>
                </a:solidFill>
                <a:effectLst/>
                <a:latin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282148" y="4767706"/>
            <a:ext cx="6575895" cy="1388165"/>
          </a:xfrm>
        </p:spPr>
        <p:txBody>
          <a:bodyPr>
            <a:normAutofit/>
          </a:bodyPr>
          <a:lstStyle>
            <a:lvl1pPr marL="0" indent="0" algn="ctr">
              <a:spcBef>
                <a:spcPts val="1000"/>
              </a:spcBef>
              <a:buNone/>
              <a:defRPr sz="2400">
                <a:solidFill>
                  <a:schemeClr val="bg2">
                    <a:lumMod val="25000"/>
                  </a:schemeClr>
                </a:solidFill>
                <a:latin typeface="Calibri" panose="020F0502020204030204" pitchFamily="34" charset="0"/>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sz="1400">
                <a:solidFill>
                  <a:schemeClr val="bg2">
                    <a:lumMod val="25000"/>
                  </a:schemeClr>
                </a:solidFill>
                <a:latin typeface="Calibri" panose="020F0502020204030204" pitchFamily="34" charset="0"/>
              </a:defRPr>
            </a:lvl1pPr>
          </a:lstStyle>
          <a:p>
            <a:fld id="{4942A18D-0BDC-4C9C-A1F4-052B09F723E4}" type="datetimeFigureOut">
              <a:rPr lang="en-US" smtClean="0"/>
              <a:pPr/>
              <a:t>5/17/2018</a:t>
            </a:fld>
            <a:endParaRPr lang="en-US" dirty="0"/>
          </a:p>
        </p:txBody>
      </p:sp>
      <p:sp>
        <p:nvSpPr>
          <p:cNvPr id="5" name="Footer Placeholder 4"/>
          <p:cNvSpPr>
            <a:spLocks noGrp="1"/>
          </p:cNvSpPr>
          <p:nvPr>
            <p:ph type="ftr" sz="quarter" idx="11"/>
          </p:nvPr>
        </p:nvSpPr>
        <p:spPr/>
        <p:txBody>
          <a:bodyPr/>
          <a:lstStyle>
            <a:lvl1pPr>
              <a:defRPr sz="1400">
                <a:solidFill>
                  <a:schemeClr val="bg2">
                    <a:lumMod val="25000"/>
                  </a:schemeClr>
                </a:solidFill>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sz="1400">
                <a:solidFill>
                  <a:schemeClr val="bg2">
                    <a:lumMod val="25000"/>
                  </a:schemeClr>
                </a:solidFill>
                <a:latin typeface="Calibri" panose="020F0502020204030204" pitchFamily="34" charset="0"/>
              </a:defRPr>
            </a:lvl1pPr>
          </a:lstStyle>
          <a:p>
            <a:fld id="{B28395E7-3AB1-44DF-AD11-56E66BA55C15}" type="slidenum">
              <a:rPr lang="en-US" smtClean="0"/>
              <a:pPr/>
              <a:t>‹#›</a:t>
            </a:fld>
            <a:endParaRPr lang="en-US" dirty="0"/>
          </a:p>
        </p:txBody>
      </p:sp>
      <p:cxnSp>
        <p:nvCxnSpPr>
          <p:cNvPr id="8" name="Straight Connector 7"/>
          <p:cNvCxnSpPr/>
          <p:nvPr/>
        </p:nvCxnSpPr>
        <p:spPr>
          <a:xfrm>
            <a:off x="1483995" y="4631871"/>
            <a:ext cx="6172201" cy="0"/>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00192" y="263145"/>
            <a:ext cx="2341245" cy="2341245"/>
          </a:xfrm>
          <a:prstGeom prst="rect">
            <a:avLst/>
          </a:prstGeom>
        </p:spPr>
      </p:pic>
    </p:spTree>
    <p:extLst>
      <p:ext uri="{BB962C8B-B14F-4D97-AF65-F5344CB8AC3E}">
        <p14:creationId xmlns:p14="http://schemas.microsoft.com/office/powerpoint/2010/main" val="2585150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sz="3200">
                <a:solidFill>
                  <a:schemeClr val="bg2">
                    <a:lumMod val="25000"/>
                  </a:schemeClr>
                </a:solidFill>
                <a:latin typeface="Calibri" panose="020F0502020204030204" pitchFamily="34" charset="0"/>
              </a:defRPr>
            </a:lvl1pPr>
            <a:lvl2pPr>
              <a:buClr>
                <a:schemeClr val="accent3"/>
              </a:buClr>
              <a:defRPr sz="2800">
                <a:solidFill>
                  <a:schemeClr val="bg2">
                    <a:lumMod val="25000"/>
                  </a:schemeClr>
                </a:solidFill>
                <a:latin typeface="Calibri" panose="020F0502020204030204" pitchFamily="34" charset="0"/>
              </a:defRPr>
            </a:lvl2pPr>
            <a:lvl3pPr>
              <a:defRPr sz="2400">
                <a:solidFill>
                  <a:schemeClr val="bg2">
                    <a:lumMod val="25000"/>
                  </a:schemeClr>
                </a:solidFill>
                <a:latin typeface="Calibri" panose="020F0502020204030204" pitchFamily="34" charset="0"/>
              </a:defRPr>
            </a:lvl3pPr>
            <a:lvl4pPr>
              <a:buClr>
                <a:schemeClr val="accent3"/>
              </a:buClr>
              <a:defRPr sz="2000">
                <a:solidFill>
                  <a:schemeClr val="bg2">
                    <a:lumMod val="25000"/>
                  </a:schemeClr>
                </a:solidFill>
                <a:latin typeface="Calibri" panose="020F0502020204030204" pitchFamily="34" charset="0"/>
              </a:defRPr>
            </a:lvl4pPr>
            <a:lvl5pPr>
              <a:defRPr sz="1800">
                <a:solidFill>
                  <a:schemeClr val="bg2">
                    <a:lumMod val="25000"/>
                  </a:schemeClr>
                </a:solidFill>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400">
                <a:latin typeface="Calibri" panose="020F0502020204030204" pitchFamily="34" charset="0"/>
              </a:defRPr>
            </a:lvl1pPr>
          </a:lstStyle>
          <a:p>
            <a:fld id="{4942A18D-0BDC-4C9C-A1F4-052B09F723E4}" type="datetimeFigureOut">
              <a:rPr lang="en-US" smtClean="0"/>
              <a:pPr/>
              <a:t>5/17/2018</a:t>
            </a:fld>
            <a:endParaRPr lang="en-US" dirty="0"/>
          </a:p>
        </p:txBody>
      </p:sp>
      <p:sp>
        <p:nvSpPr>
          <p:cNvPr id="5" name="Footer Placeholder 4"/>
          <p:cNvSpPr>
            <a:spLocks noGrp="1"/>
          </p:cNvSpPr>
          <p:nvPr>
            <p:ph type="ftr" sz="quarter" idx="11"/>
          </p:nvPr>
        </p:nvSpPr>
        <p:spPr/>
        <p:txBody>
          <a:bodyPr/>
          <a:lstStyle>
            <a:lvl1pPr marL="0" algn="ctr" defTabSz="914400" rtl="0" eaLnBrk="1" latinLnBrk="0" hangingPunct="1">
              <a:defRPr lang="en-US" sz="1400" kern="1200" dirty="0">
                <a:solidFill>
                  <a:schemeClr val="bg2">
                    <a:lumMod val="25000"/>
                  </a:schemeClr>
                </a:solidFill>
                <a:latin typeface="Calibri" panose="020F0502020204030204" pitchFamily="34" charset="0"/>
                <a:ea typeface="+mn-ea"/>
                <a:cs typeface="+mn-cs"/>
              </a:defRPr>
            </a:lvl1pPr>
          </a:lstStyle>
          <a:p>
            <a:endParaRPr lang="en-US"/>
          </a:p>
        </p:txBody>
      </p:sp>
      <p:sp>
        <p:nvSpPr>
          <p:cNvPr id="6" name="Slide Number Placeholder 5"/>
          <p:cNvSpPr>
            <a:spLocks noGrp="1"/>
          </p:cNvSpPr>
          <p:nvPr>
            <p:ph type="sldNum" sz="quarter" idx="12"/>
          </p:nvPr>
        </p:nvSpPr>
        <p:spPr/>
        <p:txBody>
          <a:bodyPr/>
          <a:lstStyle>
            <a:lvl1pPr>
              <a:defRPr sz="1400">
                <a:latin typeface="Calibri" panose="020F0502020204030204" pitchFamily="34" charset="0"/>
              </a:defRPr>
            </a:lvl1pPr>
          </a:lstStyle>
          <a:p>
            <a:fld id="{B28395E7-3AB1-44DF-AD11-56E66BA55C15}" type="slidenum">
              <a:rPr lang="en-US" smtClean="0"/>
              <a:pPr/>
              <a:t>‹#›</a:t>
            </a:fld>
            <a:endParaRPr lang="en-US" dirty="0"/>
          </a:p>
        </p:txBody>
      </p:sp>
      <p:sp>
        <p:nvSpPr>
          <p:cNvPr id="12" name="Rectangle 11"/>
          <p:cNvSpPr>
            <a:spLocks noChangeAspect="1"/>
          </p:cNvSpPr>
          <p:nvPr userDrawn="1"/>
        </p:nvSpPr>
        <p:spPr>
          <a:xfrm>
            <a:off x="7943850" y="244589"/>
            <a:ext cx="914400" cy="730022"/>
          </a:xfrm>
          <a:prstGeom prst="rect">
            <a:avLst/>
          </a:prstGeom>
          <a:blipFill>
            <a:blip r:embed="rId2">
              <a:alphaModFix amt="2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2947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lang="en-US" sz="6000" b="1" kern="1200" cap="all" baseline="0" dirty="0">
                <a:ln w="15875">
                  <a:solidFill>
                    <a:schemeClr val="bg1"/>
                  </a:solidFill>
                </a:ln>
                <a:solidFill>
                  <a:schemeClr val="accent1"/>
                </a:solidFill>
                <a:effectLst/>
                <a:latin typeface="Calibri" panose="020F0502020204030204" pitchFamily="34" charset="0"/>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2000">
                <a:solidFill>
                  <a:schemeClr val="bg2">
                    <a:lumMod val="25000"/>
                  </a:schemeClr>
                </a:solidFill>
                <a:latin typeface="Calibri" panose="020F050202020403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sz="1400">
                <a:latin typeface="Calibri" panose="020F0502020204030204" pitchFamily="34" charset="0"/>
              </a:defRPr>
            </a:lvl1pPr>
          </a:lstStyle>
          <a:p>
            <a:fld id="{4942A18D-0BDC-4C9C-A1F4-052B09F723E4}" type="datetimeFigureOut">
              <a:rPr lang="en-US" smtClean="0"/>
              <a:pPr/>
              <a:t>5/17/2018</a:t>
            </a:fld>
            <a:endParaRPr lang="en-US" dirty="0"/>
          </a:p>
        </p:txBody>
      </p:sp>
      <p:sp>
        <p:nvSpPr>
          <p:cNvPr id="5" name="Footer Placeholder 4"/>
          <p:cNvSpPr>
            <a:spLocks noGrp="1"/>
          </p:cNvSpPr>
          <p:nvPr>
            <p:ph type="ftr" sz="quarter" idx="11"/>
          </p:nvPr>
        </p:nvSpPr>
        <p:spPr/>
        <p:txBody>
          <a:bodyPr/>
          <a:lstStyle>
            <a:lvl1pPr>
              <a:defRPr sz="1400">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sz="1400">
                <a:latin typeface="Calibri" panose="020F0502020204030204" pitchFamily="34" charset="0"/>
              </a:defRPr>
            </a:lvl1pPr>
          </a:lstStyle>
          <a:p>
            <a:fld id="{B28395E7-3AB1-44DF-AD11-56E66BA55C15}" type="slidenum">
              <a:rPr lang="en-US" smtClean="0"/>
              <a:pPr/>
              <a:t>‹#›</a:t>
            </a:fld>
            <a:endParaRPr lang="en-US" dirty="0"/>
          </a:p>
        </p:txBody>
      </p:sp>
      <p:cxnSp>
        <p:nvCxnSpPr>
          <p:cNvPr id="7" name="Straight Connector 6"/>
          <p:cNvCxnSpPr/>
          <p:nvPr/>
        </p:nvCxnSpPr>
        <p:spPr>
          <a:xfrm>
            <a:off x="1485900" y="4020408"/>
            <a:ext cx="6172201" cy="0"/>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noChangeAspect="1"/>
          </p:cNvSpPr>
          <p:nvPr userDrawn="1"/>
        </p:nvSpPr>
        <p:spPr>
          <a:xfrm>
            <a:off x="7943850" y="244589"/>
            <a:ext cx="914400" cy="730022"/>
          </a:xfrm>
          <a:prstGeom prst="rect">
            <a:avLst/>
          </a:prstGeom>
          <a:blipFill>
            <a:blip r:embed="rId2">
              <a:alphaModFix amt="2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3970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2400">
                <a:solidFill>
                  <a:schemeClr val="bg2">
                    <a:lumMod val="25000"/>
                  </a:schemeClr>
                </a:solidFill>
                <a:latin typeface="Calibri" panose="020F0502020204030204" pitchFamily="34" charset="0"/>
              </a:defRPr>
            </a:lvl1pPr>
            <a:lvl2pPr>
              <a:buClr>
                <a:schemeClr val="accent3"/>
              </a:buClr>
              <a:defRPr sz="2000">
                <a:solidFill>
                  <a:schemeClr val="bg2">
                    <a:lumMod val="25000"/>
                  </a:schemeClr>
                </a:solidFill>
                <a:latin typeface="Calibri" panose="020F0502020204030204" pitchFamily="34" charset="0"/>
              </a:defRPr>
            </a:lvl2pPr>
            <a:lvl3pPr>
              <a:defRPr sz="1800">
                <a:solidFill>
                  <a:schemeClr val="bg2">
                    <a:lumMod val="25000"/>
                  </a:schemeClr>
                </a:solidFill>
                <a:latin typeface="Calibri" panose="020F0502020204030204" pitchFamily="34" charset="0"/>
              </a:defRPr>
            </a:lvl3pPr>
            <a:lvl4pPr>
              <a:buClr>
                <a:schemeClr val="accent3"/>
              </a:buClr>
              <a:defRPr sz="1600">
                <a:solidFill>
                  <a:schemeClr val="bg2">
                    <a:lumMod val="25000"/>
                  </a:schemeClr>
                </a:solidFill>
                <a:latin typeface="Calibri" panose="020F0502020204030204" pitchFamily="34" charset="0"/>
              </a:defRPr>
            </a:lvl4pPr>
            <a:lvl5pPr>
              <a:defRPr sz="1400">
                <a:solidFill>
                  <a:schemeClr val="bg2">
                    <a:lumMod val="25000"/>
                  </a:schemeClr>
                </a:solidFill>
                <a:latin typeface="Calibri" panose="020F0502020204030204" pitchFamily="34" charset="0"/>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2400">
                <a:solidFill>
                  <a:schemeClr val="bg2">
                    <a:lumMod val="25000"/>
                  </a:schemeClr>
                </a:solidFill>
                <a:latin typeface="Calibri" panose="020F0502020204030204" pitchFamily="34" charset="0"/>
              </a:defRPr>
            </a:lvl1pPr>
            <a:lvl2pPr>
              <a:buClr>
                <a:schemeClr val="accent3"/>
              </a:buClr>
              <a:defRPr sz="2000">
                <a:solidFill>
                  <a:schemeClr val="bg2">
                    <a:lumMod val="25000"/>
                  </a:schemeClr>
                </a:solidFill>
                <a:latin typeface="Calibri" panose="020F0502020204030204" pitchFamily="34" charset="0"/>
              </a:defRPr>
            </a:lvl2pPr>
            <a:lvl3pPr>
              <a:defRPr sz="1800">
                <a:solidFill>
                  <a:schemeClr val="bg2">
                    <a:lumMod val="25000"/>
                  </a:schemeClr>
                </a:solidFill>
                <a:latin typeface="Calibri" panose="020F0502020204030204" pitchFamily="34" charset="0"/>
              </a:defRPr>
            </a:lvl3pPr>
            <a:lvl4pPr>
              <a:buClr>
                <a:schemeClr val="accent3"/>
              </a:buClr>
              <a:defRPr sz="1600">
                <a:solidFill>
                  <a:schemeClr val="bg2">
                    <a:lumMod val="25000"/>
                  </a:schemeClr>
                </a:solidFill>
                <a:latin typeface="Calibri" panose="020F0502020204030204" pitchFamily="34" charset="0"/>
              </a:defRPr>
            </a:lvl4pPr>
            <a:lvl5pPr>
              <a:defRPr sz="1400">
                <a:solidFill>
                  <a:schemeClr val="bg2">
                    <a:lumMod val="25000"/>
                  </a:schemeClr>
                </a:solidFill>
                <a:latin typeface="Calibri" panose="020F0502020204030204" pitchFamily="34" charset="0"/>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sz="1400">
                <a:latin typeface="Calibri" panose="020F0502020204030204" pitchFamily="34" charset="0"/>
              </a:defRPr>
            </a:lvl1pPr>
          </a:lstStyle>
          <a:p>
            <a:fld id="{4942A18D-0BDC-4C9C-A1F4-052B09F723E4}" type="datetimeFigureOut">
              <a:rPr lang="en-US" smtClean="0"/>
              <a:pPr/>
              <a:t>5/17/2018</a:t>
            </a:fld>
            <a:endParaRPr lang="en-US" dirty="0"/>
          </a:p>
        </p:txBody>
      </p:sp>
      <p:sp>
        <p:nvSpPr>
          <p:cNvPr id="6" name="Footer Placeholder 5"/>
          <p:cNvSpPr>
            <a:spLocks noGrp="1"/>
          </p:cNvSpPr>
          <p:nvPr>
            <p:ph type="ftr" sz="quarter" idx="11"/>
          </p:nvPr>
        </p:nvSpPr>
        <p:spPr/>
        <p:txBody>
          <a:bodyPr/>
          <a:lstStyle>
            <a:lvl1pPr>
              <a:defRPr lang="en-US" sz="1400" kern="1200" dirty="0">
                <a:solidFill>
                  <a:schemeClr val="bg2">
                    <a:lumMod val="25000"/>
                  </a:schemeClr>
                </a:solidFill>
                <a:latin typeface="Calibri" panose="020F0502020204030204" pitchFamily="34" charset="0"/>
                <a:ea typeface="+mn-ea"/>
                <a:cs typeface="+mn-cs"/>
              </a:defRPr>
            </a:lvl1pPr>
          </a:lstStyle>
          <a:p>
            <a:endParaRPr lang="en-US"/>
          </a:p>
        </p:txBody>
      </p:sp>
      <p:sp>
        <p:nvSpPr>
          <p:cNvPr id="7" name="Slide Number Placeholder 6"/>
          <p:cNvSpPr>
            <a:spLocks noGrp="1"/>
          </p:cNvSpPr>
          <p:nvPr>
            <p:ph type="sldNum" sz="quarter" idx="12"/>
          </p:nvPr>
        </p:nvSpPr>
        <p:spPr/>
        <p:txBody>
          <a:bodyPr/>
          <a:lstStyle>
            <a:lvl1pPr>
              <a:defRPr sz="1400">
                <a:latin typeface="Calibri" panose="020F0502020204030204" pitchFamily="34" charset="0"/>
              </a:defRPr>
            </a:lvl1pPr>
          </a:lstStyle>
          <a:p>
            <a:fld id="{B28395E7-3AB1-44DF-AD11-56E66BA55C15}" type="slidenum">
              <a:rPr lang="en-US" smtClean="0"/>
              <a:pPr/>
              <a:t>‹#›</a:t>
            </a:fld>
            <a:endParaRPr lang="en-US" dirty="0"/>
          </a:p>
        </p:txBody>
      </p:sp>
      <p:sp>
        <p:nvSpPr>
          <p:cNvPr id="11" name="Rectangle 10"/>
          <p:cNvSpPr>
            <a:spLocks noChangeAspect="1"/>
          </p:cNvSpPr>
          <p:nvPr userDrawn="1"/>
        </p:nvSpPr>
        <p:spPr>
          <a:xfrm>
            <a:off x="7943850" y="244589"/>
            <a:ext cx="914400" cy="730022"/>
          </a:xfrm>
          <a:prstGeom prst="rect">
            <a:avLst/>
          </a:prstGeom>
          <a:blipFill>
            <a:blip r:embed="rId2">
              <a:alphaModFix amt="2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4398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lvl1pPr>
              <a:defRPr lang="en-US" sz="4000" kern="1200" dirty="0">
                <a:solidFill>
                  <a:schemeClr val="accent1"/>
                </a:solidFill>
                <a:latin typeface="Calibri" panose="020F0502020204030204" pitchFamily="34" charset="0"/>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normAutofit/>
          </a:bodyPr>
          <a:lstStyle>
            <a:lvl1pPr marL="0" indent="0">
              <a:spcBef>
                <a:spcPts val="0"/>
              </a:spcBef>
              <a:buNone/>
              <a:defRPr sz="2000" b="1">
                <a:solidFill>
                  <a:schemeClr val="bg2">
                    <a:lumMod val="25000"/>
                  </a:schemeClr>
                </a:solidFill>
                <a:latin typeface="Calibri" panose="020F050202020403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800">
                <a:solidFill>
                  <a:schemeClr val="bg2">
                    <a:lumMod val="25000"/>
                  </a:schemeClr>
                </a:solidFill>
                <a:latin typeface="Calibri" panose="020F0502020204030204" pitchFamily="34" charset="0"/>
              </a:defRPr>
            </a:lvl1pPr>
            <a:lvl2pPr>
              <a:buClr>
                <a:schemeClr val="accent3"/>
              </a:buClr>
              <a:defRPr sz="1600">
                <a:solidFill>
                  <a:schemeClr val="bg2">
                    <a:lumMod val="25000"/>
                  </a:schemeClr>
                </a:solidFill>
                <a:latin typeface="Calibri" panose="020F0502020204030204" pitchFamily="34" charset="0"/>
              </a:defRPr>
            </a:lvl2pPr>
            <a:lvl3pPr>
              <a:defRPr sz="1400">
                <a:solidFill>
                  <a:schemeClr val="bg2">
                    <a:lumMod val="25000"/>
                  </a:schemeClr>
                </a:solidFill>
                <a:latin typeface="Calibri" panose="020F0502020204030204" pitchFamily="34" charset="0"/>
              </a:defRPr>
            </a:lvl3pPr>
            <a:lvl4pPr marL="754380" marR="0" indent="-137160" algn="l" defTabSz="685800" rtl="0" eaLnBrk="1" fontAlgn="auto" latinLnBrk="0" hangingPunct="1">
              <a:lnSpc>
                <a:spcPct val="90000"/>
              </a:lnSpc>
              <a:spcBef>
                <a:spcPts val="150"/>
              </a:spcBef>
              <a:spcAft>
                <a:spcPts val="300"/>
              </a:spcAft>
              <a:buClr>
                <a:schemeClr val="accent1"/>
              </a:buClr>
              <a:buSzPct val="80000"/>
              <a:buFont typeface="Corbel" pitchFamily="34" charset="0"/>
              <a:buChar char="•"/>
              <a:tabLst/>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701880" y="1999032"/>
            <a:ext cx="3566160" cy="777240"/>
          </a:xfrm>
        </p:spPr>
        <p:txBody>
          <a:bodyPr anchor="ctr">
            <a:normAutofit/>
          </a:bodyPr>
          <a:lstStyle>
            <a:lvl1pPr marL="0" indent="0">
              <a:spcBef>
                <a:spcPts val="0"/>
              </a:spcBef>
              <a:buNone/>
              <a:defRPr lang="en-US" sz="2000" b="1" kern="1200" smtClean="0">
                <a:solidFill>
                  <a:schemeClr val="bg2">
                    <a:lumMod val="25000"/>
                  </a:schemeClr>
                </a:solidFill>
                <a:latin typeface="Calibri" panose="020F0502020204030204" pitchFamily="34" charset="0"/>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lang="en-US" sz="1800" kern="1200" dirty="0" smtClean="0">
                <a:solidFill>
                  <a:schemeClr val="bg2">
                    <a:lumMod val="25000"/>
                  </a:schemeClr>
                </a:solidFill>
                <a:latin typeface="Calibri" panose="020F0502020204030204" pitchFamily="34" charset="0"/>
                <a:ea typeface="+mn-ea"/>
                <a:cs typeface="+mn-cs"/>
              </a:defRPr>
            </a:lvl1pPr>
            <a:lvl2pPr marL="342900" indent="-137160">
              <a:defRPr lang="en-US" sz="1600" kern="1200" dirty="0" smtClean="0">
                <a:solidFill>
                  <a:schemeClr val="bg2">
                    <a:lumMod val="25000"/>
                  </a:schemeClr>
                </a:solidFill>
                <a:latin typeface="Calibri" panose="020F0502020204030204" pitchFamily="34" charset="0"/>
                <a:ea typeface="+mn-ea"/>
                <a:cs typeface="+mn-cs"/>
              </a:defRPr>
            </a:lvl2pPr>
            <a:lvl3pPr marL="548640" indent="-137160">
              <a:defRPr lang="en-US" sz="1400" kern="1200" dirty="0" smtClean="0">
                <a:solidFill>
                  <a:schemeClr val="bg2">
                    <a:lumMod val="25000"/>
                  </a:schemeClr>
                </a:solidFill>
                <a:latin typeface="Calibri" panose="020F0502020204030204" pitchFamily="34" charset="0"/>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p:txBody>
      </p:sp>
      <p:sp>
        <p:nvSpPr>
          <p:cNvPr id="7" name="Date Placeholder 6"/>
          <p:cNvSpPr>
            <a:spLocks noGrp="1"/>
          </p:cNvSpPr>
          <p:nvPr>
            <p:ph type="dt" sz="half" idx="10"/>
          </p:nvPr>
        </p:nvSpPr>
        <p:spPr/>
        <p:txBody>
          <a:bodyPr/>
          <a:lstStyle>
            <a:lvl1pPr>
              <a:defRPr sz="1400">
                <a:latin typeface="Calibri" panose="020F0502020204030204" pitchFamily="34" charset="0"/>
              </a:defRPr>
            </a:lvl1pPr>
          </a:lstStyle>
          <a:p>
            <a:fld id="{4942A18D-0BDC-4C9C-A1F4-052B09F723E4}" type="datetimeFigureOut">
              <a:rPr lang="en-US" smtClean="0"/>
              <a:pPr/>
              <a:t>5/17/2018</a:t>
            </a:fld>
            <a:endParaRPr lang="en-US" dirty="0"/>
          </a:p>
        </p:txBody>
      </p:sp>
      <p:sp>
        <p:nvSpPr>
          <p:cNvPr id="8" name="Footer Placeholder 7"/>
          <p:cNvSpPr>
            <a:spLocks noGrp="1"/>
          </p:cNvSpPr>
          <p:nvPr>
            <p:ph type="ftr" sz="quarter" idx="11"/>
          </p:nvPr>
        </p:nvSpPr>
        <p:spPr/>
        <p:txBody>
          <a:bodyPr/>
          <a:lstStyle>
            <a:lvl1pPr>
              <a:defRPr lang="en-US" sz="1400" kern="1200" dirty="0">
                <a:solidFill>
                  <a:schemeClr val="bg2">
                    <a:lumMod val="25000"/>
                  </a:schemeClr>
                </a:solidFill>
                <a:latin typeface="Calibri" panose="020F0502020204030204" pitchFamily="34" charset="0"/>
                <a:ea typeface="+mn-ea"/>
                <a:cs typeface="+mn-cs"/>
              </a:defRPr>
            </a:lvl1pPr>
          </a:lstStyle>
          <a:p>
            <a:endParaRPr lang="en-US"/>
          </a:p>
        </p:txBody>
      </p:sp>
      <p:sp>
        <p:nvSpPr>
          <p:cNvPr id="9" name="Slide Number Placeholder 8"/>
          <p:cNvSpPr>
            <a:spLocks noGrp="1"/>
          </p:cNvSpPr>
          <p:nvPr>
            <p:ph type="sldNum" sz="quarter" idx="12"/>
          </p:nvPr>
        </p:nvSpPr>
        <p:spPr/>
        <p:txBody>
          <a:bodyPr/>
          <a:lstStyle>
            <a:lvl1pPr marL="0" algn="r" defTabSz="914400" rtl="0" eaLnBrk="1" latinLnBrk="0" hangingPunct="1">
              <a:defRPr lang="en-US" sz="1400" kern="1200" smtClean="0">
                <a:solidFill>
                  <a:schemeClr val="bg2">
                    <a:lumMod val="25000"/>
                  </a:schemeClr>
                </a:solidFill>
                <a:latin typeface="Calibri" panose="020F0502020204030204" pitchFamily="34" charset="0"/>
                <a:ea typeface="+mn-ea"/>
                <a:cs typeface="+mn-cs"/>
              </a:defRPr>
            </a:lvl1pPr>
          </a:lstStyle>
          <a:p>
            <a:fld id="{B28395E7-3AB1-44DF-AD11-56E66BA55C15}" type="slidenum">
              <a:rPr lang="en-US" smtClean="0"/>
              <a:pPr/>
              <a:t>‹#›</a:t>
            </a:fld>
            <a:endParaRPr lang="en-US" dirty="0"/>
          </a:p>
        </p:txBody>
      </p:sp>
      <p:sp>
        <p:nvSpPr>
          <p:cNvPr id="13" name="Rectangle 12"/>
          <p:cNvSpPr>
            <a:spLocks noChangeAspect="1"/>
          </p:cNvSpPr>
          <p:nvPr userDrawn="1"/>
        </p:nvSpPr>
        <p:spPr>
          <a:xfrm>
            <a:off x="7943850" y="244589"/>
            <a:ext cx="914400" cy="730022"/>
          </a:xfrm>
          <a:prstGeom prst="rect">
            <a:avLst/>
          </a:prstGeom>
          <a:blipFill>
            <a:blip r:embed="rId2">
              <a:alphaModFix amt="2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8653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sz="1400">
                <a:latin typeface="Calibri" panose="020F0502020204030204" pitchFamily="34" charset="0"/>
              </a:defRPr>
            </a:lvl1pPr>
          </a:lstStyle>
          <a:p>
            <a:fld id="{4942A18D-0BDC-4C9C-A1F4-052B09F723E4}" type="datetimeFigureOut">
              <a:rPr lang="en-US" smtClean="0"/>
              <a:pPr/>
              <a:t>5/17/2018</a:t>
            </a:fld>
            <a:endParaRPr lang="en-US" dirty="0"/>
          </a:p>
        </p:txBody>
      </p:sp>
      <p:sp>
        <p:nvSpPr>
          <p:cNvPr id="4" name="Footer Placeholder 3"/>
          <p:cNvSpPr>
            <a:spLocks noGrp="1"/>
          </p:cNvSpPr>
          <p:nvPr>
            <p:ph type="ftr" sz="quarter" idx="11"/>
          </p:nvPr>
        </p:nvSpPr>
        <p:spPr/>
        <p:txBody>
          <a:bodyPr/>
          <a:lstStyle>
            <a:lvl1pPr>
              <a:defRPr sz="1400">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sz="1400">
                <a:latin typeface="Calibri" panose="020F0502020204030204" pitchFamily="34" charset="0"/>
              </a:defRPr>
            </a:lvl1pPr>
          </a:lstStyle>
          <a:p>
            <a:fld id="{B28395E7-3AB1-44DF-AD11-56E66BA55C15}" type="slidenum">
              <a:rPr lang="en-US" smtClean="0"/>
              <a:pPr/>
              <a:t>‹#›</a:t>
            </a:fld>
            <a:endParaRPr lang="en-US" dirty="0"/>
          </a:p>
        </p:txBody>
      </p:sp>
      <p:sp>
        <p:nvSpPr>
          <p:cNvPr id="8" name="Rectangle 7"/>
          <p:cNvSpPr>
            <a:spLocks noChangeAspect="1"/>
          </p:cNvSpPr>
          <p:nvPr userDrawn="1"/>
        </p:nvSpPr>
        <p:spPr>
          <a:xfrm>
            <a:off x="7943850" y="244589"/>
            <a:ext cx="914400" cy="730022"/>
          </a:xfrm>
          <a:prstGeom prst="rect">
            <a:avLst/>
          </a:prstGeom>
          <a:blipFill>
            <a:blip r:embed="rId2">
              <a:alphaModFix amt="2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7530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a:latin typeface="Calibri" panose="020F0502020204030204" pitchFamily="34" charset="0"/>
              </a:defRPr>
            </a:lvl1pPr>
          </a:lstStyle>
          <a:p>
            <a:fld id="{4942A18D-0BDC-4C9C-A1F4-052B09F723E4}" type="datetimeFigureOut">
              <a:rPr lang="en-US" smtClean="0"/>
              <a:pPr/>
              <a:t>5/17/2018</a:t>
            </a:fld>
            <a:endParaRPr lang="en-US" dirty="0"/>
          </a:p>
        </p:txBody>
      </p:sp>
      <p:sp>
        <p:nvSpPr>
          <p:cNvPr id="3" name="Footer Placeholder 2"/>
          <p:cNvSpPr>
            <a:spLocks noGrp="1"/>
          </p:cNvSpPr>
          <p:nvPr>
            <p:ph type="ftr" sz="quarter" idx="11"/>
          </p:nvPr>
        </p:nvSpPr>
        <p:spPr/>
        <p:txBody>
          <a:bodyPr/>
          <a:lstStyle>
            <a:lvl1pPr>
              <a:defRPr sz="1400">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sz="1400">
                <a:solidFill>
                  <a:schemeClr val="bg2">
                    <a:lumMod val="25000"/>
                  </a:schemeClr>
                </a:solidFill>
                <a:latin typeface="Calibri" panose="020F0502020204030204" pitchFamily="34" charset="0"/>
              </a:defRPr>
            </a:lvl1pPr>
          </a:lstStyle>
          <a:p>
            <a:fld id="{B28395E7-3AB1-44DF-AD11-56E66BA55C15}" type="slidenum">
              <a:rPr lang="en-US" smtClean="0"/>
              <a:pPr/>
              <a:t>‹#›</a:t>
            </a:fld>
            <a:endParaRPr lang="en-US" dirty="0"/>
          </a:p>
        </p:txBody>
      </p:sp>
      <p:sp>
        <p:nvSpPr>
          <p:cNvPr id="7" name="Rectangle 6"/>
          <p:cNvSpPr>
            <a:spLocks noChangeAspect="1"/>
          </p:cNvSpPr>
          <p:nvPr userDrawn="1"/>
        </p:nvSpPr>
        <p:spPr>
          <a:xfrm>
            <a:off x="7943850" y="244589"/>
            <a:ext cx="914400" cy="730022"/>
          </a:xfrm>
          <a:prstGeom prst="rect">
            <a:avLst/>
          </a:prstGeom>
          <a:blipFill>
            <a:blip r:embed="rId2">
              <a:alphaModFix amt="2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1537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50223" y="182880"/>
            <a:ext cx="8778240" cy="649224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200">
                <a:solidFill>
                  <a:schemeClr val="bg2">
                    <a:lumMod val="25000"/>
                  </a:schemeClr>
                </a:solidFill>
                <a:latin typeface="Calibri" panose="020F0502020204030204" pitchFamily="34" charset="0"/>
              </a:defRPr>
            </a:lvl1pPr>
          </a:lstStyle>
          <a:p>
            <a:fld id="{4942A18D-0BDC-4C9C-A1F4-052B09F723E4}" type="datetimeFigureOut">
              <a:rPr lang="en-US" smtClean="0"/>
              <a:pPr/>
              <a:t>5/17/2018</a:t>
            </a:fld>
            <a:endParaRPr lang="en-US" dirty="0"/>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200">
                <a:solidFill>
                  <a:schemeClr val="bg2">
                    <a:lumMod val="25000"/>
                  </a:schemeClr>
                </a:solidFill>
                <a:latin typeface="Calibri" panose="020F0502020204030204" pitchFamily="34" charset="0"/>
              </a:defRPr>
            </a:lvl1pPr>
          </a:lstStyle>
          <a:p>
            <a:endParaRPr lang="en-US" dirty="0"/>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200">
                <a:solidFill>
                  <a:schemeClr val="bg2">
                    <a:lumMod val="25000"/>
                  </a:schemeClr>
                </a:solidFill>
                <a:latin typeface="Calibri" panose="020F0502020204030204" pitchFamily="34" charset="0"/>
              </a:defRPr>
            </a:lvl1pPr>
          </a:lstStyle>
          <a:p>
            <a:fld id="{B28395E7-3AB1-44DF-AD11-56E66BA55C15}" type="slidenum">
              <a:rPr lang="en-US" smtClean="0"/>
              <a:pPr/>
              <a:t>‹#›</a:t>
            </a:fld>
            <a:endParaRPr lang="en-US" dirty="0"/>
          </a:p>
        </p:txBody>
      </p:sp>
    </p:spTree>
    <p:extLst>
      <p:ext uri="{BB962C8B-B14F-4D97-AF65-F5344CB8AC3E}">
        <p14:creationId xmlns:p14="http://schemas.microsoft.com/office/powerpoint/2010/main" val="40194782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xStyles>
    <p:titleStyle>
      <a:lvl1pPr algn="l" defTabSz="685800" rtl="0" eaLnBrk="1" latinLnBrk="0" hangingPunct="1">
        <a:lnSpc>
          <a:spcPct val="90000"/>
        </a:lnSpc>
        <a:spcBef>
          <a:spcPct val="0"/>
        </a:spcBef>
        <a:buNone/>
        <a:defRPr sz="4000" kern="1200">
          <a:solidFill>
            <a:schemeClr val="accent1"/>
          </a:solidFill>
          <a:latin typeface="Calibri" panose="020F0502020204030204" pitchFamily="34" charset="0"/>
          <a:ea typeface="+mj-ea"/>
          <a:cs typeface="+mj-cs"/>
        </a:defRPr>
      </a:lvl1pPr>
    </p:titleStyle>
    <p:bodyStyle>
      <a:lvl1pPr marL="171450" indent="-274320" algn="l" defTabSz="685800" rtl="0" eaLnBrk="1" latinLnBrk="0" hangingPunct="1">
        <a:lnSpc>
          <a:spcPct val="90000"/>
        </a:lnSpc>
        <a:spcBef>
          <a:spcPts val="1000"/>
        </a:spcBef>
        <a:buClr>
          <a:schemeClr val="accent1"/>
        </a:buClr>
        <a:buSzPct val="80000"/>
        <a:buFont typeface="Corbel" pitchFamily="34" charset="0"/>
        <a:buChar char="•"/>
        <a:defRPr sz="3200" kern="1200">
          <a:solidFill>
            <a:schemeClr val="bg2">
              <a:lumMod val="25000"/>
            </a:schemeClr>
          </a:solidFill>
          <a:latin typeface="Calibri" panose="020F0502020204030204" pitchFamily="34" charset="0"/>
          <a:ea typeface="+mn-ea"/>
          <a:cs typeface="+mn-cs"/>
        </a:defRPr>
      </a:lvl1pPr>
      <a:lvl2pPr marL="342900" indent="-274320" algn="l" defTabSz="685800" rtl="0" eaLnBrk="1" latinLnBrk="0" hangingPunct="1">
        <a:lnSpc>
          <a:spcPct val="90000"/>
        </a:lnSpc>
        <a:spcBef>
          <a:spcPts val="150"/>
        </a:spcBef>
        <a:spcAft>
          <a:spcPts val="300"/>
        </a:spcAft>
        <a:buClr>
          <a:schemeClr val="accent3"/>
        </a:buClr>
        <a:buSzPct val="80000"/>
        <a:buFont typeface="Corbel" pitchFamily="34" charset="0"/>
        <a:buChar char="•"/>
        <a:defRPr sz="2800" kern="1200">
          <a:solidFill>
            <a:schemeClr val="bg2">
              <a:lumMod val="25000"/>
            </a:schemeClr>
          </a:solidFill>
          <a:latin typeface="Calibri" panose="020F0502020204030204" pitchFamily="34" charset="0"/>
          <a:ea typeface="+mn-ea"/>
          <a:cs typeface="+mn-cs"/>
        </a:defRPr>
      </a:lvl2pPr>
      <a:lvl3pPr marL="548640" indent="-274320" algn="l" defTabSz="685800" rtl="0" eaLnBrk="1" latinLnBrk="0" hangingPunct="1">
        <a:lnSpc>
          <a:spcPct val="90000"/>
        </a:lnSpc>
        <a:spcBef>
          <a:spcPts val="150"/>
        </a:spcBef>
        <a:spcAft>
          <a:spcPts val="300"/>
        </a:spcAft>
        <a:buClr>
          <a:schemeClr val="accent1"/>
        </a:buClr>
        <a:buSzPct val="80000"/>
        <a:buFont typeface="Corbel" pitchFamily="34" charset="0"/>
        <a:buChar char="•"/>
        <a:defRPr sz="2400" kern="1200">
          <a:solidFill>
            <a:schemeClr val="bg2">
              <a:lumMod val="25000"/>
            </a:schemeClr>
          </a:solidFill>
          <a:latin typeface="Calibri" panose="020F0502020204030204" pitchFamily="34" charset="0"/>
          <a:ea typeface="+mn-ea"/>
          <a:cs typeface="+mn-cs"/>
        </a:defRPr>
      </a:lvl3pPr>
      <a:lvl4pPr marL="754380" indent="-274320" algn="l" defTabSz="685800" rtl="0" eaLnBrk="1" latinLnBrk="0" hangingPunct="1">
        <a:lnSpc>
          <a:spcPct val="90000"/>
        </a:lnSpc>
        <a:spcBef>
          <a:spcPts val="150"/>
        </a:spcBef>
        <a:spcAft>
          <a:spcPts val="300"/>
        </a:spcAft>
        <a:buClr>
          <a:schemeClr val="accent3"/>
        </a:buClr>
        <a:buSzPct val="80000"/>
        <a:buFont typeface="Corbel" pitchFamily="34" charset="0"/>
        <a:buChar char="•"/>
        <a:defRPr sz="2000" kern="1200">
          <a:solidFill>
            <a:schemeClr val="bg2">
              <a:lumMod val="25000"/>
            </a:schemeClr>
          </a:solidFill>
          <a:latin typeface="Calibri" panose="020F0502020204030204" pitchFamily="34" charset="0"/>
          <a:ea typeface="+mn-ea"/>
          <a:cs typeface="+mn-cs"/>
        </a:defRPr>
      </a:lvl4pPr>
      <a:lvl5pPr marL="920120" indent="-27432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bg2">
              <a:lumMod val="25000"/>
            </a:schemeClr>
          </a:solidFill>
          <a:latin typeface="Calibri" panose="020F0502020204030204" pitchFamily="34" charset="0"/>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endabusewi.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adrienner@endabusewi.org" TargetMode="External"/><Relationship Id="rId5" Type="http://schemas.openxmlformats.org/officeDocument/2006/relationships/hyperlink" Target="mailto:tessm@endabusewi.org"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docs.legis.wisconsin.gov/document/statutes/940.225(2)" TargetMode="External"/><Relationship Id="rId2" Type="http://schemas.openxmlformats.org/officeDocument/2006/relationships/hyperlink" Target="http://docs.legis.wisconsin.gov/document/statutes/940.225(1)" TargetMode="External"/><Relationship Id="rId1" Type="http://schemas.openxmlformats.org/officeDocument/2006/relationships/slideLayout" Target="../slideLayouts/slideLayout2.xml"/><Relationship Id="rId6" Type="http://schemas.openxmlformats.org/officeDocument/2006/relationships/hyperlink" Target="http://docs.legis.wisconsin.gov/document/statutes/943.01" TargetMode="External"/><Relationship Id="rId5" Type="http://schemas.openxmlformats.org/officeDocument/2006/relationships/hyperlink" Target="http://docs.legis.wisconsin.gov/document/statutes/940.32" TargetMode="External"/><Relationship Id="rId4" Type="http://schemas.openxmlformats.org/officeDocument/2006/relationships/hyperlink" Target="http://docs.legis.wisconsin.gov/document/statutes/940.225(3)"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Dynamics of Domestic Abuse</a:t>
            </a:r>
          </a:p>
        </p:txBody>
      </p:sp>
      <p:sp>
        <p:nvSpPr>
          <p:cNvPr id="3" name="Subtitle 2"/>
          <p:cNvSpPr>
            <a:spLocks noGrp="1"/>
          </p:cNvSpPr>
          <p:nvPr>
            <p:ph type="subTitle" idx="1"/>
          </p:nvPr>
        </p:nvSpPr>
        <p:spPr/>
        <p:txBody>
          <a:bodyPr>
            <a:normAutofit/>
          </a:bodyPr>
          <a:lstStyle/>
          <a:p>
            <a:r>
              <a:rPr lang="en-US" dirty="0"/>
              <a:t>Tess Meuer – Justice Systems Director </a:t>
            </a:r>
          </a:p>
          <a:p>
            <a:r>
              <a:rPr lang="en-US" dirty="0"/>
              <a:t>Adrienne Roach – Policy and Systems Analyst</a:t>
            </a:r>
          </a:p>
          <a:p>
            <a:r>
              <a:rPr lang="en-US" dirty="0"/>
              <a:t>End Domestic Abuse Wisconsin</a:t>
            </a:r>
          </a:p>
        </p:txBody>
      </p:sp>
    </p:spTree>
    <p:extLst>
      <p:ext uri="{BB962C8B-B14F-4D97-AF65-F5344CB8AC3E}">
        <p14:creationId xmlns:p14="http://schemas.microsoft.com/office/powerpoint/2010/main" val="1463423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50790" y="316992"/>
            <a:ext cx="6627405" cy="6059425"/>
          </a:xfrm>
          <a:prstGeom prst="rect">
            <a:avLst/>
          </a:prstGeom>
        </p:spPr>
      </p:pic>
      <p:sp>
        <p:nvSpPr>
          <p:cNvPr id="6" name="Text Box 5"/>
          <p:cNvSpPr txBox="1">
            <a:spLocks noChangeArrowheads="1"/>
          </p:cNvSpPr>
          <p:nvPr/>
        </p:nvSpPr>
        <p:spPr bwMode="auto">
          <a:xfrm>
            <a:off x="134112" y="6376417"/>
            <a:ext cx="45110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200" dirty="0"/>
              <a:t>Source: Domestic Abuse Intervention Project  Duluth, MN</a:t>
            </a:r>
          </a:p>
        </p:txBody>
      </p:sp>
    </p:spTree>
    <p:extLst>
      <p:ext uri="{BB962C8B-B14F-4D97-AF65-F5344CB8AC3E}">
        <p14:creationId xmlns:p14="http://schemas.microsoft.com/office/powerpoint/2010/main" val="3093047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a batterer believe? </a:t>
            </a:r>
          </a:p>
        </p:txBody>
      </p:sp>
      <p:sp>
        <p:nvSpPr>
          <p:cNvPr id="3" name="Content Placeholder 2"/>
          <p:cNvSpPr>
            <a:spLocks noGrp="1"/>
          </p:cNvSpPr>
          <p:nvPr>
            <p:ph idx="1"/>
          </p:nvPr>
        </p:nvSpPr>
        <p:spPr/>
        <p:txBody>
          <a:bodyPr/>
          <a:lstStyle/>
          <a:p>
            <a:r>
              <a:rPr lang="en-US" dirty="0"/>
              <a:t>Exercise – Need 2 volunteers</a:t>
            </a:r>
          </a:p>
        </p:txBody>
      </p:sp>
    </p:spTree>
    <p:extLst>
      <p:ext uri="{BB962C8B-B14F-4D97-AF65-F5344CB8AC3E}">
        <p14:creationId xmlns:p14="http://schemas.microsoft.com/office/powerpoint/2010/main" val="2852269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Abusive Mentality</a:t>
            </a:r>
          </a:p>
        </p:txBody>
      </p:sp>
      <p:sp>
        <p:nvSpPr>
          <p:cNvPr id="3" name="Content Placeholder 2"/>
          <p:cNvSpPr>
            <a:spLocks noGrp="1"/>
          </p:cNvSpPr>
          <p:nvPr>
            <p:ph idx="1"/>
          </p:nvPr>
        </p:nvSpPr>
        <p:spPr/>
        <p:txBody>
          <a:bodyPr>
            <a:normAutofit/>
          </a:bodyPr>
          <a:lstStyle/>
          <a:p>
            <a:r>
              <a:rPr lang="en-US" dirty="0"/>
              <a:t>Controlling</a:t>
            </a:r>
          </a:p>
          <a:p>
            <a:r>
              <a:rPr lang="en-US" dirty="0"/>
              <a:t>Feels entitled</a:t>
            </a:r>
          </a:p>
          <a:p>
            <a:r>
              <a:rPr lang="en-US" dirty="0"/>
              <a:t>Twist things into their opposites</a:t>
            </a:r>
          </a:p>
          <a:p>
            <a:r>
              <a:rPr lang="en-US" dirty="0"/>
              <a:t>Disrespects partner and feels superior</a:t>
            </a:r>
          </a:p>
          <a:p>
            <a:r>
              <a:rPr lang="en-US" dirty="0"/>
              <a:t>Confuses love and abuse</a:t>
            </a:r>
          </a:p>
          <a:p>
            <a:pPr marL="0" indent="0">
              <a:buNone/>
            </a:pPr>
            <a:endParaRPr lang="en-US" altLang="en-US" sz="2400" dirty="0"/>
          </a:p>
          <a:p>
            <a:pPr marL="0" indent="0">
              <a:buNone/>
            </a:pPr>
            <a:r>
              <a:rPr lang="en-US" altLang="en-US" sz="2400" dirty="0"/>
              <a:t>Adapted from Lundy Bancroft, </a:t>
            </a:r>
            <a:r>
              <a:rPr lang="en-US" altLang="en-US" sz="2400" u="sng" dirty="0"/>
              <a:t>Why Does He Do That?</a:t>
            </a:r>
            <a:endParaRPr lang="en-US" altLang="en-US" sz="2400" dirty="0"/>
          </a:p>
          <a:p>
            <a:endParaRPr lang="en-US" dirty="0"/>
          </a:p>
          <a:p>
            <a:endParaRPr lang="en-US" dirty="0"/>
          </a:p>
        </p:txBody>
      </p:sp>
    </p:spTree>
    <p:extLst>
      <p:ext uri="{BB962C8B-B14F-4D97-AF65-F5344CB8AC3E}">
        <p14:creationId xmlns:p14="http://schemas.microsoft.com/office/powerpoint/2010/main" val="2136316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Abusive Mentality – Part 2</a:t>
            </a:r>
          </a:p>
        </p:txBody>
      </p:sp>
      <p:sp>
        <p:nvSpPr>
          <p:cNvPr id="3" name="Content Placeholder 2"/>
          <p:cNvSpPr>
            <a:spLocks noGrp="1"/>
          </p:cNvSpPr>
          <p:nvPr>
            <p:ph idx="1"/>
          </p:nvPr>
        </p:nvSpPr>
        <p:spPr/>
        <p:txBody>
          <a:bodyPr>
            <a:normAutofit/>
          </a:bodyPr>
          <a:lstStyle/>
          <a:p>
            <a:r>
              <a:rPr lang="en-US" dirty="0"/>
              <a:t>Manipulative</a:t>
            </a:r>
          </a:p>
          <a:p>
            <a:r>
              <a:rPr lang="en-US" dirty="0"/>
              <a:t>Strives to have a good public image</a:t>
            </a:r>
          </a:p>
          <a:p>
            <a:r>
              <a:rPr lang="en-US" dirty="0"/>
              <a:t>Feels justified</a:t>
            </a:r>
          </a:p>
          <a:p>
            <a:r>
              <a:rPr lang="en-US" dirty="0"/>
              <a:t>Denies and minimizes behavior</a:t>
            </a:r>
          </a:p>
          <a:p>
            <a:r>
              <a:rPr lang="en-US" dirty="0"/>
              <a:t>Is possessive</a:t>
            </a:r>
          </a:p>
          <a:p>
            <a:endParaRPr lang="en-US" dirty="0"/>
          </a:p>
          <a:p>
            <a:pPr marL="0" indent="0">
              <a:buNone/>
            </a:pPr>
            <a:r>
              <a:rPr lang="en-US" altLang="en-US" sz="2400" dirty="0"/>
              <a:t>Adapted from Lundy Bancroft, </a:t>
            </a:r>
            <a:r>
              <a:rPr lang="en-US" altLang="en-US" sz="2400" u="sng" dirty="0"/>
              <a:t>Why Does He Do That?</a:t>
            </a:r>
            <a:endParaRPr lang="en-US" altLang="en-US" sz="24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79173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ENTITLEMENT</a:t>
            </a:r>
          </a:p>
        </p:txBody>
      </p:sp>
      <p:sp>
        <p:nvSpPr>
          <p:cNvPr id="3" name="Content Placeholder 2"/>
          <p:cNvSpPr>
            <a:spLocks noGrp="1"/>
          </p:cNvSpPr>
          <p:nvPr>
            <p:ph idx="1"/>
          </p:nvPr>
        </p:nvSpPr>
        <p:spPr/>
        <p:txBody>
          <a:bodyPr/>
          <a:lstStyle/>
          <a:p>
            <a:r>
              <a:rPr lang="en-US" dirty="0"/>
              <a:t>Ownership</a:t>
            </a:r>
          </a:p>
          <a:p>
            <a:endParaRPr lang="en-US" dirty="0"/>
          </a:p>
          <a:p>
            <a:r>
              <a:rPr lang="en-US" dirty="0"/>
              <a:t>Control</a:t>
            </a:r>
          </a:p>
          <a:p>
            <a:endParaRPr lang="en-US" dirty="0"/>
          </a:p>
          <a:p>
            <a:r>
              <a:rPr lang="en-US" dirty="0"/>
              <a:t>Fear</a:t>
            </a:r>
          </a:p>
        </p:txBody>
      </p:sp>
    </p:spTree>
    <p:extLst>
      <p:ext uri="{BB962C8B-B14F-4D97-AF65-F5344CB8AC3E}">
        <p14:creationId xmlns:p14="http://schemas.microsoft.com/office/powerpoint/2010/main" val="1635904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90016" y="1048511"/>
            <a:ext cx="7168896" cy="5376673"/>
          </a:xfrm>
          <a:prstGeom prst="rect">
            <a:avLst/>
          </a:prstGeom>
        </p:spPr>
      </p:pic>
    </p:spTree>
    <p:extLst>
      <p:ext uri="{BB962C8B-B14F-4D97-AF65-F5344CB8AC3E}">
        <p14:creationId xmlns:p14="http://schemas.microsoft.com/office/powerpoint/2010/main" val="780055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251" y="1606296"/>
            <a:ext cx="7404653" cy="4038600"/>
          </a:xfrm>
        </p:spPr>
        <p:txBody>
          <a:bodyPr>
            <a:normAutofit/>
          </a:bodyPr>
          <a:lstStyle/>
          <a:p>
            <a:pPr marL="0" indent="0">
              <a:buNone/>
            </a:pPr>
            <a:r>
              <a:rPr lang="en-US" sz="4000" dirty="0"/>
              <a:t>“An abuser’s behavior is primarily conscious – he acts deliberately rather than by accident or by losing control of himself – but the underlying thinking that drives his behavior is largely not conscious.” </a:t>
            </a:r>
          </a:p>
          <a:p>
            <a:pPr marL="0" indent="0">
              <a:buNone/>
            </a:pPr>
            <a:r>
              <a:rPr lang="en-US" sz="2600" dirty="0"/>
              <a:t>– Lundy Bancroft, </a:t>
            </a:r>
            <a:r>
              <a:rPr lang="en-US" sz="2600" u="sng" dirty="0"/>
              <a:t>Why Does He Do That? (2002)</a:t>
            </a:r>
          </a:p>
        </p:txBody>
      </p:sp>
    </p:spTree>
    <p:extLst>
      <p:ext uri="{BB962C8B-B14F-4D97-AF65-F5344CB8AC3E}">
        <p14:creationId xmlns:p14="http://schemas.microsoft.com/office/powerpoint/2010/main" val="3066853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Myths About Domestic Violence</a:t>
            </a:r>
          </a:p>
        </p:txBody>
      </p:sp>
      <p:sp>
        <p:nvSpPr>
          <p:cNvPr id="3" name="Content Placeholder 2"/>
          <p:cNvSpPr>
            <a:spLocks noGrp="1"/>
          </p:cNvSpPr>
          <p:nvPr>
            <p:ph idx="1"/>
          </p:nvPr>
        </p:nvSpPr>
        <p:spPr/>
        <p:txBody>
          <a:bodyPr/>
          <a:lstStyle/>
          <a:p>
            <a:r>
              <a:rPr lang="en-US" dirty="0"/>
              <a:t>Conflict and discord are a normal post of any relationship. Sometimes a person just loses control. </a:t>
            </a:r>
          </a:p>
          <a:p>
            <a:r>
              <a:rPr lang="en-US" dirty="0"/>
              <a:t>Battered women could leave the relationship if they wanted</a:t>
            </a:r>
          </a:p>
          <a:p>
            <a:r>
              <a:rPr lang="en-US" dirty="0"/>
              <a:t>Men and women are equally violent towards each other</a:t>
            </a:r>
          </a:p>
        </p:txBody>
      </p:sp>
    </p:spTree>
    <p:extLst>
      <p:ext uri="{BB962C8B-B14F-4D97-AF65-F5344CB8AC3E}">
        <p14:creationId xmlns:p14="http://schemas.microsoft.com/office/powerpoint/2010/main" val="880039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442" y="2535936"/>
            <a:ext cx="7406640" cy="1356360"/>
          </a:xfrm>
        </p:spPr>
        <p:txBody>
          <a:bodyPr/>
          <a:lstStyle/>
          <a:p>
            <a:pPr algn="ctr"/>
            <a:r>
              <a:rPr lang="en-US" b="1" dirty="0"/>
              <a:t>15 MINUTE BREAK</a:t>
            </a:r>
          </a:p>
        </p:txBody>
      </p:sp>
    </p:spTree>
    <p:extLst>
      <p:ext uri="{BB962C8B-B14F-4D97-AF65-F5344CB8AC3E}">
        <p14:creationId xmlns:p14="http://schemas.microsoft.com/office/powerpoint/2010/main" val="1203097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Serving DV Survivors: </a:t>
            </a:r>
            <a:br>
              <a:rPr lang="en-US" dirty="0"/>
            </a:br>
            <a:r>
              <a:rPr lang="en-US" dirty="0"/>
              <a:t>Who is Affected? </a:t>
            </a:r>
          </a:p>
        </p:txBody>
      </p:sp>
      <p:sp>
        <p:nvSpPr>
          <p:cNvPr id="3" name="Content Placeholder 2"/>
          <p:cNvSpPr>
            <a:spLocks noGrp="1"/>
          </p:cNvSpPr>
          <p:nvPr>
            <p:ph idx="1"/>
          </p:nvPr>
        </p:nvSpPr>
        <p:spPr>
          <a:xfrm>
            <a:off x="857251" y="2057400"/>
            <a:ext cx="7404653" cy="4197096"/>
          </a:xfrm>
        </p:spPr>
        <p:txBody>
          <a:bodyPr>
            <a:normAutofit fontScale="92500" lnSpcReduction="20000"/>
          </a:bodyPr>
          <a:lstStyle/>
          <a:p>
            <a:r>
              <a:rPr lang="en-US" dirty="0"/>
              <a:t>Anyone can become a victim of domestic violence – though victims are primarily female</a:t>
            </a:r>
          </a:p>
          <a:p>
            <a:r>
              <a:rPr lang="en-US" dirty="0"/>
              <a:t>Abusers are: spouses, partners, adult children, other family members, and caregivers</a:t>
            </a:r>
          </a:p>
          <a:p>
            <a:r>
              <a:rPr lang="en-US" dirty="0"/>
              <a:t>NOTE – Relationship between a trafficking survivor and their trafficker can resemble these relationships. </a:t>
            </a:r>
          </a:p>
          <a:p>
            <a:r>
              <a:rPr lang="en-US" dirty="0"/>
              <a:t>Intimate partners can be of the opposite of same sex. </a:t>
            </a:r>
          </a:p>
          <a:p>
            <a:endParaRPr lang="en-US" dirty="0"/>
          </a:p>
          <a:p>
            <a:endParaRPr lang="en-US" dirty="0"/>
          </a:p>
        </p:txBody>
      </p:sp>
    </p:spTree>
    <p:extLst>
      <p:ext uri="{BB962C8B-B14F-4D97-AF65-F5344CB8AC3E}">
        <p14:creationId xmlns:p14="http://schemas.microsoft.com/office/powerpoint/2010/main" val="2224007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316" y="1675015"/>
            <a:ext cx="7404653" cy="4038600"/>
          </a:xfrm>
        </p:spPr>
        <p:txBody>
          <a:bodyPr>
            <a:normAutofit/>
          </a:bodyPr>
          <a:lstStyle/>
          <a:p>
            <a:pPr>
              <a:spcAft>
                <a:spcPts val="1200"/>
              </a:spcAft>
            </a:pPr>
            <a:r>
              <a:rPr lang="en-US" sz="3600" dirty="0"/>
              <a:t>Thursday, May 17, 2018</a:t>
            </a:r>
          </a:p>
          <a:p>
            <a:pPr>
              <a:spcAft>
                <a:spcPts val="1200"/>
              </a:spcAft>
            </a:pPr>
            <a:r>
              <a:rPr lang="en-US" sz="3600" dirty="0"/>
              <a:t>Sheraton Hotel: Madison, WI </a:t>
            </a:r>
          </a:p>
          <a:p>
            <a:pPr>
              <a:spcAft>
                <a:spcPts val="1200"/>
              </a:spcAft>
            </a:pPr>
            <a:r>
              <a:rPr lang="en-US" sz="3600" dirty="0"/>
              <a:t>1-2:30pm: Presentation/Activities</a:t>
            </a:r>
          </a:p>
          <a:p>
            <a:pPr>
              <a:spcAft>
                <a:spcPts val="1200"/>
              </a:spcAft>
            </a:pPr>
            <a:r>
              <a:rPr lang="en-US" sz="3600" dirty="0"/>
              <a:t>2:30pm: BREAK</a:t>
            </a:r>
          </a:p>
          <a:p>
            <a:pPr>
              <a:spcAft>
                <a:spcPts val="1200"/>
              </a:spcAft>
            </a:pPr>
            <a:r>
              <a:rPr lang="en-US" sz="3600" dirty="0"/>
              <a:t>2:45-3:30pm: Presentation/Activity</a:t>
            </a:r>
          </a:p>
        </p:txBody>
      </p:sp>
    </p:spTree>
    <p:extLst>
      <p:ext uri="{BB962C8B-B14F-4D97-AF65-F5344CB8AC3E}">
        <p14:creationId xmlns:p14="http://schemas.microsoft.com/office/powerpoint/2010/main" val="2532370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Serving DV Survivors</a:t>
            </a:r>
            <a:br>
              <a:rPr lang="en-US" dirty="0"/>
            </a:br>
            <a:r>
              <a:rPr lang="en-US" b="1" dirty="0"/>
              <a:t>VAWA and FVPSA Compliance</a:t>
            </a:r>
          </a:p>
        </p:txBody>
      </p:sp>
      <p:sp>
        <p:nvSpPr>
          <p:cNvPr id="3" name="Content Placeholder 2"/>
          <p:cNvSpPr>
            <a:spLocks noGrp="1"/>
          </p:cNvSpPr>
          <p:nvPr>
            <p:ph idx="1"/>
          </p:nvPr>
        </p:nvSpPr>
        <p:spPr/>
        <p:txBody>
          <a:bodyPr>
            <a:normAutofit fontScale="92500" lnSpcReduction="20000"/>
          </a:bodyPr>
          <a:lstStyle/>
          <a:p>
            <a:r>
              <a:rPr lang="en-US" dirty="0"/>
              <a:t>Like HUD requirements, DV programs must comply with federal rules </a:t>
            </a:r>
          </a:p>
          <a:p>
            <a:r>
              <a:rPr lang="en-US" dirty="0"/>
              <a:t>FVPSA – Programs shall not disclose any personally identifying information collected in connection with services requested (included services utilized and denied. </a:t>
            </a:r>
          </a:p>
          <a:p>
            <a:r>
              <a:rPr lang="en-US" dirty="0"/>
              <a:t>Programs must not reveal any personally identifying information without informed, written, reasonably time-limited consent by the person about whom information is sought. </a:t>
            </a:r>
          </a:p>
        </p:txBody>
      </p:sp>
    </p:spTree>
    <p:extLst>
      <p:ext uri="{BB962C8B-B14F-4D97-AF65-F5344CB8AC3E}">
        <p14:creationId xmlns:p14="http://schemas.microsoft.com/office/powerpoint/2010/main" val="2673521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Serving DV Survivors</a:t>
            </a:r>
            <a:br>
              <a:rPr lang="en-US" dirty="0"/>
            </a:br>
            <a:r>
              <a:rPr lang="en-US" b="1" dirty="0"/>
              <a:t>VAWA and FVPSA Compliance</a:t>
            </a:r>
          </a:p>
        </p:txBody>
      </p:sp>
      <p:sp>
        <p:nvSpPr>
          <p:cNvPr id="3" name="Content Placeholder 2"/>
          <p:cNvSpPr>
            <a:spLocks noGrp="1"/>
          </p:cNvSpPr>
          <p:nvPr>
            <p:ph idx="1"/>
          </p:nvPr>
        </p:nvSpPr>
        <p:spPr/>
        <p:txBody>
          <a:bodyPr>
            <a:normAutofit fontScale="92500"/>
          </a:bodyPr>
          <a:lstStyle/>
          <a:p>
            <a:r>
              <a:rPr lang="en-US" dirty="0"/>
              <a:t>VAWA – Programs may not disclose, reveal or release personally identifying information. </a:t>
            </a:r>
            <a:r>
              <a:rPr lang="en-US" i="1" dirty="0"/>
              <a:t>(Permitted when the victim provides written, informed and reasonably time-limited consent to the release of information.) </a:t>
            </a:r>
          </a:p>
          <a:p>
            <a:r>
              <a:rPr lang="en-US" dirty="0"/>
              <a:t>Personally identifying information includes an individual’s name, address, contact info, SSN, race, birth date, number of children in the family, etc. </a:t>
            </a:r>
          </a:p>
        </p:txBody>
      </p:sp>
    </p:spTree>
    <p:extLst>
      <p:ext uri="{BB962C8B-B14F-4D97-AF65-F5344CB8AC3E}">
        <p14:creationId xmlns:p14="http://schemas.microsoft.com/office/powerpoint/2010/main" val="1885886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Serving DV Survivors</a:t>
            </a:r>
            <a:br>
              <a:rPr lang="en-US" dirty="0"/>
            </a:br>
            <a:r>
              <a:rPr lang="en-US" b="1" dirty="0"/>
              <a:t>Confidentiality</a:t>
            </a:r>
          </a:p>
        </p:txBody>
      </p:sp>
      <p:sp>
        <p:nvSpPr>
          <p:cNvPr id="3" name="Content Placeholder 2"/>
          <p:cNvSpPr>
            <a:spLocks noGrp="1"/>
          </p:cNvSpPr>
          <p:nvPr>
            <p:ph idx="1"/>
          </p:nvPr>
        </p:nvSpPr>
        <p:spPr/>
        <p:txBody>
          <a:bodyPr>
            <a:normAutofit/>
          </a:bodyPr>
          <a:lstStyle/>
          <a:p>
            <a:pPr marL="457200" indent="-457200"/>
            <a:r>
              <a:rPr lang="en-US" dirty="0"/>
              <a:t>Confidentiality Exercise</a:t>
            </a:r>
          </a:p>
        </p:txBody>
      </p:sp>
    </p:spTree>
    <p:extLst>
      <p:ext uri="{BB962C8B-B14F-4D97-AF65-F5344CB8AC3E}">
        <p14:creationId xmlns:p14="http://schemas.microsoft.com/office/powerpoint/2010/main" val="423101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Serving DV Survivors </a:t>
            </a:r>
            <a:br>
              <a:rPr lang="en-US" dirty="0"/>
            </a:br>
            <a:r>
              <a:rPr lang="en-US" b="1" dirty="0"/>
              <a:t>Red Flags</a:t>
            </a:r>
          </a:p>
        </p:txBody>
      </p:sp>
      <p:sp>
        <p:nvSpPr>
          <p:cNvPr id="3" name="Content Placeholder 2"/>
          <p:cNvSpPr>
            <a:spLocks noGrp="1"/>
          </p:cNvSpPr>
          <p:nvPr>
            <p:ph idx="1"/>
          </p:nvPr>
        </p:nvSpPr>
        <p:spPr/>
        <p:txBody>
          <a:bodyPr/>
          <a:lstStyle/>
          <a:p>
            <a:r>
              <a:rPr lang="en-US" b="1" i="1" dirty="0"/>
              <a:t>Behavioral Signs</a:t>
            </a:r>
          </a:p>
          <a:p>
            <a:pPr lvl="1"/>
            <a:r>
              <a:rPr lang="en-US" dirty="0"/>
              <a:t>Partner is always hanging around the other, does not want to leave their partner alone or make him/her account for their time. </a:t>
            </a:r>
          </a:p>
          <a:p>
            <a:pPr lvl="1"/>
            <a:r>
              <a:rPr lang="en-US" dirty="0"/>
              <a:t>Reluctance of woman/man to speak in front of partner</a:t>
            </a:r>
          </a:p>
          <a:p>
            <a:pPr lvl="1"/>
            <a:r>
              <a:rPr lang="en-US" dirty="0"/>
              <a:t>Intense irrational jealousy expressed by partner or reported by woman/man</a:t>
            </a:r>
          </a:p>
          <a:p>
            <a:pPr lvl="1"/>
            <a:r>
              <a:rPr lang="en-US" dirty="0"/>
              <a:t>Change is affect or involvement of woman/man</a:t>
            </a:r>
          </a:p>
        </p:txBody>
      </p:sp>
    </p:spTree>
    <p:extLst>
      <p:ext uri="{BB962C8B-B14F-4D97-AF65-F5344CB8AC3E}">
        <p14:creationId xmlns:p14="http://schemas.microsoft.com/office/powerpoint/2010/main" val="1501736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Serving DV Survivors </a:t>
            </a:r>
            <a:br>
              <a:rPr lang="en-US" dirty="0"/>
            </a:br>
            <a:r>
              <a:rPr lang="en-US" b="1" dirty="0"/>
              <a:t>Red Flags</a:t>
            </a:r>
            <a:endParaRPr lang="en-US" dirty="0"/>
          </a:p>
        </p:txBody>
      </p:sp>
      <p:sp>
        <p:nvSpPr>
          <p:cNvPr id="3" name="Content Placeholder 2"/>
          <p:cNvSpPr>
            <a:spLocks noGrp="1"/>
          </p:cNvSpPr>
          <p:nvPr>
            <p:ph idx="1"/>
          </p:nvPr>
        </p:nvSpPr>
        <p:spPr>
          <a:xfrm>
            <a:off x="857251" y="1959864"/>
            <a:ext cx="7404653" cy="4538472"/>
          </a:xfrm>
        </p:spPr>
        <p:txBody>
          <a:bodyPr>
            <a:noAutofit/>
          </a:bodyPr>
          <a:lstStyle/>
          <a:p>
            <a:r>
              <a:rPr lang="en-US" b="1" i="1" dirty="0"/>
              <a:t>Medical</a:t>
            </a:r>
          </a:p>
          <a:p>
            <a:pPr lvl="1"/>
            <a:r>
              <a:rPr lang="en-US" sz="3200" dirty="0"/>
              <a:t>Chronic Pain</a:t>
            </a:r>
          </a:p>
          <a:p>
            <a:pPr lvl="1"/>
            <a:r>
              <a:rPr lang="en-US" sz="3200" dirty="0"/>
              <a:t>Physical symptoms related to stress</a:t>
            </a:r>
          </a:p>
          <a:p>
            <a:pPr lvl="1"/>
            <a:r>
              <a:rPr lang="en-US" sz="3200" dirty="0"/>
              <a:t>Injuries inconsistent with stated mechanism</a:t>
            </a:r>
          </a:p>
          <a:p>
            <a:pPr lvl="1"/>
            <a:r>
              <a:rPr lang="en-US" sz="3200" dirty="0"/>
              <a:t>Bruises at various stages of healing</a:t>
            </a:r>
          </a:p>
          <a:p>
            <a:pPr lvl="1"/>
            <a:r>
              <a:rPr lang="en-US" sz="3200" dirty="0"/>
              <a:t>Clothing worn that’s inconsistent with weather</a:t>
            </a:r>
          </a:p>
          <a:p>
            <a:pPr lvl="1"/>
            <a:r>
              <a:rPr lang="en-US" sz="3200" dirty="0"/>
              <a:t>Significant change in appearance</a:t>
            </a:r>
          </a:p>
        </p:txBody>
      </p:sp>
    </p:spTree>
    <p:extLst>
      <p:ext uri="{BB962C8B-B14F-4D97-AF65-F5344CB8AC3E}">
        <p14:creationId xmlns:p14="http://schemas.microsoft.com/office/powerpoint/2010/main" val="2051076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Serving DV Survivors </a:t>
            </a:r>
            <a:br>
              <a:rPr lang="en-US" dirty="0"/>
            </a:br>
            <a:r>
              <a:rPr lang="en-US" b="1" dirty="0"/>
              <a:t>Trauma</a:t>
            </a:r>
          </a:p>
        </p:txBody>
      </p:sp>
      <p:sp>
        <p:nvSpPr>
          <p:cNvPr id="3" name="Content Placeholder 2"/>
          <p:cNvSpPr>
            <a:spLocks noGrp="1"/>
          </p:cNvSpPr>
          <p:nvPr>
            <p:ph idx="1"/>
          </p:nvPr>
        </p:nvSpPr>
        <p:spPr/>
        <p:txBody>
          <a:bodyPr>
            <a:normAutofit/>
          </a:bodyPr>
          <a:lstStyle/>
          <a:p>
            <a:r>
              <a:rPr lang="en-US" sz="3600" dirty="0"/>
              <a:t>Trauma is overwhelming – physically, cognitively and emotionally</a:t>
            </a:r>
          </a:p>
          <a:p>
            <a:pPr marL="0" indent="0">
              <a:buNone/>
            </a:pPr>
            <a:endParaRPr lang="en-US" sz="3600" dirty="0"/>
          </a:p>
          <a:p>
            <a:r>
              <a:rPr lang="en-US" sz="3600" dirty="0"/>
              <a:t>Affects all aspects of a person’s life </a:t>
            </a:r>
          </a:p>
        </p:txBody>
      </p:sp>
    </p:spTree>
    <p:extLst>
      <p:ext uri="{BB962C8B-B14F-4D97-AF65-F5344CB8AC3E}">
        <p14:creationId xmlns:p14="http://schemas.microsoft.com/office/powerpoint/2010/main" val="725763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Serving DV Survivors </a:t>
            </a:r>
            <a:br>
              <a:rPr lang="en-US" dirty="0"/>
            </a:br>
            <a:r>
              <a:rPr lang="en-US" b="1" dirty="0"/>
              <a:t>Trauma Responses</a:t>
            </a:r>
          </a:p>
        </p:txBody>
      </p:sp>
      <p:sp>
        <p:nvSpPr>
          <p:cNvPr id="3" name="Content Placeholder 2"/>
          <p:cNvSpPr>
            <a:spLocks noGrp="1"/>
          </p:cNvSpPr>
          <p:nvPr>
            <p:ph idx="1"/>
          </p:nvPr>
        </p:nvSpPr>
        <p:spPr/>
        <p:txBody>
          <a:bodyPr>
            <a:normAutofit/>
          </a:bodyPr>
          <a:lstStyle/>
          <a:p>
            <a:r>
              <a:rPr lang="en-US" sz="3600" dirty="0"/>
              <a:t>Trauma responses vary widely and can include: </a:t>
            </a:r>
          </a:p>
          <a:p>
            <a:pPr lvl="1"/>
            <a:r>
              <a:rPr lang="en-US" sz="3200" dirty="0"/>
              <a:t>Low self-esteem</a:t>
            </a:r>
          </a:p>
          <a:p>
            <a:pPr lvl="1"/>
            <a:r>
              <a:rPr lang="en-US" sz="3200" dirty="0"/>
              <a:t>Self-destructive behavior</a:t>
            </a:r>
          </a:p>
          <a:p>
            <a:pPr lvl="1"/>
            <a:r>
              <a:rPr lang="en-US" sz="3200" dirty="0"/>
              <a:t>Relationship problems</a:t>
            </a:r>
          </a:p>
          <a:p>
            <a:pPr lvl="1"/>
            <a:r>
              <a:rPr lang="en-US" sz="3200" dirty="0"/>
              <a:t>Psychological problems such as depression or anxiety disorders and Post Traumatic Stress Disorder (PTSD) </a:t>
            </a:r>
          </a:p>
        </p:txBody>
      </p:sp>
    </p:spTree>
    <p:extLst>
      <p:ext uri="{BB962C8B-B14F-4D97-AF65-F5344CB8AC3E}">
        <p14:creationId xmlns:p14="http://schemas.microsoft.com/office/powerpoint/2010/main" val="883349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Serving DV Survivors </a:t>
            </a:r>
            <a:br>
              <a:rPr lang="en-US" dirty="0"/>
            </a:br>
            <a:r>
              <a:rPr lang="en-US" b="1" dirty="0"/>
              <a:t>Trauma Responses</a:t>
            </a:r>
          </a:p>
        </p:txBody>
      </p:sp>
      <p:sp>
        <p:nvSpPr>
          <p:cNvPr id="3" name="Content Placeholder 2"/>
          <p:cNvSpPr>
            <a:spLocks noGrp="1"/>
          </p:cNvSpPr>
          <p:nvPr>
            <p:ph idx="1"/>
          </p:nvPr>
        </p:nvSpPr>
        <p:spPr>
          <a:xfrm>
            <a:off x="857251" y="2057400"/>
            <a:ext cx="7404653" cy="4355592"/>
          </a:xfrm>
        </p:spPr>
        <p:txBody>
          <a:bodyPr>
            <a:normAutofit fontScale="92500" lnSpcReduction="10000"/>
          </a:bodyPr>
          <a:lstStyle/>
          <a:p>
            <a:r>
              <a:rPr lang="en-US" sz="3600" dirty="0"/>
              <a:t>Trauma responses vary widely and can include: </a:t>
            </a:r>
          </a:p>
          <a:p>
            <a:pPr lvl="1"/>
            <a:r>
              <a:rPr lang="en-US" sz="3200" dirty="0"/>
              <a:t>Physical complaints: Chronic pain, fatigue, stomach pains, respiratory problems, headaches, muscle cramps of aches, low back pain or cardiovascular problems.</a:t>
            </a:r>
          </a:p>
          <a:p>
            <a:pPr lvl="1"/>
            <a:r>
              <a:rPr lang="en-US" sz="3200" dirty="0"/>
              <a:t>Psychosomatic complaints</a:t>
            </a:r>
          </a:p>
          <a:p>
            <a:pPr lvl="1"/>
            <a:r>
              <a:rPr lang="en-US" sz="3200" dirty="0"/>
              <a:t>Self-medication through drug or alcohol use</a:t>
            </a:r>
          </a:p>
          <a:p>
            <a:pPr lvl="1"/>
            <a:r>
              <a:rPr lang="en-US" sz="3200" dirty="0"/>
              <a:t>Victims may seem disconnected from their lives</a:t>
            </a:r>
          </a:p>
        </p:txBody>
      </p:sp>
    </p:spTree>
    <p:extLst>
      <p:ext uri="{BB962C8B-B14F-4D97-AF65-F5344CB8AC3E}">
        <p14:creationId xmlns:p14="http://schemas.microsoft.com/office/powerpoint/2010/main" val="10803564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Serving Human Trafficking Survivors</a:t>
            </a:r>
            <a:br>
              <a:rPr lang="en-US" dirty="0"/>
            </a:br>
            <a:r>
              <a:rPr lang="en-US" b="1" dirty="0"/>
              <a:t>Unique Service Needs</a:t>
            </a:r>
          </a:p>
        </p:txBody>
      </p:sp>
      <p:sp>
        <p:nvSpPr>
          <p:cNvPr id="3" name="Content Placeholder 2"/>
          <p:cNvSpPr>
            <a:spLocks noGrp="1"/>
          </p:cNvSpPr>
          <p:nvPr>
            <p:ph idx="1"/>
          </p:nvPr>
        </p:nvSpPr>
        <p:spPr/>
        <p:txBody>
          <a:bodyPr>
            <a:normAutofit fontScale="92500" lnSpcReduction="10000"/>
          </a:bodyPr>
          <a:lstStyle/>
          <a:p>
            <a:r>
              <a:rPr lang="en-US" dirty="0"/>
              <a:t>“The intricacies of addressing a multilayered crime of human trafficking make it difficult to rely solely on…established services to meet the needs of victims of human trafficking in the state.” (Wisconsin Human Trafficking Protocol and Resource Manual – WI DOJ)</a:t>
            </a:r>
          </a:p>
          <a:p>
            <a:r>
              <a:rPr lang="en-US" dirty="0"/>
              <a:t>DV and Human Trafficking are similar, but not the same – Power and Control</a:t>
            </a:r>
          </a:p>
          <a:p>
            <a:r>
              <a:rPr lang="en-US" dirty="0"/>
              <a:t>One of the key differences – exploitation for profit</a:t>
            </a:r>
          </a:p>
        </p:txBody>
      </p:sp>
    </p:spTree>
    <p:extLst>
      <p:ext uri="{BB962C8B-B14F-4D97-AF65-F5344CB8AC3E}">
        <p14:creationId xmlns:p14="http://schemas.microsoft.com/office/powerpoint/2010/main" val="1310481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Serving Human Trafficking Survivors</a:t>
            </a:r>
            <a:br>
              <a:rPr lang="en-US" dirty="0"/>
            </a:br>
            <a:r>
              <a:rPr lang="en-US" b="1" i="1" dirty="0"/>
              <a:t>Services and Resources</a:t>
            </a:r>
          </a:p>
        </p:txBody>
      </p:sp>
      <p:sp>
        <p:nvSpPr>
          <p:cNvPr id="3" name="Content Placeholder 2"/>
          <p:cNvSpPr>
            <a:spLocks noGrp="1"/>
          </p:cNvSpPr>
          <p:nvPr>
            <p:ph idx="1"/>
          </p:nvPr>
        </p:nvSpPr>
        <p:spPr/>
        <p:txBody>
          <a:bodyPr>
            <a:normAutofit fontScale="92500" lnSpcReduction="10000"/>
          </a:bodyPr>
          <a:lstStyle/>
          <a:p>
            <a:r>
              <a:rPr lang="en-US" dirty="0"/>
              <a:t>Emergency needs met first – safety, food, shelter, health care , etc. </a:t>
            </a:r>
          </a:p>
          <a:p>
            <a:r>
              <a:rPr lang="en-US" dirty="0"/>
              <a:t>Possible Long-term needs – employment training, education, legal assistance, health care, mental health care, transitional and permanent housing, AODA treatment, immigration services, etc. </a:t>
            </a:r>
          </a:p>
          <a:p>
            <a:r>
              <a:rPr lang="en-US" dirty="0"/>
              <a:t>Limited resources and services specifically designed for human trafficking survivors. </a:t>
            </a:r>
          </a:p>
        </p:txBody>
      </p:sp>
    </p:spTree>
    <p:extLst>
      <p:ext uri="{BB962C8B-B14F-4D97-AF65-F5344CB8AC3E}">
        <p14:creationId xmlns:p14="http://schemas.microsoft.com/office/powerpoint/2010/main" val="3914312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First Exercise – Five Questions</a:t>
            </a:r>
          </a:p>
        </p:txBody>
      </p:sp>
      <p:sp>
        <p:nvSpPr>
          <p:cNvPr id="3" name="Content Placeholder 2"/>
          <p:cNvSpPr>
            <a:spLocks noGrp="1"/>
          </p:cNvSpPr>
          <p:nvPr>
            <p:ph idx="1"/>
          </p:nvPr>
        </p:nvSpPr>
        <p:spPr>
          <a:xfrm>
            <a:off x="711777" y="1837112"/>
            <a:ext cx="7697585" cy="4655127"/>
          </a:xfrm>
        </p:spPr>
        <p:txBody>
          <a:bodyPr>
            <a:normAutofit fontScale="55000" lnSpcReduction="20000"/>
          </a:bodyPr>
          <a:lstStyle/>
          <a:p>
            <a:pPr marL="0" indent="0">
              <a:buNone/>
            </a:pPr>
            <a:r>
              <a:rPr lang="en-US" sz="3600" dirty="0"/>
              <a:t>1. Have you ever been in an intimate relationship with someone you trusted — a friend, family member, partner, spouse — and that person betrayed you?</a:t>
            </a:r>
          </a:p>
          <a:p>
            <a:pPr marL="0" indent="0">
              <a:buNone/>
            </a:pPr>
            <a:r>
              <a:rPr lang="en-US" sz="3600" dirty="0"/>
              <a:t>2. Did you forgive that person?</a:t>
            </a:r>
          </a:p>
          <a:p>
            <a:pPr marL="0" indent="0">
              <a:buNone/>
            </a:pPr>
            <a:r>
              <a:rPr lang="en-US" sz="3600" dirty="0"/>
              <a:t>3. Have you ever stayed in a relationship for a longer period of time than in hindsight you realized was good for you?</a:t>
            </a:r>
          </a:p>
          <a:p>
            <a:pPr marL="0" indent="0">
              <a:buNone/>
            </a:pPr>
            <a:r>
              <a:rPr lang="en-US" sz="3600" dirty="0"/>
              <a:t>4. Imagine someone with a well-known history of violence is holding you hostage.  You have a small window of opportunity to escape.  However, your abductor has informed you that if you try to escape, there is a 99% chance you will be caught and severely punished, if not killed, for making this attempt. If you do manage to escape, there is a 75% chance you will be stalked, hunted down, recaptured and killed because you did escape.  Are you going to try to escape, knowing it will likely lead to serious injury if not death?</a:t>
            </a:r>
          </a:p>
          <a:p>
            <a:pPr marL="0" indent="0">
              <a:buNone/>
            </a:pPr>
            <a:r>
              <a:rPr lang="en-US" sz="3600" dirty="0"/>
              <a:t>5. Now imagine a woman you love in the same situation — a friend, mother, sister, cousin —she manages to call you and asks you if she should try to escape.  Are you going to tell her to try to escape?</a:t>
            </a:r>
          </a:p>
          <a:p>
            <a:pPr marL="0" indent="0">
              <a:buNone/>
            </a:pPr>
            <a:endParaRPr lang="en-US" dirty="0"/>
          </a:p>
        </p:txBody>
      </p:sp>
    </p:spTree>
    <p:extLst>
      <p:ext uri="{BB962C8B-B14F-4D97-AF65-F5344CB8AC3E}">
        <p14:creationId xmlns:p14="http://schemas.microsoft.com/office/powerpoint/2010/main" val="267471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QUESTIONS?</a:t>
            </a:r>
          </a:p>
        </p:txBody>
      </p:sp>
      <p:pic>
        <p:nvPicPr>
          <p:cNvPr id="6" name="Picture 5" descr="smithlhhsb122 - Nathan B."/>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7563" y="2234831"/>
            <a:ext cx="4486014" cy="3633954"/>
          </a:xfrm>
          <a:prstGeom prst="rect">
            <a:avLst/>
          </a:prstGeom>
        </p:spPr>
      </p:pic>
    </p:spTree>
    <p:extLst>
      <p:ext uri="{BB962C8B-B14F-4D97-AF65-F5344CB8AC3E}">
        <p14:creationId xmlns:p14="http://schemas.microsoft.com/office/powerpoint/2010/main" val="1613744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502919"/>
            <a:ext cx="7921752" cy="2963003"/>
          </a:xfrm>
        </p:spPr>
        <p:txBody>
          <a:bodyPr>
            <a:normAutofit/>
          </a:bodyPr>
          <a:lstStyle/>
          <a:p>
            <a:pPr algn="ctr">
              <a:lnSpc>
                <a:spcPct val="100000"/>
              </a:lnSpc>
              <a:spcBef>
                <a:spcPts val="600"/>
              </a:spcBef>
              <a:spcAft>
                <a:spcPts val="600"/>
              </a:spcAft>
            </a:pPr>
            <a:r>
              <a:rPr lang="en-US" dirty="0"/>
              <a:t>End Domestic Abuse Wisconsin: </a:t>
            </a:r>
            <a:br>
              <a:rPr lang="en-US" dirty="0"/>
            </a:br>
            <a:r>
              <a:rPr lang="en-US" dirty="0"/>
              <a:t>The Wisconsin Coalition </a:t>
            </a:r>
            <a:br>
              <a:rPr lang="en-US" dirty="0"/>
            </a:br>
            <a:r>
              <a:rPr lang="en-US" dirty="0"/>
              <a:t>Against Domestic Violence</a:t>
            </a:r>
            <a:br>
              <a:rPr lang="en-US" dirty="0"/>
            </a:br>
            <a:r>
              <a:rPr lang="en-US" sz="2700" dirty="0">
                <a:solidFill>
                  <a:schemeClr val="accent2"/>
                </a:solidFill>
                <a:hlinkClick r:id="rId3"/>
              </a:rPr>
              <a:t>www.endabusewi.org</a:t>
            </a:r>
            <a:br>
              <a:rPr lang="en-US" sz="2700" dirty="0"/>
            </a:br>
            <a:endParaRPr lang="en-US" sz="2700" b="1"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6818" y="3160567"/>
            <a:ext cx="2442694" cy="2442694"/>
          </a:xfrm>
          <a:prstGeom prst="rect">
            <a:avLst/>
          </a:prstGeom>
        </p:spPr>
      </p:pic>
      <p:sp>
        <p:nvSpPr>
          <p:cNvPr id="5" name="Slide Number Placeholder 4"/>
          <p:cNvSpPr>
            <a:spLocks noGrp="1"/>
          </p:cNvSpPr>
          <p:nvPr>
            <p:ph type="sldNum" sz="quarter" idx="12"/>
          </p:nvPr>
        </p:nvSpPr>
        <p:spPr/>
        <p:txBody>
          <a:bodyPr>
            <a:normAutofit/>
          </a:bodyPr>
          <a:lstStyle/>
          <a:p>
            <a:pPr>
              <a:defRPr/>
            </a:pPr>
            <a:fld id="{741DDAA4-8298-4AA2-9D5C-5BFCA7B1AF71}" type="slidenum">
              <a:rPr lang="en-US" smtClean="0"/>
              <a:pPr>
                <a:defRPr/>
              </a:pPr>
              <a:t>31</a:t>
            </a:fld>
            <a:endParaRPr lang="en-US" dirty="0"/>
          </a:p>
        </p:txBody>
      </p:sp>
      <p:sp>
        <p:nvSpPr>
          <p:cNvPr id="3" name="Date Placeholder 2"/>
          <p:cNvSpPr>
            <a:spLocks noGrp="1"/>
          </p:cNvSpPr>
          <p:nvPr>
            <p:ph type="dt" sz="half" idx="10"/>
          </p:nvPr>
        </p:nvSpPr>
        <p:spPr/>
        <p:txBody>
          <a:bodyPr/>
          <a:lstStyle/>
          <a:p>
            <a:fld id="{CC03EDA9-DA27-4CC2-94DA-AD6F23A9F6AF}" type="datetime1">
              <a:rPr lang="en-US" smtClean="0"/>
              <a:t>5/17/2018</a:t>
            </a:fld>
            <a:endParaRPr lang="en-US"/>
          </a:p>
        </p:txBody>
      </p:sp>
      <p:sp>
        <p:nvSpPr>
          <p:cNvPr id="7" name="Footer Placeholder 6"/>
          <p:cNvSpPr>
            <a:spLocks noGrp="1"/>
          </p:cNvSpPr>
          <p:nvPr>
            <p:ph type="ftr" sz="quarter" idx="11"/>
          </p:nvPr>
        </p:nvSpPr>
        <p:spPr/>
        <p:txBody>
          <a:bodyPr/>
          <a:lstStyle/>
          <a:p>
            <a:r>
              <a:rPr lang="en-US"/>
              <a:t>End Domestic Abuse Wisconsin</a:t>
            </a:r>
          </a:p>
        </p:txBody>
      </p:sp>
      <p:sp>
        <p:nvSpPr>
          <p:cNvPr id="4" name="TextBox 3"/>
          <p:cNvSpPr txBox="1"/>
          <p:nvPr/>
        </p:nvSpPr>
        <p:spPr>
          <a:xfrm>
            <a:off x="4882554" y="3328222"/>
            <a:ext cx="2917768" cy="2585323"/>
          </a:xfrm>
          <a:prstGeom prst="rect">
            <a:avLst/>
          </a:prstGeom>
          <a:noFill/>
        </p:spPr>
        <p:txBody>
          <a:bodyPr wrap="square" rtlCol="0">
            <a:spAutoFit/>
          </a:bodyPr>
          <a:lstStyle/>
          <a:p>
            <a:r>
              <a:rPr lang="en-US" dirty="0"/>
              <a:t>Tess Meuer</a:t>
            </a:r>
          </a:p>
          <a:p>
            <a:r>
              <a:rPr lang="en-US" dirty="0"/>
              <a:t>Justice Systems Director</a:t>
            </a:r>
          </a:p>
          <a:p>
            <a:r>
              <a:rPr lang="en-US" dirty="0">
                <a:hlinkClick r:id="rId5"/>
              </a:rPr>
              <a:t>tessm@endabusewi.org</a:t>
            </a:r>
            <a:endParaRPr lang="en-US" dirty="0"/>
          </a:p>
          <a:p>
            <a:endParaRPr lang="en-US" dirty="0"/>
          </a:p>
          <a:p>
            <a:r>
              <a:rPr lang="en-US" dirty="0"/>
              <a:t>Adrienne Roach</a:t>
            </a:r>
          </a:p>
          <a:p>
            <a:r>
              <a:rPr lang="en-US" dirty="0"/>
              <a:t>Policy and Systems Analyst</a:t>
            </a:r>
          </a:p>
          <a:p>
            <a:r>
              <a:rPr lang="en-US" dirty="0">
                <a:hlinkClick r:id="rId6"/>
              </a:rPr>
              <a:t>adrienner@endabusewi.org</a:t>
            </a:r>
            <a:endParaRPr lang="en-US" dirty="0"/>
          </a:p>
          <a:p>
            <a:r>
              <a:rPr lang="en-US" dirty="0"/>
              <a:t>608-237-3446</a:t>
            </a:r>
          </a:p>
          <a:p>
            <a:endParaRPr lang="en-US" dirty="0"/>
          </a:p>
        </p:txBody>
      </p:sp>
    </p:spTree>
    <p:extLst>
      <p:ext uri="{BB962C8B-B14F-4D97-AF65-F5344CB8AC3E}">
        <p14:creationId xmlns:p14="http://schemas.microsoft.com/office/powerpoint/2010/main" val="1421535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Definition of Domestic Abuse </a:t>
            </a:r>
            <a:br>
              <a:rPr lang="en-US" dirty="0"/>
            </a:br>
            <a:r>
              <a:rPr lang="en-US" dirty="0"/>
              <a:t>WI State Statute – 968.075</a:t>
            </a:r>
          </a:p>
        </p:txBody>
      </p:sp>
      <p:sp>
        <p:nvSpPr>
          <p:cNvPr id="4" name="Content Placeholder 2"/>
          <p:cNvSpPr>
            <a:spLocks noGrp="1"/>
          </p:cNvSpPr>
          <p:nvPr>
            <p:ph idx="1"/>
          </p:nvPr>
        </p:nvSpPr>
        <p:spPr>
          <a:xfrm>
            <a:off x="857251" y="2057400"/>
            <a:ext cx="7404653" cy="4245864"/>
          </a:xfrm>
        </p:spPr>
        <p:txBody>
          <a:bodyPr>
            <a:normAutofit fontScale="55000" lnSpcReduction="20000"/>
          </a:bodyPr>
          <a:lstStyle/>
          <a:p>
            <a:pPr marL="0" indent="0">
              <a:buNone/>
            </a:pPr>
            <a:r>
              <a:rPr lang="en-US" sz="4500" dirty="0"/>
              <a:t>Any of the following engaged in by an adult person against his or her spouse or former spouse, against an adult with whom the person resides or formerly resided or against an adult with whom the person has a child in common: </a:t>
            </a:r>
          </a:p>
          <a:p>
            <a:pPr marL="742950" indent="-742950">
              <a:buAutoNum type="arabicPeriod"/>
            </a:pPr>
            <a:r>
              <a:rPr lang="en-US" sz="4500" dirty="0"/>
              <a:t>Intentional infliction of physical pain, physical injury or illness. </a:t>
            </a:r>
          </a:p>
          <a:p>
            <a:pPr marL="742950" indent="-742950">
              <a:buAutoNum type="arabicPeriod"/>
            </a:pPr>
            <a:r>
              <a:rPr lang="en-US" sz="4500" dirty="0"/>
              <a:t>Intentional impairment of physical condition.</a:t>
            </a:r>
          </a:p>
          <a:p>
            <a:pPr marL="742950" indent="-742950">
              <a:buAutoNum type="arabicPeriod"/>
            </a:pPr>
            <a:r>
              <a:rPr lang="en-US" sz="4500" dirty="0"/>
              <a:t>A violation of s. 940.255 (1), (2), or (3).</a:t>
            </a:r>
          </a:p>
          <a:p>
            <a:pPr marL="742950" indent="-742950">
              <a:buAutoNum type="arabicPeriod"/>
            </a:pPr>
            <a:r>
              <a:rPr lang="en-US" sz="4500" dirty="0"/>
              <a:t>A physical act that may cause the other person reasonably to fear imminent engagement in the conduct described under 1, 2 or 3. </a:t>
            </a:r>
          </a:p>
          <a:p>
            <a:pPr marL="742950" indent="-742950">
              <a:buAutoNum type="arabicPeriod"/>
            </a:pPr>
            <a:endParaRPr lang="en-US" sz="4000" dirty="0"/>
          </a:p>
        </p:txBody>
      </p:sp>
    </p:spTree>
    <p:extLst>
      <p:ext uri="{BB962C8B-B14F-4D97-AF65-F5344CB8AC3E}">
        <p14:creationId xmlns:p14="http://schemas.microsoft.com/office/powerpoint/2010/main" val="573590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More legal definitions-813.12(1)(am)</a:t>
            </a:r>
          </a:p>
        </p:txBody>
      </p:sp>
      <p:sp>
        <p:nvSpPr>
          <p:cNvPr id="3" name="Content Placeholder 2"/>
          <p:cNvSpPr>
            <a:spLocks noGrp="1"/>
          </p:cNvSpPr>
          <p:nvPr>
            <p:ph idx="1"/>
          </p:nvPr>
        </p:nvSpPr>
        <p:spPr>
          <a:xfrm>
            <a:off x="707136" y="1755648"/>
            <a:ext cx="7729727" cy="4645152"/>
          </a:xfrm>
        </p:spPr>
        <p:txBody>
          <a:bodyPr>
            <a:normAutofit fontScale="70000" lnSpcReduction="20000"/>
          </a:bodyPr>
          <a:lstStyle/>
          <a:p>
            <a:pPr>
              <a:buNone/>
            </a:pPr>
            <a:r>
              <a:rPr lang="en-US" dirty="0"/>
              <a:t>"Domestic abuse" means any of the following engaged in by an adult family member or adult household member against another adult family member or adult household member, by an adult caregiver against an adult who is under the caregiver's care, by an adult against his or her adult former spouse, by an adult against an adult with whom the individual has or had a dating relationship, or by an adult against an adult with whom the person has a child in common: </a:t>
            </a:r>
          </a:p>
          <a:p>
            <a:pPr>
              <a:buNone/>
            </a:pPr>
            <a:r>
              <a:rPr lang="en-US" dirty="0"/>
              <a:t>1. Intentional infliction of physical pain, physical injury or illness. </a:t>
            </a:r>
          </a:p>
          <a:p>
            <a:pPr>
              <a:buNone/>
            </a:pPr>
            <a:r>
              <a:rPr lang="en-US" dirty="0"/>
              <a:t>2. Intentional impairment of physical condition. </a:t>
            </a:r>
          </a:p>
          <a:p>
            <a:pPr>
              <a:buNone/>
            </a:pPr>
            <a:r>
              <a:rPr lang="en-US" dirty="0"/>
              <a:t>3. A violation of s. </a:t>
            </a:r>
            <a:r>
              <a:rPr lang="en-US" dirty="0">
                <a:hlinkClick r:id="rId2" tooltip="Statutes 940.225(1)"/>
              </a:rPr>
              <a:t>940.225 (1)</a:t>
            </a:r>
            <a:r>
              <a:rPr lang="en-US" dirty="0"/>
              <a:t>, </a:t>
            </a:r>
            <a:r>
              <a:rPr lang="en-US" dirty="0">
                <a:hlinkClick r:id="rId3" tooltip="Statutes 940.225(2)"/>
              </a:rPr>
              <a:t>(2)</a:t>
            </a:r>
            <a:r>
              <a:rPr lang="en-US" dirty="0"/>
              <a:t> or </a:t>
            </a:r>
            <a:r>
              <a:rPr lang="en-US" dirty="0">
                <a:hlinkClick r:id="rId4" tooltip="Statutes 940.225(3)"/>
              </a:rPr>
              <a:t>(3)</a:t>
            </a:r>
            <a:r>
              <a:rPr lang="en-US" dirty="0"/>
              <a:t>. [Sexual Assault]</a:t>
            </a:r>
          </a:p>
          <a:p>
            <a:pPr>
              <a:buNone/>
            </a:pPr>
            <a:r>
              <a:rPr lang="en-US" dirty="0"/>
              <a:t>4. A violation of s. </a:t>
            </a:r>
            <a:r>
              <a:rPr lang="en-US" dirty="0">
                <a:hlinkClick r:id="rId5" tooltip="Statutes 940.32"/>
              </a:rPr>
              <a:t>940.32</a:t>
            </a:r>
            <a:r>
              <a:rPr lang="en-US" dirty="0"/>
              <a:t>.</a:t>
            </a:r>
            <a:r>
              <a:rPr lang="en-US" b="1" cap="small" dirty="0"/>
              <a:t>  </a:t>
            </a:r>
            <a:r>
              <a:rPr lang="en-US" cap="small" dirty="0"/>
              <a:t>  [Stalking]</a:t>
            </a:r>
            <a:endParaRPr lang="en-US" dirty="0"/>
          </a:p>
          <a:p>
            <a:pPr>
              <a:buNone/>
            </a:pPr>
            <a:r>
              <a:rPr lang="en-US" dirty="0"/>
              <a:t>5. A violation of s. </a:t>
            </a:r>
            <a:r>
              <a:rPr lang="en-US" dirty="0">
                <a:hlinkClick r:id="rId6" tooltip="Statutes 943.01"/>
              </a:rPr>
              <a:t>943.01</a:t>
            </a:r>
            <a:r>
              <a:rPr lang="en-US" dirty="0"/>
              <a:t>, involving property that belongs to the individual. [Damage to Property]</a:t>
            </a:r>
          </a:p>
          <a:p>
            <a:pPr>
              <a:buNone/>
            </a:pPr>
            <a:r>
              <a:rPr lang="en-US" dirty="0"/>
              <a:t>6. A threat to engage in the conduct under 1-5. </a:t>
            </a:r>
          </a:p>
          <a:p>
            <a:endParaRPr lang="en-US" dirty="0"/>
          </a:p>
        </p:txBody>
      </p:sp>
    </p:spTree>
    <p:extLst>
      <p:ext uri="{BB962C8B-B14F-4D97-AF65-F5344CB8AC3E}">
        <p14:creationId xmlns:p14="http://schemas.microsoft.com/office/powerpoint/2010/main" val="3492073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Domestic Abuse? </a:t>
            </a:r>
          </a:p>
        </p:txBody>
      </p:sp>
      <p:sp>
        <p:nvSpPr>
          <p:cNvPr id="3" name="Content Placeholder 2"/>
          <p:cNvSpPr>
            <a:spLocks noGrp="1"/>
          </p:cNvSpPr>
          <p:nvPr>
            <p:ph idx="1"/>
          </p:nvPr>
        </p:nvSpPr>
        <p:spPr/>
        <p:txBody>
          <a:bodyPr/>
          <a:lstStyle/>
          <a:p>
            <a:r>
              <a:rPr lang="en-US" dirty="0"/>
              <a:t>Suggested Definition: Domestic abuse is a pattern of coercive tactics that are used to gain and maintain power and control in an ongoing, familiar relationship. </a:t>
            </a:r>
          </a:p>
          <a:p>
            <a:pPr marL="0" indent="0">
              <a:buNone/>
            </a:pPr>
            <a:endParaRPr lang="en-US" dirty="0"/>
          </a:p>
          <a:p>
            <a:r>
              <a:rPr lang="en-US" dirty="0"/>
              <a:t>Broader than Statute – Why? </a:t>
            </a:r>
          </a:p>
          <a:p>
            <a:endParaRPr lang="en-US" dirty="0"/>
          </a:p>
          <a:p>
            <a:endParaRPr lang="en-US" dirty="0"/>
          </a:p>
        </p:txBody>
      </p:sp>
    </p:spTree>
    <p:extLst>
      <p:ext uri="{BB962C8B-B14F-4D97-AF65-F5344CB8AC3E}">
        <p14:creationId xmlns:p14="http://schemas.microsoft.com/office/powerpoint/2010/main" val="1802538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Domestic Abuse is </a:t>
            </a:r>
            <a:r>
              <a:rPr lang="en-US" b="1" dirty="0"/>
              <a:t>NOT…</a:t>
            </a:r>
          </a:p>
        </p:txBody>
      </p:sp>
      <p:sp>
        <p:nvSpPr>
          <p:cNvPr id="3" name="Content Placeholder 2"/>
          <p:cNvSpPr>
            <a:spLocks noGrp="1"/>
          </p:cNvSpPr>
          <p:nvPr>
            <p:ph idx="1"/>
          </p:nvPr>
        </p:nvSpPr>
        <p:spPr/>
        <p:txBody>
          <a:bodyPr/>
          <a:lstStyle/>
          <a:p>
            <a:r>
              <a:rPr lang="en-US" dirty="0"/>
              <a:t>Mutual Abuse</a:t>
            </a:r>
          </a:p>
          <a:p>
            <a:r>
              <a:rPr lang="en-US" dirty="0"/>
              <a:t>Committed by individuals with brain injuries or dementia</a:t>
            </a:r>
          </a:p>
          <a:p>
            <a:r>
              <a:rPr lang="en-US" dirty="0"/>
              <a:t>Violence without the power and control dynamics or pattern</a:t>
            </a:r>
          </a:p>
          <a:p>
            <a:r>
              <a:rPr lang="en-US" dirty="0"/>
              <a:t>A loss of control</a:t>
            </a:r>
          </a:p>
        </p:txBody>
      </p:sp>
    </p:spTree>
    <p:extLst>
      <p:ext uri="{BB962C8B-B14F-4D97-AF65-F5344CB8AC3E}">
        <p14:creationId xmlns:p14="http://schemas.microsoft.com/office/powerpoint/2010/main" val="1641263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 to DV</a:t>
            </a:r>
          </a:p>
        </p:txBody>
      </p:sp>
      <p:sp>
        <p:nvSpPr>
          <p:cNvPr id="3" name="Content Placeholder 2"/>
          <p:cNvSpPr>
            <a:spLocks noGrp="1"/>
          </p:cNvSpPr>
          <p:nvPr>
            <p:ph idx="1"/>
          </p:nvPr>
        </p:nvSpPr>
        <p:spPr/>
        <p:txBody>
          <a:bodyPr>
            <a:normAutofit/>
          </a:bodyPr>
          <a:lstStyle/>
          <a:p>
            <a:pPr marL="0" indent="0">
              <a:buNone/>
            </a:pPr>
            <a:r>
              <a:rPr lang="en-US" sz="4000" dirty="0"/>
              <a:t>What is the most common question/response people have when people talk about a person experiencing domestic abuse? </a:t>
            </a:r>
          </a:p>
        </p:txBody>
      </p:sp>
    </p:spTree>
    <p:extLst>
      <p:ext uri="{BB962C8B-B14F-4D97-AF65-F5344CB8AC3E}">
        <p14:creationId xmlns:p14="http://schemas.microsoft.com/office/powerpoint/2010/main" val="2588214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Doesn’t She Just Leave? </a:t>
            </a:r>
          </a:p>
        </p:txBody>
      </p:sp>
      <p:sp>
        <p:nvSpPr>
          <p:cNvPr id="3" name="Content Placeholder 2"/>
          <p:cNvSpPr>
            <a:spLocks noGrp="1"/>
          </p:cNvSpPr>
          <p:nvPr>
            <p:ph idx="1"/>
          </p:nvPr>
        </p:nvSpPr>
        <p:spPr/>
        <p:txBody>
          <a:bodyPr/>
          <a:lstStyle/>
          <a:p>
            <a:r>
              <a:rPr lang="en-US" dirty="0"/>
              <a:t>Comings and Goings Exercise</a:t>
            </a:r>
          </a:p>
        </p:txBody>
      </p:sp>
    </p:spTree>
    <p:extLst>
      <p:ext uri="{BB962C8B-B14F-4D97-AF65-F5344CB8AC3E}">
        <p14:creationId xmlns:p14="http://schemas.microsoft.com/office/powerpoint/2010/main" val="3575342133"/>
      </p:ext>
    </p:extLst>
  </p:cSld>
  <p:clrMapOvr>
    <a:masterClrMapping/>
  </p:clrMapOvr>
</p:sld>
</file>

<file path=ppt/theme/theme1.xml><?xml version="1.0" encoding="utf-8"?>
<a:theme xmlns:a="http://schemas.openxmlformats.org/drawingml/2006/main" name="Basis">
  <a:themeElements>
    <a:clrScheme name="Custom 1">
      <a:dk1>
        <a:sysClr val="windowText" lastClr="000000"/>
      </a:dk1>
      <a:lt1>
        <a:sysClr val="window" lastClr="FFFFFF"/>
      </a:lt1>
      <a:dk2>
        <a:srgbClr val="373545"/>
      </a:dk2>
      <a:lt2>
        <a:srgbClr val="DCD8DC"/>
      </a:lt2>
      <a:accent1>
        <a:srgbClr val="5A2D82"/>
      </a:accent1>
      <a:accent2>
        <a:srgbClr val="A7A9AC"/>
      </a:accent2>
      <a:accent3>
        <a:srgbClr val="7AA2D5"/>
      </a:accent3>
      <a:accent4>
        <a:srgbClr val="97CA40"/>
      </a:accent4>
      <a:accent5>
        <a:srgbClr val="97CA40"/>
      </a:accent5>
      <a:accent6>
        <a:srgbClr val="A7A9AC"/>
      </a:accent6>
      <a:hlink>
        <a:srgbClr val="004D83"/>
      </a:hlink>
      <a:folHlink>
        <a:srgbClr val="2749F1"/>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End Abuse PPTx2" id="{714CAFD2-04E6-4F1C-9C8A-64BCC4530AF7}" vid="{5A7BAC16-F9D6-483C-8DAC-3EBD645B41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5C8668F0278DF408527B5868B9A5BDF" ma:contentTypeVersion="4" ma:contentTypeDescription="Create a new document." ma:contentTypeScope="" ma:versionID="03a6b4af3c4cd1b9bc235830a9ebb459">
  <xsd:schema xmlns:xsd="http://www.w3.org/2001/XMLSchema" xmlns:xs="http://www.w3.org/2001/XMLSchema" xmlns:p="http://schemas.microsoft.com/office/2006/metadata/properties" xmlns:ns2="2e23534b-6156-40e6-8495-3f70bbf75dd1" xmlns:ns3="d917baa8-2792-4f12-a4c7-cdc5ddcb87bf" targetNamespace="http://schemas.microsoft.com/office/2006/metadata/properties" ma:root="true" ma:fieldsID="e51e56970ff00922df22ff8aa375b741" ns2:_="" ns3:_="">
    <xsd:import namespace="2e23534b-6156-40e6-8495-3f70bbf75dd1"/>
    <xsd:import namespace="d917baa8-2792-4f12-a4c7-cdc5ddcb87b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23534b-6156-40e6-8495-3f70bbf75dd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917baa8-2792-4f12-a4c7-cdc5ddcb87bf"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254E23-3A69-4FB4-8AB5-89B91C866C2C}">
  <ds:schemaRefs>
    <ds:schemaRef ds:uri="http://purl.org/dc/terms/"/>
    <ds:schemaRef ds:uri="http://purl.org/dc/dcmitype/"/>
    <ds:schemaRef ds:uri="http://purl.org/dc/elements/1.1/"/>
    <ds:schemaRef ds:uri="http://schemas.microsoft.com/office/2006/metadata/properties"/>
    <ds:schemaRef ds:uri="http://schemas.microsoft.com/office/infopath/2007/PartnerControls"/>
    <ds:schemaRef ds:uri="http://schemas.microsoft.com/office/2006/documentManagement/types"/>
    <ds:schemaRef ds:uri="2e23534b-6156-40e6-8495-3f70bbf75dd1"/>
    <ds:schemaRef ds:uri="http://schemas.openxmlformats.org/package/2006/metadata/core-properties"/>
    <ds:schemaRef ds:uri="d917baa8-2792-4f12-a4c7-cdc5ddcb87bf"/>
    <ds:schemaRef ds:uri="http://www.w3.org/XML/1998/namespace"/>
  </ds:schemaRefs>
</ds:datastoreItem>
</file>

<file path=customXml/itemProps2.xml><?xml version="1.0" encoding="utf-8"?>
<ds:datastoreItem xmlns:ds="http://schemas.openxmlformats.org/officeDocument/2006/customXml" ds:itemID="{2414F682-977E-4F61-BC20-3CB8442018C4}">
  <ds:schemaRefs>
    <ds:schemaRef ds:uri="http://schemas.microsoft.com/sharepoint/v3/contenttype/forms"/>
  </ds:schemaRefs>
</ds:datastoreItem>
</file>

<file path=customXml/itemProps3.xml><?xml version="1.0" encoding="utf-8"?>
<ds:datastoreItem xmlns:ds="http://schemas.openxmlformats.org/officeDocument/2006/customXml" ds:itemID="{90DAF7F5-B657-44AE-9A53-59725D57E5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23534b-6156-40e6-8495-3f70bbf75dd1"/>
    <ds:schemaRef ds:uri="d917baa8-2792-4f12-a4c7-cdc5ddcb8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Grant_Writing_Webinar_PPP_08-2017</Template>
  <TotalTime>474</TotalTime>
  <Words>1413</Words>
  <Application>Microsoft Office PowerPoint</Application>
  <PresentationFormat>On-screen Show (4:3)</PresentationFormat>
  <Paragraphs>141</Paragraphs>
  <Slides>31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Corbel</vt:lpstr>
      <vt:lpstr>Basis</vt:lpstr>
      <vt:lpstr>Dynamics of Domestic Abuse</vt:lpstr>
      <vt:lpstr>PowerPoint Presentation</vt:lpstr>
      <vt:lpstr>First Exercise – Five Questions</vt:lpstr>
      <vt:lpstr>Definition of Domestic Abuse  WI State Statute – 968.075</vt:lpstr>
      <vt:lpstr>More legal definitions-813.12(1)(am)</vt:lpstr>
      <vt:lpstr>What is Domestic Abuse? </vt:lpstr>
      <vt:lpstr>Domestic Abuse is NOT…</vt:lpstr>
      <vt:lpstr>Response to DV</vt:lpstr>
      <vt:lpstr>Why Doesn’t She Just Leave? </vt:lpstr>
      <vt:lpstr>PowerPoint Presentation</vt:lpstr>
      <vt:lpstr>What does a batterer believe? </vt:lpstr>
      <vt:lpstr>The Abusive Mentality</vt:lpstr>
      <vt:lpstr>The Abusive Mentality – Part 2</vt:lpstr>
      <vt:lpstr>ENTITLEMENT</vt:lpstr>
      <vt:lpstr>PowerPoint Presentation</vt:lpstr>
      <vt:lpstr>PowerPoint Presentation</vt:lpstr>
      <vt:lpstr>Myths About Domestic Violence</vt:lpstr>
      <vt:lpstr>15 MINUTE BREAK</vt:lpstr>
      <vt:lpstr>Serving DV Survivors:  Who is Affected? </vt:lpstr>
      <vt:lpstr>Serving DV Survivors VAWA and FVPSA Compliance</vt:lpstr>
      <vt:lpstr>Serving DV Survivors VAWA and FVPSA Compliance</vt:lpstr>
      <vt:lpstr>Serving DV Survivors Confidentiality</vt:lpstr>
      <vt:lpstr>Serving DV Survivors  Red Flags</vt:lpstr>
      <vt:lpstr>Serving DV Survivors  Red Flags</vt:lpstr>
      <vt:lpstr>Serving DV Survivors  Trauma</vt:lpstr>
      <vt:lpstr>Serving DV Survivors  Trauma Responses</vt:lpstr>
      <vt:lpstr>Serving DV Survivors  Trauma Responses</vt:lpstr>
      <vt:lpstr>Serving Human Trafficking Survivors Unique Service Needs</vt:lpstr>
      <vt:lpstr>Serving Human Trafficking Survivors Services and Resources</vt:lpstr>
      <vt:lpstr>QUESTIONS?</vt:lpstr>
      <vt:lpstr>End Domestic Abuse Wisconsin:  The Wisconsin Coalition  Against Domestic Violence www.endabusewi.org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Civic Engagement Project</dc:title>
  <dc:creator>Adrienne Roach</dc:creator>
  <cp:lastModifiedBy>Roach, Adrienne N</cp:lastModifiedBy>
  <cp:revision>39</cp:revision>
  <cp:lastPrinted>2018-05-08T21:06:47Z</cp:lastPrinted>
  <dcterms:created xsi:type="dcterms:W3CDTF">2017-12-01T22:17:32Z</dcterms:created>
  <dcterms:modified xsi:type="dcterms:W3CDTF">2018-05-17T12:15:04Z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0x01010025C8668F0278DF408527B5868B9A5BDF</vt:lpwstr>
  </property>
</Properties>
</file>