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2"/>
  </p:sldMasterIdLst>
  <p:notesMasterIdLst>
    <p:notesMasterId r:id="rId15"/>
  </p:notesMasterIdLst>
  <p:handoutMasterIdLst>
    <p:handoutMasterId r:id="rId16"/>
  </p:handoutMasterIdLst>
  <p:sldIdLst>
    <p:sldId id="256" r:id="rId3"/>
    <p:sldId id="452" r:id="rId4"/>
    <p:sldId id="448" r:id="rId5"/>
    <p:sldId id="449" r:id="rId6"/>
    <p:sldId id="450" r:id="rId7"/>
    <p:sldId id="455" r:id="rId8"/>
    <p:sldId id="454" r:id="rId9"/>
    <p:sldId id="458" r:id="rId10"/>
    <p:sldId id="457" r:id="rId11"/>
    <p:sldId id="456" r:id="rId12"/>
    <p:sldId id="459" r:id="rId13"/>
    <p:sldId id="460" r:id="rId14"/>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39" autoAdjust="0"/>
    <p:restoredTop sz="95274" autoAdjust="0"/>
  </p:normalViewPr>
  <p:slideViewPr>
    <p:cSldViewPr snapToGrid="0">
      <p:cViewPr varScale="1">
        <p:scale>
          <a:sx n="86" d="100"/>
          <a:sy n="86" d="100"/>
        </p:scale>
        <p:origin x="686" y="72"/>
      </p:cViewPr>
      <p:guideLst>
        <p:guide pos="3840"/>
        <p:guide orient="horz" pos="2160"/>
      </p:guideLst>
    </p:cSldViewPr>
  </p:slid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FB18F2-A831-453A-9399-80CBC393F226}" type="doc">
      <dgm:prSet loTypeId="urn:microsoft.com/office/officeart/2008/layout/LinedList" loCatId="list" qsTypeId="urn:microsoft.com/office/officeart/2005/8/quickstyle/simple3" qsCatId="simple" csTypeId="urn:microsoft.com/office/officeart/2005/8/colors/accent5_1" csCatId="accent5"/>
      <dgm:spPr/>
      <dgm:t>
        <a:bodyPr/>
        <a:lstStyle/>
        <a:p>
          <a:endParaRPr lang="en-US"/>
        </a:p>
      </dgm:t>
    </dgm:pt>
    <dgm:pt modelId="{F0AE351D-F34D-41FF-8865-F166EEDB2E06}">
      <dgm:prSet/>
      <dgm:spPr/>
      <dgm:t>
        <a:bodyPr/>
        <a:lstStyle/>
        <a:p>
          <a:r>
            <a:rPr lang="en-US" dirty="0"/>
            <a:t>HUD began implementing the COC process in 1995 through the Notice of Funding Available (NOFA).  </a:t>
          </a:r>
        </a:p>
      </dgm:t>
    </dgm:pt>
    <dgm:pt modelId="{94E61F27-CF21-4E7D-8B9B-D60C374C95A8}" type="parTrans" cxnId="{341646DF-B0C8-48F4-B6C3-6BC293B7BF79}">
      <dgm:prSet/>
      <dgm:spPr/>
      <dgm:t>
        <a:bodyPr/>
        <a:lstStyle/>
        <a:p>
          <a:endParaRPr lang="en-US"/>
        </a:p>
      </dgm:t>
    </dgm:pt>
    <dgm:pt modelId="{A161E52C-62EC-45AA-8A16-C75868FF34D1}" type="sibTrans" cxnId="{341646DF-B0C8-48F4-B6C3-6BC293B7BF79}">
      <dgm:prSet/>
      <dgm:spPr/>
      <dgm:t>
        <a:bodyPr/>
        <a:lstStyle/>
        <a:p>
          <a:endParaRPr lang="en-US"/>
        </a:p>
      </dgm:t>
    </dgm:pt>
    <dgm:pt modelId="{F6D23B99-8802-402D-A00D-37B6AE409186}">
      <dgm:prSet/>
      <dgm:spPr/>
      <dgm:t>
        <a:bodyPr/>
        <a:lstStyle/>
        <a:p>
          <a:r>
            <a:rPr lang="en-US" dirty="0"/>
            <a:t>Each year, the NOFA guided the development of COCs and encouraged communities to work together to address homelessness in a coordinated manner. In addition, HUD published user guides and FAQs and other technical assistance materials to assist communities develop effective COCs.</a:t>
          </a:r>
        </a:p>
      </dgm:t>
    </dgm:pt>
    <dgm:pt modelId="{A82DA577-474C-4BAF-898D-7817AACAFCA9}" type="parTrans" cxnId="{BFA95F69-498F-46B7-9BBD-5F633CFD000E}">
      <dgm:prSet/>
      <dgm:spPr/>
      <dgm:t>
        <a:bodyPr/>
        <a:lstStyle/>
        <a:p>
          <a:endParaRPr lang="en-US"/>
        </a:p>
      </dgm:t>
    </dgm:pt>
    <dgm:pt modelId="{1D1757C8-FFDB-43FC-8AED-7B7F29EC382C}" type="sibTrans" cxnId="{BFA95F69-498F-46B7-9BBD-5F633CFD000E}">
      <dgm:prSet/>
      <dgm:spPr/>
      <dgm:t>
        <a:bodyPr/>
        <a:lstStyle/>
        <a:p>
          <a:endParaRPr lang="en-US"/>
        </a:p>
      </dgm:t>
    </dgm:pt>
    <dgm:pt modelId="{347F08DB-3545-47B0-B284-7603DA949108}">
      <dgm:prSet/>
      <dgm:spPr/>
      <dgm:t>
        <a:bodyPr/>
        <a:lstStyle/>
        <a:p>
          <a:r>
            <a:rPr lang="en-US" dirty="0"/>
            <a:t>This method resulted in scattered information not easily located. </a:t>
          </a:r>
        </a:p>
      </dgm:t>
    </dgm:pt>
    <dgm:pt modelId="{D5D9CECA-0AC4-4DF1-82A0-C0FD624E57AF}" type="parTrans" cxnId="{815DEF25-9A17-4CF6-80C0-021A82C9965F}">
      <dgm:prSet/>
      <dgm:spPr/>
      <dgm:t>
        <a:bodyPr/>
        <a:lstStyle/>
        <a:p>
          <a:endParaRPr lang="en-US"/>
        </a:p>
      </dgm:t>
    </dgm:pt>
    <dgm:pt modelId="{0E8508FA-03D2-4422-AF5C-53B122FEF9B0}" type="sibTrans" cxnId="{815DEF25-9A17-4CF6-80C0-021A82C9965F}">
      <dgm:prSet/>
      <dgm:spPr/>
      <dgm:t>
        <a:bodyPr/>
        <a:lstStyle/>
        <a:p>
          <a:endParaRPr lang="en-US"/>
        </a:p>
      </dgm:t>
    </dgm:pt>
    <dgm:pt modelId="{13934C86-96BA-461C-BE9E-A9D149E8958F}">
      <dgm:prSet/>
      <dgm:spPr/>
      <dgm:t>
        <a:bodyPr/>
        <a:lstStyle/>
        <a:p>
          <a:r>
            <a:rPr lang="en-US" dirty="0"/>
            <a:t>The COC Program Interim Rule changes this.  </a:t>
          </a:r>
        </a:p>
      </dgm:t>
    </dgm:pt>
    <dgm:pt modelId="{6EBCDBA3-15B9-409A-8ECF-85055B93CE0A}" type="parTrans" cxnId="{8B3CEA14-2C46-4F1B-AF81-E24F431878DC}">
      <dgm:prSet/>
      <dgm:spPr/>
      <dgm:t>
        <a:bodyPr/>
        <a:lstStyle/>
        <a:p>
          <a:endParaRPr lang="en-US"/>
        </a:p>
      </dgm:t>
    </dgm:pt>
    <dgm:pt modelId="{46259099-36C4-4731-B0BF-C0C6400A53B7}" type="sibTrans" cxnId="{8B3CEA14-2C46-4F1B-AF81-E24F431878DC}">
      <dgm:prSet/>
      <dgm:spPr/>
      <dgm:t>
        <a:bodyPr/>
        <a:lstStyle/>
        <a:p>
          <a:endParaRPr lang="en-US"/>
        </a:p>
      </dgm:t>
    </dgm:pt>
    <dgm:pt modelId="{E6FD7F45-1BFE-4611-89E5-916D46845171}" type="pres">
      <dgm:prSet presAssocID="{0BFB18F2-A831-453A-9399-80CBC393F226}" presName="vert0" presStyleCnt="0">
        <dgm:presLayoutVars>
          <dgm:dir/>
          <dgm:animOne val="branch"/>
          <dgm:animLvl val="lvl"/>
        </dgm:presLayoutVars>
      </dgm:prSet>
      <dgm:spPr/>
    </dgm:pt>
    <dgm:pt modelId="{61ACB9AD-0E87-48C0-87E0-6C3A7AE9EEC6}" type="pres">
      <dgm:prSet presAssocID="{F0AE351D-F34D-41FF-8865-F166EEDB2E06}" presName="thickLine" presStyleLbl="alignNode1" presStyleIdx="0" presStyleCnt="4"/>
      <dgm:spPr/>
    </dgm:pt>
    <dgm:pt modelId="{CEF53CA6-CC6F-4BE5-955C-DD53A7E436C4}" type="pres">
      <dgm:prSet presAssocID="{F0AE351D-F34D-41FF-8865-F166EEDB2E06}" presName="horz1" presStyleCnt="0"/>
      <dgm:spPr/>
    </dgm:pt>
    <dgm:pt modelId="{34FBF066-320B-4FA3-9A08-CB66303ED52E}" type="pres">
      <dgm:prSet presAssocID="{F0AE351D-F34D-41FF-8865-F166EEDB2E06}" presName="tx1" presStyleLbl="revTx" presStyleIdx="0" presStyleCnt="4"/>
      <dgm:spPr/>
    </dgm:pt>
    <dgm:pt modelId="{CCB5D15D-5D13-4F98-A1EE-55194F5591DA}" type="pres">
      <dgm:prSet presAssocID="{F0AE351D-F34D-41FF-8865-F166EEDB2E06}" presName="vert1" presStyleCnt="0"/>
      <dgm:spPr/>
    </dgm:pt>
    <dgm:pt modelId="{7581D198-5054-432D-8DCA-D778C382A369}" type="pres">
      <dgm:prSet presAssocID="{F6D23B99-8802-402D-A00D-37B6AE409186}" presName="thickLine" presStyleLbl="alignNode1" presStyleIdx="1" presStyleCnt="4"/>
      <dgm:spPr/>
    </dgm:pt>
    <dgm:pt modelId="{1B807BBC-5F86-4113-BFF5-793C4A3D971D}" type="pres">
      <dgm:prSet presAssocID="{F6D23B99-8802-402D-A00D-37B6AE409186}" presName="horz1" presStyleCnt="0"/>
      <dgm:spPr/>
    </dgm:pt>
    <dgm:pt modelId="{145970FE-B1FE-4810-9B1D-549A743DB9BB}" type="pres">
      <dgm:prSet presAssocID="{F6D23B99-8802-402D-A00D-37B6AE409186}" presName="tx1" presStyleLbl="revTx" presStyleIdx="1" presStyleCnt="4"/>
      <dgm:spPr/>
    </dgm:pt>
    <dgm:pt modelId="{C3E32FFA-59E7-4AE4-BB12-8F34C5AF6C2A}" type="pres">
      <dgm:prSet presAssocID="{F6D23B99-8802-402D-A00D-37B6AE409186}" presName="vert1" presStyleCnt="0"/>
      <dgm:spPr/>
    </dgm:pt>
    <dgm:pt modelId="{349EE586-1D4B-4C62-86DF-A895FE4BE064}" type="pres">
      <dgm:prSet presAssocID="{347F08DB-3545-47B0-B284-7603DA949108}" presName="thickLine" presStyleLbl="alignNode1" presStyleIdx="2" presStyleCnt="4"/>
      <dgm:spPr/>
    </dgm:pt>
    <dgm:pt modelId="{E16367F8-5266-47AC-A46E-DD1EFE3FFADA}" type="pres">
      <dgm:prSet presAssocID="{347F08DB-3545-47B0-B284-7603DA949108}" presName="horz1" presStyleCnt="0"/>
      <dgm:spPr/>
    </dgm:pt>
    <dgm:pt modelId="{010EDC48-7EED-4AE7-9F8C-C8892B9DE6B3}" type="pres">
      <dgm:prSet presAssocID="{347F08DB-3545-47B0-B284-7603DA949108}" presName="tx1" presStyleLbl="revTx" presStyleIdx="2" presStyleCnt="4"/>
      <dgm:spPr/>
    </dgm:pt>
    <dgm:pt modelId="{8F915989-86A9-40F7-B212-368932D5D7C3}" type="pres">
      <dgm:prSet presAssocID="{347F08DB-3545-47B0-B284-7603DA949108}" presName="vert1" presStyleCnt="0"/>
      <dgm:spPr/>
    </dgm:pt>
    <dgm:pt modelId="{848DC941-001B-4E79-BCB2-02C1E6006F85}" type="pres">
      <dgm:prSet presAssocID="{13934C86-96BA-461C-BE9E-A9D149E8958F}" presName="thickLine" presStyleLbl="alignNode1" presStyleIdx="3" presStyleCnt="4"/>
      <dgm:spPr/>
    </dgm:pt>
    <dgm:pt modelId="{CAC7749A-90F9-489B-A0CB-D1DAFE5B7A42}" type="pres">
      <dgm:prSet presAssocID="{13934C86-96BA-461C-BE9E-A9D149E8958F}" presName="horz1" presStyleCnt="0"/>
      <dgm:spPr/>
    </dgm:pt>
    <dgm:pt modelId="{BA3944F3-73BA-4975-B90B-5BCFC37AA836}" type="pres">
      <dgm:prSet presAssocID="{13934C86-96BA-461C-BE9E-A9D149E8958F}" presName="tx1" presStyleLbl="revTx" presStyleIdx="3" presStyleCnt="4"/>
      <dgm:spPr/>
    </dgm:pt>
    <dgm:pt modelId="{7E97B301-A858-407D-87C7-F586EAF49FAB}" type="pres">
      <dgm:prSet presAssocID="{13934C86-96BA-461C-BE9E-A9D149E8958F}" presName="vert1" presStyleCnt="0"/>
      <dgm:spPr/>
    </dgm:pt>
  </dgm:ptLst>
  <dgm:cxnLst>
    <dgm:cxn modelId="{8B3CEA14-2C46-4F1B-AF81-E24F431878DC}" srcId="{0BFB18F2-A831-453A-9399-80CBC393F226}" destId="{13934C86-96BA-461C-BE9E-A9D149E8958F}" srcOrd="3" destOrd="0" parTransId="{6EBCDBA3-15B9-409A-8ECF-85055B93CE0A}" sibTransId="{46259099-36C4-4731-B0BF-C0C6400A53B7}"/>
    <dgm:cxn modelId="{815DEF25-9A17-4CF6-80C0-021A82C9965F}" srcId="{0BFB18F2-A831-453A-9399-80CBC393F226}" destId="{347F08DB-3545-47B0-B284-7603DA949108}" srcOrd="2" destOrd="0" parTransId="{D5D9CECA-0AC4-4DF1-82A0-C0FD624E57AF}" sibTransId="{0E8508FA-03D2-4422-AF5C-53B122FEF9B0}"/>
    <dgm:cxn modelId="{1243C165-F1C7-475E-A652-19723D86C507}" type="presOf" srcId="{0BFB18F2-A831-453A-9399-80CBC393F226}" destId="{E6FD7F45-1BFE-4611-89E5-916D46845171}" srcOrd="0" destOrd="0" presId="urn:microsoft.com/office/officeart/2008/layout/LinedList"/>
    <dgm:cxn modelId="{BFA95F69-498F-46B7-9BBD-5F633CFD000E}" srcId="{0BFB18F2-A831-453A-9399-80CBC393F226}" destId="{F6D23B99-8802-402D-A00D-37B6AE409186}" srcOrd="1" destOrd="0" parTransId="{A82DA577-474C-4BAF-898D-7817AACAFCA9}" sibTransId="{1D1757C8-FFDB-43FC-8AED-7B7F29EC382C}"/>
    <dgm:cxn modelId="{30AE0B70-90A8-4267-AE7E-B842D7939248}" type="presOf" srcId="{13934C86-96BA-461C-BE9E-A9D149E8958F}" destId="{BA3944F3-73BA-4975-B90B-5BCFC37AA836}" srcOrd="0" destOrd="0" presId="urn:microsoft.com/office/officeart/2008/layout/LinedList"/>
    <dgm:cxn modelId="{F5947774-C5A3-472E-9345-B9FB09455A62}" type="presOf" srcId="{F0AE351D-F34D-41FF-8865-F166EEDB2E06}" destId="{34FBF066-320B-4FA3-9A08-CB66303ED52E}" srcOrd="0" destOrd="0" presId="urn:microsoft.com/office/officeart/2008/layout/LinedList"/>
    <dgm:cxn modelId="{D2B2188D-3D7B-430C-AE15-51B022876FCE}" type="presOf" srcId="{347F08DB-3545-47B0-B284-7603DA949108}" destId="{010EDC48-7EED-4AE7-9F8C-C8892B9DE6B3}" srcOrd="0" destOrd="0" presId="urn:microsoft.com/office/officeart/2008/layout/LinedList"/>
    <dgm:cxn modelId="{ECD77ADC-8FA3-45DA-AF25-748DBAF6D9AB}" type="presOf" srcId="{F6D23B99-8802-402D-A00D-37B6AE409186}" destId="{145970FE-B1FE-4810-9B1D-549A743DB9BB}" srcOrd="0" destOrd="0" presId="urn:microsoft.com/office/officeart/2008/layout/LinedList"/>
    <dgm:cxn modelId="{341646DF-B0C8-48F4-B6C3-6BC293B7BF79}" srcId="{0BFB18F2-A831-453A-9399-80CBC393F226}" destId="{F0AE351D-F34D-41FF-8865-F166EEDB2E06}" srcOrd="0" destOrd="0" parTransId="{94E61F27-CF21-4E7D-8B9B-D60C374C95A8}" sibTransId="{A161E52C-62EC-45AA-8A16-C75868FF34D1}"/>
    <dgm:cxn modelId="{5B587DF3-4446-406D-B48D-12C531007FCA}" type="presParOf" srcId="{E6FD7F45-1BFE-4611-89E5-916D46845171}" destId="{61ACB9AD-0E87-48C0-87E0-6C3A7AE9EEC6}" srcOrd="0" destOrd="0" presId="urn:microsoft.com/office/officeart/2008/layout/LinedList"/>
    <dgm:cxn modelId="{E0FA9194-CC74-479E-B97E-503386A32F8D}" type="presParOf" srcId="{E6FD7F45-1BFE-4611-89E5-916D46845171}" destId="{CEF53CA6-CC6F-4BE5-955C-DD53A7E436C4}" srcOrd="1" destOrd="0" presId="urn:microsoft.com/office/officeart/2008/layout/LinedList"/>
    <dgm:cxn modelId="{DC08ACEB-78F7-4473-ADE9-A8ACCFB6CB79}" type="presParOf" srcId="{CEF53CA6-CC6F-4BE5-955C-DD53A7E436C4}" destId="{34FBF066-320B-4FA3-9A08-CB66303ED52E}" srcOrd="0" destOrd="0" presId="urn:microsoft.com/office/officeart/2008/layout/LinedList"/>
    <dgm:cxn modelId="{68DA8063-F4BB-4FF8-8379-A668DA404388}" type="presParOf" srcId="{CEF53CA6-CC6F-4BE5-955C-DD53A7E436C4}" destId="{CCB5D15D-5D13-4F98-A1EE-55194F5591DA}" srcOrd="1" destOrd="0" presId="urn:microsoft.com/office/officeart/2008/layout/LinedList"/>
    <dgm:cxn modelId="{1B452F4C-50B4-45D3-93DC-EF6B4FB204FC}" type="presParOf" srcId="{E6FD7F45-1BFE-4611-89E5-916D46845171}" destId="{7581D198-5054-432D-8DCA-D778C382A369}" srcOrd="2" destOrd="0" presId="urn:microsoft.com/office/officeart/2008/layout/LinedList"/>
    <dgm:cxn modelId="{93AED04D-02ED-4FF5-BEBB-40A5E3F21316}" type="presParOf" srcId="{E6FD7F45-1BFE-4611-89E5-916D46845171}" destId="{1B807BBC-5F86-4113-BFF5-793C4A3D971D}" srcOrd="3" destOrd="0" presId="urn:microsoft.com/office/officeart/2008/layout/LinedList"/>
    <dgm:cxn modelId="{9ECF73E5-363A-4309-B2D1-4F037D5CD2EC}" type="presParOf" srcId="{1B807BBC-5F86-4113-BFF5-793C4A3D971D}" destId="{145970FE-B1FE-4810-9B1D-549A743DB9BB}" srcOrd="0" destOrd="0" presId="urn:microsoft.com/office/officeart/2008/layout/LinedList"/>
    <dgm:cxn modelId="{EE24549B-13F4-401E-AEC9-B9B67438D26B}" type="presParOf" srcId="{1B807BBC-5F86-4113-BFF5-793C4A3D971D}" destId="{C3E32FFA-59E7-4AE4-BB12-8F34C5AF6C2A}" srcOrd="1" destOrd="0" presId="urn:microsoft.com/office/officeart/2008/layout/LinedList"/>
    <dgm:cxn modelId="{CB4D6D28-F0FD-491B-82DF-15B90C4EB573}" type="presParOf" srcId="{E6FD7F45-1BFE-4611-89E5-916D46845171}" destId="{349EE586-1D4B-4C62-86DF-A895FE4BE064}" srcOrd="4" destOrd="0" presId="urn:microsoft.com/office/officeart/2008/layout/LinedList"/>
    <dgm:cxn modelId="{12EF870A-908A-40D6-A4E0-C97EBE73C518}" type="presParOf" srcId="{E6FD7F45-1BFE-4611-89E5-916D46845171}" destId="{E16367F8-5266-47AC-A46E-DD1EFE3FFADA}" srcOrd="5" destOrd="0" presId="urn:microsoft.com/office/officeart/2008/layout/LinedList"/>
    <dgm:cxn modelId="{F708F80E-5914-4B77-9F03-5183E1626258}" type="presParOf" srcId="{E16367F8-5266-47AC-A46E-DD1EFE3FFADA}" destId="{010EDC48-7EED-4AE7-9F8C-C8892B9DE6B3}" srcOrd="0" destOrd="0" presId="urn:microsoft.com/office/officeart/2008/layout/LinedList"/>
    <dgm:cxn modelId="{C6605A7F-0529-4F16-94D4-8AAF636D9DAB}" type="presParOf" srcId="{E16367F8-5266-47AC-A46E-DD1EFE3FFADA}" destId="{8F915989-86A9-40F7-B212-368932D5D7C3}" srcOrd="1" destOrd="0" presId="urn:microsoft.com/office/officeart/2008/layout/LinedList"/>
    <dgm:cxn modelId="{3A6B56FE-3D85-44CB-A5B7-A33044EE6990}" type="presParOf" srcId="{E6FD7F45-1BFE-4611-89E5-916D46845171}" destId="{848DC941-001B-4E79-BCB2-02C1E6006F85}" srcOrd="6" destOrd="0" presId="urn:microsoft.com/office/officeart/2008/layout/LinedList"/>
    <dgm:cxn modelId="{01E8339E-B217-4609-8696-501CCABE547E}" type="presParOf" srcId="{E6FD7F45-1BFE-4611-89E5-916D46845171}" destId="{CAC7749A-90F9-489B-A0CB-D1DAFE5B7A42}" srcOrd="7" destOrd="0" presId="urn:microsoft.com/office/officeart/2008/layout/LinedList"/>
    <dgm:cxn modelId="{0CA5D6D7-884B-4002-959A-C4289BA9A5F6}" type="presParOf" srcId="{CAC7749A-90F9-489B-A0CB-D1DAFE5B7A42}" destId="{BA3944F3-73BA-4975-B90B-5BCFC37AA836}" srcOrd="0" destOrd="0" presId="urn:microsoft.com/office/officeart/2008/layout/LinedList"/>
    <dgm:cxn modelId="{AE90CDAD-6236-4BB8-805F-ACBD549A5F52}" type="presParOf" srcId="{CAC7749A-90F9-489B-A0CB-D1DAFE5B7A42}" destId="{7E97B301-A858-407D-87C7-F586EAF49FAB}"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B94A0D-6277-4A94-AC43-A13E2001BC5C}" type="doc">
      <dgm:prSet loTypeId="urn:microsoft.com/office/officeart/2016/7/layout/HorizontalActionList" loCatId="List" qsTypeId="urn:microsoft.com/office/officeart/2005/8/quickstyle/simple5" qsCatId="simple" csTypeId="urn:microsoft.com/office/officeart/2005/8/colors/accent1_1" csCatId="accent1"/>
      <dgm:spPr/>
      <dgm:t>
        <a:bodyPr/>
        <a:lstStyle/>
        <a:p>
          <a:endParaRPr lang="en-US"/>
        </a:p>
      </dgm:t>
    </dgm:pt>
    <dgm:pt modelId="{832755DF-5A22-46F4-88E0-1CF08D06CD24}">
      <dgm:prSet/>
      <dgm:spPr/>
      <dgm:t>
        <a:bodyPr/>
        <a:lstStyle/>
        <a:p>
          <a:r>
            <a:rPr lang="en-US"/>
            <a:t>Operate the Continuum of Care</a:t>
          </a:r>
        </a:p>
      </dgm:t>
    </dgm:pt>
    <dgm:pt modelId="{9BABB3A5-0084-4BCA-9DCF-0B57B2FEBE90}" type="parTrans" cxnId="{6B3CD9BD-5289-4AEA-8A59-4E6551F21499}">
      <dgm:prSet/>
      <dgm:spPr/>
      <dgm:t>
        <a:bodyPr/>
        <a:lstStyle/>
        <a:p>
          <a:endParaRPr lang="en-US"/>
        </a:p>
      </dgm:t>
    </dgm:pt>
    <dgm:pt modelId="{66F79167-117B-4511-9297-46EED81B0ABF}" type="sibTrans" cxnId="{6B3CD9BD-5289-4AEA-8A59-4E6551F21499}">
      <dgm:prSet/>
      <dgm:spPr/>
      <dgm:t>
        <a:bodyPr/>
        <a:lstStyle/>
        <a:p>
          <a:endParaRPr lang="en-US"/>
        </a:p>
      </dgm:t>
    </dgm:pt>
    <dgm:pt modelId="{5B199925-6869-4A5F-8C55-877BE1A367A0}">
      <dgm:prSet/>
      <dgm:spPr/>
      <dgm:t>
        <a:bodyPr/>
        <a:lstStyle/>
        <a:p>
          <a:r>
            <a:rPr lang="en-US"/>
            <a:t>Conduct meetings</a:t>
          </a:r>
        </a:p>
      </dgm:t>
    </dgm:pt>
    <dgm:pt modelId="{E364C8D9-9FF1-4D33-813D-E472F2F6769A}" type="parTrans" cxnId="{AFDC997D-C791-4FD9-BB95-E6446528B88B}">
      <dgm:prSet/>
      <dgm:spPr/>
      <dgm:t>
        <a:bodyPr/>
        <a:lstStyle/>
        <a:p>
          <a:endParaRPr lang="en-US"/>
        </a:p>
      </dgm:t>
    </dgm:pt>
    <dgm:pt modelId="{6E7A0A51-1E94-42B4-A928-5B692C7AB56C}" type="sibTrans" cxnId="{AFDC997D-C791-4FD9-BB95-E6446528B88B}">
      <dgm:prSet/>
      <dgm:spPr/>
      <dgm:t>
        <a:bodyPr/>
        <a:lstStyle/>
        <a:p>
          <a:endParaRPr lang="en-US"/>
        </a:p>
      </dgm:t>
    </dgm:pt>
    <dgm:pt modelId="{53AE7D8B-1FC5-4274-88FC-0737D25AD36E}">
      <dgm:prSet/>
      <dgm:spPr/>
      <dgm:t>
        <a:bodyPr/>
        <a:lstStyle/>
        <a:p>
          <a:r>
            <a:rPr lang="en-US"/>
            <a:t>Monitor projects </a:t>
          </a:r>
        </a:p>
      </dgm:t>
    </dgm:pt>
    <dgm:pt modelId="{66A5537A-CFD2-4903-9BF2-2512253C7812}" type="parTrans" cxnId="{6AC1DF46-DB4A-4AED-836E-9C3436904F5E}">
      <dgm:prSet/>
      <dgm:spPr/>
      <dgm:t>
        <a:bodyPr/>
        <a:lstStyle/>
        <a:p>
          <a:endParaRPr lang="en-US"/>
        </a:p>
      </dgm:t>
    </dgm:pt>
    <dgm:pt modelId="{C58F5457-7A0F-4088-823E-1B27A4788954}" type="sibTrans" cxnId="{6AC1DF46-DB4A-4AED-836E-9C3436904F5E}">
      <dgm:prSet/>
      <dgm:spPr/>
      <dgm:t>
        <a:bodyPr/>
        <a:lstStyle/>
        <a:p>
          <a:endParaRPr lang="en-US"/>
        </a:p>
      </dgm:t>
    </dgm:pt>
    <dgm:pt modelId="{B1A233DE-0AA4-423A-888A-3CF5DA7DA063}">
      <dgm:prSet/>
      <dgm:spPr/>
      <dgm:t>
        <a:bodyPr/>
        <a:lstStyle/>
        <a:p>
          <a:r>
            <a:rPr lang="en-US"/>
            <a:t>Evaluate performance</a:t>
          </a:r>
        </a:p>
      </dgm:t>
    </dgm:pt>
    <dgm:pt modelId="{E0B55EC6-6B41-43CE-87F3-6BF5B2E964B1}" type="parTrans" cxnId="{A69F63E1-6BDC-44FC-956D-C85ACBF45D18}">
      <dgm:prSet/>
      <dgm:spPr/>
      <dgm:t>
        <a:bodyPr/>
        <a:lstStyle/>
        <a:p>
          <a:endParaRPr lang="en-US"/>
        </a:p>
      </dgm:t>
    </dgm:pt>
    <dgm:pt modelId="{6ED8D75C-36FE-4995-8279-E0413C4152E4}" type="sibTrans" cxnId="{A69F63E1-6BDC-44FC-956D-C85ACBF45D18}">
      <dgm:prSet/>
      <dgm:spPr/>
      <dgm:t>
        <a:bodyPr/>
        <a:lstStyle/>
        <a:p>
          <a:endParaRPr lang="en-US"/>
        </a:p>
      </dgm:t>
    </dgm:pt>
    <dgm:pt modelId="{3E71C2CD-015C-40CB-BB8C-D6E8FB29EA38}">
      <dgm:prSet/>
      <dgm:spPr/>
      <dgm:t>
        <a:bodyPr/>
        <a:lstStyle/>
        <a:p>
          <a:r>
            <a:rPr lang="en-US"/>
            <a:t>Establish a coordinated assessment system with written standards and prioritization</a:t>
          </a:r>
        </a:p>
      </dgm:t>
    </dgm:pt>
    <dgm:pt modelId="{1431503A-3675-40C5-8450-3C167896ADBF}" type="parTrans" cxnId="{6C5026CB-3D6C-4596-BEA3-647A7CB888A5}">
      <dgm:prSet/>
      <dgm:spPr/>
      <dgm:t>
        <a:bodyPr/>
        <a:lstStyle/>
        <a:p>
          <a:endParaRPr lang="en-US"/>
        </a:p>
      </dgm:t>
    </dgm:pt>
    <dgm:pt modelId="{4C00E419-F507-41CD-A8B1-17C4F30CAEBF}" type="sibTrans" cxnId="{6C5026CB-3D6C-4596-BEA3-647A7CB888A5}">
      <dgm:prSet/>
      <dgm:spPr/>
      <dgm:t>
        <a:bodyPr/>
        <a:lstStyle/>
        <a:p>
          <a:endParaRPr lang="en-US"/>
        </a:p>
      </dgm:t>
    </dgm:pt>
    <dgm:pt modelId="{2D606471-EEF1-4EB8-8AD4-E1D4089ADD22}">
      <dgm:prSet/>
      <dgm:spPr/>
      <dgm:t>
        <a:bodyPr/>
        <a:lstStyle/>
        <a:p>
          <a:r>
            <a:rPr lang="en-US"/>
            <a:t>Designate &amp; operate an HMIS</a:t>
          </a:r>
        </a:p>
      </dgm:t>
    </dgm:pt>
    <dgm:pt modelId="{83FB6EDE-B623-4738-973C-115DD9BFD169}" type="parTrans" cxnId="{891C9CB0-7797-4523-B4F4-93C7DE5F8E0C}">
      <dgm:prSet/>
      <dgm:spPr/>
      <dgm:t>
        <a:bodyPr/>
        <a:lstStyle/>
        <a:p>
          <a:endParaRPr lang="en-US"/>
        </a:p>
      </dgm:t>
    </dgm:pt>
    <dgm:pt modelId="{ED03246A-AE70-437C-8242-7E08B28A4556}" type="sibTrans" cxnId="{891C9CB0-7797-4523-B4F4-93C7DE5F8E0C}">
      <dgm:prSet/>
      <dgm:spPr/>
      <dgm:t>
        <a:bodyPr/>
        <a:lstStyle/>
        <a:p>
          <a:endParaRPr lang="en-US"/>
        </a:p>
      </dgm:t>
    </dgm:pt>
    <dgm:pt modelId="{C6081E4A-00D3-4C85-A1B5-87C18AD1713F}">
      <dgm:prSet/>
      <dgm:spPr/>
      <dgm:t>
        <a:bodyPr/>
        <a:lstStyle/>
        <a:p>
          <a:r>
            <a:rPr lang="en-US"/>
            <a:t>Planning</a:t>
          </a:r>
        </a:p>
      </dgm:t>
    </dgm:pt>
    <dgm:pt modelId="{2217362A-BB7C-4935-BE6D-9380FBD463B5}" type="parTrans" cxnId="{E8DA9532-76F4-491C-B1B9-3008D87FDC99}">
      <dgm:prSet/>
      <dgm:spPr/>
      <dgm:t>
        <a:bodyPr/>
        <a:lstStyle/>
        <a:p>
          <a:endParaRPr lang="en-US"/>
        </a:p>
      </dgm:t>
    </dgm:pt>
    <dgm:pt modelId="{8CC0975E-964B-49B1-9444-FC0A6A62893A}" type="sibTrans" cxnId="{E8DA9532-76F4-491C-B1B9-3008D87FDC99}">
      <dgm:prSet/>
      <dgm:spPr/>
      <dgm:t>
        <a:bodyPr/>
        <a:lstStyle/>
        <a:p>
          <a:endParaRPr lang="en-US"/>
        </a:p>
      </dgm:t>
    </dgm:pt>
    <dgm:pt modelId="{1BA21D93-8A07-4D61-B02E-BEDE96C3B363}">
      <dgm:prSet/>
      <dgm:spPr/>
      <dgm:t>
        <a:bodyPr/>
        <a:lstStyle/>
        <a:p>
          <a:r>
            <a:rPr lang="en-US"/>
            <a:t>System Coordination </a:t>
          </a:r>
        </a:p>
      </dgm:t>
    </dgm:pt>
    <dgm:pt modelId="{45846702-DBD3-4AFC-A2CC-96A9E15E5F18}" type="parTrans" cxnId="{657EC26D-B95A-4940-8298-812F6F6BE48D}">
      <dgm:prSet/>
      <dgm:spPr/>
      <dgm:t>
        <a:bodyPr/>
        <a:lstStyle/>
        <a:p>
          <a:endParaRPr lang="en-US"/>
        </a:p>
      </dgm:t>
    </dgm:pt>
    <dgm:pt modelId="{875F4547-A3F3-4032-B851-8AC5419BC3B4}" type="sibTrans" cxnId="{657EC26D-B95A-4940-8298-812F6F6BE48D}">
      <dgm:prSet/>
      <dgm:spPr/>
      <dgm:t>
        <a:bodyPr/>
        <a:lstStyle/>
        <a:p>
          <a:endParaRPr lang="en-US"/>
        </a:p>
      </dgm:t>
    </dgm:pt>
    <dgm:pt modelId="{758ADD22-9EE4-424E-A20C-33C38D4AEC25}">
      <dgm:prSet/>
      <dgm:spPr/>
      <dgm:t>
        <a:bodyPr/>
        <a:lstStyle/>
        <a:p>
          <a:r>
            <a:rPr lang="en-US"/>
            <a:t>Point-in-Time Count</a:t>
          </a:r>
        </a:p>
      </dgm:t>
    </dgm:pt>
    <dgm:pt modelId="{EDF31A16-D041-400A-BCE5-E15FE0A17308}" type="parTrans" cxnId="{FA38E640-B55C-40A6-9197-988F83CB63C2}">
      <dgm:prSet/>
      <dgm:spPr/>
      <dgm:t>
        <a:bodyPr/>
        <a:lstStyle/>
        <a:p>
          <a:endParaRPr lang="en-US"/>
        </a:p>
      </dgm:t>
    </dgm:pt>
    <dgm:pt modelId="{902412B4-1E74-44DC-A98D-F375F463A82F}" type="sibTrans" cxnId="{FA38E640-B55C-40A6-9197-988F83CB63C2}">
      <dgm:prSet/>
      <dgm:spPr/>
      <dgm:t>
        <a:bodyPr/>
        <a:lstStyle/>
        <a:p>
          <a:endParaRPr lang="en-US"/>
        </a:p>
      </dgm:t>
    </dgm:pt>
    <dgm:pt modelId="{6BB4085E-C6E3-4FF8-9B58-C32D5578D345}">
      <dgm:prSet/>
      <dgm:spPr/>
      <dgm:t>
        <a:bodyPr/>
        <a:lstStyle/>
        <a:p>
          <a:r>
            <a:rPr lang="en-US"/>
            <a:t>Annual Gaps Analysis</a:t>
          </a:r>
        </a:p>
      </dgm:t>
    </dgm:pt>
    <dgm:pt modelId="{403B4CC1-9D82-4F4B-9062-40023E6A3F5B}" type="parTrans" cxnId="{096C7B75-6371-46BF-97CC-B2F577C2B291}">
      <dgm:prSet/>
      <dgm:spPr/>
      <dgm:t>
        <a:bodyPr/>
        <a:lstStyle/>
        <a:p>
          <a:endParaRPr lang="en-US"/>
        </a:p>
      </dgm:t>
    </dgm:pt>
    <dgm:pt modelId="{966FC6DC-32DA-45B4-9EC1-72790687E095}" type="sibTrans" cxnId="{096C7B75-6371-46BF-97CC-B2F577C2B291}">
      <dgm:prSet/>
      <dgm:spPr/>
      <dgm:t>
        <a:bodyPr/>
        <a:lstStyle/>
        <a:p>
          <a:endParaRPr lang="en-US"/>
        </a:p>
      </dgm:t>
    </dgm:pt>
    <dgm:pt modelId="{D28F1F2F-9721-44BF-9D02-A4517FF61C73}">
      <dgm:prSet/>
      <dgm:spPr/>
      <dgm:t>
        <a:bodyPr/>
        <a:lstStyle/>
        <a:p>
          <a:r>
            <a:rPr lang="en-US"/>
            <a:t>Participate in the Consolidated Plan</a:t>
          </a:r>
        </a:p>
      </dgm:t>
    </dgm:pt>
    <dgm:pt modelId="{0E510952-6AFF-4A17-81FA-6715329A4CE7}" type="parTrans" cxnId="{58CC417D-7AA7-41C0-8AD7-CDD98F228522}">
      <dgm:prSet/>
      <dgm:spPr/>
      <dgm:t>
        <a:bodyPr/>
        <a:lstStyle/>
        <a:p>
          <a:endParaRPr lang="en-US"/>
        </a:p>
      </dgm:t>
    </dgm:pt>
    <dgm:pt modelId="{DEE1E0DE-1B87-4BB9-A98D-453F633E5160}" type="sibTrans" cxnId="{58CC417D-7AA7-41C0-8AD7-CDD98F228522}">
      <dgm:prSet/>
      <dgm:spPr/>
      <dgm:t>
        <a:bodyPr/>
        <a:lstStyle/>
        <a:p>
          <a:endParaRPr lang="en-US"/>
        </a:p>
      </dgm:t>
    </dgm:pt>
    <dgm:pt modelId="{78FBB06E-E83D-4CD4-A04E-5A0057423DBC}">
      <dgm:prSet/>
      <dgm:spPr/>
      <dgm:t>
        <a:bodyPr/>
        <a:lstStyle/>
        <a:p>
          <a:r>
            <a:rPr lang="en-US"/>
            <a:t>Consult with ETH Administrator (WI Department of Administration, DEHCR)</a:t>
          </a:r>
        </a:p>
      </dgm:t>
    </dgm:pt>
    <dgm:pt modelId="{DEEEF419-F2D0-4732-907A-D1E06EE9462B}" type="parTrans" cxnId="{EDA3655E-E9FB-42E3-BE61-5740E9D81873}">
      <dgm:prSet/>
      <dgm:spPr/>
      <dgm:t>
        <a:bodyPr/>
        <a:lstStyle/>
        <a:p>
          <a:endParaRPr lang="en-US"/>
        </a:p>
      </dgm:t>
    </dgm:pt>
    <dgm:pt modelId="{CD28E2FC-49BB-47FF-A7F8-E81242D1F700}" type="sibTrans" cxnId="{EDA3655E-E9FB-42E3-BE61-5740E9D81873}">
      <dgm:prSet/>
      <dgm:spPr/>
      <dgm:t>
        <a:bodyPr/>
        <a:lstStyle/>
        <a:p>
          <a:endParaRPr lang="en-US"/>
        </a:p>
      </dgm:t>
    </dgm:pt>
    <dgm:pt modelId="{36A43E46-353D-4875-94F9-035447480D37}" type="pres">
      <dgm:prSet presAssocID="{8EB94A0D-6277-4A94-AC43-A13E2001BC5C}" presName="Name0" presStyleCnt="0">
        <dgm:presLayoutVars>
          <dgm:dir/>
          <dgm:animLvl val="lvl"/>
          <dgm:resizeHandles val="exact"/>
        </dgm:presLayoutVars>
      </dgm:prSet>
      <dgm:spPr/>
    </dgm:pt>
    <dgm:pt modelId="{439181B7-55AE-46A3-AD7D-E2F02EED46B7}" type="pres">
      <dgm:prSet presAssocID="{832755DF-5A22-46F4-88E0-1CF08D06CD24}" presName="composite" presStyleCnt="0"/>
      <dgm:spPr/>
    </dgm:pt>
    <dgm:pt modelId="{3C103EF0-2E45-431C-BE5B-B8D050245CB2}" type="pres">
      <dgm:prSet presAssocID="{832755DF-5A22-46F4-88E0-1CF08D06CD24}" presName="parTx" presStyleLbl="alignNode1" presStyleIdx="0" presStyleCnt="3">
        <dgm:presLayoutVars>
          <dgm:chMax val="0"/>
          <dgm:chPref val="0"/>
        </dgm:presLayoutVars>
      </dgm:prSet>
      <dgm:spPr/>
    </dgm:pt>
    <dgm:pt modelId="{48DEE972-077D-4FCC-AF02-7BD211DCD2C1}" type="pres">
      <dgm:prSet presAssocID="{832755DF-5A22-46F4-88E0-1CF08D06CD24}" presName="desTx" presStyleLbl="alignAccFollowNode1" presStyleIdx="0" presStyleCnt="3">
        <dgm:presLayoutVars/>
      </dgm:prSet>
      <dgm:spPr/>
    </dgm:pt>
    <dgm:pt modelId="{526D4CE7-0837-4BA8-A493-B0641E8A518E}" type="pres">
      <dgm:prSet presAssocID="{66F79167-117B-4511-9297-46EED81B0ABF}" presName="space" presStyleCnt="0"/>
      <dgm:spPr/>
    </dgm:pt>
    <dgm:pt modelId="{616698FB-F5C9-4554-B56A-384E7AB16FB1}" type="pres">
      <dgm:prSet presAssocID="{2D606471-EEF1-4EB8-8AD4-E1D4089ADD22}" presName="composite" presStyleCnt="0"/>
      <dgm:spPr/>
    </dgm:pt>
    <dgm:pt modelId="{ECC157C9-E37A-4D85-947E-4FBE4C9AA245}" type="pres">
      <dgm:prSet presAssocID="{2D606471-EEF1-4EB8-8AD4-E1D4089ADD22}" presName="parTx" presStyleLbl="alignNode1" presStyleIdx="1" presStyleCnt="3">
        <dgm:presLayoutVars>
          <dgm:chMax val="0"/>
          <dgm:chPref val="0"/>
        </dgm:presLayoutVars>
      </dgm:prSet>
      <dgm:spPr/>
    </dgm:pt>
    <dgm:pt modelId="{7D8CBBCE-1698-4249-A037-C80D01CBE10E}" type="pres">
      <dgm:prSet presAssocID="{2D606471-EEF1-4EB8-8AD4-E1D4089ADD22}" presName="desTx" presStyleLbl="alignAccFollowNode1" presStyleIdx="1" presStyleCnt="3">
        <dgm:presLayoutVars/>
      </dgm:prSet>
      <dgm:spPr/>
    </dgm:pt>
    <dgm:pt modelId="{D3377933-B7E7-4F18-8967-D7BA2BC8C66F}" type="pres">
      <dgm:prSet presAssocID="{ED03246A-AE70-437C-8242-7E08B28A4556}" presName="space" presStyleCnt="0"/>
      <dgm:spPr/>
    </dgm:pt>
    <dgm:pt modelId="{E571B596-D3D2-4B8D-B6F0-67AE479EC0E0}" type="pres">
      <dgm:prSet presAssocID="{C6081E4A-00D3-4C85-A1B5-87C18AD1713F}" presName="composite" presStyleCnt="0"/>
      <dgm:spPr/>
    </dgm:pt>
    <dgm:pt modelId="{7B4593B7-23A8-40A7-BE5D-1228F7412A94}" type="pres">
      <dgm:prSet presAssocID="{C6081E4A-00D3-4C85-A1B5-87C18AD1713F}" presName="parTx" presStyleLbl="alignNode1" presStyleIdx="2" presStyleCnt="3">
        <dgm:presLayoutVars>
          <dgm:chMax val="0"/>
          <dgm:chPref val="0"/>
        </dgm:presLayoutVars>
      </dgm:prSet>
      <dgm:spPr/>
    </dgm:pt>
    <dgm:pt modelId="{B5587BE7-A51D-479E-A377-27870F63E7C8}" type="pres">
      <dgm:prSet presAssocID="{C6081E4A-00D3-4C85-A1B5-87C18AD1713F}" presName="desTx" presStyleLbl="alignAccFollowNode1" presStyleIdx="2" presStyleCnt="3">
        <dgm:presLayoutVars/>
      </dgm:prSet>
      <dgm:spPr/>
    </dgm:pt>
  </dgm:ptLst>
  <dgm:cxnLst>
    <dgm:cxn modelId="{C0D8CE02-A11B-4AEA-92CF-F064FB956D8A}" type="presOf" srcId="{5B199925-6869-4A5F-8C55-877BE1A367A0}" destId="{48DEE972-077D-4FCC-AF02-7BD211DCD2C1}" srcOrd="0" destOrd="0" presId="urn:microsoft.com/office/officeart/2016/7/layout/HorizontalActionList"/>
    <dgm:cxn modelId="{79D2F119-19EB-4B09-9ED4-29AE83690CD8}" type="presOf" srcId="{8EB94A0D-6277-4A94-AC43-A13E2001BC5C}" destId="{36A43E46-353D-4875-94F9-035447480D37}" srcOrd="0" destOrd="0" presId="urn:microsoft.com/office/officeart/2016/7/layout/HorizontalActionList"/>
    <dgm:cxn modelId="{E8DA9532-76F4-491C-B1B9-3008D87FDC99}" srcId="{8EB94A0D-6277-4A94-AC43-A13E2001BC5C}" destId="{C6081E4A-00D3-4C85-A1B5-87C18AD1713F}" srcOrd="2" destOrd="0" parTransId="{2217362A-BB7C-4935-BE6D-9380FBD463B5}" sibTransId="{8CC0975E-964B-49B1-9444-FC0A6A62893A}"/>
    <dgm:cxn modelId="{FA38E640-B55C-40A6-9197-988F83CB63C2}" srcId="{C6081E4A-00D3-4C85-A1B5-87C18AD1713F}" destId="{758ADD22-9EE4-424E-A20C-33C38D4AEC25}" srcOrd="1" destOrd="0" parTransId="{EDF31A16-D041-400A-BCE5-E15FE0A17308}" sibTransId="{902412B4-1E74-44DC-A98D-F375F463A82F}"/>
    <dgm:cxn modelId="{EDA3655E-E9FB-42E3-BE61-5740E9D81873}" srcId="{C6081E4A-00D3-4C85-A1B5-87C18AD1713F}" destId="{78FBB06E-E83D-4CD4-A04E-5A0057423DBC}" srcOrd="4" destOrd="0" parTransId="{DEEEF419-F2D0-4732-907A-D1E06EE9462B}" sibTransId="{CD28E2FC-49BB-47FF-A7F8-E81242D1F700}"/>
    <dgm:cxn modelId="{B4776E61-4DAF-486E-8C7C-4E8ACC1637D0}" type="presOf" srcId="{2D606471-EEF1-4EB8-8AD4-E1D4089ADD22}" destId="{ECC157C9-E37A-4D85-947E-4FBE4C9AA245}" srcOrd="0" destOrd="0" presId="urn:microsoft.com/office/officeart/2016/7/layout/HorizontalActionList"/>
    <dgm:cxn modelId="{30E5C643-59AB-4EA6-A828-F24116ED4BDC}" type="presOf" srcId="{832755DF-5A22-46F4-88E0-1CF08D06CD24}" destId="{3C103EF0-2E45-431C-BE5B-B8D050245CB2}" srcOrd="0" destOrd="0" presId="urn:microsoft.com/office/officeart/2016/7/layout/HorizontalActionList"/>
    <dgm:cxn modelId="{6AC1DF46-DB4A-4AED-836E-9C3436904F5E}" srcId="{832755DF-5A22-46F4-88E0-1CF08D06CD24}" destId="{53AE7D8B-1FC5-4274-88FC-0737D25AD36E}" srcOrd="1" destOrd="0" parTransId="{66A5537A-CFD2-4903-9BF2-2512253C7812}" sibTransId="{C58F5457-7A0F-4088-823E-1B27A4788954}"/>
    <dgm:cxn modelId="{55BC4E6A-F1CE-4D48-872F-BB66069CA7BA}" type="presOf" srcId="{D28F1F2F-9721-44BF-9D02-A4517FF61C73}" destId="{B5587BE7-A51D-479E-A377-27870F63E7C8}" srcOrd="0" destOrd="3" presId="urn:microsoft.com/office/officeart/2016/7/layout/HorizontalActionList"/>
    <dgm:cxn modelId="{657EC26D-B95A-4940-8298-812F6F6BE48D}" srcId="{C6081E4A-00D3-4C85-A1B5-87C18AD1713F}" destId="{1BA21D93-8A07-4D61-B02E-BEDE96C3B363}" srcOrd="0" destOrd="0" parTransId="{45846702-DBD3-4AFC-A2CC-96A9E15E5F18}" sibTransId="{875F4547-A3F3-4032-B851-8AC5419BC3B4}"/>
    <dgm:cxn modelId="{7691E654-A427-445B-85DD-8FDA63981A07}" type="presOf" srcId="{758ADD22-9EE4-424E-A20C-33C38D4AEC25}" destId="{B5587BE7-A51D-479E-A377-27870F63E7C8}" srcOrd="0" destOrd="1" presId="urn:microsoft.com/office/officeart/2016/7/layout/HorizontalActionList"/>
    <dgm:cxn modelId="{096C7B75-6371-46BF-97CC-B2F577C2B291}" srcId="{C6081E4A-00D3-4C85-A1B5-87C18AD1713F}" destId="{6BB4085E-C6E3-4FF8-9B58-C32D5578D345}" srcOrd="2" destOrd="0" parTransId="{403B4CC1-9D82-4F4B-9062-40023E6A3F5B}" sibTransId="{966FC6DC-32DA-45B4-9EC1-72790687E095}"/>
    <dgm:cxn modelId="{58CC417D-7AA7-41C0-8AD7-CDD98F228522}" srcId="{C6081E4A-00D3-4C85-A1B5-87C18AD1713F}" destId="{D28F1F2F-9721-44BF-9D02-A4517FF61C73}" srcOrd="3" destOrd="0" parTransId="{0E510952-6AFF-4A17-81FA-6715329A4CE7}" sibTransId="{DEE1E0DE-1B87-4BB9-A98D-453F633E5160}"/>
    <dgm:cxn modelId="{AFDC997D-C791-4FD9-BB95-E6446528B88B}" srcId="{832755DF-5A22-46F4-88E0-1CF08D06CD24}" destId="{5B199925-6869-4A5F-8C55-877BE1A367A0}" srcOrd="0" destOrd="0" parTransId="{E364C8D9-9FF1-4D33-813D-E472F2F6769A}" sibTransId="{6E7A0A51-1E94-42B4-A928-5B692C7AB56C}"/>
    <dgm:cxn modelId="{EEC83392-9EED-4443-9B65-CA2F191B87B0}" type="presOf" srcId="{C6081E4A-00D3-4C85-A1B5-87C18AD1713F}" destId="{7B4593B7-23A8-40A7-BE5D-1228F7412A94}" srcOrd="0" destOrd="0" presId="urn:microsoft.com/office/officeart/2016/7/layout/HorizontalActionList"/>
    <dgm:cxn modelId="{E626B4A0-12BD-454A-817A-00F67821E4AB}" type="presOf" srcId="{1BA21D93-8A07-4D61-B02E-BEDE96C3B363}" destId="{B5587BE7-A51D-479E-A377-27870F63E7C8}" srcOrd="0" destOrd="0" presId="urn:microsoft.com/office/officeart/2016/7/layout/HorizontalActionList"/>
    <dgm:cxn modelId="{282F2EAE-21E2-4DF4-BBD4-4A53B4FA1F85}" type="presOf" srcId="{53AE7D8B-1FC5-4274-88FC-0737D25AD36E}" destId="{48DEE972-077D-4FCC-AF02-7BD211DCD2C1}" srcOrd="0" destOrd="1" presId="urn:microsoft.com/office/officeart/2016/7/layout/HorizontalActionList"/>
    <dgm:cxn modelId="{891C9CB0-7797-4523-B4F4-93C7DE5F8E0C}" srcId="{8EB94A0D-6277-4A94-AC43-A13E2001BC5C}" destId="{2D606471-EEF1-4EB8-8AD4-E1D4089ADD22}" srcOrd="1" destOrd="0" parTransId="{83FB6EDE-B623-4738-973C-115DD9BFD169}" sibTransId="{ED03246A-AE70-437C-8242-7E08B28A4556}"/>
    <dgm:cxn modelId="{F56578B3-F3DD-4EF4-B386-C53DA2BC9559}" type="presOf" srcId="{6BB4085E-C6E3-4FF8-9B58-C32D5578D345}" destId="{B5587BE7-A51D-479E-A377-27870F63E7C8}" srcOrd="0" destOrd="2" presId="urn:microsoft.com/office/officeart/2016/7/layout/HorizontalActionList"/>
    <dgm:cxn modelId="{BE5FD4B6-1A59-47F6-812C-B8969A2D9315}" type="presOf" srcId="{78FBB06E-E83D-4CD4-A04E-5A0057423DBC}" destId="{B5587BE7-A51D-479E-A377-27870F63E7C8}" srcOrd="0" destOrd="4" presId="urn:microsoft.com/office/officeart/2016/7/layout/HorizontalActionList"/>
    <dgm:cxn modelId="{6B3CD9BD-5289-4AEA-8A59-4E6551F21499}" srcId="{8EB94A0D-6277-4A94-AC43-A13E2001BC5C}" destId="{832755DF-5A22-46F4-88E0-1CF08D06CD24}" srcOrd="0" destOrd="0" parTransId="{9BABB3A5-0084-4BCA-9DCF-0B57B2FEBE90}" sibTransId="{66F79167-117B-4511-9297-46EED81B0ABF}"/>
    <dgm:cxn modelId="{6C5026CB-3D6C-4596-BEA3-647A7CB888A5}" srcId="{832755DF-5A22-46F4-88E0-1CF08D06CD24}" destId="{3E71C2CD-015C-40CB-BB8C-D6E8FB29EA38}" srcOrd="3" destOrd="0" parTransId="{1431503A-3675-40C5-8450-3C167896ADBF}" sibTransId="{4C00E419-F507-41CD-A8B1-17C4F30CAEBF}"/>
    <dgm:cxn modelId="{A69F63E1-6BDC-44FC-956D-C85ACBF45D18}" srcId="{832755DF-5A22-46F4-88E0-1CF08D06CD24}" destId="{B1A233DE-0AA4-423A-888A-3CF5DA7DA063}" srcOrd="2" destOrd="0" parTransId="{E0B55EC6-6B41-43CE-87F3-6BF5B2E964B1}" sibTransId="{6ED8D75C-36FE-4995-8279-E0413C4152E4}"/>
    <dgm:cxn modelId="{62151EF8-E81D-4342-98F4-D664092D19FA}" type="presOf" srcId="{B1A233DE-0AA4-423A-888A-3CF5DA7DA063}" destId="{48DEE972-077D-4FCC-AF02-7BD211DCD2C1}" srcOrd="0" destOrd="2" presId="urn:microsoft.com/office/officeart/2016/7/layout/HorizontalActionList"/>
    <dgm:cxn modelId="{EA2827FE-71EC-4B90-AB32-B02D6CFC1E21}" type="presOf" srcId="{3E71C2CD-015C-40CB-BB8C-D6E8FB29EA38}" destId="{48DEE972-077D-4FCC-AF02-7BD211DCD2C1}" srcOrd="0" destOrd="3" presId="urn:microsoft.com/office/officeart/2016/7/layout/HorizontalActionList"/>
    <dgm:cxn modelId="{F78AFA90-272A-41F7-BD49-15397DB4A582}" type="presParOf" srcId="{36A43E46-353D-4875-94F9-035447480D37}" destId="{439181B7-55AE-46A3-AD7D-E2F02EED46B7}" srcOrd="0" destOrd="0" presId="urn:microsoft.com/office/officeart/2016/7/layout/HorizontalActionList"/>
    <dgm:cxn modelId="{D0A0B38D-B987-4D9E-A2BD-8EE52B547748}" type="presParOf" srcId="{439181B7-55AE-46A3-AD7D-E2F02EED46B7}" destId="{3C103EF0-2E45-431C-BE5B-B8D050245CB2}" srcOrd="0" destOrd="0" presId="urn:microsoft.com/office/officeart/2016/7/layout/HorizontalActionList"/>
    <dgm:cxn modelId="{42C42703-1C22-40CE-B95C-A178074FBFC8}" type="presParOf" srcId="{439181B7-55AE-46A3-AD7D-E2F02EED46B7}" destId="{48DEE972-077D-4FCC-AF02-7BD211DCD2C1}" srcOrd="1" destOrd="0" presId="urn:microsoft.com/office/officeart/2016/7/layout/HorizontalActionList"/>
    <dgm:cxn modelId="{C32FE8EE-8618-49A0-8FC9-D7659DE449CF}" type="presParOf" srcId="{36A43E46-353D-4875-94F9-035447480D37}" destId="{526D4CE7-0837-4BA8-A493-B0641E8A518E}" srcOrd="1" destOrd="0" presId="urn:microsoft.com/office/officeart/2016/7/layout/HorizontalActionList"/>
    <dgm:cxn modelId="{1E35ABAC-1E9B-43CE-A80A-39BCBA83E163}" type="presParOf" srcId="{36A43E46-353D-4875-94F9-035447480D37}" destId="{616698FB-F5C9-4554-B56A-384E7AB16FB1}" srcOrd="2" destOrd="0" presId="urn:microsoft.com/office/officeart/2016/7/layout/HorizontalActionList"/>
    <dgm:cxn modelId="{D3E43089-56F1-434C-A85A-483B6D16CE3B}" type="presParOf" srcId="{616698FB-F5C9-4554-B56A-384E7AB16FB1}" destId="{ECC157C9-E37A-4D85-947E-4FBE4C9AA245}" srcOrd="0" destOrd="0" presId="urn:microsoft.com/office/officeart/2016/7/layout/HorizontalActionList"/>
    <dgm:cxn modelId="{948E8D2D-3849-422B-8378-FEFB8B462F34}" type="presParOf" srcId="{616698FB-F5C9-4554-B56A-384E7AB16FB1}" destId="{7D8CBBCE-1698-4249-A037-C80D01CBE10E}" srcOrd="1" destOrd="0" presId="urn:microsoft.com/office/officeart/2016/7/layout/HorizontalActionList"/>
    <dgm:cxn modelId="{014F37D2-A64D-4B0D-83CD-207444024DDD}" type="presParOf" srcId="{36A43E46-353D-4875-94F9-035447480D37}" destId="{D3377933-B7E7-4F18-8967-D7BA2BC8C66F}" srcOrd="3" destOrd="0" presId="urn:microsoft.com/office/officeart/2016/7/layout/HorizontalActionList"/>
    <dgm:cxn modelId="{D9AD050E-4784-4083-8990-D7FBE6BF1C2A}" type="presParOf" srcId="{36A43E46-353D-4875-94F9-035447480D37}" destId="{E571B596-D3D2-4B8D-B6F0-67AE479EC0E0}" srcOrd="4" destOrd="0" presId="urn:microsoft.com/office/officeart/2016/7/layout/HorizontalActionList"/>
    <dgm:cxn modelId="{12F128B7-2088-472B-AAA0-902AF282C80E}" type="presParOf" srcId="{E571B596-D3D2-4B8D-B6F0-67AE479EC0E0}" destId="{7B4593B7-23A8-40A7-BE5D-1228F7412A94}" srcOrd="0" destOrd="0" presId="urn:microsoft.com/office/officeart/2016/7/layout/HorizontalActionList"/>
    <dgm:cxn modelId="{DB8BCC15-F110-42BE-82E6-FBBA535F6788}" type="presParOf" srcId="{E571B596-D3D2-4B8D-B6F0-67AE479EC0E0}" destId="{B5587BE7-A51D-479E-A377-27870F63E7C8}" srcOrd="1" destOrd="0" presId="urn:microsoft.com/office/officeart/2016/7/layout/Horizontal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CA595CA-D03B-4103-9347-62F3B4E3EB81}" type="doc">
      <dgm:prSet loTypeId="urn:microsoft.com/office/officeart/2008/layout/LinedList" loCatId="list" qsTypeId="urn:microsoft.com/office/officeart/2005/8/quickstyle/simple5" qsCatId="simple" csTypeId="urn:microsoft.com/office/officeart/2005/8/colors/accent6_2" csCatId="accent6" phldr="1"/>
      <dgm:spPr/>
      <dgm:t>
        <a:bodyPr/>
        <a:lstStyle/>
        <a:p>
          <a:endParaRPr lang="en-US"/>
        </a:p>
      </dgm:t>
    </dgm:pt>
    <dgm:pt modelId="{53FE4A62-8786-4E65-9A55-99C046A799E4}">
      <dgm:prSet/>
      <dgm:spPr/>
      <dgm:t>
        <a:bodyPr/>
        <a:lstStyle/>
        <a:p>
          <a:r>
            <a:rPr lang="en-US"/>
            <a:t>In order to accomplish the HUD goals of a CoC, local CoC’s (coalitions) were born.</a:t>
          </a:r>
        </a:p>
      </dgm:t>
    </dgm:pt>
    <dgm:pt modelId="{9388DA93-6CE4-4A36-978F-663F82DDE17C}" type="parTrans" cxnId="{B31787FF-A20A-4FE0-BCC3-2F660DD0CD89}">
      <dgm:prSet/>
      <dgm:spPr/>
      <dgm:t>
        <a:bodyPr/>
        <a:lstStyle/>
        <a:p>
          <a:endParaRPr lang="en-US"/>
        </a:p>
      </dgm:t>
    </dgm:pt>
    <dgm:pt modelId="{A43D3B57-8580-42C8-9E05-FC3CD12D50D3}" type="sibTrans" cxnId="{B31787FF-A20A-4FE0-BCC3-2F660DD0CD89}">
      <dgm:prSet/>
      <dgm:spPr/>
      <dgm:t>
        <a:bodyPr/>
        <a:lstStyle/>
        <a:p>
          <a:endParaRPr lang="en-US"/>
        </a:p>
      </dgm:t>
    </dgm:pt>
    <dgm:pt modelId="{A6BCB471-6AA9-4F49-A782-61FAEC60F778}">
      <dgm:prSet/>
      <dgm:spPr/>
      <dgm:t>
        <a:bodyPr/>
        <a:lstStyle/>
        <a:p>
          <a:r>
            <a:rPr lang="en-US" dirty="0"/>
            <a:t>Since the Balance of State geography is so large, 21 different Local Coalitions were born here in Wisconsin.</a:t>
          </a:r>
        </a:p>
      </dgm:t>
    </dgm:pt>
    <dgm:pt modelId="{9BC7B773-C964-49B4-A44A-A25336BD59A1}" type="parTrans" cxnId="{834A9C3F-2DEB-4DF2-9CF1-BAB3ADCA48E0}">
      <dgm:prSet/>
      <dgm:spPr/>
      <dgm:t>
        <a:bodyPr/>
        <a:lstStyle/>
        <a:p>
          <a:endParaRPr lang="en-US"/>
        </a:p>
      </dgm:t>
    </dgm:pt>
    <dgm:pt modelId="{E42324EF-6ABC-4A70-8F43-E7C7A4E95F2F}" type="sibTrans" cxnId="{834A9C3F-2DEB-4DF2-9CF1-BAB3ADCA48E0}">
      <dgm:prSet/>
      <dgm:spPr/>
      <dgm:t>
        <a:bodyPr/>
        <a:lstStyle/>
        <a:p>
          <a:endParaRPr lang="en-US"/>
        </a:p>
      </dgm:t>
    </dgm:pt>
    <dgm:pt modelId="{F6F43F2C-BA8E-4A24-8712-8ED74E5586B2}">
      <dgm:prSet/>
      <dgm:spPr/>
      <dgm:t>
        <a:bodyPr/>
        <a:lstStyle/>
        <a:p>
          <a:r>
            <a:rPr lang="en-US" dirty="0"/>
            <a:t>Local Coalitions are operated under the auspices of the Balance of State </a:t>
          </a:r>
          <a:r>
            <a:rPr lang="en-US" dirty="0" err="1"/>
            <a:t>CoC’s</a:t>
          </a:r>
          <a:r>
            <a:rPr lang="en-US" dirty="0"/>
            <a:t> bylaws.</a:t>
          </a:r>
        </a:p>
      </dgm:t>
    </dgm:pt>
    <dgm:pt modelId="{B13200EA-8D0D-4C4C-8081-199B76305823}" type="parTrans" cxnId="{4443B459-4B96-46C6-8991-DA0D1BE127E6}">
      <dgm:prSet/>
      <dgm:spPr/>
      <dgm:t>
        <a:bodyPr/>
        <a:lstStyle/>
        <a:p>
          <a:endParaRPr lang="en-US"/>
        </a:p>
      </dgm:t>
    </dgm:pt>
    <dgm:pt modelId="{C038A957-41DC-4801-9371-9BF29FBE2D14}" type="sibTrans" cxnId="{4443B459-4B96-46C6-8991-DA0D1BE127E6}">
      <dgm:prSet/>
      <dgm:spPr/>
      <dgm:t>
        <a:bodyPr/>
        <a:lstStyle/>
        <a:p>
          <a:endParaRPr lang="en-US"/>
        </a:p>
      </dgm:t>
    </dgm:pt>
    <dgm:pt modelId="{272200BB-B937-4944-B872-F111F8EAD900}" type="pres">
      <dgm:prSet presAssocID="{3CA595CA-D03B-4103-9347-62F3B4E3EB81}" presName="vert0" presStyleCnt="0">
        <dgm:presLayoutVars>
          <dgm:dir/>
          <dgm:animOne val="branch"/>
          <dgm:animLvl val="lvl"/>
        </dgm:presLayoutVars>
      </dgm:prSet>
      <dgm:spPr/>
    </dgm:pt>
    <dgm:pt modelId="{9DF7A145-C11E-48BB-B731-D3FC778AC63A}" type="pres">
      <dgm:prSet presAssocID="{53FE4A62-8786-4E65-9A55-99C046A799E4}" presName="thickLine" presStyleLbl="alignNode1" presStyleIdx="0" presStyleCnt="3"/>
      <dgm:spPr/>
    </dgm:pt>
    <dgm:pt modelId="{CBA895C5-22B1-47F3-BEA6-31EA6802C5EF}" type="pres">
      <dgm:prSet presAssocID="{53FE4A62-8786-4E65-9A55-99C046A799E4}" presName="horz1" presStyleCnt="0"/>
      <dgm:spPr/>
    </dgm:pt>
    <dgm:pt modelId="{DE3A3030-7ED2-4399-925E-431B56F3362C}" type="pres">
      <dgm:prSet presAssocID="{53FE4A62-8786-4E65-9A55-99C046A799E4}" presName="tx1" presStyleLbl="revTx" presStyleIdx="0" presStyleCnt="3"/>
      <dgm:spPr/>
    </dgm:pt>
    <dgm:pt modelId="{FF45BFE2-BB73-4FC4-850F-2B481BA09BC2}" type="pres">
      <dgm:prSet presAssocID="{53FE4A62-8786-4E65-9A55-99C046A799E4}" presName="vert1" presStyleCnt="0"/>
      <dgm:spPr/>
    </dgm:pt>
    <dgm:pt modelId="{477B9879-2335-46BD-9A9F-89DE958478C7}" type="pres">
      <dgm:prSet presAssocID="{A6BCB471-6AA9-4F49-A782-61FAEC60F778}" presName="thickLine" presStyleLbl="alignNode1" presStyleIdx="1" presStyleCnt="3"/>
      <dgm:spPr/>
    </dgm:pt>
    <dgm:pt modelId="{4B4D633D-C74B-43FF-885C-B7D16E2BE71B}" type="pres">
      <dgm:prSet presAssocID="{A6BCB471-6AA9-4F49-A782-61FAEC60F778}" presName="horz1" presStyleCnt="0"/>
      <dgm:spPr/>
    </dgm:pt>
    <dgm:pt modelId="{FA60573A-A7D1-4C2E-8FA4-C9F48F325BBF}" type="pres">
      <dgm:prSet presAssocID="{A6BCB471-6AA9-4F49-A782-61FAEC60F778}" presName="tx1" presStyleLbl="revTx" presStyleIdx="1" presStyleCnt="3"/>
      <dgm:spPr/>
    </dgm:pt>
    <dgm:pt modelId="{B20639E1-84E1-48F8-9BE1-2505B3E38962}" type="pres">
      <dgm:prSet presAssocID="{A6BCB471-6AA9-4F49-A782-61FAEC60F778}" presName="vert1" presStyleCnt="0"/>
      <dgm:spPr/>
    </dgm:pt>
    <dgm:pt modelId="{53784B26-881D-415F-BDE0-F07559656444}" type="pres">
      <dgm:prSet presAssocID="{F6F43F2C-BA8E-4A24-8712-8ED74E5586B2}" presName="thickLine" presStyleLbl="alignNode1" presStyleIdx="2" presStyleCnt="3"/>
      <dgm:spPr/>
    </dgm:pt>
    <dgm:pt modelId="{197746F8-C77C-4C8A-BACE-99307220C398}" type="pres">
      <dgm:prSet presAssocID="{F6F43F2C-BA8E-4A24-8712-8ED74E5586B2}" presName="horz1" presStyleCnt="0"/>
      <dgm:spPr/>
    </dgm:pt>
    <dgm:pt modelId="{A61D84C0-2F8C-49B2-A9E1-BA13E5DC89E5}" type="pres">
      <dgm:prSet presAssocID="{F6F43F2C-BA8E-4A24-8712-8ED74E5586B2}" presName="tx1" presStyleLbl="revTx" presStyleIdx="2" presStyleCnt="3"/>
      <dgm:spPr/>
    </dgm:pt>
    <dgm:pt modelId="{349FBB7E-3B8F-4326-8A70-9D2FA81DCD68}" type="pres">
      <dgm:prSet presAssocID="{F6F43F2C-BA8E-4A24-8712-8ED74E5586B2}" presName="vert1" presStyleCnt="0"/>
      <dgm:spPr/>
    </dgm:pt>
  </dgm:ptLst>
  <dgm:cxnLst>
    <dgm:cxn modelId="{84A0572E-7670-42FC-8EE2-E6CED12D5052}" type="presOf" srcId="{3CA595CA-D03B-4103-9347-62F3B4E3EB81}" destId="{272200BB-B937-4944-B872-F111F8EAD900}" srcOrd="0" destOrd="0" presId="urn:microsoft.com/office/officeart/2008/layout/LinedList"/>
    <dgm:cxn modelId="{834A9C3F-2DEB-4DF2-9CF1-BAB3ADCA48E0}" srcId="{3CA595CA-D03B-4103-9347-62F3B4E3EB81}" destId="{A6BCB471-6AA9-4F49-A782-61FAEC60F778}" srcOrd="1" destOrd="0" parTransId="{9BC7B773-C964-49B4-A44A-A25336BD59A1}" sibTransId="{E42324EF-6ABC-4A70-8F43-E7C7A4E95F2F}"/>
    <dgm:cxn modelId="{4443B459-4B96-46C6-8991-DA0D1BE127E6}" srcId="{3CA595CA-D03B-4103-9347-62F3B4E3EB81}" destId="{F6F43F2C-BA8E-4A24-8712-8ED74E5586B2}" srcOrd="2" destOrd="0" parTransId="{B13200EA-8D0D-4C4C-8081-199B76305823}" sibTransId="{C038A957-41DC-4801-9371-9BF29FBE2D14}"/>
    <dgm:cxn modelId="{ED30B48A-442D-4353-9238-A97A92723274}" type="presOf" srcId="{A6BCB471-6AA9-4F49-A782-61FAEC60F778}" destId="{FA60573A-A7D1-4C2E-8FA4-C9F48F325BBF}" srcOrd="0" destOrd="0" presId="urn:microsoft.com/office/officeart/2008/layout/LinedList"/>
    <dgm:cxn modelId="{24BCEF95-53FC-4BB7-A275-9D515F25344D}" type="presOf" srcId="{F6F43F2C-BA8E-4A24-8712-8ED74E5586B2}" destId="{A61D84C0-2F8C-49B2-A9E1-BA13E5DC89E5}" srcOrd="0" destOrd="0" presId="urn:microsoft.com/office/officeart/2008/layout/LinedList"/>
    <dgm:cxn modelId="{6B9BC9E6-79BD-4390-B1D6-9EF005C019DD}" type="presOf" srcId="{53FE4A62-8786-4E65-9A55-99C046A799E4}" destId="{DE3A3030-7ED2-4399-925E-431B56F3362C}" srcOrd="0" destOrd="0" presId="urn:microsoft.com/office/officeart/2008/layout/LinedList"/>
    <dgm:cxn modelId="{B31787FF-A20A-4FE0-BCC3-2F660DD0CD89}" srcId="{3CA595CA-D03B-4103-9347-62F3B4E3EB81}" destId="{53FE4A62-8786-4E65-9A55-99C046A799E4}" srcOrd="0" destOrd="0" parTransId="{9388DA93-6CE4-4A36-978F-663F82DDE17C}" sibTransId="{A43D3B57-8580-42C8-9E05-FC3CD12D50D3}"/>
    <dgm:cxn modelId="{6BA81FA4-D8E8-4EAB-AB62-0AFCE2270EB4}" type="presParOf" srcId="{272200BB-B937-4944-B872-F111F8EAD900}" destId="{9DF7A145-C11E-48BB-B731-D3FC778AC63A}" srcOrd="0" destOrd="0" presId="urn:microsoft.com/office/officeart/2008/layout/LinedList"/>
    <dgm:cxn modelId="{8EF75E7B-8923-4682-9F41-9C8F6544458C}" type="presParOf" srcId="{272200BB-B937-4944-B872-F111F8EAD900}" destId="{CBA895C5-22B1-47F3-BEA6-31EA6802C5EF}" srcOrd="1" destOrd="0" presId="urn:microsoft.com/office/officeart/2008/layout/LinedList"/>
    <dgm:cxn modelId="{E1A929E8-0D74-47EE-B77B-D5B8C3104A9D}" type="presParOf" srcId="{CBA895C5-22B1-47F3-BEA6-31EA6802C5EF}" destId="{DE3A3030-7ED2-4399-925E-431B56F3362C}" srcOrd="0" destOrd="0" presId="urn:microsoft.com/office/officeart/2008/layout/LinedList"/>
    <dgm:cxn modelId="{00F0CBD9-09BC-4275-B81D-8A55D58C9563}" type="presParOf" srcId="{CBA895C5-22B1-47F3-BEA6-31EA6802C5EF}" destId="{FF45BFE2-BB73-4FC4-850F-2B481BA09BC2}" srcOrd="1" destOrd="0" presId="urn:microsoft.com/office/officeart/2008/layout/LinedList"/>
    <dgm:cxn modelId="{157D14E6-4983-443D-8671-012BD7E65FA9}" type="presParOf" srcId="{272200BB-B937-4944-B872-F111F8EAD900}" destId="{477B9879-2335-46BD-9A9F-89DE958478C7}" srcOrd="2" destOrd="0" presId="urn:microsoft.com/office/officeart/2008/layout/LinedList"/>
    <dgm:cxn modelId="{25A0FB4F-1303-45F5-81AD-FC14AEA486DC}" type="presParOf" srcId="{272200BB-B937-4944-B872-F111F8EAD900}" destId="{4B4D633D-C74B-43FF-885C-B7D16E2BE71B}" srcOrd="3" destOrd="0" presId="urn:microsoft.com/office/officeart/2008/layout/LinedList"/>
    <dgm:cxn modelId="{87905DB6-8E76-4294-A469-5DE6E534CEB5}" type="presParOf" srcId="{4B4D633D-C74B-43FF-885C-B7D16E2BE71B}" destId="{FA60573A-A7D1-4C2E-8FA4-C9F48F325BBF}" srcOrd="0" destOrd="0" presId="urn:microsoft.com/office/officeart/2008/layout/LinedList"/>
    <dgm:cxn modelId="{B10F85E5-B52D-447E-859F-92043F0C867F}" type="presParOf" srcId="{4B4D633D-C74B-43FF-885C-B7D16E2BE71B}" destId="{B20639E1-84E1-48F8-9BE1-2505B3E38962}" srcOrd="1" destOrd="0" presId="urn:microsoft.com/office/officeart/2008/layout/LinedList"/>
    <dgm:cxn modelId="{93E11E54-86D7-4BC8-B343-6EC5FCAC7797}" type="presParOf" srcId="{272200BB-B937-4944-B872-F111F8EAD900}" destId="{53784B26-881D-415F-BDE0-F07559656444}" srcOrd="4" destOrd="0" presId="urn:microsoft.com/office/officeart/2008/layout/LinedList"/>
    <dgm:cxn modelId="{01BACEA4-86EF-4A63-8FBF-52D61A700C77}" type="presParOf" srcId="{272200BB-B937-4944-B872-F111F8EAD900}" destId="{197746F8-C77C-4C8A-BACE-99307220C398}" srcOrd="5" destOrd="0" presId="urn:microsoft.com/office/officeart/2008/layout/LinedList"/>
    <dgm:cxn modelId="{B4AFECCC-4AA4-49EB-A354-C7E1E43326CB}" type="presParOf" srcId="{197746F8-C77C-4C8A-BACE-99307220C398}" destId="{A61D84C0-2F8C-49B2-A9E1-BA13E5DC89E5}" srcOrd="0" destOrd="0" presId="urn:microsoft.com/office/officeart/2008/layout/LinedList"/>
    <dgm:cxn modelId="{11336377-8B18-4AA0-81E7-964B7F77231B}" type="presParOf" srcId="{197746F8-C77C-4C8A-BACE-99307220C398}" destId="{349FBB7E-3B8F-4326-8A70-9D2FA81DCD68}"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ACB9AD-0E87-48C0-87E0-6C3A7AE9EEC6}">
      <dsp:nvSpPr>
        <dsp:cNvPr id="0" name=""/>
        <dsp:cNvSpPr/>
      </dsp:nvSpPr>
      <dsp:spPr>
        <a:xfrm>
          <a:off x="0" y="0"/>
          <a:ext cx="6451943" cy="0"/>
        </a:xfrm>
        <a:prstGeom prst="line">
          <a:avLst/>
        </a:prstGeom>
        <a:solidFill>
          <a:schemeClr val="lt1">
            <a:hueOff val="0"/>
            <a:satOff val="0"/>
            <a:lumOff val="0"/>
            <a:alphaOff val="0"/>
          </a:schemeClr>
        </a:solidFill>
        <a:ln w="10000" cap="flat" cmpd="sng" algn="ctr">
          <a:solidFill>
            <a:schemeClr val="accent5">
              <a:shade val="80000"/>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34FBF066-320B-4FA3-9A08-CB66303ED52E}">
      <dsp:nvSpPr>
        <dsp:cNvPr id="0" name=""/>
        <dsp:cNvSpPr/>
      </dsp:nvSpPr>
      <dsp:spPr>
        <a:xfrm>
          <a:off x="0" y="0"/>
          <a:ext cx="6451943" cy="1116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dirty="0"/>
            <a:t>HUD began implementing the COC process in 1995 through the Notice of Funding Available (NOFA).  </a:t>
          </a:r>
        </a:p>
      </dsp:txBody>
      <dsp:txXfrm>
        <a:off x="0" y="0"/>
        <a:ext cx="6451943" cy="1116971"/>
      </dsp:txXfrm>
    </dsp:sp>
    <dsp:sp modelId="{7581D198-5054-432D-8DCA-D778C382A369}">
      <dsp:nvSpPr>
        <dsp:cNvPr id="0" name=""/>
        <dsp:cNvSpPr/>
      </dsp:nvSpPr>
      <dsp:spPr>
        <a:xfrm>
          <a:off x="0" y="1116971"/>
          <a:ext cx="6451943" cy="0"/>
        </a:xfrm>
        <a:prstGeom prst="line">
          <a:avLst/>
        </a:prstGeom>
        <a:solidFill>
          <a:schemeClr val="lt1">
            <a:hueOff val="0"/>
            <a:satOff val="0"/>
            <a:lumOff val="0"/>
            <a:alphaOff val="0"/>
          </a:schemeClr>
        </a:solidFill>
        <a:ln w="10000" cap="flat" cmpd="sng" algn="ctr">
          <a:solidFill>
            <a:schemeClr val="accent5">
              <a:shade val="80000"/>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145970FE-B1FE-4810-9B1D-549A743DB9BB}">
      <dsp:nvSpPr>
        <dsp:cNvPr id="0" name=""/>
        <dsp:cNvSpPr/>
      </dsp:nvSpPr>
      <dsp:spPr>
        <a:xfrm>
          <a:off x="0" y="1116971"/>
          <a:ext cx="6451943" cy="1116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dirty="0"/>
            <a:t>Each year, the NOFA guided the development of COCs and encouraged communities to work together to address homelessness in a coordinated manner. In addition, HUD published user guides and FAQs and other technical assistance materials to assist communities develop effective COCs.</a:t>
          </a:r>
        </a:p>
      </dsp:txBody>
      <dsp:txXfrm>
        <a:off x="0" y="1116971"/>
        <a:ext cx="6451943" cy="1116971"/>
      </dsp:txXfrm>
    </dsp:sp>
    <dsp:sp modelId="{349EE586-1D4B-4C62-86DF-A895FE4BE064}">
      <dsp:nvSpPr>
        <dsp:cNvPr id="0" name=""/>
        <dsp:cNvSpPr/>
      </dsp:nvSpPr>
      <dsp:spPr>
        <a:xfrm>
          <a:off x="0" y="2233943"/>
          <a:ext cx="6451943" cy="0"/>
        </a:xfrm>
        <a:prstGeom prst="line">
          <a:avLst/>
        </a:prstGeom>
        <a:solidFill>
          <a:schemeClr val="lt1">
            <a:hueOff val="0"/>
            <a:satOff val="0"/>
            <a:lumOff val="0"/>
            <a:alphaOff val="0"/>
          </a:schemeClr>
        </a:solidFill>
        <a:ln w="10000" cap="flat" cmpd="sng" algn="ctr">
          <a:solidFill>
            <a:schemeClr val="accent5">
              <a:shade val="80000"/>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010EDC48-7EED-4AE7-9F8C-C8892B9DE6B3}">
      <dsp:nvSpPr>
        <dsp:cNvPr id="0" name=""/>
        <dsp:cNvSpPr/>
      </dsp:nvSpPr>
      <dsp:spPr>
        <a:xfrm>
          <a:off x="0" y="2233943"/>
          <a:ext cx="6451943" cy="1116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dirty="0"/>
            <a:t>This method resulted in scattered information not easily located. </a:t>
          </a:r>
        </a:p>
      </dsp:txBody>
      <dsp:txXfrm>
        <a:off x="0" y="2233943"/>
        <a:ext cx="6451943" cy="1116971"/>
      </dsp:txXfrm>
    </dsp:sp>
    <dsp:sp modelId="{848DC941-001B-4E79-BCB2-02C1E6006F85}">
      <dsp:nvSpPr>
        <dsp:cNvPr id="0" name=""/>
        <dsp:cNvSpPr/>
      </dsp:nvSpPr>
      <dsp:spPr>
        <a:xfrm>
          <a:off x="0" y="3350915"/>
          <a:ext cx="6451943" cy="0"/>
        </a:xfrm>
        <a:prstGeom prst="line">
          <a:avLst/>
        </a:prstGeom>
        <a:solidFill>
          <a:schemeClr val="lt1">
            <a:hueOff val="0"/>
            <a:satOff val="0"/>
            <a:lumOff val="0"/>
            <a:alphaOff val="0"/>
          </a:schemeClr>
        </a:solidFill>
        <a:ln w="10000" cap="flat" cmpd="sng" algn="ctr">
          <a:solidFill>
            <a:schemeClr val="accent5">
              <a:shade val="80000"/>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BA3944F3-73BA-4975-B90B-5BCFC37AA836}">
      <dsp:nvSpPr>
        <dsp:cNvPr id="0" name=""/>
        <dsp:cNvSpPr/>
      </dsp:nvSpPr>
      <dsp:spPr>
        <a:xfrm>
          <a:off x="0" y="3350915"/>
          <a:ext cx="6451943" cy="1116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dirty="0"/>
            <a:t>The COC Program Interim Rule changes this.  </a:t>
          </a:r>
        </a:p>
      </dsp:txBody>
      <dsp:txXfrm>
        <a:off x="0" y="3350915"/>
        <a:ext cx="6451943" cy="11169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103EF0-2E45-431C-BE5B-B8D050245CB2}">
      <dsp:nvSpPr>
        <dsp:cNvPr id="0" name=""/>
        <dsp:cNvSpPr/>
      </dsp:nvSpPr>
      <dsp:spPr>
        <a:xfrm>
          <a:off x="10100" y="461645"/>
          <a:ext cx="3212224" cy="963667"/>
        </a:xfrm>
        <a:prstGeom prst="rect">
          <a:avLst/>
        </a:prstGeom>
        <a:gradFill rotWithShape="0">
          <a:gsLst>
            <a:gs pos="0">
              <a:schemeClr val="lt1">
                <a:hueOff val="0"/>
                <a:satOff val="0"/>
                <a:lumOff val="0"/>
                <a:alphaOff val="0"/>
              </a:schemeClr>
            </a:gs>
            <a:gs pos="90000">
              <a:schemeClr val="lt1">
                <a:hueOff val="0"/>
                <a:satOff val="0"/>
                <a:lumOff val="0"/>
                <a:alphaOff val="0"/>
                <a:shade val="100000"/>
                <a:satMod val="105000"/>
              </a:schemeClr>
            </a:gs>
            <a:gs pos="100000">
              <a:schemeClr val="lt1">
                <a:hueOff val="0"/>
                <a:satOff val="0"/>
                <a:lumOff val="0"/>
                <a:alphaOff val="0"/>
                <a:shade val="80000"/>
                <a:satMod val="120000"/>
              </a:schemeClr>
            </a:gs>
          </a:gsLst>
          <a:path path="circle">
            <a:fillToRect l="100000" t="100000" r="100000" b="100000"/>
          </a:path>
        </a:gradFill>
        <a:ln w="10000" cap="flat" cmpd="sng" algn="ctr">
          <a:solidFill>
            <a:schemeClr val="accent1">
              <a:shade val="80000"/>
              <a:hueOff val="0"/>
              <a:satOff val="0"/>
              <a:lumOff val="0"/>
              <a:alphaOff val="0"/>
            </a:schemeClr>
          </a:solidFill>
          <a:prstDash val="solid"/>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lt1">
              <a:hueOff val="0"/>
              <a:satOff val="0"/>
              <a:lumOff val="0"/>
              <a:alphaOff val="0"/>
              <a:shade val="27000"/>
              <a:satMod val="120000"/>
            </a:schemeClr>
          </a:contourClr>
        </a:sp3d>
      </dsp:spPr>
      <dsp:style>
        <a:lnRef idx="1">
          <a:scrgbClr r="0" g="0" b="0"/>
        </a:lnRef>
        <a:fillRef idx="3">
          <a:scrgbClr r="0" g="0" b="0"/>
        </a:fillRef>
        <a:effectRef idx="3">
          <a:scrgbClr r="0" g="0" b="0"/>
        </a:effectRef>
        <a:fontRef idx="minor">
          <a:schemeClr val="lt1"/>
        </a:fontRef>
      </dsp:style>
      <dsp:txBody>
        <a:bodyPr spcFirstLastPara="0" vert="horz" wrap="square" lIns="253837" tIns="253837" rIns="253837" bIns="253837" numCol="1" spcCol="1270" anchor="ctr" anchorCtr="0">
          <a:noAutofit/>
        </a:bodyPr>
        <a:lstStyle/>
        <a:p>
          <a:pPr marL="0" lvl="0" indent="0" algn="ctr" defTabSz="711200">
            <a:lnSpc>
              <a:spcPct val="90000"/>
            </a:lnSpc>
            <a:spcBef>
              <a:spcPct val="0"/>
            </a:spcBef>
            <a:spcAft>
              <a:spcPct val="35000"/>
            </a:spcAft>
            <a:buNone/>
          </a:pPr>
          <a:r>
            <a:rPr lang="en-US" sz="1600" kern="1200"/>
            <a:t>Operate the Continuum of Care</a:t>
          </a:r>
        </a:p>
      </dsp:txBody>
      <dsp:txXfrm>
        <a:off x="10100" y="461645"/>
        <a:ext cx="3212224" cy="963667"/>
      </dsp:txXfrm>
    </dsp:sp>
    <dsp:sp modelId="{48DEE972-077D-4FCC-AF02-7BD211DCD2C1}">
      <dsp:nvSpPr>
        <dsp:cNvPr id="0" name=""/>
        <dsp:cNvSpPr/>
      </dsp:nvSpPr>
      <dsp:spPr>
        <a:xfrm>
          <a:off x="10100" y="1425313"/>
          <a:ext cx="3212224" cy="1910510"/>
        </a:xfrm>
        <a:prstGeom prst="rect">
          <a:avLst/>
        </a:prstGeom>
        <a:solidFill>
          <a:schemeClr val="lt1">
            <a:alpha val="90000"/>
            <a:tint val="40000"/>
            <a:hueOff val="0"/>
            <a:satOff val="0"/>
            <a:lumOff val="0"/>
            <a:alphaOff val="0"/>
          </a:schemeClr>
        </a:solidFill>
        <a:ln w="10000" cap="flat" cmpd="sng" algn="ctr">
          <a:solidFill>
            <a:schemeClr val="accent1">
              <a:alpha val="90000"/>
              <a:hueOff val="0"/>
              <a:satOff val="0"/>
              <a:lumOff val="0"/>
              <a:alphaOff val="0"/>
            </a:schemeClr>
          </a:solidFill>
          <a:prstDash val="solid"/>
        </a:ln>
        <a:effectLst>
          <a:outerShdw blurRad="38100" dist="254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317296" tIns="317296" rIns="317296" bIns="317296" numCol="1" spcCol="1270" anchor="t" anchorCtr="0">
          <a:noAutofit/>
        </a:bodyPr>
        <a:lstStyle/>
        <a:p>
          <a:pPr marL="0" lvl="0" indent="0" algn="l" defTabSz="533400">
            <a:lnSpc>
              <a:spcPct val="90000"/>
            </a:lnSpc>
            <a:spcBef>
              <a:spcPct val="0"/>
            </a:spcBef>
            <a:spcAft>
              <a:spcPct val="35000"/>
            </a:spcAft>
            <a:buNone/>
          </a:pPr>
          <a:r>
            <a:rPr lang="en-US" sz="1200" kern="1200"/>
            <a:t>Conduct meetings</a:t>
          </a:r>
        </a:p>
        <a:p>
          <a:pPr marL="0" lvl="0" indent="0" algn="l" defTabSz="533400">
            <a:lnSpc>
              <a:spcPct val="90000"/>
            </a:lnSpc>
            <a:spcBef>
              <a:spcPct val="0"/>
            </a:spcBef>
            <a:spcAft>
              <a:spcPct val="35000"/>
            </a:spcAft>
            <a:buNone/>
          </a:pPr>
          <a:r>
            <a:rPr lang="en-US" sz="1200" kern="1200"/>
            <a:t>Monitor projects </a:t>
          </a:r>
        </a:p>
        <a:p>
          <a:pPr marL="0" lvl="0" indent="0" algn="l" defTabSz="533400">
            <a:lnSpc>
              <a:spcPct val="90000"/>
            </a:lnSpc>
            <a:spcBef>
              <a:spcPct val="0"/>
            </a:spcBef>
            <a:spcAft>
              <a:spcPct val="35000"/>
            </a:spcAft>
            <a:buNone/>
          </a:pPr>
          <a:r>
            <a:rPr lang="en-US" sz="1200" kern="1200"/>
            <a:t>Evaluate performance</a:t>
          </a:r>
        </a:p>
        <a:p>
          <a:pPr marL="0" lvl="0" indent="0" algn="l" defTabSz="533400">
            <a:lnSpc>
              <a:spcPct val="90000"/>
            </a:lnSpc>
            <a:spcBef>
              <a:spcPct val="0"/>
            </a:spcBef>
            <a:spcAft>
              <a:spcPct val="35000"/>
            </a:spcAft>
            <a:buNone/>
          </a:pPr>
          <a:r>
            <a:rPr lang="en-US" sz="1200" kern="1200"/>
            <a:t>Establish a coordinated assessment system with written standards and prioritization</a:t>
          </a:r>
        </a:p>
      </dsp:txBody>
      <dsp:txXfrm>
        <a:off x="10100" y="1425313"/>
        <a:ext cx="3212224" cy="1910510"/>
      </dsp:txXfrm>
    </dsp:sp>
    <dsp:sp modelId="{ECC157C9-E37A-4D85-947E-4FBE4C9AA245}">
      <dsp:nvSpPr>
        <dsp:cNvPr id="0" name=""/>
        <dsp:cNvSpPr/>
      </dsp:nvSpPr>
      <dsp:spPr>
        <a:xfrm>
          <a:off x="3330219" y="461645"/>
          <a:ext cx="3212224" cy="963667"/>
        </a:xfrm>
        <a:prstGeom prst="rect">
          <a:avLst/>
        </a:prstGeom>
        <a:gradFill rotWithShape="0">
          <a:gsLst>
            <a:gs pos="0">
              <a:schemeClr val="lt1">
                <a:hueOff val="0"/>
                <a:satOff val="0"/>
                <a:lumOff val="0"/>
                <a:alphaOff val="0"/>
              </a:schemeClr>
            </a:gs>
            <a:gs pos="90000">
              <a:schemeClr val="lt1">
                <a:hueOff val="0"/>
                <a:satOff val="0"/>
                <a:lumOff val="0"/>
                <a:alphaOff val="0"/>
                <a:shade val="100000"/>
                <a:satMod val="105000"/>
              </a:schemeClr>
            </a:gs>
            <a:gs pos="100000">
              <a:schemeClr val="lt1">
                <a:hueOff val="0"/>
                <a:satOff val="0"/>
                <a:lumOff val="0"/>
                <a:alphaOff val="0"/>
                <a:shade val="80000"/>
                <a:satMod val="120000"/>
              </a:schemeClr>
            </a:gs>
          </a:gsLst>
          <a:path path="circle">
            <a:fillToRect l="100000" t="100000" r="100000" b="100000"/>
          </a:path>
        </a:gradFill>
        <a:ln w="10000" cap="flat" cmpd="sng" algn="ctr">
          <a:solidFill>
            <a:schemeClr val="accent1">
              <a:shade val="80000"/>
              <a:hueOff val="0"/>
              <a:satOff val="0"/>
              <a:lumOff val="0"/>
              <a:alphaOff val="0"/>
            </a:schemeClr>
          </a:solidFill>
          <a:prstDash val="solid"/>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lt1">
              <a:hueOff val="0"/>
              <a:satOff val="0"/>
              <a:lumOff val="0"/>
              <a:alphaOff val="0"/>
              <a:shade val="27000"/>
              <a:satMod val="120000"/>
            </a:schemeClr>
          </a:contourClr>
        </a:sp3d>
      </dsp:spPr>
      <dsp:style>
        <a:lnRef idx="1">
          <a:scrgbClr r="0" g="0" b="0"/>
        </a:lnRef>
        <a:fillRef idx="3">
          <a:scrgbClr r="0" g="0" b="0"/>
        </a:fillRef>
        <a:effectRef idx="3">
          <a:scrgbClr r="0" g="0" b="0"/>
        </a:effectRef>
        <a:fontRef idx="minor">
          <a:schemeClr val="lt1"/>
        </a:fontRef>
      </dsp:style>
      <dsp:txBody>
        <a:bodyPr spcFirstLastPara="0" vert="horz" wrap="square" lIns="253837" tIns="253837" rIns="253837" bIns="253837" numCol="1" spcCol="1270" anchor="ctr" anchorCtr="0">
          <a:noAutofit/>
        </a:bodyPr>
        <a:lstStyle/>
        <a:p>
          <a:pPr marL="0" lvl="0" indent="0" algn="ctr" defTabSz="711200">
            <a:lnSpc>
              <a:spcPct val="90000"/>
            </a:lnSpc>
            <a:spcBef>
              <a:spcPct val="0"/>
            </a:spcBef>
            <a:spcAft>
              <a:spcPct val="35000"/>
            </a:spcAft>
            <a:buNone/>
          </a:pPr>
          <a:r>
            <a:rPr lang="en-US" sz="1600" kern="1200"/>
            <a:t>Designate &amp; operate an HMIS</a:t>
          </a:r>
        </a:p>
      </dsp:txBody>
      <dsp:txXfrm>
        <a:off x="3330219" y="461645"/>
        <a:ext cx="3212224" cy="963667"/>
      </dsp:txXfrm>
    </dsp:sp>
    <dsp:sp modelId="{7D8CBBCE-1698-4249-A037-C80D01CBE10E}">
      <dsp:nvSpPr>
        <dsp:cNvPr id="0" name=""/>
        <dsp:cNvSpPr/>
      </dsp:nvSpPr>
      <dsp:spPr>
        <a:xfrm>
          <a:off x="3330219" y="1425313"/>
          <a:ext cx="3212224" cy="1910510"/>
        </a:xfrm>
        <a:prstGeom prst="rect">
          <a:avLst/>
        </a:prstGeom>
        <a:solidFill>
          <a:schemeClr val="lt1">
            <a:alpha val="90000"/>
            <a:tint val="40000"/>
            <a:hueOff val="0"/>
            <a:satOff val="0"/>
            <a:lumOff val="0"/>
            <a:alphaOff val="0"/>
          </a:schemeClr>
        </a:solidFill>
        <a:ln w="10000" cap="flat" cmpd="sng" algn="ctr">
          <a:solidFill>
            <a:schemeClr val="accent1">
              <a:alpha val="90000"/>
              <a:hueOff val="0"/>
              <a:satOff val="0"/>
              <a:lumOff val="0"/>
              <a:alphaOff val="0"/>
            </a:schemeClr>
          </a:solidFill>
          <a:prstDash val="solid"/>
        </a:ln>
        <a:effectLst>
          <a:outerShdw blurRad="38100" dist="25400" dir="5400000" rotWithShape="0">
            <a:srgbClr val="000000">
              <a:alpha val="45000"/>
            </a:srgbClr>
          </a:outerShdw>
        </a:effectLst>
      </dsp:spPr>
      <dsp:style>
        <a:lnRef idx="1">
          <a:scrgbClr r="0" g="0" b="0"/>
        </a:lnRef>
        <a:fillRef idx="1">
          <a:scrgbClr r="0" g="0" b="0"/>
        </a:fillRef>
        <a:effectRef idx="2">
          <a:scrgbClr r="0" g="0" b="0"/>
        </a:effectRef>
        <a:fontRef idx="minor"/>
      </dsp:style>
    </dsp:sp>
    <dsp:sp modelId="{7B4593B7-23A8-40A7-BE5D-1228F7412A94}">
      <dsp:nvSpPr>
        <dsp:cNvPr id="0" name=""/>
        <dsp:cNvSpPr/>
      </dsp:nvSpPr>
      <dsp:spPr>
        <a:xfrm>
          <a:off x="6650338" y="461645"/>
          <a:ext cx="3212224" cy="963667"/>
        </a:xfrm>
        <a:prstGeom prst="rect">
          <a:avLst/>
        </a:prstGeom>
        <a:gradFill rotWithShape="0">
          <a:gsLst>
            <a:gs pos="0">
              <a:schemeClr val="lt1">
                <a:hueOff val="0"/>
                <a:satOff val="0"/>
                <a:lumOff val="0"/>
                <a:alphaOff val="0"/>
              </a:schemeClr>
            </a:gs>
            <a:gs pos="90000">
              <a:schemeClr val="lt1">
                <a:hueOff val="0"/>
                <a:satOff val="0"/>
                <a:lumOff val="0"/>
                <a:alphaOff val="0"/>
                <a:shade val="100000"/>
                <a:satMod val="105000"/>
              </a:schemeClr>
            </a:gs>
            <a:gs pos="100000">
              <a:schemeClr val="lt1">
                <a:hueOff val="0"/>
                <a:satOff val="0"/>
                <a:lumOff val="0"/>
                <a:alphaOff val="0"/>
                <a:shade val="80000"/>
                <a:satMod val="120000"/>
              </a:schemeClr>
            </a:gs>
          </a:gsLst>
          <a:path path="circle">
            <a:fillToRect l="100000" t="100000" r="100000" b="100000"/>
          </a:path>
        </a:gradFill>
        <a:ln w="10000" cap="flat" cmpd="sng" algn="ctr">
          <a:solidFill>
            <a:schemeClr val="accent1">
              <a:shade val="80000"/>
              <a:hueOff val="0"/>
              <a:satOff val="0"/>
              <a:lumOff val="0"/>
              <a:alphaOff val="0"/>
            </a:schemeClr>
          </a:solidFill>
          <a:prstDash val="solid"/>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lt1">
              <a:hueOff val="0"/>
              <a:satOff val="0"/>
              <a:lumOff val="0"/>
              <a:alphaOff val="0"/>
              <a:shade val="27000"/>
              <a:satMod val="120000"/>
            </a:schemeClr>
          </a:contourClr>
        </a:sp3d>
      </dsp:spPr>
      <dsp:style>
        <a:lnRef idx="1">
          <a:scrgbClr r="0" g="0" b="0"/>
        </a:lnRef>
        <a:fillRef idx="3">
          <a:scrgbClr r="0" g="0" b="0"/>
        </a:fillRef>
        <a:effectRef idx="3">
          <a:scrgbClr r="0" g="0" b="0"/>
        </a:effectRef>
        <a:fontRef idx="minor">
          <a:schemeClr val="lt1"/>
        </a:fontRef>
      </dsp:style>
      <dsp:txBody>
        <a:bodyPr spcFirstLastPara="0" vert="horz" wrap="square" lIns="253837" tIns="253837" rIns="253837" bIns="253837" numCol="1" spcCol="1270" anchor="ctr" anchorCtr="0">
          <a:noAutofit/>
        </a:bodyPr>
        <a:lstStyle/>
        <a:p>
          <a:pPr marL="0" lvl="0" indent="0" algn="ctr" defTabSz="711200">
            <a:lnSpc>
              <a:spcPct val="90000"/>
            </a:lnSpc>
            <a:spcBef>
              <a:spcPct val="0"/>
            </a:spcBef>
            <a:spcAft>
              <a:spcPct val="35000"/>
            </a:spcAft>
            <a:buNone/>
          </a:pPr>
          <a:r>
            <a:rPr lang="en-US" sz="1600" kern="1200"/>
            <a:t>Planning</a:t>
          </a:r>
        </a:p>
      </dsp:txBody>
      <dsp:txXfrm>
        <a:off x="6650338" y="461645"/>
        <a:ext cx="3212224" cy="963667"/>
      </dsp:txXfrm>
    </dsp:sp>
    <dsp:sp modelId="{B5587BE7-A51D-479E-A377-27870F63E7C8}">
      <dsp:nvSpPr>
        <dsp:cNvPr id="0" name=""/>
        <dsp:cNvSpPr/>
      </dsp:nvSpPr>
      <dsp:spPr>
        <a:xfrm>
          <a:off x="6650338" y="1425313"/>
          <a:ext cx="3212224" cy="1910510"/>
        </a:xfrm>
        <a:prstGeom prst="rect">
          <a:avLst/>
        </a:prstGeom>
        <a:solidFill>
          <a:schemeClr val="lt1">
            <a:alpha val="90000"/>
            <a:tint val="40000"/>
            <a:hueOff val="0"/>
            <a:satOff val="0"/>
            <a:lumOff val="0"/>
            <a:alphaOff val="0"/>
          </a:schemeClr>
        </a:solidFill>
        <a:ln w="10000" cap="flat" cmpd="sng" algn="ctr">
          <a:solidFill>
            <a:schemeClr val="accent1">
              <a:alpha val="90000"/>
              <a:hueOff val="0"/>
              <a:satOff val="0"/>
              <a:lumOff val="0"/>
              <a:alphaOff val="0"/>
            </a:schemeClr>
          </a:solidFill>
          <a:prstDash val="solid"/>
        </a:ln>
        <a:effectLst>
          <a:outerShdw blurRad="38100" dist="254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317296" tIns="317296" rIns="317296" bIns="317296" numCol="1" spcCol="1270" anchor="t" anchorCtr="0">
          <a:noAutofit/>
        </a:bodyPr>
        <a:lstStyle/>
        <a:p>
          <a:pPr marL="0" lvl="0" indent="0" algn="l" defTabSz="533400">
            <a:lnSpc>
              <a:spcPct val="90000"/>
            </a:lnSpc>
            <a:spcBef>
              <a:spcPct val="0"/>
            </a:spcBef>
            <a:spcAft>
              <a:spcPct val="35000"/>
            </a:spcAft>
            <a:buNone/>
          </a:pPr>
          <a:r>
            <a:rPr lang="en-US" sz="1200" kern="1200"/>
            <a:t>System Coordination </a:t>
          </a:r>
        </a:p>
        <a:p>
          <a:pPr marL="0" lvl="0" indent="0" algn="l" defTabSz="533400">
            <a:lnSpc>
              <a:spcPct val="90000"/>
            </a:lnSpc>
            <a:spcBef>
              <a:spcPct val="0"/>
            </a:spcBef>
            <a:spcAft>
              <a:spcPct val="35000"/>
            </a:spcAft>
            <a:buNone/>
          </a:pPr>
          <a:r>
            <a:rPr lang="en-US" sz="1200" kern="1200"/>
            <a:t>Point-in-Time Count</a:t>
          </a:r>
        </a:p>
        <a:p>
          <a:pPr marL="0" lvl="0" indent="0" algn="l" defTabSz="533400">
            <a:lnSpc>
              <a:spcPct val="90000"/>
            </a:lnSpc>
            <a:spcBef>
              <a:spcPct val="0"/>
            </a:spcBef>
            <a:spcAft>
              <a:spcPct val="35000"/>
            </a:spcAft>
            <a:buNone/>
          </a:pPr>
          <a:r>
            <a:rPr lang="en-US" sz="1200" kern="1200"/>
            <a:t>Annual Gaps Analysis</a:t>
          </a:r>
        </a:p>
        <a:p>
          <a:pPr marL="0" lvl="0" indent="0" algn="l" defTabSz="533400">
            <a:lnSpc>
              <a:spcPct val="90000"/>
            </a:lnSpc>
            <a:spcBef>
              <a:spcPct val="0"/>
            </a:spcBef>
            <a:spcAft>
              <a:spcPct val="35000"/>
            </a:spcAft>
            <a:buNone/>
          </a:pPr>
          <a:r>
            <a:rPr lang="en-US" sz="1200" kern="1200"/>
            <a:t>Participate in the Consolidated Plan</a:t>
          </a:r>
        </a:p>
        <a:p>
          <a:pPr marL="0" lvl="0" indent="0" algn="l" defTabSz="533400">
            <a:lnSpc>
              <a:spcPct val="90000"/>
            </a:lnSpc>
            <a:spcBef>
              <a:spcPct val="0"/>
            </a:spcBef>
            <a:spcAft>
              <a:spcPct val="35000"/>
            </a:spcAft>
            <a:buNone/>
          </a:pPr>
          <a:r>
            <a:rPr lang="en-US" sz="1200" kern="1200"/>
            <a:t>Consult with ETH Administrator (WI Department of Administration, DEHCR)</a:t>
          </a:r>
        </a:p>
      </dsp:txBody>
      <dsp:txXfrm>
        <a:off x="6650338" y="1425313"/>
        <a:ext cx="3212224" cy="19105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F7A145-C11E-48BB-B731-D3FC778AC63A}">
      <dsp:nvSpPr>
        <dsp:cNvPr id="0" name=""/>
        <dsp:cNvSpPr/>
      </dsp:nvSpPr>
      <dsp:spPr>
        <a:xfrm>
          <a:off x="0" y="2181"/>
          <a:ext cx="6451943" cy="0"/>
        </a:xfrm>
        <a:prstGeom prst="line">
          <a:avLst/>
        </a:prstGeom>
        <a:gradFill rotWithShape="0">
          <a:gsLst>
            <a:gs pos="0">
              <a:schemeClr val="accent6">
                <a:hueOff val="0"/>
                <a:satOff val="0"/>
                <a:lumOff val="0"/>
                <a:alphaOff val="0"/>
              </a:schemeClr>
            </a:gs>
            <a:gs pos="90000">
              <a:schemeClr val="accent6">
                <a:hueOff val="0"/>
                <a:satOff val="0"/>
                <a:lumOff val="0"/>
                <a:alphaOff val="0"/>
                <a:shade val="100000"/>
                <a:satMod val="105000"/>
              </a:schemeClr>
            </a:gs>
            <a:gs pos="100000">
              <a:schemeClr val="accent6">
                <a:hueOff val="0"/>
                <a:satOff val="0"/>
                <a:lumOff val="0"/>
                <a:alphaOff val="0"/>
                <a:shade val="80000"/>
                <a:satMod val="120000"/>
              </a:schemeClr>
            </a:gs>
          </a:gsLst>
          <a:path path="circle">
            <a:fillToRect l="100000" t="100000" r="100000" b="100000"/>
          </a:path>
        </a:gradFill>
        <a:ln w="10000" cap="flat" cmpd="sng" algn="ctr">
          <a:solidFill>
            <a:schemeClr val="accent6">
              <a:hueOff val="0"/>
              <a:satOff val="0"/>
              <a:lumOff val="0"/>
              <a:alphaOff val="0"/>
            </a:schemeClr>
          </a:solidFill>
          <a:prstDash val="solid"/>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accent6">
              <a:hueOff val="0"/>
              <a:satOff val="0"/>
              <a:lumOff val="0"/>
              <a:alphaOff val="0"/>
              <a:shade val="27000"/>
              <a:satMod val="120000"/>
            </a:schemeClr>
          </a:contourClr>
        </a:sp3d>
      </dsp:spPr>
      <dsp:style>
        <a:lnRef idx="1">
          <a:scrgbClr r="0" g="0" b="0"/>
        </a:lnRef>
        <a:fillRef idx="3">
          <a:scrgbClr r="0" g="0" b="0"/>
        </a:fillRef>
        <a:effectRef idx="3">
          <a:scrgbClr r="0" g="0" b="0"/>
        </a:effectRef>
        <a:fontRef idx="minor">
          <a:schemeClr val="lt1"/>
        </a:fontRef>
      </dsp:style>
    </dsp:sp>
    <dsp:sp modelId="{DE3A3030-7ED2-4399-925E-431B56F3362C}">
      <dsp:nvSpPr>
        <dsp:cNvPr id="0" name=""/>
        <dsp:cNvSpPr/>
      </dsp:nvSpPr>
      <dsp:spPr>
        <a:xfrm>
          <a:off x="0" y="2181"/>
          <a:ext cx="6451943" cy="1487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a:t>In order to accomplish the HUD goals of a CoC, local CoC’s (coalitions) were born.</a:t>
          </a:r>
        </a:p>
      </dsp:txBody>
      <dsp:txXfrm>
        <a:off x="0" y="2181"/>
        <a:ext cx="6451943" cy="1487841"/>
      </dsp:txXfrm>
    </dsp:sp>
    <dsp:sp modelId="{477B9879-2335-46BD-9A9F-89DE958478C7}">
      <dsp:nvSpPr>
        <dsp:cNvPr id="0" name=""/>
        <dsp:cNvSpPr/>
      </dsp:nvSpPr>
      <dsp:spPr>
        <a:xfrm>
          <a:off x="0" y="1490022"/>
          <a:ext cx="6451943" cy="0"/>
        </a:xfrm>
        <a:prstGeom prst="line">
          <a:avLst/>
        </a:prstGeom>
        <a:gradFill rotWithShape="0">
          <a:gsLst>
            <a:gs pos="0">
              <a:schemeClr val="accent6">
                <a:hueOff val="0"/>
                <a:satOff val="0"/>
                <a:lumOff val="0"/>
                <a:alphaOff val="0"/>
              </a:schemeClr>
            </a:gs>
            <a:gs pos="90000">
              <a:schemeClr val="accent6">
                <a:hueOff val="0"/>
                <a:satOff val="0"/>
                <a:lumOff val="0"/>
                <a:alphaOff val="0"/>
                <a:shade val="100000"/>
                <a:satMod val="105000"/>
              </a:schemeClr>
            </a:gs>
            <a:gs pos="100000">
              <a:schemeClr val="accent6">
                <a:hueOff val="0"/>
                <a:satOff val="0"/>
                <a:lumOff val="0"/>
                <a:alphaOff val="0"/>
                <a:shade val="80000"/>
                <a:satMod val="120000"/>
              </a:schemeClr>
            </a:gs>
          </a:gsLst>
          <a:path path="circle">
            <a:fillToRect l="100000" t="100000" r="100000" b="100000"/>
          </a:path>
        </a:gradFill>
        <a:ln w="10000" cap="flat" cmpd="sng" algn="ctr">
          <a:solidFill>
            <a:schemeClr val="accent6">
              <a:hueOff val="0"/>
              <a:satOff val="0"/>
              <a:lumOff val="0"/>
              <a:alphaOff val="0"/>
            </a:schemeClr>
          </a:solidFill>
          <a:prstDash val="solid"/>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accent6">
              <a:hueOff val="0"/>
              <a:satOff val="0"/>
              <a:lumOff val="0"/>
              <a:alphaOff val="0"/>
              <a:shade val="27000"/>
              <a:satMod val="120000"/>
            </a:schemeClr>
          </a:contourClr>
        </a:sp3d>
      </dsp:spPr>
      <dsp:style>
        <a:lnRef idx="1">
          <a:scrgbClr r="0" g="0" b="0"/>
        </a:lnRef>
        <a:fillRef idx="3">
          <a:scrgbClr r="0" g="0" b="0"/>
        </a:fillRef>
        <a:effectRef idx="3">
          <a:scrgbClr r="0" g="0" b="0"/>
        </a:effectRef>
        <a:fontRef idx="minor">
          <a:schemeClr val="lt1"/>
        </a:fontRef>
      </dsp:style>
    </dsp:sp>
    <dsp:sp modelId="{FA60573A-A7D1-4C2E-8FA4-C9F48F325BBF}">
      <dsp:nvSpPr>
        <dsp:cNvPr id="0" name=""/>
        <dsp:cNvSpPr/>
      </dsp:nvSpPr>
      <dsp:spPr>
        <a:xfrm>
          <a:off x="0" y="1490022"/>
          <a:ext cx="6451943" cy="1487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dirty="0"/>
            <a:t>Since the Balance of State geography is so large, 21 different Local Coalitions were born here in Wisconsin.</a:t>
          </a:r>
        </a:p>
      </dsp:txBody>
      <dsp:txXfrm>
        <a:off x="0" y="1490022"/>
        <a:ext cx="6451943" cy="1487841"/>
      </dsp:txXfrm>
    </dsp:sp>
    <dsp:sp modelId="{53784B26-881D-415F-BDE0-F07559656444}">
      <dsp:nvSpPr>
        <dsp:cNvPr id="0" name=""/>
        <dsp:cNvSpPr/>
      </dsp:nvSpPr>
      <dsp:spPr>
        <a:xfrm>
          <a:off x="0" y="2977864"/>
          <a:ext cx="6451943" cy="0"/>
        </a:xfrm>
        <a:prstGeom prst="line">
          <a:avLst/>
        </a:prstGeom>
        <a:gradFill rotWithShape="0">
          <a:gsLst>
            <a:gs pos="0">
              <a:schemeClr val="accent6">
                <a:hueOff val="0"/>
                <a:satOff val="0"/>
                <a:lumOff val="0"/>
                <a:alphaOff val="0"/>
              </a:schemeClr>
            </a:gs>
            <a:gs pos="90000">
              <a:schemeClr val="accent6">
                <a:hueOff val="0"/>
                <a:satOff val="0"/>
                <a:lumOff val="0"/>
                <a:alphaOff val="0"/>
                <a:shade val="100000"/>
                <a:satMod val="105000"/>
              </a:schemeClr>
            </a:gs>
            <a:gs pos="100000">
              <a:schemeClr val="accent6">
                <a:hueOff val="0"/>
                <a:satOff val="0"/>
                <a:lumOff val="0"/>
                <a:alphaOff val="0"/>
                <a:shade val="80000"/>
                <a:satMod val="120000"/>
              </a:schemeClr>
            </a:gs>
          </a:gsLst>
          <a:path path="circle">
            <a:fillToRect l="100000" t="100000" r="100000" b="100000"/>
          </a:path>
        </a:gradFill>
        <a:ln w="10000" cap="flat" cmpd="sng" algn="ctr">
          <a:solidFill>
            <a:schemeClr val="accent6">
              <a:hueOff val="0"/>
              <a:satOff val="0"/>
              <a:lumOff val="0"/>
              <a:alphaOff val="0"/>
            </a:schemeClr>
          </a:solidFill>
          <a:prstDash val="solid"/>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accent6">
              <a:hueOff val="0"/>
              <a:satOff val="0"/>
              <a:lumOff val="0"/>
              <a:alphaOff val="0"/>
              <a:shade val="27000"/>
              <a:satMod val="120000"/>
            </a:schemeClr>
          </a:contourClr>
        </a:sp3d>
      </dsp:spPr>
      <dsp:style>
        <a:lnRef idx="1">
          <a:scrgbClr r="0" g="0" b="0"/>
        </a:lnRef>
        <a:fillRef idx="3">
          <a:scrgbClr r="0" g="0" b="0"/>
        </a:fillRef>
        <a:effectRef idx="3">
          <a:scrgbClr r="0" g="0" b="0"/>
        </a:effectRef>
        <a:fontRef idx="minor">
          <a:schemeClr val="lt1"/>
        </a:fontRef>
      </dsp:style>
    </dsp:sp>
    <dsp:sp modelId="{A61D84C0-2F8C-49B2-A9E1-BA13E5DC89E5}">
      <dsp:nvSpPr>
        <dsp:cNvPr id="0" name=""/>
        <dsp:cNvSpPr/>
      </dsp:nvSpPr>
      <dsp:spPr>
        <a:xfrm>
          <a:off x="0" y="2977864"/>
          <a:ext cx="6451943" cy="1487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dirty="0"/>
            <a:t>Local Coalitions are operated under the auspices of the Balance of State </a:t>
          </a:r>
          <a:r>
            <a:rPr lang="en-US" sz="3000" kern="1200" dirty="0" err="1"/>
            <a:t>CoC’s</a:t>
          </a:r>
          <a:r>
            <a:rPr lang="en-US" sz="3000" kern="1200" dirty="0"/>
            <a:t> bylaws.</a:t>
          </a:r>
        </a:p>
      </dsp:txBody>
      <dsp:txXfrm>
        <a:off x="0" y="2977864"/>
        <a:ext cx="6451943" cy="1487841"/>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16/7/layout/HorizontalActionList">
  <dgm:title val="Horizontal Action List"/>
  <dgm:desc val="Used to show non-sequential or grouped lists of information. Works well with large amounts of text. All text has the same level of emphasis, and direction is not implied."/>
  <dgm:catLst>
    <dgm:cat type="list"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54"/>
      <dgm:constr type="primFontSz" for="des" forName="desTx" refType="primFontSz" refFor="des" refForName="parTx" op="lte" fact="0.75"/>
      <dgm:constr type="h" for="des" forName="desTx" op="equ"/>
      <dgm:constr type="w" for="ch" forName="space" op="equ" val="3"/>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varLst>
          <dgm:alg type="tx"/>
          <dgm:shape xmlns:r="http://schemas.openxmlformats.org/officeDocument/2006/relationships" type="rect" r:blip="">
            <dgm:adjLst/>
          </dgm:shape>
          <dgm:presOf axis="self" ptType="node"/>
          <dgm:constrLst>
            <dgm:constr type="h" refType="w" op="lte" fact="0.3"/>
            <dgm:constr type="h"/>
            <dgm:constr type="tMarg" refType="w" fact="0.224"/>
            <dgm:constr type="bMarg" refType="w" fact="0.224"/>
            <dgm:constr type="lMarg" refType="w" fact="0.224"/>
            <dgm:constr type="rMarg" refType="w" fact="0.224"/>
          </dgm:constrLst>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8"/>
            <dgm:constr type="tMarg" refType="w" fact="0.28"/>
            <dgm:constr type="bMarg" refType="w" fact="0.28"/>
            <dgm:constr type="lMarg" refType="w" fact="0.28"/>
            <dgm:constr type="rMarg" refType="w" fact="0.28"/>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20EA5F0D-C1DC-412F-A146-DDB3A74B588F}" type="datetimeFigureOut">
              <a:rPr lang="en-US"/>
              <a:pPr/>
              <a:t>5/16/2018</a:t>
            </a:fld>
            <a:endParaRPr/>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7BAE14B8-3CC9-472D-9BC5-A84D80684DE2}" type="slidenum">
              <a:rPr/>
              <a:p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A8CDE508-72C8-4AB5-AA9C-1584D31690E0}" type="datetimeFigureOut">
              <a:rPr lang="en-US"/>
              <a:pPr/>
              <a:t>5/16/2018</a:t>
            </a:fld>
            <a:endParaRPr/>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a:p>
        </p:txBody>
      </p:sp>
      <p:sp>
        <p:nvSpPr>
          <p:cNvPr id="5" name="Notes Placeholder 4"/>
          <p:cNvSpPr>
            <a:spLocks noGrp="1"/>
          </p:cNvSpPr>
          <p:nvPr>
            <p:ph type="body" sz="quarter" idx="3"/>
          </p:nvPr>
        </p:nvSpPr>
        <p:spPr>
          <a:xfrm>
            <a:off x="695008" y="4444861"/>
            <a:ext cx="5560060" cy="3117175"/>
          </a:xfrm>
          <a:prstGeom prst="rect">
            <a:avLst/>
          </a:prstGeom>
        </p:spPr>
        <p:txBody>
          <a:bodyPr vert="horz" lIns="92492" tIns="46246" rIns="92492" bIns="46246"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7FB667E1-E601-4AAF-B95C-B25720D70A60}" type="slidenum">
              <a:rPr/>
              <a:p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5923F103-BC34-4FE4-A40E-EDDEECFDA5D0}" type="datetimeFigureOut">
              <a:rPr lang="en-US" smtClean="0"/>
              <a:pPr/>
              <a:t>5/16/2018</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r>
              <a:rPr lang="en-US"/>
              <a:t>
              </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57F1E4F-1CFF-5643-939E-217C01CDF565}" type="slidenum">
              <a:rPr lang="en-US" smtClean="0"/>
              <a:pPr/>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1274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583DDF-CA54-461A-A486-592D2374C532}" type="datetimeFigureOut">
              <a:rPr lang="en-US" smtClean="0"/>
              <a:pPr/>
              <a:t>5/16/2018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546207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583DDF-CA54-461A-A486-592D2374C532}" type="datetimeFigureOut">
              <a:rPr lang="en-US" smtClean="0"/>
              <a:pPr/>
              <a:t>5/16/2018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668651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583DDF-CA54-461A-A486-592D2374C532}" type="datetimeFigureOut">
              <a:rPr lang="en-US" smtClean="0"/>
              <a:pPr/>
              <a:t>5/16/2018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225200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583DDF-CA54-461A-A486-592D2374C532}" type="datetimeFigureOut">
              <a:rPr lang="en-US" smtClean="0"/>
              <a:pPr/>
              <a:t>5/16/2018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1177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879FD0-C37A-4F50-8F3B-5FA0D9D0B42F}" type="datetimeFigureOut">
              <a:rPr lang="en-US" smtClean="0"/>
              <a:pPr/>
              <a:t>5/16/2018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06EF73-9DB8-4763-865F-2F88181A4732}" type="slidenum">
              <a:rPr lang="en-US" smtClean="0"/>
              <a:pPr/>
              <a:t>‹#›</a:t>
            </a:fld>
            <a:endParaRPr lang="en-US"/>
          </a:p>
        </p:txBody>
      </p:sp>
    </p:spTree>
    <p:extLst>
      <p:ext uri="{BB962C8B-B14F-4D97-AF65-F5344CB8AC3E}">
        <p14:creationId xmlns:p14="http://schemas.microsoft.com/office/powerpoint/2010/main" val="1424213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E583DDF-CA54-461A-A486-592D2374C532}" type="datetimeFigureOut">
              <a:rPr lang="en-US" smtClean="0"/>
              <a:pPr/>
              <a:t>5/16/2018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781444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E583DDF-CA54-461A-A486-592D2374C532}" type="datetimeFigureOut">
              <a:rPr lang="en-US" smtClean="0"/>
              <a:pPr/>
              <a:t>5/16/2018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1071493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583DDF-CA54-461A-A486-592D2374C532}" type="datetimeFigureOut">
              <a:rPr lang="en-US" smtClean="0"/>
              <a:pPr/>
              <a:t>5/16/2018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2510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smtClean="0"/>
              <a:pPr/>
              <a:t>5/16/2018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4074210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smtClean="0"/>
              <a:pPr/>
              <a:t>5/16/2018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859485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E583DDF-CA54-461A-A486-592D2374C532}" type="datetimeFigureOut">
              <a:rPr lang="en-US" smtClean="0"/>
              <a:pPr/>
              <a:t>5/16/2018</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CA8D9AD5-F248-4919-864A-CFD76CC027D6}" type="slidenum">
              <a:rPr lang="en-US" smtClean="0"/>
              <a:pPr/>
              <a:t>‹#›</a:t>
            </a:fld>
            <a:endParaRPr lang="en-US"/>
          </a:p>
        </p:txBody>
      </p:sp>
    </p:spTree>
    <p:extLst>
      <p:ext uri="{BB962C8B-B14F-4D97-AF65-F5344CB8AC3E}">
        <p14:creationId xmlns:p14="http://schemas.microsoft.com/office/powerpoint/2010/main" val="3072659317"/>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hudexchange.info/resource/2033/hearth-coc-program-interim-rul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racinecoc.org/" TargetMode="External"/><Relationship Id="rId2" Type="http://schemas.openxmlformats.org/officeDocument/2006/relationships/hyperlink" Target="http://www.milwaukeecoc.org/" TargetMode="Externa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www.wiboscoc.org/" TargetMode="External"/><Relationship Id="rId4" Type="http://schemas.openxmlformats.org/officeDocument/2006/relationships/hyperlink" Target="http://www.unitedwaydanecounty.org/" TargetMode="Externa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a:t>Who are we and where do we come from?</a:t>
            </a:r>
          </a:p>
        </p:txBody>
      </p:sp>
      <p:sp>
        <p:nvSpPr>
          <p:cNvPr id="3" name="Subtitle 2"/>
          <p:cNvSpPr>
            <a:spLocks noGrp="1"/>
          </p:cNvSpPr>
          <p:nvPr>
            <p:ph type="subTitle" idx="1"/>
          </p:nvPr>
        </p:nvSpPr>
        <p:spPr/>
        <p:txBody>
          <a:bodyPr/>
          <a:lstStyle/>
          <a:p>
            <a:r>
              <a:rPr lang="en-US" dirty="0"/>
              <a:t>This is not a parental conversation!</a:t>
            </a:r>
          </a:p>
          <a:p>
            <a:r>
              <a:rPr lang="en-US" dirty="0"/>
              <a:t>Or is it?</a:t>
            </a:r>
          </a:p>
        </p:txBody>
      </p:sp>
    </p:spTree>
    <p:extLst>
      <p:ext uri="{BB962C8B-B14F-4D97-AF65-F5344CB8AC3E}">
        <p14:creationId xmlns:p14="http://schemas.microsoft.com/office/powerpoint/2010/main" val="3250670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559" y="387658"/>
            <a:ext cx="9875520" cy="1032769"/>
          </a:xfrm>
        </p:spPr>
        <p:txBody>
          <a:bodyPr/>
          <a:lstStyle/>
          <a:p>
            <a:r>
              <a:rPr lang="en-US" b="1" u="sng" dirty="0"/>
              <a:t>Purpose of the Balance of State</a:t>
            </a:r>
            <a:endParaRPr lang="en-US" dirty="0"/>
          </a:p>
        </p:txBody>
      </p:sp>
      <p:sp>
        <p:nvSpPr>
          <p:cNvPr id="3" name="Content Placeholder 2"/>
          <p:cNvSpPr>
            <a:spLocks noGrp="1"/>
          </p:cNvSpPr>
          <p:nvPr>
            <p:ph idx="1"/>
          </p:nvPr>
        </p:nvSpPr>
        <p:spPr>
          <a:xfrm>
            <a:off x="612559" y="1420426"/>
            <a:ext cx="10955045" cy="5246703"/>
          </a:xfrm>
        </p:spPr>
        <p:txBody>
          <a:bodyPr>
            <a:normAutofit fontScale="77500" lnSpcReduction="20000"/>
          </a:bodyPr>
          <a:lstStyle/>
          <a:p>
            <a:r>
              <a:rPr lang="en-US" dirty="0"/>
              <a:t>According to the bylaws of the organization, the purpose of the Balance of State COC is to:</a:t>
            </a:r>
          </a:p>
          <a:p>
            <a:pPr lvl="1"/>
            <a:endParaRPr lang="en-US" dirty="0">
              <a:solidFill>
                <a:srgbClr val="FF0000"/>
              </a:solidFill>
            </a:endParaRPr>
          </a:p>
          <a:p>
            <a:pPr lvl="1"/>
            <a:r>
              <a:rPr lang="en-US" b="1" dirty="0">
                <a:solidFill>
                  <a:srgbClr val="FFC000"/>
                </a:solidFill>
              </a:rPr>
              <a:t>Provide leadership to the 21 local continua; </a:t>
            </a:r>
          </a:p>
          <a:p>
            <a:pPr lvl="1"/>
            <a:endParaRPr lang="en-US" dirty="0"/>
          </a:p>
          <a:p>
            <a:pPr lvl="1"/>
            <a:r>
              <a:rPr lang="en-US" dirty="0"/>
              <a:t>Ensure the efficient and effective delivery of housing and supportive services to individuals and families experiencing homelessness or at risk of homelessness;</a:t>
            </a:r>
          </a:p>
          <a:p>
            <a:pPr lvl="1"/>
            <a:endParaRPr lang="en-US" dirty="0">
              <a:solidFill>
                <a:srgbClr val="FF0000"/>
              </a:solidFill>
            </a:endParaRPr>
          </a:p>
          <a:p>
            <a:pPr lvl="1"/>
            <a:r>
              <a:rPr lang="en-US" b="1" dirty="0">
                <a:solidFill>
                  <a:srgbClr val="FFC000"/>
                </a:solidFill>
              </a:rPr>
              <a:t>Promote community-wide commitment to the goal of ending homelessness;</a:t>
            </a:r>
          </a:p>
          <a:p>
            <a:pPr lvl="1"/>
            <a:endParaRPr lang="en-US" dirty="0"/>
          </a:p>
          <a:p>
            <a:pPr lvl="1"/>
            <a:r>
              <a:rPr lang="en-US" dirty="0"/>
              <a:t>Provide funding for efforts by nonprofit providers, States, and local governments to re-house individuals and families experiencing homelessness rapidly while minimizing the trauma and dislocation caused to individuals and families experiencing homelessness as well as communities as a consequence of homelessness;</a:t>
            </a:r>
          </a:p>
          <a:p>
            <a:pPr lvl="1"/>
            <a:endParaRPr lang="en-US" dirty="0"/>
          </a:p>
          <a:p>
            <a:pPr lvl="1"/>
            <a:r>
              <a:rPr lang="en-US" dirty="0"/>
              <a:t>Promote access to and effective use of mainstream programs by individuals and families experiencing homelessness;</a:t>
            </a:r>
          </a:p>
          <a:p>
            <a:pPr lvl="1"/>
            <a:endParaRPr lang="en-US" dirty="0"/>
          </a:p>
          <a:p>
            <a:pPr lvl="1"/>
            <a:r>
              <a:rPr lang="en-US" dirty="0"/>
              <a:t>Optimize self-sufficiency among individuals and families experiencing homelessness;</a:t>
            </a:r>
          </a:p>
          <a:p>
            <a:pPr lvl="1"/>
            <a:endParaRPr lang="en-US" dirty="0"/>
          </a:p>
          <a:p>
            <a:pPr lvl="1"/>
            <a:r>
              <a:rPr lang="en-US" dirty="0"/>
              <a:t>Meet the educational needs of membership and the public;</a:t>
            </a:r>
          </a:p>
          <a:p>
            <a:pPr lvl="1"/>
            <a:endParaRPr lang="en-US" dirty="0"/>
          </a:p>
          <a:p>
            <a:pPr lvl="1"/>
            <a:r>
              <a:rPr lang="en-US" dirty="0"/>
              <a:t>Advocate for those it serves;</a:t>
            </a:r>
          </a:p>
          <a:p>
            <a:pPr lvl="1"/>
            <a:endParaRPr lang="en-US" dirty="0"/>
          </a:p>
          <a:p>
            <a:pPr lvl="1"/>
            <a:r>
              <a:rPr lang="en-US" dirty="0"/>
              <a:t>Collect dues from its members.</a:t>
            </a:r>
          </a:p>
          <a:p>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4272818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C9AC6F4-207D-49C2-AEE8-4A29881BA4A6}"/>
              </a:ext>
            </a:extLst>
          </p:cNvPr>
          <p:cNvPicPr>
            <a:picLocks noChangeAspect="1"/>
          </p:cNvPicPr>
          <p:nvPr/>
        </p:nvPicPr>
        <p:blipFill rotWithShape="1">
          <a:blip r:embed="rId2">
            <a:extLst>
              <a:ext uri="{28A0092B-C50C-407E-A947-70E740481C1C}">
                <a14:useLocalDpi xmlns:a14="http://schemas.microsoft.com/office/drawing/2010/main" val="0"/>
              </a:ext>
            </a:extLst>
          </a:blip>
          <a:srcRect l="9292" r="12847" b="2"/>
          <a:stretch/>
        </p:blipFill>
        <p:spPr>
          <a:xfrm>
            <a:off x="6636743" y="1238487"/>
            <a:ext cx="4741120" cy="4493060"/>
          </a:xfrm>
          <a:prstGeom prst="rect">
            <a:avLst/>
          </a:prstGeom>
        </p:spPr>
      </p:pic>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
        <p:nvSpPr>
          <p:cNvPr id="2" name="Title 1"/>
          <p:cNvSpPr>
            <a:spLocks noGrp="1"/>
          </p:cNvSpPr>
          <p:nvPr>
            <p:ph type="title"/>
          </p:nvPr>
        </p:nvSpPr>
        <p:spPr>
          <a:xfrm>
            <a:off x="1143001" y="1070335"/>
            <a:ext cx="5199926" cy="1443269"/>
          </a:xfrm>
        </p:spPr>
        <p:txBody>
          <a:bodyPr>
            <a:normAutofit/>
          </a:bodyPr>
          <a:lstStyle/>
          <a:p>
            <a:r>
              <a:rPr lang="en-US" sz="4000" b="1" u="sng" dirty="0"/>
              <a:t>The Leaves</a:t>
            </a:r>
          </a:p>
        </p:txBody>
      </p:sp>
      <p:sp>
        <p:nvSpPr>
          <p:cNvPr id="3" name="Content Placeholder 2"/>
          <p:cNvSpPr>
            <a:spLocks noGrp="1"/>
          </p:cNvSpPr>
          <p:nvPr>
            <p:ph idx="1"/>
          </p:nvPr>
        </p:nvSpPr>
        <p:spPr>
          <a:xfrm>
            <a:off x="1143002" y="2546430"/>
            <a:ext cx="5084178" cy="3549570"/>
          </a:xfrm>
        </p:spPr>
        <p:txBody>
          <a:bodyPr>
            <a:normAutofit/>
          </a:bodyPr>
          <a:lstStyle/>
          <a:p>
            <a:pPr marL="45720" indent="0">
              <a:buNone/>
            </a:pPr>
            <a:r>
              <a:rPr lang="en-US" sz="1800" dirty="0"/>
              <a:t>Local Coalitions are the leaves of this creation</a:t>
            </a:r>
          </a:p>
          <a:p>
            <a:pPr>
              <a:buFont typeface="Wingdings" panose="05000000000000000000" pitchFamily="2" charset="2"/>
              <a:buChar char="§"/>
            </a:pPr>
            <a:endParaRPr lang="en-US" sz="1800" dirty="0"/>
          </a:p>
        </p:txBody>
      </p:sp>
    </p:spTree>
    <p:extLst>
      <p:ext uri="{BB962C8B-B14F-4D97-AF65-F5344CB8AC3E}">
        <p14:creationId xmlns:p14="http://schemas.microsoft.com/office/powerpoint/2010/main" val="1684139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0" name="Rectangle 9">
            <a:extLst>
              <a:ext uri="{FF2B5EF4-FFF2-40B4-BE49-F238E27FC236}">
                <a16:creationId xmlns:a16="http://schemas.microsoft.com/office/drawing/2014/main" id="{368A5362-EC3B-4BE3-804B-E6B289AF8A3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11">
            <a:extLst>
              <a:ext uri="{FF2B5EF4-FFF2-40B4-BE49-F238E27FC236}">
                <a16:creationId xmlns:a16="http://schemas.microsoft.com/office/drawing/2014/main" id="{1D37744E-F5F6-4ED5-9F5F-21183A8FE77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cxnSp>
        <p:nvCxnSpPr>
          <p:cNvPr id="32" name="Straight Connector 13">
            <a:extLst>
              <a:ext uri="{FF2B5EF4-FFF2-40B4-BE49-F238E27FC236}">
                <a16:creationId xmlns:a16="http://schemas.microsoft.com/office/drawing/2014/main" id="{DD9D7C55-D0C1-4B48-ADC5-A9E322B19608}"/>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33" name="Rectangle 15">
            <a:extLst>
              <a:ext uri="{FF2B5EF4-FFF2-40B4-BE49-F238E27FC236}">
                <a16:creationId xmlns:a16="http://schemas.microsoft.com/office/drawing/2014/main" id="{F843697F-C030-482D-BB1C-DB61ABBFCDC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17">
            <a:extLst>
              <a:ext uri="{FF2B5EF4-FFF2-40B4-BE49-F238E27FC236}">
                <a16:creationId xmlns:a16="http://schemas.microsoft.com/office/drawing/2014/main" id="{B5316F66-3DCC-4344-9396-C5CAFC3545E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3840" y="256540"/>
            <a:ext cx="11704320" cy="63652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cxnSp>
        <p:nvCxnSpPr>
          <p:cNvPr id="35" name="Straight Connector 19">
            <a:extLst>
              <a:ext uri="{FF2B5EF4-FFF2-40B4-BE49-F238E27FC236}">
                <a16:creationId xmlns:a16="http://schemas.microsoft.com/office/drawing/2014/main" id="{A08CA396-1800-42B7-87F6-FCB40A1B79C6}"/>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545896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F7FD5371-4F66-402C-8C55-6BD4199106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3693" y="741172"/>
            <a:ext cx="4444614" cy="3279644"/>
          </a:xfrm>
          <a:prstGeom prst="rect">
            <a:avLst/>
          </a:prstGeom>
        </p:spPr>
      </p:pic>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
        <p:nvSpPr>
          <p:cNvPr id="2" name="Title 1"/>
          <p:cNvSpPr>
            <a:spLocks noGrp="1"/>
          </p:cNvSpPr>
          <p:nvPr>
            <p:ph type="title"/>
          </p:nvPr>
        </p:nvSpPr>
        <p:spPr>
          <a:xfrm>
            <a:off x="1109980" y="4206240"/>
            <a:ext cx="9966960" cy="1325880"/>
          </a:xfrm>
        </p:spPr>
        <p:txBody>
          <a:bodyPr vert="horz" lIns="91440" tIns="45720" rIns="91440" bIns="45720" rtlCol="0" anchor="b">
            <a:normAutofit/>
          </a:bodyPr>
          <a:lstStyle/>
          <a:p>
            <a:pPr algn="ctr">
              <a:lnSpc>
                <a:spcPct val="85000"/>
              </a:lnSpc>
            </a:pPr>
            <a:r>
              <a:rPr lang="en-US" sz="6600" b="1" u="sng" cap="all"/>
              <a:t>Questions?</a:t>
            </a:r>
          </a:p>
        </p:txBody>
      </p:sp>
    </p:spTree>
    <p:extLst>
      <p:ext uri="{BB962C8B-B14F-4D97-AF65-F5344CB8AC3E}">
        <p14:creationId xmlns:p14="http://schemas.microsoft.com/office/powerpoint/2010/main" val="1373797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
        <p:nvSpPr>
          <p:cNvPr id="2" name="Title 1"/>
          <p:cNvSpPr>
            <a:spLocks noGrp="1"/>
          </p:cNvSpPr>
          <p:nvPr>
            <p:ph type="title"/>
          </p:nvPr>
        </p:nvSpPr>
        <p:spPr>
          <a:xfrm>
            <a:off x="653145" y="609599"/>
            <a:ext cx="3364378" cy="5606143"/>
          </a:xfrm>
        </p:spPr>
        <p:txBody>
          <a:bodyPr>
            <a:normAutofit/>
          </a:bodyPr>
          <a:lstStyle/>
          <a:p>
            <a:r>
              <a:rPr lang="en-US" sz="4800" b="1" u="sng"/>
              <a:t>History of Continuum of Care System</a:t>
            </a:r>
          </a:p>
        </p:txBody>
      </p:sp>
      <p:graphicFrame>
        <p:nvGraphicFramePr>
          <p:cNvPr id="7" name="Content Placeholder 2">
            <a:extLst>
              <a:ext uri="{FF2B5EF4-FFF2-40B4-BE49-F238E27FC236}">
                <a16:creationId xmlns:a16="http://schemas.microsoft.com/office/drawing/2014/main" id="{93797B26-4194-46AA-A949-27770B15865E}"/>
              </a:ext>
            </a:extLst>
          </p:cNvPr>
          <p:cNvGraphicFramePr>
            <a:graphicFrameLocks noGrp="1"/>
          </p:cNvGraphicFramePr>
          <p:nvPr>
            <p:ph idx="1"/>
            <p:extLst>
              <p:ext uri="{D42A27DB-BD31-4B8C-83A1-F6EECF244321}">
                <p14:modId xmlns:p14="http://schemas.microsoft.com/office/powerpoint/2010/main" val="1165696256"/>
              </p:ext>
            </p:extLst>
          </p:nvPr>
        </p:nvGraphicFramePr>
        <p:xfrm>
          <a:off x="4545013" y="1199858"/>
          <a:ext cx="6451943" cy="44678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5678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mph" presetSubtype="0" fill="hold" grpId="0" nodeType="clickEffect">
                                  <p:stCondLst>
                                    <p:cond delay="0"/>
                                  </p:stCondLst>
                                  <p:childTnLst>
                                    <p:anim calcmode="discrete" valueType="str">
                                      <p:cBhvr override="childStyle">
                                        <p:cTn id="6" dur="2000" fill="hold"/>
                                        <p:tgtEl>
                                          <p:spTgt spid="2"/>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07911"/>
          </a:xfrm>
        </p:spPr>
        <p:txBody>
          <a:bodyPr>
            <a:normAutofit/>
          </a:bodyPr>
          <a:lstStyle/>
          <a:p>
            <a:r>
              <a:rPr lang="en-US" sz="4000" b="1" u="sng" dirty="0"/>
              <a:t>HUD Continuum of Care</a:t>
            </a:r>
          </a:p>
        </p:txBody>
      </p:sp>
      <p:sp>
        <p:nvSpPr>
          <p:cNvPr id="3" name="Content Placeholder 2"/>
          <p:cNvSpPr>
            <a:spLocks noGrp="1"/>
          </p:cNvSpPr>
          <p:nvPr>
            <p:ph idx="1"/>
          </p:nvPr>
        </p:nvSpPr>
        <p:spPr>
          <a:xfrm>
            <a:off x="692494" y="1762539"/>
            <a:ext cx="8946541" cy="4419599"/>
          </a:xfrm>
        </p:spPr>
        <p:txBody>
          <a:bodyPr>
            <a:normAutofit fontScale="92500"/>
          </a:bodyPr>
          <a:lstStyle/>
          <a:p>
            <a:pPr>
              <a:buFont typeface="Wingdings" panose="05000000000000000000" pitchFamily="2" charset="2"/>
              <a:buChar char="§"/>
            </a:pPr>
            <a:r>
              <a:rPr lang="en-US" dirty="0"/>
              <a:t>The CoC Program is designed to assist individuals (including unaccompanied youth) and families experiencing homelessness and to provide the services needed to help such individuals move into transitional and permanent housing, with the goal of long-term stability. More broadly, </a:t>
            </a:r>
            <a:r>
              <a:rPr lang="en-US" dirty="0">
                <a:solidFill>
                  <a:srgbClr val="CC0099"/>
                </a:solidFill>
              </a:rPr>
              <a:t>the CoC Program is designed to promote community-wide planning and strategic use of resources to address homelessness; improve coordination and integration with mainstream resources and other programs targeted to people experiencing homelessness; improve data collection and performance measurement; and allow each community to tailor its programs to the particular strengths and challenges in assisting homeless individuals and families within that community</a:t>
            </a:r>
            <a:r>
              <a:rPr lang="en-US" dirty="0"/>
              <a:t>.</a:t>
            </a:r>
          </a:p>
          <a:p>
            <a:r>
              <a:rPr lang="en-US" dirty="0"/>
              <a:t>Under the </a:t>
            </a:r>
            <a:r>
              <a:rPr lang="en-US" dirty="0">
                <a:hlinkClick r:id="rId2"/>
              </a:rPr>
              <a:t>CoC Program interim rule</a:t>
            </a:r>
            <a:r>
              <a:rPr lang="en-US" dirty="0"/>
              <a:t>, eligible applicants consist of nonprofit organizations, State and local governments, instrumentalities of local governments, and public housing agencies. An eligible applicant must be designated by the Continuum of Care to submit an application to HUD for grant funds.</a:t>
            </a:r>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2315804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07911"/>
          </a:xfrm>
        </p:spPr>
        <p:txBody>
          <a:bodyPr>
            <a:normAutofit/>
          </a:bodyPr>
          <a:lstStyle/>
          <a:p>
            <a:r>
              <a:rPr lang="en-US" sz="4000" b="1" u="sng" dirty="0"/>
              <a:t>HUD Continuum of Care</a:t>
            </a:r>
          </a:p>
        </p:txBody>
      </p:sp>
      <p:sp>
        <p:nvSpPr>
          <p:cNvPr id="3" name="Content Placeholder 2"/>
          <p:cNvSpPr>
            <a:spLocks noGrp="1"/>
          </p:cNvSpPr>
          <p:nvPr>
            <p:ph idx="1"/>
          </p:nvPr>
        </p:nvSpPr>
        <p:spPr>
          <a:xfrm>
            <a:off x="692494" y="1762539"/>
            <a:ext cx="8946541" cy="4419599"/>
          </a:xfrm>
        </p:spPr>
        <p:txBody>
          <a:bodyPr>
            <a:normAutofit/>
          </a:bodyPr>
          <a:lstStyle/>
          <a:p>
            <a:pPr>
              <a:buFont typeface="Wingdings" panose="05000000000000000000" pitchFamily="2" charset="2"/>
              <a:buChar char="§"/>
            </a:pPr>
            <a:r>
              <a:rPr lang="en-US" dirty="0"/>
              <a:t>In essence, HUD set up </a:t>
            </a:r>
            <a:r>
              <a:rPr lang="en-US" dirty="0" err="1"/>
              <a:t>CoC’s</a:t>
            </a:r>
            <a:r>
              <a:rPr lang="en-US" dirty="0"/>
              <a:t> primarily for submission of the application.</a:t>
            </a:r>
          </a:p>
          <a:p>
            <a:pPr>
              <a:buFont typeface="Wingdings" panose="05000000000000000000" pitchFamily="2" charset="2"/>
              <a:buChar char="§"/>
            </a:pPr>
            <a:r>
              <a:rPr lang="en-US" dirty="0"/>
              <a:t>Then they added sugar and spice and everything nice.</a:t>
            </a:r>
          </a:p>
          <a:p>
            <a:pPr lvl="1">
              <a:buFont typeface="Wingdings" panose="05000000000000000000" pitchFamily="2" charset="2"/>
              <a:buChar char="§"/>
            </a:pPr>
            <a:r>
              <a:rPr lang="en-US" dirty="0"/>
              <a:t>Planning</a:t>
            </a:r>
          </a:p>
          <a:p>
            <a:pPr lvl="1">
              <a:buFont typeface="Wingdings" panose="05000000000000000000" pitchFamily="2" charset="2"/>
              <a:buChar char="§"/>
            </a:pPr>
            <a:r>
              <a:rPr lang="en-US" dirty="0"/>
              <a:t>Coordination</a:t>
            </a:r>
          </a:p>
          <a:p>
            <a:pPr lvl="1">
              <a:buFont typeface="Wingdings" panose="05000000000000000000" pitchFamily="2" charset="2"/>
              <a:buChar char="§"/>
            </a:pPr>
            <a:r>
              <a:rPr lang="en-US" dirty="0"/>
              <a:t>Data Collection </a:t>
            </a:r>
          </a:p>
          <a:p>
            <a:pPr lvl="1">
              <a:buFont typeface="Wingdings" panose="05000000000000000000" pitchFamily="2" charset="2"/>
              <a:buChar char="§"/>
            </a:pPr>
            <a:r>
              <a:rPr lang="en-US" dirty="0"/>
              <a:t>Performance Measurement</a:t>
            </a:r>
          </a:p>
          <a:p>
            <a:pPr lvl="1">
              <a:buFont typeface="Wingdings" panose="05000000000000000000" pitchFamily="2" charset="2"/>
              <a:buChar char="§"/>
            </a:pPr>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576052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7CC96EE-1C50-4C99-9446-D91B53866C07}"/>
              </a:ext>
            </a:extLst>
          </p:cNvPr>
          <p:cNvPicPr>
            <a:picLocks noChangeAspect="1"/>
          </p:cNvPicPr>
          <p:nvPr/>
        </p:nvPicPr>
        <p:blipFill rotWithShape="1">
          <a:blip r:embed="rId2">
            <a:extLst>
              <a:ext uri="{28A0092B-C50C-407E-A947-70E740481C1C}">
                <a14:useLocalDpi xmlns:a14="http://schemas.microsoft.com/office/drawing/2010/main" val="0"/>
              </a:ext>
            </a:extLst>
          </a:blip>
          <a:srcRect l="28925" r="24118"/>
          <a:stretch/>
        </p:blipFill>
        <p:spPr>
          <a:xfrm>
            <a:off x="6596743" y="1238487"/>
            <a:ext cx="4781120" cy="4493060"/>
          </a:xfrm>
          <a:prstGeom prst="rect">
            <a:avLst/>
          </a:prstGeom>
        </p:spPr>
      </p:pic>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
        <p:nvSpPr>
          <p:cNvPr id="2" name="Title 1"/>
          <p:cNvSpPr>
            <a:spLocks noGrp="1"/>
          </p:cNvSpPr>
          <p:nvPr>
            <p:ph type="title"/>
          </p:nvPr>
        </p:nvSpPr>
        <p:spPr>
          <a:xfrm>
            <a:off x="1143001" y="1070335"/>
            <a:ext cx="5199926" cy="1443269"/>
          </a:xfrm>
        </p:spPr>
        <p:txBody>
          <a:bodyPr>
            <a:normAutofit/>
          </a:bodyPr>
          <a:lstStyle/>
          <a:p>
            <a:r>
              <a:rPr lang="en-US" sz="4000" b="1" u="sng" dirty="0"/>
              <a:t>The Root</a:t>
            </a:r>
          </a:p>
        </p:txBody>
      </p:sp>
      <p:sp>
        <p:nvSpPr>
          <p:cNvPr id="3" name="Content Placeholder 2"/>
          <p:cNvSpPr>
            <a:spLocks noGrp="1"/>
          </p:cNvSpPr>
          <p:nvPr>
            <p:ph idx="1"/>
          </p:nvPr>
        </p:nvSpPr>
        <p:spPr>
          <a:xfrm>
            <a:off x="1143002" y="2546430"/>
            <a:ext cx="5084178" cy="3549570"/>
          </a:xfrm>
        </p:spPr>
        <p:txBody>
          <a:bodyPr>
            <a:normAutofit/>
          </a:bodyPr>
          <a:lstStyle/>
          <a:p>
            <a:pPr marL="45720" indent="0">
              <a:buNone/>
            </a:pPr>
            <a:r>
              <a:rPr lang="en-US" sz="1800" dirty="0"/>
              <a:t>HUD is the root of this creation</a:t>
            </a:r>
          </a:p>
          <a:p>
            <a:pPr>
              <a:buFont typeface="Wingdings" panose="05000000000000000000" pitchFamily="2" charset="2"/>
              <a:buChar char="§"/>
            </a:pPr>
            <a:endParaRPr lang="en-US" sz="1800" dirty="0"/>
          </a:p>
        </p:txBody>
      </p:sp>
    </p:spTree>
    <p:extLst>
      <p:ext uri="{BB962C8B-B14F-4D97-AF65-F5344CB8AC3E}">
        <p14:creationId xmlns:p14="http://schemas.microsoft.com/office/powerpoint/2010/main" val="1588963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969" y="609600"/>
            <a:ext cx="8664606" cy="1023891"/>
          </a:xfrm>
        </p:spPr>
        <p:txBody>
          <a:bodyPr>
            <a:normAutofit fontScale="90000"/>
          </a:bodyPr>
          <a:lstStyle/>
          <a:p>
            <a:r>
              <a:rPr lang="en-US" sz="3600" b="1" u="sng" dirty="0"/>
              <a:t>Wisconsin HUD-recognized Continuum of Care Layout </a:t>
            </a:r>
          </a:p>
        </p:txBody>
      </p:sp>
      <p:sp>
        <p:nvSpPr>
          <p:cNvPr id="3" name="Content Placeholder 2"/>
          <p:cNvSpPr>
            <a:spLocks noGrp="1"/>
          </p:cNvSpPr>
          <p:nvPr>
            <p:ph idx="1"/>
          </p:nvPr>
        </p:nvSpPr>
        <p:spPr>
          <a:xfrm>
            <a:off x="646111" y="2052918"/>
            <a:ext cx="10429719" cy="4195481"/>
          </a:xfrm>
        </p:spPr>
        <p:txBody>
          <a:bodyPr/>
          <a:lstStyle/>
          <a:p>
            <a:r>
              <a:rPr lang="en-US" dirty="0"/>
              <a:t>The State of Wisconsin is divided into 4 separate HUD-recognized Continua.  </a:t>
            </a:r>
          </a:p>
          <a:p>
            <a:pPr lvl="1">
              <a:buFont typeface="Wingdings" panose="05000000000000000000" pitchFamily="2" charset="2"/>
              <a:buChar char="§"/>
            </a:pPr>
            <a:r>
              <a:rPr lang="en-US" dirty="0"/>
              <a:t>Milwaukee  (</a:t>
            </a:r>
            <a:r>
              <a:rPr lang="en-US" dirty="0">
                <a:hlinkClick r:id="rId2"/>
              </a:rPr>
              <a:t>www.milwaukeecoc.org</a:t>
            </a:r>
            <a:r>
              <a:rPr lang="en-US" dirty="0"/>
              <a:t>) </a:t>
            </a:r>
          </a:p>
          <a:p>
            <a:pPr lvl="1">
              <a:buFont typeface="Wingdings" panose="05000000000000000000" pitchFamily="2" charset="2"/>
              <a:buChar char="§"/>
            </a:pPr>
            <a:r>
              <a:rPr lang="en-US" dirty="0"/>
              <a:t>Racine (</a:t>
            </a:r>
            <a:r>
              <a:rPr lang="en-US" dirty="0">
                <a:hlinkClick r:id="rId3"/>
              </a:rPr>
              <a:t>www.racinecoc.org</a:t>
            </a:r>
            <a:r>
              <a:rPr lang="en-US" dirty="0"/>
              <a:t>) </a:t>
            </a:r>
          </a:p>
          <a:p>
            <a:pPr lvl="1">
              <a:buFont typeface="Wingdings" panose="05000000000000000000" pitchFamily="2" charset="2"/>
              <a:buChar char="§"/>
            </a:pPr>
            <a:r>
              <a:rPr lang="en-US" dirty="0"/>
              <a:t>Dane (</a:t>
            </a:r>
            <a:r>
              <a:rPr lang="en-US" dirty="0">
                <a:hlinkClick r:id="rId4"/>
              </a:rPr>
              <a:t>www.unitedwaydanecounty.org</a:t>
            </a:r>
            <a:r>
              <a:rPr lang="en-US" dirty="0"/>
              <a:t>)</a:t>
            </a:r>
          </a:p>
          <a:p>
            <a:pPr lvl="1">
              <a:buFont typeface="Wingdings" panose="05000000000000000000" pitchFamily="2" charset="2"/>
              <a:buChar char="§"/>
            </a:pPr>
            <a:r>
              <a:rPr lang="en-US" dirty="0"/>
              <a:t>Balance of State – remaining 69 counties  (</a:t>
            </a:r>
            <a:r>
              <a:rPr lang="en-US" dirty="0">
                <a:hlinkClick r:id="rId5"/>
              </a:rPr>
              <a:t>www.wiboscoc.org</a:t>
            </a:r>
            <a:r>
              <a:rPr lang="en-US" dirty="0"/>
              <a:t>) </a:t>
            </a:r>
          </a:p>
          <a:p>
            <a:pPr marL="457200" lvl="1" indent="0">
              <a:buNone/>
            </a:pPr>
            <a:endParaRPr lang="en-US" dirty="0"/>
          </a:p>
          <a:p>
            <a:r>
              <a:rPr lang="en-US" dirty="0"/>
              <a:t>Each continua has its own leadership, governance structure, committees/workgroups, coordinated assessment system, policies, and funding.</a:t>
            </a:r>
          </a:p>
        </p:txBody>
      </p:sp>
      <p:pic>
        <p:nvPicPr>
          <p:cNvPr id="5" name="Picture 4"/>
          <p:cNvPicPr/>
          <p:nvPr/>
        </p:nvPicPr>
        <p:blipFill>
          <a:blip r:embed="rId6"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2860306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
        <p:nvSpPr>
          <p:cNvPr id="2" name="Title 1"/>
          <p:cNvSpPr>
            <a:spLocks noGrp="1"/>
          </p:cNvSpPr>
          <p:nvPr>
            <p:ph type="title"/>
          </p:nvPr>
        </p:nvSpPr>
        <p:spPr>
          <a:xfrm>
            <a:off x="1143000" y="609600"/>
            <a:ext cx="9875520" cy="1356360"/>
          </a:xfrm>
        </p:spPr>
        <p:txBody>
          <a:bodyPr>
            <a:normAutofit/>
          </a:bodyPr>
          <a:lstStyle/>
          <a:p>
            <a:pPr algn="ctr"/>
            <a:r>
              <a:rPr lang="en-US" b="1" u="sng" dirty="0"/>
              <a:t>Responsibilities of the</a:t>
            </a:r>
            <a:br>
              <a:rPr lang="en-US" b="1" u="sng" dirty="0"/>
            </a:br>
            <a:r>
              <a:rPr lang="en-US" b="1" u="sng" dirty="0"/>
              <a:t>Continuum of Care</a:t>
            </a:r>
          </a:p>
        </p:txBody>
      </p:sp>
      <p:graphicFrame>
        <p:nvGraphicFramePr>
          <p:cNvPr id="16" name="Content Placeholder 2">
            <a:extLst>
              <a:ext uri="{FF2B5EF4-FFF2-40B4-BE49-F238E27FC236}">
                <a16:creationId xmlns:a16="http://schemas.microsoft.com/office/drawing/2014/main" id="{67644C57-2845-44C5-98D8-88C4FDEE82C1}"/>
              </a:ext>
            </a:extLst>
          </p:cNvPr>
          <p:cNvGraphicFramePr>
            <a:graphicFrameLocks noGrp="1"/>
          </p:cNvGraphicFramePr>
          <p:nvPr>
            <p:ph idx="1"/>
            <p:extLst>
              <p:ext uri="{D42A27DB-BD31-4B8C-83A1-F6EECF244321}">
                <p14:modId xmlns:p14="http://schemas.microsoft.com/office/powerpoint/2010/main" val="2537939818"/>
              </p:ext>
            </p:extLst>
          </p:nvPr>
        </p:nvGraphicFramePr>
        <p:xfrm>
          <a:off x="1143000" y="2298530"/>
          <a:ext cx="9872663" cy="37974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42303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348F296-AA00-48F3-9A81-27E3D8EA4077}"/>
              </a:ext>
            </a:extLst>
          </p:cNvPr>
          <p:cNvPicPr>
            <a:picLocks noChangeAspect="1"/>
          </p:cNvPicPr>
          <p:nvPr/>
        </p:nvPicPr>
        <p:blipFill rotWithShape="1">
          <a:blip r:embed="rId2">
            <a:extLst>
              <a:ext uri="{28A0092B-C50C-407E-A947-70E740481C1C}">
                <a14:useLocalDpi xmlns:a14="http://schemas.microsoft.com/office/drawing/2010/main" val="0"/>
              </a:ext>
            </a:extLst>
          </a:blip>
          <a:srcRect t="10118" r="-1" b="21648"/>
          <a:stretch/>
        </p:blipFill>
        <p:spPr>
          <a:xfrm>
            <a:off x="6636743" y="1238487"/>
            <a:ext cx="4741120" cy="4493060"/>
          </a:xfrm>
          <a:prstGeom prst="rect">
            <a:avLst/>
          </a:prstGeom>
        </p:spPr>
      </p:pic>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
        <p:nvSpPr>
          <p:cNvPr id="2" name="Title 1"/>
          <p:cNvSpPr>
            <a:spLocks noGrp="1"/>
          </p:cNvSpPr>
          <p:nvPr>
            <p:ph type="title"/>
          </p:nvPr>
        </p:nvSpPr>
        <p:spPr>
          <a:xfrm>
            <a:off x="1143001" y="1070335"/>
            <a:ext cx="5199926" cy="1443269"/>
          </a:xfrm>
        </p:spPr>
        <p:txBody>
          <a:bodyPr>
            <a:normAutofit/>
          </a:bodyPr>
          <a:lstStyle/>
          <a:p>
            <a:r>
              <a:rPr lang="en-US" sz="4000" b="1" u="sng" dirty="0"/>
              <a:t>The Trunk and Branches</a:t>
            </a:r>
          </a:p>
        </p:txBody>
      </p:sp>
      <p:sp>
        <p:nvSpPr>
          <p:cNvPr id="3" name="Content Placeholder 2"/>
          <p:cNvSpPr>
            <a:spLocks noGrp="1"/>
          </p:cNvSpPr>
          <p:nvPr>
            <p:ph idx="1"/>
          </p:nvPr>
        </p:nvSpPr>
        <p:spPr>
          <a:xfrm>
            <a:off x="1143002" y="2546430"/>
            <a:ext cx="5084178" cy="3549570"/>
          </a:xfrm>
        </p:spPr>
        <p:txBody>
          <a:bodyPr>
            <a:normAutofit/>
          </a:bodyPr>
          <a:lstStyle/>
          <a:p>
            <a:pPr marL="45720" indent="0">
              <a:buNone/>
            </a:pPr>
            <a:r>
              <a:rPr lang="en-US" sz="1800" dirty="0"/>
              <a:t>The Balance of State Continuum of Care is the trunk and branches of this creation</a:t>
            </a:r>
          </a:p>
          <a:p>
            <a:pPr>
              <a:buFont typeface="Wingdings" panose="05000000000000000000" pitchFamily="2" charset="2"/>
              <a:buChar char="§"/>
            </a:pPr>
            <a:endParaRPr lang="en-US" sz="1800" dirty="0"/>
          </a:p>
        </p:txBody>
      </p:sp>
    </p:spTree>
    <p:extLst>
      <p:ext uri="{BB962C8B-B14F-4D97-AF65-F5344CB8AC3E}">
        <p14:creationId xmlns:p14="http://schemas.microsoft.com/office/powerpoint/2010/main" val="218915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
        <p:nvSpPr>
          <p:cNvPr id="2" name="Title 1"/>
          <p:cNvSpPr>
            <a:spLocks noGrp="1"/>
          </p:cNvSpPr>
          <p:nvPr>
            <p:ph type="title"/>
          </p:nvPr>
        </p:nvSpPr>
        <p:spPr>
          <a:xfrm>
            <a:off x="653145" y="609599"/>
            <a:ext cx="3364378" cy="5606143"/>
          </a:xfrm>
        </p:spPr>
        <p:txBody>
          <a:bodyPr>
            <a:normAutofit/>
          </a:bodyPr>
          <a:lstStyle/>
          <a:p>
            <a:r>
              <a:rPr lang="en-US" sz="4800" b="1" u="sng" dirty="0"/>
              <a:t>Local Coalitions</a:t>
            </a:r>
          </a:p>
        </p:txBody>
      </p:sp>
      <p:graphicFrame>
        <p:nvGraphicFramePr>
          <p:cNvPr id="11" name="Content Placeholder 2">
            <a:extLst>
              <a:ext uri="{FF2B5EF4-FFF2-40B4-BE49-F238E27FC236}">
                <a16:creationId xmlns:a16="http://schemas.microsoft.com/office/drawing/2014/main" id="{228529FA-E065-40B1-ACDF-9C43E01E5CAF}"/>
              </a:ext>
            </a:extLst>
          </p:cNvPr>
          <p:cNvGraphicFramePr>
            <a:graphicFrameLocks noGrp="1"/>
          </p:cNvGraphicFramePr>
          <p:nvPr>
            <p:ph idx="1"/>
            <p:extLst>
              <p:ext uri="{D42A27DB-BD31-4B8C-83A1-F6EECF244321}">
                <p14:modId xmlns:p14="http://schemas.microsoft.com/office/powerpoint/2010/main" val="832852797"/>
              </p:ext>
            </p:extLst>
          </p:nvPr>
        </p:nvGraphicFramePr>
        <p:xfrm>
          <a:off x="4545013" y="1199858"/>
          <a:ext cx="6451943" cy="44678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67092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sis">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ppt/theme/theme2.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BBF5D7C-90AF-408A-B515-5CD5355B6C0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5458</TotalTime>
  <Words>599</Words>
  <Application>Microsoft Office PowerPoint</Application>
  <PresentationFormat>Widescreen</PresentationFormat>
  <Paragraphs>70</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Corbel</vt:lpstr>
      <vt:lpstr>Wingdings</vt:lpstr>
      <vt:lpstr>Basis</vt:lpstr>
      <vt:lpstr>Who are we and where do we come from?</vt:lpstr>
      <vt:lpstr>History of Continuum of Care System</vt:lpstr>
      <vt:lpstr>HUD Continuum of Care</vt:lpstr>
      <vt:lpstr>HUD Continuum of Care</vt:lpstr>
      <vt:lpstr>The Root</vt:lpstr>
      <vt:lpstr>Wisconsin HUD-recognized Continuum of Care Layout </vt:lpstr>
      <vt:lpstr>Responsibilities of the Continuum of Care</vt:lpstr>
      <vt:lpstr>The Trunk and Branches</vt:lpstr>
      <vt:lpstr>Local Coalitions</vt:lpstr>
      <vt:lpstr>Purpose of the Balance of State</vt:lpstr>
      <vt:lpstr>The Leaves</vt:lpstr>
      <vt:lpstr>Questions?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Carrie Poser</dc:creator>
  <cp:keywords/>
  <cp:lastModifiedBy>Jeanette Petts</cp:lastModifiedBy>
  <cp:revision>377</cp:revision>
  <cp:lastPrinted>2018-05-16T14:54:42Z</cp:lastPrinted>
  <dcterms:created xsi:type="dcterms:W3CDTF">2016-02-03T16:01:10Z</dcterms:created>
  <dcterms:modified xsi:type="dcterms:W3CDTF">2018-05-16T14:59:30Z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TC028952549991</vt:lpwstr>
  </property>
</Properties>
</file>