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76" r:id="rId4"/>
    <p:sldId id="280" r:id="rId5"/>
    <p:sldId id="281" r:id="rId6"/>
    <p:sldId id="282" r:id="rId7"/>
    <p:sldId id="284" r:id="rId8"/>
    <p:sldId id="278" r:id="rId9"/>
    <p:sldId id="285" r:id="rId10"/>
    <p:sldId id="279" r:id="rId11"/>
    <p:sldId id="274" r:id="rId12"/>
    <p:sldId id="25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7" autoAdjust="0"/>
    <p:restoredTop sz="94660"/>
  </p:normalViewPr>
  <p:slideViewPr>
    <p:cSldViewPr snapToGrid="0">
      <p:cViewPr varScale="1">
        <p:scale>
          <a:sx n="82" d="100"/>
          <a:sy n="82" d="100"/>
        </p:scale>
        <p:origin x="6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11/5/2019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6F7D8-E677-44F8-84B1-8B983A2EC390}"/>
              </a:ext>
            </a:extLst>
          </p:cNvPr>
          <p:cNvSpPr>
            <a:spLocks noGrp="1"/>
          </p:cNvSpPr>
          <p:nvPr>
            <p:ph type="ctrTitle"/>
          </p:nvPr>
        </p:nvSpPr>
        <p:spPr>
          <a:xfrm>
            <a:off x="2692398" y="1855433"/>
            <a:ext cx="6815669" cy="1327045"/>
          </a:xfrm>
        </p:spPr>
        <p:txBody>
          <a:bodyPr/>
          <a:lstStyle/>
          <a:p>
            <a:r>
              <a:rPr lang="en-US" sz="4000" dirty="0"/>
              <a:t>State of Wisconsin Interagency Council on Homelessness</a:t>
            </a:r>
          </a:p>
        </p:txBody>
      </p:sp>
      <p:sp>
        <p:nvSpPr>
          <p:cNvPr id="3" name="Subtitle 2">
            <a:extLst>
              <a:ext uri="{FF2B5EF4-FFF2-40B4-BE49-F238E27FC236}">
                <a16:creationId xmlns:a16="http://schemas.microsoft.com/office/drawing/2014/main" id="{B0C0C597-3DCC-4395-B412-225867B6C19B}"/>
              </a:ext>
            </a:extLst>
          </p:cNvPr>
          <p:cNvSpPr>
            <a:spLocks noGrp="1"/>
          </p:cNvSpPr>
          <p:nvPr>
            <p:ph type="subTitle" idx="1"/>
          </p:nvPr>
        </p:nvSpPr>
        <p:spPr>
          <a:xfrm>
            <a:off x="2692398" y="3586580"/>
            <a:ext cx="6815669" cy="1740022"/>
          </a:xfrm>
        </p:spPr>
        <p:txBody>
          <a:bodyPr>
            <a:normAutofit/>
          </a:bodyPr>
          <a:lstStyle/>
          <a:p>
            <a:r>
              <a:rPr lang="en-US" sz="2800" dirty="0"/>
              <a:t>Informational Presentation</a:t>
            </a:r>
          </a:p>
          <a:p>
            <a:r>
              <a:rPr lang="en-US" sz="2000" dirty="0"/>
              <a:t>October 2019</a:t>
            </a:r>
          </a:p>
        </p:txBody>
      </p:sp>
    </p:spTree>
    <p:extLst>
      <p:ext uri="{BB962C8B-B14F-4D97-AF65-F5344CB8AC3E}">
        <p14:creationId xmlns:p14="http://schemas.microsoft.com/office/powerpoint/2010/main" val="2182454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6DB66-EE32-41AC-AF6B-FCA6216719A0}"/>
              </a:ext>
            </a:extLst>
          </p:cNvPr>
          <p:cNvSpPr>
            <a:spLocks noGrp="1"/>
          </p:cNvSpPr>
          <p:nvPr>
            <p:ph type="title"/>
          </p:nvPr>
        </p:nvSpPr>
        <p:spPr/>
        <p:txBody>
          <a:bodyPr/>
          <a:lstStyle/>
          <a:p>
            <a:r>
              <a:rPr lang="en-US" dirty="0"/>
              <a:t>Funding timeline for 2019-20 Budget</a:t>
            </a:r>
          </a:p>
        </p:txBody>
      </p:sp>
      <p:sp>
        <p:nvSpPr>
          <p:cNvPr id="3" name="Content Placeholder 2">
            <a:extLst>
              <a:ext uri="{FF2B5EF4-FFF2-40B4-BE49-F238E27FC236}">
                <a16:creationId xmlns:a16="http://schemas.microsoft.com/office/drawing/2014/main" id="{E371256B-4FFA-451E-84D5-DD9BA2CDD469}"/>
              </a:ext>
            </a:extLst>
          </p:cNvPr>
          <p:cNvSpPr>
            <a:spLocks noGrp="1"/>
          </p:cNvSpPr>
          <p:nvPr>
            <p:ph idx="1"/>
          </p:nvPr>
        </p:nvSpPr>
        <p:spPr/>
        <p:txBody>
          <a:bodyPr>
            <a:normAutofit fontScale="70000" lnSpcReduction="20000"/>
          </a:bodyPr>
          <a:lstStyle/>
          <a:p>
            <a:r>
              <a:rPr lang="en-US" dirty="0"/>
              <a:t>November, 2018: $3.75 million annually recommended in “Hand and a Home” plan for 2019-20 biennium budget</a:t>
            </a:r>
          </a:p>
          <a:p>
            <a:r>
              <a:rPr lang="en-US" dirty="0"/>
              <a:t>February, 2019: Governor Evers adopts plan’s recommendations for budget</a:t>
            </a:r>
          </a:p>
          <a:p>
            <a:r>
              <a:rPr lang="en-US" dirty="0"/>
              <a:t>March, 2019: Assembly Republicans introduce eight bills on funding that echo plan recommendations and the Governor’s budget requests</a:t>
            </a:r>
          </a:p>
          <a:p>
            <a:r>
              <a:rPr lang="en-US" dirty="0"/>
              <a:t>May, 2019: Joint Finance Committee removes line items from budget while setting aside funds</a:t>
            </a:r>
          </a:p>
          <a:p>
            <a:r>
              <a:rPr lang="en-US" dirty="0"/>
              <a:t>June, 2019: State Assembly passes eight bills on homelessness funding. Bills are amended to remove dollar amounts while allowing Department of Administration to request funds from Joint Finance Committee through 13.10 process. Bills are referred to the State Senate for approval.</a:t>
            </a:r>
          </a:p>
          <a:p>
            <a:r>
              <a:rPr lang="en-US" dirty="0"/>
              <a:t>July, 2019-present: Bills have been before Senate committees. Only AB 119 has passed the committee and is available for Senate scheduling. None of the bills are scheduled for floor action today.</a:t>
            </a:r>
          </a:p>
          <a:p>
            <a:endParaRPr lang="en-US" dirty="0"/>
          </a:p>
        </p:txBody>
      </p:sp>
    </p:spTree>
    <p:extLst>
      <p:ext uri="{BB962C8B-B14F-4D97-AF65-F5344CB8AC3E}">
        <p14:creationId xmlns:p14="http://schemas.microsoft.com/office/powerpoint/2010/main" val="4164194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267F8-A6F4-43A7-BB1F-64C5AD246988}"/>
              </a:ext>
            </a:extLst>
          </p:cNvPr>
          <p:cNvSpPr txBox="1"/>
          <p:nvPr/>
        </p:nvSpPr>
        <p:spPr>
          <a:xfrm>
            <a:off x="603683" y="1100831"/>
            <a:ext cx="10963922" cy="1446550"/>
          </a:xfrm>
          <a:prstGeom prst="rect">
            <a:avLst/>
          </a:prstGeom>
          <a:noFill/>
        </p:spPr>
        <p:txBody>
          <a:bodyPr wrap="square" rtlCol="0">
            <a:spAutoFit/>
          </a:bodyPr>
          <a:lstStyle/>
          <a:p>
            <a:pPr algn="ctr"/>
            <a:r>
              <a:rPr lang="en-US" sz="4400" dirty="0"/>
              <a:t>Interagency Council on Homelessness</a:t>
            </a:r>
            <a:br>
              <a:rPr lang="en-US" sz="4400" dirty="0"/>
            </a:br>
            <a:r>
              <a:rPr lang="en-US" sz="4400" dirty="0"/>
              <a:t>Areas of Study and Action</a:t>
            </a:r>
            <a:endParaRPr lang="en-US" sz="4400" u="sng" dirty="0"/>
          </a:p>
        </p:txBody>
      </p:sp>
      <p:sp>
        <p:nvSpPr>
          <p:cNvPr id="3" name="TextBox 2">
            <a:extLst>
              <a:ext uri="{FF2B5EF4-FFF2-40B4-BE49-F238E27FC236}">
                <a16:creationId xmlns:a16="http://schemas.microsoft.com/office/drawing/2014/main" id="{382E4CFC-E02B-42E4-823F-3D27CF6CB4E5}"/>
              </a:ext>
            </a:extLst>
          </p:cNvPr>
          <p:cNvSpPr txBox="1"/>
          <p:nvPr/>
        </p:nvSpPr>
        <p:spPr>
          <a:xfrm>
            <a:off x="603683" y="2068497"/>
            <a:ext cx="10963921" cy="3785652"/>
          </a:xfrm>
          <a:prstGeom prst="rect">
            <a:avLst/>
          </a:prstGeom>
          <a:noFill/>
        </p:spPr>
        <p:txBody>
          <a:bodyPr wrap="square" rtlCol="0">
            <a:spAutoFit/>
          </a:bodyPr>
          <a:lstStyle/>
          <a:p>
            <a:pPr algn="ctr"/>
            <a:endParaRPr lang="en-US" sz="4800" dirty="0"/>
          </a:p>
          <a:p>
            <a:pPr marL="685800" indent="-685800" algn="ctr">
              <a:buFontTx/>
              <a:buChar char="-"/>
            </a:pPr>
            <a:r>
              <a:rPr lang="en-US" sz="4800" dirty="0"/>
              <a:t>Quarters 1 and 2: Review Progress Towards Goals</a:t>
            </a:r>
          </a:p>
          <a:p>
            <a:pPr marL="685800" indent="-685800" algn="ctr">
              <a:buFontTx/>
              <a:buChar char="-"/>
            </a:pPr>
            <a:r>
              <a:rPr lang="en-US" sz="4800" dirty="0"/>
              <a:t>Quarters 3 and 4: 2-Year Review of “Hand and a Home Plan”</a:t>
            </a:r>
          </a:p>
        </p:txBody>
      </p:sp>
    </p:spTree>
    <p:extLst>
      <p:ext uri="{BB962C8B-B14F-4D97-AF65-F5344CB8AC3E}">
        <p14:creationId xmlns:p14="http://schemas.microsoft.com/office/powerpoint/2010/main" val="107462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961291-4040-48E7-B7FD-E01311E0D189}"/>
              </a:ext>
            </a:extLst>
          </p:cNvPr>
          <p:cNvPicPr>
            <a:picLocks noChangeAspect="1"/>
          </p:cNvPicPr>
          <p:nvPr/>
        </p:nvPicPr>
        <p:blipFill>
          <a:blip r:embed="rId2"/>
          <a:stretch>
            <a:fillRect/>
          </a:stretch>
        </p:blipFill>
        <p:spPr>
          <a:xfrm>
            <a:off x="1136289" y="858032"/>
            <a:ext cx="2570968" cy="2570968"/>
          </a:xfrm>
          <a:prstGeom prst="rect">
            <a:avLst/>
          </a:prstGeom>
        </p:spPr>
      </p:pic>
      <p:sp>
        <p:nvSpPr>
          <p:cNvPr id="3" name="TextBox 2">
            <a:extLst>
              <a:ext uri="{FF2B5EF4-FFF2-40B4-BE49-F238E27FC236}">
                <a16:creationId xmlns:a16="http://schemas.microsoft.com/office/drawing/2014/main" id="{257E337D-0098-4EA6-990C-9BDFA4143ADC}"/>
              </a:ext>
            </a:extLst>
          </p:cNvPr>
          <p:cNvSpPr txBox="1"/>
          <p:nvPr/>
        </p:nvSpPr>
        <p:spPr>
          <a:xfrm rot="10800000" flipH="1" flipV="1">
            <a:off x="3906175" y="1197103"/>
            <a:ext cx="7350710" cy="1892826"/>
          </a:xfrm>
          <a:prstGeom prst="rect">
            <a:avLst/>
          </a:prstGeom>
          <a:noFill/>
        </p:spPr>
        <p:txBody>
          <a:bodyPr wrap="square" rtlCol="0">
            <a:spAutoFit/>
          </a:bodyPr>
          <a:lstStyle/>
          <a:p>
            <a:pPr algn="ctr"/>
            <a:r>
              <a:rPr lang="en-US" sz="6000" dirty="0"/>
              <a:t>Michael Basford</a:t>
            </a:r>
          </a:p>
          <a:p>
            <a:pPr algn="ctr"/>
            <a:r>
              <a:rPr lang="en-US" sz="3200" dirty="0"/>
              <a:t>Director</a:t>
            </a:r>
          </a:p>
          <a:p>
            <a:pPr algn="ctr"/>
            <a:r>
              <a:rPr lang="en-US" sz="2500" dirty="0"/>
              <a:t>State of Wisconsin Interagency Council on Homelessness</a:t>
            </a:r>
          </a:p>
        </p:txBody>
      </p:sp>
      <p:sp>
        <p:nvSpPr>
          <p:cNvPr id="4" name="TextBox 3">
            <a:extLst>
              <a:ext uri="{FF2B5EF4-FFF2-40B4-BE49-F238E27FC236}">
                <a16:creationId xmlns:a16="http://schemas.microsoft.com/office/drawing/2014/main" id="{4A04D344-C9EC-4022-8B5F-02583D2AB17A}"/>
              </a:ext>
            </a:extLst>
          </p:cNvPr>
          <p:cNvSpPr txBox="1"/>
          <p:nvPr/>
        </p:nvSpPr>
        <p:spPr>
          <a:xfrm>
            <a:off x="1136289" y="4012707"/>
            <a:ext cx="5424309" cy="1261884"/>
          </a:xfrm>
          <a:prstGeom prst="rect">
            <a:avLst/>
          </a:prstGeom>
          <a:noFill/>
        </p:spPr>
        <p:txBody>
          <a:bodyPr wrap="square" rtlCol="0">
            <a:spAutoFit/>
          </a:bodyPr>
          <a:lstStyle/>
          <a:p>
            <a:r>
              <a:rPr lang="en-US" sz="2800" dirty="0"/>
              <a:t>101 East Wilson Street, 9</a:t>
            </a:r>
            <a:r>
              <a:rPr lang="en-US" sz="2800" baseline="30000" dirty="0"/>
              <a:t>th</a:t>
            </a:r>
            <a:r>
              <a:rPr lang="en-US" sz="2800" dirty="0"/>
              <a:t> Floor</a:t>
            </a:r>
          </a:p>
          <a:p>
            <a:r>
              <a:rPr lang="en-US" sz="2800" dirty="0"/>
              <a:t>Madison, WI  53703</a:t>
            </a:r>
          </a:p>
          <a:p>
            <a:r>
              <a:rPr lang="en-US" sz="2000" dirty="0"/>
              <a:t>https://doa.wi.gov/Pages/AboutDOA/ICH.aspx</a:t>
            </a:r>
          </a:p>
        </p:txBody>
      </p:sp>
      <p:sp>
        <p:nvSpPr>
          <p:cNvPr id="6" name="TextBox 5">
            <a:extLst>
              <a:ext uri="{FF2B5EF4-FFF2-40B4-BE49-F238E27FC236}">
                <a16:creationId xmlns:a16="http://schemas.microsoft.com/office/drawing/2014/main" id="{AC0E120A-D566-4E13-9FD0-BD41CDF2A72C}"/>
              </a:ext>
            </a:extLst>
          </p:cNvPr>
          <p:cNvSpPr txBox="1"/>
          <p:nvPr/>
        </p:nvSpPr>
        <p:spPr>
          <a:xfrm>
            <a:off x="6641978" y="4012706"/>
            <a:ext cx="4711083" cy="954107"/>
          </a:xfrm>
          <a:prstGeom prst="rect">
            <a:avLst/>
          </a:prstGeom>
          <a:noFill/>
        </p:spPr>
        <p:txBody>
          <a:bodyPr wrap="square" rtlCol="0">
            <a:spAutoFit/>
          </a:bodyPr>
          <a:lstStyle/>
          <a:p>
            <a:r>
              <a:rPr lang="en-US" sz="2800" dirty="0"/>
              <a:t>Phone: 608-266-3633</a:t>
            </a:r>
          </a:p>
          <a:p>
            <a:r>
              <a:rPr lang="en-US" sz="2800" dirty="0"/>
              <a:t>mike.basford@wisconsin.gov </a:t>
            </a:r>
          </a:p>
        </p:txBody>
      </p:sp>
    </p:spTree>
    <p:extLst>
      <p:ext uri="{BB962C8B-B14F-4D97-AF65-F5344CB8AC3E}">
        <p14:creationId xmlns:p14="http://schemas.microsoft.com/office/powerpoint/2010/main" val="504392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961291-4040-48E7-B7FD-E01311E0D189}"/>
              </a:ext>
            </a:extLst>
          </p:cNvPr>
          <p:cNvPicPr>
            <a:picLocks noChangeAspect="1"/>
          </p:cNvPicPr>
          <p:nvPr/>
        </p:nvPicPr>
        <p:blipFill>
          <a:blip r:embed="rId2"/>
          <a:stretch>
            <a:fillRect/>
          </a:stretch>
        </p:blipFill>
        <p:spPr>
          <a:xfrm>
            <a:off x="1136289" y="858032"/>
            <a:ext cx="2570968" cy="2570968"/>
          </a:xfrm>
          <a:prstGeom prst="rect">
            <a:avLst/>
          </a:prstGeom>
        </p:spPr>
      </p:pic>
      <p:sp>
        <p:nvSpPr>
          <p:cNvPr id="3" name="TextBox 2">
            <a:extLst>
              <a:ext uri="{FF2B5EF4-FFF2-40B4-BE49-F238E27FC236}">
                <a16:creationId xmlns:a16="http://schemas.microsoft.com/office/drawing/2014/main" id="{257E337D-0098-4EA6-990C-9BDFA4143ADC}"/>
              </a:ext>
            </a:extLst>
          </p:cNvPr>
          <p:cNvSpPr txBox="1"/>
          <p:nvPr/>
        </p:nvSpPr>
        <p:spPr>
          <a:xfrm rot="10800000" flipH="1" flipV="1">
            <a:off x="3906175" y="1197103"/>
            <a:ext cx="7350710" cy="18928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Garamond" panose="02020404030301010803"/>
                <a:ea typeface="+mn-ea"/>
                <a:cs typeface="+mn-cs"/>
              </a:rPr>
              <a:t>Michael Basford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Garamond" panose="02020404030301010803"/>
                <a:ea typeface="+mn-ea"/>
                <a:cs typeface="+mn-cs"/>
              </a:rPr>
              <a:t>Director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black"/>
                </a:solidFill>
                <a:effectLst/>
                <a:uLnTx/>
                <a:uFillTx/>
                <a:latin typeface="Garamond" panose="02020404030301010803"/>
                <a:ea typeface="+mn-ea"/>
                <a:cs typeface="+mn-cs"/>
              </a:rPr>
              <a:t>State of Wisconsin Interagency Council on Homelessness</a:t>
            </a:r>
          </a:p>
        </p:txBody>
      </p:sp>
      <p:sp>
        <p:nvSpPr>
          <p:cNvPr id="4" name="TextBox 3">
            <a:extLst>
              <a:ext uri="{FF2B5EF4-FFF2-40B4-BE49-F238E27FC236}">
                <a16:creationId xmlns:a16="http://schemas.microsoft.com/office/drawing/2014/main" id="{4A04D344-C9EC-4022-8B5F-02583D2AB17A}"/>
              </a:ext>
            </a:extLst>
          </p:cNvPr>
          <p:cNvSpPr txBox="1"/>
          <p:nvPr/>
        </p:nvSpPr>
        <p:spPr>
          <a:xfrm>
            <a:off x="1136289" y="4012707"/>
            <a:ext cx="5424309" cy="12618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rPr>
              <a:t>101 East Wilson Street, 9</a:t>
            </a:r>
            <a:r>
              <a:rPr kumimoji="0" lang="en-US" sz="2800" b="0" i="0" u="none" strike="noStrike" kern="1200" cap="none" spc="0" normalizeH="0" baseline="30000" noProof="0" dirty="0">
                <a:ln>
                  <a:noFill/>
                </a:ln>
                <a:solidFill>
                  <a:prstClr val="black"/>
                </a:solidFill>
                <a:effectLst/>
                <a:uLnTx/>
                <a:uFillTx/>
                <a:latin typeface="Garamond" panose="02020404030301010803"/>
                <a:ea typeface="+mn-ea"/>
                <a:cs typeface="+mn-cs"/>
              </a:rPr>
              <a:t>th</a:t>
            </a:r>
            <a:r>
              <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rPr>
              <a:t> Floor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rPr>
              <a:t>Madison, WI  53703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aramond" panose="02020404030301010803"/>
                <a:ea typeface="+mn-ea"/>
                <a:cs typeface="+mn-cs"/>
              </a:rPr>
              <a:t>https://doa.wi.gov/Pages/AboutDOA/ICH.aspx</a:t>
            </a:r>
          </a:p>
        </p:txBody>
      </p:sp>
      <p:sp>
        <p:nvSpPr>
          <p:cNvPr id="6" name="TextBox 5">
            <a:extLst>
              <a:ext uri="{FF2B5EF4-FFF2-40B4-BE49-F238E27FC236}">
                <a16:creationId xmlns:a16="http://schemas.microsoft.com/office/drawing/2014/main" id="{AC0E120A-D566-4E13-9FD0-BD41CDF2A72C}"/>
              </a:ext>
            </a:extLst>
          </p:cNvPr>
          <p:cNvSpPr txBox="1"/>
          <p:nvPr/>
        </p:nvSpPr>
        <p:spPr>
          <a:xfrm>
            <a:off x="6641978" y="4012706"/>
            <a:ext cx="4711083"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rPr>
              <a:t>Phone: 608-266-3633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rPr>
              <a:t>mike.basford@wisconsin.gov </a:t>
            </a:r>
          </a:p>
        </p:txBody>
      </p:sp>
    </p:spTree>
    <p:extLst>
      <p:ext uri="{BB962C8B-B14F-4D97-AF65-F5344CB8AC3E}">
        <p14:creationId xmlns:p14="http://schemas.microsoft.com/office/powerpoint/2010/main" val="2108446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407B7-E825-49EE-A922-ECBACBECFA52}"/>
              </a:ext>
            </a:extLst>
          </p:cNvPr>
          <p:cNvSpPr>
            <a:spLocks noGrp="1"/>
          </p:cNvSpPr>
          <p:nvPr>
            <p:ph type="title"/>
          </p:nvPr>
        </p:nvSpPr>
        <p:spPr/>
        <p:txBody>
          <a:bodyPr>
            <a:normAutofit fontScale="90000"/>
          </a:bodyPr>
          <a:lstStyle/>
          <a:p>
            <a:r>
              <a:rPr lang="en-US" dirty="0"/>
              <a:t>Interagency Council on Homelessness</a:t>
            </a:r>
            <a:br>
              <a:rPr lang="en-US" dirty="0"/>
            </a:br>
            <a:r>
              <a:rPr lang="en-US" dirty="0"/>
              <a:t>History</a:t>
            </a:r>
          </a:p>
        </p:txBody>
      </p:sp>
      <p:sp>
        <p:nvSpPr>
          <p:cNvPr id="3" name="Content Placeholder 2">
            <a:extLst>
              <a:ext uri="{FF2B5EF4-FFF2-40B4-BE49-F238E27FC236}">
                <a16:creationId xmlns:a16="http://schemas.microsoft.com/office/drawing/2014/main" id="{55447471-709A-4DCF-96ED-757825D4C478}"/>
              </a:ext>
            </a:extLst>
          </p:cNvPr>
          <p:cNvSpPr>
            <a:spLocks noGrp="1"/>
          </p:cNvSpPr>
          <p:nvPr>
            <p:ph idx="1"/>
          </p:nvPr>
        </p:nvSpPr>
        <p:spPr/>
        <p:txBody>
          <a:bodyPr/>
          <a:lstStyle/>
          <a:p>
            <a:r>
              <a:rPr lang="en-US" dirty="0"/>
              <a:t>Created in 2017 with the bipartisan support of the Legislature of Act 74, which was signed into law by then-Governor Walker in November. </a:t>
            </a:r>
          </a:p>
          <a:p>
            <a:r>
              <a:rPr lang="en-US" dirty="0"/>
              <a:t>Held first meeting in February, 2018.</a:t>
            </a:r>
          </a:p>
          <a:p>
            <a:r>
              <a:rPr lang="en-US" dirty="0"/>
              <a:t>Wrote and released the “Hand and a Home” – detailing 31 strategies with dozens of recommendations over six themes on fighting homelessness in Wisconsin. Released at the end of November, 2018.</a:t>
            </a:r>
          </a:p>
          <a:p>
            <a:r>
              <a:rPr lang="en-US" dirty="0"/>
              <a:t>Evers Administration’s ICH held first meeting in June, 2019.</a:t>
            </a:r>
          </a:p>
        </p:txBody>
      </p:sp>
    </p:spTree>
    <p:extLst>
      <p:ext uri="{BB962C8B-B14F-4D97-AF65-F5344CB8AC3E}">
        <p14:creationId xmlns:p14="http://schemas.microsoft.com/office/powerpoint/2010/main" val="4262693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407B7-E825-49EE-A922-ECBACBECFA52}"/>
              </a:ext>
            </a:extLst>
          </p:cNvPr>
          <p:cNvSpPr>
            <a:spLocks noGrp="1"/>
          </p:cNvSpPr>
          <p:nvPr>
            <p:ph type="title"/>
          </p:nvPr>
        </p:nvSpPr>
        <p:spPr>
          <a:xfrm>
            <a:off x="1295402" y="868218"/>
            <a:ext cx="9601196" cy="1468582"/>
          </a:xfrm>
        </p:spPr>
        <p:txBody>
          <a:bodyPr>
            <a:normAutofit/>
          </a:bodyPr>
          <a:lstStyle/>
          <a:p>
            <a:r>
              <a:rPr lang="en-US" dirty="0"/>
              <a:t>Interagency Council on Homelessness</a:t>
            </a:r>
            <a:br>
              <a:rPr lang="en-US" dirty="0"/>
            </a:br>
            <a:r>
              <a:rPr lang="en-US" dirty="0"/>
              <a:t>Members</a:t>
            </a:r>
          </a:p>
        </p:txBody>
      </p:sp>
      <p:sp>
        <p:nvSpPr>
          <p:cNvPr id="3" name="Content Placeholder 2">
            <a:extLst>
              <a:ext uri="{FF2B5EF4-FFF2-40B4-BE49-F238E27FC236}">
                <a16:creationId xmlns:a16="http://schemas.microsoft.com/office/drawing/2014/main" id="{55447471-709A-4DCF-96ED-757825D4C478}"/>
              </a:ext>
            </a:extLst>
          </p:cNvPr>
          <p:cNvSpPr>
            <a:spLocks noGrp="1"/>
          </p:cNvSpPr>
          <p:nvPr>
            <p:ph idx="1"/>
          </p:nvPr>
        </p:nvSpPr>
        <p:spPr>
          <a:xfrm>
            <a:off x="1295401" y="2466110"/>
            <a:ext cx="9601196" cy="3990108"/>
          </a:xfrm>
        </p:spPr>
        <p:txBody>
          <a:bodyPr>
            <a:normAutofit lnSpcReduction="10000"/>
          </a:bodyPr>
          <a:lstStyle/>
          <a:p>
            <a:pPr marL="0" indent="0" algn="ctr">
              <a:spcBef>
                <a:spcPts val="0"/>
              </a:spcBef>
              <a:spcAft>
                <a:spcPts val="0"/>
              </a:spcAft>
              <a:buNone/>
            </a:pPr>
            <a:r>
              <a:rPr lang="en-US" sz="2000" dirty="0"/>
              <a:t>Governor Tony Evers</a:t>
            </a:r>
          </a:p>
          <a:p>
            <a:pPr marL="0" indent="0" algn="ctr">
              <a:spcBef>
                <a:spcPts val="0"/>
              </a:spcBef>
              <a:spcAft>
                <a:spcPts val="0"/>
              </a:spcAft>
              <a:buNone/>
            </a:pPr>
            <a:r>
              <a:rPr lang="en-US" sz="2000" dirty="0"/>
              <a:t>Department of Administration Secretary Joel Brennan</a:t>
            </a:r>
          </a:p>
          <a:p>
            <a:pPr marL="0" indent="0" algn="ctr">
              <a:spcBef>
                <a:spcPts val="0"/>
              </a:spcBef>
              <a:spcAft>
                <a:spcPts val="0"/>
              </a:spcAft>
              <a:buNone/>
            </a:pPr>
            <a:r>
              <a:rPr lang="en-US" sz="2000" dirty="0"/>
              <a:t>Department of Health Services Secretary Andrea Palm</a:t>
            </a:r>
          </a:p>
          <a:p>
            <a:pPr marL="0" indent="0" algn="ctr">
              <a:spcBef>
                <a:spcPts val="0"/>
              </a:spcBef>
              <a:spcAft>
                <a:spcPts val="0"/>
              </a:spcAft>
              <a:buNone/>
            </a:pPr>
            <a:r>
              <a:rPr lang="en-US" sz="2000" dirty="0"/>
              <a:t>Department of Veterans Affairs Mary Kolar</a:t>
            </a:r>
          </a:p>
          <a:p>
            <a:pPr marL="0" indent="0" algn="ctr">
              <a:spcBef>
                <a:spcPts val="0"/>
              </a:spcBef>
              <a:spcAft>
                <a:spcPts val="0"/>
              </a:spcAft>
              <a:buNone/>
            </a:pPr>
            <a:r>
              <a:rPr lang="en-US" sz="2000" dirty="0"/>
              <a:t>Department of Children and Families Emilie Amundson</a:t>
            </a:r>
          </a:p>
          <a:p>
            <a:pPr marL="0" indent="0" algn="ctr">
              <a:spcBef>
                <a:spcPts val="0"/>
              </a:spcBef>
              <a:spcAft>
                <a:spcPts val="0"/>
              </a:spcAft>
              <a:buNone/>
            </a:pPr>
            <a:r>
              <a:rPr lang="en-US" sz="2000" dirty="0"/>
              <a:t>Department of Corrections Secretary Kevin Carr</a:t>
            </a:r>
          </a:p>
          <a:p>
            <a:pPr marL="0" indent="0" algn="ctr">
              <a:spcBef>
                <a:spcPts val="0"/>
              </a:spcBef>
              <a:spcAft>
                <a:spcPts val="0"/>
              </a:spcAft>
              <a:buNone/>
            </a:pPr>
            <a:r>
              <a:rPr lang="en-US" sz="2000" dirty="0"/>
              <a:t>Department of Workforce Development Secretary Caleb Frostman</a:t>
            </a:r>
          </a:p>
          <a:p>
            <a:pPr marL="0" indent="0" algn="ctr">
              <a:spcBef>
                <a:spcPts val="0"/>
              </a:spcBef>
              <a:spcAft>
                <a:spcPts val="0"/>
              </a:spcAft>
              <a:buNone/>
            </a:pPr>
            <a:r>
              <a:rPr lang="en-US" sz="2000" dirty="0"/>
              <a:t>Wisconsin Housing and Economic Development Authority Executive Director Joaquin Altoro</a:t>
            </a:r>
          </a:p>
          <a:p>
            <a:pPr marL="0" indent="0" algn="ctr">
              <a:spcBef>
                <a:spcPts val="0"/>
              </a:spcBef>
              <a:spcAft>
                <a:spcPts val="0"/>
              </a:spcAft>
              <a:buNone/>
            </a:pPr>
            <a:r>
              <a:rPr lang="en-US" sz="2000" dirty="0"/>
              <a:t>Department of Public Instruction Superintendent Carolyn Stanford Taylor</a:t>
            </a:r>
          </a:p>
          <a:p>
            <a:pPr marL="0" indent="0" algn="ctr">
              <a:spcBef>
                <a:spcPts val="0"/>
              </a:spcBef>
              <a:spcAft>
                <a:spcPts val="0"/>
              </a:spcAft>
              <a:buNone/>
            </a:pPr>
            <a:r>
              <a:rPr lang="en-US" sz="2000" dirty="0"/>
              <a:t>Torrie Kopp Mueller (Dane County)</a:t>
            </a:r>
          </a:p>
          <a:p>
            <a:pPr marL="0" indent="0" algn="ctr">
              <a:spcBef>
                <a:spcPts val="0"/>
              </a:spcBef>
              <a:spcAft>
                <a:spcPts val="0"/>
              </a:spcAft>
              <a:buNone/>
            </a:pPr>
            <a:r>
              <a:rPr lang="en-US" sz="2000" dirty="0"/>
              <a:t>Rafael Acevedo (Milwaukee County)</a:t>
            </a:r>
          </a:p>
          <a:p>
            <a:pPr marL="0" indent="0" algn="ctr">
              <a:spcBef>
                <a:spcPts val="0"/>
              </a:spcBef>
              <a:spcAft>
                <a:spcPts val="0"/>
              </a:spcAft>
              <a:buNone/>
            </a:pPr>
            <a:r>
              <a:rPr lang="en-US" sz="2000" dirty="0"/>
              <a:t>Gai Lorenzen (Racine County)</a:t>
            </a:r>
          </a:p>
          <a:p>
            <a:pPr marL="0" indent="0" algn="ctr">
              <a:spcBef>
                <a:spcPts val="0"/>
              </a:spcBef>
              <a:spcAft>
                <a:spcPts val="0"/>
              </a:spcAft>
              <a:buNone/>
            </a:pPr>
            <a:r>
              <a:rPr lang="en-US" sz="2000" dirty="0"/>
              <a:t>Carrie Poser(Balance of State)</a:t>
            </a:r>
          </a:p>
        </p:txBody>
      </p:sp>
    </p:spTree>
    <p:extLst>
      <p:ext uri="{BB962C8B-B14F-4D97-AF65-F5344CB8AC3E}">
        <p14:creationId xmlns:p14="http://schemas.microsoft.com/office/powerpoint/2010/main" val="1203789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407B7-E825-49EE-A922-ECBACBECFA52}"/>
              </a:ext>
            </a:extLst>
          </p:cNvPr>
          <p:cNvSpPr>
            <a:spLocks noGrp="1"/>
          </p:cNvSpPr>
          <p:nvPr>
            <p:ph type="title"/>
          </p:nvPr>
        </p:nvSpPr>
        <p:spPr/>
        <p:txBody>
          <a:bodyPr>
            <a:normAutofit fontScale="90000"/>
          </a:bodyPr>
          <a:lstStyle/>
          <a:p>
            <a:r>
              <a:rPr lang="en-US" dirty="0"/>
              <a:t>Interagency Council on Homelessness</a:t>
            </a:r>
            <a:br>
              <a:rPr lang="en-US" dirty="0"/>
            </a:br>
            <a:r>
              <a:rPr lang="en-US" dirty="0"/>
              <a:t>Mission and Responsibilities</a:t>
            </a:r>
          </a:p>
        </p:txBody>
      </p:sp>
      <p:sp>
        <p:nvSpPr>
          <p:cNvPr id="3" name="Content Placeholder 2">
            <a:extLst>
              <a:ext uri="{FF2B5EF4-FFF2-40B4-BE49-F238E27FC236}">
                <a16:creationId xmlns:a16="http://schemas.microsoft.com/office/drawing/2014/main" id="{55447471-709A-4DCF-96ED-757825D4C478}"/>
              </a:ext>
            </a:extLst>
          </p:cNvPr>
          <p:cNvSpPr>
            <a:spLocks noGrp="1"/>
          </p:cNvSpPr>
          <p:nvPr>
            <p:ph idx="1"/>
          </p:nvPr>
        </p:nvSpPr>
        <p:spPr/>
        <p:txBody>
          <a:bodyPr>
            <a:normAutofit fontScale="92500" lnSpcReduction="20000"/>
          </a:bodyPr>
          <a:lstStyle/>
          <a:p>
            <a:r>
              <a:rPr lang="en-US" dirty="0"/>
              <a:t>“The council shall meet quarterly and may meet at other times on the call of the chairperson or a majority of its members.”</a:t>
            </a:r>
          </a:p>
          <a:p>
            <a:r>
              <a:rPr lang="en-US" dirty="0"/>
              <a:t>“Establish and periodically review a statewide policy with the purpose of preventing and ending homelessness in this state.”</a:t>
            </a:r>
          </a:p>
          <a:p>
            <a:r>
              <a:rPr lang="en-US" dirty="0"/>
              <a:t>“Designate individuals from each agency or organization represented on the council, who shall meet at least twice quarterly, to coordinate the implementation of policy established by the council.”</a:t>
            </a:r>
          </a:p>
          <a:p>
            <a:r>
              <a:rPr lang="en-US" dirty="0"/>
              <a:t>“Submit a report on the activities of the council to the governor and to the chief clerk of each house of the legislature, for distribution to the appropriate standing committees.”</a:t>
            </a:r>
          </a:p>
          <a:p>
            <a:endParaRPr lang="en-US" dirty="0"/>
          </a:p>
          <a:p>
            <a:endParaRPr lang="en-US" dirty="0"/>
          </a:p>
        </p:txBody>
      </p:sp>
    </p:spTree>
    <p:extLst>
      <p:ext uri="{BB962C8B-B14F-4D97-AF65-F5344CB8AC3E}">
        <p14:creationId xmlns:p14="http://schemas.microsoft.com/office/powerpoint/2010/main" val="3171358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A6750-711D-449A-A5E7-92A1F63A9808}"/>
              </a:ext>
            </a:extLst>
          </p:cNvPr>
          <p:cNvSpPr>
            <a:spLocks noGrp="1"/>
          </p:cNvSpPr>
          <p:nvPr>
            <p:ph type="title"/>
          </p:nvPr>
        </p:nvSpPr>
        <p:spPr/>
        <p:txBody>
          <a:bodyPr>
            <a:normAutofit fontScale="90000"/>
          </a:bodyPr>
          <a:lstStyle/>
          <a:p>
            <a:r>
              <a:rPr lang="en-US" dirty="0"/>
              <a:t>ICH Director: Michael Basford</a:t>
            </a:r>
            <a:br>
              <a:rPr lang="en-US" dirty="0"/>
            </a:br>
            <a:r>
              <a:rPr lang="en-US" dirty="0"/>
              <a:t>Duties</a:t>
            </a:r>
          </a:p>
        </p:txBody>
      </p:sp>
      <p:sp>
        <p:nvSpPr>
          <p:cNvPr id="3" name="Content Placeholder 2">
            <a:extLst>
              <a:ext uri="{FF2B5EF4-FFF2-40B4-BE49-F238E27FC236}">
                <a16:creationId xmlns:a16="http://schemas.microsoft.com/office/drawing/2014/main" id="{D6BA0213-F694-4905-A15E-93C0A49BA703}"/>
              </a:ext>
            </a:extLst>
          </p:cNvPr>
          <p:cNvSpPr>
            <a:spLocks noGrp="1"/>
          </p:cNvSpPr>
          <p:nvPr>
            <p:ph idx="1"/>
          </p:nvPr>
        </p:nvSpPr>
        <p:spPr/>
        <p:txBody>
          <a:bodyPr>
            <a:normAutofit fontScale="92500"/>
          </a:bodyPr>
          <a:lstStyle/>
          <a:p>
            <a:r>
              <a:rPr lang="en-US" dirty="0"/>
              <a:t>Organize and/or facilitate activities (meetings and workgroup sessions) for the Council,</a:t>
            </a:r>
          </a:p>
          <a:p>
            <a:r>
              <a:rPr lang="en-US" dirty="0"/>
              <a:t>Serve as a conduit within Wisconsin State Government and between different levels of government,</a:t>
            </a:r>
          </a:p>
          <a:p>
            <a:r>
              <a:rPr lang="en-US" dirty="0"/>
              <a:t>Serve as a conduit between public and private agencies and State Government,</a:t>
            </a:r>
          </a:p>
          <a:p>
            <a:r>
              <a:rPr lang="en-US" dirty="0"/>
              <a:t>Represent the Governor and the Administration as needed,</a:t>
            </a:r>
          </a:p>
          <a:p>
            <a:r>
              <a:rPr lang="en-US" dirty="0"/>
              <a:t>Serve as a resource for the Citizens of Wisconsin on matters of homelessness.</a:t>
            </a:r>
          </a:p>
        </p:txBody>
      </p:sp>
    </p:spTree>
    <p:extLst>
      <p:ext uri="{BB962C8B-B14F-4D97-AF65-F5344CB8AC3E}">
        <p14:creationId xmlns:p14="http://schemas.microsoft.com/office/powerpoint/2010/main" val="1113810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A6750-711D-449A-A5E7-92A1F63A9808}"/>
              </a:ext>
            </a:extLst>
          </p:cNvPr>
          <p:cNvSpPr>
            <a:spLocks noGrp="1"/>
          </p:cNvSpPr>
          <p:nvPr>
            <p:ph type="title"/>
          </p:nvPr>
        </p:nvSpPr>
        <p:spPr/>
        <p:txBody>
          <a:bodyPr/>
          <a:lstStyle/>
          <a:p>
            <a:r>
              <a:rPr lang="en-US" dirty="0"/>
              <a:t>ICH Director: Michael Basford</a:t>
            </a:r>
          </a:p>
        </p:txBody>
      </p:sp>
      <p:sp>
        <p:nvSpPr>
          <p:cNvPr id="3" name="Content Placeholder 2">
            <a:extLst>
              <a:ext uri="{FF2B5EF4-FFF2-40B4-BE49-F238E27FC236}">
                <a16:creationId xmlns:a16="http://schemas.microsoft.com/office/drawing/2014/main" id="{D6BA0213-F694-4905-A15E-93C0A49BA703}"/>
              </a:ext>
            </a:extLst>
          </p:cNvPr>
          <p:cNvSpPr>
            <a:spLocks noGrp="1"/>
          </p:cNvSpPr>
          <p:nvPr>
            <p:ph idx="1"/>
          </p:nvPr>
        </p:nvSpPr>
        <p:spPr/>
        <p:txBody>
          <a:bodyPr/>
          <a:lstStyle/>
          <a:p>
            <a:pPr marL="0" indent="0">
              <a:spcBef>
                <a:spcPts val="0"/>
              </a:spcBef>
              <a:spcAft>
                <a:spcPts val="0"/>
              </a:spcAft>
              <a:buNone/>
            </a:pPr>
            <a:r>
              <a:rPr lang="en-US" dirty="0"/>
              <a:t>Locations visited outside Dane County since May, 2019:</a:t>
            </a:r>
          </a:p>
          <a:p>
            <a:pPr marL="0" indent="0">
              <a:spcBef>
                <a:spcPts val="0"/>
              </a:spcBef>
              <a:spcAft>
                <a:spcPts val="0"/>
              </a:spcAft>
              <a:buNone/>
            </a:pPr>
            <a:endParaRPr lang="en-US" dirty="0"/>
          </a:p>
          <a:p>
            <a:pPr marL="0" indent="0">
              <a:spcBef>
                <a:spcPts val="0"/>
              </a:spcBef>
              <a:spcAft>
                <a:spcPts val="0"/>
              </a:spcAft>
              <a:buNone/>
            </a:pPr>
            <a:r>
              <a:rPr lang="en-US" dirty="0"/>
              <a:t>La Crosse			Denver, CO			Green Bay			Racine</a:t>
            </a:r>
          </a:p>
          <a:p>
            <a:pPr marL="0" indent="0">
              <a:spcBef>
                <a:spcPts val="0"/>
              </a:spcBef>
              <a:spcAft>
                <a:spcPts val="0"/>
              </a:spcAft>
              <a:buNone/>
            </a:pPr>
            <a:r>
              <a:rPr lang="en-US" dirty="0"/>
              <a:t>Milwaukee (6X)	West Bend				</a:t>
            </a:r>
            <a:r>
              <a:rPr lang="en-US" dirty="0" err="1"/>
              <a:t>Eau</a:t>
            </a:r>
            <a:r>
              <a:rPr lang="en-US" dirty="0"/>
              <a:t> Claire			Washington DC Spooner			Janesville				Delavan			Darien	 Waukesha (3X)		Kenosha				Loyal				Neillsville	     Wisconsin Rapids	Trevor					Superior			Wausau	</a:t>
            </a:r>
          </a:p>
          <a:p>
            <a:pPr marL="0" indent="0">
              <a:spcBef>
                <a:spcPts val="0"/>
              </a:spcBef>
              <a:spcAft>
                <a:spcPts val="0"/>
              </a:spcAft>
              <a:buNone/>
            </a:pPr>
            <a:r>
              <a:rPr lang="en-US" dirty="0"/>
              <a:t>Stevens Point		Waupaca</a:t>
            </a:r>
          </a:p>
          <a:p>
            <a:pPr marL="0" indent="0">
              <a:buNone/>
            </a:pPr>
            <a:endParaRPr lang="en-US" dirty="0"/>
          </a:p>
        </p:txBody>
      </p:sp>
    </p:spTree>
    <p:extLst>
      <p:ext uri="{BB962C8B-B14F-4D97-AF65-F5344CB8AC3E}">
        <p14:creationId xmlns:p14="http://schemas.microsoft.com/office/powerpoint/2010/main" val="3859709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A0872-8156-43A9-8412-0BED1FEB2461}"/>
              </a:ext>
            </a:extLst>
          </p:cNvPr>
          <p:cNvSpPr>
            <a:spLocks noGrp="1"/>
          </p:cNvSpPr>
          <p:nvPr>
            <p:ph type="title"/>
          </p:nvPr>
        </p:nvSpPr>
        <p:spPr/>
        <p:txBody>
          <a:bodyPr>
            <a:normAutofit fontScale="90000"/>
          </a:bodyPr>
          <a:lstStyle/>
          <a:p>
            <a:r>
              <a:rPr lang="en-US" dirty="0"/>
              <a:t>Interagency Council on Homelessness</a:t>
            </a:r>
            <a:br>
              <a:rPr lang="en-US" dirty="0"/>
            </a:br>
            <a:r>
              <a:rPr lang="en-US" dirty="0"/>
              <a:t>Activities in 2019</a:t>
            </a:r>
          </a:p>
        </p:txBody>
      </p:sp>
      <p:sp>
        <p:nvSpPr>
          <p:cNvPr id="3" name="Content Placeholder 2">
            <a:extLst>
              <a:ext uri="{FF2B5EF4-FFF2-40B4-BE49-F238E27FC236}">
                <a16:creationId xmlns:a16="http://schemas.microsoft.com/office/drawing/2014/main" id="{A82A7F22-D9B6-42EF-8D7E-1A52C01768D1}"/>
              </a:ext>
            </a:extLst>
          </p:cNvPr>
          <p:cNvSpPr>
            <a:spLocks noGrp="1"/>
          </p:cNvSpPr>
          <p:nvPr>
            <p:ph idx="1"/>
          </p:nvPr>
        </p:nvSpPr>
        <p:spPr/>
        <p:txBody>
          <a:bodyPr/>
          <a:lstStyle/>
          <a:p>
            <a:r>
              <a:rPr lang="en-US" dirty="0"/>
              <a:t>Organizing Council with new Administration; confirming Director’s appointment in June, 2019.</a:t>
            </a:r>
          </a:p>
          <a:p>
            <a:r>
              <a:rPr lang="en-US" dirty="0"/>
              <a:t>Approving disbursement of grants from WHEDA dividends of $500,000</a:t>
            </a:r>
          </a:p>
          <a:p>
            <a:r>
              <a:rPr lang="en-US" dirty="0"/>
              <a:t>Continuum-of-Care education session with new department leaders</a:t>
            </a:r>
          </a:p>
          <a:p>
            <a:r>
              <a:rPr lang="en-US" dirty="0"/>
              <a:t>Review of strategies and recommendations in “Hand and a Home” plan, as well as determine metrics for measuring success.</a:t>
            </a:r>
          </a:p>
        </p:txBody>
      </p:sp>
    </p:spTree>
    <p:extLst>
      <p:ext uri="{BB962C8B-B14F-4D97-AF65-F5344CB8AC3E}">
        <p14:creationId xmlns:p14="http://schemas.microsoft.com/office/powerpoint/2010/main" val="1954833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A0872-8156-43A9-8412-0BED1FEB2461}"/>
              </a:ext>
            </a:extLst>
          </p:cNvPr>
          <p:cNvSpPr>
            <a:spLocks noGrp="1"/>
          </p:cNvSpPr>
          <p:nvPr>
            <p:ph type="title"/>
          </p:nvPr>
        </p:nvSpPr>
        <p:spPr/>
        <p:txBody>
          <a:bodyPr>
            <a:normAutofit fontScale="90000"/>
          </a:bodyPr>
          <a:lstStyle/>
          <a:p>
            <a:r>
              <a:rPr lang="en-US" dirty="0"/>
              <a:t>Interagency Council on Homelessness</a:t>
            </a:r>
            <a:br>
              <a:rPr lang="en-US" dirty="0"/>
            </a:br>
            <a:r>
              <a:rPr lang="en-US" dirty="0"/>
              <a:t>Areas of Study and Action</a:t>
            </a:r>
          </a:p>
        </p:txBody>
      </p:sp>
      <p:sp>
        <p:nvSpPr>
          <p:cNvPr id="3" name="Content Placeholder 2">
            <a:extLst>
              <a:ext uri="{FF2B5EF4-FFF2-40B4-BE49-F238E27FC236}">
                <a16:creationId xmlns:a16="http://schemas.microsoft.com/office/drawing/2014/main" id="{A82A7F22-D9B6-42EF-8D7E-1A52C01768D1}"/>
              </a:ext>
            </a:extLst>
          </p:cNvPr>
          <p:cNvSpPr>
            <a:spLocks noGrp="1"/>
          </p:cNvSpPr>
          <p:nvPr>
            <p:ph idx="1"/>
          </p:nvPr>
        </p:nvSpPr>
        <p:spPr/>
        <p:txBody>
          <a:bodyPr>
            <a:normAutofit fontScale="62500" lnSpcReduction="20000"/>
          </a:bodyPr>
          <a:lstStyle/>
          <a:p>
            <a:r>
              <a:rPr lang="en-US" dirty="0"/>
              <a:t>WHEDA: Exploring options and areas to increase production of affordable housing for people at 30%-and-under CMI.</a:t>
            </a:r>
          </a:p>
          <a:p>
            <a:r>
              <a:rPr lang="en-US" dirty="0"/>
              <a:t>Veterans Affairs: Planning for directing resources to help veterans into housing</a:t>
            </a:r>
          </a:p>
          <a:p>
            <a:r>
              <a:rPr lang="en-US" dirty="0"/>
              <a:t>Children and Families: Examining EA administrative rules to better serve citizens who could receive EA in cases of homelessness or housing instability, looking into DV sheltering and housing strategies</a:t>
            </a:r>
          </a:p>
          <a:p>
            <a:r>
              <a:rPr lang="en-US" dirty="0"/>
              <a:t>Corrections: Connecting prisons better with </a:t>
            </a:r>
            <a:r>
              <a:rPr lang="en-US" dirty="0" err="1"/>
              <a:t>CoC’s</a:t>
            </a:r>
            <a:r>
              <a:rPr lang="en-US" dirty="0"/>
              <a:t> to better serve inmates who may be discharged to homelessness, examining processes available to inmates at discharge</a:t>
            </a:r>
          </a:p>
          <a:p>
            <a:r>
              <a:rPr lang="en-US" dirty="0"/>
              <a:t>Workforce Development: Better connecting job placement with homelessness programs</a:t>
            </a:r>
          </a:p>
          <a:p>
            <a:r>
              <a:rPr lang="en-US" dirty="0"/>
              <a:t>Health Services: Finishing work on 1115 waiver to provide more supportive services</a:t>
            </a:r>
          </a:p>
          <a:p>
            <a:r>
              <a:rPr lang="en-US" dirty="0"/>
              <a:t>Administration: Planning for quickly rolling out programs and funding in event bills are approved by the Legislature</a:t>
            </a:r>
          </a:p>
          <a:p>
            <a:r>
              <a:rPr lang="en-US" dirty="0"/>
              <a:t>Public Instruction: Working on strategies with their data warehouse to better share data with HMIS</a:t>
            </a:r>
          </a:p>
          <a:p>
            <a:endParaRPr lang="en-US" dirty="0"/>
          </a:p>
          <a:p>
            <a:endParaRPr lang="en-US" dirty="0"/>
          </a:p>
        </p:txBody>
      </p:sp>
    </p:spTree>
    <p:extLst>
      <p:ext uri="{BB962C8B-B14F-4D97-AF65-F5344CB8AC3E}">
        <p14:creationId xmlns:p14="http://schemas.microsoft.com/office/powerpoint/2010/main" val="35557214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18208</TotalTime>
  <Words>870</Words>
  <Application>Microsoft Office PowerPoint</Application>
  <PresentationFormat>Widescreen</PresentationFormat>
  <Paragraphs>80</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Garamond</vt:lpstr>
      <vt:lpstr>Organic</vt:lpstr>
      <vt:lpstr>State of Wisconsin Interagency Council on Homelessness</vt:lpstr>
      <vt:lpstr>PowerPoint Presentation</vt:lpstr>
      <vt:lpstr>Interagency Council on Homelessness History</vt:lpstr>
      <vt:lpstr>Interagency Council on Homelessness Members</vt:lpstr>
      <vt:lpstr>Interagency Council on Homelessness Mission and Responsibilities</vt:lpstr>
      <vt:lpstr>ICH Director: Michael Basford Duties</vt:lpstr>
      <vt:lpstr>ICH Director: Michael Basford</vt:lpstr>
      <vt:lpstr>Interagency Council on Homelessness Activities in 2019</vt:lpstr>
      <vt:lpstr>Interagency Council on Homelessness Areas of Study and Action</vt:lpstr>
      <vt:lpstr>Funding timeline for 2019-20 Budget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Basford, Mike - DOA</dc:creator>
  <cp:lastModifiedBy>Basford, Mike - DOA</cp:lastModifiedBy>
  <cp:revision>37</cp:revision>
  <dcterms:created xsi:type="dcterms:W3CDTF">2019-07-05T14:29:32Z</dcterms:created>
  <dcterms:modified xsi:type="dcterms:W3CDTF">2019-11-05T17:16:46Z</dcterms:modified>
</cp:coreProperties>
</file>