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2" r:id="rId1"/>
  </p:sldMasterIdLst>
  <p:sldIdLst>
    <p:sldId id="256" r:id="rId2"/>
    <p:sldId id="329" r:id="rId3"/>
    <p:sldId id="330" r:id="rId4"/>
    <p:sldId id="331" r:id="rId5"/>
    <p:sldId id="300" r:id="rId6"/>
    <p:sldId id="349" r:id="rId7"/>
    <p:sldId id="371" r:id="rId8"/>
    <p:sldId id="352" r:id="rId9"/>
    <p:sldId id="372" r:id="rId10"/>
    <p:sldId id="373" r:id="rId11"/>
    <p:sldId id="374" r:id="rId12"/>
    <p:sldId id="350" r:id="rId13"/>
    <p:sldId id="353" r:id="rId14"/>
    <p:sldId id="375" r:id="rId15"/>
    <p:sldId id="387" r:id="rId16"/>
    <p:sldId id="388" r:id="rId17"/>
    <p:sldId id="389" r:id="rId18"/>
    <p:sldId id="376" r:id="rId19"/>
    <p:sldId id="391" r:id="rId20"/>
    <p:sldId id="392" r:id="rId21"/>
    <p:sldId id="393" r:id="rId22"/>
    <p:sldId id="380" r:id="rId23"/>
    <p:sldId id="395" r:id="rId24"/>
    <p:sldId id="396" r:id="rId25"/>
    <p:sldId id="354" r:id="rId26"/>
    <p:sldId id="397" r:id="rId27"/>
    <p:sldId id="390" r:id="rId28"/>
    <p:sldId id="381" r:id="rId29"/>
    <p:sldId id="398" r:id="rId30"/>
    <p:sldId id="399" r:id="rId31"/>
    <p:sldId id="386" r:id="rId32"/>
    <p:sldId id="370" r:id="rId33"/>
    <p:sldId id="358" r:id="rId34"/>
    <p:sldId id="359" r:id="rId35"/>
    <p:sldId id="360" r:id="rId36"/>
    <p:sldId id="361" r:id="rId37"/>
    <p:sldId id="362" r:id="rId38"/>
    <p:sldId id="363" r:id="rId39"/>
    <p:sldId id="364" r:id="rId40"/>
    <p:sldId id="365" r:id="rId41"/>
    <p:sldId id="317" r:id="rId42"/>
    <p:sldId id="347" r:id="rId43"/>
    <p:sldId id="332" r:id="rId44"/>
    <p:sldId id="340" r:id="rId45"/>
    <p:sldId id="341" r:id="rId46"/>
    <p:sldId id="321" r:id="rId47"/>
    <p:sldId id="322" r:id="rId48"/>
    <p:sldId id="323" r:id="rId49"/>
    <p:sldId id="324" r:id="rId50"/>
    <p:sldId id="339" r:id="rId51"/>
    <p:sldId id="325" r:id="rId52"/>
    <p:sldId id="326"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64" autoAdjust="0"/>
    <p:restoredTop sz="94660"/>
  </p:normalViewPr>
  <p:slideViewPr>
    <p:cSldViewPr snapToGrid="0">
      <p:cViewPr>
        <p:scale>
          <a:sx n="75" d="100"/>
          <a:sy n="75" d="100"/>
        </p:scale>
        <p:origin x="1277" y="2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8A13E11B-CBB0-4C27-8629-F7D383BDC121}" type="datetimeFigureOut">
              <a:rPr lang="en-US" smtClean="0"/>
              <a:t>1/12/2016</a:t>
            </a:fld>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5C12096D-20AF-4F55-A1CC-5663B73402D9}"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5876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3E11B-CBB0-4C27-8629-F7D383BDC121}"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4177423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3E11B-CBB0-4C27-8629-F7D383BDC121}"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3116872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3E11B-CBB0-4C27-8629-F7D383BDC121}"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430828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3E11B-CBB0-4C27-8629-F7D383BDC121}"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935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13E11B-CBB0-4C27-8629-F7D383BDC121}"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2793338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13E11B-CBB0-4C27-8629-F7D383BDC121}"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438175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13E11B-CBB0-4C27-8629-F7D383BDC121}"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2355040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3E11B-CBB0-4C27-8629-F7D383BDC121}"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1384642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3E11B-CBB0-4C27-8629-F7D383BDC121}"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1092951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3E11B-CBB0-4C27-8629-F7D383BDC121}" type="datetimeFigureOut">
              <a:rPr lang="en-US" smtClean="0"/>
              <a:t>1/12/2016</a:t>
            </a:fld>
            <a:endParaRPr lang="en-US"/>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1805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8A13E11B-CBB0-4C27-8629-F7D383BDC121}" type="datetimeFigureOut">
              <a:rPr lang="en-US" smtClean="0"/>
              <a:t>1/12/2016</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5C12096D-20AF-4F55-A1CC-5663B73402D9}" type="slidenum">
              <a:rPr lang="en-US" smtClean="0"/>
              <a:t>‹#›</a:t>
            </a:fld>
            <a:endParaRPr lang="en-US"/>
          </a:p>
        </p:txBody>
      </p:sp>
    </p:spTree>
    <p:extLst>
      <p:ext uri="{BB962C8B-B14F-4D97-AF65-F5344CB8AC3E}">
        <p14:creationId xmlns:p14="http://schemas.microsoft.com/office/powerpoint/2010/main" val="2465148029"/>
      </p:ext>
    </p:extLst>
  </p:cSld>
  <p:clrMap bg1="lt1" tx1="dk1" bg2="lt2" tx2="dk2" accent1="accent1" accent2="accent2" accent3="accent3" accent4="accent4" accent5="accent5" accent6="accent6" hlink="hlink" folHlink="folHlink"/>
  <p:sldLayoutIdLst>
    <p:sldLayoutId id="2147484083" r:id="rId1"/>
    <p:sldLayoutId id="2147484084" r:id="rId2"/>
    <p:sldLayoutId id="2147484085" r:id="rId3"/>
    <p:sldLayoutId id="2147484086" r:id="rId4"/>
    <p:sldLayoutId id="2147484087" r:id="rId5"/>
    <p:sldLayoutId id="2147484088" r:id="rId6"/>
    <p:sldLayoutId id="2147484089" r:id="rId7"/>
    <p:sldLayoutId id="2147484090" r:id="rId8"/>
    <p:sldLayoutId id="2147484091" r:id="rId9"/>
    <p:sldLayoutId id="2147484092" r:id="rId10"/>
    <p:sldLayoutId id="214748409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docs.google.com/spreadsheets/d/10HSIQzPWZ2DIpS33L-zR9m-ut1FCLKHnedSnY1XCVoc/edit#gid=36658948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wiboscoc.org/point-in-time.htm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mailto:Demetri.Vincze@icalliances.org"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docs.google.com/spreadsheets/d/10HSIQzPWZ2DIpS33L-zR9m-ut1FCLKHnedSnY1XCVoc/edit#gid=366589481" TargetMode="External"/><Relationship Id="rId2" Type="http://schemas.openxmlformats.org/officeDocument/2006/relationships/hyperlink" Target="https://docs.google.com/spreadsheets/d/12LfudbcItG3UKVbWViF4UVDBLD7TruLm1a0j6UuC1V4/edit#gid=981389640"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attendee.gotowebinar.com/register/2531231170063044097"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763480"/>
            <a:ext cx="9966960" cy="3169328"/>
          </a:xfrm>
        </p:spPr>
        <p:txBody>
          <a:bodyPr>
            <a:normAutofit fontScale="90000"/>
          </a:bodyPr>
          <a:lstStyle/>
          <a:p>
            <a:r>
              <a:rPr lang="en-US" sz="6000" dirty="0" smtClean="0"/>
              <a:t>Balance of State</a:t>
            </a:r>
            <a:br>
              <a:rPr lang="en-US" sz="6000" dirty="0" smtClean="0"/>
            </a:br>
            <a:r>
              <a:rPr lang="en-US" sz="6000" dirty="0" smtClean="0"/>
              <a:t>Non-WISP</a:t>
            </a:r>
            <a:r>
              <a:rPr lang="en-US" sz="6000" dirty="0"/>
              <a:t/>
            </a:r>
            <a:br>
              <a:rPr lang="en-US" sz="6000" dirty="0"/>
            </a:br>
            <a:r>
              <a:rPr lang="en-US" sz="6000" dirty="0" smtClean="0"/>
              <a:t>Point </a:t>
            </a:r>
            <a:r>
              <a:rPr lang="en-US" sz="6000" dirty="0" smtClean="0"/>
              <a:t>in Time</a:t>
            </a:r>
            <a:br>
              <a:rPr lang="en-US" sz="6000" dirty="0" smtClean="0"/>
            </a:br>
            <a:r>
              <a:rPr lang="en-US" sz="6000" dirty="0" smtClean="0"/>
              <a:t>Training</a:t>
            </a:r>
            <a:endParaRPr lang="en-US" sz="6000" dirty="0"/>
          </a:p>
        </p:txBody>
      </p:sp>
      <p:sp>
        <p:nvSpPr>
          <p:cNvPr id="3" name="Subtitle 2"/>
          <p:cNvSpPr>
            <a:spLocks noGrp="1"/>
          </p:cNvSpPr>
          <p:nvPr>
            <p:ph type="subTitle" idx="1"/>
          </p:nvPr>
        </p:nvSpPr>
        <p:spPr>
          <a:xfrm>
            <a:off x="1709530" y="4563122"/>
            <a:ext cx="8767860" cy="721310"/>
          </a:xfrm>
        </p:spPr>
        <p:txBody>
          <a:bodyPr/>
          <a:lstStyle/>
          <a:p>
            <a:r>
              <a:rPr lang="en-US" dirty="0" smtClean="0"/>
              <a:t>January </a:t>
            </a:r>
            <a:r>
              <a:rPr lang="en-US" dirty="0" smtClean="0"/>
              <a:t>14, </a:t>
            </a:r>
            <a:r>
              <a:rPr lang="en-US" dirty="0" smtClean="0"/>
              <a:t>2016</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228566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fontScale="90000"/>
          </a:bodyPr>
          <a:lstStyle/>
          <a:p>
            <a:r>
              <a:rPr lang="en-US" sz="4000" b="1" dirty="0" smtClean="0"/>
              <a:t>Data Collection – Housing Inventory Chart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10000"/>
          </a:bodyPr>
          <a:lstStyle/>
          <a:p>
            <a:pPr>
              <a:lnSpc>
                <a:spcPct val="120000"/>
              </a:lnSpc>
            </a:pPr>
            <a:r>
              <a:rPr lang="en-US" dirty="0" smtClean="0"/>
              <a:t>The Housing Inventory Chart (HIC) is a list of all the emergency shelters, motel voucher programs, safe havens, and transitional housing projects in each of the 21 local continua that comprise the Balance of State  </a:t>
            </a:r>
            <a:r>
              <a:rPr lang="en-US" dirty="0" err="1" smtClean="0"/>
              <a:t>CoC</a:t>
            </a:r>
            <a:r>
              <a:rPr lang="en-US" dirty="0" smtClean="0"/>
              <a:t>.  There is also a section for permanent supportive housing and rapid re-housing projects.</a:t>
            </a:r>
          </a:p>
          <a:p>
            <a:pPr lvl="1">
              <a:lnSpc>
                <a:spcPct val="120000"/>
              </a:lnSpc>
              <a:buFont typeface="Courier New" panose="02070309020205020404" pitchFamily="49" charset="0"/>
              <a:buChar char="o"/>
            </a:pPr>
            <a:r>
              <a:rPr lang="en-US" dirty="0" smtClean="0"/>
              <a:t>The HIC includes agencies that use HMIS and do not use HMIS.</a:t>
            </a:r>
          </a:p>
          <a:p>
            <a:pPr lvl="1">
              <a:lnSpc>
                <a:spcPct val="120000"/>
              </a:lnSpc>
              <a:buFont typeface="Courier New" panose="02070309020205020404" pitchFamily="49" charset="0"/>
              <a:buChar char="o"/>
            </a:pPr>
            <a:r>
              <a:rPr lang="en-US" dirty="0" smtClean="0"/>
              <a:t>The HIC includes the number of beds, the number of units, seasonal, and overflow beds.</a:t>
            </a:r>
          </a:p>
          <a:p>
            <a:pPr>
              <a:lnSpc>
                <a:spcPct val="120000"/>
              </a:lnSpc>
            </a:pPr>
            <a:r>
              <a:rPr lang="en-US" dirty="0" smtClean="0"/>
              <a:t>The last 5 columns of the HIC chart are for the total PIT counts for </a:t>
            </a:r>
            <a:r>
              <a:rPr lang="en-US" u="sng" dirty="0" smtClean="0"/>
              <a:t>EACH project listed </a:t>
            </a:r>
            <a:r>
              <a:rPr lang="en-US" dirty="0" smtClean="0"/>
              <a:t>on the HIC.</a:t>
            </a:r>
          </a:p>
          <a:p>
            <a:pPr lvl="1">
              <a:lnSpc>
                <a:spcPct val="120000"/>
              </a:lnSpc>
              <a:buFont typeface="Courier New" panose="02070309020205020404" pitchFamily="49" charset="0"/>
              <a:buChar char="o"/>
            </a:pPr>
            <a:r>
              <a:rPr lang="en-US" dirty="0" smtClean="0"/>
              <a:t>Total, # unaccompanied youth, # people in households with children, # people in households without children, utilization rate</a:t>
            </a:r>
          </a:p>
          <a:p>
            <a:pPr>
              <a:lnSpc>
                <a:spcPct val="120000"/>
              </a:lnSpc>
            </a:pPr>
            <a:r>
              <a:rPr lang="en-US" dirty="0" smtClean="0"/>
              <a:t>The  PIT count on the HIC shows total numbers for the SHELTERED COUNT. </a:t>
            </a:r>
          </a:p>
          <a:p>
            <a:pPr lvl="1">
              <a:lnSpc>
                <a:spcPct val="120000"/>
              </a:lnSpc>
              <a:buFont typeface="Courier New" panose="02070309020205020404" pitchFamily="49" charset="0"/>
              <a:buChar char="o"/>
            </a:pPr>
            <a:r>
              <a:rPr lang="en-US" dirty="0" smtClean="0"/>
              <a:t>It </a:t>
            </a:r>
            <a:r>
              <a:rPr lang="en-US" u="sng" dirty="0" smtClean="0"/>
              <a:t>does not </a:t>
            </a:r>
            <a:r>
              <a:rPr lang="en-US" dirty="0" smtClean="0"/>
              <a:t>provide detailed demographics or subpopulation information. </a:t>
            </a:r>
          </a:p>
          <a:p>
            <a:pPr lvl="1">
              <a:lnSpc>
                <a:spcPct val="120000"/>
              </a:lnSpc>
              <a:buFont typeface="Courier New" panose="02070309020205020404" pitchFamily="49" charset="0"/>
              <a:buChar char="o"/>
            </a:pPr>
            <a:r>
              <a:rPr lang="en-US" dirty="0" smtClean="0"/>
              <a:t>It </a:t>
            </a:r>
            <a:r>
              <a:rPr lang="en-US" u="sng" dirty="0" smtClean="0"/>
              <a:t>does not </a:t>
            </a:r>
            <a:r>
              <a:rPr lang="en-US" dirty="0" smtClean="0"/>
              <a:t>provide information about the unsheltered count.</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5627061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60629"/>
            <a:ext cx="9872871" cy="4835371"/>
          </a:xfrm>
        </p:spPr>
        <p:txBody>
          <a:bodyPr/>
          <a:lstStyle/>
          <a:p>
            <a:r>
              <a:rPr lang="en-US" dirty="0" smtClean="0"/>
              <a:t>More specific information about how the Housing Inventory Chart (HIC), Service Point (WISP), and the Point-in-Time (PIT) all work together can be found in a power point presentation (PPT) called “</a:t>
            </a:r>
            <a:r>
              <a:rPr lang="en-US" b="1" dirty="0" smtClean="0">
                <a:solidFill>
                  <a:srgbClr val="FF0000"/>
                </a:solidFill>
              </a:rPr>
              <a:t>Putting It All Together 2016</a:t>
            </a:r>
            <a:r>
              <a:rPr lang="en-US" dirty="0" smtClean="0"/>
              <a:t>.”</a:t>
            </a:r>
          </a:p>
          <a:p>
            <a:r>
              <a:rPr lang="en-US" dirty="0" smtClean="0"/>
              <a:t>This document will be posted on the website.</a:t>
            </a:r>
            <a:endParaRPr lang="en-US" dirty="0"/>
          </a:p>
        </p:txBody>
      </p:sp>
      <p:pic>
        <p:nvPicPr>
          <p:cNvPr id="4" name="Picture 3"/>
          <p:cNvPicPr>
            <a:picLocks noChangeAspect="1"/>
          </p:cNvPicPr>
          <p:nvPr/>
        </p:nvPicPr>
        <p:blipFill>
          <a:blip r:embed="rId2"/>
          <a:stretch>
            <a:fillRect/>
          </a:stretch>
        </p:blipFill>
        <p:spPr>
          <a:xfrm>
            <a:off x="4416224" y="2820417"/>
            <a:ext cx="6449210" cy="3474720"/>
          </a:xfrm>
          <a:prstGeom prst="rect">
            <a:avLst/>
          </a:prstGeom>
        </p:spPr>
      </p:pic>
    </p:spTree>
    <p:extLst>
      <p:ext uri="{BB962C8B-B14F-4D97-AF65-F5344CB8AC3E}">
        <p14:creationId xmlns:p14="http://schemas.microsoft.com/office/powerpoint/2010/main" val="961217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Non-WISP Form</a:t>
            </a:r>
            <a:endParaRPr lang="en-US" sz="4000" b="1" dirty="0"/>
          </a:p>
        </p:txBody>
      </p:sp>
      <p:sp>
        <p:nvSpPr>
          <p:cNvPr id="3" name="Content Placeholder 2"/>
          <p:cNvSpPr>
            <a:spLocks noGrp="1"/>
          </p:cNvSpPr>
          <p:nvPr>
            <p:ph idx="1"/>
          </p:nvPr>
        </p:nvSpPr>
        <p:spPr/>
        <p:txBody>
          <a:bodyPr/>
          <a:lstStyle/>
          <a:p>
            <a:r>
              <a:rPr lang="en-US" dirty="0" smtClean="0"/>
              <a:t>Demographic, household, and subpopulation information must be collected for everyone that is in shelter, a homeless motel voucher, transitional housing, or included in the overnight unsheltered count and service-based post count.</a:t>
            </a:r>
          </a:p>
          <a:p>
            <a:r>
              <a:rPr lang="en-US" dirty="0" smtClean="0"/>
              <a:t>Once this is done, the collated information must be recorded by the PIT lead in each continua onto a document called “Non-WISP Form” that is created in Google Drive.</a:t>
            </a:r>
          </a:p>
          <a:p>
            <a:endParaRPr lang="en-US" dirty="0"/>
          </a:p>
          <a:p>
            <a:pPr marL="45720" indent="0">
              <a:buNone/>
            </a:pPr>
            <a:r>
              <a:rPr lang="en-US" dirty="0">
                <a:hlinkClick r:id="rId2"/>
              </a:rPr>
              <a:t>https://</a:t>
            </a:r>
            <a:r>
              <a:rPr lang="en-US" dirty="0" smtClean="0">
                <a:hlinkClick r:id="rId2"/>
              </a:rPr>
              <a:t>docs.google.com/spreadsheets/d/10HSIQzPWZ2DIpS33L-zR9m-ut1FCLKHnedSnY1XCVoc/edit#gid=366589481</a:t>
            </a:r>
            <a:r>
              <a:rPr lang="en-US" dirty="0" smtClean="0"/>
              <a:t> </a:t>
            </a:r>
            <a:endParaRPr lang="en-US" dirty="0"/>
          </a:p>
        </p:txBody>
      </p:sp>
    </p:spTree>
    <p:extLst>
      <p:ext uri="{BB962C8B-B14F-4D97-AF65-F5344CB8AC3E}">
        <p14:creationId xmlns:p14="http://schemas.microsoft.com/office/powerpoint/2010/main" val="1266170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686540"/>
          </a:xfrm>
        </p:spPr>
        <p:txBody>
          <a:bodyPr>
            <a:normAutofit/>
          </a:bodyPr>
          <a:lstStyle/>
          <a:p>
            <a:r>
              <a:rPr lang="en-US" sz="4000" b="1" dirty="0" smtClean="0"/>
              <a:t>Household Type</a:t>
            </a:r>
            <a:endParaRPr lang="en-US" sz="4000" b="1" dirty="0"/>
          </a:p>
        </p:txBody>
      </p:sp>
      <p:sp>
        <p:nvSpPr>
          <p:cNvPr id="3" name="Content Placeholder 2"/>
          <p:cNvSpPr>
            <a:spLocks noGrp="1"/>
          </p:cNvSpPr>
          <p:nvPr>
            <p:ph idx="1"/>
          </p:nvPr>
        </p:nvSpPr>
        <p:spPr>
          <a:xfrm>
            <a:off x="674704" y="1500326"/>
            <a:ext cx="10715346" cy="4595674"/>
          </a:xfrm>
        </p:spPr>
        <p:txBody>
          <a:bodyPr>
            <a:normAutofit lnSpcReduction="10000"/>
          </a:bodyPr>
          <a:lstStyle/>
          <a:p>
            <a:r>
              <a:rPr lang="en-US" dirty="0" smtClean="0"/>
              <a:t>The HIC has 3 households types. </a:t>
            </a:r>
          </a:p>
          <a:p>
            <a:r>
              <a:rPr lang="en-US" dirty="0" smtClean="0"/>
              <a:t>The Non-WISP Form has three separate tabs for each local continua. There is one tab for each of the three households types.</a:t>
            </a:r>
          </a:p>
          <a:p>
            <a:r>
              <a:rPr lang="en-US" u="sng" dirty="0" smtClean="0"/>
              <a:t>Persons in households with at least 1 adult and one child</a:t>
            </a:r>
          </a:p>
          <a:p>
            <a:pPr lvl="1"/>
            <a:r>
              <a:rPr lang="en-US" dirty="0" smtClean="0"/>
              <a:t>There must be one person over the age of 18 (adult) and one person under the age of 18 (child).</a:t>
            </a:r>
          </a:p>
          <a:p>
            <a:r>
              <a:rPr lang="en-US" u="sng" dirty="0" smtClean="0"/>
              <a:t>Persons in households without children</a:t>
            </a:r>
          </a:p>
          <a:p>
            <a:pPr lvl="1"/>
            <a:r>
              <a:rPr lang="en-US" dirty="0" smtClean="0"/>
              <a:t>This category includes single adults, adult couples with no children, and groups of adults. The groups can include adult parents with their adult children. There is no one in the household that is under the age of 18.</a:t>
            </a:r>
          </a:p>
          <a:p>
            <a:r>
              <a:rPr lang="en-US" u="sng" dirty="0" smtClean="0"/>
              <a:t>Persons in households with only children</a:t>
            </a:r>
          </a:p>
          <a:p>
            <a:pPr lvl="1"/>
            <a:r>
              <a:rPr lang="en-US" dirty="0" smtClean="0"/>
              <a:t>This category includes persons under 18, including those in one-child households, adolescent parents (under age 18) and their children, adolescent siblings, or other household configurations composed only of children. </a:t>
            </a:r>
            <a:endParaRPr lang="en-US" dirty="0"/>
          </a:p>
        </p:txBody>
      </p:sp>
    </p:spTree>
    <p:extLst>
      <p:ext uri="{BB962C8B-B14F-4D97-AF65-F5344CB8AC3E}">
        <p14:creationId xmlns:p14="http://schemas.microsoft.com/office/powerpoint/2010/main" val="1352368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01950"/>
          </a:xfrm>
        </p:spPr>
        <p:txBody>
          <a:bodyPr>
            <a:normAutofit/>
          </a:bodyPr>
          <a:lstStyle/>
          <a:p>
            <a:r>
              <a:rPr lang="en-US" sz="4000" b="1" dirty="0" smtClean="0"/>
              <a:t>Households vs. People</a:t>
            </a:r>
            <a:endParaRPr lang="en-US" sz="4000" b="1" dirty="0"/>
          </a:p>
        </p:txBody>
      </p:sp>
      <p:sp>
        <p:nvSpPr>
          <p:cNvPr id="3" name="Content Placeholder 2"/>
          <p:cNvSpPr>
            <a:spLocks noGrp="1"/>
          </p:cNvSpPr>
          <p:nvPr>
            <p:ph idx="1"/>
          </p:nvPr>
        </p:nvSpPr>
        <p:spPr>
          <a:xfrm>
            <a:off x="1143000" y="1411550"/>
            <a:ext cx="9872871" cy="4684450"/>
          </a:xfrm>
        </p:spPr>
        <p:txBody>
          <a:bodyPr/>
          <a:lstStyle/>
          <a:p>
            <a:r>
              <a:rPr lang="en-US" dirty="0" smtClean="0"/>
              <a:t>Total number of households</a:t>
            </a:r>
          </a:p>
          <a:p>
            <a:r>
              <a:rPr lang="en-US" dirty="0" smtClean="0"/>
              <a:t>Total number of people in households – This is what must match the HIC!</a:t>
            </a:r>
          </a:p>
          <a:p>
            <a:pPr marL="45720" indent="0">
              <a:buNone/>
            </a:pPr>
            <a:endParaRPr lang="en-US" dirty="0" smtClean="0"/>
          </a:p>
          <a:p>
            <a:pPr marL="45720" indent="0">
              <a:buNone/>
            </a:pPr>
            <a:endParaRPr lang="en-US" dirty="0" smtClean="0"/>
          </a:p>
        </p:txBody>
      </p:sp>
      <p:pic>
        <p:nvPicPr>
          <p:cNvPr id="5" name="Picture 4"/>
          <p:cNvPicPr>
            <a:picLocks noChangeAspect="1"/>
          </p:cNvPicPr>
          <p:nvPr/>
        </p:nvPicPr>
        <p:blipFill>
          <a:blip r:embed="rId2"/>
          <a:stretch>
            <a:fillRect/>
          </a:stretch>
        </p:blipFill>
        <p:spPr>
          <a:xfrm>
            <a:off x="538001" y="2447925"/>
            <a:ext cx="6096000" cy="1600200"/>
          </a:xfrm>
          <a:prstGeom prst="rect">
            <a:avLst/>
          </a:prstGeom>
        </p:spPr>
      </p:pic>
      <p:sp>
        <p:nvSpPr>
          <p:cNvPr id="7" name="TextBox 6"/>
          <p:cNvSpPr txBox="1"/>
          <p:nvPr/>
        </p:nvSpPr>
        <p:spPr>
          <a:xfrm>
            <a:off x="6791417" y="3000652"/>
            <a:ext cx="4829453" cy="2862322"/>
          </a:xfrm>
          <a:prstGeom prst="rect">
            <a:avLst/>
          </a:prstGeom>
          <a:noFill/>
        </p:spPr>
        <p:txBody>
          <a:bodyPr wrap="square" rtlCol="0">
            <a:spAutoFit/>
          </a:bodyPr>
          <a:lstStyle/>
          <a:p>
            <a:r>
              <a:rPr lang="en-US" b="1" dirty="0" smtClean="0"/>
              <a:t>Household w/kids</a:t>
            </a:r>
          </a:p>
          <a:p>
            <a:pPr marL="342900" indent="-342900">
              <a:buFont typeface="+mj-lt"/>
              <a:buAutoNum type="alphaUcPeriod"/>
            </a:pPr>
            <a:r>
              <a:rPr lang="en-US" dirty="0" smtClean="0"/>
              <a:t>Must match the sum total of all non-WISP Shelter provider numbers from Column AD on HIC</a:t>
            </a:r>
          </a:p>
          <a:p>
            <a:pPr marL="342900" indent="-342900">
              <a:buFont typeface="+mj-lt"/>
              <a:buAutoNum type="alphaUcPeriod"/>
            </a:pPr>
            <a:r>
              <a:rPr lang="en-US" dirty="0" smtClean="0"/>
              <a:t>Must match the sum total of all non-WISP Transitional Housing provider numbers from Column AD on HIC</a:t>
            </a:r>
          </a:p>
          <a:p>
            <a:pPr marL="342900" indent="-342900">
              <a:buFont typeface="+mj-lt"/>
              <a:buAutoNum type="alphaUcPeriod"/>
            </a:pPr>
            <a:r>
              <a:rPr lang="en-US" dirty="0" smtClean="0"/>
              <a:t>Must match the sum total of all non-WISP data collected (overnight and service based) and reported on the deduplication chart</a:t>
            </a:r>
          </a:p>
        </p:txBody>
      </p:sp>
      <p:pic>
        <p:nvPicPr>
          <p:cNvPr id="8" name="Picture 7"/>
          <p:cNvPicPr>
            <a:picLocks noChangeAspect="1"/>
          </p:cNvPicPr>
          <p:nvPr/>
        </p:nvPicPr>
        <p:blipFill>
          <a:blip r:embed="rId3"/>
          <a:stretch>
            <a:fillRect/>
          </a:stretch>
        </p:blipFill>
        <p:spPr>
          <a:xfrm>
            <a:off x="1370952" y="4280469"/>
            <a:ext cx="3981450" cy="2047875"/>
          </a:xfrm>
          <a:prstGeom prst="rect">
            <a:avLst/>
          </a:prstGeom>
        </p:spPr>
      </p:pic>
    </p:spTree>
    <p:extLst>
      <p:ext uri="{BB962C8B-B14F-4D97-AF65-F5344CB8AC3E}">
        <p14:creationId xmlns:p14="http://schemas.microsoft.com/office/powerpoint/2010/main" val="1652173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57858" y="477082"/>
            <a:ext cx="6134100" cy="1428750"/>
          </a:xfrm>
          <a:prstGeom prst="rect">
            <a:avLst/>
          </a:prstGeom>
        </p:spPr>
      </p:pic>
      <p:pic>
        <p:nvPicPr>
          <p:cNvPr id="5" name="Picture 4"/>
          <p:cNvPicPr>
            <a:picLocks noChangeAspect="1"/>
          </p:cNvPicPr>
          <p:nvPr/>
        </p:nvPicPr>
        <p:blipFill>
          <a:blip r:embed="rId3"/>
          <a:stretch>
            <a:fillRect/>
          </a:stretch>
        </p:blipFill>
        <p:spPr>
          <a:xfrm>
            <a:off x="465431" y="2062190"/>
            <a:ext cx="3981450" cy="2047875"/>
          </a:xfrm>
          <a:prstGeom prst="rect">
            <a:avLst/>
          </a:prstGeom>
        </p:spPr>
      </p:pic>
      <p:sp>
        <p:nvSpPr>
          <p:cNvPr id="8" name="TextBox 7"/>
          <p:cNvSpPr txBox="1"/>
          <p:nvPr/>
        </p:nvSpPr>
        <p:spPr>
          <a:xfrm>
            <a:off x="6693763" y="477082"/>
            <a:ext cx="4989251" cy="2308324"/>
          </a:xfrm>
          <a:prstGeom prst="rect">
            <a:avLst/>
          </a:prstGeom>
          <a:noFill/>
        </p:spPr>
        <p:txBody>
          <a:bodyPr wrap="square" rtlCol="0">
            <a:spAutoFit/>
          </a:bodyPr>
          <a:lstStyle/>
          <a:p>
            <a:r>
              <a:rPr lang="en-US" sz="1600" b="1" dirty="0"/>
              <a:t>Household </a:t>
            </a:r>
            <a:r>
              <a:rPr lang="en-US" sz="1600" b="1" dirty="0" smtClean="0"/>
              <a:t>w/out kids</a:t>
            </a:r>
            <a:endParaRPr lang="en-US" sz="1600" b="1" dirty="0"/>
          </a:p>
          <a:p>
            <a:pPr marL="342900" indent="-342900">
              <a:buFont typeface="+mj-lt"/>
              <a:buAutoNum type="alphaUcPeriod" startAt="5"/>
            </a:pPr>
            <a:r>
              <a:rPr lang="en-US" sz="1600" dirty="0" smtClean="0"/>
              <a:t>Must match the sum total of all non-WISP Shelter provider numbers from Column AD on HIC</a:t>
            </a:r>
          </a:p>
          <a:p>
            <a:pPr marL="342900" indent="-342900">
              <a:buFont typeface="+mj-lt"/>
              <a:buAutoNum type="alphaUcPeriod" startAt="5"/>
            </a:pPr>
            <a:r>
              <a:rPr lang="en-US" sz="1600" dirty="0" smtClean="0"/>
              <a:t>Must match the sum total of all non-WISP Transitional Housing provider numbers from Column AD on HIC</a:t>
            </a:r>
          </a:p>
          <a:p>
            <a:pPr marL="342900" indent="-342900">
              <a:buFont typeface="+mj-lt"/>
              <a:buAutoNum type="alphaUcPeriod" startAt="5"/>
            </a:pPr>
            <a:r>
              <a:rPr lang="en-US" sz="1600" dirty="0" smtClean="0"/>
              <a:t>Must </a:t>
            </a:r>
            <a:r>
              <a:rPr lang="en-US" sz="1600" dirty="0"/>
              <a:t>match the sum total of all non-WISP data collected (overnight and service based) and reported on the deduplication </a:t>
            </a:r>
            <a:r>
              <a:rPr lang="en-US" sz="1600" dirty="0" smtClean="0"/>
              <a:t>chart</a:t>
            </a:r>
            <a:endParaRPr lang="en-US" sz="1600" dirty="0"/>
          </a:p>
        </p:txBody>
      </p:sp>
      <p:pic>
        <p:nvPicPr>
          <p:cNvPr id="9" name="Picture 8"/>
          <p:cNvPicPr>
            <a:picLocks noChangeAspect="1"/>
          </p:cNvPicPr>
          <p:nvPr/>
        </p:nvPicPr>
        <p:blipFill>
          <a:blip r:embed="rId4"/>
          <a:stretch>
            <a:fillRect/>
          </a:stretch>
        </p:blipFill>
        <p:spPr>
          <a:xfrm>
            <a:off x="465431" y="4575787"/>
            <a:ext cx="6934200" cy="1609725"/>
          </a:xfrm>
          <a:prstGeom prst="rect">
            <a:avLst/>
          </a:prstGeom>
        </p:spPr>
      </p:pic>
      <p:sp>
        <p:nvSpPr>
          <p:cNvPr id="13" name="TextBox 12"/>
          <p:cNvSpPr txBox="1"/>
          <p:nvPr/>
        </p:nvSpPr>
        <p:spPr>
          <a:xfrm>
            <a:off x="7474998" y="3630967"/>
            <a:ext cx="4287915" cy="2554545"/>
          </a:xfrm>
          <a:prstGeom prst="rect">
            <a:avLst/>
          </a:prstGeom>
          <a:noFill/>
        </p:spPr>
        <p:txBody>
          <a:bodyPr wrap="square" rtlCol="0">
            <a:spAutoFit/>
          </a:bodyPr>
          <a:lstStyle/>
          <a:p>
            <a:r>
              <a:rPr lang="en-US" sz="1600" b="1" dirty="0"/>
              <a:t>Household </a:t>
            </a:r>
            <a:r>
              <a:rPr lang="en-US" sz="1600" b="1" dirty="0" smtClean="0"/>
              <a:t>w/only kids</a:t>
            </a:r>
            <a:endParaRPr lang="en-US" sz="1600" b="1" dirty="0"/>
          </a:p>
          <a:p>
            <a:pPr marL="342900" indent="-342900">
              <a:buFont typeface="+mj-lt"/>
              <a:buAutoNum type="alphaUcPeriod" startAt="9"/>
            </a:pPr>
            <a:r>
              <a:rPr lang="en-US" sz="1600" dirty="0"/>
              <a:t>Must match the sum total of all non-WISP Shelter provider numbers from Column AD on HIC</a:t>
            </a:r>
          </a:p>
          <a:p>
            <a:pPr marL="342900" indent="-342900">
              <a:buFont typeface="+mj-lt"/>
              <a:buAutoNum type="alphaUcPeriod" startAt="9"/>
            </a:pPr>
            <a:r>
              <a:rPr lang="en-US" sz="1600" dirty="0"/>
              <a:t>Must match the sum total of all non-WISP Transitional Housing provider numbers from Column AD on HIC</a:t>
            </a:r>
          </a:p>
          <a:p>
            <a:pPr marL="342900" indent="-342900">
              <a:buFont typeface="+mj-lt"/>
              <a:buAutoNum type="alphaUcPeriod" startAt="9"/>
            </a:pPr>
            <a:r>
              <a:rPr lang="en-US" sz="1600" dirty="0"/>
              <a:t>Must match the sum total of all non-WISP data collected (overnight and service based) and reported on the deduplication </a:t>
            </a:r>
            <a:r>
              <a:rPr lang="en-US" sz="1600" dirty="0" smtClean="0"/>
              <a:t>chart</a:t>
            </a:r>
            <a:endParaRPr lang="en-US" dirty="0"/>
          </a:p>
        </p:txBody>
      </p:sp>
    </p:spTree>
    <p:extLst>
      <p:ext uri="{BB962C8B-B14F-4D97-AF65-F5344CB8AC3E}">
        <p14:creationId xmlns:p14="http://schemas.microsoft.com/office/powerpoint/2010/main" val="638015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73210" y="369625"/>
            <a:ext cx="6894576" cy="5303520"/>
          </a:xfrm>
          <a:prstGeom prst="rect">
            <a:avLst/>
          </a:prstGeom>
        </p:spPr>
      </p:pic>
      <p:sp>
        <p:nvSpPr>
          <p:cNvPr id="5" name="TextBox 4"/>
          <p:cNvSpPr txBox="1"/>
          <p:nvPr/>
        </p:nvSpPr>
        <p:spPr>
          <a:xfrm>
            <a:off x="7652551" y="594804"/>
            <a:ext cx="4101484" cy="4247317"/>
          </a:xfrm>
          <a:prstGeom prst="rect">
            <a:avLst/>
          </a:prstGeom>
          <a:noFill/>
        </p:spPr>
        <p:txBody>
          <a:bodyPr wrap="square" rtlCol="0">
            <a:spAutoFit/>
          </a:bodyPr>
          <a:lstStyle/>
          <a:p>
            <a:r>
              <a:rPr lang="en-US" dirty="0" smtClean="0"/>
              <a:t>In Column C, if there is no WISP provider ID# for a provider then it is a Non-WISP provider. </a:t>
            </a:r>
          </a:p>
          <a:p>
            <a:endParaRPr lang="en-US" dirty="0"/>
          </a:p>
          <a:p>
            <a:r>
              <a:rPr lang="en-US" dirty="0" smtClean="0"/>
              <a:t>These are the providers that need to have their individual numbers reported for:</a:t>
            </a:r>
          </a:p>
          <a:p>
            <a:endParaRPr lang="en-US" dirty="0"/>
          </a:p>
          <a:p>
            <a:r>
              <a:rPr lang="en-US" dirty="0" smtClean="0"/>
              <a:t>Column AB added together for a total.</a:t>
            </a:r>
          </a:p>
          <a:p>
            <a:r>
              <a:rPr lang="en-US" dirty="0" smtClean="0"/>
              <a:t>	*matching I on the Non-WISP</a:t>
            </a:r>
          </a:p>
          <a:p>
            <a:endParaRPr lang="en-US" dirty="0"/>
          </a:p>
          <a:p>
            <a:r>
              <a:rPr lang="en-US" dirty="0" smtClean="0"/>
              <a:t>Column AC added together for a total.</a:t>
            </a:r>
          </a:p>
          <a:p>
            <a:r>
              <a:rPr lang="en-US" dirty="0"/>
              <a:t>	</a:t>
            </a:r>
            <a:r>
              <a:rPr lang="en-US" dirty="0" smtClean="0"/>
              <a:t>*matching E on the Non-WISP</a:t>
            </a:r>
          </a:p>
          <a:p>
            <a:endParaRPr lang="en-US" dirty="0"/>
          </a:p>
          <a:p>
            <a:r>
              <a:rPr lang="en-US" dirty="0" smtClean="0"/>
              <a:t>Column AD added together for a total.</a:t>
            </a:r>
          </a:p>
          <a:p>
            <a:r>
              <a:rPr lang="en-US" dirty="0"/>
              <a:t>	</a:t>
            </a:r>
            <a:r>
              <a:rPr lang="en-US" dirty="0" smtClean="0"/>
              <a:t>*matching A on the Non-WISP</a:t>
            </a:r>
            <a:endParaRPr lang="en-US" dirty="0"/>
          </a:p>
        </p:txBody>
      </p:sp>
      <p:sp>
        <p:nvSpPr>
          <p:cNvPr id="6" name="TextBox 5"/>
          <p:cNvSpPr txBox="1"/>
          <p:nvPr/>
        </p:nvSpPr>
        <p:spPr>
          <a:xfrm>
            <a:off x="573210" y="5868140"/>
            <a:ext cx="6413516" cy="646331"/>
          </a:xfrm>
          <a:prstGeom prst="rect">
            <a:avLst/>
          </a:prstGeom>
          <a:noFill/>
        </p:spPr>
        <p:txBody>
          <a:bodyPr wrap="square" rtlCol="0">
            <a:spAutoFit/>
          </a:bodyPr>
          <a:lstStyle/>
          <a:p>
            <a:r>
              <a:rPr lang="en-US" dirty="0" smtClean="0"/>
              <a:t>This is an example of the Emergency Shelter/MV section of 1 local continua’s HIC.</a:t>
            </a:r>
            <a:endParaRPr lang="en-US" dirty="0"/>
          </a:p>
        </p:txBody>
      </p:sp>
    </p:spTree>
    <p:extLst>
      <p:ext uri="{BB962C8B-B14F-4D97-AF65-F5344CB8AC3E}">
        <p14:creationId xmlns:p14="http://schemas.microsoft.com/office/powerpoint/2010/main" val="2458947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25623"/>
            <a:ext cx="9872871" cy="5270377"/>
          </a:xfrm>
        </p:spPr>
        <p:txBody>
          <a:bodyPr/>
          <a:lstStyle/>
          <a:p>
            <a:r>
              <a:rPr lang="en-US" dirty="0" smtClean="0"/>
              <a:t>Once the </a:t>
            </a:r>
            <a:r>
              <a:rPr lang="en-US" u="sng" dirty="0" smtClean="0"/>
              <a:t>total number of people </a:t>
            </a:r>
            <a:r>
              <a:rPr lang="en-US" dirty="0" smtClean="0"/>
              <a:t>for each household type matches what is reported on the HIC, all demographic answers: </a:t>
            </a:r>
          </a:p>
          <a:p>
            <a:pPr marL="502920" indent="-457200">
              <a:buFont typeface="+mj-lt"/>
              <a:buAutoNum type="arabicParenR"/>
            </a:pPr>
            <a:r>
              <a:rPr lang="en-US" dirty="0" smtClean="0"/>
              <a:t>Does not go on the HIC</a:t>
            </a:r>
          </a:p>
          <a:p>
            <a:pPr marL="502920" indent="-457200">
              <a:buFont typeface="+mj-lt"/>
              <a:buAutoNum type="arabicParenR"/>
            </a:pPr>
            <a:r>
              <a:rPr lang="en-US" dirty="0" smtClean="0"/>
              <a:t>Must equal the total number of people answer for each provider type (emergency shelter, transitional housing, etc.)</a:t>
            </a:r>
          </a:p>
          <a:p>
            <a:pPr lvl="2">
              <a:buFont typeface="Wingdings" panose="05000000000000000000" pitchFamily="2" charset="2"/>
              <a:buChar char="Ø"/>
            </a:pPr>
            <a:r>
              <a:rPr lang="en-US" dirty="0" smtClean="0"/>
              <a:t>Add up ages &amp; it should equal the total number of people</a:t>
            </a:r>
          </a:p>
          <a:p>
            <a:pPr lvl="2">
              <a:buFont typeface="Wingdings" panose="05000000000000000000" pitchFamily="2" charset="2"/>
              <a:buChar char="Ø"/>
            </a:pPr>
            <a:r>
              <a:rPr lang="en-US" dirty="0" smtClean="0"/>
              <a:t>Add up genders &amp; it should equal the total</a:t>
            </a:r>
            <a:r>
              <a:rPr lang="en-US" dirty="0"/>
              <a:t> </a:t>
            </a:r>
            <a:r>
              <a:rPr lang="en-US" dirty="0" smtClean="0"/>
              <a:t>number of people</a:t>
            </a:r>
          </a:p>
          <a:p>
            <a:pPr lvl="2">
              <a:buFont typeface="Wingdings" panose="05000000000000000000" pitchFamily="2" charset="2"/>
              <a:buChar char="Ø"/>
            </a:pPr>
            <a:r>
              <a:rPr lang="en-US" dirty="0" smtClean="0"/>
              <a:t>Add up races &amp; it should equal the total number of people</a:t>
            </a:r>
          </a:p>
          <a:p>
            <a:pPr lvl="2">
              <a:buFont typeface="Wingdings" panose="05000000000000000000" pitchFamily="2" charset="2"/>
              <a:buChar char="Ø"/>
            </a:pPr>
            <a:r>
              <a:rPr lang="en-US" dirty="0" smtClean="0"/>
              <a:t>Add up ethnicities &amp; it should equal the total number of people</a:t>
            </a:r>
          </a:p>
          <a:p>
            <a:pPr lvl="2">
              <a:buFont typeface="Wingdings" panose="05000000000000000000" pitchFamily="2" charset="2"/>
              <a:buChar char="Ø"/>
            </a:pPr>
            <a:endParaRPr lang="en-US" dirty="0"/>
          </a:p>
          <a:p>
            <a:pPr lvl="2">
              <a:buFont typeface="Arial" panose="020B0604020202020204" pitchFamily="34" charset="0"/>
              <a:buChar char="•"/>
            </a:pPr>
            <a:r>
              <a:rPr lang="en-US" dirty="0" smtClean="0"/>
              <a:t>NOTE:  The subpopulation answers </a:t>
            </a:r>
            <a:r>
              <a:rPr lang="en-US" b="1" u="sng" dirty="0" smtClean="0"/>
              <a:t>will not </a:t>
            </a:r>
            <a:r>
              <a:rPr lang="en-US" dirty="0" smtClean="0"/>
              <a:t>match the total number of people. However, any one number should not be larger than the total. </a:t>
            </a:r>
          </a:p>
        </p:txBody>
      </p:sp>
    </p:spTree>
    <p:extLst>
      <p:ext uri="{BB962C8B-B14F-4D97-AF65-F5344CB8AC3E}">
        <p14:creationId xmlns:p14="http://schemas.microsoft.com/office/powerpoint/2010/main" val="16782979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544497"/>
          </a:xfrm>
        </p:spPr>
        <p:txBody>
          <a:bodyPr>
            <a:normAutofit fontScale="90000"/>
          </a:bodyPr>
          <a:lstStyle/>
          <a:p>
            <a:r>
              <a:rPr lang="en-US" sz="4000" b="1" dirty="0" smtClean="0"/>
              <a:t>Demographic:  Age Group</a:t>
            </a:r>
            <a:endParaRPr lang="en-US" sz="4000" b="1" dirty="0"/>
          </a:p>
        </p:txBody>
      </p:sp>
      <p:pic>
        <p:nvPicPr>
          <p:cNvPr id="4" name="Content Placeholder 3"/>
          <p:cNvPicPr>
            <a:picLocks noGrp="1" noChangeAspect="1"/>
          </p:cNvPicPr>
          <p:nvPr>
            <p:ph idx="1"/>
          </p:nvPr>
        </p:nvPicPr>
        <p:blipFill>
          <a:blip r:embed="rId2"/>
          <a:stretch>
            <a:fillRect/>
          </a:stretch>
        </p:blipFill>
        <p:spPr>
          <a:xfrm>
            <a:off x="529770" y="1582211"/>
            <a:ext cx="6086475" cy="2657475"/>
          </a:xfrm>
          <a:prstGeom prst="rect">
            <a:avLst/>
          </a:prstGeom>
        </p:spPr>
      </p:pic>
      <p:pic>
        <p:nvPicPr>
          <p:cNvPr id="5" name="Picture 4"/>
          <p:cNvPicPr>
            <a:picLocks noChangeAspect="1"/>
          </p:cNvPicPr>
          <p:nvPr/>
        </p:nvPicPr>
        <p:blipFill>
          <a:blip r:embed="rId3"/>
          <a:stretch>
            <a:fillRect/>
          </a:stretch>
        </p:blipFill>
        <p:spPr>
          <a:xfrm>
            <a:off x="505958" y="4683571"/>
            <a:ext cx="6134100" cy="1876425"/>
          </a:xfrm>
          <a:prstGeom prst="rect">
            <a:avLst/>
          </a:prstGeom>
        </p:spPr>
      </p:pic>
      <p:sp>
        <p:nvSpPr>
          <p:cNvPr id="6" name="TextBox 5"/>
          <p:cNvSpPr txBox="1"/>
          <p:nvPr/>
        </p:nvSpPr>
        <p:spPr>
          <a:xfrm>
            <a:off x="6818050" y="1251751"/>
            <a:ext cx="4900474" cy="2031325"/>
          </a:xfrm>
          <a:prstGeom prst="rect">
            <a:avLst/>
          </a:prstGeom>
          <a:noFill/>
        </p:spPr>
        <p:txBody>
          <a:bodyPr wrap="square" rtlCol="0">
            <a:spAutoFit/>
          </a:bodyPr>
          <a:lstStyle/>
          <a:p>
            <a:r>
              <a:rPr lang="en-US" b="1" u="sng" dirty="0" smtClean="0"/>
              <a:t>Household w/kids</a:t>
            </a:r>
          </a:p>
          <a:p>
            <a:pPr marL="285750" indent="-285750">
              <a:buFont typeface="Arial" panose="020B0604020202020204" pitchFamily="34" charset="0"/>
              <a:buChar char="•"/>
            </a:pPr>
            <a:r>
              <a:rPr lang="en-US" dirty="0" smtClean="0"/>
              <a:t>The total number from each of the age rows (under 18, 18-24, over 24) must equal the number reported in the row “Total Number of Persons in Household.”</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You cannot have more ages than people.</a:t>
            </a:r>
            <a:endParaRPr lang="en-US" dirty="0"/>
          </a:p>
        </p:txBody>
      </p:sp>
      <p:sp>
        <p:nvSpPr>
          <p:cNvPr id="7" name="TextBox 6"/>
          <p:cNvSpPr txBox="1"/>
          <p:nvPr/>
        </p:nvSpPr>
        <p:spPr>
          <a:xfrm>
            <a:off x="6889072" y="4474346"/>
            <a:ext cx="4909351" cy="2308324"/>
          </a:xfrm>
          <a:prstGeom prst="rect">
            <a:avLst/>
          </a:prstGeom>
          <a:noFill/>
        </p:spPr>
        <p:txBody>
          <a:bodyPr wrap="square" rtlCol="0">
            <a:spAutoFit/>
          </a:bodyPr>
          <a:lstStyle/>
          <a:p>
            <a:r>
              <a:rPr lang="en-US" b="1" u="sng" dirty="0"/>
              <a:t>Household </a:t>
            </a:r>
            <a:r>
              <a:rPr lang="en-US" b="1" u="sng" dirty="0" smtClean="0"/>
              <a:t>w/out kids</a:t>
            </a:r>
            <a:endParaRPr lang="en-US" b="1" u="sng" dirty="0"/>
          </a:p>
          <a:p>
            <a:pPr marL="285750" indent="-285750">
              <a:buFont typeface="Arial" panose="020B0604020202020204" pitchFamily="34" charset="0"/>
              <a:buChar char="•"/>
            </a:pPr>
            <a:r>
              <a:rPr lang="en-US" dirty="0"/>
              <a:t>The total number from each of the age rows </a:t>
            </a:r>
            <a:r>
              <a:rPr lang="en-US" dirty="0" smtClean="0"/>
              <a:t>(18-24 and </a:t>
            </a:r>
            <a:r>
              <a:rPr lang="en-US" dirty="0"/>
              <a:t>over 24) must equal the number reported in the row “Total Number of Persons in Household.”</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You </a:t>
            </a:r>
            <a:r>
              <a:rPr lang="en-US" dirty="0"/>
              <a:t>cannot have more ages than people.</a:t>
            </a:r>
          </a:p>
          <a:p>
            <a:endParaRPr lang="en-US" dirty="0"/>
          </a:p>
        </p:txBody>
      </p:sp>
    </p:spTree>
    <p:extLst>
      <p:ext uri="{BB962C8B-B14F-4D97-AF65-F5344CB8AC3E}">
        <p14:creationId xmlns:p14="http://schemas.microsoft.com/office/powerpoint/2010/main" val="2880785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544497"/>
          </a:xfrm>
        </p:spPr>
        <p:txBody>
          <a:bodyPr>
            <a:normAutofit fontScale="90000"/>
          </a:bodyPr>
          <a:lstStyle/>
          <a:p>
            <a:r>
              <a:rPr lang="en-US" sz="4000" b="1" dirty="0" smtClean="0"/>
              <a:t>Demographic:  Gender</a:t>
            </a:r>
            <a:endParaRPr lang="en-US" sz="4000" b="1" dirty="0"/>
          </a:p>
        </p:txBody>
      </p:sp>
      <p:sp>
        <p:nvSpPr>
          <p:cNvPr id="6" name="TextBox 5"/>
          <p:cNvSpPr txBox="1"/>
          <p:nvPr/>
        </p:nvSpPr>
        <p:spPr>
          <a:xfrm>
            <a:off x="582158" y="3324391"/>
            <a:ext cx="4900474" cy="2031325"/>
          </a:xfrm>
          <a:prstGeom prst="rect">
            <a:avLst/>
          </a:prstGeom>
          <a:noFill/>
        </p:spPr>
        <p:txBody>
          <a:bodyPr wrap="square" rtlCol="0">
            <a:spAutoFit/>
          </a:bodyPr>
          <a:lstStyle/>
          <a:p>
            <a:r>
              <a:rPr lang="en-US" b="1" u="sng" dirty="0" smtClean="0"/>
              <a:t>Household w/kids</a:t>
            </a:r>
          </a:p>
          <a:p>
            <a:pPr marL="285750" indent="-285750">
              <a:buFont typeface="Arial" panose="020B0604020202020204" pitchFamily="34" charset="0"/>
              <a:buChar char="•"/>
            </a:pPr>
            <a:r>
              <a:rPr lang="en-US" dirty="0" smtClean="0"/>
              <a:t>The total number from each of the gender rows (female, male, transgender) must equal the number reported in “Total Number of Persons in Household” on the </a:t>
            </a:r>
            <a:r>
              <a:rPr lang="en-US" dirty="0" smtClean="0">
                <a:solidFill>
                  <a:srgbClr val="FF0000"/>
                </a:solidFill>
              </a:rPr>
              <a:t>family tab</a:t>
            </a:r>
            <a:r>
              <a:rPr lang="en-US" dirty="0" smtClean="0"/>
              <a: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You cannot have more genders than people.</a:t>
            </a:r>
            <a:endParaRPr lang="en-US" dirty="0"/>
          </a:p>
        </p:txBody>
      </p:sp>
      <p:sp>
        <p:nvSpPr>
          <p:cNvPr id="7" name="TextBox 6"/>
          <p:cNvSpPr txBox="1"/>
          <p:nvPr/>
        </p:nvSpPr>
        <p:spPr>
          <a:xfrm>
            <a:off x="6640058" y="3324391"/>
            <a:ext cx="4909351" cy="2308324"/>
          </a:xfrm>
          <a:prstGeom prst="rect">
            <a:avLst/>
          </a:prstGeom>
          <a:noFill/>
        </p:spPr>
        <p:txBody>
          <a:bodyPr wrap="square" rtlCol="0">
            <a:spAutoFit/>
          </a:bodyPr>
          <a:lstStyle/>
          <a:p>
            <a:r>
              <a:rPr lang="en-US" b="1" u="sng" dirty="0"/>
              <a:t>Household </a:t>
            </a:r>
            <a:r>
              <a:rPr lang="en-US" b="1" u="sng" dirty="0" smtClean="0"/>
              <a:t>w/out kids</a:t>
            </a:r>
            <a:endParaRPr lang="en-US" b="1" u="sng" dirty="0"/>
          </a:p>
          <a:p>
            <a:pPr marL="285750" indent="-285750">
              <a:buFont typeface="Arial" panose="020B0604020202020204" pitchFamily="34" charset="0"/>
              <a:buChar char="•"/>
            </a:pPr>
            <a:r>
              <a:rPr lang="en-US" dirty="0"/>
              <a:t>The total number from each of the gender rows (female, male, transgender) must equal the number reported in </a:t>
            </a:r>
            <a:r>
              <a:rPr lang="en-US" dirty="0" smtClean="0"/>
              <a:t>“</a:t>
            </a:r>
            <a:r>
              <a:rPr lang="en-US" dirty="0"/>
              <a:t>Total Number of Persons in </a:t>
            </a:r>
            <a:r>
              <a:rPr lang="en-US" dirty="0" smtClean="0"/>
              <a:t>Household” on the </a:t>
            </a:r>
            <a:r>
              <a:rPr lang="en-US" dirty="0" smtClean="0">
                <a:solidFill>
                  <a:srgbClr val="FF0000"/>
                </a:solidFill>
              </a:rPr>
              <a:t>individual tab</a:t>
            </a:r>
            <a:r>
              <a:rPr lang="en-US" dirty="0" smtClean="0"/>
              <a:t>.</a:t>
            </a: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a:t>You cannot have more genders than people.</a:t>
            </a:r>
          </a:p>
          <a:p>
            <a:endParaRPr lang="en-US" dirty="0"/>
          </a:p>
        </p:txBody>
      </p:sp>
      <p:pic>
        <p:nvPicPr>
          <p:cNvPr id="3" name="Picture 2"/>
          <p:cNvPicPr>
            <a:picLocks noChangeAspect="1"/>
          </p:cNvPicPr>
          <p:nvPr/>
        </p:nvPicPr>
        <p:blipFill>
          <a:blip r:embed="rId2"/>
          <a:stretch>
            <a:fillRect/>
          </a:stretch>
        </p:blipFill>
        <p:spPr>
          <a:xfrm>
            <a:off x="582158" y="1611630"/>
            <a:ext cx="6057900" cy="952500"/>
          </a:xfrm>
          <a:prstGeom prst="rect">
            <a:avLst/>
          </a:prstGeom>
        </p:spPr>
      </p:pic>
      <p:pic>
        <p:nvPicPr>
          <p:cNvPr id="9" name="Picture 8"/>
          <p:cNvPicPr>
            <a:picLocks noChangeAspect="1"/>
          </p:cNvPicPr>
          <p:nvPr/>
        </p:nvPicPr>
        <p:blipFill>
          <a:blip r:embed="rId3"/>
          <a:stretch>
            <a:fillRect/>
          </a:stretch>
        </p:blipFill>
        <p:spPr>
          <a:xfrm>
            <a:off x="3460115" y="5632715"/>
            <a:ext cx="5048250" cy="609600"/>
          </a:xfrm>
          <a:prstGeom prst="rect">
            <a:avLst/>
          </a:prstGeom>
        </p:spPr>
      </p:pic>
    </p:spTree>
    <p:extLst>
      <p:ext uri="{BB962C8B-B14F-4D97-AF65-F5344CB8AC3E}">
        <p14:creationId xmlns:p14="http://schemas.microsoft.com/office/powerpoint/2010/main" val="3378443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997258"/>
          </a:xfrm>
        </p:spPr>
        <p:txBody>
          <a:bodyPr/>
          <a:lstStyle/>
          <a:p>
            <a:r>
              <a:rPr lang="en-US" b="1" dirty="0" smtClean="0"/>
              <a:t>Agenda</a:t>
            </a:r>
            <a:endParaRPr lang="en-US" b="1" dirty="0"/>
          </a:p>
        </p:txBody>
      </p:sp>
      <p:sp>
        <p:nvSpPr>
          <p:cNvPr id="3" name="Content Placeholder 2"/>
          <p:cNvSpPr>
            <a:spLocks noGrp="1"/>
          </p:cNvSpPr>
          <p:nvPr>
            <p:ph idx="1"/>
          </p:nvPr>
        </p:nvSpPr>
        <p:spPr>
          <a:xfrm>
            <a:off x="1142999" y="1793289"/>
            <a:ext cx="9430305" cy="4302711"/>
          </a:xfrm>
        </p:spPr>
        <p:txBody>
          <a:bodyPr>
            <a:normAutofit fontScale="92500" lnSpcReduction="20000"/>
          </a:bodyPr>
          <a:lstStyle/>
          <a:p>
            <a:pPr lvl="1">
              <a:lnSpc>
                <a:spcPct val="120000"/>
              </a:lnSpc>
              <a:buFont typeface="Arial" panose="020B0604020202020204" pitchFamily="34" charset="0"/>
              <a:buChar char="•"/>
            </a:pPr>
            <a:r>
              <a:rPr lang="en-US" dirty="0" smtClean="0"/>
              <a:t>Non-WISP Overview</a:t>
            </a:r>
          </a:p>
          <a:p>
            <a:pPr lvl="1">
              <a:lnSpc>
                <a:spcPct val="120000"/>
              </a:lnSpc>
              <a:buFont typeface="Arial" panose="020B0604020202020204" pitchFamily="34" charset="0"/>
              <a:buChar char="•"/>
            </a:pPr>
            <a:r>
              <a:rPr lang="en-US" dirty="0" smtClean="0"/>
              <a:t>Data Collection – Sheltered count</a:t>
            </a:r>
          </a:p>
          <a:p>
            <a:pPr lvl="1">
              <a:lnSpc>
                <a:spcPct val="120000"/>
              </a:lnSpc>
              <a:buFont typeface="Arial" panose="020B0604020202020204" pitchFamily="34" charset="0"/>
              <a:buChar char="•"/>
            </a:pPr>
            <a:r>
              <a:rPr lang="en-US" dirty="0"/>
              <a:t>Non-WISP Form – Definitions &amp; Explanations</a:t>
            </a:r>
          </a:p>
          <a:p>
            <a:pPr lvl="1">
              <a:lnSpc>
                <a:spcPct val="120000"/>
              </a:lnSpc>
              <a:buFont typeface="Arial" panose="020B0604020202020204" pitchFamily="34" charset="0"/>
              <a:buChar char="•"/>
            </a:pPr>
            <a:r>
              <a:rPr lang="en-US" dirty="0" smtClean="0"/>
              <a:t>Data Collection – Unsheltered count </a:t>
            </a:r>
          </a:p>
          <a:p>
            <a:pPr lvl="1">
              <a:lnSpc>
                <a:spcPct val="120000"/>
              </a:lnSpc>
              <a:buFont typeface="Arial" panose="020B0604020202020204" pitchFamily="34" charset="0"/>
              <a:buChar char="•"/>
            </a:pPr>
            <a:r>
              <a:rPr lang="en-US" dirty="0" smtClean="0"/>
              <a:t>Housing Inventory Chart </a:t>
            </a:r>
          </a:p>
          <a:p>
            <a:pPr lvl="1">
              <a:lnSpc>
                <a:spcPct val="120000"/>
              </a:lnSpc>
              <a:buFont typeface="Arial" panose="020B0604020202020204" pitchFamily="34" charset="0"/>
              <a:buChar char="•"/>
            </a:pPr>
            <a:r>
              <a:rPr lang="en-US" dirty="0" smtClean="0"/>
              <a:t>Survey Tool</a:t>
            </a:r>
          </a:p>
          <a:p>
            <a:pPr lvl="1">
              <a:lnSpc>
                <a:spcPct val="120000"/>
              </a:lnSpc>
              <a:buFont typeface="Arial" panose="020B0604020202020204" pitchFamily="34" charset="0"/>
              <a:buChar char="•"/>
            </a:pPr>
            <a:r>
              <a:rPr lang="en-US" dirty="0" smtClean="0"/>
              <a:t>Service Based Count</a:t>
            </a:r>
          </a:p>
          <a:p>
            <a:pPr lvl="1">
              <a:lnSpc>
                <a:spcPct val="120000"/>
              </a:lnSpc>
              <a:buFont typeface="Arial" panose="020B0604020202020204" pitchFamily="34" charset="0"/>
              <a:buChar char="•"/>
            </a:pPr>
            <a:r>
              <a:rPr lang="en-US" dirty="0" smtClean="0"/>
              <a:t>De-duplication </a:t>
            </a:r>
            <a:r>
              <a:rPr lang="en-US" dirty="0"/>
              <a:t>chart</a:t>
            </a:r>
          </a:p>
          <a:p>
            <a:pPr lvl="1">
              <a:lnSpc>
                <a:spcPct val="120000"/>
              </a:lnSpc>
              <a:buFont typeface="Arial" panose="020B0604020202020204" pitchFamily="34" charset="0"/>
              <a:buChar char="•"/>
            </a:pPr>
            <a:r>
              <a:rPr lang="en-US" dirty="0" smtClean="0"/>
              <a:t>Google </a:t>
            </a:r>
            <a:r>
              <a:rPr lang="en-US" dirty="0"/>
              <a:t>Tool </a:t>
            </a:r>
          </a:p>
          <a:p>
            <a:pPr lvl="1">
              <a:lnSpc>
                <a:spcPct val="120000"/>
              </a:lnSpc>
              <a:buFont typeface="Arial" panose="020B0604020202020204" pitchFamily="34" charset="0"/>
              <a:buChar char="•"/>
            </a:pPr>
            <a:r>
              <a:rPr lang="en-US" dirty="0" smtClean="0"/>
              <a:t>Resources</a:t>
            </a:r>
          </a:p>
          <a:p>
            <a:pPr lvl="1">
              <a:lnSpc>
                <a:spcPct val="120000"/>
              </a:lnSpc>
              <a:buFont typeface="Arial" panose="020B0604020202020204" pitchFamily="34" charset="0"/>
              <a:buChar char="•"/>
            </a:pPr>
            <a:r>
              <a:rPr lang="en-US" dirty="0" smtClean="0"/>
              <a:t>Deadlines</a:t>
            </a:r>
            <a:endParaRPr lang="en-US" dirty="0"/>
          </a:p>
          <a:p>
            <a:pPr marL="45720" indent="0">
              <a:buNone/>
            </a:pPr>
            <a:endParaRPr lang="en-US" dirty="0" smtClean="0"/>
          </a:p>
          <a:p>
            <a:pPr marL="45720" indent="0">
              <a:buNone/>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
        <p:nvSpPr>
          <p:cNvPr id="7" name="TextBox 6"/>
          <p:cNvSpPr txBox="1"/>
          <p:nvPr/>
        </p:nvSpPr>
        <p:spPr>
          <a:xfrm>
            <a:off x="6782541" y="5772834"/>
            <a:ext cx="4715373" cy="646331"/>
          </a:xfrm>
          <a:prstGeom prst="rect">
            <a:avLst/>
          </a:prstGeom>
          <a:noFill/>
        </p:spPr>
        <p:txBody>
          <a:bodyPr wrap="square" rtlCol="0">
            <a:spAutoFit/>
          </a:bodyPr>
          <a:lstStyle/>
          <a:p>
            <a:r>
              <a:rPr lang="en-US" dirty="0">
                <a:hlinkClick r:id="rId3"/>
              </a:rPr>
              <a:t>http://www.wiboscoc.org/point-in-time.html</a:t>
            </a:r>
            <a:endParaRPr lang="en-US" dirty="0"/>
          </a:p>
          <a:p>
            <a:endParaRPr lang="en-US" dirty="0"/>
          </a:p>
        </p:txBody>
      </p:sp>
    </p:spTree>
    <p:extLst>
      <p:ext uri="{BB962C8B-B14F-4D97-AF65-F5344CB8AC3E}">
        <p14:creationId xmlns:p14="http://schemas.microsoft.com/office/powerpoint/2010/main" val="263684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544497"/>
          </a:xfrm>
        </p:spPr>
        <p:txBody>
          <a:bodyPr>
            <a:normAutofit fontScale="90000"/>
          </a:bodyPr>
          <a:lstStyle/>
          <a:p>
            <a:r>
              <a:rPr lang="en-US" sz="4000" b="1" dirty="0" smtClean="0"/>
              <a:t>Demographic:  Ethnicity</a:t>
            </a:r>
            <a:endParaRPr lang="en-US" sz="4000" b="1" dirty="0"/>
          </a:p>
        </p:txBody>
      </p:sp>
      <p:sp>
        <p:nvSpPr>
          <p:cNvPr id="6" name="TextBox 5"/>
          <p:cNvSpPr txBox="1"/>
          <p:nvPr/>
        </p:nvSpPr>
        <p:spPr>
          <a:xfrm>
            <a:off x="582158" y="3324391"/>
            <a:ext cx="4900474" cy="2308324"/>
          </a:xfrm>
          <a:prstGeom prst="rect">
            <a:avLst/>
          </a:prstGeom>
          <a:noFill/>
        </p:spPr>
        <p:txBody>
          <a:bodyPr wrap="square" rtlCol="0">
            <a:spAutoFit/>
          </a:bodyPr>
          <a:lstStyle/>
          <a:p>
            <a:r>
              <a:rPr lang="en-US" b="1" u="sng" dirty="0" smtClean="0"/>
              <a:t>Household w/kids</a:t>
            </a:r>
          </a:p>
          <a:p>
            <a:pPr marL="285750" indent="-285750">
              <a:buFont typeface="Arial" panose="020B0604020202020204" pitchFamily="34" charset="0"/>
              <a:buChar char="•"/>
            </a:pPr>
            <a:r>
              <a:rPr lang="en-US" dirty="0" smtClean="0"/>
              <a:t>The total number from each of the ethnicities (non-Hispanic/non-Latino and Hispanic/Latino) rows must equal the number reported in “Total Number of Persons in Household” on the </a:t>
            </a:r>
            <a:r>
              <a:rPr lang="en-US" dirty="0" smtClean="0">
                <a:solidFill>
                  <a:srgbClr val="FF0000"/>
                </a:solidFill>
              </a:rPr>
              <a:t>family tab</a:t>
            </a:r>
            <a:r>
              <a:rPr lang="en-US" dirty="0" smtClean="0"/>
              <a: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You cannot have more ethnicities than people.</a:t>
            </a:r>
            <a:endParaRPr lang="en-US" dirty="0"/>
          </a:p>
        </p:txBody>
      </p:sp>
      <p:sp>
        <p:nvSpPr>
          <p:cNvPr id="7" name="TextBox 6"/>
          <p:cNvSpPr txBox="1"/>
          <p:nvPr/>
        </p:nvSpPr>
        <p:spPr>
          <a:xfrm>
            <a:off x="6660378" y="3324391"/>
            <a:ext cx="4909351" cy="2585323"/>
          </a:xfrm>
          <a:prstGeom prst="rect">
            <a:avLst/>
          </a:prstGeom>
          <a:noFill/>
        </p:spPr>
        <p:txBody>
          <a:bodyPr wrap="square" rtlCol="0">
            <a:spAutoFit/>
          </a:bodyPr>
          <a:lstStyle/>
          <a:p>
            <a:r>
              <a:rPr lang="en-US" b="1" u="sng" dirty="0"/>
              <a:t>Household </a:t>
            </a:r>
            <a:r>
              <a:rPr lang="en-US" b="1" u="sng" dirty="0" smtClean="0"/>
              <a:t>w/out kids</a:t>
            </a:r>
            <a:endParaRPr lang="en-US" b="1" u="sng" dirty="0"/>
          </a:p>
          <a:p>
            <a:pPr marL="285750" indent="-285750">
              <a:buFont typeface="Arial" panose="020B0604020202020204" pitchFamily="34" charset="0"/>
              <a:buChar char="•"/>
            </a:pPr>
            <a:r>
              <a:rPr lang="en-US" dirty="0"/>
              <a:t>The total number from each of the ethnicities (non-Hispanic/non-Latino and Hispanic/Latino) rows must equal the number reported in </a:t>
            </a:r>
            <a:r>
              <a:rPr lang="en-US" dirty="0" smtClean="0"/>
              <a:t>“</a:t>
            </a:r>
            <a:r>
              <a:rPr lang="en-US" dirty="0"/>
              <a:t>Total Number of Persons in </a:t>
            </a:r>
            <a:r>
              <a:rPr lang="en-US" dirty="0" smtClean="0"/>
              <a:t>Household” on the </a:t>
            </a:r>
            <a:r>
              <a:rPr lang="en-US" dirty="0" smtClean="0">
                <a:solidFill>
                  <a:srgbClr val="FF0000"/>
                </a:solidFill>
              </a:rPr>
              <a:t>individual tab</a:t>
            </a:r>
            <a:r>
              <a:rPr lang="en-US" dirty="0" smtClean="0"/>
              <a:t>.</a:t>
            </a: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a:t>You cannot have more </a:t>
            </a:r>
            <a:r>
              <a:rPr lang="en-US" dirty="0" smtClean="0"/>
              <a:t>ethnicities </a:t>
            </a:r>
            <a:r>
              <a:rPr lang="en-US" dirty="0"/>
              <a:t>than people.</a:t>
            </a:r>
          </a:p>
          <a:p>
            <a:endParaRPr lang="en-US" dirty="0"/>
          </a:p>
        </p:txBody>
      </p:sp>
      <p:pic>
        <p:nvPicPr>
          <p:cNvPr id="4" name="Picture 3"/>
          <p:cNvPicPr>
            <a:picLocks noChangeAspect="1"/>
          </p:cNvPicPr>
          <p:nvPr/>
        </p:nvPicPr>
        <p:blipFill>
          <a:blip r:embed="rId2"/>
          <a:stretch>
            <a:fillRect/>
          </a:stretch>
        </p:blipFill>
        <p:spPr>
          <a:xfrm>
            <a:off x="787717" y="1584325"/>
            <a:ext cx="6105525" cy="742950"/>
          </a:xfrm>
          <a:prstGeom prst="rect">
            <a:avLst/>
          </a:prstGeom>
        </p:spPr>
      </p:pic>
    </p:spTree>
    <p:extLst>
      <p:ext uri="{BB962C8B-B14F-4D97-AF65-F5344CB8AC3E}">
        <p14:creationId xmlns:p14="http://schemas.microsoft.com/office/powerpoint/2010/main" val="2905408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544497"/>
          </a:xfrm>
        </p:spPr>
        <p:txBody>
          <a:bodyPr>
            <a:normAutofit fontScale="90000"/>
          </a:bodyPr>
          <a:lstStyle/>
          <a:p>
            <a:r>
              <a:rPr lang="en-US" sz="4000" b="1" dirty="0" smtClean="0"/>
              <a:t>Demographic:  Race</a:t>
            </a:r>
            <a:endParaRPr lang="en-US" sz="4000" b="1" dirty="0"/>
          </a:p>
        </p:txBody>
      </p:sp>
      <p:sp>
        <p:nvSpPr>
          <p:cNvPr id="6" name="TextBox 5"/>
          <p:cNvSpPr txBox="1"/>
          <p:nvPr/>
        </p:nvSpPr>
        <p:spPr>
          <a:xfrm>
            <a:off x="551678" y="3893351"/>
            <a:ext cx="4900474" cy="2031325"/>
          </a:xfrm>
          <a:prstGeom prst="rect">
            <a:avLst/>
          </a:prstGeom>
          <a:noFill/>
        </p:spPr>
        <p:txBody>
          <a:bodyPr wrap="square" rtlCol="0">
            <a:spAutoFit/>
          </a:bodyPr>
          <a:lstStyle/>
          <a:p>
            <a:r>
              <a:rPr lang="en-US" b="1" u="sng" dirty="0" smtClean="0"/>
              <a:t>Household w/kids</a:t>
            </a:r>
          </a:p>
          <a:p>
            <a:pPr marL="285750" indent="-285750">
              <a:buFont typeface="Arial" panose="020B0604020202020204" pitchFamily="34" charset="0"/>
              <a:buChar char="•"/>
            </a:pPr>
            <a:r>
              <a:rPr lang="en-US" dirty="0" smtClean="0"/>
              <a:t>The total number from each of the race rows must equal the number reported in “Total Number of Persons in Household” on the </a:t>
            </a:r>
            <a:r>
              <a:rPr lang="en-US" dirty="0" smtClean="0">
                <a:solidFill>
                  <a:srgbClr val="FF0000"/>
                </a:solidFill>
              </a:rPr>
              <a:t>family tab</a:t>
            </a:r>
            <a:r>
              <a:rPr lang="en-US" dirty="0" smtClean="0"/>
              <a: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You cannot have more races than people.</a:t>
            </a:r>
            <a:endParaRPr lang="en-US" dirty="0"/>
          </a:p>
        </p:txBody>
      </p:sp>
      <p:sp>
        <p:nvSpPr>
          <p:cNvPr id="7" name="TextBox 6"/>
          <p:cNvSpPr txBox="1"/>
          <p:nvPr/>
        </p:nvSpPr>
        <p:spPr>
          <a:xfrm>
            <a:off x="6548618" y="3893351"/>
            <a:ext cx="4909351" cy="2308324"/>
          </a:xfrm>
          <a:prstGeom prst="rect">
            <a:avLst/>
          </a:prstGeom>
          <a:noFill/>
        </p:spPr>
        <p:txBody>
          <a:bodyPr wrap="square" rtlCol="0">
            <a:spAutoFit/>
          </a:bodyPr>
          <a:lstStyle/>
          <a:p>
            <a:r>
              <a:rPr lang="en-US" b="1" u="sng" dirty="0"/>
              <a:t>Household </a:t>
            </a:r>
            <a:r>
              <a:rPr lang="en-US" b="1" u="sng" dirty="0" smtClean="0"/>
              <a:t>w/out kids</a:t>
            </a:r>
            <a:endParaRPr lang="en-US" b="1" u="sng" dirty="0"/>
          </a:p>
          <a:p>
            <a:pPr marL="285750" indent="-285750">
              <a:buFont typeface="Arial" panose="020B0604020202020204" pitchFamily="34" charset="0"/>
              <a:buChar char="•"/>
            </a:pPr>
            <a:r>
              <a:rPr lang="en-US" dirty="0"/>
              <a:t>The total number from each of the race rows must equal the number reported in </a:t>
            </a:r>
            <a:r>
              <a:rPr lang="en-US" dirty="0" smtClean="0"/>
              <a:t>“</a:t>
            </a:r>
            <a:r>
              <a:rPr lang="en-US" dirty="0"/>
              <a:t>Total Number of Persons in Household” on the </a:t>
            </a:r>
            <a:r>
              <a:rPr lang="en-US" dirty="0" smtClean="0">
                <a:solidFill>
                  <a:srgbClr val="FF0000"/>
                </a:solidFill>
              </a:rPr>
              <a:t>individual tab</a:t>
            </a:r>
            <a:r>
              <a:rPr lang="en-US" dirty="0" smtClean="0"/>
              <a:t>.</a:t>
            </a: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a:t>You cannot have more </a:t>
            </a:r>
            <a:r>
              <a:rPr lang="en-US" dirty="0" smtClean="0"/>
              <a:t>races </a:t>
            </a:r>
            <a:r>
              <a:rPr lang="en-US" dirty="0"/>
              <a:t>than people.</a:t>
            </a:r>
          </a:p>
          <a:p>
            <a:endParaRPr lang="en-US" dirty="0"/>
          </a:p>
        </p:txBody>
      </p:sp>
      <p:pic>
        <p:nvPicPr>
          <p:cNvPr id="3" name="Picture 2"/>
          <p:cNvPicPr>
            <a:picLocks noChangeAspect="1"/>
          </p:cNvPicPr>
          <p:nvPr/>
        </p:nvPicPr>
        <p:blipFill>
          <a:blip r:embed="rId2"/>
          <a:stretch>
            <a:fillRect/>
          </a:stretch>
        </p:blipFill>
        <p:spPr>
          <a:xfrm>
            <a:off x="659765" y="1384935"/>
            <a:ext cx="6076950" cy="2076450"/>
          </a:xfrm>
          <a:prstGeom prst="rect">
            <a:avLst/>
          </a:prstGeom>
        </p:spPr>
      </p:pic>
      <p:sp>
        <p:nvSpPr>
          <p:cNvPr id="5" name="TextBox 4"/>
          <p:cNvSpPr txBox="1"/>
          <p:nvPr/>
        </p:nvSpPr>
        <p:spPr>
          <a:xfrm>
            <a:off x="7315200" y="792480"/>
            <a:ext cx="4338320" cy="2031325"/>
          </a:xfrm>
          <a:prstGeom prst="rect">
            <a:avLst/>
          </a:prstGeom>
          <a:noFill/>
        </p:spPr>
        <p:txBody>
          <a:bodyPr wrap="square" rtlCol="0">
            <a:spAutoFit/>
          </a:bodyPr>
          <a:lstStyle/>
          <a:p>
            <a:r>
              <a:rPr lang="en-US" dirty="0" smtClean="0"/>
              <a:t>To double check your math, you will report the number of people that have 1 race and the number of people that reported they were multi-racial.  </a:t>
            </a:r>
          </a:p>
          <a:p>
            <a:endParaRPr lang="en-US" dirty="0"/>
          </a:p>
          <a:p>
            <a:r>
              <a:rPr lang="en-US" dirty="0" smtClean="0"/>
              <a:t>These two numbers should equal the “Total Number of Persons in Household.”</a:t>
            </a:r>
            <a:endParaRPr lang="en-US" dirty="0"/>
          </a:p>
        </p:txBody>
      </p:sp>
    </p:spTree>
    <p:extLst>
      <p:ext uri="{BB962C8B-B14F-4D97-AF65-F5344CB8AC3E}">
        <p14:creationId xmlns:p14="http://schemas.microsoft.com/office/powerpoint/2010/main" val="3460795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63600"/>
          </a:xfrm>
        </p:spPr>
        <p:txBody>
          <a:bodyPr/>
          <a:lstStyle/>
          <a:p>
            <a:r>
              <a:rPr lang="en-US" b="1" dirty="0" smtClean="0"/>
              <a:t>Chronic Homeless Definition</a:t>
            </a:r>
            <a:endParaRPr lang="en-US" b="1" dirty="0"/>
          </a:p>
        </p:txBody>
      </p:sp>
      <p:sp>
        <p:nvSpPr>
          <p:cNvPr id="3" name="Content Placeholder 2"/>
          <p:cNvSpPr>
            <a:spLocks noGrp="1"/>
          </p:cNvSpPr>
          <p:nvPr>
            <p:ph idx="1"/>
          </p:nvPr>
        </p:nvSpPr>
        <p:spPr>
          <a:xfrm>
            <a:off x="690880" y="1798320"/>
            <a:ext cx="10324991" cy="4450080"/>
          </a:xfrm>
        </p:spPr>
        <p:txBody>
          <a:bodyPr>
            <a:normAutofit/>
          </a:bodyPr>
          <a:lstStyle/>
          <a:p>
            <a:r>
              <a:rPr lang="en-US" dirty="0" smtClean="0"/>
              <a:t>Chronic Homeless Individual – An individual who:</a:t>
            </a:r>
          </a:p>
          <a:p>
            <a:pPr marL="731520" lvl="1" indent="-457200">
              <a:buFont typeface="+mj-lt"/>
              <a:buAutoNum type="alphaUcPeriod"/>
            </a:pPr>
            <a:r>
              <a:rPr lang="en-US" dirty="0" smtClean="0"/>
              <a:t>Is homeless and lives in a place not meant for human habitation, a safe haven, or in an emergency shelter (or motel voucher program); and</a:t>
            </a:r>
          </a:p>
          <a:p>
            <a:pPr marL="731520" lvl="1" indent="-457200">
              <a:buFont typeface="+mj-lt"/>
              <a:buAutoNum type="alphaUcPeriod"/>
            </a:pPr>
            <a:r>
              <a:rPr lang="en-US" dirty="0" smtClean="0"/>
              <a:t>Has been homeless and living or residing in a place not meant for human habitation, a safe haven, or in an emergency shelter (or motel voucher program) continuously for at least 1 year or on at least 4 separate occasions in the last 3 years where </a:t>
            </a:r>
            <a:r>
              <a:rPr lang="en-US" b="1" dirty="0" smtClean="0">
                <a:solidFill>
                  <a:srgbClr val="FF0000"/>
                </a:solidFill>
              </a:rPr>
              <a:t>the combined length of time homeless in those occasions is at least 12 months</a:t>
            </a:r>
            <a:r>
              <a:rPr lang="en-US" dirty="0" smtClean="0"/>
              <a:t>; and</a:t>
            </a:r>
          </a:p>
          <a:p>
            <a:pPr marL="731520" lvl="1" indent="-457200">
              <a:buFont typeface="+mj-lt"/>
              <a:buAutoNum type="alphaUcPeriod"/>
            </a:pPr>
            <a:r>
              <a:rPr lang="en-US" dirty="0" smtClean="0"/>
              <a:t>Has a disability</a:t>
            </a:r>
          </a:p>
          <a:p>
            <a:r>
              <a:rPr lang="en-US" dirty="0" smtClean="0"/>
              <a:t>Chronic Homeless Family – A family with children with a adult head of household who meets all the criteria for a chronically homeless individual. </a:t>
            </a:r>
            <a:endParaRPr lang="en-US" dirty="0"/>
          </a:p>
        </p:txBody>
      </p:sp>
    </p:spTree>
    <p:extLst>
      <p:ext uri="{BB962C8B-B14F-4D97-AF65-F5344CB8AC3E}">
        <p14:creationId xmlns:p14="http://schemas.microsoft.com/office/powerpoint/2010/main" val="1963822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782320"/>
          </a:xfrm>
        </p:spPr>
        <p:txBody>
          <a:bodyPr/>
          <a:lstStyle/>
          <a:p>
            <a:r>
              <a:rPr lang="en-US" b="1" dirty="0" smtClean="0"/>
              <a:t>Subpopulation:  Chronic Homeless</a:t>
            </a:r>
            <a:endParaRPr lang="en-US" dirty="0"/>
          </a:p>
        </p:txBody>
      </p:sp>
      <p:pic>
        <p:nvPicPr>
          <p:cNvPr id="4" name="Content Placeholder 3"/>
          <p:cNvPicPr>
            <a:picLocks noGrp="1" noChangeAspect="1"/>
          </p:cNvPicPr>
          <p:nvPr>
            <p:ph idx="1"/>
          </p:nvPr>
        </p:nvPicPr>
        <p:blipFill>
          <a:blip r:embed="rId2"/>
          <a:stretch>
            <a:fillRect/>
          </a:stretch>
        </p:blipFill>
        <p:spPr>
          <a:xfrm>
            <a:off x="611029" y="1594802"/>
            <a:ext cx="6181725" cy="981075"/>
          </a:xfrm>
          <a:prstGeom prst="rect">
            <a:avLst/>
          </a:prstGeom>
        </p:spPr>
      </p:pic>
      <p:pic>
        <p:nvPicPr>
          <p:cNvPr id="5" name="Picture 4"/>
          <p:cNvPicPr>
            <a:picLocks noChangeAspect="1"/>
          </p:cNvPicPr>
          <p:nvPr/>
        </p:nvPicPr>
        <p:blipFill>
          <a:blip r:embed="rId3"/>
          <a:stretch>
            <a:fillRect/>
          </a:stretch>
        </p:blipFill>
        <p:spPr>
          <a:xfrm>
            <a:off x="553879" y="3042285"/>
            <a:ext cx="6238875" cy="895350"/>
          </a:xfrm>
          <a:prstGeom prst="rect">
            <a:avLst/>
          </a:prstGeom>
        </p:spPr>
      </p:pic>
      <p:sp>
        <p:nvSpPr>
          <p:cNvPr id="6" name="TextBox 5"/>
          <p:cNvSpPr txBox="1"/>
          <p:nvPr/>
        </p:nvSpPr>
        <p:spPr>
          <a:xfrm>
            <a:off x="883920" y="4257040"/>
            <a:ext cx="10434320" cy="1754326"/>
          </a:xfrm>
          <a:prstGeom prst="rect">
            <a:avLst/>
          </a:prstGeom>
          <a:noFill/>
        </p:spPr>
        <p:txBody>
          <a:bodyPr wrap="square" rtlCol="0">
            <a:spAutoFit/>
          </a:bodyPr>
          <a:lstStyle/>
          <a:p>
            <a:r>
              <a:rPr lang="en-US" dirty="0" smtClean="0"/>
              <a:t>For the chronic homeless question, you must answer the number the households as well as the total number of people in those households.</a:t>
            </a:r>
          </a:p>
          <a:p>
            <a:pPr marL="285750" indent="-285750">
              <a:buFont typeface="Arial" panose="020B0604020202020204" pitchFamily="34" charset="0"/>
              <a:buChar char="•"/>
            </a:pPr>
            <a:r>
              <a:rPr lang="en-US" dirty="0" smtClean="0"/>
              <a:t>The number of chronic homeless households cannot be greater than the Total Number of Households for that household type.</a:t>
            </a:r>
          </a:p>
          <a:p>
            <a:pPr marL="285750" indent="-285750">
              <a:buFont typeface="Arial" panose="020B0604020202020204" pitchFamily="34" charset="0"/>
              <a:buChar char="•"/>
            </a:pPr>
            <a:r>
              <a:rPr lang="en-US" dirty="0" smtClean="0"/>
              <a:t>The number of persons in the chronic homeless households cannot be greater than the Total Number of Persons for that household type.</a:t>
            </a:r>
            <a:endParaRPr lang="en-US" dirty="0"/>
          </a:p>
        </p:txBody>
      </p:sp>
    </p:spTree>
    <p:extLst>
      <p:ext uri="{BB962C8B-B14F-4D97-AF65-F5344CB8AC3E}">
        <p14:creationId xmlns:p14="http://schemas.microsoft.com/office/powerpoint/2010/main" val="1028930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63600"/>
          </a:xfrm>
        </p:spPr>
        <p:txBody>
          <a:bodyPr/>
          <a:lstStyle/>
          <a:p>
            <a:r>
              <a:rPr lang="en-US" b="1" dirty="0" smtClean="0"/>
              <a:t>Disabilities Definition</a:t>
            </a:r>
            <a:endParaRPr lang="en-US" b="1" dirty="0"/>
          </a:p>
        </p:txBody>
      </p:sp>
      <p:sp>
        <p:nvSpPr>
          <p:cNvPr id="3" name="Content Placeholder 2"/>
          <p:cNvSpPr>
            <a:spLocks noGrp="1"/>
          </p:cNvSpPr>
          <p:nvPr>
            <p:ph idx="1"/>
          </p:nvPr>
        </p:nvSpPr>
        <p:spPr>
          <a:xfrm>
            <a:off x="690880" y="1574800"/>
            <a:ext cx="10324991" cy="4673600"/>
          </a:xfrm>
        </p:spPr>
        <p:txBody>
          <a:bodyPr>
            <a:normAutofit/>
          </a:bodyPr>
          <a:lstStyle/>
          <a:p>
            <a:r>
              <a:rPr lang="en-US" dirty="0" smtClean="0"/>
              <a:t>Disability – An individual with one or more of the following conditions:</a:t>
            </a:r>
          </a:p>
          <a:p>
            <a:pPr marL="45720" indent="0">
              <a:buNone/>
            </a:pPr>
            <a:endParaRPr lang="en-US" dirty="0" smtClean="0"/>
          </a:p>
          <a:p>
            <a:pPr marL="731520" lvl="1" indent="-457200">
              <a:buFont typeface="+mj-lt"/>
              <a:buAutoNum type="alphaUcPeriod"/>
            </a:pPr>
            <a:r>
              <a:rPr lang="en-US" dirty="0" smtClean="0"/>
              <a:t>A physical, mental, or emotional impairment, including an impairment caused by alcohol or drug abuse, post-traumatic stress disorder, or brain injury that:</a:t>
            </a:r>
          </a:p>
          <a:p>
            <a:pPr marL="1280160" lvl="3" indent="-457200">
              <a:buFont typeface="+mj-lt"/>
              <a:buAutoNum type="arabicPeriod"/>
            </a:pPr>
            <a:r>
              <a:rPr lang="en-US" dirty="0" smtClean="0"/>
              <a:t>Is expected to be long-continuing or of indefinite duration</a:t>
            </a:r>
          </a:p>
          <a:p>
            <a:pPr marL="1280160" lvl="3" indent="-457200">
              <a:buFont typeface="+mj-lt"/>
              <a:buAutoNum type="arabicPeriod"/>
            </a:pPr>
            <a:r>
              <a:rPr lang="en-US" dirty="0" smtClean="0"/>
              <a:t>Substantially impedes the individual's ability to live independently; and</a:t>
            </a:r>
          </a:p>
          <a:p>
            <a:pPr marL="1280160" lvl="3" indent="-457200">
              <a:buFont typeface="+mj-lt"/>
              <a:buAutoNum type="arabicPeriod"/>
            </a:pPr>
            <a:r>
              <a:rPr lang="en-US" dirty="0" smtClean="0"/>
              <a:t>Could be improved by the provision of more suitable housing conditions.</a:t>
            </a:r>
          </a:p>
          <a:p>
            <a:pPr marL="1280160" lvl="3" indent="-457200">
              <a:buFont typeface="+mj-lt"/>
              <a:buAutoNum type="arabicPeriod"/>
            </a:pPr>
            <a:endParaRPr lang="en-US" dirty="0" smtClean="0"/>
          </a:p>
          <a:p>
            <a:pPr marL="731520" lvl="1" indent="-457200">
              <a:buFont typeface="+mj-lt"/>
              <a:buAutoNum type="alphaUcPeriod"/>
            </a:pPr>
            <a:r>
              <a:rPr lang="en-US" dirty="0" smtClean="0"/>
              <a:t>A developmental disability, as defined in section 102 of the Developmental Disabilities Assistance and Bill of Rights Act of 2000 (42 U.S.C 15002); or</a:t>
            </a:r>
          </a:p>
          <a:p>
            <a:pPr marL="731520" lvl="1" indent="-457200">
              <a:buFont typeface="+mj-lt"/>
              <a:buAutoNum type="alphaUcPeriod"/>
            </a:pPr>
            <a:endParaRPr lang="en-US" dirty="0" smtClean="0"/>
          </a:p>
          <a:p>
            <a:pPr marL="731520" lvl="1" indent="-457200">
              <a:buFont typeface="+mj-lt"/>
              <a:buAutoNum type="alphaUcPeriod"/>
            </a:pPr>
            <a:r>
              <a:rPr lang="en-US" dirty="0" smtClean="0"/>
              <a:t>The disease of acquired immunodeficiency syndrome (AIDS) or any condition arising from the etiologic agency for acquired immunodeficiency syndrome (HIV).</a:t>
            </a:r>
          </a:p>
        </p:txBody>
      </p:sp>
    </p:spTree>
    <p:extLst>
      <p:ext uri="{BB962C8B-B14F-4D97-AF65-F5344CB8AC3E}">
        <p14:creationId xmlns:p14="http://schemas.microsoft.com/office/powerpoint/2010/main" val="1373392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975360"/>
          </a:xfrm>
        </p:spPr>
        <p:txBody>
          <a:bodyPr/>
          <a:lstStyle/>
          <a:p>
            <a:r>
              <a:rPr lang="en-US" b="1" dirty="0"/>
              <a:t>Subpopulation</a:t>
            </a:r>
            <a:r>
              <a:rPr lang="en-US" b="1" dirty="0" smtClean="0"/>
              <a:t>: Disabilities</a:t>
            </a:r>
            <a:endParaRPr lang="en-US" dirty="0"/>
          </a:p>
        </p:txBody>
      </p:sp>
      <p:pic>
        <p:nvPicPr>
          <p:cNvPr id="4" name="Picture 3"/>
          <p:cNvPicPr>
            <a:picLocks noChangeAspect="1"/>
          </p:cNvPicPr>
          <p:nvPr/>
        </p:nvPicPr>
        <p:blipFill>
          <a:blip r:embed="rId2"/>
          <a:stretch>
            <a:fillRect/>
          </a:stretch>
        </p:blipFill>
        <p:spPr>
          <a:xfrm>
            <a:off x="744537" y="1965960"/>
            <a:ext cx="6029325" cy="1019175"/>
          </a:xfrm>
          <a:prstGeom prst="rect">
            <a:avLst/>
          </a:prstGeom>
        </p:spPr>
      </p:pic>
      <p:pic>
        <p:nvPicPr>
          <p:cNvPr id="5" name="Picture 4"/>
          <p:cNvPicPr>
            <a:picLocks noChangeAspect="1"/>
          </p:cNvPicPr>
          <p:nvPr/>
        </p:nvPicPr>
        <p:blipFill>
          <a:blip r:embed="rId3"/>
          <a:stretch>
            <a:fillRect/>
          </a:stretch>
        </p:blipFill>
        <p:spPr>
          <a:xfrm>
            <a:off x="744537" y="1584960"/>
            <a:ext cx="6076950" cy="295275"/>
          </a:xfrm>
          <a:prstGeom prst="rect">
            <a:avLst/>
          </a:prstGeom>
        </p:spPr>
      </p:pic>
      <p:sp>
        <p:nvSpPr>
          <p:cNvPr id="6" name="TextBox 5"/>
          <p:cNvSpPr txBox="1"/>
          <p:nvPr/>
        </p:nvSpPr>
        <p:spPr>
          <a:xfrm>
            <a:off x="1143000" y="3403600"/>
            <a:ext cx="10144760" cy="1477328"/>
          </a:xfrm>
          <a:prstGeom prst="rect">
            <a:avLst/>
          </a:prstGeom>
          <a:noFill/>
        </p:spPr>
        <p:txBody>
          <a:bodyPr wrap="square" rtlCol="0">
            <a:spAutoFit/>
          </a:bodyPr>
          <a:lstStyle/>
          <a:p>
            <a:r>
              <a:rPr lang="en-US" dirty="0" smtClean="0"/>
              <a:t>People can have more than one of these disabilities.</a:t>
            </a:r>
          </a:p>
          <a:p>
            <a:endParaRPr lang="en-US" dirty="0"/>
          </a:p>
          <a:p>
            <a:r>
              <a:rPr lang="en-US" dirty="0" smtClean="0"/>
              <a:t>Only Adults (people over the age of 18) in households with or without children should be included.</a:t>
            </a:r>
          </a:p>
          <a:p>
            <a:endParaRPr lang="en-US" dirty="0" smtClean="0"/>
          </a:p>
          <a:p>
            <a:r>
              <a:rPr lang="en-US" dirty="0" smtClean="0"/>
              <a:t>All persons in households with only children (as they will all  be under 18) should be included.</a:t>
            </a:r>
            <a:endParaRPr lang="en-US" dirty="0"/>
          </a:p>
        </p:txBody>
      </p:sp>
    </p:spTree>
    <p:extLst>
      <p:ext uri="{BB962C8B-B14F-4D97-AF65-F5344CB8AC3E}">
        <p14:creationId xmlns:p14="http://schemas.microsoft.com/office/powerpoint/2010/main" val="37821878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12800"/>
          </a:xfrm>
        </p:spPr>
        <p:txBody>
          <a:bodyPr>
            <a:normAutofit/>
          </a:bodyPr>
          <a:lstStyle/>
          <a:p>
            <a:r>
              <a:rPr lang="en-US" sz="4000" b="1" dirty="0"/>
              <a:t>Subpopulation: </a:t>
            </a:r>
            <a:r>
              <a:rPr lang="en-US" sz="4000" b="1" dirty="0" smtClean="0"/>
              <a:t>Veterans</a:t>
            </a:r>
            <a:endParaRPr lang="en-US" sz="4000" dirty="0"/>
          </a:p>
        </p:txBody>
      </p:sp>
      <p:pic>
        <p:nvPicPr>
          <p:cNvPr id="4" name="Picture 3"/>
          <p:cNvPicPr>
            <a:picLocks noChangeAspect="1"/>
          </p:cNvPicPr>
          <p:nvPr/>
        </p:nvPicPr>
        <p:blipFill>
          <a:blip r:embed="rId2"/>
          <a:stretch>
            <a:fillRect/>
          </a:stretch>
        </p:blipFill>
        <p:spPr>
          <a:xfrm>
            <a:off x="623887" y="1710055"/>
            <a:ext cx="6067425" cy="1162050"/>
          </a:xfrm>
          <a:prstGeom prst="rect">
            <a:avLst/>
          </a:prstGeom>
        </p:spPr>
      </p:pic>
      <p:pic>
        <p:nvPicPr>
          <p:cNvPr id="5" name="Picture 4"/>
          <p:cNvPicPr>
            <a:picLocks noChangeAspect="1"/>
          </p:cNvPicPr>
          <p:nvPr/>
        </p:nvPicPr>
        <p:blipFill>
          <a:blip r:embed="rId3"/>
          <a:stretch>
            <a:fillRect/>
          </a:stretch>
        </p:blipFill>
        <p:spPr>
          <a:xfrm>
            <a:off x="711200" y="3713797"/>
            <a:ext cx="6096000" cy="1076325"/>
          </a:xfrm>
          <a:prstGeom prst="rect">
            <a:avLst/>
          </a:prstGeom>
        </p:spPr>
      </p:pic>
      <p:pic>
        <p:nvPicPr>
          <p:cNvPr id="6" name="Picture 5"/>
          <p:cNvPicPr>
            <a:picLocks noChangeAspect="1"/>
          </p:cNvPicPr>
          <p:nvPr/>
        </p:nvPicPr>
        <p:blipFill>
          <a:blip r:embed="rId4"/>
          <a:stretch>
            <a:fillRect/>
          </a:stretch>
        </p:blipFill>
        <p:spPr>
          <a:xfrm>
            <a:off x="614362" y="1400333"/>
            <a:ext cx="6076950" cy="295275"/>
          </a:xfrm>
          <a:prstGeom prst="rect">
            <a:avLst/>
          </a:prstGeom>
        </p:spPr>
      </p:pic>
      <p:pic>
        <p:nvPicPr>
          <p:cNvPr id="7" name="Picture 6"/>
          <p:cNvPicPr>
            <a:picLocks noChangeAspect="1"/>
          </p:cNvPicPr>
          <p:nvPr/>
        </p:nvPicPr>
        <p:blipFill>
          <a:blip r:embed="rId4"/>
          <a:stretch>
            <a:fillRect/>
          </a:stretch>
        </p:blipFill>
        <p:spPr>
          <a:xfrm>
            <a:off x="711200" y="3403124"/>
            <a:ext cx="6076950" cy="295275"/>
          </a:xfrm>
          <a:prstGeom prst="rect">
            <a:avLst/>
          </a:prstGeom>
        </p:spPr>
      </p:pic>
      <p:sp>
        <p:nvSpPr>
          <p:cNvPr id="8" name="TextBox 7"/>
          <p:cNvSpPr txBox="1"/>
          <p:nvPr/>
        </p:nvSpPr>
        <p:spPr>
          <a:xfrm>
            <a:off x="7219950" y="1239520"/>
            <a:ext cx="4342130" cy="1754326"/>
          </a:xfrm>
          <a:prstGeom prst="rect">
            <a:avLst/>
          </a:prstGeom>
          <a:noFill/>
        </p:spPr>
        <p:txBody>
          <a:bodyPr wrap="square" rtlCol="0">
            <a:spAutoFit/>
          </a:bodyPr>
          <a:lstStyle/>
          <a:p>
            <a:r>
              <a:rPr lang="en-US" u="sng" dirty="0" smtClean="0"/>
              <a:t>Household w/kids</a:t>
            </a:r>
          </a:p>
          <a:p>
            <a:pPr marL="285750" indent="-285750">
              <a:buFont typeface="Arial" panose="020B0604020202020204" pitchFamily="34" charset="0"/>
              <a:buChar char="•"/>
            </a:pPr>
            <a:r>
              <a:rPr lang="en-US" dirty="0" smtClean="0"/>
              <a:t>Number of Veterans</a:t>
            </a:r>
          </a:p>
          <a:p>
            <a:pPr marL="285750" indent="-285750">
              <a:buFont typeface="Arial" panose="020B0604020202020204" pitchFamily="34" charset="0"/>
              <a:buChar char="•"/>
            </a:pPr>
            <a:r>
              <a:rPr lang="en-US" dirty="0" smtClean="0"/>
              <a:t>Total number of chronic homeless Veteran family households </a:t>
            </a:r>
          </a:p>
          <a:p>
            <a:pPr marL="285750" indent="-285750">
              <a:buFont typeface="Arial" panose="020B0604020202020204" pitchFamily="34" charset="0"/>
              <a:buChar char="•"/>
            </a:pPr>
            <a:r>
              <a:rPr lang="en-US" dirty="0" smtClean="0"/>
              <a:t>Total number of people in those chronic homeless Veteran family households</a:t>
            </a:r>
            <a:endParaRPr lang="en-US" dirty="0"/>
          </a:p>
        </p:txBody>
      </p:sp>
      <p:sp>
        <p:nvSpPr>
          <p:cNvPr id="9" name="TextBox 8"/>
          <p:cNvSpPr txBox="1"/>
          <p:nvPr/>
        </p:nvSpPr>
        <p:spPr>
          <a:xfrm>
            <a:off x="7219950" y="3550761"/>
            <a:ext cx="4342130" cy="2031325"/>
          </a:xfrm>
          <a:prstGeom prst="rect">
            <a:avLst/>
          </a:prstGeom>
          <a:noFill/>
        </p:spPr>
        <p:txBody>
          <a:bodyPr wrap="square" rtlCol="0">
            <a:spAutoFit/>
          </a:bodyPr>
          <a:lstStyle/>
          <a:p>
            <a:r>
              <a:rPr lang="en-US" u="sng" dirty="0" smtClean="0"/>
              <a:t>Household w/out kids</a:t>
            </a:r>
          </a:p>
          <a:p>
            <a:pPr marL="285750" indent="-285750">
              <a:buFont typeface="Arial" panose="020B0604020202020204" pitchFamily="34" charset="0"/>
              <a:buChar char="•"/>
            </a:pPr>
            <a:r>
              <a:rPr lang="en-US" dirty="0" smtClean="0"/>
              <a:t>Number of Veterans</a:t>
            </a:r>
          </a:p>
          <a:p>
            <a:pPr marL="285750" indent="-285750">
              <a:buFont typeface="Arial" panose="020B0604020202020204" pitchFamily="34" charset="0"/>
              <a:buChar char="•"/>
            </a:pPr>
            <a:r>
              <a:rPr lang="en-US" dirty="0" smtClean="0"/>
              <a:t>Total number of chronic homeless Veteran households without kids </a:t>
            </a:r>
          </a:p>
          <a:p>
            <a:pPr marL="285750" indent="-285750">
              <a:buFont typeface="Arial" panose="020B0604020202020204" pitchFamily="34" charset="0"/>
              <a:buChar char="•"/>
            </a:pPr>
            <a:r>
              <a:rPr lang="en-US" dirty="0" smtClean="0"/>
              <a:t>Total number of people in those chronic homeless Veteran households without kids</a:t>
            </a:r>
            <a:endParaRPr lang="en-US" dirty="0"/>
          </a:p>
        </p:txBody>
      </p:sp>
      <p:sp>
        <p:nvSpPr>
          <p:cNvPr id="10" name="TextBox 9"/>
          <p:cNvSpPr txBox="1"/>
          <p:nvPr/>
        </p:nvSpPr>
        <p:spPr>
          <a:xfrm>
            <a:off x="487680" y="4968240"/>
            <a:ext cx="6203632" cy="923330"/>
          </a:xfrm>
          <a:prstGeom prst="rect">
            <a:avLst/>
          </a:prstGeom>
          <a:noFill/>
        </p:spPr>
        <p:txBody>
          <a:bodyPr wrap="square" rtlCol="0">
            <a:spAutoFit/>
          </a:bodyPr>
          <a:lstStyle/>
          <a:p>
            <a:r>
              <a:rPr lang="en-US" dirty="0" smtClean="0"/>
              <a:t>Veteran – adults who have served on active duty in the Armed Forces of the US.  This does not include inactive military reserves or National Guard (unless called up to active duty).</a:t>
            </a:r>
            <a:endParaRPr lang="en-US" dirty="0"/>
          </a:p>
        </p:txBody>
      </p:sp>
    </p:spTree>
    <p:extLst>
      <p:ext uri="{BB962C8B-B14F-4D97-AF65-F5344CB8AC3E}">
        <p14:creationId xmlns:p14="http://schemas.microsoft.com/office/powerpoint/2010/main" val="1488453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Subpopulation</a:t>
            </a:r>
            <a:r>
              <a:rPr lang="en-US" b="1" dirty="0" smtClean="0"/>
              <a:t>: Other</a:t>
            </a:r>
            <a:endParaRPr lang="en-US" dirty="0"/>
          </a:p>
        </p:txBody>
      </p:sp>
      <p:pic>
        <p:nvPicPr>
          <p:cNvPr id="5" name="Picture 4"/>
          <p:cNvPicPr>
            <a:picLocks noChangeAspect="1"/>
          </p:cNvPicPr>
          <p:nvPr/>
        </p:nvPicPr>
        <p:blipFill>
          <a:blip r:embed="rId2"/>
          <a:stretch>
            <a:fillRect/>
          </a:stretch>
        </p:blipFill>
        <p:spPr>
          <a:xfrm>
            <a:off x="809784" y="1818322"/>
            <a:ext cx="6076950" cy="295275"/>
          </a:xfrm>
          <a:prstGeom prst="rect">
            <a:avLst/>
          </a:prstGeom>
        </p:spPr>
      </p:pic>
      <p:sp>
        <p:nvSpPr>
          <p:cNvPr id="6" name="TextBox 5"/>
          <p:cNvSpPr txBox="1"/>
          <p:nvPr/>
        </p:nvSpPr>
        <p:spPr>
          <a:xfrm>
            <a:off x="1036320" y="3616960"/>
            <a:ext cx="9982200" cy="2308324"/>
          </a:xfrm>
          <a:prstGeom prst="rect">
            <a:avLst/>
          </a:prstGeom>
          <a:noFill/>
        </p:spPr>
        <p:txBody>
          <a:bodyPr wrap="square" rtlCol="0">
            <a:spAutoFit/>
          </a:bodyPr>
          <a:lstStyle/>
          <a:p>
            <a:r>
              <a:rPr lang="en-US" dirty="0" smtClean="0"/>
              <a:t>Asking adults whether they were formerly a ward of the child welfare system or foster care agency. This question is designed to generate data related to the number of people that age out of foster care &amp; subsequently experience homelessness.</a:t>
            </a:r>
          </a:p>
          <a:p>
            <a:endParaRPr lang="en-US" dirty="0"/>
          </a:p>
          <a:p>
            <a:r>
              <a:rPr lang="en-US" dirty="0" smtClean="0"/>
              <a:t>Victims of Domestic Violence – those who have been victims of domestic violence, dating violence, sexual assault, or stalking.</a:t>
            </a:r>
          </a:p>
          <a:p>
            <a:pPr marL="285750" indent="-285750">
              <a:buFont typeface="Arial" panose="020B0604020202020204" pitchFamily="34" charset="0"/>
              <a:buChar char="•"/>
            </a:pPr>
            <a:r>
              <a:rPr lang="en-US" dirty="0" smtClean="0"/>
              <a:t>Make sure to record adults and children separately.</a:t>
            </a:r>
          </a:p>
          <a:p>
            <a:r>
              <a:rPr lang="en-US" dirty="0"/>
              <a:t>	</a:t>
            </a:r>
          </a:p>
        </p:txBody>
      </p:sp>
      <p:pic>
        <p:nvPicPr>
          <p:cNvPr id="9" name="Picture 8"/>
          <p:cNvPicPr>
            <a:picLocks noChangeAspect="1"/>
          </p:cNvPicPr>
          <p:nvPr/>
        </p:nvPicPr>
        <p:blipFill>
          <a:blip r:embed="rId3"/>
          <a:stretch>
            <a:fillRect/>
          </a:stretch>
        </p:blipFill>
        <p:spPr>
          <a:xfrm>
            <a:off x="809784" y="2113597"/>
            <a:ext cx="5991225" cy="1304925"/>
          </a:xfrm>
          <a:prstGeom prst="rect">
            <a:avLst/>
          </a:prstGeom>
        </p:spPr>
      </p:pic>
    </p:spTree>
    <p:extLst>
      <p:ext uri="{BB962C8B-B14F-4D97-AF65-F5344CB8AC3E}">
        <p14:creationId xmlns:p14="http://schemas.microsoft.com/office/powerpoint/2010/main" val="10575827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83920"/>
          </a:xfrm>
        </p:spPr>
        <p:txBody>
          <a:bodyPr>
            <a:normAutofit/>
          </a:bodyPr>
          <a:lstStyle/>
          <a:p>
            <a:r>
              <a:rPr lang="en-US" sz="4000" b="1" dirty="0" smtClean="0"/>
              <a:t>Subset #1:  Veterans</a:t>
            </a:r>
            <a:endParaRPr lang="en-US" sz="4000" b="1" dirty="0"/>
          </a:p>
        </p:txBody>
      </p:sp>
      <p:pic>
        <p:nvPicPr>
          <p:cNvPr id="4" name="Picture 3"/>
          <p:cNvPicPr>
            <a:picLocks noChangeAspect="1"/>
          </p:cNvPicPr>
          <p:nvPr/>
        </p:nvPicPr>
        <p:blipFill>
          <a:blip r:embed="rId2"/>
          <a:stretch>
            <a:fillRect/>
          </a:stretch>
        </p:blipFill>
        <p:spPr>
          <a:xfrm>
            <a:off x="994727" y="1664652"/>
            <a:ext cx="5915025" cy="1781175"/>
          </a:xfrm>
          <a:prstGeom prst="rect">
            <a:avLst/>
          </a:prstGeom>
        </p:spPr>
      </p:pic>
      <p:sp>
        <p:nvSpPr>
          <p:cNvPr id="5" name="TextBox 4"/>
          <p:cNvSpPr txBox="1"/>
          <p:nvPr/>
        </p:nvSpPr>
        <p:spPr>
          <a:xfrm>
            <a:off x="883920" y="3749040"/>
            <a:ext cx="10495280" cy="2031325"/>
          </a:xfrm>
          <a:prstGeom prst="rect">
            <a:avLst/>
          </a:prstGeom>
          <a:noFill/>
        </p:spPr>
        <p:txBody>
          <a:bodyPr wrap="square" rtlCol="0">
            <a:spAutoFit/>
          </a:bodyPr>
          <a:lstStyle/>
          <a:p>
            <a:r>
              <a:rPr lang="en-US" dirty="0" smtClean="0"/>
              <a:t>Subset #1 is a closer look on those people &amp; households identified in Households with and without children as being veterans.</a:t>
            </a:r>
          </a:p>
          <a:p>
            <a:endParaRPr lang="en-US" dirty="0"/>
          </a:p>
          <a:p>
            <a:r>
              <a:rPr lang="en-US" dirty="0" smtClean="0"/>
              <a:t>The total number of Veterans in Veteran household should match the numbers reported in the subpopulations for each provider type.</a:t>
            </a:r>
          </a:p>
          <a:p>
            <a:endParaRPr lang="en-US" dirty="0"/>
          </a:p>
          <a:p>
            <a:r>
              <a:rPr lang="en-US" dirty="0" smtClean="0"/>
              <a:t>The additional demographics (age, gender, ethnicity, and race) should only be recorded for Veterans.</a:t>
            </a:r>
            <a:endParaRPr lang="en-US" dirty="0"/>
          </a:p>
        </p:txBody>
      </p:sp>
    </p:spTree>
    <p:extLst>
      <p:ext uri="{BB962C8B-B14F-4D97-AF65-F5344CB8AC3E}">
        <p14:creationId xmlns:p14="http://schemas.microsoft.com/office/powerpoint/2010/main" val="12131686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83920"/>
          </a:xfrm>
        </p:spPr>
        <p:txBody>
          <a:bodyPr>
            <a:normAutofit/>
          </a:bodyPr>
          <a:lstStyle/>
          <a:p>
            <a:r>
              <a:rPr lang="en-US" sz="4000" b="1" dirty="0" smtClean="0"/>
              <a:t>Subset #2:  Parenting Youth</a:t>
            </a:r>
            <a:endParaRPr lang="en-US" sz="4000" b="1" dirty="0"/>
          </a:p>
        </p:txBody>
      </p:sp>
      <p:sp>
        <p:nvSpPr>
          <p:cNvPr id="5" name="TextBox 4"/>
          <p:cNvSpPr txBox="1"/>
          <p:nvPr/>
        </p:nvSpPr>
        <p:spPr>
          <a:xfrm>
            <a:off x="914400" y="4480560"/>
            <a:ext cx="10495280" cy="2031325"/>
          </a:xfrm>
          <a:prstGeom prst="rect">
            <a:avLst/>
          </a:prstGeom>
          <a:noFill/>
        </p:spPr>
        <p:txBody>
          <a:bodyPr wrap="square" rtlCol="0">
            <a:spAutoFit/>
          </a:bodyPr>
          <a:lstStyle/>
          <a:p>
            <a:r>
              <a:rPr lang="en-US" dirty="0" smtClean="0"/>
              <a:t>Subset #2 is a closer look on those people &amp; households with adults between the ages of 18-24 who have children under the age of 18 </a:t>
            </a:r>
            <a:r>
              <a:rPr lang="en-US" b="1" u="sng" dirty="0" smtClean="0"/>
              <a:t>or</a:t>
            </a:r>
            <a:r>
              <a:rPr lang="en-US" dirty="0" smtClean="0"/>
              <a:t> youth under 18 who have a child under 18. </a:t>
            </a:r>
          </a:p>
          <a:p>
            <a:pPr marL="285750" indent="-285750">
              <a:buFont typeface="Arial" panose="020B0604020202020204" pitchFamily="34" charset="0"/>
              <a:buChar char="•"/>
            </a:pPr>
            <a:r>
              <a:rPr lang="en-US" dirty="0" smtClean="0"/>
              <a:t>If there is 1 adult, that 1 adult must be between 18-24. </a:t>
            </a:r>
          </a:p>
          <a:p>
            <a:pPr marL="285750" indent="-285750">
              <a:buFont typeface="Arial" panose="020B0604020202020204" pitchFamily="34" charset="0"/>
              <a:buChar char="•"/>
            </a:pPr>
            <a:r>
              <a:rPr lang="en-US" dirty="0" smtClean="0"/>
              <a:t>If there are 2 adults, BOTH adults must be between 18-24.</a:t>
            </a:r>
          </a:p>
          <a:p>
            <a:endParaRPr lang="en-US" dirty="0"/>
          </a:p>
          <a:p>
            <a:r>
              <a:rPr lang="en-US" dirty="0" smtClean="0"/>
              <a:t>The additional demographics (age, gender, ethnicity, and race) should only be recorded for Parenting Youth (not their children).</a:t>
            </a:r>
            <a:endParaRPr lang="en-US" dirty="0"/>
          </a:p>
        </p:txBody>
      </p:sp>
      <p:pic>
        <p:nvPicPr>
          <p:cNvPr id="3" name="Picture 2"/>
          <p:cNvPicPr>
            <a:picLocks noChangeAspect="1"/>
          </p:cNvPicPr>
          <p:nvPr/>
        </p:nvPicPr>
        <p:blipFill>
          <a:blip r:embed="rId2"/>
          <a:stretch>
            <a:fillRect/>
          </a:stretch>
        </p:blipFill>
        <p:spPr>
          <a:xfrm>
            <a:off x="1010285" y="1493520"/>
            <a:ext cx="6534150" cy="2771775"/>
          </a:xfrm>
          <a:prstGeom prst="rect">
            <a:avLst/>
          </a:prstGeom>
        </p:spPr>
      </p:pic>
      <p:sp>
        <p:nvSpPr>
          <p:cNvPr id="6" name="TextBox 5"/>
          <p:cNvSpPr txBox="1"/>
          <p:nvPr/>
        </p:nvSpPr>
        <p:spPr>
          <a:xfrm>
            <a:off x="8016240" y="1320800"/>
            <a:ext cx="2438400" cy="646331"/>
          </a:xfrm>
          <a:prstGeom prst="rect">
            <a:avLst/>
          </a:prstGeom>
          <a:noFill/>
        </p:spPr>
        <p:txBody>
          <a:bodyPr wrap="square" rtlCol="0">
            <a:spAutoFit/>
          </a:bodyPr>
          <a:lstStyle/>
          <a:p>
            <a:r>
              <a:rPr lang="en-US" dirty="0" smtClean="0"/>
              <a:t>Subset of Households with children</a:t>
            </a:r>
            <a:endParaRPr lang="en-US" dirty="0"/>
          </a:p>
        </p:txBody>
      </p:sp>
    </p:spTree>
    <p:extLst>
      <p:ext uri="{BB962C8B-B14F-4D97-AF65-F5344CB8AC3E}">
        <p14:creationId xmlns:p14="http://schemas.microsoft.com/office/powerpoint/2010/main" val="605716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the PIT?</a:t>
            </a:r>
            <a:endParaRPr lang="en-US" b="1" dirty="0"/>
          </a:p>
        </p:txBody>
      </p:sp>
      <p:sp>
        <p:nvSpPr>
          <p:cNvPr id="3" name="Content Placeholder 2"/>
          <p:cNvSpPr>
            <a:spLocks noGrp="1"/>
          </p:cNvSpPr>
          <p:nvPr>
            <p:ph idx="1"/>
          </p:nvPr>
        </p:nvSpPr>
        <p:spPr/>
        <p:txBody>
          <a:bodyPr/>
          <a:lstStyle/>
          <a:p>
            <a:r>
              <a:rPr lang="en-US" dirty="0"/>
              <a:t>A Point-in-Time, or PIT, count is a statistically reliable, unduplicated count of people experiencing homelessness during a designated one-night period. </a:t>
            </a:r>
            <a:endParaRPr lang="en-US" dirty="0" smtClean="0"/>
          </a:p>
          <a:p>
            <a:r>
              <a:rPr lang="en-US" dirty="0" smtClean="0"/>
              <a:t>A </a:t>
            </a:r>
            <a:r>
              <a:rPr lang="en-US" dirty="0"/>
              <a:t>PIT count is intended to capture a minimum amount of information on the homeless population in order to create a “snapshot” of what homelessness looks like in a neighborhood, city, or state. </a:t>
            </a:r>
            <a:endParaRPr lang="en-US" dirty="0" smtClean="0"/>
          </a:p>
          <a:p>
            <a:r>
              <a:rPr lang="en-US" dirty="0" smtClean="0"/>
              <a:t>A PIT count </a:t>
            </a:r>
            <a:r>
              <a:rPr lang="en-US" b="1" u="sng" dirty="0" smtClean="0"/>
              <a:t>does not</a:t>
            </a:r>
            <a:r>
              <a:rPr lang="en-US" dirty="0" smtClean="0"/>
              <a:t>:</a:t>
            </a:r>
          </a:p>
          <a:p>
            <a:pPr lvl="1"/>
            <a:r>
              <a:rPr lang="en-US" dirty="0" smtClean="0"/>
              <a:t>Count everyone that has been homeless ever in a particular community</a:t>
            </a:r>
          </a:p>
          <a:p>
            <a:pPr lvl="1"/>
            <a:r>
              <a:rPr lang="en-US" dirty="0" smtClean="0"/>
              <a:t>Promise 100% accuracy</a:t>
            </a:r>
          </a:p>
          <a:p>
            <a:pPr lvl="1"/>
            <a:r>
              <a:rPr lang="en-US" dirty="0" smtClean="0"/>
              <a:t>Work without volunteers and community support</a:t>
            </a:r>
          </a:p>
          <a:p>
            <a:pPr marL="274320" lvl="1" indent="0">
              <a:buNone/>
            </a:pPr>
            <a:endParaRPr lang="en-US" dirty="0" smtClean="0"/>
          </a:p>
          <a:p>
            <a:pPr marL="274320" lvl="1" indent="0">
              <a:buNone/>
            </a:pPr>
            <a:endParaRPr lang="en-US" dirty="0"/>
          </a:p>
          <a:p>
            <a:endParaRPr lang="en-US" dirty="0"/>
          </a:p>
        </p:txBody>
      </p:sp>
    </p:spTree>
    <p:extLst>
      <p:ext uri="{BB962C8B-B14F-4D97-AF65-F5344CB8AC3E}">
        <p14:creationId xmlns:p14="http://schemas.microsoft.com/office/powerpoint/2010/main" val="12958842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83920"/>
          </a:xfrm>
        </p:spPr>
        <p:txBody>
          <a:bodyPr>
            <a:normAutofit/>
          </a:bodyPr>
          <a:lstStyle/>
          <a:p>
            <a:r>
              <a:rPr lang="en-US" sz="4000" b="1" dirty="0" smtClean="0"/>
              <a:t>Subset #2:  Young Adults</a:t>
            </a:r>
            <a:endParaRPr lang="en-US" sz="4000" b="1" dirty="0"/>
          </a:p>
        </p:txBody>
      </p:sp>
      <p:sp>
        <p:nvSpPr>
          <p:cNvPr id="5" name="TextBox 4"/>
          <p:cNvSpPr txBox="1"/>
          <p:nvPr/>
        </p:nvSpPr>
        <p:spPr>
          <a:xfrm>
            <a:off x="765810" y="3881120"/>
            <a:ext cx="10495280" cy="923330"/>
          </a:xfrm>
          <a:prstGeom prst="rect">
            <a:avLst/>
          </a:prstGeom>
          <a:noFill/>
        </p:spPr>
        <p:txBody>
          <a:bodyPr wrap="square" rtlCol="0">
            <a:spAutoFit/>
          </a:bodyPr>
          <a:lstStyle/>
          <a:p>
            <a:r>
              <a:rPr lang="en-US" dirty="0" smtClean="0"/>
              <a:t>Subset #2 is a closer look on those people &amp; households without children who are between the ages of 18-24. </a:t>
            </a:r>
          </a:p>
          <a:p>
            <a:endParaRPr lang="en-US" dirty="0"/>
          </a:p>
          <a:p>
            <a:r>
              <a:rPr lang="en-US" dirty="0" smtClean="0"/>
              <a:t>The additional demographics (age, gender, ethnicity, and race) should only be recorded for Young adults only. </a:t>
            </a:r>
            <a:endParaRPr lang="en-US" dirty="0"/>
          </a:p>
        </p:txBody>
      </p:sp>
      <p:sp>
        <p:nvSpPr>
          <p:cNvPr id="6" name="TextBox 5"/>
          <p:cNvSpPr txBox="1"/>
          <p:nvPr/>
        </p:nvSpPr>
        <p:spPr>
          <a:xfrm>
            <a:off x="8016240" y="1320800"/>
            <a:ext cx="2438400" cy="646331"/>
          </a:xfrm>
          <a:prstGeom prst="rect">
            <a:avLst/>
          </a:prstGeom>
          <a:noFill/>
        </p:spPr>
        <p:txBody>
          <a:bodyPr wrap="square" rtlCol="0">
            <a:spAutoFit/>
          </a:bodyPr>
          <a:lstStyle/>
          <a:p>
            <a:r>
              <a:rPr lang="en-US" dirty="0" smtClean="0"/>
              <a:t>Subset of Households without children</a:t>
            </a:r>
            <a:endParaRPr lang="en-US" dirty="0"/>
          </a:p>
        </p:txBody>
      </p:sp>
      <p:pic>
        <p:nvPicPr>
          <p:cNvPr id="4" name="Picture 3"/>
          <p:cNvPicPr>
            <a:picLocks noChangeAspect="1"/>
          </p:cNvPicPr>
          <p:nvPr/>
        </p:nvPicPr>
        <p:blipFill>
          <a:blip r:embed="rId2"/>
          <a:stretch>
            <a:fillRect/>
          </a:stretch>
        </p:blipFill>
        <p:spPr>
          <a:xfrm>
            <a:off x="765810" y="1643965"/>
            <a:ext cx="6686550" cy="1838325"/>
          </a:xfrm>
          <a:prstGeom prst="rect">
            <a:avLst/>
          </a:prstGeom>
        </p:spPr>
      </p:pic>
    </p:spTree>
    <p:extLst>
      <p:ext uri="{BB962C8B-B14F-4D97-AF65-F5344CB8AC3E}">
        <p14:creationId xmlns:p14="http://schemas.microsoft.com/office/powerpoint/2010/main" val="16854706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22960"/>
          </a:xfrm>
        </p:spPr>
        <p:txBody>
          <a:bodyPr>
            <a:normAutofit/>
          </a:bodyPr>
          <a:lstStyle/>
          <a:p>
            <a:r>
              <a:rPr lang="en-US" sz="4000" b="1" dirty="0" smtClean="0"/>
              <a:t>Youth</a:t>
            </a:r>
            <a:endParaRPr lang="en-US" sz="4000" b="1" dirty="0"/>
          </a:p>
        </p:txBody>
      </p:sp>
      <p:sp>
        <p:nvSpPr>
          <p:cNvPr id="3" name="Content Placeholder 2"/>
          <p:cNvSpPr>
            <a:spLocks noGrp="1"/>
          </p:cNvSpPr>
          <p:nvPr>
            <p:ph idx="1"/>
          </p:nvPr>
        </p:nvSpPr>
        <p:spPr>
          <a:xfrm>
            <a:off x="914400" y="1564640"/>
            <a:ext cx="10101471" cy="4886960"/>
          </a:xfrm>
        </p:spPr>
        <p:txBody>
          <a:bodyPr>
            <a:normAutofit lnSpcReduction="10000"/>
          </a:bodyPr>
          <a:lstStyle/>
          <a:p>
            <a:r>
              <a:rPr lang="en-US" dirty="0" smtClean="0"/>
              <a:t>“Youth” is defined as persons under age 25, including children under 18 and young adults ages 18-24.</a:t>
            </a:r>
          </a:p>
          <a:p>
            <a:r>
              <a:rPr lang="en-US" dirty="0" smtClean="0"/>
              <a:t>There are 2 main types of youth that can be counted during the PIT:</a:t>
            </a:r>
          </a:p>
          <a:p>
            <a:pPr lvl="1"/>
            <a:endParaRPr lang="en-US" b="1" dirty="0" smtClean="0"/>
          </a:p>
          <a:p>
            <a:pPr lvl="1"/>
            <a:r>
              <a:rPr lang="en-US" b="1" dirty="0" smtClean="0"/>
              <a:t>Parenting Youth </a:t>
            </a:r>
          </a:p>
          <a:p>
            <a:pPr lvl="2"/>
            <a:r>
              <a:rPr lang="en-US" dirty="0" smtClean="0"/>
              <a:t>A youth who identifies as the parent or legal guardian of one or more children who are present with or sleeping in the same place as the youth parent, where there is no person over the age of 24 in the household.</a:t>
            </a:r>
          </a:p>
          <a:p>
            <a:pPr lvl="1"/>
            <a:endParaRPr lang="en-US" b="1" dirty="0" smtClean="0"/>
          </a:p>
          <a:p>
            <a:pPr lvl="1"/>
            <a:r>
              <a:rPr lang="en-US" b="1" dirty="0" smtClean="0"/>
              <a:t>Unaccompanied Youth</a:t>
            </a:r>
          </a:p>
          <a:p>
            <a:pPr lvl="2"/>
            <a:r>
              <a:rPr lang="en-US" dirty="0" smtClean="0"/>
              <a:t>Unaccompanied youth are persons under age 25 who are not accompanied by a parent or guardian and are not a parent presenting with or sleeping in the same place as his/her child(</a:t>
            </a:r>
            <a:r>
              <a:rPr lang="en-US" dirty="0" err="1" smtClean="0"/>
              <a:t>ren</a:t>
            </a:r>
            <a:r>
              <a:rPr lang="en-US" dirty="0" smtClean="0"/>
              <a:t>).</a:t>
            </a:r>
          </a:p>
          <a:p>
            <a:pPr lvl="3"/>
            <a:r>
              <a:rPr lang="en-US" dirty="0" smtClean="0"/>
              <a:t>Young Adults = 18-24</a:t>
            </a:r>
          </a:p>
          <a:p>
            <a:pPr lvl="3"/>
            <a:r>
              <a:rPr lang="en-US" dirty="0" smtClean="0"/>
              <a:t>Unaccompanied = under age 18</a:t>
            </a:r>
          </a:p>
          <a:p>
            <a:pPr lvl="2"/>
            <a:r>
              <a:rPr lang="en-US" dirty="0" smtClean="0"/>
              <a:t>Unaccompanied youth are single youth, youth couples, and groups of youth presenting together as a household.</a:t>
            </a:r>
            <a:endParaRPr lang="en-US" dirty="0"/>
          </a:p>
        </p:txBody>
      </p:sp>
    </p:spTree>
    <p:extLst>
      <p:ext uri="{BB962C8B-B14F-4D97-AF65-F5344CB8AC3E}">
        <p14:creationId xmlns:p14="http://schemas.microsoft.com/office/powerpoint/2010/main" val="39706258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Unsheltered Count</a:t>
            </a:r>
            <a:endParaRPr lang="en-US" sz="4000" b="1" dirty="0"/>
          </a:p>
        </p:txBody>
      </p:sp>
      <p:sp>
        <p:nvSpPr>
          <p:cNvPr id="3" name="Content Placeholder 2"/>
          <p:cNvSpPr>
            <a:spLocks noGrp="1"/>
          </p:cNvSpPr>
          <p:nvPr>
            <p:ph idx="1"/>
          </p:nvPr>
        </p:nvSpPr>
        <p:spPr>
          <a:xfrm>
            <a:off x="710214" y="1509204"/>
            <a:ext cx="10688714" cy="4935984"/>
          </a:xfrm>
        </p:spPr>
        <p:txBody>
          <a:bodyPr>
            <a:normAutofit/>
          </a:bodyPr>
          <a:lstStyle/>
          <a:p>
            <a:pPr>
              <a:lnSpc>
                <a:spcPct val="120000"/>
              </a:lnSpc>
            </a:pPr>
            <a:r>
              <a:rPr lang="en-US" dirty="0" smtClean="0"/>
              <a:t>The Unsheltered Count consists of two parts:</a:t>
            </a:r>
          </a:p>
          <a:p>
            <a:pPr marL="274320" lvl="1" indent="0">
              <a:lnSpc>
                <a:spcPct val="120000"/>
              </a:lnSpc>
              <a:buNone/>
            </a:pPr>
            <a:r>
              <a:rPr lang="en-US" dirty="0" smtClean="0"/>
              <a:t>	(1) Overnight street count or known location count</a:t>
            </a:r>
          </a:p>
          <a:p>
            <a:pPr marL="274320" lvl="1" indent="0">
              <a:lnSpc>
                <a:spcPct val="120000"/>
              </a:lnSpc>
              <a:buNone/>
            </a:pPr>
            <a:r>
              <a:rPr lang="en-US" dirty="0" smtClean="0"/>
              <a:t>	(2) Service based post-count</a:t>
            </a:r>
            <a:endParaRPr lang="en-US" dirty="0"/>
          </a:p>
          <a:p>
            <a:pPr>
              <a:lnSpc>
                <a:spcPct val="120000"/>
              </a:lnSpc>
            </a:pPr>
            <a:r>
              <a:rPr lang="en-US" dirty="0" smtClean="0"/>
              <a:t>To collect demographic </a:t>
            </a:r>
            <a:r>
              <a:rPr lang="en-US" dirty="0" smtClean="0"/>
              <a:t>and subpopulation information, a survey must be administered.</a:t>
            </a:r>
          </a:p>
          <a:p>
            <a:pPr lvl="1">
              <a:lnSpc>
                <a:spcPct val="120000"/>
              </a:lnSpc>
            </a:pPr>
            <a:r>
              <a:rPr lang="en-US" dirty="0" smtClean="0"/>
              <a:t>Determine eligibility under the homeless definition</a:t>
            </a:r>
          </a:p>
          <a:p>
            <a:pPr lvl="1">
              <a:lnSpc>
                <a:spcPct val="120000"/>
              </a:lnSpc>
            </a:pPr>
            <a:r>
              <a:rPr lang="en-US" dirty="0" smtClean="0"/>
              <a:t>Avoid deduplication</a:t>
            </a:r>
          </a:p>
          <a:p>
            <a:pPr>
              <a:lnSpc>
                <a:spcPct val="120000"/>
              </a:lnSpc>
            </a:pPr>
            <a:r>
              <a:rPr lang="en-US" dirty="0" smtClean="0"/>
              <a:t>The surveys are collected, reviewed, screened, and submitted to the PIT lead.</a:t>
            </a:r>
          </a:p>
          <a:p>
            <a:pPr>
              <a:lnSpc>
                <a:spcPct val="120000"/>
              </a:lnSpc>
            </a:pPr>
            <a:r>
              <a:rPr lang="en-US" dirty="0" smtClean="0"/>
              <a:t>The PIT lead is required to complete the </a:t>
            </a:r>
            <a:r>
              <a:rPr lang="en-US" b="1" u="sng" dirty="0" smtClean="0">
                <a:solidFill>
                  <a:srgbClr val="FF0000"/>
                </a:solidFill>
              </a:rPr>
              <a:t>Non-WISP Form.</a:t>
            </a:r>
          </a:p>
          <a:p>
            <a:pPr>
              <a:lnSpc>
                <a:spcPct val="120000"/>
              </a:lnSpc>
            </a:pPr>
            <a:r>
              <a:rPr lang="en-US" dirty="0" smtClean="0"/>
              <a:t> Unsheltered PIT information is NOT recorded on the HIC.   </a:t>
            </a: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2105253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For the January PIT count, the approved Survey Tools </a:t>
            </a:r>
            <a:r>
              <a:rPr lang="en-US" u="sng" dirty="0" smtClean="0"/>
              <a:t>are similar but NOT the same </a:t>
            </a:r>
            <a:r>
              <a:rPr lang="en-US" dirty="0" smtClean="0"/>
              <a:t>as the ones used in the July 2015 PIT count.  The revised Interview survey and the Observation form will be posted on the website &amp; emailed out to PIT leads. </a:t>
            </a:r>
          </a:p>
          <a:p>
            <a:pPr>
              <a:lnSpc>
                <a:spcPct val="120000"/>
              </a:lnSpc>
            </a:pPr>
            <a:r>
              <a:rPr lang="en-US" dirty="0" smtClean="0"/>
              <a:t>One of these survey tools </a:t>
            </a:r>
            <a:r>
              <a:rPr lang="en-US" b="1" u="sng" dirty="0" smtClean="0"/>
              <a:t>must</a:t>
            </a:r>
            <a:r>
              <a:rPr lang="en-US" dirty="0" smtClean="0"/>
              <a:t> be completed for all persons counted in the unsheltered count of the PIT. </a:t>
            </a:r>
          </a:p>
          <a:p>
            <a:pPr lvl="1">
              <a:lnSpc>
                <a:spcPct val="120000"/>
              </a:lnSpc>
            </a:pPr>
            <a:r>
              <a:rPr lang="en-US" dirty="0" smtClean="0"/>
              <a:t>This includes the overnight street/known location count and the service based count. </a:t>
            </a:r>
          </a:p>
          <a:p>
            <a:pPr lvl="1">
              <a:lnSpc>
                <a:spcPct val="120000"/>
              </a:lnSpc>
            </a:pPr>
            <a:r>
              <a:rPr lang="en-US" dirty="0" smtClean="0"/>
              <a:t>The </a:t>
            </a:r>
            <a:r>
              <a:rPr lang="en-US" dirty="0" smtClean="0">
                <a:solidFill>
                  <a:srgbClr val="FF0000"/>
                </a:solidFill>
              </a:rPr>
              <a:t>Observation tool </a:t>
            </a:r>
            <a:r>
              <a:rPr lang="en-US" dirty="0" smtClean="0"/>
              <a:t>should only be considered as a last resort during the overnight street/known location count.  It </a:t>
            </a:r>
            <a:r>
              <a:rPr lang="en-US" u="sng" dirty="0" smtClean="0"/>
              <a:t>cannot</a:t>
            </a:r>
            <a:r>
              <a:rPr lang="en-US" dirty="0" smtClean="0"/>
              <a:t> be used in the service based count.</a:t>
            </a:r>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0743965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VI-SPDAT &amp; F-VI-SPDAT</a:t>
            </a:r>
            <a:endParaRPr lang="en-US" b="1" dirty="0"/>
          </a:p>
        </p:txBody>
      </p:sp>
      <p:sp>
        <p:nvSpPr>
          <p:cNvPr id="3" name="Content Placeholder 2"/>
          <p:cNvSpPr>
            <a:spLocks noGrp="1"/>
          </p:cNvSpPr>
          <p:nvPr>
            <p:ph idx="1"/>
          </p:nvPr>
        </p:nvSpPr>
        <p:spPr>
          <a:xfrm>
            <a:off x="887768" y="2057400"/>
            <a:ext cx="10128104" cy="4038600"/>
          </a:xfrm>
        </p:spPr>
        <p:txBody>
          <a:bodyPr/>
          <a:lstStyle/>
          <a:p>
            <a:r>
              <a:rPr lang="en-US" dirty="0"/>
              <a:t>A continua can </a:t>
            </a:r>
            <a:r>
              <a:rPr lang="en-US" dirty="0" smtClean="0"/>
              <a:t>choose to administer the </a:t>
            </a:r>
            <a:r>
              <a:rPr lang="en-US" dirty="0"/>
              <a:t>VI-SPDAT and the </a:t>
            </a:r>
            <a:r>
              <a:rPr lang="en-US" dirty="0" smtClean="0"/>
              <a:t>F-VI-SPDAT in addition to the survey tool.</a:t>
            </a:r>
          </a:p>
          <a:p>
            <a:r>
              <a:rPr lang="en-US" dirty="0" smtClean="0"/>
              <a:t>It is NOT required for the PIT.</a:t>
            </a:r>
          </a:p>
          <a:p>
            <a:r>
              <a:rPr lang="en-US" dirty="0" smtClean="0"/>
              <a:t>However, to be added to the priority list for Coordinated Entry, a VI-SPDAT/F-VI-SPDAT is required to be administered. </a:t>
            </a:r>
          </a:p>
          <a:p>
            <a:pPr lvl="1"/>
            <a:r>
              <a:rPr lang="en-US" i="1" dirty="0" smtClean="0"/>
              <a:t>See Coordinated Entry policy &amp; prioritization for RRH, TH, and PSH programs.</a:t>
            </a:r>
            <a:endParaRPr lang="en-US" i="1" dirty="0"/>
          </a:p>
          <a:p>
            <a:endParaRPr lang="en-US" dirty="0"/>
          </a:p>
        </p:txBody>
      </p:sp>
    </p:spTree>
    <p:extLst>
      <p:ext uri="{BB962C8B-B14F-4D97-AF65-F5344CB8AC3E}">
        <p14:creationId xmlns:p14="http://schemas.microsoft.com/office/powerpoint/2010/main" val="8093932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85000" lnSpcReduction="20000"/>
          </a:bodyPr>
          <a:lstStyle/>
          <a:p>
            <a:pPr>
              <a:lnSpc>
                <a:spcPct val="120000"/>
              </a:lnSpc>
            </a:pPr>
            <a:r>
              <a:rPr lang="en-US" dirty="0" smtClean="0"/>
              <a:t>The Unsheltered PIT Count Survey – must be used for both the overnight street count/known location count AND the service-based post-PIT count.</a:t>
            </a:r>
          </a:p>
          <a:p>
            <a:pPr>
              <a:lnSpc>
                <a:spcPct val="120000"/>
              </a:lnSpc>
            </a:pPr>
            <a:r>
              <a:rPr lang="en-US" dirty="0" smtClean="0"/>
              <a:t>The survey is in WORD and has 5 parts:</a:t>
            </a:r>
          </a:p>
          <a:p>
            <a:pPr lvl="1">
              <a:lnSpc>
                <a:spcPct val="120000"/>
              </a:lnSpc>
            </a:pPr>
            <a:r>
              <a:rPr lang="en-US" dirty="0" smtClean="0"/>
              <a:t>Questions for the person administering the survey</a:t>
            </a:r>
          </a:p>
          <a:p>
            <a:pPr lvl="1">
              <a:lnSpc>
                <a:spcPct val="120000"/>
              </a:lnSpc>
            </a:pPr>
            <a:r>
              <a:rPr lang="en-US" dirty="0" smtClean="0"/>
              <a:t>Eligibility for the survey</a:t>
            </a:r>
          </a:p>
          <a:p>
            <a:pPr lvl="1">
              <a:lnSpc>
                <a:spcPct val="120000"/>
              </a:lnSpc>
            </a:pPr>
            <a:r>
              <a:rPr lang="en-US" dirty="0" smtClean="0"/>
              <a:t>Head of Household</a:t>
            </a:r>
          </a:p>
          <a:p>
            <a:pPr lvl="1">
              <a:lnSpc>
                <a:spcPct val="120000"/>
              </a:lnSpc>
            </a:pPr>
            <a:r>
              <a:rPr lang="en-US" dirty="0" smtClean="0"/>
              <a:t>Subpopulation for Head of Household</a:t>
            </a:r>
          </a:p>
          <a:p>
            <a:pPr lvl="1">
              <a:lnSpc>
                <a:spcPct val="120000"/>
              </a:lnSpc>
            </a:pPr>
            <a:r>
              <a:rPr lang="en-US" dirty="0" smtClean="0"/>
              <a:t>Household Type</a:t>
            </a:r>
          </a:p>
          <a:p>
            <a:pPr lvl="1">
              <a:lnSpc>
                <a:spcPct val="120000"/>
              </a:lnSpc>
            </a:pPr>
            <a:r>
              <a:rPr lang="en-US" dirty="0" smtClean="0"/>
              <a:t>Optional Questions</a:t>
            </a:r>
          </a:p>
          <a:p>
            <a:pPr>
              <a:lnSpc>
                <a:spcPct val="120000"/>
              </a:lnSpc>
            </a:pPr>
            <a:r>
              <a:rPr lang="en-US" dirty="0" smtClean="0"/>
              <a:t>If the survey should include additional adults and/or children, there are pages dedicated to those specific people. You can make additional copies as needed.  </a:t>
            </a:r>
          </a:p>
          <a:p>
            <a:pPr>
              <a:lnSpc>
                <a:spcPct val="120000"/>
              </a:lnSpc>
            </a:pPr>
            <a:r>
              <a:rPr lang="en-US" dirty="0" smtClean="0"/>
              <a:t>In addition, if the child is an unaccompanied youth under the age of 18, then there are specific information required.</a:t>
            </a:r>
            <a:endParaRPr lang="en-US" dirty="0"/>
          </a:p>
          <a:p>
            <a:pPr>
              <a:lnSpc>
                <a:spcPct val="120000"/>
              </a:lnSpc>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3566199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Observation Only Form</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20000"/>
          </a:bodyPr>
          <a:lstStyle/>
          <a:p>
            <a:pPr>
              <a:lnSpc>
                <a:spcPct val="120000"/>
              </a:lnSpc>
            </a:pPr>
            <a:r>
              <a:rPr lang="en-US" dirty="0" smtClean="0"/>
              <a:t>This form should only be used as a last resort in connection with the overnight street count/known location count.  </a:t>
            </a:r>
          </a:p>
          <a:p>
            <a:pPr lvl="1">
              <a:lnSpc>
                <a:spcPct val="120000"/>
              </a:lnSpc>
            </a:pPr>
            <a:r>
              <a:rPr lang="en-US" dirty="0" smtClean="0"/>
              <a:t>It cannot be used with the service-based post PIT count process. </a:t>
            </a:r>
          </a:p>
          <a:p>
            <a:pPr>
              <a:lnSpc>
                <a:spcPct val="120000"/>
              </a:lnSpc>
            </a:pPr>
            <a:r>
              <a:rPr lang="en-US" dirty="0" smtClean="0"/>
              <a:t>Part 1: questions about person administering the survey</a:t>
            </a:r>
          </a:p>
          <a:p>
            <a:pPr lvl="1">
              <a:lnSpc>
                <a:spcPct val="120000"/>
              </a:lnSpc>
            </a:pPr>
            <a:r>
              <a:rPr lang="en-US" dirty="0" smtClean="0"/>
              <a:t>Name, local continua, type of surveyor, city/location</a:t>
            </a:r>
          </a:p>
          <a:p>
            <a:pPr>
              <a:lnSpc>
                <a:spcPct val="120000"/>
              </a:lnSpc>
            </a:pPr>
            <a:r>
              <a:rPr lang="en-US" dirty="0" smtClean="0"/>
              <a:t>Part 2: observations</a:t>
            </a:r>
          </a:p>
          <a:p>
            <a:pPr lvl="1">
              <a:lnSpc>
                <a:spcPct val="120000"/>
              </a:lnSpc>
            </a:pPr>
            <a:r>
              <a:rPr lang="en-US" dirty="0" smtClean="0"/>
              <a:t>Number of people, adults, children, homeless*</a:t>
            </a:r>
          </a:p>
          <a:p>
            <a:pPr lvl="1">
              <a:lnSpc>
                <a:spcPct val="120000"/>
              </a:lnSpc>
            </a:pPr>
            <a:r>
              <a:rPr lang="en-US" dirty="0" smtClean="0"/>
              <a:t>Age range, gender, race, ethnicity</a:t>
            </a:r>
          </a:p>
          <a:p>
            <a:pPr lvl="1">
              <a:lnSpc>
                <a:spcPct val="120000"/>
              </a:lnSpc>
            </a:pPr>
            <a:r>
              <a:rPr lang="en-US" dirty="0" smtClean="0"/>
              <a:t>Other information/identifying characteristics</a:t>
            </a:r>
          </a:p>
          <a:p>
            <a:pPr>
              <a:lnSpc>
                <a:spcPct val="120000"/>
              </a:lnSpc>
            </a:pPr>
            <a:r>
              <a:rPr lang="en-US" dirty="0" smtClean="0"/>
              <a:t>*</a:t>
            </a:r>
            <a:r>
              <a:rPr lang="en-US" b="1" dirty="0" smtClean="0"/>
              <a:t>Note:  </a:t>
            </a:r>
            <a:r>
              <a:rPr lang="en-US" dirty="0" smtClean="0">
                <a:solidFill>
                  <a:srgbClr val="FF0000"/>
                </a:solidFill>
              </a:rPr>
              <a:t>unless you can say with reasonable certainty that based on a observer’s professional judgment the signs/clues indicating that the person is “definitely” unsheltered on Wednesday night and experiencing homelessness, they cannot be included.</a:t>
            </a:r>
          </a:p>
          <a:p>
            <a:pPr>
              <a:lnSpc>
                <a:spcPct val="120000"/>
              </a:lnSpc>
            </a:pPr>
            <a:endParaRPr lang="en-US" dirty="0" smtClean="0"/>
          </a:p>
          <a:p>
            <a:pPr>
              <a:lnSpc>
                <a:spcPct val="120000"/>
              </a:lnSpc>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7110695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Service Based Counts</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Service-based counting focuses on conducting interviews with people experiencing homelessness but not seeking shelter and unable to be found during the overnight street or known location count.  </a:t>
            </a:r>
          </a:p>
          <a:p>
            <a:pPr>
              <a:lnSpc>
                <a:spcPct val="120000"/>
              </a:lnSpc>
            </a:pPr>
            <a:r>
              <a:rPr lang="en-US" dirty="0" smtClean="0"/>
              <a:t>The service-based counting will serve as a SUPPLEMENT to the night of the count approach. </a:t>
            </a:r>
          </a:p>
          <a:p>
            <a:pPr lvl="1">
              <a:lnSpc>
                <a:spcPct val="120000"/>
              </a:lnSpc>
            </a:pPr>
            <a:r>
              <a:rPr lang="en-US" dirty="0" smtClean="0"/>
              <a:t>It requires face-to-face contact with the person and the administration of the Unsheltered Survey.   </a:t>
            </a:r>
          </a:p>
          <a:p>
            <a:pPr lvl="1">
              <a:lnSpc>
                <a:spcPct val="120000"/>
              </a:lnSpc>
            </a:pPr>
            <a:r>
              <a:rPr lang="en-US" dirty="0" smtClean="0"/>
              <a:t>The Balance of State </a:t>
            </a:r>
            <a:r>
              <a:rPr lang="en-US" dirty="0" err="1" smtClean="0"/>
              <a:t>CoC</a:t>
            </a:r>
            <a:r>
              <a:rPr lang="en-US" dirty="0" smtClean="0"/>
              <a:t> will allow post-count surveys to be administered and collected until </a:t>
            </a:r>
            <a:r>
              <a:rPr lang="en-US" b="1" dirty="0" smtClean="0"/>
              <a:t>Friday, January 29</a:t>
            </a:r>
            <a:r>
              <a:rPr lang="en-US" b="1" baseline="30000" dirty="0" smtClean="0"/>
              <a:t>th</a:t>
            </a:r>
            <a:r>
              <a:rPr lang="en-US" b="1" dirty="0" smtClean="0"/>
              <a:t> at </a:t>
            </a:r>
            <a:r>
              <a:rPr lang="en-US" b="1" dirty="0" smtClean="0">
                <a:solidFill>
                  <a:srgbClr val="FF0000"/>
                </a:solidFill>
              </a:rPr>
              <a:t>5:00 pm</a:t>
            </a:r>
            <a:r>
              <a:rPr lang="en-US" b="1" dirty="0" smtClean="0"/>
              <a:t>. </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7054317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Service Based Counts</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85000" lnSpcReduction="20000"/>
          </a:bodyPr>
          <a:lstStyle/>
          <a:p>
            <a:pPr>
              <a:lnSpc>
                <a:spcPct val="120000"/>
              </a:lnSpc>
            </a:pPr>
            <a:r>
              <a:rPr lang="en-US" dirty="0" smtClean="0"/>
              <a:t>Service Based Counts are an opportunity to connect with other partner agencies and community locations in which people experiencing homelessness may frequent.  </a:t>
            </a:r>
          </a:p>
          <a:p>
            <a:pPr>
              <a:lnSpc>
                <a:spcPct val="120000"/>
              </a:lnSpc>
            </a:pPr>
            <a:r>
              <a:rPr lang="en-US" b="1" dirty="0" smtClean="0"/>
              <a:t>This can include:  </a:t>
            </a:r>
          </a:p>
          <a:p>
            <a:pPr lvl="1">
              <a:lnSpc>
                <a:spcPct val="120000"/>
              </a:lnSpc>
            </a:pPr>
            <a:r>
              <a:rPr lang="en-US" dirty="0" smtClean="0"/>
              <a:t>Emergency shelters</a:t>
            </a:r>
          </a:p>
          <a:p>
            <a:pPr lvl="1">
              <a:lnSpc>
                <a:spcPct val="120000"/>
              </a:lnSpc>
            </a:pPr>
            <a:r>
              <a:rPr lang="en-US" dirty="0" smtClean="0"/>
              <a:t>meal </a:t>
            </a:r>
            <a:r>
              <a:rPr lang="en-US" dirty="0"/>
              <a:t>sites, </a:t>
            </a:r>
            <a:r>
              <a:rPr lang="en-US" dirty="0" smtClean="0"/>
              <a:t>food pantries </a:t>
            </a:r>
          </a:p>
          <a:p>
            <a:pPr lvl="1">
              <a:lnSpc>
                <a:spcPct val="120000"/>
              </a:lnSpc>
            </a:pPr>
            <a:r>
              <a:rPr lang="en-US" dirty="0" smtClean="0"/>
              <a:t>drop-in </a:t>
            </a:r>
            <a:r>
              <a:rPr lang="en-US" dirty="0"/>
              <a:t>centers, </a:t>
            </a:r>
            <a:r>
              <a:rPr lang="en-US" dirty="0" smtClean="0"/>
              <a:t>day shelters </a:t>
            </a:r>
          </a:p>
          <a:p>
            <a:pPr lvl="1">
              <a:lnSpc>
                <a:spcPct val="120000"/>
              </a:lnSpc>
            </a:pPr>
            <a:r>
              <a:rPr lang="en-US" dirty="0" smtClean="0"/>
              <a:t>human services, job service/workforce resource</a:t>
            </a:r>
          </a:p>
          <a:p>
            <a:pPr lvl="1">
              <a:lnSpc>
                <a:spcPct val="120000"/>
              </a:lnSpc>
            </a:pPr>
            <a:r>
              <a:rPr lang="en-US" dirty="0" smtClean="0"/>
              <a:t>community mental health center, hospital emergency rooms, free clinics</a:t>
            </a:r>
          </a:p>
          <a:p>
            <a:pPr lvl="1">
              <a:lnSpc>
                <a:spcPct val="120000"/>
              </a:lnSpc>
            </a:pPr>
            <a:r>
              <a:rPr lang="en-US" dirty="0" smtClean="0"/>
              <a:t>Alcohol &amp; Drug service centers</a:t>
            </a:r>
          </a:p>
          <a:p>
            <a:pPr lvl="1">
              <a:lnSpc>
                <a:spcPct val="120000"/>
              </a:lnSpc>
            </a:pPr>
            <a:r>
              <a:rPr lang="en-US" dirty="0" smtClean="0"/>
              <a:t>police department, probation/parole</a:t>
            </a:r>
          </a:p>
          <a:p>
            <a:pPr lvl="1">
              <a:lnSpc>
                <a:spcPct val="120000"/>
              </a:lnSpc>
            </a:pPr>
            <a:r>
              <a:rPr lang="en-US" dirty="0" smtClean="0"/>
              <a:t>libraries </a:t>
            </a:r>
          </a:p>
          <a:p>
            <a:pPr lvl="1">
              <a:lnSpc>
                <a:spcPct val="120000"/>
              </a:lnSpc>
            </a:pPr>
            <a:r>
              <a:rPr lang="en-US" dirty="0" smtClean="0"/>
              <a:t>Faith-based organizations</a:t>
            </a:r>
          </a:p>
          <a:p>
            <a:pPr lvl="1">
              <a:lnSpc>
                <a:spcPct val="120000"/>
              </a:lnSpc>
            </a:pPr>
            <a:r>
              <a:rPr lang="en-US" dirty="0" smtClean="0"/>
              <a:t>Youth Providers &amp; Runaway programs</a:t>
            </a:r>
          </a:p>
          <a:p>
            <a:pPr>
              <a:lnSpc>
                <a:spcPct val="120000"/>
              </a:lnSpc>
            </a:pPr>
            <a:endParaRPr lang="en-US" dirty="0"/>
          </a:p>
          <a:p>
            <a:pPr>
              <a:lnSpc>
                <a:spcPct val="120000"/>
              </a:lnSpc>
            </a:pPr>
            <a:endParaRPr lang="en-US" dirty="0" smtClean="0"/>
          </a:p>
          <a:p>
            <a:pPr>
              <a:lnSpc>
                <a:spcPct val="120000"/>
              </a:lnSpc>
            </a:pPr>
            <a:endParaRPr lang="en-US" dirty="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197737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847" y="609600"/>
            <a:ext cx="10281673" cy="784194"/>
          </a:xfrm>
        </p:spPr>
        <p:txBody>
          <a:bodyPr>
            <a:normAutofit/>
          </a:bodyPr>
          <a:lstStyle/>
          <a:p>
            <a:r>
              <a:rPr lang="en-US" sz="4000" b="1" dirty="0" smtClean="0"/>
              <a:t>How to Organize a Service Based Count?</a:t>
            </a:r>
            <a:endParaRPr lang="en-US" sz="4000" b="1" dirty="0"/>
          </a:p>
        </p:txBody>
      </p:sp>
      <p:sp>
        <p:nvSpPr>
          <p:cNvPr id="3" name="Content Placeholder 2"/>
          <p:cNvSpPr>
            <a:spLocks noGrp="1"/>
          </p:cNvSpPr>
          <p:nvPr>
            <p:ph idx="1"/>
          </p:nvPr>
        </p:nvSpPr>
        <p:spPr>
          <a:xfrm>
            <a:off x="648070" y="1518082"/>
            <a:ext cx="10715347" cy="4577918"/>
          </a:xfrm>
        </p:spPr>
        <p:txBody>
          <a:bodyPr>
            <a:normAutofit lnSpcReduction="10000"/>
          </a:bodyPr>
          <a:lstStyle/>
          <a:p>
            <a:r>
              <a:rPr lang="en-US" dirty="0" smtClean="0"/>
              <a:t>Host a homeless connect or outreach event on the Thursday and/or Friday after the count</a:t>
            </a:r>
          </a:p>
          <a:p>
            <a:pPr lvl="1"/>
            <a:r>
              <a:rPr lang="en-US" dirty="0" smtClean="0"/>
              <a:t>There are many examples of how this has been done across the Balance of State – in large &amp; small communities.</a:t>
            </a:r>
          </a:p>
          <a:p>
            <a:pPr lvl="1"/>
            <a:r>
              <a:rPr lang="en-US" dirty="0" smtClean="0"/>
              <a:t>Common theme – a meal, information about services, opportunities to engage with providers, and a short survey about where they slept Wednesday night</a:t>
            </a:r>
          </a:p>
          <a:p>
            <a:pPr lvl="1"/>
            <a:endParaRPr lang="en-US" dirty="0" smtClean="0"/>
          </a:p>
          <a:p>
            <a:r>
              <a:rPr lang="en-US" dirty="0" smtClean="0"/>
              <a:t>Ask emergency shelters to administer the survey to people presenting for shelter on Thursday or Friday – asking where they slept on Wednesday night</a:t>
            </a:r>
          </a:p>
          <a:p>
            <a:endParaRPr lang="en-US" dirty="0" smtClean="0"/>
          </a:p>
          <a:p>
            <a:r>
              <a:rPr lang="en-US" dirty="0" smtClean="0"/>
              <a:t>Ask meal sites, food pantries, drop in sites, free clinics, police department, and other places people experiencing homelessness may go or services they may access on Thursday or Friday to administer the survey asking people where they slept on Wednesday night</a:t>
            </a:r>
            <a:endParaRPr lang="en-US" dirty="0"/>
          </a:p>
        </p:txBody>
      </p:sp>
    </p:spTree>
    <p:extLst>
      <p:ext uri="{BB962C8B-B14F-4D97-AF65-F5344CB8AC3E}">
        <p14:creationId xmlns:p14="http://schemas.microsoft.com/office/powerpoint/2010/main" val="2661044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Night of the Count</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r>
              <a:rPr lang="en-US" dirty="0" smtClean="0"/>
              <a:t>The State of Wisconsin conducts a sheltered &amp; unsheltered PIT count on the last Wednesday of July in each of the 4 HUD-recognized Continua:  Balance of State, Dane, Milwaukee, and Racine.</a:t>
            </a:r>
          </a:p>
          <a:p>
            <a:pPr lvl="1">
              <a:lnSpc>
                <a:spcPct val="100000"/>
              </a:lnSpc>
              <a:buFont typeface="Wingdings" panose="05000000000000000000" pitchFamily="2" charset="2"/>
              <a:buChar char="Ø"/>
            </a:pPr>
            <a:endParaRPr lang="en-US" sz="1000" b="1" dirty="0"/>
          </a:p>
          <a:p>
            <a:pPr lvl="1">
              <a:lnSpc>
                <a:spcPct val="100000"/>
              </a:lnSpc>
              <a:buFont typeface="Wingdings" panose="05000000000000000000" pitchFamily="2" charset="2"/>
              <a:buChar char="Ø"/>
            </a:pPr>
            <a:r>
              <a:rPr lang="en-US" dirty="0" smtClean="0"/>
              <a:t>The designated night is the overnight hours between:  </a:t>
            </a:r>
            <a:r>
              <a:rPr lang="en-US" b="1" dirty="0" smtClean="0"/>
              <a:t>Wednesday, January 27</a:t>
            </a:r>
            <a:r>
              <a:rPr lang="en-US" b="1" baseline="30000" dirty="0" smtClean="0"/>
              <a:t>th</a:t>
            </a:r>
            <a:r>
              <a:rPr lang="en-US" b="1" dirty="0" smtClean="0"/>
              <a:t> - Thursday, January 28</a:t>
            </a:r>
            <a:r>
              <a:rPr lang="en-US" b="1" baseline="30000" dirty="0" smtClean="0"/>
              <a:t>th</a:t>
            </a:r>
            <a:r>
              <a:rPr lang="en-US" b="1" dirty="0" smtClean="0"/>
              <a:t>.</a:t>
            </a:r>
          </a:p>
          <a:p>
            <a:endParaRPr lang="en-US" dirty="0" smtClean="0"/>
          </a:p>
          <a:p>
            <a:r>
              <a:rPr lang="en-US" dirty="0" smtClean="0"/>
              <a:t>The Balance of State </a:t>
            </a:r>
            <a:r>
              <a:rPr lang="en-US" dirty="0" err="1" smtClean="0"/>
              <a:t>CoC</a:t>
            </a:r>
            <a:r>
              <a:rPr lang="en-US" dirty="0" smtClean="0"/>
              <a:t> has set the following requirements for the time of counting:</a:t>
            </a:r>
          </a:p>
          <a:p>
            <a:pPr lvl="1">
              <a:buFont typeface="Wingdings" panose="05000000000000000000" pitchFamily="2" charset="2"/>
              <a:buChar char="Ø"/>
            </a:pPr>
            <a:endParaRPr lang="en-US" sz="1000" b="1" dirty="0" smtClean="0"/>
          </a:p>
          <a:p>
            <a:pPr lvl="1">
              <a:buFont typeface="Wingdings" panose="05000000000000000000" pitchFamily="2" charset="2"/>
              <a:buChar char="Ø"/>
            </a:pPr>
            <a:r>
              <a:rPr lang="en-US" b="1" dirty="0" smtClean="0"/>
              <a:t>No unsheltered street/known location count can begin before </a:t>
            </a:r>
            <a:r>
              <a:rPr lang="en-US" b="1" u="sng" dirty="0" smtClean="0">
                <a:solidFill>
                  <a:schemeClr val="accent6"/>
                </a:solidFill>
              </a:rPr>
              <a:t>11:00 pm </a:t>
            </a:r>
            <a:r>
              <a:rPr lang="en-US" b="1" dirty="0" smtClean="0"/>
              <a:t>on Wednesday, January 27</a:t>
            </a:r>
            <a:r>
              <a:rPr lang="en-US" b="1" baseline="30000" dirty="0" smtClean="0"/>
              <a:t>th</a:t>
            </a:r>
            <a:r>
              <a:rPr lang="en-US" b="1" dirty="0" smtClean="0"/>
              <a:t>. The preferred start time is midnight.</a:t>
            </a:r>
          </a:p>
          <a:p>
            <a:pPr lvl="1">
              <a:buFont typeface="Wingdings" panose="05000000000000000000" pitchFamily="2" charset="2"/>
              <a:buChar char="Ø"/>
            </a:pPr>
            <a:r>
              <a:rPr lang="en-US" b="1" dirty="0" smtClean="0"/>
              <a:t>No unsheltered street/known location count can continue after </a:t>
            </a:r>
            <a:r>
              <a:rPr lang="en-US" b="1" u="sng" dirty="0" smtClean="0"/>
              <a:t>6:00 am </a:t>
            </a:r>
            <a:r>
              <a:rPr lang="en-US" b="1" dirty="0" smtClean="0"/>
              <a:t>on Thursday, January 28</a:t>
            </a:r>
            <a:r>
              <a:rPr lang="en-US" b="1" baseline="30000" dirty="0" smtClean="0"/>
              <a:t>th</a:t>
            </a:r>
            <a:r>
              <a:rPr lang="en-US" b="1" dirty="0" smtClean="0"/>
              <a:t>.</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
        <p:nvSpPr>
          <p:cNvPr id="5" name="TextBox 4"/>
          <p:cNvSpPr txBox="1"/>
          <p:nvPr/>
        </p:nvSpPr>
        <p:spPr>
          <a:xfrm>
            <a:off x="3417902" y="5797119"/>
            <a:ext cx="8407154" cy="369332"/>
          </a:xfrm>
          <a:prstGeom prst="rect">
            <a:avLst/>
          </a:prstGeom>
          <a:noFill/>
        </p:spPr>
        <p:txBody>
          <a:bodyPr wrap="square" rtlCol="0">
            <a:spAutoFit/>
          </a:bodyPr>
          <a:lstStyle/>
          <a:p>
            <a:r>
              <a:rPr lang="en-US" i="1" dirty="0" smtClean="0"/>
              <a:t>Note: this may change for the July 2016 count.</a:t>
            </a:r>
            <a:endParaRPr lang="en-US" i="1" dirty="0"/>
          </a:p>
        </p:txBody>
      </p:sp>
    </p:spTree>
    <p:extLst>
      <p:ext uri="{BB962C8B-B14F-4D97-AF65-F5344CB8AC3E}">
        <p14:creationId xmlns:p14="http://schemas.microsoft.com/office/powerpoint/2010/main" val="28996861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Service Based Counts</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a:bodyPr>
          <a:lstStyle/>
          <a:p>
            <a:pPr>
              <a:lnSpc>
                <a:spcPct val="120000"/>
              </a:lnSpc>
            </a:pPr>
            <a:r>
              <a:rPr lang="en-US" dirty="0" smtClean="0"/>
              <a:t>The service-based count uses </a:t>
            </a:r>
            <a:r>
              <a:rPr lang="en-US" b="1" u="sng" dirty="0" smtClean="0"/>
              <a:t>the same survey </a:t>
            </a:r>
            <a:r>
              <a:rPr lang="en-US" dirty="0" smtClean="0"/>
              <a:t>that is used during the overnight street/known location count.</a:t>
            </a:r>
          </a:p>
          <a:p>
            <a:pPr>
              <a:lnSpc>
                <a:spcPct val="120000"/>
              </a:lnSpc>
            </a:pPr>
            <a:r>
              <a:rPr lang="en-US" dirty="0" smtClean="0"/>
              <a:t>Each person identified as potentially homeless and unsheltered on the night of the PIT count should be interviewed to determine:</a:t>
            </a:r>
          </a:p>
          <a:p>
            <a:pPr marL="731520" lvl="1" indent="-457200">
              <a:lnSpc>
                <a:spcPct val="120000"/>
              </a:lnSpc>
              <a:buAutoNum type="arabicParenBoth"/>
            </a:pPr>
            <a:r>
              <a:rPr lang="en-US" dirty="0" smtClean="0"/>
              <a:t>homeless status, </a:t>
            </a:r>
          </a:p>
          <a:p>
            <a:pPr marL="731520" lvl="1" indent="-457200">
              <a:lnSpc>
                <a:spcPct val="120000"/>
              </a:lnSpc>
              <a:buAutoNum type="arabicParenBoth"/>
            </a:pPr>
            <a:r>
              <a:rPr lang="en-US" dirty="0" smtClean="0"/>
              <a:t>whether he/she has already been interviewed, and </a:t>
            </a:r>
          </a:p>
          <a:p>
            <a:pPr marL="731520" lvl="1" indent="-457200">
              <a:lnSpc>
                <a:spcPct val="120000"/>
              </a:lnSpc>
              <a:buAutoNum type="arabicParenBoth"/>
            </a:pPr>
            <a:r>
              <a:rPr lang="en-US" dirty="0" smtClean="0"/>
              <a:t>collect additional data elements.</a:t>
            </a:r>
          </a:p>
          <a:p>
            <a:pPr>
              <a:lnSpc>
                <a:spcPct val="120000"/>
              </a:lnSpc>
            </a:pPr>
            <a:r>
              <a:rPr lang="en-US" dirty="0" smtClean="0"/>
              <a:t>If the person being interviewed meets the requirements of the PIT count homeless definition </a:t>
            </a:r>
            <a:r>
              <a:rPr lang="en-US" u="sng" dirty="0" smtClean="0"/>
              <a:t>and</a:t>
            </a:r>
            <a:r>
              <a:rPr lang="en-US" dirty="0" smtClean="0"/>
              <a:t> was not interviewed during the PIT overnight count, then the survey should be administered.</a:t>
            </a:r>
          </a:p>
          <a:p>
            <a:pPr>
              <a:lnSpc>
                <a:spcPct val="120000"/>
              </a:lnSpc>
            </a:pPr>
            <a:r>
              <a:rPr lang="en-US" dirty="0" smtClean="0"/>
              <a:t>The survey should then be submitted to the PIT lead for the screening and de-duplication process.</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5098046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Deduplication Chart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a:bodyPr>
          <a:lstStyle/>
          <a:p>
            <a:pPr>
              <a:lnSpc>
                <a:spcPct val="120000"/>
              </a:lnSpc>
            </a:pPr>
            <a:r>
              <a:rPr lang="en-US" dirty="0" smtClean="0"/>
              <a:t>By allowing people to be counted on Thursday &amp; Friday, we increase the possibility of duplication. Therefore, HUD requires policies to ensure a de-duplicated count can be obtained.</a:t>
            </a:r>
          </a:p>
          <a:p>
            <a:pPr>
              <a:lnSpc>
                <a:spcPct val="120000"/>
              </a:lnSpc>
            </a:pPr>
            <a:r>
              <a:rPr lang="en-US" dirty="0" smtClean="0"/>
              <a:t>The Balance of State </a:t>
            </a:r>
            <a:r>
              <a:rPr lang="en-US" dirty="0" err="1" smtClean="0"/>
              <a:t>CoC</a:t>
            </a:r>
            <a:r>
              <a:rPr lang="en-US" dirty="0" smtClean="0"/>
              <a:t> is going to use a new form, “De-duplication Chart” in Google </a:t>
            </a:r>
            <a:r>
              <a:rPr lang="en-US" dirty="0"/>
              <a:t>D</a:t>
            </a:r>
            <a:r>
              <a:rPr lang="en-US" dirty="0" smtClean="0"/>
              <a:t>rive to ensure that those unsheltered persons counted during the overnight count are not duplicated with those counted during the post-count window.</a:t>
            </a:r>
          </a:p>
          <a:p>
            <a:pPr lvl="1">
              <a:lnSpc>
                <a:spcPct val="120000"/>
              </a:lnSpc>
              <a:buFont typeface="Wingdings" panose="05000000000000000000" pitchFamily="2" charset="2"/>
              <a:buChar char="ü"/>
            </a:pPr>
            <a:r>
              <a:rPr lang="en-US" dirty="0" smtClean="0"/>
              <a:t>The PIT lead will be required to enter certain data fields for each person counted as unsheltered. This includes during the night of the count (both in HMIS and non-WISP) as well as surveys completed during the post count window through service-based counting.</a:t>
            </a:r>
          </a:p>
          <a:p>
            <a:pPr lvl="1">
              <a:lnSpc>
                <a:spcPct val="120000"/>
              </a:lnSpc>
              <a:buFont typeface="Wingdings" panose="05000000000000000000" pitchFamily="2" charset="2"/>
              <a:buChar char="ü"/>
            </a:pPr>
            <a:r>
              <a:rPr lang="en-US" dirty="0" smtClean="0"/>
              <a:t>The </a:t>
            </a:r>
            <a:r>
              <a:rPr lang="en-US" dirty="0" err="1" smtClean="0"/>
              <a:t>CoC</a:t>
            </a:r>
            <a:r>
              <a:rPr lang="en-US" dirty="0" smtClean="0"/>
              <a:t> Coordinator will work with the HMIS lead to identify potential duplications among the 21 continua.</a:t>
            </a:r>
          </a:p>
          <a:p>
            <a:pPr lvl="1">
              <a:lnSpc>
                <a:spcPct val="120000"/>
              </a:lnSpc>
              <a:buFont typeface="Wingdings" panose="05000000000000000000" pitchFamily="2" charset="2"/>
              <a:buChar char="ü"/>
            </a:pPr>
            <a:r>
              <a:rPr lang="en-US" dirty="0" smtClean="0"/>
              <a:t>The PIT lead will be responsible for “cleaning” the data to ensure de-duplication within his/her continua.</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6213798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Deduplication Chart - Example</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graphicFrame>
        <p:nvGraphicFramePr>
          <p:cNvPr id="5" name="Table 4"/>
          <p:cNvGraphicFramePr>
            <a:graphicFrameLocks noGrp="1"/>
          </p:cNvGraphicFramePr>
          <p:nvPr>
            <p:extLst/>
          </p:nvPr>
        </p:nvGraphicFramePr>
        <p:xfrm>
          <a:off x="1561483" y="1606858"/>
          <a:ext cx="8683347" cy="3235960"/>
        </p:xfrm>
        <a:graphic>
          <a:graphicData uri="http://schemas.openxmlformats.org/drawingml/2006/table">
            <a:tbl>
              <a:tblPr firstRow="1" bandRow="1">
                <a:tableStyleId>{7DF18680-E054-41AD-8BC1-D1AEF772440D}</a:tableStyleId>
              </a:tblPr>
              <a:tblGrid>
                <a:gridCol w="877203"/>
                <a:gridCol w="744880"/>
                <a:gridCol w="732956"/>
                <a:gridCol w="638102"/>
                <a:gridCol w="690463"/>
                <a:gridCol w="627208"/>
                <a:gridCol w="680968"/>
                <a:gridCol w="594752"/>
                <a:gridCol w="435660"/>
                <a:gridCol w="519686"/>
                <a:gridCol w="609288"/>
                <a:gridCol w="609288"/>
                <a:gridCol w="922893"/>
              </a:tblGrid>
              <a:tr h="327026">
                <a:tc>
                  <a:txBody>
                    <a:bodyPr/>
                    <a:lstStyle/>
                    <a:p>
                      <a:pPr algn="ctr"/>
                      <a:r>
                        <a:rPr lang="en-US" dirty="0" smtClean="0"/>
                        <a:t>Survey ID</a:t>
                      </a:r>
                      <a:endParaRPr lang="en-US" dirty="0"/>
                    </a:p>
                  </a:txBody>
                  <a:tcPr/>
                </a:tc>
                <a:tc>
                  <a:txBody>
                    <a:bodyPr/>
                    <a:lstStyle/>
                    <a:p>
                      <a:pPr algn="ctr"/>
                      <a:r>
                        <a:rPr lang="en-US" dirty="0" smtClean="0"/>
                        <a:t>First in.</a:t>
                      </a:r>
                      <a:endParaRPr lang="en-US" dirty="0"/>
                    </a:p>
                  </a:txBody>
                  <a:tcPr/>
                </a:tc>
                <a:tc>
                  <a:txBody>
                    <a:bodyPr/>
                    <a:lstStyle/>
                    <a:p>
                      <a:pPr algn="ctr"/>
                      <a:r>
                        <a:rPr lang="en-US" dirty="0" smtClean="0"/>
                        <a:t>Last in.</a:t>
                      </a:r>
                      <a:endParaRPr lang="en-US" dirty="0"/>
                    </a:p>
                  </a:txBody>
                  <a:tcPr/>
                </a:tc>
                <a:tc>
                  <a:txBody>
                    <a:bodyPr/>
                    <a:lstStyle/>
                    <a:p>
                      <a:pPr algn="ctr"/>
                      <a:r>
                        <a:rPr lang="en-US" dirty="0" smtClean="0"/>
                        <a:t>Age</a:t>
                      </a:r>
                      <a:endParaRPr lang="en-US" dirty="0"/>
                    </a:p>
                  </a:txBody>
                  <a:tcPr/>
                </a:tc>
                <a:tc>
                  <a:txBody>
                    <a:bodyPr/>
                    <a:lstStyle/>
                    <a:p>
                      <a:pPr algn="ctr"/>
                      <a:r>
                        <a:rPr lang="en-US" dirty="0" smtClean="0"/>
                        <a:t>Gen.</a:t>
                      </a:r>
                      <a:endParaRPr lang="en-US" dirty="0"/>
                    </a:p>
                  </a:txBody>
                  <a:tcPr/>
                </a:tc>
                <a:tc>
                  <a:txBody>
                    <a:bodyPr/>
                    <a:lstStyle/>
                    <a:p>
                      <a:pPr algn="ctr"/>
                      <a:r>
                        <a:rPr lang="en-US" dirty="0" smtClean="0"/>
                        <a:t>Eth.</a:t>
                      </a:r>
                      <a:endParaRPr lang="en-US" dirty="0"/>
                    </a:p>
                  </a:txBody>
                  <a:tcPr/>
                </a:tc>
                <a:tc>
                  <a:txBody>
                    <a:bodyPr/>
                    <a:lstStyle/>
                    <a:p>
                      <a:pPr algn="ctr"/>
                      <a:r>
                        <a:rPr lang="en-US" dirty="0" smtClean="0"/>
                        <a:t>Race</a:t>
                      </a:r>
                      <a:endParaRPr lang="en-US" dirty="0"/>
                    </a:p>
                  </a:txBody>
                  <a:tcPr/>
                </a:tc>
                <a:tc>
                  <a:txBody>
                    <a:bodyPr/>
                    <a:lstStyle/>
                    <a:p>
                      <a:pPr algn="ctr"/>
                      <a:r>
                        <a:rPr lang="en-US" dirty="0" smtClean="0"/>
                        <a:t>Vet</a:t>
                      </a:r>
                      <a:endParaRPr lang="en-US" dirty="0"/>
                    </a:p>
                  </a:txBody>
                  <a:tcPr/>
                </a:tc>
                <a:tc>
                  <a:txBody>
                    <a:bodyPr/>
                    <a:lstStyle/>
                    <a:p>
                      <a:pPr algn="ctr"/>
                      <a:r>
                        <a:rPr lang="en-US" dirty="0" smtClean="0"/>
                        <a:t>DV</a:t>
                      </a:r>
                      <a:endParaRPr lang="en-US" dirty="0"/>
                    </a:p>
                  </a:txBody>
                  <a:tcPr/>
                </a:tc>
                <a:tc>
                  <a:txBody>
                    <a:bodyPr/>
                    <a:lstStyle/>
                    <a:p>
                      <a:pPr algn="ctr"/>
                      <a:r>
                        <a:rPr lang="en-US" dirty="0" smtClean="0"/>
                        <a:t>S/F</a:t>
                      </a:r>
                      <a:endParaRPr lang="en-US" dirty="0"/>
                    </a:p>
                  </a:txBody>
                  <a:tcPr/>
                </a:tc>
                <a:tc>
                  <a:txBody>
                    <a:bodyPr/>
                    <a:lstStyle/>
                    <a:p>
                      <a:pPr algn="ctr"/>
                      <a:r>
                        <a:rPr lang="en-US" dirty="0" smtClean="0"/>
                        <a:t>Dis.</a:t>
                      </a:r>
                      <a:endParaRPr lang="en-US" dirty="0"/>
                    </a:p>
                  </a:txBody>
                  <a:tcPr/>
                </a:tc>
                <a:tc>
                  <a:txBody>
                    <a:bodyPr/>
                    <a:lstStyle/>
                    <a:p>
                      <a:pPr algn="ctr"/>
                      <a:r>
                        <a:rPr lang="en-US" dirty="0" smtClean="0"/>
                        <a:t>CH</a:t>
                      </a:r>
                      <a:endParaRPr lang="en-US" dirty="0"/>
                    </a:p>
                  </a:txBody>
                  <a:tcPr/>
                </a:tc>
                <a:tc>
                  <a:txBody>
                    <a:bodyPr/>
                    <a:lstStyle/>
                    <a:p>
                      <a:pPr algn="ctr"/>
                      <a:r>
                        <a:rPr lang="en-US" dirty="0" smtClean="0"/>
                        <a:t>Locate</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A</a:t>
                      </a:r>
                      <a:endParaRPr lang="en-US" dirty="0"/>
                    </a:p>
                  </a:txBody>
                  <a:tcPr/>
                </a:tc>
                <a:tc>
                  <a:txBody>
                    <a:bodyPr/>
                    <a:lstStyle/>
                    <a:p>
                      <a:pPr algn="ctr"/>
                      <a:r>
                        <a:rPr lang="en-US" dirty="0" smtClean="0"/>
                        <a:t>S</a:t>
                      </a:r>
                      <a:endParaRPr lang="en-US" dirty="0"/>
                    </a:p>
                  </a:txBody>
                  <a:tcPr/>
                </a:tc>
                <a:tc>
                  <a:txBody>
                    <a:bodyPr/>
                    <a:lstStyle/>
                    <a:p>
                      <a:pPr algn="ctr"/>
                      <a:r>
                        <a:rPr lang="en-US" dirty="0" smtClean="0"/>
                        <a:t>32</a:t>
                      </a:r>
                      <a:endParaRPr lang="en-US" dirty="0"/>
                    </a:p>
                  </a:txBody>
                  <a:tcPr/>
                </a:tc>
                <a:tc>
                  <a:txBody>
                    <a:bodyPr/>
                    <a:lstStyle/>
                    <a:p>
                      <a:pPr algn="ctr"/>
                      <a:r>
                        <a:rPr lang="en-US" dirty="0" smtClean="0"/>
                        <a:t>M</a:t>
                      </a:r>
                      <a:endParaRPr lang="en-US" dirty="0"/>
                    </a:p>
                  </a:txBody>
                  <a:tcPr/>
                </a:tc>
                <a:tc>
                  <a:txBody>
                    <a:bodyPr/>
                    <a:lstStyle/>
                    <a:p>
                      <a:pPr algn="ctr"/>
                      <a:r>
                        <a:rPr lang="en-US" dirty="0" smtClean="0"/>
                        <a:t>N</a:t>
                      </a:r>
                      <a:endParaRPr lang="en-US" dirty="0"/>
                    </a:p>
                  </a:txBody>
                  <a:tcPr/>
                </a:tc>
                <a:tc>
                  <a:txBody>
                    <a:bodyPr/>
                    <a:lstStyle/>
                    <a:p>
                      <a:pPr algn="ctr"/>
                      <a:r>
                        <a:rPr lang="en-US" dirty="0" smtClean="0"/>
                        <a:t>W</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S</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HMIS</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F</a:t>
                      </a:r>
                      <a:endParaRPr lang="en-US" dirty="0"/>
                    </a:p>
                  </a:txBody>
                  <a:tcPr/>
                </a:tc>
                <a:tc>
                  <a:txBody>
                    <a:bodyPr/>
                    <a:lstStyle/>
                    <a:p>
                      <a:pPr algn="ctr"/>
                      <a:r>
                        <a:rPr lang="en-US" dirty="0" smtClean="0"/>
                        <a:t>A</a:t>
                      </a:r>
                      <a:endParaRPr lang="en-US" dirty="0"/>
                    </a:p>
                  </a:txBody>
                  <a:tcPr/>
                </a:tc>
                <a:tc>
                  <a:txBody>
                    <a:bodyPr/>
                    <a:lstStyle/>
                    <a:p>
                      <a:pPr algn="ctr"/>
                      <a:r>
                        <a:rPr lang="en-US" dirty="0" smtClean="0"/>
                        <a:t>55</a:t>
                      </a:r>
                      <a:endParaRPr lang="en-US" dirty="0"/>
                    </a:p>
                  </a:txBody>
                  <a:tcPr/>
                </a:tc>
                <a:tc>
                  <a:txBody>
                    <a:bodyPr/>
                    <a:lstStyle/>
                    <a:p>
                      <a:pPr algn="ctr"/>
                      <a:r>
                        <a:rPr lang="en-US" dirty="0" smtClean="0"/>
                        <a:t>M</a:t>
                      </a:r>
                      <a:endParaRPr lang="en-US" dirty="0"/>
                    </a:p>
                  </a:txBody>
                  <a:tcPr/>
                </a:tc>
                <a:tc>
                  <a:txBody>
                    <a:bodyPr/>
                    <a:lstStyle/>
                    <a:p>
                      <a:pPr algn="ctr"/>
                      <a:r>
                        <a:rPr lang="en-US" dirty="0" smtClean="0"/>
                        <a:t>N</a:t>
                      </a:r>
                      <a:endParaRPr lang="en-US" dirty="0"/>
                    </a:p>
                  </a:txBody>
                  <a:tcPr/>
                </a:tc>
                <a:tc>
                  <a:txBody>
                    <a:bodyPr/>
                    <a:lstStyle/>
                    <a:p>
                      <a:pPr algn="ctr"/>
                      <a:r>
                        <a:rPr lang="en-US" dirty="0" smtClean="0"/>
                        <a:t>W</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S</a:t>
                      </a:r>
                      <a:endParaRPr lang="en-US" dirty="0"/>
                    </a:p>
                  </a:txBody>
                  <a:tcPr/>
                </a:tc>
                <a:tc>
                  <a:txBody>
                    <a:bodyPr/>
                    <a:lstStyle/>
                    <a:p>
                      <a:pPr algn="ctr"/>
                      <a:r>
                        <a:rPr lang="en-US" dirty="0" smtClean="0"/>
                        <a:t>MI</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H</a:t>
                      </a:r>
                      <a:endParaRPr lang="en-US" dirty="0"/>
                    </a:p>
                  </a:txBody>
                  <a:tcPr/>
                </a:tc>
                <a:tc>
                  <a:txBody>
                    <a:bodyPr/>
                    <a:lstStyle/>
                    <a:p>
                      <a:pPr algn="ctr"/>
                      <a:r>
                        <a:rPr lang="en-US" dirty="0" smtClean="0"/>
                        <a:t>R</a:t>
                      </a:r>
                      <a:endParaRPr lang="en-US" dirty="0"/>
                    </a:p>
                  </a:txBody>
                  <a:tcPr/>
                </a:tc>
                <a:tc>
                  <a:txBody>
                    <a:bodyPr/>
                    <a:lstStyle/>
                    <a:p>
                      <a:pPr algn="ctr"/>
                      <a:r>
                        <a:rPr lang="en-US" dirty="0" smtClean="0"/>
                        <a:t>23</a:t>
                      </a:r>
                      <a:endParaRPr lang="en-US" dirty="0"/>
                    </a:p>
                  </a:txBody>
                  <a:tcPr/>
                </a:tc>
                <a:tc>
                  <a:txBody>
                    <a:bodyPr/>
                    <a:lstStyle/>
                    <a:p>
                      <a:pPr algn="ctr"/>
                      <a:r>
                        <a:rPr lang="en-US" dirty="0" smtClean="0"/>
                        <a:t>F</a:t>
                      </a:r>
                      <a:endParaRPr lang="en-US" dirty="0"/>
                    </a:p>
                  </a:txBody>
                  <a:tcPr/>
                </a:tc>
                <a:tc>
                  <a:txBody>
                    <a:bodyPr/>
                    <a:lstStyle/>
                    <a:p>
                      <a:pPr algn="ctr"/>
                      <a:r>
                        <a:rPr lang="en-US" dirty="0" smtClean="0"/>
                        <a:t>Y</a:t>
                      </a:r>
                      <a:endParaRPr lang="en-US" dirty="0"/>
                    </a:p>
                  </a:txBody>
                  <a:tcPr/>
                </a:tc>
                <a:tc>
                  <a:txBody>
                    <a:bodyPr/>
                    <a:lstStyle/>
                    <a:p>
                      <a:pPr algn="ctr"/>
                      <a:r>
                        <a:rPr lang="en-US" dirty="0" smtClean="0"/>
                        <a:t>B</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c>
                  <a:txBody>
                    <a:bodyPr/>
                    <a:lstStyle/>
                    <a:p>
                      <a:pPr algn="ctr"/>
                      <a:r>
                        <a:rPr lang="en-US" dirty="0" smtClean="0"/>
                        <a:t>S</a:t>
                      </a:r>
                      <a:endParaRPr lang="en-US" dirty="0"/>
                    </a:p>
                  </a:txBody>
                  <a:tcPr/>
                </a:tc>
                <a:tc>
                  <a:txBody>
                    <a:bodyPr/>
                    <a:lstStyle/>
                    <a:p>
                      <a:pPr algn="ctr"/>
                      <a:r>
                        <a:rPr lang="en-US" dirty="0" smtClean="0"/>
                        <a:t>PD</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G</a:t>
                      </a:r>
                      <a:endParaRPr lang="en-US" dirty="0"/>
                    </a:p>
                  </a:txBody>
                  <a:tcPr/>
                </a:tc>
                <a:tc>
                  <a:txBody>
                    <a:bodyPr/>
                    <a:lstStyle/>
                    <a:p>
                      <a:pPr algn="ctr"/>
                      <a:r>
                        <a:rPr lang="en-US" dirty="0" smtClean="0"/>
                        <a:t>W</a:t>
                      </a:r>
                      <a:endParaRPr lang="en-US" dirty="0"/>
                    </a:p>
                  </a:txBody>
                  <a:tcPr/>
                </a:tc>
                <a:tc>
                  <a:txBody>
                    <a:bodyPr/>
                    <a:lstStyle/>
                    <a:p>
                      <a:pPr algn="ctr"/>
                      <a:r>
                        <a:rPr lang="en-US" dirty="0" smtClean="0"/>
                        <a:t>43</a:t>
                      </a:r>
                      <a:endParaRPr lang="en-US" dirty="0"/>
                    </a:p>
                  </a:txBody>
                  <a:tcPr/>
                </a:tc>
                <a:tc>
                  <a:txBody>
                    <a:bodyPr/>
                    <a:lstStyle/>
                    <a:p>
                      <a:pPr algn="ctr"/>
                      <a:r>
                        <a:rPr lang="en-US" dirty="0" smtClean="0"/>
                        <a:t>F</a:t>
                      </a:r>
                      <a:endParaRPr lang="en-US" dirty="0"/>
                    </a:p>
                  </a:txBody>
                  <a:tcPr/>
                </a:tc>
                <a:tc>
                  <a:txBody>
                    <a:bodyPr/>
                    <a:lstStyle/>
                    <a:p>
                      <a:pPr algn="ctr"/>
                      <a:r>
                        <a:rPr lang="en-US" dirty="0" smtClean="0"/>
                        <a:t>N</a:t>
                      </a:r>
                      <a:endParaRPr lang="en-US" dirty="0"/>
                    </a:p>
                  </a:txBody>
                  <a:tcPr/>
                </a:tc>
                <a:tc>
                  <a:txBody>
                    <a:bodyPr/>
                    <a:lstStyle/>
                    <a:p>
                      <a:pPr algn="ctr"/>
                      <a:r>
                        <a:rPr lang="en-US" dirty="0" smtClean="0"/>
                        <a:t>As</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F2</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SB</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N</a:t>
                      </a:r>
                      <a:endParaRPr lang="en-US" dirty="0"/>
                    </a:p>
                  </a:txBody>
                  <a:tcPr/>
                </a:tc>
                <a:tc>
                  <a:txBody>
                    <a:bodyPr/>
                    <a:lstStyle/>
                    <a:p>
                      <a:pPr algn="ctr"/>
                      <a:r>
                        <a:rPr lang="en-US" dirty="0" smtClean="0"/>
                        <a:t>S</a:t>
                      </a:r>
                      <a:endParaRPr lang="en-US" dirty="0"/>
                    </a:p>
                  </a:txBody>
                  <a:tcPr/>
                </a:tc>
                <a:tc>
                  <a:txBody>
                    <a:bodyPr/>
                    <a:lstStyle/>
                    <a:p>
                      <a:pPr algn="ctr"/>
                      <a:r>
                        <a:rPr lang="en-US" dirty="0" smtClean="0"/>
                        <a:t>19</a:t>
                      </a:r>
                      <a:endParaRPr lang="en-US" dirty="0"/>
                    </a:p>
                  </a:txBody>
                  <a:tcPr/>
                </a:tc>
                <a:tc>
                  <a:txBody>
                    <a:bodyPr/>
                    <a:lstStyle/>
                    <a:p>
                      <a:pPr algn="ctr"/>
                      <a:r>
                        <a:rPr lang="en-US" dirty="0" smtClean="0"/>
                        <a:t>F</a:t>
                      </a:r>
                      <a:endParaRPr lang="en-US" dirty="0"/>
                    </a:p>
                  </a:txBody>
                  <a:tcPr/>
                </a:tc>
                <a:tc>
                  <a:txBody>
                    <a:bodyPr/>
                    <a:lstStyle/>
                    <a:p>
                      <a:pPr algn="ctr"/>
                      <a:r>
                        <a:rPr lang="en-US" dirty="0" smtClean="0"/>
                        <a:t>N</a:t>
                      </a:r>
                      <a:endParaRPr lang="en-US" dirty="0"/>
                    </a:p>
                  </a:txBody>
                  <a:tcPr/>
                </a:tc>
                <a:tc>
                  <a:txBody>
                    <a:bodyPr/>
                    <a:lstStyle/>
                    <a:p>
                      <a:pPr algn="ctr"/>
                      <a:r>
                        <a:rPr lang="en-US" dirty="0" smtClean="0"/>
                        <a:t>AI</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F1</a:t>
                      </a:r>
                      <a:endParaRPr lang="en-US" dirty="0"/>
                    </a:p>
                  </a:txBody>
                  <a:tcPr/>
                </a:tc>
                <a:tc>
                  <a:txBody>
                    <a:bodyPr/>
                    <a:lstStyle/>
                    <a:p>
                      <a:pPr algn="ctr"/>
                      <a:r>
                        <a:rPr lang="en-US" dirty="0" smtClean="0"/>
                        <a:t>AA</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6</a:t>
                      </a:r>
                      <a:endParaRPr lang="en-US" dirty="0"/>
                    </a:p>
                  </a:txBody>
                  <a:tcPr/>
                </a:tc>
                <a:tc>
                  <a:txBody>
                    <a:bodyPr/>
                    <a:lstStyle/>
                    <a:p>
                      <a:pPr algn="ctr"/>
                      <a:r>
                        <a:rPr lang="en-US" dirty="0" smtClean="0"/>
                        <a:t>S</a:t>
                      </a:r>
                      <a:endParaRPr lang="en-US" dirty="0"/>
                    </a:p>
                  </a:txBody>
                  <a:tcPr/>
                </a:tc>
                <a:tc>
                  <a:txBody>
                    <a:bodyPr/>
                    <a:lstStyle/>
                    <a:p>
                      <a:pPr algn="ctr"/>
                      <a:r>
                        <a:rPr lang="en-US" dirty="0" smtClean="0"/>
                        <a:t>J</a:t>
                      </a:r>
                      <a:endParaRPr lang="en-US" dirty="0"/>
                    </a:p>
                  </a:txBody>
                  <a:tcPr/>
                </a:tc>
                <a:tc>
                  <a:txBody>
                    <a:bodyPr/>
                    <a:lstStyle/>
                    <a:p>
                      <a:pPr algn="ctr"/>
                      <a:r>
                        <a:rPr lang="en-US" dirty="0" smtClean="0"/>
                        <a:t>4</a:t>
                      </a:r>
                      <a:endParaRPr lang="en-US" dirty="0"/>
                    </a:p>
                  </a:txBody>
                  <a:tcPr/>
                </a:tc>
                <a:tc>
                  <a:txBody>
                    <a:bodyPr/>
                    <a:lstStyle/>
                    <a:p>
                      <a:pPr algn="ctr"/>
                      <a:r>
                        <a:rPr lang="en-US" dirty="0" smtClean="0"/>
                        <a:t>M</a:t>
                      </a:r>
                      <a:endParaRPr lang="en-US" dirty="0"/>
                    </a:p>
                  </a:txBody>
                  <a:tcPr/>
                </a:tc>
                <a:tc>
                  <a:txBody>
                    <a:bodyPr/>
                    <a:lstStyle/>
                    <a:p>
                      <a:pPr algn="ctr"/>
                      <a:r>
                        <a:rPr lang="en-US" dirty="0" smtClean="0"/>
                        <a:t>N</a:t>
                      </a:r>
                      <a:endParaRPr lang="en-US" dirty="0"/>
                    </a:p>
                  </a:txBody>
                  <a:tcPr/>
                </a:tc>
                <a:tc>
                  <a:txBody>
                    <a:bodyPr/>
                    <a:lstStyle/>
                    <a:p>
                      <a:pPr algn="ctr"/>
                      <a:r>
                        <a:rPr lang="en-US" dirty="0" smtClean="0"/>
                        <a:t>AI</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F1</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7</a:t>
                      </a:r>
                      <a:endParaRPr lang="en-US" dirty="0"/>
                    </a:p>
                  </a:txBody>
                  <a:tcPr/>
                </a:tc>
                <a:tc>
                  <a:txBody>
                    <a:bodyPr/>
                    <a:lstStyle/>
                    <a:p>
                      <a:pPr algn="ctr"/>
                      <a:r>
                        <a:rPr lang="en-US" dirty="0" smtClean="0"/>
                        <a:t>L</a:t>
                      </a:r>
                      <a:endParaRPr lang="en-US" dirty="0"/>
                    </a:p>
                  </a:txBody>
                  <a:tcPr/>
                </a:tc>
                <a:tc>
                  <a:txBody>
                    <a:bodyPr/>
                    <a:lstStyle/>
                    <a:p>
                      <a:pPr algn="ctr"/>
                      <a:r>
                        <a:rPr lang="en-US" dirty="0" smtClean="0"/>
                        <a:t>K</a:t>
                      </a:r>
                      <a:endParaRPr lang="en-US" dirty="0"/>
                    </a:p>
                  </a:txBody>
                  <a:tcPr/>
                </a:tc>
                <a:tc>
                  <a:txBody>
                    <a:bodyPr/>
                    <a:lstStyle/>
                    <a:p>
                      <a:pPr algn="ctr"/>
                      <a:r>
                        <a:rPr lang="en-US" dirty="0" smtClean="0"/>
                        <a:t>2</a:t>
                      </a:r>
                      <a:endParaRPr lang="en-US" dirty="0"/>
                    </a:p>
                  </a:txBody>
                  <a:tcPr/>
                </a:tc>
                <a:tc>
                  <a:txBody>
                    <a:bodyPr/>
                    <a:lstStyle/>
                    <a:p>
                      <a:pPr algn="ctr"/>
                      <a:r>
                        <a:rPr lang="en-US" dirty="0" smtClean="0"/>
                        <a:t>F</a:t>
                      </a:r>
                      <a:endParaRPr lang="en-US" dirty="0"/>
                    </a:p>
                  </a:txBody>
                  <a:tcPr/>
                </a:tc>
                <a:tc>
                  <a:txBody>
                    <a:bodyPr/>
                    <a:lstStyle/>
                    <a:p>
                      <a:pPr algn="ctr"/>
                      <a:r>
                        <a:rPr lang="en-US" dirty="0" smtClean="0"/>
                        <a:t>N</a:t>
                      </a:r>
                      <a:endParaRPr lang="en-US" dirty="0"/>
                    </a:p>
                  </a:txBody>
                  <a:tcPr/>
                </a:tc>
                <a:tc>
                  <a:txBody>
                    <a:bodyPr/>
                    <a:lstStyle/>
                    <a:p>
                      <a:pPr algn="ctr"/>
                      <a:r>
                        <a:rPr lang="en-US" dirty="0" smtClean="0"/>
                        <a:t>As</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F2</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SB</a:t>
                      </a:r>
                      <a:endParaRPr lang="en-US" dirty="0"/>
                    </a:p>
                  </a:txBody>
                  <a:tcPr/>
                </a:tc>
              </a:tr>
            </a:tbl>
          </a:graphicData>
        </a:graphic>
      </p:graphicFrame>
      <p:sp>
        <p:nvSpPr>
          <p:cNvPr id="7" name="TextBox 6"/>
          <p:cNvSpPr txBox="1"/>
          <p:nvPr/>
        </p:nvSpPr>
        <p:spPr>
          <a:xfrm>
            <a:off x="3675355" y="5370938"/>
            <a:ext cx="5078027" cy="923330"/>
          </a:xfrm>
          <a:prstGeom prst="rect">
            <a:avLst/>
          </a:prstGeom>
          <a:noFill/>
        </p:spPr>
        <p:txBody>
          <a:bodyPr wrap="square" rtlCol="0">
            <a:spAutoFit/>
          </a:bodyPr>
          <a:lstStyle/>
          <a:p>
            <a:r>
              <a:rPr lang="en-US" dirty="0" smtClean="0"/>
              <a:t>HMIS = entered into HMIS</a:t>
            </a:r>
          </a:p>
          <a:p>
            <a:r>
              <a:rPr lang="en-US" dirty="0" smtClean="0"/>
              <a:t>OV = counted during the overnight street count</a:t>
            </a:r>
          </a:p>
          <a:p>
            <a:r>
              <a:rPr lang="en-US" dirty="0" smtClean="0"/>
              <a:t>SB = service based count</a:t>
            </a:r>
            <a:endParaRPr lang="en-US" dirty="0"/>
          </a:p>
        </p:txBody>
      </p:sp>
    </p:spTree>
    <p:extLst>
      <p:ext uri="{BB962C8B-B14F-4D97-AF65-F5344CB8AC3E}">
        <p14:creationId xmlns:p14="http://schemas.microsoft.com/office/powerpoint/2010/main" val="37685368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Google Tool</a:t>
            </a:r>
            <a:endParaRPr lang="en-US" b="1" dirty="0"/>
          </a:p>
        </p:txBody>
      </p:sp>
      <p:sp>
        <p:nvSpPr>
          <p:cNvPr id="3" name="Content Placeholder 2"/>
          <p:cNvSpPr>
            <a:spLocks noGrp="1"/>
          </p:cNvSpPr>
          <p:nvPr>
            <p:ph idx="1"/>
          </p:nvPr>
        </p:nvSpPr>
        <p:spPr/>
        <p:txBody>
          <a:bodyPr/>
          <a:lstStyle/>
          <a:p>
            <a:r>
              <a:rPr lang="en-US" dirty="0" smtClean="0"/>
              <a:t>Created by the Institute for Community Alliances (ICA) to assist with the Non-Service Point Point-in-Time data collection process.</a:t>
            </a:r>
          </a:p>
          <a:p>
            <a:r>
              <a:rPr lang="en-US" dirty="0" smtClean="0"/>
              <a:t>Demetri Vincze (ICA) – </a:t>
            </a:r>
            <a:r>
              <a:rPr lang="en-US" dirty="0" smtClean="0">
                <a:hlinkClick r:id="rId2"/>
              </a:rPr>
              <a:t>Demetri.Vincze@icalliances.org</a:t>
            </a:r>
            <a:r>
              <a:rPr lang="en-US" dirty="0" smtClean="0"/>
              <a:t> </a:t>
            </a:r>
            <a:endParaRPr lang="en-US" dirty="0"/>
          </a:p>
        </p:txBody>
      </p:sp>
    </p:spTree>
    <p:extLst>
      <p:ext uri="{BB962C8B-B14F-4D97-AF65-F5344CB8AC3E}">
        <p14:creationId xmlns:p14="http://schemas.microsoft.com/office/powerpoint/2010/main" val="30023503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544497"/>
          </a:xfrm>
        </p:spPr>
        <p:txBody>
          <a:bodyPr>
            <a:normAutofit fontScale="90000"/>
          </a:bodyPr>
          <a:lstStyle/>
          <a:p>
            <a:r>
              <a:rPr lang="en-US" b="1" dirty="0" smtClean="0"/>
              <a:t>Resources &amp; Documents for the Count</a:t>
            </a:r>
            <a:endParaRPr lang="en-US" b="1" dirty="0"/>
          </a:p>
        </p:txBody>
      </p:sp>
      <p:sp>
        <p:nvSpPr>
          <p:cNvPr id="3" name="Content Placeholder 2"/>
          <p:cNvSpPr>
            <a:spLocks noGrp="1"/>
          </p:cNvSpPr>
          <p:nvPr>
            <p:ph idx="1"/>
          </p:nvPr>
        </p:nvSpPr>
        <p:spPr>
          <a:xfrm>
            <a:off x="577049" y="1615736"/>
            <a:ext cx="11070453" cy="4838329"/>
          </a:xfrm>
        </p:spPr>
        <p:txBody>
          <a:bodyPr>
            <a:normAutofit/>
          </a:bodyPr>
          <a:lstStyle/>
          <a:p>
            <a:r>
              <a:rPr lang="en-US" dirty="0" smtClean="0"/>
              <a:t>PIT Training #1 slides and webinar		</a:t>
            </a:r>
            <a:r>
              <a:rPr lang="en-US" sz="1700" i="1" dirty="0" smtClean="0">
                <a:solidFill>
                  <a:schemeClr val="accent6"/>
                </a:solidFill>
              </a:rPr>
              <a:t>posted on website</a:t>
            </a:r>
          </a:p>
          <a:p>
            <a:r>
              <a:rPr lang="en-US" dirty="0"/>
              <a:t>PIT </a:t>
            </a:r>
            <a:r>
              <a:rPr lang="en-US" dirty="0" smtClean="0"/>
              <a:t>&amp; HIC Changes for 2016			</a:t>
            </a:r>
            <a:r>
              <a:rPr lang="en-US" sz="1700" i="1" dirty="0">
                <a:solidFill>
                  <a:schemeClr val="accent6"/>
                </a:solidFill>
              </a:rPr>
              <a:t>posted on website</a:t>
            </a:r>
          </a:p>
          <a:p>
            <a:r>
              <a:rPr lang="en-US" dirty="0" smtClean="0"/>
              <a:t>PIT </a:t>
            </a:r>
            <a:r>
              <a:rPr lang="en-US" dirty="0" smtClean="0"/>
              <a:t>Training #2 slides and webinar		</a:t>
            </a:r>
            <a:r>
              <a:rPr lang="en-US" sz="1700" i="1" dirty="0">
                <a:solidFill>
                  <a:schemeClr val="accent6"/>
                </a:solidFill>
              </a:rPr>
              <a:t>posted on website</a:t>
            </a:r>
          </a:p>
          <a:p>
            <a:r>
              <a:rPr lang="en-US" dirty="0" smtClean="0"/>
              <a:t>PIT </a:t>
            </a:r>
            <a:r>
              <a:rPr lang="en-US" dirty="0" smtClean="0"/>
              <a:t>Training: Non WISP Data Collection slides and webinar  	</a:t>
            </a:r>
            <a:r>
              <a:rPr lang="en-US" sz="1700" i="1" dirty="0" smtClean="0">
                <a:solidFill>
                  <a:schemeClr val="accent6"/>
                </a:solidFill>
              </a:rPr>
              <a:t>posted to website within a week of 1/14</a:t>
            </a:r>
          </a:p>
          <a:p>
            <a:r>
              <a:rPr lang="en-US" dirty="0" smtClean="0"/>
              <a:t>Putting it all Together PPT  			</a:t>
            </a:r>
            <a:r>
              <a:rPr lang="en-US" sz="1700" i="1" dirty="0" smtClean="0">
                <a:solidFill>
                  <a:schemeClr val="accent6"/>
                </a:solidFill>
              </a:rPr>
              <a:t>will be updated soon &amp; posted to website by 1/11</a:t>
            </a:r>
          </a:p>
          <a:p>
            <a:r>
              <a:rPr lang="en-US" dirty="0" smtClean="0"/>
              <a:t>Survey – Interview and Observation Forms	</a:t>
            </a:r>
            <a:r>
              <a:rPr lang="en-US" sz="1700" i="1" dirty="0">
                <a:solidFill>
                  <a:schemeClr val="accent6"/>
                </a:solidFill>
              </a:rPr>
              <a:t>posted on website</a:t>
            </a:r>
          </a:p>
          <a:p>
            <a:r>
              <a:rPr lang="en-US" dirty="0" smtClean="0"/>
              <a:t>Chronic </a:t>
            </a:r>
            <a:r>
              <a:rPr lang="en-US" dirty="0" smtClean="0"/>
              <a:t>Homeless Definition Documentation  </a:t>
            </a:r>
            <a:r>
              <a:rPr lang="en-US" sz="1700" i="1" dirty="0">
                <a:solidFill>
                  <a:schemeClr val="accent6"/>
                </a:solidFill>
              </a:rPr>
              <a:t>will be updated soon &amp; posted </a:t>
            </a:r>
            <a:r>
              <a:rPr lang="en-US" sz="1700" i="1" dirty="0" smtClean="0">
                <a:solidFill>
                  <a:schemeClr val="accent6"/>
                </a:solidFill>
              </a:rPr>
              <a:t>within a week of 1/19</a:t>
            </a:r>
            <a:endParaRPr lang="en-US" sz="1700" i="1" dirty="0">
              <a:solidFill>
                <a:schemeClr val="accent6"/>
              </a:solidFill>
            </a:endParaRPr>
          </a:p>
        </p:txBody>
      </p:sp>
    </p:spTree>
    <p:extLst>
      <p:ext uri="{BB962C8B-B14F-4D97-AF65-F5344CB8AC3E}">
        <p14:creationId xmlns:p14="http://schemas.microsoft.com/office/powerpoint/2010/main" val="2286078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609600"/>
            <a:ext cx="9875520" cy="713173"/>
          </a:xfrm>
        </p:spPr>
        <p:txBody>
          <a:bodyPr>
            <a:normAutofit/>
          </a:bodyPr>
          <a:lstStyle/>
          <a:p>
            <a:r>
              <a:rPr lang="en-US" sz="4000" b="1" dirty="0" smtClean="0"/>
              <a:t>Google Drive Documents for </a:t>
            </a:r>
            <a:r>
              <a:rPr lang="en-US" sz="4000" b="1" dirty="0"/>
              <a:t>the Count</a:t>
            </a:r>
            <a:endParaRPr lang="en-US" sz="4000" dirty="0"/>
          </a:p>
        </p:txBody>
      </p:sp>
      <p:sp>
        <p:nvSpPr>
          <p:cNvPr id="3" name="Content Placeholder 2"/>
          <p:cNvSpPr>
            <a:spLocks noGrp="1"/>
          </p:cNvSpPr>
          <p:nvPr>
            <p:ph idx="1"/>
          </p:nvPr>
        </p:nvSpPr>
        <p:spPr>
          <a:xfrm>
            <a:off x="672484" y="1677880"/>
            <a:ext cx="10575524" cy="4320466"/>
          </a:xfrm>
        </p:spPr>
        <p:txBody>
          <a:bodyPr/>
          <a:lstStyle/>
          <a:p>
            <a:r>
              <a:rPr lang="en-US" sz="2000" dirty="0"/>
              <a:t>Deduplication Chart (google drive)	</a:t>
            </a:r>
            <a:r>
              <a:rPr lang="en-US" sz="2000" i="1" dirty="0" smtClean="0">
                <a:solidFill>
                  <a:schemeClr val="accent6"/>
                </a:solidFill>
              </a:rPr>
              <a:t>link </a:t>
            </a:r>
            <a:r>
              <a:rPr lang="en-US" sz="2000" i="1" dirty="0">
                <a:solidFill>
                  <a:schemeClr val="accent6"/>
                </a:solidFill>
              </a:rPr>
              <a:t>posted to website by </a:t>
            </a:r>
            <a:r>
              <a:rPr lang="en-US" sz="2000" i="1" dirty="0" smtClean="0">
                <a:solidFill>
                  <a:schemeClr val="accent6"/>
                </a:solidFill>
              </a:rPr>
              <a:t>1/11</a:t>
            </a:r>
          </a:p>
          <a:p>
            <a:pPr marL="45720" indent="0">
              <a:buNone/>
            </a:pPr>
            <a:r>
              <a:rPr lang="en-US" sz="1600" i="1" dirty="0">
                <a:solidFill>
                  <a:schemeClr val="accent6"/>
                </a:solidFill>
                <a:hlinkClick r:id="rId2"/>
              </a:rPr>
              <a:t>https://</a:t>
            </a:r>
            <a:r>
              <a:rPr lang="en-US" sz="1600" i="1" dirty="0" smtClean="0">
                <a:solidFill>
                  <a:schemeClr val="accent6"/>
                </a:solidFill>
                <a:hlinkClick r:id="rId2"/>
              </a:rPr>
              <a:t>docs.google.com/spreadsheets/d/12LfudbcItG3UKVbWViF4UVDBLD7TruLm1a0j6UuC1V4/edit#gid=981389640</a:t>
            </a:r>
            <a:r>
              <a:rPr lang="en-US" sz="1600" i="1" dirty="0" smtClean="0">
                <a:solidFill>
                  <a:schemeClr val="accent6"/>
                </a:solidFill>
              </a:rPr>
              <a:t> </a:t>
            </a:r>
            <a:endParaRPr lang="en-US" sz="1600" i="1" dirty="0">
              <a:solidFill>
                <a:schemeClr val="accent6"/>
              </a:solidFill>
            </a:endParaRPr>
          </a:p>
          <a:p>
            <a:r>
              <a:rPr lang="en-US" sz="2000" dirty="0"/>
              <a:t>Non-WISP Chart (google drive)</a:t>
            </a:r>
            <a:r>
              <a:rPr lang="en-US" sz="2000" i="1" dirty="0">
                <a:solidFill>
                  <a:schemeClr val="accent6"/>
                </a:solidFill>
              </a:rPr>
              <a:t> 	</a:t>
            </a:r>
            <a:r>
              <a:rPr lang="en-US" sz="2000" i="1" dirty="0" smtClean="0">
                <a:solidFill>
                  <a:schemeClr val="accent6"/>
                </a:solidFill>
              </a:rPr>
              <a:t>	link </a:t>
            </a:r>
            <a:r>
              <a:rPr lang="en-US" sz="2000" i="1" dirty="0">
                <a:solidFill>
                  <a:schemeClr val="accent6"/>
                </a:solidFill>
              </a:rPr>
              <a:t>posted to website by </a:t>
            </a:r>
            <a:r>
              <a:rPr lang="en-US" sz="2000" i="1" dirty="0" smtClean="0">
                <a:solidFill>
                  <a:schemeClr val="accent6"/>
                </a:solidFill>
              </a:rPr>
              <a:t>1/11</a:t>
            </a:r>
          </a:p>
          <a:p>
            <a:pPr marL="45720" indent="0">
              <a:buNone/>
            </a:pPr>
            <a:r>
              <a:rPr lang="en-US" sz="1600" i="1" dirty="0">
                <a:solidFill>
                  <a:schemeClr val="accent6"/>
                </a:solidFill>
                <a:hlinkClick r:id="rId3"/>
              </a:rPr>
              <a:t>https://</a:t>
            </a:r>
            <a:r>
              <a:rPr lang="en-US" sz="1600" i="1" dirty="0" smtClean="0">
                <a:solidFill>
                  <a:schemeClr val="accent6"/>
                </a:solidFill>
                <a:hlinkClick r:id="rId3"/>
              </a:rPr>
              <a:t>docs.google.com/spreadsheets/d/10HSIQzPWZ2DIpS33L-zR9m-ut1FCLKHnedSnY1XCVoc/edit#gid=366589481</a:t>
            </a:r>
            <a:r>
              <a:rPr lang="en-US" sz="1600" i="1" dirty="0" smtClean="0">
                <a:solidFill>
                  <a:schemeClr val="accent6"/>
                </a:solidFill>
              </a:rPr>
              <a:t> </a:t>
            </a:r>
          </a:p>
          <a:p>
            <a:r>
              <a:rPr lang="en-US" sz="2000" dirty="0"/>
              <a:t>January 2016 Housing Inventory Chart (HIC)   </a:t>
            </a:r>
            <a:r>
              <a:rPr lang="en-US" sz="2000" i="1" dirty="0">
                <a:solidFill>
                  <a:schemeClr val="accent6"/>
                </a:solidFill>
              </a:rPr>
              <a:t>will be sent to PIT leads, COC &amp; ETH leads last week of January</a:t>
            </a:r>
          </a:p>
          <a:p>
            <a:endParaRPr lang="en-US" sz="2000" dirty="0" smtClean="0"/>
          </a:p>
          <a:p>
            <a:r>
              <a:rPr lang="en-US" sz="2000" dirty="0" smtClean="0"/>
              <a:t>Post-January PIT Survey (google drive)</a:t>
            </a:r>
            <a:r>
              <a:rPr lang="en-US" sz="2000" i="1" dirty="0" smtClean="0">
                <a:solidFill>
                  <a:schemeClr val="accent6"/>
                </a:solidFill>
              </a:rPr>
              <a:t>	will be updated soon &amp; link posted to website by 2/1</a:t>
            </a:r>
            <a:endParaRPr lang="en-US" sz="2000" i="1" dirty="0">
              <a:solidFill>
                <a:schemeClr val="accent6"/>
              </a:solidFill>
            </a:endParaRPr>
          </a:p>
          <a:p>
            <a:endParaRPr lang="en-US" dirty="0"/>
          </a:p>
        </p:txBody>
      </p:sp>
    </p:spTree>
    <p:extLst>
      <p:ext uri="{BB962C8B-B14F-4D97-AF65-F5344CB8AC3E}">
        <p14:creationId xmlns:p14="http://schemas.microsoft.com/office/powerpoint/2010/main" val="11736652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Deadlines for the PIT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85000" lnSpcReduction="20000"/>
          </a:bodyPr>
          <a:lstStyle/>
          <a:p>
            <a:pPr>
              <a:lnSpc>
                <a:spcPct val="120000"/>
              </a:lnSpc>
            </a:pPr>
            <a:r>
              <a:rPr lang="en-US" dirty="0" smtClean="0"/>
              <a:t>The overnight street/known location count must occur not earlier than </a:t>
            </a:r>
            <a:r>
              <a:rPr lang="en-US" b="1" dirty="0" smtClean="0"/>
              <a:t>Wed. January 27</a:t>
            </a:r>
            <a:r>
              <a:rPr lang="en-US" b="1" baseline="30000" dirty="0" smtClean="0"/>
              <a:t>th</a:t>
            </a:r>
            <a:r>
              <a:rPr lang="en-US" b="1" dirty="0" smtClean="0"/>
              <a:t> at 11:00 pm </a:t>
            </a:r>
            <a:r>
              <a:rPr lang="en-US" dirty="0" smtClean="0"/>
              <a:t>and must be completed by </a:t>
            </a:r>
            <a:r>
              <a:rPr lang="en-US" b="1" dirty="0" smtClean="0"/>
              <a:t>Thurs. January 28</a:t>
            </a:r>
            <a:r>
              <a:rPr lang="en-US" b="1" baseline="30000" dirty="0" smtClean="0"/>
              <a:t>th</a:t>
            </a:r>
            <a:r>
              <a:rPr lang="en-US" b="1" dirty="0" smtClean="0"/>
              <a:t> at 6:00 am.</a:t>
            </a:r>
          </a:p>
          <a:p>
            <a:pPr>
              <a:lnSpc>
                <a:spcPct val="120000"/>
              </a:lnSpc>
            </a:pPr>
            <a:r>
              <a:rPr lang="en-US" dirty="0" smtClean="0"/>
              <a:t>The service based post-PIT count must be concluded by </a:t>
            </a:r>
            <a:r>
              <a:rPr lang="en-US" b="1" dirty="0" smtClean="0"/>
              <a:t>Friday, January 29</a:t>
            </a:r>
            <a:r>
              <a:rPr lang="en-US" b="1" baseline="30000" dirty="0" smtClean="0"/>
              <a:t>th</a:t>
            </a:r>
            <a:r>
              <a:rPr lang="en-US" b="1" dirty="0" smtClean="0"/>
              <a:t> at 5:00 pm.</a:t>
            </a:r>
          </a:p>
          <a:p>
            <a:pPr>
              <a:lnSpc>
                <a:spcPct val="120000"/>
              </a:lnSpc>
            </a:pPr>
            <a:r>
              <a:rPr lang="en-US" dirty="0" smtClean="0"/>
              <a:t>Completion of January Housing Inventory Chart (HIC): </a:t>
            </a:r>
            <a:r>
              <a:rPr lang="en-US" b="1" dirty="0" smtClean="0"/>
              <a:t>Monday, February 15</a:t>
            </a:r>
            <a:r>
              <a:rPr lang="en-US" b="1" baseline="30000" dirty="0" smtClean="0"/>
              <a:t>th</a:t>
            </a:r>
            <a:r>
              <a:rPr lang="en-US" b="1" dirty="0" smtClean="0"/>
              <a:t> at 5:00 pm.</a:t>
            </a:r>
            <a:endParaRPr lang="en-US" dirty="0" smtClean="0"/>
          </a:p>
          <a:p>
            <a:pPr>
              <a:lnSpc>
                <a:spcPct val="120000"/>
              </a:lnSpc>
            </a:pPr>
            <a:r>
              <a:rPr lang="en-US" dirty="0" smtClean="0"/>
              <a:t>Completion of Non-WISP PIT form:  </a:t>
            </a:r>
            <a:r>
              <a:rPr lang="en-US" b="1" dirty="0"/>
              <a:t>Monday, February 15</a:t>
            </a:r>
            <a:r>
              <a:rPr lang="en-US" b="1" baseline="30000" dirty="0"/>
              <a:t>th</a:t>
            </a:r>
            <a:r>
              <a:rPr lang="en-US" b="1" dirty="0"/>
              <a:t> at 5:00 pm.</a:t>
            </a:r>
            <a:endParaRPr lang="en-US" dirty="0"/>
          </a:p>
          <a:p>
            <a:pPr>
              <a:lnSpc>
                <a:spcPct val="120000"/>
              </a:lnSpc>
            </a:pPr>
            <a:r>
              <a:rPr lang="en-US" dirty="0" smtClean="0"/>
              <a:t>Completion of Deduplication Chart:  </a:t>
            </a:r>
            <a:r>
              <a:rPr lang="en-US" b="1" dirty="0"/>
              <a:t>Monday, February 15</a:t>
            </a:r>
            <a:r>
              <a:rPr lang="en-US" b="1" baseline="30000" dirty="0"/>
              <a:t>th</a:t>
            </a:r>
            <a:r>
              <a:rPr lang="en-US" b="1" dirty="0"/>
              <a:t> at 5:00 pm.</a:t>
            </a:r>
            <a:endParaRPr lang="en-US" dirty="0"/>
          </a:p>
          <a:p>
            <a:pPr>
              <a:lnSpc>
                <a:spcPct val="120000"/>
              </a:lnSpc>
            </a:pPr>
            <a:r>
              <a:rPr lang="en-US" dirty="0" smtClean="0"/>
              <a:t>Completion of Post-PIT Survey:  </a:t>
            </a:r>
            <a:r>
              <a:rPr lang="en-US" b="1" dirty="0" smtClean="0"/>
              <a:t>Monday, February 29</a:t>
            </a:r>
            <a:r>
              <a:rPr lang="en-US" b="1" baseline="30000" dirty="0" smtClean="0"/>
              <a:t>th</a:t>
            </a:r>
            <a:r>
              <a:rPr lang="en-US" b="1" dirty="0" smtClean="0"/>
              <a:t> at 5:00 pm.</a:t>
            </a:r>
          </a:p>
          <a:p>
            <a:pPr>
              <a:lnSpc>
                <a:spcPct val="120000"/>
              </a:lnSpc>
            </a:pPr>
            <a:endParaRPr lang="en-US" dirty="0" smtClean="0"/>
          </a:p>
          <a:p>
            <a:pPr lvl="1">
              <a:lnSpc>
                <a:spcPct val="120000"/>
              </a:lnSpc>
            </a:pPr>
            <a:r>
              <a:rPr lang="en-US" b="1" dirty="0" smtClean="0"/>
              <a:t>Note:  </a:t>
            </a:r>
            <a:r>
              <a:rPr lang="en-US" dirty="0" smtClean="0">
                <a:solidFill>
                  <a:srgbClr val="FF0000"/>
                </a:solidFill>
              </a:rPr>
              <a:t>It is the PIT lead’s responsibility to ensure the accuracy of the HIC, Non-WISP PIT form, all data entered into the Deduplication Chart (this includes the unsheltered count – in HMIS and surveys not in HMIS and the service based count), and HMIS data for the continua are “cleaned and correct” before submission to COC Coordinator.</a:t>
            </a:r>
          </a:p>
          <a:p>
            <a:pPr marL="274320" lvl="1" indent="0">
              <a:lnSpc>
                <a:spcPct val="120000"/>
              </a:lnSpc>
              <a:buNone/>
            </a:pPr>
            <a:endParaRPr lang="en-US" sz="1000" b="1"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23400562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Deadlines for the PIT (part 2)</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Following the February 15</a:t>
            </a:r>
            <a:r>
              <a:rPr lang="en-US" baseline="30000" dirty="0" smtClean="0"/>
              <a:t>th</a:t>
            </a:r>
            <a:r>
              <a:rPr lang="en-US" dirty="0" smtClean="0"/>
              <a:t> deadline for the HIC, Non-WISP PIT form, and Deduplication chart, there will be an </a:t>
            </a:r>
            <a:r>
              <a:rPr lang="en-US" u="sng" dirty="0" smtClean="0"/>
              <a:t>brief </a:t>
            </a:r>
            <a:r>
              <a:rPr lang="en-US" dirty="0" smtClean="0"/>
              <a:t>opportunity for additional corrections and technical assistance by both HMIS staff and the COC Coordinator.  </a:t>
            </a:r>
          </a:p>
          <a:p>
            <a:pPr>
              <a:lnSpc>
                <a:spcPct val="120000"/>
              </a:lnSpc>
            </a:pPr>
            <a:r>
              <a:rPr lang="en-US" dirty="0" smtClean="0"/>
              <a:t>This deadline will be announced during the Point-in-Time Training #3. This training will be an opportunity for leads to ask questions or discuss concerns related to the January PIT and the data collection process.  </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3157662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PIT Lead Responsibilities</a:t>
            </a:r>
            <a:endParaRPr lang="en-US" sz="4000" b="1" dirty="0"/>
          </a:p>
        </p:txBody>
      </p:sp>
      <p:sp>
        <p:nvSpPr>
          <p:cNvPr id="3" name="Content Placeholder 2"/>
          <p:cNvSpPr>
            <a:spLocks noGrp="1"/>
          </p:cNvSpPr>
          <p:nvPr>
            <p:ph idx="1"/>
          </p:nvPr>
        </p:nvSpPr>
        <p:spPr>
          <a:xfrm>
            <a:off x="710214" y="1509204"/>
            <a:ext cx="10688714" cy="4785064"/>
          </a:xfrm>
        </p:spPr>
        <p:txBody>
          <a:bodyPr>
            <a:normAutofit lnSpcReduction="10000"/>
          </a:bodyPr>
          <a:lstStyle/>
          <a:p>
            <a:pPr>
              <a:lnSpc>
                <a:spcPct val="120000"/>
              </a:lnSpc>
            </a:pPr>
            <a:r>
              <a:rPr lang="en-US" dirty="0" smtClean="0"/>
              <a:t>The PIT lead is the person(s) selected by a local continua to be ultimately responsible for the continua’s PIT count submission.</a:t>
            </a:r>
          </a:p>
          <a:p>
            <a:pPr>
              <a:lnSpc>
                <a:spcPct val="120000"/>
              </a:lnSpc>
            </a:pPr>
            <a:r>
              <a:rPr lang="en-US" dirty="0" smtClean="0"/>
              <a:t>The PIT lead is responsible for the coordination and execution of the sheltered and unsheltered PIT count for their continua’s entire geographic area.</a:t>
            </a:r>
          </a:p>
          <a:p>
            <a:pPr>
              <a:lnSpc>
                <a:spcPct val="120000"/>
              </a:lnSpc>
            </a:pPr>
            <a:r>
              <a:rPr lang="en-US" dirty="0" smtClean="0"/>
              <a:t>The PIT lead is responsible for ensuring that staff, partner agency staff, and community volunteers have received adequate training on privacy, methodology, safety, and data collection requirements.</a:t>
            </a:r>
          </a:p>
          <a:p>
            <a:pPr>
              <a:lnSpc>
                <a:spcPct val="120000"/>
              </a:lnSpc>
            </a:pPr>
            <a:r>
              <a:rPr lang="en-US" dirty="0" smtClean="0"/>
              <a:t>The PIT lead is responsible for the submission of data, including demographics and subpopulation information, for the sheltered and unsheltered PIT count.</a:t>
            </a:r>
          </a:p>
          <a:p>
            <a:pPr lvl="1">
              <a:lnSpc>
                <a:spcPct val="120000"/>
              </a:lnSpc>
              <a:buFont typeface="Courier New" panose="02070309020205020404" pitchFamily="49" charset="0"/>
              <a:buChar char="o"/>
            </a:pPr>
            <a:r>
              <a:rPr lang="en-US" dirty="0" smtClean="0"/>
              <a:t>This includes both HMIS and non-HMIS data.</a:t>
            </a:r>
          </a:p>
          <a:p>
            <a:pPr lvl="1">
              <a:lnSpc>
                <a:spcPct val="120000"/>
              </a:lnSpc>
              <a:buFont typeface="Courier New" panose="02070309020205020404" pitchFamily="49" charset="0"/>
              <a:buChar char="o"/>
            </a:pPr>
            <a:r>
              <a:rPr lang="en-US" dirty="0" smtClean="0"/>
              <a:t>This includes the HIC, the Non-WISP form, the deduplication chart, and the post-count survey.</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6581884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Other Responsible Parties</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20000"/>
          </a:bodyPr>
          <a:lstStyle/>
          <a:p>
            <a:pPr>
              <a:lnSpc>
                <a:spcPct val="120000"/>
              </a:lnSpc>
            </a:pPr>
            <a:r>
              <a:rPr lang="en-US" dirty="0" smtClean="0"/>
              <a:t>All of the HUD COC-funded agencies and Division of Housing ETH-funded agencies in a continua are required to participate in the overnight street/known location unsheltered PIT count. </a:t>
            </a:r>
          </a:p>
          <a:p>
            <a:pPr>
              <a:lnSpc>
                <a:spcPct val="120000"/>
              </a:lnSpc>
            </a:pPr>
            <a:r>
              <a:rPr lang="en-US" dirty="0" smtClean="0"/>
              <a:t>Institute for Community Alliances (ICA) as the HMIS lead for the Balance of State is responsible for providing training and technical assistance to ensure the HMIS data is extractable from the system for the purposes of the PIT count.</a:t>
            </a:r>
          </a:p>
          <a:p>
            <a:pPr>
              <a:lnSpc>
                <a:spcPct val="120000"/>
              </a:lnSpc>
            </a:pPr>
            <a:r>
              <a:rPr lang="en-US" dirty="0" smtClean="0"/>
              <a:t>COC Coordinator is responsible for providing training to the PIT leads, working with the PIT workgroup on methodology and training requirements, working with the HMIS lead to consolidate and de-duplicate HMIS data, and assist PIT leads in consolidating and de-duplicating non-HMIS data.</a:t>
            </a:r>
          </a:p>
          <a:p>
            <a:pPr>
              <a:lnSpc>
                <a:spcPct val="120000"/>
              </a:lnSpc>
            </a:pPr>
            <a:r>
              <a:rPr lang="en-US" dirty="0" smtClean="0"/>
              <a:t>COC Coordinator consolidates the HMIS and non-HMIS data for final review.</a:t>
            </a:r>
          </a:p>
          <a:p>
            <a:pPr>
              <a:lnSpc>
                <a:spcPct val="120000"/>
              </a:lnSpc>
            </a:pPr>
            <a:r>
              <a:rPr lang="en-US" dirty="0" smtClean="0"/>
              <a:t>ICA and the COC Coordinator work together to complete the PIT data submission through the Homeless Data Exchange (HDX) to HUD.</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831044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Geography Continued</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85000" lnSpcReduction="10000"/>
          </a:bodyPr>
          <a:lstStyle/>
          <a:p>
            <a:pPr>
              <a:lnSpc>
                <a:spcPct val="120000"/>
              </a:lnSpc>
            </a:pPr>
            <a:r>
              <a:rPr lang="en-US" dirty="0" smtClean="0"/>
              <a:t>The Balance of State 50,000+ square miles has been broken down into 21 local continua. </a:t>
            </a:r>
          </a:p>
          <a:p>
            <a:pPr>
              <a:lnSpc>
                <a:spcPct val="120000"/>
              </a:lnSpc>
            </a:pPr>
            <a:r>
              <a:rPr lang="en-US" dirty="0" smtClean="0"/>
              <a:t>Each local continua is responsible for their </a:t>
            </a:r>
            <a:r>
              <a:rPr lang="en-US" b="1" dirty="0" smtClean="0"/>
              <a:t>entire</a:t>
            </a:r>
            <a:r>
              <a:rPr lang="en-US" dirty="0" smtClean="0"/>
              <a:t> geographic footprint.</a:t>
            </a:r>
          </a:p>
          <a:p>
            <a:pPr>
              <a:lnSpc>
                <a:spcPct val="120000"/>
              </a:lnSpc>
            </a:pPr>
            <a:r>
              <a:rPr lang="en-US" u="sng" dirty="0"/>
              <a:t>For </a:t>
            </a:r>
            <a:r>
              <a:rPr lang="en-US" u="sng" dirty="0" smtClean="0"/>
              <a:t>January 2016, </a:t>
            </a:r>
            <a:r>
              <a:rPr lang="en-US" u="sng" dirty="0"/>
              <a:t>each PIT lead must extend their count to include areas not previously counted.</a:t>
            </a:r>
          </a:p>
          <a:p>
            <a:pPr lvl="1">
              <a:lnSpc>
                <a:spcPct val="120000"/>
              </a:lnSpc>
              <a:buFont typeface="Courier New" panose="02070309020205020404" pitchFamily="49" charset="0"/>
              <a:buChar char="o"/>
            </a:pPr>
            <a:r>
              <a:rPr lang="en-US" dirty="0" smtClean="0"/>
              <a:t>Ex:  if </a:t>
            </a:r>
            <a:r>
              <a:rPr lang="en-US" dirty="0"/>
              <a:t>your continua includes 3 counties and you have typically only covered one – you must identify and visit new potential locations in one or both of the other counties</a:t>
            </a:r>
            <a:r>
              <a:rPr lang="en-US" dirty="0" smtClean="0"/>
              <a:t>.</a:t>
            </a:r>
          </a:p>
          <a:p>
            <a:pPr lvl="1">
              <a:lnSpc>
                <a:spcPct val="120000"/>
              </a:lnSpc>
              <a:buFont typeface="Courier New" panose="02070309020205020404" pitchFamily="49" charset="0"/>
              <a:buChar char="o"/>
            </a:pPr>
            <a:r>
              <a:rPr lang="en-US" dirty="0" smtClean="0"/>
              <a:t>Ex:  if your continua includes one main city and an outlining rural area and you have typically only covered the city – you must conduct an unsheltered count that includes some part of the outlining rural area.</a:t>
            </a:r>
            <a:endParaRPr lang="en-US" dirty="0"/>
          </a:p>
          <a:p>
            <a:pPr>
              <a:lnSpc>
                <a:spcPct val="120000"/>
              </a:lnSpc>
            </a:pPr>
            <a:r>
              <a:rPr lang="en-US" dirty="0" smtClean="0"/>
              <a:t>The post count PIT survey will ask several questions regarding:</a:t>
            </a:r>
          </a:p>
          <a:p>
            <a:pPr lvl="1">
              <a:lnSpc>
                <a:spcPct val="120000"/>
              </a:lnSpc>
            </a:pPr>
            <a:r>
              <a:rPr lang="en-US" dirty="0" smtClean="0"/>
              <a:t>Where you went on the night of the PIT, </a:t>
            </a:r>
          </a:p>
          <a:p>
            <a:pPr lvl="1">
              <a:lnSpc>
                <a:spcPct val="120000"/>
              </a:lnSpc>
            </a:pPr>
            <a:r>
              <a:rPr lang="en-US" dirty="0" smtClean="0"/>
              <a:t>Where you obtained service-based count information, </a:t>
            </a:r>
          </a:p>
          <a:p>
            <a:pPr lvl="1">
              <a:lnSpc>
                <a:spcPct val="120000"/>
              </a:lnSpc>
            </a:pPr>
            <a:r>
              <a:rPr lang="en-US" dirty="0" smtClean="0"/>
              <a:t>What </a:t>
            </a:r>
            <a:r>
              <a:rPr lang="en-US" dirty="0"/>
              <a:t>specific areas you covered during the </a:t>
            </a:r>
            <a:r>
              <a:rPr lang="en-US" dirty="0" smtClean="0"/>
              <a:t>PIT, and</a:t>
            </a:r>
            <a:endParaRPr lang="en-US" dirty="0"/>
          </a:p>
          <a:p>
            <a:pPr lvl="1">
              <a:lnSpc>
                <a:spcPct val="120000"/>
              </a:lnSpc>
            </a:pPr>
            <a:r>
              <a:rPr lang="en-US" dirty="0" smtClean="0">
                <a:solidFill>
                  <a:srgbClr val="FF0000"/>
                </a:solidFill>
              </a:rPr>
              <a:t>What areas you want excluded from your territory and why</a:t>
            </a:r>
            <a:r>
              <a:rPr lang="en-US" dirty="0" smtClean="0"/>
              <a:t>. </a:t>
            </a: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586121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1059402"/>
          </a:xfrm>
        </p:spPr>
        <p:txBody>
          <a:bodyPr>
            <a:normAutofit/>
          </a:bodyPr>
          <a:lstStyle/>
          <a:p>
            <a:r>
              <a:rPr lang="en-US" sz="4000" b="1" dirty="0" smtClean="0"/>
              <a:t>Chronic Homeless Definition Training</a:t>
            </a:r>
            <a:endParaRPr lang="en-US" sz="4000" b="1" dirty="0"/>
          </a:p>
        </p:txBody>
      </p:sp>
      <p:sp>
        <p:nvSpPr>
          <p:cNvPr id="3" name="Content Placeholder 2"/>
          <p:cNvSpPr>
            <a:spLocks noGrp="1"/>
          </p:cNvSpPr>
          <p:nvPr>
            <p:ph idx="1"/>
          </p:nvPr>
        </p:nvSpPr>
        <p:spPr>
          <a:xfrm>
            <a:off x="710214" y="1775534"/>
            <a:ext cx="10688714" cy="4518734"/>
          </a:xfrm>
        </p:spPr>
        <p:txBody>
          <a:bodyPr>
            <a:normAutofit/>
          </a:bodyPr>
          <a:lstStyle/>
          <a:p>
            <a:pPr>
              <a:lnSpc>
                <a:spcPct val="120000"/>
              </a:lnSpc>
            </a:pPr>
            <a:r>
              <a:rPr lang="en-US" dirty="0"/>
              <a:t>Scheduled for </a:t>
            </a:r>
            <a:r>
              <a:rPr lang="en-US" dirty="0" smtClean="0"/>
              <a:t>Tuesday, January 19</a:t>
            </a:r>
            <a:r>
              <a:rPr lang="en-US" baseline="30000" dirty="0" smtClean="0"/>
              <a:t>th</a:t>
            </a:r>
            <a:r>
              <a:rPr lang="en-US" dirty="0" smtClean="0"/>
              <a:t> from 9:00 – 10:30 am.</a:t>
            </a:r>
            <a:endParaRPr lang="en-US" dirty="0"/>
          </a:p>
          <a:p>
            <a:pPr>
              <a:lnSpc>
                <a:spcPct val="120000"/>
              </a:lnSpc>
            </a:pPr>
            <a:r>
              <a:rPr lang="en-US" dirty="0"/>
              <a:t>The training will be conducted via go-to webinar, recorded, and posted on the website.</a:t>
            </a:r>
          </a:p>
          <a:p>
            <a:pPr>
              <a:lnSpc>
                <a:spcPct val="120000"/>
              </a:lnSpc>
            </a:pPr>
            <a:r>
              <a:rPr lang="en-US" dirty="0"/>
              <a:t>The agenda items will include:</a:t>
            </a:r>
          </a:p>
          <a:p>
            <a:pPr lvl="1">
              <a:lnSpc>
                <a:spcPct val="120000"/>
              </a:lnSpc>
              <a:buFont typeface="Courier New" panose="02070309020205020404" pitchFamily="49" charset="0"/>
              <a:buChar char="o"/>
            </a:pPr>
            <a:r>
              <a:rPr lang="en-US" dirty="0" smtClean="0"/>
              <a:t>Chronic Homeless Definition </a:t>
            </a:r>
          </a:p>
          <a:p>
            <a:pPr lvl="1">
              <a:lnSpc>
                <a:spcPct val="120000"/>
              </a:lnSpc>
              <a:buFont typeface="Courier New" panose="02070309020205020404" pitchFamily="49" charset="0"/>
              <a:buChar char="o"/>
            </a:pPr>
            <a:r>
              <a:rPr lang="en-US" dirty="0" smtClean="0"/>
              <a:t>Documentation requirements</a:t>
            </a:r>
            <a:endParaRPr lang="en-US" dirty="0"/>
          </a:p>
          <a:p>
            <a:pPr marL="548640" lvl="2" indent="0">
              <a:lnSpc>
                <a:spcPct val="120000"/>
              </a:lnSpc>
              <a:buNone/>
            </a:pPr>
            <a:r>
              <a:rPr lang="en-US" dirty="0"/>
              <a:t/>
            </a:r>
            <a:br>
              <a:rPr lang="en-US" dirty="0"/>
            </a:br>
            <a:r>
              <a:rPr lang="en-US" dirty="0"/>
              <a:t/>
            </a:r>
            <a:br>
              <a:rPr lang="en-US" dirty="0"/>
            </a:br>
            <a:r>
              <a:rPr lang="en-US" dirty="0"/>
              <a:t>This training will be Part 1 of a two part training. The second part will be conducted by </a:t>
            </a:r>
            <a:r>
              <a:rPr lang="en-US" dirty="0" smtClean="0"/>
              <a:t>ICA on Friday, January 22</a:t>
            </a:r>
            <a:r>
              <a:rPr lang="en-US" baseline="30000" dirty="0" smtClean="0"/>
              <a:t>nd</a:t>
            </a:r>
            <a:r>
              <a:rPr lang="en-US" dirty="0" smtClean="0"/>
              <a:t> 11 am - noon. </a:t>
            </a:r>
            <a:r>
              <a:rPr lang="en-US" dirty="0"/>
              <a:t>The ICA training will include </a:t>
            </a:r>
            <a:r>
              <a:rPr lang="en-US" dirty="0" smtClean="0"/>
              <a:t>scenarios </a:t>
            </a:r>
            <a:r>
              <a:rPr lang="en-US" dirty="0"/>
              <a:t>&amp; data entry related to the </a:t>
            </a:r>
            <a:r>
              <a:rPr lang="en-US" dirty="0" smtClean="0"/>
              <a:t>Chronic </a:t>
            </a:r>
            <a:r>
              <a:rPr lang="en-US" dirty="0"/>
              <a:t>Homeless definition.</a:t>
            </a: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5921055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Point-in-Time Training #3</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a:t>Scheduled for </a:t>
            </a:r>
            <a:r>
              <a:rPr lang="en-US" dirty="0" smtClean="0"/>
              <a:t>Thursday, February 25</a:t>
            </a:r>
            <a:r>
              <a:rPr lang="en-US" baseline="30000" dirty="0" smtClean="0"/>
              <a:t>th</a:t>
            </a:r>
            <a:r>
              <a:rPr lang="en-US" dirty="0" smtClean="0"/>
              <a:t> from 9:00 – 10:30 am.</a:t>
            </a:r>
          </a:p>
          <a:p>
            <a:pPr marL="45720" indent="0">
              <a:lnSpc>
                <a:spcPct val="120000"/>
              </a:lnSpc>
              <a:buNone/>
            </a:pPr>
            <a:r>
              <a:rPr lang="en-US" dirty="0">
                <a:hlinkClick r:id="rId2"/>
              </a:rPr>
              <a:t>https://</a:t>
            </a:r>
            <a:r>
              <a:rPr lang="en-US" dirty="0" smtClean="0">
                <a:hlinkClick r:id="rId2"/>
              </a:rPr>
              <a:t>attendee.gotowebinar.com/register/2531231170063044097</a:t>
            </a:r>
            <a:r>
              <a:rPr lang="en-US" dirty="0" smtClean="0"/>
              <a:t> </a:t>
            </a:r>
            <a:endParaRPr lang="en-US" dirty="0"/>
          </a:p>
          <a:p>
            <a:pPr>
              <a:lnSpc>
                <a:spcPct val="120000"/>
              </a:lnSpc>
            </a:pPr>
            <a:r>
              <a:rPr lang="en-US" dirty="0" smtClean="0"/>
              <a:t>The training will be conducted via go-to webinar, recorded, and posted on the website.</a:t>
            </a:r>
          </a:p>
          <a:p>
            <a:pPr>
              <a:lnSpc>
                <a:spcPct val="120000"/>
              </a:lnSpc>
            </a:pPr>
            <a:r>
              <a:rPr lang="en-US" dirty="0" smtClean="0"/>
              <a:t>The agenda items will focus on Data Collection related to:</a:t>
            </a:r>
          </a:p>
          <a:p>
            <a:pPr lvl="1">
              <a:lnSpc>
                <a:spcPct val="120000"/>
              </a:lnSpc>
              <a:buFont typeface="Courier New" panose="02070309020205020404" pitchFamily="49" charset="0"/>
              <a:buChar char="o"/>
            </a:pPr>
            <a:r>
              <a:rPr lang="en-US" dirty="0" smtClean="0"/>
              <a:t>Housing Inventory Chart (HIC)</a:t>
            </a:r>
          </a:p>
          <a:p>
            <a:pPr lvl="1">
              <a:lnSpc>
                <a:spcPct val="120000"/>
              </a:lnSpc>
              <a:buFont typeface="Courier New" panose="02070309020205020404" pitchFamily="49" charset="0"/>
              <a:buChar char="o"/>
            </a:pPr>
            <a:r>
              <a:rPr lang="en-US" dirty="0" smtClean="0"/>
              <a:t>Non-WISP Chart</a:t>
            </a:r>
          </a:p>
          <a:p>
            <a:pPr lvl="1">
              <a:lnSpc>
                <a:spcPct val="120000"/>
              </a:lnSpc>
              <a:buFont typeface="Courier New" panose="02070309020205020404" pitchFamily="49" charset="0"/>
              <a:buChar char="o"/>
            </a:pPr>
            <a:r>
              <a:rPr lang="en-US" dirty="0" smtClean="0"/>
              <a:t>WISP Data</a:t>
            </a:r>
          </a:p>
          <a:p>
            <a:pPr lvl="1">
              <a:lnSpc>
                <a:spcPct val="120000"/>
              </a:lnSpc>
              <a:buFont typeface="Courier New" panose="02070309020205020404" pitchFamily="49" charset="0"/>
              <a:buChar char="o"/>
            </a:pPr>
            <a:r>
              <a:rPr lang="en-US" dirty="0" smtClean="0"/>
              <a:t>De-duplication chart</a:t>
            </a:r>
          </a:p>
          <a:p>
            <a:pPr lvl="1">
              <a:lnSpc>
                <a:spcPct val="120000"/>
              </a:lnSpc>
              <a:buFont typeface="Courier New" panose="02070309020205020404" pitchFamily="49" charset="0"/>
              <a:buChar char="o"/>
            </a:pPr>
            <a:r>
              <a:rPr lang="en-US" dirty="0" smtClean="0"/>
              <a:t>And an opportunity for Questions &amp; Answers</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40963371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926" y="2784629"/>
            <a:ext cx="11165150" cy="757561"/>
          </a:xfrm>
        </p:spPr>
        <p:txBody>
          <a:bodyPr>
            <a:noAutofit/>
          </a:bodyPr>
          <a:lstStyle/>
          <a:p>
            <a:pPr algn="ctr"/>
            <a:r>
              <a:rPr lang="en-US" sz="7200" b="1" dirty="0" smtClean="0"/>
              <a:t>Questions?</a:t>
            </a:r>
            <a:endParaRPr lang="en-US" sz="7200" b="1" dirty="0"/>
          </a:p>
        </p:txBody>
      </p:sp>
      <p:sp>
        <p:nvSpPr>
          <p:cNvPr id="3" name="Content Placeholder 2"/>
          <p:cNvSpPr>
            <a:spLocks noGrp="1"/>
          </p:cNvSpPr>
          <p:nvPr>
            <p:ph idx="1"/>
          </p:nvPr>
        </p:nvSpPr>
        <p:spPr>
          <a:xfrm>
            <a:off x="710214" y="1509204"/>
            <a:ext cx="10688714" cy="4785064"/>
          </a:xfrm>
        </p:spPr>
        <p:txBody>
          <a:bodyPr>
            <a:normAutofit/>
          </a:bodyPr>
          <a:lstStyle/>
          <a:p>
            <a:pPr lvl="1">
              <a:lnSpc>
                <a:spcPct val="120000"/>
              </a:lnSpc>
              <a:buFont typeface="Wingdings" panose="05000000000000000000" pitchFamily="2" charset="2"/>
              <a:buChar char="Ø"/>
            </a:pPr>
            <a:endParaRPr lang="en-US" sz="1000" b="1" dirty="0"/>
          </a:p>
          <a:p>
            <a:pPr marL="45720" indent="0">
              <a:lnSpc>
                <a:spcPct val="120000"/>
              </a:lnSpc>
              <a:buNone/>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439731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What does Non-WISP mean?</a:t>
            </a:r>
            <a:endParaRPr lang="en-US" sz="4000" b="1" dirty="0"/>
          </a:p>
        </p:txBody>
      </p:sp>
      <p:sp>
        <p:nvSpPr>
          <p:cNvPr id="3" name="Content Placeholder 2"/>
          <p:cNvSpPr>
            <a:spLocks noGrp="1"/>
          </p:cNvSpPr>
          <p:nvPr>
            <p:ph idx="1"/>
          </p:nvPr>
        </p:nvSpPr>
        <p:spPr/>
        <p:txBody>
          <a:bodyPr/>
          <a:lstStyle/>
          <a:p>
            <a:r>
              <a:rPr lang="en-US" dirty="0" smtClean="0"/>
              <a:t>Anyone that collects and reports data for the Point-in-Time (PIT) without the use of Service Point (WISP).</a:t>
            </a:r>
          </a:p>
          <a:p>
            <a:r>
              <a:rPr lang="en-US" dirty="0" smtClean="0"/>
              <a:t>Manual tallying of surveys to determine how many people in each household type and identify the subpopulation characteristics</a:t>
            </a:r>
          </a:p>
          <a:p>
            <a:r>
              <a:rPr lang="en-US" dirty="0" smtClean="0"/>
              <a:t>This can include sheltered persons – emergency shelter, motel voucher, or transitional housing.</a:t>
            </a:r>
          </a:p>
          <a:p>
            <a:r>
              <a:rPr lang="en-US" dirty="0" smtClean="0"/>
              <a:t>This can include unsheltered persons – overnight street/known location count or service based (post-count).</a:t>
            </a:r>
          </a:p>
        </p:txBody>
      </p:sp>
    </p:spTree>
    <p:extLst>
      <p:ext uri="{BB962C8B-B14F-4D97-AF65-F5344CB8AC3E}">
        <p14:creationId xmlns:p14="http://schemas.microsoft.com/office/powerpoint/2010/main" val="1053499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Similarities between WISP &amp; Non-WISP</a:t>
            </a:r>
            <a:endParaRPr lang="en-US" sz="4000" b="1" dirty="0"/>
          </a:p>
        </p:txBody>
      </p:sp>
      <p:sp>
        <p:nvSpPr>
          <p:cNvPr id="3" name="Content Placeholder 2"/>
          <p:cNvSpPr>
            <a:spLocks noGrp="1"/>
          </p:cNvSpPr>
          <p:nvPr>
            <p:ph idx="1"/>
          </p:nvPr>
        </p:nvSpPr>
        <p:spPr/>
        <p:txBody>
          <a:bodyPr/>
          <a:lstStyle/>
          <a:p>
            <a:r>
              <a:rPr lang="en-US" dirty="0" smtClean="0"/>
              <a:t>Same definitions</a:t>
            </a:r>
          </a:p>
          <a:p>
            <a:r>
              <a:rPr lang="en-US" dirty="0" smtClean="0"/>
              <a:t>Same categories</a:t>
            </a:r>
          </a:p>
          <a:p>
            <a:r>
              <a:rPr lang="en-US" dirty="0" smtClean="0"/>
              <a:t>Same expectations for data accuracy</a:t>
            </a:r>
          </a:p>
          <a:p>
            <a:r>
              <a:rPr lang="en-US" dirty="0" smtClean="0"/>
              <a:t>Same expectations for timely data collection </a:t>
            </a:r>
            <a:endParaRPr lang="en-US" dirty="0"/>
          </a:p>
        </p:txBody>
      </p:sp>
    </p:spTree>
    <p:extLst>
      <p:ext uri="{BB962C8B-B14F-4D97-AF65-F5344CB8AC3E}">
        <p14:creationId xmlns:p14="http://schemas.microsoft.com/office/powerpoint/2010/main" val="3567939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Difference between WISP &amp; Non-WISP</a:t>
            </a:r>
            <a:endParaRPr lang="en-US" sz="4000" b="1" dirty="0"/>
          </a:p>
        </p:txBody>
      </p:sp>
      <p:sp>
        <p:nvSpPr>
          <p:cNvPr id="3" name="Content Placeholder 2"/>
          <p:cNvSpPr>
            <a:spLocks noGrp="1"/>
          </p:cNvSpPr>
          <p:nvPr>
            <p:ph idx="1"/>
          </p:nvPr>
        </p:nvSpPr>
        <p:spPr/>
        <p:txBody>
          <a:bodyPr/>
          <a:lstStyle/>
          <a:p>
            <a:r>
              <a:rPr lang="en-US" dirty="0" smtClean="0"/>
              <a:t>In Service Point, clients are entered into a database. Then, a report can be run that places people the appropriate categories for household type, age group, demographics, and subpopulations. </a:t>
            </a:r>
          </a:p>
          <a:p>
            <a:r>
              <a:rPr lang="en-US" dirty="0"/>
              <a:t>Those that </a:t>
            </a:r>
            <a:r>
              <a:rPr lang="en-US" dirty="0" smtClean="0"/>
              <a:t>do not use </a:t>
            </a:r>
            <a:r>
              <a:rPr lang="en-US" dirty="0"/>
              <a:t>Service </a:t>
            </a:r>
            <a:r>
              <a:rPr lang="en-US" dirty="0" smtClean="0"/>
              <a:t>Point must manually calculate totals for household type, demographics, age groupings, sub-sets, and subpopulations. </a:t>
            </a:r>
          </a:p>
          <a:p>
            <a:r>
              <a:rPr lang="en-US" dirty="0" smtClean="0"/>
              <a:t>Manual calculation can lead to more counting errors and incorrect categorization</a:t>
            </a:r>
            <a:endParaRPr lang="en-US" dirty="0"/>
          </a:p>
        </p:txBody>
      </p:sp>
    </p:spTree>
    <p:extLst>
      <p:ext uri="{BB962C8B-B14F-4D97-AF65-F5344CB8AC3E}">
        <p14:creationId xmlns:p14="http://schemas.microsoft.com/office/powerpoint/2010/main" val="1617082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Sheltered Count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10000"/>
          </a:bodyPr>
          <a:lstStyle/>
          <a:p>
            <a:pPr>
              <a:lnSpc>
                <a:spcPct val="120000"/>
              </a:lnSpc>
            </a:pPr>
            <a:r>
              <a:rPr lang="en-US" dirty="0" smtClean="0"/>
              <a:t>The total number </a:t>
            </a:r>
            <a:r>
              <a:rPr lang="en-US" dirty="0" smtClean="0"/>
              <a:t>of </a:t>
            </a:r>
            <a:r>
              <a:rPr lang="en-US" dirty="0" smtClean="0"/>
              <a:t>people </a:t>
            </a:r>
            <a:r>
              <a:rPr lang="en-US" dirty="0" smtClean="0"/>
              <a:t>in each emergency shelter, motel voucher program, and transitional housing program must be reported on </a:t>
            </a:r>
            <a:r>
              <a:rPr lang="en-US" dirty="0" smtClean="0"/>
              <a:t>the </a:t>
            </a:r>
            <a:r>
              <a:rPr lang="en-US" dirty="0" smtClean="0"/>
              <a:t>Housing Inventory Chart (HIC). </a:t>
            </a:r>
            <a:endParaRPr lang="en-US" dirty="0" smtClean="0"/>
          </a:p>
          <a:p>
            <a:pPr lvl="1">
              <a:lnSpc>
                <a:spcPct val="120000"/>
              </a:lnSpc>
            </a:pPr>
            <a:r>
              <a:rPr lang="en-US" dirty="0" smtClean="0"/>
              <a:t>Number of people in households with children</a:t>
            </a:r>
          </a:p>
          <a:p>
            <a:pPr lvl="1">
              <a:lnSpc>
                <a:spcPct val="120000"/>
              </a:lnSpc>
            </a:pPr>
            <a:r>
              <a:rPr lang="en-US" dirty="0" smtClean="0"/>
              <a:t>Number of people in households without children</a:t>
            </a:r>
          </a:p>
          <a:p>
            <a:pPr lvl="1">
              <a:lnSpc>
                <a:spcPct val="120000"/>
              </a:lnSpc>
            </a:pPr>
            <a:r>
              <a:rPr lang="en-US" dirty="0" smtClean="0"/>
              <a:t>Number of people in households with only children</a:t>
            </a:r>
            <a:endParaRPr lang="en-US" dirty="0" smtClean="0"/>
          </a:p>
          <a:p>
            <a:pPr>
              <a:lnSpc>
                <a:spcPct val="120000"/>
              </a:lnSpc>
            </a:pPr>
            <a:r>
              <a:rPr lang="en-US" dirty="0" smtClean="0"/>
              <a:t>In addition to totals, all the demographic information and subpopulation information must also be collected from the people reported on the HIC.  </a:t>
            </a:r>
          </a:p>
          <a:p>
            <a:pPr lvl="1">
              <a:lnSpc>
                <a:spcPct val="120000"/>
              </a:lnSpc>
            </a:pPr>
            <a:r>
              <a:rPr lang="en-US" dirty="0" smtClean="0"/>
              <a:t>Age, gender, race, ethnicity</a:t>
            </a:r>
          </a:p>
          <a:p>
            <a:pPr lvl="1">
              <a:lnSpc>
                <a:spcPct val="120000"/>
              </a:lnSpc>
            </a:pPr>
            <a:r>
              <a:rPr lang="en-US" dirty="0" smtClean="0"/>
              <a:t>Household type</a:t>
            </a:r>
          </a:p>
          <a:p>
            <a:pPr lvl="1">
              <a:lnSpc>
                <a:spcPct val="120000"/>
              </a:lnSpc>
            </a:pPr>
            <a:r>
              <a:rPr lang="en-US" dirty="0" smtClean="0"/>
              <a:t>Veteran, disability, chronic homeless, victim of domestic violence</a:t>
            </a:r>
          </a:p>
          <a:p>
            <a:pPr>
              <a:lnSpc>
                <a:spcPct val="120000"/>
              </a:lnSpc>
            </a:pPr>
            <a:r>
              <a:rPr lang="en-US" dirty="0" smtClean="0"/>
              <a:t>This information does NOT go on the HIC, but instead is collected on the </a:t>
            </a:r>
            <a:r>
              <a:rPr lang="en-US" b="1" u="sng" dirty="0" smtClean="0">
                <a:solidFill>
                  <a:srgbClr val="FF0000"/>
                </a:solidFill>
              </a:rPr>
              <a:t>Non-WISP Form.</a:t>
            </a:r>
            <a:endParaRPr lang="en-US" b="1" u="sng" dirty="0" smtClean="0">
              <a:solidFill>
                <a:srgbClr val="FF0000"/>
              </a:solidFill>
            </a:endParaRP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72437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TM03457444[[fn=Basis]]</Template>
  <TotalTime>9580</TotalTime>
  <Words>4709</Words>
  <Application>Microsoft Office PowerPoint</Application>
  <PresentationFormat>Widescreen</PresentationFormat>
  <Paragraphs>508</Paragraphs>
  <Slides>52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Arial</vt:lpstr>
      <vt:lpstr>Corbel</vt:lpstr>
      <vt:lpstr>Courier New</vt:lpstr>
      <vt:lpstr>Wingdings</vt:lpstr>
      <vt:lpstr>Basis</vt:lpstr>
      <vt:lpstr>Balance of State Non-WISP Point in Time Training</vt:lpstr>
      <vt:lpstr>Agenda</vt:lpstr>
      <vt:lpstr>What is the PIT?</vt:lpstr>
      <vt:lpstr>Night of the Count</vt:lpstr>
      <vt:lpstr>Geography Continued</vt:lpstr>
      <vt:lpstr>What does Non-WISP mean?</vt:lpstr>
      <vt:lpstr>Similarities between WISP &amp; Non-WISP</vt:lpstr>
      <vt:lpstr>Difference between WISP &amp; Non-WISP</vt:lpstr>
      <vt:lpstr>Data Collection – Sheltered Count</vt:lpstr>
      <vt:lpstr>Data Collection – Housing Inventory Chart</vt:lpstr>
      <vt:lpstr>PowerPoint Presentation</vt:lpstr>
      <vt:lpstr>Non-WISP Form</vt:lpstr>
      <vt:lpstr>Household Type</vt:lpstr>
      <vt:lpstr>Households vs. People</vt:lpstr>
      <vt:lpstr>PowerPoint Presentation</vt:lpstr>
      <vt:lpstr>PowerPoint Presentation</vt:lpstr>
      <vt:lpstr>PowerPoint Presentation</vt:lpstr>
      <vt:lpstr>Demographic:  Age Group</vt:lpstr>
      <vt:lpstr>Demographic:  Gender</vt:lpstr>
      <vt:lpstr>Demographic:  Ethnicity</vt:lpstr>
      <vt:lpstr>Demographic:  Race</vt:lpstr>
      <vt:lpstr>Chronic Homeless Definition</vt:lpstr>
      <vt:lpstr>Subpopulation:  Chronic Homeless</vt:lpstr>
      <vt:lpstr>Disabilities Definition</vt:lpstr>
      <vt:lpstr>Subpopulation: Disabilities</vt:lpstr>
      <vt:lpstr>Subpopulation: Veterans</vt:lpstr>
      <vt:lpstr>Subpopulation: Other</vt:lpstr>
      <vt:lpstr>Subset #1:  Veterans</vt:lpstr>
      <vt:lpstr>Subset #2:  Parenting Youth</vt:lpstr>
      <vt:lpstr>Subset #2:  Young Adults</vt:lpstr>
      <vt:lpstr>Youth</vt:lpstr>
      <vt:lpstr>Data Collection – Unsheltered Count</vt:lpstr>
      <vt:lpstr>Survey Tool</vt:lpstr>
      <vt:lpstr>VI-SPDAT &amp; F-VI-SPDAT</vt:lpstr>
      <vt:lpstr>Survey Tool</vt:lpstr>
      <vt:lpstr>Observation Only Form</vt:lpstr>
      <vt:lpstr>Service Based Counts</vt:lpstr>
      <vt:lpstr>Service Based Counts</vt:lpstr>
      <vt:lpstr>How to Organize a Service Based Count?</vt:lpstr>
      <vt:lpstr>Service Based Counts</vt:lpstr>
      <vt:lpstr>Data Collection – Deduplication Chart</vt:lpstr>
      <vt:lpstr>Deduplication Chart - Example</vt:lpstr>
      <vt:lpstr>Google Tool</vt:lpstr>
      <vt:lpstr>Resources &amp; Documents for the Count</vt:lpstr>
      <vt:lpstr>Google Drive Documents for the Count</vt:lpstr>
      <vt:lpstr>Deadlines for the PIT</vt:lpstr>
      <vt:lpstr>Deadlines for the PIT (part 2)</vt:lpstr>
      <vt:lpstr>PIT Lead Responsibilities</vt:lpstr>
      <vt:lpstr>Other Responsible Parties</vt:lpstr>
      <vt:lpstr>Chronic Homeless Definition Training</vt:lpstr>
      <vt:lpstr>Point-in-Time Training #3</vt:lpstr>
      <vt:lpstr>Questions?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 of State PIT Lead Training #1</dc:title>
  <dc:creator>Carrie Poser</dc:creator>
  <cp:lastModifiedBy>Carrie Poser</cp:lastModifiedBy>
  <cp:revision>227</cp:revision>
  <dcterms:created xsi:type="dcterms:W3CDTF">2015-06-24T18:00:19Z</dcterms:created>
  <dcterms:modified xsi:type="dcterms:W3CDTF">2016-01-14T15:36:42Z</dcterms:modified>
</cp:coreProperties>
</file>