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93" r:id="rId1"/>
  </p:sldMasterIdLst>
  <p:sldIdLst>
    <p:sldId id="256" r:id="rId2"/>
    <p:sldId id="257" r:id="rId3"/>
    <p:sldId id="258" r:id="rId4"/>
    <p:sldId id="273" r:id="rId5"/>
    <p:sldId id="274" r:id="rId6"/>
    <p:sldId id="275" r:id="rId7"/>
    <p:sldId id="294" r:id="rId8"/>
    <p:sldId id="299" r:id="rId9"/>
    <p:sldId id="298" r:id="rId10"/>
    <p:sldId id="260" r:id="rId11"/>
    <p:sldId id="305" r:id="rId12"/>
    <p:sldId id="286" r:id="rId13"/>
    <p:sldId id="296" r:id="rId14"/>
    <p:sldId id="306" r:id="rId15"/>
    <p:sldId id="308" r:id="rId16"/>
    <p:sldId id="309" r:id="rId17"/>
    <p:sldId id="297" r:id="rId18"/>
    <p:sldId id="285" r:id="rId19"/>
    <p:sldId id="287" r:id="rId20"/>
    <p:sldId id="290" r:id="rId21"/>
    <p:sldId id="301" r:id="rId22"/>
    <p:sldId id="303" r:id="rId23"/>
    <p:sldId id="282" r:id="rId24"/>
    <p:sldId id="263" r:id="rId25"/>
    <p:sldId id="262" r:id="rId26"/>
    <p:sldId id="283" r:id="rId27"/>
    <p:sldId id="284"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635" autoAdjust="0"/>
    <p:restoredTop sz="94660"/>
  </p:normalViewPr>
  <p:slideViewPr>
    <p:cSldViewPr snapToGrid="0">
      <p:cViewPr varScale="1">
        <p:scale>
          <a:sx n="86" d="100"/>
          <a:sy n="86" d="100"/>
        </p:scale>
        <p:origin x="94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smtClean="0"/>
              <a:t>3/14/2016</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8236949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EF52CC-F3D9-41D4-BCE4-C208E61A3F31}" type="datetimeFigureOut">
              <a:rPr lang="en-US" smtClean="0"/>
              <a:t>3/14/2016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5855202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EF52CC-F3D9-41D4-BCE4-C208E61A3F31}" type="datetimeFigureOut">
              <a:rPr lang="en-US" smtClean="0"/>
              <a:t>3/14/2016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1453336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EF52CC-F3D9-41D4-BCE4-C208E61A3F31}" type="datetimeFigureOut">
              <a:rPr lang="en-US" smtClean="0"/>
              <a:t>3/14/2016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4670896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EF52CC-F3D9-41D4-BCE4-C208E61A3F31}" type="datetimeFigureOut">
              <a:rPr lang="en-US" smtClean="0"/>
              <a:t>3/14/2016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1508405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EF52CC-F3D9-41D4-BCE4-C208E61A3F31}" type="datetimeFigureOut">
              <a:rPr lang="en-US" smtClean="0"/>
              <a:t>3/14/2016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3452531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EF52CC-F3D9-41D4-BCE4-C208E61A3F31}" type="datetimeFigureOut">
              <a:rPr lang="en-US" smtClean="0"/>
              <a:t>3/14/2016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1572006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smtClean="0"/>
              <a:t>3/14/2016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910867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47B1BF-4039-460D-A637-65428CBD720E}" type="datetimeFigureOut">
              <a:rPr lang="en-US" smtClean="0"/>
              <a:t>3/14/2016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4239581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smtClean="0"/>
              <a:t>3/14/2016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41673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smtClean="0"/>
              <a:t>3/14/2016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80896590"/>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smtClean="0"/>
              <a:t>3/14/2016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78833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smtClean="0"/>
              <a:t>3/14/2016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42292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smtClean="0"/>
              <a:t>3/14/2016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94798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7ECC86-1672-4627-AEFE-EC5485C73905}" type="datetimeFigureOut">
              <a:rPr lang="en-US" smtClean="0"/>
              <a:t>3/14/2016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633995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smtClean="0"/>
              <a:t>3/14/2016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8870493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smtClean="0"/>
              <a:t>3/14/2016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980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0EF52CC-F3D9-41D4-BCE4-C208E61A3F31}" type="datetimeFigureOut">
              <a:rPr lang="en-US" smtClean="0"/>
              <a:t>3/14/2016</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09693327"/>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 id="2147484007" r:id="rId14"/>
    <p:sldLayoutId id="2147484008" r:id="rId15"/>
    <p:sldLayoutId id="2147484009" r:id="rId16"/>
    <p:sldLayoutId id="2147484010"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carrie.poser@wibos.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carrie.poser@wibos.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wiboscoc.or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carrie.poser@wibos.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600" b="1" dirty="0" smtClean="0"/>
              <a:t>Balance of State</a:t>
            </a:r>
            <a:br>
              <a:rPr lang="en-US" sz="6600" b="1" dirty="0" smtClean="0"/>
            </a:br>
            <a:r>
              <a:rPr lang="en-US" sz="6600" b="1" dirty="0" smtClean="0"/>
              <a:t>Coordinated Entry</a:t>
            </a:r>
            <a:br>
              <a:rPr lang="en-US" sz="6600" b="1" dirty="0" smtClean="0"/>
            </a:br>
            <a:r>
              <a:rPr lang="en-US" sz="6600" b="1" dirty="0" smtClean="0"/>
              <a:t>Non-WISP Referral Form</a:t>
            </a:r>
            <a:endParaRPr lang="en-US" sz="6600" b="1" dirty="0"/>
          </a:p>
        </p:txBody>
      </p:sp>
      <p:sp>
        <p:nvSpPr>
          <p:cNvPr id="3" name="Subtitle 2"/>
          <p:cNvSpPr>
            <a:spLocks noGrp="1"/>
          </p:cNvSpPr>
          <p:nvPr>
            <p:ph type="subTitle" idx="1"/>
          </p:nvPr>
        </p:nvSpPr>
        <p:spPr/>
        <p:txBody>
          <a:bodyPr>
            <a:normAutofit/>
          </a:bodyPr>
          <a:lstStyle/>
          <a:p>
            <a:r>
              <a:rPr lang="en-US" dirty="0" smtClean="0"/>
              <a:t>Carrie Poser, COC Coordinator</a:t>
            </a:r>
          </a:p>
          <a:p>
            <a:r>
              <a:rPr lang="en-US" dirty="0" smtClean="0"/>
              <a:t>Jesse Dirkman, ICA</a:t>
            </a:r>
          </a:p>
          <a:p>
            <a:r>
              <a:rPr lang="en-US" dirty="0" smtClean="0"/>
              <a:t>March </a:t>
            </a:r>
            <a:r>
              <a:rPr lang="en-US" dirty="0" smtClean="0"/>
              <a:t>14, </a:t>
            </a:r>
            <a:r>
              <a:rPr lang="en-US" dirty="0" smtClean="0"/>
              <a:t>2016</a:t>
            </a:r>
            <a:endParaRPr lang="en-US" dirty="0"/>
          </a:p>
        </p:txBody>
      </p:sp>
    </p:spTree>
    <p:extLst>
      <p:ext uri="{BB962C8B-B14F-4D97-AF65-F5344CB8AC3E}">
        <p14:creationId xmlns:p14="http://schemas.microsoft.com/office/powerpoint/2010/main" val="1026513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Adding People to the List</a:t>
            </a:r>
            <a:endParaRPr lang="en-US" b="1" dirty="0"/>
          </a:p>
        </p:txBody>
      </p:sp>
      <p:sp>
        <p:nvSpPr>
          <p:cNvPr id="3" name="Content Placeholder 2"/>
          <p:cNvSpPr>
            <a:spLocks noGrp="1"/>
          </p:cNvSpPr>
          <p:nvPr>
            <p:ph idx="1"/>
          </p:nvPr>
        </p:nvSpPr>
        <p:spPr>
          <a:xfrm>
            <a:off x="1660124" y="1580225"/>
            <a:ext cx="9842899" cy="4208017"/>
          </a:xfrm>
        </p:spPr>
        <p:txBody>
          <a:bodyPr/>
          <a:lstStyle/>
          <a:p>
            <a:r>
              <a:rPr lang="en-US" dirty="0" smtClean="0"/>
              <a:t>In order to add someone to the Non-WISP Prioritization list, a </a:t>
            </a:r>
            <a:r>
              <a:rPr lang="en-US" b="1" dirty="0" smtClean="0"/>
              <a:t>Non-WISP Referral Form</a:t>
            </a:r>
            <a:r>
              <a:rPr lang="en-US" dirty="0" smtClean="0"/>
              <a:t> powered by Google Forms must be completed.  </a:t>
            </a:r>
          </a:p>
          <a:p>
            <a:endParaRPr lang="en-US" dirty="0" smtClean="0"/>
          </a:p>
          <a:p>
            <a:r>
              <a:rPr lang="en-US" dirty="0" smtClean="0"/>
              <a:t>Each LCAS (local continua) will receive one link to the </a:t>
            </a:r>
            <a:r>
              <a:rPr lang="en-US" b="1" dirty="0" smtClean="0"/>
              <a:t>Non-WISP Referral Form</a:t>
            </a:r>
            <a:r>
              <a:rPr lang="en-US" dirty="0" smtClean="0"/>
              <a:t> powered by Google Forms. </a:t>
            </a:r>
          </a:p>
          <a:p>
            <a:endParaRPr lang="en-US" dirty="0" smtClean="0"/>
          </a:p>
          <a:p>
            <a:r>
              <a:rPr lang="en-US" dirty="0" smtClean="0"/>
              <a:t>The </a:t>
            </a:r>
            <a:r>
              <a:rPr lang="en-US" b="1" dirty="0"/>
              <a:t>Non-WISP Referral Form</a:t>
            </a:r>
            <a:r>
              <a:rPr lang="en-US" dirty="0"/>
              <a:t> powered by Google Forms link </a:t>
            </a:r>
            <a:r>
              <a:rPr lang="en-US" dirty="0" smtClean="0"/>
              <a:t>can be shared with anyone that wishes to refer clients to the Non-WISP list in the LCAS, but only after watching the “Adding Someone to the List” training.</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2492801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What Happens . . .</a:t>
            </a:r>
            <a:endParaRPr lang="en-US" b="1" dirty="0"/>
          </a:p>
        </p:txBody>
      </p:sp>
      <p:sp>
        <p:nvSpPr>
          <p:cNvPr id="3" name="Content Placeholder 2"/>
          <p:cNvSpPr>
            <a:spLocks noGrp="1"/>
          </p:cNvSpPr>
          <p:nvPr>
            <p:ph idx="1"/>
          </p:nvPr>
        </p:nvSpPr>
        <p:spPr>
          <a:xfrm>
            <a:off x="1660124" y="1580225"/>
            <a:ext cx="9842899" cy="5042517"/>
          </a:xfrm>
        </p:spPr>
        <p:txBody>
          <a:bodyPr>
            <a:normAutofit lnSpcReduction="10000"/>
          </a:bodyPr>
          <a:lstStyle/>
          <a:p>
            <a:pPr>
              <a:spcBef>
                <a:spcPts val="0"/>
              </a:spcBef>
              <a:spcAft>
                <a:spcPts val="1200"/>
              </a:spcAft>
              <a:buNone/>
            </a:pPr>
            <a:r>
              <a:rPr lang="en-US" sz="2200" dirty="0" smtClean="0"/>
              <a:t>After a referral is made?</a:t>
            </a:r>
            <a:endParaRPr lang="en-US" sz="2200" dirty="0"/>
          </a:p>
          <a:p>
            <a:pPr marL="514350" indent="-514350">
              <a:spcBef>
                <a:spcPts val="0"/>
              </a:spcBef>
              <a:spcAft>
                <a:spcPts val="1200"/>
              </a:spcAft>
              <a:buSzPct val="100000"/>
              <a:buAutoNum type="arabicPeriod"/>
            </a:pPr>
            <a:r>
              <a:rPr lang="en-US" sz="2200" dirty="0" smtClean="0"/>
              <a:t>The referring person/agency is responsible for maintaining contact with the person/family. </a:t>
            </a:r>
          </a:p>
          <a:p>
            <a:pPr marL="514350" indent="-514350">
              <a:spcBef>
                <a:spcPts val="0"/>
              </a:spcBef>
              <a:spcAft>
                <a:spcPts val="1200"/>
              </a:spcAft>
              <a:buSzPct val="100000"/>
              <a:buAutoNum type="arabicPeriod"/>
            </a:pPr>
            <a:r>
              <a:rPr lang="en-US" sz="2200" dirty="0" smtClean="0"/>
              <a:t>Because the Prioritization list (whether in Servic</a:t>
            </a:r>
            <a:r>
              <a:rPr lang="en-US" sz="2200" dirty="0" smtClean="0"/>
              <a:t>e Point or Non-WISP) is not just a wait list, each person should be given as much support as possible to secure permanent housing. This will include other non-COC funded or ESG funded programs.</a:t>
            </a:r>
            <a:r>
              <a:rPr lang="en-US" sz="2200" dirty="0" smtClean="0"/>
              <a:t> </a:t>
            </a:r>
            <a:endParaRPr lang="en-US" sz="2200" dirty="0"/>
          </a:p>
          <a:p>
            <a:pPr marL="514350" indent="-514350">
              <a:spcBef>
                <a:spcPts val="0"/>
              </a:spcBef>
              <a:spcAft>
                <a:spcPts val="1200"/>
              </a:spcAft>
              <a:buSzPct val="100000"/>
              <a:buAutoNum type="arabicPeriod"/>
            </a:pPr>
            <a:r>
              <a:rPr lang="en-US" sz="2200" dirty="0" smtClean="0"/>
              <a:t>After 90 days on the List, the referring person/agency is responsible for follow-up with the person/family.</a:t>
            </a:r>
          </a:p>
          <a:p>
            <a:pPr marL="971550" lvl="1" indent="-514350">
              <a:spcBef>
                <a:spcPts val="0"/>
              </a:spcBef>
              <a:spcAft>
                <a:spcPts val="1200"/>
              </a:spcAft>
              <a:buSzPct val="100000"/>
              <a:buAutoNum type="arabicPeriod"/>
            </a:pPr>
            <a:r>
              <a:rPr lang="en-US" sz="1800" dirty="0" smtClean="0"/>
              <a:t>Confirm contact information</a:t>
            </a:r>
          </a:p>
          <a:p>
            <a:pPr marL="971550" lvl="1" indent="-514350">
              <a:spcBef>
                <a:spcPts val="0"/>
              </a:spcBef>
              <a:spcAft>
                <a:spcPts val="1200"/>
              </a:spcAft>
              <a:buSzPct val="100000"/>
              <a:buAutoNum type="arabicPeriod"/>
            </a:pPr>
            <a:r>
              <a:rPr lang="en-US" sz="1800" dirty="0" smtClean="0"/>
              <a:t>Confirm homeless situation</a:t>
            </a:r>
            <a:endParaRPr lang="en-US" sz="1800" dirty="0" smtClean="0"/>
          </a:p>
          <a:p>
            <a:pPr marL="971550" lvl="1" indent="-514350">
              <a:spcBef>
                <a:spcPts val="0"/>
              </a:spcBef>
              <a:spcAft>
                <a:spcPts val="1200"/>
              </a:spcAft>
              <a:buSzPct val="100000"/>
              <a:buAutoNum type="arabicPeriod"/>
            </a:pPr>
            <a:r>
              <a:rPr lang="en-US" sz="1800" dirty="0" smtClean="0"/>
              <a:t>Confirm need</a:t>
            </a:r>
          </a:p>
          <a:p>
            <a:pPr marL="971550" lvl="1" indent="-514350">
              <a:spcBef>
                <a:spcPts val="0"/>
              </a:spcBef>
              <a:spcAft>
                <a:spcPts val="1200"/>
              </a:spcAft>
              <a:buSzPct val="100000"/>
              <a:buAutoNum type="arabicPeriod"/>
            </a:pPr>
            <a:r>
              <a:rPr lang="en-US" sz="1800" dirty="0" smtClean="0"/>
              <a:t>Confirm desire to remain on list</a:t>
            </a:r>
            <a:endParaRPr lang="en-US" sz="1800"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34768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0124" y="1580225"/>
            <a:ext cx="9842899" cy="2938509"/>
          </a:xfrm>
        </p:spPr>
        <p:txBody>
          <a:bodyPr>
            <a:normAutofit/>
          </a:bodyPr>
          <a:lstStyle/>
          <a:p>
            <a:pPr indent="0" algn="ctr">
              <a:buNone/>
            </a:pPr>
            <a:r>
              <a:rPr lang="en-US" sz="5500" b="1" i="1" dirty="0" smtClean="0"/>
              <a:t>DEMO:  </a:t>
            </a:r>
          </a:p>
          <a:p>
            <a:pPr indent="0" algn="ctr">
              <a:buNone/>
            </a:pPr>
            <a:r>
              <a:rPr lang="en-US" sz="5500" b="1" i="1" dirty="0" smtClean="0"/>
              <a:t>Non-WISP Referral Form</a:t>
            </a:r>
          </a:p>
          <a:p>
            <a:pPr indent="0" algn="ctr">
              <a:buNone/>
            </a:pPr>
            <a:r>
              <a:rPr lang="en-US" sz="4000" b="1" i="1" dirty="0" smtClean="0"/>
              <a:t>Powered by Google Forms</a:t>
            </a:r>
            <a:endParaRPr lang="en-US" sz="4000"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913275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normAutofit fontScale="90000"/>
          </a:bodyPr>
          <a:lstStyle/>
          <a:p>
            <a:r>
              <a:rPr lang="en-US" b="1" dirty="0" smtClean="0"/>
              <a:t>Explanation of the Non-WISP </a:t>
            </a:r>
            <a:br>
              <a:rPr lang="en-US" b="1" dirty="0" smtClean="0"/>
            </a:br>
            <a:r>
              <a:rPr lang="en-US" b="1" dirty="0" smtClean="0"/>
              <a:t>Referral Form</a:t>
            </a:r>
            <a:endParaRPr lang="en-US" b="1" dirty="0"/>
          </a:p>
        </p:txBody>
      </p:sp>
      <p:sp>
        <p:nvSpPr>
          <p:cNvPr id="3" name="Content Placeholder 2"/>
          <p:cNvSpPr>
            <a:spLocks noGrp="1"/>
          </p:cNvSpPr>
          <p:nvPr>
            <p:ph idx="1"/>
          </p:nvPr>
        </p:nvSpPr>
        <p:spPr>
          <a:xfrm>
            <a:off x="1660124" y="1580225"/>
            <a:ext cx="9842899" cy="4749554"/>
          </a:xfrm>
        </p:spPr>
        <p:txBody>
          <a:bodyPr>
            <a:normAutofit/>
          </a:bodyPr>
          <a:lstStyle/>
          <a:p>
            <a:r>
              <a:rPr lang="en-US" dirty="0" smtClean="0"/>
              <a:t>Format – customizable:  color, header, etc.</a:t>
            </a:r>
          </a:p>
          <a:p>
            <a:endParaRPr lang="en-US" dirty="0" smtClean="0"/>
          </a:p>
          <a:p>
            <a:r>
              <a:rPr lang="en-US" dirty="0" smtClean="0"/>
              <a:t>Required questions (*)</a:t>
            </a:r>
          </a:p>
          <a:p>
            <a:endParaRPr lang="en-US" dirty="0" smtClean="0"/>
          </a:p>
          <a:p>
            <a:r>
              <a:rPr lang="en-US" dirty="0" smtClean="0"/>
              <a:t>If you make a mistake, you can go back until you click “Submit.” </a:t>
            </a:r>
          </a:p>
          <a:p>
            <a:endParaRPr lang="en-US" dirty="0" smtClean="0"/>
          </a:p>
          <a:p>
            <a:r>
              <a:rPr lang="en-US" dirty="0" smtClean="0"/>
              <a:t>Once you click “Submit,” the information has been sent. If you made a mistake, you can contact the List Holder to delete the referral and then you can re-do the form. </a:t>
            </a: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4314312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normAutofit fontScale="90000"/>
          </a:bodyPr>
          <a:lstStyle/>
          <a:p>
            <a:r>
              <a:rPr lang="en-US" b="1" dirty="0" smtClean="0"/>
              <a:t>Explanation of the Non-WISP </a:t>
            </a:r>
            <a:br>
              <a:rPr lang="en-US" b="1" dirty="0" smtClean="0"/>
            </a:br>
            <a:r>
              <a:rPr lang="en-US" b="1" dirty="0" smtClean="0"/>
              <a:t>Referral Form Prompts</a:t>
            </a:r>
            <a:endParaRPr lang="en-US" b="1" dirty="0"/>
          </a:p>
        </p:txBody>
      </p:sp>
      <p:sp>
        <p:nvSpPr>
          <p:cNvPr id="3" name="Content Placeholder 2"/>
          <p:cNvSpPr>
            <a:spLocks noGrp="1"/>
          </p:cNvSpPr>
          <p:nvPr>
            <p:ph idx="1"/>
          </p:nvPr>
        </p:nvSpPr>
        <p:spPr>
          <a:xfrm>
            <a:off x="1660124" y="2024109"/>
            <a:ext cx="9842899" cy="4500978"/>
          </a:xfrm>
        </p:spPr>
        <p:txBody>
          <a:bodyPr>
            <a:normAutofit lnSpcReduction="10000"/>
          </a:bodyPr>
          <a:lstStyle/>
          <a:p>
            <a:r>
              <a:rPr lang="en-US" b="1" dirty="0" smtClean="0"/>
              <a:t>Client ID* </a:t>
            </a:r>
            <a:r>
              <a:rPr lang="en-US" dirty="0" smtClean="0"/>
              <a:t>– unique method of identifying who this person is. Make sure you retain this information on the client file and/or pre-screen form.</a:t>
            </a:r>
          </a:p>
          <a:p>
            <a:r>
              <a:rPr lang="en-US" b="1" dirty="0" smtClean="0"/>
              <a:t>Household Type* </a:t>
            </a:r>
            <a:r>
              <a:rPr lang="en-US" dirty="0" smtClean="0"/>
              <a:t>– single, household with kids, adults only households(+) </a:t>
            </a:r>
          </a:p>
          <a:p>
            <a:pPr lvl="1"/>
            <a:r>
              <a:rPr lang="en-US" dirty="0" smtClean="0"/>
              <a:t>If you select Household with kids, you must create a unique ID for the head of household and indicate the number of kids and adults in the household.</a:t>
            </a:r>
            <a:endParaRPr lang="en-US" dirty="0" smtClean="0"/>
          </a:p>
          <a:p>
            <a:r>
              <a:rPr lang="en-US" b="1" dirty="0" smtClean="0"/>
              <a:t>Head of Household (HOH) demographic information </a:t>
            </a:r>
            <a:r>
              <a:rPr lang="en-US" dirty="0" smtClean="0"/>
              <a:t>– gender, age range, vet status, disability</a:t>
            </a:r>
          </a:p>
          <a:p>
            <a:r>
              <a:rPr lang="en-US" b="1" dirty="0" smtClean="0"/>
              <a:t>Length of Homelessness (HOH) </a:t>
            </a:r>
            <a:r>
              <a:rPr lang="en-US" dirty="0" smtClean="0"/>
              <a:t>– total number of months homeless and is client currently on category #1 homeless (yes or no)*</a:t>
            </a:r>
          </a:p>
          <a:p>
            <a:pPr lvl="1"/>
            <a:r>
              <a:rPr lang="en-US" dirty="0" smtClean="0"/>
              <a:t>Depending on whether you answer “yes” or “no” – Homeless or Non-Homeless additional prompts will appear.</a:t>
            </a:r>
          </a:p>
          <a:p>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8466797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normAutofit fontScale="90000"/>
          </a:bodyPr>
          <a:lstStyle/>
          <a:p>
            <a:r>
              <a:rPr lang="en-US" b="1" dirty="0" smtClean="0"/>
              <a:t>Explanation of the Non-WISP </a:t>
            </a:r>
            <a:br>
              <a:rPr lang="en-US" b="1" dirty="0" smtClean="0"/>
            </a:br>
            <a:r>
              <a:rPr lang="en-US" b="1" dirty="0" smtClean="0"/>
              <a:t>Referral Form Prompts continued</a:t>
            </a:r>
            <a:endParaRPr lang="en-US" b="1" dirty="0"/>
          </a:p>
        </p:txBody>
      </p:sp>
      <p:sp>
        <p:nvSpPr>
          <p:cNvPr id="3" name="Content Placeholder 2"/>
          <p:cNvSpPr>
            <a:spLocks noGrp="1"/>
          </p:cNvSpPr>
          <p:nvPr>
            <p:ph idx="1"/>
          </p:nvPr>
        </p:nvSpPr>
        <p:spPr>
          <a:xfrm>
            <a:off x="1660124" y="2024109"/>
            <a:ext cx="9842899" cy="4500978"/>
          </a:xfrm>
        </p:spPr>
        <p:txBody>
          <a:bodyPr>
            <a:normAutofit/>
          </a:bodyPr>
          <a:lstStyle/>
          <a:p>
            <a:r>
              <a:rPr lang="en-US" b="1" dirty="0" smtClean="0"/>
              <a:t>If currently experiencing Category #1 homelessness:</a:t>
            </a:r>
          </a:p>
          <a:p>
            <a:pPr lvl="1"/>
            <a:r>
              <a:rPr lang="en-US" dirty="0" smtClean="0"/>
              <a:t>Approximately date the episode began and number of times in the last 3 years (including this time)</a:t>
            </a:r>
          </a:p>
          <a:p>
            <a:pPr lvl="1"/>
            <a:r>
              <a:rPr lang="en-US" dirty="0" smtClean="0"/>
              <a:t>Any additional adults*  (if yes, additional prompts for that additional adult will appear)</a:t>
            </a:r>
          </a:p>
          <a:p>
            <a:r>
              <a:rPr lang="en-US" b="1" dirty="0" smtClean="0"/>
              <a:t>If currently experiencing something other than Category #1 homelessness:</a:t>
            </a:r>
          </a:p>
          <a:p>
            <a:pPr lvl="1"/>
            <a:r>
              <a:rPr lang="en-US" dirty="0" smtClean="0"/>
              <a:t>Reason for referral – such as fleeing DV, at imminent risk, other</a:t>
            </a:r>
          </a:p>
          <a:p>
            <a:pPr lvl="1"/>
            <a:r>
              <a:rPr lang="en-US" dirty="0"/>
              <a:t>Any additional adults*  (if yes, additional prompts for that additional adult will appear)</a:t>
            </a:r>
          </a:p>
          <a:p>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22566414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normAutofit fontScale="90000"/>
          </a:bodyPr>
          <a:lstStyle/>
          <a:p>
            <a:r>
              <a:rPr lang="en-US" b="1" dirty="0" smtClean="0"/>
              <a:t>Explanation of the Non-WISP </a:t>
            </a:r>
            <a:br>
              <a:rPr lang="en-US" b="1" dirty="0" smtClean="0"/>
            </a:br>
            <a:r>
              <a:rPr lang="en-US" b="1" dirty="0" smtClean="0"/>
              <a:t>Referral Form Prompts continued</a:t>
            </a:r>
            <a:endParaRPr lang="en-US" b="1" dirty="0"/>
          </a:p>
        </p:txBody>
      </p:sp>
      <p:sp>
        <p:nvSpPr>
          <p:cNvPr id="3" name="Content Placeholder 2"/>
          <p:cNvSpPr>
            <a:spLocks noGrp="1"/>
          </p:cNvSpPr>
          <p:nvPr>
            <p:ph idx="1"/>
          </p:nvPr>
        </p:nvSpPr>
        <p:spPr>
          <a:xfrm>
            <a:off x="1660124" y="2024109"/>
            <a:ext cx="9842899" cy="4500978"/>
          </a:xfrm>
        </p:spPr>
        <p:txBody>
          <a:bodyPr>
            <a:normAutofit/>
          </a:bodyPr>
          <a:lstStyle/>
          <a:p>
            <a:r>
              <a:rPr lang="en-US" b="1" dirty="0" smtClean="0"/>
              <a:t>VI-SPDAT –</a:t>
            </a:r>
            <a:r>
              <a:rPr lang="en-US" dirty="0" smtClean="0"/>
              <a:t> select which type (single or family) and identify score</a:t>
            </a:r>
          </a:p>
          <a:p>
            <a:pPr lvl="1"/>
            <a:r>
              <a:rPr lang="en-US" dirty="0" smtClean="0"/>
              <a:t>Note:  if you have a Household with no children and multiple adults, you should administer the VI-SPDAT to both adults and use the higher score. That person should be the “head of household.”</a:t>
            </a:r>
          </a:p>
          <a:p>
            <a:pPr lvl="1"/>
            <a:endParaRPr lang="en-US" dirty="0" smtClean="0"/>
          </a:p>
          <a:p>
            <a:r>
              <a:rPr lang="en-US" b="1" dirty="0" smtClean="0"/>
              <a:t>Contact Information* – </a:t>
            </a:r>
            <a:r>
              <a:rPr lang="en-US" dirty="0" smtClean="0"/>
              <a:t>information about the provider making the referral, name and email address of the provider contact</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8912261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912" y="527745"/>
            <a:ext cx="10018713" cy="779016"/>
          </a:xfrm>
        </p:spPr>
        <p:txBody>
          <a:bodyPr>
            <a:normAutofit fontScale="90000"/>
          </a:bodyPr>
          <a:lstStyle/>
          <a:p>
            <a:r>
              <a:rPr lang="en-US" b="1" dirty="0" smtClean="0"/>
              <a:t>Common Questions about the </a:t>
            </a:r>
            <a:r>
              <a:rPr lang="en-US" b="1" dirty="0" smtClean="0"/>
              <a:t/>
            </a:r>
            <a:br>
              <a:rPr lang="en-US" b="1" dirty="0" smtClean="0"/>
            </a:br>
            <a:r>
              <a:rPr lang="en-US" b="1" dirty="0" smtClean="0"/>
              <a:t>Non-WISP Referral Form</a:t>
            </a:r>
            <a:endParaRPr lang="en-US" b="1" dirty="0"/>
          </a:p>
        </p:txBody>
      </p:sp>
      <p:sp>
        <p:nvSpPr>
          <p:cNvPr id="3" name="Content Placeholder 2"/>
          <p:cNvSpPr>
            <a:spLocks noGrp="1"/>
          </p:cNvSpPr>
          <p:nvPr>
            <p:ph idx="1"/>
          </p:nvPr>
        </p:nvSpPr>
        <p:spPr>
          <a:xfrm>
            <a:off x="1660124" y="1970842"/>
            <a:ext cx="9842899" cy="4332303"/>
          </a:xfrm>
        </p:spPr>
        <p:txBody>
          <a:bodyPr>
            <a:normAutofit fontScale="77500" lnSpcReduction="20000"/>
          </a:bodyPr>
          <a:lstStyle/>
          <a:p>
            <a:r>
              <a:rPr lang="en-US" b="1" dirty="0" smtClean="0"/>
              <a:t>Who can provide referrals? Who can have access to the Non-WISP Referral Form link?</a:t>
            </a:r>
            <a:endParaRPr lang="en-US" b="1" dirty="0" smtClean="0"/>
          </a:p>
          <a:p>
            <a:pPr lvl="1"/>
            <a:r>
              <a:rPr lang="en-US" dirty="0" smtClean="0"/>
              <a:t>Anyone who has completed this training, and</a:t>
            </a:r>
          </a:p>
          <a:p>
            <a:pPr lvl="1"/>
            <a:r>
              <a:rPr lang="en-US" dirty="0" smtClean="0"/>
              <a:t>Completes the homework, and </a:t>
            </a:r>
          </a:p>
          <a:p>
            <a:pPr lvl="1"/>
            <a:r>
              <a:rPr lang="en-US" dirty="0" smtClean="0"/>
              <a:t>Asks for the link.  </a:t>
            </a:r>
          </a:p>
          <a:p>
            <a:pPr lvl="1"/>
            <a:endParaRPr lang="en-US" dirty="0" smtClean="0"/>
          </a:p>
          <a:p>
            <a:r>
              <a:rPr lang="en-US" b="1" dirty="0" smtClean="0"/>
              <a:t>What if someone goes wrong with the Non-WISP Referral Form link?</a:t>
            </a:r>
            <a:endParaRPr lang="en-US" b="1" dirty="0" smtClean="0"/>
          </a:p>
          <a:p>
            <a:pPr lvl="1"/>
            <a:r>
              <a:rPr lang="en-US" dirty="0" smtClean="0"/>
              <a:t>Contact Carrie at </a:t>
            </a:r>
            <a:r>
              <a:rPr lang="en-US" dirty="0" smtClean="0">
                <a:hlinkClick r:id="rId2"/>
              </a:rPr>
              <a:t>carrie.poser@wibos.org</a:t>
            </a:r>
            <a:r>
              <a:rPr lang="en-US" dirty="0" smtClean="0"/>
              <a:t> </a:t>
            </a:r>
          </a:p>
          <a:p>
            <a:pPr lvl="1"/>
            <a:endParaRPr lang="en-US" dirty="0" smtClean="0"/>
          </a:p>
          <a:p>
            <a:r>
              <a:rPr lang="en-US" b="1" dirty="0" smtClean="0"/>
              <a:t>What if I do not answer all the questions on the Non-WISP Referral Form?</a:t>
            </a:r>
            <a:endParaRPr lang="en-US" b="1" dirty="0" smtClean="0"/>
          </a:p>
          <a:p>
            <a:pPr lvl="1"/>
            <a:r>
              <a:rPr lang="en-US" dirty="0" smtClean="0"/>
              <a:t>There are some questions that are required (*). If you do not answer these, the form cannot be submitted.</a:t>
            </a:r>
            <a:endParaRPr lang="en-US" dirty="0" smtClean="0"/>
          </a:p>
          <a:p>
            <a:pPr lvl="1"/>
            <a:r>
              <a:rPr lang="en-US" dirty="0" smtClean="0"/>
              <a:t>For the non-required questions, the Non-WISP Prioritization List prioritizes people based on the information provided and the Order of Priority passed by the Balance of State. If information relevant to the prioritization (i.e. disability, length of homelessness, VI-SPDAT score) are missing, the prioritization will  be adversely impacted.</a:t>
            </a:r>
            <a:endParaRPr lang="en-US" dirty="0" smtClean="0"/>
          </a:p>
          <a:p>
            <a:pPr lvl="1"/>
            <a:endParaRPr lang="en-US" dirty="0" smtClean="0"/>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7780719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1111" y="596626"/>
            <a:ext cx="10018713" cy="779016"/>
          </a:xfrm>
        </p:spPr>
        <p:txBody>
          <a:bodyPr/>
          <a:lstStyle/>
          <a:p>
            <a:r>
              <a:rPr lang="en-US" b="1" dirty="0" smtClean="0"/>
              <a:t>The Non-WISP Prioritization List</a:t>
            </a:r>
            <a:endParaRPr lang="en-US" b="1" dirty="0"/>
          </a:p>
        </p:txBody>
      </p:sp>
      <p:sp>
        <p:nvSpPr>
          <p:cNvPr id="3" name="Content Placeholder 2"/>
          <p:cNvSpPr>
            <a:spLocks noGrp="1"/>
          </p:cNvSpPr>
          <p:nvPr>
            <p:ph idx="1"/>
          </p:nvPr>
        </p:nvSpPr>
        <p:spPr>
          <a:xfrm>
            <a:off x="1660124" y="1580225"/>
            <a:ext cx="9842899" cy="4607511"/>
          </a:xfrm>
        </p:spPr>
        <p:txBody>
          <a:bodyPr>
            <a:normAutofit fontScale="92500" lnSpcReduction="10000"/>
          </a:bodyPr>
          <a:lstStyle/>
          <a:p>
            <a:r>
              <a:rPr lang="en-US" dirty="0" smtClean="0"/>
              <a:t>The Non-WISP Prioritization List collects information submitted through the Non-WISP Referral Form powered by Google Forms. </a:t>
            </a:r>
          </a:p>
          <a:p>
            <a:r>
              <a:rPr lang="en-US" dirty="0" smtClean="0"/>
              <a:t>The </a:t>
            </a:r>
            <a:r>
              <a:rPr lang="en-US" dirty="0"/>
              <a:t>Non-WISP Prioritization List </a:t>
            </a:r>
            <a:r>
              <a:rPr lang="en-US" dirty="0" smtClean="0"/>
              <a:t>was designed to mimic the Service Point Prioritization list.</a:t>
            </a:r>
          </a:p>
          <a:p>
            <a:r>
              <a:rPr lang="en-US" dirty="0" smtClean="0"/>
              <a:t>On the </a:t>
            </a:r>
            <a:r>
              <a:rPr lang="en-US" dirty="0"/>
              <a:t>Non-WISP Prioritization List , </a:t>
            </a:r>
            <a:r>
              <a:rPr lang="en-US" dirty="0" smtClean="0"/>
              <a:t>the List Holder will </a:t>
            </a:r>
            <a:r>
              <a:rPr lang="en-US" dirty="0" smtClean="0"/>
              <a:t>be able to:</a:t>
            </a:r>
          </a:p>
          <a:p>
            <a:pPr lvl="1"/>
            <a:r>
              <a:rPr lang="en-US" dirty="0" smtClean="0"/>
              <a:t>See the answers submitted through the Non-WISP Referral Form powered by Google Forms</a:t>
            </a:r>
          </a:p>
          <a:p>
            <a:pPr lvl="1"/>
            <a:r>
              <a:rPr lang="en-US" dirty="0" smtClean="0"/>
              <a:t>Make a decision to accept or decline a referral</a:t>
            </a:r>
          </a:p>
          <a:p>
            <a:pPr lvl="1"/>
            <a:r>
              <a:rPr lang="en-US" dirty="0" smtClean="0"/>
              <a:t>See the prioritization of persons referred to the list for each of the project types based on the Balance of State prioritization policies for PSH, TH, and RRH</a:t>
            </a:r>
          </a:p>
          <a:p>
            <a:pPr lvl="1"/>
            <a:r>
              <a:rPr lang="en-US" dirty="0" smtClean="0"/>
              <a:t>See the answers used to determine chronic homeless “yes or no”</a:t>
            </a:r>
          </a:p>
          <a:p>
            <a:pPr lvl="1"/>
            <a:r>
              <a:rPr lang="en-US" dirty="0" smtClean="0"/>
              <a:t>See all persons accepted and declined</a:t>
            </a:r>
          </a:p>
          <a:p>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4583883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0630" y="1580225"/>
            <a:ext cx="10242394" cy="2938509"/>
          </a:xfrm>
        </p:spPr>
        <p:txBody>
          <a:bodyPr>
            <a:normAutofit/>
          </a:bodyPr>
          <a:lstStyle/>
          <a:p>
            <a:pPr indent="0" algn="ctr">
              <a:buNone/>
            </a:pPr>
            <a:r>
              <a:rPr lang="en-US" sz="5500" b="1" i="1" dirty="0" smtClean="0"/>
              <a:t>BRIEF MINI-DEMO</a:t>
            </a:r>
            <a:r>
              <a:rPr lang="en-US" sz="5500" b="1" i="1" dirty="0" smtClean="0"/>
              <a:t>:  </a:t>
            </a:r>
          </a:p>
          <a:p>
            <a:pPr indent="0" algn="ctr">
              <a:buNone/>
            </a:pPr>
            <a:r>
              <a:rPr lang="en-US" sz="5500" b="1" i="1" dirty="0" smtClean="0"/>
              <a:t>The Non-WISP Prioritization List</a:t>
            </a:r>
            <a:endParaRPr lang="en-US" sz="5500"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510055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Agenda</a:t>
            </a:r>
            <a:endParaRPr lang="en-US" b="1" dirty="0"/>
          </a:p>
        </p:txBody>
      </p:sp>
      <p:sp>
        <p:nvSpPr>
          <p:cNvPr id="3" name="Content Placeholder 2"/>
          <p:cNvSpPr>
            <a:spLocks noGrp="1"/>
          </p:cNvSpPr>
          <p:nvPr>
            <p:ph idx="1"/>
          </p:nvPr>
        </p:nvSpPr>
        <p:spPr>
          <a:xfrm>
            <a:off x="1660124" y="1580225"/>
            <a:ext cx="9842899" cy="4208017"/>
          </a:xfrm>
        </p:spPr>
        <p:txBody>
          <a:bodyPr/>
          <a:lstStyle/>
          <a:p>
            <a:r>
              <a:rPr lang="en-US" dirty="0" smtClean="0"/>
              <a:t>Overview</a:t>
            </a:r>
          </a:p>
          <a:p>
            <a:r>
              <a:rPr lang="en-US" dirty="0" smtClean="0"/>
              <a:t>The referral process</a:t>
            </a:r>
            <a:endParaRPr lang="en-US" dirty="0" smtClean="0"/>
          </a:p>
          <a:p>
            <a:r>
              <a:rPr lang="en-US" dirty="0" smtClean="0"/>
              <a:t>The Non-WISP Referral Form</a:t>
            </a:r>
            <a:endParaRPr lang="en-US" dirty="0" smtClean="0"/>
          </a:p>
          <a:p>
            <a:r>
              <a:rPr lang="en-US" dirty="0" smtClean="0"/>
              <a:t>Where does the information go?  </a:t>
            </a:r>
          </a:p>
          <a:p>
            <a:pPr lvl="1"/>
            <a:r>
              <a:rPr lang="en-US" dirty="0" smtClean="0"/>
              <a:t>Quick preview of Non-WISP Prioritization List</a:t>
            </a:r>
            <a:endParaRPr lang="en-US" dirty="0" smtClean="0"/>
          </a:p>
          <a:p>
            <a:r>
              <a:rPr lang="en-US" dirty="0" smtClean="0"/>
              <a:t>Questions</a:t>
            </a:r>
          </a:p>
          <a:p>
            <a:r>
              <a:rPr lang="en-US" dirty="0" smtClean="0"/>
              <a:t>Next Steps . . .</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3771267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912" y="527745"/>
            <a:ext cx="10018713" cy="779016"/>
          </a:xfrm>
        </p:spPr>
        <p:txBody>
          <a:bodyPr>
            <a:normAutofit fontScale="90000"/>
          </a:bodyPr>
          <a:lstStyle/>
          <a:p>
            <a:r>
              <a:rPr lang="en-US" b="1" dirty="0" smtClean="0"/>
              <a:t>Common Questions about the </a:t>
            </a:r>
            <a:r>
              <a:rPr lang="en-US" b="1" dirty="0" smtClean="0"/>
              <a:t/>
            </a:r>
            <a:br>
              <a:rPr lang="en-US" b="1" dirty="0" smtClean="0"/>
            </a:br>
            <a:r>
              <a:rPr lang="en-US" b="1" dirty="0" smtClean="0"/>
              <a:t>Non-WISP </a:t>
            </a:r>
            <a:r>
              <a:rPr lang="en-US" b="1" dirty="0" smtClean="0"/>
              <a:t>Prioritization List</a:t>
            </a:r>
            <a:endParaRPr lang="en-US" b="1" dirty="0"/>
          </a:p>
        </p:txBody>
      </p:sp>
      <p:sp>
        <p:nvSpPr>
          <p:cNvPr id="3" name="Content Placeholder 2"/>
          <p:cNvSpPr>
            <a:spLocks noGrp="1"/>
          </p:cNvSpPr>
          <p:nvPr>
            <p:ph idx="1"/>
          </p:nvPr>
        </p:nvSpPr>
        <p:spPr>
          <a:xfrm>
            <a:off x="1660124" y="1731146"/>
            <a:ext cx="9842899" cy="4572000"/>
          </a:xfrm>
        </p:spPr>
        <p:txBody>
          <a:bodyPr>
            <a:normAutofit fontScale="77500" lnSpcReduction="20000"/>
          </a:bodyPr>
          <a:lstStyle/>
          <a:p>
            <a:r>
              <a:rPr lang="en-US" b="1" dirty="0" smtClean="0"/>
              <a:t>What happens if someone enters in incorrect information or makes a mistake in the Non-WISP Referral Form powered by Google Forms?</a:t>
            </a:r>
          </a:p>
          <a:p>
            <a:pPr lvl="1"/>
            <a:r>
              <a:rPr lang="en-US" dirty="0" smtClean="0"/>
              <a:t>The person entering the Non-WISP Referral Form must contact you (as the List Holder) and you can delete the person on the 1</a:t>
            </a:r>
            <a:r>
              <a:rPr lang="en-US" baseline="30000" dirty="0" smtClean="0"/>
              <a:t>st</a:t>
            </a:r>
            <a:r>
              <a:rPr lang="en-US" dirty="0" smtClean="0"/>
              <a:t> tab (Form Responses).</a:t>
            </a:r>
          </a:p>
          <a:p>
            <a:pPr lvl="1"/>
            <a:r>
              <a:rPr lang="en-US" dirty="0" smtClean="0"/>
              <a:t>By deleting the person from the 1</a:t>
            </a:r>
            <a:r>
              <a:rPr lang="en-US" baseline="30000" dirty="0" smtClean="0"/>
              <a:t>st</a:t>
            </a:r>
            <a:r>
              <a:rPr lang="en-US" dirty="0" smtClean="0"/>
              <a:t> tab, they will be automatically removed from all subsequent tabs.</a:t>
            </a:r>
          </a:p>
          <a:p>
            <a:pPr lvl="1"/>
            <a:r>
              <a:rPr lang="en-US" dirty="0" smtClean="0"/>
              <a:t>The person will need to be re-entered in through the Non-WISP Referral Form.</a:t>
            </a:r>
          </a:p>
          <a:p>
            <a:pPr lvl="1"/>
            <a:endParaRPr lang="en-US" dirty="0" smtClean="0"/>
          </a:p>
          <a:p>
            <a:r>
              <a:rPr lang="en-US" b="1" dirty="0" smtClean="0"/>
              <a:t>What happens if a calculation doesn’t seem to be working on the Non-WISP Prioritization List?</a:t>
            </a:r>
          </a:p>
          <a:p>
            <a:pPr lvl="1"/>
            <a:r>
              <a:rPr lang="en-US" dirty="0" smtClean="0"/>
              <a:t>Contact Carrie at </a:t>
            </a:r>
            <a:r>
              <a:rPr lang="en-US" dirty="0" smtClean="0">
                <a:hlinkClick r:id="rId2"/>
              </a:rPr>
              <a:t>carrie.poser@wibos.org</a:t>
            </a:r>
            <a:r>
              <a:rPr lang="en-US" dirty="0" smtClean="0"/>
              <a:t> </a:t>
            </a:r>
          </a:p>
          <a:p>
            <a:pPr lvl="1"/>
            <a:endParaRPr lang="en-US" dirty="0" smtClean="0"/>
          </a:p>
          <a:p>
            <a:r>
              <a:rPr lang="en-US" b="1" dirty="0" smtClean="0"/>
              <a:t>What if someone appears to be a duplicate on the Non-WISP Prioritization List?</a:t>
            </a:r>
          </a:p>
          <a:p>
            <a:pPr lvl="1"/>
            <a:r>
              <a:rPr lang="en-US" dirty="0" smtClean="0"/>
              <a:t>Contact the referring agency or agencies to double check</a:t>
            </a:r>
          </a:p>
          <a:p>
            <a:pPr lvl="1"/>
            <a:r>
              <a:rPr lang="en-US" dirty="0" smtClean="0"/>
              <a:t>If it is a duplicate, delete the person from the 1</a:t>
            </a:r>
            <a:r>
              <a:rPr lang="en-US" baseline="30000" dirty="0" smtClean="0"/>
              <a:t>st</a:t>
            </a:r>
            <a:r>
              <a:rPr lang="en-US" dirty="0" smtClean="0"/>
              <a:t> tab.</a:t>
            </a:r>
          </a:p>
          <a:p>
            <a:pPr lvl="1"/>
            <a:endParaRPr lang="en-US" dirty="0" smtClean="0"/>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7279465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What Happens . . .</a:t>
            </a:r>
            <a:endParaRPr lang="en-US" b="1" dirty="0"/>
          </a:p>
        </p:txBody>
      </p:sp>
      <p:sp>
        <p:nvSpPr>
          <p:cNvPr id="3" name="Content Placeholder 2"/>
          <p:cNvSpPr>
            <a:spLocks noGrp="1"/>
          </p:cNvSpPr>
          <p:nvPr>
            <p:ph idx="1"/>
          </p:nvPr>
        </p:nvSpPr>
        <p:spPr>
          <a:xfrm>
            <a:off x="1660124" y="1580225"/>
            <a:ext cx="9842899" cy="4563123"/>
          </a:xfrm>
        </p:spPr>
        <p:txBody>
          <a:bodyPr>
            <a:normAutofit/>
          </a:bodyPr>
          <a:lstStyle/>
          <a:p>
            <a:pPr>
              <a:spcBef>
                <a:spcPts val="0"/>
              </a:spcBef>
              <a:spcAft>
                <a:spcPts val="1200"/>
              </a:spcAft>
              <a:buNone/>
            </a:pPr>
            <a:r>
              <a:rPr lang="en-US" sz="2200" dirty="0" smtClean="0"/>
              <a:t>When </a:t>
            </a:r>
            <a:r>
              <a:rPr lang="en-US" sz="2200" dirty="0"/>
              <a:t>a program has an </a:t>
            </a:r>
            <a:r>
              <a:rPr lang="en-US" sz="2200" dirty="0" smtClean="0"/>
              <a:t>opening?</a:t>
            </a:r>
            <a:endParaRPr lang="en-US" sz="2200" dirty="0"/>
          </a:p>
          <a:p>
            <a:pPr marL="514350" indent="-514350">
              <a:spcBef>
                <a:spcPts val="0"/>
              </a:spcBef>
              <a:spcAft>
                <a:spcPts val="1200"/>
              </a:spcAft>
              <a:buSzPct val="100000"/>
              <a:buAutoNum type="arabicPeriod"/>
            </a:pPr>
            <a:r>
              <a:rPr lang="en-US" sz="2200" dirty="0"/>
              <a:t>The responsible staff person </a:t>
            </a:r>
            <a:r>
              <a:rPr lang="en-US" sz="2200" dirty="0" smtClean="0"/>
              <a:t>with an ART license runs </a:t>
            </a:r>
            <a:r>
              <a:rPr lang="en-US" sz="2200" dirty="0"/>
              <a:t>the Prioritization List Report in Service Point</a:t>
            </a:r>
          </a:p>
          <a:p>
            <a:pPr marL="514350" indent="-514350">
              <a:spcBef>
                <a:spcPts val="0"/>
              </a:spcBef>
              <a:spcAft>
                <a:spcPts val="1200"/>
              </a:spcAft>
              <a:buSzPct val="100000"/>
              <a:buAutoNum type="arabicPeriod"/>
            </a:pPr>
            <a:r>
              <a:rPr lang="en-US" sz="2200" dirty="0"/>
              <a:t>The responsible staff person contacts the </a:t>
            </a:r>
            <a:r>
              <a:rPr lang="en-US" sz="2200" dirty="0" smtClean="0"/>
              <a:t>List Holder to </a:t>
            </a:r>
            <a:r>
              <a:rPr lang="en-US" sz="2200" dirty="0"/>
              <a:t>inquire about individuals/families listed on the Non-WISP Prioritization </a:t>
            </a:r>
            <a:r>
              <a:rPr lang="en-US" sz="2200" dirty="0" smtClean="0"/>
              <a:t>List. </a:t>
            </a:r>
            <a:endParaRPr lang="en-US" sz="2200" dirty="0"/>
          </a:p>
          <a:p>
            <a:pPr marL="514350" indent="-514350">
              <a:spcBef>
                <a:spcPts val="0"/>
              </a:spcBef>
              <a:spcAft>
                <a:spcPts val="1200"/>
              </a:spcAft>
              <a:buSzPct val="100000"/>
              <a:buAutoNum type="arabicPeriod"/>
            </a:pPr>
            <a:r>
              <a:rPr lang="en-US" sz="2200" dirty="0"/>
              <a:t>Using the Order of Priority established for the program &amp; program-specific requirements (e.g. youth, DV), the program will offer services to the highest prioritized individual/family</a:t>
            </a:r>
            <a:r>
              <a:rPr lang="en-US" sz="2200" dirty="0" smtClean="0"/>
              <a:t>.</a:t>
            </a:r>
            <a:endParaRPr lang="en-US" sz="2200"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27661445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NOTICE</a:t>
            </a:r>
            <a:endParaRPr lang="en-US" b="1" dirty="0"/>
          </a:p>
        </p:txBody>
      </p:sp>
      <p:sp>
        <p:nvSpPr>
          <p:cNvPr id="3" name="Content Placeholder 2"/>
          <p:cNvSpPr>
            <a:spLocks noGrp="1"/>
          </p:cNvSpPr>
          <p:nvPr>
            <p:ph idx="1"/>
          </p:nvPr>
        </p:nvSpPr>
        <p:spPr>
          <a:xfrm>
            <a:off x="1660124" y="1580225"/>
            <a:ext cx="9842899" cy="4563123"/>
          </a:xfrm>
        </p:spPr>
        <p:txBody>
          <a:bodyPr>
            <a:normAutofit/>
          </a:bodyPr>
          <a:lstStyle/>
          <a:p>
            <a:pPr indent="0" algn="ctr">
              <a:buNone/>
            </a:pPr>
            <a:r>
              <a:rPr lang="en-US" sz="3000" b="1" i="1" dirty="0"/>
              <a:t>It is prohibited for any HUD-funded homelessness assistance programs to serve individuals and/or families experiencing homelessness or who are at imminent risk of homelessness, without the household first going through the Coordinated Assessment System and receiving a referral to the Prioritization List.</a:t>
            </a:r>
            <a:endParaRPr lang="en-US" sz="3000"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23408973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428349"/>
            <a:ext cx="10018713" cy="779016"/>
          </a:xfrm>
        </p:spPr>
        <p:txBody>
          <a:bodyPr/>
          <a:lstStyle/>
          <a:p>
            <a:r>
              <a:rPr lang="en-US" b="1" dirty="0" smtClean="0"/>
              <a:t>What Happens Next?</a:t>
            </a:r>
            <a:endParaRPr lang="en-US" b="1" dirty="0"/>
          </a:p>
        </p:txBody>
      </p:sp>
      <p:sp>
        <p:nvSpPr>
          <p:cNvPr id="3" name="Content Placeholder 2"/>
          <p:cNvSpPr>
            <a:spLocks noGrp="1"/>
          </p:cNvSpPr>
          <p:nvPr>
            <p:ph idx="1"/>
          </p:nvPr>
        </p:nvSpPr>
        <p:spPr>
          <a:xfrm>
            <a:off x="1660124" y="1766655"/>
            <a:ext cx="9842899" cy="4891597"/>
          </a:xfrm>
        </p:spPr>
        <p:txBody>
          <a:bodyPr>
            <a:normAutofit fontScale="77500" lnSpcReduction="20000"/>
          </a:bodyPr>
          <a:lstStyle/>
          <a:p>
            <a:r>
              <a:rPr lang="en-US" b="1" dirty="0" smtClean="0"/>
              <a:t>If you are a DLA (and not a </a:t>
            </a:r>
            <a:r>
              <a:rPr lang="en-US" b="1" dirty="0" smtClean="0"/>
              <a:t>List Holder) – primary or backup:</a:t>
            </a:r>
          </a:p>
          <a:p>
            <a:pPr lvl="1"/>
            <a:r>
              <a:rPr lang="en-US" dirty="0" smtClean="0"/>
              <a:t>You must complete Coordinated Entry 101, List Holder Training, and this training.</a:t>
            </a:r>
          </a:p>
          <a:p>
            <a:pPr lvl="1"/>
            <a:endParaRPr lang="en-US" dirty="0" smtClean="0"/>
          </a:p>
          <a:p>
            <a:r>
              <a:rPr lang="en-US" b="1" dirty="0" smtClean="0"/>
              <a:t>If you are a List Holder – primary or backup:</a:t>
            </a:r>
          </a:p>
          <a:p>
            <a:pPr lvl="1"/>
            <a:r>
              <a:rPr lang="en-US" dirty="0" smtClean="0"/>
              <a:t>You must complete Coordinated Entry 101, List Holder Training, and this training.</a:t>
            </a:r>
          </a:p>
          <a:p>
            <a:pPr lvl="1"/>
            <a:r>
              <a:rPr lang="en-US" dirty="0" smtClean="0"/>
              <a:t>You must complete and submit the List Holder Training homework and Non-WISP Referral Form homework.</a:t>
            </a:r>
          </a:p>
          <a:p>
            <a:pPr lvl="1"/>
            <a:r>
              <a:rPr lang="en-US" dirty="0" smtClean="0"/>
              <a:t>Then, you will receive the link to the </a:t>
            </a:r>
            <a:r>
              <a:rPr lang="en-US" u="sng" dirty="0" smtClean="0"/>
              <a:t>Non-WISP </a:t>
            </a:r>
            <a:r>
              <a:rPr lang="en-US" u="sng" dirty="0"/>
              <a:t>Prioritization List </a:t>
            </a:r>
            <a:r>
              <a:rPr lang="en-US" dirty="0"/>
              <a:t>and the link to the </a:t>
            </a:r>
            <a:r>
              <a:rPr lang="en-US" u="sng" dirty="0"/>
              <a:t>Non-WISP Referral Form </a:t>
            </a:r>
            <a:r>
              <a:rPr lang="en-US" dirty="0"/>
              <a:t>powered by Google Forms.</a:t>
            </a:r>
          </a:p>
          <a:p>
            <a:pPr marL="457200" lvl="1" indent="0">
              <a:buNone/>
            </a:pPr>
            <a:endParaRPr lang="en-US" dirty="0" smtClean="0"/>
          </a:p>
          <a:p>
            <a:r>
              <a:rPr lang="en-US" b="1" dirty="0" smtClean="0"/>
              <a:t>If you are someone who will be completing Non-WISP referrals (and not a List Holder or DLA):</a:t>
            </a:r>
          </a:p>
          <a:p>
            <a:pPr lvl="1"/>
            <a:r>
              <a:rPr lang="en-US" dirty="0" smtClean="0"/>
              <a:t>You must complete this training.</a:t>
            </a:r>
          </a:p>
          <a:p>
            <a:pPr lvl="1"/>
            <a:r>
              <a:rPr lang="en-US" dirty="0" smtClean="0"/>
              <a:t>You must complete and submit the Non-WISP Referral Form homework to the </a:t>
            </a:r>
            <a:r>
              <a:rPr lang="en-US" b="1" dirty="0" smtClean="0"/>
              <a:t>List Holder </a:t>
            </a:r>
            <a:r>
              <a:rPr lang="en-US" dirty="0" smtClean="0"/>
              <a:t>in your LCAS.</a:t>
            </a:r>
          </a:p>
          <a:p>
            <a:pPr lvl="1"/>
            <a:r>
              <a:rPr lang="en-US" dirty="0" smtClean="0"/>
              <a:t>Once complete, the </a:t>
            </a:r>
            <a:r>
              <a:rPr lang="en-US" b="1" dirty="0" smtClean="0"/>
              <a:t>List Holder </a:t>
            </a:r>
            <a:r>
              <a:rPr lang="en-US" dirty="0" smtClean="0"/>
              <a:t>will send you a link to the </a:t>
            </a:r>
            <a:r>
              <a:rPr lang="en-US" u="sng" dirty="0"/>
              <a:t>Non-WISP Referral Form </a:t>
            </a:r>
            <a:r>
              <a:rPr lang="en-US" dirty="0"/>
              <a:t>powered by Google Forms.</a:t>
            </a:r>
          </a:p>
          <a:p>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7661529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10876"/>
            <a:ext cx="10018713" cy="779016"/>
          </a:xfrm>
        </p:spPr>
        <p:txBody>
          <a:bodyPr/>
          <a:lstStyle/>
          <a:p>
            <a:r>
              <a:rPr lang="en-US" b="1" dirty="0" smtClean="0"/>
              <a:t>Referral Provider Rules</a:t>
            </a:r>
            <a:endParaRPr lang="en-US" b="1" dirty="0"/>
          </a:p>
        </p:txBody>
      </p:sp>
      <p:sp>
        <p:nvSpPr>
          <p:cNvPr id="3" name="Content Placeholder 2"/>
          <p:cNvSpPr>
            <a:spLocks noGrp="1"/>
          </p:cNvSpPr>
          <p:nvPr>
            <p:ph idx="1"/>
          </p:nvPr>
        </p:nvSpPr>
        <p:spPr>
          <a:xfrm>
            <a:off x="1660124" y="1089893"/>
            <a:ext cx="9842899" cy="5355295"/>
          </a:xfrm>
        </p:spPr>
        <p:txBody>
          <a:bodyPr>
            <a:normAutofit fontScale="77500" lnSpcReduction="20000"/>
          </a:bodyPr>
          <a:lstStyle/>
          <a:p>
            <a:r>
              <a:rPr lang="en-US" b="1" dirty="0" smtClean="0"/>
              <a:t>Rule #1 – </a:t>
            </a:r>
            <a:r>
              <a:rPr lang="en-US" dirty="0" smtClean="0"/>
              <a:t>you </a:t>
            </a:r>
            <a:r>
              <a:rPr lang="en-US" dirty="0" smtClean="0"/>
              <a:t>cannot share the Non-WISP Referral Form link with anyone</a:t>
            </a:r>
            <a:endParaRPr lang="en-US" dirty="0" smtClean="0"/>
          </a:p>
          <a:p>
            <a:endParaRPr lang="en-US" dirty="0" smtClean="0"/>
          </a:p>
          <a:p>
            <a:r>
              <a:rPr lang="en-US" b="1" dirty="0" smtClean="0"/>
              <a:t>Rule #2 </a:t>
            </a:r>
            <a:r>
              <a:rPr lang="en-US" dirty="0" smtClean="0"/>
              <a:t>– you agree to </a:t>
            </a:r>
            <a:r>
              <a:rPr lang="en-US" dirty="0" smtClean="0"/>
              <a:t>use the pre-screen form and follow the instructions provided in this training in order to complete a referral</a:t>
            </a:r>
          </a:p>
          <a:p>
            <a:endParaRPr lang="en-US" dirty="0" smtClean="0"/>
          </a:p>
          <a:p>
            <a:r>
              <a:rPr lang="en-US" b="1" dirty="0" smtClean="0"/>
              <a:t>Rule #3 </a:t>
            </a:r>
            <a:r>
              <a:rPr lang="en-US" dirty="0" smtClean="0"/>
              <a:t>– you agree to communicate </a:t>
            </a:r>
            <a:r>
              <a:rPr lang="en-US" dirty="0" smtClean="0"/>
              <a:t>with the List Holder </a:t>
            </a:r>
            <a:endParaRPr lang="en-US" dirty="0" smtClean="0"/>
          </a:p>
          <a:p>
            <a:endParaRPr lang="en-US" dirty="0" smtClean="0"/>
          </a:p>
          <a:p>
            <a:r>
              <a:rPr lang="en-US" b="1" dirty="0" smtClean="0"/>
              <a:t>Rule #4 </a:t>
            </a:r>
            <a:r>
              <a:rPr lang="en-US" dirty="0" smtClean="0"/>
              <a:t>– you agree to contact Carrie with any questions or concerns about the Non-WISP Prioritization </a:t>
            </a:r>
            <a:r>
              <a:rPr lang="en-US" dirty="0" smtClean="0"/>
              <a:t>List or Non-WISP Referral Form</a:t>
            </a:r>
            <a:endParaRPr lang="en-US" dirty="0" smtClean="0"/>
          </a:p>
          <a:p>
            <a:endParaRPr lang="en-US" dirty="0" smtClean="0"/>
          </a:p>
          <a:p>
            <a:r>
              <a:rPr lang="en-US" b="1" dirty="0" smtClean="0"/>
              <a:t>Rule #5 </a:t>
            </a:r>
            <a:r>
              <a:rPr lang="en-US" dirty="0" smtClean="0"/>
              <a:t>– you agree </a:t>
            </a:r>
            <a:r>
              <a:rPr lang="en-US" dirty="0" smtClean="0"/>
              <a:t>to follow-up with all clients you referred to the Non-WISP Prioritization List to ensure their contact information, homeless situation, need, and desire to be on the list remain </a:t>
            </a:r>
          </a:p>
          <a:p>
            <a:endParaRPr lang="en-US" dirty="0" smtClean="0"/>
          </a:p>
          <a:p>
            <a:r>
              <a:rPr lang="en-US" b="1" dirty="0"/>
              <a:t>Rule </a:t>
            </a:r>
            <a:r>
              <a:rPr lang="en-US" b="1" dirty="0" smtClean="0"/>
              <a:t>#6 </a:t>
            </a:r>
            <a:r>
              <a:rPr lang="en-US" dirty="0"/>
              <a:t>– </a:t>
            </a:r>
            <a:r>
              <a:rPr lang="en-US" dirty="0" smtClean="0"/>
              <a:t>you agree to work with all clients you referred to the Non-WISP Prioritization List to find </a:t>
            </a:r>
            <a:r>
              <a:rPr lang="en-US" dirty="0" smtClean="0"/>
              <a:t>alternative permanent housing </a:t>
            </a:r>
            <a:r>
              <a:rPr lang="en-US" dirty="0" smtClean="0"/>
              <a:t>options</a:t>
            </a: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1441599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0124" y="1580225"/>
            <a:ext cx="9842899" cy="2929631"/>
          </a:xfrm>
        </p:spPr>
        <p:txBody>
          <a:bodyPr>
            <a:normAutofit/>
          </a:bodyPr>
          <a:lstStyle/>
          <a:p>
            <a:pPr marL="0" indent="0" algn="ctr">
              <a:buNone/>
            </a:pPr>
            <a:r>
              <a:rPr lang="en-US" sz="6600" b="1" dirty="0" smtClean="0"/>
              <a:t>QUESTIONS?</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732556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Resources</a:t>
            </a:r>
            <a:endParaRPr lang="en-US" b="1" dirty="0"/>
          </a:p>
        </p:txBody>
      </p:sp>
      <p:sp>
        <p:nvSpPr>
          <p:cNvPr id="3" name="Content Placeholder 2"/>
          <p:cNvSpPr>
            <a:spLocks noGrp="1"/>
          </p:cNvSpPr>
          <p:nvPr>
            <p:ph idx="1"/>
          </p:nvPr>
        </p:nvSpPr>
        <p:spPr>
          <a:xfrm>
            <a:off x="1660124" y="1580225"/>
            <a:ext cx="9842899" cy="4403325"/>
          </a:xfrm>
        </p:spPr>
        <p:txBody>
          <a:bodyPr>
            <a:normAutofit/>
          </a:bodyPr>
          <a:lstStyle/>
          <a:p>
            <a:pPr>
              <a:spcBef>
                <a:spcPts val="0"/>
              </a:spcBef>
              <a:spcAft>
                <a:spcPts val="1200"/>
              </a:spcAft>
              <a:buNone/>
            </a:pPr>
            <a:r>
              <a:rPr lang="en-US" sz="2200" dirty="0" smtClean="0"/>
              <a:t>All Balance of State COC information pertaining to Coordinated Entry system is located on the BOS website:  </a:t>
            </a:r>
            <a:r>
              <a:rPr lang="en-US" sz="2200" dirty="0" smtClean="0">
                <a:hlinkClick r:id="rId2"/>
              </a:rPr>
              <a:t>www.wiboscoc.org</a:t>
            </a:r>
            <a:r>
              <a:rPr lang="en-US" sz="2200" dirty="0" smtClean="0"/>
              <a:t>. This includes:</a:t>
            </a:r>
          </a:p>
          <a:p>
            <a:pPr>
              <a:spcBef>
                <a:spcPts val="0"/>
              </a:spcBef>
              <a:spcAft>
                <a:spcPts val="1200"/>
              </a:spcAft>
            </a:pPr>
            <a:r>
              <a:rPr lang="en-US" sz="2200" dirty="0" smtClean="0"/>
              <a:t>The Coordinated Entry Policy</a:t>
            </a:r>
          </a:p>
          <a:p>
            <a:pPr>
              <a:spcBef>
                <a:spcPts val="0"/>
              </a:spcBef>
              <a:spcAft>
                <a:spcPts val="1200"/>
              </a:spcAft>
            </a:pPr>
            <a:r>
              <a:rPr lang="en-US" sz="2200" dirty="0" smtClean="0"/>
              <a:t>The Coordinated Entry 101 webinar and slides</a:t>
            </a:r>
          </a:p>
          <a:p>
            <a:pPr>
              <a:spcBef>
                <a:spcPts val="0"/>
              </a:spcBef>
              <a:spcAft>
                <a:spcPts val="1200"/>
              </a:spcAft>
            </a:pPr>
            <a:r>
              <a:rPr lang="en-US" sz="2200" dirty="0" smtClean="0"/>
              <a:t>Transitional Housing Prioritization webinar and slides</a:t>
            </a:r>
          </a:p>
          <a:p>
            <a:pPr>
              <a:spcBef>
                <a:spcPts val="0"/>
              </a:spcBef>
              <a:spcAft>
                <a:spcPts val="1200"/>
              </a:spcAft>
            </a:pPr>
            <a:r>
              <a:rPr lang="en-US" sz="2200" dirty="0" smtClean="0"/>
              <a:t>BOS Pre-Screen </a:t>
            </a:r>
            <a:r>
              <a:rPr lang="en-US" sz="2200" dirty="0"/>
              <a:t>F</a:t>
            </a:r>
            <a:r>
              <a:rPr lang="en-US" sz="2200" dirty="0" smtClean="0"/>
              <a:t>orm (revised)</a:t>
            </a:r>
          </a:p>
          <a:p>
            <a:pPr>
              <a:spcBef>
                <a:spcPts val="0"/>
              </a:spcBef>
              <a:spcAft>
                <a:spcPts val="1200"/>
              </a:spcAft>
            </a:pPr>
            <a:r>
              <a:rPr lang="en-US" sz="2200" dirty="0" smtClean="0"/>
              <a:t>Paper version and fillable version of the VI-SPDAT version 2.0</a:t>
            </a:r>
          </a:p>
          <a:p>
            <a:pPr>
              <a:spcBef>
                <a:spcPts val="0"/>
              </a:spcBef>
              <a:spcAft>
                <a:spcPts val="1200"/>
              </a:spcAft>
            </a:pPr>
            <a:r>
              <a:rPr lang="en-US" sz="2200" dirty="0" smtClean="0"/>
              <a:t>Paper version and fillable version of the VI-F-SPDAT version 2.0</a:t>
            </a:r>
          </a:p>
          <a:p>
            <a:pPr>
              <a:spcBef>
                <a:spcPts val="0"/>
              </a:spcBef>
              <a:spcAft>
                <a:spcPts val="1200"/>
              </a:spcAft>
            </a:pPr>
            <a:r>
              <a:rPr lang="en-US" sz="2200" dirty="0" smtClean="0"/>
              <a:t>HUD brief on Coordinated Entry</a:t>
            </a:r>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6861862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2216" y="310876"/>
            <a:ext cx="10018713" cy="779016"/>
          </a:xfrm>
        </p:spPr>
        <p:txBody>
          <a:bodyPr/>
          <a:lstStyle/>
          <a:p>
            <a:r>
              <a:rPr lang="en-US" b="1" dirty="0" smtClean="0"/>
              <a:t>Homework</a:t>
            </a:r>
            <a:endParaRPr lang="en-US" b="1" dirty="0"/>
          </a:p>
        </p:txBody>
      </p:sp>
      <p:sp>
        <p:nvSpPr>
          <p:cNvPr id="3" name="Content Placeholder 2"/>
          <p:cNvSpPr>
            <a:spLocks noGrp="1"/>
          </p:cNvSpPr>
          <p:nvPr>
            <p:ph idx="1"/>
          </p:nvPr>
        </p:nvSpPr>
        <p:spPr>
          <a:xfrm>
            <a:off x="1660124" y="1089893"/>
            <a:ext cx="10315853" cy="5532850"/>
          </a:xfrm>
        </p:spPr>
        <p:txBody>
          <a:bodyPr>
            <a:normAutofit fontScale="77500" lnSpcReduction="20000"/>
          </a:bodyPr>
          <a:lstStyle/>
          <a:p>
            <a:pPr>
              <a:spcBef>
                <a:spcPts val="0"/>
              </a:spcBef>
              <a:spcAft>
                <a:spcPts val="1200"/>
              </a:spcAft>
              <a:buNone/>
            </a:pPr>
            <a:r>
              <a:rPr lang="en-US" sz="2200" dirty="0" smtClean="0"/>
              <a:t>If you are a List Holder, email your answers to </a:t>
            </a:r>
            <a:r>
              <a:rPr lang="en-US" sz="2200" u="sng" dirty="0" smtClean="0"/>
              <a:t>all of the following questions </a:t>
            </a:r>
            <a:r>
              <a:rPr lang="en-US" sz="2200" dirty="0" smtClean="0"/>
              <a:t>to Carrie at </a:t>
            </a:r>
            <a:r>
              <a:rPr lang="en-US" sz="2200" dirty="0" smtClean="0">
                <a:hlinkClick r:id="rId2"/>
              </a:rPr>
              <a:t>carrie.poser@wibos.org</a:t>
            </a:r>
            <a:r>
              <a:rPr lang="en-US" sz="2200" dirty="0" smtClean="0"/>
              <a:t>. </a:t>
            </a:r>
          </a:p>
          <a:p>
            <a:pPr>
              <a:spcBef>
                <a:spcPts val="0"/>
              </a:spcBef>
              <a:buNone/>
            </a:pPr>
            <a:r>
              <a:rPr lang="en-US" sz="2200" dirty="0" smtClean="0"/>
              <a:t>If you are NOT a List Holder, email your answers to the List Holder in your LCAS.</a:t>
            </a:r>
            <a:endParaRPr lang="en-US" sz="2200" dirty="0" smtClean="0"/>
          </a:p>
          <a:p>
            <a:pPr>
              <a:spcBef>
                <a:spcPts val="0"/>
              </a:spcBef>
              <a:buNone/>
            </a:pPr>
            <a:endParaRPr lang="en-US" sz="2200" dirty="0" smtClean="0"/>
          </a:p>
          <a:p>
            <a:pPr>
              <a:spcBef>
                <a:spcPts val="0"/>
              </a:spcBef>
            </a:pPr>
            <a:r>
              <a:rPr lang="en-US" sz="2200" b="1" dirty="0" smtClean="0"/>
              <a:t>Question #1:  </a:t>
            </a:r>
            <a:r>
              <a:rPr lang="en-US" sz="2200" dirty="0" smtClean="0"/>
              <a:t>After taking this training, </a:t>
            </a:r>
            <a:r>
              <a:rPr lang="en-US" sz="2200" dirty="0" smtClean="0"/>
              <a:t>do you feel comfortable with the requirements of technology to complete the Non-WISP Referral Form?</a:t>
            </a:r>
          </a:p>
          <a:p>
            <a:pPr>
              <a:spcBef>
                <a:spcPts val="0"/>
              </a:spcBef>
            </a:pPr>
            <a:endParaRPr lang="en-US" sz="2200" dirty="0" smtClean="0"/>
          </a:p>
          <a:p>
            <a:pPr>
              <a:spcBef>
                <a:spcPts val="0"/>
              </a:spcBef>
            </a:pPr>
            <a:r>
              <a:rPr lang="en-US" sz="2200" b="1" dirty="0" smtClean="0"/>
              <a:t>Question </a:t>
            </a:r>
            <a:r>
              <a:rPr lang="en-US" sz="2200" b="1" dirty="0" smtClean="0"/>
              <a:t>#2: </a:t>
            </a:r>
            <a:r>
              <a:rPr lang="en-US" sz="2200" dirty="0" smtClean="0"/>
              <a:t>After taking this training, </a:t>
            </a:r>
            <a:r>
              <a:rPr lang="en-US" sz="2200" dirty="0" smtClean="0"/>
              <a:t>do you feel comfortable with the time commitment for completing the Non-WISP Referral Form?</a:t>
            </a:r>
          </a:p>
          <a:p>
            <a:pPr>
              <a:spcBef>
                <a:spcPts val="0"/>
              </a:spcBef>
            </a:pPr>
            <a:endParaRPr lang="en-US" sz="2200" dirty="0" smtClean="0"/>
          </a:p>
          <a:p>
            <a:pPr>
              <a:spcBef>
                <a:spcPts val="0"/>
              </a:spcBef>
            </a:pPr>
            <a:r>
              <a:rPr lang="en-US" sz="2200" b="1" dirty="0" smtClean="0"/>
              <a:t>Question #3: </a:t>
            </a:r>
            <a:r>
              <a:rPr lang="en-US" sz="2200" dirty="0" smtClean="0"/>
              <a:t>Do you agree to the rules #</a:t>
            </a:r>
            <a:r>
              <a:rPr lang="en-US" sz="2200" dirty="0" smtClean="0"/>
              <a:t>1-6?</a:t>
            </a:r>
          </a:p>
          <a:p>
            <a:pPr>
              <a:spcBef>
                <a:spcPts val="0"/>
              </a:spcBef>
            </a:pPr>
            <a:endParaRPr lang="en-US" sz="2200" dirty="0" smtClean="0"/>
          </a:p>
          <a:p>
            <a:pPr>
              <a:spcBef>
                <a:spcPts val="0"/>
              </a:spcBef>
            </a:pPr>
            <a:r>
              <a:rPr lang="en-US" sz="2200" b="1" dirty="0" smtClean="0"/>
              <a:t>Question </a:t>
            </a:r>
            <a:r>
              <a:rPr lang="en-US" sz="2200" b="1" dirty="0" smtClean="0"/>
              <a:t>#4:  </a:t>
            </a:r>
            <a:r>
              <a:rPr lang="en-US" sz="2200" dirty="0" smtClean="0"/>
              <a:t>Answer (A) or (B):  (A) Are you comfortable receiving the </a:t>
            </a:r>
            <a:r>
              <a:rPr lang="en-US" sz="2200" dirty="0" smtClean="0"/>
              <a:t>Non-WISP Referral Form link at </a:t>
            </a:r>
            <a:r>
              <a:rPr lang="en-US" sz="2200" dirty="0" smtClean="0"/>
              <a:t>this time? </a:t>
            </a:r>
            <a:r>
              <a:rPr lang="en-US" sz="2200" dirty="0" smtClean="0"/>
              <a:t>   </a:t>
            </a:r>
            <a:r>
              <a:rPr lang="en-US" sz="2200" u="sng" dirty="0" smtClean="0"/>
              <a:t>Or</a:t>
            </a:r>
            <a:r>
              <a:rPr lang="en-US" sz="2200" dirty="0" smtClean="0"/>
              <a:t>    </a:t>
            </a:r>
            <a:r>
              <a:rPr lang="en-US" sz="2200" dirty="0" smtClean="0"/>
              <a:t>(B) Do you need more or additional training on the </a:t>
            </a:r>
            <a:r>
              <a:rPr lang="en-US" sz="2200" dirty="0" smtClean="0"/>
              <a:t>Non-WISP Referral Form?</a:t>
            </a:r>
            <a:endParaRPr lang="en-US" sz="2200" dirty="0" smtClean="0"/>
          </a:p>
          <a:p>
            <a:pPr>
              <a:spcBef>
                <a:spcPts val="0"/>
              </a:spcBef>
            </a:pPr>
            <a:endParaRPr lang="en-US" sz="2200" dirty="0" smtClean="0"/>
          </a:p>
          <a:p>
            <a:pPr>
              <a:spcBef>
                <a:spcPts val="0"/>
              </a:spcBef>
            </a:pPr>
            <a:r>
              <a:rPr lang="en-US" sz="2200" b="1" dirty="0" smtClean="0"/>
              <a:t>Question #5:  </a:t>
            </a:r>
            <a:r>
              <a:rPr lang="en-US" sz="2200" dirty="0" smtClean="0"/>
              <a:t>What are your biggest concern(s) regarding the </a:t>
            </a:r>
            <a:r>
              <a:rPr lang="en-US" sz="2200" dirty="0" smtClean="0"/>
              <a:t>use of the Non-WISP Referral Form? Be </a:t>
            </a:r>
            <a:r>
              <a:rPr lang="en-US" sz="2200" dirty="0" smtClean="0"/>
              <a:t>specific</a:t>
            </a:r>
            <a:r>
              <a:rPr lang="en-US" sz="2200" dirty="0" smtClean="0"/>
              <a:t>.</a:t>
            </a:r>
          </a:p>
          <a:p>
            <a:pPr>
              <a:spcBef>
                <a:spcPts val="0"/>
              </a:spcBef>
            </a:pPr>
            <a:endParaRPr lang="en-US" sz="2200" dirty="0"/>
          </a:p>
          <a:p>
            <a:pPr>
              <a:spcBef>
                <a:spcPts val="0"/>
              </a:spcBef>
            </a:pPr>
            <a:r>
              <a:rPr lang="en-US" sz="2200" b="1" dirty="0"/>
              <a:t>Question </a:t>
            </a:r>
            <a:r>
              <a:rPr lang="en-US" sz="2200" b="1" dirty="0" smtClean="0"/>
              <a:t>#6:  </a:t>
            </a:r>
            <a:r>
              <a:rPr lang="en-US" sz="2200" dirty="0" smtClean="0"/>
              <a:t>What was the 5 digit code given during the training?</a:t>
            </a:r>
          </a:p>
          <a:p>
            <a:pPr>
              <a:spcBef>
                <a:spcPts val="0"/>
              </a:spcBef>
            </a:pPr>
            <a:endParaRPr lang="en-US" sz="2200" b="1" dirty="0" smtClean="0"/>
          </a:p>
          <a:p>
            <a:pPr marL="0" indent="0">
              <a:spcBef>
                <a:spcPts val="0"/>
              </a:spcBef>
              <a:buNone/>
            </a:pPr>
            <a:r>
              <a:rPr lang="en-US" sz="2200" b="1" dirty="0">
                <a:solidFill>
                  <a:schemeClr val="accent1"/>
                </a:solidFill>
              </a:rPr>
              <a:t>	</a:t>
            </a:r>
            <a:r>
              <a:rPr lang="en-US" sz="2200" b="1" dirty="0" smtClean="0">
                <a:solidFill>
                  <a:schemeClr val="accent1"/>
                </a:solidFill>
              </a:rPr>
              <a:t>				</a:t>
            </a:r>
            <a:r>
              <a:rPr lang="en-US" sz="2300" b="1" dirty="0" smtClean="0">
                <a:solidFill>
                  <a:schemeClr val="accent1"/>
                </a:solidFill>
              </a:rPr>
              <a:t>INCOMPLETE </a:t>
            </a:r>
            <a:r>
              <a:rPr lang="en-US" sz="2300" b="1" dirty="0" smtClean="0">
                <a:solidFill>
                  <a:schemeClr val="accent1"/>
                </a:solidFill>
              </a:rPr>
              <a:t>ANSWERS WILL NOT BE ACCEPTED</a:t>
            </a:r>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153914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Overview</a:t>
            </a:r>
            <a:endParaRPr lang="en-US" b="1" dirty="0"/>
          </a:p>
        </p:txBody>
      </p:sp>
      <p:sp>
        <p:nvSpPr>
          <p:cNvPr id="3" name="Content Placeholder 2"/>
          <p:cNvSpPr>
            <a:spLocks noGrp="1"/>
          </p:cNvSpPr>
          <p:nvPr>
            <p:ph idx="1"/>
          </p:nvPr>
        </p:nvSpPr>
        <p:spPr>
          <a:xfrm>
            <a:off x="1660124" y="1580225"/>
            <a:ext cx="9842899" cy="4563123"/>
          </a:xfrm>
        </p:spPr>
        <p:txBody>
          <a:bodyPr>
            <a:normAutofit fontScale="85000" lnSpcReduction="20000"/>
          </a:bodyPr>
          <a:lstStyle/>
          <a:p>
            <a:r>
              <a:rPr lang="en-US" dirty="0"/>
              <a:t>A Coordinated Entry System provides an initial, comprehensive assessment of the needs of individuals and families for housing and services. </a:t>
            </a:r>
          </a:p>
          <a:p>
            <a:r>
              <a:rPr lang="en-US" dirty="0"/>
              <a:t>A Coordinated Entry System:</a:t>
            </a:r>
          </a:p>
          <a:p>
            <a:pPr lvl="1"/>
            <a:r>
              <a:rPr lang="en-US" dirty="0"/>
              <a:t>Is a process designed to coordinate program participant intake, assessment, and provision of referrals</a:t>
            </a:r>
          </a:p>
          <a:p>
            <a:pPr lvl="1"/>
            <a:r>
              <a:rPr lang="en-US" dirty="0"/>
              <a:t>Covers the geographic area</a:t>
            </a:r>
          </a:p>
          <a:p>
            <a:pPr lvl="1"/>
            <a:r>
              <a:rPr lang="en-US" dirty="0"/>
              <a:t>Is easily accessed by individuals and families seeking housing or services</a:t>
            </a:r>
          </a:p>
          <a:p>
            <a:pPr lvl="1"/>
            <a:r>
              <a:rPr lang="en-US" dirty="0"/>
              <a:t>Is well advertised</a:t>
            </a:r>
          </a:p>
          <a:p>
            <a:pPr lvl="1"/>
            <a:r>
              <a:rPr lang="en-US" dirty="0"/>
              <a:t>Includes a comprehensive and standardized assessment tool. </a:t>
            </a:r>
          </a:p>
          <a:p>
            <a:r>
              <a:rPr lang="en-US" dirty="0"/>
              <a:t>Coordinated Entry is important in ensuring the success of homeless assistance and homeless prevention programs in communities. </a:t>
            </a:r>
          </a:p>
          <a:p>
            <a:r>
              <a:rPr lang="en-US" dirty="0"/>
              <a:t>Coordinated Entry helps communities systematically assess the needs of program participants and effectively match each individual or family with the most appropriate resources available to address that </a:t>
            </a:r>
            <a:r>
              <a:rPr lang="en-US" dirty="0" smtClean="0"/>
              <a:t>individual’s </a:t>
            </a:r>
            <a:r>
              <a:rPr lang="en-US" dirty="0"/>
              <a:t>or family’s particular needs. </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2651040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Overview</a:t>
            </a:r>
            <a:endParaRPr lang="en-US" b="1" dirty="0"/>
          </a:p>
        </p:txBody>
      </p:sp>
      <p:sp>
        <p:nvSpPr>
          <p:cNvPr id="3" name="Content Placeholder 2"/>
          <p:cNvSpPr>
            <a:spLocks noGrp="1"/>
          </p:cNvSpPr>
          <p:nvPr>
            <p:ph idx="1"/>
          </p:nvPr>
        </p:nvSpPr>
        <p:spPr>
          <a:xfrm>
            <a:off x="1660124" y="1580225"/>
            <a:ext cx="9842899" cy="4563123"/>
          </a:xfrm>
        </p:spPr>
        <p:txBody>
          <a:bodyPr>
            <a:normAutofit/>
          </a:bodyPr>
          <a:lstStyle/>
          <a:p>
            <a:pPr>
              <a:spcBef>
                <a:spcPts val="0"/>
              </a:spcBef>
              <a:spcAft>
                <a:spcPts val="1200"/>
              </a:spcAft>
              <a:buNone/>
            </a:pPr>
            <a:r>
              <a:rPr lang="en-US" b="1" dirty="0"/>
              <a:t>Goals of the WI BOSCOC Coordinated Entry System:</a:t>
            </a:r>
          </a:p>
          <a:p>
            <a:pPr>
              <a:spcBef>
                <a:spcPts val="0"/>
              </a:spcBef>
              <a:spcAft>
                <a:spcPts val="1200"/>
              </a:spcAft>
            </a:pPr>
            <a:r>
              <a:rPr lang="en-US" dirty="0"/>
              <a:t>The process will be easy for the client, and provide quick and seamless entry into homelessness services.</a:t>
            </a:r>
          </a:p>
          <a:p>
            <a:pPr>
              <a:spcBef>
                <a:spcPts val="0"/>
              </a:spcBef>
              <a:spcAft>
                <a:spcPts val="1200"/>
              </a:spcAft>
            </a:pPr>
            <a:r>
              <a:rPr lang="en-US" dirty="0"/>
              <a:t>Individuals and families will be referred to the most appropriate resource(s) for their individual situation.</a:t>
            </a:r>
          </a:p>
          <a:p>
            <a:pPr>
              <a:spcBef>
                <a:spcPts val="0"/>
              </a:spcBef>
              <a:spcAft>
                <a:spcPts val="1200"/>
              </a:spcAft>
            </a:pPr>
            <a:r>
              <a:rPr lang="en-US" dirty="0"/>
              <a:t>The process will prevent duplication of services.</a:t>
            </a:r>
          </a:p>
          <a:p>
            <a:pPr>
              <a:spcBef>
                <a:spcPts val="0"/>
              </a:spcBef>
              <a:spcAft>
                <a:spcPts val="1200"/>
              </a:spcAft>
            </a:pPr>
            <a:r>
              <a:rPr lang="en-US" dirty="0"/>
              <a:t>The process will reduce length of homelessness.</a:t>
            </a:r>
          </a:p>
          <a:p>
            <a:pPr>
              <a:spcBef>
                <a:spcPts val="0"/>
              </a:spcBef>
              <a:spcAft>
                <a:spcPts val="1200"/>
              </a:spcAft>
            </a:pPr>
            <a:r>
              <a:rPr lang="en-US" dirty="0"/>
              <a:t>The process will improve communication among agencies.</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41472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9923" y="207118"/>
            <a:ext cx="10018713" cy="779016"/>
          </a:xfrm>
        </p:spPr>
        <p:txBody>
          <a:bodyPr/>
          <a:lstStyle/>
          <a:p>
            <a:r>
              <a:rPr lang="en-US" b="1" dirty="0" smtClean="0"/>
              <a:t>Clarification</a:t>
            </a:r>
            <a:endParaRPr lang="en-US" b="1"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
        <p:nvSpPr>
          <p:cNvPr id="5" name="Content Placeholder 2"/>
          <p:cNvSpPr txBox="1">
            <a:spLocks/>
          </p:cNvSpPr>
          <p:nvPr/>
        </p:nvSpPr>
        <p:spPr>
          <a:xfrm>
            <a:off x="1581703" y="310876"/>
            <a:ext cx="4694809" cy="4740676"/>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buFont typeface="Wingdings" pitchFamily="2" charset="2"/>
              <a:buChar char="§"/>
            </a:pPr>
            <a:endParaRPr lang="en-US" dirty="0"/>
          </a:p>
        </p:txBody>
      </p:sp>
      <p:sp>
        <p:nvSpPr>
          <p:cNvPr id="6" name="TextBox 5"/>
          <p:cNvSpPr txBox="1"/>
          <p:nvPr/>
        </p:nvSpPr>
        <p:spPr>
          <a:xfrm>
            <a:off x="1695635" y="1580225"/>
            <a:ext cx="4580877" cy="4247317"/>
          </a:xfrm>
          <a:prstGeom prst="rect">
            <a:avLst/>
          </a:prstGeom>
          <a:noFill/>
        </p:spPr>
        <p:txBody>
          <a:bodyPr wrap="square" rtlCol="0">
            <a:spAutoFit/>
          </a:bodyPr>
          <a:lstStyle/>
          <a:p>
            <a:pPr>
              <a:spcBef>
                <a:spcPts val="0"/>
              </a:spcBef>
              <a:spcAft>
                <a:spcPts val="1200"/>
              </a:spcAft>
              <a:buNone/>
            </a:pPr>
            <a:r>
              <a:rPr lang="en-US" sz="2000" b="1" dirty="0"/>
              <a:t>Coordinated Entry is Not:</a:t>
            </a:r>
          </a:p>
          <a:p>
            <a:pPr>
              <a:buFont typeface="Wingdings" pitchFamily="2" charset="2"/>
              <a:buChar char="§"/>
            </a:pPr>
            <a:r>
              <a:rPr lang="en-US" sz="2000" dirty="0"/>
              <a:t>A specific </a:t>
            </a:r>
            <a:r>
              <a:rPr lang="en-US" sz="2000" dirty="0" smtClean="0"/>
              <a:t>tool</a:t>
            </a:r>
          </a:p>
          <a:p>
            <a:pPr>
              <a:buFont typeface="Wingdings" pitchFamily="2" charset="2"/>
              <a:buChar char="§"/>
            </a:pPr>
            <a:endParaRPr lang="en-US" sz="2000" dirty="0"/>
          </a:p>
          <a:p>
            <a:pPr>
              <a:buFont typeface="Wingdings" pitchFamily="2" charset="2"/>
              <a:buChar char="§"/>
            </a:pPr>
            <a:r>
              <a:rPr lang="en-US" sz="2000" dirty="0"/>
              <a:t>What you have already been </a:t>
            </a:r>
            <a:r>
              <a:rPr lang="en-US" sz="2000" dirty="0" smtClean="0"/>
              <a:t>doing</a:t>
            </a:r>
          </a:p>
          <a:p>
            <a:pPr>
              <a:buFont typeface="Wingdings" pitchFamily="2" charset="2"/>
              <a:buChar char="§"/>
            </a:pPr>
            <a:endParaRPr lang="en-US" sz="2000" dirty="0"/>
          </a:p>
          <a:p>
            <a:pPr>
              <a:buFont typeface="Wingdings" pitchFamily="2" charset="2"/>
              <a:buChar char="§"/>
            </a:pPr>
            <a:r>
              <a:rPr lang="en-US" sz="2000" dirty="0"/>
              <a:t>One agency’s </a:t>
            </a:r>
            <a:r>
              <a:rPr lang="en-US" sz="2000" dirty="0" smtClean="0"/>
              <a:t>responsibility</a:t>
            </a:r>
          </a:p>
          <a:p>
            <a:pPr>
              <a:buFont typeface="Wingdings" pitchFamily="2" charset="2"/>
              <a:buChar char="§"/>
            </a:pPr>
            <a:endParaRPr lang="en-US" sz="2000" dirty="0"/>
          </a:p>
          <a:p>
            <a:pPr>
              <a:buFont typeface="Wingdings" pitchFamily="2" charset="2"/>
              <a:buChar char="§"/>
            </a:pPr>
            <a:r>
              <a:rPr lang="en-US" sz="2000" dirty="0"/>
              <a:t>About putting </a:t>
            </a:r>
            <a:r>
              <a:rPr lang="en-US" sz="2000" u="sng" dirty="0"/>
              <a:t>your</a:t>
            </a:r>
            <a:r>
              <a:rPr lang="en-US" sz="2000" dirty="0"/>
              <a:t> clients into </a:t>
            </a:r>
            <a:r>
              <a:rPr lang="en-US" sz="2000" u="sng" dirty="0"/>
              <a:t>your</a:t>
            </a:r>
            <a:r>
              <a:rPr lang="en-US" sz="2000" dirty="0"/>
              <a:t> </a:t>
            </a:r>
            <a:r>
              <a:rPr lang="en-US" sz="2000" dirty="0" smtClean="0"/>
              <a:t>program</a:t>
            </a:r>
          </a:p>
          <a:p>
            <a:pPr>
              <a:buFont typeface="Wingdings" pitchFamily="2" charset="2"/>
              <a:buChar char="§"/>
            </a:pPr>
            <a:endParaRPr lang="en-US" sz="2000" dirty="0"/>
          </a:p>
          <a:p>
            <a:pPr>
              <a:buFont typeface="Wingdings" pitchFamily="2" charset="2"/>
              <a:buChar char="§"/>
            </a:pPr>
            <a:r>
              <a:rPr lang="en-US" sz="2000" dirty="0"/>
              <a:t>A fix for lack of </a:t>
            </a:r>
            <a:r>
              <a:rPr lang="en-US" sz="2000" dirty="0" smtClean="0"/>
              <a:t>resources</a:t>
            </a:r>
          </a:p>
          <a:p>
            <a:pPr>
              <a:buFont typeface="Wingdings" pitchFamily="2" charset="2"/>
              <a:buChar char="§"/>
            </a:pPr>
            <a:endParaRPr lang="en-US" sz="2000" dirty="0"/>
          </a:p>
          <a:p>
            <a:pPr>
              <a:buFont typeface="Wingdings" pitchFamily="2" charset="2"/>
              <a:buChar char="§"/>
            </a:pPr>
            <a:r>
              <a:rPr lang="en-US" sz="2000" dirty="0"/>
              <a:t>A wait list</a:t>
            </a:r>
          </a:p>
        </p:txBody>
      </p:sp>
      <p:sp>
        <p:nvSpPr>
          <p:cNvPr id="7" name="TextBox 6"/>
          <p:cNvSpPr txBox="1"/>
          <p:nvPr/>
        </p:nvSpPr>
        <p:spPr>
          <a:xfrm>
            <a:off x="6570955" y="1580225"/>
            <a:ext cx="5280734" cy="4862870"/>
          </a:xfrm>
          <a:prstGeom prst="rect">
            <a:avLst/>
          </a:prstGeom>
          <a:noFill/>
        </p:spPr>
        <p:txBody>
          <a:bodyPr wrap="square" rtlCol="0">
            <a:spAutoFit/>
          </a:bodyPr>
          <a:lstStyle/>
          <a:p>
            <a:pPr>
              <a:spcBef>
                <a:spcPts val="0"/>
              </a:spcBef>
              <a:spcAft>
                <a:spcPts val="1200"/>
              </a:spcAft>
              <a:buNone/>
            </a:pPr>
            <a:r>
              <a:rPr lang="en-US" sz="2000" b="1" dirty="0"/>
              <a:t>Coordinated Entry </a:t>
            </a:r>
            <a:r>
              <a:rPr lang="en-US" sz="2000" b="1" dirty="0" smtClean="0"/>
              <a:t>is:</a:t>
            </a:r>
            <a:endParaRPr lang="en-US" sz="2000" b="1" dirty="0"/>
          </a:p>
          <a:p>
            <a:pPr>
              <a:buFont typeface="Wingdings" pitchFamily="2" charset="2"/>
              <a:buChar char="§"/>
            </a:pPr>
            <a:r>
              <a:rPr lang="en-US" sz="2000" dirty="0"/>
              <a:t>A </a:t>
            </a:r>
            <a:r>
              <a:rPr lang="en-US" sz="2000" dirty="0" smtClean="0"/>
              <a:t>system </a:t>
            </a:r>
          </a:p>
          <a:p>
            <a:pPr>
              <a:buFont typeface="Wingdings" pitchFamily="2" charset="2"/>
              <a:buChar char="§"/>
            </a:pPr>
            <a:endParaRPr lang="en-US" sz="2000" dirty="0" smtClean="0"/>
          </a:p>
          <a:p>
            <a:pPr>
              <a:buFont typeface="Wingdings" pitchFamily="2" charset="2"/>
              <a:buChar char="§"/>
            </a:pPr>
            <a:r>
              <a:rPr lang="en-US" sz="2000" dirty="0" smtClean="0"/>
              <a:t>A </a:t>
            </a:r>
            <a:r>
              <a:rPr lang="en-US" sz="2000" dirty="0"/>
              <a:t>method of prioritizing clients based on need </a:t>
            </a:r>
            <a:endParaRPr lang="en-US" sz="2000" dirty="0" smtClean="0"/>
          </a:p>
          <a:p>
            <a:pPr>
              <a:buFont typeface="Wingdings" pitchFamily="2" charset="2"/>
              <a:buChar char="§"/>
            </a:pPr>
            <a:endParaRPr lang="en-US" sz="2000" dirty="0"/>
          </a:p>
          <a:p>
            <a:pPr>
              <a:buFont typeface="Wingdings" pitchFamily="2" charset="2"/>
              <a:buChar char="§"/>
            </a:pPr>
            <a:r>
              <a:rPr lang="en-US" sz="2000" dirty="0" smtClean="0"/>
              <a:t>An entire local </a:t>
            </a:r>
            <a:r>
              <a:rPr lang="en-US" sz="2000" dirty="0"/>
              <a:t>continua’s </a:t>
            </a:r>
            <a:r>
              <a:rPr lang="en-US" sz="2000" dirty="0" smtClean="0"/>
              <a:t>responsibility</a:t>
            </a:r>
          </a:p>
          <a:p>
            <a:pPr>
              <a:buFont typeface="Wingdings" pitchFamily="2" charset="2"/>
              <a:buChar char="§"/>
            </a:pPr>
            <a:endParaRPr lang="en-US" sz="2000" dirty="0"/>
          </a:p>
          <a:p>
            <a:pPr>
              <a:buFont typeface="Wingdings" pitchFamily="2" charset="2"/>
              <a:buChar char="§"/>
            </a:pPr>
            <a:r>
              <a:rPr lang="en-US" sz="2000" dirty="0" smtClean="0"/>
              <a:t>About </a:t>
            </a:r>
            <a:r>
              <a:rPr lang="en-US" sz="2000" dirty="0"/>
              <a:t>housing people with the greatest need into any eligible program </a:t>
            </a:r>
            <a:endParaRPr lang="en-US" sz="2000" dirty="0" smtClean="0"/>
          </a:p>
          <a:p>
            <a:pPr>
              <a:buFont typeface="Wingdings" pitchFamily="2" charset="2"/>
              <a:buChar char="§"/>
            </a:pPr>
            <a:endParaRPr lang="en-US" sz="2000" dirty="0"/>
          </a:p>
          <a:p>
            <a:pPr>
              <a:buFont typeface="Wingdings" pitchFamily="2" charset="2"/>
              <a:buChar char="§"/>
            </a:pPr>
            <a:r>
              <a:rPr lang="en-US" sz="2000" dirty="0" smtClean="0"/>
              <a:t>An opportunity to discuss community needs and resources</a:t>
            </a:r>
          </a:p>
          <a:p>
            <a:pPr>
              <a:buFont typeface="Wingdings" pitchFamily="2" charset="2"/>
              <a:buChar char="§"/>
            </a:pPr>
            <a:endParaRPr lang="en-US" sz="2000" dirty="0"/>
          </a:p>
          <a:p>
            <a:pPr>
              <a:buFont typeface="Wingdings" pitchFamily="2" charset="2"/>
              <a:buChar char="§"/>
            </a:pPr>
            <a:r>
              <a:rPr lang="en-US" sz="2000" dirty="0"/>
              <a:t>An active list of people in need of housing services</a:t>
            </a:r>
          </a:p>
        </p:txBody>
      </p:sp>
    </p:spTree>
    <p:extLst>
      <p:ext uri="{BB962C8B-B14F-4D97-AF65-F5344CB8AC3E}">
        <p14:creationId xmlns:p14="http://schemas.microsoft.com/office/powerpoint/2010/main" val="2308115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Key Definitions</a:t>
            </a:r>
            <a:endParaRPr lang="en-US" b="1" dirty="0"/>
          </a:p>
        </p:txBody>
      </p:sp>
      <p:sp>
        <p:nvSpPr>
          <p:cNvPr id="3" name="Content Placeholder 2"/>
          <p:cNvSpPr>
            <a:spLocks noGrp="1"/>
          </p:cNvSpPr>
          <p:nvPr>
            <p:ph idx="1"/>
          </p:nvPr>
        </p:nvSpPr>
        <p:spPr>
          <a:xfrm>
            <a:off x="1660124" y="1580225"/>
            <a:ext cx="9842899" cy="4785064"/>
          </a:xfrm>
        </p:spPr>
        <p:txBody>
          <a:bodyPr>
            <a:normAutofit fontScale="92500" lnSpcReduction="20000"/>
          </a:bodyPr>
          <a:lstStyle/>
          <a:p>
            <a:pPr>
              <a:spcBef>
                <a:spcPts val="0"/>
              </a:spcBef>
              <a:spcAft>
                <a:spcPts val="1200"/>
              </a:spcAft>
              <a:buNone/>
            </a:pPr>
            <a:r>
              <a:rPr lang="en-US" sz="1600" b="1" dirty="0" smtClean="0"/>
              <a:t>Designated </a:t>
            </a:r>
            <a:r>
              <a:rPr lang="en-US" sz="1600" b="1" dirty="0"/>
              <a:t>Lead Agency (DLA) – </a:t>
            </a:r>
            <a:r>
              <a:rPr lang="en-US" sz="1600" dirty="0"/>
              <a:t>Agency chosen by the Local Coordinated Assessment System (LCAS) to </a:t>
            </a:r>
            <a:r>
              <a:rPr lang="en-US" sz="1600" strike="sngStrike" dirty="0"/>
              <a:t>manage the Non-WISP Prioritization List and</a:t>
            </a:r>
            <a:r>
              <a:rPr lang="en-US" sz="1600" dirty="0"/>
              <a:t> serve as the point of contact for the Coordinated Assessment </a:t>
            </a:r>
            <a:r>
              <a:rPr lang="en-US" sz="1600" dirty="0" smtClean="0"/>
              <a:t>Committee, the Implementation team, the COC Coordinator, and Balance of State Continuum of Care. </a:t>
            </a:r>
          </a:p>
          <a:p>
            <a:pPr>
              <a:spcBef>
                <a:spcPts val="0"/>
              </a:spcBef>
              <a:spcAft>
                <a:spcPts val="1200"/>
              </a:spcAft>
              <a:buNone/>
            </a:pPr>
            <a:endParaRPr lang="en-US" sz="1600" dirty="0"/>
          </a:p>
          <a:p>
            <a:pPr lvl="0">
              <a:buNone/>
            </a:pPr>
            <a:r>
              <a:rPr lang="en-US" sz="1600" b="1" dirty="0" smtClean="0">
                <a:solidFill>
                  <a:srgbClr val="FF0000"/>
                </a:solidFill>
              </a:rPr>
              <a:t>Designated Lead Agency (DLA) Point of Contact </a:t>
            </a:r>
            <a:r>
              <a:rPr lang="en-US" sz="1600" b="1" dirty="0" smtClean="0"/>
              <a:t>– </a:t>
            </a:r>
            <a:r>
              <a:rPr lang="en-US" sz="1600" dirty="0" smtClean="0"/>
              <a:t>A specific person(s) from the DLA who will be the point of contact. </a:t>
            </a:r>
          </a:p>
          <a:p>
            <a:pPr lvl="0">
              <a:buNone/>
            </a:pPr>
            <a:endParaRPr lang="en-US" sz="1600" dirty="0" smtClean="0"/>
          </a:p>
          <a:p>
            <a:pPr>
              <a:buNone/>
            </a:pPr>
            <a:r>
              <a:rPr lang="en-US" sz="1600" b="1" dirty="0" smtClean="0">
                <a:solidFill>
                  <a:srgbClr val="FF0000"/>
                </a:solidFill>
              </a:rPr>
              <a:t>List Holder </a:t>
            </a:r>
            <a:r>
              <a:rPr lang="en-US" sz="1600" b="1" dirty="0" smtClean="0"/>
              <a:t>- </a:t>
            </a:r>
            <a:r>
              <a:rPr lang="en-US" sz="1600" dirty="0"/>
              <a:t>A specific </a:t>
            </a:r>
            <a:r>
              <a:rPr lang="en-US" sz="1600" dirty="0" smtClean="0"/>
              <a:t>person selected to manage the Non-WISP Prioritization List. Requirements include: knowledge and experience with technology, Google </a:t>
            </a:r>
            <a:r>
              <a:rPr lang="en-US" sz="1600" dirty="0"/>
              <a:t>D</a:t>
            </a:r>
            <a:r>
              <a:rPr lang="en-US" sz="1600" dirty="0" smtClean="0"/>
              <a:t>rive, and Microsoft Excel. </a:t>
            </a:r>
          </a:p>
          <a:p>
            <a:pPr>
              <a:buNone/>
            </a:pPr>
            <a:endParaRPr lang="en-US" sz="1600" dirty="0" smtClean="0"/>
          </a:p>
          <a:p>
            <a:pPr>
              <a:buNone/>
            </a:pPr>
            <a:r>
              <a:rPr lang="en-US" sz="1600" b="1" dirty="0" smtClean="0"/>
              <a:t>Local </a:t>
            </a:r>
            <a:r>
              <a:rPr lang="en-US" sz="1600" b="1" dirty="0"/>
              <a:t>Coordinated Assessment System (LCAS) – </a:t>
            </a:r>
            <a:r>
              <a:rPr lang="en-US" sz="1600" dirty="0"/>
              <a:t>At this time, the LCAS is the same geographic area represented by the local continuum of care. Two or more local </a:t>
            </a:r>
            <a:r>
              <a:rPr lang="en-US" sz="1600" dirty="0" err="1"/>
              <a:t>CoCs</a:t>
            </a:r>
            <a:r>
              <a:rPr lang="en-US" sz="1600" dirty="0"/>
              <a:t> can choose to work together as one LCAS. </a:t>
            </a:r>
            <a:endParaRPr lang="en-US" sz="1600" dirty="0" smtClean="0"/>
          </a:p>
          <a:p>
            <a:pPr>
              <a:buNone/>
            </a:pPr>
            <a:endParaRPr lang="en-US" sz="1600" dirty="0"/>
          </a:p>
          <a:p>
            <a:pPr lvl="0">
              <a:buNone/>
            </a:pPr>
            <a:r>
              <a:rPr lang="en-US" sz="1600" b="1" dirty="0"/>
              <a:t>Program – </a:t>
            </a:r>
            <a:r>
              <a:rPr lang="en-US" sz="1600" dirty="0"/>
              <a:t>A specific set of services or a housing intervention offered by a provider</a:t>
            </a:r>
            <a:r>
              <a:rPr lang="en-US" sz="1600" dirty="0" smtClean="0"/>
              <a:t>.</a:t>
            </a:r>
          </a:p>
          <a:p>
            <a:pPr lvl="0">
              <a:buNone/>
            </a:pPr>
            <a:endParaRPr lang="en-US" sz="1600" dirty="0"/>
          </a:p>
          <a:p>
            <a:pPr lvl="0">
              <a:buNone/>
            </a:pPr>
            <a:r>
              <a:rPr lang="en-US" sz="1600" b="1" dirty="0"/>
              <a:t>Provider – </a:t>
            </a:r>
            <a:r>
              <a:rPr lang="en-US" sz="1600" dirty="0"/>
              <a:t>Organization that provides services or housing to people experiencing or at-risk of homelessness.</a:t>
            </a:r>
          </a:p>
          <a:p>
            <a:pPr lvl="1"/>
            <a:r>
              <a:rPr lang="en-US" sz="1600" i="1" dirty="0"/>
              <a:t>Ex: St. Vincent de Paul (Provider) has House of Hope (Program) and Rapid Re-Housing (Program)</a:t>
            </a:r>
            <a:endParaRPr lang="en-US" sz="1600"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718024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Referrals</a:t>
            </a:r>
            <a:endParaRPr lang="en-US" b="1" dirty="0"/>
          </a:p>
        </p:txBody>
      </p:sp>
      <p:sp>
        <p:nvSpPr>
          <p:cNvPr id="3" name="Content Placeholder 2"/>
          <p:cNvSpPr>
            <a:spLocks noGrp="1"/>
          </p:cNvSpPr>
          <p:nvPr>
            <p:ph idx="1"/>
          </p:nvPr>
        </p:nvSpPr>
        <p:spPr>
          <a:xfrm>
            <a:off x="1660124" y="1580225"/>
            <a:ext cx="9842899" cy="4563123"/>
          </a:xfrm>
        </p:spPr>
        <p:txBody>
          <a:bodyPr>
            <a:normAutofit/>
          </a:bodyPr>
          <a:lstStyle/>
          <a:p>
            <a:r>
              <a:rPr lang="en-US" dirty="0" smtClean="0"/>
              <a:t>A referral can be done in one of two ways:  </a:t>
            </a:r>
          </a:p>
          <a:p>
            <a:pPr lvl="1"/>
            <a:r>
              <a:rPr lang="en-US" dirty="0" smtClean="0"/>
              <a:t>Through Service Point</a:t>
            </a:r>
          </a:p>
          <a:p>
            <a:pPr lvl="1"/>
            <a:r>
              <a:rPr lang="en-US" dirty="0" smtClean="0"/>
              <a:t>Through the Non-WISP Referral Form</a:t>
            </a:r>
            <a:endParaRPr lang="en-US" dirty="0" smtClean="0"/>
          </a:p>
          <a:p>
            <a:r>
              <a:rPr lang="en-US" dirty="0" smtClean="0"/>
              <a:t>Either method results in a person or family placed on a prioritization list for housing options</a:t>
            </a:r>
          </a:p>
          <a:p>
            <a:r>
              <a:rPr lang="en-US" dirty="0" smtClean="0"/>
              <a:t>Either method requires certain information in order for the prioritization to occur</a:t>
            </a:r>
          </a:p>
          <a:p>
            <a:r>
              <a:rPr lang="en-US" dirty="0" smtClean="0"/>
              <a:t>Once the referral is made in either way, the referral must be accepted or denied in order to remove the person from the prioritization list.</a:t>
            </a: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885026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Referrals</a:t>
            </a:r>
            <a:endParaRPr lang="en-US" b="1" dirty="0"/>
          </a:p>
        </p:txBody>
      </p:sp>
      <p:sp>
        <p:nvSpPr>
          <p:cNvPr id="3" name="Content Placeholder 2"/>
          <p:cNvSpPr>
            <a:spLocks noGrp="1"/>
          </p:cNvSpPr>
          <p:nvPr>
            <p:ph idx="1"/>
          </p:nvPr>
        </p:nvSpPr>
        <p:spPr>
          <a:xfrm>
            <a:off x="1660124" y="1580225"/>
            <a:ext cx="9842899" cy="4563123"/>
          </a:xfrm>
        </p:spPr>
        <p:txBody>
          <a:bodyPr>
            <a:normAutofit/>
          </a:bodyPr>
          <a:lstStyle/>
          <a:p>
            <a:r>
              <a:rPr lang="en-US" dirty="0" smtClean="0"/>
              <a:t>To make a referral in Service Point </a:t>
            </a:r>
            <a:r>
              <a:rPr lang="en-US" b="1" u="sng" dirty="0" smtClean="0"/>
              <a:t>or</a:t>
            </a:r>
            <a:r>
              <a:rPr lang="en-US" dirty="0" smtClean="0"/>
              <a:t> the Non-WISP Referral Form, you need three things:</a:t>
            </a:r>
          </a:p>
          <a:p>
            <a:pPr lvl="1"/>
            <a:r>
              <a:rPr lang="en-US" dirty="0" smtClean="0"/>
              <a:t>Balance of State Coordinated Entry Pre-Screen Form  (on website)</a:t>
            </a:r>
          </a:p>
          <a:p>
            <a:pPr lvl="1"/>
            <a:r>
              <a:rPr lang="en-US" dirty="0" smtClean="0"/>
              <a:t>VI-SPDAT version 2 or VI-F-SPDAT version 2  (on website)</a:t>
            </a:r>
          </a:p>
          <a:p>
            <a:pPr lvl="1"/>
            <a:r>
              <a:rPr lang="en-US" dirty="0" smtClean="0"/>
              <a:t>Access to Service Point </a:t>
            </a:r>
            <a:r>
              <a:rPr lang="en-US" b="1" u="sng" dirty="0" smtClean="0"/>
              <a:t>or</a:t>
            </a:r>
            <a:r>
              <a:rPr lang="en-US" dirty="0" smtClean="0"/>
              <a:t> the Non-WISP Referral Form </a:t>
            </a:r>
          </a:p>
          <a:p>
            <a:r>
              <a:rPr lang="en-US" dirty="0" smtClean="0"/>
              <a:t>To learn more about the Service Point method, contact ICA.</a:t>
            </a:r>
          </a:p>
          <a:p>
            <a:r>
              <a:rPr lang="en-US" dirty="0" smtClean="0"/>
              <a:t>For the Non-WISP Referral Form, there will be one link provided for each LCAS (local coordinated assessment system). </a:t>
            </a:r>
          </a:p>
          <a:p>
            <a:pPr lvl="1"/>
            <a:r>
              <a:rPr lang="en-US" dirty="0" smtClean="0"/>
              <a:t>Once you get the link, make sure to bookmark it on your browser. </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44542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Reminder</a:t>
            </a:r>
            <a:endParaRPr lang="en-US" b="1" dirty="0"/>
          </a:p>
        </p:txBody>
      </p:sp>
      <p:sp>
        <p:nvSpPr>
          <p:cNvPr id="3" name="Content Placeholder 2"/>
          <p:cNvSpPr>
            <a:spLocks noGrp="1"/>
          </p:cNvSpPr>
          <p:nvPr>
            <p:ph idx="1"/>
          </p:nvPr>
        </p:nvSpPr>
        <p:spPr>
          <a:xfrm>
            <a:off x="1660124" y="1580225"/>
            <a:ext cx="9842899" cy="4563123"/>
          </a:xfrm>
        </p:spPr>
        <p:txBody>
          <a:bodyPr>
            <a:normAutofit/>
          </a:bodyPr>
          <a:lstStyle/>
          <a:p>
            <a:pPr indent="0" algn="ctr">
              <a:buNone/>
            </a:pPr>
            <a:r>
              <a:rPr lang="en-US" sz="3000" b="1" i="1" dirty="0" smtClean="0"/>
              <a:t>A person cannot be placed on the prioritization list in Service Point without a referral.</a:t>
            </a:r>
          </a:p>
          <a:p>
            <a:pPr indent="0" algn="ctr">
              <a:buNone/>
            </a:pPr>
            <a:endParaRPr lang="en-US" sz="3000" b="1" i="1" dirty="0" smtClean="0"/>
          </a:p>
          <a:p>
            <a:pPr indent="0" algn="ctr">
              <a:buNone/>
            </a:pPr>
            <a:r>
              <a:rPr lang="en-US" sz="3000" b="1" i="1" dirty="0" smtClean="0"/>
              <a:t>A person cannot be place on the prioritization list on the Non-WISP Prioritization List without a referral.</a:t>
            </a:r>
            <a:endParaRPr lang="en-US" sz="3000"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9607184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TM03457496[[fn=Parallax]]</Template>
  <TotalTime>913</TotalTime>
  <Words>2407</Words>
  <Application>Microsoft Office PowerPoint</Application>
  <PresentationFormat>Widescreen</PresentationFormat>
  <Paragraphs>225</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Corbel</vt:lpstr>
      <vt:lpstr>Wingdings</vt:lpstr>
      <vt:lpstr>Parallax</vt:lpstr>
      <vt:lpstr>Balance of State Coordinated Entry Non-WISP Referral Form</vt:lpstr>
      <vt:lpstr>Agenda</vt:lpstr>
      <vt:lpstr>Overview</vt:lpstr>
      <vt:lpstr>Overview</vt:lpstr>
      <vt:lpstr>Clarification</vt:lpstr>
      <vt:lpstr>Key Definitions</vt:lpstr>
      <vt:lpstr>Referrals</vt:lpstr>
      <vt:lpstr>Referrals</vt:lpstr>
      <vt:lpstr>Reminder</vt:lpstr>
      <vt:lpstr>Adding People to the List</vt:lpstr>
      <vt:lpstr>What Happens . . .</vt:lpstr>
      <vt:lpstr>PowerPoint Presentation</vt:lpstr>
      <vt:lpstr>Explanation of the Non-WISP  Referral Form</vt:lpstr>
      <vt:lpstr>Explanation of the Non-WISP  Referral Form Prompts</vt:lpstr>
      <vt:lpstr>Explanation of the Non-WISP  Referral Form Prompts continued</vt:lpstr>
      <vt:lpstr>Explanation of the Non-WISP  Referral Form Prompts continued</vt:lpstr>
      <vt:lpstr>Common Questions about the  Non-WISP Referral Form</vt:lpstr>
      <vt:lpstr>The Non-WISP Prioritization List</vt:lpstr>
      <vt:lpstr>PowerPoint Presentation</vt:lpstr>
      <vt:lpstr>Common Questions about the  Non-WISP Prioritization List</vt:lpstr>
      <vt:lpstr>What Happens . . .</vt:lpstr>
      <vt:lpstr>NOTICE</vt:lpstr>
      <vt:lpstr>What Happens Next?</vt:lpstr>
      <vt:lpstr>Referral Provider Rules</vt:lpstr>
      <vt:lpstr>PowerPoint Presentation</vt:lpstr>
      <vt:lpstr>Resources</vt:lpstr>
      <vt:lpstr>Homework</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Carrie Poser</dc:creator>
  <cp:lastModifiedBy>Carrie Poser</cp:lastModifiedBy>
  <cp:revision>83</cp:revision>
  <dcterms:created xsi:type="dcterms:W3CDTF">2016-03-09T20:46:20Z</dcterms:created>
  <dcterms:modified xsi:type="dcterms:W3CDTF">2016-03-14T19:10:15Z</dcterms:modified>
</cp:coreProperties>
</file>