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60"/>
  </p:notesMasterIdLst>
  <p:sldIdLst>
    <p:sldId id="257" r:id="rId2"/>
    <p:sldId id="409" r:id="rId3"/>
    <p:sldId id="410" r:id="rId4"/>
    <p:sldId id="475" r:id="rId5"/>
    <p:sldId id="484" r:id="rId6"/>
    <p:sldId id="476" r:id="rId7"/>
    <p:sldId id="477" r:id="rId8"/>
    <p:sldId id="514" r:id="rId9"/>
    <p:sldId id="520" r:id="rId10"/>
    <p:sldId id="515" r:id="rId11"/>
    <p:sldId id="518" r:id="rId12"/>
    <p:sldId id="535" r:id="rId13"/>
    <p:sldId id="534" r:id="rId14"/>
    <p:sldId id="536" r:id="rId15"/>
    <p:sldId id="537" r:id="rId16"/>
    <p:sldId id="538" r:id="rId17"/>
    <p:sldId id="519" r:id="rId18"/>
    <p:sldId id="485" r:id="rId19"/>
    <p:sldId id="479" r:id="rId20"/>
    <p:sldId id="521" r:id="rId21"/>
    <p:sldId id="522" r:id="rId22"/>
    <p:sldId id="419" r:id="rId23"/>
    <p:sldId id="551" r:id="rId24"/>
    <p:sldId id="486" r:id="rId25"/>
    <p:sldId id="480" r:id="rId26"/>
    <p:sldId id="481" r:id="rId27"/>
    <p:sldId id="523" r:id="rId28"/>
    <p:sldId id="524" r:id="rId29"/>
    <p:sldId id="540" r:id="rId30"/>
    <p:sldId id="542" r:id="rId31"/>
    <p:sldId id="525" r:id="rId32"/>
    <p:sldId id="550" r:id="rId33"/>
    <p:sldId id="487" r:id="rId34"/>
    <p:sldId id="423" r:id="rId35"/>
    <p:sldId id="424" r:id="rId36"/>
    <p:sldId id="425" r:id="rId37"/>
    <p:sldId id="426" r:id="rId38"/>
    <p:sldId id="427" r:id="rId39"/>
    <p:sldId id="428" r:id="rId40"/>
    <p:sldId id="431" r:id="rId41"/>
    <p:sldId id="432" r:id="rId42"/>
    <p:sldId id="433" r:id="rId43"/>
    <p:sldId id="483" r:id="rId44"/>
    <p:sldId id="488" r:id="rId45"/>
    <p:sldId id="489" r:id="rId46"/>
    <p:sldId id="490" r:id="rId47"/>
    <p:sldId id="402" r:id="rId48"/>
    <p:sldId id="491" r:id="rId49"/>
    <p:sldId id="492" r:id="rId50"/>
    <p:sldId id="547" r:id="rId51"/>
    <p:sldId id="549" r:id="rId52"/>
    <p:sldId id="507" r:id="rId53"/>
    <p:sldId id="552" r:id="rId54"/>
    <p:sldId id="501" r:id="rId55"/>
    <p:sldId id="553" r:id="rId56"/>
    <p:sldId id="510" r:id="rId57"/>
    <p:sldId id="368" r:id="rId58"/>
    <p:sldId id="53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58" autoAdjust="0"/>
    <p:restoredTop sz="94718"/>
  </p:normalViewPr>
  <p:slideViewPr>
    <p:cSldViewPr>
      <p:cViewPr varScale="1">
        <p:scale>
          <a:sx n="88" d="100"/>
          <a:sy n="88" d="100"/>
        </p:scale>
        <p:origin x="20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47806-F2EA-4B5A-8C79-A6630AA2C61E}" type="datetimeFigureOut">
              <a:rPr lang="en-US" smtClean="0"/>
              <a:pPr/>
              <a:t>4/17/20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0E9BD-2AF1-4D24-83C0-CFF8431B2135}" type="slidenum">
              <a:rPr lang="en-US" smtClean="0"/>
              <a:pPr/>
              <a:t>‹#›</a:t>
            </a:fld>
            <a:endParaRPr lang="en-US"/>
          </a:p>
        </p:txBody>
      </p:sp>
    </p:spTree>
    <p:extLst>
      <p:ext uri="{BB962C8B-B14F-4D97-AF65-F5344CB8AC3E}">
        <p14:creationId xmlns:p14="http://schemas.microsoft.com/office/powerpoint/2010/main" val="340082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87A5BC-D47E-48D8-81A6-41B8766E2A67}" type="slidenum">
              <a:rPr lang="en-US" smtClean="0"/>
              <a:pPr/>
              <a:t>‹#›</a:t>
            </a:fld>
            <a:endParaRPr lang="en-US"/>
          </a:p>
        </p:txBody>
      </p:sp>
    </p:spTree>
    <p:extLst>
      <p:ext uri="{BB962C8B-B14F-4D97-AF65-F5344CB8AC3E}">
        <p14:creationId xmlns:p14="http://schemas.microsoft.com/office/powerpoint/2010/main" val="4649892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371309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87A5BC-D47E-48D8-81A6-41B8766E2A67}" type="slidenum">
              <a:rPr lang="en-US" smtClean="0"/>
              <a:pPr/>
              <a:t>‹#›</a:t>
            </a:fld>
            <a:endParaRPr lang="en-US"/>
          </a:p>
        </p:txBody>
      </p:sp>
    </p:spTree>
    <p:extLst>
      <p:ext uri="{BB962C8B-B14F-4D97-AF65-F5344CB8AC3E}">
        <p14:creationId xmlns:p14="http://schemas.microsoft.com/office/powerpoint/2010/main" val="127249531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9238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87A5BC-D47E-48D8-81A6-41B8766E2A67}" type="slidenum">
              <a:rPr lang="en-US" smtClean="0"/>
              <a:pPr/>
              <a:t>‹#›</a:t>
            </a:fld>
            <a:endParaRPr lang="en-US"/>
          </a:p>
        </p:txBody>
      </p:sp>
    </p:spTree>
    <p:extLst>
      <p:ext uri="{BB962C8B-B14F-4D97-AF65-F5344CB8AC3E}">
        <p14:creationId xmlns:p14="http://schemas.microsoft.com/office/powerpoint/2010/main" val="247773616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422192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6CCFA-2052-46A8-BBFB-78A65103B2FE}" type="datetimeFigureOut">
              <a:rPr lang="en-US" smtClean="0"/>
              <a:pPr/>
              <a:t>4/17/20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353403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56CCFA-2052-46A8-BBFB-78A65103B2FE}" type="datetimeFigureOut">
              <a:rPr lang="en-US" smtClean="0"/>
              <a:pPr/>
              <a:t>4/17/20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367711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CCFA-2052-46A8-BBFB-78A65103B2FE}" type="datetimeFigureOut">
              <a:rPr lang="en-US" smtClean="0"/>
              <a:pPr/>
              <a:t>4/17/20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111264541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887A5BC-D47E-48D8-81A6-41B8766E2A67}" type="slidenum">
              <a:rPr lang="en-US" smtClean="0"/>
              <a:pPr/>
              <a:t>‹#›</a:t>
            </a:fld>
            <a:endParaRPr lang="en-US"/>
          </a:p>
        </p:txBody>
      </p:sp>
    </p:spTree>
    <p:extLst>
      <p:ext uri="{BB962C8B-B14F-4D97-AF65-F5344CB8AC3E}">
        <p14:creationId xmlns:p14="http://schemas.microsoft.com/office/powerpoint/2010/main" val="30053978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654192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E887A5BC-D47E-48D8-81A6-41B8766E2A67}" type="slidenum">
              <a:rPr lang="en-US" smtClean="0"/>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45069427"/>
      </p:ext>
    </p:extLst>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boscoc-forms-standards-and-policie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udexchange.info/resource/5108/notice-cpd-16-11-prioritizing-persons-experiencing-chronic-homelessness-and-other-vulnerable-homeless-persons-in-psh/" TargetMode="Externa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udexchange.info/resources/documents/notice-cpd-16-11-prioritizing-persons-experiencing-chronic-homelessness-and-other-vulnerable-homeless-persons-in-psh.pdf" TargetMode="External"/><Relationship Id="rId3"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boscoc-standards-and-policies.html" TargetMode="External"/><Relationship Id="rId3" Type="http://schemas.openxmlformats.org/officeDocument/2006/relationships/image" Target="../media/image1.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boscoc-standards-and-policies.html" TargetMode="External"/><Relationship Id="rId3"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 Id="rId3" Type="http://schemas.openxmlformats.org/officeDocument/2006/relationships/image" Target="../media/image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hyperlink" Target="https://www.hudexchange.info/resource/5108/notice-cpd-16-11-prioritizing-persons-experiencing-chronic-homelessness-and-other-vulnerable-homeless-persons-in-psh/" TargetMode="Externa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hyperlink" Target="https://www.hudexchange.info/resources/documents/Defining-Chronically-Homeless-Final-Rule.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sich.gov/resources/uploads/asset_library/Housing_First_Checklist_FINAL.pdf" TargetMode="Externa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
        <p:nvSpPr>
          <p:cNvPr id="4" name="Content Placeholder 3"/>
          <p:cNvSpPr>
            <a:spLocks noGrp="1"/>
          </p:cNvSpPr>
          <p:nvPr>
            <p:ph idx="1"/>
          </p:nvPr>
        </p:nvSpPr>
        <p:spPr>
          <a:xfrm>
            <a:off x="457200" y="2590800"/>
            <a:ext cx="8229600" cy="3535363"/>
          </a:xfrm>
        </p:spPr>
        <p:txBody>
          <a:bodyPr>
            <a:normAutofit fontScale="92500"/>
          </a:bodyPr>
          <a:lstStyle/>
          <a:p>
            <a:pPr algn="ctr">
              <a:spcBef>
                <a:spcPts val="0"/>
              </a:spcBef>
              <a:buNone/>
            </a:pPr>
            <a:r>
              <a:rPr lang="en-US" sz="4400" b="1" dirty="0" smtClean="0">
                <a:solidFill>
                  <a:schemeClr val="accent1">
                    <a:lumMod val="75000"/>
                    <a:lumOff val="25000"/>
                  </a:schemeClr>
                </a:solidFill>
              </a:rPr>
              <a:t>Permanent Supportive Housing </a:t>
            </a:r>
          </a:p>
          <a:p>
            <a:pPr algn="ctr">
              <a:spcBef>
                <a:spcPts val="0"/>
              </a:spcBef>
              <a:buNone/>
            </a:pPr>
            <a:r>
              <a:rPr lang="en-US" sz="4400" b="1" dirty="0" smtClean="0">
                <a:solidFill>
                  <a:schemeClr val="accent1">
                    <a:lumMod val="75000"/>
                    <a:lumOff val="25000"/>
                  </a:schemeClr>
                </a:solidFill>
              </a:rPr>
              <a:t>Prioritization &amp; Recordkeeping</a:t>
            </a:r>
            <a:endParaRPr lang="en-US" sz="4400" b="1" dirty="0">
              <a:solidFill>
                <a:schemeClr val="accent1">
                  <a:lumMod val="75000"/>
                  <a:lumOff val="25000"/>
                </a:schemeClr>
              </a:solidFill>
            </a:endParaRPr>
          </a:p>
          <a:p>
            <a:pPr algn="ctr">
              <a:spcBef>
                <a:spcPts val="0"/>
              </a:spcBef>
              <a:buNone/>
            </a:pPr>
            <a:endParaRPr lang="en-US" sz="1600" dirty="0" smtClean="0"/>
          </a:p>
          <a:p>
            <a:pPr algn="ctr">
              <a:spcBef>
                <a:spcPts val="0"/>
              </a:spcBef>
              <a:buNone/>
            </a:pPr>
            <a:endParaRPr lang="en-US" sz="1600" dirty="0"/>
          </a:p>
          <a:p>
            <a:pPr algn="ctr">
              <a:spcBef>
                <a:spcPts val="0"/>
              </a:spcBef>
              <a:buNone/>
            </a:pPr>
            <a:r>
              <a:rPr lang="en-US" sz="1600" b="1" dirty="0" smtClean="0">
                <a:solidFill>
                  <a:schemeClr val="tx1"/>
                </a:solidFill>
              </a:rPr>
              <a:t>Carrie Poser</a:t>
            </a:r>
          </a:p>
          <a:p>
            <a:pPr algn="ctr">
              <a:spcBef>
                <a:spcPts val="0"/>
              </a:spcBef>
              <a:buNone/>
            </a:pPr>
            <a:r>
              <a:rPr lang="en-US" sz="1600" b="1" dirty="0" smtClean="0">
                <a:solidFill>
                  <a:schemeClr val="tx1"/>
                </a:solidFill>
              </a:rPr>
              <a:t>COC Director</a:t>
            </a:r>
          </a:p>
          <a:p>
            <a:pPr algn="ctr">
              <a:spcBef>
                <a:spcPts val="0"/>
              </a:spcBef>
              <a:buNone/>
            </a:pPr>
            <a:r>
              <a:rPr lang="en-US" sz="1600" b="1" dirty="0" smtClean="0">
                <a:solidFill>
                  <a:schemeClr val="tx1"/>
                </a:solidFill>
              </a:rPr>
              <a:t>January 19, 2017</a:t>
            </a:r>
            <a:endParaRPr lang="en-US" sz="1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a:t>
            </a:r>
            <a:endParaRPr lang="en-US" dirty="0"/>
          </a:p>
        </p:txBody>
      </p:sp>
      <p:sp>
        <p:nvSpPr>
          <p:cNvPr id="3" name="Content Placeholder 2"/>
          <p:cNvSpPr>
            <a:spLocks noGrp="1"/>
          </p:cNvSpPr>
          <p:nvPr>
            <p:ph idx="1"/>
          </p:nvPr>
        </p:nvSpPr>
        <p:spPr>
          <a:xfrm>
            <a:off x="581192" y="2228003"/>
            <a:ext cx="7989752" cy="4248997"/>
          </a:xfrm>
        </p:spPr>
        <p:txBody>
          <a:bodyPr>
            <a:normAutofit lnSpcReduction="10000"/>
          </a:bodyPr>
          <a:lstStyle/>
          <a:p>
            <a:pPr lvl="0"/>
            <a:r>
              <a:rPr lang="en-US" b="1" u="sng" dirty="0">
                <a:solidFill>
                  <a:schemeClr val="tx1"/>
                </a:solidFill>
              </a:rPr>
              <a:t>According to 24 CFR 583.5, a disability is defined as: </a:t>
            </a:r>
          </a:p>
          <a:p>
            <a:pPr lvl="1"/>
            <a:r>
              <a:rPr lang="en-US" dirty="0">
                <a:solidFill>
                  <a:schemeClr val="tx1"/>
                </a:solidFill>
              </a:rPr>
              <a:t>A condition that:</a:t>
            </a:r>
          </a:p>
          <a:p>
            <a:pPr lvl="2"/>
            <a:r>
              <a:rPr lang="en-US" dirty="0">
                <a:solidFill>
                  <a:schemeClr val="tx1"/>
                </a:solidFill>
              </a:rPr>
              <a:t>Is expected to be long-continuing or of indefinite duration;</a:t>
            </a:r>
          </a:p>
          <a:p>
            <a:pPr lvl="2"/>
            <a:r>
              <a:rPr lang="en-US" dirty="0">
                <a:solidFill>
                  <a:schemeClr val="tx1"/>
                </a:solidFill>
              </a:rPr>
              <a:t>substantially impedes the individual's ability to live independently;</a:t>
            </a:r>
          </a:p>
          <a:p>
            <a:pPr lvl="2"/>
            <a:r>
              <a:rPr lang="en-US" dirty="0">
                <a:solidFill>
                  <a:schemeClr val="tx1"/>
                </a:solidFill>
              </a:rPr>
              <a:t>could be improved by the provision of more suitable housing conditions; and</a:t>
            </a:r>
          </a:p>
          <a:p>
            <a:pPr lvl="2"/>
            <a:r>
              <a:rPr lang="en-US" dirty="0">
                <a:solidFill>
                  <a:schemeClr val="tx1"/>
                </a:solidFill>
              </a:rPr>
              <a:t>is a physical, mental, or emotional impairment, including an impairment caused by alcohol or drug abuse, post traumatic stress disorder, or brain injury. </a:t>
            </a:r>
            <a:r>
              <a:rPr lang="en-US" u="sng" dirty="0">
                <a:solidFill>
                  <a:schemeClr val="tx1"/>
                </a:solidFill>
              </a:rPr>
              <a:t>or</a:t>
            </a:r>
          </a:p>
          <a:p>
            <a:pPr lvl="1"/>
            <a:endParaRPr lang="en-US" dirty="0">
              <a:solidFill>
                <a:schemeClr val="tx1"/>
              </a:solidFill>
            </a:endParaRPr>
          </a:p>
          <a:p>
            <a:pPr lvl="1"/>
            <a:r>
              <a:rPr lang="en-US" dirty="0">
                <a:solidFill>
                  <a:schemeClr val="tx1"/>
                </a:solidFill>
              </a:rPr>
              <a:t>A developmental disability, as defined in section 15002 of this title; </a:t>
            </a:r>
            <a:r>
              <a:rPr lang="en-US" u="sng" dirty="0">
                <a:solidFill>
                  <a:schemeClr val="tx1"/>
                </a:solidFill>
              </a:rPr>
              <a:t>or</a:t>
            </a:r>
          </a:p>
          <a:p>
            <a:pPr lvl="1"/>
            <a:endParaRPr lang="en-US" dirty="0">
              <a:solidFill>
                <a:schemeClr val="tx1"/>
              </a:solidFill>
            </a:endParaRPr>
          </a:p>
          <a:p>
            <a:pPr lvl="1"/>
            <a:r>
              <a:rPr lang="en-US" dirty="0">
                <a:solidFill>
                  <a:schemeClr val="tx1"/>
                </a:solidFill>
              </a:rPr>
              <a:t>The disease of acquired immunodeficiency syndrome (AIDS) or any condition arising from the etiologic agent for acquired immunodeficiency syndrome, including infection with the human immunodeficiency virus (HIV).</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659697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Disability</a:t>
            </a:r>
            <a:endParaRPr lang="en-US" dirty="0"/>
          </a:p>
        </p:txBody>
      </p:sp>
      <p:sp>
        <p:nvSpPr>
          <p:cNvPr id="3" name="Content Placeholder 2"/>
          <p:cNvSpPr>
            <a:spLocks noGrp="1"/>
          </p:cNvSpPr>
          <p:nvPr>
            <p:ph idx="1"/>
          </p:nvPr>
        </p:nvSpPr>
        <p:spPr>
          <a:xfrm>
            <a:off x="581192" y="1981201"/>
            <a:ext cx="7989752" cy="4724400"/>
          </a:xfrm>
        </p:spPr>
        <p:txBody>
          <a:bodyPr>
            <a:normAutofit fontScale="77500" lnSpcReduction="20000"/>
          </a:bodyPr>
          <a:lstStyle/>
          <a:p>
            <a:r>
              <a:rPr lang="en-US" i="1" dirty="0">
                <a:solidFill>
                  <a:schemeClr val="tx1"/>
                </a:solidFill>
              </a:rPr>
              <a:t>Developmental disability</a:t>
            </a:r>
            <a:r>
              <a:rPr lang="en-US" dirty="0">
                <a:solidFill>
                  <a:schemeClr val="tx1"/>
                </a:solidFill>
              </a:rPr>
              <a:t> means, as defined in section 102 of the Developmental Disabilities Assistance and Bill of Rights Act of 2000 (42 U.S.C. 15002):</a:t>
            </a:r>
          </a:p>
          <a:p>
            <a:pPr lvl="1"/>
            <a:r>
              <a:rPr lang="en-US" dirty="0">
                <a:solidFill>
                  <a:schemeClr val="tx1"/>
                </a:solidFill>
              </a:rPr>
              <a:t>(1) A severe, chronic disability of an individual that—</a:t>
            </a:r>
          </a:p>
          <a:p>
            <a:pPr lvl="2"/>
            <a:r>
              <a:rPr lang="en-US" dirty="0">
                <a:solidFill>
                  <a:schemeClr val="tx1"/>
                </a:solidFill>
              </a:rPr>
              <a:t>Is attributable to a mental or physical impairment or combination of mental and physical impairments;</a:t>
            </a:r>
          </a:p>
          <a:p>
            <a:pPr lvl="2"/>
            <a:r>
              <a:rPr lang="en-US" dirty="0">
                <a:solidFill>
                  <a:schemeClr val="tx1"/>
                </a:solidFill>
              </a:rPr>
              <a:t>Is manifested before the individual attains age 22;</a:t>
            </a:r>
          </a:p>
          <a:p>
            <a:pPr lvl="2"/>
            <a:r>
              <a:rPr lang="en-US" dirty="0">
                <a:solidFill>
                  <a:schemeClr val="tx1"/>
                </a:solidFill>
              </a:rPr>
              <a:t>Is likely to continue indefinitely;</a:t>
            </a:r>
          </a:p>
          <a:p>
            <a:pPr lvl="2"/>
            <a:r>
              <a:rPr lang="en-US" dirty="0">
                <a:solidFill>
                  <a:schemeClr val="tx1"/>
                </a:solidFill>
              </a:rPr>
              <a:t>Results in substantial functional limitations in three or more of the following areas of major life activity:</a:t>
            </a:r>
          </a:p>
          <a:p>
            <a:pPr lvl="3"/>
            <a:r>
              <a:rPr lang="en-US" dirty="0">
                <a:solidFill>
                  <a:schemeClr val="tx1"/>
                </a:solidFill>
              </a:rPr>
              <a:t>(A) Self-care;</a:t>
            </a:r>
          </a:p>
          <a:p>
            <a:pPr lvl="3"/>
            <a:r>
              <a:rPr lang="en-US" dirty="0">
                <a:solidFill>
                  <a:schemeClr val="tx1"/>
                </a:solidFill>
              </a:rPr>
              <a:t>(B) Receptive and expressive language;</a:t>
            </a:r>
          </a:p>
          <a:p>
            <a:pPr lvl="3"/>
            <a:r>
              <a:rPr lang="en-US" dirty="0">
                <a:solidFill>
                  <a:schemeClr val="tx1"/>
                </a:solidFill>
              </a:rPr>
              <a:t>(C) Learning;</a:t>
            </a:r>
          </a:p>
          <a:p>
            <a:pPr lvl="3"/>
            <a:r>
              <a:rPr lang="en-US" dirty="0">
                <a:solidFill>
                  <a:schemeClr val="tx1"/>
                </a:solidFill>
              </a:rPr>
              <a:t>(D) Mobility;</a:t>
            </a:r>
          </a:p>
          <a:p>
            <a:pPr lvl="3"/>
            <a:r>
              <a:rPr lang="en-US" dirty="0">
                <a:solidFill>
                  <a:schemeClr val="tx1"/>
                </a:solidFill>
              </a:rPr>
              <a:t>(E) Self-direction;</a:t>
            </a:r>
          </a:p>
          <a:p>
            <a:pPr lvl="3"/>
            <a:r>
              <a:rPr lang="en-US" dirty="0">
                <a:solidFill>
                  <a:schemeClr val="tx1"/>
                </a:solidFill>
              </a:rPr>
              <a:t>(F) Capacity for independent living;</a:t>
            </a:r>
          </a:p>
          <a:p>
            <a:pPr lvl="3"/>
            <a:r>
              <a:rPr lang="en-US" dirty="0">
                <a:solidFill>
                  <a:schemeClr val="tx1"/>
                </a:solidFill>
              </a:rPr>
              <a:t>(G) Economic self-sufficiency.</a:t>
            </a:r>
          </a:p>
          <a:p>
            <a:pPr lvl="2"/>
            <a:r>
              <a:rPr lang="en-US" dirty="0">
                <a:solidFill>
                  <a:schemeClr val="tx1"/>
                </a:solidFill>
              </a:rPr>
              <a:t>Reflects the individual's need for a combination and sequence of special, interdisciplinary, or generic services, individualized supports, or other forms of assistance that are of lifelong or extended duration and are individually planned and coordinated.</a:t>
            </a:r>
          </a:p>
          <a:p>
            <a:pPr lvl="1"/>
            <a:r>
              <a:rPr lang="en-US" dirty="0">
                <a:solidFill>
                  <a:schemeClr val="tx1"/>
                </a:solidFill>
              </a:rPr>
              <a:t>(2) An individual from birth to age 9, inclusive, who has a substantial developmental delay or specific congenital or acquired condition, may be considered to have a developmental disability without meeting three or more of the criteria described in paragraphs (1)(i) through (v) of the definition of “developmental disability” in this section if the individual, without services and supports, has a high probability of meeting these criteria later in life.</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552140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 homeless</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r>
              <a:rPr lang="en-US" dirty="0"/>
              <a:t>According to 24 CFR 583.5, homeless is defined as:</a:t>
            </a:r>
          </a:p>
          <a:p>
            <a:pPr lvl="1"/>
            <a:r>
              <a:rPr lang="en-US" dirty="0"/>
              <a:t>An individual or family who lacks a fixed, regular, and adequate nighttime residence, meaning:</a:t>
            </a:r>
          </a:p>
          <a:p>
            <a:pPr lvl="2"/>
            <a:r>
              <a:rPr lang="en-US" dirty="0"/>
              <a:t>An individual or family with a primary nighttime residence that is a public or private place not designed for or ordinarily used as a regular sleeping accommodation for human beings, including a car, park, abandoned building, bus or train station, airport, or camping ground;</a:t>
            </a:r>
          </a:p>
          <a:p>
            <a:pPr lvl="2"/>
            <a:r>
              <a:rPr lang="en-US" dirty="0"/>
              <a:t>An individual or family living in a supervised publicly or privately operated shelter designated to provide temporary living arrangements (including congregate shelters, transitional housing, and hotels and motels paid for by charitable organizations or by federal, State, or local government programs for low-income individuals); or</a:t>
            </a:r>
          </a:p>
          <a:p>
            <a:pPr lvl="2"/>
            <a:r>
              <a:rPr lang="en-US" dirty="0"/>
              <a:t>An individual who is exiting an institution where he or she resided for 90 days or less and who resided in an emergency shelter or place not meant for human habitation immediately before entering that institution;</a:t>
            </a:r>
          </a:p>
          <a:p>
            <a:endParaRPr lang="en-US" dirty="0" smtClean="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052235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Institution</a:t>
            </a:r>
            <a:endParaRPr lang="en-US" b="1" dirty="0"/>
          </a:p>
        </p:txBody>
      </p:sp>
      <p:sp>
        <p:nvSpPr>
          <p:cNvPr id="3" name="Content Placeholder 2"/>
          <p:cNvSpPr>
            <a:spLocks noGrp="1"/>
          </p:cNvSpPr>
          <p:nvPr>
            <p:ph idx="1"/>
          </p:nvPr>
        </p:nvSpPr>
        <p:spPr/>
        <p:txBody>
          <a:bodyPr/>
          <a:lstStyle/>
          <a:p>
            <a:r>
              <a:rPr lang="en-US" dirty="0" smtClean="0"/>
              <a:t>An individual who has been residing in an institutional care facility, including a jail, substance abuse or mental health treatment facility, hospital, or other similar facility, for fewer than 90 days </a:t>
            </a:r>
            <a:r>
              <a:rPr lang="en-US" b="1" dirty="0" smtClean="0"/>
              <a:t>AND</a:t>
            </a:r>
          </a:p>
          <a:p>
            <a:endParaRPr lang="en-US" b="1" dirty="0" smtClean="0"/>
          </a:p>
          <a:p>
            <a:r>
              <a:rPr lang="en-US" dirty="0" smtClean="0"/>
              <a:t>Meets the criteria for Category 1 homeless before entering that facility.</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305975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Homelessness</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are two options for length of homeless:</a:t>
            </a:r>
          </a:p>
          <a:p>
            <a:pPr lvl="1"/>
            <a:r>
              <a:rPr lang="en-US" b="1" dirty="0"/>
              <a:t>Continuous</a:t>
            </a:r>
          </a:p>
          <a:p>
            <a:pPr lvl="2"/>
            <a:r>
              <a:rPr lang="en-US" dirty="0"/>
              <a:t>At least 12 months in a place not meant for human habitation or safe haven or emergency shelter</a:t>
            </a:r>
          </a:p>
          <a:p>
            <a:pPr marL="740664" lvl="2" indent="0">
              <a:buNone/>
            </a:pPr>
            <a:endParaRPr lang="en-US" dirty="0"/>
          </a:p>
          <a:p>
            <a:pPr lvl="1"/>
            <a:r>
              <a:rPr lang="en-US" b="1" dirty="0"/>
              <a:t>Cumulative</a:t>
            </a:r>
          </a:p>
          <a:p>
            <a:pPr lvl="2"/>
            <a:r>
              <a:rPr lang="en-US" dirty="0"/>
              <a:t>At least 4 separate occasions in the last 3 years</a:t>
            </a:r>
          </a:p>
          <a:p>
            <a:pPr lvl="2"/>
            <a:r>
              <a:rPr lang="en-US" dirty="0"/>
              <a:t>The combined occasions </a:t>
            </a:r>
            <a:r>
              <a:rPr lang="en-US" dirty="0">
                <a:solidFill>
                  <a:srgbClr val="FF0000"/>
                </a:solidFill>
              </a:rPr>
              <a:t>must equal at least 12 months </a:t>
            </a:r>
          </a:p>
          <a:p>
            <a:pPr lvl="2"/>
            <a:r>
              <a:rPr lang="en-US" dirty="0"/>
              <a:t>Each occasion must be separated by a break of at least 7 consecutive nights NOT living in a place not meant for human habitation or safe haven or emergency shelter.</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32191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Homelessness</a:t>
            </a:r>
            <a:endParaRPr lang="en-US" dirty="0"/>
          </a:p>
        </p:txBody>
      </p:sp>
      <p:sp>
        <p:nvSpPr>
          <p:cNvPr id="3" name="Content Placeholder 2"/>
          <p:cNvSpPr>
            <a:spLocks noGrp="1"/>
          </p:cNvSpPr>
          <p:nvPr>
            <p:ph idx="1"/>
          </p:nvPr>
        </p:nvSpPr>
        <p:spPr/>
        <p:txBody>
          <a:bodyPr/>
          <a:lstStyle/>
          <a:p>
            <a:r>
              <a:rPr lang="en-US" dirty="0"/>
              <a:t>The key to this determination is:</a:t>
            </a:r>
          </a:p>
          <a:p>
            <a:pPr lvl="1"/>
            <a:r>
              <a:rPr lang="en-US" dirty="0"/>
              <a:t>12 consecutive months</a:t>
            </a:r>
          </a:p>
          <a:p>
            <a:pPr lvl="1"/>
            <a:r>
              <a:rPr lang="en-US" dirty="0"/>
              <a:t>1 day equals 1 month</a:t>
            </a:r>
          </a:p>
          <a:p>
            <a:pPr lvl="1"/>
            <a:r>
              <a:rPr lang="en-US" dirty="0"/>
              <a:t>No evidence of a break</a:t>
            </a:r>
          </a:p>
          <a:p>
            <a:pPr lvl="1"/>
            <a:endParaRPr lang="en-US" dirty="0"/>
          </a:p>
          <a:p>
            <a:r>
              <a:rPr lang="en-US" dirty="0"/>
              <a:t>Break is defined as 7 consecutive days staying in a place meant for human habitation and/or not in an emergency shelter or safe haven (e.g. staying with a friend, in a hotel/motel paid for by client, transitional housing).</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99476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Homelessness</a:t>
            </a:r>
            <a:endParaRPr lang="en-US" dirty="0"/>
          </a:p>
        </p:txBody>
      </p:sp>
      <p:sp>
        <p:nvSpPr>
          <p:cNvPr id="3" name="Content Placeholder 2"/>
          <p:cNvSpPr>
            <a:spLocks noGrp="1"/>
          </p:cNvSpPr>
          <p:nvPr>
            <p:ph idx="1"/>
          </p:nvPr>
        </p:nvSpPr>
        <p:spPr/>
        <p:txBody>
          <a:bodyPr/>
          <a:lstStyle/>
          <a:p>
            <a:r>
              <a:rPr lang="en-US" dirty="0"/>
              <a:t>The key to this determination is:</a:t>
            </a:r>
          </a:p>
          <a:p>
            <a:pPr lvl="1"/>
            <a:r>
              <a:rPr lang="en-US" dirty="0"/>
              <a:t>At least 4 separate occasions/episodes in last 3 years</a:t>
            </a:r>
          </a:p>
          <a:p>
            <a:pPr lvl="1"/>
            <a:r>
              <a:rPr lang="en-US" dirty="0"/>
              <a:t>1 day equals 1 month</a:t>
            </a:r>
          </a:p>
          <a:p>
            <a:pPr lvl="1"/>
            <a:r>
              <a:rPr lang="en-US" dirty="0"/>
              <a:t>Must be a break of 7 consecutive </a:t>
            </a:r>
            <a:r>
              <a:rPr lang="en-US" dirty="0" smtClean="0"/>
              <a:t>nights </a:t>
            </a:r>
            <a:r>
              <a:rPr lang="en-US" dirty="0"/>
              <a:t>(or longer) between each occasion/episode</a:t>
            </a:r>
          </a:p>
          <a:p>
            <a:pPr lvl="1"/>
            <a:endParaRPr lang="en-US" dirty="0"/>
          </a:p>
          <a:p>
            <a:r>
              <a:rPr lang="en-US" dirty="0"/>
              <a:t>Break is defined as 7 consecutive </a:t>
            </a:r>
            <a:r>
              <a:rPr lang="en-US" dirty="0" smtClean="0"/>
              <a:t>nights </a:t>
            </a:r>
            <a:r>
              <a:rPr lang="en-US" dirty="0"/>
              <a:t>staying in a place meant for human habitation and/or not in an emergency shelter or safe haven (e.g. staying with a friend, in a hotel/motel paid for by client, transitional housing).</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23296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Severe Service Needs</a:t>
            </a:r>
            <a:endParaRPr lang="en-US" dirty="0"/>
          </a:p>
        </p:txBody>
      </p:sp>
      <p:sp>
        <p:nvSpPr>
          <p:cNvPr id="3" name="Content Placeholder 2"/>
          <p:cNvSpPr>
            <a:spLocks noGrp="1"/>
          </p:cNvSpPr>
          <p:nvPr>
            <p:ph idx="1"/>
          </p:nvPr>
        </p:nvSpPr>
        <p:spPr>
          <a:xfrm>
            <a:off x="581192" y="1981201"/>
            <a:ext cx="7989752" cy="4724400"/>
          </a:xfrm>
        </p:spPr>
        <p:txBody>
          <a:bodyPr>
            <a:normAutofit fontScale="85000" lnSpcReduction="10000"/>
          </a:bodyPr>
          <a:lstStyle/>
          <a:p>
            <a:r>
              <a:rPr lang="en-US" dirty="0" smtClean="0">
                <a:solidFill>
                  <a:schemeClr val="tx1"/>
                </a:solidFill>
              </a:rPr>
              <a:t>Defined </a:t>
            </a:r>
            <a:r>
              <a:rPr lang="en-US" dirty="0">
                <a:solidFill>
                  <a:schemeClr val="tx1"/>
                </a:solidFill>
              </a:rPr>
              <a:t>as </a:t>
            </a:r>
            <a:r>
              <a:rPr lang="en-US" dirty="0" smtClean="0">
                <a:solidFill>
                  <a:schemeClr val="tx1"/>
                </a:solidFill>
              </a:rPr>
              <a:t>either:</a:t>
            </a:r>
          </a:p>
          <a:p>
            <a:pPr lvl="1"/>
            <a:r>
              <a:rPr lang="en-US" dirty="0" smtClean="0"/>
              <a:t>i. History </a:t>
            </a:r>
            <a:r>
              <a:rPr lang="en-US" dirty="0"/>
              <a:t>of high utilization of crisis services, which include but are not limited to, emergency rooms, jails, and psychiatric facilities; </a:t>
            </a:r>
            <a:r>
              <a:rPr lang="en-US" dirty="0" smtClean="0"/>
              <a:t>and/or </a:t>
            </a:r>
          </a:p>
          <a:p>
            <a:pPr lvl="1"/>
            <a:r>
              <a:rPr lang="en-US" dirty="0" smtClean="0"/>
              <a:t>ii. Significant </a:t>
            </a:r>
            <a:r>
              <a:rPr lang="en-US" dirty="0"/>
              <a:t>health or behavioral health challenges, substance use disorders, or functional impairments which require a significant level of support in order to maintain permanent housing. </a:t>
            </a:r>
            <a:endParaRPr lang="en-US" dirty="0" smtClean="0"/>
          </a:p>
          <a:p>
            <a:pPr lvl="1"/>
            <a:r>
              <a:rPr lang="en-US" dirty="0" smtClean="0"/>
              <a:t>iii. For </a:t>
            </a:r>
            <a:r>
              <a:rPr lang="en-US" dirty="0"/>
              <a:t>youth and victims of domestic violence, high risk of continued trauma or high risk of harm or exposure to very dangerous living situations. </a:t>
            </a:r>
            <a:endParaRPr lang="en-US" dirty="0" smtClean="0"/>
          </a:p>
          <a:p>
            <a:pPr lvl="1"/>
            <a:endParaRPr lang="en-US" dirty="0" smtClean="0"/>
          </a:p>
          <a:p>
            <a:r>
              <a:rPr lang="en-US" dirty="0" smtClean="0"/>
              <a:t>Severe </a:t>
            </a:r>
            <a:r>
              <a:rPr lang="en-US" dirty="0"/>
              <a:t>service needs </a:t>
            </a:r>
            <a:r>
              <a:rPr lang="en-US" dirty="0" smtClean="0"/>
              <a:t>should </a:t>
            </a:r>
            <a:r>
              <a:rPr lang="en-US" dirty="0"/>
              <a:t>be identified and verified </a:t>
            </a:r>
            <a:r>
              <a:rPr lang="en-US" dirty="0" smtClean="0"/>
              <a:t>through </a:t>
            </a:r>
            <a:r>
              <a:rPr lang="en-US" dirty="0"/>
              <a:t>the use of a standardized assessment tool and process and should be documented in a program participant’s case file. </a:t>
            </a:r>
            <a:endParaRPr lang="en-US" dirty="0" smtClean="0"/>
          </a:p>
          <a:p>
            <a:pPr lvl="1"/>
            <a:r>
              <a:rPr lang="en-US" dirty="0">
                <a:solidFill>
                  <a:schemeClr val="tx1"/>
                </a:solidFill>
              </a:rPr>
              <a:t>The Balance of State COC has selected the VI-SPDAT or F-VI-SPDAT as the common assessment tool for Coordinated Entry. </a:t>
            </a:r>
            <a:r>
              <a:rPr lang="en-US" b="1" i="1" dirty="0">
                <a:solidFill>
                  <a:schemeClr val="tx1"/>
                </a:solidFill>
              </a:rPr>
              <a:t>**Version 2**</a:t>
            </a:r>
          </a:p>
          <a:p>
            <a:pPr lvl="1"/>
            <a:endParaRPr lang="en-US" dirty="0" smtClean="0"/>
          </a:p>
          <a:p>
            <a:r>
              <a:rPr lang="en-US" dirty="0" smtClean="0"/>
              <a:t>The </a:t>
            </a:r>
            <a:r>
              <a:rPr lang="en-US" dirty="0"/>
              <a:t>determination must not be based on a specific diagnosis or disability type, but only on the severity of needs of the individual. The determination cannot be made based on any factors that would result in a violation of any nondiscrimination and equal opportunity requirements, see 24 C.F.R. § 5.105(a). </a:t>
            </a:r>
            <a:endParaRPr lang="en-US" dirty="0" smtClean="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987971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Permanent Supportive Housing Programs (PSH)</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98012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 (PSH)</a:t>
            </a:r>
            <a:endParaRPr lang="en-US" dirty="0"/>
          </a:p>
        </p:txBody>
      </p:sp>
      <p:sp>
        <p:nvSpPr>
          <p:cNvPr id="3" name="Content Placeholder 2"/>
          <p:cNvSpPr>
            <a:spLocks noGrp="1"/>
          </p:cNvSpPr>
          <p:nvPr>
            <p:ph idx="1"/>
          </p:nvPr>
        </p:nvSpPr>
        <p:spPr>
          <a:xfrm>
            <a:off x="581192" y="2228003"/>
            <a:ext cx="7989752" cy="4325197"/>
          </a:xfrm>
        </p:spPr>
        <p:txBody>
          <a:bodyPr>
            <a:normAutofit lnSpcReduction="10000"/>
          </a:bodyPr>
          <a:lstStyle/>
          <a:p>
            <a:r>
              <a:rPr lang="en-US" dirty="0"/>
              <a:t>Permanent housing (PH) is defined as community-based housing without a designated length of stay in which formerly homeless individuals and families live as independently as possible. </a:t>
            </a:r>
            <a:endParaRPr lang="en-US" dirty="0" smtClean="0"/>
          </a:p>
          <a:p>
            <a:r>
              <a:rPr lang="en-US" dirty="0" smtClean="0"/>
              <a:t>Under </a:t>
            </a:r>
            <a:r>
              <a:rPr lang="en-US" dirty="0"/>
              <a:t>PH, a program participant must be the tenant on a lease (or sublease) for an initial term of at least one year that is renewable and is terminable only for cause. </a:t>
            </a:r>
            <a:endParaRPr lang="en-US" dirty="0" smtClean="0"/>
          </a:p>
          <a:p>
            <a:pPr lvl="1"/>
            <a:r>
              <a:rPr lang="en-US" dirty="0" smtClean="0"/>
              <a:t>Further</a:t>
            </a:r>
            <a:r>
              <a:rPr lang="en-US" dirty="0"/>
              <a:t>, leases (or subleases) must be renewable for a minimum term of one month. </a:t>
            </a:r>
            <a:endParaRPr lang="en-US" dirty="0" smtClean="0"/>
          </a:p>
          <a:p>
            <a:r>
              <a:rPr lang="en-US" dirty="0" smtClean="0"/>
              <a:t>The </a:t>
            </a:r>
            <a:r>
              <a:rPr lang="en-US" dirty="0"/>
              <a:t>CoC Program funds two types of </a:t>
            </a:r>
            <a:r>
              <a:rPr lang="en-US" dirty="0" smtClean="0"/>
              <a:t>permanent </a:t>
            </a:r>
            <a:r>
              <a:rPr lang="en-US" dirty="0"/>
              <a:t>housing: permanent supportive housing (PSH) for persons with disabilities and rapid re-housing. </a:t>
            </a:r>
            <a:endParaRPr lang="en-US" dirty="0" smtClean="0"/>
          </a:p>
          <a:p>
            <a:pPr lvl="1"/>
            <a:r>
              <a:rPr lang="en-US" dirty="0" smtClean="0"/>
              <a:t>Permanent </a:t>
            </a:r>
            <a:r>
              <a:rPr lang="en-US" dirty="0"/>
              <a:t>supportive housing is permanent housing with indefinite leasing or rental assistance paired with supportive services to assist homeless persons with a disability or families with an adult or child member with a disability achieve housing stability. </a:t>
            </a:r>
            <a:endParaRPr lang="en-US" dirty="0" smtClean="0"/>
          </a:p>
          <a:p>
            <a:pPr lvl="1"/>
            <a:r>
              <a:rPr lang="en-US" dirty="0" smtClean="0"/>
              <a:t>Rapid </a:t>
            </a:r>
            <a:r>
              <a:rPr lang="en-US" dirty="0"/>
              <a:t>re-housing (RRH) emphasizes housing search and relocation services and short- and medium-term rental assistance to move homeless persons and families (with or without a disability) as rapidly as possible into permanent housing.</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716418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solidFill>
                  <a:schemeClr val="tx1">
                    <a:lumMod val="95000"/>
                    <a:lumOff val="5000"/>
                  </a:schemeClr>
                </a:solidFill>
              </a:rPr>
              <a:t>Rules </a:t>
            </a:r>
            <a:r>
              <a:rPr lang="en-US" dirty="0">
                <a:solidFill>
                  <a:schemeClr val="tx1">
                    <a:lumMod val="95000"/>
                    <a:lumOff val="5000"/>
                  </a:schemeClr>
                </a:solidFill>
              </a:rPr>
              <a:t>and policy </a:t>
            </a:r>
          </a:p>
          <a:p>
            <a:pPr>
              <a:buFont typeface="Wingdings" panose="05000000000000000000" pitchFamily="2" charset="2"/>
              <a:buChar char="Ø"/>
            </a:pPr>
            <a:r>
              <a:rPr lang="en-US" dirty="0">
                <a:solidFill>
                  <a:schemeClr val="tx1">
                    <a:lumMod val="95000"/>
                    <a:lumOff val="5000"/>
                  </a:schemeClr>
                </a:solidFill>
              </a:rPr>
              <a:t>Key terms and definitions</a:t>
            </a:r>
          </a:p>
          <a:p>
            <a:pPr>
              <a:buFont typeface="Wingdings" panose="05000000000000000000" pitchFamily="2" charset="2"/>
              <a:buChar char="Ø"/>
            </a:pPr>
            <a:r>
              <a:rPr lang="en-US" dirty="0" smtClean="0">
                <a:solidFill>
                  <a:schemeClr val="tx1">
                    <a:lumMod val="95000"/>
                    <a:lumOff val="5000"/>
                  </a:schemeClr>
                </a:solidFill>
              </a:rPr>
              <a:t>Permanent Supportive Housing (PSH) projects</a:t>
            </a:r>
            <a:endParaRPr lang="en-US" dirty="0">
              <a:solidFill>
                <a:schemeClr val="tx1">
                  <a:lumMod val="95000"/>
                  <a:lumOff val="5000"/>
                </a:schemeClr>
              </a:solidFill>
            </a:endParaRPr>
          </a:p>
          <a:p>
            <a:pPr>
              <a:buFont typeface="Wingdings" panose="05000000000000000000" pitchFamily="2" charset="2"/>
              <a:buChar char="Ø"/>
            </a:pPr>
            <a:r>
              <a:rPr lang="en-US" dirty="0" smtClean="0">
                <a:solidFill>
                  <a:schemeClr val="tx1">
                    <a:lumMod val="95000"/>
                    <a:lumOff val="5000"/>
                  </a:schemeClr>
                </a:solidFill>
              </a:rPr>
              <a:t>PSH Prioritization </a:t>
            </a:r>
          </a:p>
          <a:p>
            <a:pPr>
              <a:buFont typeface="Wingdings" panose="05000000000000000000" pitchFamily="2" charset="2"/>
              <a:buChar char="Ø"/>
            </a:pPr>
            <a:r>
              <a:rPr lang="en-US" dirty="0" smtClean="0">
                <a:solidFill>
                  <a:schemeClr val="tx1">
                    <a:lumMod val="95000"/>
                    <a:lumOff val="5000"/>
                  </a:schemeClr>
                </a:solidFill>
              </a:rPr>
              <a:t>Recordkeeping</a:t>
            </a:r>
          </a:p>
          <a:p>
            <a:pPr>
              <a:buFont typeface="Wingdings" panose="05000000000000000000" pitchFamily="2" charset="2"/>
              <a:buChar char="Ø"/>
            </a:pPr>
            <a:r>
              <a:rPr lang="en-US" dirty="0" smtClean="0">
                <a:solidFill>
                  <a:schemeClr val="tx1">
                    <a:lumMod val="95000"/>
                    <a:lumOff val="5000"/>
                  </a:schemeClr>
                </a:solidFill>
              </a:rPr>
              <a:t>Coordinated Entry</a:t>
            </a:r>
            <a:endParaRPr lang="en-US" dirty="0">
              <a:solidFill>
                <a:schemeClr val="tx1">
                  <a:lumMod val="95000"/>
                  <a:lumOff val="5000"/>
                </a:schemeClr>
              </a:solidFill>
            </a:endParaRPr>
          </a:p>
          <a:p>
            <a:pPr>
              <a:buFont typeface="Wingdings" panose="05000000000000000000" pitchFamily="2" charset="2"/>
              <a:buChar char="Ø"/>
            </a:pPr>
            <a:r>
              <a:rPr lang="en-US" dirty="0">
                <a:solidFill>
                  <a:schemeClr val="tx1">
                    <a:lumMod val="95000"/>
                    <a:lumOff val="5000"/>
                  </a:schemeClr>
                </a:solidFill>
              </a:rPr>
              <a:t>Questions</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460739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Dedicated Chronic Homeless Beds</a:t>
            </a:r>
            <a:endParaRPr lang="en-US" dirty="0"/>
          </a:p>
        </p:txBody>
      </p:sp>
      <p:sp>
        <p:nvSpPr>
          <p:cNvPr id="3" name="Content Placeholder 2"/>
          <p:cNvSpPr>
            <a:spLocks noGrp="1"/>
          </p:cNvSpPr>
          <p:nvPr>
            <p:ph idx="1"/>
          </p:nvPr>
        </p:nvSpPr>
        <p:spPr>
          <a:xfrm>
            <a:off x="581192" y="2057401"/>
            <a:ext cx="7989752" cy="4419600"/>
          </a:xfrm>
        </p:spPr>
        <p:txBody>
          <a:bodyPr/>
          <a:lstStyle/>
          <a:p>
            <a:r>
              <a:rPr lang="en-US" dirty="0"/>
              <a:t>Dedicated PSH beds are those which are required through the project’s grant agreement to only be used to house persons experiencing chronic homelessness </a:t>
            </a:r>
            <a:r>
              <a:rPr lang="en-US" u="sng" dirty="0"/>
              <a:t>unless</a:t>
            </a:r>
            <a:r>
              <a:rPr lang="en-US" dirty="0"/>
              <a:t> there are no persons within the CoC that meet that criteria. </a:t>
            </a:r>
            <a:endParaRPr lang="en-US" dirty="0" smtClean="0"/>
          </a:p>
          <a:p>
            <a:r>
              <a:rPr lang="en-US" dirty="0" smtClean="0"/>
              <a:t>If </a:t>
            </a:r>
            <a:r>
              <a:rPr lang="en-US" dirty="0"/>
              <a:t>there are no persons within the </a:t>
            </a:r>
            <a:r>
              <a:rPr lang="en-US" dirty="0" err="1"/>
              <a:t>CoC’s</a:t>
            </a:r>
            <a:r>
              <a:rPr lang="en-US" dirty="0"/>
              <a:t> geographic area that meet the definition of chronically homeless at a point in which a dedicated PSH bed is vacant, the recipient may then follow the order of priority for </a:t>
            </a:r>
            <a:r>
              <a:rPr lang="en-US" dirty="0" smtClean="0"/>
              <a:t>non-dedicated </a:t>
            </a:r>
            <a:r>
              <a:rPr lang="en-US" dirty="0"/>
              <a:t>PSH established in this Notice, if it has been adopted into the </a:t>
            </a:r>
            <a:r>
              <a:rPr lang="en-US" dirty="0" err="1"/>
              <a:t>CoC’s</a:t>
            </a:r>
            <a:r>
              <a:rPr lang="en-US" dirty="0"/>
              <a:t> written standards. </a:t>
            </a:r>
            <a:endParaRPr lang="en-US" dirty="0" smtClean="0"/>
          </a:p>
          <a:p>
            <a:r>
              <a:rPr lang="en-US" dirty="0" smtClean="0"/>
              <a:t>The </a:t>
            </a:r>
            <a:r>
              <a:rPr lang="en-US" dirty="0"/>
              <a:t>bed will continue to be a dedicated bed, however, so when that bed becomes vacant again it must be used to house a chronically homeless person unless there are still no persons who meet that criterion within the </a:t>
            </a:r>
            <a:r>
              <a:rPr lang="en-US" dirty="0" err="1"/>
              <a:t>CoC’s</a:t>
            </a:r>
            <a:r>
              <a:rPr lang="en-US" dirty="0"/>
              <a:t> geographic area at that time. </a:t>
            </a:r>
            <a:endParaRPr lang="en-US" dirty="0" smtClean="0"/>
          </a:p>
          <a:p>
            <a:r>
              <a:rPr lang="en-US" dirty="0" smtClean="0"/>
              <a:t>These </a:t>
            </a:r>
            <a:r>
              <a:rPr lang="en-US" dirty="0"/>
              <a:t>PSH beds are also reported as “CH Beds” on a </a:t>
            </a:r>
            <a:r>
              <a:rPr lang="en-US" dirty="0" err="1"/>
              <a:t>CoC’s</a:t>
            </a:r>
            <a:r>
              <a:rPr lang="en-US" dirty="0"/>
              <a:t> Housing Inventory Count (HIC).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559807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(not Dedicated) Chronic Homeless Beds</a:t>
            </a:r>
            <a:endParaRPr lang="en-US" dirty="0"/>
          </a:p>
        </p:txBody>
      </p:sp>
      <p:sp>
        <p:nvSpPr>
          <p:cNvPr id="3" name="Content Placeholder 2"/>
          <p:cNvSpPr>
            <a:spLocks noGrp="1"/>
          </p:cNvSpPr>
          <p:nvPr>
            <p:ph idx="1"/>
          </p:nvPr>
        </p:nvSpPr>
        <p:spPr>
          <a:xfrm>
            <a:off x="581192" y="2057401"/>
            <a:ext cx="7989752" cy="4572000"/>
          </a:xfrm>
        </p:spPr>
        <p:txBody>
          <a:bodyPr>
            <a:normAutofit fontScale="92500" lnSpcReduction="20000"/>
          </a:bodyPr>
          <a:lstStyle/>
          <a:p>
            <a:r>
              <a:rPr lang="en-US" dirty="0"/>
              <a:t>Prioritization means implementing an admissions preference for chronically homeless persons for CoC Program-funded PSH beds. </a:t>
            </a:r>
            <a:endParaRPr lang="en-US" dirty="0" smtClean="0"/>
          </a:p>
          <a:p>
            <a:r>
              <a:rPr lang="en-US" dirty="0" smtClean="0"/>
              <a:t>During </a:t>
            </a:r>
            <a:r>
              <a:rPr lang="en-US" dirty="0"/>
              <a:t>the CoC Program competition project applicants for CoC Program-funded PSH indicate the number of non-dedicated beds that will be prioritized for use by persons experiencing chronic homelessness during the operating year of that grant, when awarded. </a:t>
            </a:r>
            <a:endParaRPr lang="en-US" dirty="0" smtClean="0"/>
          </a:p>
          <a:p>
            <a:pPr lvl="1"/>
            <a:r>
              <a:rPr lang="en-US" dirty="0" smtClean="0"/>
              <a:t>These </a:t>
            </a:r>
            <a:r>
              <a:rPr lang="en-US" dirty="0"/>
              <a:t>projects are then required to prioritize chronically homeless persons in their non-dedicated CoC Program-funded PSH beds for the applicable operating year as the project application is incorporated into the  grant agreement. </a:t>
            </a:r>
            <a:endParaRPr lang="en-US" dirty="0" smtClean="0"/>
          </a:p>
          <a:p>
            <a:pPr lvl="1"/>
            <a:r>
              <a:rPr lang="en-US" dirty="0"/>
              <a:t>The number of non-dedicated beds designated as being prioritized for the chronically homeless may be increased at any time during the operating year and may occur without an amendment to the grant agreement.</a:t>
            </a:r>
          </a:p>
          <a:p>
            <a:r>
              <a:rPr lang="en-US" dirty="0" smtClean="0"/>
              <a:t>Projects </a:t>
            </a:r>
            <a:r>
              <a:rPr lang="en-US" dirty="0"/>
              <a:t>located in </a:t>
            </a:r>
            <a:r>
              <a:rPr lang="en-US" dirty="0" err="1"/>
              <a:t>CoCs</a:t>
            </a:r>
            <a:r>
              <a:rPr lang="en-US" dirty="0"/>
              <a:t> where a </a:t>
            </a:r>
            <a:r>
              <a:rPr lang="en-US" dirty="0" smtClean="0"/>
              <a:t>“sub-CoC approach” </a:t>
            </a:r>
            <a:r>
              <a:rPr lang="en-US" dirty="0"/>
              <a:t>to housing and service delivery has been implemented, which may also be reflected in a </a:t>
            </a:r>
            <a:r>
              <a:rPr lang="en-US" dirty="0" smtClean="0"/>
              <a:t>“sub-CoC” </a:t>
            </a:r>
            <a:r>
              <a:rPr lang="en-US" dirty="0"/>
              <a:t>coordinated entry process, need only to prioritize assistance within their specified area. </a:t>
            </a:r>
            <a:endParaRPr lang="en-US" dirty="0" smtClean="0"/>
          </a:p>
          <a:p>
            <a:pPr lvl="1"/>
            <a:r>
              <a:rPr lang="en-US" dirty="0" smtClean="0"/>
              <a:t>For </a:t>
            </a:r>
            <a:r>
              <a:rPr lang="en-US" dirty="0"/>
              <a:t>example, if a Balance of State CoC has chosen to divide the CoC into six distinct regions for purposes of planning and housing and service delivery, each region would only be expected to prioritize assistance within its specified geographic area.</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145430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1903790797"/>
              </p:ext>
            </p:extLst>
          </p:nvPr>
        </p:nvGraphicFramePr>
        <p:xfrm>
          <a:off x="228600" y="228600"/>
          <a:ext cx="8610600" cy="6361210"/>
        </p:xfrm>
        <a:graphic>
          <a:graphicData uri="http://schemas.openxmlformats.org/drawingml/2006/table">
            <a:tbl>
              <a:tblPr firstRow="1" bandRow="1">
                <a:tableStyleId>{7DF18680-E054-41AD-8BC1-D1AEF772440D}</a:tableStyleId>
              </a:tblPr>
              <a:tblGrid>
                <a:gridCol w="2362200"/>
                <a:gridCol w="990600"/>
                <a:gridCol w="1371600"/>
                <a:gridCol w="1143000"/>
                <a:gridCol w="1524000"/>
                <a:gridCol w="1219200"/>
              </a:tblGrid>
              <a:tr h="735104">
                <a:tc>
                  <a:txBody>
                    <a:bodyPr/>
                    <a:lstStyle/>
                    <a:p>
                      <a:pPr algn="ctr"/>
                      <a:r>
                        <a:rPr lang="en-US" sz="1400" dirty="0" smtClean="0">
                          <a:solidFill>
                            <a:schemeClr val="tx1"/>
                          </a:solidFill>
                        </a:rPr>
                        <a:t>Project</a:t>
                      </a:r>
                      <a:r>
                        <a:rPr lang="en-US" sz="1400" baseline="0" dirty="0" smtClean="0">
                          <a:solidFill>
                            <a:schemeClr val="tx1"/>
                          </a:solidFill>
                        </a:rPr>
                        <a:t> Name</a:t>
                      </a:r>
                      <a:endParaRPr lang="en-US" sz="1400" dirty="0">
                        <a:solidFill>
                          <a:schemeClr val="tx1"/>
                        </a:solidFill>
                      </a:endParaRPr>
                    </a:p>
                  </a:txBody>
                  <a:tcPr/>
                </a:tc>
                <a:tc>
                  <a:txBody>
                    <a:bodyPr/>
                    <a:lstStyle/>
                    <a:p>
                      <a:pPr algn="ctr"/>
                      <a:r>
                        <a:rPr lang="en-US" sz="1400" dirty="0" smtClean="0">
                          <a:solidFill>
                            <a:schemeClr val="tx1"/>
                          </a:solidFill>
                        </a:rPr>
                        <a:t>Total # of Beds</a:t>
                      </a:r>
                      <a:endParaRPr lang="en-US" sz="1400" dirty="0">
                        <a:solidFill>
                          <a:schemeClr val="tx1"/>
                        </a:solidFill>
                      </a:endParaRPr>
                    </a:p>
                  </a:txBody>
                  <a:tcPr/>
                </a:tc>
                <a:tc>
                  <a:txBody>
                    <a:bodyPr/>
                    <a:lstStyle/>
                    <a:p>
                      <a:pPr algn="ctr"/>
                      <a:r>
                        <a:rPr lang="en-US" sz="1400" dirty="0" smtClean="0">
                          <a:solidFill>
                            <a:schemeClr val="tx1"/>
                          </a:solidFill>
                        </a:rPr>
                        <a:t>FY</a:t>
                      </a:r>
                      <a:r>
                        <a:rPr lang="en-US" sz="1400" baseline="0" dirty="0" smtClean="0">
                          <a:solidFill>
                            <a:schemeClr val="tx1"/>
                          </a:solidFill>
                        </a:rPr>
                        <a:t> 2016 – Dedicated to </a:t>
                      </a:r>
                    </a:p>
                    <a:p>
                      <a:pPr algn="ctr"/>
                      <a:r>
                        <a:rPr lang="en-US" sz="1400" baseline="0" dirty="0" smtClean="0">
                          <a:solidFill>
                            <a:schemeClr val="tx1"/>
                          </a:solidFill>
                        </a:rPr>
                        <a:t>CH Beds</a:t>
                      </a:r>
                      <a:endParaRPr lang="en-US" sz="1400" dirty="0">
                        <a:solidFill>
                          <a:schemeClr val="tx1"/>
                        </a:solidFill>
                      </a:endParaRPr>
                    </a:p>
                  </a:txBody>
                  <a:tcPr/>
                </a:tc>
                <a:tc>
                  <a:txBody>
                    <a:bodyPr/>
                    <a:lstStyle/>
                    <a:p>
                      <a:pPr algn="ctr"/>
                      <a:r>
                        <a:rPr lang="en-US" sz="1400" dirty="0" smtClean="0">
                          <a:solidFill>
                            <a:schemeClr val="tx1"/>
                          </a:solidFill>
                        </a:rPr>
                        <a:t>% of Beds</a:t>
                      </a:r>
                      <a:endParaRPr lang="en-US" sz="1400" dirty="0">
                        <a:solidFill>
                          <a:schemeClr val="tx1"/>
                        </a:solidFill>
                      </a:endParaRPr>
                    </a:p>
                  </a:txBody>
                  <a:tcPr/>
                </a:tc>
                <a:tc>
                  <a:txBody>
                    <a:bodyPr/>
                    <a:lstStyle/>
                    <a:p>
                      <a:pPr algn="ctr"/>
                      <a:r>
                        <a:rPr lang="en-US" sz="1400" dirty="0" smtClean="0">
                          <a:solidFill>
                            <a:schemeClr val="tx1"/>
                          </a:solidFill>
                        </a:rPr>
                        <a:t>FY 2016 –</a:t>
                      </a:r>
                      <a:r>
                        <a:rPr lang="en-US" sz="1400" baseline="0" dirty="0" smtClean="0">
                          <a:solidFill>
                            <a:schemeClr val="tx1"/>
                          </a:solidFill>
                        </a:rPr>
                        <a:t> Prioritized (non-</a:t>
                      </a:r>
                      <a:r>
                        <a:rPr lang="en-US" sz="1400" baseline="0" dirty="0" err="1" smtClean="0">
                          <a:solidFill>
                            <a:schemeClr val="tx1"/>
                          </a:solidFill>
                        </a:rPr>
                        <a:t>ded</a:t>
                      </a:r>
                      <a:r>
                        <a:rPr lang="en-US" sz="1400" baseline="0" dirty="0" smtClean="0">
                          <a:solidFill>
                            <a:schemeClr val="tx1"/>
                          </a:solidFill>
                        </a:rPr>
                        <a:t>)</a:t>
                      </a:r>
                      <a:endParaRPr lang="en-US" sz="1400" dirty="0">
                        <a:solidFill>
                          <a:schemeClr val="tx1"/>
                        </a:solidFill>
                      </a:endParaRPr>
                    </a:p>
                  </a:txBody>
                  <a:tcPr/>
                </a:tc>
                <a:tc>
                  <a:txBody>
                    <a:bodyPr/>
                    <a:lstStyle/>
                    <a:p>
                      <a:pPr algn="ctr"/>
                      <a:r>
                        <a:rPr lang="en-US" sz="1400" dirty="0" smtClean="0">
                          <a:solidFill>
                            <a:schemeClr val="tx1"/>
                          </a:solidFill>
                        </a:rPr>
                        <a:t>% of Beds</a:t>
                      </a:r>
                      <a:endParaRPr lang="en-US" sz="1400" dirty="0">
                        <a:solidFill>
                          <a:schemeClr val="tx1"/>
                        </a:solidFill>
                      </a:endParaRPr>
                    </a:p>
                  </a:txBody>
                  <a:tcPr/>
                </a:tc>
              </a:tr>
              <a:tr h="279608">
                <a:tc>
                  <a:txBody>
                    <a:bodyPr/>
                    <a:lstStyle/>
                    <a:p>
                      <a:r>
                        <a:rPr lang="en-US" sz="1200" dirty="0" smtClean="0"/>
                        <a:t>ADVOCAP </a:t>
                      </a:r>
                      <a:r>
                        <a:rPr lang="en-US" sz="1200" dirty="0" err="1" smtClean="0"/>
                        <a:t>Winnebagoland</a:t>
                      </a:r>
                      <a:r>
                        <a:rPr lang="en-US" sz="1200" baseline="0" dirty="0" smtClean="0"/>
                        <a:t> PSH</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79608">
                <a:tc>
                  <a:txBody>
                    <a:bodyPr/>
                    <a:lstStyle/>
                    <a:p>
                      <a:r>
                        <a:rPr lang="en-US" sz="1200" dirty="0" smtClean="0"/>
                        <a:t>CACSCW (new)</a:t>
                      </a:r>
                      <a:endParaRPr lang="en-US" sz="1200" dirty="0"/>
                    </a:p>
                  </a:txBody>
                  <a:tcPr/>
                </a:tc>
                <a:tc>
                  <a:txBody>
                    <a:bodyPr/>
                    <a:lstStyle/>
                    <a:p>
                      <a:pPr algn="ctr"/>
                      <a:r>
                        <a:rPr lang="en-US" sz="1200" dirty="0" smtClean="0"/>
                        <a:t>9</a:t>
                      </a:r>
                      <a:endParaRPr lang="en-US" sz="1200" dirty="0"/>
                    </a:p>
                  </a:txBody>
                  <a:tcPr/>
                </a:tc>
                <a:tc>
                  <a:txBody>
                    <a:bodyPr/>
                    <a:lstStyle/>
                    <a:p>
                      <a:pPr algn="ctr"/>
                      <a:r>
                        <a:rPr lang="en-US" sz="1200" dirty="0" smtClean="0"/>
                        <a:t>9</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City of Appleton Wireworks PSH</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err="1" smtClean="0"/>
                        <a:t>Couleecap</a:t>
                      </a:r>
                      <a:r>
                        <a:rPr lang="en-US" sz="1200" dirty="0" smtClean="0"/>
                        <a:t> Housing First PSH</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err="1" smtClean="0"/>
                        <a:t>Couleecap</a:t>
                      </a:r>
                      <a:r>
                        <a:rPr lang="en-US" sz="1200" dirty="0" smtClean="0"/>
                        <a:t> New Hope PSH</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b="1" dirty="0" smtClean="0"/>
                        <a:t>50%</a:t>
                      </a:r>
                      <a:endParaRPr lang="en-US" sz="1200" b="1" dirty="0"/>
                    </a:p>
                  </a:txBody>
                  <a:tcPr/>
                </a:tc>
                <a:tc>
                  <a:txBody>
                    <a:bodyPr/>
                    <a:lstStyle/>
                    <a:p>
                      <a:pPr algn="ctr"/>
                      <a:r>
                        <a:rPr lang="en-US" sz="1200" dirty="0" smtClean="0"/>
                        <a:t>16</a:t>
                      </a:r>
                      <a:endParaRPr lang="en-US" sz="12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smtClean="0"/>
                        <a:t>50%</a:t>
                      </a:r>
                      <a:endParaRPr lang="en-US" sz="1200" b="1" dirty="0"/>
                    </a:p>
                  </a:txBody>
                  <a:tcPr/>
                </a:tc>
              </a:tr>
              <a:tr h="300656">
                <a:tc>
                  <a:txBody>
                    <a:bodyPr/>
                    <a:lstStyle/>
                    <a:p>
                      <a:r>
                        <a:rPr lang="en-US" sz="1200" dirty="0" smtClean="0"/>
                        <a:t>Housing Partnership ITAV PSH</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dirty="0" smtClean="0"/>
                        <a:t>13</a:t>
                      </a:r>
                      <a:endParaRPr lang="en-US" sz="1200" dirty="0"/>
                    </a:p>
                  </a:txBody>
                  <a:tcPr/>
                </a:tc>
                <a:tc>
                  <a:txBody>
                    <a:bodyPr/>
                    <a:lstStyle/>
                    <a:p>
                      <a:pPr algn="ctr"/>
                      <a:r>
                        <a:rPr lang="en-US" sz="1200" b="1" dirty="0" smtClean="0"/>
                        <a:t>62%</a:t>
                      </a:r>
                      <a:endParaRPr lang="en-US" sz="1200" b="1" dirty="0"/>
                    </a:p>
                  </a:txBody>
                  <a:tcPr/>
                </a:tc>
                <a:tc>
                  <a:txBody>
                    <a:bodyPr/>
                    <a:lstStyle/>
                    <a:p>
                      <a:pPr algn="ctr"/>
                      <a:r>
                        <a:rPr lang="en-US" sz="1200" dirty="0" smtClean="0"/>
                        <a:t>8</a:t>
                      </a:r>
                      <a:endParaRPr lang="en-US" sz="1200" dirty="0"/>
                    </a:p>
                  </a:txBody>
                  <a:tcPr/>
                </a:tc>
                <a:tc>
                  <a:txBody>
                    <a:bodyPr/>
                    <a:lstStyle/>
                    <a:p>
                      <a:pPr algn="ctr"/>
                      <a:r>
                        <a:rPr lang="en-US" sz="1200" b="1" dirty="0" smtClean="0"/>
                        <a:t>38%</a:t>
                      </a:r>
                      <a:endParaRPr lang="en-US" sz="1200" b="1" dirty="0"/>
                    </a:p>
                  </a:txBody>
                  <a:tcPr/>
                </a:tc>
              </a:tr>
              <a:tr h="317232">
                <a:tc>
                  <a:txBody>
                    <a:bodyPr/>
                    <a:lstStyle/>
                    <a:p>
                      <a:r>
                        <a:rPr lang="en-US" sz="1200" dirty="0" smtClean="0"/>
                        <a:t>KHDS (new)</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NEWCAP PSH</a:t>
                      </a:r>
                      <a:endParaRPr lang="en-US" sz="1200" dirty="0"/>
                    </a:p>
                  </a:txBody>
                  <a:tcPr/>
                </a:tc>
                <a:tc>
                  <a:txBody>
                    <a:bodyPr/>
                    <a:lstStyle/>
                    <a:p>
                      <a:pPr algn="ctr"/>
                      <a:r>
                        <a:rPr lang="en-US" sz="1200" dirty="0" smtClean="0"/>
                        <a:t>36</a:t>
                      </a:r>
                      <a:endParaRPr lang="en-US" sz="1200" dirty="0"/>
                    </a:p>
                  </a:txBody>
                  <a:tcPr/>
                </a:tc>
                <a:tc>
                  <a:txBody>
                    <a:bodyPr/>
                    <a:lstStyle/>
                    <a:p>
                      <a:pPr algn="ctr"/>
                      <a:r>
                        <a:rPr lang="en-US" sz="1200" dirty="0" smtClean="0"/>
                        <a:t>36</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NEWCAP</a:t>
                      </a:r>
                      <a:r>
                        <a:rPr lang="en-US" sz="1200" baseline="0" dirty="0" smtClean="0"/>
                        <a:t> Brown Singles (new)</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13088">
                <a:tc>
                  <a:txBody>
                    <a:bodyPr/>
                    <a:lstStyle/>
                    <a:p>
                      <a:r>
                        <a:rPr lang="en-US" sz="1200" dirty="0" smtClean="0"/>
                        <a:t>NEWCAP Brown Families (new)</a:t>
                      </a:r>
                      <a:endParaRPr lang="en-US" sz="1200" dirty="0"/>
                    </a:p>
                  </a:txBody>
                  <a:tcPr/>
                </a:tc>
                <a:tc>
                  <a:txBody>
                    <a:bodyPr/>
                    <a:lstStyle/>
                    <a:p>
                      <a:pPr algn="ctr"/>
                      <a:r>
                        <a:rPr lang="en-US" sz="1200" dirty="0" smtClean="0"/>
                        <a:t>8</a:t>
                      </a:r>
                      <a:endParaRPr lang="en-US" sz="1200" dirty="0"/>
                    </a:p>
                  </a:txBody>
                  <a:tcPr/>
                </a:tc>
                <a:tc>
                  <a:txBody>
                    <a:bodyPr/>
                    <a:lstStyle/>
                    <a:p>
                      <a:pPr algn="ctr"/>
                      <a:r>
                        <a:rPr lang="en-US" sz="1200" dirty="0" smtClean="0"/>
                        <a:t>8</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Richard’s Place PSH</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2</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50%</a:t>
                      </a:r>
                      <a:endParaRPr lang="en-US" sz="1200" b="1" dirty="0"/>
                    </a:p>
                  </a:txBody>
                  <a:tcPr/>
                </a:tc>
                <a:tc>
                  <a:txBody>
                    <a:bodyPr/>
                    <a:lstStyle/>
                    <a:p>
                      <a:pPr algn="ctr"/>
                      <a:r>
                        <a:rPr lang="en-US" sz="1200" dirty="0" smtClean="0"/>
                        <a:t>2</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50%</a:t>
                      </a:r>
                      <a:endParaRPr lang="en-US" sz="1200" b="1" dirty="0"/>
                    </a:p>
                  </a:txBody>
                  <a:tcPr/>
                </a:tc>
              </a:tr>
              <a:tr h="308944">
                <a:tc>
                  <a:txBody>
                    <a:bodyPr/>
                    <a:lstStyle/>
                    <a:p>
                      <a:r>
                        <a:rPr lang="en-US" sz="1200" dirty="0" smtClean="0"/>
                        <a:t>State of WI Shelter Plus Care</a:t>
                      </a:r>
                      <a:endParaRPr lang="en-US" sz="1200" dirty="0"/>
                    </a:p>
                  </a:txBody>
                  <a:tcPr/>
                </a:tc>
                <a:tc>
                  <a:txBody>
                    <a:bodyPr/>
                    <a:lstStyle/>
                    <a:p>
                      <a:pPr algn="ctr"/>
                      <a:r>
                        <a:rPr lang="en-US" sz="1200" dirty="0" smtClean="0"/>
                        <a:t>59</a:t>
                      </a:r>
                      <a:endParaRPr lang="en-US" sz="1200" dirty="0"/>
                    </a:p>
                  </a:txBody>
                  <a:tcPr/>
                </a:tc>
                <a:tc>
                  <a:txBody>
                    <a:bodyPr/>
                    <a:lstStyle/>
                    <a:p>
                      <a:pPr algn="ctr"/>
                      <a:r>
                        <a:rPr lang="en-US" sz="1200" dirty="0" smtClean="0"/>
                        <a:t>59</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92200">
                <a:tc>
                  <a:txBody>
                    <a:bodyPr/>
                    <a:lstStyle/>
                    <a:p>
                      <a:r>
                        <a:rPr lang="en-US" sz="1200" dirty="0" smtClean="0"/>
                        <a:t>TSA of St. Croix PSH</a:t>
                      </a:r>
                      <a:endParaRPr lang="en-US" sz="1200" dirty="0"/>
                    </a:p>
                  </a:txBody>
                  <a:tcPr/>
                </a:tc>
                <a:tc>
                  <a:txBody>
                    <a:bodyPr/>
                    <a:lstStyle/>
                    <a:p>
                      <a:pPr algn="ctr"/>
                      <a:r>
                        <a:rPr lang="en-US" sz="1200" dirty="0" smtClean="0"/>
                        <a:t>48</a:t>
                      </a:r>
                      <a:endParaRPr lang="en-US" sz="1200" dirty="0"/>
                    </a:p>
                  </a:txBody>
                  <a:tcPr/>
                </a:tc>
                <a:tc>
                  <a:txBody>
                    <a:bodyPr/>
                    <a:lstStyle/>
                    <a:p>
                      <a:pPr algn="ctr"/>
                      <a:r>
                        <a:rPr lang="en-US" sz="1200" dirty="0" smtClean="0"/>
                        <a:t>48</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459441">
                <a:tc>
                  <a:txBody>
                    <a:bodyPr/>
                    <a:lstStyle/>
                    <a:p>
                      <a:r>
                        <a:rPr lang="en-US" sz="1200" dirty="0" smtClean="0"/>
                        <a:t>Walworth County Housing Authority PSH</a:t>
                      </a:r>
                      <a:endParaRPr lang="en-US" sz="1200" dirty="0"/>
                    </a:p>
                  </a:txBody>
                  <a:tcPr/>
                </a:tc>
                <a:tc>
                  <a:txBody>
                    <a:bodyPr/>
                    <a:lstStyle/>
                    <a:p>
                      <a:pPr algn="ctr"/>
                      <a:r>
                        <a:rPr lang="en-US" sz="1200" dirty="0" smtClean="0"/>
                        <a:t>14</a:t>
                      </a:r>
                      <a:endParaRPr lang="en-US" sz="1200" dirty="0"/>
                    </a:p>
                  </a:txBody>
                  <a:tcPr/>
                </a:tc>
                <a:tc>
                  <a:txBody>
                    <a:bodyPr/>
                    <a:lstStyle/>
                    <a:p>
                      <a:pPr algn="ctr"/>
                      <a:r>
                        <a:rPr lang="en-US" sz="1200" dirty="0" smtClean="0"/>
                        <a:t>14</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92200">
                <a:tc>
                  <a:txBody>
                    <a:bodyPr/>
                    <a:lstStyle/>
                    <a:p>
                      <a:r>
                        <a:rPr lang="en-US" sz="1200" dirty="0" smtClean="0"/>
                        <a:t>West CAP PSH</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Western </a:t>
                      </a:r>
                      <a:r>
                        <a:rPr lang="en-US" sz="1200" dirty="0" err="1" smtClean="0"/>
                        <a:t>Dairyland</a:t>
                      </a:r>
                      <a:r>
                        <a:rPr lang="en-US" sz="1200" dirty="0" smtClean="0"/>
                        <a:t> PSH</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00656">
                <a:tc>
                  <a:txBody>
                    <a:bodyPr/>
                    <a:lstStyle/>
                    <a:p>
                      <a:r>
                        <a:rPr lang="en-US" sz="1200" dirty="0" smtClean="0"/>
                        <a:t>Western </a:t>
                      </a:r>
                      <a:r>
                        <a:rPr lang="en-US" sz="1200" dirty="0" err="1" smtClean="0"/>
                        <a:t>Dairyland</a:t>
                      </a:r>
                      <a:r>
                        <a:rPr lang="en-US" sz="1200" baseline="0" dirty="0" smtClean="0"/>
                        <a:t> PSH (new)</a:t>
                      </a:r>
                      <a:endParaRPr lang="en-US" sz="1200" dirty="0"/>
                    </a:p>
                  </a:txBody>
                  <a:tcPr/>
                </a:tc>
                <a:tc>
                  <a:txBody>
                    <a:bodyPr/>
                    <a:lstStyle/>
                    <a:p>
                      <a:pPr algn="ctr"/>
                      <a:r>
                        <a:rPr lang="en-US" sz="1200" dirty="0" smtClean="0"/>
                        <a:t>9</a:t>
                      </a:r>
                      <a:endParaRPr lang="en-US" sz="1200" dirty="0"/>
                    </a:p>
                  </a:txBody>
                  <a:tcPr/>
                </a:tc>
                <a:tc>
                  <a:txBody>
                    <a:bodyPr/>
                    <a:lstStyle/>
                    <a:p>
                      <a:pPr algn="ctr"/>
                      <a:r>
                        <a:rPr lang="en-US" sz="1200" dirty="0" smtClean="0"/>
                        <a:t>9</a:t>
                      </a:r>
                      <a:endParaRPr lang="en-US" sz="1200" dirty="0"/>
                    </a:p>
                  </a:txBody>
                  <a:tcPr/>
                </a:tc>
                <a:tc>
                  <a:txBody>
                    <a:bodyPr/>
                    <a:lstStyle/>
                    <a:p>
                      <a:pPr algn="ctr"/>
                      <a:r>
                        <a:rPr lang="en-US" sz="1200" b="1" dirty="0" smtClean="0"/>
                        <a:t>100%</a:t>
                      </a:r>
                      <a:endParaRPr lang="en-US" sz="1200" b="1"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2657">
                <a:tc>
                  <a:txBody>
                    <a:bodyPr/>
                    <a:lstStyle/>
                    <a:p>
                      <a:r>
                        <a:rPr lang="en-US" sz="1200" b="1" dirty="0" smtClean="0"/>
                        <a:t>TOTALS:</a:t>
                      </a:r>
                      <a:endParaRPr lang="en-US" sz="1200" b="1" dirty="0"/>
                    </a:p>
                  </a:txBody>
                  <a:tcPr/>
                </a:tc>
                <a:tc>
                  <a:txBody>
                    <a:bodyPr/>
                    <a:lstStyle/>
                    <a:p>
                      <a:pPr algn="ctr"/>
                      <a:endParaRPr lang="en-US" sz="1200" b="1" dirty="0"/>
                    </a:p>
                  </a:txBody>
                  <a:tcPr/>
                </a:tc>
                <a:tc>
                  <a:txBody>
                    <a:bodyPr/>
                    <a:lstStyle/>
                    <a:p>
                      <a:pPr algn="ctr"/>
                      <a:endParaRPr lang="en-US" sz="1200" b="1" dirty="0"/>
                    </a:p>
                  </a:txBody>
                  <a:tcPr/>
                </a:tc>
                <a:tc>
                  <a:txBody>
                    <a:bodyPr/>
                    <a:lstStyle/>
                    <a:p>
                      <a:pPr algn="ctr"/>
                      <a:endParaRPr lang="en-US" sz="1200" b="1" dirty="0"/>
                    </a:p>
                  </a:txBody>
                  <a:tcPr/>
                </a:tc>
                <a:tc>
                  <a:txBody>
                    <a:bodyPr/>
                    <a:lstStyle/>
                    <a:p>
                      <a:pPr algn="ctr"/>
                      <a:endParaRPr lang="en-US" sz="1200" b="1" dirty="0"/>
                    </a:p>
                  </a:txBody>
                  <a:tcPr/>
                </a:tc>
                <a:tc>
                  <a:txBody>
                    <a:bodyPr/>
                    <a:lstStyle/>
                    <a:p>
                      <a:pPr algn="ctr"/>
                      <a:endParaRPr lang="en-US" sz="1200" b="1" dirty="0"/>
                    </a:p>
                  </a:txBody>
                  <a:tcPr/>
                </a:tc>
              </a:tr>
            </a:tbl>
          </a:graphicData>
        </a:graphic>
      </p:graphicFrame>
    </p:spTree>
    <p:extLst>
      <p:ext uri="{BB962C8B-B14F-4D97-AF65-F5344CB8AC3E}">
        <p14:creationId xmlns:p14="http://schemas.microsoft.com/office/powerpoint/2010/main" val="2879180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 </a:t>
            </a:r>
            <a:r>
              <a:rPr lang="en-US" dirty="0" smtClean="0"/>
              <a:t>of Compliance with PSH Written Standards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COC-funded PSH projects must </a:t>
            </a:r>
            <a:r>
              <a:rPr lang="en-US" dirty="0"/>
              <a:t>follow the </a:t>
            </a:r>
            <a:r>
              <a:rPr lang="en-US" dirty="0" smtClean="0"/>
              <a:t>WI Balance of State PSH written standards and order of priority, as adopted </a:t>
            </a:r>
            <a:r>
              <a:rPr lang="en-US" dirty="0"/>
              <a:t>by the CoC. </a:t>
            </a:r>
            <a:endParaRPr lang="en-US" dirty="0" smtClean="0"/>
          </a:p>
          <a:p>
            <a:r>
              <a:rPr lang="en-US" dirty="0" smtClean="0"/>
              <a:t>Each COC-funded PSH project must document that they have incorporated the COC’s written standards and order of priority into their agency or organization’s intake policies and procedures. </a:t>
            </a:r>
          </a:p>
          <a:p>
            <a:pPr lvl="1"/>
            <a:r>
              <a:rPr lang="en-US" dirty="0" smtClean="0"/>
              <a:t>Agency letterhead</a:t>
            </a:r>
          </a:p>
          <a:p>
            <a:pPr lvl="1"/>
            <a:r>
              <a:rPr lang="en-US" dirty="0" smtClean="0"/>
              <a:t>Signed by Executive Director or Program Director &amp; dated</a:t>
            </a:r>
          </a:p>
          <a:p>
            <a:pPr lvl="1"/>
            <a:r>
              <a:rPr lang="en-US" dirty="0" smtClean="0"/>
              <a:t>Specifically referencing the WI Balance of State COC written standards and the WI Balance of State COC order of priority</a:t>
            </a:r>
          </a:p>
          <a:p>
            <a:pPr lvl="1"/>
            <a:r>
              <a:rPr lang="en-US" dirty="0" smtClean="0"/>
              <a:t>Specifically incorporating the WI Balance of State COC written standards and the WI  Balance of State COC order of priority into the agency’s intake policies &amp; procedures</a:t>
            </a:r>
          </a:p>
          <a:p>
            <a:pPr lvl="1"/>
            <a:r>
              <a:rPr lang="en-US" dirty="0" smtClean="0"/>
              <a:t>Updated when the BOS policies are updated</a:t>
            </a:r>
          </a:p>
          <a:p>
            <a:pPr lvl="1"/>
            <a:endParaRPr lang="en-US" dirty="0"/>
          </a:p>
        </p:txBody>
      </p:sp>
      <p:sp>
        <p:nvSpPr>
          <p:cNvPr id="4" name="Rectangle 3"/>
          <p:cNvSpPr/>
          <p:nvPr/>
        </p:nvSpPr>
        <p:spPr>
          <a:xfrm>
            <a:off x="1600200" y="5824233"/>
            <a:ext cx="6781800" cy="646331"/>
          </a:xfrm>
          <a:prstGeom prst="rect">
            <a:avLst/>
          </a:prstGeom>
        </p:spPr>
        <p:txBody>
          <a:bodyPr wrap="square">
            <a:spAutoFit/>
          </a:bodyPr>
          <a:lstStyle/>
          <a:p>
            <a:r>
              <a:rPr lang="en-US" dirty="0" smtClean="0"/>
              <a:t>The written standards &amp; order of priority can be found at:  </a:t>
            </a:r>
            <a:r>
              <a:rPr lang="en-US" dirty="0" smtClean="0">
                <a:hlinkClick r:id="rId2"/>
              </a:rPr>
              <a:t>http</a:t>
            </a:r>
            <a:r>
              <a:rPr lang="en-US" dirty="0">
                <a:hlinkClick r:id="rId2"/>
              </a:rPr>
              <a:t>://</a:t>
            </a:r>
            <a:r>
              <a:rPr lang="en-US" dirty="0" smtClean="0">
                <a:hlinkClick r:id="rId2"/>
              </a:rPr>
              <a:t>www.wiboscoc.org/boscoc-forms-standards-and-policies.html</a:t>
            </a:r>
            <a:r>
              <a:rPr lang="en-US" dirty="0" smtClean="0"/>
              <a:t>  </a:t>
            </a:r>
            <a:endParaRPr lang="en-US" dirty="0"/>
          </a:p>
        </p:txBody>
      </p:sp>
    </p:spTree>
    <p:extLst>
      <p:ext uri="{BB962C8B-B14F-4D97-AF65-F5344CB8AC3E}">
        <p14:creationId xmlns:p14="http://schemas.microsoft.com/office/powerpoint/2010/main" val="1558525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Order of Priority</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499281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Priority</a:t>
            </a:r>
            <a:endParaRPr lang="en-US" dirty="0"/>
          </a:p>
        </p:txBody>
      </p:sp>
      <p:sp>
        <p:nvSpPr>
          <p:cNvPr id="3" name="Content Placeholder 2"/>
          <p:cNvSpPr>
            <a:spLocks noGrp="1"/>
          </p:cNvSpPr>
          <p:nvPr>
            <p:ph idx="1"/>
          </p:nvPr>
        </p:nvSpPr>
        <p:spPr>
          <a:xfrm>
            <a:off x="581192" y="2228003"/>
            <a:ext cx="7989752" cy="4248997"/>
          </a:xfrm>
        </p:spPr>
        <p:txBody>
          <a:bodyPr>
            <a:normAutofit/>
          </a:bodyPr>
          <a:lstStyle/>
          <a:p>
            <a:r>
              <a:rPr lang="en-US" b="1" dirty="0" smtClean="0"/>
              <a:t>Primary Prioritization:</a:t>
            </a:r>
          </a:p>
          <a:p>
            <a:pPr lvl="1"/>
            <a:r>
              <a:rPr lang="en-US" dirty="0" smtClean="0"/>
              <a:t>Chronic homeless + longest history of homelessness + severe service need</a:t>
            </a:r>
          </a:p>
          <a:p>
            <a:pPr lvl="1"/>
            <a:r>
              <a:rPr lang="en-US" dirty="0" smtClean="0"/>
              <a:t>Chronic homeless + longest history of homelessness</a:t>
            </a:r>
          </a:p>
          <a:p>
            <a:pPr lvl="1"/>
            <a:r>
              <a:rPr lang="en-US" dirty="0" smtClean="0"/>
              <a:t>Chronic homeless + severe service need</a:t>
            </a:r>
          </a:p>
          <a:p>
            <a:pPr lvl="1"/>
            <a:r>
              <a:rPr lang="en-US" dirty="0" smtClean="0"/>
              <a:t>Chronic homeless</a:t>
            </a:r>
          </a:p>
          <a:p>
            <a:endParaRPr lang="en-US" dirty="0" smtClean="0"/>
          </a:p>
          <a:p>
            <a:r>
              <a:rPr lang="en-US" b="1" dirty="0" smtClean="0"/>
              <a:t>Alternative Prioritization:</a:t>
            </a:r>
          </a:p>
          <a:p>
            <a:pPr lvl="1"/>
            <a:r>
              <a:rPr lang="en-US" dirty="0" smtClean="0"/>
              <a:t>If, after due diligence and active outreach efforts, there are no identifiable chronic homeless person(s) in the local coordinated entry area, a COC-funded PSH project can move on to the alternative prioritization.</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069939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Prioritization – </a:t>
            </a:r>
            <a:r>
              <a:rPr lang="en-US" dirty="0" err="1" smtClean="0"/>
              <a:t>nO</a:t>
            </a:r>
            <a:r>
              <a:rPr lang="en-US" dirty="0" smtClean="0"/>
              <a:t> Chronic</a:t>
            </a:r>
            <a:endParaRPr lang="en-US" dirty="0"/>
          </a:p>
        </p:txBody>
      </p:sp>
      <p:sp>
        <p:nvSpPr>
          <p:cNvPr id="3" name="Content Placeholder 2"/>
          <p:cNvSpPr>
            <a:spLocks noGrp="1"/>
          </p:cNvSpPr>
          <p:nvPr>
            <p:ph idx="1"/>
          </p:nvPr>
        </p:nvSpPr>
        <p:spPr>
          <a:xfrm>
            <a:off x="581192" y="2228003"/>
            <a:ext cx="7989752" cy="4401397"/>
          </a:xfrm>
        </p:spPr>
        <p:txBody>
          <a:bodyPr>
            <a:normAutofit/>
          </a:bodyPr>
          <a:lstStyle/>
          <a:p>
            <a:r>
              <a:rPr lang="en-US" b="1" dirty="0" smtClean="0"/>
              <a:t>First </a:t>
            </a:r>
            <a:r>
              <a:rPr lang="en-US" b="1" dirty="0"/>
              <a:t>Priority</a:t>
            </a:r>
            <a:r>
              <a:rPr lang="en-US" dirty="0"/>
              <a:t>–Homeless Individuals and Families with a Disability with Long Periods of Episodic Homelessness and Severe Service Needs </a:t>
            </a:r>
            <a:endParaRPr lang="en-US" dirty="0" smtClean="0"/>
          </a:p>
          <a:p>
            <a:pPr lvl="1"/>
            <a:r>
              <a:rPr lang="en-US" dirty="0" smtClean="0"/>
              <a:t>An </a:t>
            </a:r>
            <a:r>
              <a:rPr lang="en-US" dirty="0"/>
              <a:t>individual or family that is eligible for CoC Program-funded PSH who has experienced fewer than four occasions where they have been living or residing in a place not meant for human habitation, a safe haven, or in an emergency shelter but where the cumulative time homeless is at least 12 months and has been identified as having severe service needs. </a:t>
            </a:r>
          </a:p>
          <a:p>
            <a:r>
              <a:rPr lang="en-US" b="1" dirty="0" smtClean="0"/>
              <a:t>Second Priority </a:t>
            </a:r>
            <a:r>
              <a:rPr lang="en-US" dirty="0" smtClean="0"/>
              <a:t>– Homeless </a:t>
            </a:r>
            <a:r>
              <a:rPr lang="en-US" dirty="0"/>
              <a:t>Individuals and Families with a Disability with Severe Service Needs. </a:t>
            </a:r>
            <a:endParaRPr lang="en-US" dirty="0" smtClean="0"/>
          </a:p>
          <a:p>
            <a:pPr lvl="1"/>
            <a:r>
              <a:rPr lang="en-US" dirty="0" smtClean="0"/>
              <a:t>An </a:t>
            </a:r>
            <a:r>
              <a:rPr lang="en-US" dirty="0"/>
              <a:t>individual or family that is eligible for CoC Program-funded PSH who is residing in a place not meant for human habitation, a safe haven, or in an emergency shelter and has been identified as having severe service needs. </a:t>
            </a:r>
            <a:endParaRPr lang="en-US" dirty="0" smtClean="0"/>
          </a:p>
          <a:p>
            <a:pPr lvl="1"/>
            <a:r>
              <a:rPr lang="en-US" dirty="0" smtClean="0"/>
              <a:t>The </a:t>
            </a:r>
            <a:r>
              <a:rPr lang="en-US" dirty="0"/>
              <a:t>length of time in which households have been homeless should also be considered when prioritizing households that meet this order of priority, but there is not a minimum length of time required.</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678971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828800"/>
            <a:ext cx="7989752" cy="4800601"/>
          </a:xfrm>
        </p:spPr>
        <p:txBody>
          <a:bodyPr>
            <a:normAutofit fontScale="92500" lnSpcReduction="10000"/>
          </a:bodyPr>
          <a:lstStyle/>
          <a:p>
            <a:r>
              <a:rPr lang="en-US" b="1" dirty="0" smtClean="0"/>
              <a:t>Third Priority </a:t>
            </a:r>
            <a:r>
              <a:rPr lang="en-US" dirty="0" smtClean="0"/>
              <a:t>— Homeless </a:t>
            </a:r>
            <a:r>
              <a:rPr lang="en-US" dirty="0"/>
              <a:t>Individuals and Families with a Disability Coming from Places Not Meant for Human Habitation, Safe Haven, or Emergency Shelter Without Severe Service Needs. </a:t>
            </a:r>
            <a:endParaRPr lang="en-US" dirty="0" smtClean="0"/>
          </a:p>
          <a:p>
            <a:pPr lvl="1"/>
            <a:r>
              <a:rPr lang="en-US" dirty="0" smtClean="0"/>
              <a:t>An </a:t>
            </a:r>
            <a:r>
              <a:rPr lang="en-US" dirty="0"/>
              <a:t>individual or family that is eligible for CoC Program-funded PSH who is residing in a place not meant for human habitation, a safe haven, or an emergency shelter where the individual or family has not been identified as having severe service needs. </a:t>
            </a:r>
            <a:endParaRPr lang="en-US" dirty="0" smtClean="0"/>
          </a:p>
          <a:p>
            <a:pPr lvl="1"/>
            <a:r>
              <a:rPr lang="en-US" dirty="0" smtClean="0"/>
              <a:t>The </a:t>
            </a:r>
            <a:r>
              <a:rPr lang="en-US" dirty="0"/>
              <a:t>length of time in which households have been homeless should be considered when prioritizing households that meet this order of priority, but there is not a minimum length of time required. </a:t>
            </a:r>
          </a:p>
          <a:p>
            <a:r>
              <a:rPr lang="en-US" b="1" dirty="0" smtClean="0"/>
              <a:t>Fourth Priority </a:t>
            </a:r>
            <a:r>
              <a:rPr lang="en-US" dirty="0" smtClean="0"/>
              <a:t>– Homeless </a:t>
            </a:r>
            <a:r>
              <a:rPr lang="en-US" dirty="0"/>
              <a:t>Individuals and Families with a Disability Coming from Transitional Housing. </a:t>
            </a:r>
            <a:endParaRPr lang="en-US" dirty="0" smtClean="0"/>
          </a:p>
          <a:p>
            <a:pPr lvl="1"/>
            <a:r>
              <a:rPr lang="en-US" dirty="0" smtClean="0"/>
              <a:t>An </a:t>
            </a:r>
            <a:r>
              <a:rPr lang="en-US" dirty="0"/>
              <a:t>individual or family that is eligible for CoC Program-funded PSH who is currently residing in a transitional housing project, where prior to residing in the transitional housing had lived in a place not meant for human habitation, in an emergency shelter, or safe haven. </a:t>
            </a:r>
            <a:endParaRPr lang="en-US" dirty="0" smtClean="0"/>
          </a:p>
          <a:p>
            <a:pPr lvl="1"/>
            <a:r>
              <a:rPr lang="en-US" dirty="0" smtClean="0"/>
              <a:t>This </a:t>
            </a:r>
            <a:r>
              <a:rPr lang="en-US" dirty="0"/>
              <a:t>priority also includes individuals and families residing in transitional housing who were fleeing or attempting to flee domestic violence, dating violence, sexual assault, or stalking and prior to residing in that transitional housing project even if they did not live in a place not meant for human habitation, an emergency shelter, or a safe haven prior to entry in the transitional housing.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150836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Thumb</a:t>
            </a:r>
            <a:endParaRPr lang="en-US" dirty="0"/>
          </a:p>
        </p:txBody>
      </p:sp>
      <p:sp>
        <p:nvSpPr>
          <p:cNvPr id="3" name="Content Placeholder 2"/>
          <p:cNvSpPr>
            <a:spLocks noGrp="1"/>
          </p:cNvSpPr>
          <p:nvPr>
            <p:ph idx="1"/>
          </p:nvPr>
        </p:nvSpPr>
        <p:spPr>
          <a:xfrm>
            <a:off x="581192" y="2228003"/>
            <a:ext cx="7989752" cy="4020397"/>
          </a:xfrm>
        </p:spPr>
        <p:txBody>
          <a:bodyPr/>
          <a:lstStyle/>
          <a:p>
            <a:r>
              <a:rPr lang="en-US" dirty="0" smtClean="0"/>
              <a:t>Identify </a:t>
            </a:r>
            <a:r>
              <a:rPr lang="en-US" dirty="0"/>
              <a:t>those with longest history of homelessness first (those greater than 12 months cumulative vs. those less than 12 months cumulative).</a:t>
            </a:r>
          </a:p>
          <a:p>
            <a:r>
              <a:rPr lang="en-US" dirty="0"/>
              <a:t>Those with longer histories (over 12 months cumulative) outweigh the </a:t>
            </a:r>
            <a:r>
              <a:rPr lang="en-US" dirty="0" smtClean="0"/>
              <a:t>VI-SPDAT or VI-F-SPDAT score.</a:t>
            </a:r>
            <a:endParaRPr lang="en-US" dirty="0"/>
          </a:p>
          <a:p>
            <a:r>
              <a:rPr lang="en-US" dirty="0"/>
              <a:t>Once those with more than 12 months are served, then move on to the VI-SPDAT or VI-F-SPDAT score.</a:t>
            </a:r>
          </a:p>
          <a:p>
            <a:r>
              <a:rPr lang="en-US" dirty="0" smtClean="0"/>
              <a:t>For </a:t>
            </a:r>
            <a:r>
              <a:rPr lang="en-US" dirty="0"/>
              <a:t>those under 12 months cumulative, those with </a:t>
            </a:r>
            <a:r>
              <a:rPr lang="en-US" dirty="0" smtClean="0"/>
              <a:t>the higher VI-SPDAT </a:t>
            </a:r>
            <a:r>
              <a:rPr lang="en-US" dirty="0"/>
              <a:t>or VI-F-SPDAT </a:t>
            </a:r>
            <a:r>
              <a:rPr lang="en-US" dirty="0" smtClean="0"/>
              <a:t>score outweigh </a:t>
            </a:r>
            <a:r>
              <a:rPr lang="en-US" dirty="0"/>
              <a:t>longest history of homelessness.</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4683443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t>Summary – Chronic First</a:t>
            </a:r>
            <a:endParaRPr lang="en-US" sz="27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6526772"/>
              </p:ext>
            </p:extLst>
          </p:nvPr>
        </p:nvGraphicFramePr>
        <p:xfrm>
          <a:off x="581025" y="2227262"/>
          <a:ext cx="7990482" cy="3683584"/>
        </p:xfrm>
        <a:graphic>
          <a:graphicData uri="http://schemas.openxmlformats.org/drawingml/2006/table">
            <a:tbl>
              <a:tblPr firstRow="1" bandRow="1">
                <a:tableStyleId>{00A15C55-8517-42AA-B614-E9B94910E393}</a:tableStyleId>
              </a:tblPr>
              <a:tblGrid>
                <a:gridCol w="942975"/>
                <a:gridCol w="914400"/>
                <a:gridCol w="1066800"/>
                <a:gridCol w="2743200"/>
                <a:gridCol w="2323107"/>
              </a:tblGrid>
              <a:tr h="411394">
                <a:tc>
                  <a:txBody>
                    <a:bodyPr/>
                    <a:lstStyle/>
                    <a:p>
                      <a:pPr algn="ctr"/>
                      <a:r>
                        <a:rPr lang="en-US" sz="1400" dirty="0" smtClean="0"/>
                        <a:t>Priority</a:t>
                      </a:r>
                      <a:endParaRPr lang="en-US" sz="1400" dirty="0"/>
                    </a:p>
                  </a:txBody>
                  <a:tcPr marL="70127" marR="70127" marT="34290" marB="34290"/>
                </a:tc>
                <a:tc>
                  <a:txBody>
                    <a:bodyPr/>
                    <a:lstStyle/>
                    <a:p>
                      <a:pPr algn="ctr"/>
                      <a:r>
                        <a:rPr lang="en-US" sz="1400" dirty="0" smtClean="0"/>
                        <a:t>Chronic</a:t>
                      </a:r>
                      <a:endParaRPr lang="en-US" sz="1400" dirty="0"/>
                    </a:p>
                  </a:txBody>
                  <a:tcPr marL="70127" marR="70127" marT="34290" marB="34290"/>
                </a:tc>
                <a:tc>
                  <a:txBody>
                    <a:bodyPr/>
                    <a:lstStyle/>
                    <a:p>
                      <a:pPr algn="ctr"/>
                      <a:r>
                        <a:rPr lang="en-US" sz="1400" dirty="0" smtClean="0"/>
                        <a:t>Disability</a:t>
                      </a:r>
                      <a:endParaRPr lang="en-US" sz="1400" dirty="0"/>
                    </a:p>
                  </a:txBody>
                  <a:tcPr marL="70127" marR="70127" marT="34290" marB="34290"/>
                </a:tc>
                <a:tc>
                  <a:txBody>
                    <a:bodyPr/>
                    <a:lstStyle/>
                    <a:p>
                      <a:pPr algn="ctr"/>
                      <a:r>
                        <a:rPr lang="en-US" sz="1400" dirty="0" smtClean="0"/>
                        <a:t>Length of Homelessness</a:t>
                      </a:r>
                      <a:endParaRPr lang="en-US" sz="1400" dirty="0"/>
                    </a:p>
                  </a:txBody>
                  <a:tcPr marL="70127" marR="70127" marT="34290" marB="34290"/>
                </a:tc>
                <a:tc>
                  <a:txBody>
                    <a:bodyPr/>
                    <a:lstStyle/>
                    <a:p>
                      <a:pPr algn="ctr"/>
                      <a:r>
                        <a:rPr lang="en-US" sz="1400" dirty="0" smtClean="0"/>
                        <a:t>Severe Service</a:t>
                      </a:r>
                      <a:r>
                        <a:rPr lang="en-US" sz="1400" baseline="0" dirty="0" smtClean="0"/>
                        <a:t> Need</a:t>
                      </a:r>
                      <a:endParaRPr lang="en-US" sz="1400" dirty="0"/>
                    </a:p>
                  </a:txBody>
                  <a:tcPr marL="70127" marR="70127" marT="34290" marB="34290"/>
                </a:tc>
              </a:tr>
              <a:tr h="722720">
                <a:tc>
                  <a:txBody>
                    <a:bodyPr/>
                    <a:lstStyle/>
                    <a:p>
                      <a:pPr algn="ctr"/>
                      <a:r>
                        <a:rPr lang="en-US" sz="1400" b="1" dirty="0" smtClean="0"/>
                        <a:t>First</a:t>
                      </a:r>
                      <a:endParaRPr lang="en-US" sz="1400" b="1" dirty="0"/>
                    </a:p>
                  </a:txBody>
                  <a:tcPr marL="70127" marR="70127" marT="34290" marB="34290"/>
                </a:tc>
                <a:tc>
                  <a:txBody>
                    <a:bodyPr/>
                    <a:lstStyle/>
                    <a:p>
                      <a:pPr algn="ctr"/>
                      <a:r>
                        <a:rPr lang="en-US" sz="1400" dirty="0" smtClean="0"/>
                        <a:t>yes</a:t>
                      </a:r>
                      <a:endParaRPr lang="en-US" sz="1400" dirty="0"/>
                    </a:p>
                  </a:txBody>
                  <a:tcPr marL="70127" marR="70127" marT="34290" marB="34290"/>
                </a:tc>
                <a:tc>
                  <a:txBody>
                    <a:bodyPr/>
                    <a:lstStyle/>
                    <a:p>
                      <a:pPr algn="ctr"/>
                      <a:r>
                        <a:rPr lang="en-US" sz="1400" dirty="0" smtClean="0"/>
                        <a:t>yes</a:t>
                      </a:r>
                      <a:endParaRPr lang="en-US" sz="1400" dirty="0"/>
                    </a:p>
                  </a:txBody>
                  <a:tcPr marL="70127" marR="70127" marT="34290" marB="34290"/>
                </a:tc>
                <a:tc>
                  <a:txBody>
                    <a:bodyPr/>
                    <a:lstStyle/>
                    <a:p>
                      <a:pPr algn="l"/>
                      <a:r>
                        <a:rPr lang="en-US" sz="1400" dirty="0" smtClean="0"/>
                        <a:t>Longest period of homelessness</a:t>
                      </a:r>
                      <a:endParaRPr lang="en-US" sz="1400" dirty="0"/>
                    </a:p>
                  </a:txBody>
                  <a:tcPr marL="70127" marR="70127" marT="34290" marB="34290"/>
                </a:tc>
                <a:tc>
                  <a:txBody>
                    <a:bodyPr/>
                    <a:lstStyle/>
                    <a:p>
                      <a:pPr algn="l"/>
                      <a:r>
                        <a:rPr lang="en-US" sz="1400" dirty="0" smtClean="0"/>
                        <a:t>Has identified as severe service need</a:t>
                      </a:r>
                      <a:endParaRPr lang="en-US" sz="1400" dirty="0"/>
                    </a:p>
                  </a:txBody>
                  <a:tcPr marL="70127" marR="70127" marT="34290" marB="34290"/>
                </a:tc>
              </a:tr>
              <a:tr h="742733">
                <a:tc>
                  <a:txBody>
                    <a:bodyPr/>
                    <a:lstStyle/>
                    <a:p>
                      <a:pPr algn="ctr"/>
                      <a:r>
                        <a:rPr lang="en-US" sz="1400" b="1" dirty="0" smtClean="0"/>
                        <a:t>Second</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Longest period of homelessness</a:t>
                      </a:r>
                      <a:endParaRPr lang="en-US" sz="1400" dirty="0"/>
                    </a:p>
                  </a:txBody>
                  <a:tcPr marL="70127" marR="70127" marT="34290" marB="34290"/>
                </a:tc>
                <a:tc>
                  <a:txBody>
                    <a:bodyPr/>
                    <a:lstStyle/>
                    <a:p>
                      <a:pPr algn="l"/>
                      <a:endParaRPr lang="en-US" sz="1400" dirty="0"/>
                    </a:p>
                  </a:txBody>
                  <a:tcPr marL="70127" marR="70127" marT="34290" marB="34290"/>
                </a:tc>
              </a:tr>
              <a:tr h="772691">
                <a:tc>
                  <a:txBody>
                    <a:bodyPr/>
                    <a:lstStyle/>
                    <a:p>
                      <a:pPr algn="ctr"/>
                      <a:r>
                        <a:rPr lang="en-US" sz="1400" b="1" dirty="0" smtClean="0"/>
                        <a:t>Third</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Just meets the CH required length of time</a:t>
                      </a:r>
                      <a:endParaRPr lang="en-US" sz="1400" dirty="0"/>
                    </a:p>
                  </a:txBody>
                  <a:tcPr marL="70127" marR="70127"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Has identified as severe service need</a:t>
                      </a:r>
                      <a:endParaRPr lang="en-US" sz="1400" dirty="0"/>
                    </a:p>
                  </a:txBody>
                  <a:tcPr marL="70127" marR="70127" marT="34290" marB="34290"/>
                </a:tc>
              </a:tr>
              <a:tr h="1034046">
                <a:tc>
                  <a:txBody>
                    <a:bodyPr/>
                    <a:lstStyle/>
                    <a:p>
                      <a:pPr algn="ctr"/>
                      <a:r>
                        <a:rPr lang="en-US" sz="1400" b="1" dirty="0" smtClean="0"/>
                        <a:t>Fourth</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Just meets the CH required length of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70127" marR="70127" marT="34290" marB="34290"/>
                </a:tc>
                <a:tc>
                  <a:txBody>
                    <a:bodyPr/>
                    <a:lstStyle/>
                    <a:p>
                      <a:pPr algn="l"/>
                      <a:endParaRPr lang="en-US" sz="1400" dirty="0"/>
                    </a:p>
                  </a:txBody>
                  <a:tcPr marL="70127" marR="70127" marT="34290" marB="34290"/>
                </a:tc>
              </a:tr>
            </a:tbl>
          </a:graphicData>
        </a:graphic>
      </p:graphicFrame>
      <p:pic>
        <p:nvPicPr>
          <p:cNvPr id="5"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485517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Rules &amp; policy</a:t>
            </a:r>
            <a:endParaRPr lang="en-US" dirty="0"/>
          </a:p>
        </p:txBody>
      </p:sp>
      <p:sp>
        <p:nvSpPr>
          <p:cNvPr id="3" name="Content Placeholder 2"/>
          <p:cNvSpPr>
            <a:spLocks noGrp="1"/>
          </p:cNvSpPr>
          <p:nvPr>
            <p:ph idx="1"/>
          </p:nvPr>
        </p:nvSpPr>
        <p:spPr>
          <a:xfrm>
            <a:off x="581192" y="2228003"/>
            <a:ext cx="7989752" cy="4020397"/>
          </a:xfrm>
        </p:spPr>
        <p:txBody>
          <a:bodyPr/>
          <a:lstStyle/>
          <a:p>
            <a:r>
              <a:rPr lang="en-US" dirty="0" smtClean="0"/>
              <a:t>On December 4, 2015, the final regulation on the definition of “chronically homeless” was published in the Federal Register and compliance required as of January 15, 2016.</a:t>
            </a:r>
          </a:p>
          <a:p>
            <a:r>
              <a:rPr lang="en-US" dirty="0" smtClean="0"/>
              <a:t>On July 25, 2016, HUD released Notice CPD-16-11. HUD sought to achieve two goals:</a:t>
            </a:r>
          </a:p>
          <a:p>
            <a:pPr lvl="1"/>
            <a:r>
              <a:rPr lang="en-US" dirty="0" smtClean="0"/>
              <a:t>Establish an updated order of priority for dedicated and prioritized PSH.  </a:t>
            </a:r>
          </a:p>
          <a:p>
            <a:pPr lvl="1"/>
            <a:r>
              <a:rPr lang="en-US" dirty="0" smtClean="0"/>
              <a:t>Establish a recommended order of priority for PSH that is not dedicated or prioritized.</a:t>
            </a:r>
            <a:endParaRPr lang="en-US" dirty="0"/>
          </a:p>
          <a:p>
            <a:r>
              <a:rPr lang="en-US" dirty="0">
                <a:hlinkClick r:id="rId2"/>
              </a:rPr>
              <a:t>https://www.hudexchange.info/resource/5108/notice-cpd-16-11-prioritizing-persons-experiencing-chronic-homelessness-and-other-vulnerable-homeless-persons-in-psh</a:t>
            </a:r>
            <a:r>
              <a:rPr lang="en-US" dirty="0" smtClean="0">
                <a:hlinkClick r:id="rId2"/>
              </a:rPr>
              <a:t>/</a:t>
            </a:r>
            <a:r>
              <a:rPr lang="en-US" dirty="0" smtClean="0"/>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47801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t>Summary – No Chronic, Then:</a:t>
            </a:r>
            <a:endParaRPr lang="en-US" sz="27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1431527"/>
              </p:ext>
            </p:extLst>
          </p:nvPr>
        </p:nvGraphicFramePr>
        <p:xfrm>
          <a:off x="581025" y="2227262"/>
          <a:ext cx="7990482" cy="3868738"/>
        </p:xfrm>
        <a:graphic>
          <a:graphicData uri="http://schemas.openxmlformats.org/drawingml/2006/table">
            <a:tbl>
              <a:tblPr firstRow="1" bandRow="1">
                <a:tableStyleId>{00A15C55-8517-42AA-B614-E9B94910E393}</a:tableStyleId>
              </a:tblPr>
              <a:tblGrid>
                <a:gridCol w="942975"/>
                <a:gridCol w="1066800"/>
                <a:gridCol w="914400"/>
                <a:gridCol w="3124200"/>
                <a:gridCol w="1942107"/>
              </a:tblGrid>
              <a:tr h="289809">
                <a:tc>
                  <a:txBody>
                    <a:bodyPr/>
                    <a:lstStyle/>
                    <a:p>
                      <a:pPr algn="ctr"/>
                      <a:r>
                        <a:rPr lang="en-US" sz="1400" dirty="0" smtClean="0"/>
                        <a:t>Priority</a:t>
                      </a:r>
                      <a:endParaRPr lang="en-US" sz="1400" dirty="0"/>
                    </a:p>
                  </a:txBody>
                  <a:tcPr marL="70127" marR="70127" marT="34290" marB="34290"/>
                </a:tc>
                <a:tc>
                  <a:txBody>
                    <a:bodyPr/>
                    <a:lstStyle/>
                    <a:p>
                      <a:pPr algn="ctr"/>
                      <a:r>
                        <a:rPr lang="en-US" sz="1400" dirty="0" smtClean="0"/>
                        <a:t>Category</a:t>
                      </a:r>
                      <a:endParaRPr lang="en-US" sz="1400" dirty="0"/>
                    </a:p>
                  </a:txBody>
                  <a:tcPr marL="70127" marR="70127" marT="34290" marB="34290"/>
                </a:tc>
                <a:tc>
                  <a:txBody>
                    <a:bodyPr/>
                    <a:lstStyle/>
                    <a:p>
                      <a:pPr algn="ctr"/>
                      <a:r>
                        <a:rPr lang="en-US" sz="1400" dirty="0" smtClean="0"/>
                        <a:t>Disability</a:t>
                      </a:r>
                      <a:endParaRPr lang="en-US" sz="1400" dirty="0"/>
                    </a:p>
                  </a:txBody>
                  <a:tcPr marL="70127" marR="70127" marT="34290" marB="34290"/>
                </a:tc>
                <a:tc>
                  <a:txBody>
                    <a:bodyPr/>
                    <a:lstStyle/>
                    <a:p>
                      <a:pPr algn="ctr"/>
                      <a:r>
                        <a:rPr lang="en-US" sz="1400" dirty="0" smtClean="0"/>
                        <a:t>Length of Homelessness</a:t>
                      </a:r>
                      <a:endParaRPr lang="en-US" sz="1400" dirty="0"/>
                    </a:p>
                  </a:txBody>
                  <a:tcPr marL="70127" marR="70127" marT="34290" marB="34290"/>
                </a:tc>
                <a:tc>
                  <a:txBody>
                    <a:bodyPr/>
                    <a:lstStyle/>
                    <a:p>
                      <a:pPr algn="ctr"/>
                      <a:r>
                        <a:rPr lang="en-US" sz="1400" dirty="0" smtClean="0"/>
                        <a:t>Severe Service</a:t>
                      </a:r>
                      <a:r>
                        <a:rPr lang="en-US" sz="1400" baseline="0" dirty="0" smtClean="0"/>
                        <a:t> Need</a:t>
                      </a:r>
                      <a:endParaRPr lang="en-US" sz="1400" dirty="0"/>
                    </a:p>
                  </a:txBody>
                  <a:tcPr marL="70127" marR="70127" marT="34290" marB="34290"/>
                </a:tc>
              </a:tr>
              <a:tr h="509126">
                <a:tc>
                  <a:txBody>
                    <a:bodyPr/>
                    <a:lstStyle/>
                    <a:p>
                      <a:pPr algn="ctr"/>
                      <a:r>
                        <a:rPr lang="en-US" sz="1400" b="1" dirty="0" smtClean="0"/>
                        <a:t>First</a:t>
                      </a:r>
                      <a:endParaRPr lang="en-US" sz="1400" b="1" dirty="0"/>
                    </a:p>
                  </a:txBody>
                  <a:tcPr marL="70127" marR="70127" marT="34290" marB="34290"/>
                </a:tc>
                <a:tc>
                  <a:txBody>
                    <a:bodyPr/>
                    <a:lstStyle/>
                    <a:p>
                      <a:pPr algn="ctr"/>
                      <a:r>
                        <a:rPr lang="en-US" sz="1400" dirty="0" smtClean="0"/>
                        <a:t>1</a:t>
                      </a:r>
                      <a:endParaRPr lang="en-US" sz="1400" dirty="0"/>
                    </a:p>
                  </a:txBody>
                  <a:tcPr marL="70127" marR="70127" marT="34290" marB="34290"/>
                </a:tc>
                <a:tc>
                  <a:txBody>
                    <a:bodyPr/>
                    <a:lstStyle/>
                    <a:p>
                      <a:pPr algn="ctr"/>
                      <a:r>
                        <a:rPr lang="en-US" sz="1400" dirty="0" smtClean="0"/>
                        <a:t>yes</a:t>
                      </a:r>
                      <a:endParaRPr lang="en-US" sz="1400" dirty="0"/>
                    </a:p>
                  </a:txBody>
                  <a:tcPr marL="70127" marR="70127" marT="34290" marB="34290"/>
                </a:tc>
                <a:tc>
                  <a:txBody>
                    <a:bodyPr/>
                    <a:lstStyle/>
                    <a:p>
                      <a:pPr algn="l"/>
                      <a:r>
                        <a:rPr lang="en-US" sz="1400" dirty="0" smtClean="0"/>
                        <a:t>Longest period of homelessness (12 month or</a:t>
                      </a:r>
                      <a:r>
                        <a:rPr lang="en-US" sz="1400" baseline="0" dirty="0" smtClean="0"/>
                        <a:t> more cumulative)</a:t>
                      </a:r>
                      <a:endParaRPr lang="en-US" sz="1400" dirty="0"/>
                    </a:p>
                  </a:txBody>
                  <a:tcPr marL="70127" marR="70127" marT="34290" marB="34290"/>
                </a:tc>
                <a:tc>
                  <a:txBody>
                    <a:bodyPr/>
                    <a:lstStyle/>
                    <a:p>
                      <a:pPr algn="l"/>
                      <a:endParaRPr lang="en-US" sz="1400" dirty="0"/>
                    </a:p>
                  </a:txBody>
                  <a:tcPr marL="70127" marR="70127" marT="34290" marB="34290"/>
                </a:tc>
              </a:tr>
              <a:tr h="523224">
                <a:tc>
                  <a:txBody>
                    <a:bodyPr/>
                    <a:lstStyle/>
                    <a:p>
                      <a:pPr algn="ctr"/>
                      <a:r>
                        <a:rPr lang="en-US" sz="1400" b="1" dirty="0" smtClean="0"/>
                        <a:t>Second</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70127" marR="70127"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Has identified as severe service need</a:t>
                      </a:r>
                      <a:endParaRPr lang="en-US" sz="1400" dirty="0"/>
                    </a:p>
                  </a:txBody>
                  <a:tcPr marL="70127" marR="70127" marT="34290" marB="34290"/>
                </a:tc>
              </a:tr>
              <a:tr h="544328">
                <a:tc>
                  <a:txBody>
                    <a:bodyPr/>
                    <a:lstStyle/>
                    <a:p>
                      <a:pPr algn="ctr"/>
                      <a:r>
                        <a:rPr lang="en-US" sz="1400" b="1" dirty="0" smtClean="0"/>
                        <a:t>Third</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70127" marR="70127"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70127" marR="70127" marT="34290" marB="34290"/>
                </a:tc>
              </a:tr>
              <a:tr h="2002251">
                <a:tc>
                  <a:txBody>
                    <a:bodyPr/>
                    <a:lstStyle/>
                    <a:p>
                      <a:pPr algn="ctr"/>
                      <a:r>
                        <a:rPr lang="en-US" sz="1400" b="1" dirty="0" smtClean="0"/>
                        <a:t>Fourth</a:t>
                      </a:r>
                      <a:endParaRPr lang="en-US" sz="1400" b="1"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a:t>
                      </a:r>
                      <a:endParaRPr lang="en-US" sz="1400" dirty="0"/>
                    </a:p>
                  </a:txBody>
                  <a:tcPr marL="70127" marR="70127"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marL="70127" marR="70127"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Coming from TH, where prior lived on street,</a:t>
                      </a:r>
                      <a:r>
                        <a:rPr lang="en-US" sz="1400" baseline="0" dirty="0" smtClean="0"/>
                        <a:t> safe haven, or emergency shelter.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Includes fleeing or attempting to flee domestic violence – are eligible for PSH even if they did not live on the streets, emergency shelter, or safe havens prior to entry to TH.</a:t>
                      </a:r>
                      <a:endParaRPr lang="en-US" sz="1400" dirty="0"/>
                    </a:p>
                  </a:txBody>
                  <a:tcPr marL="70127" marR="70127" marT="34290" marB="34290"/>
                </a:tc>
                <a:tc>
                  <a:txBody>
                    <a:bodyPr/>
                    <a:lstStyle/>
                    <a:p>
                      <a:pPr algn="l"/>
                      <a:endParaRPr lang="en-US" sz="1400" dirty="0"/>
                    </a:p>
                  </a:txBody>
                  <a:tcPr marL="70127" marR="70127" marT="34290" marB="34290"/>
                </a:tc>
              </a:tr>
            </a:tbl>
          </a:graphicData>
        </a:graphic>
      </p:graphicFrame>
      <p:pic>
        <p:nvPicPr>
          <p:cNvPr id="5"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646354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Prioritization Cheat Sheet</a:t>
            </a:r>
          </a:p>
        </p:txBody>
      </p:sp>
      <p:sp>
        <p:nvSpPr>
          <p:cNvPr id="3" name="Content Placeholder 2"/>
          <p:cNvSpPr>
            <a:spLocks noGrp="1"/>
          </p:cNvSpPr>
          <p:nvPr>
            <p:ph idx="1"/>
          </p:nvPr>
        </p:nvSpPr>
        <p:spPr>
          <a:xfrm>
            <a:off x="581192" y="2228003"/>
            <a:ext cx="7989752" cy="4172797"/>
          </a:xfrm>
        </p:spPr>
        <p:txBody>
          <a:bodyPr>
            <a:normAutofit/>
          </a:bodyPr>
          <a:lstStyle/>
          <a:p>
            <a:r>
              <a:rPr lang="en-US" dirty="0" smtClean="0"/>
              <a:t>Chronic </a:t>
            </a:r>
            <a:r>
              <a:rPr lang="en-US" dirty="0"/>
              <a:t>homeless + longest homelessness + severe service need</a:t>
            </a:r>
          </a:p>
          <a:p>
            <a:r>
              <a:rPr lang="en-US" dirty="0"/>
              <a:t>Chronic homeless + longest homelessness</a:t>
            </a:r>
          </a:p>
          <a:p>
            <a:r>
              <a:rPr lang="en-US" dirty="0"/>
              <a:t>Chronic homeless + severe service need</a:t>
            </a:r>
          </a:p>
          <a:p>
            <a:r>
              <a:rPr lang="en-US" dirty="0"/>
              <a:t>Chronic homeless</a:t>
            </a:r>
          </a:p>
          <a:p>
            <a:endParaRPr lang="en-US" dirty="0"/>
          </a:p>
          <a:p>
            <a:r>
              <a:rPr lang="en-US" dirty="0"/>
              <a:t>Homeless + disability + longest homeless (12 </a:t>
            </a:r>
            <a:r>
              <a:rPr lang="en-US" dirty="0" smtClean="0"/>
              <a:t>months or more, cumulative)</a:t>
            </a:r>
            <a:endParaRPr lang="en-US" dirty="0"/>
          </a:p>
          <a:p>
            <a:r>
              <a:rPr lang="en-US" dirty="0"/>
              <a:t>Homeless + disability + severe service need</a:t>
            </a:r>
          </a:p>
          <a:p>
            <a:r>
              <a:rPr lang="en-US" dirty="0"/>
              <a:t>Homeless + disability + place not meant for human habitation, emergency shelter/motel voucher, or safe haven program</a:t>
            </a:r>
          </a:p>
          <a:p>
            <a:r>
              <a:rPr lang="en-US" dirty="0"/>
              <a:t>Homeless + disability + coming from transitional housing</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784393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VI-SPDAT &amp; VI-F-SPDAT Scores </a:t>
            </a:r>
            <a:endParaRPr lang="en-US" dirty="0"/>
          </a:p>
        </p:txBody>
      </p:sp>
      <p:sp>
        <p:nvSpPr>
          <p:cNvPr id="4" name="Content Placeholder 2"/>
          <p:cNvSpPr txBox="1">
            <a:spLocks/>
          </p:cNvSpPr>
          <p:nvPr/>
        </p:nvSpPr>
        <p:spPr>
          <a:xfrm>
            <a:off x="857250" y="2057399"/>
            <a:ext cx="3566160" cy="312420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spcAft>
                <a:spcPts val="1200"/>
              </a:spcAft>
              <a:buFont typeface="Wingdings 2" panose="05020102010507070707" pitchFamily="18" charset="2"/>
              <a:buNone/>
            </a:pPr>
            <a:r>
              <a:rPr lang="en-US" b="1" u="sng" dirty="0" smtClean="0">
                <a:solidFill>
                  <a:schemeClr val="tx1"/>
                </a:solidFill>
              </a:rPr>
              <a:t>VI-SPDAT 2.0 &amp; TAY</a:t>
            </a:r>
          </a:p>
          <a:p>
            <a:pPr marL="0" indent="0">
              <a:spcBef>
                <a:spcPts val="0"/>
              </a:spcBef>
              <a:buFont typeface="Wingdings 2" panose="05020102010507070707" pitchFamily="18" charset="2"/>
              <a:buNone/>
            </a:pPr>
            <a:r>
              <a:rPr lang="en-US" sz="2000" i="1" dirty="0" smtClean="0">
                <a:solidFill>
                  <a:schemeClr val="tx1"/>
                </a:solidFill>
              </a:rPr>
              <a:t>No Housing Intervention </a:t>
            </a:r>
            <a:r>
              <a:rPr lang="en-US" sz="2000" b="1" i="1" dirty="0" smtClean="0">
                <a:solidFill>
                  <a:schemeClr val="tx1"/>
                </a:solidFill>
              </a:rPr>
              <a:t>(0-3)</a:t>
            </a:r>
          </a:p>
          <a:p>
            <a:pPr marL="0" indent="0">
              <a:spcBef>
                <a:spcPts val="0"/>
              </a:spcBef>
              <a:spcAft>
                <a:spcPts val="1200"/>
              </a:spcAft>
              <a:buFont typeface="Wingdings 2" panose="05020102010507070707" pitchFamily="18" charset="2"/>
              <a:buNone/>
            </a:pPr>
            <a:endParaRPr lang="en-US" sz="2000" i="1" dirty="0" smtClean="0">
              <a:solidFill>
                <a:schemeClr val="tx1"/>
              </a:solidFill>
            </a:endParaRPr>
          </a:p>
          <a:p>
            <a:pPr marL="0" indent="0">
              <a:spcBef>
                <a:spcPts val="0"/>
              </a:spcBef>
              <a:spcAft>
                <a:spcPts val="1200"/>
              </a:spcAft>
              <a:buFont typeface="Wingdings 2" panose="05020102010507070707" pitchFamily="18" charset="2"/>
              <a:buNone/>
            </a:pPr>
            <a:r>
              <a:rPr lang="en-US" sz="2000" i="1" dirty="0" smtClean="0">
                <a:solidFill>
                  <a:schemeClr val="tx1"/>
                </a:solidFill>
              </a:rPr>
              <a:t>Rapid Re-Housing </a:t>
            </a:r>
            <a:r>
              <a:rPr lang="en-US" sz="2000" b="1" i="1" dirty="0" smtClean="0">
                <a:solidFill>
                  <a:schemeClr val="tx1"/>
                </a:solidFill>
              </a:rPr>
              <a:t>(4-7)</a:t>
            </a:r>
          </a:p>
          <a:p>
            <a:pPr marL="0" indent="0">
              <a:spcBef>
                <a:spcPts val="0"/>
              </a:spcBef>
              <a:spcAft>
                <a:spcPts val="1200"/>
              </a:spcAft>
              <a:buFont typeface="Wingdings 2" panose="05020102010507070707" pitchFamily="18" charset="2"/>
              <a:buNone/>
            </a:pPr>
            <a:endParaRPr lang="en-US" sz="2000" i="1" dirty="0" smtClean="0">
              <a:solidFill>
                <a:schemeClr val="tx1"/>
              </a:solidFill>
            </a:endParaRPr>
          </a:p>
          <a:p>
            <a:pPr marL="0" indent="0">
              <a:spcBef>
                <a:spcPts val="0"/>
              </a:spcBef>
              <a:spcAft>
                <a:spcPts val="1200"/>
              </a:spcAft>
              <a:buFont typeface="Wingdings 2" panose="05020102010507070707" pitchFamily="18" charset="2"/>
              <a:buNone/>
            </a:pPr>
            <a:r>
              <a:rPr lang="en-US" sz="2000" i="1" dirty="0" smtClean="0">
                <a:solidFill>
                  <a:schemeClr val="tx1"/>
                </a:solidFill>
              </a:rPr>
              <a:t>Transitional Housing or Permanent Supportive Housing </a:t>
            </a:r>
            <a:r>
              <a:rPr lang="en-US" sz="2000" b="1" i="1" dirty="0" smtClean="0">
                <a:solidFill>
                  <a:schemeClr val="tx1"/>
                </a:solidFill>
              </a:rPr>
              <a:t>(8+) </a:t>
            </a:r>
          </a:p>
        </p:txBody>
      </p:sp>
      <p:sp>
        <p:nvSpPr>
          <p:cNvPr id="5" name="Content Placeholder 3"/>
          <p:cNvSpPr>
            <a:spLocks noGrp="1"/>
          </p:cNvSpPr>
          <p:nvPr>
            <p:ph sz="half" idx="4294967295"/>
          </p:nvPr>
        </p:nvSpPr>
        <p:spPr>
          <a:xfrm>
            <a:off x="4700709" y="2057400"/>
            <a:ext cx="3566160" cy="3352800"/>
          </a:xfrm>
          <a:prstGeom prst="rect">
            <a:avLst/>
          </a:prstGeom>
        </p:spPr>
        <p:txBody>
          <a:bodyPr>
            <a:normAutofit/>
          </a:bodyPr>
          <a:lstStyle/>
          <a:p>
            <a:pPr>
              <a:spcBef>
                <a:spcPts val="0"/>
              </a:spcBef>
              <a:spcAft>
                <a:spcPts val="1200"/>
              </a:spcAft>
              <a:buNone/>
            </a:pPr>
            <a:r>
              <a:rPr lang="en-US" b="1" u="sng" dirty="0" smtClean="0">
                <a:solidFill>
                  <a:schemeClr val="tx1"/>
                </a:solidFill>
              </a:rPr>
              <a:t>VI-F-SPDAT 2.0 </a:t>
            </a:r>
            <a:endParaRPr lang="en-US" b="1" u="sng" dirty="0">
              <a:solidFill>
                <a:schemeClr val="tx1"/>
              </a:solidFill>
            </a:endParaRPr>
          </a:p>
          <a:p>
            <a:pPr>
              <a:spcBef>
                <a:spcPts val="0"/>
              </a:spcBef>
              <a:spcAft>
                <a:spcPts val="1200"/>
              </a:spcAft>
              <a:buNone/>
            </a:pPr>
            <a:r>
              <a:rPr lang="en-US" sz="2000" i="1" dirty="0" smtClean="0">
                <a:solidFill>
                  <a:schemeClr val="tx1"/>
                </a:solidFill>
              </a:rPr>
              <a:t>No Housing Intervention </a:t>
            </a:r>
            <a:r>
              <a:rPr lang="en-US" sz="2000" b="1" i="1" dirty="0" smtClean="0">
                <a:solidFill>
                  <a:schemeClr val="tx1"/>
                </a:solidFill>
              </a:rPr>
              <a:t>(0-3) </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Rapid Re-Housing </a:t>
            </a:r>
            <a:r>
              <a:rPr lang="en-US" sz="2000" b="1" i="1" dirty="0" smtClean="0">
                <a:solidFill>
                  <a:schemeClr val="tx1"/>
                </a:solidFill>
              </a:rPr>
              <a:t>(4-8) </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Transitional Housing or Permanent Supportive Housing </a:t>
            </a:r>
            <a:r>
              <a:rPr lang="en-US" sz="2000" b="1" i="1" dirty="0" smtClean="0">
                <a:solidFill>
                  <a:schemeClr val="tx1"/>
                </a:solidFill>
              </a:rPr>
              <a:t>(9+) </a:t>
            </a:r>
          </a:p>
        </p:txBody>
      </p:sp>
      <p:pic>
        <p:nvPicPr>
          <p:cNvPr id="6"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902342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Examples</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389314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687764"/>
            <a:ext cx="5943600" cy="715962"/>
          </a:xfrm>
        </p:spPr>
        <p:txBody>
          <a:bodyPr>
            <a:normAutofit/>
          </a:bodyPr>
          <a:lstStyle/>
          <a:p>
            <a:pPr algn="l"/>
            <a:r>
              <a:rPr lang="en-US" sz="3200" b="1" dirty="0" smtClean="0">
                <a:solidFill>
                  <a:srgbClr val="002060"/>
                </a:solidFill>
              </a:rPr>
              <a:t>Example #1</a:t>
            </a:r>
            <a:endParaRPr lang="en-US" sz="3200" b="1" dirty="0">
              <a:solidFill>
                <a:srgbClr val="002060"/>
              </a:solidFill>
            </a:endParaRPr>
          </a:p>
        </p:txBody>
      </p:sp>
      <p:sp>
        <p:nvSpPr>
          <p:cNvPr id="5" name="Content Placeholder 4"/>
          <p:cNvSpPr>
            <a:spLocks noGrp="1"/>
          </p:cNvSpPr>
          <p:nvPr>
            <p:ph idx="4294967295"/>
          </p:nvPr>
        </p:nvSpPr>
        <p:spPr>
          <a:xfrm>
            <a:off x="457200" y="1981200"/>
            <a:ext cx="8229600" cy="4724400"/>
          </a:xfrm>
        </p:spPr>
        <p:txBody>
          <a:bodyPr>
            <a:normAutofit/>
          </a:bodyPr>
          <a:lstStyle/>
          <a:p>
            <a:r>
              <a:rPr lang="en-US" dirty="0" smtClean="0"/>
              <a:t>You have 1 open bed in your PSH program.</a:t>
            </a:r>
          </a:p>
          <a:p>
            <a:r>
              <a:rPr lang="en-US" dirty="0" smtClean="0"/>
              <a:t>You have 4 CH applicants:</a:t>
            </a:r>
          </a:p>
          <a:p>
            <a:pPr lvl="1"/>
            <a:r>
              <a:rPr lang="en-US" dirty="0" smtClean="0"/>
              <a:t>Jimmy:  </a:t>
            </a:r>
          </a:p>
          <a:p>
            <a:pPr lvl="2"/>
            <a:r>
              <a:rPr lang="en-US" dirty="0" smtClean="0"/>
              <a:t>Has been bouncing between shelter and his car for the last 14 months. His VI-SPDAT score is 17. He receives SSI for mental health.</a:t>
            </a:r>
          </a:p>
          <a:p>
            <a:pPr lvl="1"/>
            <a:r>
              <a:rPr lang="en-US" dirty="0" smtClean="0"/>
              <a:t>Bob:</a:t>
            </a:r>
          </a:p>
          <a:p>
            <a:pPr lvl="2"/>
            <a:r>
              <a:rPr lang="en-US" dirty="0" smtClean="0"/>
              <a:t>Has been staying in a shelter for the last 30 days. Before this episode, he has been homeless 3 other times in the last 2 years (totaling 11 months).  His VI-SPDAT score is 15. He has a disability verification signed for AODA.</a:t>
            </a:r>
          </a:p>
          <a:p>
            <a:pPr lvl="1"/>
            <a:r>
              <a:rPr lang="en-US" dirty="0" smtClean="0"/>
              <a:t>Chris:</a:t>
            </a:r>
          </a:p>
          <a:p>
            <a:pPr lvl="2"/>
            <a:r>
              <a:rPr lang="en-US" dirty="0" smtClean="0"/>
              <a:t>Has been sleeping in shelters for 30 days and then outside for 30 days as a cycle for the last two years. His VI-SPDAT score is 14. He receives SSI for mental health.</a:t>
            </a:r>
          </a:p>
          <a:p>
            <a:pPr lvl="1"/>
            <a:r>
              <a:rPr lang="en-US" dirty="0" smtClean="0"/>
              <a:t>Matthew:</a:t>
            </a:r>
          </a:p>
          <a:p>
            <a:pPr lvl="2"/>
            <a:r>
              <a:rPr lang="en-US" dirty="0" smtClean="0"/>
              <a:t>Has been in staying at a drop in shelter for the last 18 months. His VI-SPDAT score is 14. He has a disability verification signed for AODA.</a:t>
            </a:r>
          </a:p>
          <a:p>
            <a:pPr lvl="2"/>
            <a:endParaRPr lang="en-US" dirty="0"/>
          </a:p>
          <a:p>
            <a:pPr marL="914400" lvl="2"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3311904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71349063"/>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Jimmy</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14 months</a:t>
                      </a:r>
                      <a:endParaRPr lang="en-US" dirty="0"/>
                    </a:p>
                  </a:txBody>
                  <a:tcPr/>
                </a:tc>
                <a:tc>
                  <a:txBody>
                    <a:bodyPr/>
                    <a:lstStyle/>
                    <a:p>
                      <a:pPr algn="ctr"/>
                      <a:r>
                        <a:rPr lang="en-US" dirty="0" smtClean="0"/>
                        <a:t>17</a:t>
                      </a:r>
                      <a:endParaRPr lang="en-US" dirty="0"/>
                    </a:p>
                  </a:txBody>
                  <a:tcPr/>
                </a:tc>
                <a:tc>
                  <a:txBody>
                    <a:bodyPr/>
                    <a:lstStyle/>
                    <a:p>
                      <a:pPr algn="ctr"/>
                      <a:endParaRPr lang="en-US" dirty="0"/>
                    </a:p>
                  </a:txBody>
                  <a:tcPr/>
                </a:tc>
              </a:tr>
              <a:tr h="702527">
                <a:tc>
                  <a:txBody>
                    <a:bodyPr/>
                    <a:lstStyle/>
                    <a:p>
                      <a:pPr algn="ctr"/>
                      <a:r>
                        <a:rPr lang="en-US" dirty="0" smtClean="0"/>
                        <a:t>Bob</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12 months</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Chris</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24 months</a:t>
                      </a:r>
                      <a:endParaRPr lang="en-US" dirty="0"/>
                    </a:p>
                  </a:txBody>
                  <a:tcPr/>
                </a:tc>
                <a:tc>
                  <a:txBody>
                    <a:bodyPr/>
                    <a:lstStyle/>
                    <a:p>
                      <a:pPr algn="ctr"/>
                      <a:r>
                        <a:rPr lang="en-US" dirty="0" smtClean="0"/>
                        <a:t>14</a:t>
                      </a:r>
                      <a:endParaRPr lang="en-US" dirty="0"/>
                    </a:p>
                  </a:txBody>
                  <a:tcPr/>
                </a:tc>
                <a:tc>
                  <a:txBody>
                    <a:bodyPr/>
                    <a:lstStyle/>
                    <a:p>
                      <a:pPr algn="ctr"/>
                      <a:endParaRPr lang="en-US" dirty="0"/>
                    </a:p>
                  </a:txBody>
                  <a:tcPr/>
                </a:tc>
              </a:tr>
              <a:tr h="702527">
                <a:tc>
                  <a:txBody>
                    <a:bodyPr/>
                    <a:lstStyle/>
                    <a:p>
                      <a:pPr algn="ctr"/>
                      <a:r>
                        <a:rPr lang="en-US" dirty="0" smtClean="0"/>
                        <a:t>Matthew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Continuous</a:t>
                      </a:r>
                    </a:p>
                    <a:p>
                      <a:pPr algn="ctr"/>
                      <a:endParaRPr lang="en-US" dirty="0"/>
                    </a:p>
                  </a:txBody>
                  <a:tcPr/>
                </a:tc>
                <a:tc>
                  <a:txBody>
                    <a:bodyPr/>
                    <a:lstStyle/>
                    <a:p>
                      <a:pPr algn="ctr"/>
                      <a:r>
                        <a:rPr lang="en-US" dirty="0" smtClean="0"/>
                        <a:t>18 months</a:t>
                      </a:r>
                      <a:endParaRPr lang="en-US" dirty="0"/>
                    </a:p>
                  </a:txBody>
                  <a:tcPr/>
                </a:tc>
                <a:tc>
                  <a:txBody>
                    <a:bodyPr/>
                    <a:lstStyle/>
                    <a:p>
                      <a:pPr algn="ctr"/>
                      <a:r>
                        <a:rPr lang="en-US" dirty="0" smtClean="0"/>
                        <a:t>14</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989918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57200" y="1086852"/>
          <a:ext cx="8229600" cy="25908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129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3102">
                <a:tc>
                  <a:txBody>
                    <a:bodyPr/>
                    <a:lstStyle/>
                    <a:p>
                      <a:pPr algn="ctr"/>
                      <a:r>
                        <a:rPr lang="en-US" dirty="0" smtClean="0"/>
                        <a:t>Jimmy</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14 months</a:t>
                      </a:r>
                      <a:endParaRPr lang="en-US" dirty="0"/>
                    </a:p>
                  </a:txBody>
                  <a:tcPr/>
                </a:tc>
                <a:tc>
                  <a:txBody>
                    <a:bodyPr/>
                    <a:lstStyle/>
                    <a:p>
                      <a:pPr algn="ctr"/>
                      <a:r>
                        <a:rPr lang="en-US" dirty="0" smtClean="0"/>
                        <a:t>17</a:t>
                      </a:r>
                      <a:endParaRPr lang="en-US" dirty="0"/>
                    </a:p>
                  </a:txBody>
                  <a:tcPr/>
                </a:tc>
                <a:tc>
                  <a:txBody>
                    <a:bodyPr/>
                    <a:lstStyle/>
                    <a:p>
                      <a:pPr algn="ctr"/>
                      <a:r>
                        <a:rPr lang="en-US" b="1" dirty="0" smtClean="0"/>
                        <a:t>3</a:t>
                      </a:r>
                      <a:endParaRPr lang="en-US" b="1" dirty="0"/>
                    </a:p>
                  </a:txBody>
                  <a:tcPr/>
                </a:tc>
              </a:tr>
              <a:tr h="451884">
                <a:tc>
                  <a:txBody>
                    <a:bodyPr/>
                    <a:lstStyle/>
                    <a:p>
                      <a:pPr algn="ctr"/>
                      <a:r>
                        <a:rPr lang="en-US" dirty="0" smtClean="0"/>
                        <a:t>Bob</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12 months</a:t>
                      </a:r>
                      <a:endParaRPr lang="en-US" dirty="0"/>
                    </a:p>
                  </a:txBody>
                  <a:tcPr/>
                </a:tc>
                <a:tc>
                  <a:txBody>
                    <a:bodyPr/>
                    <a:lstStyle/>
                    <a:p>
                      <a:pPr algn="ctr"/>
                      <a:r>
                        <a:rPr lang="en-US" dirty="0" smtClean="0"/>
                        <a:t>15</a:t>
                      </a:r>
                      <a:endParaRPr lang="en-US" dirty="0"/>
                    </a:p>
                  </a:txBody>
                  <a:tcPr/>
                </a:tc>
                <a:tc>
                  <a:txBody>
                    <a:bodyPr/>
                    <a:lstStyle/>
                    <a:p>
                      <a:pPr algn="ctr"/>
                      <a:r>
                        <a:rPr lang="en-US" b="1" dirty="0" smtClean="0"/>
                        <a:t>4</a:t>
                      </a:r>
                      <a:endParaRPr lang="en-US" b="1" dirty="0"/>
                    </a:p>
                  </a:txBody>
                  <a:tcPr/>
                </a:tc>
              </a:tr>
              <a:tr h="451884">
                <a:tc>
                  <a:txBody>
                    <a:bodyPr/>
                    <a:lstStyle/>
                    <a:p>
                      <a:pPr algn="ctr"/>
                      <a:r>
                        <a:rPr lang="en-US" dirty="0" smtClean="0"/>
                        <a:t>Chris</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24 months</a:t>
                      </a:r>
                      <a:endParaRPr lang="en-US" dirty="0"/>
                    </a:p>
                  </a:txBody>
                  <a:tcPr/>
                </a:tc>
                <a:tc>
                  <a:txBody>
                    <a:bodyPr/>
                    <a:lstStyle/>
                    <a:p>
                      <a:pPr algn="ctr"/>
                      <a:r>
                        <a:rPr lang="en-US" dirty="0" smtClean="0"/>
                        <a:t>14</a:t>
                      </a:r>
                      <a:endParaRPr lang="en-US" dirty="0"/>
                    </a:p>
                  </a:txBody>
                  <a:tcPr/>
                </a:tc>
                <a:tc>
                  <a:txBody>
                    <a:bodyPr/>
                    <a:lstStyle/>
                    <a:p>
                      <a:pPr algn="ctr"/>
                      <a:r>
                        <a:rPr lang="en-US" b="1" dirty="0" smtClean="0"/>
                        <a:t>1</a:t>
                      </a:r>
                      <a:endParaRPr lang="en-US" b="1" dirty="0"/>
                    </a:p>
                  </a:txBody>
                  <a:tcPr/>
                </a:tc>
              </a:tr>
              <a:tr h="632637">
                <a:tc>
                  <a:txBody>
                    <a:bodyPr/>
                    <a:lstStyle/>
                    <a:p>
                      <a:pPr algn="ctr"/>
                      <a:r>
                        <a:rPr lang="en-US" dirty="0" smtClean="0"/>
                        <a:t>Matthew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t>
                      </a:r>
                      <a:r>
                        <a:rPr lang="en-US" dirty="0" err="1" smtClean="0"/>
                        <a:t>Ver</a:t>
                      </a: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Continuous</a:t>
                      </a:r>
                    </a:p>
                  </a:txBody>
                  <a:tcPr/>
                </a:tc>
                <a:tc>
                  <a:txBody>
                    <a:bodyPr/>
                    <a:lstStyle/>
                    <a:p>
                      <a:pPr algn="ctr"/>
                      <a:r>
                        <a:rPr lang="en-US" dirty="0" smtClean="0"/>
                        <a:t>18 months</a:t>
                      </a:r>
                      <a:endParaRPr lang="en-US" dirty="0"/>
                    </a:p>
                  </a:txBody>
                  <a:tcPr/>
                </a:tc>
                <a:tc>
                  <a:txBody>
                    <a:bodyPr/>
                    <a:lstStyle/>
                    <a:p>
                      <a:pPr algn="ctr"/>
                      <a:r>
                        <a:rPr lang="en-US" dirty="0" smtClean="0"/>
                        <a:t>14</a:t>
                      </a:r>
                      <a:endParaRPr lang="en-US" dirty="0"/>
                    </a:p>
                  </a:txBody>
                  <a:tcPr/>
                </a:tc>
                <a:tc>
                  <a:txBody>
                    <a:bodyPr/>
                    <a:lstStyle/>
                    <a:p>
                      <a:pPr algn="ctr"/>
                      <a:r>
                        <a:rPr lang="en-US" b="1" dirty="0" smtClean="0"/>
                        <a:t>2</a:t>
                      </a:r>
                      <a:endParaRPr lang="en-US" b="1"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609600" y="152400"/>
            <a:ext cx="5867400" cy="369332"/>
          </a:xfrm>
          <a:prstGeom prst="rect">
            <a:avLst/>
          </a:prstGeom>
          <a:noFill/>
        </p:spPr>
        <p:txBody>
          <a:bodyPr wrap="square" rtlCol="0">
            <a:spAutoFit/>
          </a:bodyPr>
          <a:lstStyle/>
          <a:p>
            <a:r>
              <a:rPr lang="en-US" b="1" dirty="0" smtClean="0">
                <a:solidFill>
                  <a:srgbClr val="002060"/>
                </a:solidFill>
              </a:rPr>
              <a:t>Example #1:  Answers &amp; explanation</a:t>
            </a:r>
            <a:endParaRPr lang="en-US" b="1" dirty="0">
              <a:solidFill>
                <a:srgbClr val="002060"/>
              </a:solidFill>
            </a:endParaRPr>
          </a:p>
        </p:txBody>
      </p:sp>
      <p:sp>
        <p:nvSpPr>
          <p:cNvPr id="6" name="TextBox 5"/>
          <p:cNvSpPr txBox="1"/>
          <p:nvPr/>
        </p:nvSpPr>
        <p:spPr>
          <a:xfrm>
            <a:off x="381000" y="4114800"/>
            <a:ext cx="8534400" cy="1754326"/>
          </a:xfrm>
          <a:prstGeom prst="rect">
            <a:avLst/>
          </a:prstGeom>
          <a:noFill/>
        </p:spPr>
        <p:txBody>
          <a:bodyPr wrap="square" rtlCol="0">
            <a:spAutoFit/>
          </a:bodyPr>
          <a:lstStyle/>
          <a:p>
            <a:r>
              <a:rPr lang="en-US" dirty="0" smtClean="0"/>
              <a:t>Identify those with longest history of homelessness (&gt;12 months vs. &lt;12 months)</a:t>
            </a:r>
          </a:p>
          <a:p>
            <a:r>
              <a:rPr lang="en-US" dirty="0" smtClean="0">
                <a:solidFill>
                  <a:srgbClr val="FF0000"/>
                </a:solidFill>
              </a:rPr>
              <a:t>All of them do.</a:t>
            </a:r>
          </a:p>
          <a:p>
            <a:endParaRPr lang="en-US" dirty="0"/>
          </a:p>
          <a:p>
            <a:r>
              <a:rPr lang="en-US" dirty="0" smtClean="0"/>
              <a:t>What if Chris, Matthew &amp; Jimmy had same length (24 months), then you would look at VI-SPDAT score. </a:t>
            </a:r>
          </a:p>
          <a:p>
            <a:r>
              <a:rPr lang="en-US" dirty="0" smtClean="0"/>
              <a:t>Chris (VI-SPDAT 14) vs. Matthew (VI-SPDAT 14) vs. </a:t>
            </a:r>
            <a:r>
              <a:rPr lang="en-US" dirty="0" smtClean="0">
                <a:solidFill>
                  <a:srgbClr val="FF0000"/>
                </a:solidFill>
              </a:rPr>
              <a:t>Jimmy (</a:t>
            </a:r>
            <a:r>
              <a:rPr lang="en-US" dirty="0">
                <a:solidFill>
                  <a:srgbClr val="FF0000"/>
                </a:solidFill>
              </a:rPr>
              <a:t>VI-SPDAT </a:t>
            </a:r>
            <a:r>
              <a:rPr lang="en-US" dirty="0" smtClean="0">
                <a:solidFill>
                  <a:srgbClr val="FF0000"/>
                </a:solidFill>
              </a:rPr>
              <a:t>17)</a:t>
            </a:r>
            <a:endParaRPr lang="en-US" dirty="0">
              <a:solidFill>
                <a:srgbClr val="FF0000"/>
              </a:solidFill>
            </a:endParaRPr>
          </a:p>
        </p:txBody>
      </p:sp>
    </p:spTree>
    <p:extLst>
      <p:ext uri="{BB962C8B-B14F-4D97-AF65-F5344CB8AC3E}">
        <p14:creationId xmlns:p14="http://schemas.microsoft.com/office/powerpoint/2010/main" val="3446612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838200"/>
            <a:ext cx="3036887" cy="627063"/>
          </a:xfrm>
        </p:spPr>
        <p:txBody>
          <a:bodyPr>
            <a:normAutofit/>
          </a:bodyPr>
          <a:lstStyle/>
          <a:p>
            <a:pPr algn="l"/>
            <a:r>
              <a:rPr lang="en-US" sz="3200" b="1" dirty="0" smtClean="0">
                <a:solidFill>
                  <a:srgbClr val="002060"/>
                </a:solidFill>
              </a:rPr>
              <a:t>Example #2</a:t>
            </a:r>
            <a:endParaRPr lang="en-US" sz="3200" b="1" dirty="0">
              <a:solidFill>
                <a:srgbClr val="002060"/>
              </a:solidFill>
            </a:endParaRPr>
          </a:p>
        </p:txBody>
      </p:sp>
      <p:sp>
        <p:nvSpPr>
          <p:cNvPr id="5" name="Content Placeholder 4"/>
          <p:cNvSpPr>
            <a:spLocks noGrp="1"/>
          </p:cNvSpPr>
          <p:nvPr>
            <p:ph idx="4294967295"/>
          </p:nvPr>
        </p:nvSpPr>
        <p:spPr>
          <a:xfrm>
            <a:off x="533400" y="1828800"/>
            <a:ext cx="7989887" cy="4724400"/>
          </a:xfrm>
        </p:spPr>
        <p:txBody>
          <a:bodyPr>
            <a:normAutofit fontScale="92500"/>
          </a:bodyPr>
          <a:lstStyle/>
          <a:p>
            <a:r>
              <a:rPr lang="en-US" dirty="0" smtClean="0"/>
              <a:t>You have 1 open bed in your PSH program.</a:t>
            </a:r>
          </a:p>
          <a:p>
            <a:r>
              <a:rPr lang="en-US" dirty="0" smtClean="0"/>
              <a:t>You have 4 applicants:</a:t>
            </a:r>
          </a:p>
          <a:p>
            <a:pPr lvl="1"/>
            <a:r>
              <a:rPr lang="en-US" dirty="0" smtClean="0"/>
              <a:t>Shelly:</a:t>
            </a:r>
          </a:p>
          <a:p>
            <a:pPr lvl="2"/>
            <a:r>
              <a:rPr lang="en-US" dirty="0" smtClean="0"/>
              <a:t>Has been bouncing between shelter and her car for the last 20 months. Her VI-SPDAT score is 16. She has a disability verification for mental health.</a:t>
            </a:r>
          </a:p>
          <a:p>
            <a:pPr lvl="1"/>
            <a:r>
              <a:rPr lang="en-US" dirty="0" smtClean="0"/>
              <a:t>Angie:</a:t>
            </a:r>
          </a:p>
          <a:p>
            <a:pPr lvl="2"/>
            <a:r>
              <a:rPr lang="en-US" dirty="0" smtClean="0"/>
              <a:t>Has been staying in a shelter for the last 30 days. </a:t>
            </a:r>
            <a:r>
              <a:rPr lang="en-US" dirty="0"/>
              <a:t>Before this episode, </a:t>
            </a:r>
            <a:r>
              <a:rPr lang="en-US" dirty="0" smtClean="0"/>
              <a:t>she </a:t>
            </a:r>
            <a:r>
              <a:rPr lang="en-US" dirty="0"/>
              <a:t>has been homeless 3 other times in the last 2 years </a:t>
            </a:r>
            <a:r>
              <a:rPr lang="en-US" dirty="0" smtClean="0"/>
              <a:t>(for a total of 8 months).  Her VI-SPDAT score is 20. She has a disability verification signed for AODA.</a:t>
            </a:r>
          </a:p>
          <a:p>
            <a:pPr lvl="1"/>
            <a:r>
              <a:rPr lang="en-US" dirty="0" smtClean="0"/>
              <a:t>Betty:</a:t>
            </a:r>
          </a:p>
          <a:p>
            <a:pPr lvl="2"/>
            <a:r>
              <a:rPr lang="en-US" dirty="0" smtClean="0"/>
              <a:t>Has been sleeping at a drop in shelter for the last 8 months. Six months before, she slept in a shelter for 1 week.  Six months before that, she spent 3 nights in her car.  Three months before that, she spent 30 days in a shelter. Her VI-SPDAT score is 17.  She receives SSI for mental health.</a:t>
            </a:r>
          </a:p>
          <a:p>
            <a:pPr lvl="1"/>
            <a:r>
              <a:rPr lang="en-US" dirty="0" smtClean="0"/>
              <a:t>Mary:</a:t>
            </a:r>
          </a:p>
          <a:p>
            <a:pPr lvl="2"/>
            <a:r>
              <a:rPr lang="en-US" dirty="0" smtClean="0"/>
              <a:t>Has been staying in a shelter for 12 months. Before that, she was staying in her car for 1 week. Her VI-SPDAT score is 13. She receives SSI for AODA and mental health.</a:t>
            </a:r>
          </a:p>
          <a:p>
            <a:pPr lvl="2"/>
            <a:endParaRPr lang="en-US" dirty="0"/>
          </a:p>
          <a:p>
            <a:pPr marL="914400" lvl="2"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475975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24933961"/>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Shelly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16</a:t>
                      </a:r>
                      <a:endParaRPr lang="en-US" dirty="0"/>
                    </a:p>
                  </a:txBody>
                  <a:tcPr/>
                </a:tc>
                <a:tc>
                  <a:txBody>
                    <a:bodyPr/>
                    <a:lstStyle/>
                    <a:p>
                      <a:pPr algn="ctr"/>
                      <a:endParaRPr lang="en-US" dirty="0"/>
                    </a:p>
                  </a:txBody>
                  <a:tcPr/>
                </a:tc>
              </a:tr>
              <a:tr h="702527">
                <a:tc>
                  <a:txBody>
                    <a:bodyPr/>
                    <a:lstStyle/>
                    <a:p>
                      <a:pPr algn="ctr"/>
                      <a:r>
                        <a:rPr lang="en-US" dirty="0" smtClean="0"/>
                        <a:t>Angie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8 months</a:t>
                      </a:r>
                      <a:endParaRPr lang="en-US" dirty="0"/>
                    </a:p>
                  </a:txBody>
                  <a:tcPr/>
                </a:tc>
                <a:tc>
                  <a:txBody>
                    <a:bodyPr/>
                    <a:lstStyle/>
                    <a:p>
                      <a:pPr algn="ctr"/>
                      <a:r>
                        <a:rPr lang="en-US" dirty="0" smtClean="0"/>
                        <a:t>20</a:t>
                      </a:r>
                      <a:endParaRPr lang="en-US" dirty="0"/>
                    </a:p>
                  </a:txBody>
                  <a:tcPr/>
                </a:tc>
                <a:tc>
                  <a:txBody>
                    <a:bodyPr/>
                    <a:lstStyle/>
                    <a:p>
                      <a:pPr algn="ctr"/>
                      <a:endParaRPr lang="en-US" dirty="0"/>
                    </a:p>
                  </a:txBody>
                  <a:tcPr/>
                </a:tc>
              </a:tr>
              <a:tr h="702527">
                <a:tc>
                  <a:txBody>
                    <a:bodyPr/>
                    <a:lstStyle/>
                    <a:p>
                      <a:pPr algn="ctr"/>
                      <a:r>
                        <a:rPr lang="en-US" dirty="0" smtClean="0"/>
                        <a:t>Betty</a:t>
                      </a:r>
                      <a:endParaRPr lang="en-US" dirty="0"/>
                    </a:p>
                  </a:txBody>
                  <a:tcPr/>
                </a:tc>
                <a:tc>
                  <a:txBody>
                    <a:bodyPr/>
                    <a:lstStyle/>
                    <a:p>
                      <a:pPr algn="ctr"/>
                      <a:r>
                        <a:rPr lang="en-US" dirty="0" smtClean="0"/>
                        <a:t>MH (SSI)</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Episodes</a:t>
                      </a:r>
                    </a:p>
                    <a:p>
                      <a:pPr algn="ctr"/>
                      <a:endParaRPr lang="en-US" dirty="0"/>
                    </a:p>
                  </a:txBody>
                  <a:tcPr/>
                </a:tc>
                <a:tc>
                  <a:txBody>
                    <a:bodyPr/>
                    <a:lstStyle/>
                    <a:p>
                      <a:pPr algn="ctr"/>
                      <a:r>
                        <a:rPr lang="en-US" dirty="0" smtClean="0"/>
                        <a:t>11 months</a:t>
                      </a:r>
                      <a:endParaRPr lang="en-US" dirty="0"/>
                    </a:p>
                  </a:txBody>
                  <a:tcPr/>
                </a:tc>
                <a:tc>
                  <a:txBody>
                    <a:bodyPr/>
                    <a:lstStyle/>
                    <a:p>
                      <a:pPr algn="ctr"/>
                      <a:r>
                        <a:rPr lang="en-US" dirty="0" smtClean="0"/>
                        <a:t>17</a:t>
                      </a:r>
                      <a:endParaRPr lang="en-US" dirty="0"/>
                    </a:p>
                  </a:txBody>
                  <a:tcPr/>
                </a:tc>
                <a:tc>
                  <a:txBody>
                    <a:bodyPr/>
                    <a:lstStyle/>
                    <a:p>
                      <a:pPr algn="ctr"/>
                      <a:endParaRPr lang="en-US" dirty="0"/>
                    </a:p>
                  </a:txBody>
                  <a:tcPr/>
                </a:tc>
              </a:tr>
              <a:tr h="702527">
                <a:tc>
                  <a:txBody>
                    <a:bodyPr/>
                    <a:lstStyle/>
                    <a:p>
                      <a:pPr algn="ctr"/>
                      <a:r>
                        <a:rPr lang="en-US" dirty="0" smtClean="0"/>
                        <a:t>Mary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&amp; MH (SSI)</a:t>
                      </a:r>
                      <a:endParaRPr lang="en-US" dirty="0"/>
                    </a:p>
                  </a:txBody>
                  <a:tcPr/>
                </a:tc>
                <a:tc>
                  <a:txBody>
                    <a:bodyPr/>
                    <a:lstStyle/>
                    <a:p>
                      <a:pPr algn="ctr"/>
                      <a:r>
                        <a:rPr lang="en-US" dirty="0" smtClean="0"/>
                        <a:t>Continuous</a:t>
                      </a:r>
                    </a:p>
                    <a:p>
                      <a:pPr algn="ct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8279634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57200" y="1066800"/>
          <a:ext cx="8229600" cy="2942807"/>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Meet the CH </a:t>
                      </a:r>
                      <a:r>
                        <a:rPr lang="en-US" dirty="0" err="1" smtClean="0"/>
                        <a:t>def</a:t>
                      </a:r>
                      <a:r>
                        <a:rPr lang="en-US" dirty="0" smtClean="0"/>
                        <a:t>?</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473927">
                <a:tc>
                  <a:txBody>
                    <a:bodyPr/>
                    <a:lstStyle/>
                    <a:p>
                      <a:pPr algn="ctr"/>
                      <a:r>
                        <a:rPr lang="en-US" dirty="0" smtClean="0"/>
                        <a:t>Shelly</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Continuous</a:t>
                      </a:r>
                      <a:endParaRPr lang="en-US" dirty="0"/>
                    </a:p>
                  </a:txBody>
                  <a:tcPr/>
                </a:tc>
                <a:tc>
                  <a:txBody>
                    <a:bodyPr/>
                    <a:lstStyle/>
                    <a:p>
                      <a:pPr algn="ctr"/>
                      <a:r>
                        <a:rPr lang="en-US" dirty="0" smtClean="0"/>
                        <a:t>20 months</a:t>
                      </a:r>
                      <a:endParaRPr lang="en-US" dirty="0"/>
                    </a:p>
                  </a:txBody>
                  <a:tcPr/>
                </a:tc>
                <a:tc>
                  <a:txBody>
                    <a:bodyPr/>
                    <a:lstStyle/>
                    <a:p>
                      <a:pPr algn="ctr"/>
                      <a:r>
                        <a:rPr lang="en-US" dirty="0" smtClean="0"/>
                        <a:t>16</a:t>
                      </a:r>
                      <a:endParaRPr lang="en-US" dirty="0"/>
                    </a:p>
                  </a:txBody>
                  <a:tcPr/>
                </a:tc>
                <a:tc>
                  <a:txBody>
                    <a:bodyPr/>
                    <a:lstStyle/>
                    <a:p>
                      <a:pPr algn="ctr"/>
                      <a:r>
                        <a:rPr lang="en-US" dirty="0" smtClean="0"/>
                        <a:t>1</a:t>
                      </a:r>
                      <a:endParaRPr lang="en-US" dirty="0"/>
                    </a:p>
                  </a:txBody>
                  <a:tcPr/>
                </a:tc>
              </a:tr>
              <a:tr h="457200">
                <a:tc>
                  <a:txBody>
                    <a:bodyPr/>
                    <a:lstStyle/>
                    <a:p>
                      <a:pPr algn="ctr"/>
                      <a:r>
                        <a:rPr lang="en-US" dirty="0" smtClean="0"/>
                        <a:t>Angie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Episodes</a:t>
                      </a:r>
                      <a:endParaRPr lang="en-US" dirty="0"/>
                    </a:p>
                  </a:txBody>
                  <a:tcPr/>
                </a:tc>
                <a:tc>
                  <a:txBody>
                    <a:bodyPr/>
                    <a:lstStyle/>
                    <a:p>
                      <a:pPr algn="ctr"/>
                      <a:r>
                        <a:rPr lang="en-US" dirty="0" smtClean="0"/>
                        <a:t>8 months</a:t>
                      </a:r>
                      <a:endParaRPr lang="en-US" dirty="0"/>
                    </a:p>
                  </a:txBody>
                  <a:tcPr/>
                </a:tc>
                <a:tc>
                  <a:txBody>
                    <a:bodyPr/>
                    <a:lstStyle/>
                    <a:p>
                      <a:pPr algn="ctr"/>
                      <a:r>
                        <a:rPr lang="en-US" dirty="0" smtClean="0"/>
                        <a:t>20</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Betty</a:t>
                      </a:r>
                      <a:endParaRPr lang="en-US" dirty="0"/>
                    </a:p>
                  </a:txBody>
                  <a:tcPr/>
                </a:tc>
                <a:tc>
                  <a:txBody>
                    <a:bodyPr/>
                    <a:lstStyle/>
                    <a:p>
                      <a:pPr algn="ctr"/>
                      <a:r>
                        <a:rPr lang="en-US" dirty="0" smtClean="0"/>
                        <a:t>MH (SSI)</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Episodes</a:t>
                      </a:r>
                    </a:p>
                    <a:p>
                      <a:pPr algn="ctr"/>
                      <a:endParaRPr lang="en-US" dirty="0"/>
                    </a:p>
                  </a:txBody>
                  <a:tcPr/>
                </a:tc>
                <a:tc>
                  <a:txBody>
                    <a:bodyPr/>
                    <a:lstStyle/>
                    <a:p>
                      <a:pPr algn="ctr"/>
                      <a:r>
                        <a:rPr lang="en-US" dirty="0" smtClean="0"/>
                        <a:t>11 months</a:t>
                      </a:r>
                      <a:endParaRPr lang="en-US" dirty="0"/>
                    </a:p>
                  </a:txBody>
                  <a:tcPr/>
                </a:tc>
                <a:tc>
                  <a:txBody>
                    <a:bodyPr/>
                    <a:lstStyle/>
                    <a:p>
                      <a:pPr algn="ctr"/>
                      <a:r>
                        <a:rPr lang="en-US" dirty="0" smtClean="0"/>
                        <a:t>17</a:t>
                      </a:r>
                      <a:endParaRPr lang="en-US" dirty="0"/>
                    </a:p>
                  </a:txBody>
                  <a:tcPr/>
                </a:tc>
                <a:tc>
                  <a:txBody>
                    <a:bodyPr/>
                    <a:lstStyle/>
                    <a:p>
                      <a:pPr algn="ctr"/>
                      <a:r>
                        <a:rPr lang="en-US" dirty="0" smtClean="0"/>
                        <a:t>4</a:t>
                      </a:r>
                      <a:endParaRPr lang="en-US" dirty="0"/>
                    </a:p>
                  </a:txBody>
                  <a:tcPr/>
                </a:tc>
              </a:tr>
              <a:tr h="702527">
                <a:tc>
                  <a:txBody>
                    <a:bodyPr/>
                    <a:lstStyle/>
                    <a:p>
                      <a:pPr algn="ctr"/>
                      <a:r>
                        <a:rPr lang="en-US" dirty="0" smtClean="0"/>
                        <a:t>Mary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AODA &amp; MH (SSI)</a:t>
                      </a:r>
                      <a:endParaRPr lang="en-US" dirty="0"/>
                    </a:p>
                  </a:txBody>
                  <a:tcPr/>
                </a:tc>
                <a:tc>
                  <a:txBody>
                    <a:bodyPr/>
                    <a:lstStyle/>
                    <a:p>
                      <a:pPr algn="ctr"/>
                      <a:r>
                        <a:rPr lang="en-US" dirty="0" smtClean="0"/>
                        <a:t>Continuous</a:t>
                      </a:r>
                    </a:p>
                    <a:p>
                      <a:pPr algn="ctr"/>
                      <a:endParaRPr lang="en-US" dirty="0"/>
                    </a:p>
                  </a:txBody>
                  <a:tcPr/>
                </a:tc>
                <a:tc>
                  <a:txBody>
                    <a:bodyPr/>
                    <a:lstStyle/>
                    <a:p>
                      <a:pPr algn="ctr"/>
                      <a:r>
                        <a:rPr lang="en-US" dirty="0" smtClean="0"/>
                        <a:t>13 months</a:t>
                      </a:r>
                      <a:endParaRPr lang="en-US" dirty="0"/>
                    </a:p>
                  </a:txBody>
                  <a:tcPr/>
                </a:tc>
                <a:tc>
                  <a:txBody>
                    <a:bodyPr/>
                    <a:lstStyle/>
                    <a:p>
                      <a:pPr algn="ctr"/>
                      <a:r>
                        <a:rPr lang="en-US" dirty="0" smtClean="0"/>
                        <a:t>13</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181600" cy="369332"/>
          </a:xfrm>
          <a:prstGeom prst="rect">
            <a:avLst/>
          </a:prstGeom>
          <a:noFill/>
        </p:spPr>
        <p:txBody>
          <a:bodyPr wrap="square" rtlCol="0">
            <a:spAutoFit/>
          </a:bodyPr>
          <a:lstStyle/>
          <a:p>
            <a:r>
              <a:rPr lang="en-US" b="1" dirty="0" smtClean="0">
                <a:solidFill>
                  <a:srgbClr val="002060"/>
                </a:solidFill>
              </a:rPr>
              <a:t>Example #2: Answer &amp; explanation</a:t>
            </a:r>
            <a:endParaRPr lang="en-US" b="1" dirty="0">
              <a:solidFill>
                <a:srgbClr val="002060"/>
              </a:solidFill>
            </a:endParaRPr>
          </a:p>
        </p:txBody>
      </p:sp>
      <p:sp>
        <p:nvSpPr>
          <p:cNvPr id="3" name="TextBox 2"/>
          <p:cNvSpPr txBox="1"/>
          <p:nvPr/>
        </p:nvSpPr>
        <p:spPr>
          <a:xfrm>
            <a:off x="457200" y="4191000"/>
            <a:ext cx="8382000" cy="1754326"/>
          </a:xfrm>
          <a:prstGeom prst="rect">
            <a:avLst/>
          </a:prstGeom>
          <a:noFill/>
        </p:spPr>
        <p:txBody>
          <a:bodyPr wrap="square" rtlCol="0">
            <a:spAutoFit/>
          </a:bodyPr>
          <a:lstStyle/>
          <a:p>
            <a:r>
              <a:rPr lang="en-US" dirty="0" smtClean="0"/>
              <a:t>Identify those with longest history (over 12 months) first:</a:t>
            </a:r>
          </a:p>
          <a:p>
            <a:r>
              <a:rPr lang="en-US" dirty="0" smtClean="0">
                <a:solidFill>
                  <a:srgbClr val="FF0000"/>
                </a:solidFill>
              </a:rPr>
              <a:t>Shelly (20 months) </a:t>
            </a:r>
            <a:r>
              <a:rPr lang="en-US" dirty="0" smtClean="0"/>
              <a:t>vs. Mary(13 months)</a:t>
            </a:r>
          </a:p>
          <a:p>
            <a:endParaRPr lang="en-US" dirty="0"/>
          </a:p>
          <a:p>
            <a:r>
              <a:rPr lang="en-US" dirty="0" smtClean="0"/>
              <a:t>Then, looking at those with history (less than 12 months) – switch gears and look at VI-SPDAT score</a:t>
            </a:r>
          </a:p>
          <a:p>
            <a:r>
              <a:rPr lang="en-US" dirty="0" smtClean="0">
                <a:solidFill>
                  <a:srgbClr val="FF0000"/>
                </a:solidFill>
              </a:rPr>
              <a:t>Angie (VI-SPDAT 20) </a:t>
            </a:r>
            <a:r>
              <a:rPr lang="en-US" dirty="0" smtClean="0"/>
              <a:t>vs. Betty (VI-SPDAT 17)</a:t>
            </a:r>
            <a:endParaRPr lang="en-US" dirty="0"/>
          </a:p>
        </p:txBody>
      </p:sp>
    </p:spTree>
    <p:extLst>
      <p:ext uri="{BB962C8B-B14F-4D97-AF65-F5344CB8AC3E}">
        <p14:creationId xmlns:p14="http://schemas.microsoft.com/office/powerpoint/2010/main" val="1089643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 Balance of State Rules &amp; Policy</a:t>
            </a:r>
            <a:endParaRPr lang="en-US" dirty="0"/>
          </a:p>
        </p:txBody>
      </p:sp>
      <p:sp>
        <p:nvSpPr>
          <p:cNvPr id="3" name="Content Placeholder 2"/>
          <p:cNvSpPr>
            <a:spLocks noGrp="1"/>
          </p:cNvSpPr>
          <p:nvPr>
            <p:ph idx="1"/>
          </p:nvPr>
        </p:nvSpPr>
        <p:spPr>
          <a:xfrm>
            <a:off x="581192" y="2228003"/>
            <a:ext cx="7989752" cy="4096597"/>
          </a:xfrm>
        </p:spPr>
        <p:txBody>
          <a:bodyPr>
            <a:normAutofit fontScale="92500" lnSpcReduction="10000"/>
          </a:bodyPr>
          <a:lstStyle/>
          <a:p>
            <a:r>
              <a:rPr lang="en-US" dirty="0" smtClean="0">
                <a:solidFill>
                  <a:schemeClr val="tx1"/>
                </a:solidFill>
              </a:rPr>
              <a:t>On Feb. 24, 2015, the BOS Board of Directors approved the Order of Priority for PSH in accordance with HUD Notice: CPD-14-012, issued July 28, 2014.</a:t>
            </a:r>
            <a:endParaRPr lang="en-US" dirty="0">
              <a:solidFill>
                <a:schemeClr val="tx1"/>
              </a:solidFill>
            </a:endParaRPr>
          </a:p>
          <a:p>
            <a:r>
              <a:rPr lang="en-US" dirty="0" smtClean="0">
                <a:solidFill>
                  <a:schemeClr val="tx1"/>
                </a:solidFill>
              </a:rPr>
              <a:t>On Aug. 11, 2016, the BOS Board of Directors repealed the Order of Priority for PSH previously approved by the Board in accordance with HUD Notice: CPD-14-012, issued July 28, 2014.</a:t>
            </a:r>
          </a:p>
          <a:p>
            <a:r>
              <a:rPr lang="en-US" dirty="0" smtClean="0">
                <a:solidFill>
                  <a:schemeClr val="tx1"/>
                </a:solidFill>
              </a:rPr>
              <a:t>On Aug. 11, 2016, the BOS Board of Directors approved the Order of Priority for PSH in its entirety in accordance with HUD Notice: CPD-16-11, issued July 25, 2016. </a:t>
            </a:r>
          </a:p>
          <a:p>
            <a:pPr lvl="1"/>
            <a:r>
              <a:rPr lang="en-US" dirty="0" smtClean="0">
                <a:solidFill>
                  <a:schemeClr val="tx1"/>
                </a:solidFill>
              </a:rPr>
              <a:t>The Order of Priority became effective immediately and serves as an addendum to the BOS written standards for PSH.</a:t>
            </a:r>
            <a:endParaRPr lang="en-US" dirty="0">
              <a:solidFill>
                <a:schemeClr val="tx1"/>
              </a:solidFill>
            </a:endParaRPr>
          </a:p>
          <a:p>
            <a:endParaRPr lang="en-US" dirty="0">
              <a:solidFill>
                <a:schemeClr val="tx1"/>
              </a:solidFill>
            </a:endParaRPr>
          </a:p>
          <a:p>
            <a:r>
              <a:rPr lang="en-US" dirty="0" smtClean="0">
                <a:solidFill>
                  <a:schemeClr val="tx1"/>
                </a:solidFill>
              </a:rPr>
              <a:t>The criteria and recordkeeping requirements are set forth in the HUD Notice and can be found at:  </a:t>
            </a:r>
            <a:endParaRPr lang="en-US" dirty="0">
              <a:solidFill>
                <a:schemeClr val="tx1"/>
              </a:solidFill>
            </a:endParaRPr>
          </a:p>
          <a:p>
            <a:pPr marL="205740" lvl="1" indent="0">
              <a:buNone/>
            </a:pPr>
            <a:r>
              <a:rPr lang="en-US" dirty="0">
                <a:solidFill>
                  <a:schemeClr val="tx1"/>
                </a:solidFill>
                <a:hlinkClick r:id="rId2"/>
              </a:rPr>
              <a:t>https://</a:t>
            </a:r>
            <a:r>
              <a:rPr lang="en-US" dirty="0" smtClean="0">
                <a:solidFill>
                  <a:schemeClr val="tx1"/>
                </a:solidFill>
                <a:hlinkClick r:id="rId2"/>
              </a:rPr>
              <a:t>www.hudexchange.info/resources/documents/notice-cpd-16-11-prioritizing-persons-experiencing-chronic-homelessness-and-other-vulnerable-homeless-persons-in-psh.pdf</a:t>
            </a:r>
            <a:r>
              <a:rPr lang="en-US" dirty="0" smtClean="0">
                <a:solidFill>
                  <a:schemeClr val="tx1"/>
                </a:solidFill>
              </a:rPr>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8083708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23900"/>
            <a:ext cx="3113087" cy="779463"/>
          </a:xfrm>
        </p:spPr>
        <p:txBody>
          <a:bodyPr>
            <a:normAutofit/>
          </a:bodyPr>
          <a:lstStyle/>
          <a:p>
            <a:pPr algn="l"/>
            <a:r>
              <a:rPr lang="en-US" sz="3200" b="1" dirty="0">
                <a:solidFill>
                  <a:srgbClr val="002060"/>
                </a:solidFill>
              </a:rPr>
              <a:t>Example </a:t>
            </a:r>
            <a:r>
              <a:rPr lang="en-US" sz="3200" b="1" dirty="0" smtClean="0">
                <a:solidFill>
                  <a:srgbClr val="002060"/>
                </a:solidFill>
              </a:rPr>
              <a:t>#3</a:t>
            </a:r>
            <a:endParaRPr lang="en-US" sz="3200" dirty="0"/>
          </a:p>
        </p:txBody>
      </p:sp>
      <p:sp>
        <p:nvSpPr>
          <p:cNvPr id="3" name="Content Placeholder 2"/>
          <p:cNvSpPr>
            <a:spLocks noGrp="1"/>
          </p:cNvSpPr>
          <p:nvPr>
            <p:ph idx="4294967295"/>
          </p:nvPr>
        </p:nvSpPr>
        <p:spPr>
          <a:xfrm>
            <a:off x="381000" y="1828800"/>
            <a:ext cx="8382000" cy="4800600"/>
          </a:xfrm>
        </p:spPr>
        <p:txBody>
          <a:bodyPr>
            <a:normAutofit/>
          </a:bodyPr>
          <a:lstStyle/>
          <a:p>
            <a:r>
              <a:rPr lang="en-US" dirty="0"/>
              <a:t>You have 1 open bed in your PSH </a:t>
            </a:r>
            <a:r>
              <a:rPr lang="en-US" dirty="0" smtClean="0"/>
              <a:t>program and cannot find anyone who meets the Chronic Homeless definition.</a:t>
            </a:r>
            <a:endParaRPr lang="en-US" dirty="0"/>
          </a:p>
          <a:p>
            <a:r>
              <a:rPr lang="en-US" dirty="0"/>
              <a:t>You have 4 applicants:</a:t>
            </a:r>
          </a:p>
          <a:p>
            <a:pPr lvl="1"/>
            <a:r>
              <a:rPr lang="en-US" dirty="0" smtClean="0"/>
              <a:t>David:</a:t>
            </a:r>
          </a:p>
          <a:p>
            <a:pPr lvl="2"/>
            <a:r>
              <a:rPr lang="en-US" dirty="0" smtClean="0"/>
              <a:t>Has been staying in a shelter for the last 6 months. He has </a:t>
            </a:r>
            <a:r>
              <a:rPr lang="en-US" dirty="0"/>
              <a:t>a disability verification for mental health</a:t>
            </a:r>
            <a:r>
              <a:rPr lang="en-US" dirty="0" smtClean="0"/>
              <a:t>. His VI-SPDAT score is 12.</a:t>
            </a:r>
            <a:endParaRPr lang="en-US" dirty="0"/>
          </a:p>
          <a:p>
            <a:pPr lvl="1"/>
            <a:r>
              <a:rPr lang="en-US" dirty="0" smtClean="0"/>
              <a:t>Jackie:</a:t>
            </a:r>
            <a:endParaRPr lang="en-US" dirty="0"/>
          </a:p>
          <a:p>
            <a:pPr lvl="2"/>
            <a:r>
              <a:rPr lang="en-US" dirty="0"/>
              <a:t>Has been staying in </a:t>
            </a:r>
            <a:r>
              <a:rPr lang="en-US" dirty="0" smtClean="0"/>
              <a:t>staying in a shelter for the last 2 months. She has disability </a:t>
            </a:r>
            <a:r>
              <a:rPr lang="en-US" dirty="0"/>
              <a:t>verification signed for AODA</a:t>
            </a:r>
            <a:r>
              <a:rPr lang="en-US" dirty="0" smtClean="0"/>
              <a:t>. Her VI-SPDAT score is 18.</a:t>
            </a:r>
            <a:endParaRPr lang="en-US" dirty="0"/>
          </a:p>
          <a:p>
            <a:pPr lvl="1"/>
            <a:r>
              <a:rPr lang="en-US" dirty="0" smtClean="0"/>
              <a:t>Billy:</a:t>
            </a:r>
            <a:endParaRPr lang="en-US" dirty="0"/>
          </a:p>
          <a:p>
            <a:pPr lvl="2"/>
            <a:r>
              <a:rPr lang="en-US" dirty="0" smtClean="0"/>
              <a:t>Has been in Transitional Housing for the last 12 months. Prior to that, he was sleeping in his car for 12 months. He receives SSI for mental health. </a:t>
            </a:r>
            <a:r>
              <a:rPr lang="en-US" dirty="0"/>
              <a:t>His VI-SPDAT score is </a:t>
            </a:r>
            <a:r>
              <a:rPr lang="en-US" dirty="0" smtClean="0"/>
              <a:t>11.</a:t>
            </a:r>
            <a:endParaRPr lang="en-US" dirty="0"/>
          </a:p>
          <a:p>
            <a:pPr lvl="1"/>
            <a:r>
              <a:rPr lang="en-US" dirty="0" smtClean="0"/>
              <a:t>Michelle:</a:t>
            </a:r>
            <a:endParaRPr lang="en-US" dirty="0"/>
          </a:p>
          <a:p>
            <a:pPr lvl="2"/>
            <a:r>
              <a:rPr lang="en-US" dirty="0"/>
              <a:t>Has been staying in a shelter for </a:t>
            </a:r>
            <a:r>
              <a:rPr lang="en-US" dirty="0" smtClean="0"/>
              <a:t>3 months. Prior to that, she was sleeping in her car for 9 months. She </a:t>
            </a:r>
            <a:r>
              <a:rPr lang="en-US" dirty="0"/>
              <a:t>receives SSI for AODA and mental health</a:t>
            </a:r>
            <a:r>
              <a:rPr lang="en-US" dirty="0" smtClean="0"/>
              <a:t>. Her VI-SPDAT score is 18.</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6956730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48369010"/>
              </p:ext>
            </p:extLst>
          </p:nvPr>
        </p:nvGraphicFramePr>
        <p:xfrm>
          <a:off x="457200" y="1066800"/>
          <a:ext cx="8229600" cy="3479181"/>
        </p:xfrm>
        <a:graphic>
          <a:graphicData uri="http://schemas.openxmlformats.org/drawingml/2006/table">
            <a:tbl>
              <a:tblPr firstRow="1" bandRow="1">
                <a:tableStyleId>{5C22544A-7EE6-4342-B048-85BDC9FD1C3A}</a:tableStyleId>
              </a:tblPr>
              <a:tblGrid>
                <a:gridCol w="1371600"/>
                <a:gridCol w="1371600"/>
                <a:gridCol w="1371600"/>
                <a:gridCol w="1524000"/>
                <a:gridCol w="12192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a:t>
                      </a:r>
                      <a:r>
                        <a:rPr lang="en-US" baseline="0" dirty="0" smtClean="0"/>
                        <a:t>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David</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6 months</a:t>
                      </a:r>
                      <a:endParaRPr lang="en-US" dirty="0"/>
                    </a:p>
                  </a:txBody>
                  <a:tcPr/>
                </a:tc>
                <a:tc>
                  <a:txBody>
                    <a:bodyPr/>
                    <a:lstStyle/>
                    <a:p>
                      <a:pPr algn="ctr"/>
                      <a:r>
                        <a:rPr lang="en-US" dirty="0" smtClean="0"/>
                        <a:t>12</a:t>
                      </a:r>
                      <a:endParaRPr lang="en-US" dirty="0"/>
                    </a:p>
                  </a:txBody>
                  <a:tcPr/>
                </a:tc>
                <a:tc>
                  <a:txBody>
                    <a:bodyPr/>
                    <a:lstStyle/>
                    <a:p>
                      <a:pPr algn="ctr"/>
                      <a:endParaRPr lang="en-US" dirty="0"/>
                    </a:p>
                  </a:txBody>
                  <a:tcPr/>
                </a:tc>
              </a:tr>
              <a:tr h="702527">
                <a:tc>
                  <a:txBody>
                    <a:bodyPr/>
                    <a:lstStyle/>
                    <a:p>
                      <a:pPr algn="ctr"/>
                      <a:r>
                        <a:rPr lang="en-US" dirty="0" smtClean="0"/>
                        <a:t>Jackie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18</a:t>
                      </a:r>
                      <a:endParaRPr lang="en-US" dirty="0"/>
                    </a:p>
                  </a:txBody>
                  <a:tcPr/>
                </a:tc>
                <a:tc>
                  <a:txBody>
                    <a:bodyPr/>
                    <a:lstStyle/>
                    <a:p>
                      <a:pPr algn="ctr"/>
                      <a:endParaRPr lang="en-US" dirty="0"/>
                    </a:p>
                  </a:txBody>
                  <a:tcPr/>
                </a:tc>
              </a:tr>
              <a:tr h="702527">
                <a:tc>
                  <a:txBody>
                    <a:bodyPr/>
                    <a:lstStyle/>
                    <a:p>
                      <a:pPr algn="ctr"/>
                      <a:r>
                        <a:rPr lang="en-US" dirty="0" smtClean="0"/>
                        <a:t>Billy</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Yes – TH prior car</a:t>
                      </a:r>
                      <a:endParaRPr lang="en-US" dirty="0"/>
                    </a:p>
                  </a:txBody>
                  <a:tcPr/>
                </a:tc>
                <a:tc>
                  <a:txBody>
                    <a:bodyPr/>
                    <a:lstStyle/>
                    <a:p>
                      <a:pPr algn="ctr"/>
                      <a:r>
                        <a:rPr lang="en-US" dirty="0" smtClean="0"/>
                        <a:t>12 months TH 12 months car</a:t>
                      </a:r>
                      <a:endParaRPr lang="en-US" dirty="0"/>
                    </a:p>
                  </a:txBody>
                  <a:tcPr/>
                </a:tc>
                <a:tc>
                  <a:txBody>
                    <a:bodyPr/>
                    <a:lstStyle/>
                    <a:p>
                      <a:pPr algn="ctr"/>
                      <a:r>
                        <a:rPr lang="en-US" dirty="0" smtClean="0"/>
                        <a:t>11</a:t>
                      </a:r>
                      <a:endParaRPr lang="en-US" dirty="0"/>
                    </a:p>
                  </a:txBody>
                  <a:tcPr/>
                </a:tc>
                <a:tc>
                  <a:txBody>
                    <a:bodyPr/>
                    <a:lstStyle/>
                    <a:p>
                      <a:pPr algn="ctr"/>
                      <a:endParaRPr lang="en-US" dirty="0"/>
                    </a:p>
                  </a:txBody>
                  <a:tcPr/>
                </a:tc>
              </a:tr>
              <a:tr h="702527">
                <a:tc>
                  <a:txBody>
                    <a:bodyPr/>
                    <a:lstStyle/>
                    <a:p>
                      <a:pPr algn="ctr"/>
                      <a:r>
                        <a:rPr lang="en-US" dirty="0" smtClean="0"/>
                        <a:t>Michelle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MH &amp;</a:t>
                      </a:r>
                      <a:r>
                        <a:rPr lang="en-US" baseline="0" dirty="0" smtClean="0"/>
                        <a:t> AODA (SSI)</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12 months</a:t>
                      </a:r>
                      <a:endParaRPr lang="en-US" dirty="0"/>
                    </a:p>
                  </a:txBody>
                  <a:tcPr/>
                </a:tc>
                <a:tc>
                  <a:txBody>
                    <a:bodyPr/>
                    <a:lstStyle/>
                    <a:p>
                      <a:pPr algn="ctr"/>
                      <a:r>
                        <a:rPr lang="en-US" dirty="0" smtClean="0"/>
                        <a:t>18</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0311927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75716715"/>
              </p:ext>
            </p:extLst>
          </p:nvPr>
        </p:nvGraphicFramePr>
        <p:xfrm>
          <a:off x="457200" y="1066800"/>
          <a:ext cx="8229600" cy="2852854"/>
        </p:xfrm>
        <a:graphic>
          <a:graphicData uri="http://schemas.openxmlformats.org/drawingml/2006/table">
            <a:tbl>
              <a:tblPr firstRow="1" bandRow="1">
                <a:tableStyleId>{5C22544A-7EE6-4342-B048-85BDC9FD1C3A}</a:tableStyleId>
              </a:tblPr>
              <a:tblGrid>
                <a:gridCol w="1371600"/>
                <a:gridCol w="1371600"/>
                <a:gridCol w="1371600"/>
                <a:gridCol w="1524000"/>
                <a:gridCol w="1219200"/>
                <a:gridCol w="1371600"/>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Literally</a:t>
                      </a:r>
                      <a:r>
                        <a:rPr lang="en-US" baseline="0" dirty="0" smtClean="0"/>
                        <a:t> Homeless?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David</a:t>
                      </a:r>
                      <a:endParaRPr lang="en-US" dirty="0"/>
                    </a:p>
                  </a:txBody>
                  <a:tcPr/>
                </a:tc>
                <a:tc>
                  <a:txBody>
                    <a:bodyPr/>
                    <a:lstStyle/>
                    <a:p>
                      <a:pPr algn="ctr"/>
                      <a:r>
                        <a:rPr lang="en-US" dirty="0" smtClean="0"/>
                        <a:t>MH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6 months</a:t>
                      </a:r>
                      <a:endParaRPr lang="en-US" dirty="0"/>
                    </a:p>
                  </a:txBody>
                  <a:tcPr/>
                </a:tc>
                <a:tc>
                  <a:txBody>
                    <a:bodyPr/>
                    <a:lstStyle/>
                    <a:p>
                      <a:pPr algn="ctr"/>
                      <a:r>
                        <a:rPr lang="en-US" dirty="0" smtClean="0"/>
                        <a:t>12</a:t>
                      </a:r>
                      <a:endParaRPr lang="en-US" dirty="0"/>
                    </a:p>
                  </a:txBody>
                  <a:tcPr/>
                </a:tc>
                <a:tc>
                  <a:txBody>
                    <a:bodyPr/>
                    <a:lstStyle/>
                    <a:p>
                      <a:pPr algn="ctr"/>
                      <a:r>
                        <a:rPr lang="en-US" dirty="0" smtClean="0"/>
                        <a:t>3</a:t>
                      </a:r>
                      <a:endParaRPr lang="en-US" dirty="0"/>
                    </a:p>
                  </a:txBody>
                  <a:tcPr/>
                </a:tc>
              </a:tr>
              <a:tr h="381000">
                <a:tc>
                  <a:txBody>
                    <a:bodyPr/>
                    <a:lstStyle/>
                    <a:p>
                      <a:pPr algn="ctr"/>
                      <a:r>
                        <a:rPr lang="en-US" dirty="0" smtClean="0"/>
                        <a:t>Jackie</a:t>
                      </a:r>
                      <a:endParaRPr lang="en-US" dirty="0"/>
                    </a:p>
                  </a:txBody>
                  <a:tcPr/>
                </a:tc>
                <a:tc>
                  <a:txBody>
                    <a:bodyPr/>
                    <a:lstStyle/>
                    <a:p>
                      <a:pPr algn="ctr"/>
                      <a:r>
                        <a:rPr lang="en-US" dirty="0" smtClean="0"/>
                        <a:t>AODA (</a:t>
                      </a:r>
                      <a:r>
                        <a:rPr lang="en-US" dirty="0" err="1" smtClean="0"/>
                        <a:t>ver</a:t>
                      </a:r>
                      <a:r>
                        <a:rPr lang="en-US" dirty="0" smtClean="0"/>
                        <a:t>)</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18</a:t>
                      </a:r>
                      <a:endParaRPr lang="en-US" dirty="0"/>
                    </a:p>
                  </a:txBody>
                  <a:tcPr/>
                </a:tc>
                <a:tc>
                  <a:txBody>
                    <a:bodyPr/>
                    <a:lstStyle/>
                    <a:p>
                      <a:pPr algn="ctr"/>
                      <a:r>
                        <a:rPr lang="en-US" dirty="0" smtClean="0"/>
                        <a:t>2</a:t>
                      </a:r>
                      <a:endParaRPr lang="en-US" dirty="0"/>
                    </a:p>
                  </a:txBody>
                  <a:tcPr/>
                </a:tc>
              </a:tr>
              <a:tr h="702527">
                <a:tc>
                  <a:txBody>
                    <a:bodyPr/>
                    <a:lstStyle/>
                    <a:p>
                      <a:pPr algn="ctr"/>
                      <a:r>
                        <a:rPr lang="en-US" dirty="0" smtClean="0"/>
                        <a:t>Billy</a:t>
                      </a:r>
                      <a:endParaRPr lang="en-US" dirty="0"/>
                    </a:p>
                  </a:txBody>
                  <a:tcPr/>
                </a:tc>
                <a:tc>
                  <a:txBody>
                    <a:bodyPr/>
                    <a:lstStyle/>
                    <a:p>
                      <a:pPr algn="ctr"/>
                      <a:r>
                        <a:rPr lang="en-US" dirty="0" smtClean="0"/>
                        <a:t>MH (SSI)</a:t>
                      </a:r>
                      <a:endParaRPr lang="en-US" dirty="0"/>
                    </a:p>
                  </a:txBody>
                  <a:tcPr/>
                </a:tc>
                <a:tc>
                  <a:txBody>
                    <a:bodyPr/>
                    <a:lstStyle/>
                    <a:p>
                      <a:pPr algn="ctr"/>
                      <a:r>
                        <a:rPr lang="en-US" dirty="0" smtClean="0"/>
                        <a:t>Yes – TH prior car</a:t>
                      </a:r>
                      <a:endParaRPr lang="en-US" dirty="0"/>
                    </a:p>
                  </a:txBody>
                  <a:tcPr/>
                </a:tc>
                <a:tc>
                  <a:txBody>
                    <a:bodyPr/>
                    <a:lstStyle/>
                    <a:p>
                      <a:pPr algn="ctr"/>
                      <a:r>
                        <a:rPr lang="en-US" dirty="0" smtClean="0"/>
                        <a:t>12 months TH 12 months car</a:t>
                      </a:r>
                      <a:endParaRPr lang="en-US" dirty="0"/>
                    </a:p>
                  </a:txBody>
                  <a:tcPr/>
                </a:tc>
                <a:tc>
                  <a:txBody>
                    <a:bodyPr/>
                    <a:lstStyle/>
                    <a:p>
                      <a:pPr algn="ctr"/>
                      <a:r>
                        <a:rPr lang="en-US" dirty="0" smtClean="0"/>
                        <a:t>11</a:t>
                      </a:r>
                      <a:endParaRPr lang="en-US" dirty="0"/>
                    </a:p>
                  </a:txBody>
                  <a:tcPr/>
                </a:tc>
                <a:tc>
                  <a:txBody>
                    <a:bodyPr/>
                    <a:lstStyle/>
                    <a:p>
                      <a:pPr algn="ctr"/>
                      <a:r>
                        <a:rPr lang="en-US" dirty="0" smtClean="0"/>
                        <a:t>4</a:t>
                      </a:r>
                      <a:endParaRPr lang="en-US" dirty="0"/>
                    </a:p>
                  </a:txBody>
                  <a:tcPr/>
                </a:tc>
              </a:tr>
              <a:tr h="702527">
                <a:tc>
                  <a:txBody>
                    <a:bodyPr/>
                    <a:lstStyle/>
                    <a:p>
                      <a:pPr algn="ctr"/>
                      <a:r>
                        <a:rPr lang="en-US" dirty="0" smtClean="0"/>
                        <a:t>Michelle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MH &amp;</a:t>
                      </a:r>
                      <a:r>
                        <a:rPr lang="en-US" baseline="0" dirty="0" smtClean="0"/>
                        <a:t> AODA (SSI)</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12 months</a:t>
                      </a:r>
                      <a:endParaRPr lang="en-US" dirty="0"/>
                    </a:p>
                  </a:txBody>
                  <a:tcPr/>
                </a:tc>
                <a:tc>
                  <a:txBody>
                    <a:bodyPr/>
                    <a:lstStyle/>
                    <a:p>
                      <a:pPr algn="ctr"/>
                      <a:r>
                        <a:rPr lang="en-US" dirty="0" smtClean="0"/>
                        <a:t>18</a:t>
                      </a:r>
                      <a:endParaRPr lang="en-US" dirty="0"/>
                    </a:p>
                  </a:txBody>
                  <a:tcPr/>
                </a:tc>
                <a:tc>
                  <a:txBody>
                    <a:bodyPr/>
                    <a:lstStyle/>
                    <a:p>
                      <a:pPr algn="ctr"/>
                      <a:r>
                        <a:rPr lang="en-US" dirty="0" smtClean="0"/>
                        <a:t>1</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533400" y="152400"/>
            <a:ext cx="5410200" cy="369332"/>
          </a:xfrm>
          <a:prstGeom prst="rect">
            <a:avLst/>
          </a:prstGeom>
          <a:noFill/>
        </p:spPr>
        <p:txBody>
          <a:bodyPr wrap="square" rtlCol="0">
            <a:spAutoFit/>
          </a:bodyPr>
          <a:lstStyle/>
          <a:p>
            <a:r>
              <a:rPr lang="en-US" b="1" dirty="0" smtClean="0">
                <a:solidFill>
                  <a:srgbClr val="002060"/>
                </a:solidFill>
              </a:rPr>
              <a:t>Example #1 – Answers &amp; Explanation</a:t>
            </a:r>
            <a:endParaRPr lang="en-US" b="1" dirty="0">
              <a:solidFill>
                <a:srgbClr val="002060"/>
              </a:solidFill>
            </a:endParaRPr>
          </a:p>
        </p:txBody>
      </p:sp>
      <p:sp>
        <p:nvSpPr>
          <p:cNvPr id="3" name="TextBox 2"/>
          <p:cNvSpPr txBox="1"/>
          <p:nvPr/>
        </p:nvSpPr>
        <p:spPr>
          <a:xfrm>
            <a:off x="228600" y="4343400"/>
            <a:ext cx="8763000" cy="2031325"/>
          </a:xfrm>
          <a:prstGeom prst="rect">
            <a:avLst/>
          </a:prstGeom>
          <a:noFill/>
        </p:spPr>
        <p:txBody>
          <a:bodyPr wrap="square" rtlCol="0">
            <a:spAutoFit/>
          </a:bodyPr>
          <a:lstStyle/>
          <a:p>
            <a:r>
              <a:rPr lang="en-US" dirty="0" smtClean="0"/>
              <a:t>Identify CH first:   </a:t>
            </a:r>
            <a:r>
              <a:rPr lang="en-US" dirty="0" smtClean="0">
                <a:solidFill>
                  <a:srgbClr val="FF0000"/>
                </a:solidFill>
              </a:rPr>
              <a:t>Michelle</a:t>
            </a:r>
          </a:p>
          <a:p>
            <a:endParaRPr lang="en-US" dirty="0" smtClean="0"/>
          </a:p>
          <a:p>
            <a:r>
              <a:rPr lang="en-US" dirty="0" smtClean="0"/>
              <a:t>Identify longest time category 1 homeless that is 12 cumulative months or more:  </a:t>
            </a:r>
          </a:p>
          <a:p>
            <a:r>
              <a:rPr lang="en-US" dirty="0" smtClean="0">
                <a:solidFill>
                  <a:srgbClr val="FF0000"/>
                </a:solidFill>
              </a:rPr>
              <a:t>None</a:t>
            </a:r>
          </a:p>
          <a:p>
            <a:endParaRPr lang="en-US" dirty="0" smtClean="0"/>
          </a:p>
          <a:p>
            <a:r>
              <a:rPr lang="en-US" dirty="0" smtClean="0"/>
              <a:t>Then, it goes to VI-SPDAT score:</a:t>
            </a:r>
          </a:p>
          <a:p>
            <a:r>
              <a:rPr lang="en-US" dirty="0" smtClean="0"/>
              <a:t>David (12) vs.  </a:t>
            </a:r>
            <a:r>
              <a:rPr lang="en-US" dirty="0" smtClean="0">
                <a:solidFill>
                  <a:srgbClr val="FF0000"/>
                </a:solidFill>
              </a:rPr>
              <a:t>Jackie (18)</a:t>
            </a:r>
            <a:endParaRPr lang="en-US" dirty="0"/>
          </a:p>
        </p:txBody>
      </p:sp>
    </p:spTree>
    <p:extLst>
      <p:ext uri="{BB962C8B-B14F-4D97-AF65-F5344CB8AC3E}">
        <p14:creationId xmlns:p14="http://schemas.microsoft.com/office/powerpoint/2010/main" val="15435980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Record Keeping</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1053233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Homeless - Evidence</a:t>
            </a:r>
            <a:endParaRPr lang="en-US" dirty="0"/>
          </a:p>
        </p:txBody>
      </p:sp>
      <p:sp>
        <p:nvSpPr>
          <p:cNvPr id="3" name="Content Placeholder 2"/>
          <p:cNvSpPr>
            <a:spLocks noGrp="1"/>
          </p:cNvSpPr>
          <p:nvPr>
            <p:ph idx="1"/>
          </p:nvPr>
        </p:nvSpPr>
        <p:spPr/>
        <p:txBody>
          <a:bodyPr/>
          <a:lstStyle/>
          <a:p>
            <a:r>
              <a:rPr lang="en-US" dirty="0" smtClean="0"/>
              <a:t>Documentation </a:t>
            </a:r>
            <a:r>
              <a:rPr lang="en-US" dirty="0"/>
              <a:t>of Chronic Homelessness requires verification of:</a:t>
            </a:r>
          </a:p>
          <a:p>
            <a:pPr lvl="1"/>
            <a:r>
              <a:rPr lang="en-US" dirty="0"/>
              <a:t>Disabling Condition </a:t>
            </a:r>
            <a:r>
              <a:rPr lang="en-US" b="1" dirty="0">
                <a:solidFill>
                  <a:srgbClr val="FF0000"/>
                </a:solidFill>
              </a:rPr>
              <a:t>and</a:t>
            </a:r>
          </a:p>
          <a:p>
            <a:pPr lvl="1"/>
            <a:r>
              <a:rPr lang="en-US" dirty="0"/>
              <a:t>Homeless Verification </a:t>
            </a:r>
            <a:r>
              <a:rPr lang="en-US" b="1" dirty="0">
                <a:solidFill>
                  <a:srgbClr val="FF0000"/>
                </a:solidFill>
              </a:rPr>
              <a:t>and</a:t>
            </a:r>
          </a:p>
          <a:p>
            <a:pPr lvl="1"/>
            <a:r>
              <a:rPr lang="en-US" dirty="0"/>
              <a:t>Duration of Homelessness.</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2942825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Disabling Condition - Evidence</a:t>
            </a:r>
            <a:endParaRPr lang="en-US" dirty="0"/>
          </a:p>
        </p:txBody>
      </p:sp>
      <p:sp>
        <p:nvSpPr>
          <p:cNvPr id="3" name="Content Placeholder 2"/>
          <p:cNvSpPr>
            <a:spLocks noGrp="1"/>
          </p:cNvSpPr>
          <p:nvPr>
            <p:ph idx="1"/>
          </p:nvPr>
        </p:nvSpPr>
        <p:spPr>
          <a:xfrm>
            <a:off x="581192" y="2228003"/>
            <a:ext cx="7989752" cy="4248997"/>
          </a:xfrm>
        </p:spPr>
        <p:txBody>
          <a:bodyPr>
            <a:normAutofit fontScale="77500" lnSpcReduction="20000"/>
          </a:bodyPr>
          <a:lstStyle/>
          <a:p>
            <a:pPr lvl="0"/>
            <a:r>
              <a:rPr lang="en-US" b="1" u="sng" dirty="0" smtClean="0"/>
              <a:t>Evidence </a:t>
            </a:r>
            <a:r>
              <a:rPr lang="en-US" b="1" u="sng" dirty="0"/>
              <a:t>of diagnosis with one or more of the following conditions: </a:t>
            </a:r>
          </a:p>
          <a:p>
            <a:pPr lvl="1"/>
            <a:r>
              <a:rPr lang="en-US" dirty="0"/>
              <a:t>substance use disorder, </a:t>
            </a:r>
          </a:p>
          <a:p>
            <a:pPr lvl="1"/>
            <a:r>
              <a:rPr lang="en-US" dirty="0"/>
              <a:t>serious mental illness, </a:t>
            </a:r>
          </a:p>
          <a:p>
            <a:pPr lvl="1"/>
            <a:r>
              <a:rPr lang="en-US" dirty="0"/>
              <a:t>developmental disability (as defined in Section 102 of the Developmental Disabilities Assistance Bill of Rights Act of 2000 (42 U.S.C. 15002), </a:t>
            </a:r>
          </a:p>
          <a:p>
            <a:pPr lvl="1"/>
            <a:r>
              <a:rPr lang="en-US" dirty="0"/>
              <a:t>post-traumatic stress disorder, </a:t>
            </a:r>
          </a:p>
          <a:p>
            <a:pPr lvl="1"/>
            <a:r>
              <a:rPr lang="en-US" dirty="0"/>
              <a:t>cognitive impairments resulting from brain injury, </a:t>
            </a:r>
            <a:r>
              <a:rPr lang="en-US" b="1" dirty="0"/>
              <a:t>or</a:t>
            </a:r>
            <a:r>
              <a:rPr lang="en-US" dirty="0"/>
              <a:t> </a:t>
            </a:r>
          </a:p>
          <a:p>
            <a:pPr lvl="1"/>
            <a:r>
              <a:rPr lang="en-US" dirty="0"/>
              <a:t>chronic physical illness or disability.  </a:t>
            </a:r>
          </a:p>
          <a:p>
            <a:endParaRPr lang="en-US" dirty="0"/>
          </a:p>
          <a:p>
            <a:r>
              <a:rPr lang="en-US" b="1" u="sng" dirty="0"/>
              <a:t>Evidence of this criterion must include one of the following:  </a:t>
            </a:r>
          </a:p>
          <a:p>
            <a:pPr lvl="1"/>
            <a:r>
              <a:rPr lang="en-US" dirty="0"/>
              <a:t>Written verification of the condition from a professional licensed by the state to diagnose and treat the condition;  </a:t>
            </a:r>
          </a:p>
          <a:p>
            <a:pPr lvl="1"/>
            <a:r>
              <a:rPr lang="en-US" dirty="0"/>
              <a:t>Written verification from the Social Security Administration; </a:t>
            </a:r>
          </a:p>
          <a:p>
            <a:pPr lvl="1"/>
            <a:r>
              <a:rPr lang="en-US" dirty="0"/>
              <a:t>Copies of a disability check (e.g., Social Security Disability Insurance check or Veterans Disability Compensation);  </a:t>
            </a:r>
          </a:p>
          <a:p>
            <a:pPr lvl="1"/>
            <a:r>
              <a:rPr lang="en-US" dirty="0"/>
              <a:t>Intake staff (or referral staff) observation that is </a:t>
            </a:r>
            <a:r>
              <a:rPr lang="en-US" dirty="0">
                <a:solidFill>
                  <a:srgbClr val="FF0000"/>
                </a:solidFill>
              </a:rPr>
              <a:t>confirmed by written verification </a:t>
            </a:r>
            <a:r>
              <a:rPr lang="en-US" dirty="0"/>
              <a:t>of the condition from a professional licensed by the state to diagnose and treat the condition that is confirmed </a:t>
            </a:r>
            <a:r>
              <a:rPr lang="en-US" dirty="0">
                <a:solidFill>
                  <a:srgbClr val="FF0000"/>
                </a:solidFill>
              </a:rPr>
              <a:t>no later than 45 days </a:t>
            </a:r>
            <a:r>
              <a:rPr lang="en-US" dirty="0"/>
              <a:t>of the application for assistance and accompanied with one of the types of evidence above; </a:t>
            </a:r>
            <a:r>
              <a:rPr lang="en-US" b="1" dirty="0"/>
              <a:t>or</a:t>
            </a:r>
            <a:r>
              <a:rPr lang="en-US" dirty="0"/>
              <a:t>  </a:t>
            </a:r>
          </a:p>
          <a:p>
            <a:pPr lvl="1"/>
            <a:r>
              <a:rPr lang="en-US" dirty="0"/>
              <a:t>Other documentation approved by HUD. </a:t>
            </a:r>
          </a:p>
          <a:p>
            <a:endParaRPr lang="en-US" dirty="0"/>
          </a:p>
        </p:txBody>
      </p:sp>
      <p:sp>
        <p:nvSpPr>
          <p:cNvPr id="4" name="Rectangle 3"/>
          <p:cNvSpPr/>
          <p:nvPr/>
        </p:nvSpPr>
        <p:spPr>
          <a:xfrm>
            <a:off x="3352800" y="6304002"/>
            <a:ext cx="5638800" cy="553998"/>
          </a:xfrm>
          <a:prstGeom prst="rect">
            <a:avLst/>
          </a:prstGeom>
        </p:spPr>
        <p:txBody>
          <a:bodyPr wrap="square">
            <a:spAutoFit/>
          </a:bodyPr>
          <a:lstStyle/>
          <a:p>
            <a:r>
              <a:rPr lang="en-US" sz="1500" b="1" dirty="0"/>
              <a:t>Balance of State approved Certification of Disability form </a:t>
            </a:r>
            <a:r>
              <a:rPr lang="en-US" sz="1500" dirty="0"/>
              <a:t>- </a:t>
            </a:r>
            <a:r>
              <a:rPr lang="en-US" sz="1500" dirty="0">
                <a:hlinkClick r:id="rId2"/>
              </a:rPr>
              <a:t>http://www.wiboscoc.org/boscoc-standards-and-policies.html</a:t>
            </a:r>
            <a:r>
              <a:rPr lang="en-US" sz="1500" dirty="0"/>
              <a:t> </a:t>
            </a:r>
          </a:p>
        </p:txBody>
      </p:sp>
      <p:pic>
        <p:nvPicPr>
          <p:cNvPr id="5" name="Picture 2"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6317591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Homelessness - Evidence</a:t>
            </a:r>
            <a:endParaRPr lang="en-US" dirty="0"/>
          </a:p>
        </p:txBody>
      </p:sp>
      <p:sp>
        <p:nvSpPr>
          <p:cNvPr id="3" name="Content Placeholder 2"/>
          <p:cNvSpPr>
            <a:spLocks noGrp="1"/>
          </p:cNvSpPr>
          <p:nvPr>
            <p:ph idx="1"/>
          </p:nvPr>
        </p:nvSpPr>
        <p:spPr>
          <a:xfrm>
            <a:off x="581192" y="2228003"/>
            <a:ext cx="7989752" cy="4401397"/>
          </a:xfrm>
        </p:spPr>
        <p:txBody>
          <a:bodyPr>
            <a:normAutofit lnSpcReduction="10000"/>
          </a:bodyPr>
          <a:lstStyle/>
          <a:p>
            <a:r>
              <a:rPr lang="en-US" dirty="0" smtClean="0"/>
              <a:t>Evidence </a:t>
            </a:r>
            <a:r>
              <a:rPr lang="en-US" dirty="0"/>
              <a:t>of an individual or head of household’s current living situation may be documented by: </a:t>
            </a:r>
          </a:p>
          <a:p>
            <a:pPr lvl="1"/>
            <a:r>
              <a:rPr lang="en-US" dirty="0" smtClean="0"/>
              <a:t>An HMIS record or record from a comparable database</a:t>
            </a:r>
          </a:p>
          <a:p>
            <a:pPr lvl="1"/>
            <a:r>
              <a:rPr lang="en-US" dirty="0" smtClean="0"/>
              <a:t>A </a:t>
            </a:r>
            <a:r>
              <a:rPr lang="en-US" dirty="0"/>
              <a:t>written observation by an outreach </a:t>
            </a:r>
            <a:r>
              <a:rPr lang="en-US" dirty="0" smtClean="0"/>
              <a:t>worker of the condition where the individual was living</a:t>
            </a:r>
            <a:endParaRPr lang="en-US" dirty="0"/>
          </a:p>
          <a:p>
            <a:pPr lvl="1"/>
            <a:r>
              <a:rPr lang="en-US" dirty="0" smtClean="0"/>
              <a:t>A </a:t>
            </a:r>
            <a:r>
              <a:rPr lang="en-US" dirty="0"/>
              <a:t>written referral by housing or service provider, or </a:t>
            </a:r>
          </a:p>
          <a:p>
            <a:pPr lvl="1"/>
            <a:r>
              <a:rPr lang="en-US" dirty="0" smtClean="0"/>
              <a:t>A </a:t>
            </a:r>
            <a:r>
              <a:rPr lang="en-US" dirty="0"/>
              <a:t>certification by the household seeking assistance that demonstrates that the individual or head of household is currently homeless and living in a place not meant for human habitation, in an emergency shelter, or a safe haven. </a:t>
            </a:r>
          </a:p>
          <a:p>
            <a:pPr lvl="2"/>
            <a:r>
              <a:rPr lang="en-US" dirty="0"/>
              <a:t>Note this should be the last resort with due diligence and documented efforts to gain 3</a:t>
            </a:r>
            <a:r>
              <a:rPr lang="en-US" baseline="30000" dirty="0"/>
              <a:t>rd</a:t>
            </a:r>
            <a:r>
              <a:rPr lang="en-US" dirty="0"/>
              <a:t> party written or oral verification first.</a:t>
            </a:r>
          </a:p>
          <a:p>
            <a:pPr marL="205740" lvl="1" indent="0">
              <a:buNone/>
            </a:pPr>
            <a:endParaRPr lang="en-US" dirty="0">
              <a:solidFill>
                <a:schemeClr val="tx1"/>
              </a:solidFill>
            </a:endParaRPr>
          </a:p>
          <a:p>
            <a:pPr marL="150876" lvl="2" indent="0">
              <a:spcBef>
                <a:spcPts val="750"/>
              </a:spcBef>
              <a:buNone/>
            </a:pPr>
            <a:r>
              <a:rPr lang="en-US" b="1" dirty="0">
                <a:solidFill>
                  <a:schemeClr val="tx1"/>
                </a:solidFill>
              </a:rPr>
              <a:t>Balance of State approved Homeless Verification form </a:t>
            </a:r>
            <a:r>
              <a:rPr lang="en-US" dirty="0">
                <a:solidFill>
                  <a:schemeClr val="tx1"/>
                </a:solidFill>
              </a:rPr>
              <a:t>-  </a:t>
            </a:r>
            <a:r>
              <a:rPr lang="en-US" dirty="0">
                <a:solidFill>
                  <a:schemeClr val="tx1"/>
                </a:solidFill>
                <a:hlinkClick r:id="rId2"/>
              </a:rPr>
              <a:t>http://www.wiboscoc.org/boscoc-standards-and-policies.html</a:t>
            </a:r>
            <a:r>
              <a:rPr lang="en-US" dirty="0">
                <a:solidFill>
                  <a:schemeClr val="tx1"/>
                </a:solidFill>
              </a:rPr>
              <a:t> </a:t>
            </a:r>
          </a:p>
          <a:p>
            <a:endParaRPr lang="en-US" dirty="0" smtClean="0"/>
          </a:p>
          <a:p>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0006452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Institution - Evidence</a:t>
            </a:r>
            <a:endParaRPr lang="en-US" dirty="0"/>
          </a:p>
        </p:txBody>
      </p:sp>
      <p:sp>
        <p:nvSpPr>
          <p:cNvPr id="3" name="Content Placeholder 2"/>
          <p:cNvSpPr>
            <a:spLocks noGrp="1"/>
          </p:cNvSpPr>
          <p:nvPr>
            <p:ph idx="1"/>
          </p:nvPr>
        </p:nvSpPr>
        <p:spPr>
          <a:xfrm>
            <a:off x="581192" y="2228003"/>
            <a:ext cx="7989752" cy="3944197"/>
          </a:xfrm>
        </p:spPr>
        <p:txBody>
          <a:bodyPr>
            <a:normAutofit fontScale="92500" lnSpcReduction="20000"/>
          </a:bodyPr>
          <a:lstStyle/>
          <a:p>
            <a:r>
              <a:rPr lang="en-US" dirty="0" smtClean="0">
                <a:solidFill>
                  <a:schemeClr val="tx1"/>
                </a:solidFill>
              </a:rPr>
              <a:t>If the client has been residing in an institutional care facility for fewer than 90 days and was in a place not meant for human habitation, a safe haven, or an emergency shelter immediately prior to entering the facility, the evidence required includes:</a:t>
            </a:r>
          </a:p>
          <a:p>
            <a:endParaRPr lang="en-US" dirty="0" smtClean="0">
              <a:solidFill>
                <a:schemeClr val="tx1"/>
              </a:solidFill>
            </a:endParaRPr>
          </a:p>
          <a:p>
            <a:pPr lvl="1"/>
            <a:r>
              <a:rPr lang="en-US" i="0" dirty="0" smtClean="0">
                <a:solidFill>
                  <a:schemeClr val="tx1"/>
                </a:solidFill>
              </a:rPr>
              <a:t>Discharge paperwork or a written or oral referral from a social worker, case manager, or other appropriate official of the institutional care facility stating the beginning &amp; end dates of time.  </a:t>
            </a:r>
          </a:p>
          <a:p>
            <a:pPr lvl="2"/>
            <a:r>
              <a:rPr lang="en-US" dirty="0" smtClean="0">
                <a:solidFill>
                  <a:schemeClr val="tx1"/>
                </a:solidFill>
              </a:rPr>
              <a:t>All oral statements must be recorded by the intake worker</a:t>
            </a:r>
          </a:p>
          <a:p>
            <a:pPr lvl="1"/>
            <a:endParaRPr lang="en-US" i="0" dirty="0" smtClean="0">
              <a:solidFill>
                <a:schemeClr val="tx1"/>
              </a:solidFill>
            </a:endParaRPr>
          </a:p>
          <a:p>
            <a:pPr lvl="1"/>
            <a:r>
              <a:rPr lang="en-US" i="0" dirty="0" smtClean="0">
                <a:solidFill>
                  <a:schemeClr val="tx1"/>
                </a:solidFill>
              </a:rPr>
              <a:t>If 3</a:t>
            </a:r>
            <a:r>
              <a:rPr lang="en-US" i="0" baseline="30000" dirty="0" smtClean="0">
                <a:solidFill>
                  <a:schemeClr val="tx1"/>
                </a:solidFill>
              </a:rPr>
              <a:t>rd</a:t>
            </a:r>
            <a:r>
              <a:rPr lang="en-US" i="0" dirty="0" smtClean="0">
                <a:solidFill>
                  <a:schemeClr val="tx1"/>
                </a:solidFill>
              </a:rPr>
              <a:t> party evidence is not obtainable, a written record of the intake worker’s due diligence in attempting to obtain the evidence AND a certification by the individual seeking assistance that states that s/he is exiting or has just exited an institutional care facility where s/he resided for fewer than 90 days.</a:t>
            </a:r>
          </a:p>
          <a:p>
            <a:pPr lvl="1"/>
            <a:endParaRPr lang="en-US" i="0" dirty="0" smtClean="0">
              <a:solidFill>
                <a:schemeClr val="tx1"/>
              </a:solidFill>
            </a:endParaRPr>
          </a:p>
          <a:p>
            <a:pPr lvl="1"/>
            <a:r>
              <a:rPr lang="en-US" i="0" dirty="0" smtClean="0">
                <a:solidFill>
                  <a:schemeClr val="tx1"/>
                </a:solidFill>
              </a:rPr>
              <a:t>Must have evidence of category 1 homeless prior to entering facility</a:t>
            </a:r>
            <a:endParaRPr lang="en-US" i="0" dirty="0">
              <a:solidFill>
                <a:schemeClr val="tx1"/>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1548196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Duration - Evidence</a:t>
            </a:r>
            <a:endParaRPr lang="en-US" dirty="0"/>
          </a:p>
        </p:txBody>
      </p:sp>
      <p:sp>
        <p:nvSpPr>
          <p:cNvPr id="3" name="Content Placeholder 2"/>
          <p:cNvSpPr>
            <a:spLocks noGrp="1"/>
          </p:cNvSpPr>
          <p:nvPr>
            <p:ph idx="1"/>
          </p:nvPr>
        </p:nvSpPr>
        <p:spPr>
          <a:xfrm>
            <a:off x="581192" y="1981200"/>
            <a:ext cx="7989752" cy="4876799"/>
          </a:xfrm>
        </p:spPr>
        <p:txBody>
          <a:bodyPr>
            <a:normAutofit fontScale="77500" lnSpcReduction="20000"/>
          </a:bodyPr>
          <a:lstStyle/>
          <a:p>
            <a:r>
              <a:rPr lang="en-US" dirty="0" smtClean="0"/>
              <a:t>There </a:t>
            </a:r>
            <a:r>
              <a:rPr lang="en-US" dirty="0"/>
              <a:t>must be documentation that the homeless occasion was continuous, for a year period, </a:t>
            </a:r>
            <a:r>
              <a:rPr lang="en-US" u="sng" dirty="0"/>
              <a:t>without a break </a:t>
            </a:r>
            <a:r>
              <a:rPr lang="en-US" dirty="0"/>
              <a:t>in living or residing in a place not meant for human habitation, a safe haven, or in an emergency shelter.  </a:t>
            </a:r>
          </a:p>
          <a:p>
            <a:pPr lvl="1"/>
            <a:r>
              <a:rPr lang="en-US" dirty="0"/>
              <a:t>A “break” is considered at least seven or more consecutive nights not residing in a place not meant for human habitation, in shelter, or in a safe haven.  </a:t>
            </a:r>
          </a:p>
          <a:p>
            <a:pPr lvl="1"/>
            <a:endParaRPr lang="en-US" dirty="0"/>
          </a:p>
          <a:p>
            <a:r>
              <a:rPr lang="en-US" dirty="0"/>
              <a:t>At least 9 months of the 1-year period must be documented by one of the following: </a:t>
            </a:r>
          </a:p>
          <a:p>
            <a:pPr lvl="1"/>
            <a:r>
              <a:rPr lang="en-US" dirty="0"/>
              <a:t>HMIS data,</a:t>
            </a:r>
          </a:p>
          <a:p>
            <a:pPr lvl="1"/>
            <a:r>
              <a:rPr lang="en-US" dirty="0"/>
              <a:t>a written referral, or</a:t>
            </a:r>
          </a:p>
          <a:p>
            <a:pPr lvl="1"/>
            <a:r>
              <a:rPr lang="en-US" dirty="0"/>
              <a:t>a written observation by an outreach worker. </a:t>
            </a:r>
          </a:p>
          <a:p>
            <a:pPr lvl="1"/>
            <a:endParaRPr lang="en-US" dirty="0"/>
          </a:p>
          <a:p>
            <a:r>
              <a:rPr lang="en-US" b="1" u="sng" dirty="0"/>
              <a:t>Only in rare &amp; most extreme cases, </a:t>
            </a:r>
            <a:r>
              <a:rPr lang="en-US" dirty="0"/>
              <a:t>HUD will allow an intake worker to obtain a certification from the individual or head of household seeking assistance verifying the entire length of homelessness. There must be evidence of the efforts made to obtain third-party evidence as well as documentation of the severity of the situation in which the individual or head of household has been living.  </a:t>
            </a:r>
          </a:p>
          <a:p>
            <a:endParaRPr lang="en-US" b="1" dirty="0">
              <a:solidFill>
                <a:srgbClr val="FF0000"/>
              </a:solidFill>
            </a:endParaRPr>
          </a:p>
          <a:p>
            <a:r>
              <a:rPr lang="en-US" b="1" dirty="0">
                <a:solidFill>
                  <a:srgbClr val="FF0000"/>
                </a:solidFill>
              </a:rPr>
              <a:t>Note:  A single encounter with a homeless service provider on a single day within 1 month that is documented through third-party documentation is sufficient to consider an individual or family as homeless for the entire month unless there is any evidence that the household has had a break in homeless status during that month (e.g., evidence in HMIS of a stay in transitional housing). </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044724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Episodic Duration - Evidence</a:t>
            </a:r>
            <a:endParaRPr lang="en-US" dirty="0"/>
          </a:p>
        </p:txBody>
      </p:sp>
      <p:sp>
        <p:nvSpPr>
          <p:cNvPr id="3" name="Content Placeholder 2"/>
          <p:cNvSpPr>
            <a:spLocks noGrp="1"/>
          </p:cNvSpPr>
          <p:nvPr>
            <p:ph idx="1"/>
          </p:nvPr>
        </p:nvSpPr>
        <p:spPr>
          <a:xfrm>
            <a:off x="581192" y="2228003"/>
            <a:ext cx="7989752" cy="4325197"/>
          </a:xfrm>
        </p:spPr>
        <p:txBody>
          <a:bodyPr>
            <a:normAutofit fontScale="92500" lnSpcReduction="20000"/>
          </a:bodyPr>
          <a:lstStyle/>
          <a:p>
            <a:r>
              <a:rPr lang="en-US" dirty="0" smtClean="0"/>
              <a:t>There </a:t>
            </a:r>
            <a:r>
              <a:rPr lang="en-US" dirty="0"/>
              <a:t>must be documentation to verify that the head of household experienced at least 4, </a:t>
            </a:r>
            <a:r>
              <a:rPr lang="en-US" u="sng" dirty="0"/>
              <a:t>separate</a:t>
            </a:r>
            <a:r>
              <a:rPr lang="en-US" dirty="0"/>
              <a:t>, occasions of homelessness in the past 3 years.  </a:t>
            </a:r>
          </a:p>
          <a:p>
            <a:endParaRPr lang="en-US" dirty="0"/>
          </a:p>
          <a:p>
            <a:r>
              <a:rPr lang="en-US" dirty="0"/>
              <a:t>At least 3 of the 4 episodes must be documented by either:  </a:t>
            </a:r>
          </a:p>
          <a:p>
            <a:pPr lvl="1"/>
            <a:r>
              <a:rPr lang="en-US" dirty="0"/>
              <a:t>HMIS data,</a:t>
            </a:r>
          </a:p>
          <a:p>
            <a:pPr lvl="1"/>
            <a:r>
              <a:rPr lang="en-US" dirty="0"/>
              <a:t>a written referral, or</a:t>
            </a:r>
          </a:p>
          <a:p>
            <a:pPr lvl="1"/>
            <a:r>
              <a:rPr lang="en-US" dirty="0"/>
              <a:t>a written observation.  </a:t>
            </a:r>
          </a:p>
          <a:p>
            <a:r>
              <a:rPr lang="en-US" dirty="0"/>
              <a:t>Any additional episode(s) may be documented by a self-certification with no other supporting documentation.  </a:t>
            </a:r>
          </a:p>
          <a:p>
            <a:endParaRPr lang="en-US" dirty="0"/>
          </a:p>
          <a:p>
            <a:r>
              <a:rPr lang="en-US" b="1" dirty="0" smtClean="0"/>
              <a:t>Only in rare &amp; most extreme cases</a:t>
            </a:r>
            <a:r>
              <a:rPr lang="en-US" dirty="0" smtClean="0"/>
              <a:t>, HUD will allow an intake worker to obtain a certification from the individual or head of household seeking assistance in place of the third-party documentation. There must be evidence of the efforts made to obtain third-party evidence as well as documentation of the severity of the situation in which the individual or head of household has been living</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674399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Key Terms &amp; Definitions</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1485800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normAutofit fontScale="92500"/>
          </a:bodyPr>
          <a:lstStyle/>
          <a:p>
            <a:r>
              <a:rPr lang="en-US" dirty="0" smtClean="0"/>
              <a:t>Each break in homelessness of at least 7 consecutive nights not living or residing in a place not meant for human habitation, a safe haven, or in an emergency shelter between separate occasions </a:t>
            </a:r>
            <a:r>
              <a:rPr lang="en-US" u="sng" dirty="0" smtClean="0"/>
              <a:t>must be documented with evidence </a:t>
            </a:r>
            <a:r>
              <a:rPr lang="en-US" dirty="0" smtClean="0"/>
              <a:t>– including:</a:t>
            </a:r>
          </a:p>
          <a:p>
            <a:pPr lvl="1"/>
            <a:r>
              <a:rPr lang="en-US" i="0" dirty="0" smtClean="0"/>
              <a:t>HMIS</a:t>
            </a:r>
          </a:p>
          <a:p>
            <a:pPr lvl="1"/>
            <a:r>
              <a:rPr lang="en-US" i="0" dirty="0" smtClean="0"/>
              <a:t>Written observation by an outreach worker of the conditions where the individual was living</a:t>
            </a:r>
          </a:p>
          <a:p>
            <a:pPr lvl="1"/>
            <a:r>
              <a:rPr lang="en-US" i="0" dirty="0" smtClean="0"/>
              <a:t>Written referral by another housing or service provider</a:t>
            </a:r>
          </a:p>
          <a:p>
            <a:pPr lvl="1"/>
            <a:r>
              <a:rPr lang="en-US" i="0" dirty="0" smtClean="0"/>
              <a:t>Certification by individual seeking assistance AND intake worker’s documentation of the living situation of the individual/family seeking assistance AND steps taken to obtain preferred evidence (</a:t>
            </a:r>
            <a:r>
              <a:rPr lang="en-US" i="0" dirty="0"/>
              <a:t>3</a:t>
            </a:r>
            <a:r>
              <a:rPr lang="en-US" i="0" baseline="30000" dirty="0"/>
              <a:t>rd</a:t>
            </a:r>
            <a:r>
              <a:rPr lang="en-US" i="0" dirty="0"/>
              <a:t> Party, written observation, and written </a:t>
            </a:r>
            <a:r>
              <a:rPr lang="en-US" i="0" dirty="0" smtClean="0"/>
              <a:t>referral).</a:t>
            </a:r>
          </a:p>
          <a:p>
            <a:pPr lvl="1"/>
            <a:endParaRPr lang="en-US" i="0" dirty="0"/>
          </a:p>
          <a:p>
            <a:pPr marL="397764" lvl="1" indent="0">
              <a:buNone/>
            </a:pPr>
            <a:r>
              <a:rPr lang="en-US" dirty="0" smtClean="0"/>
              <a:t> </a:t>
            </a:r>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4173858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Self-Certification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least 75% of the chronically homeless individuals or families assisted by project during an operating year can have NO MORE than 3 months of homelessness documented through self-certification.</a:t>
            </a:r>
          </a:p>
          <a:p>
            <a:pPr lvl="1"/>
            <a:r>
              <a:rPr lang="en-US" i="0" dirty="0" smtClean="0"/>
              <a:t>Said another way, no more than 25% of the chronically homeless individuals or families assisted by a project during an operating year can have more than 3 months of homelessness documented through self-certification.</a:t>
            </a:r>
          </a:p>
          <a:p>
            <a:pPr lvl="1"/>
            <a:endParaRPr lang="en-US" dirty="0" smtClean="0"/>
          </a:p>
          <a:p>
            <a:r>
              <a:rPr lang="en-US" u="sng" dirty="0" smtClean="0"/>
              <a:t>Any </a:t>
            </a:r>
            <a:r>
              <a:rPr lang="en-US" dirty="0" smtClean="0"/>
              <a:t>self-certification requires thorough documentation of attempts to obtain 3</a:t>
            </a:r>
            <a:r>
              <a:rPr lang="en-US" baseline="30000" dirty="0" smtClean="0"/>
              <a:t>rd</a:t>
            </a:r>
            <a:r>
              <a:rPr lang="en-US" dirty="0" smtClean="0"/>
              <a:t> party documentation AND why 3</a:t>
            </a:r>
            <a:r>
              <a:rPr lang="en-US" baseline="30000" dirty="0" smtClean="0"/>
              <a:t>rd</a:t>
            </a:r>
            <a:r>
              <a:rPr lang="en-US" dirty="0" smtClean="0"/>
              <a:t> party documentation was not obtained.</a:t>
            </a:r>
          </a:p>
          <a:p>
            <a:endParaRPr lang="en-US" dirty="0" smtClean="0"/>
          </a:p>
          <a:p>
            <a:r>
              <a:rPr lang="en-US" dirty="0" smtClean="0">
                <a:solidFill>
                  <a:srgbClr val="FF0000"/>
                </a:solidFill>
              </a:rPr>
              <a:t>This limitation does not apply to documentation of breaks in homelessness between separate occasions.</a:t>
            </a:r>
          </a:p>
          <a:p>
            <a:pPr lvl="1"/>
            <a:r>
              <a:rPr lang="en-US" i="0" dirty="0" smtClean="0"/>
              <a:t>Breaks can be documented entirely on self-report by the individual seeking assistance.</a:t>
            </a:r>
            <a:endParaRPr lang="en-US" i="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5928736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Coordinated Entry</a:t>
            </a:r>
            <a:endParaRPr lang="en-US" b="1" dirty="0"/>
          </a:p>
        </p:txBody>
      </p:sp>
      <p:pic>
        <p:nvPicPr>
          <p:cNvPr id="3"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0229063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Prioritization Lists</a:t>
            </a:r>
            <a:endParaRPr lang="en-US" dirty="0"/>
          </a:p>
        </p:txBody>
      </p:sp>
      <p:sp>
        <p:nvSpPr>
          <p:cNvPr id="5" name="Content Placeholder 4"/>
          <p:cNvSpPr>
            <a:spLocks noGrp="1"/>
          </p:cNvSpPr>
          <p:nvPr>
            <p:ph idx="1"/>
          </p:nvPr>
        </p:nvSpPr>
        <p:spPr>
          <a:xfrm>
            <a:off x="581192" y="2228003"/>
            <a:ext cx="7989752" cy="3867997"/>
          </a:xfrm>
        </p:spPr>
        <p:txBody>
          <a:bodyPr/>
          <a:lstStyle/>
          <a:p>
            <a:r>
              <a:rPr lang="en-US" dirty="0" smtClean="0"/>
              <a:t>The HMIS prioritization list and the Non-WISP prioritization list sort and prioritize based on the approved BOS order of priority for all programs.  </a:t>
            </a:r>
          </a:p>
          <a:p>
            <a:endParaRPr lang="en-US" dirty="0" smtClean="0"/>
          </a:p>
          <a:p>
            <a:r>
              <a:rPr lang="en-US" dirty="0" smtClean="0"/>
              <a:t>Something not working?</a:t>
            </a:r>
          </a:p>
          <a:p>
            <a:pPr lvl="1"/>
            <a:r>
              <a:rPr lang="en-US" dirty="0" smtClean="0"/>
              <a:t>If you notice that the HMIS prioritization list is not prioritizing the way you believe it should be, please contact your HMIS system administrator for your area. </a:t>
            </a:r>
          </a:p>
          <a:p>
            <a:pPr lvl="1"/>
            <a:r>
              <a:rPr lang="en-US" dirty="0" smtClean="0"/>
              <a:t>If you notice that the Non-WISP prioritization list is not prioritizing the way you believe it should be, please contact the COC Director at </a:t>
            </a:r>
            <a:r>
              <a:rPr lang="en-US" dirty="0" smtClean="0">
                <a:hlinkClick r:id="rId2"/>
              </a:rPr>
              <a:t>carrie.poser@wibos.org</a:t>
            </a:r>
            <a:r>
              <a:rPr lang="en-US" dirty="0" smtClean="0"/>
              <a:t>. </a:t>
            </a:r>
          </a:p>
          <a:p>
            <a:endParaRPr lang="en-US" dirty="0"/>
          </a:p>
        </p:txBody>
      </p:sp>
      <p:pic>
        <p:nvPicPr>
          <p:cNvPr id="6" name="Picture 5"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5120633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Prioritization List &amp; Referrals</a:t>
            </a:r>
            <a:endParaRPr lang="en-US" b="1" dirty="0"/>
          </a:p>
        </p:txBody>
      </p:sp>
      <p:sp>
        <p:nvSpPr>
          <p:cNvPr id="3" name="Content Placeholder 2"/>
          <p:cNvSpPr>
            <a:spLocks noGrp="1"/>
          </p:cNvSpPr>
          <p:nvPr>
            <p:ph idx="1"/>
          </p:nvPr>
        </p:nvSpPr>
        <p:spPr/>
        <p:txBody>
          <a:bodyPr>
            <a:normAutofit/>
          </a:bodyPr>
          <a:lstStyle/>
          <a:p>
            <a:pPr indent="0" algn="ctr">
              <a:buNone/>
            </a:pPr>
            <a:r>
              <a:rPr lang="en-US" sz="2500" b="1" i="1" dirty="0">
                <a:solidFill>
                  <a:schemeClr val="tx1"/>
                </a:solidFill>
              </a:rPr>
              <a:t>It is prohibited for any HUD-funded homelessness assistance programs to serve individuals and/or families experiencing homelessness or who are at imminent risk of homelessness, without the household first going through the Coordinated Assessment System and receiving a referral to the Prioritization List.</a:t>
            </a:r>
            <a:endParaRPr lang="en-US" sz="2500" dirty="0">
              <a:solidFill>
                <a:schemeClr val="tx1"/>
              </a:solidFill>
            </a:endParaRP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0132572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or incorrect information</a:t>
            </a:r>
            <a:endParaRPr lang="en-US" dirty="0"/>
          </a:p>
        </p:txBody>
      </p:sp>
      <p:sp>
        <p:nvSpPr>
          <p:cNvPr id="3" name="Content Placeholder 2"/>
          <p:cNvSpPr>
            <a:spLocks noGrp="1"/>
          </p:cNvSpPr>
          <p:nvPr>
            <p:ph idx="1"/>
          </p:nvPr>
        </p:nvSpPr>
        <p:spPr>
          <a:xfrm>
            <a:off x="581192" y="1905000"/>
            <a:ext cx="7989752" cy="4724399"/>
          </a:xfrm>
        </p:spPr>
        <p:txBody>
          <a:bodyPr/>
          <a:lstStyle/>
          <a:p>
            <a:r>
              <a:rPr lang="en-US" dirty="0" smtClean="0"/>
              <a:t>What happens when there is missing or incorrect data on the prioritization list? Can you ignore what is on the list?  </a:t>
            </a:r>
          </a:p>
          <a:p>
            <a:pPr lvl="1"/>
            <a:r>
              <a:rPr lang="en-US" dirty="0" smtClean="0"/>
              <a:t>No, you cannot ignore what is on the list. </a:t>
            </a:r>
          </a:p>
          <a:p>
            <a:pPr lvl="1"/>
            <a:r>
              <a:rPr lang="en-US" dirty="0" smtClean="0"/>
              <a:t>If referring agencies have not done their due diligence to make sure their data is correct and up-to-date, it is their responsibility to fix it. </a:t>
            </a:r>
          </a:p>
          <a:p>
            <a:pPr lvl="1"/>
            <a:r>
              <a:rPr lang="en-US" dirty="0" smtClean="0"/>
              <a:t>If you are having difficulties engaging with these partners, please contact your ETH lead, HMIS system administrator for your area, your COC lead, and the COC Director.  </a:t>
            </a:r>
          </a:p>
          <a:p>
            <a:pPr lvl="1"/>
            <a:r>
              <a:rPr lang="en-US" dirty="0" smtClean="0"/>
              <a:t>Coordinated Entry relies on everyone doing their part. </a:t>
            </a:r>
            <a:r>
              <a:rPr lang="en-US" dirty="0"/>
              <a:t> </a:t>
            </a:r>
            <a:r>
              <a:rPr lang="en-US" dirty="0" smtClean="0"/>
              <a:t>This </a:t>
            </a:r>
            <a:r>
              <a:rPr lang="en-US" dirty="0"/>
              <a:t>process will breakdown without that commitment. </a:t>
            </a:r>
          </a:p>
          <a:p>
            <a:pPr lvl="2"/>
            <a:r>
              <a:rPr lang="en-US" dirty="0" smtClean="0"/>
              <a:t>Housing providers rely on the shelters and other referring entities to provide accurate information.  </a:t>
            </a:r>
          </a:p>
          <a:p>
            <a:pPr lvl="2"/>
            <a:r>
              <a:rPr lang="en-US" dirty="0" smtClean="0"/>
              <a:t>Shelters and other referring entities rely on housing providers to enroll their clients.</a:t>
            </a:r>
            <a:endParaRPr lang="en-US" dirty="0"/>
          </a:p>
        </p:txBody>
      </p:sp>
    </p:spTree>
    <p:extLst>
      <p:ext uri="{BB962C8B-B14F-4D97-AF65-F5344CB8AC3E}">
        <p14:creationId xmlns:p14="http://schemas.microsoft.com/office/powerpoint/2010/main" val="220872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Chronic?</a:t>
            </a:r>
            <a:endParaRPr lang="en-US" dirty="0"/>
          </a:p>
        </p:txBody>
      </p:sp>
      <p:sp>
        <p:nvSpPr>
          <p:cNvPr id="3" name="Content Placeholder 2"/>
          <p:cNvSpPr>
            <a:spLocks noGrp="1"/>
          </p:cNvSpPr>
          <p:nvPr>
            <p:ph idx="1"/>
          </p:nvPr>
        </p:nvSpPr>
        <p:spPr>
          <a:xfrm>
            <a:off x="581192" y="1905001"/>
            <a:ext cx="7989752" cy="4800600"/>
          </a:xfrm>
        </p:spPr>
        <p:txBody>
          <a:bodyPr>
            <a:normAutofit/>
          </a:bodyPr>
          <a:lstStyle/>
          <a:p>
            <a:r>
              <a:rPr lang="en-US" dirty="0" smtClean="0"/>
              <a:t>The COC-funded PSH project must document how </a:t>
            </a:r>
            <a:r>
              <a:rPr lang="en-US" dirty="0"/>
              <a:t>it was determined that there were no chronically homeless households identified for assistance within </a:t>
            </a:r>
            <a:r>
              <a:rPr lang="en-US" dirty="0" smtClean="0"/>
              <a:t>their local coordinated entry area at </a:t>
            </a:r>
            <a:r>
              <a:rPr lang="en-US" dirty="0"/>
              <a:t>the point in which a vacancy became available. </a:t>
            </a:r>
            <a:endParaRPr lang="en-US" dirty="0" smtClean="0"/>
          </a:p>
          <a:p>
            <a:r>
              <a:rPr lang="en-US" dirty="0" smtClean="0"/>
              <a:t>This </a:t>
            </a:r>
            <a:r>
              <a:rPr lang="en-US" dirty="0"/>
              <a:t>documentation </a:t>
            </a:r>
            <a:r>
              <a:rPr lang="en-US" dirty="0" smtClean="0"/>
              <a:t>must include </a:t>
            </a:r>
            <a:r>
              <a:rPr lang="en-US" dirty="0"/>
              <a:t>evidence of the </a:t>
            </a:r>
            <a:r>
              <a:rPr lang="en-US" u="sng" dirty="0"/>
              <a:t>outreach efforts </a:t>
            </a:r>
            <a:r>
              <a:rPr lang="en-US" dirty="0"/>
              <a:t>that had been undertaken to locate eligible chronically homeless households within the defined geographic </a:t>
            </a:r>
            <a:r>
              <a:rPr lang="en-US" dirty="0" smtClean="0"/>
              <a:t>area</a:t>
            </a:r>
          </a:p>
          <a:p>
            <a:r>
              <a:rPr lang="en-US" dirty="0" smtClean="0"/>
              <a:t>If chronically </a:t>
            </a:r>
            <a:r>
              <a:rPr lang="en-US" dirty="0"/>
              <a:t>homeless households have been identified but have not yet accepted assistance, the documentation should specify </a:t>
            </a:r>
            <a:r>
              <a:rPr lang="en-US" u="sng" dirty="0"/>
              <a:t>the number of persons </a:t>
            </a:r>
            <a:r>
              <a:rPr lang="en-US" dirty="0"/>
              <a:t>that are chronically homeless that meet this condition and </a:t>
            </a:r>
            <a:r>
              <a:rPr lang="en-US" u="sng" dirty="0"/>
              <a:t>the attempts </a:t>
            </a:r>
            <a:r>
              <a:rPr lang="en-US" dirty="0"/>
              <a:t>that have been made to engage the individual or family. </a:t>
            </a:r>
            <a:endParaRPr lang="en-US" dirty="0" smtClean="0"/>
          </a:p>
          <a:p>
            <a:pPr lvl="1"/>
            <a:r>
              <a:rPr lang="en-US" b="1" dirty="0" smtClean="0"/>
              <a:t>Note:  </a:t>
            </a:r>
            <a:r>
              <a:rPr lang="en-US" dirty="0" smtClean="0"/>
              <a:t>the project can reference the prioritization list as evidence but must document outreach efforts nonetheless.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3935327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b="1" dirty="0" smtClean="0">
              <a:solidFill>
                <a:srgbClr val="002060"/>
              </a:solidFill>
            </a:endParaRPr>
          </a:p>
          <a:p>
            <a:pPr marL="0" indent="0" algn="ctr">
              <a:buNone/>
            </a:pPr>
            <a:r>
              <a:rPr lang="en-US" sz="6600" b="1" dirty="0" smtClean="0">
                <a:solidFill>
                  <a:schemeClr val="tx1"/>
                </a:solidFill>
              </a:rPr>
              <a:t>Questions?</a:t>
            </a:r>
            <a:endParaRPr lang="en-US" sz="6600" b="1" dirty="0">
              <a:solidFill>
                <a:schemeClr val="tx1"/>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958988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Chronic Homeless Final </a:t>
            </a:r>
            <a:r>
              <a:rPr lang="en-US" dirty="0" smtClean="0"/>
              <a:t>Rule</a:t>
            </a:r>
          </a:p>
          <a:p>
            <a:pPr marL="0" indent="0">
              <a:buNone/>
            </a:pPr>
            <a:r>
              <a:rPr lang="en-US" dirty="0" smtClean="0">
                <a:hlinkClick r:id="rId2"/>
              </a:rPr>
              <a:t>https</a:t>
            </a:r>
            <a:r>
              <a:rPr lang="en-US" dirty="0">
                <a:hlinkClick r:id="rId2"/>
              </a:rPr>
              <a:t>://</a:t>
            </a:r>
            <a:r>
              <a:rPr lang="en-US" dirty="0" smtClean="0">
                <a:hlinkClick r:id="rId2"/>
              </a:rPr>
              <a:t>www.hudexchange.info/resources/documents/Defining-Chronically-Homeless-Final-Rule.pdf</a:t>
            </a:r>
            <a:endParaRPr lang="en-US" dirty="0" smtClean="0"/>
          </a:p>
          <a:p>
            <a:pPr marL="0" indent="0">
              <a:buNone/>
            </a:pPr>
            <a:endParaRPr lang="en-US" dirty="0"/>
          </a:p>
          <a:p>
            <a:r>
              <a:rPr lang="en-US" dirty="0" smtClean="0"/>
              <a:t>Notice CPD 16-11</a:t>
            </a:r>
          </a:p>
          <a:p>
            <a:pPr marL="0" indent="0">
              <a:buNone/>
            </a:pPr>
            <a:r>
              <a:rPr lang="en-US" dirty="0" smtClean="0">
                <a:hlinkClick r:id="rId3"/>
              </a:rPr>
              <a:t>https</a:t>
            </a:r>
            <a:r>
              <a:rPr lang="en-US" dirty="0">
                <a:hlinkClick r:id="rId3"/>
              </a:rPr>
              <a:t>://www.hudexchange.info/resource/5108/notice-cpd-16-11-prioritizing-persons-experiencing-chronic-homelessness-and-other-vulnerable-homeless-persons-in-psh/</a:t>
            </a:r>
            <a:r>
              <a:rPr lang="en-US" dirty="0"/>
              <a:t> </a:t>
            </a:r>
          </a:p>
          <a:p>
            <a:endParaRPr lang="en-US" dirty="0" smtClean="0"/>
          </a:p>
          <a:p>
            <a:endParaRPr lang="en-US" dirty="0"/>
          </a:p>
        </p:txBody>
      </p:sp>
      <p:pic>
        <p:nvPicPr>
          <p:cNvPr id="4" name="Picture 2" descr="5B9C5A22-E598-40DE-8F12-BB38D9EA078E@corp"/>
          <p:cNvPicPr>
            <a:picLocks noChangeAspect="1" noChangeArrowheads="1"/>
          </p:cNvPicPr>
          <p:nvPr/>
        </p:nvPicPr>
        <p:blipFill>
          <a:blip r:embed="rId4"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2497886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First</a:t>
            </a:r>
            <a:endParaRPr lang="en-US" dirty="0"/>
          </a:p>
        </p:txBody>
      </p:sp>
      <p:sp>
        <p:nvSpPr>
          <p:cNvPr id="3" name="Content Placeholder 2"/>
          <p:cNvSpPr>
            <a:spLocks noGrp="1"/>
          </p:cNvSpPr>
          <p:nvPr>
            <p:ph idx="1"/>
          </p:nvPr>
        </p:nvSpPr>
        <p:spPr>
          <a:xfrm>
            <a:off x="581192" y="2228003"/>
            <a:ext cx="7989752" cy="4325197"/>
          </a:xfrm>
        </p:spPr>
        <p:txBody>
          <a:bodyPr>
            <a:normAutofit lnSpcReduction="10000"/>
          </a:bodyPr>
          <a:lstStyle/>
          <a:p>
            <a:r>
              <a:rPr lang="en-US" b="1" dirty="0"/>
              <a:t>Housing First </a:t>
            </a:r>
            <a:r>
              <a:rPr lang="en-US" dirty="0" smtClean="0"/>
              <a:t>is an </a:t>
            </a:r>
            <a:r>
              <a:rPr lang="en-US" dirty="0"/>
              <a:t>approach in which housing is offered without preconditions (such as sobriety, mental health treatment, or a minimum income threshold) or service participation requirements </a:t>
            </a:r>
            <a:endParaRPr lang="en-US" dirty="0" smtClean="0"/>
          </a:p>
          <a:p>
            <a:pPr lvl="1"/>
            <a:r>
              <a:rPr lang="en-US" dirty="0" smtClean="0"/>
              <a:t>All COC funded permanent supportive housing projects must be using the housing first approach to promote </a:t>
            </a:r>
            <a:r>
              <a:rPr lang="en-US" dirty="0"/>
              <a:t>the acceptance of applicants regardless of their sobriety or use of substances, completion of treatment, or participation in services.  </a:t>
            </a:r>
            <a:endParaRPr lang="en-US" dirty="0" smtClean="0"/>
          </a:p>
          <a:p>
            <a:r>
              <a:rPr lang="en-US" b="1" dirty="0" smtClean="0"/>
              <a:t>Housing First </a:t>
            </a:r>
            <a:r>
              <a:rPr lang="en-US" dirty="0" smtClean="0"/>
              <a:t>is an approach that makes every effort possible to provide a client an opportunity to transfer from one housing situation, program, or project if tenancy is in jeopardy.  Whenever possible, eviction back into homelessness is avoided.</a:t>
            </a:r>
            <a:endParaRPr lang="en-US" b="1" dirty="0" smtClean="0"/>
          </a:p>
          <a:p>
            <a:r>
              <a:rPr lang="en-US" dirty="0" smtClean="0"/>
              <a:t>USICH:  Housing First Checklist – Are you really a housing first project?</a:t>
            </a:r>
          </a:p>
          <a:p>
            <a:pPr marL="0" indent="0">
              <a:buNone/>
            </a:pPr>
            <a:r>
              <a:rPr lang="en-US" dirty="0">
                <a:hlinkClick r:id="rId2"/>
              </a:rPr>
              <a:t>https://</a:t>
            </a:r>
            <a:r>
              <a:rPr lang="en-US" dirty="0" smtClean="0">
                <a:hlinkClick r:id="rId2"/>
              </a:rPr>
              <a:t>www.usich.gov/resources/uploads/asset_library/Housing_First_Checklist_FINAL.pdf</a:t>
            </a:r>
            <a:r>
              <a:rPr lang="en-US" dirty="0" smtClean="0"/>
              <a:t> </a:t>
            </a:r>
          </a:p>
          <a:p>
            <a:r>
              <a:rPr lang="en-US" dirty="0"/>
              <a:t>Per HUD: “</a:t>
            </a:r>
            <a:r>
              <a:rPr lang="en-US" i="1" dirty="0"/>
              <a:t>Any process that takes away personal choice is not Housing First</a:t>
            </a:r>
            <a:r>
              <a:rPr lang="en-US" dirty="0"/>
              <a:t>.”</a:t>
            </a:r>
          </a:p>
          <a:p>
            <a:pPr marL="0" indent="0">
              <a:buNone/>
            </a:pP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431765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Homelessness Definition</a:t>
            </a:r>
            <a:endParaRPr lang="en-US" dirty="0"/>
          </a:p>
        </p:txBody>
      </p:sp>
      <p:sp>
        <p:nvSpPr>
          <p:cNvPr id="3" name="Content Placeholder 2"/>
          <p:cNvSpPr>
            <a:spLocks noGrp="1"/>
          </p:cNvSpPr>
          <p:nvPr>
            <p:ph idx="1"/>
          </p:nvPr>
        </p:nvSpPr>
        <p:spPr/>
        <p:txBody>
          <a:bodyPr>
            <a:normAutofit/>
          </a:bodyPr>
          <a:lstStyle/>
          <a:p>
            <a:r>
              <a:rPr lang="en-US" dirty="0"/>
              <a:t>HUD released the Chronic Homeless Definition final rule on December 4, 2015.</a:t>
            </a:r>
          </a:p>
          <a:p>
            <a:r>
              <a:rPr lang="en-US" dirty="0"/>
              <a:t>The rule became effective January 4, 2016.</a:t>
            </a:r>
          </a:p>
          <a:p>
            <a:r>
              <a:rPr lang="en-US" dirty="0"/>
              <a:t>The final rule applies to HUD’s Continuum of Care Program (24 CFR part 578) and the Consolidated Submissions for Community Planning and Development Programs (24 CFR 91).</a:t>
            </a:r>
          </a:p>
          <a:p>
            <a:r>
              <a:rPr lang="en-US" dirty="0"/>
              <a:t>Rule compliance required as of January 15, 2016.</a:t>
            </a:r>
          </a:p>
          <a:p>
            <a:r>
              <a:rPr lang="en-US" dirty="0"/>
              <a:t>Definition does not apply retroactively to program participants enrolled in COC projects prior to January 15, 2016.</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03583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Homelessness: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Contains 3 components:</a:t>
            </a:r>
            <a:endParaRPr lang="en-US" dirty="0"/>
          </a:p>
          <a:p>
            <a:pPr lvl="1"/>
            <a:r>
              <a:rPr lang="en-US" dirty="0"/>
              <a:t>Disability</a:t>
            </a:r>
          </a:p>
          <a:p>
            <a:pPr lvl="1"/>
            <a:r>
              <a:rPr lang="en-US" dirty="0"/>
              <a:t>Category 1 homeless (literally homeless)</a:t>
            </a:r>
          </a:p>
          <a:p>
            <a:pPr lvl="1"/>
            <a:r>
              <a:rPr lang="en-US" dirty="0"/>
              <a:t>Length of Category 1 homeless episode(s)</a:t>
            </a:r>
          </a:p>
          <a:p>
            <a:pPr lvl="1"/>
            <a:endParaRPr lang="en-US" dirty="0"/>
          </a:p>
          <a:p>
            <a:r>
              <a:rPr lang="en-US" dirty="0"/>
              <a:t>Each criteria requires documentation:</a:t>
            </a:r>
          </a:p>
          <a:p>
            <a:pPr lvl="1"/>
            <a:r>
              <a:rPr lang="en-US" dirty="0"/>
              <a:t>Verification of disability</a:t>
            </a:r>
          </a:p>
          <a:p>
            <a:pPr lvl="1"/>
            <a:r>
              <a:rPr lang="en-US" dirty="0"/>
              <a:t>Homeless verification</a:t>
            </a:r>
          </a:p>
          <a:p>
            <a:pPr lvl="1"/>
            <a:r>
              <a:rPr lang="en-US" dirty="0"/>
              <a:t>Length of homelessness </a:t>
            </a:r>
          </a:p>
          <a:p>
            <a:pPr lvl="1"/>
            <a:endParaRPr lang="en-US" dirty="0"/>
          </a:p>
          <a:p>
            <a:r>
              <a:rPr lang="en-US" dirty="0"/>
              <a:t>An individual or family can meet the criteria</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1761979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Homeless Definition</a:t>
            </a:r>
            <a:endParaRPr lang="en-US" dirty="0"/>
          </a:p>
        </p:txBody>
      </p:sp>
      <p:sp>
        <p:nvSpPr>
          <p:cNvPr id="3" name="Content Placeholder 2"/>
          <p:cNvSpPr>
            <a:spLocks noGrp="1"/>
          </p:cNvSpPr>
          <p:nvPr>
            <p:ph idx="1"/>
          </p:nvPr>
        </p:nvSpPr>
        <p:spPr>
          <a:xfrm>
            <a:off x="581192" y="1981201"/>
            <a:ext cx="7989752" cy="4495800"/>
          </a:xfrm>
        </p:spPr>
        <p:txBody>
          <a:bodyPr>
            <a:normAutofit fontScale="85000" lnSpcReduction="20000"/>
          </a:bodyPr>
          <a:lstStyle/>
          <a:p>
            <a:r>
              <a:rPr lang="en-US" dirty="0" smtClean="0"/>
              <a:t>The </a:t>
            </a:r>
            <a:r>
              <a:rPr lang="en-US" dirty="0"/>
              <a:t>definition of “chronically </a:t>
            </a:r>
            <a:r>
              <a:rPr lang="en-US" dirty="0" smtClean="0"/>
              <a:t>homeless,” as </a:t>
            </a:r>
            <a:r>
              <a:rPr lang="en-US" dirty="0"/>
              <a:t>stated in Definition of Chronically Homeless final rule is: </a:t>
            </a:r>
            <a:endParaRPr lang="en-US" dirty="0" smtClean="0"/>
          </a:p>
          <a:p>
            <a:r>
              <a:rPr lang="en-US" dirty="0" smtClean="0"/>
              <a:t>(</a:t>
            </a:r>
            <a:r>
              <a:rPr lang="en-US" dirty="0"/>
              <a:t>a) A “homeless individual with a disability,” as defined in section 401(9) of the McKinney-Vento Homeless Assistance Act (42 U.S.C. 11360(9)), who: </a:t>
            </a:r>
            <a:endParaRPr lang="en-US" dirty="0" smtClean="0"/>
          </a:p>
          <a:p>
            <a:pPr lvl="1"/>
            <a:r>
              <a:rPr lang="en-US" dirty="0" smtClean="0"/>
              <a:t>i</a:t>
            </a:r>
            <a:r>
              <a:rPr lang="en-US" dirty="0"/>
              <a:t>. lives in a place not meant for human habitation, a safe haven, or in an emergency shelter; and </a:t>
            </a:r>
            <a:endParaRPr lang="en-US" dirty="0" smtClean="0"/>
          </a:p>
          <a:p>
            <a:pPr lvl="1"/>
            <a:r>
              <a:rPr lang="en-US" dirty="0" smtClean="0"/>
              <a:t>ii</a:t>
            </a:r>
            <a:r>
              <a:rPr lang="en-US" dirty="0"/>
              <a:t>. Has been homeless and living as described in paragraph (a)(i) continuously for at least 12 months or on at least four separate occasions in the last 3 years, as long as the combined occasions equal at least 12 months and each break in homelessness separating the occasions included at least 7 consecutive nights of not living as described in paragraph </a:t>
            </a:r>
            <a:endParaRPr lang="en-US" dirty="0" smtClean="0"/>
          </a:p>
          <a:p>
            <a:pPr lvl="2"/>
            <a:r>
              <a:rPr lang="en-US" dirty="0" smtClean="0"/>
              <a:t>(</a:t>
            </a:r>
            <a:r>
              <a:rPr lang="en-US" dirty="0"/>
              <a:t>a)(i). Stays in institutional care facilities for fewer than 90 days will not constitute as a break in homelessness, but rather such stays are included in the 12-month total, as long as the individual was living or residing in a place not meant for human habitation, a safe haven, or an emergency shelter immediately before entering an institutional care facility; </a:t>
            </a:r>
            <a:endParaRPr lang="en-US" dirty="0" smtClean="0"/>
          </a:p>
          <a:p>
            <a:r>
              <a:rPr lang="en-US" dirty="0" smtClean="0"/>
              <a:t>(</a:t>
            </a:r>
            <a:r>
              <a:rPr lang="en-US" dirty="0"/>
              <a:t>b) An individual who has been residing in an institutional care facility, including a jail, substance abuse or mental health treatment facility, hospital, or other similar facility, for fewer than 90 days and met all of the criteria in paragraph (a) of this definition, before entering the facility; </a:t>
            </a:r>
            <a:endParaRPr lang="en-US" dirty="0" smtClean="0"/>
          </a:p>
          <a:p>
            <a:r>
              <a:rPr lang="en-US" dirty="0" smtClean="0"/>
              <a:t>(</a:t>
            </a:r>
            <a:r>
              <a:rPr lang="en-US" dirty="0"/>
              <a:t>c) A family with an adult head of household (or if there is no adult in the family, a minor head of household) who meets all of the criteria in paragraph (a) or (b) of this definition (as described in Section I.D.2.(a) of this Notice), including a family whose composition has fluctuated while the head of household has been homeless.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Tree>
    <p:extLst>
      <p:ext uri="{BB962C8B-B14F-4D97-AF65-F5344CB8AC3E}">
        <p14:creationId xmlns:p14="http://schemas.microsoft.com/office/powerpoint/2010/main" val="3864620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6259</TotalTime>
  <Words>5968</Words>
  <Application>Microsoft Macintosh PowerPoint</Application>
  <PresentationFormat>On-screen Show (4:3)</PresentationFormat>
  <Paragraphs>700</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Calibri</vt:lpstr>
      <vt:lpstr>Gill Sans MT</vt:lpstr>
      <vt:lpstr>Wingdings</vt:lpstr>
      <vt:lpstr>Wingdings 2</vt:lpstr>
      <vt:lpstr>Dividend</vt:lpstr>
      <vt:lpstr>PowerPoint Presentation</vt:lpstr>
      <vt:lpstr>Overview</vt:lpstr>
      <vt:lpstr>HUD Rules &amp; policy</vt:lpstr>
      <vt:lpstr>WI Balance of State Rules &amp; Policy</vt:lpstr>
      <vt:lpstr>Key Terms &amp; Definitions</vt:lpstr>
      <vt:lpstr>Housing First</vt:lpstr>
      <vt:lpstr>Chronic Homelessness Definition</vt:lpstr>
      <vt:lpstr>Chronic Homelessness:</vt:lpstr>
      <vt:lpstr>Chronic Homeless Definition</vt:lpstr>
      <vt:lpstr>Disability </vt:lpstr>
      <vt:lpstr>Developmental Disability</vt:lpstr>
      <vt:lpstr>Category 1 homeless</vt:lpstr>
      <vt:lpstr>Institution</vt:lpstr>
      <vt:lpstr>Length of Homelessness</vt:lpstr>
      <vt:lpstr>Continuous Homelessness</vt:lpstr>
      <vt:lpstr>Cumulative Homelessness</vt:lpstr>
      <vt:lpstr>Severe Service Needs</vt:lpstr>
      <vt:lpstr>Permanent Supportive Housing Programs (PSH)</vt:lpstr>
      <vt:lpstr>Permanent Supportive Housing (PSH)</vt:lpstr>
      <vt:lpstr>Dedicated Chronic Homeless Beds</vt:lpstr>
      <vt:lpstr>Prioritized (not Dedicated) Chronic Homeless Beds</vt:lpstr>
      <vt:lpstr>PowerPoint Presentation</vt:lpstr>
      <vt:lpstr>Evidence of Compliance with PSH Written Standards</vt:lpstr>
      <vt:lpstr>Order of Priority</vt:lpstr>
      <vt:lpstr>Order of Priority</vt:lpstr>
      <vt:lpstr>Alternative Prioritization – nO Chronic</vt:lpstr>
      <vt:lpstr>PowerPoint Presentation</vt:lpstr>
      <vt:lpstr>Rule of Thumb</vt:lpstr>
      <vt:lpstr>Summary – Chronic First</vt:lpstr>
      <vt:lpstr>Summary – No Chronic, Then:</vt:lpstr>
      <vt:lpstr>Prioritization Cheat Sheet</vt:lpstr>
      <vt:lpstr>VI-SPDAT &amp; VI-F-SPDAT Scores </vt:lpstr>
      <vt:lpstr>Examples</vt:lpstr>
      <vt:lpstr>Example #1</vt:lpstr>
      <vt:lpstr>PowerPoint Presentation</vt:lpstr>
      <vt:lpstr>PowerPoint Presentation</vt:lpstr>
      <vt:lpstr>Example #2</vt:lpstr>
      <vt:lpstr>PowerPoint Presentation</vt:lpstr>
      <vt:lpstr>PowerPoint Presentation</vt:lpstr>
      <vt:lpstr>Example #3</vt:lpstr>
      <vt:lpstr>PowerPoint Presentation</vt:lpstr>
      <vt:lpstr>PowerPoint Presentation</vt:lpstr>
      <vt:lpstr>Record Keeping</vt:lpstr>
      <vt:lpstr>Chronic Homeless - Evidence</vt:lpstr>
      <vt:lpstr>Disabling Condition - Evidence</vt:lpstr>
      <vt:lpstr>Homelessness - Evidence</vt:lpstr>
      <vt:lpstr>Institution - Evidence</vt:lpstr>
      <vt:lpstr>Continuous Duration - Evidence</vt:lpstr>
      <vt:lpstr>Episodic Duration - Evidence</vt:lpstr>
      <vt:lpstr>Break</vt:lpstr>
      <vt:lpstr>Limitation on Self-Certification</vt:lpstr>
      <vt:lpstr>Coordinated Entry</vt:lpstr>
      <vt:lpstr>Prioritization Lists</vt:lpstr>
      <vt:lpstr>Prioritization List &amp; Referrals</vt:lpstr>
      <vt:lpstr>Missing or incorrect information</vt:lpstr>
      <vt:lpstr>No Chronic?</vt:lpstr>
      <vt:lpstr>PowerPoint Presentation</vt:lpstr>
      <vt:lpstr>Resources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Robyn Thibado</dc:creator>
  <cp:lastModifiedBy>Jen Schmohe</cp:lastModifiedBy>
  <cp:revision>523</cp:revision>
  <dcterms:created xsi:type="dcterms:W3CDTF">2015-05-12T16:36:15Z</dcterms:created>
  <dcterms:modified xsi:type="dcterms:W3CDTF">2020-04-18T02:34:20Z</dcterms:modified>
</cp:coreProperties>
</file>