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2" r:id="rId1"/>
  </p:sldMasterIdLst>
  <p:sldIdLst>
    <p:sldId id="256" r:id="rId2"/>
    <p:sldId id="259" r:id="rId3"/>
    <p:sldId id="261" r:id="rId4"/>
    <p:sldId id="262" r:id="rId5"/>
    <p:sldId id="263" r:id="rId6"/>
    <p:sldId id="281" r:id="rId7"/>
    <p:sldId id="282" r:id="rId8"/>
    <p:sldId id="283" r:id="rId9"/>
    <p:sldId id="289" r:id="rId10"/>
    <p:sldId id="290" r:id="rId11"/>
    <p:sldId id="291" r:id="rId12"/>
    <p:sldId id="296" r:id="rId13"/>
    <p:sldId id="292" r:id="rId14"/>
    <p:sldId id="284" r:id="rId15"/>
    <p:sldId id="286" r:id="rId16"/>
    <p:sldId id="265" r:id="rId17"/>
    <p:sldId id="287" r:id="rId18"/>
    <p:sldId id="267" r:id="rId19"/>
    <p:sldId id="277" r:id="rId20"/>
    <p:sldId id="268" r:id="rId21"/>
    <p:sldId id="269" r:id="rId22"/>
    <p:sldId id="266" r:id="rId23"/>
    <p:sldId id="278" r:id="rId24"/>
    <p:sldId id="276" r:id="rId25"/>
    <p:sldId id="288" r:id="rId26"/>
    <p:sldId id="293" r:id="rId27"/>
    <p:sldId id="294" r:id="rId28"/>
    <p:sldId id="270" r:id="rId29"/>
    <p:sldId id="279" r:id="rId30"/>
    <p:sldId id="280" r:id="rId31"/>
    <p:sldId id="27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8A13E11B-CBB0-4C27-8629-F7D383BDC121}" type="datetimeFigureOut">
              <a:rPr lang="en-US" smtClean="0"/>
              <a:t>7/22/2015</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5C12096D-20AF-4F55-A1CC-5663B73402D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876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177423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311687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0828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3E11B-CBB0-4C27-8629-F7D383BDC121}"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35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3E11B-CBB0-4C27-8629-F7D383BDC121}" type="datetimeFigureOut">
              <a:rPr lang="en-US" smtClean="0"/>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79333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13E11B-CBB0-4C27-8629-F7D383BDC121}" type="datetimeFigureOut">
              <a:rPr lang="en-US" smtClean="0"/>
              <a:t>7/22/2015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817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13E11B-CBB0-4C27-8629-F7D383BDC121}" type="datetimeFigureOut">
              <a:rPr lang="en-US" smtClean="0"/>
              <a:t>7/22/2015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35504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3E11B-CBB0-4C27-8629-F7D383BDC121}" type="datetimeFigureOut">
              <a:rPr lang="en-US" smtClean="0"/>
              <a:t>7/22/2015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38464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09295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7/22/2015</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805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A13E11B-CBB0-4C27-8629-F7D383BDC121}" type="datetimeFigureOut">
              <a:rPr lang="en-US" smtClean="0"/>
              <a:t>7/22/2015</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C12096D-20AF-4F55-A1CC-5663B73402D9}" type="slidenum">
              <a:rPr lang="en-US" smtClean="0"/>
              <a:t>‹#›</a:t>
            </a:fld>
            <a:endParaRPr lang="en-US"/>
          </a:p>
        </p:txBody>
      </p:sp>
    </p:spTree>
    <p:extLst>
      <p:ext uri="{BB962C8B-B14F-4D97-AF65-F5344CB8AC3E}">
        <p14:creationId xmlns:p14="http://schemas.microsoft.com/office/powerpoint/2010/main" val="2465148029"/>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ocs.google.com/spreadsheets/d/1enBO0NEDLb8P_x-x63a4KbTxMcwWT3eanRyO0H7N14E/edit#gid=1369356251" TargetMode="External"/><Relationship Id="rId2" Type="http://schemas.openxmlformats.org/officeDocument/2006/relationships/hyperlink" Target="https://docs.google.com/spreadsheets/d/1t0fMGsQ4ddtfIOkfLfjSIZGyowVFkdy6KkSsAujdLPE/edit#gid=1714356339"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Balance of State</a:t>
            </a:r>
            <a:br>
              <a:rPr lang="en-US" sz="6000" dirty="0" smtClean="0"/>
            </a:br>
            <a:r>
              <a:rPr lang="en-US" sz="6000" dirty="0" smtClean="0"/>
              <a:t>PIT Lead Training #2</a:t>
            </a:r>
            <a:endParaRPr lang="en-US" sz="6000" dirty="0"/>
          </a:p>
        </p:txBody>
      </p:sp>
      <p:sp>
        <p:nvSpPr>
          <p:cNvPr id="3" name="Subtitle 2"/>
          <p:cNvSpPr>
            <a:spLocks noGrp="1"/>
          </p:cNvSpPr>
          <p:nvPr>
            <p:ph type="subTitle" idx="1"/>
          </p:nvPr>
        </p:nvSpPr>
        <p:spPr/>
        <p:txBody>
          <a:bodyPr/>
          <a:lstStyle/>
          <a:p>
            <a:r>
              <a:rPr lang="en-US" dirty="0" smtClean="0"/>
              <a:t>July 22, 2015</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228566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3</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Military Veteran</a:t>
            </a:r>
          </a:p>
          <a:p>
            <a:pPr>
              <a:lnSpc>
                <a:spcPct val="120000"/>
              </a:lnSpc>
            </a:pPr>
            <a:r>
              <a:rPr lang="en-US" dirty="0" smtClean="0"/>
              <a:t>1</a:t>
            </a:r>
            <a:r>
              <a:rPr lang="en-US" baseline="30000" dirty="0" smtClean="0"/>
              <a:t>st</a:t>
            </a:r>
            <a:r>
              <a:rPr lang="en-US" dirty="0" smtClean="0"/>
              <a:t> time homeless</a:t>
            </a:r>
          </a:p>
          <a:p>
            <a:pPr>
              <a:lnSpc>
                <a:spcPct val="120000"/>
              </a:lnSpc>
            </a:pPr>
            <a:r>
              <a:rPr lang="en-US" dirty="0" smtClean="0"/>
              <a:t>Length of homelessness</a:t>
            </a:r>
          </a:p>
          <a:p>
            <a:pPr>
              <a:lnSpc>
                <a:spcPct val="120000"/>
              </a:lnSpc>
            </a:pPr>
            <a:r>
              <a:rPr lang="en-US" dirty="0" smtClean="0"/>
              <a:t>Number of homeless episodes</a:t>
            </a:r>
          </a:p>
          <a:p>
            <a:pPr>
              <a:lnSpc>
                <a:spcPct val="120000"/>
              </a:lnSpc>
            </a:pPr>
            <a:r>
              <a:rPr lang="en-US" dirty="0" smtClean="0"/>
              <a:t>Combined length of homelessness</a:t>
            </a:r>
          </a:p>
          <a:p>
            <a:pPr>
              <a:lnSpc>
                <a:spcPct val="120000"/>
              </a:lnSpc>
            </a:pPr>
            <a:r>
              <a:rPr lang="en-US" dirty="0" smtClean="0"/>
              <a:t>Disabilities</a:t>
            </a:r>
          </a:p>
          <a:p>
            <a:pPr lvl="1">
              <a:lnSpc>
                <a:spcPct val="120000"/>
              </a:lnSpc>
            </a:pPr>
            <a:r>
              <a:rPr lang="en-US" dirty="0" smtClean="0"/>
              <a:t>Including specific question related to developmental disability and disability-related benefits</a:t>
            </a:r>
          </a:p>
          <a:p>
            <a:pPr>
              <a:lnSpc>
                <a:spcPct val="120000"/>
              </a:lnSpc>
            </a:pPr>
            <a:r>
              <a:rPr lang="en-US" dirty="0" smtClean="0"/>
              <a:t>Victim/Survivor of Domestic Violence</a:t>
            </a:r>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859860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4</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Household Type questions are only asked of the head of household (adult or minor)</a:t>
            </a:r>
          </a:p>
          <a:p>
            <a:pPr>
              <a:lnSpc>
                <a:spcPct val="120000"/>
              </a:lnSpc>
            </a:pPr>
            <a:r>
              <a:rPr lang="en-US" dirty="0" smtClean="0"/>
              <a:t>Total number of persons in household</a:t>
            </a:r>
          </a:p>
          <a:p>
            <a:pPr>
              <a:lnSpc>
                <a:spcPct val="120000"/>
              </a:lnSpc>
            </a:pPr>
            <a:r>
              <a:rPr lang="en-US" dirty="0" smtClean="0">
                <a:solidFill>
                  <a:srgbClr val="FF0000"/>
                </a:solidFill>
              </a:rPr>
              <a:t>Household type options:</a:t>
            </a:r>
          </a:p>
          <a:p>
            <a:pPr lvl="1">
              <a:lnSpc>
                <a:spcPct val="120000"/>
              </a:lnSpc>
            </a:pPr>
            <a:r>
              <a:rPr lang="en-US" dirty="0" smtClean="0"/>
              <a:t>Households with children</a:t>
            </a:r>
          </a:p>
          <a:p>
            <a:pPr lvl="1">
              <a:lnSpc>
                <a:spcPct val="120000"/>
              </a:lnSpc>
            </a:pPr>
            <a:r>
              <a:rPr lang="en-US" dirty="0" smtClean="0"/>
              <a:t>Households without children</a:t>
            </a:r>
          </a:p>
          <a:p>
            <a:pPr lvl="1">
              <a:lnSpc>
                <a:spcPct val="120000"/>
              </a:lnSpc>
            </a:pPr>
            <a:r>
              <a:rPr lang="en-US" dirty="0" smtClean="0"/>
              <a:t>Unaccompanied Youth</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439377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4 continued</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marL="45720" indent="0">
              <a:lnSpc>
                <a:spcPct val="120000"/>
              </a:lnSpc>
              <a:buNone/>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1952650574"/>
              </p:ext>
            </p:extLst>
          </p:nvPr>
        </p:nvGraphicFramePr>
        <p:xfrm>
          <a:off x="417250" y="1509204"/>
          <a:ext cx="11132599" cy="4754880"/>
        </p:xfrm>
        <a:graphic>
          <a:graphicData uri="http://schemas.openxmlformats.org/drawingml/2006/table">
            <a:tbl>
              <a:tblPr firstRow="1" bandRow="1">
                <a:tableStyleId>{5C22544A-7EE6-4342-B048-85BDC9FD1C3A}</a:tableStyleId>
              </a:tblPr>
              <a:tblGrid>
                <a:gridCol w="5060272"/>
                <a:gridCol w="3738138"/>
                <a:gridCol w="2334189"/>
              </a:tblGrid>
              <a:tr h="0">
                <a:tc>
                  <a:txBody>
                    <a:bodyPr/>
                    <a:lstStyle/>
                    <a:p>
                      <a:pPr algn="ctr"/>
                      <a:r>
                        <a:rPr lang="en-US" sz="1400" dirty="0" smtClean="0"/>
                        <a:t>Household Formation</a:t>
                      </a:r>
                      <a:endParaRPr lang="en-US" sz="1400" dirty="0"/>
                    </a:p>
                  </a:txBody>
                  <a:tcPr/>
                </a:tc>
                <a:tc>
                  <a:txBody>
                    <a:bodyPr/>
                    <a:lstStyle/>
                    <a:p>
                      <a:pPr algn="ctr"/>
                      <a:r>
                        <a:rPr lang="en-US" sz="1400" dirty="0" smtClean="0"/>
                        <a:t>Tab</a:t>
                      </a:r>
                      <a:endParaRPr lang="en-US" sz="1400" dirty="0"/>
                    </a:p>
                  </a:txBody>
                  <a:tcPr/>
                </a:tc>
                <a:tc>
                  <a:txBody>
                    <a:bodyPr/>
                    <a:lstStyle/>
                    <a:p>
                      <a:pPr algn="ctr"/>
                      <a:r>
                        <a:rPr lang="en-US" sz="1400" dirty="0" smtClean="0"/>
                        <a:t>Subset</a:t>
                      </a:r>
                      <a:endParaRPr lang="en-US" sz="1400" dirty="0"/>
                    </a:p>
                  </a:txBody>
                  <a:tcPr/>
                </a:tc>
              </a:tr>
              <a:tr h="370840">
                <a:tc>
                  <a:txBody>
                    <a:bodyPr/>
                    <a:lstStyle/>
                    <a:p>
                      <a:r>
                        <a:rPr lang="en-US" sz="1400" dirty="0" smtClean="0"/>
                        <a:t>Single adult (18-24) with child(</a:t>
                      </a:r>
                      <a:r>
                        <a:rPr lang="en-US" sz="1400" dirty="0" err="1" smtClean="0"/>
                        <a:t>ren</a:t>
                      </a:r>
                      <a:r>
                        <a:rPr lang="en-US" sz="1400" dirty="0" smtClean="0"/>
                        <a:t>)</a:t>
                      </a:r>
                      <a:endParaRPr lang="en-US" sz="1400" dirty="0"/>
                    </a:p>
                  </a:txBody>
                  <a:tcPr/>
                </a:tc>
                <a:tc>
                  <a:txBody>
                    <a:bodyPr/>
                    <a:lstStyle/>
                    <a:p>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r>
                        <a:rPr lang="en-US" sz="1400" dirty="0" smtClean="0"/>
                        <a:t>Single adult (25+) with child(</a:t>
                      </a:r>
                      <a:r>
                        <a:rPr lang="en-US" sz="1400" dirty="0" err="1" smtClean="0"/>
                        <a:t>ren</a:t>
                      </a:r>
                      <a:r>
                        <a:rPr lang="en-US" sz="1400" dirty="0" smtClean="0"/>
                        <a:t>)</a:t>
                      </a:r>
                      <a:endParaRPr lang="en-US" sz="1400" dirty="0"/>
                    </a:p>
                  </a:txBody>
                  <a:tcPr/>
                </a:tc>
                <a:tc>
                  <a:txBody>
                    <a:bodyPr/>
                    <a:lstStyle/>
                    <a:p>
                      <a:r>
                        <a:rPr lang="en-US" sz="1400" smtClean="0"/>
                        <a:t>Household with children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none</a:t>
                      </a:r>
                      <a:endParaRPr lang="en-US" sz="1400" dirty="0"/>
                    </a:p>
                  </a:txBody>
                  <a:tcPr/>
                </a:tc>
              </a:tr>
              <a:tr h="370840">
                <a:tc>
                  <a:txBody>
                    <a:bodyPr/>
                    <a:lstStyle/>
                    <a:p>
                      <a:r>
                        <a:rPr lang="en-US" sz="1400" dirty="0" smtClean="0"/>
                        <a:t>Single minor parent (under 18) with child(</a:t>
                      </a:r>
                      <a:r>
                        <a:rPr lang="en-US" sz="1400" dirty="0" err="1" smtClean="0"/>
                        <a:t>ren</a:t>
                      </a:r>
                      <a:r>
                        <a:rPr lang="en-US" sz="1400" dirty="0" smtClean="0"/>
                        <a:t>)</a:t>
                      </a:r>
                      <a:endParaRPr lang="en-US" sz="1400" dirty="0"/>
                    </a:p>
                  </a:txBody>
                  <a:tcPr/>
                </a:tc>
                <a:tc>
                  <a:txBody>
                    <a:bodyPr/>
                    <a:lstStyle/>
                    <a:p>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r>
                        <a:rPr lang="en-US" sz="1400" dirty="0" smtClean="0"/>
                        <a:t>Single adult (18-24) without child(</a:t>
                      </a:r>
                      <a:r>
                        <a:rPr lang="en-US" sz="1400" dirty="0" err="1" smtClean="0"/>
                        <a:t>ren</a:t>
                      </a:r>
                      <a:r>
                        <a:rPr lang="en-US" sz="1400" dirty="0" smtClean="0"/>
                        <a:t>)</a:t>
                      </a:r>
                      <a:endParaRPr lang="en-US" sz="1400" dirty="0"/>
                    </a:p>
                  </a:txBody>
                  <a:tcPr/>
                </a:tc>
                <a:tc>
                  <a:txBody>
                    <a:bodyPr/>
                    <a:lstStyle/>
                    <a:p>
                      <a:r>
                        <a:rPr lang="en-US" sz="1400" dirty="0" smtClean="0"/>
                        <a:t>Household without children</a:t>
                      </a:r>
                      <a:endParaRPr lang="en-US" sz="1400" dirty="0"/>
                    </a:p>
                  </a:txBody>
                  <a:tcPr/>
                </a:tc>
                <a:tc>
                  <a:txBody>
                    <a:bodyPr/>
                    <a:lstStyle/>
                    <a:p>
                      <a:r>
                        <a:rPr lang="en-US" sz="1400" dirty="0" smtClean="0"/>
                        <a:t>Young Adults</a:t>
                      </a:r>
                      <a:endParaRPr lang="en-US" sz="1400" dirty="0"/>
                    </a:p>
                  </a:txBody>
                  <a:tcPr/>
                </a:tc>
              </a:tr>
              <a:tr h="370840">
                <a:tc>
                  <a:txBody>
                    <a:bodyPr/>
                    <a:lstStyle/>
                    <a:p>
                      <a:r>
                        <a:rPr lang="en-US" sz="1400" dirty="0" smtClean="0"/>
                        <a:t>Single adult (25+)</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without children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none</a:t>
                      </a:r>
                      <a:endParaRPr lang="en-US" sz="1400" dirty="0"/>
                    </a:p>
                  </a:txBody>
                  <a:tcPr/>
                </a:tc>
              </a:tr>
              <a:tr h="370840">
                <a:tc>
                  <a:txBody>
                    <a:bodyPr/>
                    <a:lstStyle/>
                    <a:p>
                      <a:r>
                        <a:rPr lang="en-US" sz="1400" dirty="0" smtClean="0"/>
                        <a:t>Single minor (under 18) without child(</a:t>
                      </a:r>
                      <a:r>
                        <a:rPr lang="en-US" sz="1400" dirty="0" err="1" smtClean="0"/>
                        <a:t>ren</a:t>
                      </a:r>
                      <a:r>
                        <a:rPr lang="en-US" sz="1400" dirty="0" smtClean="0"/>
                        <a:t>)</a:t>
                      </a:r>
                      <a:endParaRPr lang="en-US" sz="1400" dirty="0"/>
                    </a:p>
                  </a:txBody>
                  <a:tcPr/>
                </a:tc>
                <a:tc>
                  <a:txBody>
                    <a:bodyPr/>
                    <a:lstStyle/>
                    <a:p>
                      <a:r>
                        <a:rPr lang="en-US" sz="1400" dirty="0" smtClean="0"/>
                        <a:t>Unaccompanied</a:t>
                      </a:r>
                      <a:r>
                        <a:rPr lang="en-US" sz="1400" baseline="0" dirty="0" smtClean="0"/>
                        <a:t> youth</a:t>
                      </a:r>
                      <a:endParaRPr lang="en-US" sz="1400" dirty="0"/>
                    </a:p>
                  </a:txBody>
                  <a:tcPr/>
                </a:tc>
                <a:tc>
                  <a:txBody>
                    <a:bodyPr/>
                    <a:lstStyle/>
                    <a:p>
                      <a:r>
                        <a:rPr lang="en-US" sz="1400" dirty="0" smtClean="0"/>
                        <a:t>none</a:t>
                      </a:r>
                      <a:endParaRPr lang="en-US" sz="1400" dirty="0"/>
                    </a:p>
                  </a:txBody>
                  <a:tcPr/>
                </a:tc>
              </a:tr>
              <a:tr h="370840">
                <a:tc>
                  <a:txBody>
                    <a:bodyPr/>
                    <a:lstStyle/>
                    <a:p>
                      <a:r>
                        <a:rPr lang="en-US" sz="1400" dirty="0" smtClean="0"/>
                        <a:t>2 adults (both 18-24) with child(</a:t>
                      </a:r>
                      <a:r>
                        <a:rPr lang="en-US" sz="1400" dirty="0" err="1" smtClean="0"/>
                        <a:t>ren</a:t>
                      </a:r>
                      <a:r>
                        <a:rPr lang="en-US" sz="1400" dirty="0" smtClean="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r>
                        <a:rPr lang="en-US" sz="1400" dirty="0" smtClean="0"/>
                        <a:t>2 adults (at least one 25+) with child(</a:t>
                      </a:r>
                      <a:r>
                        <a:rPr lang="en-US" sz="1400" dirty="0" err="1" smtClean="0"/>
                        <a:t>ren</a:t>
                      </a:r>
                      <a:r>
                        <a:rPr lang="en-US" sz="1400" dirty="0" smtClean="0"/>
                        <a:t>)	</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 children</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none</a:t>
                      </a:r>
                      <a:endParaRPr lang="en-US" sz="1400" dirty="0"/>
                    </a:p>
                  </a:txBody>
                  <a:tcPr/>
                </a:tc>
              </a:tr>
              <a:tr h="370840">
                <a:tc>
                  <a:txBody>
                    <a:bodyPr/>
                    <a:lstStyle/>
                    <a:p>
                      <a:r>
                        <a:rPr lang="en-US" sz="1400" dirty="0" smtClean="0"/>
                        <a:t>2 minor parents (both under 18) with child(</a:t>
                      </a:r>
                      <a:r>
                        <a:rPr lang="en-US" sz="1400" dirty="0" err="1" smtClean="0"/>
                        <a:t>ren</a:t>
                      </a:r>
                      <a:r>
                        <a:rPr lang="en-US" sz="1400" dirty="0" smtClean="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 children</a:t>
                      </a:r>
                      <a:endParaRPr lang="en-US" sz="1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Parenting Youth</a:t>
                      </a:r>
                      <a:endParaRPr lang="en-US" sz="1400" dirty="0"/>
                    </a:p>
                  </a:txBody>
                  <a:tcPr/>
                </a:tc>
              </a:tr>
              <a:tr h="370840">
                <a:tc>
                  <a:txBody>
                    <a:bodyPr/>
                    <a:lstStyle/>
                    <a:p>
                      <a:r>
                        <a:rPr lang="en-US" sz="1400" dirty="0" smtClean="0"/>
                        <a:t>2 adults or more (all 18-24) without child(</a:t>
                      </a:r>
                      <a:r>
                        <a:rPr lang="en-US" sz="1400" dirty="0" err="1" smtClean="0"/>
                        <a:t>ren</a:t>
                      </a:r>
                      <a:r>
                        <a:rPr lang="en-US" sz="1400" dirty="0" smtClean="0"/>
                        <a: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without children</a:t>
                      </a:r>
                      <a:endParaRPr lang="en-US" sz="1400" dirty="0"/>
                    </a:p>
                  </a:txBody>
                  <a:tcPr/>
                </a:tc>
                <a:tc>
                  <a:txBody>
                    <a:bodyPr/>
                    <a:lstStyle/>
                    <a:p>
                      <a:r>
                        <a:rPr lang="en-US" sz="1400" dirty="0" smtClean="0"/>
                        <a:t>Young Adults</a:t>
                      </a:r>
                      <a:endParaRPr lang="en-US" sz="1400" dirty="0"/>
                    </a:p>
                  </a:txBody>
                  <a:tcPr/>
                </a:tc>
              </a:tr>
              <a:tr h="370840">
                <a:tc>
                  <a:txBody>
                    <a:bodyPr/>
                    <a:lstStyle/>
                    <a:p>
                      <a:r>
                        <a:rPr lang="en-US" sz="1400" dirty="0" smtClean="0"/>
                        <a:t>2 adults or more (at least 1 over age 24) – non parental</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Household without children</a:t>
                      </a:r>
                      <a:endParaRPr lang="en-US" sz="1400" dirty="0"/>
                    </a:p>
                  </a:txBody>
                  <a:tcPr/>
                </a:tc>
                <a:tc>
                  <a:txBody>
                    <a:bodyPr/>
                    <a:lstStyle/>
                    <a:p>
                      <a:r>
                        <a:rPr lang="en-US" sz="1400" dirty="0" smtClean="0"/>
                        <a:t>none</a:t>
                      </a:r>
                      <a:endParaRPr lang="en-US" sz="1400" dirty="0"/>
                    </a:p>
                  </a:txBody>
                  <a:tcPr/>
                </a:tc>
              </a:tr>
              <a:tr h="370840">
                <a:tc>
                  <a:txBody>
                    <a:bodyPr/>
                    <a:lstStyle/>
                    <a:p>
                      <a:r>
                        <a:rPr lang="en-US" sz="1400" dirty="0" smtClean="0"/>
                        <a:t>2 minors</a:t>
                      </a:r>
                      <a:r>
                        <a:rPr lang="en-US" sz="1400" baseline="0" dirty="0" smtClean="0"/>
                        <a:t> or more (under 18) – non parental</a:t>
                      </a:r>
                      <a:endParaRPr lang="en-US" sz="1400" dirty="0"/>
                    </a:p>
                  </a:txBody>
                  <a:tcPr/>
                </a:tc>
                <a:tc>
                  <a:txBody>
                    <a:bodyPr/>
                    <a:lstStyle/>
                    <a:p>
                      <a:r>
                        <a:rPr lang="en-US" sz="1400" dirty="0" smtClean="0"/>
                        <a:t>Unaccompanied</a:t>
                      </a:r>
                      <a:r>
                        <a:rPr lang="en-US" sz="1400" baseline="0" dirty="0" smtClean="0"/>
                        <a:t> youth</a:t>
                      </a:r>
                      <a:endParaRPr lang="en-US" sz="1400" dirty="0"/>
                    </a:p>
                  </a:txBody>
                  <a:tcPr/>
                </a:tc>
                <a:tc>
                  <a:txBody>
                    <a:bodyPr/>
                    <a:lstStyle/>
                    <a:p>
                      <a:r>
                        <a:rPr lang="en-US" sz="1400" dirty="0" smtClean="0"/>
                        <a:t>none</a:t>
                      </a:r>
                      <a:endParaRPr lang="en-US" sz="1400" dirty="0"/>
                    </a:p>
                  </a:txBody>
                  <a:tcPr/>
                </a:tc>
              </a:tr>
            </a:tbl>
          </a:graphicData>
        </a:graphic>
      </p:graphicFrame>
    </p:spTree>
    <p:extLst>
      <p:ext uri="{BB962C8B-B14F-4D97-AF65-F5344CB8AC3E}">
        <p14:creationId xmlns:p14="http://schemas.microsoft.com/office/powerpoint/2010/main" val="2497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5</a:t>
            </a:r>
            <a:endParaRPr lang="en-US" sz="4000" b="1" dirty="0"/>
          </a:p>
        </p:txBody>
      </p:sp>
      <p:sp>
        <p:nvSpPr>
          <p:cNvPr id="3" name="Content Placeholder 2"/>
          <p:cNvSpPr>
            <a:spLocks noGrp="1"/>
          </p:cNvSpPr>
          <p:nvPr>
            <p:ph idx="1"/>
          </p:nvPr>
        </p:nvSpPr>
        <p:spPr>
          <a:xfrm>
            <a:off x="710214" y="1560004"/>
            <a:ext cx="10688714" cy="4785064"/>
          </a:xfrm>
        </p:spPr>
        <p:txBody>
          <a:bodyPr>
            <a:normAutofit/>
          </a:bodyPr>
          <a:lstStyle/>
          <a:p>
            <a:pPr>
              <a:lnSpc>
                <a:spcPct val="120000"/>
              </a:lnSpc>
            </a:pPr>
            <a:r>
              <a:rPr lang="en-US" dirty="0" smtClean="0"/>
              <a:t>These questions are optional.</a:t>
            </a:r>
          </a:p>
          <a:p>
            <a:pPr>
              <a:lnSpc>
                <a:spcPct val="120000"/>
              </a:lnSpc>
            </a:pPr>
            <a:r>
              <a:rPr lang="en-US" dirty="0" smtClean="0"/>
              <a:t>Number of times in emergency room in the last 12 months.</a:t>
            </a:r>
          </a:p>
          <a:p>
            <a:pPr lvl="1">
              <a:lnSpc>
                <a:spcPct val="120000"/>
              </a:lnSpc>
            </a:pPr>
            <a:r>
              <a:rPr lang="en-US" dirty="0" smtClean="0"/>
              <a:t>May require for January 2016 PIT in addition to questions regarding # of nights in jail or prison along with # of nights in a motel/hotel paid by an organization/agency</a:t>
            </a:r>
          </a:p>
          <a:p>
            <a:pPr>
              <a:lnSpc>
                <a:spcPct val="120000"/>
              </a:lnSpc>
            </a:pPr>
            <a:r>
              <a:rPr lang="en-US" dirty="0" smtClean="0"/>
              <a:t>Income</a:t>
            </a:r>
          </a:p>
          <a:p>
            <a:pPr>
              <a:lnSpc>
                <a:spcPct val="120000"/>
              </a:lnSpc>
            </a:pPr>
            <a:r>
              <a:rPr lang="en-US" dirty="0" smtClean="0"/>
              <a:t>Non-cash  benefits</a:t>
            </a:r>
          </a:p>
          <a:p>
            <a:pPr>
              <a:lnSpc>
                <a:spcPct val="120000"/>
              </a:lnSpc>
            </a:pPr>
            <a:r>
              <a:rPr lang="en-US" dirty="0" smtClean="0"/>
              <a:t>Health Insurance</a:t>
            </a:r>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315028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935115"/>
          </a:xfrm>
        </p:spPr>
        <p:txBody>
          <a:bodyPr>
            <a:normAutofit fontScale="90000"/>
          </a:bodyPr>
          <a:lstStyle/>
          <a:p>
            <a:r>
              <a:rPr lang="en-US" sz="4000" b="1" dirty="0" smtClean="0"/>
              <a:t>Survey Tool – Additional household members</a:t>
            </a:r>
            <a:endParaRPr lang="en-US" sz="4000" b="1" dirty="0"/>
          </a:p>
        </p:txBody>
      </p:sp>
      <p:sp>
        <p:nvSpPr>
          <p:cNvPr id="3" name="Content Placeholder 2"/>
          <p:cNvSpPr>
            <a:spLocks noGrp="1"/>
          </p:cNvSpPr>
          <p:nvPr>
            <p:ph idx="1"/>
          </p:nvPr>
        </p:nvSpPr>
        <p:spPr>
          <a:xfrm>
            <a:off x="710214" y="1846554"/>
            <a:ext cx="10688714" cy="4447713"/>
          </a:xfrm>
        </p:spPr>
        <p:txBody>
          <a:bodyPr>
            <a:normAutofit/>
          </a:bodyPr>
          <a:lstStyle/>
          <a:p>
            <a:pPr>
              <a:lnSpc>
                <a:spcPct val="120000"/>
              </a:lnSpc>
            </a:pPr>
            <a:r>
              <a:rPr lang="en-US" dirty="0" smtClean="0"/>
              <a:t>There are forms for additional adult (over 18) household members.</a:t>
            </a:r>
          </a:p>
          <a:p>
            <a:pPr>
              <a:lnSpc>
                <a:spcPct val="120000"/>
              </a:lnSpc>
            </a:pPr>
            <a:r>
              <a:rPr lang="en-US" dirty="0" smtClean="0"/>
              <a:t>There are forms for additional child(</a:t>
            </a:r>
            <a:r>
              <a:rPr lang="en-US" dirty="0" err="1" smtClean="0"/>
              <a:t>ren</a:t>
            </a:r>
            <a:r>
              <a:rPr lang="en-US" dirty="0" smtClean="0"/>
              <a:t>) – under 18 with an adult.</a:t>
            </a:r>
          </a:p>
          <a:p>
            <a:pPr>
              <a:lnSpc>
                <a:spcPct val="120000"/>
              </a:lnSpc>
            </a:pPr>
            <a:r>
              <a:rPr lang="en-US" dirty="0" smtClean="0"/>
              <a:t>There are forms for additional child(</a:t>
            </a:r>
            <a:r>
              <a:rPr lang="en-US" dirty="0" err="1" smtClean="0"/>
              <a:t>ren</a:t>
            </a:r>
            <a:r>
              <a:rPr lang="en-US" dirty="0" smtClean="0"/>
              <a:t>) – under 18 without an adult.</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092498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Observation Only Form</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This form should only be used as a last resort in connection with the overnight street count/known location count.  </a:t>
            </a:r>
          </a:p>
          <a:p>
            <a:pPr lvl="1">
              <a:lnSpc>
                <a:spcPct val="120000"/>
              </a:lnSpc>
            </a:pPr>
            <a:r>
              <a:rPr lang="en-US" dirty="0" smtClean="0"/>
              <a:t>It cannot be used with the service-based post PIT count process. </a:t>
            </a:r>
          </a:p>
          <a:p>
            <a:pPr>
              <a:lnSpc>
                <a:spcPct val="120000"/>
              </a:lnSpc>
            </a:pPr>
            <a:r>
              <a:rPr lang="en-US" dirty="0" smtClean="0"/>
              <a:t>Part 1: questions about person administering the survey</a:t>
            </a:r>
          </a:p>
          <a:p>
            <a:pPr lvl="1">
              <a:lnSpc>
                <a:spcPct val="120000"/>
              </a:lnSpc>
            </a:pPr>
            <a:r>
              <a:rPr lang="en-US" dirty="0" smtClean="0"/>
              <a:t>Name, local continua, type of surveyor, city/location</a:t>
            </a:r>
          </a:p>
          <a:p>
            <a:pPr>
              <a:lnSpc>
                <a:spcPct val="120000"/>
              </a:lnSpc>
            </a:pPr>
            <a:r>
              <a:rPr lang="en-US" dirty="0" smtClean="0"/>
              <a:t>Part 2: observations</a:t>
            </a:r>
          </a:p>
          <a:p>
            <a:pPr lvl="1">
              <a:lnSpc>
                <a:spcPct val="120000"/>
              </a:lnSpc>
            </a:pPr>
            <a:r>
              <a:rPr lang="en-US" dirty="0" smtClean="0"/>
              <a:t>Number of people, adults, children, homeless*</a:t>
            </a:r>
          </a:p>
          <a:p>
            <a:pPr lvl="1">
              <a:lnSpc>
                <a:spcPct val="120000"/>
              </a:lnSpc>
            </a:pPr>
            <a:r>
              <a:rPr lang="en-US" dirty="0" smtClean="0"/>
              <a:t>Age range, gender, race, ethnicity</a:t>
            </a:r>
          </a:p>
          <a:p>
            <a:pPr lvl="1">
              <a:lnSpc>
                <a:spcPct val="120000"/>
              </a:lnSpc>
            </a:pPr>
            <a:r>
              <a:rPr lang="en-US" dirty="0" smtClean="0"/>
              <a:t>Other information/identifying characteristics</a:t>
            </a:r>
          </a:p>
          <a:p>
            <a:pPr>
              <a:lnSpc>
                <a:spcPct val="120000"/>
              </a:lnSpc>
            </a:pPr>
            <a:r>
              <a:rPr lang="en-US" dirty="0" smtClean="0"/>
              <a:t>*</a:t>
            </a:r>
            <a:r>
              <a:rPr lang="en-US" b="1" dirty="0" smtClean="0"/>
              <a:t>Note:  </a:t>
            </a:r>
            <a:r>
              <a:rPr lang="en-US" dirty="0" smtClean="0">
                <a:solidFill>
                  <a:srgbClr val="FF0000"/>
                </a:solidFill>
              </a:rPr>
              <a:t>unless you can say with reasonable certainty that based on a observer’s professional judgment the signs/clues indicating that the person is “definitely” unsheltered on Wednesday night and experiencing homelessness, they cannot be included.</a:t>
            </a:r>
          </a:p>
          <a:p>
            <a:pPr>
              <a:lnSpc>
                <a:spcPct val="120000"/>
              </a:lnSpc>
            </a:pPr>
            <a:endParaRPr lang="en-US" dirty="0" smtClean="0"/>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135095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Service-based counting focuses on conducting interviews with people experiencing homelessness but not seeking shelter and unable to be found on the night of the unsheltered count. </a:t>
            </a:r>
          </a:p>
          <a:p>
            <a:pPr>
              <a:lnSpc>
                <a:spcPct val="120000"/>
              </a:lnSpc>
            </a:pPr>
            <a:r>
              <a:rPr lang="en-US" dirty="0" smtClean="0"/>
              <a:t>The service-based counting will serve as a SUPPLEMENT to the night of the count approach. </a:t>
            </a:r>
          </a:p>
          <a:p>
            <a:pPr lvl="1">
              <a:lnSpc>
                <a:spcPct val="120000"/>
              </a:lnSpc>
            </a:pPr>
            <a:r>
              <a:rPr lang="en-US" dirty="0" smtClean="0"/>
              <a:t>It requires face-to-face contact with the person and the administration of the Unsheltered Survey.   </a:t>
            </a:r>
          </a:p>
          <a:p>
            <a:pPr lvl="1">
              <a:lnSpc>
                <a:spcPct val="120000"/>
              </a:lnSpc>
            </a:pPr>
            <a:r>
              <a:rPr lang="en-US" dirty="0" smtClean="0"/>
              <a:t>The Balance of State </a:t>
            </a:r>
            <a:r>
              <a:rPr lang="en-US" dirty="0" err="1" smtClean="0"/>
              <a:t>CoC</a:t>
            </a:r>
            <a:r>
              <a:rPr lang="en-US" dirty="0" smtClean="0"/>
              <a:t> will allow post-count surveys to be administered and collected until </a:t>
            </a:r>
            <a:r>
              <a:rPr lang="en-US" b="1" dirty="0" smtClean="0"/>
              <a:t>Friday, July 31</a:t>
            </a:r>
            <a:r>
              <a:rPr lang="en-US" b="1" baseline="30000" dirty="0" smtClean="0"/>
              <a:t>st</a:t>
            </a:r>
            <a:r>
              <a:rPr lang="en-US" b="1" dirty="0" smtClean="0"/>
              <a:t> at noon.</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460716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Service Based Counts are an opportunity to connect with other partner agencies and community locations in which people experiencing homelessness may frequent.  </a:t>
            </a:r>
          </a:p>
          <a:p>
            <a:pPr>
              <a:lnSpc>
                <a:spcPct val="120000"/>
              </a:lnSpc>
            </a:pPr>
            <a:r>
              <a:rPr lang="en-US" b="1" dirty="0" smtClean="0"/>
              <a:t>This can include:  </a:t>
            </a:r>
          </a:p>
          <a:p>
            <a:pPr lvl="1">
              <a:lnSpc>
                <a:spcPct val="120000"/>
              </a:lnSpc>
            </a:pPr>
            <a:r>
              <a:rPr lang="en-US" dirty="0" smtClean="0"/>
              <a:t>meal </a:t>
            </a:r>
            <a:r>
              <a:rPr lang="en-US" dirty="0"/>
              <a:t>sites, </a:t>
            </a:r>
            <a:r>
              <a:rPr lang="en-US" dirty="0" smtClean="0"/>
              <a:t>food pantries </a:t>
            </a:r>
          </a:p>
          <a:p>
            <a:pPr lvl="1">
              <a:lnSpc>
                <a:spcPct val="120000"/>
              </a:lnSpc>
            </a:pPr>
            <a:r>
              <a:rPr lang="en-US" dirty="0" smtClean="0"/>
              <a:t>drop-in </a:t>
            </a:r>
            <a:r>
              <a:rPr lang="en-US" dirty="0"/>
              <a:t>centers, </a:t>
            </a:r>
            <a:r>
              <a:rPr lang="en-US" dirty="0" smtClean="0"/>
              <a:t>day shelters </a:t>
            </a:r>
          </a:p>
          <a:p>
            <a:pPr lvl="1">
              <a:lnSpc>
                <a:spcPct val="120000"/>
              </a:lnSpc>
            </a:pPr>
            <a:r>
              <a:rPr lang="en-US" dirty="0" smtClean="0"/>
              <a:t>human services, job service/workforce resource</a:t>
            </a:r>
          </a:p>
          <a:p>
            <a:pPr lvl="1">
              <a:lnSpc>
                <a:spcPct val="120000"/>
              </a:lnSpc>
            </a:pPr>
            <a:r>
              <a:rPr lang="en-US" dirty="0" smtClean="0"/>
              <a:t>community mental health center, hospital emergency rooms, free clinics</a:t>
            </a:r>
          </a:p>
          <a:p>
            <a:pPr lvl="1">
              <a:lnSpc>
                <a:spcPct val="120000"/>
              </a:lnSpc>
            </a:pPr>
            <a:r>
              <a:rPr lang="en-US" dirty="0" smtClean="0"/>
              <a:t>Alcohol &amp; Drug service centers</a:t>
            </a:r>
          </a:p>
          <a:p>
            <a:pPr lvl="1">
              <a:lnSpc>
                <a:spcPct val="120000"/>
              </a:lnSpc>
            </a:pPr>
            <a:r>
              <a:rPr lang="en-US" dirty="0" smtClean="0"/>
              <a:t>police department, probation/parole</a:t>
            </a:r>
          </a:p>
          <a:p>
            <a:pPr lvl="1">
              <a:lnSpc>
                <a:spcPct val="120000"/>
              </a:lnSpc>
            </a:pPr>
            <a:r>
              <a:rPr lang="en-US" dirty="0" smtClean="0"/>
              <a:t>libraries </a:t>
            </a:r>
          </a:p>
          <a:p>
            <a:pPr lvl="1">
              <a:lnSpc>
                <a:spcPct val="120000"/>
              </a:lnSpc>
            </a:pPr>
            <a:r>
              <a:rPr lang="en-US" dirty="0" smtClean="0"/>
              <a:t>Faith-based organizations</a:t>
            </a:r>
          </a:p>
          <a:p>
            <a:pPr lvl="1">
              <a:lnSpc>
                <a:spcPct val="120000"/>
              </a:lnSpc>
            </a:pPr>
            <a:r>
              <a:rPr lang="en-US" dirty="0" smtClean="0"/>
              <a:t>YOUTH PROVIDERS &amp; Runaway programs</a:t>
            </a:r>
          </a:p>
          <a:p>
            <a:pPr>
              <a:lnSpc>
                <a:spcPct val="120000"/>
              </a:lnSpc>
            </a:pPr>
            <a:endParaRPr lang="en-US" dirty="0"/>
          </a:p>
          <a:p>
            <a:pPr>
              <a:lnSpc>
                <a:spcPct val="120000"/>
              </a:lnSpc>
            </a:pPr>
            <a:endParaRPr lang="en-US" dirty="0" smtClean="0"/>
          </a:p>
          <a:p>
            <a:pPr>
              <a:lnSpc>
                <a:spcPct val="120000"/>
              </a:lnSpc>
            </a:pPr>
            <a:endParaRPr lang="en-US" dirty="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485541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The service-based count uses </a:t>
            </a:r>
            <a:r>
              <a:rPr lang="en-US" b="1" u="sng" dirty="0" smtClean="0"/>
              <a:t>the same survey </a:t>
            </a:r>
            <a:r>
              <a:rPr lang="en-US" dirty="0" smtClean="0"/>
              <a:t>that is used during the overnight street/known location count.</a:t>
            </a:r>
          </a:p>
          <a:p>
            <a:pPr>
              <a:lnSpc>
                <a:spcPct val="120000"/>
              </a:lnSpc>
            </a:pPr>
            <a:r>
              <a:rPr lang="en-US" dirty="0" smtClean="0"/>
              <a:t>Each person identified as potentially homeless and unsheltered on the night of the PIT count should be interviewed to determine:</a:t>
            </a:r>
          </a:p>
          <a:p>
            <a:pPr marL="731520" lvl="1" indent="-457200">
              <a:lnSpc>
                <a:spcPct val="120000"/>
              </a:lnSpc>
              <a:buAutoNum type="arabicParenBoth"/>
            </a:pPr>
            <a:r>
              <a:rPr lang="en-US" dirty="0" smtClean="0"/>
              <a:t>homeless status, </a:t>
            </a:r>
          </a:p>
          <a:p>
            <a:pPr marL="731520" lvl="1" indent="-457200">
              <a:lnSpc>
                <a:spcPct val="120000"/>
              </a:lnSpc>
              <a:buAutoNum type="arabicParenBoth"/>
            </a:pPr>
            <a:r>
              <a:rPr lang="en-US" dirty="0" smtClean="0"/>
              <a:t>whether he/she has already been interviewed, and </a:t>
            </a:r>
          </a:p>
          <a:p>
            <a:pPr marL="731520" lvl="1" indent="-457200">
              <a:lnSpc>
                <a:spcPct val="120000"/>
              </a:lnSpc>
              <a:buAutoNum type="arabicParenBoth"/>
            </a:pPr>
            <a:r>
              <a:rPr lang="en-US" dirty="0" smtClean="0"/>
              <a:t>collect additional data elements.</a:t>
            </a:r>
          </a:p>
          <a:p>
            <a:pPr>
              <a:lnSpc>
                <a:spcPct val="120000"/>
              </a:lnSpc>
            </a:pPr>
            <a:r>
              <a:rPr lang="en-US" dirty="0" smtClean="0"/>
              <a:t>If the person being interviewed meets the requirements of the PIT count homeless definition </a:t>
            </a:r>
            <a:r>
              <a:rPr lang="en-US" u="sng" dirty="0" smtClean="0"/>
              <a:t>and</a:t>
            </a:r>
            <a:r>
              <a:rPr lang="en-US" dirty="0" smtClean="0"/>
              <a:t> was not interviewed during the PIT overnight count, then the survey should be administered.</a:t>
            </a:r>
          </a:p>
          <a:p>
            <a:pPr>
              <a:lnSpc>
                <a:spcPct val="120000"/>
              </a:lnSpc>
            </a:pPr>
            <a:r>
              <a:rPr lang="en-US" dirty="0" smtClean="0"/>
              <a:t>The survey should then be submitted to the PIT lead for the screening and de-duplication process.</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59264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Sheltered Count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Sheltered Count:  total number of people for the PIT is reported on the Housing Inventory Chart (HIC). </a:t>
            </a:r>
          </a:p>
          <a:p>
            <a:pPr>
              <a:lnSpc>
                <a:spcPct val="120000"/>
              </a:lnSpc>
            </a:pPr>
            <a:r>
              <a:rPr lang="en-US" dirty="0" smtClean="0"/>
              <a:t>The Sheltered Count:  demographics &amp; subpopulation information are reported in two different places:</a:t>
            </a:r>
          </a:p>
          <a:p>
            <a:pPr lvl="1">
              <a:lnSpc>
                <a:spcPct val="120000"/>
              </a:lnSpc>
              <a:buFont typeface="Courier New" panose="02070309020205020404" pitchFamily="49" charset="0"/>
              <a:buChar char="o"/>
            </a:pPr>
            <a:r>
              <a:rPr lang="en-US" u="sng" dirty="0" smtClean="0"/>
              <a:t>HMIS database</a:t>
            </a:r>
          </a:p>
          <a:p>
            <a:pPr lvl="2">
              <a:lnSpc>
                <a:spcPct val="120000"/>
              </a:lnSpc>
              <a:buFont typeface="Wingdings" panose="05000000000000000000" pitchFamily="2" charset="2"/>
              <a:buChar char="§"/>
            </a:pPr>
            <a:r>
              <a:rPr lang="en-US" dirty="0" smtClean="0"/>
              <a:t>For those projects using Service Point and who complete their data entry correctly, the information can be extracted from the system.</a:t>
            </a:r>
          </a:p>
          <a:p>
            <a:pPr lvl="2">
              <a:lnSpc>
                <a:spcPct val="120000"/>
              </a:lnSpc>
              <a:buFont typeface="Wingdings" panose="05000000000000000000" pitchFamily="2" charset="2"/>
              <a:buChar char="§"/>
            </a:pPr>
            <a:r>
              <a:rPr lang="en-US" dirty="0" smtClean="0"/>
              <a:t>Each project must ensure their data is complete and correct prior to submission to the PIT lead.</a:t>
            </a:r>
          </a:p>
          <a:p>
            <a:pPr lvl="1">
              <a:lnSpc>
                <a:spcPct val="120000"/>
              </a:lnSpc>
              <a:buFont typeface="Courier New" panose="02070309020205020404" pitchFamily="49" charset="0"/>
              <a:buChar char="o"/>
            </a:pPr>
            <a:r>
              <a:rPr lang="en-US" u="sng" dirty="0" smtClean="0"/>
              <a:t>Non-WISP Form </a:t>
            </a:r>
            <a:r>
              <a:rPr lang="en-US" dirty="0" smtClean="0"/>
              <a:t>in Google </a:t>
            </a:r>
            <a:r>
              <a:rPr lang="en-US" dirty="0"/>
              <a:t>D</a:t>
            </a:r>
            <a:r>
              <a:rPr lang="en-US" dirty="0" smtClean="0"/>
              <a:t>rive</a:t>
            </a:r>
          </a:p>
          <a:p>
            <a:pPr lvl="2">
              <a:lnSpc>
                <a:spcPct val="120000"/>
              </a:lnSpc>
              <a:buFont typeface="Wingdings" panose="05000000000000000000" pitchFamily="2" charset="2"/>
              <a:buChar char="§"/>
            </a:pPr>
            <a:r>
              <a:rPr lang="en-US" dirty="0" smtClean="0"/>
              <a:t>For those projects that do not use Service Point, they must conduct a survey to gather the demographic and subpopulation information required.</a:t>
            </a:r>
          </a:p>
          <a:p>
            <a:pPr lvl="2">
              <a:lnSpc>
                <a:spcPct val="120000"/>
              </a:lnSpc>
              <a:buFont typeface="Wingdings" panose="05000000000000000000" pitchFamily="2" charset="2"/>
              <a:buChar char="§"/>
            </a:pPr>
            <a:r>
              <a:rPr lang="en-US" dirty="0" smtClean="0"/>
              <a:t>Those surveys must be reviewed, screened, totaled, and submitted to the PIT lead. </a:t>
            </a:r>
          </a:p>
          <a:p>
            <a:pPr lvl="2">
              <a:lnSpc>
                <a:spcPct val="120000"/>
              </a:lnSpc>
              <a:buFont typeface="Wingdings" panose="05000000000000000000" pitchFamily="2" charset="2"/>
              <a:buChar char="§"/>
            </a:pPr>
            <a:r>
              <a:rPr lang="en-US" dirty="0" smtClean="0"/>
              <a:t>The PIT lead is required to complete the Non-WISP form in Google </a:t>
            </a:r>
            <a:r>
              <a:rPr lang="en-US" dirty="0"/>
              <a:t>D</a:t>
            </a:r>
            <a:r>
              <a:rPr lang="en-US" dirty="0" smtClean="0"/>
              <a:t>rive.</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565906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3" name="Content Placeholder 2"/>
          <p:cNvSpPr>
            <a:spLocks noGrp="1"/>
          </p:cNvSpPr>
          <p:nvPr>
            <p:ph idx="1"/>
          </p:nvPr>
        </p:nvSpPr>
        <p:spPr/>
        <p:txBody>
          <a:bodyPr>
            <a:normAutofit/>
          </a:bodyPr>
          <a:lstStyle/>
          <a:p>
            <a:r>
              <a:rPr lang="en-US" dirty="0" smtClean="0"/>
              <a:t>Review Night of Count – dates &amp; times</a:t>
            </a:r>
          </a:p>
          <a:p>
            <a:r>
              <a:rPr lang="en-US" dirty="0" smtClean="0"/>
              <a:t>Review Geography – locations</a:t>
            </a:r>
          </a:p>
          <a:p>
            <a:r>
              <a:rPr lang="en-US" dirty="0" smtClean="0"/>
              <a:t>Survey Tool</a:t>
            </a:r>
          </a:p>
          <a:p>
            <a:r>
              <a:rPr lang="en-US" dirty="0" smtClean="0"/>
              <a:t>Post Count Process, requirements, deadline</a:t>
            </a:r>
          </a:p>
          <a:p>
            <a:r>
              <a:rPr lang="en-US" dirty="0" smtClean="0"/>
              <a:t>Data Collection</a:t>
            </a:r>
          </a:p>
          <a:p>
            <a:endParaRPr lang="en-US" dirty="0" smtClean="0"/>
          </a:p>
          <a:p>
            <a:pPr marL="45720" indent="0">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405126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fontScale="90000"/>
          </a:bodyPr>
          <a:lstStyle/>
          <a:p>
            <a:r>
              <a:rPr lang="en-US" sz="4000" b="1" dirty="0" smtClean="0"/>
              <a:t>Data Collection – Housing Inventory Chart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Housing Inventory Chart (HIC) is a list of all the emergency shelters, motel voucher programs, safe havens, and transitional housing projects in each of the 21 local continua that comprise the Balance of State  </a:t>
            </a:r>
            <a:r>
              <a:rPr lang="en-US" dirty="0" err="1" smtClean="0"/>
              <a:t>CoC</a:t>
            </a:r>
            <a:r>
              <a:rPr lang="en-US" dirty="0" smtClean="0"/>
              <a:t>.  There is also a section for permanent supportive housing and rapid re-housing projects.</a:t>
            </a:r>
          </a:p>
          <a:p>
            <a:pPr lvl="1">
              <a:lnSpc>
                <a:spcPct val="120000"/>
              </a:lnSpc>
              <a:buFont typeface="Courier New" panose="02070309020205020404" pitchFamily="49" charset="0"/>
              <a:buChar char="o"/>
            </a:pPr>
            <a:r>
              <a:rPr lang="en-US" dirty="0" smtClean="0"/>
              <a:t>The HIC includes agencies that use HMIS and do not use HMIS.</a:t>
            </a:r>
          </a:p>
          <a:p>
            <a:pPr lvl="1">
              <a:lnSpc>
                <a:spcPct val="120000"/>
              </a:lnSpc>
              <a:buFont typeface="Courier New" panose="02070309020205020404" pitchFamily="49" charset="0"/>
              <a:buChar char="o"/>
            </a:pPr>
            <a:r>
              <a:rPr lang="en-US" dirty="0" smtClean="0"/>
              <a:t>The HIC includes the number of beds, the number of units, seasonal, and overflow beds.</a:t>
            </a:r>
          </a:p>
          <a:p>
            <a:pPr>
              <a:lnSpc>
                <a:spcPct val="120000"/>
              </a:lnSpc>
            </a:pPr>
            <a:r>
              <a:rPr lang="en-US" dirty="0" smtClean="0"/>
              <a:t>The last 5 columns of the HIC chart are for the total PIT counts for </a:t>
            </a:r>
            <a:r>
              <a:rPr lang="en-US" u="sng" dirty="0" smtClean="0"/>
              <a:t>EACH project listed </a:t>
            </a:r>
            <a:r>
              <a:rPr lang="en-US" dirty="0" smtClean="0"/>
              <a:t>on the HIC.</a:t>
            </a:r>
          </a:p>
          <a:p>
            <a:pPr lvl="1">
              <a:lnSpc>
                <a:spcPct val="120000"/>
              </a:lnSpc>
              <a:buFont typeface="Courier New" panose="02070309020205020404" pitchFamily="49" charset="0"/>
              <a:buChar char="o"/>
            </a:pPr>
            <a:r>
              <a:rPr lang="en-US" dirty="0" smtClean="0"/>
              <a:t>Total, # unaccompanied youth, # people in households with children, # people in households without children, utilization rate</a:t>
            </a:r>
          </a:p>
          <a:p>
            <a:pPr>
              <a:lnSpc>
                <a:spcPct val="120000"/>
              </a:lnSpc>
            </a:pPr>
            <a:r>
              <a:rPr lang="en-US" dirty="0" smtClean="0"/>
              <a:t>The  PIT count on the HIC shows total numbers for the SHELTERED COUNT.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detailed demographics or subpopulation information.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information about the unsheltered count.</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02298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Unsheltered Count</a:t>
            </a:r>
            <a:endParaRPr lang="en-US" sz="4000" b="1" dirty="0"/>
          </a:p>
        </p:txBody>
      </p:sp>
      <p:sp>
        <p:nvSpPr>
          <p:cNvPr id="3" name="Content Placeholder 2"/>
          <p:cNvSpPr>
            <a:spLocks noGrp="1"/>
          </p:cNvSpPr>
          <p:nvPr>
            <p:ph idx="1"/>
          </p:nvPr>
        </p:nvSpPr>
        <p:spPr>
          <a:xfrm>
            <a:off x="710214" y="1509204"/>
            <a:ext cx="10688714" cy="4935984"/>
          </a:xfrm>
        </p:spPr>
        <p:txBody>
          <a:bodyPr>
            <a:normAutofit fontScale="92500" lnSpcReduction="10000"/>
          </a:bodyPr>
          <a:lstStyle/>
          <a:p>
            <a:pPr>
              <a:lnSpc>
                <a:spcPct val="120000"/>
              </a:lnSpc>
            </a:pPr>
            <a:r>
              <a:rPr lang="en-US" dirty="0" smtClean="0"/>
              <a:t>Unsheltered PIT count information is </a:t>
            </a:r>
            <a:r>
              <a:rPr lang="en-US" u="sng" dirty="0" smtClean="0"/>
              <a:t>NOT</a:t>
            </a:r>
            <a:r>
              <a:rPr lang="en-US" dirty="0" smtClean="0"/>
              <a:t> recorded on the HIC.</a:t>
            </a:r>
          </a:p>
          <a:p>
            <a:pPr>
              <a:lnSpc>
                <a:spcPct val="120000"/>
              </a:lnSpc>
            </a:pPr>
            <a:r>
              <a:rPr lang="en-US" dirty="0"/>
              <a:t>The </a:t>
            </a:r>
            <a:r>
              <a:rPr lang="en-US" dirty="0" smtClean="0"/>
              <a:t>Unsheltered Count - demographics </a:t>
            </a:r>
            <a:r>
              <a:rPr lang="en-US" dirty="0"/>
              <a:t>&amp; subpopulation information are reported in two different </a:t>
            </a:r>
            <a:r>
              <a:rPr lang="en-US" dirty="0" smtClean="0"/>
              <a:t>locations using the same process.</a:t>
            </a:r>
          </a:p>
          <a:p>
            <a:pPr>
              <a:lnSpc>
                <a:spcPct val="120000"/>
              </a:lnSpc>
            </a:pPr>
            <a:r>
              <a:rPr lang="en-US" dirty="0" smtClean="0"/>
              <a:t>Location:</a:t>
            </a:r>
          </a:p>
          <a:p>
            <a:pPr lvl="1">
              <a:lnSpc>
                <a:spcPct val="120000"/>
              </a:lnSpc>
              <a:buFont typeface="Wingdings" panose="05000000000000000000" pitchFamily="2" charset="2"/>
              <a:buChar char="ü"/>
            </a:pPr>
            <a:r>
              <a:rPr lang="en-US" dirty="0" smtClean="0"/>
              <a:t>HMIS database</a:t>
            </a:r>
          </a:p>
          <a:p>
            <a:pPr lvl="1">
              <a:lnSpc>
                <a:spcPct val="120000"/>
              </a:lnSpc>
              <a:buFont typeface="Wingdings" panose="05000000000000000000" pitchFamily="2" charset="2"/>
              <a:buChar char="ü"/>
            </a:pPr>
            <a:r>
              <a:rPr lang="en-US" dirty="0" smtClean="0"/>
              <a:t>Non-WISP Form</a:t>
            </a:r>
          </a:p>
          <a:p>
            <a:pPr>
              <a:lnSpc>
                <a:spcPct val="120000"/>
              </a:lnSpc>
            </a:pPr>
            <a:r>
              <a:rPr lang="en-US" dirty="0" smtClean="0"/>
              <a:t>Process:  </a:t>
            </a:r>
          </a:p>
          <a:p>
            <a:pPr lvl="1">
              <a:lnSpc>
                <a:spcPct val="120000"/>
              </a:lnSpc>
            </a:pPr>
            <a:r>
              <a:rPr lang="en-US" dirty="0" smtClean="0"/>
              <a:t>A survey must be conducted to collect required information and to ensure (1) eligibility under the homeless definition and (2) de-duplication.</a:t>
            </a:r>
          </a:p>
          <a:p>
            <a:pPr lvl="1">
              <a:lnSpc>
                <a:spcPct val="120000"/>
              </a:lnSpc>
            </a:pPr>
            <a:r>
              <a:rPr lang="en-US" dirty="0" smtClean="0"/>
              <a:t>Those surveys must be reviewed, screened, and either submitted to the PIT lead (non-WISP) or entered into Service Point (WISP).</a:t>
            </a:r>
          </a:p>
          <a:p>
            <a:pPr lvl="1">
              <a:lnSpc>
                <a:spcPct val="120000"/>
              </a:lnSpc>
            </a:pPr>
            <a:r>
              <a:rPr lang="en-US" dirty="0" smtClean="0"/>
              <a:t>The PIT lead is required to complete the Non-WISP form in Google </a:t>
            </a:r>
            <a:r>
              <a:rPr lang="en-US" dirty="0"/>
              <a:t>D</a:t>
            </a:r>
            <a:r>
              <a:rPr lang="en-US" dirty="0" smtClean="0"/>
              <a:t>rive. </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988913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Deduplication Chart</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By allowing service-based counting, we increase the possibility of duplication. Therefore, HUD requires policies to ensure a de-duplicated count can be obtained.</a:t>
            </a:r>
          </a:p>
          <a:p>
            <a:pPr>
              <a:lnSpc>
                <a:spcPct val="120000"/>
              </a:lnSpc>
            </a:pPr>
            <a:r>
              <a:rPr lang="en-US" dirty="0" smtClean="0"/>
              <a:t>The Balance of State </a:t>
            </a:r>
            <a:r>
              <a:rPr lang="en-US" dirty="0" err="1" smtClean="0"/>
              <a:t>CoC</a:t>
            </a:r>
            <a:r>
              <a:rPr lang="en-US" dirty="0" smtClean="0"/>
              <a:t> is going to use a new form, “De-duplication Chart” in Google </a:t>
            </a:r>
            <a:r>
              <a:rPr lang="en-US" dirty="0"/>
              <a:t>D</a:t>
            </a:r>
            <a:r>
              <a:rPr lang="en-US" dirty="0" smtClean="0"/>
              <a:t>rive to ensure that those unsheltered persons counted during the overnight count are not duplicated with those counted during the post-count window.</a:t>
            </a:r>
          </a:p>
          <a:p>
            <a:pPr lvl="1">
              <a:lnSpc>
                <a:spcPct val="120000"/>
              </a:lnSpc>
              <a:buFont typeface="Wingdings" panose="05000000000000000000" pitchFamily="2" charset="2"/>
              <a:buChar char="ü"/>
            </a:pPr>
            <a:r>
              <a:rPr lang="en-US" dirty="0" smtClean="0"/>
              <a:t>The PIT lead will be required to enter certain data fields for each person counted as unsheltered. This includes during the night of the count (both in HMIS and non-WISP) as well as surveys completed during the post count window through service-based counting.</a:t>
            </a:r>
          </a:p>
          <a:p>
            <a:pPr lvl="1">
              <a:lnSpc>
                <a:spcPct val="120000"/>
              </a:lnSpc>
              <a:buFont typeface="Wingdings" panose="05000000000000000000" pitchFamily="2" charset="2"/>
              <a:buChar char="ü"/>
            </a:pPr>
            <a:r>
              <a:rPr lang="en-US" dirty="0" smtClean="0"/>
              <a:t>The </a:t>
            </a:r>
            <a:r>
              <a:rPr lang="en-US" dirty="0" err="1" smtClean="0"/>
              <a:t>CoC</a:t>
            </a:r>
            <a:r>
              <a:rPr lang="en-US" dirty="0" smtClean="0"/>
              <a:t> Coordinator will work with the HMIS lead to identify potential duplications among the 21 continua.</a:t>
            </a:r>
          </a:p>
          <a:p>
            <a:pPr lvl="1">
              <a:lnSpc>
                <a:spcPct val="120000"/>
              </a:lnSpc>
              <a:buFont typeface="Wingdings" panose="05000000000000000000" pitchFamily="2" charset="2"/>
              <a:buChar char="ü"/>
            </a:pPr>
            <a:r>
              <a:rPr lang="en-US" dirty="0" smtClean="0"/>
              <a:t>The PIT lead will be responsible for “cleaning” the data to ensure de-duplication within his/her continua.</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950229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Deduplication Chart - Example</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graphicFrame>
        <p:nvGraphicFramePr>
          <p:cNvPr id="5" name="Table 4"/>
          <p:cNvGraphicFramePr>
            <a:graphicFrameLocks noGrp="1"/>
          </p:cNvGraphicFramePr>
          <p:nvPr>
            <p:extLst>
              <p:ext uri="{D42A27DB-BD31-4B8C-83A1-F6EECF244321}">
                <p14:modId xmlns:p14="http://schemas.microsoft.com/office/powerpoint/2010/main" val="3885743077"/>
              </p:ext>
            </p:extLst>
          </p:nvPr>
        </p:nvGraphicFramePr>
        <p:xfrm>
          <a:off x="1561483" y="1606858"/>
          <a:ext cx="8683347" cy="3235960"/>
        </p:xfrm>
        <a:graphic>
          <a:graphicData uri="http://schemas.openxmlformats.org/drawingml/2006/table">
            <a:tbl>
              <a:tblPr firstRow="1" bandRow="1">
                <a:tableStyleId>{7DF18680-E054-41AD-8BC1-D1AEF772440D}</a:tableStyleId>
              </a:tblPr>
              <a:tblGrid>
                <a:gridCol w="877203"/>
                <a:gridCol w="744880"/>
                <a:gridCol w="732956"/>
                <a:gridCol w="638102"/>
                <a:gridCol w="690463"/>
                <a:gridCol w="627208"/>
                <a:gridCol w="680968"/>
                <a:gridCol w="594752"/>
                <a:gridCol w="435660"/>
                <a:gridCol w="519686"/>
                <a:gridCol w="609288"/>
                <a:gridCol w="609288"/>
                <a:gridCol w="922893"/>
              </a:tblGrid>
              <a:tr h="327026">
                <a:tc>
                  <a:txBody>
                    <a:bodyPr/>
                    <a:lstStyle/>
                    <a:p>
                      <a:pPr algn="ctr"/>
                      <a:r>
                        <a:rPr lang="en-US" dirty="0" smtClean="0"/>
                        <a:t>Survey ID</a:t>
                      </a:r>
                      <a:endParaRPr lang="en-US" dirty="0"/>
                    </a:p>
                  </a:txBody>
                  <a:tcPr/>
                </a:tc>
                <a:tc>
                  <a:txBody>
                    <a:bodyPr/>
                    <a:lstStyle/>
                    <a:p>
                      <a:pPr algn="ctr"/>
                      <a:r>
                        <a:rPr lang="en-US" dirty="0" smtClean="0"/>
                        <a:t>First in.</a:t>
                      </a:r>
                      <a:endParaRPr lang="en-US" dirty="0"/>
                    </a:p>
                  </a:txBody>
                  <a:tcPr/>
                </a:tc>
                <a:tc>
                  <a:txBody>
                    <a:bodyPr/>
                    <a:lstStyle/>
                    <a:p>
                      <a:pPr algn="ctr"/>
                      <a:r>
                        <a:rPr lang="en-US" dirty="0" smtClean="0"/>
                        <a:t>Last in.</a:t>
                      </a:r>
                      <a:endParaRPr lang="en-US" dirty="0"/>
                    </a:p>
                  </a:txBody>
                  <a:tcPr/>
                </a:tc>
                <a:tc>
                  <a:txBody>
                    <a:bodyPr/>
                    <a:lstStyle/>
                    <a:p>
                      <a:pPr algn="ctr"/>
                      <a:r>
                        <a:rPr lang="en-US" dirty="0" smtClean="0"/>
                        <a:t>Age</a:t>
                      </a:r>
                      <a:endParaRPr lang="en-US" dirty="0"/>
                    </a:p>
                  </a:txBody>
                  <a:tcPr/>
                </a:tc>
                <a:tc>
                  <a:txBody>
                    <a:bodyPr/>
                    <a:lstStyle/>
                    <a:p>
                      <a:pPr algn="ctr"/>
                      <a:r>
                        <a:rPr lang="en-US" dirty="0" smtClean="0"/>
                        <a:t>Gen.</a:t>
                      </a:r>
                      <a:endParaRPr lang="en-US" dirty="0"/>
                    </a:p>
                  </a:txBody>
                  <a:tcPr/>
                </a:tc>
                <a:tc>
                  <a:txBody>
                    <a:bodyPr/>
                    <a:lstStyle/>
                    <a:p>
                      <a:pPr algn="ctr"/>
                      <a:r>
                        <a:rPr lang="en-US" dirty="0" smtClean="0"/>
                        <a:t>Eth.</a:t>
                      </a:r>
                      <a:endParaRPr lang="en-US" dirty="0"/>
                    </a:p>
                  </a:txBody>
                  <a:tcPr/>
                </a:tc>
                <a:tc>
                  <a:txBody>
                    <a:bodyPr/>
                    <a:lstStyle/>
                    <a:p>
                      <a:pPr algn="ctr"/>
                      <a:r>
                        <a:rPr lang="en-US" dirty="0" smtClean="0"/>
                        <a:t>Race</a:t>
                      </a:r>
                      <a:endParaRPr lang="en-US" dirty="0"/>
                    </a:p>
                  </a:txBody>
                  <a:tcPr/>
                </a:tc>
                <a:tc>
                  <a:txBody>
                    <a:bodyPr/>
                    <a:lstStyle/>
                    <a:p>
                      <a:pPr algn="ctr"/>
                      <a:r>
                        <a:rPr lang="en-US" dirty="0" smtClean="0"/>
                        <a:t>Vet</a:t>
                      </a:r>
                      <a:endParaRPr lang="en-US" dirty="0"/>
                    </a:p>
                  </a:txBody>
                  <a:tcPr/>
                </a:tc>
                <a:tc>
                  <a:txBody>
                    <a:bodyPr/>
                    <a:lstStyle/>
                    <a:p>
                      <a:pPr algn="ctr"/>
                      <a:r>
                        <a:rPr lang="en-US" dirty="0" smtClean="0"/>
                        <a:t>DV</a:t>
                      </a:r>
                      <a:endParaRPr lang="en-US" dirty="0"/>
                    </a:p>
                  </a:txBody>
                  <a:tcPr/>
                </a:tc>
                <a:tc>
                  <a:txBody>
                    <a:bodyPr/>
                    <a:lstStyle/>
                    <a:p>
                      <a:pPr algn="ctr"/>
                      <a:r>
                        <a:rPr lang="en-US" dirty="0" smtClean="0"/>
                        <a:t>S/F</a:t>
                      </a:r>
                      <a:endParaRPr lang="en-US" dirty="0"/>
                    </a:p>
                  </a:txBody>
                  <a:tcPr/>
                </a:tc>
                <a:tc>
                  <a:txBody>
                    <a:bodyPr/>
                    <a:lstStyle/>
                    <a:p>
                      <a:pPr algn="ctr"/>
                      <a:r>
                        <a:rPr lang="en-US" dirty="0" smtClean="0"/>
                        <a:t>Dis.</a:t>
                      </a:r>
                      <a:endParaRPr lang="en-US" dirty="0"/>
                    </a:p>
                  </a:txBody>
                  <a:tcPr/>
                </a:tc>
                <a:tc>
                  <a:txBody>
                    <a:bodyPr/>
                    <a:lstStyle/>
                    <a:p>
                      <a:pPr algn="ctr"/>
                      <a:r>
                        <a:rPr lang="en-US" dirty="0" smtClean="0"/>
                        <a:t>CH</a:t>
                      </a:r>
                      <a:endParaRPr lang="en-US" dirty="0"/>
                    </a:p>
                  </a:txBody>
                  <a:tcPr/>
                </a:tc>
                <a:tc>
                  <a:txBody>
                    <a:bodyPr/>
                    <a:lstStyle/>
                    <a:p>
                      <a:pPr algn="ctr"/>
                      <a:r>
                        <a:rPr lang="en-US" dirty="0" smtClean="0"/>
                        <a:t>Locate</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A</a:t>
                      </a:r>
                      <a:endParaRPr lang="en-US" dirty="0"/>
                    </a:p>
                  </a:txBody>
                  <a:tcPr/>
                </a:tc>
                <a:tc>
                  <a:txBody>
                    <a:bodyPr/>
                    <a:lstStyle/>
                    <a:p>
                      <a:pPr algn="ctr"/>
                      <a:r>
                        <a:rPr lang="en-US" dirty="0" smtClean="0"/>
                        <a:t>S</a:t>
                      </a:r>
                      <a:endParaRPr lang="en-US" dirty="0"/>
                    </a:p>
                  </a:txBody>
                  <a:tcPr/>
                </a:tc>
                <a:tc>
                  <a:txBody>
                    <a:bodyPr/>
                    <a:lstStyle/>
                    <a:p>
                      <a:pPr algn="ctr"/>
                      <a:r>
                        <a:rPr lang="en-US" dirty="0" smtClean="0"/>
                        <a:t>32</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HMIS</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A</a:t>
                      </a:r>
                      <a:endParaRPr lang="en-US" dirty="0"/>
                    </a:p>
                  </a:txBody>
                  <a:tcPr/>
                </a:tc>
                <a:tc>
                  <a:txBody>
                    <a:bodyPr/>
                    <a:lstStyle/>
                    <a:p>
                      <a:pPr algn="ctr"/>
                      <a:r>
                        <a:rPr lang="en-US" dirty="0" smtClean="0"/>
                        <a:t>55</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S</a:t>
                      </a:r>
                      <a:endParaRPr lang="en-US" dirty="0"/>
                    </a:p>
                  </a:txBody>
                  <a:tcPr/>
                </a:tc>
                <a:tc>
                  <a:txBody>
                    <a:bodyPr/>
                    <a:lstStyle/>
                    <a:p>
                      <a:pPr algn="ctr"/>
                      <a:r>
                        <a:rPr lang="en-US" dirty="0" smtClean="0"/>
                        <a:t>MI</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H</a:t>
                      </a:r>
                      <a:endParaRPr lang="en-US" dirty="0"/>
                    </a:p>
                  </a:txBody>
                  <a:tcPr/>
                </a:tc>
                <a:tc>
                  <a:txBody>
                    <a:bodyPr/>
                    <a:lstStyle/>
                    <a:p>
                      <a:pPr algn="ctr"/>
                      <a:r>
                        <a:rPr lang="en-US" dirty="0" smtClean="0"/>
                        <a:t>R</a:t>
                      </a:r>
                      <a:endParaRPr lang="en-US" dirty="0"/>
                    </a:p>
                  </a:txBody>
                  <a:tcPr/>
                </a:tc>
                <a:tc>
                  <a:txBody>
                    <a:bodyPr/>
                    <a:lstStyle/>
                    <a:p>
                      <a:pPr algn="ctr"/>
                      <a:r>
                        <a:rPr lang="en-US" dirty="0" smtClean="0"/>
                        <a:t>23</a:t>
                      </a:r>
                      <a:endParaRPr lang="en-US" dirty="0"/>
                    </a:p>
                  </a:txBody>
                  <a:tcPr/>
                </a:tc>
                <a:tc>
                  <a:txBody>
                    <a:bodyPr/>
                    <a:lstStyle/>
                    <a:p>
                      <a:pPr algn="ctr"/>
                      <a:r>
                        <a:rPr lang="en-US" dirty="0" smtClean="0"/>
                        <a:t>F</a:t>
                      </a:r>
                      <a:endParaRPr lang="en-US" dirty="0"/>
                    </a:p>
                  </a:txBody>
                  <a:tcPr/>
                </a:tc>
                <a:tc>
                  <a:txBody>
                    <a:bodyPr/>
                    <a:lstStyle/>
                    <a:p>
                      <a:pPr algn="ctr"/>
                      <a:r>
                        <a:rPr lang="en-US" dirty="0" smtClean="0"/>
                        <a:t>Y</a:t>
                      </a:r>
                      <a:endParaRPr lang="en-US" dirty="0"/>
                    </a:p>
                  </a:txBody>
                  <a:tcPr/>
                </a:tc>
                <a:tc>
                  <a:txBody>
                    <a:bodyPr/>
                    <a:lstStyle/>
                    <a:p>
                      <a:pPr algn="ctr"/>
                      <a:r>
                        <a:rPr lang="en-US" dirty="0" smtClean="0"/>
                        <a:t>B</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PD</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G</a:t>
                      </a:r>
                      <a:endParaRPr lang="en-US" dirty="0"/>
                    </a:p>
                  </a:txBody>
                  <a:tcPr/>
                </a:tc>
                <a:tc>
                  <a:txBody>
                    <a:bodyPr/>
                    <a:lstStyle/>
                    <a:p>
                      <a:pPr algn="ctr"/>
                      <a:r>
                        <a:rPr lang="en-US" dirty="0" smtClean="0"/>
                        <a:t>W</a:t>
                      </a:r>
                      <a:endParaRPr lang="en-US" dirty="0"/>
                    </a:p>
                  </a:txBody>
                  <a:tcPr/>
                </a:tc>
                <a:tc>
                  <a:txBody>
                    <a:bodyPr/>
                    <a:lstStyle/>
                    <a:p>
                      <a:pPr algn="ctr"/>
                      <a:r>
                        <a:rPr lang="en-US" dirty="0" smtClean="0"/>
                        <a:t>43</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19</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AA</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S</a:t>
                      </a:r>
                      <a:endParaRPr lang="en-US" dirty="0"/>
                    </a:p>
                  </a:txBody>
                  <a:tcPr/>
                </a:tc>
                <a:tc>
                  <a:txBody>
                    <a:bodyPr/>
                    <a:lstStyle/>
                    <a:p>
                      <a:pPr algn="ctr"/>
                      <a:r>
                        <a:rPr lang="en-US" dirty="0" smtClean="0"/>
                        <a:t>J</a:t>
                      </a:r>
                      <a:endParaRPr lang="en-US" dirty="0"/>
                    </a:p>
                  </a:txBody>
                  <a:tcPr/>
                </a:tc>
                <a:tc>
                  <a:txBody>
                    <a:bodyPr/>
                    <a:lstStyle/>
                    <a:p>
                      <a:pPr algn="ctr"/>
                      <a:r>
                        <a:rPr lang="en-US" dirty="0" smtClean="0"/>
                        <a:t>4</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L</a:t>
                      </a:r>
                      <a:endParaRPr lang="en-US" dirty="0"/>
                    </a:p>
                  </a:txBody>
                  <a:tcPr/>
                </a:tc>
                <a:tc>
                  <a:txBody>
                    <a:bodyPr/>
                    <a:lstStyle/>
                    <a:p>
                      <a:pPr algn="ctr"/>
                      <a:r>
                        <a:rPr lang="en-US" dirty="0" smtClean="0"/>
                        <a:t>K</a:t>
                      </a:r>
                      <a:endParaRPr lang="en-US" dirty="0"/>
                    </a:p>
                  </a:txBody>
                  <a:tcPr/>
                </a:tc>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bl>
          </a:graphicData>
        </a:graphic>
      </p:graphicFrame>
    </p:spTree>
    <p:extLst>
      <p:ext uri="{BB962C8B-B14F-4D97-AF65-F5344CB8AC3E}">
        <p14:creationId xmlns:p14="http://schemas.microsoft.com/office/powerpoint/2010/main" val="27259565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Other</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Multiple Race</a:t>
            </a:r>
          </a:p>
          <a:p>
            <a:pPr lvl="1">
              <a:lnSpc>
                <a:spcPct val="120000"/>
              </a:lnSpc>
            </a:pPr>
            <a:r>
              <a:rPr lang="en-US" dirty="0" smtClean="0"/>
              <a:t>1 race = identify the race </a:t>
            </a:r>
          </a:p>
          <a:p>
            <a:pPr lvl="1">
              <a:lnSpc>
                <a:spcPct val="120000"/>
              </a:lnSpc>
            </a:pPr>
            <a:r>
              <a:rPr lang="en-US" dirty="0" smtClean="0">
                <a:solidFill>
                  <a:srgbClr val="FF0000"/>
                </a:solidFill>
              </a:rPr>
              <a:t>2+ races = RETRACK from previously training.  You do have to identify each race. </a:t>
            </a: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8454663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Documents Needed for PIT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u="sng" dirty="0" smtClean="0"/>
              <a:t>The documents you need for the PIT &amp; are available:</a:t>
            </a:r>
          </a:p>
          <a:p>
            <a:pPr lvl="1">
              <a:lnSpc>
                <a:spcPct val="120000"/>
              </a:lnSpc>
            </a:pPr>
            <a:r>
              <a:rPr lang="en-US" dirty="0" smtClean="0"/>
              <a:t>PIT Lead #1 Training PPT slides and webinar</a:t>
            </a:r>
          </a:p>
          <a:p>
            <a:pPr lvl="1">
              <a:lnSpc>
                <a:spcPct val="120000"/>
              </a:lnSpc>
            </a:pPr>
            <a:r>
              <a:rPr lang="en-US" dirty="0" smtClean="0"/>
              <a:t>PIT Lead #2 Training PPT slides and webinar</a:t>
            </a:r>
          </a:p>
          <a:p>
            <a:pPr lvl="1">
              <a:lnSpc>
                <a:spcPct val="120000"/>
              </a:lnSpc>
            </a:pPr>
            <a:r>
              <a:rPr lang="en-US" dirty="0" smtClean="0"/>
              <a:t>Unsheltered PIT Count Survey</a:t>
            </a:r>
          </a:p>
          <a:p>
            <a:pPr lvl="1">
              <a:lnSpc>
                <a:spcPct val="120000"/>
              </a:lnSpc>
            </a:pPr>
            <a:r>
              <a:rPr lang="en-US" dirty="0" smtClean="0"/>
              <a:t>Observation Only Form</a:t>
            </a:r>
          </a:p>
          <a:p>
            <a:pPr lvl="1">
              <a:lnSpc>
                <a:spcPct val="120000"/>
              </a:lnSpc>
            </a:pPr>
            <a:r>
              <a:rPr lang="en-US" dirty="0" smtClean="0"/>
              <a:t>Non-WISP </a:t>
            </a:r>
            <a:r>
              <a:rPr lang="en-US" dirty="0"/>
              <a:t>PIT </a:t>
            </a:r>
            <a:r>
              <a:rPr lang="en-US" dirty="0" smtClean="0"/>
              <a:t>Form (July 2015):  </a:t>
            </a:r>
            <a:r>
              <a:rPr lang="en-US" dirty="0">
                <a:hlinkClick r:id="rId2"/>
              </a:rPr>
              <a:t>https://</a:t>
            </a:r>
            <a:r>
              <a:rPr lang="en-US" dirty="0" smtClean="0">
                <a:hlinkClick r:id="rId2"/>
              </a:rPr>
              <a:t>docs.google.com/spreadsheets/d/1t0fMGsQ4ddtfIOkfLfjSIZGyowVFkdy6KkSsAujdLPE/edit#gid=1714356339</a:t>
            </a:r>
            <a:endParaRPr lang="en-US" dirty="0" smtClean="0"/>
          </a:p>
          <a:p>
            <a:pPr lvl="1">
              <a:lnSpc>
                <a:spcPct val="120000"/>
              </a:lnSpc>
            </a:pPr>
            <a:r>
              <a:rPr lang="en-US" dirty="0" smtClean="0"/>
              <a:t>Deduplication Form (July 2015</a:t>
            </a:r>
            <a:r>
              <a:rPr lang="en-US" dirty="0"/>
              <a:t>):  </a:t>
            </a:r>
            <a:r>
              <a:rPr lang="en-US" dirty="0">
                <a:hlinkClick r:id="rId3"/>
              </a:rPr>
              <a:t>https://</a:t>
            </a:r>
            <a:r>
              <a:rPr lang="en-US" dirty="0" smtClean="0">
                <a:hlinkClick r:id="rId3"/>
              </a:rPr>
              <a:t>docs.google.com/spreadsheets/d/1enBO0NEDLb8P_x-x63a4KbTxMcwWT3eanRyO0H7N14E/edit#gid=1369356251</a:t>
            </a:r>
            <a:r>
              <a:rPr lang="en-US" dirty="0" smtClean="0"/>
              <a:t> </a:t>
            </a:r>
            <a:endParaRPr lang="en-US" dirty="0"/>
          </a:p>
          <a:p>
            <a:pPr>
              <a:lnSpc>
                <a:spcPct val="120000"/>
              </a:lnSpc>
            </a:pPr>
            <a:r>
              <a:rPr lang="en-US" u="sng" dirty="0" smtClean="0"/>
              <a:t>The documents you need for the PIT &amp; are not yet available:</a:t>
            </a:r>
          </a:p>
          <a:p>
            <a:pPr lvl="1">
              <a:lnSpc>
                <a:spcPct val="120000"/>
              </a:lnSpc>
            </a:pPr>
            <a:r>
              <a:rPr lang="en-US" dirty="0" smtClean="0"/>
              <a:t>July HIC</a:t>
            </a:r>
          </a:p>
          <a:p>
            <a:pPr lvl="1">
              <a:lnSpc>
                <a:spcPct val="120000"/>
              </a:lnSpc>
            </a:pPr>
            <a:r>
              <a:rPr lang="en-US" dirty="0" smtClean="0"/>
              <a:t>Post-PIT Survey (July 2015)</a:t>
            </a:r>
          </a:p>
          <a:p>
            <a:pPr lvl="1">
              <a:lnSpc>
                <a:spcPct val="120000"/>
              </a:lnSpc>
            </a:pPr>
            <a:r>
              <a:rPr lang="en-US" dirty="0" smtClean="0"/>
              <a:t>PIT Lead #2 Training PPT slides and webinar</a:t>
            </a:r>
          </a:p>
          <a:p>
            <a:pPr>
              <a:lnSpc>
                <a:spcPct val="120000"/>
              </a:lnSpc>
            </a:pPr>
            <a:endParaRPr lang="en-US" dirty="0" smtClean="0"/>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4"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8069490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Deadlines for the PIT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smtClean="0"/>
              <a:t>The overnight street/known location count must occur not earlier than </a:t>
            </a:r>
            <a:r>
              <a:rPr lang="en-US" b="1" dirty="0" smtClean="0"/>
              <a:t>Wed. July 29</a:t>
            </a:r>
            <a:r>
              <a:rPr lang="en-US" b="1" baseline="30000" dirty="0" smtClean="0"/>
              <a:t>th</a:t>
            </a:r>
            <a:r>
              <a:rPr lang="en-US" b="1" dirty="0" smtClean="0"/>
              <a:t> at 10:00 pm </a:t>
            </a:r>
            <a:r>
              <a:rPr lang="en-US" dirty="0" smtClean="0"/>
              <a:t>and must be completed by </a:t>
            </a:r>
            <a:r>
              <a:rPr lang="en-US" b="1" dirty="0" smtClean="0"/>
              <a:t>Thurs. July 30</a:t>
            </a:r>
            <a:r>
              <a:rPr lang="en-US" b="1" baseline="30000" dirty="0" smtClean="0"/>
              <a:t>th</a:t>
            </a:r>
            <a:r>
              <a:rPr lang="en-US" b="1" dirty="0" smtClean="0"/>
              <a:t> at 6:00 am.</a:t>
            </a:r>
          </a:p>
          <a:p>
            <a:pPr>
              <a:lnSpc>
                <a:spcPct val="120000"/>
              </a:lnSpc>
            </a:pPr>
            <a:r>
              <a:rPr lang="en-US" dirty="0" smtClean="0"/>
              <a:t>The service based post-PIT count must be concluded by </a:t>
            </a:r>
            <a:r>
              <a:rPr lang="en-US" b="1" dirty="0" smtClean="0"/>
              <a:t>Friday, July 31</a:t>
            </a:r>
            <a:r>
              <a:rPr lang="en-US" b="1" baseline="30000" dirty="0" smtClean="0"/>
              <a:t>st</a:t>
            </a:r>
            <a:r>
              <a:rPr lang="en-US" b="1" dirty="0"/>
              <a:t> </a:t>
            </a:r>
            <a:r>
              <a:rPr lang="en-US" b="1" dirty="0" smtClean="0"/>
              <a:t>at noon.</a:t>
            </a:r>
          </a:p>
          <a:p>
            <a:pPr>
              <a:lnSpc>
                <a:spcPct val="120000"/>
              </a:lnSpc>
            </a:pPr>
            <a:r>
              <a:rPr lang="en-US" dirty="0" smtClean="0"/>
              <a:t>Completion of July Housing Inventory Chart (HIC): </a:t>
            </a:r>
            <a:r>
              <a:rPr lang="en-US" b="1" dirty="0" smtClean="0"/>
              <a:t>Monday, August 17</a:t>
            </a:r>
            <a:r>
              <a:rPr lang="en-US" b="1" baseline="30000" dirty="0" smtClean="0"/>
              <a:t>th</a:t>
            </a:r>
            <a:r>
              <a:rPr lang="en-US" b="1" dirty="0" smtClean="0"/>
              <a:t> at 5:00pm</a:t>
            </a:r>
            <a:r>
              <a:rPr lang="en-US" dirty="0" smtClean="0"/>
              <a:t>.</a:t>
            </a:r>
          </a:p>
          <a:p>
            <a:pPr>
              <a:lnSpc>
                <a:spcPct val="120000"/>
              </a:lnSpc>
            </a:pPr>
            <a:r>
              <a:rPr lang="en-US" dirty="0" smtClean="0"/>
              <a:t>Completion of Non-WISP PIT form:  </a:t>
            </a:r>
            <a:r>
              <a:rPr lang="en-US" b="1" dirty="0" smtClean="0"/>
              <a:t>Monday, August 17</a:t>
            </a:r>
            <a:r>
              <a:rPr lang="en-US" b="1" baseline="30000" dirty="0" smtClean="0"/>
              <a:t>th</a:t>
            </a:r>
            <a:r>
              <a:rPr lang="en-US" b="1" dirty="0" smtClean="0"/>
              <a:t> at 5:00 pm.</a:t>
            </a:r>
          </a:p>
          <a:p>
            <a:pPr>
              <a:lnSpc>
                <a:spcPct val="120000"/>
              </a:lnSpc>
            </a:pPr>
            <a:r>
              <a:rPr lang="en-US" dirty="0" smtClean="0"/>
              <a:t>Completion of Deduplication Chart:  </a:t>
            </a:r>
            <a:r>
              <a:rPr lang="en-US" b="1" dirty="0" smtClean="0"/>
              <a:t>Monday, August 17</a:t>
            </a:r>
            <a:r>
              <a:rPr lang="en-US" b="1" baseline="30000" dirty="0" smtClean="0"/>
              <a:t>th</a:t>
            </a:r>
            <a:r>
              <a:rPr lang="en-US" b="1" dirty="0" smtClean="0"/>
              <a:t> at 5:00 pm.</a:t>
            </a:r>
          </a:p>
          <a:p>
            <a:pPr>
              <a:lnSpc>
                <a:spcPct val="120000"/>
              </a:lnSpc>
            </a:pPr>
            <a:r>
              <a:rPr lang="en-US" dirty="0" smtClean="0"/>
              <a:t>Completion of Post-PIT Survey:  </a:t>
            </a:r>
            <a:r>
              <a:rPr lang="en-US" b="1" dirty="0" smtClean="0"/>
              <a:t>Monday, August 31</a:t>
            </a:r>
            <a:r>
              <a:rPr lang="en-US" b="1" baseline="30000" dirty="0" smtClean="0"/>
              <a:t>st</a:t>
            </a:r>
            <a:r>
              <a:rPr lang="en-US" b="1" dirty="0"/>
              <a:t> </a:t>
            </a:r>
            <a:r>
              <a:rPr lang="en-US" b="1" dirty="0" smtClean="0"/>
              <a:t>at 5:00 pm.</a:t>
            </a:r>
          </a:p>
          <a:p>
            <a:pPr>
              <a:lnSpc>
                <a:spcPct val="120000"/>
              </a:lnSpc>
            </a:pPr>
            <a:endParaRPr lang="en-US" dirty="0" smtClean="0"/>
          </a:p>
          <a:p>
            <a:pPr lvl="1">
              <a:lnSpc>
                <a:spcPct val="120000"/>
              </a:lnSpc>
            </a:pPr>
            <a:r>
              <a:rPr lang="en-US" b="1" dirty="0" smtClean="0"/>
              <a:t>Note:  </a:t>
            </a:r>
            <a:r>
              <a:rPr lang="en-US" dirty="0" smtClean="0">
                <a:solidFill>
                  <a:srgbClr val="FF0000"/>
                </a:solidFill>
              </a:rPr>
              <a:t>It is the PIT lead’s responsibility to ensure the accuracy of the HIC, Non-WISP PIT form, all data entered into the Deduplication Chart (this includes the unsheltered count – in HMIS and surveys not in HMIS and the service based count), and HMIS data for the continua are “cleaned and correct” before submission to COC Coordinator.</a:t>
            </a:r>
          </a:p>
          <a:p>
            <a:pPr marL="274320" lvl="1" indent="0">
              <a:lnSpc>
                <a:spcPct val="120000"/>
              </a:lnSpc>
              <a:buNone/>
            </a:pPr>
            <a:endParaRPr lang="en-US" sz="1000" b="1"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5453557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Deadlines for the PIT (part 2)</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Following the August 17</a:t>
            </a:r>
            <a:r>
              <a:rPr lang="en-US" baseline="30000" dirty="0" smtClean="0"/>
              <a:t>th</a:t>
            </a:r>
            <a:r>
              <a:rPr lang="en-US" dirty="0" smtClean="0"/>
              <a:t> deadline for the HIC, Non-WISP PIT form, and Deduplication chart, there will be an </a:t>
            </a:r>
            <a:r>
              <a:rPr lang="en-US" u="sng" dirty="0" smtClean="0"/>
              <a:t>brief </a:t>
            </a:r>
            <a:r>
              <a:rPr lang="en-US" dirty="0" smtClean="0"/>
              <a:t>opportunity for additional corrections and technical assistance by both HMIS staff and the COC Coordinator.  </a:t>
            </a:r>
          </a:p>
          <a:p>
            <a:pPr>
              <a:lnSpc>
                <a:spcPct val="120000"/>
              </a:lnSpc>
            </a:pPr>
            <a:r>
              <a:rPr lang="en-US" dirty="0" smtClean="0"/>
              <a:t>This deadline will be announced at the PIT Lead Training #3. This training will be an opportunity for leads to ask questions or discuss concerns related to the July PIT and the data collection process.  </a:t>
            </a:r>
          </a:p>
          <a:p>
            <a:pPr>
              <a:lnSpc>
                <a:spcPct val="120000"/>
              </a:lnSpc>
            </a:pPr>
            <a:r>
              <a:rPr lang="en-US" dirty="0" smtClean="0"/>
              <a:t>The date of the PIT Lead Training #3 will be determined through doodle poll.  The goal will be to have the training the 1</a:t>
            </a:r>
            <a:r>
              <a:rPr lang="en-US" baseline="30000" dirty="0" smtClean="0"/>
              <a:t>st</a:t>
            </a:r>
            <a:r>
              <a:rPr lang="en-US" dirty="0" smtClean="0"/>
              <a:t> or 2</a:t>
            </a:r>
            <a:r>
              <a:rPr lang="en-US" baseline="30000" dirty="0" smtClean="0"/>
              <a:t>nd</a:t>
            </a:r>
            <a:r>
              <a:rPr lang="en-US" dirty="0" smtClean="0"/>
              <a:t> week of September. </a:t>
            </a:r>
            <a:endParaRPr lang="en-US" sz="1000" b="1"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5644650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Lead Responsibilities</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The PIT lead is the person(s) selected by a local continua to be ultimately responsible for the continua’s PIT count submission.</a:t>
            </a:r>
          </a:p>
          <a:p>
            <a:pPr>
              <a:lnSpc>
                <a:spcPct val="120000"/>
              </a:lnSpc>
            </a:pPr>
            <a:r>
              <a:rPr lang="en-US" dirty="0" smtClean="0"/>
              <a:t>The PIT lead is responsible for the coordination and execution of the sheltered and unsheltered PIT count for their continua’s entire geographic area.</a:t>
            </a:r>
          </a:p>
          <a:p>
            <a:pPr>
              <a:lnSpc>
                <a:spcPct val="120000"/>
              </a:lnSpc>
            </a:pPr>
            <a:r>
              <a:rPr lang="en-US" dirty="0" smtClean="0"/>
              <a:t>The PIT lead is responsible for ensuring that staff, partner agency staff, and community volunteers have received adequate training on privacy, methodology, safety, and data collection requirements.</a:t>
            </a:r>
          </a:p>
          <a:p>
            <a:pPr>
              <a:lnSpc>
                <a:spcPct val="120000"/>
              </a:lnSpc>
            </a:pPr>
            <a:r>
              <a:rPr lang="en-US" dirty="0" smtClean="0"/>
              <a:t>The PIT lead is responsible for the submission of data, including demographics and subpopulation information, for the sheltered and unsheltered PIT count.</a:t>
            </a:r>
          </a:p>
          <a:p>
            <a:pPr lvl="1">
              <a:lnSpc>
                <a:spcPct val="120000"/>
              </a:lnSpc>
              <a:buFont typeface="Courier New" panose="02070309020205020404" pitchFamily="49" charset="0"/>
              <a:buChar char="o"/>
            </a:pPr>
            <a:r>
              <a:rPr lang="en-US" dirty="0" smtClean="0"/>
              <a:t>This includes both HMIS and non-HMIS data.</a:t>
            </a:r>
          </a:p>
          <a:p>
            <a:pPr lvl="1">
              <a:lnSpc>
                <a:spcPct val="120000"/>
              </a:lnSpc>
              <a:buFont typeface="Courier New" panose="02070309020205020404" pitchFamily="49" charset="0"/>
              <a:buChar char="o"/>
            </a:pPr>
            <a:r>
              <a:rPr lang="en-US" dirty="0" smtClean="0"/>
              <a:t>This includes the HIC, the Non-WISP form, the deduplication chart, and the post-count survey.</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214158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Other Responsible Parties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All of the HUD COC-funded agencies and Division of Housing ETH-funded agencies in a continua are required to participate in the overnight street/known location unsheltered PIT count. </a:t>
            </a:r>
          </a:p>
          <a:p>
            <a:pPr>
              <a:lnSpc>
                <a:spcPct val="120000"/>
              </a:lnSpc>
            </a:pPr>
            <a:r>
              <a:rPr lang="en-US" dirty="0" smtClean="0"/>
              <a:t>Institute for Community Alliances (ICA) as the HMIS lead for the Balance of State is responsible for providing training and technical assistance to ensure the HMIS data is extractable from the system for the purposes of the PIT count.</a:t>
            </a:r>
          </a:p>
          <a:p>
            <a:pPr>
              <a:lnSpc>
                <a:spcPct val="120000"/>
              </a:lnSpc>
            </a:pPr>
            <a:r>
              <a:rPr lang="en-US" dirty="0" smtClean="0"/>
              <a:t>COC Coordinator is responsible for providing training to the PIT leads, working with the PIT workgroup on methodology and training requirements, working with the HMIS lead to consolidate and de-duplicate HMIS data, and assist PIT leads in consolidating and de-duplicating non-HMIS data.</a:t>
            </a:r>
          </a:p>
          <a:p>
            <a:pPr>
              <a:lnSpc>
                <a:spcPct val="120000"/>
              </a:lnSpc>
            </a:pPr>
            <a:r>
              <a:rPr lang="en-US" dirty="0" smtClean="0"/>
              <a:t>COC Coordinator consolidates the HMIS and non-HMIS data for final review.</a:t>
            </a:r>
          </a:p>
          <a:p>
            <a:pPr>
              <a:lnSpc>
                <a:spcPct val="120000"/>
              </a:lnSpc>
            </a:pPr>
            <a:r>
              <a:rPr lang="en-US" dirty="0" smtClean="0"/>
              <a:t>ICA and the COC Coordinator work together to complete the PIT data submission through the Homeless Data Exchange (HDX) to HUD.</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81531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Night of the Count</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r>
              <a:rPr lang="en-US" dirty="0" smtClean="0"/>
              <a:t>The State of Wisconsin conducts a sheltered &amp; unsheltered PIT count on the last Wednesday of July in each of the 4 HUD-recognized Continua:  Balance of State, Dane, Milwaukee, and Racine.</a:t>
            </a:r>
          </a:p>
          <a:p>
            <a:pPr lvl="1">
              <a:lnSpc>
                <a:spcPct val="100000"/>
              </a:lnSpc>
              <a:buFont typeface="Wingdings" panose="05000000000000000000" pitchFamily="2" charset="2"/>
              <a:buChar char="Ø"/>
            </a:pPr>
            <a:endParaRPr lang="en-US" sz="1000" b="1" dirty="0"/>
          </a:p>
          <a:p>
            <a:pPr lvl="1">
              <a:lnSpc>
                <a:spcPct val="100000"/>
              </a:lnSpc>
              <a:buFont typeface="Wingdings" panose="05000000000000000000" pitchFamily="2" charset="2"/>
              <a:buChar char="Ø"/>
            </a:pPr>
            <a:r>
              <a:rPr lang="en-US" dirty="0" smtClean="0"/>
              <a:t>The designated night is the overnight hours between:  </a:t>
            </a:r>
            <a:r>
              <a:rPr lang="en-US" b="1" dirty="0" smtClean="0"/>
              <a:t>Wednesday, July 29</a:t>
            </a:r>
            <a:r>
              <a:rPr lang="en-US" b="1" baseline="30000" dirty="0" smtClean="0"/>
              <a:t>th</a:t>
            </a:r>
            <a:r>
              <a:rPr lang="en-US" b="1" dirty="0" smtClean="0"/>
              <a:t> – Thursday, July 30</a:t>
            </a:r>
            <a:r>
              <a:rPr lang="en-US" b="1" baseline="30000" dirty="0" smtClean="0"/>
              <a:t>th</a:t>
            </a:r>
            <a:r>
              <a:rPr lang="en-US" b="1" dirty="0" smtClean="0"/>
              <a:t> </a:t>
            </a:r>
          </a:p>
          <a:p>
            <a:endParaRPr lang="en-US" dirty="0" smtClean="0"/>
          </a:p>
          <a:p>
            <a:r>
              <a:rPr lang="en-US" dirty="0" smtClean="0"/>
              <a:t>The Balance of State </a:t>
            </a:r>
            <a:r>
              <a:rPr lang="en-US" dirty="0" err="1" smtClean="0"/>
              <a:t>CoC</a:t>
            </a:r>
            <a:r>
              <a:rPr lang="en-US" dirty="0" smtClean="0"/>
              <a:t> has set the following requirements for the time of counting:</a:t>
            </a:r>
          </a:p>
          <a:p>
            <a:pPr lvl="1">
              <a:buFont typeface="Wingdings" panose="05000000000000000000" pitchFamily="2" charset="2"/>
              <a:buChar char="Ø"/>
            </a:pPr>
            <a:endParaRPr lang="en-US" sz="1000" b="1" dirty="0" smtClean="0"/>
          </a:p>
          <a:p>
            <a:pPr lvl="1">
              <a:buFont typeface="Wingdings" panose="05000000000000000000" pitchFamily="2" charset="2"/>
              <a:buChar char="Ø"/>
            </a:pPr>
            <a:r>
              <a:rPr lang="en-US" b="1" dirty="0" smtClean="0"/>
              <a:t>No unsheltered street/known location count can begin before </a:t>
            </a:r>
            <a:r>
              <a:rPr lang="en-US" b="1" u="sng" dirty="0" smtClean="0"/>
              <a:t>10:00 pm </a:t>
            </a:r>
            <a:r>
              <a:rPr lang="en-US" b="1" dirty="0" smtClean="0"/>
              <a:t>on Wednesday, July 29</a:t>
            </a:r>
            <a:r>
              <a:rPr lang="en-US" b="1" baseline="30000" dirty="0" smtClean="0"/>
              <a:t>th</a:t>
            </a:r>
            <a:r>
              <a:rPr lang="en-US" b="1" dirty="0" smtClean="0"/>
              <a:t>.  The preferred start time is midnight.</a:t>
            </a:r>
          </a:p>
          <a:p>
            <a:pPr lvl="1">
              <a:buFont typeface="Wingdings" panose="05000000000000000000" pitchFamily="2" charset="2"/>
              <a:buChar char="Ø"/>
            </a:pPr>
            <a:r>
              <a:rPr lang="en-US" b="1" dirty="0" smtClean="0"/>
              <a:t>No unsheltered street/known location count can continue after </a:t>
            </a:r>
            <a:r>
              <a:rPr lang="en-US" b="1" u="sng" dirty="0" smtClean="0"/>
              <a:t>6:00 am </a:t>
            </a:r>
            <a:r>
              <a:rPr lang="en-US" b="1" dirty="0" smtClean="0"/>
              <a:t>on Thursday, July 30</a:t>
            </a:r>
            <a:r>
              <a:rPr lang="en-US" b="1" baseline="30000" dirty="0" smtClean="0"/>
              <a:t>th</a:t>
            </a:r>
            <a:r>
              <a:rPr lang="en-US" b="1" dirty="0" smtClean="0"/>
              <a:t>.</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5" name="TextBox 4"/>
          <p:cNvSpPr txBox="1"/>
          <p:nvPr/>
        </p:nvSpPr>
        <p:spPr>
          <a:xfrm>
            <a:off x="3417902" y="5797119"/>
            <a:ext cx="8407154" cy="369332"/>
          </a:xfrm>
          <a:prstGeom prst="rect">
            <a:avLst/>
          </a:prstGeom>
          <a:noFill/>
        </p:spPr>
        <p:txBody>
          <a:bodyPr wrap="square" rtlCol="0">
            <a:spAutoFit/>
          </a:bodyPr>
          <a:lstStyle/>
          <a:p>
            <a:r>
              <a:rPr lang="en-US" i="1" dirty="0" smtClean="0"/>
              <a:t>Note: this may change for the January 2016 count.</a:t>
            </a:r>
            <a:endParaRPr lang="en-US" i="1" dirty="0"/>
          </a:p>
        </p:txBody>
      </p:sp>
    </p:spTree>
    <p:extLst>
      <p:ext uri="{BB962C8B-B14F-4D97-AF65-F5344CB8AC3E}">
        <p14:creationId xmlns:p14="http://schemas.microsoft.com/office/powerpoint/2010/main" val="1088001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Lead Training #3</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A Doodle poll will be sent out to PIT leads after the PIT Lead Training #2 training to determine a date and time agreed on by the majority.</a:t>
            </a:r>
          </a:p>
          <a:p>
            <a:pPr>
              <a:lnSpc>
                <a:spcPct val="120000"/>
              </a:lnSpc>
            </a:pPr>
            <a:r>
              <a:rPr lang="en-US" dirty="0" smtClean="0"/>
              <a:t>The training will be conducted via go-to webinar, recorded, and posted on the website.</a:t>
            </a:r>
          </a:p>
          <a:p>
            <a:pPr>
              <a:lnSpc>
                <a:spcPct val="120000"/>
              </a:lnSpc>
            </a:pPr>
            <a:r>
              <a:rPr lang="en-US" dirty="0" smtClean="0"/>
              <a:t>The agenda items will focus on Data Collection related to:</a:t>
            </a:r>
          </a:p>
          <a:p>
            <a:pPr lvl="1">
              <a:lnSpc>
                <a:spcPct val="120000"/>
              </a:lnSpc>
              <a:buFont typeface="Courier New" panose="02070309020205020404" pitchFamily="49" charset="0"/>
              <a:buChar char="o"/>
            </a:pPr>
            <a:r>
              <a:rPr lang="en-US" dirty="0" smtClean="0"/>
              <a:t>Housing Inventory Chart (HIC)</a:t>
            </a:r>
          </a:p>
          <a:p>
            <a:pPr lvl="1">
              <a:lnSpc>
                <a:spcPct val="120000"/>
              </a:lnSpc>
              <a:buFont typeface="Courier New" panose="02070309020205020404" pitchFamily="49" charset="0"/>
              <a:buChar char="o"/>
            </a:pPr>
            <a:r>
              <a:rPr lang="en-US" dirty="0" smtClean="0"/>
              <a:t>Non-WISP Chart</a:t>
            </a:r>
          </a:p>
          <a:p>
            <a:pPr lvl="1">
              <a:lnSpc>
                <a:spcPct val="120000"/>
              </a:lnSpc>
              <a:buFont typeface="Courier New" panose="02070309020205020404" pitchFamily="49" charset="0"/>
              <a:buChar char="o"/>
            </a:pPr>
            <a:r>
              <a:rPr lang="en-US" dirty="0" smtClean="0"/>
              <a:t>WISP Data</a:t>
            </a:r>
          </a:p>
          <a:p>
            <a:pPr lvl="1">
              <a:lnSpc>
                <a:spcPct val="120000"/>
              </a:lnSpc>
              <a:buFont typeface="Courier New" panose="02070309020205020404" pitchFamily="49" charset="0"/>
              <a:buChar char="o"/>
            </a:pPr>
            <a:r>
              <a:rPr lang="en-US" dirty="0" smtClean="0"/>
              <a:t>De-duplication chart</a:t>
            </a:r>
          </a:p>
          <a:p>
            <a:pPr lvl="1">
              <a:lnSpc>
                <a:spcPct val="120000"/>
              </a:lnSpc>
              <a:buFont typeface="Courier New" panose="02070309020205020404" pitchFamily="49" charset="0"/>
              <a:buChar char="o"/>
            </a:pPr>
            <a:r>
              <a:rPr lang="en-US" dirty="0" smtClean="0"/>
              <a:t>And an opportunity for Questions &amp; Answers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80933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2784629"/>
            <a:ext cx="11165150" cy="757561"/>
          </a:xfrm>
        </p:spPr>
        <p:txBody>
          <a:bodyPr>
            <a:noAutofit/>
          </a:bodyPr>
          <a:lstStyle/>
          <a:p>
            <a:pPr algn="ctr"/>
            <a:r>
              <a:rPr lang="en-US" sz="7200" b="1" dirty="0" smtClean="0"/>
              <a:t>Questions?</a:t>
            </a:r>
            <a:endParaRPr lang="en-US" sz="7200" b="1" dirty="0"/>
          </a:p>
        </p:txBody>
      </p:sp>
      <p:sp>
        <p:nvSpPr>
          <p:cNvPr id="3" name="Content Placeholder 2"/>
          <p:cNvSpPr>
            <a:spLocks noGrp="1"/>
          </p:cNvSpPr>
          <p:nvPr>
            <p:ph idx="1"/>
          </p:nvPr>
        </p:nvSpPr>
        <p:spPr>
          <a:xfrm>
            <a:off x="710214" y="1509204"/>
            <a:ext cx="10688714" cy="4785064"/>
          </a:xfrm>
        </p:spPr>
        <p:txBody>
          <a:bodyPr>
            <a:normAutofit/>
          </a:bodyPr>
          <a:lstStyle/>
          <a:p>
            <a:pPr lvl="1">
              <a:lnSpc>
                <a:spcPct val="120000"/>
              </a:lnSpc>
              <a:buFont typeface="Wingdings" panose="05000000000000000000" pitchFamily="2" charset="2"/>
              <a:buChar char="Ø"/>
            </a:pPr>
            <a:endParaRPr lang="en-US" sz="1000" b="1" dirty="0"/>
          </a:p>
          <a:p>
            <a:pPr marL="45720" indent="0">
              <a:lnSpc>
                <a:spcPct val="120000"/>
              </a:lnSpc>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625287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In the Balance of State </a:t>
            </a:r>
            <a:r>
              <a:rPr lang="en-US" dirty="0" err="1" smtClean="0"/>
              <a:t>CoC</a:t>
            </a:r>
            <a:r>
              <a:rPr lang="en-US" dirty="0" smtClean="0"/>
              <a:t>, there will be both a sheltered and unsheltered count conducted across the entire 69 counties.</a:t>
            </a:r>
            <a:endParaRPr lang="en-US" dirty="0"/>
          </a:p>
          <a:p>
            <a:pPr>
              <a:lnSpc>
                <a:spcPct val="120000"/>
              </a:lnSpc>
            </a:pPr>
            <a:r>
              <a:rPr lang="en-US" u="sng" dirty="0" smtClean="0"/>
              <a:t>Sheltered Count must consist of the following programs (regardless of funding):</a:t>
            </a:r>
          </a:p>
          <a:p>
            <a:pPr lvl="1">
              <a:lnSpc>
                <a:spcPct val="120000"/>
              </a:lnSpc>
              <a:buFont typeface="Courier New" panose="02070309020205020404" pitchFamily="49" charset="0"/>
              <a:buChar char="o"/>
            </a:pPr>
            <a:r>
              <a:rPr lang="en-US" dirty="0" smtClean="0"/>
              <a:t>All Emergency Shelters and motel voucher programs</a:t>
            </a:r>
          </a:p>
          <a:p>
            <a:pPr lvl="1">
              <a:lnSpc>
                <a:spcPct val="120000"/>
              </a:lnSpc>
              <a:buFont typeface="Courier New" panose="02070309020205020404" pitchFamily="49" charset="0"/>
              <a:buChar char="o"/>
            </a:pPr>
            <a:r>
              <a:rPr lang="en-US" dirty="0" smtClean="0"/>
              <a:t>All Safe Haven</a:t>
            </a:r>
          </a:p>
          <a:p>
            <a:pPr lvl="1">
              <a:lnSpc>
                <a:spcPct val="120000"/>
              </a:lnSpc>
              <a:buFont typeface="Courier New" panose="02070309020205020404" pitchFamily="49" charset="0"/>
              <a:buChar char="o"/>
            </a:pPr>
            <a:r>
              <a:rPr lang="en-US" dirty="0" smtClean="0"/>
              <a:t>All Transitional Housing projects</a:t>
            </a:r>
          </a:p>
          <a:p>
            <a:pPr>
              <a:lnSpc>
                <a:spcPct val="120000"/>
              </a:lnSpc>
            </a:pPr>
            <a:r>
              <a:rPr lang="en-US" u="sng" dirty="0" smtClean="0"/>
              <a:t>Unsheltered Count must consist of:</a:t>
            </a:r>
          </a:p>
          <a:p>
            <a:pPr lvl="1">
              <a:lnSpc>
                <a:spcPct val="120000"/>
              </a:lnSpc>
              <a:buFont typeface="Courier New" panose="02070309020205020404" pitchFamily="49" charset="0"/>
              <a:buChar char="o"/>
            </a:pPr>
            <a:r>
              <a:rPr lang="en-US" dirty="0" smtClean="0"/>
              <a:t>Street count (urban areas including those with PATH funded programs)</a:t>
            </a:r>
          </a:p>
          <a:p>
            <a:pPr lvl="1">
              <a:lnSpc>
                <a:spcPct val="120000"/>
              </a:lnSpc>
              <a:buFont typeface="Courier New" panose="02070309020205020404" pitchFamily="49" charset="0"/>
              <a:buChar char="o"/>
            </a:pPr>
            <a:r>
              <a:rPr lang="en-US" dirty="0" smtClean="0"/>
              <a:t>Known location counts (rural areas)</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483784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 Continued</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10000"/>
          </a:bodyPr>
          <a:lstStyle/>
          <a:p>
            <a:pPr>
              <a:lnSpc>
                <a:spcPct val="120000"/>
              </a:lnSpc>
            </a:pPr>
            <a:r>
              <a:rPr lang="en-US" dirty="0" smtClean="0"/>
              <a:t>The Balance of State 50,000+ square miles has been broken down into 21 local continua. </a:t>
            </a:r>
          </a:p>
          <a:p>
            <a:pPr>
              <a:lnSpc>
                <a:spcPct val="120000"/>
              </a:lnSpc>
            </a:pPr>
            <a:r>
              <a:rPr lang="en-US" dirty="0" smtClean="0"/>
              <a:t>Each local continua is responsible for their </a:t>
            </a:r>
            <a:r>
              <a:rPr lang="en-US" b="1" dirty="0" smtClean="0"/>
              <a:t>entire</a:t>
            </a:r>
            <a:r>
              <a:rPr lang="en-US" dirty="0" smtClean="0"/>
              <a:t> geographic footprint.</a:t>
            </a:r>
          </a:p>
          <a:p>
            <a:pPr>
              <a:lnSpc>
                <a:spcPct val="120000"/>
              </a:lnSpc>
            </a:pPr>
            <a:r>
              <a:rPr lang="en-US" u="sng" dirty="0"/>
              <a:t>For July, each PIT lead must extend their count to include areas not previously counted.</a:t>
            </a:r>
          </a:p>
          <a:p>
            <a:pPr lvl="1">
              <a:lnSpc>
                <a:spcPct val="120000"/>
              </a:lnSpc>
              <a:buFont typeface="Courier New" panose="02070309020205020404" pitchFamily="49" charset="0"/>
              <a:buChar char="o"/>
            </a:pPr>
            <a:r>
              <a:rPr lang="en-US" dirty="0" smtClean="0"/>
              <a:t>Ex:  if </a:t>
            </a:r>
            <a:r>
              <a:rPr lang="en-US" dirty="0"/>
              <a:t>your continua includes 3 counties and you have typically only covered one – you must identify and visit new potential locations in one or both of the other counties</a:t>
            </a:r>
            <a:r>
              <a:rPr lang="en-US" dirty="0" smtClean="0"/>
              <a:t>.</a:t>
            </a:r>
          </a:p>
          <a:p>
            <a:pPr lvl="1">
              <a:lnSpc>
                <a:spcPct val="120000"/>
              </a:lnSpc>
              <a:buFont typeface="Courier New" panose="02070309020205020404" pitchFamily="49" charset="0"/>
              <a:buChar char="o"/>
            </a:pPr>
            <a:r>
              <a:rPr lang="en-US" dirty="0" smtClean="0"/>
              <a:t>Ex:  if your continua includes one main city and an outlining rural area and you have typically only covered the city – you must conduct an unsheltered count that includes some part of the outlining rural area.</a:t>
            </a:r>
            <a:endParaRPr lang="en-US" dirty="0"/>
          </a:p>
          <a:p>
            <a:pPr>
              <a:lnSpc>
                <a:spcPct val="120000"/>
              </a:lnSpc>
            </a:pPr>
            <a:r>
              <a:rPr lang="en-US" dirty="0" smtClean="0"/>
              <a:t>The post count PIT survey will ask several questions regarding:</a:t>
            </a:r>
          </a:p>
          <a:p>
            <a:pPr lvl="1">
              <a:lnSpc>
                <a:spcPct val="120000"/>
              </a:lnSpc>
            </a:pPr>
            <a:r>
              <a:rPr lang="en-US" dirty="0" smtClean="0"/>
              <a:t>Where you went on the night of the PIT, </a:t>
            </a:r>
          </a:p>
          <a:p>
            <a:pPr lvl="1">
              <a:lnSpc>
                <a:spcPct val="120000"/>
              </a:lnSpc>
            </a:pPr>
            <a:r>
              <a:rPr lang="en-US" dirty="0" smtClean="0"/>
              <a:t>Where you obtained service-based count information, </a:t>
            </a:r>
          </a:p>
          <a:p>
            <a:pPr lvl="1">
              <a:lnSpc>
                <a:spcPct val="120000"/>
              </a:lnSpc>
            </a:pPr>
            <a:r>
              <a:rPr lang="en-US" dirty="0" smtClean="0"/>
              <a:t>What </a:t>
            </a:r>
            <a:r>
              <a:rPr lang="en-US" dirty="0"/>
              <a:t>specific areas you covered during the </a:t>
            </a:r>
            <a:r>
              <a:rPr lang="en-US" dirty="0" smtClean="0"/>
              <a:t>PIT, and</a:t>
            </a:r>
            <a:endParaRPr lang="en-US" dirty="0"/>
          </a:p>
          <a:p>
            <a:pPr lvl="1">
              <a:lnSpc>
                <a:spcPct val="120000"/>
              </a:lnSpc>
            </a:pPr>
            <a:r>
              <a:rPr lang="en-US" dirty="0" smtClean="0"/>
              <a:t>What areas you want excluded from your territory and why. </a:t>
            </a: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605758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For the July PIT count, the approved Survey Tools will be posted on the website &amp; emailed out to PIT leads. </a:t>
            </a:r>
            <a:r>
              <a:rPr lang="en-US" dirty="0"/>
              <a:t> </a:t>
            </a:r>
            <a:r>
              <a:rPr lang="en-US" dirty="0" smtClean="0"/>
              <a:t> The Balance of State will use two different forms:  Interview and Observation.</a:t>
            </a:r>
          </a:p>
          <a:p>
            <a:pPr>
              <a:lnSpc>
                <a:spcPct val="120000"/>
              </a:lnSpc>
            </a:pPr>
            <a:r>
              <a:rPr lang="en-US" dirty="0" smtClean="0"/>
              <a:t>One of these survey tools </a:t>
            </a:r>
            <a:r>
              <a:rPr lang="en-US" b="1" u="sng" dirty="0" smtClean="0"/>
              <a:t>must</a:t>
            </a:r>
            <a:r>
              <a:rPr lang="en-US" dirty="0" smtClean="0"/>
              <a:t> be completed for all persons counted in the unsheltered count of the PIT. </a:t>
            </a:r>
          </a:p>
          <a:p>
            <a:pPr lvl="1">
              <a:lnSpc>
                <a:spcPct val="120000"/>
              </a:lnSpc>
            </a:pPr>
            <a:r>
              <a:rPr lang="en-US" dirty="0" smtClean="0"/>
              <a:t>This includes the overnight street/known location count and the service based count. </a:t>
            </a:r>
          </a:p>
          <a:p>
            <a:pPr lvl="1">
              <a:lnSpc>
                <a:spcPct val="120000"/>
              </a:lnSpc>
            </a:pPr>
            <a:r>
              <a:rPr lang="en-US" dirty="0" smtClean="0"/>
              <a:t>The Observation tool should only be considered as a last resort during the overnight street/known location count.  It </a:t>
            </a:r>
            <a:r>
              <a:rPr lang="en-US" u="sng" dirty="0" smtClean="0"/>
              <a:t>cannot</a:t>
            </a:r>
            <a:r>
              <a:rPr lang="en-US" dirty="0" smtClean="0"/>
              <a:t> be used in the service based count.</a:t>
            </a:r>
          </a:p>
          <a:p>
            <a:pPr>
              <a:lnSpc>
                <a:spcPct val="120000"/>
              </a:lnSpc>
            </a:pPr>
            <a:r>
              <a:rPr lang="en-US" dirty="0" smtClean="0"/>
              <a:t>A continua can ALSO administer the VI-SPDAT and the F-VI-SPDAT, but at this time it is not required.</a:t>
            </a:r>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5" name="TextBox 4"/>
          <p:cNvSpPr txBox="1"/>
          <p:nvPr/>
        </p:nvSpPr>
        <p:spPr>
          <a:xfrm>
            <a:off x="3400148" y="5663954"/>
            <a:ext cx="7803472" cy="923330"/>
          </a:xfrm>
          <a:prstGeom prst="rect">
            <a:avLst/>
          </a:prstGeom>
          <a:noFill/>
        </p:spPr>
        <p:txBody>
          <a:bodyPr wrap="square" rtlCol="0">
            <a:spAutoFit/>
          </a:bodyPr>
          <a:lstStyle/>
          <a:p>
            <a:r>
              <a:rPr lang="en-US" i="1" dirty="0" smtClean="0"/>
              <a:t>Note:  which </a:t>
            </a:r>
            <a:r>
              <a:rPr lang="en-US" i="1" dirty="0"/>
              <a:t>tool is used and what it looks like will continue to be a point of discussion with the PIT workgroup and finalized prior to the January 2016 count.</a:t>
            </a:r>
          </a:p>
          <a:p>
            <a:endParaRPr lang="en-US" dirty="0"/>
          </a:p>
        </p:txBody>
      </p:sp>
    </p:spTree>
    <p:extLst>
      <p:ext uri="{BB962C8B-B14F-4D97-AF65-F5344CB8AC3E}">
        <p14:creationId xmlns:p14="http://schemas.microsoft.com/office/powerpoint/2010/main" val="2411370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smtClean="0"/>
              <a:t>The Unsheltered PIT Count Survey – must be used for both the overnight street count/known location count AND the service-based post-PIT count.</a:t>
            </a:r>
          </a:p>
          <a:p>
            <a:pPr>
              <a:lnSpc>
                <a:spcPct val="120000"/>
              </a:lnSpc>
            </a:pPr>
            <a:r>
              <a:rPr lang="en-US" dirty="0" smtClean="0"/>
              <a:t>The survey is in WORD and has 5 parts:</a:t>
            </a:r>
          </a:p>
          <a:p>
            <a:pPr lvl="1">
              <a:lnSpc>
                <a:spcPct val="120000"/>
              </a:lnSpc>
            </a:pPr>
            <a:r>
              <a:rPr lang="en-US" dirty="0" smtClean="0"/>
              <a:t>Questions for the person administering the survey</a:t>
            </a:r>
          </a:p>
          <a:p>
            <a:pPr lvl="1">
              <a:lnSpc>
                <a:spcPct val="120000"/>
              </a:lnSpc>
            </a:pPr>
            <a:r>
              <a:rPr lang="en-US" dirty="0" smtClean="0"/>
              <a:t>Eligibility for the survey</a:t>
            </a:r>
          </a:p>
          <a:p>
            <a:pPr lvl="1">
              <a:lnSpc>
                <a:spcPct val="120000"/>
              </a:lnSpc>
            </a:pPr>
            <a:r>
              <a:rPr lang="en-US" dirty="0" smtClean="0"/>
              <a:t>Head of Household</a:t>
            </a:r>
          </a:p>
          <a:p>
            <a:pPr lvl="1">
              <a:lnSpc>
                <a:spcPct val="120000"/>
              </a:lnSpc>
            </a:pPr>
            <a:r>
              <a:rPr lang="en-US" dirty="0" smtClean="0"/>
              <a:t>Subpopulation for Head of Household</a:t>
            </a:r>
          </a:p>
          <a:p>
            <a:pPr lvl="1">
              <a:lnSpc>
                <a:spcPct val="120000"/>
              </a:lnSpc>
            </a:pPr>
            <a:r>
              <a:rPr lang="en-US" dirty="0" smtClean="0"/>
              <a:t>Household Type</a:t>
            </a:r>
          </a:p>
          <a:p>
            <a:pPr lvl="1">
              <a:lnSpc>
                <a:spcPct val="120000"/>
              </a:lnSpc>
            </a:pPr>
            <a:r>
              <a:rPr lang="en-US" dirty="0" smtClean="0"/>
              <a:t>Optional Questions</a:t>
            </a:r>
          </a:p>
          <a:p>
            <a:pPr>
              <a:lnSpc>
                <a:spcPct val="120000"/>
              </a:lnSpc>
            </a:pPr>
            <a:r>
              <a:rPr lang="en-US" dirty="0" smtClean="0"/>
              <a:t>If the survey should include additional adults and/or children, there are pages dedicated to those specific people. You can make additional copies as needed.  </a:t>
            </a:r>
          </a:p>
          <a:p>
            <a:pPr>
              <a:lnSpc>
                <a:spcPct val="120000"/>
              </a:lnSpc>
            </a:pPr>
            <a:r>
              <a:rPr lang="en-US" dirty="0" smtClean="0"/>
              <a:t>In addition, if the child is an unaccompanied youth under the age of 18, then there are specific information required.</a:t>
            </a:r>
            <a:endParaRPr lang="en-US" dirty="0"/>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616190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1</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Name of person doing the interviewing</a:t>
            </a:r>
          </a:p>
          <a:p>
            <a:pPr>
              <a:lnSpc>
                <a:spcPct val="120000"/>
              </a:lnSpc>
            </a:pPr>
            <a:r>
              <a:rPr lang="en-US" dirty="0" smtClean="0"/>
              <a:t>Name of local continua (i.e. Brown, NWISH, Southwest, </a:t>
            </a:r>
            <a:r>
              <a:rPr lang="en-US" dirty="0" err="1" smtClean="0"/>
              <a:t>etc</a:t>
            </a:r>
            <a:r>
              <a:rPr lang="en-US" dirty="0" smtClean="0"/>
              <a:t>)</a:t>
            </a:r>
          </a:p>
          <a:p>
            <a:pPr>
              <a:lnSpc>
                <a:spcPct val="120000"/>
              </a:lnSpc>
            </a:pPr>
            <a:r>
              <a:rPr lang="en-US" dirty="0" smtClean="0"/>
              <a:t>Circle the type of PIT participant – agency staff, partner agency staff, volunteer, or other</a:t>
            </a:r>
          </a:p>
          <a:p>
            <a:pPr>
              <a:lnSpc>
                <a:spcPct val="120000"/>
              </a:lnSpc>
            </a:pPr>
            <a:r>
              <a:rPr lang="en-US" dirty="0" smtClean="0"/>
              <a:t>For the unsheltered count, you have to indicate the city and specific location of the interview.</a:t>
            </a:r>
          </a:p>
          <a:p>
            <a:pPr>
              <a:lnSpc>
                <a:spcPct val="120000"/>
              </a:lnSpc>
            </a:pPr>
            <a:r>
              <a:rPr lang="en-US" dirty="0" smtClean="0"/>
              <a:t>For the service based count, you have to indicate the agency conducting the survey.</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424683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 – Part 2</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Consent </a:t>
            </a:r>
          </a:p>
          <a:p>
            <a:pPr>
              <a:lnSpc>
                <a:spcPct val="120000"/>
              </a:lnSpc>
            </a:pPr>
            <a:r>
              <a:rPr lang="en-US" dirty="0" smtClean="0"/>
              <a:t>Where are you or were you sleeping the night of the PIT?</a:t>
            </a:r>
          </a:p>
          <a:p>
            <a:pPr lvl="1">
              <a:lnSpc>
                <a:spcPct val="120000"/>
              </a:lnSpc>
            </a:pPr>
            <a:r>
              <a:rPr lang="en-US" b="1" dirty="0" smtClean="0"/>
              <a:t>Note: </a:t>
            </a:r>
            <a:r>
              <a:rPr lang="en-US" dirty="0" smtClean="0"/>
              <a:t>to be counted, a person must be unsheltered in a place not meant for human habitation.</a:t>
            </a:r>
          </a:p>
          <a:p>
            <a:pPr>
              <a:lnSpc>
                <a:spcPct val="120000"/>
              </a:lnSpc>
            </a:pPr>
            <a:r>
              <a:rPr lang="en-US" dirty="0" smtClean="0"/>
              <a:t>Has anyone else asked you these questions about Wednesday night?</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315796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1117</TotalTime>
  <Words>3001</Words>
  <Application>Microsoft Office PowerPoint</Application>
  <PresentationFormat>Widescreen</PresentationFormat>
  <Paragraphs>391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Corbel</vt:lpstr>
      <vt:lpstr>Courier New</vt:lpstr>
      <vt:lpstr>Wingdings</vt:lpstr>
      <vt:lpstr>Basis</vt:lpstr>
      <vt:lpstr>Balance of State PIT Lead Training #2</vt:lpstr>
      <vt:lpstr>Agenda</vt:lpstr>
      <vt:lpstr>Night of the Count</vt:lpstr>
      <vt:lpstr>Geography</vt:lpstr>
      <vt:lpstr>Geography Continued</vt:lpstr>
      <vt:lpstr>Survey Tool</vt:lpstr>
      <vt:lpstr>Survey Tool</vt:lpstr>
      <vt:lpstr>Survey Tool – Part 1</vt:lpstr>
      <vt:lpstr>Survey Tool – Part 2</vt:lpstr>
      <vt:lpstr>Survey Tool – Part 3</vt:lpstr>
      <vt:lpstr>Survey Tool – Part 4</vt:lpstr>
      <vt:lpstr>Survey Tool – Part 4 continued</vt:lpstr>
      <vt:lpstr>Survey Tool – Part 5</vt:lpstr>
      <vt:lpstr>Survey Tool – Additional household members</vt:lpstr>
      <vt:lpstr>Observation Only Form</vt:lpstr>
      <vt:lpstr>Service Based Counts</vt:lpstr>
      <vt:lpstr>Service Based Counts</vt:lpstr>
      <vt:lpstr>Service Based Counts</vt:lpstr>
      <vt:lpstr>Data Collection – Sheltered Count</vt:lpstr>
      <vt:lpstr>Data Collection – Housing Inventory Chart</vt:lpstr>
      <vt:lpstr>Data Collection – Unsheltered Count</vt:lpstr>
      <vt:lpstr>Data Collection – Deduplication Chart</vt:lpstr>
      <vt:lpstr>Deduplication Chart - Example</vt:lpstr>
      <vt:lpstr>Data Collection – Other</vt:lpstr>
      <vt:lpstr>Documents Needed for PIT</vt:lpstr>
      <vt:lpstr>Deadlines for the PIT</vt:lpstr>
      <vt:lpstr>Deadlines for the PIT (part 2)</vt:lpstr>
      <vt:lpstr>PIT Lead Responsibilities</vt:lpstr>
      <vt:lpstr>Other Responsible Parties</vt:lpstr>
      <vt:lpstr>PIT Lead Training #3</vt:lpstr>
      <vt:lpstr>Questions?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State PIT Lead Training #1</dc:title>
  <dc:creator>Carrie Poser</dc:creator>
  <cp:lastModifiedBy>Carrie Poser</cp:lastModifiedBy>
  <cp:revision>90</cp:revision>
  <dcterms:created xsi:type="dcterms:W3CDTF">2015-06-24T18:00:19Z</dcterms:created>
  <dcterms:modified xsi:type="dcterms:W3CDTF">2015-07-22T17:19:42Z</dcterms:modified>
</cp:coreProperties>
</file>