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sldIdLst>
    <p:sldId id="256" r:id="rId2"/>
    <p:sldId id="259" r:id="rId3"/>
    <p:sldId id="295" r:id="rId4"/>
    <p:sldId id="284" r:id="rId5"/>
    <p:sldId id="296" r:id="rId6"/>
    <p:sldId id="285" r:id="rId7"/>
    <p:sldId id="288" r:id="rId8"/>
    <p:sldId id="292" r:id="rId9"/>
    <p:sldId id="297" r:id="rId10"/>
    <p:sldId id="293" r:id="rId11"/>
    <p:sldId id="294" r:id="rId12"/>
    <p:sldId id="289" r:id="rId13"/>
    <p:sldId id="298" r:id="rId14"/>
    <p:sldId id="260" r:id="rId15"/>
    <p:sldId id="261" r:id="rId16"/>
    <p:sldId id="262" r:id="rId17"/>
    <p:sldId id="263" r:id="rId18"/>
    <p:sldId id="282" r:id="rId19"/>
    <p:sldId id="281" r:id="rId20"/>
    <p:sldId id="283" r:id="rId21"/>
    <p:sldId id="265" r:id="rId22"/>
    <p:sldId id="267" r:id="rId23"/>
    <p:sldId id="286" r:id="rId24"/>
    <p:sldId id="277" r:id="rId25"/>
    <p:sldId id="268" r:id="rId26"/>
    <p:sldId id="269" r:id="rId27"/>
    <p:sldId id="266" r:id="rId28"/>
    <p:sldId id="278" r:id="rId29"/>
    <p:sldId id="276" r:id="rId30"/>
    <p:sldId id="264" r:id="rId31"/>
    <p:sldId id="270" r:id="rId32"/>
    <p:sldId id="279" r:id="rId33"/>
    <p:sldId id="287" r:id="rId34"/>
    <p:sldId id="299" r:id="rId35"/>
    <p:sldId id="290" r:id="rId36"/>
    <p:sldId id="272" r:id="rId37"/>
    <p:sldId id="280" r:id="rId38"/>
    <p:sldId id="291" r:id="rId39"/>
    <p:sldId id="27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8A13E11B-CBB0-4C27-8629-F7D383BDC121}" type="datetimeFigureOut">
              <a:rPr lang="en-US" smtClean="0"/>
              <a:t>12/22/2015</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5C12096D-20AF-4F55-A1CC-5663B73402D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876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17742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311687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082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3E11B-CBB0-4C27-8629-F7D383BDC121}" type="datetimeFigureOut">
              <a:rPr lang="en-US" smtClean="0"/>
              <a:t>12/22/2015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35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3E11B-CBB0-4C27-8629-F7D383BDC121}" type="datetimeFigureOut">
              <a:rPr lang="en-US" smtClean="0"/>
              <a:t>12/22/2015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79333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13E11B-CBB0-4C27-8629-F7D383BDC121}" type="datetimeFigureOut">
              <a:rPr lang="en-US" smtClean="0"/>
              <a:t>12/22/2015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817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13E11B-CBB0-4C27-8629-F7D383BDC121}" type="datetimeFigureOut">
              <a:rPr lang="en-US" smtClean="0"/>
              <a:t>12/22/2015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35504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3E11B-CBB0-4C27-8629-F7D383BDC121}" type="datetimeFigureOut">
              <a:rPr lang="en-US" smtClean="0"/>
              <a:t>12/22/2015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38464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09295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12/22/2015</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805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A13E11B-CBB0-4C27-8629-F7D383BDC121}" type="datetimeFigureOut">
              <a:rPr lang="en-US" smtClean="0"/>
              <a:t>12/22/2015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C12096D-20AF-4F55-A1CC-5663B73402D9}" type="slidenum">
              <a:rPr lang="en-US" smtClean="0"/>
              <a:t>‹#›</a:t>
            </a:fld>
            <a:endParaRPr lang="en-US"/>
          </a:p>
        </p:txBody>
      </p:sp>
    </p:spTree>
    <p:extLst>
      <p:ext uri="{BB962C8B-B14F-4D97-AF65-F5344CB8AC3E}">
        <p14:creationId xmlns:p14="http://schemas.microsoft.com/office/powerpoint/2010/main" val="2465148029"/>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calliances.org/wisconsin-data-portal" TargetMode="External"/><Relationship Id="rId2" Type="http://schemas.openxmlformats.org/officeDocument/2006/relationships/hyperlink" Target="http://www.wiboscoc.org/point-in-time.html" TargetMode="External"/><Relationship Id="rId1" Type="http://schemas.openxmlformats.org/officeDocument/2006/relationships/slideLayout" Target="../slideLayouts/slideLayout2.xml"/><Relationship Id="rId5" Type="http://schemas.openxmlformats.org/officeDocument/2006/relationships/hyperlink" Target="https://www.hudexchange.info/onecpd/assets/File/2014-AHAR-Part-2.pdf" TargetMode="External"/><Relationship Id="rId4" Type="http://schemas.openxmlformats.org/officeDocument/2006/relationships/hyperlink" Target="https://www.hudexchange.info/resources/documents/2015-AHAR-Part-1.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iboscoc.org/point-in-time.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hudexchange.info/resources/documents/Defining-Chronically-Homeless-Final-Rule.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hudexchange.info/resources/documents/CoCProgramInterimRule_FormattedVersio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udexchange.info/resources/documents/PIT-Count-Methodology-Guid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6"/>
            <a:ext cx="9966960" cy="2846246"/>
          </a:xfrm>
        </p:spPr>
        <p:txBody>
          <a:bodyPr>
            <a:normAutofit/>
          </a:bodyPr>
          <a:lstStyle/>
          <a:p>
            <a:r>
              <a:rPr lang="en-US" sz="6000" dirty="0" smtClean="0"/>
              <a:t>Balance of State</a:t>
            </a:r>
            <a:br>
              <a:rPr lang="en-US" sz="6000" dirty="0" smtClean="0"/>
            </a:br>
            <a:r>
              <a:rPr lang="en-US" sz="6000" dirty="0" smtClean="0"/>
              <a:t>Point in Time</a:t>
            </a:r>
            <a:br>
              <a:rPr lang="en-US" sz="6000" dirty="0" smtClean="0"/>
            </a:br>
            <a:r>
              <a:rPr lang="en-US" sz="6000" dirty="0" smtClean="0"/>
              <a:t>Training #1</a:t>
            </a:r>
            <a:endParaRPr lang="en-US" sz="6000" dirty="0"/>
          </a:p>
        </p:txBody>
      </p:sp>
      <p:sp>
        <p:nvSpPr>
          <p:cNvPr id="3" name="Subtitle 2"/>
          <p:cNvSpPr>
            <a:spLocks noGrp="1"/>
          </p:cNvSpPr>
          <p:nvPr>
            <p:ph type="subTitle" idx="1"/>
          </p:nvPr>
        </p:nvSpPr>
        <p:spPr>
          <a:xfrm>
            <a:off x="1709530" y="4563122"/>
            <a:ext cx="8767860" cy="721310"/>
          </a:xfrm>
        </p:spPr>
        <p:txBody>
          <a:bodyPr/>
          <a:lstStyle/>
          <a:p>
            <a:r>
              <a:rPr lang="en-US" dirty="0" smtClean="0"/>
              <a:t>December 22, 2015</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22856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Why do we have to drive to the middle of nowhere</a:t>
            </a:r>
            <a:r>
              <a:rPr lang="en-US" sz="3600" b="1" dirty="0" smtClean="0"/>
              <a:t>?</a:t>
            </a:r>
            <a:endParaRPr lang="en-US" sz="3600" b="1" dirty="0"/>
          </a:p>
        </p:txBody>
      </p:sp>
      <p:sp>
        <p:nvSpPr>
          <p:cNvPr id="3" name="Content Placeholder 2"/>
          <p:cNvSpPr>
            <a:spLocks noGrp="1"/>
          </p:cNvSpPr>
          <p:nvPr>
            <p:ph idx="1"/>
          </p:nvPr>
        </p:nvSpPr>
        <p:spPr/>
        <p:txBody>
          <a:bodyPr/>
          <a:lstStyle/>
          <a:p>
            <a:r>
              <a:rPr lang="en-US" dirty="0" smtClean="0"/>
              <a:t>The Balance of State </a:t>
            </a:r>
            <a:r>
              <a:rPr lang="en-US" dirty="0" err="1" smtClean="0"/>
              <a:t>CoC</a:t>
            </a:r>
            <a:r>
              <a:rPr lang="en-US" dirty="0" smtClean="0"/>
              <a:t> is required to conduct a PIT in the entire geographic area covered by the Balance of State.</a:t>
            </a:r>
          </a:p>
          <a:p>
            <a:r>
              <a:rPr lang="en-US" dirty="0" smtClean="0"/>
              <a:t>Our territory is divided into 21 local continua.  Each continua has at least 1 person designated as the PIT lead.  That lead is responsible for organizing the PIT, collecting required data, and reporting.</a:t>
            </a:r>
          </a:p>
          <a:p>
            <a:r>
              <a:rPr lang="en-US" u="sng" dirty="0" smtClean="0"/>
              <a:t>Location matters:</a:t>
            </a:r>
          </a:p>
          <a:p>
            <a:pPr lvl="1"/>
            <a:r>
              <a:rPr lang="en-US" dirty="0" smtClean="0"/>
              <a:t>In urban areas (defined as eligible for PATH funds), teams are required to conduct an unsheltered street count.</a:t>
            </a:r>
          </a:p>
          <a:p>
            <a:pPr lvl="1"/>
            <a:r>
              <a:rPr lang="en-US" dirty="0" smtClean="0"/>
              <a:t>In rural areas (defined as not eligible for PATH funds), teams are required to conduct an unsheltered known location count.</a:t>
            </a:r>
            <a:endParaRPr lang="en-US" dirty="0"/>
          </a:p>
        </p:txBody>
      </p:sp>
    </p:spTree>
    <p:extLst>
      <p:ext uri="{BB962C8B-B14F-4D97-AF65-F5344CB8AC3E}">
        <p14:creationId xmlns:p14="http://schemas.microsoft.com/office/powerpoint/2010/main" val="4101857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Why do we have to wake people up when they are sleeping?</a:t>
            </a:r>
            <a:br>
              <a:rPr lang="en-US" sz="4000" b="1" dirty="0"/>
            </a:br>
            <a:r>
              <a:rPr lang="en-US" sz="4000" b="1" dirty="0"/>
              <a:t>Why do we have to ask all these questions?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err="1"/>
              <a:t>CoCs</a:t>
            </a:r>
            <a:r>
              <a:rPr lang="en-US" dirty="0"/>
              <a:t> must ensure that during the PIT count </a:t>
            </a:r>
            <a:r>
              <a:rPr lang="en-US" dirty="0" smtClean="0"/>
              <a:t>people experiencing homelessness are only counted once. Therefore</a:t>
            </a:r>
            <a:r>
              <a:rPr lang="en-US" dirty="0"/>
              <a:t>, </a:t>
            </a:r>
            <a:r>
              <a:rPr lang="en-US" dirty="0" err="1"/>
              <a:t>CoCs</a:t>
            </a:r>
            <a:r>
              <a:rPr lang="en-US" dirty="0"/>
              <a:t> must also collect sufficient information to be able to reliably </a:t>
            </a:r>
            <a:r>
              <a:rPr lang="en-US" dirty="0" err="1"/>
              <a:t>deduplicate</a:t>
            </a:r>
            <a:r>
              <a:rPr lang="en-US" dirty="0"/>
              <a:t> the PIT count (i.e., ensure that the same homeless person was not counted more than once</a:t>
            </a:r>
            <a:r>
              <a:rPr lang="en-US" dirty="0" smtClean="0"/>
              <a:t>).</a:t>
            </a:r>
          </a:p>
          <a:p>
            <a:r>
              <a:rPr lang="en-US" dirty="0"/>
              <a:t>Data quality and deduplication plans must include methods for determining the </a:t>
            </a:r>
            <a:r>
              <a:rPr lang="en-US" dirty="0" smtClean="0"/>
              <a:t>following:</a:t>
            </a:r>
          </a:p>
          <a:p>
            <a:pPr lvl="1">
              <a:buFont typeface="Wingdings" panose="05000000000000000000" pitchFamily="2" charset="2"/>
              <a:buChar char="ü"/>
            </a:pPr>
            <a:r>
              <a:rPr lang="en-US" dirty="0" smtClean="0"/>
              <a:t>Verifying </a:t>
            </a:r>
            <a:r>
              <a:rPr lang="en-US" dirty="0"/>
              <a:t>that persons included in the count are homeless per the PIT count </a:t>
            </a:r>
            <a:r>
              <a:rPr lang="en-US" dirty="0" smtClean="0"/>
              <a:t>requirements</a:t>
            </a:r>
          </a:p>
          <a:p>
            <a:pPr lvl="1">
              <a:buFont typeface="Wingdings" panose="05000000000000000000" pitchFamily="2" charset="2"/>
              <a:buChar char="ü"/>
            </a:pPr>
            <a:r>
              <a:rPr lang="en-US" dirty="0" smtClean="0"/>
              <a:t>Confirming </a:t>
            </a:r>
            <a:r>
              <a:rPr lang="en-US" dirty="0"/>
              <a:t>that all persons identified as homeless in the PIT count were homeless on the single night the </a:t>
            </a:r>
            <a:r>
              <a:rPr lang="en-US" dirty="0" err="1"/>
              <a:t>CoC</a:t>
            </a:r>
            <a:r>
              <a:rPr lang="en-US" dirty="0"/>
              <a:t> designated as its PIT count </a:t>
            </a:r>
            <a:r>
              <a:rPr lang="en-US" dirty="0" smtClean="0"/>
              <a:t>date</a:t>
            </a:r>
          </a:p>
          <a:p>
            <a:pPr lvl="1">
              <a:buFont typeface="Wingdings" panose="05000000000000000000" pitchFamily="2" charset="2"/>
              <a:buChar char="ü"/>
            </a:pPr>
            <a:r>
              <a:rPr lang="en-US" dirty="0" smtClean="0"/>
              <a:t>That </a:t>
            </a:r>
            <a:r>
              <a:rPr lang="en-US" dirty="0"/>
              <a:t>the persons identified as homeless on the </a:t>
            </a:r>
            <a:r>
              <a:rPr lang="en-US" dirty="0" err="1"/>
              <a:t>CoC’s</a:t>
            </a:r>
            <a:r>
              <a:rPr lang="en-US" dirty="0"/>
              <a:t> designated PIT count date were not already counted </a:t>
            </a:r>
            <a:endParaRPr lang="en-US" dirty="0" smtClean="0"/>
          </a:p>
          <a:p>
            <a:r>
              <a:rPr lang="en-US" dirty="0" smtClean="0"/>
              <a:t>If </a:t>
            </a:r>
            <a:r>
              <a:rPr lang="en-US" dirty="0"/>
              <a:t>persons do not meet all of the criteria above, </a:t>
            </a:r>
            <a:r>
              <a:rPr lang="en-US" dirty="0" err="1"/>
              <a:t>CoCs</a:t>
            </a:r>
            <a:r>
              <a:rPr lang="en-US" dirty="0"/>
              <a:t> should exclude the person from their PIT count data reported to HUD. </a:t>
            </a:r>
            <a:endParaRPr lang="en-US" dirty="0" smtClean="0"/>
          </a:p>
          <a:p>
            <a:r>
              <a:rPr lang="en-US" dirty="0" smtClean="0"/>
              <a:t>If </a:t>
            </a:r>
            <a:r>
              <a:rPr lang="en-US" dirty="0" err="1"/>
              <a:t>CoCs</a:t>
            </a:r>
            <a:r>
              <a:rPr lang="en-US" dirty="0"/>
              <a:t>’ methodology involve counting homeless persons over multiple days, they must use a survey instrument as part of its deduplication strategy</a:t>
            </a:r>
            <a:r>
              <a:rPr lang="en-US" dirty="0" smtClean="0"/>
              <a:t>.</a:t>
            </a:r>
          </a:p>
          <a:p>
            <a:r>
              <a:rPr lang="en-US" dirty="0" smtClean="0"/>
              <a:t>If </a:t>
            </a:r>
            <a:r>
              <a:rPr lang="en-US" dirty="0" err="1"/>
              <a:t>CoCs</a:t>
            </a:r>
            <a:r>
              <a:rPr lang="en-US" dirty="0"/>
              <a:t> want to complete a multi-day count without a survey that allows for deduplication, they must seek an exception from HUD. The exception must include a justification for why the count must occur over multiple days and why the </a:t>
            </a:r>
            <a:r>
              <a:rPr lang="en-US" dirty="0" err="1"/>
              <a:t>CoCs</a:t>
            </a:r>
            <a:r>
              <a:rPr lang="en-US" dirty="0"/>
              <a:t> do not intend to use a survey instrument for deduplication purposes. </a:t>
            </a:r>
          </a:p>
        </p:txBody>
      </p:sp>
    </p:spTree>
    <p:extLst>
      <p:ext uri="{BB962C8B-B14F-4D97-AF65-F5344CB8AC3E}">
        <p14:creationId xmlns:p14="http://schemas.microsoft.com/office/powerpoint/2010/main" val="861522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81849"/>
          </a:xfrm>
        </p:spPr>
        <p:txBody>
          <a:bodyPr/>
          <a:lstStyle/>
          <a:p>
            <a:r>
              <a:rPr lang="en-US" b="1" dirty="0" smtClean="0"/>
              <a:t>Results</a:t>
            </a:r>
            <a:endParaRPr lang="en-US" b="1" dirty="0"/>
          </a:p>
        </p:txBody>
      </p:sp>
      <p:sp>
        <p:nvSpPr>
          <p:cNvPr id="3" name="Content Placeholder 2"/>
          <p:cNvSpPr>
            <a:spLocks noGrp="1"/>
          </p:cNvSpPr>
          <p:nvPr>
            <p:ph idx="1"/>
          </p:nvPr>
        </p:nvSpPr>
        <p:spPr/>
        <p:txBody>
          <a:bodyPr>
            <a:normAutofit lnSpcReduction="10000"/>
          </a:bodyPr>
          <a:lstStyle/>
          <a:p>
            <a:r>
              <a:rPr lang="en-US" dirty="0" smtClean="0"/>
              <a:t>Balance of State COC Data		</a:t>
            </a:r>
          </a:p>
          <a:p>
            <a:pPr marL="274320" lvl="1" indent="0">
              <a:buNone/>
            </a:pPr>
            <a:r>
              <a:rPr lang="en-US" dirty="0" smtClean="0">
                <a:hlinkClick r:id="rId2"/>
              </a:rPr>
              <a:t>http</a:t>
            </a:r>
            <a:r>
              <a:rPr lang="en-US" dirty="0">
                <a:hlinkClick r:id="rId2"/>
              </a:rPr>
              <a:t>://www.wiboscoc.org/point-in-time.html</a:t>
            </a:r>
            <a:r>
              <a:rPr lang="en-US" dirty="0"/>
              <a:t> </a:t>
            </a:r>
            <a:endParaRPr lang="en-US" dirty="0" smtClean="0"/>
          </a:p>
          <a:p>
            <a:pPr marL="274320" lvl="1" indent="0">
              <a:buNone/>
            </a:pPr>
            <a:endParaRPr lang="en-US" dirty="0"/>
          </a:p>
          <a:p>
            <a:pPr marL="274320" lvl="1" indent="0">
              <a:buNone/>
            </a:pPr>
            <a:r>
              <a:rPr lang="en-US" dirty="0" smtClean="0"/>
              <a:t>Institute for Community Alliances (ICA)</a:t>
            </a:r>
          </a:p>
          <a:p>
            <a:pPr marL="274320" lvl="1" indent="0">
              <a:buNone/>
            </a:pPr>
            <a:r>
              <a:rPr lang="en-US" dirty="0">
                <a:hlinkClick r:id="rId3"/>
              </a:rPr>
              <a:t>http://</a:t>
            </a:r>
            <a:r>
              <a:rPr lang="en-US" dirty="0" smtClean="0">
                <a:hlinkClick r:id="rId3"/>
              </a:rPr>
              <a:t>www.icalliances.org/wisconsin-data-portal</a:t>
            </a:r>
            <a:r>
              <a:rPr lang="en-US" dirty="0" smtClean="0"/>
              <a:t> </a:t>
            </a:r>
            <a:endParaRPr lang="en-US" dirty="0"/>
          </a:p>
          <a:p>
            <a:r>
              <a:rPr lang="en-US" dirty="0"/>
              <a:t>The 2015 Annual Homeless Assessment Report (AHAR) to </a:t>
            </a:r>
            <a:r>
              <a:rPr lang="en-US" dirty="0" smtClean="0"/>
              <a:t>Congress, Part 1</a:t>
            </a:r>
            <a:r>
              <a:rPr lang="en-US" dirty="0"/>
              <a:t>: Point-in-Time Estimates of </a:t>
            </a:r>
            <a:r>
              <a:rPr lang="en-US" dirty="0" smtClean="0"/>
              <a:t>Homelessness, Nov. 2015</a:t>
            </a:r>
          </a:p>
          <a:p>
            <a:pPr marL="274320" lvl="1" indent="0">
              <a:buNone/>
            </a:pPr>
            <a:r>
              <a:rPr lang="en-US" dirty="0">
                <a:hlinkClick r:id="rId4"/>
              </a:rPr>
              <a:t>https://</a:t>
            </a:r>
            <a:r>
              <a:rPr lang="en-US" dirty="0" smtClean="0">
                <a:hlinkClick r:id="rId4"/>
              </a:rPr>
              <a:t>www.hudexchange.info/resources/documents/2015-AHAR-Part-1.pdf</a:t>
            </a:r>
            <a:endParaRPr lang="en-US" dirty="0" smtClean="0"/>
          </a:p>
          <a:p>
            <a:r>
              <a:rPr lang="en-US" dirty="0"/>
              <a:t>The 2014 Annual Homeless Assessment Report (AHAR) to Congress, Part 2: Estimates of Homelessness in the United </a:t>
            </a:r>
            <a:r>
              <a:rPr lang="en-US" dirty="0" smtClean="0"/>
              <a:t>States, Nov. 2015</a:t>
            </a:r>
            <a:endParaRPr lang="en-US" dirty="0"/>
          </a:p>
          <a:p>
            <a:pPr marL="274320" lvl="1" indent="0">
              <a:buNone/>
            </a:pPr>
            <a:r>
              <a:rPr lang="en-US" dirty="0" smtClean="0">
                <a:hlinkClick r:id="rId5"/>
              </a:rPr>
              <a:t>https</a:t>
            </a:r>
            <a:r>
              <a:rPr lang="en-US" dirty="0">
                <a:hlinkClick r:id="rId5"/>
              </a:rPr>
              <a:t>://</a:t>
            </a:r>
            <a:r>
              <a:rPr lang="en-US" dirty="0" smtClean="0">
                <a:hlinkClick r:id="rId5"/>
              </a:rPr>
              <a:t>www.hudexchange.info/onecpd/assets/File/2014-AHAR-Part-2.pdf</a:t>
            </a:r>
            <a:endParaRPr lang="en-US" dirty="0" smtClean="0"/>
          </a:p>
          <a:p>
            <a:endParaRPr lang="en-US" dirty="0"/>
          </a:p>
        </p:txBody>
      </p:sp>
    </p:spTree>
    <p:extLst>
      <p:ext uri="{BB962C8B-B14F-4D97-AF65-F5344CB8AC3E}">
        <p14:creationId xmlns:p14="http://schemas.microsoft.com/office/powerpoint/2010/main" val="1181949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275" y="210376"/>
            <a:ext cx="9875520" cy="970354"/>
          </a:xfrm>
        </p:spPr>
        <p:txBody>
          <a:bodyPr/>
          <a:lstStyle/>
          <a:p>
            <a:r>
              <a:rPr lang="en-US" b="1" dirty="0" smtClean="0"/>
              <a:t>Balance of State – January PIT Counts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5308893"/>
              </p:ext>
            </p:extLst>
          </p:nvPr>
        </p:nvGraphicFramePr>
        <p:xfrm>
          <a:off x="440110" y="1461584"/>
          <a:ext cx="5683928" cy="1854200"/>
        </p:xfrm>
        <a:graphic>
          <a:graphicData uri="http://schemas.openxmlformats.org/drawingml/2006/table">
            <a:tbl>
              <a:tblPr firstRow="1" bandRow="1">
                <a:tableStyleId>{5C22544A-7EE6-4342-B048-85BDC9FD1C3A}</a:tableStyleId>
              </a:tblPr>
              <a:tblGrid>
                <a:gridCol w="2931850"/>
                <a:gridCol w="914400"/>
                <a:gridCol w="914400"/>
                <a:gridCol w="923278"/>
              </a:tblGrid>
              <a:tr h="370840">
                <a:tc>
                  <a:txBody>
                    <a:bodyPr/>
                    <a:lstStyle/>
                    <a:p>
                      <a:r>
                        <a:rPr lang="en-US" dirty="0" smtClean="0"/>
                        <a:t>Totals</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r>
              <a:tr h="370840">
                <a:tc>
                  <a:txBody>
                    <a:bodyPr/>
                    <a:lstStyle/>
                    <a:p>
                      <a:r>
                        <a:rPr lang="en-US" b="1" dirty="0" smtClean="0"/>
                        <a:t>BOS Total</a:t>
                      </a:r>
                      <a:endParaRPr lang="en-US" b="1" dirty="0"/>
                    </a:p>
                  </a:txBody>
                  <a:tcPr/>
                </a:tc>
                <a:tc>
                  <a:txBody>
                    <a:bodyPr/>
                    <a:lstStyle/>
                    <a:p>
                      <a:pPr algn="ctr"/>
                      <a:r>
                        <a:rPr lang="en-US" dirty="0" smtClean="0"/>
                        <a:t>3610</a:t>
                      </a:r>
                      <a:endParaRPr lang="en-US" dirty="0"/>
                    </a:p>
                  </a:txBody>
                  <a:tcPr/>
                </a:tc>
                <a:tc>
                  <a:txBody>
                    <a:bodyPr/>
                    <a:lstStyle/>
                    <a:p>
                      <a:pPr algn="ctr"/>
                      <a:r>
                        <a:rPr lang="en-US" dirty="0" smtClean="0"/>
                        <a:t>3569</a:t>
                      </a:r>
                      <a:endParaRPr lang="en-US" dirty="0"/>
                    </a:p>
                  </a:txBody>
                  <a:tcPr/>
                </a:tc>
                <a:tc>
                  <a:txBody>
                    <a:bodyPr/>
                    <a:lstStyle/>
                    <a:p>
                      <a:pPr algn="ctr"/>
                      <a:r>
                        <a:rPr lang="en-US" dirty="0" smtClean="0"/>
                        <a:t>3590</a:t>
                      </a:r>
                      <a:endParaRPr lang="en-US" dirty="0"/>
                    </a:p>
                  </a:txBody>
                  <a:tcPr/>
                </a:tc>
              </a:tr>
              <a:tr h="370840">
                <a:tc>
                  <a:txBody>
                    <a:bodyPr/>
                    <a:lstStyle/>
                    <a:p>
                      <a:r>
                        <a:rPr lang="en-US" dirty="0" smtClean="0"/>
                        <a:t>Households with kids</a:t>
                      </a:r>
                      <a:endParaRPr lang="en-US" dirty="0"/>
                    </a:p>
                  </a:txBody>
                  <a:tcPr/>
                </a:tc>
                <a:tc>
                  <a:txBody>
                    <a:bodyPr/>
                    <a:lstStyle/>
                    <a:p>
                      <a:pPr algn="ctr"/>
                      <a:r>
                        <a:rPr lang="en-US" dirty="0" smtClean="0"/>
                        <a:t>2063</a:t>
                      </a:r>
                      <a:endParaRPr lang="en-US" dirty="0"/>
                    </a:p>
                  </a:txBody>
                  <a:tcPr/>
                </a:tc>
                <a:tc>
                  <a:txBody>
                    <a:bodyPr/>
                    <a:lstStyle/>
                    <a:p>
                      <a:pPr algn="ctr"/>
                      <a:r>
                        <a:rPr lang="en-US" dirty="0" smtClean="0"/>
                        <a:t>2089</a:t>
                      </a:r>
                      <a:endParaRPr lang="en-US" dirty="0"/>
                    </a:p>
                  </a:txBody>
                  <a:tcPr/>
                </a:tc>
                <a:tc>
                  <a:txBody>
                    <a:bodyPr/>
                    <a:lstStyle/>
                    <a:p>
                      <a:pPr algn="ctr"/>
                      <a:r>
                        <a:rPr lang="en-US" dirty="0" smtClean="0"/>
                        <a:t>2102</a:t>
                      </a:r>
                      <a:endParaRPr lang="en-US" dirty="0"/>
                    </a:p>
                  </a:txBody>
                  <a:tcPr/>
                </a:tc>
              </a:tr>
              <a:tr h="370840">
                <a:tc>
                  <a:txBody>
                    <a:bodyPr/>
                    <a:lstStyle/>
                    <a:p>
                      <a:r>
                        <a:rPr lang="en-US" dirty="0" smtClean="0"/>
                        <a:t>Households without kids</a:t>
                      </a:r>
                      <a:endParaRPr lang="en-US" dirty="0"/>
                    </a:p>
                  </a:txBody>
                  <a:tcPr/>
                </a:tc>
                <a:tc>
                  <a:txBody>
                    <a:bodyPr/>
                    <a:lstStyle/>
                    <a:p>
                      <a:pPr algn="ctr"/>
                      <a:r>
                        <a:rPr lang="en-US" dirty="0" smtClean="0"/>
                        <a:t>1542</a:t>
                      </a:r>
                      <a:endParaRPr lang="en-US" dirty="0"/>
                    </a:p>
                  </a:txBody>
                  <a:tcPr/>
                </a:tc>
                <a:tc>
                  <a:txBody>
                    <a:bodyPr/>
                    <a:lstStyle/>
                    <a:p>
                      <a:pPr algn="ctr"/>
                      <a:r>
                        <a:rPr lang="en-US" dirty="0" smtClean="0"/>
                        <a:t>1473</a:t>
                      </a:r>
                      <a:endParaRPr lang="en-US" dirty="0"/>
                    </a:p>
                  </a:txBody>
                  <a:tcPr/>
                </a:tc>
                <a:tc>
                  <a:txBody>
                    <a:bodyPr/>
                    <a:lstStyle/>
                    <a:p>
                      <a:pPr algn="ctr"/>
                      <a:r>
                        <a:rPr lang="en-US" dirty="0" smtClean="0"/>
                        <a:t>1485</a:t>
                      </a:r>
                      <a:endParaRPr lang="en-US" dirty="0"/>
                    </a:p>
                  </a:txBody>
                  <a:tcPr/>
                </a:tc>
              </a:tr>
              <a:tr h="370840">
                <a:tc>
                  <a:txBody>
                    <a:bodyPr/>
                    <a:lstStyle/>
                    <a:p>
                      <a:r>
                        <a:rPr lang="en-US" dirty="0" smtClean="0"/>
                        <a:t>Households with only kids</a:t>
                      </a:r>
                      <a:endParaRPr lang="en-US" dirty="0"/>
                    </a:p>
                  </a:txBody>
                  <a:tcPr/>
                </a:tc>
                <a:tc>
                  <a:txBody>
                    <a:bodyPr/>
                    <a:lstStyle/>
                    <a:p>
                      <a:pPr algn="ctr"/>
                      <a:r>
                        <a:rPr lang="en-US" dirty="0" smtClean="0"/>
                        <a:t>5</a:t>
                      </a:r>
                      <a:endParaRPr lang="en-US" dirty="0"/>
                    </a:p>
                  </a:txBody>
                  <a:tcPr/>
                </a:tc>
                <a:tc>
                  <a:txBody>
                    <a:bodyPr/>
                    <a:lstStyle/>
                    <a:p>
                      <a:pPr algn="ctr"/>
                      <a:r>
                        <a:rPr lang="en-US" dirty="0" smtClean="0"/>
                        <a:t>7</a:t>
                      </a:r>
                      <a:endParaRPr lang="en-US" dirty="0"/>
                    </a:p>
                  </a:txBody>
                  <a:tcPr/>
                </a:tc>
                <a:tc>
                  <a:txBody>
                    <a:bodyPr/>
                    <a:lstStyle/>
                    <a:p>
                      <a:pPr algn="ctr"/>
                      <a:r>
                        <a:rPr lang="en-US" dirty="0" smtClean="0"/>
                        <a:t>3</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06920371"/>
              </p:ext>
            </p:extLst>
          </p:nvPr>
        </p:nvGraphicFramePr>
        <p:xfrm>
          <a:off x="440110" y="3658931"/>
          <a:ext cx="4938203" cy="1483360"/>
        </p:xfrm>
        <a:graphic>
          <a:graphicData uri="http://schemas.openxmlformats.org/drawingml/2006/table">
            <a:tbl>
              <a:tblPr firstRow="1" bandRow="1">
                <a:tableStyleId>{5C22544A-7EE6-4342-B048-85BDC9FD1C3A}</a:tableStyleId>
              </a:tblPr>
              <a:tblGrid>
                <a:gridCol w="2230514"/>
                <a:gridCol w="941033"/>
                <a:gridCol w="941033"/>
                <a:gridCol w="825623"/>
              </a:tblGrid>
              <a:tr h="370840">
                <a:tc>
                  <a:txBody>
                    <a:bodyPr/>
                    <a:lstStyle/>
                    <a:p>
                      <a:r>
                        <a:rPr lang="en-US" dirty="0" smtClean="0"/>
                        <a:t>HH with kids</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r>
              <a:tr h="370840">
                <a:tc>
                  <a:txBody>
                    <a:bodyPr/>
                    <a:lstStyle/>
                    <a:p>
                      <a:r>
                        <a:rPr lang="en-US" dirty="0" smtClean="0"/>
                        <a:t>Emergency Shelter</a:t>
                      </a:r>
                      <a:endParaRPr lang="en-US" dirty="0"/>
                    </a:p>
                  </a:txBody>
                  <a:tcPr/>
                </a:tc>
                <a:tc>
                  <a:txBody>
                    <a:bodyPr/>
                    <a:lstStyle/>
                    <a:p>
                      <a:pPr algn="ctr"/>
                      <a:r>
                        <a:rPr lang="en-US" dirty="0" smtClean="0"/>
                        <a:t>854</a:t>
                      </a:r>
                      <a:endParaRPr lang="en-US" dirty="0"/>
                    </a:p>
                  </a:txBody>
                  <a:tcPr/>
                </a:tc>
                <a:tc>
                  <a:txBody>
                    <a:bodyPr/>
                    <a:lstStyle/>
                    <a:p>
                      <a:pPr algn="ctr"/>
                      <a:r>
                        <a:rPr lang="en-US" dirty="0" smtClean="0"/>
                        <a:t>937</a:t>
                      </a:r>
                      <a:endParaRPr lang="en-US" dirty="0"/>
                    </a:p>
                  </a:txBody>
                  <a:tcPr/>
                </a:tc>
                <a:tc>
                  <a:txBody>
                    <a:bodyPr/>
                    <a:lstStyle/>
                    <a:p>
                      <a:pPr algn="ctr"/>
                      <a:r>
                        <a:rPr lang="en-US" dirty="0" smtClean="0"/>
                        <a:t>936</a:t>
                      </a:r>
                      <a:endParaRPr lang="en-US" dirty="0"/>
                    </a:p>
                  </a:txBody>
                  <a:tcPr/>
                </a:tc>
              </a:tr>
              <a:tr h="370840">
                <a:tc>
                  <a:txBody>
                    <a:bodyPr/>
                    <a:lstStyle/>
                    <a:p>
                      <a:r>
                        <a:rPr lang="en-US" dirty="0" smtClean="0"/>
                        <a:t>Transitional Housing</a:t>
                      </a:r>
                      <a:endParaRPr lang="en-US" dirty="0"/>
                    </a:p>
                  </a:txBody>
                  <a:tcPr/>
                </a:tc>
                <a:tc>
                  <a:txBody>
                    <a:bodyPr/>
                    <a:lstStyle/>
                    <a:p>
                      <a:pPr algn="ctr"/>
                      <a:r>
                        <a:rPr lang="en-US" dirty="0" smtClean="0"/>
                        <a:t>1157</a:t>
                      </a:r>
                      <a:endParaRPr lang="en-US" dirty="0"/>
                    </a:p>
                  </a:txBody>
                  <a:tcPr/>
                </a:tc>
                <a:tc>
                  <a:txBody>
                    <a:bodyPr/>
                    <a:lstStyle/>
                    <a:p>
                      <a:pPr algn="ctr"/>
                      <a:r>
                        <a:rPr lang="en-US" dirty="0" smtClean="0"/>
                        <a:t>1088</a:t>
                      </a:r>
                      <a:endParaRPr lang="en-US" dirty="0"/>
                    </a:p>
                  </a:txBody>
                  <a:tcPr/>
                </a:tc>
                <a:tc>
                  <a:txBody>
                    <a:bodyPr/>
                    <a:lstStyle/>
                    <a:p>
                      <a:pPr algn="ctr"/>
                      <a:r>
                        <a:rPr lang="en-US" dirty="0" smtClean="0"/>
                        <a:t>1072</a:t>
                      </a:r>
                      <a:endParaRPr lang="en-US" dirty="0"/>
                    </a:p>
                  </a:txBody>
                  <a:tcPr/>
                </a:tc>
              </a:tr>
              <a:tr h="370840">
                <a:tc>
                  <a:txBody>
                    <a:bodyPr/>
                    <a:lstStyle/>
                    <a:p>
                      <a:r>
                        <a:rPr lang="en-US" dirty="0" smtClean="0"/>
                        <a:t>Unsheltered</a:t>
                      </a:r>
                      <a:endParaRPr lang="en-US" dirty="0"/>
                    </a:p>
                  </a:txBody>
                  <a:tcPr/>
                </a:tc>
                <a:tc>
                  <a:txBody>
                    <a:bodyPr/>
                    <a:lstStyle/>
                    <a:p>
                      <a:pPr algn="ctr"/>
                      <a:r>
                        <a:rPr lang="en-US" dirty="0" smtClean="0"/>
                        <a:t>52</a:t>
                      </a:r>
                      <a:endParaRPr lang="en-US" dirty="0"/>
                    </a:p>
                  </a:txBody>
                  <a:tcPr/>
                </a:tc>
                <a:tc>
                  <a:txBody>
                    <a:bodyPr/>
                    <a:lstStyle/>
                    <a:p>
                      <a:pPr algn="ctr"/>
                      <a:r>
                        <a:rPr lang="en-US" dirty="0" smtClean="0"/>
                        <a:t>64</a:t>
                      </a:r>
                      <a:endParaRPr lang="en-US" dirty="0"/>
                    </a:p>
                  </a:txBody>
                  <a:tcPr/>
                </a:tc>
                <a:tc>
                  <a:txBody>
                    <a:bodyPr/>
                    <a:lstStyle/>
                    <a:p>
                      <a:pPr algn="ctr"/>
                      <a:r>
                        <a:rPr lang="en-US" dirty="0" smtClean="0"/>
                        <a:t>94</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81009201"/>
              </p:ext>
            </p:extLst>
          </p:nvPr>
        </p:nvGraphicFramePr>
        <p:xfrm>
          <a:off x="5875464" y="3658931"/>
          <a:ext cx="4938203" cy="1483360"/>
        </p:xfrm>
        <a:graphic>
          <a:graphicData uri="http://schemas.openxmlformats.org/drawingml/2006/table">
            <a:tbl>
              <a:tblPr firstRow="1" bandRow="1">
                <a:tableStyleId>{5C22544A-7EE6-4342-B048-85BDC9FD1C3A}</a:tableStyleId>
              </a:tblPr>
              <a:tblGrid>
                <a:gridCol w="2230514"/>
                <a:gridCol w="941033"/>
                <a:gridCol w="941033"/>
                <a:gridCol w="825623"/>
              </a:tblGrid>
              <a:tr h="370840">
                <a:tc>
                  <a:txBody>
                    <a:bodyPr/>
                    <a:lstStyle/>
                    <a:p>
                      <a:r>
                        <a:rPr lang="en-US" dirty="0" smtClean="0"/>
                        <a:t>HH without kids</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r>
              <a:tr h="370840">
                <a:tc>
                  <a:txBody>
                    <a:bodyPr/>
                    <a:lstStyle/>
                    <a:p>
                      <a:r>
                        <a:rPr lang="en-US" dirty="0" smtClean="0"/>
                        <a:t>Emergency Shelter</a:t>
                      </a:r>
                      <a:endParaRPr lang="en-US" dirty="0"/>
                    </a:p>
                  </a:txBody>
                  <a:tcPr/>
                </a:tc>
                <a:tc>
                  <a:txBody>
                    <a:bodyPr/>
                    <a:lstStyle/>
                    <a:p>
                      <a:pPr algn="ctr"/>
                      <a:r>
                        <a:rPr lang="en-US" dirty="0" smtClean="0"/>
                        <a:t>990</a:t>
                      </a:r>
                      <a:endParaRPr lang="en-US" dirty="0"/>
                    </a:p>
                  </a:txBody>
                  <a:tcPr/>
                </a:tc>
                <a:tc>
                  <a:txBody>
                    <a:bodyPr/>
                    <a:lstStyle/>
                    <a:p>
                      <a:pPr algn="ctr"/>
                      <a:r>
                        <a:rPr lang="en-US" dirty="0" smtClean="0"/>
                        <a:t>982</a:t>
                      </a:r>
                      <a:endParaRPr lang="en-US" dirty="0"/>
                    </a:p>
                  </a:txBody>
                  <a:tcPr/>
                </a:tc>
                <a:tc>
                  <a:txBody>
                    <a:bodyPr/>
                    <a:lstStyle/>
                    <a:p>
                      <a:pPr algn="ctr"/>
                      <a:r>
                        <a:rPr lang="en-US" dirty="0" smtClean="0"/>
                        <a:t>984</a:t>
                      </a:r>
                      <a:endParaRPr lang="en-US" dirty="0"/>
                    </a:p>
                  </a:txBody>
                  <a:tcPr/>
                </a:tc>
              </a:tr>
              <a:tr h="370840">
                <a:tc>
                  <a:txBody>
                    <a:bodyPr/>
                    <a:lstStyle/>
                    <a:p>
                      <a:r>
                        <a:rPr lang="en-US" dirty="0" smtClean="0"/>
                        <a:t>Transitional Housing</a:t>
                      </a:r>
                      <a:endParaRPr lang="en-US" dirty="0"/>
                    </a:p>
                  </a:txBody>
                  <a:tcPr/>
                </a:tc>
                <a:tc>
                  <a:txBody>
                    <a:bodyPr/>
                    <a:lstStyle/>
                    <a:p>
                      <a:pPr algn="ctr"/>
                      <a:r>
                        <a:rPr lang="en-US" dirty="0" smtClean="0"/>
                        <a:t>427</a:t>
                      </a:r>
                      <a:endParaRPr lang="en-US" dirty="0"/>
                    </a:p>
                  </a:txBody>
                  <a:tcPr/>
                </a:tc>
                <a:tc>
                  <a:txBody>
                    <a:bodyPr/>
                    <a:lstStyle/>
                    <a:p>
                      <a:pPr algn="ctr"/>
                      <a:r>
                        <a:rPr lang="en-US" dirty="0" smtClean="0"/>
                        <a:t>427</a:t>
                      </a:r>
                      <a:endParaRPr lang="en-US" dirty="0"/>
                    </a:p>
                  </a:txBody>
                  <a:tcPr/>
                </a:tc>
                <a:tc>
                  <a:txBody>
                    <a:bodyPr/>
                    <a:lstStyle/>
                    <a:p>
                      <a:pPr algn="ctr"/>
                      <a:r>
                        <a:rPr lang="en-US" dirty="0" smtClean="0"/>
                        <a:t>388</a:t>
                      </a:r>
                      <a:endParaRPr lang="en-US" dirty="0"/>
                    </a:p>
                  </a:txBody>
                  <a:tcPr/>
                </a:tc>
              </a:tr>
              <a:tr h="370840">
                <a:tc>
                  <a:txBody>
                    <a:bodyPr/>
                    <a:lstStyle/>
                    <a:p>
                      <a:r>
                        <a:rPr lang="en-US" dirty="0" smtClean="0"/>
                        <a:t>Unsheltered</a:t>
                      </a:r>
                      <a:endParaRPr lang="en-US" dirty="0"/>
                    </a:p>
                  </a:txBody>
                  <a:tcPr/>
                </a:tc>
                <a:tc>
                  <a:txBody>
                    <a:bodyPr/>
                    <a:lstStyle/>
                    <a:p>
                      <a:pPr algn="ctr"/>
                      <a:r>
                        <a:rPr lang="en-US" dirty="0" smtClean="0"/>
                        <a:t>118</a:t>
                      </a:r>
                      <a:endParaRPr lang="en-US" dirty="0"/>
                    </a:p>
                  </a:txBody>
                  <a:tcPr/>
                </a:tc>
                <a:tc>
                  <a:txBody>
                    <a:bodyPr/>
                    <a:lstStyle/>
                    <a:p>
                      <a:pPr algn="ctr"/>
                      <a:r>
                        <a:rPr lang="en-US" dirty="0" smtClean="0"/>
                        <a:t>57</a:t>
                      </a:r>
                      <a:endParaRPr lang="en-US" dirty="0"/>
                    </a:p>
                  </a:txBody>
                  <a:tcPr/>
                </a:tc>
                <a:tc>
                  <a:txBody>
                    <a:bodyPr/>
                    <a:lstStyle/>
                    <a:p>
                      <a:pPr algn="ctr"/>
                      <a:r>
                        <a:rPr lang="en-US" dirty="0" smtClean="0"/>
                        <a:t>113</a:t>
                      </a:r>
                      <a:endParaRPr lang="en-US" dirty="0"/>
                    </a:p>
                  </a:txBody>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526800303"/>
              </p:ext>
            </p:extLst>
          </p:nvPr>
        </p:nvGraphicFramePr>
        <p:xfrm>
          <a:off x="6372538" y="1461584"/>
          <a:ext cx="4441129" cy="1112520"/>
        </p:xfrm>
        <a:graphic>
          <a:graphicData uri="http://schemas.openxmlformats.org/drawingml/2006/table">
            <a:tbl>
              <a:tblPr firstRow="1" bandRow="1">
                <a:tableStyleId>{5C22544A-7EE6-4342-B048-85BDC9FD1C3A}</a:tableStyleId>
              </a:tblPr>
              <a:tblGrid>
                <a:gridCol w="1760073"/>
                <a:gridCol w="932155"/>
                <a:gridCol w="985422"/>
                <a:gridCol w="763479"/>
              </a:tblGrid>
              <a:tr h="370840">
                <a:tc>
                  <a:txBody>
                    <a:bodyPr/>
                    <a:lstStyle/>
                    <a:p>
                      <a:r>
                        <a:rPr lang="en-US" dirty="0" smtClean="0"/>
                        <a:t>Subpopulation</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c>
                  <a:txBody>
                    <a:bodyPr/>
                    <a:lstStyle/>
                    <a:p>
                      <a:pPr algn="ctr"/>
                      <a:r>
                        <a:rPr lang="en-US" dirty="0" smtClean="0"/>
                        <a:t>2015</a:t>
                      </a:r>
                      <a:endParaRPr lang="en-US" dirty="0"/>
                    </a:p>
                  </a:txBody>
                  <a:tcPr/>
                </a:tc>
              </a:tr>
              <a:tr h="370840">
                <a:tc>
                  <a:txBody>
                    <a:bodyPr/>
                    <a:lstStyle/>
                    <a:p>
                      <a:r>
                        <a:rPr lang="en-US" b="0" dirty="0" smtClean="0"/>
                        <a:t>Veterans</a:t>
                      </a:r>
                      <a:endParaRPr lang="en-US" b="0" dirty="0"/>
                    </a:p>
                  </a:txBody>
                  <a:tcPr/>
                </a:tc>
                <a:tc>
                  <a:txBody>
                    <a:bodyPr/>
                    <a:lstStyle/>
                    <a:p>
                      <a:pPr algn="ctr"/>
                      <a:r>
                        <a:rPr lang="en-US" dirty="0" smtClean="0"/>
                        <a:t>267</a:t>
                      </a:r>
                      <a:endParaRPr lang="en-US" dirty="0"/>
                    </a:p>
                  </a:txBody>
                  <a:tcPr/>
                </a:tc>
                <a:tc>
                  <a:txBody>
                    <a:bodyPr/>
                    <a:lstStyle/>
                    <a:p>
                      <a:pPr algn="ctr"/>
                      <a:r>
                        <a:rPr lang="en-US" dirty="0" smtClean="0"/>
                        <a:t>258</a:t>
                      </a:r>
                      <a:endParaRPr lang="en-US" dirty="0"/>
                    </a:p>
                  </a:txBody>
                  <a:tcPr/>
                </a:tc>
                <a:tc>
                  <a:txBody>
                    <a:bodyPr/>
                    <a:lstStyle/>
                    <a:p>
                      <a:pPr algn="ctr"/>
                      <a:r>
                        <a:rPr lang="en-US" dirty="0" smtClean="0"/>
                        <a:t>246</a:t>
                      </a:r>
                      <a:endParaRPr lang="en-US" dirty="0"/>
                    </a:p>
                  </a:txBody>
                  <a:tcPr/>
                </a:tc>
              </a:tr>
              <a:tr h="370840">
                <a:tc>
                  <a:txBody>
                    <a:bodyPr/>
                    <a:lstStyle/>
                    <a:p>
                      <a:r>
                        <a:rPr lang="en-US" dirty="0" smtClean="0"/>
                        <a:t>Chronic</a:t>
                      </a:r>
                      <a:endParaRPr lang="en-US" dirty="0"/>
                    </a:p>
                  </a:txBody>
                  <a:tcPr/>
                </a:tc>
                <a:tc>
                  <a:txBody>
                    <a:bodyPr/>
                    <a:lstStyle/>
                    <a:p>
                      <a:pPr algn="ctr"/>
                      <a:r>
                        <a:rPr lang="en-US" dirty="0" smtClean="0"/>
                        <a:t>255</a:t>
                      </a:r>
                      <a:endParaRPr lang="en-US" dirty="0"/>
                    </a:p>
                  </a:txBody>
                  <a:tcPr/>
                </a:tc>
                <a:tc>
                  <a:txBody>
                    <a:bodyPr/>
                    <a:lstStyle/>
                    <a:p>
                      <a:pPr algn="ctr"/>
                      <a:r>
                        <a:rPr lang="en-US" dirty="0" smtClean="0"/>
                        <a:t>263</a:t>
                      </a:r>
                      <a:endParaRPr lang="en-US" dirty="0"/>
                    </a:p>
                  </a:txBody>
                  <a:tcPr/>
                </a:tc>
                <a:tc>
                  <a:txBody>
                    <a:bodyPr/>
                    <a:lstStyle/>
                    <a:p>
                      <a:pPr algn="ctr"/>
                      <a:r>
                        <a:rPr lang="en-US" dirty="0" smtClean="0"/>
                        <a:t>236</a:t>
                      </a:r>
                      <a:endParaRPr lang="en-US" dirty="0"/>
                    </a:p>
                  </a:txBody>
                  <a:tcPr/>
                </a:tc>
              </a:tr>
            </a:tbl>
          </a:graphicData>
        </a:graphic>
      </p:graphicFrame>
    </p:spTree>
    <p:extLst>
      <p:ext uri="{BB962C8B-B14F-4D97-AF65-F5344CB8AC3E}">
        <p14:creationId xmlns:p14="http://schemas.microsoft.com/office/powerpoint/2010/main" val="3436037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Methodology</a:t>
            </a:r>
            <a:endParaRPr lang="en-US" sz="4000" b="1" dirty="0"/>
          </a:p>
        </p:txBody>
      </p:sp>
      <p:sp>
        <p:nvSpPr>
          <p:cNvPr id="3" name="Content Placeholder 2"/>
          <p:cNvSpPr>
            <a:spLocks noGrp="1"/>
          </p:cNvSpPr>
          <p:nvPr>
            <p:ph idx="1"/>
          </p:nvPr>
        </p:nvSpPr>
        <p:spPr>
          <a:xfrm>
            <a:off x="710214" y="1509203"/>
            <a:ext cx="10688714" cy="5033639"/>
          </a:xfrm>
        </p:spPr>
        <p:txBody>
          <a:bodyPr>
            <a:normAutofit fontScale="92500" lnSpcReduction="20000"/>
          </a:bodyPr>
          <a:lstStyle/>
          <a:p>
            <a:r>
              <a:rPr lang="en-US" dirty="0" smtClean="0"/>
              <a:t>Still in draft form, utilizing original PIT manual as foundation</a:t>
            </a:r>
          </a:p>
          <a:p>
            <a:r>
              <a:rPr lang="en-US" dirty="0" smtClean="0"/>
              <a:t>New PIT manual will be comprised of 6 parts:</a:t>
            </a:r>
          </a:p>
          <a:p>
            <a:pPr lvl="1"/>
            <a:endParaRPr lang="en-US" sz="1700" b="1" dirty="0" smtClean="0"/>
          </a:p>
          <a:p>
            <a:pPr lvl="1"/>
            <a:r>
              <a:rPr lang="en-US" b="1" dirty="0" smtClean="0"/>
              <a:t>Overview</a:t>
            </a:r>
          </a:p>
          <a:p>
            <a:pPr lvl="2">
              <a:buFont typeface="Courier New" panose="02070309020205020404" pitchFamily="49" charset="0"/>
              <a:buChar char="o"/>
            </a:pPr>
            <a:r>
              <a:rPr lang="en-US" dirty="0" smtClean="0"/>
              <a:t>Description, legal requirements, purpose, roles &amp; responsibilities, PIT count (sheltered &amp; unsheltered) methodology, who does/doesn’t get counted, night &amp; time, geography, and data collection</a:t>
            </a:r>
          </a:p>
          <a:p>
            <a:pPr marL="548640" lvl="2" indent="0">
              <a:buNone/>
            </a:pPr>
            <a:endParaRPr lang="en-US" sz="1200" dirty="0" smtClean="0"/>
          </a:p>
          <a:p>
            <a:pPr lvl="1"/>
            <a:r>
              <a:rPr lang="en-US" b="1" dirty="0" smtClean="0"/>
              <a:t>Planning</a:t>
            </a:r>
          </a:p>
          <a:p>
            <a:pPr lvl="2">
              <a:buFont typeface="Courier New" panose="02070309020205020404" pitchFamily="49" charset="0"/>
              <a:buChar char="o"/>
            </a:pPr>
            <a:r>
              <a:rPr lang="en-US" dirty="0" smtClean="0"/>
              <a:t>Development of plan, working with partner agencies &amp; volunteers, strategies for subpopulations (youth, veterans, and chronic), training </a:t>
            </a:r>
          </a:p>
          <a:p>
            <a:pPr lvl="2">
              <a:buFont typeface="Courier New" panose="02070309020205020404" pitchFamily="49" charset="0"/>
              <a:buChar char="o"/>
            </a:pPr>
            <a:endParaRPr lang="en-US" sz="1200" dirty="0" smtClean="0"/>
          </a:p>
          <a:p>
            <a:pPr lvl="1"/>
            <a:r>
              <a:rPr lang="en-US" b="1" dirty="0" smtClean="0"/>
              <a:t>Execution</a:t>
            </a:r>
          </a:p>
          <a:p>
            <a:pPr lvl="2">
              <a:buFont typeface="Courier New" panose="02070309020205020404" pitchFamily="49" charset="0"/>
              <a:buChar char="o"/>
            </a:pPr>
            <a:r>
              <a:rPr lang="en-US" dirty="0" smtClean="0"/>
              <a:t>Sheltered (HIC, HMIS, Non-HMIS) and Unsheltered (Geography, methods, service based)</a:t>
            </a:r>
          </a:p>
          <a:p>
            <a:pPr marL="548640" lvl="2" indent="0">
              <a:buNone/>
            </a:pPr>
            <a:endParaRPr lang="en-US" sz="1400" b="1" dirty="0" smtClean="0"/>
          </a:p>
          <a:p>
            <a:pPr lvl="1"/>
            <a:r>
              <a:rPr lang="en-US" b="1" dirty="0" smtClean="0"/>
              <a:t>After the Count</a:t>
            </a:r>
          </a:p>
          <a:p>
            <a:pPr lvl="2">
              <a:buFont typeface="Courier New" panose="02070309020205020404" pitchFamily="49" charset="0"/>
              <a:buChar char="o"/>
            </a:pPr>
            <a:r>
              <a:rPr lang="en-US" dirty="0" smtClean="0"/>
              <a:t>Survey collection, data entry &amp; data cleaning, deduplication</a:t>
            </a:r>
          </a:p>
          <a:p>
            <a:pPr marL="548640" lvl="2" indent="0">
              <a:buNone/>
            </a:pPr>
            <a:endParaRPr lang="en-US" b="1" dirty="0" smtClean="0"/>
          </a:p>
          <a:p>
            <a:pPr lvl="1"/>
            <a:r>
              <a:rPr lang="en-US" b="1" dirty="0" smtClean="0"/>
              <a:t>Resources</a:t>
            </a:r>
          </a:p>
          <a:p>
            <a:pPr lvl="1"/>
            <a:r>
              <a:rPr lang="en-US" b="1" dirty="0" smtClean="0"/>
              <a:t>Appendix</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849169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Night of the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r>
              <a:rPr lang="en-US" dirty="0" smtClean="0"/>
              <a:t>The State of Wisconsin conducts a sheltered &amp; unsheltered PIT count on the last Wednesday of July in each of the 4 HUD-recognized Continua:  Balance of State, Dane, Milwaukee, and Racine.</a:t>
            </a:r>
          </a:p>
          <a:p>
            <a:pPr lvl="1">
              <a:lnSpc>
                <a:spcPct val="100000"/>
              </a:lnSpc>
              <a:buFont typeface="Wingdings" panose="05000000000000000000" pitchFamily="2" charset="2"/>
              <a:buChar char="Ø"/>
            </a:pPr>
            <a:endParaRPr lang="en-US" sz="1000" b="1" dirty="0"/>
          </a:p>
          <a:p>
            <a:pPr lvl="1">
              <a:lnSpc>
                <a:spcPct val="100000"/>
              </a:lnSpc>
              <a:buFont typeface="Wingdings" panose="05000000000000000000" pitchFamily="2" charset="2"/>
              <a:buChar char="Ø"/>
            </a:pPr>
            <a:r>
              <a:rPr lang="en-US" dirty="0" smtClean="0"/>
              <a:t>The designated night is the overnight hours between:  </a:t>
            </a:r>
            <a:r>
              <a:rPr lang="en-US" b="1" dirty="0" smtClean="0"/>
              <a:t>Wednesday, January 27</a:t>
            </a:r>
            <a:r>
              <a:rPr lang="en-US" b="1" baseline="30000" dirty="0" smtClean="0"/>
              <a:t>th</a:t>
            </a:r>
            <a:r>
              <a:rPr lang="en-US" b="1" dirty="0" smtClean="0"/>
              <a:t> - Thursday, January 28</a:t>
            </a:r>
            <a:r>
              <a:rPr lang="en-US" b="1" baseline="30000" dirty="0" smtClean="0"/>
              <a:t>th</a:t>
            </a:r>
            <a:r>
              <a:rPr lang="en-US" b="1" dirty="0" smtClean="0"/>
              <a:t>.</a:t>
            </a:r>
          </a:p>
          <a:p>
            <a:endParaRPr lang="en-US" dirty="0" smtClean="0"/>
          </a:p>
          <a:p>
            <a:r>
              <a:rPr lang="en-US" dirty="0" smtClean="0"/>
              <a:t>The Balance of State </a:t>
            </a:r>
            <a:r>
              <a:rPr lang="en-US" dirty="0" err="1" smtClean="0"/>
              <a:t>CoC</a:t>
            </a:r>
            <a:r>
              <a:rPr lang="en-US" dirty="0" smtClean="0"/>
              <a:t> has set the following requirements for the time of counting:</a:t>
            </a:r>
          </a:p>
          <a:p>
            <a:pPr lvl="1">
              <a:buFont typeface="Wingdings" panose="05000000000000000000" pitchFamily="2" charset="2"/>
              <a:buChar char="Ø"/>
            </a:pPr>
            <a:endParaRPr lang="en-US" sz="1000" b="1" dirty="0" smtClean="0"/>
          </a:p>
          <a:p>
            <a:pPr lvl="1">
              <a:buFont typeface="Wingdings" panose="05000000000000000000" pitchFamily="2" charset="2"/>
              <a:buChar char="Ø"/>
            </a:pPr>
            <a:r>
              <a:rPr lang="en-US" b="1" dirty="0" smtClean="0"/>
              <a:t>No unsheltered street/known location count can begin before </a:t>
            </a:r>
            <a:r>
              <a:rPr lang="en-US" b="1" u="sng" dirty="0" smtClean="0">
                <a:solidFill>
                  <a:schemeClr val="accent6"/>
                </a:solidFill>
              </a:rPr>
              <a:t>11:00 pm </a:t>
            </a:r>
            <a:r>
              <a:rPr lang="en-US" b="1" dirty="0" smtClean="0"/>
              <a:t>on Wednesday, January 27</a:t>
            </a:r>
            <a:r>
              <a:rPr lang="en-US" b="1" baseline="30000" dirty="0" smtClean="0"/>
              <a:t>th</a:t>
            </a:r>
            <a:r>
              <a:rPr lang="en-US" b="1" dirty="0" smtClean="0"/>
              <a:t>. The preferred start time is midnight.</a:t>
            </a:r>
          </a:p>
          <a:p>
            <a:pPr lvl="1">
              <a:buFont typeface="Wingdings" panose="05000000000000000000" pitchFamily="2" charset="2"/>
              <a:buChar char="Ø"/>
            </a:pPr>
            <a:r>
              <a:rPr lang="en-US" b="1" dirty="0" smtClean="0"/>
              <a:t>No unsheltered street/known location count can continue after </a:t>
            </a:r>
            <a:r>
              <a:rPr lang="en-US" b="1" u="sng" dirty="0" smtClean="0"/>
              <a:t>6:00 am </a:t>
            </a:r>
            <a:r>
              <a:rPr lang="en-US" b="1" dirty="0" smtClean="0"/>
              <a:t>on Thursday, January 28</a:t>
            </a:r>
            <a:r>
              <a:rPr lang="en-US" b="1" baseline="30000" dirty="0" smtClean="0"/>
              <a:t>th</a:t>
            </a:r>
            <a:r>
              <a:rPr lang="en-US" b="1" dirty="0" smtClean="0"/>
              <a: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5" name="TextBox 4"/>
          <p:cNvSpPr txBox="1"/>
          <p:nvPr/>
        </p:nvSpPr>
        <p:spPr>
          <a:xfrm>
            <a:off x="3417902" y="5797119"/>
            <a:ext cx="8407154" cy="369332"/>
          </a:xfrm>
          <a:prstGeom prst="rect">
            <a:avLst/>
          </a:prstGeom>
          <a:noFill/>
        </p:spPr>
        <p:txBody>
          <a:bodyPr wrap="square" rtlCol="0">
            <a:spAutoFit/>
          </a:bodyPr>
          <a:lstStyle/>
          <a:p>
            <a:r>
              <a:rPr lang="en-US" i="1" dirty="0" smtClean="0"/>
              <a:t>Note: this may change for the July 2016 count.</a:t>
            </a:r>
            <a:endParaRPr lang="en-US" i="1" dirty="0"/>
          </a:p>
        </p:txBody>
      </p:sp>
    </p:spTree>
    <p:extLst>
      <p:ext uri="{BB962C8B-B14F-4D97-AF65-F5344CB8AC3E}">
        <p14:creationId xmlns:p14="http://schemas.microsoft.com/office/powerpoint/2010/main" val="108800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The Balance of State </a:t>
            </a:r>
            <a:r>
              <a:rPr lang="en-US" dirty="0" err="1" smtClean="0"/>
              <a:t>CoC</a:t>
            </a:r>
            <a:r>
              <a:rPr lang="en-US" dirty="0" smtClean="0"/>
              <a:t> is responsible for conducting a sheltered and unsheltered PIT count in the entire 69 county geography it represents.  </a:t>
            </a:r>
            <a:endParaRPr lang="en-US" dirty="0"/>
          </a:p>
          <a:p>
            <a:pPr>
              <a:lnSpc>
                <a:spcPct val="120000"/>
              </a:lnSpc>
            </a:pPr>
            <a:r>
              <a:rPr lang="en-US" u="sng" dirty="0" smtClean="0"/>
              <a:t>Sheltered Count must consist of:</a:t>
            </a:r>
          </a:p>
          <a:p>
            <a:pPr lvl="1">
              <a:lnSpc>
                <a:spcPct val="120000"/>
              </a:lnSpc>
              <a:buFont typeface="Courier New" panose="02070309020205020404" pitchFamily="49" charset="0"/>
              <a:buChar char="o"/>
            </a:pPr>
            <a:r>
              <a:rPr lang="en-US" dirty="0" smtClean="0"/>
              <a:t>All Emergency Shelters and motel voucher programs</a:t>
            </a:r>
          </a:p>
          <a:p>
            <a:pPr lvl="1">
              <a:lnSpc>
                <a:spcPct val="120000"/>
              </a:lnSpc>
              <a:buFont typeface="Courier New" panose="02070309020205020404" pitchFamily="49" charset="0"/>
              <a:buChar char="o"/>
            </a:pPr>
            <a:r>
              <a:rPr lang="en-US" dirty="0" smtClean="0"/>
              <a:t>All Safe Haven</a:t>
            </a:r>
          </a:p>
          <a:p>
            <a:pPr lvl="1">
              <a:lnSpc>
                <a:spcPct val="120000"/>
              </a:lnSpc>
              <a:buFont typeface="Courier New" panose="02070309020205020404" pitchFamily="49" charset="0"/>
              <a:buChar char="o"/>
            </a:pPr>
            <a:r>
              <a:rPr lang="en-US" dirty="0" smtClean="0"/>
              <a:t>All Transitional Housing projects</a:t>
            </a:r>
          </a:p>
          <a:p>
            <a:pPr>
              <a:lnSpc>
                <a:spcPct val="120000"/>
              </a:lnSpc>
            </a:pPr>
            <a:r>
              <a:rPr lang="en-US" u="sng" dirty="0" smtClean="0"/>
              <a:t>Unsheltered Count must consist of:</a:t>
            </a:r>
          </a:p>
          <a:p>
            <a:pPr lvl="1">
              <a:lnSpc>
                <a:spcPct val="120000"/>
              </a:lnSpc>
              <a:buFont typeface="Courier New" panose="02070309020205020404" pitchFamily="49" charset="0"/>
              <a:buChar char="o"/>
            </a:pPr>
            <a:r>
              <a:rPr lang="en-US" dirty="0" smtClean="0"/>
              <a:t>Street count (urban areas including those with PATH funded programs)</a:t>
            </a:r>
          </a:p>
          <a:p>
            <a:pPr lvl="1">
              <a:lnSpc>
                <a:spcPct val="120000"/>
              </a:lnSpc>
              <a:buFont typeface="Courier New" panose="02070309020205020404" pitchFamily="49" charset="0"/>
              <a:buChar char="o"/>
            </a:pPr>
            <a:r>
              <a:rPr lang="en-US" dirty="0" smtClean="0"/>
              <a:t>Known location counts (rural areas)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83784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 Continued</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10000"/>
          </a:bodyPr>
          <a:lstStyle/>
          <a:p>
            <a:pPr>
              <a:lnSpc>
                <a:spcPct val="120000"/>
              </a:lnSpc>
            </a:pPr>
            <a:r>
              <a:rPr lang="en-US" dirty="0" smtClean="0"/>
              <a:t>The Balance of State 50,000+ square miles has been broken down into 21 local continua. </a:t>
            </a:r>
          </a:p>
          <a:p>
            <a:pPr>
              <a:lnSpc>
                <a:spcPct val="120000"/>
              </a:lnSpc>
            </a:pPr>
            <a:r>
              <a:rPr lang="en-US" dirty="0" smtClean="0"/>
              <a:t>Each local continua is responsible for their </a:t>
            </a:r>
            <a:r>
              <a:rPr lang="en-US" b="1" dirty="0" smtClean="0">
                <a:solidFill>
                  <a:schemeClr val="accent6"/>
                </a:solidFill>
              </a:rPr>
              <a:t>entire geographic footprint</a:t>
            </a:r>
            <a:r>
              <a:rPr lang="en-US" dirty="0" smtClean="0"/>
              <a:t>.</a:t>
            </a:r>
          </a:p>
          <a:p>
            <a:pPr>
              <a:lnSpc>
                <a:spcPct val="120000"/>
              </a:lnSpc>
            </a:pPr>
            <a:r>
              <a:rPr lang="en-US" u="sng" dirty="0"/>
              <a:t>For </a:t>
            </a:r>
            <a:r>
              <a:rPr lang="en-US" u="sng" dirty="0" smtClean="0"/>
              <a:t>January 2016, </a:t>
            </a:r>
            <a:r>
              <a:rPr lang="en-US" u="sng" dirty="0"/>
              <a:t>each PIT lead must extend their count to include areas not previously counted.</a:t>
            </a:r>
          </a:p>
          <a:p>
            <a:pPr lvl="1">
              <a:lnSpc>
                <a:spcPct val="120000"/>
              </a:lnSpc>
              <a:buFont typeface="Courier New" panose="02070309020205020404" pitchFamily="49" charset="0"/>
              <a:buChar char="o"/>
            </a:pPr>
            <a:r>
              <a:rPr lang="en-US" dirty="0" smtClean="0"/>
              <a:t>Ex:  if </a:t>
            </a:r>
            <a:r>
              <a:rPr lang="en-US" dirty="0"/>
              <a:t>your continua includes 3 counties and you have typically only covered one – you must identify and visit new potential locations in one or both of the other counties</a:t>
            </a:r>
            <a:r>
              <a:rPr lang="en-US" dirty="0" smtClean="0"/>
              <a:t>.</a:t>
            </a:r>
          </a:p>
          <a:p>
            <a:pPr lvl="1">
              <a:lnSpc>
                <a:spcPct val="120000"/>
              </a:lnSpc>
              <a:buFont typeface="Courier New" panose="02070309020205020404" pitchFamily="49" charset="0"/>
              <a:buChar char="o"/>
            </a:pPr>
            <a:r>
              <a:rPr lang="en-US" dirty="0" smtClean="0"/>
              <a:t>Ex:  if your continua includes one main city and an outlining rural area and you have typically only covered the city – you must conduct an unsheltered count that includes some part of the outlining rural area.</a:t>
            </a:r>
            <a:endParaRPr lang="en-US" dirty="0"/>
          </a:p>
          <a:p>
            <a:pPr>
              <a:lnSpc>
                <a:spcPct val="120000"/>
              </a:lnSpc>
            </a:pPr>
            <a:r>
              <a:rPr lang="en-US" dirty="0" smtClean="0"/>
              <a:t>The new PIT manual will have a process by which you can exempt certain parts of your geography from the count. This will be a component of the July 2016 count. </a:t>
            </a:r>
          </a:p>
          <a:p>
            <a:pPr lvl="1">
              <a:lnSpc>
                <a:spcPct val="120000"/>
              </a:lnSpc>
              <a:buFont typeface="Courier New" panose="02070309020205020404" pitchFamily="49" charset="0"/>
              <a:buChar char="o"/>
            </a:pPr>
            <a:r>
              <a:rPr lang="en-US" dirty="0" smtClean="0"/>
              <a:t>Reasons may include: forest, marsh, swamp, lakes, vacation community, other specific communities (i.e. Amish). </a:t>
            </a:r>
          </a:p>
          <a:p>
            <a:pPr lvl="1">
              <a:lnSpc>
                <a:spcPct val="120000"/>
              </a:lnSpc>
              <a:buFont typeface="Courier New" panose="02070309020205020404" pitchFamily="49" charset="0"/>
              <a:buChar char="o"/>
            </a:pPr>
            <a:r>
              <a:rPr lang="en-US" dirty="0" smtClean="0"/>
              <a:t>Other reasons to be further excluded may include lack of 24 hour establishments, no shelter or services located nearby, or historical data to confirm a low likelihood of people experiencing homelessness in the area</a:t>
            </a:r>
            <a:endParaRPr lang="en-US" dirty="0"/>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605758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Selection of Locations</a:t>
            </a:r>
            <a:endParaRPr lang="en-US" b="1" dirty="0"/>
          </a:p>
        </p:txBody>
      </p:sp>
      <p:sp>
        <p:nvSpPr>
          <p:cNvPr id="3" name="Content Placeholder 2"/>
          <p:cNvSpPr>
            <a:spLocks noGrp="1"/>
          </p:cNvSpPr>
          <p:nvPr>
            <p:ph idx="1"/>
          </p:nvPr>
        </p:nvSpPr>
        <p:spPr/>
        <p:txBody>
          <a:bodyPr/>
          <a:lstStyle/>
          <a:p>
            <a:r>
              <a:rPr lang="en-US" dirty="0" smtClean="0"/>
              <a:t>Plan to go further than the past.</a:t>
            </a:r>
          </a:p>
          <a:p>
            <a:r>
              <a:rPr lang="en-US" dirty="0" smtClean="0"/>
              <a:t>Document where you went &amp; why.</a:t>
            </a:r>
          </a:p>
          <a:p>
            <a:r>
              <a:rPr lang="en-US" dirty="0" smtClean="0"/>
              <a:t>Explain why you did not go to certain places, include rationale.</a:t>
            </a:r>
          </a:p>
          <a:p>
            <a:r>
              <a:rPr lang="en-US" dirty="0" smtClean="0"/>
              <a:t>Be prepared to explain the decision making process that includes where you went as well as where you did not go.</a:t>
            </a:r>
            <a:endParaRPr lang="en-US" dirty="0"/>
          </a:p>
        </p:txBody>
      </p:sp>
    </p:spTree>
    <p:extLst>
      <p:ext uri="{BB962C8B-B14F-4D97-AF65-F5344CB8AC3E}">
        <p14:creationId xmlns:p14="http://schemas.microsoft.com/office/powerpoint/2010/main" val="989034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For the January PIT count, the approved Survey Tools will be posted on the website &amp; emailed out to PIT leads. </a:t>
            </a:r>
            <a:r>
              <a:rPr lang="en-US" dirty="0"/>
              <a:t> </a:t>
            </a:r>
            <a:r>
              <a:rPr lang="en-US" dirty="0" smtClean="0"/>
              <a:t> The Balance of State will use two different forms:  Interview and Observation.</a:t>
            </a:r>
          </a:p>
          <a:p>
            <a:pPr>
              <a:lnSpc>
                <a:spcPct val="120000"/>
              </a:lnSpc>
            </a:pPr>
            <a:r>
              <a:rPr lang="en-US" dirty="0" smtClean="0"/>
              <a:t>One of these survey tools </a:t>
            </a:r>
            <a:r>
              <a:rPr lang="en-US" b="1" u="sng" dirty="0" smtClean="0"/>
              <a:t>must</a:t>
            </a:r>
            <a:r>
              <a:rPr lang="en-US" dirty="0" smtClean="0"/>
              <a:t> be completed for all persons counted in the unsheltered count of the PIT. </a:t>
            </a:r>
          </a:p>
          <a:p>
            <a:pPr lvl="1">
              <a:lnSpc>
                <a:spcPct val="120000"/>
              </a:lnSpc>
            </a:pPr>
            <a:r>
              <a:rPr lang="en-US" dirty="0" smtClean="0"/>
              <a:t>This includes the overnight street/known location count and the service based count. </a:t>
            </a:r>
          </a:p>
          <a:p>
            <a:pPr lvl="1">
              <a:lnSpc>
                <a:spcPct val="120000"/>
              </a:lnSpc>
            </a:pPr>
            <a:r>
              <a:rPr lang="en-US" dirty="0" smtClean="0"/>
              <a:t>The Observation tool should only be considered as a last resort during the overnight street/known location count.  It cannot be used in the service based count.</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11370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97258"/>
          </a:xfrm>
        </p:spPr>
        <p:txBody>
          <a:bodyPr/>
          <a:lstStyle/>
          <a:p>
            <a:r>
              <a:rPr lang="en-US" b="1" dirty="0" smtClean="0"/>
              <a:t>Agenda</a:t>
            </a:r>
            <a:endParaRPr lang="en-US" b="1" dirty="0"/>
          </a:p>
        </p:txBody>
      </p:sp>
      <p:sp>
        <p:nvSpPr>
          <p:cNvPr id="3" name="Content Placeholder 2"/>
          <p:cNvSpPr>
            <a:spLocks noGrp="1"/>
          </p:cNvSpPr>
          <p:nvPr>
            <p:ph idx="1"/>
          </p:nvPr>
        </p:nvSpPr>
        <p:spPr>
          <a:xfrm>
            <a:off x="1143001" y="1793289"/>
            <a:ext cx="5160146" cy="4302711"/>
          </a:xfrm>
        </p:spPr>
        <p:txBody>
          <a:bodyPr>
            <a:normAutofit fontScale="92500" lnSpcReduction="10000"/>
          </a:bodyPr>
          <a:lstStyle/>
          <a:p>
            <a:r>
              <a:rPr lang="en-US" b="1" dirty="0" smtClean="0"/>
              <a:t>Purpose </a:t>
            </a:r>
            <a:r>
              <a:rPr lang="en-US" b="1" dirty="0"/>
              <a:t>of the PIT </a:t>
            </a:r>
            <a:r>
              <a:rPr lang="en-US" b="1" dirty="0" smtClean="0"/>
              <a:t>Count		</a:t>
            </a:r>
          </a:p>
          <a:p>
            <a:pPr lvl="1"/>
            <a:r>
              <a:rPr lang="en-US" dirty="0"/>
              <a:t>Results from past counts</a:t>
            </a:r>
          </a:p>
          <a:p>
            <a:r>
              <a:rPr lang="en-US" b="1" dirty="0"/>
              <a:t>Status of PIT Methodology</a:t>
            </a:r>
          </a:p>
          <a:p>
            <a:r>
              <a:rPr lang="en-US" b="1" dirty="0" smtClean="0"/>
              <a:t>Organization of the PIT Count</a:t>
            </a:r>
          </a:p>
          <a:p>
            <a:pPr lvl="1"/>
            <a:r>
              <a:rPr lang="en-US" dirty="0" smtClean="0"/>
              <a:t>Night of the Count</a:t>
            </a:r>
          </a:p>
          <a:p>
            <a:pPr lvl="2"/>
            <a:r>
              <a:rPr lang="en-US" dirty="0" smtClean="0"/>
              <a:t>Dates &amp; times</a:t>
            </a:r>
          </a:p>
          <a:p>
            <a:pPr lvl="2"/>
            <a:r>
              <a:rPr lang="en-US" dirty="0" smtClean="0"/>
              <a:t>Geography – locations</a:t>
            </a:r>
          </a:p>
          <a:p>
            <a:pPr lvl="2"/>
            <a:r>
              <a:rPr lang="en-US" dirty="0" smtClean="0"/>
              <a:t>Survey Tool</a:t>
            </a:r>
          </a:p>
          <a:p>
            <a:pPr lvl="1"/>
            <a:r>
              <a:rPr lang="en-US" dirty="0" smtClean="0"/>
              <a:t>Service Based Count (post-count)</a:t>
            </a:r>
          </a:p>
          <a:p>
            <a:r>
              <a:rPr lang="en-US" b="1" dirty="0" smtClean="0"/>
              <a:t>How does the HIC fit into this?</a:t>
            </a:r>
          </a:p>
          <a:p>
            <a:r>
              <a:rPr lang="en-US" b="1" dirty="0" smtClean="0"/>
              <a:t>PIT Responsibilities</a:t>
            </a:r>
          </a:p>
          <a:p>
            <a:r>
              <a:rPr lang="en-US" b="1" dirty="0" smtClean="0"/>
              <a:t>Chronic Homeless Definition</a:t>
            </a:r>
          </a:p>
          <a:p>
            <a:pPr marL="45720" indent="0">
              <a:buNone/>
            </a:pPr>
            <a:endParaRPr lang="en-US" dirty="0" smtClean="0"/>
          </a:p>
          <a:p>
            <a:pPr marL="45720" indent="0">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7" name="TextBox 6"/>
          <p:cNvSpPr txBox="1"/>
          <p:nvPr/>
        </p:nvSpPr>
        <p:spPr>
          <a:xfrm>
            <a:off x="6303147" y="2130641"/>
            <a:ext cx="4715373" cy="646331"/>
          </a:xfrm>
          <a:prstGeom prst="rect">
            <a:avLst/>
          </a:prstGeom>
          <a:noFill/>
        </p:spPr>
        <p:txBody>
          <a:bodyPr wrap="square" rtlCol="0">
            <a:spAutoFit/>
          </a:bodyPr>
          <a:lstStyle/>
          <a:p>
            <a:r>
              <a:rPr lang="en-US" dirty="0">
                <a:hlinkClick r:id="rId3"/>
              </a:rPr>
              <a:t>http://www.wiboscoc.org/point-in-time.html</a:t>
            </a:r>
            <a:endParaRPr lang="en-US" dirty="0"/>
          </a:p>
          <a:p>
            <a:endParaRPr lang="en-US" dirty="0"/>
          </a:p>
        </p:txBody>
      </p:sp>
    </p:spTree>
    <p:extLst>
      <p:ext uri="{BB962C8B-B14F-4D97-AF65-F5344CB8AC3E}">
        <p14:creationId xmlns:p14="http://schemas.microsoft.com/office/powerpoint/2010/main" val="1405126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VI-SPDAT &amp; F-VI-SPDAT</a:t>
            </a:r>
            <a:endParaRPr lang="en-US" b="1" dirty="0"/>
          </a:p>
        </p:txBody>
      </p:sp>
      <p:sp>
        <p:nvSpPr>
          <p:cNvPr id="3" name="Content Placeholder 2"/>
          <p:cNvSpPr>
            <a:spLocks noGrp="1"/>
          </p:cNvSpPr>
          <p:nvPr>
            <p:ph idx="1"/>
          </p:nvPr>
        </p:nvSpPr>
        <p:spPr>
          <a:xfrm>
            <a:off x="887768" y="2057400"/>
            <a:ext cx="10128104" cy="4038600"/>
          </a:xfrm>
        </p:spPr>
        <p:txBody>
          <a:bodyPr/>
          <a:lstStyle/>
          <a:p>
            <a:r>
              <a:rPr lang="en-US" dirty="0"/>
              <a:t>A continua can </a:t>
            </a:r>
            <a:r>
              <a:rPr lang="en-US" dirty="0" smtClean="0"/>
              <a:t>choose to administer the </a:t>
            </a:r>
            <a:r>
              <a:rPr lang="en-US" dirty="0"/>
              <a:t>VI-SPDAT and the </a:t>
            </a:r>
            <a:r>
              <a:rPr lang="en-US" dirty="0" smtClean="0"/>
              <a:t>F-VI-SPDAT in addition to the survey tool.</a:t>
            </a:r>
          </a:p>
          <a:p>
            <a:r>
              <a:rPr lang="en-US" dirty="0" smtClean="0"/>
              <a:t>It is NOT required for the PIT.</a:t>
            </a:r>
          </a:p>
          <a:p>
            <a:r>
              <a:rPr lang="en-US" dirty="0" smtClean="0"/>
              <a:t>However, to be added to the priority list for Coordinated Entry, a VI-SPDAT/F-VI-SPDAT is required to be administered. </a:t>
            </a:r>
          </a:p>
          <a:p>
            <a:pPr lvl="1"/>
            <a:r>
              <a:rPr lang="en-US" i="1" dirty="0" smtClean="0"/>
              <a:t>See Coordinated Entry policy &amp; prioritization for RRH, TH, and PSH programs.</a:t>
            </a:r>
            <a:endParaRPr lang="en-US" i="1" dirty="0"/>
          </a:p>
          <a:p>
            <a:endParaRPr lang="en-US" dirty="0"/>
          </a:p>
        </p:txBody>
      </p:sp>
    </p:spTree>
    <p:extLst>
      <p:ext uri="{BB962C8B-B14F-4D97-AF65-F5344CB8AC3E}">
        <p14:creationId xmlns:p14="http://schemas.microsoft.com/office/powerpoint/2010/main" val="218789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Post Count Window</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HUD will allow an extended time frame (no more than 7 days) after the designated PIT count in order to identify additional people who were unsheltered on the night of the PIT but not counted.</a:t>
            </a:r>
          </a:p>
          <a:p>
            <a:pPr>
              <a:lnSpc>
                <a:spcPct val="120000"/>
              </a:lnSpc>
            </a:pPr>
            <a:r>
              <a:rPr lang="en-US" dirty="0" smtClean="0"/>
              <a:t>Service-based counting focuses on conducting interviews with people experiencing homelessness but not seeking shelter who may utilize other mainstream resources and frequent community locations such as meal sites, food pantries, drop-in centers, day shelters, and libraries. </a:t>
            </a:r>
          </a:p>
          <a:p>
            <a:pPr>
              <a:lnSpc>
                <a:spcPct val="120000"/>
              </a:lnSpc>
            </a:pPr>
            <a:r>
              <a:rPr lang="en-US" dirty="0" smtClean="0"/>
              <a:t>The service-based counting will serve as a SUPPLEMENT to the night of the count approach. </a:t>
            </a:r>
          </a:p>
          <a:p>
            <a:pPr lvl="1">
              <a:lnSpc>
                <a:spcPct val="120000"/>
              </a:lnSpc>
            </a:pPr>
            <a:r>
              <a:rPr lang="en-US" dirty="0" smtClean="0"/>
              <a:t>It requires face-to-face contact with the person and the administration of the Interview Survey Tool.  </a:t>
            </a:r>
          </a:p>
          <a:p>
            <a:pPr lvl="1">
              <a:lnSpc>
                <a:spcPct val="120000"/>
              </a:lnSpc>
            </a:pPr>
            <a:r>
              <a:rPr lang="en-US" dirty="0" smtClean="0"/>
              <a:t>The Balance of State </a:t>
            </a:r>
            <a:r>
              <a:rPr lang="en-US" dirty="0" err="1" smtClean="0"/>
              <a:t>CoC</a:t>
            </a:r>
            <a:r>
              <a:rPr lang="en-US" dirty="0" smtClean="0"/>
              <a:t> will allow post-count surveys to be administered and collected until </a:t>
            </a:r>
            <a:r>
              <a:rPr lang="en-US" b="1" dirty="0" smtClean="0"/>
              <a:t>Friday, January 29 at 5:00 pm.</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46071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The service-based count uses the </a:t>
            </a:r>
            <a:r>
              <a:rPr lang="en-US" b="1" dirty="0" smtClean="0">
                <a:solidFill>
                  <a:schemeClr val="accent6"/>
                </a:solidFill>
              </a:rPr>
              <a:t>same survey </a:t>
            </a:r>
            <a:r>
              <a:rPr lang="en-US" dirty="0" smtClean="0"/>
              <a:t>from the night of the count.</a:t>
            </a:r>
          </a:p>
          <a:p>
            <a:pPr>
              <a:lnSpc>
                <a:spcPct val="120000"/>
              </a:lnSpc>
            </a:pPr>
            <a:r>
              <a:rPr lang="en-US" dirty="0" smtClean="0"/>
              <a:t>Each person identified as potentially homeless and unsheltered on the night of the PIT count should be interviewed to determine:</a:t>
            </a:r>
          </a:p>
          <a:p>
            <a:pPr marL="731520" lvl="1" indent="-457200">
              <a:lnSpc>
                <a:spcPct val="120000"/>
              </a:lnSpc>
              <a:buAutoNum type="arabicParenBoth"/>
            </a:pPr>
            <a:r>
              <a:rPr lang="en-US" dirty="0" smtClean="0"/>
              <a:t>homeless status, </a:t>
            </a:r>
          </a:p>
          <a:p>
            <a:pPr marL="731520" lvl="1" indent="-457200">
              <a:lnSpc>
                <a:spcPct val="120000"/>
              </a:lnSpc>
              <a:buAutoNum type="arabicParenBoth"/>
            </a:pPr>
            <a:r>
              <a:rPr lang="en-US" dirty="0" smtClean="0"/>
              <a:t>whether he/she has already been interviewed, and </a:t>
            </a:r>
          </a:p>
          <a:p>
            <a:pPr marL="731520" lvl="1" indent="-457200">
              <a:lnSpc>
                <a:spcPct val="120000"/>
              </a:lnSpc>
              <a:buAutoNum type="arabicParenBoth"/>
            </a:pPr>
            <a:r>
              <a:rPr lang="en-US" dirty="0" smtClean="0"/>
              <a:t>collect additional data elements.</a:t>
            </a:r>
          </a:p>
          <a:p>
            <a:pPr>
              <a:lnSpc>
                <a:spcPct val="120000"/>
              </a:lnSpc>
            </a:pPr>
            <a:r>
              <a:rPr lang="en-US" dirty="0" smtClean="0"/>
              <a:t>If the person being interviewed meets the requirements of the PIT count homeless definition and was not interviewed during the PIT overnight count, then the survey/data collection tool should be administered.</a:t>
            </a:r>
          </a:p>
          <a:p>
            <a:pPr>
              <a:lnSpc>
                <a:spcPct val="120000"/>
              </a:lnSpc>
            </a:pPr>
            <a:r>
              <a:rPr lang="en-US" dirty="0" smtClean="0"/>
              <a:t>The survey should then be submitted to the PIT lead for the screening and de-duplication process.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59264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How to Organize a Service Based Count?</a:t>
            </a:r>
            <a:endParaRPr lang="en-US" sz="4000" b="1" dirty="0"/>
          </a:p>
        </p:txBody>
      </p:sp>
      <p:sp>
        <p:nvSpPr>
          <p:cNvPr id="3" name="Content Placeholder 2"/>
          <p:cNvSpPr>
            <a:spLocks noGrp="1"/>
          </p:cNvSpPr>
          <p:nvPr>
            <p:ph idx="1"/>
          </p:nvPr>
        </p:nvSpPr>
        <p:spPr>
          <a:xfrm>
            <a:off x="1143000" y="1965960"/>
            <a:ext cx="9872871" cy="4130040"/>
          </a:xfrm>
        </p:spPr>
        <p:txBody>
          <a:bodyPr/>
          <a:lstStyle/>
          <a:p>
            <a:r>
              <a:rPr lang="en-US" dirty="0" smtClean="0"/>
              <a:t>Host a homeless connect or outreach event on the Thursday and/or Friday after the count</a:t>
            </a:r>
          </a:p>
          <a:p>
            <a:pPr lvl="1"/>
            <a:r>
              <a:rPr lang="en-US" dirty="0" smtClean="0"/>
              <a:t>There are many examples of how this has been done across the Balance of State – in large &amp; small communities.</a:t>
            </a:r>
          </a:p>
          <a:p>
            <a:pPr lvl="1"/>
            <a:r>
              <a:rPr lang="en-US" dirty="0" smtClean="0"/>
              <a:t>Common theme – a meal, information about services, opportunities to engage with providers, and a short survey about where they slept Wednesday night</a:t>
            </a:r>
          </a:p>
          <a:p>
            <a:r>
              <a:rPr lang="en-US" dirty="0" smtClean="0"/>
              <a:t>Ask emergency shelters to administer the survey to people presenting for shelter on Thursday or Friday – asking where they slept on Wednesday night</a:t>
            </a:r>
          </a:p>
          <a:p>
            <a:r>
              <a:rPr lang="en-US" dirty="0" smtClean="0"/>
              <a:t>Ask meal sites, food pantries, drop in sites, free clinics, police department, and other places people experiencing homelessness may go or services they may access on Thursday or Friday to administer the survey asking people where they slept on Wednesday night</a:t>
            </a:r>
            <a:endParaRPr lang="en-US" dirty="0"/>
          </a:p>
        </p:txBody>
      </p:sp>
    </p:spTree>
    <p:extLst>
      <p:ext uri="{BB962C8B-B14F-4D97-AF65-F5344CB8AC3E}">
        <p14:creationId xmlns:p14="http://schemas.microsoft.com/office/powerpoint/2010/main" val="1513821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Sheltered Count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Sheltered Count:  total number of people for the PIT is reported on the Housing Inventory Chart (HIC). </a:t>
            </a:r>
          </a:p>
          <a:p>
            <a:pPr>
              <a:lnSpc>
                <a:spcPct val="120000"/>
              </a:lnSpc>
            </a:pPr>
            <a:r>
              <a:rPr lang="en-US" dirty="0" smtClean="0"/>
              <a:t>The Sheltered Count:  demographics &amp; subpopulation information are reported in two different places:</a:t>
            </a:r>
          </a:p>
          <a:p>
            <a:pPr lvl="1">
              <a:lnSpc>
                <a:spcPct val="120000"/>
              </a:lnSpc>
              <a:buFont typeface="Courier New" panose="02070309020205020404" pitchFamily="49" charset="0"/>
              <a:buChar char="o"/>
            </a:pPr>
            <a:r>
              <a:rPr lang="en-US" u="sng" dirty="0" smtClean="0"/>
              <a:t>HMIS database</a:t>
            </a:r>
          </a:p>
          <a:p>
            <a:pPr lvl="2">
              <a:lnSpc>
                <a:spcPct val="120000"/>
              </a:lnSpc>
              <a:buFont typeface="Wingdings" panose="05000000000000000000" pitchFamily="2" charset="2"/>
              <a:buChar char="§"/>
            </a:pPr>
            <a:r>
              <a:rPr lang="en-US" dirty="0" smtClean="0"/>
              <a:t>For those projects using Service Point and who complete their data entry correctly, the information can be extracted from the system.</a:t>
            </a:r>
          </a:p>
          <a:p>
            <a:pPr lvl="2">
              <a:lnSpc>
                <a:spcPct val="120000"/>
              </a:lnSpc>
              <a:buFont typeface="Wingdings" panose="05000000000000000000" pitchFamily="2" charset="2"/>
              <a:buChar char="§"/>
            </a:pPr>
            <a:r>
              <a:rPr lang="en-US" dirty="0" smtClean="0"/>
              <a:t>Each project must ensure their data is complete and correct prior to submission to the PIT lead.</a:t>
            </a:r>
          </a:p>
          <a:p>
            <a:pPr lvl="1">
              <a:lnSpc>
                <a:spcPct val="120000"/>
              </a:lnSpc>
              <a:buFont typeface="Courier New" panose="02070309020205020404" pitchFamily="49" charset="0"/>
              <a:buChar char="o"/>
            </a:pPr>
            <a:r>
              <a:rPr lang="en-US" u="sng" dirty="0" smtClean="0"/>
              <a:t>Non-WISP Form </a:t>
            </a:r>
            <a:r>
              <a:rPr lang="en-US" dirty="0" smtClean="0"/>
              <a:t>in Google </a:t>
            </a:r>
            <a:r>
              <a:rPr lang="en-US" dirty="0"/>
              <a:t>D</a:t>
            </a:r>
            <a:r>
              <a:rPr lang="en-US" dirty="0" smtClean="0"/>
              <a:t>rive</a:t>
            </a:r>
          </a:p>
          <a:p>
            <a:pPr lvl="2">
              <a:lnSpc>
                <a:spcPct val="120000"/>
              </a:lnSpc>
              <a:buFont typeface="Wingdings" panose="05000000000000000000" pitchFamily="2" charset="2"/>
              <a:buChar char="§"/>
            </a:pPr>
            <a:r>
              <a:rPr lang="en-US" dirty="0" smtClean="0"/>
              <a:t>For those projects that do not use Service Point, they must conduct a survey to gather the demographic and subpopulation information required.</a:t>
            </a:r>
          </a:p>
          <a:p>
            <a:pPr lvl="2">
              <a:lnSpc>
                <a:spcPct val="120000"/>
              </a:lnSpc>
              <a:buFont typeface="Wingdings" panose="05000000000000000000" pitchFamily="2" charset="2"/>
              <a:buChar char="§"/>
            </a:pPr>
            <a:r>
              <a:rPr lang="en-US" dirty="0" smtClean="0"/>
              <a:t>Those surveys must be reviewed, screened, totaled, and submitted to the PIT lead. </a:t>
            </a:r>
          </a:p>
          <a:p>
            <a:pPr lvl="2">
              <a:lnSpc>
                <a:spcPct val="120000"/>
              </a:lnSpc>
              <a:buFont typeface="Wingdings" panose="05000000000000000000" pitchFamily="2" charset="2"/>
              <a:buChar char="§"/>
            </a:pPr>
            <a:r>
              <a:rPr lang="en-US" dirty="0" smtClean="0"/>
              <a:t>The PIT lead is required to complete the Non-WISP form in Google </a:t>
            </a:r>
            <a:r>
              <a:rPr lang="en-US" dirty="0"/>
              <a:t>D</a:t>
            </a:r>
            <a:r>
              <a:rPr lang="en-US" dirty="0" smtClean="0"/>
              <a:t>rive.</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565906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fontScale="90000"/>
          </a:bodyPr>
          <a:lstStyle/>
          <a:p>
            <a:r>
              <a:rPr lang="en-US" sz="4000" b="1" dirty="0" smtClean="0"/>
              <a:t>Data Collection – Housing Inventory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Housing Inventory Chart (HIC) is a list of all the emergency shelters, motel voucher programs, safe havens, and transitional housing projects in each of the 21 local continua that comprise the Balance of State  </a:t>
            </a:r>
            <a:r>
              <a:rPr lang="en-US" dirty="0" err="1" smtClean="0"/>
              <a:t>CoC</a:t>
            </a:r>
            <a:r>
              <a:rPr lang="en-US" dirty="0" smtClean="0"/>
              <a:t>.  There is also a section for permanent supportive housing and rapid re-housing projects.</a:t>
            </a:r>
          </a:p>
          <a:p>
            <a:pPr lvl="1">
              <a:lnSpc>
                <a:spcPct val="120000"/>
              </a:lnSpc>
              <a:buFont typeface="Courier New" panose="02070309020205020404" pitchFamily="49" charset="0"/>
              <a:buChar char="o"/>
            </a:pPr>
            <a:r>
              <a:rPr lang="en-US" dirty="0" smtClean="0"/>
              <a:t>The HIC includes agencies that use HMIS and do not use HMIS.</a:t>
            </a:r>
          </a:p>
          <a:p>
            <a:pPr lvl="1">
              <a:lnSpc>
                <a:spcPct val="120000"/>
              </a:lnSpc>
              <a:buFont typeface="Courier New" panose="02070309020205020404" pitchFamily="49" charset="0"/>
              <a:buChar char="o"/>
            </a:pPr>
            <a:r>
              <a:rPr lang="en-US" dirty="0" smtClean="0"/>
              <a:t>The HIC includes the number of beds, the number of units, seasonal, and overflow beds.</a:t>
            </a:r>
          </a:p>
          <a:p>
            <a:pPr>
              <a:lnSpc>
                <a:spcPct val="120000"/>
              </a:lnSpc>
            </a:pPr>
            <a:r>
              <a:rPr lang="en-US" dirty="0" smtClean="0"/>
              <a:t>The last 5 columns of the HIC chart are for the total PIT counts for </a:t>
            </a:r>
            <a:r>
              <a:rPr lang="en-US" u="sng" dirty="0" smtClean="0"/>
              <a:t>EACH project listed </a:t>
            </a:r>
            <a:r>
              <a:rPr lang="en-US" dirty="0" smtClean="0"/>
              <a:t>on the HIC.</a:t>
            </a:r>
          </a:p>
          <a:p>
            <a:pPr lvl="1">
              <a:lnSpc>
                <a:spcPct val="120000"/>
              </a:lnSpc>
              <a:buFont typeface="Courier New" panose="02070309020205020404" pitchFamily="49" charset="0"/>
              <a:buChar char="o"/>
            </a:pPr>
            <a:r>
              <a:rPr lang="en-US" dirty="0" smtClean="0"/>
              <a:t>Total, # unaccompanied youth, # people in households with children, # people in households without children, utilization rate</a:t>
            </a:r>
          </a:p>
          <a:p>
            <a:pPr>
              <a:lnSpc>
                <a:spcPct val="120000"/>
              </a:lnSpc>
            </a:pPr>
            <a:r>
              <a:rPr lang="en-US" dirty="0" smtClean="0"/>
              <a:t>The  PIT count on the HIC shows total numbers for the SHELTERED COUNT.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detailed demographics or subpopulation information.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information about the unsheltered count.</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022988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Unsheltered Count</a:t>
            </a:r>
            <a:endParaRPr lang="en-US" sz="4000" b="1" dirty="0"/>
          </a:p>
        </p:txBody>
      </p:sp>
      <p:sp>
        <p:nvSpPr>
          <p:cNvPr id="3" name="Content Placeholder 2"/>
          <p:cNvSpPr>
            <a:spLocks noGrp="1"/>
          </p:cNvSpPr>
          <p:nvPr>
            <p:ph idx="1"/>
          </p:nvPr>
        </p:nvSpPr>
        <p:spPr>
          <a:xfrm>
            <a:off x="710214" y="1509204"/>
            <a:ext cx="10688714" cy="4935984"/>
          </a:xfrm>
        </p:spPr>
        <p:txBody>
          <a:bodyPr>
            <a:normAutofit fontScale="92500" lnSpcReduction="10000"/>
          </a:bodyPr>
          <a:lstStyle/>
          <a:p>
            <a:pPr>
              <a:lnSpc>
                <a:spcPct val="120000"/>
              </a:lnSpc>
            </a:pPr>
            <a:r>
              <a:rPr lang="en-US" dirty="0" smtClean="0"/>
              <a:t>Unsheltered PIT count information is </a:t>
            </a:r>
            <a:r>
              <a:rPr lang="en-US" u="sng" dirty="0" smtClean="0"/>
              <a:t>NOT</a:t>
            </a:r>
            <a:r>
              <a:rPr lang="en-US" dirty="0" smtClean="0"/>
              <a:t> recorded on the HIC.</a:t>
            </a:r>
          </a:p>
          <a:p>
            <a:pPr>
              <a:lnSpc>
                <a:spcPct val="120000"/>
              </a:lnSpc>
            </a:pPr>
            <a:r>
              <a:rPr lang="en-US" dirty="0"/>
              <a:t>The </a:t>
            </a:r>
            <a:r>
              <a:rPr lang="en-US" dirty="0" smtClean="0"/>
              <a:t>Unsheltered Count - demographics </a:t>
            </a:r>
            <a:r>
              <a:rPr lang="en-US" dirty="0"/>
              <a:t>&amp; subpopulation information are reported in two different </a:t>
            </a:r>
            <a:r>
              <a:rPr lang="en-US" dirty="0" smtClean="0"/>
              <a:t>locations using the same process.</a:t>
            </a:r>
          </a:p>
          <a:p>
            <a:pPr>
              <a:lnSpc>
                <a:spcPct val="120000"/>
              </a:lnSpc>
            </a:pPr>
            <a:r>
              <a:rPr lang="en-US" dirty="0" smtClean="0"/>
              <a:t>Location:</a:t>
            </a:r>
          </a:p>
          <a:p>
            <a:pPr lvl="1">
              <a:lnSpc>
                <a:spcPct val="120000"/>
              </a:lnSpc>
              <a:buFont typeface="Wingdings" panose="05000000000000000000" pitchFamily="2" charset="2"/>
              <a:buChar char="ü"/>
            </a:pPr>
            <a:r>
              <a:rPr lang="en-US" dirty="0" smtClean="0"/>
              <a:t>HMIS database</a:t>
            </a:r>
          </a:p>
          <a:p>
            <a:pPr lvl="1">
              <a:lnSpc>
                <a:spcPct val="120000"/>
              </a:lnSpc>
              <a:buFont typeface="Wingdings" panose="05000000000000000000" pitchFamily="2" charset="2"/>
              <a:buChar char="ü"/>
            </a:pPr>
            <a:r>
              <a:rPr lang="en-US" dirty="0" smtClean="0"/>
              <a:t>Non-WISP Form</a:t>
            </a:r>
          </a:p>
          <a:p>
            <a:pPr>
              <a:lnSpc>
                <a:spcPct val="120000"/>
              </a:lnSpc>
            </a:pPr>
            <a:r>
              <a:rPr lang="en-US" dirty="0" smtClean="0"/>
              <a:t>Process:  </a:t>
            </a:r>
          </a:p>
          <a:p>
            <a:pPr lvl="1">
              <a:lnSpc>
                <a:spcPct val="120000"/>
              </a:lnSpc>
            </a:pPr>
            <a:r>
              <a:rPr lang="en-US" dirty="0" smtClean="0"/>
              <a:t>A survey must be conducted to collect required information and to ensure (1) eligibility under the homeless definition and (2) de-duplication.</a:t>
            </a:r>
          </a:p>
          <a:p>
            <a:pPr lvl="1">
              <a:lnSpc>
                <a:spcPct val="120000"/>
              </a:lnSpc>
            </a:pPr>
            <a:r>
              <a:rPr lang="en-US" dirty="0" smtClean="0"/>
              <a:t>Those surveys must be reviewed, screened, and either submitted to the PIT lead (non-WISP) or entered into Service Point (WISP).</a:t>
            </a:r>
          </a:p>
          <a:p>
            <a:pPr lvl="1">
              <a:lnSpc>
                <a:spcPct val="120000"/>
              </a:lnSpc>
            </a:pPr>
            <a:r>
              <a:rPr lang="en-US" dirty="0" smtClean="0"/>
              <a:t>The PIT lead is required to complete the Non-WISP form in Google </a:t>
            </a:r>
            <a:r>
              <a:rPr lang="en-US" dirty="0"/>
              <a:t>D</a:t>
            </a:r>
            <a:r>
              <a:rPr lang="en-US" dirty="0" smtClean="0"/>
              <a:t>rive. </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9889134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Deduplication Chart</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By allowing service-based counting, we increase the possibility of duplication. Therefore, HUD requires policies to ensure a de-duplicated count can be obtained.</a:t>
            </a:r>
          </a:p>
          <a:p>
            <a:pPr>
              <a:lnSpc>
                <a:spcPct val="120000"/>
              </a:lnSpc>
            </a:pPr>
            <a:r>
              <a:rPr lang="en-US" dirty="0" smtClean="0"/>
              <a:t>The Balance of State </a:t>
            </a:r>
            <a:r>
              <a:rPr lang="en-US" dirty="0" err="1" smtClean="0"/>
              <a:t>CoC</a:t>
            </a:r>
            <a:r>
              <a:rPr lang="en-US" dirty="0" smtClean="0"/>
              <a:t> is going to use a new form, “De-duplication Chart” in Google </a:t>
            </a:r>
            <a:r>
              <a:rPr lang="en-US" dirty="0"/>
              <a:t>D</a:t>
            </a:r>
            <a:r>
              <a:rPr lang="en-US" dirty="0" smtClean="0"/>
              <a:t>rive to ensure that those unsheltered persons counted during the overnight count are not duplicated with those counted during the post-count window.</a:t>
            </a:r>
          </a:p>
          <a:p>
            <a:pPr lvl="1">
              <a:lnSpc>
                <a:spcPct val="120000"/>
              </a:lnSpc>
              <a:buFont typeface="Wingdings" panose="05000000000000000000" pitchFamily="2" charset="2"/>
              <a:buChar char="ü"/>
            </a:pPr>
            <a:r>
              <a:rPr lang="en-US" dirty="0" smtClean="0"/>
              <a:t>The PIT lead will be required to enter certain data fields for each person counted as unsheltered. This includes during the night of the count (both in HMIS and non-WISP) as well as surveys completed during the post count window through service-based counting.</a:t>
            </a:r>
          </a:p>
          <a:p>
            <a:pPr lvl="1">
              <a:lnSpc>
                <a:spcPct val="120000"/>
              </a:lnSpc>
              <a:buFont typeface="Wingdings" panose="05000000000000000000" pitchFamily="2" charset="2"/>
              <a:buChar char="ü"/>
            </a:pPr>
            <a:r>
              <a:rPr lang="en-US" dirty="0" smtClean="0"/>
              <a:t>The </a:t>
            </a:r>
            <a:r>
              <a:rPr lang="en-US" dirty="0" err="1" smtClean="0"/>
              <a:t>CoC</a:t>
            </a:r>
            <a:r>
              <a:rPr lang="en-US" dirty="0" smtClean="0"/>
              <a:t> Coordinator will work with the HMIS lead to identify potential duplications among the 21 continua.</a:t>
            </a:r>
          </a:p>
          <a:p>
            <a:pPr lvl="1">
              <a:lnSpc>
                <a:spcPct val="120000"/>
              </a:lnSpc>
              <a:buFont typeface="Wingdings" panose="05000000000000000000" pitchFamily="2" charset="2"/>
              <a:buChar char="ü"/>
            </a:pPr>
            <a:r>
              <a:rPr lang="en-US" dirty="0" smtClean="0"/>
              <a:t>The PIT lead will be responsible for “cleaning” the data to ensure de-duplication within his/her continua.</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9502290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Deduplication Chart - Example</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885743077"/>
              </p:ext>
            </p:extLst>
          </p:nvPr>
        </p:nvGraphicFramePr>
        <p:xfrm>
          <a:off x="1561483" y="1606858"/>
          <a:ext cx="8683347" cy="3235960"/>
        </p:xfrm>
        <a:graphic>
          <a:graphicData uri="http://schemas.openxmlformats.org/drawingml/2006/table">
            <a:tbl>
              <a:tblPr firstRow="1" bandRow="1">
                <a:tableStyleId>{7DF18680-E054-41AD-8BC1-D1AEF772440D}</a:tableStyleId>
              </a:tblPr>
              <a:tblGrid>
                <a:gridCol w="877203"/>
                <a:gridCol w="744880"/>
                <a:gridCol w="732956"/>
                <a:gridCol w="638102"/>
                <a:gridCol w="690463"/>
                <a:gridCol w="627208"/>
                <a:gridCol w="680968"/>
                <a:gridCol w="594752"/>
                <a:gridCol w="435660"/>
                <a:gridCol w="519686"/>
                <a:gridCol w="609288"/>
                <a:gridCol w="609288"/>
                <a:gridCol w="922893"/>
              </a:tblGrid>
              <a:tr h="327026">
                <a:tc>
                  <a:txBody>
                    <a:bodyPr/>
                    <a:lstStyle/>
                    <a:p>
                      <a:pPr algn="ctr"/>
                      <a:r>
                        <a:rPr lang="en-US" dirty="0" smtClean="0"/>
                        <a:t>Survey ID</a:t>
                      </a:r>
                      <a:endParaRPr lang="en-US" dirty="0"/>
                    </a:p>
                  </a:txBody>
                  <a:tcPr/>
                </a:tc>
                <a:tc>
                  <a:txBody>
                    <a:bodyPr/>
                    <a:lstStyle/>
                    <a:p>
                      <a:pPr algn="ctr"/>
                      <a:r>
                        <a:rPr lang="en-US" dirty="0" smtClean="0"/>
                        <a:t>First in.</a:t>
                      </a:r>
                      <a:endParaRPr lang="en-US" dirty="0"/>
                    </a:p>
                  </a:txBody>
                  <a:tcPr/>
                </a:tc>
                <a:tc>
                  <a:txBody>
                    <a:bodyPr/>
                    <a:lstStyle/>
                    <a:p>
                      <a:pPr algn="ctr"/>
                      <a:r>
                        <a:rPr lang="en-US" dirty="0" smtClean="0"/>
                        <a:t>Last in.</a:t>
                      </a:r>
                      <a:endParaRPr lang="en-US" dirty="0"/>
                    </a:p>
                  </a:txBody>
                  <a:tcPr/>
                </a:tc>
                <a:tc>
                  <a:txBody>
                    <a:bodyPr/>
                    <a:lstStyle/>
                    <a:p>
                      <a:pPr algn="ctr"/>
                      <a:r>
                        <a:rPr lang="en-US" dirty="0" smtClean="0"/>
                        <a:t>Age</a:t>
                      </a:r>
                      <a:endParaRPr lang="en-US" dirty="0"/>
                    </a:p>
                  </a:txBody>
                  <a:tcPr/>
                </a:tc>
                <a:tc>
                  <a:txBody>
                    <a:bodyPr/>
                    <a:lstStyle/>
                    <a:p>
                      <a:pPr algn="ctr"/>
                      <a:r>
                        <a:rPr lang="en-US" dirty="0" smtClean="0"/>
                        <a:t>Gen.</a:t>
                      </a:r>
                      <a:endParaRPr lang="en-US" dirty="0"/>
                    </a:p>
                  </a:txBody>
                  <a:tcPr/>
                </a:tc>
                <a:tc>
                  <a:txBody>
                    <a:bodyPr/>
                    <a:lstStyle/>
                    <a:p>
                      <a:pPr algn="ctr"/>
                      <a:r>
                        <a:rPr lang="en-US" dirty="0" smtClean="0"/>
                        <a:t>Eth.</a:t>
                      </a:r>
                      <a:endParaRPr lang="en-US" dirty="0"/>
                    </a:p>
                  </a:txBody>
                  <a:tcPr/>
                </a:tc>
                <a:tc>
                  <a:txBody>
                    <a:bodyPr/>
                    <a:lstStyle/>
                    <a:p>
                      <a:pPr algn="ctr"/>
                      <a:r>
                        <a:rPr lang="en-US" dirty="0" smtClean="0"/>
                        <a:t>Race</a:t>
                      </a:r>
                      <a:endParaRPr lang="en-US" dirty="0"/>
                    </a:p>
                  </a:txBody>
                  <a:tcPr/>
                </a:tc>
                <a:tc>
                  <a:txBody>
                    <a:bodyPr/>
                    <a:lstStyle/>
                    <a:p>
                      <a:pPr algn="ctr"/>
                      <a:r>
                        <a:rPr lang="en-US" dirty="0" smtClean="0"/>
                        <a:t>Vet</a:t>
                      </a:r>
                      <a:endParaRPr lang="en-US" dirty="0"/>
                    </a:p>
                  </a:txBody>
                  <a:tcPr/>
                </a:tc>
                <a:tc>
                  <a:txBody>
                    <a:bodyPr/>
                    <a:lstStyle/>
                    <a:p>
                      <a:pPr algn="ctr"/>
                      <a:r>
                        <a:rPr lang="en-US" dirty="0" smtClean="0"/>
                        <a:t>DV</a:t>
                      </a:r>
                      <a:endParaRPr lang="en-US" dirty="0"/>
                    </a:p>
                  </a:txBody>
                  <a:tcPr/>
                </a:tc>
                <a:tc>
                  <a:txBody>
                    <a:bodyPr/>
                    <a:lstStyle/>
                    <a:p>
                      <a:pPr algn="ctr"/>
                      <a:r>
                        <a:rPr lang="en-US" dirty="0" smtClean="0"/>
                        <a:t>S/F</a:t>
                      </a:r>
                      <a:endParaRPr lang="en-US" dirty="0"/>
                    </a:p>
                  </a:txBody>
                  <a:tcPr/>
                </a:tc>
                <a:tc>
                  <a:txBody>
                    <a:bodyPr/>
                    <a:lstStyle/>
                    <a:p>
                      <a:pPr algn="ctr"/>
                      <a:r>
                        <a:rPr lang="en-US" dirty="0" smtClean="0"/>
                        <a:t>Dis.</a:t>
                      </a:r>
                      <a:endParaRPr lang="en-US" dirty="0"/>
                    </a:p>
                  </a:txBody>
                  <a:tcPr/>
                </a:tc>
                <a:tc>
                  <a:txBody>
                    <a:bodyPr/>
                    <a:lstStyle/>
                    <a:p>
                      <a:pPr algn="ctr"/>
                      <a:r>
                        <a:rPr lang="en-US" dirty="0" smtClean="0"/>
                        <a:t>CH</a:t>
                      </a:r>
                      <a:endParaRPr lang="en-US" dirty="0"/>
                    </a:p>
                  </a:txBody>
                  <a:tcPr/>
                </a:tc>
                <a:tc>
                  <a:txBody>
                    <a:bodyPr/>
                    <a:lstStyle/>
                    <a:p>
                      <a:pPr algn="ctr"/>
                      <a:r>
                        <a:rPr lang="en-US" dirty="0" smtClean="0"/>
                        <a:t>Locate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A</a:t>
                      </a:r>
                      <a:endParaRPr lang="en-US" dirty="0"/>
                    </a:p>
                  </a:txBody>
                  <a:tcPr/>
                </a:tc>
                <a:tc>
                  <a:txBody>
                    <a:bodyPr/>
                    <a:lstStyle/>
                    <a:p>
                      <a:pPr algn="ctr"/>
                      <a:r>
                        <a:rPr lang="en-US" dirty="0" smtClean="0"/>
                        <a:t>S</a:t>
                      </a:r>
                      <a:endParaRPr lang="en-US" dirty="0"/>
                    </a:p>
                  </a:txBody>
                  <a:tcPr/>
                </a:tc>
                <a:tc>
                  <a:txBody>
                    <a:bodyPr/>
                    <a:lstStyle/>
                    <a:p>
                      <a:pPr algn="ctr"/>
                      <a:r>
                        <a:rPr lang="en-US" dirty="0" smtClean="0"/>
                        <a:t>32</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HMIS</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A</a:t>
                      </a:r>
                      <a:endParaRPr lang="en-US" dirty="0"/>
                    </a:p>
                  </a:txBody>
                  <a:tcPr/>
                </a:tc>
                <a:tc>
                  <a:txBody>
                    <a:bodyPr/>
                    <a:lstStyle/>
                    <a:p>
                      <a:pPr algn="ctr"/>
                      <a:r>
                        <a:rPr lang="en-US" dirty="0" smtClean="0"/>
                        <a:t>55</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S</a:t>
                      </a:r>
                      <a:endParaRPr lang="en-US" dirty="0"/>
                    </a:p>
                  </a:txBody>
                  <a:tcPr/>
                </a:tc>
                <a:tc>
                  <a:txBody>
                    <a:bodyPr/>
                    <a:lstStyle/>
                    <a:p>
                      <a:pPr algn="ctr"/>
                      <a:r>
                        <a:rPr lang="en-US" dirty="0" smtClean="0"/>
                        <a:t>MI</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H</a:t>
                      </a:r>
                      <a:endParaRPr lang="en-US" dirty="0"/>
                    </a:p>
                  </a:txBody>
                  <a:tcPr/>
                </a:tc>
                <a:tc>
                  <a:txBody>
                    <a:bodyPr/>
                    <a:lstStyle/>
                    <a:p>
                      <a:pPr algn="ctr"/>
                      <a:r>
                        <a:rPr lang="en-US" dirty="0" smtClean="0"/>
                        <a:t>R</a:t>
                      </a:r>
                      <a:endParaRPr lang="en-US" dirty="0"/>
                    </a:p>
                  </a:txBody>
                  <a:tcPr/>
                </a:tc>
                <a:tc>
                  <a:txBody>
                    <a:bodyPr/>
                    <a:lstStyle/>
                    <a:p>
                      <a:pPr algn="ctr"/>
                      <a:r>
                        <a:rPr lang="en-US" dirty="0" smtClean="0"/>
                        <a:t>23</a:t>
                      </a:r>
                      <a:endParaRPr lang="en-US" dirty="0"/>
                    </a:p>
                  </a:txBody>
                  <a:tcPr/>
                </a:tc>
                <a:tc>
                  <a:txBody>
                    <a:bodyPr/>
                    <a:lstStyle/>
                    <a:p>
                      <a:pPr algn="ctr"/>
                      <a:r>
                        <a:rPr lang="en-US" dirty="0" smtClean="0"/>
                        <a:t>F</a:t>
                      </a:r>
                      <a:endParaRPr lang="en-US" dirty="0"/>
                    </a:p>
                  </a:txBody>
                  <a:tcPr/>
                </a:tc>
                <a:tc>
                  <a:txBody>
                    <a:bodyPr/>
                    <a:lstStyle/>
                    <a:p>
                      <a:pPr algn="ctr"/>
                      <a:r>
                        <a:rPr lang="en-US" dirty="0" smtClean="0"/>
                        <a:t>Y</a:t>
                      </a:r>
                      <a:endParaRPr lang="en-US" dirty="0"/>
                    </a:p>
                  </a:txBody>
                  <a:tcPr/>
                </a:tc>
                <a:tc>
                  <a:txBody>
                    <a:bodyPr/>
                    <a:lstStyle/>
                    <a:p>
                      <a:pPr algn="ctr"/>
                      <a:r>
                        <a:rPr lang="en-US" dirty="0" smtClean="0"/>
                        <a:t>B</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PD</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G</a:t>
                      </a:r>
                      <a:endParaRPr lang="en-US" dirty="0"/>
                    </a:p>
                  </a:txBody>
                  <a:tcPr/>
                </a:tc>
                <a:tc>
                  <a:txBody>
                    <a:bodyPr/>
                    <a:lstStyle/>
                    <a:p>
                      <a:pPr algn="ctr"/>
                      <a:r>
                        <a:rPr lang="en-US" dirty="0" smtClean="0"/>
                        <a:t>W</a:t>
                      </a:r>
                      <a:endParaRPr lang="en-US" dirty="0"/>
                    </a:p>
                  </a:txBody>
                  <a:tcPr/>
                </a:tc>
                <a:tc>
                  <a:txBody>
                    <a:bodyPr/>
                    <a:lstStyle/>
                    <a:p>
                      <a:pPr algn="ctr"/>
                      <a:r>
                        <a:rPr lang="en-US" dirty="0" smtClean="0"/>
                        <a:t>43</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19</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AA</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S</a:t>
                      </a:r>
                      <a:endParaRPr lang="en-US" dirty="0"/>
                    </a:p>
                  </a:txBody>
                  <a:tcPr/>
                </a:tc>
                <a:tc>
                  <a:txBody>
                    <a:bodyPr/>
                    <a:lstStyle/>
                    <a:p>
                      <a:pPr algn="ctr"/>
                      <a:r>
                        <a:rPr lang="en-US" dirty="0" smtClean="0"/>
                        <a:t>J</a:t>
                      </a:r>
                      <a:endParaRPr lang="en-US" dirty="0"/>
                    </a:p>
                  </a:txBody>
                  <a:tcPr/>
                </a:tc>
                <a:tc>
                  <a:txBody>
                    <a:bodyPr/>
                    <a:lstStyle/>
                    <a:p>
                      <a:pPr algn="ctr"/>
                      <a:r>
                        <a:rPr lang="en-US" dirty="0" smtClean="0"/>
                        <a:t>4</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L</a:t>
                      </a:r>
                      <a:endParaRPr lang="en-US" dirty="0"/>
                    </a:p>
                  </a:txBody>
                  <a:tcPr/>
                </a:tc>
                <a:tc>
                  <a:txBody>
                    <a:bodyPr/>
                    <a:lstStyle/>
                    <a:p>
                      <a:pPr algn="ctr"/>
                      <a:r>
                        <a:rPr lang="en-US" dirty="0" smtClean="0"/>
                        <a:t>K</a:t>
                      </a:r>
                      <a:endParaRPr lang="en-US" dirty="0"/>
                    </a:p>
                  </a:txBody>
                  <a:tcPr/>
                </a:tc>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bl>
          </a:graphicData>
        </a:graphic>
      </p:graphicFrame>
      <p:sp>
        <p:nvSpPr>
          <p:cNvPr id="7" name="TextBox 6"/>
          <p:cNvSpPr txBox="1"/>
          <p:nvPr/>
        </p:nvSpPr>
        <p:spPr>
          <a:xfrm>
            <a:off x="3675355" y="5370938"/>
            <a:ext cx="5078027" cy="923330"/>
          </a:xfrm>
          <a:prstGeom prst="rect">
            <a:avLst/>
          </a:prstGeom>
          <a:noFill/>
        </p:spPr>
        <p:txBody>
          <a:bodyPr wrap="square" rtlCol="0">
            <a:spAutoFit/>
          </a:bodyPr>
          <a:lstStyle/>
          <a:p>
            <a:r>
              <a:rPr lang="en-US" dirty="0" smtClean="0"/>
              <a:t>HMIS = entered into HMIS</a:t>
            </a:r>
          </a:p>
          <a:p>
            <a:r>
              <a:rPr lang="en-US" dirty="0" smtClean="0"/>
              <a:t>OV = counted during the overnight street count</a:t>
            </a:r>
          </a:p>
          <a:p>
            <a:r>
              <a:rPr lang="en-US" dirty="0" smtClean="0"/>
              <a:t>SB = service based count</a:t>
            </a:r>
            <a:endParaRPr lang="en-US" dirty="0"/>
          </a:p>
        </p:txBody>
      </p:sp>
    </p:spTree>
    <p:extLst>
      <p:ext uri="{BB962C8B-B14F-4D97-AF65-F5344CB8AC3E}">
        <p14:creationId xmlns:p14="http://schemas.microsoft.com/office/powerpoint/2010/main" val="2725956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Other</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Multiple Race</a:t>
            </a:r>
          </a:p>
          <a:p>
            <a:pPr lvl="1">
              <a:lnSpc>
                <a:spcPct val="120000"/>
              </a:lnSpc>
            </a:pPr>
            <a:r>
              <a:rPr lang="en-US" dirty="0" smtClean="0"/>
              <a:t>1 race = identify the race </a:t>
            </a:r>
          </a:p>
          <a:p>
            <a:pPr lvl="1">
              <a:lnSpc>
                <a:spcPct val="120000"/>
              </a:lnSpc>
            </a:pPr>
            <a:r>
              <a:rPr lang="en-US" dirty="0" smtClean="0"/>
              <a:t>2+ races = do not have to identify each race; can just mark “multiple race”</a:t>
            </a:r>
          </a:p>
          <a:p>
            <a:pPr>
              <a:lnSpc>
                <a:spcPct val="120000"/>
              </a:lnSpc>
            </a:pPr>
            <a:r>
              <a:rPr lang="en-US" dirty="0" smtClean="0"/>
              <a:t>Chronic Homeless Final Rule – Definition </a:t>
            </a:r>
            <a:r>
              <a:rPr lang="en-US" i="1" dirty="0" smtClean="0"/>
              <a:t>** will discuss in a few slides **</a:t>
            </a:r>
          </a:p>
          <a:p>
            <a:pPr>
              <a:lnSpc>
                <a:spcPct val="120000"/>
              </a:lnSpc>
            </a:pPr>
            <a:r>
              <a:rPr lang="en-US" dirty="0" smtClean="0"/>
              <a:t>Other data collection challenges from January 2015 count? Or July 2015 count?</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845466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PIT?</a:t>
            </a:r>
            <a:endParaRPr lang="en-US" b="1" dirty="0"/>
          </a:p>
        </p:txBody>
      </p:sp>
      <p:sp>
        <p:nvSpPr>
          <p:cNvPr id="3" name="Content Placeholder 2"/>
          <p:cNvSpPr>
            <a:spLocks noGrp="1"/>
          </p:cNvSpPr>
          <p:nvPr>
            <p:ph idx="1"/>
          </p:nvPr>
        </p:nvSpPr>
        <p:spPr/>
        <p:txBody>
          <a:bodyPr/>
          <a:lstStyle/>
          <a:p>
            <a:r>
              <a:rPr lang="en-US" dirty="0"/>
              <a:t>A Point-in-Time, or PIT, count is a statistically reliable, unduplicated count of people experiencing homelessness during a designated one-night period. </a:t>
            </a:r>
            <a:endParaRPr lang="en-US" dirty="0" smtClean="0"/>
          </a:p>
          <a:p>
            <a:r>
              <a:rPr lang="en-US" dirty="0" smtClean="0"/>
              <a:t>A </a:t>
            </a:r>
            <a:r>
              <a:rPr lang="en-US" dirty="0"/>
              <a:t>PIT count is intended to capture a minimum amount of information on the homeless population in order to create a “snapshot” of what homelessness looks like in a neighborhood, city, or state. </a:t>
            </a:r>
            <a:endParaRPr lang="en-US" dirty="0" smtClean="0"/>
          </a:p>
          <a:p>
            <a:r>
              <a:rPr lang="en-US" dirty="0" smtClean="0"/>
              <a:t>A PIT count </a:t>
            </a:r>
            <a:r>
              <a:rPr lang="en-US" b="1" u="sng" dirty="0" smtClean="0"/>
              <a:t>does not</a:t>
            </a:r>
            <a:r>
              <a:rPr lang="en-US" dirty="0" smtClean="0"/>
              <a:t>:</a:t>
            </a:r>
          </a:p>
          <a:p>
            <a:pPr lvl="1"/>
            <a:r>
              <a:rPr lang="en-US" dirty="0" smtClean="0"/>
              <a:t>Count everyone that has been homeless ever in a particular community</a:t>
            </a:r>
          </a:p>
          <a:p>
            <a:pPr lvl="1"/>
            <a:r>
              <a:rPr lang="en-US" dirty="0" smtClean="0"/>
              <a:t>Promise 100% accuracy</a:t>
            </a:r>
          </a:p>
          <a:p>
            <a:pPr lvl="1"/>
            <a:r>
              <a:rPr lang="en-US" dirty="0" smtClean="0"/>
              <a:t>Work without volunteers and community support</a:t>
            </a:r>
          </a:p>
          <a:p>
            <a:pPr marL="274320" lvl="1" indent="0">
              <a:buNone/>
            </a:pPr>
            <a:endParaRPr lang="en-US" dirty="0" smtClean="0"/>
          </a:p>
          <a:p>
            <a:pPr marL="274320" lvl="1" indent="0">
              <a:buNone/>
            </a:pPr>
            <a:endParaRPr lang="en-US" dirty="0"/>
          </a:p>
          <a:p>
            <a:endParaRPr lang="en-US" dirty="0"/>
          </a:p>
        </p:txBody>
      </p:sp>
    </p:spTree>
    <p:extLst>
      <p:ext uri="{BB962C8B-B14F-4D97-AF65-F5344CB8AC3E}">
        <p14:creationId xmlns:p14="http://schemas.microsoft.com/office/powerpoint/2010/main" val="10307660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Post Count PIT Survey</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The PIT survey will be moved to a Google </a:t>
            </a:r>
            <a:r>
              <a:rPr lang="en-US" dirty="0"/>
              <a:t>D</a:t>
            </a:r>
            <a:r>
              <a:rPr lang="en-US" dirty="0" smtClean="0"/>
              <a:t>rive document.</a:t>
            </a:r>
          </a:p>
          <a:p>
            <a:pPr>
              <a:lnSpc>
                <a:spcPct val="120000"/>
              </a:lnSpc>
            </a:pPr>
            <a:r>
              <a:rPr lang="en-US" dirty="0" smtClean="0"/>
              <a:t>As part of the requirement for the post-count survey, each PIT lead will be required to submit additional documentation as described  below:   </a:t>
            </a:r>
          </a:p>
          <a:p>
            <a:pPr lvl="1">
              <a:lnSpc>
                <a:spcPct val="120000"/>
              </a:lnSpc>
            </a:pPr>
            <a:r>
              <a:rPr lang="en-US" dirty="0" smtClean="0"/>
              <a:t>For </a:t>
            </a:r>
            <a:r>
              <a:rPr lang="en-US" u="sng" dirty="0" smtClean="0"/>
              <a:t>urban areas </a:t>
            </a:r>
            <a:r>
              <a:rPr lang="en-US" dirty="0" smtClean="0"/>
              <a:t>with PATH-funded programs,  you will be asked to submit a narrative explaining how the territory was divided and organized in order to conduct the PIT. The narrative must include the entire geographic area covered by the local continua.</a:t>
            </a:r>
          </a:p>
          <a:p>
            <a:pPr lvl="1">
              <a:lnSpc>
                <a:spcPct val="120000"/>
              </a:lnSpc>
            </a:pPr>
            <a:r>
              <a:rPr lang="en-US" dirty="0" smtClean="0"/>
              <a:t>For </a:t>
            </a:r>
            <a:r>
              <a:rPr lang="en-US" u="sng" dirty="0" smtClean="0"/>
              <a:t>rural areas </a:t>
            </a:r>
            <a:r>
              <a:rPr lang="en-US" dirty="0" smtClean="0"/>
              <a:t>without PATH-funded programs, you will be asked to submit a copy of the locations visited on the night of the PIT count. </a:t>
            </a:r>
          </a:p>
          <a:p>
            <a:pPr>
              <a:lnSpc>
                <a:spcPct val="120000"/>
              </a:lnSpc>
            </a:pPr>
            <a:r>
              <a:rPr lang="en-US" dirty="0" smtClean="0"/>
              <a:t>Taking the information provided in the post-count survey for January 2015 &amp; January 2016 (where a local continua did not go) and the post-count survey for July 2015 (where a local continua did go), we hope to develop a stronger sense of the exemption requirements and policies.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70826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Responsibilities</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The PIT lead is the person(s) selected by a local continua to be ultimately responsible for the continua’s PIT count submission.</a:t>
            </a:r>
          </a:p>
          <a:p>
            <a:pPr>
              <a:lnSpc>
                <a:spcPct val="120000"/>
              </a:lnSpc>
            </a:pPr>
            <a:r>
              <a:rPr lang="en-US" dirty="0" smtClean="0"/>
              <a:t>The PIT lead is responsible for the coordination and execution of the sheltered and unsheltered PIT count for their continua’s entire geographic area.</a:t>
            </a:r>
          </a:p>
          <a:p>
            <a:pPr>
              <a:lnSpc>
                <a:spcPct val="120000"/>
              </a:lnSpc>
            </a:pPr>
            <a:r>
              <a:rPr lang="en-US" dirty="0" smtClean="0"/>
              <a:t>The PIT lead is responsible for ensuring that staff, partner agency staff, and community volunteers have received adequate training on privacy, methodology, safety, and data collection requirements.</a:t>
            </a:r>
          </a:p>
          <a:p>
            <a:pPr>
              <a:lnSpc>
                <a:spcPct val="120000"/>
              </a:lnSpc>
            </a:pPr>
            <a:r>
              <a:rPr lang="en-US" dirty="0" smtClean="0"/>
              <a:t>The PIT lead is responsible for the submission of data, including demographics and subpopulation information, for the sheltered and unsheltered PIT count.</a:t>
            </a:r>
          </a:p>
          <a:p>
            <a:pPr lvl="1">
              <a:lnSpc>
                <a:spcPct val="120000"/>
              </a:lnSpc>
              <a:buFont typeface="Courier New" panose="02070309020205020404" pitchFamily="49" charset="0"/>
              <a:buChar char="o"/>
            </a:pPr>
            <a:r>
              <a:rPr lang="en-US" dirty="0" smtClean="0"/>
              <a:t>This includes both HMIS and non-HMIS data.</a:t>
            </a:r>
          </a:p>
          <a:p>
            <a:pPr lvl="1">
              <a:lnSpc>
                <a:spcPct val="120000"/>
              </a:lnSpc>
              <a:buFont typeface="Courier New" panose="02070309020205020404" pitchFamily="49" charset="0"/>
              <a:buChar char="o"/>
            </a:pPr>
            <a:r>
              <a:rPr lang="en-US" dirty="0" smtClean="0"/>
              <a:t>This includes the HIC, the Non-WISP form, the deduplication chart, and the post-count survey.</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21415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Other Responsible Parties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All of the HUD COC-funded agencies and Division of Housing ETH-funded agencies in a continua are required to participate in the overnight street/known location unsheltered PIT count. </a:t>
            </a:r>
          </a:p>
          <a:p>
            <a:pPr>
              <a:lnSpc>
                <a:spcPct val="120000"/>
              </a:lnSpc>
            </a:pPr>
            <a:r>
              <a:rPr lang="en-US" dirty="0" smtClean="0"/>
              <a:t>Institute for Community Alliances (ICA) as the HMIS lead for the Balance of State is responsible for providing training and technical assistance to ensure the HMIS data is extractable from the system for the purposes of the PIT count.</a:t>
            </a:r>
          </a:p>
          <a:p>
            <a:pPr>
              <a:lnSpc>
                <a:spcPct val="120000"/>
              </a:lnSpc>
            </a:pPr>
            <a:r>
              <a:rPr lang="en-US" dirty="0" smtClean="0"/>
              <a:t>COC Coordinator is responsible for providing training to the PIT leads, working with the PIT workgroup on methodology and training requirements, working with the HMIS lead to consolidate and de-duplicate HMIS data, and assist PIT leads in consolidating and de-duplicating non-HMIS data.</a:t>
            </a:r>
          </a:p>
          <a:p>
            <a:pPr>
              <a:lnSpc>
                <a:spcPct val="120000"/>
              </a:lnSpc>
            </a:pPr>
            <a:r>
              <a:rPr lang="en-US" dirty="0" smtClean="0"/>
              <a:t>COC Coordinator consolidates the HMIS and non-HMIS data for final review.</a:t>
            </a:r>
          </a:p>
          <a:p>
            <a:pPr>
              <a:lnSpc>
                <a:spcPct val="120000"/>
              </a:lnSpc>
            </a:pPr>
            <a:r>
              <a:rPr lang="en-US" dirty="0" smtClean="0"/>
              <a:t>ICA and the COC Coordinator work together to complete the PIT data submission through the Homeless Data Exchange (HDX) to HUD.</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815312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75317"/>
          </a:xfrm>
        </p:spPr>
        <p:txBody>
          <a:bodyPr/>
          <a:lstStyle/>
          <a:p>
            <a:r>
              <a:rPr lang="en-US" b="1" dirty="0" smtClean="0"/>
              <a:t>Chronic Homeless Definition</a:t>
            </a:r>
            <a:endParaRPr lang="en-US" b="1" dirty="0"/>
          </a:p>
        </p:txBody>
      </p:sp>
      <p:sp>
        <p:nvSpPr>
          <p:cNvPr id="3" name="Content Placeholder 2"/>
          <p:cNvSpPr>
            <a:spLocks noGrp="1"/>
          </p:cNvSpPr>
          <p:nvPr>
            <p:ph idx="1"/>
          </p:nvPr>
        </p:nvSpPr>
        <p:spPr>
          <a:xfrm>
            <a:off x="763480" y="1518082"/>
            <a:ext cx="10252391" cy="4577918"/>
          </a:xfrm>
        </p:spPr>
        <p:txBody>
          <a:bodyPr>
            <a:normAutofit/>
          </a:bodyPr>
          <a:lstStyle/>
          <a:p>
            <a:r>
              <a:rPr lang="en-US" dirty="0"/>
              <a:t>The Department of Housing and Urban Development (HUD) has finalized its new definition of "chronic </a:t>
            </a:r>
            <a:r>
              <a:rPr lang="en-US" dirty="0" smtClean="0"/>
              <a:t>homelessness“ and it goes into effect Jan. 15, 2016.</a:t>
            </a:r>
          </a:p>
          <a:p>
            <a:r>
              <a:rPr lang="en-US" dirty="0" smtClean="0"/>
              <a:t>The new definition specifies </a:t>
            </a:r>
            <a:r>
              <a:rPr lang="en-US" dirty="0"/>
              <a:t>that the four episodes of homelessness must </a:t>
            </a:r>
            <a:r>
              <a:rPr lang="en-US" dirty="0" smtClean="0"/>
              <a:t>cumulatively </a:t>
            </a:r>
            <a:r>
              <a:rPr lang="en-US" dirty="0"/>
              <a:t>total 12 </a:t>
            </a:r>
            <a:r>
              <a:rPr lang="en-US" dirty="0" smtClean="0"/>
              <a:t>months or more.</a:t>
            </a:r>
          </a:p>
          <a:p>
            <a:pPr lvl="1">
              <a:buFont typeface="Wingdings" panose="05000000000000000000" pitchFamily="2" charset="2"/>
              <a:buChar char="ü"/>
            </a:pPr>
            <a:endParaRPr lang="en-US" dirty="0" smtClean="0"/>
          </a:p>
          <a:p>
            <a:pPr lvl="1">
              <a:buFont typeface="Wingdings" panose="05000000000000000000" pitchFamily="2" charset="2"/>
              <a:buChar char="ü"/>
            </a:pPr>
            <a:r>
              <a:rPr lang="en-US" dirty="0" smtClean="0"/>
              <a:t>The </a:t>
            </a:r>
            <a:r>
              <a:rPr lang="en-US" dirty="0"/>
              <a:t>combined occasions </a:t>
            </a:r>
            <a:r>
              <a:rPr lang="en-US" dirty="0" smtClean="0"/>
              <a:t>must equal </a:t>
            </a:r>
            <a:r>
              <a:rPr lang="en-US" dirty="0"/>
              <a:t>at least 12 months and each break in homelessness separating the occasions included at least 7 consecutive nights of not living </a:t>
            </a:r>
            <a:r>
              <a:rPr lang="en-US" dirty="0" smtClean="0"/>
              <a:t>in a place not meant for human habitation, safe haven, or emergency shelter.</a:t>
            </a:r>
          </a:p>
          <a:p>
            <a:pPr lvl="1">
              <a:buFont typeface="Wingdings" panose="05000000000000000000" pitchFamily="2" charset="2"/>
              <a:buChar char="ü"/>
            </a:pPr>
            <a:endParaRPr lang="en-US" dirty="0" smtClean="0"/>
          </a:p>
          <a:p>
            <a:pPr lvl="1">
              <a:buFont typeface="Wingdings" panose="05000000000000000000" pitchFamily="2" charset="2"/>
              <a:buChar char="ü"/>
            </a:pPr>
            <a:r>
              <a:rPr lang="en-US" dirty="0" smtClean="0"/>
              <a:t>Stays </a:t>
            </a:r>
            <a:r>
              <a:rPr lang="en-US" dirty="0"/>
              <a:t>in institutional care facilities for fewer than 90 days </a:t>
            </a:r>
            <a:r>
              <a:rPr lang="en-US" u="sng" dirty="0"/>
              <a:t>will not </a:t>
            </a:r>
            <a:r>
              <a:rPr lang="en-US" dirty="0"/>
              <a:t>constitute as a break in homelessness, but rather such stays are included in the 12-month total, as long as the individual was living or residing in a place not meant for human habitation, a safe haven, or an emergency shelter immediately before entering the institutional care </a:t>
            </a:r>
            <a:r>
              <a:rPr lang="en-US" dirty="0" smtClean="0"/>
              <a:t>facility</a:t>
            </a:r>
            <a:endParaRPr lang="en-US" dirty="0"/>
          </a:p>
        </p:txBody>
      </p:sp>
    </p:spTree>
    <p:extLst>
      <p:ext uri="{BB962C8B-B14F-4D97-AF65-F5344CB8AC3E}">
        <p14:creationId xmlns:p14="http://schemas.microsoft.com/office/powerpoint/2010/main" val="21389435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Homeless Documentation</a:t>
            </a:r>
            <a:endParaRPr lang="en-US" b="1" dirty="0"/>
          </a:p>
        </p:txBody>
      </p:sp>
      <p:sp>
        <p:nvSpPr>
          <p:cNvPr id="3" name="Content Placeholder 2"/>
          <p:cNvSpPr>
            <a:spLocks noGrp="1"/>
          </p:cNvSpPr>
          <p:nvPr>
            <p:ph idx="1"/>
          </p:nvPr>
        </p:nvSpPr>
        <p:spPr/>
        <p:txBody>
          <a:bodyPr/>
          <a:lstStyle/>
          <a:p>
            <a:r>
              <a:rPr lang="en-US" dirty="0" smtClean="0"/>
              <a:t>There are additional documentation requirements for chronic homeless.  A new form will be created to help individuals track and document previous episodes of homelessness and ensure compliance with HUD’s documentation requirements of the final rule.</a:t>
            </a:r>
          </a:p>
          <a:p>
            <a:r>
              <a:rPr lang="en-US" dirty="0" smtClean="0"/>
              <a:t>Documentation requirements include:</a:t>
            </a:r>
          </a:p>
          <a:p>
            <a:pPr lvl="1"/>
            <a:r>
              <a:rPr lang="en-US" dirty="0" smtClean="0"/>
              <a:t>Homeless Verification</a:t>
            </a:r>
          </a:p>
          <a:p>
            <a:pPr lvl="1"/>
            <a:r>
              <a:rPr lang="en-US" dirty="0" smtClean="0"/>
              <a:t>Disability Verification</a:t>
            </a:r>
          </a:p>
          <a:p>
            <a:pPr lvl="1"/>
            <a:r>
              <a:rPr lang="en-US" dirty="0" smtClean="0"/>
              <a:t>Length of Homelessness Verification</a:t>
            </a:r>
            <a:endParaRPr lang="en-US" dirty="0"/>
          </a:p>
        </p:txBody>
      </p:sp>
      <p:sp>
        <p:nvSpPr>
          <p:cNvPr id="4" name="Rectangle 3"/>
          <p:cNvSpPr/>
          <p:nvPr/>
        </p:nvSpPr>
        <p:spPr>
          <a:xfrm>
            <a:off x="1074198" y="5307498"/>
            <a:ext cx="9941673" cy="646331"/>
          </a:xfrm>
          <a:prstGeom prst="rect">
            <a:avLst/>
          </a:prstGeom>
        </p:spPr>
        <p:txBody>
          <a:bodyPr wrap="square">
            <a:spAutoFit/>
          </a:bodyPr>
          <a:lstStyle/>
          <a:p>
            <a:r>
              <a:rPr lang="en-US" dirty="0">
                <a:hlinkClick r:id="rId2"/>
              </a:rPr>
              <a:t>https://</a:t>
            </a:r>
            <a:r>
              <a:rPr lang="en-US" dirty="0" smtClean="0">
                <a:hlinkClick r:id="rId2"/>
              </a:rPr>
              <a:t>www.hudexchange.info/resources/documents/Defining-Chronically-Homeless-Final-Rule.pdf</a:t>
            </a:r>
            <a:endParaRPr lang="en-US" dirty="0" smtClean="0"/>
          </a:p>
          <a:p>
            <a:endParaRPr lang="en-US" dirty="0"/>
          </a:p>
        </p:txBody>
      </p:sp>
    </p:spTree>
    <p:extLst>
      <p:ext uri="{BB962C8B-B14F-4D97-AF65-F5344CB8AC3E}">
        <p14:creationId xmlns:p14="http://schemas.microsoft.com/office/powerpoint/2010/main" val="5284678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b="1" dirty="0" smtClean="0"/>
              <a:t>Resources &amp; Documents for the Count</a:t>
            </a:r>
            <a:endParaRPr lang="en-US" b="1" dirty="0"/>
          </a:p>
        </p:txBody>
      </p:sp>
      <p:sp>
        <p:nvSpPr>
          <p:cNvPr id="3" name="Content Placeholder 2"/>
          <p:cNvSpPr>
            <a:spLocks noGrp="1"/>
          </p:cNvSpPr>
          <p:nvPr>
            <p:ph idx="1"/>
          </p:nvPr>
        </p:nvSpPr>
        <p:spPr>
          <a:xfrm>
            <a:off x="577049" y="1411550"/>
            <a:ext cx="11070453" cy="5042515"/>
          </a:xfrm>
        </p:spPr>
        <p:txBody>
          <a:bodyPr>
            <a:normAutofit/>
          </a:bodyPr>
          <a:lstStyle/>
          <a:p>
            <a:r>
              <a:rPr lang="en-US" dirty="0" smtClean="0"/>
              <a:t>PIT Training #1 slides and webinar		</a:t>
            </a:r>
            <a:r>
              <a:rPr lang="en-US" sz="1700" i="1" dirty="0" smtClean="0">
                <a:solidFill>
                  <a:schemeClr val="accent6"/>
                </a:solidFill>
              </a:rPr>
              <a:t>posted to website within a week of 12/22</a:t>
            </a:r>
          </a:p>
          <a:p>
            <a:r>
              <a:rPr lang="en-US" dirty="0"/>
              <a:t>PIT </a:t>
            </a:r>
            <a:r>
              <a:rPr lang="en-US" dirty="0" smtClean="0"/>
              <a:t>&amp; HIC Changes for 2016			</a:t>
            </a:r>
            <a:r>
              <a:rPr lang="en-US" sz="1700" i="1" dirty="0">
                <a:solidFill>
                  <a:schemeClr val="accent6"/>
                </a:solidFill>
              </a:rPr>
              <a:t>posted to website within a week of 12/22</a:t>
            </a:r>
          </a:p>
          <a:p>
            <a:r>
              <a:rPr lang="en-US" dirty="0" smtClean="0"/>
              <a:t>PIT Training #2 slides and webinar		</a:t>
            </a:r>
            <a:r>
              <a:rPr lang="en-US" sz="1700" i="1" dirty="0" smtClean="0">
                <a:solidFill>
                  <a:schemeClr val="accent6"/>
                </a:solidFill>
              </a:rPr>
              <a:t>posted to website within a week of 1/11</a:t>
            </a:r>
          </a:p>
          <a:p>
            <a:r>
              <a:rPr lang="en-US" dirty="0" smtClean="0"/>
              <a:t>PIT Training: Non WISP Data Collection slides and webinar  	</a:t>
            </a:r>
            <a:r>
              <a:rPr lang="en-US" sz="1700" i="1" dirty="0" smtClean="0">
                <a:solidFill>
                  <a:schemeClr val="accent6"/>
                </a:solidFill>
              </a:rPr>
              <a:t>posted to website within a week of 1/14</a:t>
            </a:r>
          </a:p>
          <a:p>
            <a:r>
              <a:rPr lang="en-US" dirty="0" smtClean="0"/>
              <a:t>Putting it all Together PPT  			</a:t>
            </a:r>
            <a:r>
              <a:rPr lang="en-US" sz="1700" i="1" dirty="0" smtClean="0">
                <a:solidFill>
                  <a:schemeClr val="accent6"/>
                </a:solidFill>
              </a:rPr>
              <a:t>will be updated soon &amp; posted to website by 1/11</a:t>
            </a:r>
          </a:p>
          <a:p>
            <a:r>
              <a:rPr lang="en-US" dirty="0" smtClean="0"/>
              <a:t>Deduplication Chart (google drive)		</a:t>
            </a:r>
            <a:r>
              <a:rPr lang="en-US" sz="1700" i="1" dirty="0" smtClean="0">
                <a:solidFill>
                  <a:schemeClr val="accent6"/>
                </a:solidFill>
              </a:rPr>
              <a:t>will be updated soon &amp; link posted to website </a:t>
            </a:r>
            <a:r>
              <a:rPr lang="en-US" sz="1700" i="1" dirty="0">
                <a:solidFill>
                  <a:schemeClr val="accent6"/>
                </a:solidFill>
              </a:rPr>
              <a:t>by 1/11</a:t>
            </a:r>
          </a:p>
          <a:p>
            <a:r>
              <a:rPr lang="en-US" dirty="0" smtClean="0"/>
              <a:t>Non-WISP Chart (google drive)</a:t>
            </a:r>
            <a:r>
              <a:rPr lang="en-US" sz="2400" i="1" dirty="0">
                <a:solidFill>
                  <a:schemeClr val="accent6"/>
                </a:solidFill>
              </a:rPr>
              <a:t> </a:t>
            </a:r>
            <a:r>
              <a:rPr lang="en-US" sz="2400" i="1" dirty="0" smtClean="0">
                <a:solidFill>
                  <a:schemeClr val="accent6"/>
                </a:solidFill>
              </a:rPr>
              <a:t>		</a:t>
            </a:r>
            <a:r>
              <a:rPr lang="en-US" sz="1700" i="1" dirty="0" smtClean="0">
                <a:solidFill>
                  <a:schemeClr val="accent6"/>
                </a:solidFill>
              </a:rPr>
              <a:t>will </a:t>
            </a:r>
            <a:r>
              <a:rPr lang="en-US" sz="1700" i="1" dirty="0">
                <a:solidFill>
                  <a:schemeClr val="accent6"/>
                </a:solidFill>
              </a:rPr>
              <a:t>be updated soon </a:t>
            </a:r>
            <a:r>
              <a:rPr lang="en-US" sz="1700" i="1" dirty="0" smtClean="0">
                <a:solidFill>
                  <a:schemeClr val="accent6"/>
                </a:solidFill>
              </a:rPr>
              <a:t>&amp; </a:t>
            </a:r>
            <a:r>
              <a:rPr lang="en-US" sz="1700" i="1" dirty="0">
                <a:solidFill>
                  <a:schemeClr val="accent6"/>
                </a:solidFill>
              </a:rPr>
              <a:t>link posted to </a:t>
            </a:r>
            <a:r>
              <a:rPr lang="en-US" sz="1700" i="1" dirty="0" smtClean="0">
                <a:solidFill>
                  <a:schemeClr val="accent6"/>
                </a:solidFill>
              </a:rPr>
              <a:t>website </a:t>
            </a:r>
            <a:r>
              <a:rPr lang="en-US" sz="1700" i="1" dirty="0">
                <a:solidFill>
                  <a:schemeClr val="accent6"/>
                </a:solidFill>
              </a:rPr>
              <a:t>by 1/11</a:t>
            </a:r>
          </a:p>
          <a:p>
            <a:r>
              <a:rPr lang="en-US" dirty="0" smtClean="0"/>
              <a:t>Survey – Interview and Observation Forms	</a:t>
            </a:r>
            <a:r>
              <a:rPr lang="en-US" sz="1700" i="1" dirty="0" smtClean="0">
                <a:solidFill>
                  <a:schemeClr val="accent6"/>
                </a:solidFill>
              </a:rPr>
              <a:t>will </a:t>
            </a:r>
            <a:r>
              <a:rPr lang="en-US" sz="1700" i="1" dirty="0">
                <a:solidFill>
                  <a:schemeClr val="accent6"/>
                </a:solidFill>
              </a:rPr>
              <a:t>be updated soon &amp; posted to </a:t>
            </a:r>
            <a:r>
              <a:rPr lang="en-US" sz="1700" i="1" dirty="0" smtClean="0">
                <a:solidFill>
                  <a:schemeClr val="accent6"/>
                </a:solidFill>
              </a:rPr>
              <a:t>website </a:t>
            </a:r>
            <a:r>
              <a:rPr lang="en-US" sz="1700" i="1" dirty="0">
                <a:solidFill>
                  <a:schemeClr val="accent6"/>
                </a:solidFill>
              </a:rPr>
              <a:t>by 1/11</a:t>
            </a:r>
          </a:p>
          <a:p>
            <a:r>
              <a:rPr lang="en-US" dirty="0" smtClean="0"/>
              <a:t>Chronic Homeless Definition Documentation  </a:t>
            </a:r>
            <a:r>
              <a:rPr lang="en-US" sz="1700" i="1" dirty="0">
                <a:solidFill>
                  <a:schemeClr val="accent6"/>
                </a:solidFill>
              </a:rPr>
              <a:t>will be updated soon &amp; posted </a:t>
            </a:r>
            <a:r>
              <a:rPr lang="en-US" sz="1700" i="1" dirty="0" smtClean="0">
                <a:solidFill>
                  <a:schemeClr val="accent6"/>
                </a:solidFill>
              </a:rPr>
              <a:t>within a week of 1/19</a:t>
            </a:r>
            <a:endParaRPr lang="en-US" sz="1700" i="1" dirty="0">
              <a:solidFill>
                <a:schemeClr val="accent6"/>
              </a:solidFill>
            </a:endParaRPr>
          </a:p>
          <a:p>
            <a:r>
              <a:rPr lang="en-US" dirty="0" smtClean="0"/>
              <a:t>January 2016 Housing Inventory Chart (HIC)   </a:t>
            </a:r>
            <a:r>
              <a:rPr lang="en-US" sz="1700" i="1" dirty="0" smtClean="0">
                <a:solidFill>
                  <a:schemeClr val="accent6"/>
                </a:solidFill>
              </a:rPr>
              <a:t>will be sent to PIT leads, COC &amp; ETH leads last week of January</a:t>
            </a:r>
            <a:endParaRPr lang="en-US" sz="1700" i="1" dirty="0">
              <a:solidFill>
                <a:schemeClr val="accent6"/>
              </a:solidFill>
            </a:endParaRPr>
          </a:p>
        </p:txBody>
      </p:sp>
    </p:spTree>
    <p:extLst>
      <p:ext uri="{BB962C8B-B14F-4D97-AF65-F5344CB8AC3E}">
        <p14:creationId xmlns:p14="http://schemas.microsoft.com/office/powerpoint/2010/main" val="42164089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Point-in-Time Training #2</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Scheduled for Monday, January 11, 2016 from 1:00 – 2:30pm.</a:t>
            </a:r>
          </a:p>
          <a:p>
            <a:pPr>
              <a:lnSpc>
                <a:spcPct val="120000"/>
              </a:lnSpc>
            </a:pPr>
            <a:r>
              <a:rPr lang="en-US" dirty="0" smtClean="0"/>
              <a:t>The training will be conducted via go-to webinar, recorded, and posted on the website.</a:t>
            </a:r>
          </a:p>
          <a:p>
            <a:pPr>
              <a:lnSpc>
                <a:spcPct val="120000"/>
              </a:lnSpc>
            </a:pPr>
            <a:r>
              <a:rPr lang="en-US" dirty="0" smtClean="0"/>
              <a:t>The agenda items will include:</a:t>
            </a:r>
          </a:p>
          <a:p>
            <a:pPr lvl="1">
              <a:lnSpc>
                <a:spcPct val="120000"/>
              </a:lnSpc>
              <a:buFont typeface="Courier New" panose="02070309020205020404" pitchFamily="49" charset="0"/>
              <a:buChar char="o"/>
            </a:pPr>
            <a:r>
              <a:rPr lang="en-US" dirty="0" smtClean="0"/>
              <a:t>Data Collection Requirements</a:t>
            </a:r>
          </a:p>
          <a:p>
            <a:pPr lvl="2">
              <a:lnSpc>
                <a:spcPct val="120000"/>
              </a:lnSpc>
              <a:buFont typeface="Courier New" panose="02070309020205020404" pitchFamily="49" charset="0"/>
              <a:buChar char="o"/>
            </a:pPr>
            <a:r>
              <a:rPr lang="en-US" dirty="0" smtClean="0"/>
              <a:t>Sheltered count and unsheltered count</a:t>
            </a:r>
          </a:p>
          <a:p>
            <a:pPr lvl="2">
              <a:lnSpc>
                <a:spcPct val="120000"/>
              </a:lnSpc>
              <a:buFont typeface="Courier New" panose="02070309020205020404" pitchFamily="49" charset="0"/>
              <a:buChar char="o"/>
            </a:pPr>
            <a:r>
              <a:rPr lang="en-US" dirty="0" smtClean="0"/>
              <a:t>HMIS agencies and non-HMIS agencies</a:t>
            </a:r>
          </a:p>
          <a:p>
            <a:pPr lvl="1">
              <a:lnSpc>
                <a:spcPct val="120000"/>
              </a:lnSpc>
              <a:buFont typeface="Courier New" panose="02070309020205020404" pitchFamily="49" charset="0"/>
              <a:buChar char="o"/>
            </a:pPr>
            <a:r>
              <a:rPr lang="en-US" dirty="0" smtClean="0"/>
              <a:t>Google Tool </a:t>
            </a:r>
          </a:p>
          <a:p>
            <a:pPr lvl="1">
              <a:lnSpc>
                <a:spcPct val="120000"/>
              </a:lnSpc>
              <a:buFont typeface="Courier New" panose="02070309020205020404" pitchFamily="49" charset="0"/>
              <a:buChar char="o"/>
            </a:pPr>
            <a:r>
              <a:rPr lang="en-US" dirty="0" smtClean="0"/>
              <a:t>Review service based count process</a:t>
            </a:r>
          </a:p>
          <a:p>
            <a:pPr lvl="1">
              <a:lnSpc>
                <a:spcPct val="120000"/>
              </a:lnSpc>
              <a:buFont typeface="Courier New" panose="02070309020205020404" pitchFamily="49" charset="0"/>
              <a:buChar char="o"/>
            </a:pPr>
            <a:r>
              <a:rPr lang="en-US" dirty="0" smtClean="0"/>
              <a:t>Survey collection: interview &amp; observation</a:t>
            </a:r>
          </a:p>
          <a:p>
            <a:pPr lvl="1">
              <a:lnSpc>
                <a:spcPct val="120000"/>
              </a:lnSpc>
              <a:buFont typeface="Courier New" panose="02070309020205020404" pitchFamily="49" charset="0"/>
              <a:buChar char="o"/>
            </a:pPr>
            <a:r>
              <a:rPr lang="en-US" dirty="0" smtClean="0"/>
              <a:t>De-duplication chart</a:t>
            </a:r>
          </a:p>
          <a:p>
            <a:pPr lvl="1">
              <a:lnSpc>
                <a:spcPct val="120000"/>
              </a:lnSpc>
              <a:buFont typeface="Courier New" panose="02070309020205020404" pitchFamily="49" charset="0"/>
              <a:buChar char="o"/>
            </a:pPr>
            <a:r>
              <a:rPr lang="en-US" dirty="0" smtClean="0"/>
              <a:t>Deadlines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1559445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1059402"/>
          </a:xfrm>
        </p:spPr>
        <p:txBody>
          <a:bodyPr>
            <a:normAutofit fontScale="90000"/>
          </a:bodyPr>
          <a:lstStyle/>
          <a:p>
            <a:r>
              <a:rPr lang="en-US" sz="4000" b="1" dirty="0" smtClean="0"/>
              <a:t>Point-in-Time Training: Non WISP Data Collection</a:t>
            </a:r>
            <a:endParaRPr lang="en-US" sz="4000" b="1" dirty="0"/>
          </a:p>
        </p:txBody>
      </p:sp>
      <p:sp>
        <p:nvSpPr>
          <p:cNvPr id="3" name="Content Placeholder 2"/>
          <p:cNvSpPr>
            <a:spLocks noGrp="1"/>
          </p:cNvSpPr>
          <p:nvPr>
            <p:ph idx="1"/>
          </p:nvPr>
        </p:nvSpPr>
        <p:spPr>
          <a:xfrm>
            <a:off x="710214" y="1775534"/>
            <a:ext cx="10688714" cy="4518734"/>
          </a:xfrm>
        </p:spPr>
        <p:txBody>
          <a:bodyPr>
            <a:normAutofit/>
          </a:bodyPr>
          <a:lstStyle/>
          <a:p>
            <a:pPr>
              <a:lnSpc>
                <a:spcPct val="120000"/>
              </a:lnSpc>
            </a:pPr>
            <a:r>
              <a:rPr lang="en-US" dirty="0"/>
              <a:t>Scheduled for </a:t>
            </a:r>
            <a:r>
              <a:rPr lang="en-US" dirty="0" smtClean="0"/>
              <a:t>Thursday, January 14</a:t>
            </a:r>
            <a:r>
              <a:rPr lang="en-US" baseline="30000" dirty="0" smtClean="0"/>
              <a:t>th</a:t>
            </a:r>
            <a:r>
              <a:rPr lang="en-US" dirty="0" smtClean="0"/>
              <a:t> from 9:00 – 10:30 am.</a:t>
            </a:r>
            <a:endParaRPr lang="en-US" dirty="0"/>
          </a:p>
          <a:p>
            <a:pPr>
              <a:lnSpc>
                <a:spcPct val="120000"/>
              </a:lnSpc>
            </a:pPr>
            <a:r>
              <a:rPr lang="en-US" dirty="0"/>
              <a:t>The training will be conducted via go-to webinar, recorded, and posted on the website.</a:t>
            </a:r>
          </a:p>
          <a:p>
            <a:pPr>
              <a:lnSpc>
                <a:spcPct val="120000"/>
              </a:lnSpc>
            </a:pPr>
            <a:r>
              <a:rPr lang="en-US" dirty="0"/>
              <a:t>The agenda items will include:</a:t>
            </a:r>
          </a:p>
          <a:p>
            <a:pPr lvl="1">
              <a:lnSpc>
                <a:spcPct val="120000"/>
              </a:lnSpc>
              <a:buFont typeface="Courier New" panose="02070309020205020404" pitchFamily="49" charset="0"/>
              <a:buChar char="o"/>
            </a:pPr>
            <a:r>
              <a:rPr lang="en-US" dirty="0"/>
              <a:t>Data Collection Requirements</a:t>
            </a:r>
          </a:p>
          <a:p>
            <a:pPr lvl="2">
              <a:lnSpc>
                <a:spcPct val="120000"/>
              </a:lnSpc>
              <a:buFont typeface="Courier New" panose="02070309020205020404" pitchFamily="49" charset="0"/>
              <a:buChar char="o"/>
            </a:pPr>
            <a:r>
              <a:rPr lang="en-US" dirty="0"/>
              <a:t>Sheltered count and unsheltered count</a:t>
            </a:r>
          </a:p>
          <a:p>
            <a:pPr lvl="2">
              <a:lnSpc>
                <a:spcPct val="120000"/>
              </a:lnSpc>
              <a:buFont typeface="Courier New" panose="02070309020205020404" pitchFamily="49" charset="0"/>
              <a:buChar char="o"/>
            </a:pPr>
            <a:r>
              <a:rPr lang="en-US" dirty="0" smtClean="0"/>
              <a:t>ONLY Non-HMIS Agencies</a:t>
            </a:r>
            <a:endParaRPr lang="en-US" dirty="0"/>
          </a:p>
          <a:p>
            <a:pPr lvl="1">
              <a:lnSpc>
                <a:spcPct val="120000"/>
              </a:lnSpc>
              <a:buFont typeface="Courier New" panose="02070309020205020404" pitchFamily="49" charset="0"/>
              <a:buChar char="o"/>
            </a:pPr>
            <a:r>
              <a:rPr lang="en-US" dirty="0"/>
              <a:t>Google Tool </a:t>
            </a:r>
          </a:p>
          <a:p>
            <a:pPr lvl="1">
              <a:lnSpc>
                <a:spcPct val="120000"/>
              </a:lnSpc>
              <a:buFont typeface="Courier New" panose="02070309020205020404" pitchFamily="49" charset="0"/>
              <a:buChar char="o"/>
            </a:pPr>
            <a:r>
              <a:rPr lang="en-US" dirty="0"/>
              <a:t>Review service based count process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80933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1059402"/>
          </a:xfrm>
        </p:spPr>
        <p:txBody>
          <a:bodyPr>
            <a:normAutofit/>
          </a:bodyPr>
          <a:lstStyle/>
          <a:p>
            <a:r>
              <a:rPr lang="en-US" sz="4000" b="1" dirty="0" smtClean="0"/>
              <a:t>Chronic Homeless Definition Training</a:t>
            </a:r>
            <a:endParaRPr lang="en-US" sz="4000" b="1" dirty="0"/>
          </a:p>
        </p:txBody>
      </p:sp>
      <p:sp>
        <p:nvSpPr>
          <p:cNvPr id="3" name="Content Placeholder 2"/>
          <p:cNvSpPr>
            <a:spLocks noGrp="1"/>
          </p:cNvSpPr>
          <p:nvPr>
            <p:ph idx="1"/>
          </p:nvPr>
        </p:nvSpPr>
        <p:spPr>
          <a:xfrm>
            <a:off x="710214" y="1775534"/>
            <a:ext cx="10688714" cy="4518734"/>
          </a:xfrm>
        </p:spPr>
        <p:txBody>
          <a:bodyPr>
            <a:normAutofit/>
          </a:bodyPr>
          <a:lstStyle/>
          <a:p>
            <a:pPr>
              <a:lnSpc>
                <a:spcPct val="120000"/>
              </a:lnSpc>
            </a:pPr>
            <a:r>
              <a:rPr lang="en-US" dirty="0"/>
              <a:t>Scheduled for </a:t>
            </a:r>
            <a:r>
              <a:rPr lang="en-US" dirty="0" smtClean="0"/>
              <a:t>Tuesday, January 19</a:t>
            </a:r>
            <a:r>
              <a:rPr lang="en-US" baseline="30000" dirty="0" smtClean="0"/>
              <a:t>th</a:t>
            </a:r>
            <a:r>
              <a:rPr lang="en-US" dirty="0" smtClean="0"/>
              <a:t> from 9:00 – 10:30 am.</a:t>
            </a:r>
            <a:endParaRPr lang="en-US" dirty="0"/>
          </a:p>
          <a:p>
            <a:pPr>
              <a:lnSpc>
                <a:spcPct val="120000"/>
              </a:lnSpc>
            </a:pPr>
            <a:r>
              <a:rPr lang="en-US" dirty="0"/>
              <a:t>The training will be conducted via go-to webinar, recorded, and posted on the website.</a:t>
            </a:r>
          </a:p>
          <a:p>
            <a:pPr>
              <a:lnSpc>
                <a:spcPct val="120000"/>
              </a:lnSpc>
            </a:pPr>
            <a:r>
              <a:rPr lang="en-US" dirty="0"/>
              <a:t>The agenda items will include:</a:t>
            </a:r>
          </a:p>
          <a:p>
            <a:pPr lvl="1">
              <a:lnSpc>
                <a:spcPct val="120000"/>
              </a:lnSpc>
              <a:buFont typeface="Courier New" panose="02070309020205020404" pitchFamily="49" charset="0"/>
              <a:buChar char="o"/>
            </a:pPr>
            <a:r>
              <a:rPr lang="en-US" dirty="0" smtClean="0"/>
              <a:t>Chronic Homeless Definition </a:t>
            </a:r>
          </a:p>
          <a:p>
            <a:pPr lvl="1">
              <a:lnSpc>
                <a:spcPct val="120000"/>
              </a:lnSpc>
              <a:buFont typeface="Courier New" panose="02070309020205020404" pitchFamily="49" charset="0"/>
              <a:buChar char="o"/>
            </a:pPr>
            <a:r>
              <a:rPr lang="en-US" dirty="0" smtClean="0"/>
              <a:t>Documentation requirements</a:t>
            </a:r>
            <a:endParaRPr lang="en-US" dirty="0"/>
          </a:p>
          <a:p>
            <a:pPr marL="548640" lvl="2" indent="0">
              <a:lnSpc>
                <a:spcPct val="120000"/>
              </a:lnSpc>
              <a:buNone/>
            </a:pPr>
            <a:r>
              <a:rPr lang="en-US" dirty="0"/>
              <a:t/>
            </a:r>
            <a:br>
              <a:rPr lang="en-US" dirty="0"/>
            </a:br>
            <a:r>
              <a:rPr lang="en-US" dirty="0"/>
              <a:t/>
            </a:r>
            <a:br>
              <a:rPr lang="en-US" dirty="0"/>
            </a:br>
            <a:r>
              <a:rPr lang="en-US" dirty="0"/>
              <a:t>This training will be Part 1 of a two part training. The second part will be conducted by </a:t>
            </a:r>
            <a:r>
              <a:rPr lang="en-US" dirty="0" smtClean="0"/>
              <a:t>ICA on Friday, January 22</a:t>
            </a:r>
            <a:r>
              <a:rPr lang="en-US" baseline="30000" dirty="0" smtClean="0"/>
              <a:t>nd</a:t>
            </a:r>
            <a:r>
              <a:rPr lang="en-US" dirty="0" smtClean="0"/>
              <a:t> 11 am - noon. </a:t>
            </a:r>
            <a:r>
              <a:rPr lang="en-US" dirty="0"/>
              <a:t>The ICA training will include </a:t>
            </a:r>
            <a:r>
              <a:rPr lang="en-US" dirty="0" smtClean="0"/>
              <a:t>scenarios </a:t>
            </a:r>
            <a:r>
              <a:rPr lang="en-US" dirty="0"/>
              <a:t>&amp; data entry related to the </a:t>
            </a:r>
            <a:r>
              <a:rPr lang="en-US" dirty="0" smtClean="0"/>
              <a:t>Chronic </a:t>
            </a:r>
            <a:r>
              <a:rPr lang="en-US" dirty="0"/>
              <a:t>Homeless definition.</a:t>
            </a: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4831619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2784629"/>
            <a:ext cx="11165150" cy="757561"/>
          </a:xfrm>
        </p:spPr>
        <p:txBody>
          <a:bodyPr>
            <a:noAutofit/>
          </a:bodyPr>
          <a:lstStyle/>
          <a:p>
            <a:pPr algn="ctr"/>
            <a:r>
              <a:rPr lang="en-US" sz="7200" b="1" dirty="0" smtClean="0"/>
              <a:t>Questions?</a:t>
            </a:r>
            <a:endParaRPr lang="en-US" sz="7200" b="1" dirty="0"/>
          </a:p>
        </p:txBody>
      </p:sp>
      <p:sp>
        <p:nvSpPr>
          <p:cNvPr id="3" name="Content Placeholder 2"/>
          <p:cNvSpPr>
            <a:spLocks noGrp="1"/>
          </p:cNvSpPr>
          <p:nvPr>
            <p:ph idx="1"/>
          </p:nvPr>
        </p:nvSpPr>
        <p:spPr>
          <a:xfrm>
            <a:off x="710214" y="1509204"/>
            <a:ext cx="10688714" cy="4785064"/>
          </a:xfrm>
        </p:spPr>
        <p:txBody>
          <a:bodyPr>
            <a:normAutofit/>
          </a:bodyPr>
          <a:lstStyle/>
          <a:p>
            <a:pPr lvl="1">
              <a:lnSpc>
                <a:spcPct val="120000"/>
              </a:lnSpc>
              <a:buFont typeface="Wingdings" panose="05000000000000000000" pitchFamily="2" charset="2"/>
              <a:buChar char="Ø"/>
            </a:pPr>
            <a:endParaRPr lang="en-US" sz="1000" b="1" dirty="0"/>
          </a:p>
          <a:p>
            <a:pPr marL="45720" indent="0">
              <a:lnSpc>
                <a:spcPct val="120000"/>
              </a:lnSpc>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625287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a:t>
            </a:r>
            <a:endParaRPr lang="en-US" b="1" dirty="0"/>
          </a:p>
        </p:txBody>
      </p:sp>
      <p:sp>
        <p:nvSpPr>
          <p:cNvPr id="3" name="Content Placeholder 2"/>
          <p:cNvSpPr>
            <a:spLocks noGrp="1"/>
          </p:cNvSpPr>
          <p:nvPr>
            <p:ph idx="1"/>
          </p:nvPr>
        </p:nvSpPr>
        <p:spPr/>
        <p:txBody>
          <a:bodyPr/>
          <a:lstStyle/>
          <a:p>
            <a:r>
              <a:rPr lang="en-US" dirty="0" smtClean="0"/>
              <a:t>Why do we do the point-in-time?</a:t>
            </a:r>
          </a:p>
          <a:p>
            <a:r>
              <a:rPr lang="en-US" dirty="0" smtClean="0"/>
              <a:t>Why do we go outside in the middle of the night?</a:t>
            </a:r>
          </a:p>
          <a:p>
            <a:r>
              <a:rPr lang="en-US" dirty="0" smtClean="0"/>
              <a:t>Why do we have to go out so late?</a:t>
            </a:r>
          </a:p>
          <a:p>
            <a:r>
              <a:rPr lang="en-US" dirty="0"/>
              <a:t>Why do we do this two times a year?</a:t>
            </a:r>
          </a:p>
          <a:p>
            <a:r>
              <a:rPr lang="en-US" dirty="0"/>
              <a:t>Why do we do this in the middle of winter?</a:t>
            </a:r>
          </a:p>
          <a:p>
            <a:r>
              <a:rPr lang="en-US" dirty="0" smtClean="0"/>
              <a:t>Why do we have to drive to the middle of nowhere?</a:t>
            </a:r>
          </a:p>
          <a:p>
            <a:r>
              <a:rPr lang="en-US" dirty="0" smtClean="0"/>
              <a:t>Why do we have to wake people up when they are sleeping?</a:t>
            </a:r>
          </a:p>
          <a:p>
            <a:r>
              <a:rPr lang="en-US" dirty="0" smtClean="0"/>
              <a:t>Why do we have to ask all these questions?</a:t>
            </a:r>
          </a:p>
        </p:txBody>
      </p:sp>
    </p:spTree>
    <p:extLst>
      <p:ext uri="{BB962C8B-B14F-4D97-AF65-F5344CB8AC3E}">
        <p14:creationId xmlns:p14="http://schemas.microsoft.com/office/powerpoint/2010/main" val="540578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do the Point-in-Time?</a:t>
            </a:r>
            <a:endParaRPr lang="en-US" dirty="0"/>
          </a:p>
        </p:txBody>
      </p:sp>
      <p:sp>
        <p:nvSpPr>
          <p:cNvPr id="3" name="Content Placeholder 2"/>
          <p:cNvSpPr>
            <a:spLocks noGrp="1"/>
          </p:cNvSpPr>
          <p:nvPr>
            <p:ph idx="1"/>
          </p:nvPr>
        </p:nvSpPr>
        <p:spPr>
          <a:xfrm>
            <a:off x="878889" y="1722269"/>
            <a:ext cx="10608815" cy="4607510"/>
          </a:xfrm>
        </p:spPr>
        <p:txBody>
          <a:bodyPr>
            <a:normAutofit/>
          </a:bodyPr>
          <a:lstStyle/>
          <a:p>
            <a:r>
              <a:rPr lang="en-US" dirty="0" smtClean="0"/>
              <a:t>We need to better understand who is accessing services and who is not “in the system” and why. </a:t>
            </a:r>
          </a:p>
          <a:p>
            <a:r>
              <a:rPr lang="en-US" dirty="0"/>
              <a:t> </a:t>
            </a:r>
            <a:r>
              <a:rPr lang="en-US" dirty="0" smtClean="0"/>
              <a:t>Data </a:t>
            </a:r>
            <a:r>
              <a:rPr lang="en-US" dirty="0"/>
              <a:t>collected on sheltered and unsheltered people experiencing </a:t>
            </a:r>
            <a:r>
              <a:rPr lang="en-US" dirty="0" smtClean="0"/>
              <a:t>homelessness </a:t>
            </a:r>
            <a:r>
              <a:rPr lang="en-US" dirty="0"/>
              <a:t>can help individual service providers, the local continua, and the Balance of State Continuum of Care (BOSCOC</a:t>
            </a:r>
            <a:r>
              <a:rPr lang="en-US" dirty="0" smtClean="0"/>
              <a:t>):</a:t>
            </a:r>
          </a:p>
          <a:p>
            <a:pPr lvl="1"/>
            <a:r>
              <a:rPr lang="en-US" dirty="0" smtClean="0"/>
              <a:t>Justify </a:t>
            </a:r>
            <a:r>
              <a:rPr lang="en-US" dirty="0"/>
              <a:t>requests for additional resources;</a:t>
            </a:r>
          </a:p>
          <a:p>
            <a:pPr lvl="1"/>
            <a:r>
              <a:rPr lang="en-US" dirty="0"/>
              <a:t>Raise public awareness of homelessness in the community;</a:t>
            </a:r>
          </a:p>
          <a:p>
            <a:pPr lvl="1"/>
            <a:r>
              <a:rPr lang="en-US" dirty="0"/>
              <a:t>Plan future services geared toward meeting the needs of unsheltered people;</a:t>
            </a:r>
          </a:p>
          <a:p>
            <a:pPr lvl="1"/>
            <a:r>
              <a:rPr lang="en-US" dirty="0"/>
              <a:t>Allocate resources across jurisdictions, service providers, or programs for different subgroups of persons experiencing homelessness;</a:t>
            </a:r>
          </a:p>
          <a:p>
            <a:pPr lvl="1"/>
            <a:r>
              <a:rPr lang="en-US" dirty="0"/>
              <a:t>Analyze trends and measure performance toward preventing and ending homelessness; and</a:t>
            </a:r>
          </a:p>
          <a:p>
            <a:pPr lvl="1"/>
            <a:r>
              <a:rPr lang="en-US" dirty="0"/>
              <a:t>Comply with reporting requirements from the BOSCOC, WI </a:t>
            </a:r>
            <a:r>
              <a:rPr lang="en-US" dirty="0" smtClean="0"/>
              <a:t>DEHCR, </a:t>
            </a:r>
            <a:r>
              <a:rPr lang="en-US" dirty="0"/>
              <a:t>HUD, other </a:t>
            </a:r>
            <a:r>
              <a:rPr lang="en-US" dirty="0" smtClean="0"/>
              <a:t>funders</a:t>
            </a:r>
            <a:r>
              <a:rPr lang="en-US" dirty="0"/>
              <a:t>, and local stakeholders.</a:t>
            </a:r>
          </a:p>
        </p:txBody>
      </p:sp>
    </p:spTree>
    <p:extLst>
      <p:ext uri="{BB962C8B-B14F-4D97-AF65-F5344CB8AC3E}">
        <p14:creationId xmlns:p14="http://schemas.microsoft.com/office/powerpoint/2010/main" val="1622113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Requirements</a:t>
            </a:r>
            <a:endParaRPr lang="en-US" b="1" dirty="0"/>
          </a:p>
        </p:txBody>
      </p:sp>
      <p:sp>
        <p:nvSpPr>
          <p:cNvPr id="3" name="Content Placeholder 2"/>
          <p:cNvSpPr>
            <a:spLocks noGrp="1"/>
          </p:cNvSpPr>
          <p:nvPr>
            <p:ph idx="1"/>
          </p:nvPr>
        </p:nvSpPr>
        <p:spPr>
          <a:xfrm>
            <a:off x="834502" y="1660124"/>
            <a:ext cx="10181370" cy="4435876"/>
          </a:xfrm>
        </p:spPr>
        <p:txBody>
          <a:bodyPr>
            <a:normAutofit/>
          </a:bodyPr>
          <a:lstStyle/>
          <a:p>
            <a:r>
              <a:rPr lang="en-US" dirty="0"/>
              <a:t>In the </a:t>
            </a:r>
            <a:r>
              <a:rPr lang="en-US" dirty="0" err="1"/>
              <a:t>CoC</a:t>
            </a:r>
            <a:r>
              <a:rPr lang="en-US" dirty="0"/>
              <a:t> Program interim rule HUD </a:t>
            </a:r>
            <a:r>
              <a:rPr lang="en-US" dirty="0" smtClean="0"/>
              <a:t>defines </a:t>
            </a:r>
            <a:r>
              <a:rPr lang="en-US" dirty="0"/>
              <a:t>the PIT count as “count of sheltered and unsheltered homeless persons carried out on one night in the last 10 calendar days of January or at such other time as required by HUD” (24 CFR 578.3). </a:t>
            </a:r>
            <a:endParaRPr lang="en-US" dirty="0" smtClean="0"/>
          </a:p>
          <a:p>
            <a:r>
              <a:rPr lang="en-US" dirty="0" smtClean="0"/>
              <a:t>HUD </a:t>
            </a:r>
            <a:r>
              <a:rPr lang="en-US" dirty="0"/>
              <a:t>outlined </a:t>
            </a:r>
            <a:r>
              <a:rPr lang="en-US" dirty="0" err="1"/>
              <a:t>CoC</a:t>
            </a:r>
            <a:r>
              <a:rPr lang="en-US" dirty="0"/>
              <a:t> planning requirements in 24 CFR 578.7(c)(2):</a:t>
            </a:r>
          </a:p>
          <a:p>
            <a:pPr lvl="1"/>
            <a:r>
              <a:rPr lang="en-US" dirty="0" smtClean="0"/>
              <a:t>Planning </a:t>
            </a:r>
            <a:r>
              <a:rPr lang="en-US" dirty="0"/>
              <a:t>for and conducting, at least biennially, a point-in-time count of homeless persons within the geographic area that meets the following </a:t>
            </a:r>
            <a:r>
              <a:rPr lang="en-US" dirty="0" smtClean="0"/>
              <a:t>requirements:</a:t>
            </a:r>
          </a:p>
          <a:p>
            <a:pPr lvl="2"/>
            <a:r>
              <a:rPr lang="en-US" dirty="0" smtClean="0"/>
              <a:t>Homeless </a:t>
            </a:r>
            <a:r>
              <a:rPr lang="en-US" dirty="0"/>
              <a:t>persons who are living in a place not designed or ordinarily used as a regular sleeping accommodation for humans must be counted as unsheltered homeless </a:t>
            </a:r>
            <a:r>
              <a:rPr lang="en-US" dirty="0" smtClean="0"/>
              <a:t>persons.</a:t>
            </a:r>
          </a:p>
          <a:p>
            <a:pPr lvl="2"/>
            <a:r>
              <a:rPr lang="en-US" dirty="0" smtClean="0"/>
              <a:t>Persons </a:t>
            </a:r>
            <a:r>
              <a:rPr lang="en-US" dirty="0"/>
              <a:t>living in emergency shelters and transitional housing projects must be counted as sheltered homeless persons</a:t>
            </a:r>
            <a:r>
              <a:rPr lang="en-US" dirty="0" smtClean="0"/>
              <a:t>.</a:t>
            </a:r>
          </a:p>
          <a:p>
            <a:pPr lvl="2"/>
            <a:r>
              <a:rPr lang="en-US" dirty="0" smtClean="0"/>
              <a:t> Other </a:t>
            </a:r>
            <a:r>
              <a:rPr lang="en-US" dirty="0"/>
              <a:t>requirements established by HUD by Notice</a:t>
            </a:r>
            <a:r>
              <a:rPr lang="en-US" dirty="0" smtClean="0"/>
              <a:t>.</a:t>
            </a:r>
          </a:p>
          <a:p>
            <a:pPr marL="548640" lvl="2" indent="0">
              <a:buNone/>
            </a:pPr>
            <a:endParaRPr lang="en-US" dirty="0" smtClean="0">
              <a:hlinkClick r:id="rId2"/>
            </a:endParaRPr>
          </a:p>
          <a:p>
            <a:pPr marL="548640" lvl="2" indent="0">
              <a:buNone/>
            </a:pPr>
            <a:r>
              <a:rPr lang="en-US" dirty="0" smtClean="0">
                <a:hlinkClick r:id="rId2"/>
              </a:rPr>
              <a:t>https</a:t>
            </a:r>
            <a:r>
              <a:rPr lang="en-US" dirty="0">
                <a:hlinkClick r:id="rId2"/>
              </a:rPr>
              <a:t>://</a:t>
            </a:r>
            <a:r>
              <a:rPr lang="en-US" dirty="0" smtClean="0">
                <a:hlinkClick r:id="rId2"/>
              </a:rPr>
              <a:t>www.hudexchange.info/resources/documents/CoCProgramInterimRule_FormattedVersion.pdf</a:t>
            </a:r>
            <a:r>
              <a:rPr lang="en-US" dirty="0" smtClean="0"/>
              <a:t> </a:t>
            </a:r>
            <a:endParaRPr lang="en-US" dirty="0"/>
          </a:p>
        </p:txBody>
      </p:sp>
    </p:spTree>
    <p:extLst>
      <p:ext uri="{BB962C8B-B14F-4D97-AF65-F5344CB8AC3E}">
        <p14:creationId xmlns:p14="http://schemas.microsoft.com/office/powerpoint/2010/main" val="1322243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2660"/>
            <a:ext cx="9875520" cy="1296140"/>
          </a:xfrm>
        </p:spPr>
        <p:txBody>
          <a:bodyPr>
            <a:normAutofit/>
          </a:bodyPr>
          <a:lstStyle/>
          <a:p>
            <a:r>
              <a:rPr lang="en-US" sz="3600" b="1" dirty="0"/>
              <a:t>Why do we go outside in the middle of the night</a:t>
            </a:r>
            <a:r>
              <a:rPr lang="en-US" sz="3600" b="1" dirty="0" smtClean="0"/>
              <a:t>?</a:t>
            </a:r>
            <a:br>
              <a:rPr lang="en-US" sz="3600" b="1" dirty="0" smtClean="0"/>
            </a:br>
            <a:r>
              <a:rPr lang="en-US" sz="3600" b="1" dirty="0"/>
              <a:t>Why do we have to go out so late</a:t>
            </a:r>
            <a:r>
              <a:rPr lang="en-US" sz="3600" b="1" dirty="0" smtClean="0"/>
              <a:t>?</a:t>
            </a:r>
            <a:endParaRPr lang="en-US" sz="3600" b="1" dirty="0"/>
          </a:p>
        </p:txBody>
      </p:sp>
      <p:sp>
        <p:nvSpPr>
          <p:cNvPr id="3" name="Content Placeholder 2"/>
          <p:cNvSpPr>
            <a:spLocks noGrp="1"/>
          </p:cNvSpPr>
          <p:nvPr>
            <p:ph idx="1"/>
          </p:nvPr>
        </p:nvSpPr>
        <p:spPr>
          <a:xfrm>
            <a:off x="1143000" y="2041864"/>
            <a:ext cx="9872871" cy="4054135"/>
          </a:xfrm>
        </p:spPr>
        <p:txBody>
          <a:bodyPr/>
          <a:lstStyle/>
          <a:p>
            <a:r>
              <a:rPr lang="en-US" dirty="0" smtClean="0"/>
              <a:t>Think of the PIT count like an outreach activity.</a:t>
            </a:r>
          </a:p>
          <a:p>
            <a:r>
              <a:rPr lang="en-US" dirty="0" smtClean="0"/>
              <a:t>People that you are going to interact with during the overnight street count/known location count are sleeping in places not meant for human habitation.  </a:t>
            </a:r>
          </a:p>
          <a:p>
            <a:r>
              <a:rPr lang="en-US" dirty="0" smtClean="0"/>
              <a:t>Some may have attempted to access housing or shelter, but many are “not eligible” or have never tried.</a:t>
            </a:r>
          </a:p>
          <a:p>
            <a:r>
              <a:rPr lang="en-US" dirty="0" smtClean="0"/>
              <a:t>This is your chance to offer assistance and try to provide housing, shelter, or other services to someone that may have not otherwise asked for help.</a:t>
            </a:r>
          </a:p>
          <a:p>
            <a:r>
              <a:rPr lang="en-US" dirty="0" smtClean="0"/>
              <a:t>Remember:  363 days of the year, we ask people to come to us.  2 days a year we go to them.</a:t>
            </a:r>
            <a:endParaRPr lang="en-US" dirty="0"/>
          </a:p>
        </p:txBody>
      </p:sp>
    </p:spTree>
    <p:extLst>
      <p:ext uri="{BB962C8B-B14F-4D97-AF65-F5344CB8AC3E}">
        <p14:creationId xmlns:p14="http://schemas.microsoft.com/office/powerpoint/2010/main" val="4032928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Why do we do this two times a year?</a:t>
            </a:r>
            <a:br>
              <a:rPr lang="en-US" sz="4000" b="1" dirty="0"/>
            </a:br>
            <a:r>
              <a:rPr lang="en-US" sz="4000" b="1" dirty="0"/>
              <a:t>Why do we do this in the middle of winter?</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HUD requires the PIT count every other January.</a:t>
            </a:r>
          </a:p>
          <a:p>
            <a:r>
              <a:rPr lang="en-US" dirty="0" smtClean="0"/>
              <a:t>In the 2015 COC Competition, the Balance of State receives additional points by promising we would conduct a PIT count every January. </a:t>
            </a:r>
          </a:p>
          <a:p>
            <a:r>
              <a:rPr lang="en-US" dirty="0" smtClean="0"/>
              <a:t>The 4 HUD recognized COC’s agreed to conduct a July count in order to more accurately understand the issue of homelessness in Wisconsin. </a:t>
            </a:r>
            <a:endParaRPr lang="en-US" dirty="0"/>
          </a:p>
        </p:txBody>
      </p:sp>
    </p:spTree>
    <p:extLst>
      <p:ext uri="{BB962C8B-B14F-4D97-AF65-F5344CB8AC3E}">
        <p14:creationId xmlns:p14="http://schemas.microsoft.com/office/powerpoint/2010/main" val="4076112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695417"/>
          </a:xfrm>
        </p:spPr>
        <p:txBody>
          <a:bodyPr/>
          <a:lstStyle/>
          <a:p>
            <a:r>
              <a:rPr lang="en-US" b="1" dirty="0" smtClean="0"/>
              <a:t>HUD’s Reason:</a:t>
            </a:r>
            <a:endParaRPr lang="en-US" b="1" dirty="0"/>
          </a:p>
        </p:txBody>
      </p:sp>
      <p:sp>
        <p:nvSpPr>
          <p:cNvPr id="3" name="Content Placeholder 2"/>
          <p:cNvSpPr>
            <a:spLocks noGrp="1"/>
          </p:cNvSpPr>
          <p:nvPr>
            <p:ph idx="1"/>
          </p:nvPr>
        </p:nvSpPr>
        <p:spPr>
          <a:xfrm>
            <a:off x="701337" y="1491448"/>
            <a:ext cx="10750858" cy="4900473"/>
          </a:xfrm>
        </p:spPr>
        <p:txBody>
          <a:bodyPr>
            <a:normAutofit fontScale="70000" lnSpcReduction="20000"/>
          </a:bodyPr>
          <a:lstStyle/>
          <a:p>
            <a:r>
              <a:rPr lang="en-US" dirty="0" smtClean="0"/>
              <a:t>Counting </a:t>
            </a:r>
            <a:r>
              <a:rPr lang="en-US" dirty="0"/>
              <a:t>and interviewing people sleeping in unsheltered locations during the winter months can provide a more precise count of people who are unable or unwilling to access emergency shelter or other crisis response assistance</a:t>
            </a:r>
            <a:r>
              <a:rPr lang="en-US" dirty="0" smtClean="0"/>
              <a:t>.</a:t>
            </a:r>
          </a:p>
          <a:p>
            <a:r>
              <a:rPr lang="en-US" dirty="0" smtClean="0"/>
              <a:t>In </a:t>
            </a:r>
            <a:r>
              <a:rPr lang="en-US" dirty="0"/>
              <a:t>many communities, winter is the season when the public is most concerned about the ability of homeless people to survive, and many </a:t>
            </a:r>
            <a:r>
              <a:rPr lang="en-US" dirty="0" err="1"/>
              <a:t>CoCs</a:t>
            </a:r>
            <a:r>
              <a:rPr lang="en-US" dirty="0"/>
              <a:t> find it easier to recruit volunteers. </a:t>
            </a:r>
            <a:endParaRPr lang="en-US" dirty="0" smtClean="0"/>
          </a:p>
          <a:p>
            <a:r>
              <a:rPr lang="en-US" dirty="0" smtClean="0"/>
              <a:t>A </a:t>
            </a:r>
            <a:r>
              <a:rPr lang="en-US" dirty="0"/>
              <a:t>count on one of the coldest nights of the year can be very effective in raising public awareness of the challenges faced by homeless people without shelter. </a:t>
            </a:r>
            <a:endParaRPr lang="en-US" dirty="0" smtClean="0"/>
          </a:p>
          <a:p>
            <a:r>
              <a:rPr lang="en-US" dirty="0" smtClean="0"/>
              <a:t>Conducting the </a:t>
            </a:r>
            <a:r>
              <a:rPr lang="en-US" dirty="0"/>
              <a:t>count during the end of the month helps to count people who cycle in and out of homelessness and who may be able to pay for temporary housing (e.g., motel) at the beginning of the month when public benefit payments are available but are unable to do so at the end of the month. </a:t>
            </a:r>
            <a:endParaRPr lang="en-US" dirty="0" smtClean="0"/>
          </a:p>
          <a:p>
            <a:r>
              <a:rPr lang="en-US" dirty="0" smtClean="0"/>
              <a:t>Conducting </a:t>
            </a:r>
            <a:r>
              <a:rPr lang="en-US" dirty="0"/>
              <a:t>PIT counts in January ensures that </a:t>
            </a:r>
            <a:r>
              <a:rPr lang="en-US" dirty="0" err="1"/>
              <a:t>CoCs</a:t>
            </a:r>
            <a:r>
              <a:rPr lang="en-US" dirty="0"/>
              <a:t> have sufficient time to compile data and report the information to HUD via the Homelessness Data Exchange (HDX) in advance of the annual </a:t>
            </a:r>
            <a:r>
              <a:rPr lang="en-US" dirty="0" err="1"/>
              <a:t>CoC</a:t>
            </a:r>
            <a:r>
              <a:rPr lang="en-US" dirty="0"/>
              <a:t> Program Competition. This timeframe also provides consistency to the national data HUD receives from </a:t>
            </a:r>
            <a:r>
              <a:rPr lang="en-US" dirty="0" err="1"/>
              <a:t>CoCs</a:t>
            </a:r>
            <a:r>
              <a:rPr lang="en-US" dirty="0"/>
              <a:t>. </a:t>
            </a:r>
            <a:endParaRPr lang="en-US" dirty="0" smtClean="0"/>
          </a:p>
          <a:p>
            <a:r>
              <a:rPr lang="en-US" dirty="0" smtClean="0"/>
              <a:t>Because </a:t>
            </a:r>
            <a:r>
              <a:rPr lang="en-US" dirty="0"/>
              <a:t>it is easier to count people in shelter than on the street –or with a primary nighttime residence that is a public or private place not designed for or ordinarily used as a regular sleeping accommodation for human beings, including a car, park, abandoned building, bus or train station, airport, or camping ground–conducting the count on a night when the shelters are most full will lead to the most accurate count. </a:t>
            </a:r>
            <a:endParaRPr lang="en-US" dirty="0" smtClean="0"/>
          </a:p>
          <a:p>
            <a:r>
              <a:rPr lang="en-US" dirty="0" smtClean="0"/>
              <a:t>HUD </a:t>
            </a:r>
            <a:r>
              <a:rPr lang="en-US" dirty="0"/>
              <a:t>recognizes that, while this approach may improve the overall accuracy of the count, a January PIT count is not intended to represent the extent to which people may be unsheltered at other times during the year or over more than a 1-night period</a:t>
            </a:r>
            <a:r>
              <a:rPr lang="en-US" dirty="0" smtClean="0"/>
              <a:t>.</a:t>
            </a:r>
          </a:p>
          <a:p>
            <a:pPr marL="45720" indent="0">
              <a:buNone/>
            </a:pPr>
            <a:r>
              <a:rPr lang="en-US" dirty="0" smtClean="0">
                <a:hlinkClick r:id="rId2"/>
              </a:rPr>
              <a:t>https</a:t>
            </a:r>
            <a:r>
              <a:rPr lang="en-US" dirty="0">
                <a:hlinkClick r:id="rId2"/>
              </a:rPr>
              <a:t>://</a:t>
            </a:r>
            <a:r>
              <a:rPr lang="en-US" dirty="0" smtClean="0">
                <a:hlinkClick r:id="rId2"/>
              </a:rPr>
              <a:t>www.hudexchange.info/resources/documents/PIT-Count-Methodology-Guide.pdf</a:t>
            </a:r>
            <a:r>
              <a:rPr lang="en-US" dirty="0" smtClean="0"/>
              <a:t>   (page 24)</a:t>
            </a:r>
            <a:endParaRPr lang="en-US" dirty="0"/>
          </a:p>
        </p:txBody>
      </p:sp>
    </p:spTree>
    <p:extLst>
      <p:ext uri="{BB962C8B-B14F-4D97-AF65-F5344CB8AC3E}">
        <p14:creationId xmlns:p14="http://schemas.microsoft.com/office/powerpoint/2010/main" val="2934751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6905</TotalTime>
  <Words>4103</Words>
  <Application>Microsoft Office PowerPoint</Application>
  <PresentationFormat>Widescreen</PresentationFormat>
  <Paragraphs>473</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Corbel</vt:lpstr>
      <vt:lpstr>Courier New</vt:lpstr>
      <vt:lpstr>Wingdings</vt:lpstr>
      <vt:lpstr>Basis</vt:lpstr>
      <vt:lpstr>Balance of State Point in Time Training #1</vt:lpstr>
      <vt:lpstr>Agenda</vt:lpstr>
      <vt:lpstr>What is the PIT?</vt:lpstr>
      <vt:lpstr>Why?</vt:lpstr>
      <vt:lpstr>Why do we do the Point-in-Time?</vt:lpstr>
      <vt:lpstr>Legal Requirements</vt:lpstr>
      <vt:lpstr>Why do we go outside in the middle of the night? Why do we have to go out so late?</vt:lpstr>
      <vt:lpstr>Why do we do this two times a year? Why do we do this in the middle of winter? </vt:lpstr>
      <vt:lpstr>HUD’s Reason:</vt:lpstr>
      <vt:lpstr>Why do we have to drive to the middle of nowhere?</vt:lpstr>
      <vt:lpstr>Why do we have to wake people up when they are sleeping? Why do we have to ask all these questions? </vt:lpstr>
      <vt:lpstr>Results</vt:lpstr>
      <vt:lpstr>Balance of State – January PIT Counts</vt:lpstr>
      <vt:lpstr>PIT Methodology</vt:lpstr>
      <vt:lpstr>Night of the Count</vt:lpstr>
      <vt:lpstr>Geography</vt:lpstr>
      <vt:lpstr>Geography Continued</vt:lpstr>
      <vt:lpstr>Selection of Locations</vt:lpstr>
      <vt:lpstr>Survey Tool</vt:lpstr>
      <vt:lpstr>VI-SPDAT &amp; F-VI-SPDAT</vt:lpstr>
      <vt:lpstr>Post Count Window</vt:lpstr>
      <vt:lpstr>Service Based Counts</vt:lpstr>
      <vt:lpstr>How to Organize a Service Based Count?</vt:lpstr>
      <vt:lpstr>Data Collection – Sheltered Count</vt:lpstr>
      <vt:lpstr>Data Collection – Housing Inventory Chart</vt:lpstr>
      <vt:lpstr>Data Collection – Unsheltered Count</vt:lpstr>
      <vt:lpstr>Data Collection – Deduplication Chart</vt:lpstr>
      <vt:lpstr>Deduplication Chart - Example</vt:lpstr>
      <vt:lpstr>Data Collection – Other</vt:lpstr>
      <vt:lpstr>Post Count PIT Survey</vt:lpstr>
      <vt:lpstr>PIT Lead Responsibilities</vt:lpstr>
      <vt:lpstr>Other Responsible Parties</vt:lpstr>
      <vt:lpstr>Chronic Homeless Definition</vt:lpstr>
      <vt:lpstr>Chronic Homeless Documentation</vt:lpstr>
      <vt:lpstr>Resources &amp; Documents for the Count</vt:lpstr>
      <vt:lpstr>Point-in-Time Training #2</vt:lpstr>
      <vt:lpstr>Point-in-Time Training: Non WISP Data Collection</vt:lpstr>
      <vt:lpstr>Chronic Homeless Definition Training</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State PIT Lead Training #1</dc:title>
  <dc:creator>Carrie Poser</dc:creator>
  <cp:lastModifiedBy>Poser</cp:lastModifiedBy>
  <cp:revision>106</cp:revision>
  <dcterms:created xsi:type="dcterms:W3CDTF">2015-06-24T18:00:19Z</dcterms:created>
  <dcterms:modified xsi:type="dcterms:W3CDTF">2015-12-22T15:36:20Z</dcterms:modified>
</cp:coreProperties>
</file>