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259" r:id="rId3"/>
    <p:sldId id="295" r:id="rId4"/>
    <p:sldId id="284" r:id="rId5"/>
    <p:sldId id="296" r:id="rId6"/>
    <p:sldId id="285" r:id="rId7"/>
    <p:sldId id="288" r:id="rId8"/>
    <p:sldId id="292" r:id="rId9"/>
    <p:sldId id="297" r:id="rId10"/>
    <p:sldId id="293" r:id="rId11"/>
    <p:sldId id="294" r:id="rId12"/>
    <p:sldId id="289" r:id="rId13"/>
    <p:sldId id="298" r:id="rId14"/>
    <p:sldId id="336" r:id="rId15"/>
    <p:sldId id="260" r:id="rId16"/>
    <p:sldId id="261" r:id="rId17"/>
    <p:sldId id="262" r:id="rId18"/>
    <p:sldId id="263" r:id="rId19"/>
    <p:sldId id="282" r:id="rId20"/>
    <p:sldId id="281" r:id="rId21"/>
    <p:sldId id="347" r:id="rId22"/>
    <p:sldId id="348" r:id="rId23"/>
    <p:sldId id="365" r:id="rId24"/>
    <p:sldId id="352" r:id="rId25"/>
    <p:sldId id="366" r:id="rId26"/>
    <p:sldId id="355" r:id="rId27"/>
    <p:sldId id="283" r:id="rId28"/>
    <p:sldId id="265" r:id="rId29"/>
    <p:sldId id="357" r:id="rId30"/>
    <p:sldId id="358" r:id="rId31"/>
    <p:sldId id="359" r:id="rId32"/>
    <p:sldId id="277" r:id="rId33"/>
    <p:sldId id="363" r:id="rId34"/>
    <p:sldId id="268" r:id="rId35"/>
    <p:sldId id="362" r:id="rId36"/>
    <p:sldId id="269" r:id="rId37"/>
    <p:sldId id="364" r:id="rId38"/>
    <p:sldId id="278" r:id="rId39"/>
    <p:sldId id="264" r:id="rId40"/>
    <p:sldId id="270" r:id="rId41"/>
    <p:sldId id="279" r:id="rId42"/>
    <p:sldId id="337" r:id="rId43"/>
    <p:sldId id="338" r:id="rId44"/>
    <p:sldId id="329" r:id="rId45"/>
    <p:sldId id="330" r:id="rId46"/>
    <p:sldId id="290" r:id="rId47"/>
    <p:sldId id="280" r:id="rId48"/>
    <p:sldId id="335" r:id="rId49"/>
    <p:sldId id="367" r:id="rId50"/>
    <p:sldId id="368" r:id="rId51"/>
    <p:sldId id="274"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68" autoAdjust="0"/>
    <p:restoredTop sz="94660"/>
  </p:normalViewPr>
  <p:slideViewPr>
    <p:cSldViewPr snapToGrid="0">
      <p:cViewPr varScale="1">
        <p:scale>
          <a:sx n="86" d="100"/>
          <a:sy n="86" d="100"/>
        </p:scale>
        <p:origin x="8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3E11B-CBB0-4C27-8629-F7D383BDC121}" type="datetimeFigureOut">
              <a:rPr lang="en-US" smtClean="0"/>
              <a:t>1/4/2017</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5C12096D-20AF-4F55-A1CC-5663B73402D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177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311687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08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E11B-CBB0-4C27-8629-F7D383BDC12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3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3E11B-CBB0-4C27-8629-F7D383BDC121}"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7933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3E11B-CBB0-4C27-8629-F7D383BDC121}"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817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3E11B-CBB0-4C27-8629-F7D383BDC121}"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35504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E11B-CBB0-4C27-8629-F7D383BDC121}"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3846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09295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1/4/2017</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80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3E11B-CBB0-4C27-8629-F7D383BDC121}" type="datetimeFigureOut">
              <a:rPr lang="en-US" smtClean="0"/>
              <a:t>1/4/2017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C12096D-20AF-4F55-A1CC-5663B73402D9}" type="slidenum">
              <a:rPr lang="en-US" smtClean="0"/>
              <a:t>‹#›</a:t>
            </a:fld>
            <a:endParaRPr lang="en-US"/>
          </a:p>
        </p:txBody>
      </p:sp>
    </p:spTree>
    <p:extLst>
      <p:ext uri="{BB962C8B-B14F-4D97-AF65-F5344CB8AC3E}">
        <p14:creationId xmlns:p14="http://schemas.microsoft.com/office/powerpoint/2010/main" val="2465148029"/>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calliances.org/wisconsin-data-portal" TargetMode="External"/><Relationship Id="rId2" Type="http://schemas.openxmlformats.org/officeDocument/2006/relationships/hyperlink" Target="http://www.wiboscoc.org/point-in-time.html"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www.hudexchange.info/resource/5162/2015-ahar-part-2-estimates-of-homelessness/" TargetMode="External"/><Relationship Id="rId4" Type="http://schemas.openxmlformats.org/officeDocument/2006/relationships/hyperlink" Target="https://www.hudexchange.info/resources/documents/2016-AHAR-Part-1.pdf"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iboscoc.org/point-in-time.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wiboscoc.org/point-in-time.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endhomelessness.org/library/entry/webinar-counting-youth-in-the-2017-unsheltered-pit-count" TargetMode="External"/><Relationship Id="rId2" Type="http://schemas.openxmlformats.org/officeDocument/2006/relationships/hyperlink" Target="https://www.hudexchange.info/resource/5175/promising-practices-for-counting-youth-experiencing-homelessness-in-the-pit-counts/"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www.usich.gov/tools-for-action/webinar-preparing-for-the-2017-pit-count-promising-practices-for-counting-youth" TargetMode="External"/><Relationship Id="rId4" Type="http://schemas.openxmlformats.org/officeDocument/2006/relationships/hyperlink" Target="http://www.endhomelessness.org/library/entry/webinar-improving-accuracy-in-the-2017-unsheltered-pit-cou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usich.gov/news/voices-of-youth-count-offers-model-for-youth-informed-and-youth-led-homelessness-count" TargetMode="External"/><Relationship Id="rId2" Type="http://schemas.openxmlformats.org/officeDocument/2006/relationships/hyperlink" Target="http://nche.ed.gov/downloads/pit-count-2017.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usich.gov/news/the-true-youth-count-toolkit"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hudexchange.info/resources/documents/CoCProgramInterimRule_FormattedVers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hudexchange.info/resources/documents/PIT-Count-Methodology-Guid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9966960" cy="2846246"/>
          </a:xfrm>
        </p:spPr>
        <p:txBody>
          <a:bodyPr>
            <a:normAutofit/>
          </a:bodyPr>
          <a:lstStyle/>
          <a:p>
            <a:r>
              <a:rPr lang="en-US" sz="6000" dirty="0" smtClean="0"/>
              <a:t>Balance of State</a:t>
            </a:r>
            <a:br>
              <a:rPr lang="en-US" sz="6000" dirty="0" smtClean="0"/>
            </a:br>
            <a:r>
              <a:rPr lang="en-US" sz="6000" dirty="0" smtClean="0"/>
              <a:t>Point in Time</a:t>
            </a:r>
            <a:br>
              <a:rPr lang="en-US" sz="6000" dirty="0" smtClean="0"/>
            </a:br>
            <a:r>
              <a:rPr lang="en-US" sz="6000" dirty="0" smtClean="0"/>
              <a:t>Training #1</a:t>
            </a:r>
            <a:endParaRPr lang="en-US" sz="6000" dirty="0"/>
          </a:p>
        </p:txBody>
      </p:sp>
      <p:sp>
        <p:nvSpPr>
          <p:cNvPr id="3" name="Subtitle 2"/>
          <p:cNvSpPr>
            <a:spLocks noGrp="1"/>
          </p:cNvSpPr>
          <p:nvPr>
            <p:ph type="subTitle" idx="1"/>
          </p:nvPr>
        </p:nvSpPr>
        <p:spPr>
          <a:xfrm>
            <a:off x="1709530" y="4563122"/>
            <a:ext cx="8767860" cy="721310"/>
          </a:xfrm>
        </p:spPr>
        <p:txBody>
          <a:bodyPr/>
          <a:lstStyle/>
          <a:p>
            <a:r>
              <a:rPr lang="en-US" dirty="0" smtClean="0"/>
              <a:t>January 4, 2017</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2856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Why do we have to drive to the middle of nowhere</a:t>
            </a:r>
            <a:r>
              <a:rPr lang="en-US" sz="3600" b="1" dirty="0" smtClean="0"/>
              <a:t>?</a:t>
            </a:r>
            <a:endParaRPr lang="en-US" sz="3600" b="1" dirty="0"/>
          </a:p>
        </p:txBody>
      </p:sp>
      <p:sp>
        <p:nvSpPr>
          <p:cNvPr id="3" name="Content Placeholder 2"/>
          <p:cNvSpPr>
            <a:spLocks noGrp="1"/>
          </p:cNvSpPr>
          <p:nvPr>
            <p:ph idx="1"/>
          </p:nvPr>
        </p:nvSpPr>
        <p:spPr/>
        <p:txBody>
          <a:bodyPr/>
          <a:lstStyle/>
          <a:p>
            <a:r>
              <a:rPr lang="en-US" dirty="0" smtClean="0"/>
              <a:t>The Balance of State </a:t>
            </a:r>
            <a:r>
              <a:rPr lang="en-US" dirty="0" err="1" smtClean="0"/>
              <a:t>CoC</a:t>
            </a:r>
            <a:r>
              <a:rPr lang="en-US" dirty="0" smtClean="0"/>
              <a:t> is required to conduct a PIT in the entire geographic area covered by the Balance of State.</a:t>
            </a:r>
          </a:p>
          <a:p>
            <a:r>
              <a:rPr lang="en-US" dirty="0" smtClean="0"/>
              <a:t>Our territory is divided into 21 local continua.  Each continua has at least 1 person designated as the PIT lead.  That lead is responsible for organizing the PIT, collecting required data, and reporting.</a:t>
            </a:r>
          </a:p>
          <a:p>
            <a:r>
              <a:rPr lang="en-US" u="sng" dirty="0" smtClean="0"/>
              <a:t>Location matters:</a:t>
            </a:r>
          </a:p>
          <a:p>
            <a:pPr lvl="1"/>
            <a:r>
              <a:rPr lang="en-US" dirty="0" smtClean="0"/>
              <a:t>In urban areas (defined as eligible for PATH funds), teams are required to conduct an unsheltered street count.</a:t>
            </a:r>
          </a:p>
          <a:p>
            <a:pPr lvl="1"/>
            <a:r>
              <a:rPr lang="en-US" dirty="0" smtClean="0"/>
              <a:t>In rural areas (defined as not eligible for PATH funds), teams are required to conduct an unsheltered known location count.</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101857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538" y="882376"/>
            <a:ext cx="9658905" cy="1083584"/>
          </a:xfrm>
        </p:spPr>
        <p:txBody>
          <a:bodyPr>
            <a:normAutofit fontScale="90000"/>
          </a:bodyPr>
          <a:lstStyle/>
          <a:p>
            <a:r>
              <a:rPr lang="en-US" sz="4000" b="1" dirty="0"/>
              <a:t>Why do we have to wake people up when they are sleeping</a:t>
            </a:r>
            <a:r>
              <a:rPr lang="en-US" sz="4000" b="1" dirty="0" smtClean="0"/>
              <a:t>?   Why </a:t>
            </a:r>
            <a:r>
              <a:rPr lang="en-US" sz="4000" b="1" dirty="0"/>
              <a:t>do we have to ask all these questions?</a:t>
            </a:r>
            <a:r>
              <a:rPr lang="en-US" dirty="0"/>
              <a:t/>
            </a:r>
            <a:br>
              <a:rPr lang="en-US" dirty="0"/>
            </a:br>
            <a:endParaRPr lang="en-US" dirty="0"/>
          </a:p>
        </p:txBody>
      </p:sp>
      <p:sp>
        <p:nvSpPr>
          <p:cNvPr id="3" name="Content Placeholder 2"/>
          <p:cNvSpPr>
            <a:spLocks noGrp="1"/>
          </p:cNvSpPr>
          <p:nvPr>
            <p:ph idx="1"/>
          </p:nvPr>
        </p:nvSpPr>
        <p:spPr>
          <a:xfrm>
            <a:off x="541538" y="2057400"/>
            <a:ext cx="11043821" cy="4387788"/>
          </a:xfrm>
        </p:spPr>
        <p:txBody>
          <a:bodyPr>
            <a:normAutofit fontScale="85000" lnSpcReduction="20000"/>
          </a:bodyPr>
          <a:lstStyle/>
          <a:p>
            <a:r>
              <a:rPr lang="en-US" dirty="0" err="1"/>
              <a:t>CoCs</a:t>
            </a:r>
            <a:r>
              <a:rPr lang="en-US" dirty="0"/>
              <a:t> must ensure that during the PIT count </a:t>
            </a:r>
            <a:r>
              <a:rPr lang="en-US" dirty="0" smtClean="0"/>
              <a:t>people experiencing homelessness are only counted once. Therefore</a:t>
            </a:r>
            <a:r>
              <a:rPr lang="en-US" dirty="0"/>
              <a:t>, </a:t>
            </a:r>
            <a:r>
              <a:rPr lang="en-US" dirty="0" smtClean="0"/>
              <a:t>we must collect sufficient </a:t>
            </a:r>
            <a:r>
              <a:rPr lang="en-US" dirty="0"/>
              <a:t>information to be able to reliably </a:t>
            </a:r>
            <a:r>
              <a:rPr lang="en-US" dirty="0" err="1"/>
              <a:t>deduplicate</a:t>
            </a:r>
            <a:r>
              <a:rPr lang="en-US" dirty="0"/>
              <a:t> the PIT count (i.e., ensure that the same homeless person was not counted more than once</a:t>
            </a:r>
            <a:r>
              <a:rPr lang="en-US" dirty="0" smtClean="0"/>
              <a:t>).</a:t>
            </a:r>
          </a:p>
          <a:p>
            <a:r>
              <a:rPr lang="en-US" dirty="0"/>
              <a:t>Data quality and deduplication plans must include methods for determining the </a:t>
            </a:r>
            <a:r>
              <a:rPr lang="en-US" dirty="0" smtClean="0"/>
              <a:t>following:</a:t>
            </a:r>
          </a:p>
          <a:p>
            <a:pPr lvl="1">
              <a:buFont typeface="Wingdings" panose="05000000000000000000" pitchFamily="2" charset="2"/>
              <a:buChar char="ü"/>
            </a:pPr>
            <a:r>
              <a:rPr lang="en-US" dirty="0" smtClean="0"/>
              <a:t>Verifying </a:t>
            </a:r>
            <a:r>
              <a:rPr lang="en-US" dirty="0"/>
              <a:t>that persons included in the count are homeless per the PIT count </a:t>
            </a:r>
            <a:r>
              <a:rPr lang="en-US" dirty="0" smtClean="0"/>
              <a:t>requirements</a:t>
            </a:r>
          </a:p>
          <a:p>
            <a:pPr lvl="1">
              <a:buFont typeface="Wingdings" panose="05000000000000000000" pitchFamily="2" charset="2"/>
              <a:buChar char="ü"/>
            </a:pPr>
            <a:r>
              <a:rPr lang="en-US" dirty="0" smtClean="0"/>
              <a:t>Confirming </a:t>
            </a:r>
            <a:r>
              <a:rPr lang="en-US" dirty="0"/>
              <a:t>that all persons identified as homeless in the PIT count were homeless on the single night the </a:t>
            </a:r>
            <a:r>
              <a:rPr lang="en-US" dirty="0" err="1"/>
              <a:t>CoC</a:t>
            </a:r>
            <a:r>
              <a:rPr lang="en-US" dirty="0"/>
              <a:t> designated as its PIT count </a:t>
            </a:r>
            <a:r>
              <a:rPr lang="en-US" dirty="0" smtClean="0"/>
              <a:t>date</a:t>
            </a:r>
          </a:p>
          <a:p>
            <a:pPr lvl="1">
              <a:buFont typeface="Wingdings" panose="05000000000000000000" pitchFamily="2" charset="2"/>
              <a:buChar char="ü"/>
            </a:pPr>
            <a:r>
              <a:rPr lang="en-US" dirty="0" smtClean="0"/>
              <a:t>That </a:t>
            </a:r>
            <a:r>
              <a:rPr lang="en-US" dirty="0"/>
              <a:t>the persons identified as homeless on the </a:t>
            </a:r>
            <a:r>
              <a:rPr lang="en-US" dirty="0" err="1"/>
              <a:t>CoC’s</a:t>
            </a:r>
            <a:r>
              <a:rPr lang="en-US" dirty="0"/>
              <a:t> designated PIT count date were not already counted </a:t>
            </a:r>
            <a:endParaRPr lang="en-US" dirty="0" smtClean="0"/>
          </a:p>
          <a:p>
            <a:r>
              <a:rPr lang="en-US" dirty="0" smtClean="0"/>
              <a:t>If </a:t>
            </a:r>
            <a:r>
              <a:rPr lang="en-US" dirty="0"/>
              <a:t>persons do not meet all of the criteria above, </a:t>
            </a:r>
            <a:r>
              <a:rPr lang="en-US" dirty="0" err="1"/>
              <a:t>CoCs</a:t>
            </a:r>
            <a:r>
              <a:rPr lang="en-US" dirty="0"/>
              <a:t> should exclude the person from their PIT count data reported to HUD. </a:t>
            </a:r>
            <a:endParaRPr lang="en-US" dirty="0" smtClean="0"/>
          </a:p>
          <a:p>
            <a:r>
              <a:rPr lang="en-US" dirty="0" smtClean="0"/>
              <a:t>If </a:t>
            </a:r>
            <a:r>
              <a:rPr lang="en-US" dirty="0" err="1"/>
              <a:t>CoCs</a:t>
            </a:r>
            <a:r>
              <a:rPr lang="en-US" dirty="0"/>
              <a:t>’ methodology involve counting homeless persons over multiple days, they must use a survey instrument as part of its deduplication strategy</a:t>
            </a:r>
            <a:r>
              <a:rPr lang="en-US" dirty="0" smtClean="0"/>
              <a:t>.</a:t>
            </a:r>
          </a:p>
          <a:p>
            <a:r>
              <a:rPr lang="en-US" dirty="0" smtClean="0"/>
              <a:t>If </a:t>
            </a:r>
            <a:r>
              <a:rPr lang="en-US" dirty="0" err="1"/>
              <a:t>CoCs</a:t>
            </a:r>
            <a:r>
              <a:rPr lang="en-US" dirty="0"/>
              <a:t> want to complete a multi-day count without a survey that allows for deduplication, they must seek an exception from HUD. The exception must include a justification for why the count must occur over multiple days and why the </a:t>
            </a:r>
            <a:r>
              <a:rPr lang="en-US" dirty="0" err="1"/>
              <a:t>CoCs</a:t>
            </a:r>
            <a:r>
              <a:rPr lang="en-US" dirty="0"/>
              <a:t> do not intend to use a survey instrument for deduplication purposes.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861522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1849"/>
          </a:xfrm>
        </p:spPr>
        <p:txBody>
          <a:bodyPr/>
          <a:lstStyle/>
          <a:p>
            <a:r>
              <a:rPr lang="en-US" b="1" dirty="0" smtClean="0"/>
              <a:t>Results</a:t>
            </a:r>
            <a:endParaRPr lang="en-US" b="1" dirty="0"/>
          </a:p>
        </p:txBody>
      </p:sp>
      <p:sp>
        <p:nvSpPr>
          <p:cNvPr id="3" name="Content Placeholder 2"/>
          <p:cNvSpPr>
            <a:spLocks noGrp="1"/>
          </p:cNvSpPr>
          <p:nvPr>
            <p:ph idx="1"/>
          </p:nvPr>
        </p:nvSpPr>
        <p:spPr/>
        <p:txBody>
          <a:bodyPr>
            <a:normAutofit fontScale="92500"/>
          </a:bodyPr>
          <a:lstStyle/>
          <a:p>
            <a:r>
              <a:rPr lang="en-US" dirty="0" smtClean="0"/>
              <a:t>Balance of State COC Data		</a:t>
            </a:r>
          </a:p>
          <a:p>
            <a:pPr marL="274320" lvl="1" indent="0">
              <a:buNone/>
            </a:pPr>
            <a:r>
              <a:rPr lang="en-US" dirty="0" smtClean="0">
                <a:hlinkClick r:id="rId2"/>
              </a:rPr>
              <a:t>http</a:t>
            </a:r>
            <a:r>
              <a:rPr lang="en-US" dirty="0">
                <a:hlinkClick r:id="rId2"/>
              </a:rPr>
              <a:t>://www.wiboscoc.org/point-in-time.html</a:t>
            </a:r>
            <a:r>
              <a:rPr lang="en-US" dirty="0"/>
              <a:t> </a:t>
            </a:r>
            <a:endParaRPr lang="en-US" dirty="0" smtClean="0"/>
          </a:p>
          <a:p>
            <a:pPr marL="274320" lvl="1" indent="0">
              <a:buNone/>
            </a:pPr>
            <a:endParaRPr lang="en-US" dirty="0"/>
          </a:p>
          <a:p>
            <a:pPr marL="274320" lvl="1" indent="0">
              <a:buNone/>
            </a:pPr>
            <a:r>
              <a:rPr lang="en-US" dirty="0" smtClean="0"/>
              <a:t>Institute for Community Alliances (ICA)</a:t>
            </a:r>
          </a:p>
          <a:p>
            <a:pPr marL="274320" lvl="1" indent="0">
              <a:buNone/>
            </a:pPr>
            <a:r>
              <a:rPr lang="en-US" dirty="0">
                <a:hlinkClick r:id="rId3"/>
              </a:rPr>
              <a:t>http://</a:t>
            </a:r>
            <a:r>
              <a:rPr lang="en-US" dirty="0" smtClean="0">
                <a:hlinkClick r:id="rId3"/>
              </a:rPr>
              <a:t>www.icalliances.org/wisconsin-data-portal</a:t>
            </a:r>
            <a:r>
              <a:rPr lang="en-US" dirty="0" smtClean="0"/>
              <a:t> </a:t>
            </a:r>
            <a:endParaRPr lang="en-US" dirty="0"/>
          </a:p>
          <a:p>
            <a:r>
              <a:rPr lang="en-US" dirty="0"/>
              <a:t>The </a:t>
            </a:r>
            <a:r>
              <a:rPr lang="en-US" dirty="0" smtClean="0"/>
              <a:t>2016 </a:t>
            </a:r>
            <a:r>
              <a:rPr lang="en-US" dirty="0"/>
              <a:t>Annual Homeless Assessment Report (AHAR) to </a:t>
            </a:r>
            <a:r>
              <a:rPr lang="en-US" dirty="0" smtClean="0"/>
              <a:t>Congress, Part 1</a:t>
            </a:r>
            <a:r>
              <a:rPr lang="en-US" dirty="0"/>
              <a:t>: Point-in-Time Estimates of </a:t>
            </a:r>
            <a:r>
              <a:rPr lang="en-US" dirty="0" smtClean="0"/>
              <a:t>Homelessness, Nov. 2016</a:t>
            </a:r>
          </a:p>
          <a:p>
            <a:pPr marL="274320" lvl="1" indent="0">
              <a:buNone/>
            </a:pPr>
            <a:r>
              <a:rPr lang="en-US" dirty="0">
                <a:hlinkClick r:id="rId4"/>
              </a:rPr>
              <a:t>https://</a:t>
            </a:r>
            <a:r>
              <a:rPr lang="en-US" dirty="0" smtClean="0">
                <a:hlinkClick r:id="rId4"/>
              </a:rPr>
              <a:t>www.hudexchange.info/resources/documents/2016-AHAR-Part-1.pdf</a:t>
            </a:r>
            <a:endParaRPr lang="en-US" dirty="0" smtClean="0"/>
          </a:p>
          <a:p>
            <a:pPr marL="274320" lvl="1" indent="0">
              <a:buNone/>
            </a:pPr>
            <a:r>
              <a:rPr lang="en-US" dirty="0" smtClean="0"/>
              <a:t>  </a:t>
            </a:r>
          </a:p>
          <a:p>
            <a:pPr marL="274320" lvl="1" indent="0">
              <a:buNone/>
            </a:pPr>
            <a:r>
              <a:rPr lang="en-US" dirty="0" smtClean="0"/>
              <a:t>The 2015 </a:t>
            </a:r>
            <a:r>
              <a:rPr lang="en-US" dirty="0"/>
              <a:t>Annual Homeless Assessment Report (AHAR) to Congress, Part 2: Estimates of Homelessness in the United </a:t>
            </a:r>
            <a:r>
              <a:rPr lang="en-US" dirty="0" smtClean="0"/>
              <a:t>States, Oct. 2016</a:t>
            </a:r>
            <a:endParaRPr lang="en-US" dirty="0"/>
          </a:p>
          <a:p>
            <a:pPr marL="274320" lvl="1" indent="0">
              <a:buNone/>
            </a:pPr>
            <a:r>
              <a:rPr lang="en-US" dirty="0">
                <a:hlinkClick r:id="rId5"/>
              </a:rPr>
              <a:t>https://www.hudexchange.info/resource/5162/2015-ahar-part-2-estimates-of-homelessness</a:t>
            </a:r>
            <a:r>
              <a:rPr lang="en-US" dirty="0" smtClean="0">
                <a:hlinkClick r:id="rId5"/>
              </a:rPr>
              <a:t>/</a:t>
            </a:r>
            <a:r>
              <a:rPr lang="en-US" dirty="0" smtClean="0"/>
              <a:t> </a:t>
            </a:r>
            <a:endParaRPr lang="en-US" dirty="0"/>
          </a:p>
        </p:txBody>
      </p:sp>
      <p:pic>
        <p:nvPicPr>
          <p:cNvPr id="4" name="Picture 2" descr="5B9C5A22-E598-40DE-8F12-BB38D9EA078E@corp"/>
          <p:cNvPicPr>
            <a:picLocks noChangeAspect="1" noChangeArrowheads="1"/>
          </p:cNvPicPr>
          <p:nvPr/>
        </p:nvPicPr>
        <p:blipFill>
          <a:blip r:embed="rId6"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181949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75" y="210376"/>
            <a:ext cx="9875520" cy="970354"/>
          </a:xfrm>
        </p:spPr>
        <p:txBody>
          <a:bodyPr/>
          <a:lstStyle/>
          <a:p>
            <a:r>
              <a:rPr lang="en-US" b="1" dirty="0" smtClean="0"/>
              <a:t>Balance of State – January PIT Counts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1633031"/>
              </p:ext>
            </p:extLst>
          </p:nvPr>
        </p:nvGraphicFramePr>
        <p:xfrm>
          <a:off x="440110" y="1461584"/>
          <a:ext cx="5683929" cy="2123440"/>
        </p:xfrm>
        <a:graphic>
          <a:graphicData uri="http://schemas.openxmlformats.org/drawingml/2006/table">
            <a:tbl>
              <a:tblPr firstRow="1" bandRow="1">
                <a:tableStyleId>{5C22544A-7EE6-4342-B048-85BDC9FD1C3A}</a:tableStyleId>
              </a:tblPr>
              <a:tblGrid>
                <a:gridCol w="2522159"/>
                <a:gridCol w="786624"/>
                <a:gridCol w="786624"/>
                <a:gridCol w="794261"/>
                <a:gridCol w="794261"/>
              </a:tblGrid>
              <a:tr h="370840">
                <a:tc>
                  <a:txBody>
                    <a:bodyPr/>
                    <a:lstStyle/>
                    <a:p>
                      <a:r>
                        <a:rPr lang="en-US" dirty="0" smtClean="0"/>
                        <a:t>Totals</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c>
                  <a:txBody>
                    <a:bodyPr/>
                    <a:lstStyle/>
                    <a:p>
                      <a:pPr algn="ctr"/>
                      <a:r>
                        <a:rPr lang="en-US" dirty="0" smtClean="0"/>
                        <a:t>2016</a:t>
                      </a:r>
                      <a:endParaRPr lang="en-US" dirty="0"/>
                    </a:p>
                  </a:txBody>
                  <a:tcPr/>
                </a:tc>
              </a:tr>
              <a:tr h="370840">
                <a:tc>
                  <a:txBody>
                    <a:bodyPr/>
                    <a:lstStyle/>
                    <a:p>
                      <a:r>
                        <a:rPr lang="en-US" b="1" dirty="0" smtClean="0"/>
                        <a:t>BOS Total</a:t>
                      </a:r>
                      <a:endParaRPr lang="en-US" b="1" dirty="0"/>
                    </a:p>
                  </a:txBody>
                  <a:tcPr/>
                </a:tc>
                <a:tc>
                  <a:txBody>
                    <a:bodyPr/>
                    <a:lstStyle/>
                    <a:p>
                      <a:pPr algn="ctr"/>
                      <a:r>
                        <a:rPr lang="en-US" dirty="0" smtClean="0"/>
                        <a:t>3610</a:t>
                      </a:r>
                      <a:endParaRPr lang="en-US" dirty="0"/>
                    </a:p>
                  </a:txBody>
                  <a:tcPr/>
                </a:tc>
                <a:tc>
                  <a:txBody>
                    <a:bodyPr/>
                    <a:lstStyle/>
                    <a:p>
                      <a:pPr algn="ctr"/>
                      <a:r>
                        <a:rPr lang="en-US" dirty="0" smtClean="0"/>
                        <a:t>3569</a:t>
                      </a:r>
                      <a:endParaRPr lang="en-US" dirty="0"/>
                    </a:p>
                  </a:txBody>
                  <a:tcPr/>
                </a:tc>
                <a:tc>
                  <a:txBody>
                    <a:bodyPr/>
                    <a:lstStyle/>
                    <a:p>
                      <a:pPr algn="ctr"/>
                      <a:r>
                        <a:rPr lang="en-US" dirty="0" smtClean="0"/>
                        <a:t>3590</a:t>
                      </a:r>
                      <a:endParaRPr lang="en-US" dirty="0"/>
                    </a:p>
                  </a:txBody>
                  <a:tcPr/>
                </a:tc>
                <a:tc>
                  <a:txBody>
                    <a:bodyPr/>
                    <a:lstStyle/>
                    <a:p>
                      <a:pPr algn="ctr"/>
                      <a:r>
                        <a:rPr lang="en-US" dirty="0" smtClean="0"/>
                        <a:t>3438</a:t>
                      </a:r>
                      <a:endParaRPr lang="en-US" dirty="0"/>
                    </a:p>
                  </a:txBody>
                  <a:tcPr/>
                </a:tc>
              </a:tr>
              <a:tr h="370840">
                <a:tc>
                  <a:txBody>
                    <a:bodyPr/>
                    <a:lstStyle/>
                    <a:p>
                      <a:r>
                        <a:rPr lang="en-US" dirty="0" smtClean="0"/>
                        <a:t>Households with kids</a:t>
                      </a:r>
                      <a:endParaRPr lang="en-US" dirty="0"/>
                    </a:p>
                  </a:txBody>
                  <a:tcPr/>
                </a:tc>
                <a:tc>
                  <a:txBody>
                    <a:bodyPr/>
                    <a:lstStyle/>
                    <a:p>
                      <a:pPr algn="ctr"/>
                      <a:r>
                        <a:rPr lang="en-US" dirty="0" smtClean="0"/>
                        <a:t>2063</a:t>
                      </a:r>
                      <a:endParaRPr lang="en-US" dirty="0"/>
                    </a:p>
                  </a:txBody>
                  <a:tcPr/>
                </a:tc>
                <a:tc>
                  <a:txBody>
                    <a:bodyPr/>
                    <a:lstStyle/>
                    <a:p>
                      <a:pPr algn="ctr"/>
                      <a:r>
                        <a:rPr lang="en-US" dirty="0" smtClean="0"/>
                        <a:t>2089</a:t>
                      </a:r>
                      <a:endParaRPr lang="en-US" dirty="0"/>
                    </a:p>
                  </a:txBody>
                  <a:tcPr/>
                </a:tc>
                <a:tc>
                  <a:txBody>
                    <a:bodyPr/>
                    <a:lstStyle/>
                    <a:p>
                      <a:pPr algn="ctr"/>
                      <a:r>
                        <a:rPr lang="en-US" dirty="0" smtClean="0"/>
                        <a:t>2102</a:t>
                      </a:r>
                      <a:endParaRPr lang="en-US" dirty="0"/>
                    </a:p>
                  </a:txBody>
                  <a:tcPr/>
                </a:tc>
                <a:tc>
                  <a:txBody>
                    <a:bodyPr/>
                    <a:lstStyle/>
                    <a:p>
                      <a:pPr algn="ctr"/>
                      <a:r>
                        <a:rPr lang="en-US" dirty="0" smtClean="0"/>
                        <a:t>1898</a:t>
                      </a:r>
                      <a:endParaRPr lang="en-US" dirty="0"/>
                    </a:p>
                  </a:txBody>
                  <a:tcPr/>
                </a:tc>
              </a:tr>
              <a:tr h="370840">
                <a:tc>
                  <a:txBody>
                    <a:bodyPr/>
                    <a:lstStyle/>
                    <a:p>
                      <a:r>
                        <a:rPr lang="en-US" dirty="0" smtClean="0"/>
                        <a:t>Households without kids</a:t>
                      </a:r>
                      <a:endParaRPr lang="en-US" dirty="0"/>
                    </a:p>
                  </a:txBody>
                  <a:tcPr/>
                </a:tc>
                <a:tc>
                  <a:txBody>
                    <a:bodyPr/>
                    <a:lstStyle/>
                    <a:p>
                      <a:pPr algn="ctr"/>
                      <a:r>
                        <a:rPr lang="en-US" dirty="0" smtClean="0"/>
                        <a:t>1542</a:t>
                      </a:r>
                      <a:endParaRPr lang="en-US" dirty="0"/>
                    </a:p>
                  </a:txBody>
                  <a:tcPr/>
                </a:tc>
                <a:tc>
                  <a:txBody>
                    <a:bodyPr/>
                    <a:lstStyle/>
                    <a:p>
                      <a:pPr algn="ctr"/>
                      <a:r>
                        <a:rPr lang="en-US" dirty="0" smtClean="0"/>
                        <a:t>1473</a:t>
                      </a:r>
                      <a:endParaRPr lang="en-US" dirty="0"/>
                    </a:p>
                  </a:txBody>
                  <a:tcPr/>
                </a:tc>
                <a:tc>
                  <a:txBody>
                    <a:bodyPr/>
                    <a:lstStyle/>
                    <a:p>
                      <a:pPr algn="ctr"/>
                      <a:r>
                        <a:rPr lang="en-US" dirty="0" smtClean="0"/>
                        <a:t>1485</a:t>
                      </a:r>
                      <a:endParaRPr lang="en-US" dirty="0"/>
                    </a:p>
                  </a:txBody>
                  <a:tcPr/>
                </a:tc>
                <a:tc>
                  <a:txBody>
                    <a:bodyPr/>
                    <a:lstStyle/>
                    <a:p>
                      <a:pPr algn="ctr"/>
                      <a:r>
                        <a:rPr lang="en-US" dirty="0" smtClean="0"/>
                        <a:t>1538</a:t>
                      </a:r>
                      <a:endParaRPr lang="en-US" dirty="0"/>
                    </a:p>
                  </a:txBody>
                  <a:tcPr/>
                </a:tc>
              </a:tr>
              <a:tr h="370840">
                <a:tc>
                  <a:txBody>
                    <a:bodyPr/>
                    <a:lstStyle/>
                    <a:p>
                      <a:r>
                        <a:rPr lang="en-US" dirty="0" smtClean="0"/>
                        <a:t>Households with only kids</a:t>
                      </a:r>
                      <a:endParaRPr lang="en-US" dirty="0"/>
                    </a:p>
                  </a:txBody>
                  <a:tcPr/>
                </a:tc>
                <a:tc>
                  <a:txBody>
                    <a:bodyPr/>
                    <a:lstStyle/>
                    <a:p>
                      <a:pPr algn="ctr"/>
                      <a:r>
                        <a:rPr lang="en-US" dirty="0" smtClean="0"/>
                        <a:t>5</a:t>
                      </a:r>
                      <a:endParaRPr lang="en-US" dirty="0"/>
                    </a:p>
                  </a:txBody>
                  <a:tcPr/>
                </a:tc>
                <a:tc>
                  <a:txBody>
                    <a:bodyPr/>
                    <a:lstStyle/>
                    <a:p>
                      <a:pPr algn="ctr"/>
                      <a:r>
                        <a:rPr lang="en-US" dirty="0" smtClean="0"/>
                        <a:t>7</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8107102"/>
              </p:ext>
            </p:extLst>
          </p:nvPr>
        </p:nvGraphicFramePr>
        <p:xfrm>
          <a:off x="440110" y="4123628"/>
          <a:ext cx="4938202" cy="2021840"/>
        </p:xfrm>
        <a:graphic>
          <a:graphicData uri="http://schemas.openxmlformats.org/drawingml/2006/table">
            <a:tbl>
              <a:tblPr firstRow="1" bandRow="1">
                <a:tableStyleId>{5C22544A-7EE6-4342-B048-85BDC9FD1C3A}</a:tableStyleId>
              </a:tblPr>
              <a:tblGrid>
                <a:gridCol w="1911010"/>
                <a:gridCol w="806237"/>
                <a:gridCol w="806237"/>
                <a:gridCol w="707359"/>
                <a:gridCol w="707359"/>
              </a:tblGrid>
              <a:tr h="370840">
                <a:tc>
                  <a:txBody>
                    <a:bodyPr/>
                    <a:lstStyle/>
                    <a:p>
                      <a:r>
                        <a:rPr lang="en-US" dirty="0" smtClean="0"/>
                        <a:t>HH with kids</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c>
                  <a:txBody>
                    <a:bodyPr/>
                    <a:lstStyle/>
                    <a:p>
                      <a:pPr algn="ctr"/>
                      <a:r>
                        <a:rPr lang="en-US" dirty="0" smtClean="0"/>
                        <a:t>2016</a:t>
                      </a:r>
                      <a:endParaRPr lang="en-US" dirty="0"/>
                    </a:p>
                  </a:txBody>
                  <a:tcPr/>
                </a:tc>
              </a:tr>
              <a:tr h="370840">
                <a:tc>
                  <a:txBody>
                    <a:bodyPr/>
                    <a:lstStyle/>
                    <a:p>
                      <a:r>
                        <a:rPr lang="en-US" dirty="0" smtClean="0"/>
                        <a:t>Emergency Shelter</a:t>
                      </a:r>
                      <a:endParaRPr lang="en-US" dirty="0"/>
                    </a:p>
                  </a:txBody>
                  <a:tcPr/>
                </a:tc>
                <a:tc>
                  <a:txBody>
                    <a:bodyPr/>
                    <a:lstStyle/>
                    <a:p>
                      <a:pPr algn="ctr"/>
                      <a:r>
                        <a:rPr lang="en-US" dirty="0" smtClean="0"/>
                        <a:t>854</a:t>
                      </a:r>
                      <a:endParaRPr lang="en-US" dirty="0"/>
                    </a:p>
                  </a:txBody>
                  <a:tcPr/>
                </a:tc>
                <a:tc>
                  <a:txBody>
                    <a:bodyPr/>
                    <a:lstStyle/>
                    <a:p>
                      <a:pPr algn="ctr"/>
                      <a:r>
                        <a:rPr lang="en-US" dirty="0" smtClean="0"/>
                        <a:t>937</a:t>
                      </a:r>
                      <a:endParaRPr lang="en-US" dirty="0"/>
                    </a:p>
                  </a:txBody>
                  <a:tcPr/>
                </a:tc>
                <a:tc>
                  <a:txBody>
                    <a:bodyPr/>
                    <a:lstStyle/>
                    <a:p>
                      <a:pPr algn="ctr"/>
                      <a:r>
                        <a:rPr lang="en-US" dirty="0" smtClean="0"/>
                        <a:t>936</a:t>
                      </a:r>
                      <a:endParaRPr lang="en-US" dirty="0"/>
                    </a:p>
                  </a:txBody>
                  <a:tcPr/>
                </a:tc>
                <a:tc>
                  <a:txBody>
                    <a:bodyPr/>
                    <a:lstStyle/>
                    <a:p>
                      <a:pPr algn="ctr"/>
                      <a:r>
                        <a:rPr lang="en-US" dirty="0" smtClean="0"/>
                        <a:t>920</a:t>
                      </a:r>
                      <a:endParaRPr lang="en-US" dirty="0"/>
                    </a:p>
                  </a:txBody>
                  <a:tcPr/>
                </a:tc>
              </a:tr>
              <a:tr h="370840">
                <a:tc>
                  <a:txBody>
                    <a:bodyPr/>
                    <a:lstStyle/>
                    <a:p>
                      <a:r>
                        <a:rPr lang="en-US" dirty="0" smtClean="0"/>
                        <a:t>Transitional Housing</a:t>
                      </a:r>
                      <a:endParaRPr lang="en-US" dirty="0"/>
                    </a:p>
                  </a:txBody>
                  <a:tcPr/>
                </a:tc>
                <a:tc>
                  <a:txBody>
                    <a:bodyPr/>
                    <a:lstStyle/>
                    <a:p>
                      <a:pPr algn="ctr"/>
                      <a:r>
                        <a:rPr lang="en-US" dirty="0" smtClean="0"/>
                        <a:t>1157</a:t>
                      </a:r>
                      <a:endParaRPr lang="en-US" dirty="0"/>
                    </a:p>
                  </a:txBody>
                  <a:tcPr/>
                </a:tc>
                <a:tc>
                  <a:txBody>
                    <a:bodyPr/>
                    <a:lstStyle/>
                    <a:p>
                      <a:pPr algn="ctr"/>
                      <a:r>
                        <a:rPr lang="en-US" dirty="0" smtClean="0"/>
                        <a:t>1088</a:t>
                      </a:r>
                      <a:endParaRPr lang="en-US" dirty="0"/>
                    </a:p>
                  </a:txBody>
                  <a:tcPr/>
                </a:tc>
                <a:tc>
                  <a:txBody>
                    <a:bodyPr/>
                    <a:lstStyle/>
                    <a:p>
                      <a:pPr algn="ctr"/>
                      <a:r>
                        <a:rPr lang="en-US" dirty="0" smtClean="0"/>
                        <a:t>1072</a:t>
                      </a:r>
                      <a:endParaRPr lang="en-US" dirty="0"/>
                    </a:p>
                  </a:txBody>
                  <a:tcPr/>
                </a:tc>
                <a:tc>
                  <a:txBody>
                    <a:bodyPr/>
                    <a:lstStyle/>
                    <a:p>
                      <a:pPr algn="ctr"/>
                      <a:r>
                        <a:rPr lang="en-US" dirty="0" smtClean="0"/>
                        <a:t>965</a:t>
                      </a:r>
                      <a:endParaRPr lang="en-US" dirty="0"/>
                    </a:p>
                  </a:txBody>
                  <a:tcPr/>
                </a:tc>
              </a:tr>
              <a:tr h="370840">
                <a:tc>
                  <a:txBody>
                    <a:bodyPr/>
                    <a:lstStyle/>
                    <a:p>
                      <a:r>
                        <a:rPr lang="en-US" dirty="0" smtClean="0"/>
                        <a:t>Unsheltered</a:t>
                      </a:r>
                      <a:endParaRPr lang="en-US" dirty="0"/>
                    </a:p>
                  </a:txBody>
                  <a:tcPr/>
                </a:tc>
                <a:tc>
                  <a:txBody>
                    <a:bodyPr/>
                    <a:lstStyle/>
                    <a:p>
                      <a:pPr algn="ctr"/>
                      <a:r>
                        <a:rPr lang="en-US" dirty="0" smtClean="0"/>
                        <a:t>52</a:t>
                      </a:r>
                      <a:endParaRPr lang="en-US" dirty="0"/>
                    </a:p>
                  </a:txBody>
                  <a:tcPr/>
                </a:tc>
                <a:tc>
                  <a:txBody>
                    <a:bodyPr/>
                    <a:lstStyle/>
                    <a:p>
                      <a:pPr algn="ctr"/>
                      <a:r>
                        <a:rPr lang="en-US" dirty="0" smtClean="0"/>
                        <a:t>64</a:t>
                      </a:r>
                      <a:endParaRPr lang="en-US" dirty="0"/>
                    </a:p>
                  </a:txBody>
                  <a:tcPr/>
                </a:tc>
                <a:tc>
                  <a:txBody>
                    <a:bodyPr/>
                    <a:lstStyle/>
                    <a:p>
                      <a:pPr algn="ctr"/>
                      <a:r>
                        <a:rPr lang="en-US" dirty="0" smtClean="0"/>
                        <a:t>94</a:t>
                      </a:r>
                      <a:endParaRPr lang="en-US" dirty="0"/>
                    </a:p>
                  </a:txBody>
                  <a:tcPr/>
                </a:tc>
                <a:tc>
                  <a:txBody>
                    <a:bodyPr/>
                    <a:lstStyle/>
                    <a:p>
                      <a:pPr algn="ctr"/>
                      <a:r>
                        <a:rPr lang="en-US" dirty="0" smtClean="0"/>
                        <a:t>13</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88317256"/>
              </p:ext>
            </p:extLst>
          </p:nvPr>
        </p:nvGraphicFramePr>
        <p:xfrm>
          <a:off x="5973155" y="4123628"/>
          <a:ext cx="4938202" cy="2021840"/>
        </p:xfrm>
        <a:graphic>
          <a:graphicData uri="http://schemas.openxmlformats.org/drawingml/2006/table">
            <a:tbl>
              <a:tblPr firstRow="1" bandRow="1">
                <a:tableStyleId>{5C22544A-7EE6-4342-B048-85BDC9FD1C3A}</a:tableStyleId>
              </a:tblPr>
              <a:tblGrid>
                <a:gridCol w="1911010"/>
                <a:gridCol w="806237"/>
                <a:gridCol w="806237"/>
                <a:gridCol w="707359"/>
                <a:gridCol w="707359"/>
              </a:tblGrid>
              <a:tr h="370840">
                <a:tc>
                  <a:txBody>
                    <a:bodyPr/>
                    <a:lstStyle/>
                    <a:p>
                      <a:r>
                        <a:rPr lang="en-US" dirty="0" smtClean="0"/>
                        <a:t>HH without kids</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c>
                  <a:txBody>
                    <a:bodyPr/>
                    <a:lstStyle/>
                    <a:p>
                      <a:pPr algn="ctr"/>
                      <a:r>
                        <a:rPr lang="en-US" dirty="0" smtClean="0"/>
                        <a:t>2016</a:t>
                      </a:r>
                      <a:endParaRPr lang="en-US" dirty="0"/>
                    </a:p>
                  </a:txBody>
                  <a:tcPr/>
                </a:tc>
              </a:tr>
              <a:tr h="370840">
                <a:tc>
                  <a:txBody>
                    <a:bodyPr/>
                    <a:lstStyle/>
                    <a:p>
                      <a:r>
                        <a:rPr lang="en-US" dirty="0" smtClean="0"/>
                        <a:t>Emergency Shelter</a:t>
                      </a:r>
                      <a:endParaRPr lang="en-US" dirty="0"/>
                    </a:p>
                  </a:txBody>
                  <a:tcPr/>
                </a:tc>
                <a:tc>
                  <a:txBody>
                    <a:bodyPr/>
                    <a:lstStyle/>
                    <a:p>
                      <a:pPr algn="ctr"/>
                      <a:r>
                        <a:rPr lang="en-US" dirty="0" smtClean="0"/>
                        <a:t>990</a:t>
                      </a:r>
                      <a:endParaRPr lang="en-US" dirty="0"/>
                    </a:p>
                  </a:txBody>
                  <a:tcPr/>
                </a:tc>
                <a:tc>
                  <a:txBody>
                    <a:bodyPr/>
                    <a:lstStyle/>
                    <a:p>
                      <a:pPr algn="ctr"/>
                      <a:r>
                        <a:rPr lang="en-US" dirty="0" smtClean="0"/>
                        <a:t>982</a:t>
                      </a:r>
                      <a:endParaRPr lang="en-US" dirty="0"/>
                    </a:p>
                  </a:txBody>
                  <a:tcPr/>
                </a:tc>
                <a:tc>
                  <a:txBody>
                    <a:bodyPr/>
                    <a:lstStyle/>
                    <a:p>
                      <a:pPr algn="ctr"/>
                      <a:r>
                        <a:rPr lang="en-US" dirty="0" smtClean="0"/>
                        <a:t>984</a:t>
                      </a:r>
                      <a:endParaRPr lang="en-US" dirty="0"/>
                    </a:p>
                  </a:txBody>
                  <a:tcPr/>
                </a:tc>
                <a:tc>
                  <a:txBody>
                    <a:bodyPr/>
                    <a:lstStyle/>
                    <a:p>
                      <a:pPr algn="ctr"/>
                      <a:r>
                        <a:rPr lang="en-US" dirty="0" smtClean="0"/>
                        <a:t>1018</a:t>
                      </a:r>
                      <a:endParaRPr lang="en-US" dirty="0"/>
                    </a:p>
                  </a:txBody>
                  <a:tcPr/>
                </a:tc>
              </a:tr>
              <a:tr h="370840">
                <a:tc>
                  <a:txBody>
                    <a:bodyPr/>
                    <a:lstStyle/>
                    <a:p>
                      <a:r>
                        <a:rPr lang="en-US" dirty="0" smtClean="0"/>
                        <a:t>Transitional Housing</a:t>
                      </a:r>
                      <a:endParaRPr lang="en-US" dirty="0"/>
                    </a:p>
                  </a:txBody>
                  <a:tcPr/>
                </a:tc>
                <a:tc>
                  <a:txBody>
                    <a:bodyPr/>
                    <a:lstStyle/>
                    <a:p>
                      <a:pPr algn="ctr"/>
                      <a:r>
                        <a:rPr lang="en-US" dirty="0" smtClean="0"/>
                        <a:t>427</a:t>
                      </a:r>
                      <a:endParaRPr lang="en-US" dirty="0"/>
                    </a:p>
                  </a:txBody>
                  <a:tcPr/>
                </a:tc>
                <a:tc>
                  <a:txBody>
                    <a:bodyPr/>
                    <a:lstStyle/>
                    <a:p>
                      <a:pPr algn="ctr"/>
                      <a:r>
                        <a:rPr lang="en-US" dirty="0" smtClean="0"/>
                        <a:t>427</a:t>
                      </a:r>
                      <a:endParaRPr lang="en-US" dirty="0"/>
                    </a:p>
                  </a:txBody>
                  <a:tcPr/>
                </a:tc>
                <a:tc>
                  <a:txBody>
                    <a:bodyPr/>
                    <a:lstStyle/>
                    <a:p>
                      <a:pPr algn="ctr"/>
                      <a:r>
                        <a:rPr lang="en-US" dirty="0" smtClean="0"/>
                        <a:t>388</a:t>
                      </a:r>
                      <a:endParaRPr lang="en-US" dirty="0"/>
                    </a:p>
                  </a:txBody>
                  <a:tcPr/>
                </a:tc>
                <a:tc>
                  <a:txBody>
                    <a:bodyPr/>
                    <a:lstStyle/>
                    <a:p>
                      <a:pPr algn="ctr"/>
                      <a:r>
                        <a:rPr lang="en-US" dirty="0" smtClean="0"/>
                        <a:t>401</a:t>
                      </a:r>
                      <a:endParaRPr lang="en-US" dirty="0"/>
                    </a:p>
                  </a:txBody>
                  <a:tcPr/>
                </a:tc>
              </a:tr>
              <a:tr h="370840">
                <a:tc>
                  <a:txBody>
                    <a:bodyPr/>
                    <a:lstStyle/>
                    <a:p>
                      <a:r>
                        <a:rPr lang="en-US" dirty="0" smtClean="0"/>
                        <a:t>Unsheltered</a:t>
                      </a:r>
                      <a:endParaRPr lang="en-US" dirty="0"/>
                    </a:p>
                  </a:txBody>
                  <a:tcPr/>
                </a:tc>
                <a:tc>
                  <a:txBody>
                    <a:bodyPr/>
                    <a:lstStyle/>
                    <a:p>
                      <a:pPr algn="ctr"/>
                      <a:r>
                        <a:rPr lang="en-US" dirty="0" smtClean="0"/>
                        <a:t>118</a:t>
                      </a:r>
                      <a:endParaRPr lang="en-US" dirty="0"/>
                    </a:p>
                  </a:txBody>
                  <a:tcPr/>
                </a:tc>
                <a:tc>
                  <a:txBody>
                    <a:bodyPr/>
                    <a:lstStyle/>
                    <a:p>
                      <a:pPr algn="ctr"/>
                      <a:r>
                        <a:rPr lang="en-US" dirty="0" smtClean="0"/>
                        <a:t>57</a:t>
                      </a:r>
                      <a:endParaRPr lang="en-US" dirty="0"/>
                    </a:p>
                  </a:txBody>
                  <a:tcPr/>
                </a:tc>
                <a:tc>
                  <a:txBody>
                    <a:bodyPr/>
                    <a:lstStyle/>
                    <a:p>
                      <a:pPr algn="ctr"/>
                      <a:r>
                        <a:rPr lang="en-US" dirty="0" smtClean="0"/>
                        <a:t>113</a:t>
                      </a:r>
                      <a:endParaRPr lang="en-US" dirty="0"/>
                    </a:p>
                  </a:txBody>
                  <a:tcPr/>
                </a:tc>
                <a:tc>
                  <a:txBody>
                    <a:bodyPr/>
                    <a:lstStyle/>
                    <a:p>
                      <a:pPr algn="ctr"/>
                      <a:r>
                        <a:rPr lang="en-US" dirty="0" smtClean="0"/>
                        <a:t>119</a:t>
                      </a:r>
                      <a:endParaRPr lang="en-US" dirty="0"/>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242147877"/>
              </p:ext>
            </p:extLst>
          </p:nvPr>
        </p:nvGraphicFramePr>
        <p:xfrm>
          <a:off x="6470229" y="1467230"/>
          <a:ext cx="4441129" cy="1381760"/>
        </p:xfrm>
        <a:graphic>
          <a:graphicData uri="http://schemas.openxmlformats.org/drawingml/2006/table">
            <a:tbl>
              <a:tblPr firstRow="1" bandRow="1">
                <a:tableStyleId>{5C22544A-7EE6-4342-B048-85BDC9FD1C3A}</a:tableStyleId>
              </a:tblPr>
              <a:tblGrid>
                <a:gridCol w="1501883"/>
                <a:gridCol w="795414"/>
                <a:gridCol w="840868"/>
                <a:gridCol w="651482"/>
                <a:gridCol w="651482"/>
              </a:tblGrid>
              <a:tr h="370840">
                <a:tc>
                  <a:txBody>
                    <a:bodyPr/>
                    <a:lstStyle/>
                    <a:p>
                      <a:r>
                        <a:rPr lang="en-US" dirty="0" smtClean="0"/>
                        <a:t>Sub-population</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c>
                  <a:txBody>
                    <a:bodyPr/>
                    <a:lstStyle/>
                    <a:p>
                      <a:pPr algn="ctr"/>
                      <a:r>
                        <a:rPr lang="en-US" dirty="0" smtClean="0"/>
                        <a:t>2016</a:t>
                      </a:r>
                      <a:endParaRPr lang="en-US" dirty="0"/>
                    </a:p>
                  </a:txBody>
                  <a:tcPr/>
                </a:tc>
              </a:tr>
              <a:tr h="370840">
                <a:tc>
                  <a:txBody>
                    <a:bodyPr/>
                    <a:lstStyle/>
                    <a:p>
                      <a:r>
                        <a:rPr lang="en-US" b="0" dirty="0" smtClean="0"/>
                        <a:t>Veterans</a:t>
                      </a:r>
                      <a:endParaRPr lang="en-US" b="0" dirty="0"/>
                    </a:p>
                  </a:txBody>
                  <a:tcPr/>
                </a:tc>
                <a:tc>
                  <a:txBody>
                    <a:bodyPr/>
                    <a:lstStyle/>
                    <a:p>
                      <a:pPr algn="ctr"/>
                      <a:r>
                        <a:rPr lang="en-US" dirty="0" smtClean="0"/>
                        <a:t>267</a:t>
                      </a:r>
                      <a:endParaRPr lang="en-US" dirty="0"/>
                    </a:p>
                  </a:txBody>
                  <a:tcPr/>
                </a:tc>
                <a:tc>
                  <a:txBody>
                    <a:bodyPr/>
                    <a:lstStyle/>
                    <a:p>
                      <a:pPr algn="ctr"/>
                      <a:r>
                        <a:rPr lang="en-US" dirty="0" smtClean="0"/>
                        <a:t>258</a:t>
                      </a:r>
                      <a:endParaRPr lang="en-US" dirty="0"/>
                    </a:p>
                  </a:txBody>
                  <a:tcPr/>
                </a:tc>
                <a:tc>
                  <a:txBody>
                    <a:bodyPr/>
                    <a:lstStyle/>
                    <a:p>
                      <a:pPr algn="ctr"/>
                      <a:r>
                        <a:rPr lang="en-US" dirty="0" smtClean="0"/>
                        <a:t>246</a:t>
                      </a:r>
                      <a:endParaRPr lang="en-US" dirty="0"/>
                    </a:p>
                  </a:txBody>
                  <a:tcPr/>
                </a:tc>
                <a:tc>
                  <a:txBody>
                    <a:bodyPr/>
                    <a:lstStyle/>
                    <a:p>
                      <a:pPr algn="ctr"/>
                      <a:r>
                        <a:rPr lang="en-US" dirty="0" smtClean="0"/>
                        <a:t>236</a:t>
                      </a:r>
                      <a:endParaRPr lang="en-US" dirty="0"/>
                    </a:p>
                  </a:txBody>
                  <a:tcPr/>
                </a:tc>
              </a:tr>
              <a:tr h="370840">
                <a:tc>
                  <a:txBody>
                    <a:bodyPr/>
                    <a:lstStyle/>
                    <a:p>
                      <a:r>
                        <a:rPr lang="en-US" dirty="0" smtClean="0"/>
                        <a:t>Chronic</a:t>
                      </a:r>
                      <a:endParaRPr lang="en-US" dirty="0"/>
                    </a:p>
                  </a:txBody>
                  <a:tcPr/>
                </a:tc>
                <a:tc>
                  <a:txBody>
                    <a:bodyPr/>
                    <a:lstStyle/>
                    <a:p>
                      <a:pPr algn="ctr"/>
                      <a:r>
                        <a:rPr lang="en-US" dirty="0" smtClean="0"/>
                        <a:t>255</a:t>
                      </a:r>
                      <a:endParaRPr lang="en-US" dirty="0"/>
                    </a:p>
                  </a:txBody>
                  <a:tcPr/>
                </a:tc>
                <a:tc>
                  <a:txBody>
                    <a:bodyPr/>
                    <a:lstStyle/>
                    <a:p>
                      <a:pPr algn="ctr"/>
                      <a:r>
                        <a:rPr lang="en-US" dirty="0" smtClean="0"/>
                        <a:t>263</a:t>
                      </a:r>
                      <a:endParaRPr lang="en-US" dirty="0"/>
                    </a:p>
                  </a:txBody>
                  <a:tcPr/>
                </a:tc>
                <a:tc>
                  <a:txBody>
                    <a:bodyPr/>
                    <a:lstStyle/>
                    <a:p>
                      <a:pPr algn="ctr"/>
                      <a:r>
                        <a:rPr lang="en-US" dirty="0" smtClean="0"/>
                        <a:t>236</a:t>
                      </a:r>
                      <a:endParaRPr lang="en-US" dirty="0"/>
                    </a:p>
                  </a:txBody>
                  <a:tcPr/>
                </a:tc>
                <a:tc>
                  <a:txBody>
                    <a:bodyPr/>
                    <a:lstStyle/>
                    <a:p>
                      <a:pPr algn="ctr"/>
                      <a:r>
                        <a:rPr lang="en-US" dirty="0" smtClean="0"/>
                        <a:t>183</a:t>
                      </a:r>
                      <a:endParaRPr lang="en-US" dirty="0"/>
                    </a:p>
                  </a:txBody>
                  <a:tcPr/>
                </a:tc>
              </a:tr>
            </a:tbl>
          </a:graphicData>
        </a:graphic>
      </p:graphicFrame>
      <p:pic>
        <p:nvPicPr>
          <p:cNvPr id="8"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436037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8569171" cy="784194"/>
          </a:xfrm>
        </p:spPr>
        <p:txBody>
          <a:bodyPr/>
          <a:lstStyle/>
          <a:p>
            <a:r>
              <a:rPr lang="en-US" b="1" dirty="0" smtClean="0"/>
              <a:t>Other Point-in-Time Results</a:t>
            </a:r>
            <a:endParaRPr lang="en-US" b="1" dirty="0"/>
          </a:p>
        </p:txBody>
      </p:sp>
      <p:sp>
        <p:nvSpPr>
          <p:cNvPr id="3" name="Content Placeholder 2"/>
          <p:cNvSpPr>
            <a:spLocks noGrp="1"/>
          </p:cNvSpPr>
          <p:nvPr>
            <p:ph idx="1"/>
          </p:nvPr>
        </p:nvSpPr>
        <p:spPr>
          <a:xfrm>
            <a:off x="1143000" y="1766656"/>
            <a:ext cx="9872871" cy="1837678"/>
          </a:xfrm>
        </p:spPr>
        <p:txBody>
          <a:bodyPr/>
          <a:lstStyle/>
          <a:p>
            <a:r>
              <a:rPr lang="en-US" dirty="0"/>
              <a:t>Wisconsin overall change in numbers:</a:t>
            </a:r>
          </a:p>
          <a:p>
            <a:pPr lvl="1"/>
            <a:r>
              <a:rPr lang="en-US" dirty="0"/>
              <a:t>From 2013 to 2016:  </a:t>
            </a:r>
            <a:r>
              <a:rPr lang="en-US" dirty="0" smtClean="0"/>
              <a:t>There was a </a:t>
            </a:r>
            <a:r>
              <a:rPr lang="en-US" u="sng" dirty="0" smtClean="0"/>
              <a:t>decrease of 6.9% </a:t>
            </a:r>
            <a:r>
              <a:rPr lang="en-US" dirty="0" smtClean="0"/>
              <a:t>overall.</a:t>
            </a:r>
            <a:endParaRPr lang="en-US" dirty="0"/>
          </a:p>
          <a:p>
            <a:pPr lvl="1"/>
            <a:r>
              <a:rPr lang="en-US" dirty="0"/>
              <a:t>From 2014 to 2016:  </a:t>
            </a:r>
            <a:r>
              <a:rPr lang="en-US" dirty="0" smtClean="0"/>
              <a:t>There was a </a:t>
            </a:r>
            <a:r>
              <a:rPr lang="en-US" u="sng" dirty="0" smtClean="0"/>
              <a:t>decrease of 6.1% </a:t>
            </a:r>
            <a:r>
              <a:rPr lang="en-US" dirty="0" smtClean="0"/>
              <a:t>overall.</a:t>
            </a:r>
            <a:endParaRPr lang="en-US" dirty="0"/>
          </a:p>
          <a:p>
            <a:pPr lvl="1"/>
            <a:r>
              <a:rPr lang="en-US" dirty="0"/>
              <a:t>From 2015 to 2016: There was a </a:t>
            </a:r>
            <a:r>
              <a:rPr lang="en-US" u="sng" dirty="0"/>
              <a:t>decrease of 6.1% </a:t>
            </a:r>
            <a:r>
              <a:rPr lang="en-US" dirty="0"/>
              <a:t>overall.</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graphicFrame>
        <p:nvGraphicFramePr>
          <p:cNvPr id="5" name="Content Placeholder 3"/>
          <p:cNvGraphicFramePr>
            <a:graphicFrameLocks/>
          </p:cNvGraphicFramePr>
          <p:nvPr>
            <p:extLst>
              <p:ext uri="{D42A27DB-BD31-4B8C-83A1-F6EECF244321}">
                <p14:modId xmlns:p14="http://schemas.microsoft.com/office/powerpoint/2010/main" val="1403298518"/>
              </p:ext>
            </p:extLst>
          </p:nvPr>
        </p:nvGraphicFramePr>
        <p:xfrm>
          <a:off x="777462" y="3787534"/>
          <a:ext cx="4897305" cy="1854200"/>
        </p:xfrm>
        <a:graphic>
          <a:graphicData uri="http://schemas.openxmlformats.org/drawingml/2006/table">
            <a:tbl>
              <a:tblPr firstRow="1" bandRow="1">
                <a:tableStyleId>{5C22544A-7EE6-4342-B048-85BDC9FD1C3A}</a:tableStyleId>
              </a:tblPr>
              <a:tblGrid>
                <a:gridCol w="2522159"/>
                <a:gridCol w="786624"/>
                <a:gridCol w="794261"/>
                <a:gridCol w="794261"/>
              </a:tblGrid>
              <a:tr h="370840">
                <a:tc>
                  <a:txBody>
                    <a:bodyPr/>
                    <a:lstStyle/>
                    <a:p>
                      <a:r>
                        <a:rPr lang="en-US" dirty="0" smtClean="0"/>
                        <a:t>Totals</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c>
                  <a:txBody>
                    <a:bodyPr/>
                    <a:lstStyle/>
                    <a:p>
                      <a:pPr algn="ctr"/>
                      <a:r>
                        <a:rPr lang="en-US" dirty="0" smtClean="0"/>
                        <a:t>2016</a:t>
                      </a:r>
                      <a:endParaRPr lang="en-US" dirty="0"/>
                    </a:p>
                  </a:txBody>
                  <a:tcPr/>
                </a:tc>
              </a:tr>
              <a:tr h="370840">
                <a:tc>
                  <a:txBody>
                    <a:bodyPr/>
                    <a:lstStyle/>
                    <a:p>
                      <a:r>
                        <a:rPr lang="en-US" b="1" dirty="0" smtClean="0"/>
                        <a:t>Balance of State</a:t>
                      </a:r>
                      <a:endParaRPr lang="en-US" b="1" dirty="0"/>
                    </a:p>
                  </a:txBody>
                  <a:tcPr/>
                </a:tc>
                <a:tc>
                  <a:txBody>
                    <a:bodyPr/>
                    <a:lstStyle/>
                    <a:p>
                      <a:pPr algn="ctr"/>
                      <a:r>
                        <a:rPr lang="en-US" dirty="0" smtClean="0"/>
                        <a:t>3569</a:t>
                      </a:r>
                      <a:endParaRPr lang="en-US" dirty="0"/>
                    </a:p>
                  </a:txBody>
                  <a:tcPr/>
                </a:tc>
                <a:tc>
                  <a:txBody>
                    <a:bodyPr/>
                    <a:lstStyle/>
                    <a:p>
                      <a:pPr algn="ctr"/>
                      <a:r>
                        <a:rPr lang="en-US" dirty="0" smtClean="0"/>
                        <a:t>3597</a:t>
                      </a:r>
                      <a:endParaRPr lang="en-US" dirty="0"/>
                    </a:p>
                  </a:txBody>
                  <a:tcPr/>
                </a:tc>
                <a:tc>
                  <a:txBody>
                    <a:bodyPr/>
                    <a:lstStyle/>
                    <a:p>
                      <a:pPr algn="ctr"/>
                      <a:r>
                        <a:rPr lang="en-US" dirty="0" smtClean="0"/>
                        <a:t>3445</a:t>
                      </a:r>
                      <a:endParaRPr lang="en-US" dirty="0"/>
                    </a:p>
                  </a:txBody>
                  <a:tcPr/>
                </a:tc>
              </a:tr>
              <a:tr h="370840">
                <a:tc>
                  <a:txBody>
                    <a:bodyPr/>
                    <a:lstStyle/>
                    <a:p>
                      <a:r>
                        <a:rPr lang="en-US" dirty="0" smtClean="0"/>
                        <a:t>Dane</a:t>
                      </a:r>
                      <a:endParaRPr lang="en-US" dirty="0"/>
                    </a:p>
                  </a:txBody>
                  <a:tcPr/>
                </a:tc>
                <a:tc>
                  <a:txBody>
                    <a:bodyPr/>
                    <a:lstStyle/>
                    <a:p>
                      <a:pPr algn="ctr"/>
                      <a:r>
                        <a:rPr lang="en-US" dirty="0" smtClean="0"/>
                        <a:t>777</a:t>
                      </a:r>
                      <a:endParaRPr lang="en-US" dirty="0"/>
                    </a:p>
                  </a:txBody>
                  <a:tcPr/>
                </a:tc>
                <a:tc>
                  <a:txBody>
                    <a:bodyPr/>
                    <a:lstStyle/>
                    <a:p>
                      <a:pPr algn="ctr"/>
                      <a:r>
                        <a:rPr lang="en-US" dirty="0" smtClean="0"/>
                        <a:t>771</a:t>
                      </a:r>
                      <a:endParaRPr lang="en-US" dirty="0"/>
                    </a:p>
                  </a:txBody>
                  <a:tcPr/>
                </a:tc>
                <a:tc>
                  <a:txBody>
                    <a:bodyPr/>
                    <a:lstStyle/>
                    <a:p>
                      <a:pPr algn="ctr"/>
                      <a:r>
                        <a:rPr lang="en-US" dirty="0" smtClean="0"/>
                        <a:t>629</a:t>
                      </a:r>
                      <a:endParaRPr lang="en-US" dirty="0"/>
                    </a:p>
                  </a:txBody>
                  <a:tcPr/>
                </a:tc>
              </a:tr>
              <a:tr h="370840">
                <a:tc>
                  <a:txBody>
                    <a:bodyPr/>
                    <a:lstStyle/>
                    <a:p>
                      <a:r>
                        <a:rPr lang="en-US" dirty="0" smtClean="0"/>
                        <a:t>Milwaukee</a:t>
                      </a:r>
                      <a:endParaRPr lang="en-US" dirty="0"/>
                    </a:p>
                  </a:txBody>
                  <a:tcPr/>
                </a:tc>
                <a:tc>
                  <a:txBody>
                    <a:bodyPr/>
                    <a:lstStyle/>
                    <a:p>
                      <a:pPr algn="ctr"/>
                      <a:r>
                        <a:rPr lang="en-US" dirty="0" smtClean="0"/>
                        <a:t>1499</a:t>
                      </a:r>
                      <a:endParaRPr lang="en-US" dirty="0"/>
                    </a:p>
                  </a:txBody>
                  <a:tcPr/>
                </a:tc>
                <a:tc>
                  <a:txBody>
                    <a:bodyPr/>
                    <a:lstStyle/>
                    <a:p>
                      <a:pPr algn="ctr"/>
                      <a:r>
                        <a:rPr lang="en-US" dirty="0" smtClean="0"/>
                        <a:t>1521</a:t>
                      </a:r>
                      <a:endParaRPr lang="en-US" dirty="0"/>
                    </a:p>
                  </a:txBody>
                  <a:tcPr/>
                </a:tc>
                <a:tc>
                  <a:txBody>
                    <a:bodyPr/>
                    <a:lstStyle/>
                    <a:p>
                      <a:pPr algn="ctr"/>
                      <a:r>
                        <a:rPr lang="en-US" dirty="0" smtClean="0"/>
                        <a:t>1415</a:t>
                      </a:r>
                      <a:endParaRPr lang="en-US" dirty="0"/>
                    </a:p>
                  </a:txBody>
                  <a:tcPr/>
                </a:tc>
              </a:tr>
              <a:tr h="370840">
                <a:tc>
                  <a:txBody>
                    <a:bodyPr/>
                    <a:lstStyle/>
                    <a:p>
                      <a:r>
                        <a:rPr lang="en-US" dirty="0" smtClean="0"/>
                        <a:t>Racine</a:t>
                      </a:r>
                      <a:endParaRPr lang="en-US" dirty="0"/>
                    </a:p>
                  </a:txBody>
                  <a:tcPr/>
                </a:tc>
                <a:tc>
                  <a:txBody>
                    <a:bodyPr/>
                    <a:lstStyle/>
                    <a:p>
                      <a:pPr algn="ctr"/>
                      <a:r>
                        <a:rPr lang="en-US" dirty="0" smtClean="0"/>
                        <a:t>210</a:t>
                      </a:r>
                      <a:endParaRPr lang="en-US" dirty="0"/>
                    </a:p>
                  </a:txBody>
                  <a:tcPr/>
                </a:tc>
                <a:tc>
                  <a:txBody>
                    <a:bodyPr/>
                    <a:lstStyle/>
                    <a:p>
                      <a:pPr algn="ctr"/>
                      <a:r>
                        <a:rPr lang="en-US" dirty="0" smtClean="0"/>
                        <a:t>168</a:t>
                      </a:r>
                      <a:endParaRPr lang="en-US" dirty="0"/>
                    </a:p>
                  </a:txBody>
                  <a:tcPr/>
                </a:tc>
                <a:tc>
                  <a:txBody>
                    <a:bodyPr/>
                    <a:lstStyle/>
                    <a:p>
                      <a:pPr algn="ctr"/>
                      <a:r>
                        <a:rPr lang="en-US" dirty="0" smtClean="0"/>
                        <a:t>196</a:t>
                      </a:r>
                      <a:endParaRPr lang="en-US"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864686551"/>
              </p:ext>
            </p:extLst>
          </p:nvPr>
        </p:nvGraphicFramePr>
        <p:xfrm>
          <a:off x="6386449" y="3787534"/>
          <a:ext cx="4897305" cy="1854200"/>
        </p:xfrm>
        <a:graphic>
          <a:graphicData uri="http://schemas.openxmlformats.org/drawingml/2006/table">
            <a:tbl>
              <a:tblPr firstRow="1" bandRow="1">
                <a:tableStyleId>{5C22544A-7EE6-4342-B048-85BDC9FD1C3A}</a:tableStyleId>
              </a:tblPr>
              <a:tblGrid>
                <a:gridCol w="2522159"/>
                <a:gridCol w="786624"/>
                <a:gridCol w="794261"/>
                <a:gridCol w="794261"/>
              </a:tblGrid>
              <a:tr h="370840">
                <a:tc>
                  <a:txBody>
                    <a:bodyPr/>
                    <a:lstStyle/>
                    <a:p>
                      <a:r>
                        <a:rPr lang="en-US" dirty="0" smtClean="0"/>
                        <a:t>Unsheltered</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c>
                  <a:txBody>
                    <a:bodyPr/>
                    <a:lstStyle/>
                    <a:p>
                      <a:pPr algn="ctr"/>
                      <a:r>
                        <a:rPr lang="en-US" dirty="0" smtClean="0"/>
                        <a:t>2016</a:t>
                      </a:r>
                      <a:endParaRPr lang="en-US" dirty="0"/>
                    </a:p>
                  </a:txBody>
                  <a:tcPr/>
                </a:tc>
              </a:tr>
              <a:tr h="370840">
                <a:tc>
                  <a:txBody>
                    <a:bodyPr/>
                    <a:lstStyle/>
                    <a:p>
                      <a:r>
                        <a:rPr lang="en-US" b="1" dirty="0" smtClean="0"/>
                        <a:t>Balance of State</a:t>
                      </a:r>
                      <a:endParaRPr lang="en-US" b="1" dirty="0"/>
                    </a:p>
                  </a:txBody>
                  <a:tcPr/>
                </a:tc>
                <a:tc>
                  <a:txBody>
                    <a:bodyPr/>
                    <a:lstStyle/>
                    <a:p>
                      <a:pPr algn="ctr"/>
                      <a:r>
                        <a:rPr lang="en-US" dirty="0" smtClean="0"/>
                        <a:t>123</a:t>
                      </a:r>
                      <a:endParaRPr lang="en-US" dirty="0"/>
                    </a:p>
                  </a:txBody>
                  <a:tcPr/>
                </a:tc>
                <a:tc>
                  <a:txBody>
                    <a:bodyPr/>
                    <a:lstStyle/>
                    <a:p>
                      <a:pPr algn="ctr"/>
                      <a:r>
                        <a:rPr lang="en-US" dirty="0" smtClean="0"/>
                        <a:t>207</a:t>
                      </a:r>
                      <a:endParaRPr lang="en-US" dirty="0"/>
                    </a:p>
                  </a:txBody>
                  <a:tcPr/>
                </a:tc>
                <a:tc>
                  <a:txBody>
                    <a:bodyPr/>
                    <a:lstStyle/>
                    <a:p>
                      <a:pPr algn="ctr"/>
                      <a:r>
                        <a:rPr lang="en-US" dirty="0" smtClean="0"/>
                        <a:t>132</a:t>
                      </a:r>
                      <a:endParaRPr lang="en-US" dirty="0"/>
                    </a:p>
                  </a:txBody>
                  <a:tcPr/>
                </a:tc>
              </a:tr>
              <a:tr h="370840">
                <a:tc>
                  <a:txBody>
                    <a:bodyPr/>
                    <a:lstStyle/>
                    <a:p>
                      <a:r>
                        <a:rPr lang="en-US" dirty="0" smtClean="0"/>
                        <a:t>Dane</a:t>
                      </a:r>
                      <a:endParaRPr lang="en-US" dirty="0"/>
                    </a:p>
                  </a:txBody>
                  <a:tcPr/>
                </a:tc>
                <a:tc>
                  <a:txBody>
                    <a:bodyPr/>
                    <a:lstStyle/>
                    <a:p>
                      <a:pPr algn="ctr"/>
                      <a:r>
                        <a:rPr lang="en-US" dirty="0" smtClean="0"/>
                        <a:t>94</a:t>
                      </a:r>
                      <a:endParaRPr lang="en-US" dirty="0"/>
                    </a:p>
                  </a:txBody>
                  <a:tcPr/>
                </a:tc>
                <a:tc>
                  <a:txBody>
                    <a:bodyPr/>
                    <a:lstStyle/>
                    <a:p>
                      <a:pPr algn="ctr"/>
                      <a:r>
                        <a:rPr lang="en-US" dirty="0" smtClean="0"/>
                        <a:t>92</a:t>
                      </a:r>
                      <a:endParaRPr lang="en-US" dirty="0"/>
                    </a:p>
                  </a:txBody>
                  <a:tcPr/>
                </a:tc>
                <a:tc>
                  <a:txBody>
                    <a:bodyPr/>
                    <a:lstStyle/>
                    <a:p>
                      <a:pPr algn="ctr"/>
                      <a:r>
                        <a:rPr lang="en-US" dirty="0" smtClean="0"/>
                        <a:t>70</a:t>
                      </a:r>
                      <a:endParaRPr lang="en-US" dirty="0"/>
                    </a:p>
                  </a:txBody>
                  <a:tcPr/>
                </a:tc>
              </a:tr>
              <a:tr h="370840">
                <a:tc>
                  <a:txBody>
                    <a:bodyPr/>
                    <a:lstStyle/>
                    <a:p>
                      <a:r>
                        <a:rPr lang="en-US" dirty="0" smtClean="0"/>
                        <a:t>Milwaukee</a:t>
                      </a:r>
                      <a:endParaRPr lang="en-US" dirty="0"/>
                    </a:p>
                  </a:txBody>
                  <a:tcPr/>
                </a:tc>
                <a:tc>
                  <a:txBody>
                    <a:bodyPr/>
                    <a:lstStyle/>
                    <a:p>
                      <a:pPr algn="ctr"/>
                      <a:r>
                        <a:rPr lang="en-US" dirty="0" smtClean="0"/>
                        <a:t>115</a:t>
                      </a:r>
                      <a:endParaRPr lang="en-US" dirty="0"/>
                    </a:p>
                  </a:txBody>
                  <a:tcPr/>
                </a:tc>
                <a:tc>
                  <a:txBody>
                    <a:bodyPr/>
                    <a:lstStyle/>
                    <a:p>
                      <a:pPr algn="ctr"/>
                      <a:r>
                        <a:rPr lang="en-US" dirty="0" smtClean="0"/>
                        <a:t>132</a:t>
                      </a:r>
                      <a:endParaRPr lang="en-US" dirty="0"/>
                    </a:p>
                  </a:txBody>
                  <a:tcPr/>
                </a:tc>
                <a:tc>
                  <a:txBody>
                    <a:bodyPr/>
                    <a:lstStyle/>
                    <a:p>
                      <a:pPr algn="ctr"/>
                      <a:r>
                        <a:rPr lang="en-US" dirty="0" smtClean="0"/>
                        <a:t>207</a:t>
                      </a:r>
                      <a:endParaRPr lang="en-US" dirty="0"/>
                    </a:p>
                  </a:txBody>
                  <a:tcPr/>
                </a:tc>
              </a:tr>
              <a:tr h="370840">
                <a:tc>
                  <a:txBody>
                    <a:bodyPr/>
                    <a:lstStyle/>
                    <a:p>
                      <a:r>
                        <a:rPr lang="en-US" dirty="0" smtClean="0"/>
                        <a:t>Racine</a:t>
                      </a:r>
                      <a:endParaRPr lang="en-US" dirty="0"/>
                    </a:p>
                  </a:txBody>
                  <a:tcPr/>
                </a:tc>
                <a:tc>
                  <a:txBody>
                    <a:bodyPr/>
                    <a:lstStyle/>
                    <a:p>
                      <a:pPr algn="ctr"/>
                      <a:r>
                        <a:rPr lang="en-US" dirty="0" smtClean="0"/>
                        <a:t>11</a:t>
                      </a:r>
                      <a:endParaRPr lang="en-US" dirty="0"/>
                    </a:p>
                  </a:txBody>
                  <a:tcPr/>
                </a:tc>
                <a:tc>
                  <a:txBody>
                    <a:bodyPr/>
                    <a:lstStyle/>
                    <a:p>
                      <a:pPr algn="ctr"/>
                      <a:r>
                        <a:rPr lang="en-US" dirty="0" smtClean="0"/>
                        <a:t>11</a:t>
                      </a:r>
                      <a:endParaRPr lang="en-US" dirty="0"/>
                    </a:p>
                  </a:txBody>
                  <a:tcPr/>
                </a:tc>
                <a:tc>
                  <a:txBody>
                    <a:bodyPr/>
                    <a:lstStyle/>
                    <a:p>
                      <a:pPr algn="ctr"/>
                      <a:r>
                        <a:rPr lang="en-US" dirty="0" smtClean="0"/>
                        <a:t>1</a:t>
                      </a:r>
                      <a:endParaRPr lang="en-US" dirty="0"/>
                    </a:p>
                  </a:txBody>
                  <a:tcPr/>
                </a:tc>
              </a:tr>
            </a:tbl>
          </a:graphicData>
        </a:graphic>
      </p:graphicFrame>
    </p:spTree>
    <p:extLst>
      <p:ext uri="{BB962C8B-B14F-4D97-AF65-F5344CB8AC3E}">
        <p14:creationId xmlns:p14="http://schemas.microsoft.com/office/powerpoint/2010/main" val="423310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Methodology</a:t>
            </a:r>
            <a:endParaRPr lang="en-US" sz="4000" b="1" dirty="0"/>
          </a:p>
        </p:txBody>
      </p:sp>
      <p:sp>
        <p:nvSpPr>
          <p:cNvPr id="3" name="Content Placeholder 2"/>
          <p:cNvSpPr>
            <a:spLocks noGrp="1"/>
          </p:cNvSpPr>
          <p:nvPr>
            <p:ph idx="1"/>
          </p:nvPr>
        </p:nvSpPr>
        <p:spPr>
          <a:xfrm>
            <a:off x="710214" y="1509203"/>
            <a:ext cx="10688714" cy="5033639"/>
          </a:xfrm>
        </p:spPr>
        <p:txBody>
          <a:bodyPr>
            <a:normAutofit fontScale="92500" lnSpcReduction="20000"/>
          </a:bodyPr>
          <a:lstStyle/>
          <a:p>
            <a:r>
              <a:rPr lang="en-US" dirty="0" smtClean="0"/>
              <a:t>Still in draft form, utilizing original PIT manual as foundation</a:t>
            </a:r>
          </a:p>
          <a:p>
            <a:r>
              <a:rPr lang="en-US" dirty="0" smtClean="0"/>
              <a:t>New PIT manual will be comprised of 6 parts:</a:t>
            </a:r>
          </a:p>
          <a:p>
            <a:pPr lvl="1"/>
            <a:endParaRPr lang="en-US" sz="1700" b="1" dirty="0" smtClean="0"/>
          </a:p>
          <a:p>
            <a:pPr lvl="1"/>
            <a:r>
              <a:rPr lang="en-US" b="1" dirty="0" smtClean="0"/>
              <a:t>Overview</a:t>
            </a:r>
          </a:p>
          <a:p>
            <a:pPr lvl="2">
              <a:buFont typeface="Courier New" panose="02070309020205020404" pitchFamily="49" charset="0"/>
              <a:buChar char="o"/>
            </a:pPr>
            <a:r>
              <a:rPr lang="en-US" dirty="0" smtClean="0"/>
              <a:t>Description, legal requirements, purpose, roles &amp; responsibilities, PIT count (sheltered &amp; unsheltered) methodology, who does/doesn’t get counted, night &amp; time, geography, and data collection</a:t>
            </a:r>
          </a:p>
          <a:p>
            <a:pPr marL="548640" lvl="2" indent="0">
              <a:buNone/>
            </a:pPr>
            <a:endParaRPr lang="en-US" sz="1200" dirty="0" smtClean="0"/>
          </a:p>
          <a:p>
            <a:pPr lvl="1"/>
            <a:r>
              <a:rPr lang="en-US" b="1" dirty="0" smtClean="0"/>
              <a:t>Planning</a:t>
            </a:r>
          </a:p>
          <a:p>
            <a:pPr lvl="2">
              <a:buFont typeface="Courier New" panose="02070309020205020404" pitchFamily="49" charset="0"/>
              <a:buChar char="o"/>
            </a:pPr>
            <a:r>
              <a:rPr lang="en-US" dirty="0" smtClean="0"/>
              <a:t>Development of plan, working with partner agencies &amp; volunteers, strategies for subpopulations (youth, veterans, and chronic), training </a:t>
            </a:r>
          </a:p>
          <a:p>
            <a:pPr lvl="2">
              <a:buFont typeface="Courier New" panose="02070309020205020404" pitchFamily="49" charset="0"/>
              <a:buChar char="o"/>
            </a:pPr>
            <a:endParaRPr lang="en-US" sz="1200" dirty="0" smtClean="0"/>
          </a:p>
          <a:p>
            <a:pPr lvl="1"/>
            <a:r>
              <a:rPr lang="en-US" b="1" dirty="0" smtClean="0"/>
              <a:t>Execution</a:t>
            </a:r>
          </a:p>
          <a:p>
            <a:pPr lvl="2">
              <a:buFont typeface="Courier New" panose="02070309020205020404" pitchFamily="49" charset="0"/>
              <a:buChar char="o"/>
            </a:pPr>
            <a:r>
              <a:rPr lang="en-US" dirty="0" smtClean="0"/>
              <a:t>Sheltered (HIC, HMIS, Non-HMIS) and Unsheltered (Geography, methods, service based)</a:t>
            </a:r>
          </a:p>
          <a:p>
            <a:pPr marL="548640" lvl="2" indent="0">
              <a:buNone/>
            </a:pPr>
            <a:endParaRPr lang="en-US" sz="1400" b="1" dirty="0" smtClean="0"/>
          </a:p>
          <a:p>
            <a:pPr lvl="1"/>
            <a:r>
              <a:rPr lang="en-US" b="1" dirty="0" smtClean="0"/>
              <a:t>After the Count</a:t>
            </a:r>
          </a:p>
          <a:p>
            <a:pPr lvl="2">
              <a:buFont typeface="Courier New" panose="02070309020205020404" pitchFamily="49" charset="0"/>
              <a:buChar char="o"/>
            </a:pPr>
            <a:r>
              <a:rPr lang="en-US" dirty="0" smtClean="0"/>
              <a:t>Survey collection, data entry &amp; data cleaning, deduplication</a:t>
            </a:r>
          </a:p>
          <a:p>
            <a:pPr marL="548640" lvl="2" indent="0">
              <a:buNone/>
            </a:pPr>
            <a:endParaRPr lang="en-US" b="1" dirty="0" smtClean="0"/>
          </a:p>
          <a:p>
            <a:pPr lvl="1"/>
            <a:r>
              <a:rPr lang="en-US" b="1" dirty="0" smtClean="0"/>
              <a:t>Resources</a:t>
            </a:r>
          </a:p>
          <a:p>
            <a:pPr lvl="1"/>
            <a:r>
              <a:rPr lang="en-US" b="1" dirty="0" smtClean="0"/>
              <a:t>Appendix</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849169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Night of the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r>
              <a:rPr lang="en-US" dirty="0" smtClean="0"/>
              <a:t>The State of Wisconsin conducts a sheltered &amp; unsheltered PIT count on the last Wednesday of July in each of the 4 HUD-recognized Continua:  Balance of State, Dane, Milwaukee, and Racine.</a:t>
            </a:r>
          </a:p>
          <a:p>
            <a:pPr lvl="1">
              <a:lnSpc>
                <a:spcPct val="100000"/>
              </a:lnSpc>
              <a:buFont typeface="Wingdings" panose="05000000000000000000" pitchFamily="2" charset="2"/>
              <a:buChar char="Ø"/>
            </a:pPr>
            <a:endParaRPr lang="en-US" sz="1000" b="1" dirty="0"/>
          </a:p>
          <a:p>
            <a:pPr lvl="1">
              <a:lnSpc>
                <a:spcPct val="100000"/>
              </a:lnSpc>
              <a:buFont typeface="Wingdings" panose="05000000000000000000" pitchFamily="2" charset="2"/>
              <a:buChar char="Ø"/>
            </a:pPr>
            <a:r>
              <a:rPr lang="en-US" dirty="0" smtClean="0"/>
              <a:t>The designated night is the overnight hours between:  </a:t>
            </a:r>
            <a:r>
              <a:rPr lang="en-US" b="1" dirty="0" smtClean="0"/>
              <a:t>Wednesday, January 25</a:t>
            </a:r>
            <a:r>
              <a:rPr lang="en-US" b="1" baseline="30000" dirty="0" smtClean="0"/>
              <a:t>th</a:t>
            </a:r>
            <a:r>
              <a:rPr lang="en-US" b="1" dirty="0" smtClean="0"/>
              <a:t> - Thursday, January 26</a:t>
            </a:r>
            <a:r>
              <a:rPr lang="en-US" b="1" baseline="30000" dirty="0" smtClean="0"/>
              <a:t>th</a:t>
            </a:r>
            <a:r>
              <a:rPr lang="en-US" b="1" dirty="0" smtClean="0"/>
              <a:t>.</a:t>
            </a:r>
          </a:p>
          <a:p>
            <a:endParaRPr lang="en-US" dirty="0" smtClean="0"/>
          </a:p>
          <a:p>
            <a:r>
              <a:rPr lang="en-US" dirty="0" smtClean="0"/>
              <a:t>The Balance of State </a:t>
            </a:r>
            <a:r>
              <a:rPr lang="en-US" dirty="0" err="1" smtClean="0"/>
              <a:t>CoC</a:t>
            </a:r>
            <a:r>
              <a:rPr lang="en-US" dirty="0" smtClean="0"/>
              <a:t> has set the following requirements for the time of counting:</a:t>
            </a:r>
          </a:p>
          <a:p>
            <a:pPr lvl="1">
              <a:buFont typeface="Wingdings" panose="05000000000000000000" pitchFamily="2" charset="2"/>
              <a:buChar char="Ø"/>
            </a:pPr>
            <a:endParaRPr lang="en-US" sz="1000" b="1" dirty="0" smtClean="0"/>
          </a:p>
          <a:p>
            <a:pPr lvl="1">
              <a:buFont typeface="Wingdings" panose="05000000000000000000" pitchFamily="2" charset="2"/>
              <a:buChar char="Ø"/>
            </a:pPr>
            <a:r>
              <a:rPr lang="en-US" b="1" dirty="0" smtClean="0"/>
              <a:t>No unsheltered street/known location count can begin before </a:t>
            </a:r>
            <a:r>
              <a:rPr lang="en-US" b="1" u="sng" dirty="0" smtClean="0">
                <a:solidFill>
                  <a:srgbClr val="FF0000"/>
                </a:solidFill>
              </a:rPr>
              <a:t>11:00 pm </a:t>
            </a:r>
            <a:r>
              <a:rPr lang="en-US" b="1" dirty="0" smtClean="0"/>
              <a:t>on Wednesday, January 25</a:t>
            </a:r>
            <a:r>
              <a:rPr lang="en-US" b="1" baseline="30000" dirty="0" smtClean="0"/>
              <a:t>th</a:t>
            </a:r>
            <a:r>
              <a:rPr lang="en-US" b="1" dirty="0" smtClean="0"/>
              <a:t>. The preferred start time is </a:t>
            </a:r>
            <a:r>
              <a:rPr lang="en-US" b="1" u="sng" dirty="0" smtClean="0">
                <a:solidFill>
                  <a:srgbClr val="FF0000"/>
                </a:solidFill>
              </a:rPr>
              <a:t>midnight.</a:t>
            </a:r>
          </a:p>
          <a:p>
            <a:pPr lvl="1">
              <a:buFont typeface="Wingdings" panose="05000000000000000000" pitchFamily="2" charset="2"/>
              <a:buChar char="Ø"/>
            </a:pPr>
            <a:r>
              <a:rPr lang="en-US" b="1" dirty="0" smtClean="0"/>
              <a:t>No unsheltered street/known location count can continue after </a:t>
            </a:r>
            <a:r>
              <a:rPr lang="en-US" b="1" u="sng" dirty="0" smtClean="0">
                <a:solidFill>
                  <a:srgbClr val="FF0000"/>
                </a:solidFill>
              </a:rPr>
              <a:t>6:00 am </a:t>
            </a:r>
            <a:r>
              <a:rPr lang="en-US" b="1" dirty="0" smtClean="0"/>
              <a:t>on Thursday, January 26</a:t>
            </a:r>
            <a:r>
              <a:rPr lang="en-US" b="1" baseline="30000" dirty="0" smtClean="0"/>
              <a:t>th</a:t>
            </a:r>
            <a:r>
              <a:rPr lang="en-US" b="1" dirty="0" smtClean="0"/>
              <a: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17902" y="5797119"/>
            <a:ext cx="4527613" cy="369332"/>
          </a:xfrm>
          <a:prstGeom prst="rect">
            <a:avLst/>
          </a:prstGeom>
          <a:noFill/>
        </p:spPr>
        <p:txBody>
          <a:bodyPr wrap="square" rtlCol="0">
            <a:spAutoFit/>
          </a:bodyPr>
          <a:lstStyle/>
          <a:p>
            <a:r>
              <a:rPr lang="en-US" i="1" dirty="0" smtClean="0"/>
              <a:t>Note: this may change for the July 2017 count.</a:t>
            </a:r>
            <a:endParaRPr lang="en-US" i="1" dirty="0"/>
          </a:p>
        </p:txBody>
      </p:sp>
    </p:spTree>
    <p:extLst>
      <p:ext uri="{BB962C8B-B14F-4D97-AF65-F5344CB8AC3E}">
        <p14:creationId xmlns:p14="http://schemas.microsoft.com/office/powerpoint/2010/main" val="108800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The Balance of State </a:t>
            </a:r>
            <a:r>
              <a:rPr lang="en-US" dirty="0" err="1" smtClean="0"/>
              <a:t>CoC</a:t>
            </a:r>
            <a:r>
              <a:rPr lang="en-US" dirty="0" smtClean="0"/>
              <a:t> is responsible for conducting a sheltered and unsheltered PIT count in the entire 69 county geography it represents.  </a:t>
            </a:r>
            <a:endParaRPr lang="en-US" dirty="0"/>
          </a:p>
          <a:p>
            <a:pPr>
              <a:lnSpc>
                <a:spcPct val="120000"/>
              </a:lnSpc>
            </a:pPr>
            <a:r>
              <a:rPr lang="en-US" u="sng" dirty="0" smtClean="0"/>
              <a:t>Sheltered Count must consist of:</a:t>
            </a:r>
          </a:p>
          <a:p>
            <a:pPr lvl="1">
              <a:lnSpc>
                <a:spcPct val="120000"/>
              </a:lnSpc>
              <a:buFont typeface="Courier New" panose="02070309020205020404" pitchFamily="49" charset="0"/>
              <a:buChar char="o"/>
            </a:pPr>
            <a:r>
              <a:rPr lang="en-US" dirty="0" smtClean="0"/>
              <a:t>All Emergency Shelters and motel voucher programs</a:t>
            </a:r>
          </a:p>
          <a:p>
            <a:pPr lvl="1">
              <a:lnSpc>
                <a:spcPct val="120000"/>
              </a:lnSpc>
              <a:buFont typeface="Courier New" panose="02070309020205020404" pitchFamily="49" charset="0"/>
              <a:buChar char="o"/>
            </a:pPr>
            <a:r>
              <a:rPr lang="en-US" dirty="0" smtClean="0"/>
              <a:t>All Safe Haven</a:t>
            </a:r>
          </a:p>
          <a:p>
            <a:pPr lvl="1">
              <a:lnSpc>
                <a:spcPct val="120000"/>
              </a:lnSpc>
              <a:buFont typeface="Courier New" panose="02070309020205020404" pitchFamily="49" charset="0"/>
              <a:buChar char="o"/>
            </a:pPr>
            <a:r>
              <a:rPr lang="en-US" dirty="0" smtClean="0"/>
              <a:t>All Transitional Housing projects</a:t>
            </a:r>
          </a:p>
          <a:p>
            <a:pPr>
              <a:lnSpc>
                <a:spcPct val="120000"/>
              </a:lnSpc>
            </a:pPr>
            <a:r>
              <a:rPr lang="en-US" u="sng" dirty="0" smtClean="0"/>
              <a:t>Unsheltered Count must consist of:</a:t>
            </a:r>
          </a:p>
          <a:p>
            <a:pPr lvl="1">
              <a:lnSpc>
                <a:spcPct val="120000"/>
              </a:lnSpc>
              <a:buFont typeface="Courier New" panose="02070309020205020404" pitchFamily="49" charset="0"/>
              <a:buChar char="o"/>
            </a:pPr>
            <a:r>
              <a:rPr lang="en-US" dirty="0" smtClean="0"/>
              <a:t>Street count (urban areas including those with PATH funded programs)</a:t>
            </a:r>
          </a:p>
          <a:p>
            <a:pPr lvl="1">
              <a:lnSpc>
                <a:spcPct val="120000"/>
              </a:lnSpc>
              <a:buFont typeface="Courier New" panose="02070309020205020404" pitchFamily="49" charset="0"/>
              <a:buChar char="o"/>
            </a:pPr>
            <a:r>
              <a:rPr lang="en-US" dirty="0" smtClean="0"/>
              <a:t>Known location counts (rural areas)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83784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10000"/>
          </a:bodyPr>
          <a:lstStyle/>
          <a:p>
            <a:pPr>
              <a:lnSpc>
                <a:spcPct val="120000"/>
              </a:lnSpc>
            </a:pPr>
            <a:r>
              <a:rPr lang="en-US" dirty="0" smtClean="0"/>
              <a:t>The Balance of State 50,000+ square miles has been broken down into 21 local continua. </a:t>
            </a:r>
          </a:p>
          <a:p>
            <a:pPr>
              <a:lnSpc>
                <a:spcPct val="120000"/>
              </a:lnSpc>
            </a:pPr>
            <a:r>
              <a:rPr lang="en-US" dirty="0" smtClean="0"/>
              <a:t>Each local continua is responsible for their </a:t>
            </a:r>
            <a:r>
              <a:rPr lang="en-US" b="1" dirty="0" smtClean="0">
                <a:solidFill>
                  <a:schemeClr val="accent6"/>
                </a:solidFill>
              </a:rPr>
              <a:t>entire geographic footprint</a:t>
            </a:r>
            <a:r>
              <a:rPr lang="en-US" dirty="0" smtClean="0"/>
              <a:t>.</a:t>
            </a:r>
          </a:p>
          <a:p>
            <a:pPr>
              <a:lnSpc>
                <a:spcPct val="120000"/>
              </a:lnSpc>
            </a:pPr>
            <a:r>
              <a:rPr lang="en-US" u="sng" dirty="0"/>
              <a:t>For </a:t>
            </a:r>
            <a:r>
              <a:rPr lang="en-US" u="sng" dirty="0" smtClean="0"/>
              <a:t>January 2017, </a:t>
            </a:r>
            <a:r>
              <a:rPr lang="en-US" u="sng" dirty="0"/>
              <a:t>each PIT lead must extend their count to include areas not previously counted.</a:t>
            </a:r>
          </a:p>
          <a:p>
            <a:pPr lvl="1">
              <a:lnSpc>
                <a:spcPct val="120000"/>
              </a:lnSpc>
              <a:buFont typeface="Courier New" panose="02070309020205020404" pitchFamily="49" charset="0"/>
              <a:buChar char="o"/>
            </a:pPr>
            <a:r>
              <a:rPr lang="en-US" dirty="0" smtClean="0"/>
              <a:t>Ex:  if </a:t>
            </a:r>
            <a:r>
              <a:rPr lang="en-US" dirty="0"/>
              <a:t>your continua includes 3 counties and you have typically only covered one – you must identify and visit new potential locations in one or both of the other counties</a:t>
            </a:r>
            <a:r>
              <a:rPr lang="en-US" dirty="0" smtClean="0"/>
              <a:t>.</a:t>
            </a:r>
          </a:p>
          <a:p>
            <a:pPr lvl="1">
              <a:lnSpc>
                <a:spcPct val="120000"/>
              </a:lnSpc>
              <a:buFont typeface="Courier New" panose="02070309020205020404" pitchFamily="49" charset="0"/>
              <a:buChar char="o"/>
            </a:pPr>
            <a:r>
              <a:rPr lang="en-US" dirty="0" smtClean="0"/>
              <a:t>Ex:  if your continua includes one main city and an outlining rural area and you have typically only covered the city – you must conduct an unsheltered count that includes some part of the outlining rural area.</a:t>
            </a:r>
            <a:endParaRPr lang="en-US" dirty="0"/>
          </a:p>
          <a:p>
            <a:pPr>
              <a:lnSpc>
                <a:spcPct val="120000"/>
              </a:lnSpc>
            </a:pPr>
            <a:r>
              <a:rPr lang="en-US" dirty="0" smtClean="0"/>
              <a:t>The new PIT manual will have a process by which you can exempt certain parts of your geography from the count. The goal is for this to be a component (test run) for the July 2017 count.  </a:t>
            </a:r>
          </a:p>
          <a:p>
            <a:pPr lvl="1">
              <a:lnSpc>
                <a:spcPct val="120000"/>
              </a:lnSpc>
              <a:buFont typeface="Courier New" panose="02070309020205020404" pitchFamily="49" charset="0"/>
              <a:buChar char="o"/>
            </a:pPr>
            <a:r>
              <a:rPr lang="en-US" dirty="0" smtClean="0"/>
              <a:t>Reasons may include: forest, marsh, swamp, lakes, vacation community, other specific communities (i.e. Amish). </a:t>
            </a:r>
          </a:p>
          <a:p>
            <a:pPr lvl="1">
              <a:lnSpc>
                <a:spcPct val="120000"/>
              </a:lnSpc>
              <a:buFont typeface="Courier New" panose="02070309020205020404" pitchFamily="49" charset="0"/>
              <a:buChar char="o"/>
            </a:pPr>
            <a:r>
              <a:rPr lang="en-US" dirty="0" smtClean="0"/>
              <a:t>Other reasons to be further excluded may include lack of 24 hour establishments, no shelter or services located nearby, or historical data to confirm a low likelihood of people experiencing homelessness in the area</a:t>
            </a:r>
            <a:endParaRPr lang="en-US" dirty="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05758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Selection of Locations</a:t>
            </a:r>
            <a:endParaRPr lang="en-US" b="1" dirty="0"/>
          </a:p>
        </p:txBody>
      </p:sp>
      <p:sp>
        <p:nvSpPr>
          <p:cNvPr id="3" name="Content Placeholder 2"/>
          <p:cNvSpPr>
            <a:spLocks noGrp="1"/>
          </p:cNvSpPr>
          <p:nvPr>
            <p:ph idx="1"/>
          </p:nvPr>
        </p:nvSpPr>
        <p:spPr/>
        <p:txBody>
          <a:bodyPr/>
          <a:lstStyle/>
          <a:p>
            <a:r>
              <a:rPr lang="en-US" dirty="0" smtClean="0"/>
              <a:t>Plan to go further than the past.</a:t>
            </a:r>
          </a:p>
          <a:p>
            <a:r>
              <a:rPr lang="en-US" dirty="0" smtClean="0"/>
              <a:t>Document where you went &amp; why.</a:t>
            </a:r>
          </a:p>
          <a:p>
            <a:r>
              <a:rPr lang="en-US" dirty="0" smtClean="0"/>
              <a:t>Explain why you did not go to certain places, include rationale.</a:t>
            </a:r>
          </a:p>
          <a:p>
            <a:r>
              <a:rPr lang="en-US" dirty="0" smtClean="0"/>
              <a:t>Be prepared to explain the decision making process that includes where you went as well as where you did not go.</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989034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545" y="695788"/>
            <a:ext cx="8364984" cy="633274"/>
          </a:xfrm>
        </p:spPr>
        <p:txBody>
          <a:bodyPr>
            <a:normAutofit fontScale="90000"/>
          </a:bodyPr>
          <a:lstStyle/>
          <a:p>
            <a:r>
              <a:rPr lang="en-US" b="1" dirty="0" smtClean="0"/>
              <a:t>Agenda</a:t>
            </a:r>
            <a:endParaRPr lang="en-US" b="1" dirty="0"/>
          </a:p>
        </p:txBody>
      </p:sp>
      <p:sp>
        <p:nvSpPr>
          <p:cNvPr id="3" name="Content Placeholder 2"/>
          <p:cNvSpPr>
            <a:spLocks noGrp="1"/>
          </p:cNvSpPr>
          <p:nvPr>
            <p:ph idx="1"/>
          </p:nvPr>
        </p:nvSpPr>
        <p:spPr>
          <a:xfrm>
            <a:off x="772358" y="1970843"/>
            <a:ext cx="10130752" cy="4500978"/>
          </a:xfrm>
        </p:spPr>
        <p:txBody>
          <a:bodyPr>
            <a:normAutofit/>
          </a:bodyPr>
          <a:lstStyle/>
          <a:p>
            <a:r>
              <a:rPr lang="en-US" b="1" dirty="0" smtClean="0"/>
              <a:t>Purpose </a:t>
            </a:r>
            <a:r>
              <a:rPr lang="en-US" b="1" dirty="0"/>
              <a:t>of the PIT </a:t>
            </a:r>
            <a:r>
              <a:rPr lang="en-US" b="1" dirty="0" smtClean="0"/>
              <a:t>Count and Results		</a:t>
            </a:r>
          </a:p>
          <a:p>
            <a:r>
              <a:rPr lang="en-US" b="1" dirty="0" smtClean="0"/>
              <a:t>Organization of the PIT Count</a:t>
            </a:r>
          </a:p>
          <a:p>
            <a:r>
              <a:rPr lang="en-US" b="1" dirty="0" smtClean="0"/>
              <a:t>Data Collection</a:t>
            </a:r>
          </a:p>
          <a:p>
            <a:r>
              <a:rPr lang="en-US" b="1" dirty="0" smtClean="0"/>
              <a:t>PIT Lead Responsibilities</a:t>
            </a:r>
          </a:p>
          <a:p>
            <a:r>
              <a:rPr lang="en-US" b="1" dirty="0" smtClean="0"/>
              <a:t>Deadlines</a:t>
            </a:r>
          </a:p>
          <a:p>
            <a:r>
              <a:rPr lang="en-US" b="1" dirty="0" smtClean="0"/>
              <a:t>Resources and Additional Trainings</a:t>
            </a:r>
          </a:p>
          <a:p>
            <a:pPr marL="45720" indent="0">
              <a:buNone/>
            </a:pPr>
            <a:endParaRPr lang="en-US" dirty="0" smtClean="0"/>
          </a:p>
          <a:p>
            <a:pPr marL="4572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37199" y="440925"/>
            <a:ext cx="1905000" cy="571500"/>
          </a:xfrm>
          <a:prstGeom prst="rect">
            <a:avLst/>
          </a:prstGeom>
          <a:noFill/>
          <a:ln w="9525">
            <a:noFill/>
            <a:miter lim="800000"/>
            <a:headEnd/>
            <a:tailEnd/>
          </a:ln>
        </p:spPr>
      </p:pic>
      <p:sp>
        <p:nvSpPr>
          <p:cNvPr id="7" name="TextBox 6"/>
          <p:cNvSpPr txBox="1"/>
          <p:nvPr/>
        </p:nvSpPr>
        <p:spPr>
          <a:xfrm>
            <a:off x="6303147" y="2130641"/>
            <a:ext cx="4715373" cy="646331"/>
          </a:xfrm>
          <a:prstGeom prst="rect">
            <a:avLst/>
          </a:prstGeom>
          <a:noFill/>
        </p:spPr>
        <p:txBody>
          <a:bodyPr wrap="square" rtlCol="0">
            <a:spAutoFit/>
          </a:bodyPr>
          <a:lstStyle/>
          <a:p>
            <a:r>
              <a:rPr lang="en-US" dirty="0">
                <a:hlinkClick r:id="rId3"/>
              </a:rPr>
              <a:t>http://www.wiboscoc.org/point-in-time.html</a:t>
            </a:r>
            <a:endParaRPr lang="en-US" dirty="0"/>
          </a:p>
          <a:p>
            <a:endParaRPr lang="en-US" dirty="0"/>
          </a:p>
        </p:txBody>
      </p:sp>
    </p:spTree>
    <p:extLst>
      <p:ext uri="{BB962C8B-B14F-4D97-AF65-F5344CB8AC3E}">
        <p14:creationId xmlns:p14="http://schemas.microsoft.com/office/powerpoint/2010/main" val="1405126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For the January PIT count, the approved Survey Tools </a:t>
            </a:r>
            <a:r>
              <a:rPr lang="en-US" dirty="0" smtClean="0"/>
              <a:t>have been posted </a:t>
            </a:r>
            <a:r>
              <a:rPr lang="en-US" dirty="0" smtClean="0"/>
              <a:t>on the website &amp; emailed out to PIT leads. </a:t>
            </a:r>
            <a:r>
              <a:rPr lang="en-US" dirty="0"/>
              <a:t> </a:t>
            </a:r>
            <a:r>
              <a:rPr lang="en-US" dirty="0" smtClean="0"/>
              <a:t> The Balance of State will use two different forms:  Interview and Observation.</a:t>
            </a:r>
          </a:p>
          <a:p>
            <a:pPr lvl="1">
              <a:lnSpc>
                <a:spcPct val="120000"/>
              </a:lnSpc>
            </a:pPr>
            <a:r>
              <a:rPr lang="en-US" b="1" dirty="0" smtClean="0"/>
              <a:t>Note:  </a:t>
            </a:r>
            <a:r>
              <a:rPr lang="en-US" dirty="0" smtClean="0"/>
              <a:t>you must use the titled </a:t>
            </a:r>
            <a:r>
              <a:rPr lang="en-US" dirty="0" smtClean="0">
                <a:solidFill>
                  <a:srgbClr val="FF0000"/>
                </a:solidFill>
              </a:rPr>
              <a:t>“Unsheltered PIT Survey 2017”</a:t>
            </a:r>
          </a:p>
          <a:p>
            <a:pPr>
              <a:lnSpc>
                <a:spcPct val="120000"/>
              </a:lnSpc>
            </a:pPr>
            <a:r>
              <a:rPr lang="en-US" dirty="0" smtClean="0"/>
              <a:t>One of these survey tools </a:t>
            </a:r>
            <a:r>
              <a:rPr lang="en-US" b="1" u="sng" dirty="0" smtClean="0"/>
              <a:t>must</a:t>
            </a:r>
            <a:r>
              <a:rPr lang="en-US" dirty="0" smtClean="0"/>
              <a:t> be completed for all persons counted in the unsheltered count of the PIT. </a:t>
            </a:r>
          </a:p>
          <a:p>
            <a:pPr lvl="1">
              <a:lnSpc>
                <a:spcPct val="120000"/>
              </a:lnSpc>
            </a:pPr>
            <a:r>
              <a:rPr lang="en-US" dirty="0" smtClean="0"/>
              <a:t>This includes the overnight street/known location count and the service based count. </a:t>
            </a:r>
          </a:p>
          <a:p>
            <a:pPr lvl="1">
              <a:lnSpc>
                <a:spcPct val="120000"/>
              </a:lnSpc>
            </a:pPr>
            <a:r>
              <a:rPr lang="en-US" dirty="0" smtClean="0"/>
              <a:t>The Observation tool should only be considered as a last resort during the overnight street/known location count.  It cannot be used in the service based count.</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411370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a:t>
            </a:r>
            <a:r>
              <a:rPr lang="en-US" dirty="0" smtClean="0">
                <a:solidFill>
                  <a:srgbClr val="FF0000"/>
                </a:solidFill>
              </a:rPr>
              <a:t>Unsheltered PIT Count Survey 2017 </a:t>
            </a:r>
            <a:r>
              <a:rPr lang="en-US" dirty="0" smtClean="0"/>
              <a:t>– must be used for both the overnight street count/known location count AND the service-based post-PIT count.</a:t>
            </a:r>
          </a:p>
          <a:p>
            <a:pPr>
              <a:lnSpc>
                <a:spcPct val="120000"/>
              </a:lnSpc>
            </a:pPr>
            <a:r>
              <a:rPr lang="en-US" dirty="0" smtClean="0"/>
              <a:t>The survey is in WORD and has 5 parts:</a:t>
            </a:r>
          </a:p>
          <a:p>
            <a:pPr lvl="1">
              <a:lnSpc>
                <a:spcPct val="120000"/>
              </a:lnSpc>
            </a:pPr>
            <a:r>
              <a:rPr lang="en-US" dirty="0" smtClean="0"/>
              <a:t>Questions for the person administering the survey</a:t>
            </a:r>
          </a:p>
          <a:p>
            <a:pPr lvl="1">
              <a:lnSpc>
                <a:spcPct val="120000"/>
              </a:lnSpc>
            </a:pPr>
            <a:r>
              <a:rPr lang="en-US" dirty="0" smtClean="0"/>
              <a:t>Eligibility for the survey</a:t>
            </a:r>
          </a:p>
          <a:p>
            <a:pPr lvl="1">
              <a:lnSpc>
                <a:spcPct val="120000"/>
              </a:lnSpc>
            </a:pPr>
            <a:r>
              <a:rPr lang="en-US" dirty="0" smtClean="0"/>
              <a:t>Head of Household</a:t>
            </a:r>
          </a:p>
          <a:p>
            <a:pPr lvl="1">
              <a:lnSpc>
                <a:spcPct val="120000"/>
              </a:lnSpc>
            </a:pPr>
            <a:r>
              <a:rPr lang="en-US" dirty="0" smtClean="0"/>
              <a:t>Subpopulation for Head of Household</a:t>
            </a:r>
          </a:p>
          <a:p>
            <a:pPr lvl="1">
              <a:lnSpc>
                <a:spcPct val="120000"/>
              </a:lnSpc>
            </a:pPr>
            <a:r>
              <a:rPr lang="en-US" dirty="0" smtClean="0"/>
              <a:t>Household Type</a:t>
            </a:r>
          </a:p>
          <a:p>
            <a:pPr lvl="1">
              <a:lnSpc>
                <a:spcPct val="120000"/>
              </a:lnSpc>
            </a:pPr>
            <a:r>
              <a:rPr lang="en-US" dirty="0" smtClean="0"/>
              <a:t>Optional Questions</a:t>
            </a:r>
          </a:p>
          <a:p>
            <a:pPr>
              <a:lnSpc>
                <a:spcPct val="120000"/>
              </a:lnSpc>
            </a:pPr>
            <a:r>
              <a:rPr lang="en-US" dirty="0" smtClean="0"/>
              <a:t>If the survey should include additional adults and/or children, there are pages dedicated to those specific people. You can make additional copies as needed.  </a:t>
            </a:r>
          </a:p>
          <a:p>
            <a:pPr>
              <a:lnSpc>
                <a:spcPct val="120000"/>
              </a:lnSpc>
            </a:pPr>
            <a:r>
              <a:rPr lang="en-US" dirty="0" smtClean="0"/>
              <a:t>In addition, if the child is an unaccompanied youth under the age of 18, then there are specific information required.</a:t>
            </a:r>
            <a:endParaRPr lang="en-US" dirty="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245648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9991653" cy="757561"/>
          </a:xfrm>
        </p:spPr>
        <p:txBody>
          <a:bodyPr>
            <a:normAutofit/>
          </a:bodyPr>
          <a:lstStyle/>
          <a:p>
            <a:r>
              <a:rPr lang="en-US" sz="4000" b="1" dirty="0" smtClean="0"/>
              <a:t>Specific Survey Tool Instructions</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Part 1:  Questions about the person administering the survey</a:t>
            </a:r>
          </a:p>
          <a:p>
            <a:pPr lvl="1">
              <a:lnSpc>
                <a:spcPct val="120000"/>
              </a:lnSpc>
            </a:pPr>
            <a:r>
              <a:rPr lang="en-US" dirty="0" smtClean="0"/>
              <a:t>Name &amp; local continua (i.e. NWISH, Northwest, Coulee, Rock-Walworth)</a:t>
            </a:r>
          </a:p>
          <a:p>
            <a:pPr lvl="1">
              <a:lnSpc>
                <a:spcPct val="120000"/>
              </a:lnSpc>
            </a:pPr>
            <a:r>
              <a:rPr lang="en-US" dirty="0" smtClean="0"/>
              <a:t>Circle the type of PIT participant – agency staff, partner agency staff, volunteer, or other</a:t>
            </a:r>
          </a:p>
          <a:p>
            <a:pPr lvl="1">
              <a:lnSpc>
                <a:spcPct val="120000"/>
              </a:lnSpc>
            </a:pPr>
            <a:r>
              <a:rPr lang="en-US" dirty="0" smtClean="0"/>
              <a:t>For unsheltered, identify the city and location.  For service based, identify organization/agency.</a:t>
            </a:r>
          </a:p>
          <a:p>
            <a:pPr>
              <a:lnSpc>
                <a:spcPct val="120000"/>
              </a:lnSpc>
            </a:pPr>
            <a:endParaRPr lang="en-US" dirty="0" smtClean="0"/>
          </a:p>
          <a:p>
            <a:pPr>
              <a:lnSpc>
                <a:spcPct val="120000"/>
              </a:lnSpc>
            </a:pPr>
            <a:r>
              <a:rPr lang="en-US" dirty="0" smtClean="0"/>
              <a:t>Part 2:  Eligibility for Survey</a:t>
            </a:r>
          </a:p>
          <a:p>
            <a:pPr lvl="1">
              <a:lnSpc>
                <a:spcPct val="120000"/>
              </a:lnSpc>
            </a:pPr>
            <a:r>
              <a:rPr lang="en-US" dirty="0" smtClean="0"/>
              <a:t>Consent</a:t>
            </a:r>
          </a:p>
          <a:p>
            <a:pPr lvl="1">
              <a:lnSpc>
                <a:spcPct val="120000"/>
              </a:lnSpc>
            </a:pPr>
            <a:r>
              <a:rPr lang="en-US" dirty="0" smtClean="0"/>
              <a:t>Where did you sleep on Wednesday night?    *Note:  to count, must be place not meant for HH</a:t>
            </a:r>
          </a:p>
          <a:p>
            <a:pPr lvl="1">
              <a:lnSpc>
                <a:spcPct val="120000"/>
              </a:lnSpc>
            </a:pPr>
            <a:r>
              <a:rPr lang="en-US" dirty="0" smtClean="0"/>
              <a:t>Has anyone else asked you these questions?  If so, stop.</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188862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9991653" cy="757561"/>
          </a:xfrm>
        </p:spPr>
        <p:txBody>
          <a:bodyPr>
            <a:normAutofit/>
          </a:bodyPr>
          <a:lstStyle/>
          <a:p>
            <a:r>
              <a:rPr lang="en-US" sz="4000" b="1" dirty="0" smtClean="0"/>
              <a:t>Specific Survey Tool Instructions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77500" lnSpcReduction="20000"/>
          </a:bodyPr>
          <a:lstStyle/>
          <a:p>
            <a:pPr>
              <a:lnSpc>
                <a:spcPct val="120000"/>
              </a:lnSpc>
            </a:pPr>
            <a:r>
              <a:rPr lang="en-US" dirty="0" smtClean="0"/>
              <a:t>Part 3:  Questions about Head of Household</a:t>
            </a:r>
          </a:p>
          <a:p>
            <a:pPr lvl="1">
              <a:lnSpc>
                <a:spcPct val="120000"/>
              </a:lnSpc>
            </a:pPr>
            <a:r>
              <a:rPr lang="en-US" dirty="0" smtClean="0"/>
              <a:t>First name, First letter of Last Name, DOB, Gender, Race, Ethnicity, Foster Care, age range</a:t>
            </a:r>
          </a:p>
          <a:p>
            <a:pPr lvl="1">
              <a:lnSpc>
                <a:spcPct val="120000"/>
              </a:lnSpc>
            </a:pPr>
            <a:r>
              <a:rPr lang="en-US" dirty="0" smtClean="0"/>
              <a:t>Subpopulation information</a:t>
            </a:r>
          </a:p>
          <a:p>
            <a:pPr lvl="2">
              <a:lnSpc>
                <a:spcPct val="120000"/>
              </a:lnSpc>
            </a:pPr>
            <a:r>
              <a:rPr lang="en-US" dirty="0" smtClean="0"/>
              <a:t>Military Veteran, first time </a:t>
            </a:r>
            <a:r>
              <a:rPr lang="en-US" dirty="0"/>
              <a:t>h</a:t>
            </a:r>
            <a:r>
              <a:rPr lang="en-US" dirty="0" smtClean="0"/>
              <a:t>omeless, length of homelessness, number of times homeless, length of each time homeless</a:t>
            </a:r>
          </a:p>
          <a:p>
            <a:pPr lvl="2">
              <a:lnSpc>
                <a:spcPct val="120000"/>
              </a:lnSpc>
            </a:pPr>
            <a:r>
              <a:rPr lang="en-US" dirty="0" smtClean="0"/>
              <a:t>Disability – including questions related to developmental disability and disability-related benefits</a:t>
            </a:r>
          </a:p>
          <a:p>
            <a:pPr lvl="2">
              <a:lnSpc>
                <a:spcPct val="120000"/>
              </a:lnSpc>
            </a:pPr>
            <a:r>
              <a:rPr lang="en-US" dirty="0" smtClean="0"/>
              <a:t>Victim or Survivor of Domestic Violence</a:t>
            </a:r>
          </a:p>
          <a:p>
            <a:pPr>
              <a:lnSpc>
                <a:spcPct val="120000"/>
              </a:lnSpc>
            </a:pPr>
            <a:endParaRPr lang="en-US" dirty="0" smtClean="0"/>
          </a:p>
          <a:p>
            <a:pPr>
              <a:lnSpc>
                <a:spcPct val="120000"/>
              </a:lnSpc>
            </a:pPr>
            <a:r>
              <a:rPr lang="en-US" dirty="0" smtClean="0"/>
              <a:t>Part 4:  Household Type</a:t>
            </a:r>
          </a:p>
          <a:p>
            <a:pPr lvl="1">
              <a:lnSpc>
                <a:spcPct val="120000"/>
              </a:lnSpc>
            </a:pPr>
            <a:r>
              <a:rPr lang="en-US" dirty="0" smtClean="0"/>
              <a:t>Was anyone staying with you Wednesday night?</a:t>
            </a:r>
          </a:p>
          <a:p>
            <a:pPr lvl="1">
              <a:lnSpc>
                <a:spcPct val="120000"/>
              </a:lnSpc>
            </a:pPr>
            <a:r>
              <a:rPr lang="en-US" dirty="0" smtClean="0"/>
              <a:t>Identify household type   *only asked of the head of household (adult or minor)</a:t>
            </a:r>
          </a:p>
          <a:p>
            <a:pPr lvl="2">
              <a:lnSpc>
                <a:spcPct val="120000"/>
              </a:lnSpc>
            </a:pPr>
            <a:r>
              <a:rPr lang="en-US" dirty="0" smtClean="0"/>
              <a:t>Single, age range, with child (under 18)</a:t>
            </a:r>
          </a:p>
          <a:p>
            <a:pPr lvl="2">
              <a:lnSpc>
                <a:spcPct val="120000"/>
              </a:lnSpc>
            </a:pPr>
            <a:r>
              <a:rPr lang="en-US" dirty="0" smtClean="0"/>
              <a:t>Single, age grange, no child (under 18)</a:t>
            </a:r>
          </a:p>
          <a:p>
            <a:pPr lvl="2">
              <a:lnSpc>
                <a:spcPct val="120000"/>
              </a:lnSpc>
            </a:pPr>
            <a:r>
              <a:rPr lang="en-US" dirty="0" smtClean="0"/>
              <a:t>2 people, age range, with child (under 18)</a:t>
            </a:r>
          </a:p>
          <a:p>
            <a:pPr lvl="2">
              <a:lnSpc>
                <a:spcPct val="120000"/>
              </a:lnSpc>
            </a:pPr>
            <a:r>
              <a:rPr lang="en-US" dirty="0" smtClean="0"/>
              <a:t>2 people, age range, non-parental without child</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0889707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Household Key</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45720" indent="0">
              <a:lnSpc>
                <a:spcPct val="120000"/>
              </a:lnSpc>
              <a:buNone/>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359428670"/>
              </p:ext>
            </p:extLst>
          </p:nvPr>
        </p:nvGraphicFramePr>
        <p:xfrm>
          <a:off x="417250" y="1509204"/>
          <a:ext cx="11132599" cy="4754880"/>
        </p:xfrm>
        <a:graphic>
          <a:graphicData uri="http://schemas.openxmlformats.org/drawingml/2006/table">
            <a:tbl>
              <a:tblPr firstRow="1" bandRow="1">
                <a:tableStyleId>{5C22544A-7EE6-4342-B048-85BDC9FD1C3A}</a:tableStyleId>
              </a:tblPr>
              <a:tblGrid>
                <a:gridCol w="5060272"/>
                <a:gridCol w="3738138"/>
                <a:gridCol w="2334189"/>
              </a:tblGrid>
              <a:tr h="0">
                <a:tc>
                  <a:txBody>
                    <a:bodyPr/>
                    <a:lstStyle/>
                    <a:p>
                      <a:pPr algn="ctr"/>
                      <a:r>
                        <a:rPr lang="en-US" sz="1400" dirty="0" smtClean="0"/>
                        <a:t>Household Formation</a:t>
                      </a:r>
                      <a:endParaRPr lang="en-US" sz="1400" dirty="0"/>
                    </a:p>
                  </a:txBody>
                  <a:tcPr/>
                </a:tc>
                <a:tc>
                  <a:txBody>
                    <a:bodyPr/>
                    <a:lstStyle/>
                    <a:p>
                      <a:pPr algn="ctr"/>
                      <a:r>
                        <a:rPr lang="en-US" sz="1400" dirty="0" smtClean="0"/>
                        <a:t>Tab</a:t>
                      </a:r>
                      <a:endParaRPr lang="en-US" sz="1400" dirty="0"/>
                    </a:p>
                  </a:txBody>
                  <a:tcPr/>
                </a:tc>
                <a:tc>
                  <a:txBody>
                    <a:bodyPr/>
                    <a:lstStyle/>
                    <a:p>
                      <a:pPr algn="ctr"/>
                      <a:r>
                        <a:rPr lang="en-US" sz="1400" dirty="0" smtClean="0"/>
                        <a:t>Subset</a:t>
                      </a:r>
                      <a:endParaRPr lang="en-US" sz="1400" dirty="0"/>
                    </a:p>
                  </a:txBody>
                  <a:tcPr/>
                </a:tc>
              </a:tr>
              <a:tr h="370840">
                <a:tc>
                  <a:txBody>
                    <a:bodyPr/>
                    <a:lstStyle/>
                    <a:p>
                      <a:r>
                        <a:rPr lang="en-US" sz="1400" dirty="0" smtClean="0"/>
                        <a:t>Single adult (18-24) with child(</a:t>
                      </a:r>
                      <a:r>
                        <a:rPr lang="en-US" sz="1400" dirty="0" err="1" smtClean="0"/>
                        <a:t>ren</a:t>
                      </a:r>
                      <a:r>
                        <a:rPr lang="en-US" sz="1400" dirty="0" smtClean="0"/>
                        <a:t>)</a:t>
                      </a:r>
                      <a:r>
                        <a:rPr lang="en-US" sz="1400" baseline="0" dirty="0" smtClean="0"/>
                        <a:t> under 18</a:t>
                      </a:r>
                      <a:endParaRPr lang="en-US" sz="1400" dirty="0"/>
                    </a:p>
                  </a:txBody>
                  <a:tcPr/>
                </a:tc>
                <a:tc>
                  <a:txBody>
                    <a:bodyPr/>
                    <a:lstStyle/>
                    <a:p>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Single adult (25+) with child(</a:t>
                      </a:r>
                      <a:r>
                        <a:rPr lang="en-US" sz="1400" dirty="0" err="1" smtClean="0"/>
                        <a:t>ren</a:t>
                      </a:r>
                      <a:r>
                        <a:rPr lang="en-US" sz="1400" dirty="0" smtClean="0"/>
                        <a:t>) </a:t>
                      </a:r>
                      <a:r>
                        <a:rPr lang="en-US" sz="1400" baseline="0" dirty="0" smtClean="0"/>
                        <a:t>under 18</a:t>
                      </a:r>
                      <a:endParaRPr lang="en-US" sz="1400" dirty="0"/>
                    </a:p>
                  </a:txBody>
                  <a:tcPr/>
                </a:tc>
                <a:tc>
                  <a:txBody>
                    <a:bodyPr/>
                    <a:lstStyle/>
                    <a:p>
                      <a:r>
                        <a:rPr lang="en-US" sz="1400" smtClean="0"/>
                        <a:t>Household with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Single minor parent (under 18) with child(</a:t>
                      </a:r>
                      <a:r>
                        <a:rPr lang="en-US" sz="1400" dirty="0" err="1" smtClean="0"/>
                        <a:t>ren</a:t>
                      </a:r>
                      <a:r>
                        <a:rPr lang="en-US" sz="1400" dirty="0" smtClean="0"/>
                        <a:t>) </a:t>
                      </a:r>
                      <a:r>
                        <a:rPr lang="en-US" sz="1400" baseline="0" dirty="0" smtClean="0"/>
                        <a:t>under 18</a:t>
                      </a:r>
                      <a:endParaRPr lang="en-US" sz="1400" dirty="0"/>
                    </a:p>
                  </a:txBody>
                  <a:tcPr/>
                </a:tc>
                <a:tc>
                  <a:txBody>
                    <a:bodyPr/>
                    <a:lstStyle/>
                    <a:p>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Single adult (18-24) without child(</a:t>
                      </a:r>
                      <a:r>
                        <a:rPr lang="en-US" sz="1400" dirty="0" err="1" smtClean="0"/>
                        <a:t>ren</a:t>
                      </a:r>
                      <a:r>
                        <a:rPr lang="en-US" sz="1400" dirty="0" smtClean="0"/>
                        <a:t>)</a:t>
                      </a:r>
                      <a:endParaRPr lang="en-US" sz="1400" dirty="0"/>
                    </a:p>
                  </a:txBody>
                  <a:tcPr/>
                </a:tc>
                <a:tc>
                  <a:txBody>
                    <a:bodyPr/>
                    <a:lstStyle/>
                    <a:p>
                      <a:r>
                        <a:rPr lang="en-US" sz="1400" dirty="0" smtClean="0"/>
                        <a:t>Household without children</a:t>
                      </a:r>
                      <a:endParaRPr lang="en-US" sz="1400" dirty="0"/>
                    </a:p>
                  </a:txBody>
                  <a:tcPr/>
                </a:tc>
                <a:tc>
                  <a:txBody>
                    <a:bodyPr/>
                    <a:lstStyle/>
                    <a:p>
                      <a:r>
                        <a:rPr lang="en-US" sz="1400" dirty="0" smtClean="0"/>
                        <a:t>Young Adults</a:t>
                      </a:r>
                      <a:endParaRPr lang="en-US" sz="1400" dirty="0"/>
                    </a:p>
                  </a:txBody>
                  <a:tcPr/>
                </a:tc>
              </a:tr>
              <a:tr h="370840">
                <a:tc>
                  <a:txBody>
                    <a:bodyPr/>
                    <a:lstStyle/>
                    <a:p>
                      <a:r>
                        <a:rPr lang="en-US" sz="1400" dirty="0" smtClean="0"/>
                        <a:t>Single adult (25+)</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r>
                        <a:rPr lang="en-US" sz="1400" dirty="0" smtClean="0"/>
                        <a:t>Single minor (under 18) without child(</a:t>
                      </a:r>
                      <a:r>
                        <a:rPr lang="en-US" sz="1400" dirty="0" err="1" smtClean="0"/>
                        <a:t>ren</a:t>
                      </a:r>
                      <a:r>
                        <a:rPr lang="en-US" sz="1400" dirty="0" smtClean="0"/>
                        <a:t>)</a:t>
                      </a:r>
                      <a:endParaRPr lang="en-US" sz="1400" dirty="0"/>
                    </a:p>
                  </a:txBody>
                  <a:tcPr/>
                </a:tc>
                <a:tc>
                  <a:txBody>
                    <a:bodyPr/>
                    <a:lstStyle/>
                    <a:p>
                      <a:r>
                        <a:rPr lang="en-US" sz="1400" dirty="0" smtClean="0"/>
                        <a:t>Unaccompanied</a:t>
                      </a:r>
                      <a:r>
                        <a:rPr lang="en-US" sz="1400" baseline="0" dirty="0" smtClean="0"/>
                        <a:t> youth</a:t>
                      </a:r>
                      <a:endParaRPr lang="en-US" sz="1400" dirty="0"/>
                    </a:p>
                  </a:txBody>
                  <a:tcPr/>
                </a:tc>
                <a:tc>
                  <a:txBody>
                    <a:bodyPr/>
                    <a:lstStyle/>
                    <a:p>
                      <a:r>
                        <a:rPr lang="en-US" sz="1400" dirty="0" smtClean="0"/>
                        <a:t>none</a:t>
                      </a:r>
                      <a:endParaRPr lang="en-US" sz="1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 adults (both 18-24) with child(</a:t>
                      </a:r>
                      <a:r>
                        <a:rPr lang="en-US" sz="1400" dirty="0" err="1" smtClean="0"/>
                        <a:t>ren</a:t>
                      </a:r>
                      <a:r>
                        <a:rPr lang="en-US" sz="1400" dirty="0" smtClean="0"/>
                        <a:t>) </a:t>
                      </a:r>
                      <a:r>
                        <a:rPr lang="en-US" sz="1400" baseline="0" dirty="0" smtClean="0"/>
                        <a:t>under 18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 adults (at least one 25+) with child(</a:t>
                      </a:r>
                      <a:r>
                        <a:rPr lang="en-US" sz="1400" dirty="0" err="1" smtClean="0"/>
                        <a:t>ren</a:t>
                      </a:r>
                      <a:r>
                        <a:rPr lang="en-US" sz="1400" dirty="0" smtClean="0"/>
                        <a:t>) </a:t>
                      </a:r>
                      <a:r>
                        <a:rPr lang="en-US" sz="1400" baseline="0" dirty="0" smtClean="0"/>
                        <a:t>under 18</a:t>
                      </a:r>
                      <a:r>
                        <a:rPr lang="en-US" sz="1400" dirty="0" smtClean="0"/>
                        <a:t>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 minor parents (both under 18) with child(</a:t>
                      </a:r>
                      <a:r>
                        <a:rPr lang="en-US" sz="1400" dirty="0" err="1" smtClean="0"/>
                        <a:t>ren</a:t>
                      </a:r>
                      <a:r>
                        <a:rPr lang="en-US" sz="1400" dirty="0" smtClean="0"/>
                        <a:t>) </a:t>
                      </a:r>
                      <a:r>
                        <a:rPr lang="en-US" sz="1400" baseline="0" dirty="0" smtClean="0"/>
                        <a:t>under 18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2 adults or more (all 18-24) without child(</a:t>
                      </a:r>
                      <a:r>
                        <a:rPr lang="en-US" sz="1400" dirty="0" err="1" smtClean="0"/>
                        <a:t>ren</a:t>
                      </a:r>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r>
                        <a:rPr lang="en-US" sz="1400" dirty="0" smtClean="0"/>
                        <a:t>Young Adults</a:t>
                      </a:r>
                      <a:endParaRPr lang="en-US" sz="1400" dirty="0"/>
                    </a:p>
                  </a:txBody>
                  <a:tcPr/>
                </a:tc>
              </a:tr>
              <a:tr h="370840">
                <a:tc>
                  <a:txBody>
                    <a:bodyPr/>
                    <a:lstStyle/>
                    <a:p>
                      <a:r>
                        <a:rPr lang="en-US" sz="1400" dirty="0" smtClean="0"/>
                        <a:t>2 adults or more (at least 1 over age 24)</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r>
                        <a:rPr lang="en-US" sz="1400" dirty="0" smtClean="0"/>
                        <a:t>none</a:t>
                      </a:r>
                      <a:endParaRPr lang="en-US" sz="1400" dirty="0"/>
                    </a:p>
                  </a:txBody>
                  <a:tcPr/>
                </a:tc>
              </a:tr>
              <a:tr h="370840">
                <a:tc>
                  <a:txBody>
                    <a:bodyPr/>
                    <a:lstStyle/>
                    <a:p>
                      <a:r>
                        <a:rPr lang="en-US" sz="1400" dirty="0" smtClean="0"/>
                        <a:t>2 minors</a:t>
                      </a:r>
                      <a:r>
                        <a:rPr lang="en-US" sz="1400" baseline="0" dirty="0" smtClean="0"/>
                        <a:t> or more (under 18) – non parental</a:t>
                      </a:r>
                      <a:endParaRPr lang="en-US" sz="1400" dirty="0"/>
                    </a:p>
                  </a:txBody>
                  <a:tcPr/>
                </a:tc>
                <a:tc>
                  <a:txBody>
                    <a:bodyPr/>
                    <a:lstStyle/>
                    <a:p>
                      <a:r>
                        <a:rPr lang="en-US" sz="1400" dirty="0" smtClean="0"/>
                        <a:t>Unaccompanied</a:t>
                      </a:r>
                      <a:r>
                        <a:rPr lang="en-US" sz="1400" baseline="0" dirty="0" smtClean="0"/>
                        <a:t> youth</a:t>
                      </a:r>
                      <a:endParaRPr lang="en-US" sz="1400" dirty="0"/>
                    </a:p>
                  </a:txBody>
                  <a:tcPr/>
                </a:tc>
                <a:tc>
                  <a:txBody>
                    <a:bodyPr/>
                    <a:lstStyle/>
                    <a:p>
                      <a:r>
                        <a:rPr lang="en-US" sz="1400" dirty="0" smtClean="0"/>
                        <a:t>none</a:t>
                      </a:r>
                      <a:endParaRPr lang="en-US" sz="1400" dirty="0"/>
                    </a:p>
                  </a:txBody>
                  <a:tcPr/>
                </a:tc>
              </a:tr>
            </a:tbl>
          </a:graphicData>
        </a:graphic>
      </p:graphicFrame>
      <p:pic>
        <p:nvPicPr>
          <p:cNvPr id="6"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269344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9991653" cy="757561"/>
          </a:xfrm>
        </p:spPr>
        <p:txBody>
          <a:bodyPr>
            <a:normAutofit/>
          </a:bodyPr>
          <a:lstStyle/>
          <a:p>
            <a:r>
              <a:rPr lang="en-US" sz="4000" b="1" dirty="0" smtClean="0"/>
              <a:t>Specific Survey Tool Instructions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Part 5:  Optional Questions</a:t>
            </a:r>
          </a:p>
          <a:p>
            <a:pPr lvl="1">
              <a:lnSpc>
                <a:spcPct val="120000"/>
              </a:lnSpc>
            </a:pPr>
            <a:r>
              <a:rPr lang="en-US" dirty="0" smtClean="0"/>
              <a:t>Number of times in emergency room, nights in jail/</a:t>
            </a:r>
            <a:r>
              <a:rPr lang="en-US" dirty="0" err="1" smtClean="0"/>
              <a:t>prision</a:t>
            </a:r>
            <a:r>
              <a:rPr lang="en-US" dirty="0" smtClean="0"/>
              <a:t>, nights in a motel/hotel paid for by an organization or agency (ex: American Red Cross, School District, Police Department, other non-profit) in last 12 months (since January 2016).</a:t>
            </a:r>
          </a:p>
          <a:p>
            <a:pPr lvl="1">
              <a:lnSpc>
                <a:spcPct val="120000"/>
              </a:lnSpc>
            </a:pPr>
            <a:r>
              <a:rPr lang="en-US" dirty="0" smtClean="0"/>
              <a:t>Income</a:t>
            </a:r>
          </a:p>
          <a:p>
            <a:pPr lvl="1">
              <a:lnSpc>
                <a:spcPct val="120000"/>
              </a:lnSpc>
            </a:pPr>
            <a:r>
              <a:rPr lang="en-US" dirty="0" smtClean="0"/>
              <a:t>Non-cash  </a:t>
            </a:r>
            <a:r>
              <a:rPr lang="en-US" dirty="0"/>
              <a:t>benefits</a:t>
            </a:r>
          </a:p>
          <a:p>
            <a:pPr lvl="1">
              <a:lnSpc>
                <a:spcPct val="120000"/>
              </a:lnSpc>
            </a:pPr>
            <a:r>
              <a:rPr lang="en-US" dirty="0"/>
              <a:t>Health Insurance</a:t>
            </a:r>
          </a:p>
          <a:p>
            <a:pPr>
              <a:lnSpc>
                <a:spcPct val="120000"/>
              </a:lnSpc>
            </a:pPr>
            <a:endParaRPr lang="en-US" dirty="0" smtClean="0"/>
          </a:p>
          <a:p>
            <a:pPr>
              <a:lnSpc>
                <a:spcPct val="120000"/>
              </a:lnSpc>
            </a:pPr>
            <a:r>
              <a:rPr lang="en-US" dirty="0" smtClean="0"/>
              <a:t>Additional Household Members</a:t>
            </a:r>
          </a:p>
          <a:p>
            <a:pPr lvl="1">
              <a:lnSpc>
                <a:spcPct val="120000"/>
              </a:lnSpc>
            </a:pPr>
            <a:r>
              <a:rPr lang="en-US" dirty="0" smtClean="0"/>
              <a:t>There are forms for:</a:t>
            </a:r>
          </a:p>
          <a:p>
            <a:pPr lvl="2">
              <a:lnSpc>
                <a:spcPct val="120000"/>
              </a:lnSpc>
            </a:pPr>
            <a:r>
              <a:rPr lang="en-US" dirty="0" smtClean="0"/>
              <a:t>additional adults (over age 18), </a:t>
            </a:r>
          </a:p>
          <a:p>
            <a:pPr lvl="2">
              <a:lnSpc>
                <a:spcPct val="120000"/>
              </a:lnSpc>
            </a:pPr>
            <a:r>
              <a:rPr lang="en-US" dirty="0" smtClean="0"/>
              <a:t>additional child(</a:t>
            </a:r>
            <a:r>
              <a:rPr lang="en-US" dirty="0" err="1" smtClean="0"/>
              <a:t>ren</a:t>
            </a:r>
            <a:r>
              <a:rPr lang="en-US" dirty="0" smtClean="0"/>
              <a:t>) under age 18 with an adult, and </a:t>
            </a:r>
          </a:p>
          <a:p>
            <a:pPr lvl="2">
              <a:lnSpc>
                <a:spcPct val="120000"/>
              </a:lnSpc>
            </a:pPr>
            <a:r>
              <a:rPr lang="en-US" dirty="0" smtClean="0"/>
              <a:t>additional child(</a:t>
            </a:r>
            <a:r>
              <a:rPr lang="en-US" dirty="0" err="1" smtClean="0"/>
              <a:t>ren</a:t>
            </a:r>
            <a:r>
              <a:rPr lang="en-US" dirty="0" smtClean="0"/>
              <a:t>) under age 18 without an adult.</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6320184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Observation Only Form</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This form should only be used as a last resort in connection with the overnight street count/known location count.  </a:t>
            </a:r>
          </a:p>
          <a:p>
            <a:pPr lvl="1">
              <a:lnSpc>
                <a:spcPct val="120000"/>
              </a:lnSpc>
            </a:pPr>
            <a:r>
              <a:rPr lang="en-US" dirty="0" smtClean="0"/>
              <a:t>It cannot be used with the service-based post PIT count process. </a:t>
            </a:r>
          </a:p>
          <a:p>
            <a:pPr>
              <a:lnSpc>
                <a:spcPct val="120000"/>
              </a:lnSpc>
            </a:pPr>
            <a:r>
              <a:rPr lang="en-US" dirty="0" smtClean="0"/>
              <a:t>Part 1: questions about person administering the survey</a:t>
            </a:r>
          </a:p>
          <a:p>
            <a:pPr lvl="1">
              <a:lnSpc>
                <a:spcPct val="120000"/>
              </a:lnSpc>
            </a:pPr>
            <a:r>
              <a:rPr lang="en-US" dirty="0" smtClean="0"/>
              <a:t>Name, local continua, type of surveyor, city/location</a:t>
            </a:r>
          </a:p>
          <a:p>
            <a:pPr>
              <a:lnSpc>
                <a:spcPct val="120000"/>
              </a:lnSpc>
            </a:pPr>
            <a:r>
              <a:rPr lang="en-US" dirty="0" smtClean="0"/>
              <a:t>Part 2: observations</a:t>
            </a:r>
          </a:p>
          <a:p>
            <a:pPr lvl="1">
              <a:lnSpc>
                <a:spcPct val="120000"/>
              </a:lnSpc>
            </a:pPr>
            <a:r>
              <a:rPr lang="en-US" dirty="0" smtClean="0"/>
              <a:t>Number of people, adults, children, homeless*</a:t>
            </a:r>
          </a:p>
          <a:p>
            <a:pPr lvl="1">
              <a:lnSpc>
                <a:spcPct val="120000"/>
              </a:lnSpc>
            </a:pPr>
            <a:r>
              <a:rPr lang="en-US" dirty="0" smtClean="0"/>
              <a:t>Age range, gender, race, ethnicity</a:t>
            </a:r>
          </a:p>
          <a:p>
            <a:pPr lvl="1">
              <a:lnSpc>
                <a:spcPct val="120000"/>
              </a:lnSpc>
            </a:pPr>
            <a:r>
              <a:rPr lang="en-US" dirty="0" smtClean="0"/>
              <a:t>Other information/identifying characteristics</a:t>
            </a:r>
          </a:p>
          <a:p>
            <a:pPr>
              <a:lnSpc>
                <a:spcPct val="120000"/>
              </a:lnSpc>
            </a:pPr>
            <a:r>
              <a:rPr lang="en-US" dirty="0" smtClean="0"/>
              <a:t>*</a:t>
            </a:r>
            <a:r>
              <a:rPr lang="en-US" b="1" dirty="0" smtClean="0"/>
              <a:t>Note:  </a:t>
            </a:r>
            <a:r>
              <a:rPr lang="en-US" dirty="0" smtClean="0">
                <a:solidFill>
                  <a:srgbClr val="FF0000"/>
                </a:solidFill>
              </a:rPr>
              <a:t>unless you can say with reasonable certainty that based on a observer’s professional judgment the signs/clues indicating that the person is “definitely” unsheltered on Wednesday night and experiencing homelessness, they cannot be included.</a:t>
            </a:r>
          </a:p>
          <a:p>
            <a:pPr>
              <a:lnSpc>
                <a:spcPct val="120000"/>
              </a:lnSpc>
            </a:pPr>
            <a:endParaRPr lang="en-US" dirty="0" smtClean="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6796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VI-SPDAT &amp; F-VI-SPDAT</a:t>
            </a:r>
            <a:endParaRPr lang="en-US" b="1" dirty="0"/>
          </a:p>
        </p:txBody>
      </p:sp>
      <p:sp>
        <p:nvSpPr>
          <p:cNvPr id="3" name="Content Placeholder 2"/>
          <p:cNvSpPr>
            <a:spLocks noGrp="1"/>
          </p:cNvSpPr>
          <p:nvPr>
            <p:ph idx="1"/>
          </p:nvPr>
        </p:nvSpPr>
        <p:spPr>
          <a:xfrm>
            <a:off x="887768" y="2057400"/>
            <a:ext cx="10128104" cy="4038600"/>
          </a:xfrm>
        </p:spPr>
        <p:txBody>
          <a:bodyPr/>
          <a:lstStyle/>
          <a:p>
            <a:r>
              <a:rPr lang="en-US" dirty="0"/>
              <a:t>A continua can </a:t>
            </a:r>
            <a:r>
              <a:rPr lang="en-US" dirty="0" smtClean="0"/>
              <a:t>choose to administer the </a:t>
            </a:r>
            <a:r>
              <a:rPr lang="en-US" dirty="0"/>
              <a:t>VI-SPDAT and the </a:t>
            </a:r>
            <a:r>
              <a:rPr lang="en-US" dirty="0" smtClean="0"/>
              <a:t>F-VI-SPDAT in addition to the survey tool.</a:t>
            </a:r>
          </a:p>
          <a:p>
            <a:r>
              <a:rPr lang="en-US" dirty="0" smtClean="0"/>
              <a:t>It is NOT required for the PIT.</a:t>
            </a:r>
          </a:p>
          <a:p>
            <a:r>
              <a:rPr lang="en-US" dirty="0" smtClean="0"/>
              <a:t>However, to be added to the priority list for Coordinated Entry, a VI-SPDAT/F-VI-SPDAT is required to be administered. </a:t>
            </a:r>
          </a:p>
          <a:p>
            <a:pPr lvl="1"/>
            <a:r>
              <a:rPr lang="en-US" i="1" dirty="0" smtClean="0"/>
              <a:t>See Coordinated Entry policy &amp; prioritization for RRH, TH, and PSH programs.</a:t>
            </a:r>
            <a:endParaRPr lang="en-US" i="1"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18789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Post Count Window</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HUD will allow an extended time frame (no more than 7 days) after the designated PIT count in order to identify additional people who were unsheltered on the night of the PIT but not counted.</a:t>
            </a:r>
          </a:p>
          <a:p>
            <a:pPr>
              <a:lnSpc>
                <a:spcPct val="120000"/>
              </a:lnSpc>
            </a:pPr>
            <a:r>
              <a:rPr lang="en-US" dirty="0" smtClean="0"/>
              <a:t>Service-based counting focuses on conducting interviews with people experiencing homelessness but not seeking shelter who may utilize other mainstream resources and frequent community locations such as meal sites, food pantries, drop-in centers, day shelters, and libraries. </a:t>
            </a:r>
          </a:p>
          <a:p>
            <a:pPr>
              <a:lnSpc>
                <a:spcPct val="120000"/>
              </a:lnSpc>
            </a:pPr>
            <a:r>
              <a:rPr lang="en-US" dirty="0" smtClean="0"/>
              <a:t>The service-based counting will serve as a SUPPLEMENT to the night of the count approach. </a:t>
            </a:r>
          </a:p>
          <a:p>
            <a:pPr lvl="1">
              <a:lnSpc>
                <a:spcPct val="120000"/>
              </a:lnSpc>
            </a:pPr>
            <a:r>
              <a:rPr lang="en-US" dirty="0" smtClean="0"/>
              <a:t>It requires face-to-face contact with the person and the administration of the </a:t>
            </a:r>
            <a:r>
              <a:rPr lang="en-US" dirty="0">
                <a:solidFill>
                  <a:srgbClr val="FF0000"/>
                </a:solidFill>
              </a:rPr>
              <a:t>Unsheltered PIT Survey 2017</a:t>
            </a:r>
            <a:r>
              <a:rPr lang="en-US" dirty="0"/>
              <a:t> </a:t>
            </a:r>
            <a:r>
              <a:rPr lang="en-US" dirty="0" smtClean="0"/>
              <a:t>form.</a:t>
            </a:r>
          </a:p>
          <a:p>
            <a:pPr lvl="1">
              <a:lnSpc>
                <a:spcPct val="120000"/>
              </a:lnSpc>
            </a:pPr>
            <a:r>
              <a:rPr lang="en-US" dirty="0" smtClean="0"/>
              <a:t>The Balance of State CoC will allow post-count surveys to be administered and collected until </a:t>
            </a:r>
            <a:r>
              <a:rPr lang="en-US" b="1" dirty="0" smtClean="0">
                <a:solidFill>
                  <a:srgbClr val="FF0000"/>
                </a:solidFill>
              </a:rPr>
              <a:t>Friday, January 27</a:t>
            </a:r>
            <a:r>
              <a:rPr lang="en-US" b="1" baseline="30000" dirty="0" smtClean="0">
                <a:solidFill>
                  <a:srgbClr val="FF0000"/>
                </a:solidFill>
              </a:rPr>
              <a:t>th</a:t>
            </a:r>
            <a:r>
              <a:rPr lang="en-US" b="1" dirty="0" smtClean="0">
                <a:solidFill>
                  <a:srgbClr val="FF0000"/>
                </a:solidFill>
              </a:rPr>
              <a:t> at 5:00 pm.</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46071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77500" lnSpcReduction="20000"/>
          </a:bodyPr>
          <a:lstStyle/>
          <a:p>
            <a:pPr>
              <a:lnSpc>
                <a:spcPct val="120000"/>
              </a:lnSpc>
            </a:pPr>
            <a:r>
              <a:rPr lang="en-US" dirty="0" smtClean="0"/>
              <a:t>Service Based Counts are an opportunity to connect with other partner agencies and community locations in which people experiencing homelessness may frequent.  </a:t>
            </a:r>
          </a:p>
          <a:p>
            <a:pPr>
              <a:lnSpc>
                <a:spcPct val="120000"/>
              </a:lnSpc>
            </a:pPr>
            <a:r>
              <a:rPr lang="en-US" b="1" dirty="0" smtClean="0"/>
              <a:t>This can include:  </a:t>
            </a:r>
          </a:p>
          <a:p>
            <a:pPr lvl="1">
              <a:lnSpc>
                <a:spcPct val="120000"/>
              </a:lnSpc>
            </a:pPr>
            <a:r>
              <a:rPr lang="en-US" dirty="0" smtClean="0"/>
              <a:t>Emergency shelters</a:t>
            </a:r>
          </a:p>
          <a:p>
            <a:pPr lvl="1">
              <a:lnSpc>
                <a:spcPct val="120000"/>
              </a:lnSpc>
            </a:pPr>
            <a:r>
              <a:rPr lang="en-US" dirty="0" smtClean="0"/>
              <a:t>meal </a:t>
            </a:r>
            <a:r>
              <a:rPr lang="en-US" dirty="0"/>
              <a:t>sites, </a:t>
            </a:r>
            <a:r>
              <a:rPr lang="en-US" dirty="0" smtClean="0"/>
              <a:t>food pantries </a:t>
            </a:r>
          </a:p>
          <a:p>
            <a:pPr lvl="1">
              <a:lnSpc>
                <a:spcPct val="120000"/>
              </a:lnSpc>
            </a:pPr>
            <a:r>
              <a:rPr lang="en-US" dirty="0" smtClean="0"/>
              <a:t>drop-in </a:t>
            </a:r>
            <a:r>
              <a:rPr lang="en-US" dirty="0"/>
              <a:t>centers, </a:t>
            </a:r>
            <a:r>
              <a:rPr lang="en-US" dirty="0" smtClean="0"/>
              <a:t>day shelters </a:t>
            </a:r>
          </a:p>
          <a:p>
            <a:pPr lvl="1">
              <a:lnSpc>
                <a:spcPct val="120000"/>
              </a:lnSpc>
            </a:pPr>
            <a:r>
              <a:rPr lang="en-US" dirty="0" smtClean="0"/>
              <a:t>human services, job service/workforce resource, housing authorities</a:t>
            </a:r>
          </a:p>
          <a:p>
            <a:pPr lvl="1">
              <a:lnSpc>
                <a:spcPct val="120000"/>
              </a:lnSpc>
            </a:pPr>
            <a:r>
              <a:rPr lang="en-US" dirty="0" smtClean="0"/>
              <a:t>community mental health center, hospital emergency rooms, free clinics</a:t>
            </a:r>
          </a:p>
          <a:p>
            <a:pPr lvl="1">
              <a:lnSpc>
                <a:spcPct val="120000"/>
              </a:lnSpc>
            </a:pPr>
            <a:r>
              <a:rPr lang="en-US" dirty="0" smtClean="0"/>
              <a:t>Alcohol &amp; Drug service centers, treatment centers</a:t>
            </a:r>
          </a:p>
          <a:p>
            <a:pPr lvl="1">
              <a:lnSpc>
                <a:spcPct val="120000"/>
              </a:lnSpc>
            </a:pPr>
            <a:r>
              <a:rPr lang="en-US" dirty="0" smtClean="0"/>
              <a:t>police department, probation/parole</a:t>
            </a:r>
          </a:p>
          <a:p>
            <a:pPr lvl="1">
              <a:lnSpc>
                <a:spcPct val="120000"/>
              </a:lnSpc>
            </a:pPr>
            <a:r>
              <a:rPr lang="en-US" dirty="0" smtClean="0"/>
              <a:t>libraries </a:t>
            </a:r>
          </a:p>
          <a:p>
            <a:pPr lvl="1">
              <a:lnSpc>
                <a:spcPct val="120000"/>
              </a:lnSpc>
            </a:pPr>
            <a:r>
              <a:rPr lang="en-US" dirty="0" smtClean="0"/>
              <a:t>Faith-based organizations</a:t>
            </a:r>
          </a:p>
          <a:p>
            <a:pPr lvl="1">
              <a:lnSpc>
                <a:spcPct val="120000"/>
              </a:lnSpc>
            </a:pPr>
            <a:r>
              <a:rPr lang="en-US" dirty="0" smtClean="0"/>
              <a:t>Youth Providers &amp; Runaway programs, other youth-serving programs</a:t>
            </a:r>
          </a:p>
          <a:p>
            <a:pPr lvl="1">
              <a:lnSpc>
                <a:spcPct val="120000"/>
              </a:lnSpc>
            </a:pPr>
            <a:r>
              <a:rPr lang="en-US" dirty="0" smtClean="0"/>
              <a:t>School District staff</a:t>
            </a:r>
          </a:p>
          <a:p>
            <a:pPr>
              <a:lnSpc>
                <a:spcPct val="120000"/>
              </a:lnSpc>
            </a:pPr>
            <a:endParaRPr lang="en-US" dirty="0"/>
          </a:p>
          <a:p>
            <a:pPr>
              <a:lnSpc>
                <a:spcPct val="120000"/>
              </a:lnSpc>
            </a:pPr>
            <a:endParaRPr lang="en-US" dirty="0" smtClean="0"/>
          </a:p>
          <a:p>
            <a:pPr>
              <a:lnSpc>
                <a:spcPct val="120000"/>
              </a:lnSpc>
            </a:pPr>
            <a:endParaRPr lang="en-US" dirty="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019804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PIT?</a:t>
            </a:r>
            <a:endParaRPr lang="en-US" b="1" dirty="0"/>
          </a:p>
        </p:txBody>
      </p:sp>
      <p:sp>
        <p:nvSpPr>
          <p:cNvPr id="3" name="Content Placeholder 2"/>
          <p:cNvSpPr>
            <a:spLocks noGrp="1"/>
          </p:cNvSpPr>
          <p:nvPr>
            <p:ph idx="1"/>
          </p:nvPr>
        </p:nvSpPr>
        <p:spPr/>
        <p:txBody>
          <a:bodyPr/>
          <a:lstStyle/>
          <a:p>
            <a:r>
              <a:rPr lang="en-US" dirty="0"/>
              <a:t>A Point-in-Time, or PIT, count is a statistically reliable, unduplicated count of people experiencing homelessness during a designated one-night period. </a:t>
            </a:r>
            <a:endParaRPr lang="en-US" dirty="0" smtClean="0"/>
          </a:p>
          <a:p>
            <a:r>
              <a:rPr lang="en-US" dirty="0" smtClean="0"/>
              <a:t>A </a:t>
            </a:r>
            <a:r>
              <a:rPr lang="en-US" dirty="0"/>
              <a:t>PIT count is intended to capture a minimum amount of information on the homeless population in order to create a “snapshot” of what homelessness looks like in a neighborhood, city, or state. </a:t>
            </a:r>
            <a:endParaRPr lang="en-US" dirty="0" smtClean="0"/>
          </a:p>
          <a:p>
            <a:r>
              <a:rPr lang="en-US" dirty="0" smtClean="0"/>
              <a:t>A PIT count </a:t>
            </a:r>
            <a:r>
              <a:rPr lang="en-US" b="1" u="sng" dirty="0" smtClean="0"/>
              <a:t>does not</a:t>
            </a:r>
            <a:r>
              <a:rPr lang="en-US" dirty="0" smtClean="0"/>
              <a:t>:</a:t>
            </a:r>
          </a:p>
          <a:p>
            <a:pPr lvl="1"/>
            <a:r>
              <a:rPr lang="en-US" dirty="0" smtClean="0"/>
              <a:t>Count everyone that has been homeless ever in a particular community</a:t>
            </a:r>
          </a:p>
          <a:p>
            <a:pPr lvl="1"/>
            <a:r>
              <a:rPr lang="en-US" dirty="0" smtClean="0"/>
              <a:t>Promise 100% accuracy</a:t>
            </a:r>
          </a:p>
          <a:p>
            <a:pPr lvl="1"/>
            <a:r>
              <a:rPr lang="en-US" dirty="0" smtClean="0"/>
              <a:t>Work without volunteers and community support</a:t>
            </a:r>
          </a:p>
          <a:p>
            <a:pPr marL="274320" lvl="1" indent="0">
              <a:buNone/>
            </a:pPr>
            <a:endParaRPr lang="en-US" dirty="0" smtClean="0"/>
          </a:p>
          <a:p>
            <a:pPr marL="274320" lvl="1" indent="0">
              <a:buNone/>
            </a:pP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0307660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847" y="609600"/>
            <a:ext cx="10281673" cy="784194"/>
          </a:xfrm>
        </p:spPr>
        <p:txBody>
          <a:bodyPr>
            <a:normAutofit/>
          </a:bodyPr>
          <a:lstStyle/>
          <a:p>
            <a:r>
              <a:rPr lang="en-US" sz="4000" b="1" dirty="0" smtClean="0"/>
              <a:t>How to Organize a Service Based Count?</a:t>
            </a:r>
            <a:endParaRPr lang="en-US" sz="4000" b="1" dirty="0"/>
          </a:p>
        </p:txBody>
      </p:sp>
      <p:sp>
        <p:nvSpPr>
          <p:cNvPr id="3" name="Content Placeholder 2"/>
          <p:cNvSpPr>
            <a:spLocks noGrp="1"/>
          </p:cNvSpPr>
          <p:nvPr>
            <p:ph idx="1"/>
          </p:nvPr>
        </p:nvSpPr>
        <p:spPr>
          <a:xfrm>
            <a:off x="648070" y="1518082"/>
            <a:ext cx="10715347" cy="4577918"/>
          </a:xfrm>
        </p:spPr>
        <p:txBody>
          <a:bodyPr>
            <a:normAutofit lnSpcReduction="10000"/>
          </a:bodyPr>
          <a:lstStyle/>
          <a:p>
            <a:r>
              <a:rPr lang="en-US" dirty="0" smtClean="0"/>
              <a:t>Host a homeless connect or outreach event on the Thursday and/or Friday after the count</a:t>
            </a:r>
          </a:p>
          <a:p>
            <a:pPr lvl="1"/>
            <a:r>
              <a:rPr lang="en-US" dirty="0" smtClean="0"/>
              <a:t>There are many examples of how this has been done across the Balance of State – in large &amp; small communities.</a:t>
            </a:r>
          </a:p>
          <a:p>
            <a:pPr lvl="1"/>
            <a:r>
              <a:rPr lang="en-US" dirty="0" smtClean="0"/>
              <a:t>Common theme – a meal, information about services, opportunities to engage with providers, and a short survey about where they slept Wednesday night</a:t>
            </a:r>
          </a:p>
          <a:p>
            <a:pPr lvl="1"/>
            <a:endParaRPr lang="en-US" dirty="0" smtClean="0"/>
          </a:p>
          <a:p>
            <a:r>
              <a:rPr lang="en-US" dirty="0" smtClean="0"/>
              <a:t>Ask emergency shelters to administer the survey to people presenting for shelter on Thursday or Friday – asking where they slept on Wednesday night</a:t>
            </a:r>
          </a:p>
          <a:p>
            <a:endParaRPr lang="en-US" dirty="0" smtClean="0"/>
          </a:p>
          <a:p>
            <a:r>
              <a:rPr lang="en-US" dirty="0" smtClean="0"/>
              <a:t>Ask meal sites, food pantries, drop in sites, free clinics, police department, and other places people experiencing homelessness may go or services they may access on Thursday or Friday to administer the survey asking people where they slept on Wednesday night</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003834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service-based count uses </a:t>
            </a:r>
            <a:r>
              <a:rPr lang="en-US" b="1" u="sng" dirty="0" smtClean="0"/>
              <a:t>the same survey </a:t>
            </a:r>
            <a:r>
              <a:rPr lang="en-US" dirty="0" smtClean="0"/>
              <a:t>that is used during the overnight street/known location count.</a:t>
            </a:r>
          </a:p>
          <a:p>
            <a:pPr>
              <a:lnSpc>
                <a:spcPct val="120000"/>
              </a:lnSpc>
            </a:pPr>
            <a:r>
              <a:rPr lang="en-US" dirty="0" smtClean="0"/>
              <a:t>Each person identified as potentially homeless and unsheltered on the night of the PIT count should be interviewed to determine:</a:t>
            </a:r>
          </a:p>
          <a:p>
            <a:pPr marL="731520" lvl="1" indent="-457200">
              <a:lnSpc>
                <a:spcPct val="120000"/>
              </a:lnSpc>
              <a:buAutoNum type="arabicParenBoth"/>
            </a:pPr>
            <a:r>
              <a:rPr lang="en-US" dirty="0" smtClean="0"/>
              <a:t>homeless status, </a:t>
            </a:r>
          </a:p>
          <a:p>
            <a:pPr marL="731520" lvl="1" indent="-457200">
              <a:lnSpc>
                <a:spcPct val="120000"/>
              </a:lnSpc>
              <a:buAutoNum type="arabicParenBoth"/>
            </a:pPr>
            <a:r>
              <a:rPr lang="en-US" dirty="0" smtClean="0"/>
              <a:t>whether he/she has already been interviewed, and </a:t>
            </a:r>
          </a:p>
          <a:p>
            <a:pPr marL="731520" lvl="1" indent="-457200">
              <a:lnSpc>
                <a:spcPct val="120000"/>
              </a:lnSpc>
              <a:buAutoNum type="arabicParenBoth"/>
            </a:pPr>
            <a:r>
              <a:rPr lang="en-US" dirty="0" smtClean="0"/>
              <a:t>collect additional data elements.</a:t>
            </a:r>
          </a:p>
          <a:p>
            <a:pPr>
              <a:lnSpc>
                <a:spcPct val="120000"/>
              </a:lnSpc>
            </a:pPr>
            <a:r>
              <a:rPr lang="en-US" dirty="0" smtClean="0"/>
              <a:t>If the person being interviewed meets the requirements of the PIT count homeless definition </a:t>
            </a:r>
            <a:r>
              <a:rPr lang="en-US" u="sng" dirty="0" smtClean="0"/>
              <a:t>and</a:t>
            </a:r>
            <a:r>
              <a:rPr lang="en-US" dirty="0" smtClean="0"/>
              <a:t> was not interviewed during the PIT overnight count, then the survey should be administered.</a:t>
            </a:r>
          </a:p>
          <a:p>
            <a:pPr>
              <a:lnSpc>
                <a:spcPct val="120000"/>
              </a:lnSpc>
            </a:pPr>
            <a:r>
              <a:rPr lang="en-US" dirty="0" smtClean="0"/>
              <a:t>The survey should then be submitted to the PIT lead for the screening and de-duplication process.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2602042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Sheltered Count:  total number of people for the PIT is reported on the Housing Inventory Chart (HIC). </a:t>
            </a:r>
          </a:p>
          <a:p>
            <a:pPr>
              <a:lnSpc>
                <a:spcPct val="120000"/>
              </a:lnSpc>
            </a:pPr>
            <a:r>
              <a:rPr lang="en-US" dirty="0" smtClean="0"/>
              <a:t>The Sheltered Count:  demographics &amp; subpopulation information are reported in two different places:</a:t>
            </a:r>
          </a:p>
          <a:p>
            <a:pPr lvl="1">
              <a:lnSpc>
                <a:spcPct val="120000"/>
              </a:lnSpc>
              <a:buFont typeface="Courier New" panose="02070309020205020404" pitchFamily="49" charset="0"/>
              <a:buChar char="o"/>
            </a:pPr>
            <a:r>
              <a:rPr lang="en-US" u="sng" dirty="0" smtClean="0"/>
              <a:t>HMIS database</a:t>
            </a:r>
          </a:p>
          <a:p>
            <a:pPr lvl="2">
              <a:lnSpc>
                <a:spcPct val="120000"/>
              </a:lnSpc>
              <a:buFont typeface="Wingdings" panose="05000000000000000000" pitchFamily="2" charset="2"/>
              <a:buChar char="§"/>
            </a:pPr>
            <a:r>
              <a:rPr lang="en-US" dirty="0" smtClean="0"/>
              <a:t>For those projects using Service Point and who complete their data entry correctly, the information can be extracted from the system.</a:t>
            </a:r>
          </a:p>
          <a:p>
            <a:pPr lvl="2">
              <a:lnSpc>
                <a:spcPct val="120000"/>
              </a:lnSpc>
              <a:buFont typeface="Wingdings" panose="05000000000000000000" pitchFamily="2" charset="2"/>
              <a:buChar char="§"/>
            </a:pPr>
            <a:r>
              <a:rPr lang="en-US" dirty="0" smtClean="0"/>
              <a:t>Each project must ensure their data is complete and correct prior to submission to the PIT lead.</a:t>
            </a:r>
          </a:p>
          <a:p>
            <a:pPr lvl="1">
              <a:lnSpc>
                <a:spcPct val="120000"/>
              </a:lnSpc>
              <a:buFont typeface="Courier New" panose="02070309020205020404" pitchFamily="49" charset="0"/>
              <a:buChar char="o"/>
            </a:pPr>
            <a:r>
              <a:rPr lang="en-US" u="sng" dirty="0" smtClean="0"/>
              <a:t>Non-WISP Form </a:t>
            </a:r>
            <a:r>
              <a:rPr lang="en-US" dirty="0" smtClean="0"/>
              <a:t>in Google </a:t>
            </a:r>
            <a:r>
              <a:rPr lang="en-US" dirty="0"/>
              <a:t>D</a:t>
            </a:r>
            <a:r>
              <a:rPr lang="en-US" dirty="0" smtClean="0"/>
              <a:t>rive</a:t>
            </a:r>
          </a:p>
          <a:p>
            <a:pPr lvl="2">
              <a:lnSpc>
                <a:spcPct val="120000"/>
              </a:lnSpc>
              <a:buFont typeface="Wingdings" panose="05000000000000000000" pitchFamily="2" charset="2"/>
              <a:buChar char="§"/>
            </a:pPr>
            <a:r>
              <a:rPr lang="en-US" dirty="0" smtClean="0"/>
              <a:t>For those projects that do not use Service Point, they must conduct a survey to gather the demographic and subpopulation information required.</a:t>
            </a:r>
          </a:p>
          <a:p>
            <a:pPr lvl="2">
              <a:lnSpc>
                <a:spcPct val="120000"/>
              </a:lnSpc>
              <a:buFont typeface="Wingdings" panose="05000000000000000000" pitchFamily="2" charset="2"/>
              <a:buChar char="§"/>
            </a:pPr>
            <a:r>
              <a:rPr lang="en-US" dirty="0" smtClean="0"/>
              <a:t>Those surveys must be reviewed, screened, totaled, and submitted to the PIT lead. </a:t>
            </a:r>
          </a:p>
          <a:p>
            <a:pPr lvl="2">
              <a:lnSpc>
                <a:spcPct val="120000"/>
              </a:lnSpc>
              <a:buFont typeface="Wingdings" panose="05000000000000000000" pitchFamily="2" charset="2"/>
              <a:buChar char="§"/>
            </a:pPr>
            <a:r>
              <a:rPr lang="en-US" dirty="0" smtClean="0"/>
              <a:t>The PIT lead is required to complete the Non-WISP form in Google </a:t>
            </a:r>
            <a:r>
              <a:rPr lang="en-US" dirty="0"/>
              <a:t>D</a:t>
            </a:r>
            <a:r>
              <a:rPr lang="en-US" dirty="0" smtClean="0"/>
              <a:t>rive.</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565906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fontScale="92500" lnSpcReduction="10000"/>
          </a:bodyPr>
          <a:lstStyle/>
          <a:p>
            <a:pPr>
              <a:lnSpc>
                <a:spcPct val="120000"/>
              </a:lnSpc>
            </a:pPr>
            <a:r>
              <a:rPr lang="en-US" dirty="0" smtClean="0"/>
              <a:t>Unsheltered PIT count information is </a:t>
            </a:r>
            <a:r>
              <a:rPr lang="en-US" u="sng" dirty="0" smtClean="0"/>
              <a:t>NOT</a:t>
            </a:r>
            <a:r>
              <a:rPr lang="en-US" dirty="0" smtClean="0"/>
              <a:t> recorded on the HIC.</a:t>
            </a:r>
          </a:p>
          <a:p>
            <a:pPr>
              <a:lnSpc>
                <a:spcPct val="120000"/>
              </a:lnSpc>
            </a:pPr>
            <a:r>
              <a:rPr lang="en-US" dirty="0"/>
              <a:t>The </a:t>
            </a:r>
            <a:r>
              <a:rPr lang="en-US" dirty="0" smtClean="0"/>
              <a:t>Unsheltered Count - demographics </a:t>
            </a:r>
            <a:r>
              <a:rPr lang="en-US" dirty="0"/>
              <a:t>&amp; subpopulation information are reported in two different </a:t>
            </a:r>
            <a:r>
              <a:rPr lang="en-US" dirty="0" smtClean="0"/>
              <a:t>locations using the same process.</a:t>
            </a:r>
          </a:p>
          <a:p>
            <a:pPr>
              <a:lnSpc>
                <a:spcPct val="120000"/>
              </a:lnSpc>
            </a:pPr>
            <a:r>
              <a:rPr lang="en-US" dirty="0" smtClean="0"/>
              <a:t>Location:</a:t>
            </a:r>
          </a:p>
          <a:p>
            <a:pPr lvl="1">
              <a:lnSpc>
                <a:spcPct val="120000"/>
              </a:lnSpc>
              <a:buFont typeface="Wingdings" panose="05000000000000000000" pitchFamily="2" charset="2"/>
              <a:buChar char="ü"/>
            </a:pPr>
            <a:r>
              <a:rPr lang="en-US" dirty="0" smtClean="0"/>
              <a:t>HMIS database</a:t>
            </a:r>
          </a:p>
          <a:p>
            <a:pPr lvl="1">
              <a:lnSpc>
                <a:spcPct val="120000"/>
              </a:lnSpc>
              <a:buFont typeface="Wingdings" panose="05000000000000000000" pitchFamily="2" charset="2"/>
              <a:buChar char="ü"/>
            </a:pPr>
            <a:r>
              <a:rPr lang="en-US" dirty="0" smtClean="0"/>
              <a:t>Non-WISP Form</a:t>
            </a:r>
          </a:p>
          <a:p>
            <a:pPr>
              <a:lnSpc>
                <a:spcPct val="120000"/>
              </a:lnSpc>
            </a:pPr>
            <a:r>
              <a:rPr lang="en-US" dirty="0" smtClean="0"/>
              <a:t>Process:  </a:t>
            </a:r>
          </a:p>
          <a:p>
            <a:pPr lvl="1">
              <a:lnSpc>
                <a:spcPct val="120000"/>
              </a:lnSpc>
            </a:pPr>
            <a:r>
              <a:rPr lang="en-US" dirty="0" smtClean="0"/>
              <a:t>A survey must be conducted to collect required information and to ensure (1) eligibility under the homeless definition and (2) de-duplication.</a:t>
            </a:r>
          </a:p>
          <a:p>
            <a:pPr lvl="1">
              <a:lnSpc>
                <a:spcPct val="120000"/>
              </a:lnSpc>
            </a:pPr>
            <a:r>
              <a:rPr lang="en-US" dirty="0" smtClean="0"/>
              <a:t>Those surveys must be reviewed, screened, and either submitted to the PIT lead (non-WISP) or entered into Service Point (WISP).</a:t>
            </a:r>
          </a:p>
          <a:p>
            <a:pPr lvl="1">
              <a:lnSpc>
                <a:spcPct val="120000"/>
              </a:lnSpc>
            </a:pPr>
            <a:r>
              <a:rPr lang="en-US" dirty="0" smtClean="0"/>
              <a:t>The PIT lead is required to complete the Non-WISP form in Google </a:t>
            </a:r>
            <a:r>
              <a:rPr lang="en-US" dirty="0"/>
              <a:t>D</a:t>
            </a:r>
            <a:r>
              <a:rPr lang="en-US" dirty="0" smtClean="0"/>
              <a:t>rive. </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031624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fontScale="90000"/>
          </a:bodyPr>
          <a:lstStyle/>
          <a:p>
            <a:r>
              <a:rPr lang="en-US" sz="4000" b="1" dirty="0" smtClean="0"/>
              <a:t>Data Collection – Housing Inventory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Housing Inventory Chart (HIC) is a list of all the emergency shelters, motel voucher programs, safe havens, and transitional housing projects in each of the 21 local continua that comprise the Balance of State  </a:t>
            </a:r>
            <a:r>
              <a:rPr lang="en-US" dirty="0" err="1" smtClean="0"/>
              <a:t>CoC</a:t>
            </a:r>
            <a:r>
              <a:rPr lang="en-US" dirty="0" smtClean="0"/>
              <a:t>.  There is also a section for permanent supportive housing and rapid re-housing projects.</a:t>
            </a:r>
          </a:p>
          <a:p>
            <a:pPr lvl="1">
              <a:lnSpc>
                <a:spcPct val="120000"/>
              </a:lnSpc>
              <a:buFont typeface="Courier New" panose="02070309020205020404" pitchFamily="49" charset="0"/>
              <a:buChar char="o"/>
            </a:pPr>
            <a:r>
              <a:rPr lang="en-US" dirty="0" smtClean="0"/>
              <a:t>The HIC includes agencies that use HMIS and do not use HMIS.</a:t>
            </a:r>
          </a:p>
          <a:p>
            <a:pPr lvl="1">
              <a:lnSpc>
                <a:spcPct val="120000"/>
              </a:lnSpc>
              <a:buFont typeface="Courier New" panose="02070309020205020404" pitchFamily="49" charset="0"/>
              <a:buChar char="o"/>
            </a:pPr>
            <a:r>
              <a:rPr lang="en-US" dirty="0" smtClean="0"/>
              <a:t>The HIC includes the number of beds, the number of units, seasonal, and overflow beds.</a:t>
            </a:r>
          </a:p>
          <a:p>
            <a:pPr>
              <a:lnSpc>
                <a:spcPct val="120000"/>
              </a:lnSpc>
            </a:pPr>
            <a:r>
              <a:rPr lang="en-US" dirty="0" smtClean="0"/>
              <a:t>The last 5 columns of the HIC chart are for the total PIT counts for </a:t>
            </a:r>
            <a:r>
              <a:rPr lang="en-US" u="sng" dirty="0" smtClean="0"/>
              <a:t>EACH project listed </a:t>
            </a:r>
            <a:r>
              <a:rPr lang="en-US" dirty="0" smtClean="0"/>
              <a:t>on the HIC.</a:t>
            </a:r>
          </a:p>
          <a:p>
            <a:pPr lvl="1">
              <a:lnSpc>
                <a:spcPct val="120000"/>
              </a:lnSpc>
              <a:buFont typeface="Courier New" panose="02070309020205020404" pitchFamily="49" charset="0"/>
              <a:buChar char="o"/>
            </a:pPr>
            <a:r>
              <a:rPr lang="en-US" dirty="0" smtClean="0"/>
              <a:t>Total, # unaccompanied youth, # people in households with children, # people in households without children, utilization rate</a:t>
            </a:r>
          </a:p>
          <a:p>
            <a:pPr>
              <a:lnSpc>
                <a:spcPct val="120000"/>
              </a:lnSpc>
            </a:pPr>
            <a:r>
              <a:rPr lang="en-US" dirty="0" smtClean="0"/>
              <a:t>The  PIT count on the HIC shows total numbers for the SHELTERED COUNT.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detailed demographics or subpopulation information.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information about the unsheltered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02298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60629"/>
            <a:ext cx="9872871" cy="4835371"/>
          </a:xfrm>
        </p:spPr>
        <p:txBody>
          <a:bodyPr/>
          <a:lstStyle/>
          <a:p>
            <a:r>
              <a:rPr lang="en-US" dirty="0" smtClean="0"/>
              <a:t>More specific information about how the Housing Inventory Chart (HIC), Service Point (WISP), and the Point-in-Time (PIT) all work together can be found in a power point presentation (PPT) called “</a:t>
            </a:r>
            <a:r>
              <a:rPr lang="en-US" b="1" dirty="0" smtClean="0">
                <a:solidFill>
                  <a:srgbClr val="FF0000"/>
                </a:solidFill>
              </a:rPr>
              <a:t>Putting It All Together 2017</a:t>
            </a:r>
            <a:r>
              <a:rPr lang="en-US" dirty="0" smtClean="0"/>
              <a:t>.”</a:t>
            </a:r>
          </a:p>
          <a:p>
            <a:r>
              <a:rPr lang="en-US" dirty="0" smtClean="0"/>
              <a:t>This document will be posted on the website.</a:t>
            </a:r>
            <a:endParaRPr lang="en-US" dirty="0"/>
          </a:p>
        </p:txBody>
      </p:sp>
      <p:pic>
        <p:nvPicPr>
          <p:cNvPr id="4" name="Picture 3"/>
          <p:cNvPicPr>
            <a:picLocks noChangeAspect="1"/>
          </p:cNvPicPr>
          <p:nvPr/>
        </p:nvPicPr>
        <p:blipFill rotWithShape="1">
          <a:blip r:embed="rId2"/>
          <a:srcRect b="17909"/>
          <a:stretch/>
        </p:blipFill>
        <p:spPr>
          <a:xfrm>
            <a:off x="4416224" y="2820417"/>
            <a:ext cx="6449210" cy="2852414"/>
          </a:xfrm>
          <a:prstGeom prst="rect">
            <a:avLst/>
          </a:prstGeom>
        </p:spPr>
      </p:pic>
      <p:pic>
        <p:nvPicPr>
          <p:cNvPr id="5"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163787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fontScale="92500" lnSpcReduction="10000"/>
          </a:bodyPr>
          <a:lstStyle/>
          <a:p>
            <a:pPr>
              <a:lnSpc>
                <a:spcPct val="120000"/>
              </a:lnSpc>
            </a:pPr>
            <a:r>
              <a:rPr lang="en-US" dirty="0" smtClean="0"/>
              <a:t>Unsheltered PIT count information is </a:t>
            </a:r>
            <a:r>
              <a:rPr lang="en-US" u="sng" dirty="0" smtClean="0"/>
              <a:t>NOT</a:t>
            </a:r>
            <a:r>
              <a:rPr lang="en-US" dirty="0" smtClean="0"/>
              <a:t> recorded on the HIC.</a:t>
            </a:r>
          </a:p>
          <a:p>
            <a:pPr>
              <a:lnSpc>
                <a:spcPct val="120000"/>
              </a:lnSpc>
            </a:pPr>
            <a:r>
              <a:rPr lang="en-US" dirty="0"/>
              <a:t>The </a:t>
            </a:r>
            <a:r>
              <a:rPr lang="en-US" dirty="0" smtClean="0"/>
              <a:t>Unsheltered Count - demographics </a:t>
            </a:r>
            <a:r>
              <a:rPr lang="en-US" dirty="0"/>
              <a:t>&amp; subpopulation information are reported in two different </a:t>
            </a:r>
            <a:r>
              <a:rPr lang="en-US" dirty="0" smtClean="0"/>
              <a:t>locations using the same process.</a:t>
            </a:r>
          </a:p>
          <a:p>
            <a:pPr>
              <a:lnSpc>
                <a:spcPct val="120000"/>
              </a:lnSpc>
            </a:pPr>
            <a:r>
              <a:rPr lang="en-US" dirty="0" smtClean="0"/>
              <a:t>Location:</a:t>
            </a:r>
          </a:p>
          <a:p>
            <a:pPr lvl="1">
              <a:lnSpc>
                <a:spcPct val="120000"/>
              </a:lnSpc>
              <a:buFont typeface="Wingdings" panose="05000000000000000000" pitchFamily="2" charset="2"/>
              <a:buChar char="ü"/>
            </a:pPr>
            <a:r>
              <a:rPr lang="en-US" dirty="0" smtClean="0"/>
              <a:t>HMIS database</a:t>
            </a:r>
          </a:p>
          <a:p>
            <a:pPr lvl="1">
              <a:lnSpc>
                <a:spcPct val="120000"/>
              </a:lnSpc>
              <a:buFont typeface="Wingdings" panose="05000000000000000000" pitchFamily="2" charset="2"/>
              <a:buChar char="ü"/>
            </a:pPr>
            <a:r>
              <a:rPr lang="en-US" dirty="0" smtClean="0"/>
              <a:t>Non-WISP Form</a:t>
            </a:r>
          </a:p>
          <a:p>
            <a:pPr>
              <a:lnSpc>
                <a:spcPct val="120000"/>
              </a:lnSpc>
            </a:pPr>
            <a:r>
              <a:rPr lang="en-US" dirty="0" smtClean="0"/>
              <a:t>Process:  </a:t>
            </a:r>
          </a:p>
          <a:p>
            <a:pPr lvl="1">
              <a:lnSpc>
                <a:spcPct val="120000"/>
              </a:lnSpc>
            </a:pPr>
            <a:r>
              <a:rPr lang="en-US" dirty="0" smtClean="0"/>
              <a:t>A survey must be conducted to collect required information and to ensure (1) eligibility under the homeless definition and (2) de-duplication.</a:t>
            </a:r>
          </a:p>
          <a:p>
            <a:pPr lvl="1">
              <a:lnSpc>
                <a:spcPct val="120000"/>
              </a:lnSpc>
            </a:pPr>
            <a:r>
              <a:rPr lang="en-US" dirty="0" smtClean="0"/>
              <a:t>Those surveys must be reviewed, screened, and either submitted to the PIT lead (non-WISP) or entered into Service Point (WISP).</a:t>
            </a:r>
          </a:p>
          <a:p>
            <a:pPr lvl="1">
              <a:lnSpc>
                <a:spcPct val="120000"/>
              </a:lnSpc>
            </a:pPr>
            <a:r>
              <a:rPr lang="en-US" dirty="0" smtClean="0"/>
              <a:t>The PIT lead is required to complete the Non-WISP form in Google </a:t>
            </a:r>
            <a:r>
              <a:rPr lang="en-US" dirty="0"/>
              <a:t>D</a:t>
            </a:r>
            <a:r>
              <a:rPr lang="en-US" dirty="0" smtClean="0"/>
              <a:t>rive. </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889134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Deduplication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By allowing people to be counted on Thursday &amp; Friday, we increase the possibility of duplication. Therefore, HUD requires policies to ensure a de-duplicated count can be obtained.</a:t>
            </a:r>
          </a:p>
          <a:p>
            <a:pPr>
              <a:lnSpc>
                <a:spcPct val="120000"/>
              </a:lnSpc>
            </a:pPr>
            <a:r>
              <a:rPr lang="en-US" dirty="0" smtClean="0"/>
              <a:t>The Balance of State CoC uses a “De-duplication Chart” in Google </a:t>
            </a:r>
            <a:r>
              <a:rPr lang="en-US" dirty="0"/>
              <a:t>D</a:t>
            </a:r>
            <a:r>
              <a:rPr lang="en-US" dirty="0" smtClean="0"/>
              <a:t>rive to ensure that those unsheltered persons counted during the overnight count are not duplicated with those counted during the post-count window.</a:t>
            </a:r>
          </a:p>
          <a:p>
            <a:pPr lvl="1">
              <a:lnSpc>
                <a:spcPct val="120000"/>
              </a:lnSpc>
              <a:buFont typeface="Wingdings" panose="05000000000000000000" pitchFamily="2" charset="2"/>
              <a:buChar char="ü"/>
            </a:pPr>
            <a:r>
              <a:rPr lang="en-US" dirty="0" smtClean="0"/>
              <a:t>The PIT lead will be required to enter certain data fields for each person counted as unsheltered. This includes during the night of the count (both in HMIS and non-WISP) as well as surveys completed during the post count window through service-based counting.</a:t>
            </a:r>
          </a:p>
          <a:p>
            <a:pPr lvl="1">
              <a:lnSpc>
                <a:spcPct val="120000"/>
              </a:lnSpc>
              <a:buFont typeface="Wingdings" panose="05000000000000000000" pitchFamily="2" charset="2"/>
              <a:buChar char="ü"/>
            </a:pPr>
            <a:r>
              <a:rPr lang="en-US" dirty="0" smtClean="0"/>
              <a:t>The CoC Director will work with the HMIS lead to identify potential duplications among the 21 continua.</a:t>
            </a:r>
          </a:p>
          <a:p>
            <a:pPr lvl="1">
              <a:lnSpc>
                <a:spcPct val="120000"/>
              </a:lnSpc>
              <a:buFont typeface="Wingdings" panose="05000000000000000000" pitchFamily="2" charset="2"/>
              <a:buChar char="ü"/>
            </a:pPr>
            <a:r>
              <a:rPr lang="en-US" dirty="0" smtClean="0"/>
              <a:t>The PIT lead will be responsible for “cleaning” the data to ensure de-duplication within his/her continua.</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17981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Deduplication Chart - Example</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885743077"/>
              </p:ext>
            </p:extLst>
          </p:nvPr>
        </p:nvGraphicFramePr>
        <p:xfrm>
          <a:off x="1561483" y="1606858"/>
          <a:ext cx="8683347" cy="3235960"/>
        </p:xfrm>
        <a:graphic>
          <a:graphicData uri="http://schemas.openxmlformats.org/drawingml/2006/table">
            <a:tbl>
              <a:tblPr firstRow="1" bandRow="1">
                <a:tableStyleId>{7DF18680-E054-41AD-8BC1-D1AEF772440D}</a:tableStyleId>
              </a:tblPr>
              <a:tblGrid>
                <a:gridCol w="877203"/>
                <a:gridCol w="744880"/>
                <a:gridCol w="732956"/>
                <a:gridCol w="638102"/>
                <a:gridCol w="690463"/>
                <a:gridCol w="627208"/>
                <a:gridCol w="680968"/>
                <a:gridCol w="594752"/>
                <a:gridCol w="435660"/>
                <a:gridCol w="519686"/>
                <a:gridCol w="609288"/>
                <a:gridCol w="609288"/>
                <a:gridCol w="922893"/>
              </a:tblGrid>
              <a:tr h="327026">
                <a:tc>
                  <a:txBody>
                    <a:bodyPr/>
                    <a:lstStyle/>
                    <a:p>
                      <a:pPr algn="ctr"/>
                      <a:r>
                        <a:rPr lang="en-US" dirty="0" smtClean="0"/>
                        <a:t>Survey ID</a:t>
                      </a:r>
                      <a:endParaRPr lang="en-US" dirty="0"/>
                    </a:p>
                  </a:txBody>
                  <a:tcPr/>
                </a:tc>
                <a:tc>
                  <a:txBody>
                    <a:bodyPr/>
                    <a:lstStyle/>
                    <a:p>
                      <a:pPr algn="ctr"/>
                      <a:r>
                        <a:rPr lang="en-US" dirty="0" smtClean="0"/>
                        <a:t>First in.</a:t>
                      </a:r>
                      <a:endParaRPr lang="en-US" dirty="0"/>
                    </a:p>
                  </a:txBody>
                  <a:tcPr/>
                </a:tc>
                <a:tc>
                  <a:txBody>
                    <a:bodyPr/>
                    <a:lstStyle/>
                    <a:p>
                      <a:pPr algn="ctr"/>
                      <a:r>
                        <a:rPr lang="en-US" dirty="0" smtClean="0"/>
                        <a:t>Last in.</a:t>
                      </a:r>
                      <a:endParaRPr lang="en-US" dirty="0"/>
                    </a:p>
                  </a:txBody>
                  <a:tcPr/>
                </a:tc>
                <a:tc>
                  <a:txBody>
                    <a:bodyPr/>
                    <a:lstStyle/>
                    <a:p>
                      <a:pPr algn="ctr"/>
                      <a:r>
                        <a:rPr lang="en-US" dirty="0" smtClean="0"/>
                        <a:t>Age</a:t>
                      </a:r>
                      <a:endParaRPr lang="en-US" dirty="0"/>
                    </a:p>
                  </a:txBody>
                  <a:tcPr/>
                </a:tc>
                <a:tc>
                  <a:txBody>
                    <a:bodyPr/>
                    <a:lstStyle/>
                    <a:p>
                      <a:pPr algn="ctr"/>
                      <a:r>
                        <a:rPr lang="en-US" dirty="0" smtClean="0"/>
                        <a:t>Gen.</a:t>
                      </a:r>
                      <a:endParaRPr lang="en-US" dirty="0"/>
                    </a:p>
                  </a:txBody>
                  <a:tcPr/>
                </a:tc>
                <a:tc>
                  <a:txBody>
                    <a:bodyPr/>
                    <a:lstStyle/>
                    <a:p>
                      <a:pPr algn="ctr"/>
                      <a:r>
                        <a:rPr lang="en-US" dirty="0" smtClean="0"/>
                        <a:t>Eth.</a:t>
                      </a:r>
                      <a:endParaRPr lang="en-US" dirty="0"/>
                    </a:p>
                  </a:txBody>
                  <a:tcPr/>
                </a:tc>
                <a:tc>
                  <a:txBody>
                    <a:bodyPr/>
                    <a:lstStyle/>
                    <a:p>
                      <a:pPr algn="ctr"/>
                      <a:r>
                        <a:rPr lang="en-US" dirty="0" smtClean="0"/>
                        <a:t>Race</a:t>
                      </a:r>
                      <a:endParaRPr lang="en-US" dirty="0"/>
                    </a:p>
                  </a:txBody>
                  <a:tcPr/>
                </a:tc>
                <a:tc>
                  <a:txBody>
                    <a:bodyPr/>
                    <a:lstStyle/>
                    <a:p>
                      <a:pPr algn="ctr"/>
                      <a:r>
                        <a:rPr lang="en-US" dirty="0" smtClean="0"/>
                        <a:t>Vet</a:t>
                      </a:r>
                      <a:endParaRPr lang="en-US" dirty="0"/>
                    </a:p>
                  </a:txBody>
                  <a:tcPr/>
                </a:tc>
                <a:tc>
                  <a:txBody>
                    <a:bodyPr/>
                    <a:lstStyle/>
                    <a:p>
                      <a:pPr algn="ctr"/>
                      <a:r>
                        <a:rPr lang="en-US" dirty="0" smtClean="0"/>
                        <a:t>DV</a:t>
                      </a:r>
                      <a:endParaRPr lang="en-US" dirty="0"/>
                    </a:p>
                  </a:txBody>
                  <a:tcPr/>
                </a:tc>
                <a:tc>
                  <a:txBody>
                    <a:bodyPr/>
                    <a:lstStyle/>
                    <a:p>
                      <a:pPr algn="ctr"/>
                      <a:r>
                        <a:rPr lang="en-US" dirty="0" smtClean="0"/>
                        <a:t>S/F</a:t>
                      </a:r>
                      <a:endParaRPr lang="en-US" dirty="0"/>
                    </a:p>
                  </a:txBody>
                  <a:tcPr/>
                </a:tc>
                <a:tc>
                  <a:txBody>
                    <a:bodyPr/>
                    <a:lstStyle/>
                    <a:p>
                      <a:pPr algn="ctr"/>
                      <a:r>
                        <a:rPr lang="en-US" dirty="0" smtClean="0"/>
                        <a:t>Dis.</a:t>
                      </a:r>
                      <a:endParaRPr lang="en-US" dirty="0"/>
                    </a:p>
                  </a:txBody>
                  <a:tcPr/>
                </a:tc>
                <a:tc>
                  <a:txBody>
                    <a:bodyPr/>
                    <a:lstStyle/>
                    <a:p>
                      <a:pPr algn="ctr"/>
                      <a:r>
                        <a:rPr lang="en-US" dirty="0" smtClean="0"/>
                        <a:t>CH</a:t>
                      </a:r>
                      <a:endParaRPr lang="en-US" dirty="0"/>
                    </a:p>
                  </a:txBody>
                  <a:tcPr/>
                </a:tc>
                <a:tc>
                  <a:txBody>
                    <a:bodyPr/>
                    <a:lstStyle/>
                    <a:p>
                      <a:pPr algn="ctr"/>
                      <a:r>
                        <a:rPr lang="en-US" dirty="0" smtClean="0"/>
                        <a:t>Locate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a:t>
                      </a:r>
                      <a:endParaRPr lang="en-US" dirty="0"/>
                    </a:p>
                  </a:txBody>
                  <a:tcPr/>
                </a:tc>
                <a:tc>
                  <a:txBody>
                    <a:bodyPr/>
                    <a:lstStyle/>
                    <a:p>
                      <a:pPr algn="ctr"/>
                      <a:r>
                        <a:rPr lang="en-US" dirty="0" smtClean="0"/>
                        <a:t>32</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HMIS</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A</a:t>
                      </a:r>
                      <a:endParaRPr lang="en-US" dirty="0"/>
                    </a:p>
                  </a:txBody>
                  <a:tcPr/>
                </a:tc>
                <a:tc>
                  <a:txBody>
                    <a:bodyPr/>
                    <a:lstStyle/>
                    <a:p>
                      <a:pPr algn="ctr"/>
                      <a:r>
                        <a:rPr lang="en-US" dirty="0" smtClean="0"/>
                        <a:t>55</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S</a:t>
                      </a:r>
                      <a:endParaRPr lang="en-US" dirty="0"/>
                    </a:p>
                  </a:txBody>
                  <a:tcPr/>
                </a:tc>
                <a:tc>
                  <a:txBody>
                    <a:bodyPr/>
                    <a:lstStyle/>
                    <a:p>
                      <a:pPr algn="ctr"/>
                      <a:r>
                        <a:rPr lang="en-US" dirty="0" smtClean="0"/>
                        <a:t>MI</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H</a:t>
                      </a:r>
                      <a:endParaRPr lang="en-US" dirty="0"/>
                    </a:p>
                  </a:txBody>
                  <a:tcPr/>
                </a:tc>
                <a:tc>
                  <a:txBody>
                    <a:bodyPr/>
                    <a:lstStyle/>
                    <a:p>
                      <a:pPr algn="ctr"/>
                      <a:r>
                        <a:rPr lang="en-US" dirty="0" smtClean="0"/>
                        <a:t>R</a:t>
                      </a:r>
                      <a:endParaRPr lang="en-US" dirty="0"/>
                    </a:p>
                  </a:txBody>
                  <a:tcPr/>
                </a:tc>
                <a:tc>
                  <a:txBody>
                    <a:bodyPr/>
                    <a:lstStyle/>
                    <a:p>
                      <a:pPr algn="ctr"/>
                      <a:r>
                        <a:rPr lang="en-US" dirty="0" smtClean="0"/>
                        <a:t>23</a:t>
                      </a:r>
                      <a:endParaRPr lang="en-US" dirty="0"/>
                    </a:p>
                  </a:txBody>
                  <a:tcPr/>
                </a:tc>
                <a:tc>
                  <a:txBody>
                    <a:bodyPr/>
                    <a:lstStyle/>
                    <a:p>
                      <a:pPr algn="ctr"/>
                      <a:r>
                        <a:rPr lang="en-US" dirty="0" smtClean="0"/>
                        <a:t>F</a:t>
                      </a:r>
                      <a:endParaRPr lang="en-US" dirty="0"/>
                    </a:p>
                  </a:txBody>
                  <a:tcPr/>
                </a:tc>
                <a:tc>
                  <a:txBody>
                    <a:bodyPr/>
                    <a:lstStyle/>
                    <a:p>
                      <a:pPr algn="ctr"/>
                      <a:r>
                        <a:rPr lang="en-US" dirty="0" smtClean="0"/>
                        <a:t>Y</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PD</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G</a:t>
                      </a:r>
                      <a:endParaRPr lang="en-US" dirty="0"/>
                    </a:p>
                  </a:txBody>
                  <a:tcPr/>
                </a:tc>
                <a:tc>
                  <a:txBody>
                    <a:bodyPr/>
                    <a:lstStyle/>
                    <a:p>
                      <a:pPr algn="ctr"/>
                      <a:r>
                        <a:rPr lang="en-US" dirty="0" smtClean="0"/>
                        <a:t>W</a:t>
                      </a:r>
                      <a:endParaRPr lang="en-US" dirty="0"/>
                    </a:p>
                  </a:txBody>
                  <a:tcPr/>
                </a:tc>
                <a:tc>
                  <a:txBody>
                    <a:bodyPr/>
                    <a:lstStyle/>
                    <a:p>
                      <a:pPr algn="ctr"/>
                      <a:r>
                        <a:rPr lang="en-US" dirty="0" smtClean="0"/>
                        <a:t>43</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AA</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S</a:t>
                      </a:r>
                      <a:endParaRPr lang="en-US" dirty="0"/>
                    </a:p>
                  </a:txBody>
                  <a:tcPr/>
                </a:tc>
                <a:tc>
                  <a:txBody>
                    <a:bodyPr/>
                    <a:lstStyle/>
                    <a:p>
                      <a:pPr algn="ctr"/>
                      <a:r>
                        <a:rPr lang="en-US" dirty="0" smtClean="0"/>
                        <a:t>J</a:t>
                      </a:r>
                      <a:endParaRPr lang="en-US" dirty="0"/>
                    </a:p>
                  </a:txBody>
                  <a:tcPr/>
                </a:tc>
                <a:tc>
                  <a:txBody>
                    <a:bodyPr/>
                    <a:lstStyle/>
                    <a:p>
                      <a:pPr algn="ctr"/>
                      <a:r>
                        <a:rPr lang="en-US" dirty="0" smtClean="0"/>
                        <a:t>4</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L</a:t>
                      </a:r>
                      <a:endParaRPr lang="en-US" dirty="0"/>
                    </a:p>
                  </a:txBody>
                  <a:tcPr/>
                </a:tc>
                <a:tc>
                  <a:txBody>
                    <a:bodyPr/>
                    <a:lstStyle/>
                    <a:p>
                      <a:pPr algn="ctr"/>
                      <a:r>
                        <a:rPr lang="en-US" dirty="0" smtClean="0"/>
                        <a:t>K</a:t>
                      </a:r>
                      <a:endParaRPr lang="en-US" dirty="0"/>
                    </a:p>
                  </a:txBody>
                  <a:tcPr/>
                </a:tc>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bl>
          </a:graphicData>
        </a:graphic>
      </p:graphicFrame>
      <p:sp>
        <p:nvSpPr>
          <p:cNvPr id="7" name="TextBox 6"/>
          <p:cNvSpPr txBox="1"/>
          <p:nvPr/>
        </p:nvSpPr>
        <p:spPr>
          <a:xfrm>
            <a:off x="3675355" y="5370938"/>
            <a:ext cx="5078027" cy="923330"/>
          </a:xfrm>
          <a:prstGeom prst="rect">
            <a:avLst/>
          </a:prstGeom>
          <a:noFill/>
        </p:spPr>
        <p:txBody>
          <a:bodyPr wrap="square" rtlCol="0">
            <a:spAutoFit/>
          </a:bodyPr>
          <a:lstStyle/>
          <a:p>
            <a:r>
              <a:rPr lang="en-US" dirty="0" smtClean="0"/>
              <a:t>HMIS = entered into HMIS</a:t>
            </a:r>
          </a:p>
          <a:p>
            <a:r>
              <a:rPr lang="en-US" dirty="0" smtClean="0"/>
              <a:t>OV = counted during the overnight street count</a:t>
            </a:r>
          </a:p>
          <a:p>
            <a:r>
              <a:rPr lang="en-US" dirty="0" smtClean="0"/>
              <a:t>SB = service based count</a:t>
            </a:r>
            <a:endParaRPr lang="en-US" dirty="0"/>
          </a:p>
        </p:txBody>
      </p:sp>
    </p:spTree>
    <p:extLst>
      <p:ext uri="{BB962C8B-B14F-4D97-AF65-F5344CB8AC3E}">
        <p14:creationId xmlns:p14="http://schemas.microsoft.com/office/powerpoint/2010/main" val="27259565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Post Count PIT Survey</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PIT survey will be moved to a Google </a:t>
            </a:r>
            <a:r>
              <a:rPr lang="en-US" dirty="0"/>
              <a:t>D</a:t>
            </a:r>
            <a:r>
              <a:rPr lang="en-US" dirty="0" smtClean="0"/>
              <a:t>rive document.</a:t>
            </a:r>
          </a:p>
          <a:p>
            <a:pPr>
              <a:lnSpc>
                <a:spcPct val="120000"/>
              </a:lnSpc>
            </a:pPr>
            <a:r>
              <a:rPr lang="en-US" dirty="0" smtClean="0">
                <a:solidFill>
                  <a:srgbClr val="FF0000"/>
                </a:solidFill>
              </a:rPr>
              <a:t>As part of the requirement for the post-count survey, each PIT lead will be required to submit additional documentation as described  below:   </a:t>
            </a:r>
          </a:p>
          <a:p>
            <a:pPr lvl="1">
              <a:lnSpc>
                <a:spcPct val="120000"/>
              </a:lnSpc>
            </a:pPr>
            <a:r>
              <a:rPr lang="en-US" dirty="0" smtClean="0"/>
              <a:t>For </a:t>
            </a:r>
            <a:r>
              <a:rPr lang="en-US" u="sng" dirty="0" smtClean="0"/>
              <a:t>urban areas </a:t>
            </a:r>
            <a:r>
              <a:rPr lang="en-US" dirty="0" smtClean="0"/>
              <a:t>with PATH-funded programs,  you will be asked to submit a narrative explaining how the territory was divided and organized in order to conduct the PIT. The narrative must include the entire geographic area covered by the local continua.</a:t>
            </a:r>
          </a:p>
          <a:p>
            <a:pPr lvl="1">
              <a:lnSpc>
                <a:spcPct val="120000"/>
              </a:lnSpc>
            </a:pPr>
            <a:r>
              <a:rPr lang="en-US" dirty="0" smtClean="0"/>
              <a:t>For </a:t>
            </a:r>
            <a:r>
              <a:rPr lang="en-US" u="sng" dirty="0" smtClean="0"/>
              <a:t>rural areas </a:t>
            </a:r>
            <a:r>
              <a:rPr lang="en-US" dirty="0" smtClean="0"/>
              <a:t>without PATH-funded programs, you will be asked to </a:t>
            </a:r>
            <a:r>
              <a:rPr lang="en-US" u="sng" dirty="0" smtClean="0"/>
              <a:t>submit a copy of the locations visited on the night of the PIT count. </a:t>
            </a:r>
          </a:p>
          <a:p>
            <a:pPr>
              <a:lnSpc>
                <a:spcPct val="120000"/>
              </a:lnSpc>
            </a:pPr>
            <a:r>
              <a:rPr lang="en-US" dirty="0" smtClean="0"/>
              <a:t>Taking the information provided in the post-count survey for January 2015, 2016 &amp; 2017 (where a local continua did not go) and the post-count survey for July 2015 (where a local continua did go), we hope to develop a stronger sense of the exemption requirements and policies.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70826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a:t>
            </a:r>
            <a:endParaRPr lang="en-US" b="1" dirty="0"/>
          </a:p>
        </p:txBody>
      </p:sp>
      <p:sp>
        <p:nvSpPr>
          <p:cNvPr id="3" name="Content Placeholder 2"/>
          <p:cNvSpPr>
            <a:spLocks noGrp="1"/>
          </p:cNvSpPr>
          <p:nvPr>
            <p:ph idx="1"/>
          </p:nvPr>
        </p:nvSpPr>
        <p:spPr/>
        <p:txBody>
          <a:bodyPr/>
          <a:lstStyle/>
          <a:p>
            <a:r>
              <a:rPr lang="en-US" dirty="0" smtClean="0"/>
              <a:t>Why do we do the point-in-time?</a:t>
            </a:r>
          </a:p>
          <a:p>
            <a:r>
              <a:rPr lang="en-US" dirty="0" smtClean="0"/>
              <a:t>Why do we go outside in the middle of the night?</a:t>
            </a:r>
          </a:p>
          <a:p>
            <a:r>
              <a:rPr lang="en-US" dirty="0" smtClean="0"/>
              <a:t>Why do we have to go out so late?</a:t>
            </a:r>
          </a:p>
          <a:p>
            <a:r>
              <a:rPr lang="en-US" dirty="0"/>
              <a:t>Why do we do this two times a year?</a:t>
            </a:r>
          </a:p>
          <a:p>
            <a:r>
              <a:rPr lang="en-US" dirty="0"/>
              <a:t>Why do we do this in the middle of winter?</a:t>
            </a:r>
          </a:p>
          <a:p>
            <a:r>
              <a:rPr lang="en-US" dirty="0" smtClean="0"/>
              <a:t>Why do we have to drive to the middle of nowhere?</a:t>
            </a:r>
          </a:p>
          <a:p>
            <a:r>
              <a:rPr lang="en-US" dirty="0" smtClean="0"/>
              <a:t>Why do we have to wake people up when they are sleeping?</a:t>
            </a:r>
          </a:p>
          <a:p>
            <a:r>
              <a:rPr lang="en-US" dirty="0" smtClean="0"/>
              <a:t>Why do we have to ask all these questions?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540578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Responsibilities</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lead is the person(s) selected by a local continua to be ultimately responsible for the continua’s PIT count submission.</a:t>
            </a:r>
          </a:p>
          <a:p>
            <a:pPr>
              <a:lnSpc>
                <a:spcPct val="120000"/>
              </a:lnSpc>
            </a:pPr>
            <a:r>
              <a:rPr lang="en-US" dirty="0" smtClean="0"/>
              <a:t>The PIT lead is responsible for the coordination and execution of the sheltered and unsheltered PIT count for their continua’s entire geographic area.</a:t>
            </a:r>
          </a:p>
          <a:p>
            <a:pPr>
              <a:lnSpc>
                <a:spcPct val="120000"/>
              </a:lnSpc>
            </a:pPr>
            <a:r>
              <a:rPr lang="en-US" dirty="0" smtClean="0"/>
              <a:t>The PIT lead is responsible for ensuring that staff, partner agency staff, and community volunteers have received adequate training on privacy, methodology, safety, and data collection requirements.</a:t>
            </a:r>
          </a:p>
          <a:p>
            <a:pPr>
              <a:lnSpc>
                <a:spcPct val="120000"/>
              </a:lnSpc>
            </a:pPr>
            <a:r>
              <a:rPr lang="en-US" dirty="0" smtClean="0"/>
              <a:t>The PIT lead is responsible for the submission of data, including demographics and subpopulation information, for the sheltered and unsheltered PIT count.</a:t>
            </a:r>
          </a:p>
          <a:p>
            <a:pPr lvl="1">
              <a:lnSpc>
                <a:spcPct val="120000"/>
              </a:lnSpc>
              <a:buFont typeface="Courier New" panose="02070309020205020404" pitchFamily="49" charset="0"/>
              <a:buChar char="o"/>
            </a:pPr>
            <a:r>
              <a:rPr lang="en-US" dirty="0" smtClean="0"/>
              <a:t>This includes both HMIS and non-HMIS data.</a:t>
            </a:r>
          </a:p>
          <a:p>
            <a:pPr lvl="1">
              <a:lnSpc>
                <a:spcPct val="120000"/>
              </a:lnSpc>
              <a:buFont typeface="Courier New" panose="02070309020205020404" pitchFamily="49" charset="0"/>
              <a:buChar char="o"/>
            </a:pPr>
            <a:r>
              <a:rPr lang="en-US" dirty="0" smtClean="0"/>
              <a:t>This includes the HIC, the Non-WISP form, the deduplication chart, and the post-count survey.</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14158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Other Responsible Parties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All of the HUD COC-funded agencies and Division of Housing ETH-funded agencies in a continua are required to participate in the overnight street/known location unsheltered PIT count. </a:t>
            </a:r>
          </a:p>
          <a:p>
            <a:pPr>
              <a:lnSpc>
                <a:spcPct val="120000"/>
              </a:lnSpc>
            </a:pPr>
            <a:r>
              <a:rPr lang="en-US" dirty="0" smtClean="0"/>
              <a:t>Institute for Community Alliances (ICA) as the HMIS lead for the Balance of State is responsible for providing training and technical assistance to ensure the HMIS data is extractable from the system for the purposes of the PIT count.</a:t>
            </a:r>
          </a:p>
          <a:p>
            <a:pPr>
              <a:lnSpc>
                <a:spcPct val="120000"/>
              </a:lnSpc>
            </a:pPr>
            <a:r>
              <a:rPr lang="en-US" dirty="0" smtClean="0"/>
              <a:t>COC Director is responsible for providing training to the PIT leads, working with the PIT workgroup on methodology and training requirements, working with the HMIS lead to consolidate and de-duplicate HMIS data, and assist PIT leads in consolidating and de-duplicating non-HMIS data.</a:t>
            </a:r>
          </a:p>
          <a:p>
            <a:pPr>
              <a:lnSpc>
                <a:spcPct val="120000"/>
              </a:lnSpc>
            </a:pPr>
            <a:r>
              <a:rPr lang="en-US" dirty="0" smtClean="0"/>
              <a:t>COC </a:t>
            </a:r>
            <a:r>
              <a:rPr lang="en-US" dirty="0"/>
              <a:t>Director </a:t>
            </a:r>
            <a:r>
              <a:rPr lang="en-US" dirty="0" smtClean="0"/>
              <a:t>consolidates the HMIS and non-HMIS data for final review.</a:t>
            </a:r>
          </a:p>
          <a:p>
            <a:pPr>
              <a:lnSpc>
                <a:spcPct val="120000"/>
              </a:lnSpc>
            </a:pPr>
            <a:r>
              <a:rPr lang="en-US" dirty="0" smtClean="0"/>
              <a:t>ICA and the COC </a:t>
            </a:r>
            <a:r>
              <a:rPr lang="en-US" dirty="0"/>
              <a:t>Director </a:t>
            </a:r>
            <a:r>
              <a:rPr lang="en-US" dirty="0" smtClean="0"/>
              <a:t>work together to complete the PIT data submission through the Homeless Data Exchange (HDX) to HUD.</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815312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HUD Emphasis – January 2017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The Federal partners have agreed to establish 2017 as the baseline year for measuring progress in ending youth homelessness in the context of the PIT count.</a:t>
            </a:r>
          </a:p>
          <a:p>
            <a:pPr>
              <a:lnSpc>
                <a:spcPct val="120000"/>
              </a:lnSpc>
            </a:pPr>
            <a:r>
              <a:rPr lang="en-US" dirty="0" smtClean="0"/>
              <a:t>Establishing a baseline means that as national and local progress on ending youth homelessness is measured with the PIT count, 2017 will be used as the initial comparison year.    </a:t>
            </a:r>
          </a:p>
          <a:p>
            <a:pPr>
              <a:lnSpc>
                <a:spcPct val="120000"/>
              </a:lnSpc>
            </a:pPr>
            <a:r>
              <a:rPr lang="en-US" dirty="0" smtClean="0"/>
              <a:t>If we undercount youth in the January 2017 year, subsequent counts will illustrate to HUD that our youth homeless population increased – rather than decreased. This would negatively impact our COC Collaborative Application scores and system performance measures.</a:t>
            </a:r>
          </a:p>
          <a:p>
            <a:pPr marL="45720" indent="0">
              <a:lnSpc>
                <a:spcPct val="120000"/>
              </a:lnSpc>
              <a:buNone/>
            </a:pPr>
            <a:endParaRPr lang="en-US" dirty="0" smtClean="0"/>
          </a:p>
          <a:p>
            <a:pPr>
              <a:lnSpc>
                <a:spcPct val="120000"/>
              </a:lnSpc>
            </a:pPr>
            <a:endParaRPr lang="en-US" dirty="0"/>
          </a:p>
          <a:p>
            <a:pPr>
              <a:lnSpc>
                <a:spcPct val="120000"/>
              </a:lnSpc>
            </a:pPr>
            <a:endParaRPr lang="en-US" dirty="0" smtClean="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470922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What does this mean?</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It is imperative that you reach out and engage your local youth providers, school districts, homeless &amp; runaway youth providers, and any other youth-serving organization that can better assist with local planning, the executive of the overnight street count, and help administer surveys for the post-PIT service based count. </a:t>
            </a:r>
          </a:p>
          <a:p>
            <a:pPr>
              <a:lnSpc>
                <a:spcPct val="120000"/>
              </a:lnSpc>
            </a:pPr>
            <a:r>
              <a:rPr lang="en-US" u="sng" dirty="0" smtClean="0"/>
              <a:t>Key examples include:</a:t>
            </a:r>
          </a:p>
          <a:p>
            <a:pPr lvl="1">
              <a:lnSpc>
                <a:spcPct val="120000"/>
              </a:lnSpc>
            </a:pPr>
            <a:r>
              <a:rPr lang="en-US" dirty="0" smtClean="0"/>
              <a:t>Have youth help determine where to go in your community to find youth</a:t>
            </a:r>
          </a:p>
          <a:p>
            <a:pPr lvl="1">
              <a:lnSpc>
                <a:spcPct val="120000"/>
              </a:lnSpc>
            </a:pPr>
            <a:r>
              <a:rPr lang="en-US" dirty="0" smtClean="0"/>
              <a:t>Have youth serving organizations administer the survey to folks on Thursday and Friday</a:t>
            </a:r>
          </a:p>
          <a:p>
            <a:pPr lvl="1">
              <a:lnSpc>
                <a:spcPct val="120000"/>
              </a:lnSpc>
            </a:pPr>
            <a:r>
              <a:rPr lang="en-US" dirty="0" smtClean="0"/>
              <a:t>Have school staff identify students that potentially lacked stable housing and administer the survey on Thursday and Friday</a:t>
            </a:r>
          </a:p>
          <a:p>
            <a:pPr lvl="1">
              <a:lnSpc>
                <a:spcPct val="120000"/>
              </a:lnSpc>
            </a:pPr>
            <a:r>
              <a:rPr lang="en-US" dirty="0" smtClean="0"/>
              <a:t>Ensure that you are exploring all possible areas in your community that youth congregate as an outreach opportunity</a:t>
            </a:r>
          </a:p>
          <a:p>
            <a:pPr marL="45720" indent="0">
              <a:lnSpc>
                <a:spcPct val="120000"/>
              </a:lnSpc>
              <a:buNone/>
            </a:pPr>
            <a:endParaRPr lang="en-US" dirty="0" smtClean="0"/>
          </a:p>
          <a:p>
            <a:pPr>
              <a:lnSpc>
                <a:spcPct val="120000"/>
              </a:lnSpc>
            </a:pPr>
            <a:endParaRPr lang="en-US" dirty="0"/>
          </a:p>
          <a:p>
            <a:pPr>
              <a:lnSpc>
                <a:spcPct val="120000"/>
              </a:lnSpc>
            </a:pPr>
            <a:endParaRPr lang="en-US" dirty="0" smtClean="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4072789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overnight street/known location count must occur not earlier than </a:t>
            </a:r>
            <a:r>
              <a:rPr lang="en-US" b="1" dirty="0" smtClean="0"/>
              <a:t>Wed. January 25</a:t>
            </a:r>
            <a:r>
              <a:rPr lang="en-US" b="1" baseline="30000" dirty="0" smtClean="0"/>
              <a:t>th</a:t>
            </a:r>
            <a:r>
              <a:rPr lang="en-US" b="1" dirty="0" smtClean="0"/>
              <a:t> at 11:00 pm </a:t>
            </a:r>
            <a:r>
              <a:rPr lang="en-US" dirty="0" smtClean="0"/>
              <a:t>and must be completed by </a:t>
            </a:r>
            <a:r>
              <a:rPr lang="en-US" b="1" dirty="0" smtClean="0"/>
              <a:t>Thurs. January 26</a:t>
            </a:r>
            <a:r>
              <a:rPr lang="en-US" b="1" baseline="30000" dirty="0" smtClean="0"/>
              <a:t>th</a:t>
            </a:r>
            <a:r>
              <a:rPr lang="en-US" b="1" dirty="0" smtClean="0"/>
              <a:t> at 6:00 am.</a:t>
            </a:r>
          </a:p>
          <a:p>
            <a:pPr>
              <a:lnSpc>
                <a:spcPct val="120000"/>
              </a:lnSpc>
            </a:pPr>
            <a:r>
              <a:rPr lang="en-US" dirty="0" smtClean="0"/>
              <a:t>The service based post-PIT count must be concluded by </a:t>
            </a:r>
            <a:r>
              <a:rPr lang="en-US" b="1" dirty="0" smtClean="0"/>
              <a:t>Friday, January 27</a:t>
            </a:r>
            <a:r>
              <a:rPr lang="en-US" b="1" baseline="30000" dirty="0" smtClean="0"/>
              <a:t>th</a:t>
            </a:r>
            <a:r>
              <a:rPr lang="en-US" b="1" dirty="0" smtClean="0"/>
              <a:t> at 5:00 pm.</a:t>
            </a:r>
          </a:p>
          <a:p>
            <a:pPr>
              <a:lnSpc>
                <a:spcPct val="120000"/>
              </a:lnSpc>
            </a:pPr>
            <a:r>
              <a:rPr lang="en-US" dirty="0" smtClean="0"/>
              <a:t>Completion of January Housing Inventory Chart (HIC): </a:t>
            </a:r>
            <a:r>
              <a:rPr lang="en-US" b="1" dirty="0" smtClean="0"/>
              <a:t>Monday, February 20</a:t>
            </a:r>
            <a:r>
              <a:rPr lang="en-US" b="1" baseline="30000" dirty="0" smtClean="0"/>
              <a:t>th</a:t>
            </a:r>
            <a:r>
              <a:rPr lang="en-US" b="1" dirty="0" smtClean="0"/>
              <a:t> at 5:00 pm.</a:t>
            </a:r>
            <a:endParaRPr lang="en-US" dirty="0" smtClean="0"/>
          </a:p>
          <a:p>
            <a:pPr>
              <a:lnSpc>
                <a:spcPct val="120000"/>
              </a:lnSpc>
            </a:pPr>
            <a:r>
              <a:rPr lang="en-US" dirty="0" smtClean="0"/>
              <a:t>Completion of Non-WISP PIT form:  </a:t>
            </a:r>
            <a:r>
              <a:rPr lang="en-US" b="1" dirty="0"/>
              <a:t>Monday, February 20</a:t>
            </a:r>
            <a:r>
              <a:rPr lang="en-US" b="1" baseline="30000" dirty="0"/>
              <a:t>th</a:t>
            </a:r>
            <a:r>
              <a:rPr lang="en-US" b="1" dirty="0"/>
              <a:t> at 5:00 pm.</a:t>
            </a:r>
            <a:endParaRPr lang="en-US" dirty="0"/>
          </a:p>
          <a:p>
            <a:pPr>
              <a:lnSpc>
                <a:spcPct val="120000"/>
              </a:lnSpc>
            </a:pPr>
            <a:r>
              <a:rPr lang="en-US" dirty="0" smtClean="0"/>
              <a:t>Completion of Deduplication Chart:  </a:t>
            </a:r>
            <a:r>
              <a:rPr lang="en-US" b="1" dirty="0"/>
              <a:t>Monday, February 20</a:t>
            </a:r>
            <a:r>
              <a:rPr lang="en-US" b="1" baseline="30000" dirty="0"/>
              <a:t>th</a:t>
            </a:r>
            <a:r>
              <a:rPr lang="en-US" b="1" dirty="0"/>
              <a:t> at 5:00 pm.</a:t>
            </a:r>
            <a:endParaRPr lang="en-US" dirty="0"/>
          </a:p>
          <a:p>
            <a:pPr>
              <a:lnSpc>
                <a:spcPct val="120000"/>
              </a:lnSpc>
            </a:pPr>
            <a:r>
              <a:rPr lang="en-US" dirty="0" smtClean="0"/>
              <a:t>Completion of Post-PIT Survey:  </a:t>
            </a:r>
            <a:r>
              <a:rPr lang="en-US" b="1" dirty="0" smtClean="0"/>
              <a:t>Tuesday, February 28</a:t>
            </a:r>
            <a:r>
              <a:rPr lang="en-US" b="1" baseline="30000" dirty="0" smtClean="0"/>
              <a:t>th</a:t>
            </a:r>
            <a:r>
              <a:rPr lang="en-US" b="1" dirty="0" smtClean="0"/>
              <a:t> at 5:00 pm.</a:t>
            </a:r>
          </a:p>
          <a:p>
            <a:pPr>
              <a:lnSpc>
                <a:spcPct val="120000"/>
              </a:lnSpc>
            </a:pPr>
            <a:endParaRPr lang="en-US" dirty="0" smtClean="0"/>
          </a:p>
          <a:p>
            <a:pPr lvl="1">
              <a:lnSpc>
                <a:spcPct val="120000"/>
              </a:lnSpc>
            </a:pPr>
            <a:r>
              <a:rPr lang="en-US" b="1" dirty="0" smtClean="0"/>
              <a:t>Note:  </a:t>
            </a:r>
            <a:r>
              <a:rPr lang="en-US" dirty="0" smtClean="0">
                <a:solidFill>
                  <a:srgbClr val="FF0000"/>
                </a:solidFill>
              </a:rPr>
              <a:t>It is the PIT lead’s responsibility to ensure the accuracy of the HIC, Non-WISP PIT form, all data entered into the Deduplication Chart (this includes the unsheltered count – in HMIS and surveys not in HMIS and the service based count), and HMIS data for the continua are “cleaned and correct” before submission to COC Director.</a:t>
            </a:r>
          </a:p>
          <a:p>
            <a:pPr marL="274320" lvl="1" indent="0">
              <a:lnSpc>
                <a:spcPct val="120000"/>
              </a:lnSpc>
              <a:buNone/>
            </a:pPr>
            <a:endParaRPr lang="en-US" sz="1000" b="1" dirty="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5752275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 (part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Following the February 20</a:t>
            </a:r>
            <a:r>
              <a:rPr lang="en-US" baseline="30000" dirty="0" smtClean="0"/>
              <a:t>th</a:t>
            </a:r>
            <a:r>
              <a:rPr lang="en-US" dirty="0" smtClean="0"/>
              <a:t> deadline for the HIC, Non-WISP PIT form, and Deduplication chart, there will be an </a:t>
            </a:r>
            <a:r>
              <a:rPr lang="en-US" u="sng" dirty="0" smtClean="0"/>
              <a:t>brief </a:t>
            </a:r>
            <a:r>
              <a:rPr lang="en-US" dirty="0" smtClean="0"/>
              <a:t>opportunity for additional corrections and technical assistance by both HMIS staff and the COC Director.  </a:t>
            </a:r>
          </a:p>
          <a:p>
            <a:pPr>
              <a:lnSpc>
                <a:spcPct val="120000"/>
              </a:lnSpc>
            </a:pPr>
            <a:endParaRPr lang="en-US" dirty="0" smtClean="0"/>
          </a:p>
          <a:p>
            <a:pPr>
              <a:lnSpc>
                <a:spcPct val="120000"/>
              </a:lnSpc>
            </a:pPr>
            <a:r>
              <a:rPr lang="en-US" dirty="0" smtClean="0"/>
              <a:t>This deadline will be announced during the Point-in-Time Training #2 which will be scheduled end of February/early March. This training will be an opportunity for leads to ask questions or discuss concerns related to the January PIT and the data collection process.  </a:t>
            </a:r>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1914543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b="1" dirty="0" smtClean="0"/>
              <a:t>Resources &amp; Documents for the Count</a:t>
            </a:r>
            <a:endParaRPr lang="en-US" b="1" dirty="0"/>
          </a:p>
        </p:txBody>
      </p:sp>
      <p:sp>
        <p:nvSpPr>
          <p:cNvPr id="3" name="Content Placeholder 2"/>
          <p:cNvSpPr>
            <a:spLocks noGrp="1"/>
          </p:cNvSpPr>
          <p:nvPr>
            <p:ph idx="1"/>
          </p:nvPr>
        </p:nvSpPr>
        <p:spPr>
          <a:xfrm>
            <a:off x="577049" y="1411550"/>
            <a:ext cx="11070453" cy="5042515"/>
          </a:xfrm>
        </p:spPr>
        <p:txBody>
          <a:bodyPr>
            <a:normAutofit/>
          </a:bodyPr>
          <a:lstStyle/>
          <a:p>
            <a:r>
              <a:rPr lang="en-US" dirty="0" smtClean="0"/>
              <a:t>PIT Training #1 slides and webinar		</a:t>
            </a:r>
            <a:r>
              <a:rPr lang="en-US" sz="1700" i="1" dirty="0" smtClean="0">
                <a:solidFill>
                  <a:schemeClr val="accent6"/>
                </a:solidFill>
              </a:rPr>
              <a:t>posted to website within a week of 1/4</a:t>
            </a:r>
          </a:p>
          <a:p>
            <a:r>
              <a:rPr lang="en-US" dirty="0"/>
              <a:t>PIT </a:t>
            </a:r>
            <a:r>
              <a:rPr lang="en-US" dirty="0" smtClean="0"/>
              <a:t>&amp; HIC Changes for 2017			</a:t>
            </a:r>
            <a:r>
              <a:rPr lang="en-US" sz="1700" i="1" dirty="0">
                <a:solidFill>
                  <a:schemeClr val="accent6"/>
                </a:solidFill>
              </a:rPr>
              <a:t>posted to website within a week of </a:t>
            </a:r>
            <a:r>
              <a:rPr lang="en-US" sz="1700" i="1" dirty="0" smtClean="0">
                <a:solidFill>
                  <a:schemeClr val="accent6"/>
                </a:solidFill>
              </a:rPr>
              <a:t>1/4</a:t>
            </a:r>
          </a:p>
          <a:p>
            <a:r>
              <a:rPr lang="en-US" dirty="0" smtClean="0"/>
              <a:t>PIT Training: Non WISP Data Collection slides and webinar  	</a:t>
            </a:r>
            <a:r>
              <a:rPr lang="en-US" sz="1700" i="1" dirty="0" smtClean="0">
                <a:solidFill>
                  <a:schemeClr val="accent6"/>
                </a:solidFill>
              </a:rPr>
              <a:t>posted to website within a week of 1/16</a:t>
            </a:r>
          </a:p>
          <a:p>
            <a:r>
              <a:rPr lang="en-US" dirty="0" smtClean="0"/>
              <a:t>Putting it all Together PPT  			</a:t>
            </a:r>
            <a:r>
              <a:rPr lang="en-US" sz="1700" i="1" dirty="0" smtClean="0">
                <a:solidFill>
                  <a:schemeClr val="accent6"/>
                </a:solidFill>
              </a:rPr>
              <a:t>will be updated soon &amp; posted to website </a:t>
            </a:r>
            <a:r>
              <a:rPr lang="en-US" sz="1700" i="1" dirty="0">
                <a:solidFill>
                  <a:schemeClr val="accent6"/>
                </a:solidFill>
              </a:rPr>
              <a:t>within a week of 1/16</a:t>
            </a:r>
          </a:p>
          <a:p>
            <a:r>
              <a:rPr lang="en-US" dirty="0" smtClean="0"/>
              <a:t>Deduplication Chart (google drive)		</a:t>
            </a:r>
            <a:r>
              <a:rPr lang="en-US" sz="1700" i="1" dirty="0" smtClean="0">
                <a:solidFill>
                  <a:schemeClr val="accent6"/>
                </a:solidFill>
              </a:rPr>
              <a:t>Link was sent to PIT leads</a:t>
            </a:r>
            <a:endParaRPr lang="en-US" sz="1700" i="1" dirty="0">
              <a:solidFill>
                <a:schemeClr val="accent6"/>
              </a:solidFill>
            </a:endParaRPr>
          </a:p>
          <a:p>
            <a:r>
              <a:rPr lang="en-US" dirty="0" smtClean="0"/>
              <a:t>Non-WISP Chart (google drive)</a:t>
            </a:r>
            <a:r>
              <a:rPr lang="en-US" sz="2400" i="1" dirty="0">
                <a:solidFill>
                  <a:schemeClr val="accent6"/>
                </a:solidFill>
              </a:rPr>
              <a:t> </a:t>
            </a:r>
            <a:r>
              <a:rPr lang="en-US" sz="2400" i="1" dirty="0" smtClean="0">
                <a:solidFill>
                  <a:schemeClr val="accent6"/>
                </a:solidFill>
              </a:rPr>
              <a:t>		</a:t>
            </a:r>
            <a:r>
              <a:rPr lang="en-US" sz="1700" i="1" dirty="0">
                <a:solidFill>
                  <a:schemeClr val="accent6"/>
                </a:solidFill>
              </a:rPr>
              <a:t>Link was sent to PIT leads</a:t>
            </a:r>
          </a:p>
          <a:p>
            <a:r>
              <a:rPr lang="en-US" dirty="0" smtClean="0"/>
              <a:t>Survey – Interview and Observation Forms	</a:t>
            </a:r>
            <a:r>
              <a:rPr lang="en-US" sz="1700" i="1" dirty="0">
                <a:solidFill>
                  <a:schemeClr val="accent6"/>
                </a:solidFill>
              </a:rPr>
              <a:t>Link was sent to PIT </a:t>
            </a:r>
            <a:r>
              <a:rPr lang="en-US" sz="1700" i="1" dirty="0" smtClean="0">
                <a:solidFill>
                  <a:schemeClr val="accent6"/>
                </a:solidFill>
              </a:rPr>
              <a:t>leads &amp; posted to website</a:t>
            </a:r>
            <a:endParaRPr lang="en-US" sz="1700" i="1" dirty="0">
              <a:solidFill>
                <a:schemeClr val="accent6"/>
              </a:solidFill>
            </a:endParaRPr>
          </a:p>
          <a:p>
            <a:r>
              <a:rPr lang="en-US" dirty="0" smtClean="0"/>
              <a:t>January 2016 Housing Inventory Chart (HIC)   </a:t>
            </a:r>
            <a:r>
              <a:rPr lang="en-US" sz="1700" i="1" dirty="0" smtClean="0">
                <a:solidFill>
                  <a:schemeClr val="accent6"/>
                </a:solidFill>
              </a:rPr>
              <a:t>will be sent to PIT leads, COC &amp; ETH leads last week of January</a:t>
            </a:r>
          </a:p>
          <a:p>
            <a:r>
              <a:rPr lang="en-US" dirty="0"/>
              <a:t>PIT Training </a:t>
            </a:r>
            <a:r>
              <a:rPr lang="en-US" dirty="0" smtClean="0"/>
              <a:t>#2 </a:t>
            </a:r>
            <a:r>
              <a:rPr lang="en-US" dirty="0"/>
              <a:t>slides and </a:t>
            </a:r>
            <a:r>
              <a:rPr lang="en-US" dirty="0" smtClean="0"/>
              <a:t>webinar		</a:t>
            </a:r>
            <a:r>
              <a:rPr lang="en-US" sz="1700" i="1" dirty="0">
                <a:solidFill>
                  <a:schemeClr val="accent6"/>
                </a:solidFill>
              </a:rPr>
              <a:t>posted to website within a week of </a:t>
            </a:r>
            <a:r>
              <a:rPr lang="en-US" sz="1700" i="1" dirty="0" smtClean="0">
                <a:solidFill>
                  <a:schemeClr val="accent6"/>
                </a:solidFill>
              </a:rPr>
              <a:t> TBD</a:t>
            </a:r>
          </a:p>
          <a:p>
            <a:r>
              <a:rPr lang="en-US" dirty="0"/>
              <a:t>Post-January PIT Survey (google drive)</a:t>
            </a:r>
            <a:r>
              <a:rPr lang="en-US" sz="1800" i="1" dirty="0">
                <a:solidFill>
                  <a:schemeClr val="accent6"/>
                </a:solidFill>
              </a:rPr>
              <a:t>	will be updated soon &amp; link posted to website by 2/1</a:t>
            </a:r>
          </a:p>
          <a:p>
            <a:endParaRPr lang="en-US" sz="1700" i="1" dirty="0">
              <a:solidFill>
                <a:schemeClr val="accent6"/>
              </a:solidFill>
            </a:endParaRPr>
          </a:p>
          <a:p>
            <a:endParaRPr lang="en-US" i="1" dirty="0">
              <a:solidFill>
                <a:schemeClr val="accent6"/>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164089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1059402"/>
          </a:xfrm>
        </p:spPr>
        <p:txBody>
          <a:bodyPr>
            <a:normAutofit fontScale="90000"/>
          </a:bodyPr>
          <a:lstStyle/>
          <a:p>
            <a:r>
              <a:rPr lang="en-US" sz="4000" b="1" dirty="0" smtClean="0"/>
              <a:t>Point-in-Time Training: Non WISP Data Collection</a:t>
            </a:r>
            <a:endParaRPr lang="en-US" sz="4000" b="1" dirty="0"/>
          </a:p>
        </p:txBody>
      </p:sp>
      <p:sp>
        <p:nvSpPr>
          <p:cNvPr id="3" name="Content Placeholder 2"/>
          <p:cNvSpPr>
            <a:spLocks noGrp="1"/>
          </p:cNvSpPr>
          <p:nvPr>
            <p:ph idx="1"/>
          </p:nvPr>
        </p:nvSpPr>
        <p:spPr>
          <a:xfrm>
            <a:off x="710214" y="1775534"/>
            <a:ext cx="10688714" cy="4518734"/>
          </a:xfrm>
        </p:spPr>
        <p:txBody>
          <a:bodyPr>
            <a:normAutofit/>
          </a:bodyPr>
          <a:lstStyle/>
          <a:p>
            <a:pPr>
              <a:lnSpc>
                <a:spcPct val="120000"/>
              </a:lnSpc>
            </a:pPr>
            <a:r>
              <a:rPr lang="en-US" dirty="0"/>
              <a:t>Scheduled for </a:t>
            </a:r>
            <a:r>
              <a:rPr lang="en-US" dirty="0" smtClean="0">
                <a:solidFill>
                  <a:srgbClr val="FF0000"/>
                </a:solidFill>
              </a:rPr>
              <a:t>Monday, January 16</a:t>
            </a:r>
            <a:r>
              <a:rPr lang="en-US" baseline="30000" dirty="0" smtClean="0">
                <a:solidFill>
                  <a:srgbClr val="FF0000"/>
                </a:solidFill>
              </a:rPr>
              <a:t>th</a:t>
            </a:r>
            <a:r>
              <a:rPr lang="en-US" dirty="0" smtClean="0">
                <a:solidFill>
                  <a:srgbClr val="FF0000"/>
                </a:solidFill>
              </a:rPr>
              <a:t> from 1:00 – 3:00 pm. </a:t>
            </a:r>
            <a:r>
              <a:rPr lang="en-US" dirty="0" smtClean="0"/>
              <a:t>Please register for this training at:  </a:t>
            </a:r>
            <a:r>
              <a:rPr lang="en-US" dirty="0" smtClean="0">
                <a:hlinkClick r:id="rId2"/>
              </a:rPr>
              <a:t>http</a:t>
            </a:r>
            <a:r>
              <a:rPr lang="en-US" dirty="0">
                <a:hlinkClick r:id="rId2"/>
              </a:rPr>
              <a:t>://</a:t>
            </a:r>
            <a:r>
              <a:rPr lang="en-US" dirty="0" smtClean="0">
                <a:hlinkClick r:id="rId2"/>
              </a:rPr>
              <a:t>www.wiboscoc.org/point-in-time.html</a:t>
            </a:r>
            <a:r>
              <a:rPr lang="en-US" dirty="0" smtClean="0"/>
              <a:t>  </a:t>
            </a:r>
            <a:endParaRPr lang="en-US" dirty="0">
              <a:solidFill>
                <a:srgbClr val="FF0000"/>
              </a:solidFill>
            </a:endParaRPr>
          </a:p>
          <a:p>
            <a:pPr>
              <a:lnSpc>
                <a:spcPct val="120000"/>
              </a:lnSpc>
            </a:pPr>
            <a:r>
              <a:rPr lang="en-US" dirty="0"/>
              <a:t>The training will be conducted via go-to webinar, recorded, and posted on the website.</a:t>
            </a:r>
          </a:p>
          <a:p>
            <a:pPr>
              <a:lnSpc>
                <a:spcPct val="120000"/>
              </a:lnSpc>
            </a:pPr>
            <a:r>
              <a:rPr lang="en-US" dirty="0"/>
              <a:t>The agenda items will include:</a:t>
            </a:r>
          </a:p>
          <a:p>
            <a:pPr lvl="1">
              <a:lnSpc>
                <a:spcPct val="120000"/>
              </a:lnSpc>
              <a:buFont typeface="Courier New" panose="02070309020205020404" pitchFamily="49" charset="0"/>
              <a:buChar char="o"/>
            </a:pPr>
            <a:r>
              <a:rPr lang="en-US" dirty="0"/>
              <a:t>Data Collection Requirements</a:t>
            </a:r>
          </a:p>
          <a:p>
            <a:pPr lvl="2">
              <a:lnSpc>
                <a:spcPct val="120000"/>
              </a:lnSpc>
              <a:buFont typeface="Courier New" panose="02070309020205020404" pitchFamily="49" charset="0"/>
              <a:buChar char="o"/>
            </a:pPr>
            <a:r>
              <a:rPr lang="en-US" dirty="0"/>
              <a:t>Sheltered count and unsheltered count</a:t>
            </a:r>
          </a:p>
          <a:p>
            <a:pPr lvl="2">
              <a:lnSpc>
                <a:spcPct val="120000"/>
              </a:lnSpc>
              <a:buFont typeface="Courier New" panose="02070309020205020404" pitchFamily="49" charset="0"/>
              <a:buChar char="o"/>
            </a:pPr>
            <a:r>
              <a:rPr lang="en-US" dirty="0" smtClean="0"/>
              <a:t>ONLY Non-HMIS Agencies</a:t>
            </a:r>
            <a:endParaRPr lang="en-US" dirty="0"/>
          </a:p>
          <a:p>
            <a:pPr lvl="1">
              <a:lnSpc>
                <a:spcPct val="120000"/>
              </a:lnSpc>
              <a:buFont typeface="Courier New" panose="02070309020205020404" pitchFamily="49" charset="0"/>
              <a:buChar char="o"/>
            </a:pPr>
            <a:r>
              <a:rPr lang="en-US" dirty="0"/>
              <a:t>Google Tool </a:t>
            </a:r>
          </a:p>
          <a:p>
            <a:pPr lvl="1">
              <a:lnSpc>
                <a:spcPct val="120000"/>
              </a:lnSpc>
              <a:buFont typeface="Courier New" panose="02070309020205020404" pitchFamily="49" charset="0"/>
              <a:buChar char="o"/>
            </a:pPr>
            <a:r>
              <a:rPr lang="en-US" dirty="0"/>
              <a:t>Review service based count process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80933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Point-in-Time Training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a:t>Scheduled for </a:t>
            </a:r>
            <a:r>
              <a:rPr lang="en-US" dirty="0" smtClean="0"/>
              <a:t>TBD – end of February/beginning of March</a:t>
            </a:r>
          </a:p>
          <a:p>
            <a:pPr>
              <a:lnSpc>
                <a:spcPct val="120000"/>
              </a:lnSpc>
            </a:pPr>
            <a:r>
              <a:rPr lang="en-US" dirty="0" smtClean="0"/>
              <a:t>The training will be conducted via go-to webinar, recorded, and posted on the website.</a:t>
            </a:r>
          </a:p>
          <a:p>
            <a:pPr>
              <a:lnSpc>
                <a:spcPct val="120000"/>
              </a:lnSpc>
            </a:pPr>
            <a:r>
              <a:rPr lang="en-US" dirty="0" smtClean="0"/>
              <a:t>The agenda items will focus on Data Collection related to:</a:t>
            </a:r>
          </a:p>
          <a:p>
            <a:pPr lvl="1">
              <a:lnSpc>
                <a:spcPct val="120000"/>
              </a:lnSpc>
              <a:buFont typeface="Courier New" panose="02070309020205020404" pitchFamily="49" charset="0"/>
              <a:buChar char="o"/>
            </a:pPr>
            <a:r>
              <a:rPr lang="en-US" dirty="0" smtClean="0"/>
              <a:t>Housing Inventory Chart (HIC)</a:t>
            </a:r>
          </a:p>
          <a:p>
            <a:pPr lvl="1">
              <a:lnSpc>
                <a:spcPct val="120000"/>
              </a:lnSpc>
              <a:buFont typeface="Courier New" panose="02070309020205020404" pitchFamily="49" charset="0"/>
              <a:buChar char="o"/>
            </a:pPr>
            <a:r>
              <a:rPr lang="en-US" dirty="0" smtClean="0"/>
              <a:t>Non-WISP Chart</a:t>
            </a:r>
          </a:p>
          <a:p>
            <a:pPr lvl="1">
              <a:lnSpc>
                <a:spcPct val="120000"/>
              </a:lnSpc>
              <a:buFont typeface="Courier New" panose="02070309020205020404" pitchFamily="49" charset="0"/>
              <a:buChar char="o"/>
            </a:pPr>
            <a:r>
              <a:rPr lang="en-US" dirty="0" smtClean="0"/>
              <a:t>WISP Data</a:t>
            </a:r>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And an opportunity for Questions &amp; Answers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3104585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829" y="614224"/>
            <a:ext cx="9199486" cy="722050"/>
          </a:xfrm>
        </p:spPr>
        <p:txBody>
          <a:bodyPr/>
          <a:lstStyle/>
          <a:p>
            <a:r>
              <a:rPr lang="en-US" b="1" dirty="0" smtClean="0"/>
              <a:t>Additional Webinars</a:t>
            </a:r>
            <a:endParaRPr lang="en-US" b="1" dirty="0"/>
          </a:p>
        </p:txBody>
      </p:sp>
      <p:sp>
        <p:nvSpPr>
          <p:cNvPr id="3" name="Content Placeholder 2"/>
          <p:cNvSpPr>
            <a:spLocks noGrp="1"/>
          </p:cNvSpPr>
          <p:nvPr>
            <p:ph idx="1"/>
          </p:nvPr>
        </p:nvSpPr>
        <p:spPr>
          <a:xfrm>
            <a:off x="656948" y="1615736"/>
            <a:ext cx="10768613" cy="4480264"/>
          </a:xfrm>
        </p:spPr>
        <p:txBody>
          <a:bodyPr>
            <a:normAutofit lnSpcReduction="10000"/>
          </a:bodyPr>
          <a:lstStyle/>
          <a:p>
            <a:r>
              <a:rPr lang="en-US" dirty="0" smtClean="0"/>
              <a:t>HUD:  Promising Practices for Counting Youth Experiencing </a:t>
            </a:r>
            <a:r>
              <a:rPr lang="en-US" dirty="0"/>
              <a:t>Homelessness in the </a:t>
            </a:r>
            <a:r>
              <a:rPr lang="en-US" dirty="0" smtClean="0"/>
              <a:t>PIT (Nov. 2016)     </a:t>
            </a:r>
          </a:p>
          <a:p>
            <a:pPr marL="274320" lvl="1" indent="0">
              <a:buNone/>
            </a:pPr>
            <a:r>
              <a:rPr lang="en-US" dirty="0" smtClean="0">
                <a:hlinkClick r:id="rId2"/>
              </a:rPr>
              <a:t>https</a:t>
            </a:r>
            <a:r>
              <a:rPr lang="en-US" dirty="0">
                <a:hlinkClick r:id="rId2"/>
              </a:rPr>
              <a:t>://www.hudexchange.info/resource/5175/promising-practices-for-counting-youth-experiencing-homelessness-in-the-pit-counts</a:t>
            </a:r>
            <a:r>
              <a:rPr lang="en-US" dirty="0" smtClean="0">
                <a:hlinkClick r:id="rId2"/>
              </a:rPr>
              <a:t>/</a:t>
            </a:r>
            <a:r>
              <a:rPr lang="en-US" dirty="0" smtClean="0"/>
              <a:t> </a:t>
            </a:r>
          </a:p>
          <a:p>
            <a:r>
              <a:rPr lang="en-US" dirty="0" smtClean="0"/>
              <a:t>NAEH:  Counting Youth in the 2017 Unsheltered PIT count  (Nov. 2016)</a:t>
            </a:r>
          </a:p>
          <a:p>
            <a:pPr marL="274320" lvl="1" indent="0">
              <a:buNone/>
            </a:pPr>
            <a:r>
              <a:rPr lang="en-US" dirty="0">
                <a:hlinkClick r:id="rId3"/>
              </a:rPr>
              <a:t>http://</a:t>
            </a:r>
            <a:r>
              <a:rPr lang="en-US" dirty="0" smtClean="0">
                <a:hlinkClick r:id="rId3"/>
              </a:rPr>
              <a:t>www.endhomelessness.org/library/entry/webinar-counting-youth-in-the-2017-unsheltered-pit-count</a:t>
            </a:r>
            <a:r>
              <a:rPr lang="en-US" dirty="0" smtClean="0"/>
              <a:t> </a:t>
            </a:r>
          </a:p>
          <a:p>
            <a:r>
              <a:rPr lang="en-US" dirty="0" smtClean="0"/>
              <a:t>NAEH:  Improving Accuracy in the 2017 Unsheltered PIT Count (Nov. 2016)</a:t>
            </a:r>
          </a:p>
          <a:p>
            <a:pPr marL="274320" lvl="1" indent="0">
              <a:buNone/>
            </a:pPr>
            <a:r>
              <a:rPr lang="en-US" dirty="0">
                <a:hlinkClick r:id="rId4"/>
              </a:rPr>
              <a:t>http://</a:t>
            </a:r>
            <a:r>
              <a:rPr lang="en-US" dirty="0" smtClean="0">
                <a:hlinkClick r:id="rId4"/>
              </a:rPr>
              <a:t>www.endhomelessness.org/library/entry/webinar-improving-accuracy-in-the-2017-unsheltered-pit-count</a:t>
            </a:r>
            <a:r>
              <a:rPr lang="en-US" dirty="0" smtClean="0"/>
              <a:t> </a:t>
            </a:r>
          </a:p>
          <a:p>
            <a:r>
              <a:rPr lang="en-US" dirty="0" smtClean="0"/>
              <a:t>USICH:  Preparing for the 2017 PIT Count – Promising Practices (Nov. 2016) </a:t>
            </a:r>
          </a:p>
          <a:p>
            <a:pPr marL="274320" lvl="1" indent="0">
              <a:buNone/>
            </a:pPr>
            <a:r>
              <a:rPr lang="en-US" dirty="0">
                <a:hlinkClick r:id="rId5"/>
              </a:rPr>
              <a:t>https://</a:t>
            </a:r>
            <a:r>
              <a:rPr lang="en-US" dirty="0" smtClean="0">
                <a:hlinkClick r:id="rId5"/>
              </a:rPr>
              <a:t>www.usich.gov/tools-for-action/webinar-preparing-for-the-2017-pit-count-promising-practices-for-counting-youth</a:t>
            </a:r>
            <a:r>
              <a:rPr lang="en-US" dirty="0" smtClean="0"/>
              <a:t> </a:t>
            </a:r>
            <a:endParaRPr lang="en-US" dirty="0"/>
          </a:p>
        </p:txBody>
      </p:sp>
      <p:pic>
        <p:nvPicPr>
          <p:cNvPr id="4" name="Picture 2" descr="5B9C5A22-E598-40DE-8F12-BB38D9EA078E@corp"/>
          <p:cNvPicPr>
            <a:picLocks noChangeAspect="1" noChangeArrowheads="1"/>
          </p:cNvPicPr>
          <p:nvPr/>
        </p:nvPicPr>
        <p:blipFill>
          <a:blip r:embed="rId6"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054545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do the Point-in-Time?</a:t>
            </a:r>
            <a:endParaRPr lang="en-US" dirty="0"/>
          </a:p>
        </p:txBody>
      </p:sp>
      <p:sp>
        <p:nvSpPr>
          <p:cNvPr id="3" name="Content Placeholder 2"/>
          <p:cNvSpPr>
            <a:spLocks noGrp="1"/>
          </p:cNvSpPr>
          <p:nvPr>
            <p:ph idx="1"/>
          </p:nvPr>
        </p:nvSpPr>
        <p:spPr>
          <a:xfrm>
            <a:off x="878889" y="1722269"/>
            <a:ext cx="10608815" cy="4607510"/>
          </a:xfrm>
        </p:spPr>
        <p:txBody>
          <a:bodyPr>
            <a:normAutofit/>
          </a:bodyPr>
          <a:lstStyle/>
          <a:p>
            <a:r>
              <a:rPr lang="en-US" dirty="0" smtClean="0"/>
              <a:t>We need to better understand who is accessing services and who is not “in the system” and why. </a:t>
            </a:r>
          </a:p>
          <a:p>
            <a:r>
              <a:rPr lang="en-US" dirty="0"/>
              <a:t> </a:t>
            </a:r>
            <a:r>
              <a:rPr lang="en-US" dirty="0" smtClean="0"/>
              <a:t>Data </a:t>
            </a:r>
            <a:r>
              <a:rPr lang="en-US" dirty="0"/>
              <a:t>collected on sheltered and unsheltered people experiencing </a:t>
            </a:r>
            <a:r>
              <a:rPr lang="en-US" dirty="0" smtClean="0"/>
              <a:t>homelessness </a:t>
            </a:r>
            <a:r>
              <a:rPr lang="en-US" dirty="0"/>
              <a:t>can help individual service providers, the local continua, and the Balance of State Continuum of Care (BOSCOC</a:t>
            </a:r>
            <a:r>
              <a:rPr lang="en-US" dirty="0" smtClean="0"/>
              <a:t>):</a:t>
            </a:r>
          </a:p>
          <a:p>
            <a:pPr lvl="1"/>
            <a:r>
              <a:rPr lang="en-US" dirty="0" smtClean="0"/>
              <a:t>Justify </a:t>
            </a:r>
            <a:r>
              <a:rPr lang="en-US" dirty="0"/>
              <a:t>requests for additional resources;</a:t>
            </a:r>
          </a:p>
          <a:p>
            <a:pPr lvl="1"/>
            <a:r>
              <a:rPr lang="en-US" dirty="0"/>
              <a:t>Raise public awareness of homelessness in the community;</a:t>
            </a:r>
          </a:p>
          <a:p>
            <a:pPr lvl="1"/>
            <a:r>
              <a:rPr lang="en-US" dirty="0"/>
              <a:t>Plan future services geared toward meeting the needs of unsheltered people;</a:t>
            </a:r>
          </a:p>
          <a:p>
            <a:pPr lvl="1"/>
            <a:r>
              <a:rPr lang="en-US" dirty="0"/>
              <a:t>Allocate resources across jurisdictions, service providers, or programs for different subgroups of persons experiencing homelessness;</a:t>
            </a:r>
          </a:p>
          <a:p>
            <a:pPr lvl="1"/>
            <a:r>
              <a:rPr lang="en-US" dirty="0"/>
              <a:t>Analyze trends and measure performance toward preventing and ending homelessness; and</a:t>
            </a:r>
          </a:p>
          <a:p>
            <a:pPr lvl="1"/>
            <a:r>
              <a:rPr lang="en-US" dirty="0"/>
              <a:t>Comply with reporting requirements from the BOSCOC, WI </a:t>
            </a:r>
            <a:r>
              <a:rPr lang="en-US" dirty="0" smtClean="0"/>
              <a:t>DEHCR, </a:t>
            </a:r>
            <a:r>
              <a:rPr lang="en-US" dirty="0"/>
              <a:t>HUD, other </a:t>
            </a:r>
            <a:r>
              <a:rPr lang="en-US" dirty="0" smtClean="0"/>
              <a:t>funders</a:t>
            </a:r>
            <a:r>
              <a:rPr lang="en-US" dirty="0"/>
              <a:t>, and local stakeholders.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6221135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829" y="614224"/>
            <a:ext cx="9199486" cy="722050"/>
          </a:xfrm>
        </p:spPr>
        <p:txBody>
          <a:bodyPr/>
          <a:lstStyle/>
          <a:p>
            <a:r>
              <a:rPr lang="en-US" b="1" dirty="0" smtClean="0"/>
              <a:t>Additional Resources</a:t>
            </a:r>
            <a:endParaRPr lang="en-US" b="1" dirty="0"/>
          </a:p>
        </p:txBody>
      </p:sp>
      <p:sp>
        <p:nvSpPr>
          <p:cNvPr id="3" name="Content Placeholder 2"/>
          <p:cNvSpPr>
            <a:spLocks noGrp="1"/>
          </p:cNvSpPr>
          <p:nvPr>
            <p:ph idx="1"/>
          </p:nvPr>
        </p:nvSpPr>
        <p:spPr>
          <a:xfrm>
            <a:off x="656948" y="1615736"/>
            <a:ext cx="10768613" cy="4480264"/>
          </a:xfrm>
        </p:spPr>
        <p:txBody>
          <a:bodyPr>
            <a:normAutofit/>
          </a:bodyPr>
          <a:lstStyle/>
          <a:p>
            <a:r>
              <a:rPr lang="en-US" dirty="0" smtClean="0"/>
              <a:t>NCHE:  Housing and School Partnership on the January 2017 PIT Count (Nov. 2016)     </a:t>
            </a:r>
          </a:p>
          <a:p>
            <a:pPr marL="274320" lvl="1" indent="0">
              <a:buNone/>
            </a:pPr>
            <a:r>
              <a:rPr lang="en-US" dirty="0">
                <a:hlinkClick r:id="rId2"/>
              </a:rPr>
              <a:t>http://</a:t>
            </a:r>
            <a:r>
              <a:rPr lang="en-US" dirty="0" smtClean="0">
                <a:hlinkClick r:id="rId2"/>
              </a:rPr>
              <a:t>nche.ed.gov/downloads/pit-count-2017.pdf</a:t>
            </a:r>
            <a:endParaRPr lang="en-US" dirty="0" smtClean="0"/>
          </a:p>
          <a:p>
            <a:r>
              <a:rPr lang="en-US" dirty="0" smtClean="0"/>
              <a:t>USICH:  Voices of Youth Count (August 2016)</a:t>
            </a:r>
          </a:p>
          <a:p>
            <a:pPr marL="274320" lvl="1" indent="0">
              <a:buNone/>
            </a:pPr>
            <a:r>
              <a:rPr lang="en-US" dirty="0">
                <a:hlinkClick r:id="rId3"/>
              </a:rPr>
              <a:t>https://</a:t>
            </a:r>
            <a:r>
              <a:rPr lang="en-US" dirty="0" smtClean="0">
                <a:hlinkClick r:id="rId3"/>
              </a:rPr>
              <a:t>www.usich.gov/news/voices-of-youth-count-offers-model-for-youth-informed-and-youth-led-homelessness-count</a:t>
            </a:r>
            <a:endParaRPr lang="en-US" dirty="0" smtClean="0"/>
          </a:p>
          <a:p>
            <a:r>
              <a:rPr lang="en-US" dirty="0" smtClean="0"/>
              <a:t>USICH: The True Youth Count Toolkit (January 2015)</a:t>
            </a:r>
          </a:p>
          <a:p>
            <a:pPr marL="274320" lvl="1" indent="0">
              <a:buNone/>
            </a:pPr>
            <a:r>
              <a:rPr lang="en-US" dirty="0">
                <a:hlinkClick r:id="rId4"/>
              </a:rPr>
              <a:t>https://</a:t>
            </a:r>
            <a:r>
              <a:rPr lang="en-US" dirty="0" smtClean="0">
                <a:hlinkClick r:id="rId4"/>
              </a:rPr>
              <a:t>www.usich.gov/news/the-true-youth-count-toolkit</a:t>
            </a:r>
            <a:r>
              <a:rPr lang="en-US" dirty="0" smtClean="0"/>
              <a:t> </a:t>
            </a:r>
          </a:p>
          <a:p>
            <a:endParaRPr lang="en-US" dirty="0" smtClean="0"/>
          </a:p>
          <a:p>
            <a:endParaRPr lang="en-US" dirty="0" smtClean="0"/>
          </a:p>
        </p:txBody>
      </p:sp>
      <p:pic>
        <p:nvPicPr>
          <p:cNvPr id="4" name="Picture 2" descr="5B9C5A22-E598-40DE-8F12-BB38D9EA078E@corp"/>
          <p:cNvPicPr>
            <a:picLocks noChangeAspect="1" noChangeArrowheads="1"/>
          </p:cNvPicPr>
          <p:nvPr/>
        </p:nvPicPr>
        <p:blipFill>
          <a:blip r:embed="rId5"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3745832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2784629"/>
            <a:ext cx="11165150" cy="757561"/>
          </a:xfrm>
        </p:spPr>
        <p:txBody>
          <a:bodyPr>
            <a:noAutofit/>
          </a:bodyPr>
          <a:lstStyle/>
          <a:p>
            <a:pPr algn="ctr"/>
            <a:r>
              <a:rPr lang="en-US" sz="7200" b="1" dirty="0" smtClean="0"/>
              <a:t>Questions</a:t>
            </a:r>
            <a:r>
              <a:rPr lang="en-US" sz="7200" b="1" dirty="0" smtClean="0"/>
              <a:t>?</a:t>
            </a:r>
            <a:br>
              <a:rPr lang="en-US" sz="7200" b="1" dirty="0" smtClean="0"/>
            </a:br>
            <a:r>
              <a:rPr lang="en-US" sz="7200" b="1" dirty="0" smtClean="0"/>
              <a:t>Carrie.poser@wibos.org</a:t>
            </a:r>
            <a:endParaRPr lang="en-US" sz="7200" b="1" dirty="0"/>
          </a:p>
        </p:txBody>
      </p:sp>
      <p:sp>
        <p:nvSpPr>
          <p:cNvPr id="3" name="Content Placeholder 2"/>
          <p:cNvSpPr>
            <a:spLocks noGrp="1"/>
          </p:cNvSpPr>
          <p:nvPr>
            <p:ph idx="1"/>
          </p:nvPr>
        </p:nvSpPr>
        <p:spPr>
          <a:xfrm>
            <a:off x="710214" y="1509204"/>
            <a:ext cx="10688714" cy="4785064"/>
          </a:xfrm>
        </p:spPr>
        <p:txBody>
          <a:bodyPr>
            <a:normAutofit/>
          </a:bodyPr>
          <a:lstStyle/>
          <a:p>
            <a:pPr lvl="1">
              <a:lnSpc>
                <a:spcPct val="120000"/>
              </a:lnSpc>
              <a:buFont typeface="Wingdings" panose="05000000000000000000" pitchFamily="2" charset="2"/>
              <a:buChar char="Ø"/>
            </a:pPr>
            <a:endParaRPr lang="en-US" sz="1000" b="1" dirty="0"/>
          </a:p>
          <a:p>
            <a:pPr marL="45720" indent="0">
              <a:lnSpc>
                <a:spcPct val="120000"/>
              </a:lnSpc>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625287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Requirements</a:t>
            </a:r>
            <a:endParaRPr lang="en-US" b="1" dirty="0"/>
          </a:p>
        </p:txBody>
      </p:sp>
      <p:sp>
        <p:nvSpPr>
          <p:cNvPr id="3" name="Content Placeholder 2"/>
          <p:cNvSpPr>
            <a:spLocks noGrp="1"/>
          </p:cNvSpPr>
          <p:nvPr>
            <p:ph idx="1"/>
          </p:nvPr>
        </p:nvSpPr>
        <p:spPr>
          <a:xfrm>
            <a:off x="834502" y="1660124"/>
            <a:ext cx="10181370" cy="4435876"/>
          </a:xfrm>
        </p:spPr>
        <p:txBody>
          <a:bodyPr>
            <a:normAutofit/>
          </a:bodyPr>
          <a:lstStyle/>
          <a:p>
            <a:r>
              <a:rPr lang="en-US" dirty="0"/>
              <a:t>In the </a:t>
            </a:r>
            <a:r>
              <a:rPr lang="en-US" dirty="0" err="1"/>
              <a:t>CoC</a:t>
            </a:r>
            <a:r>
              <a:rPr lang="en-US" dirty="0"/>
              <a:t> Program interim rule HUD </a:t>
            </a:r>
            <a:r>
              <a:rPr lang="en-US" dirty="0" smtClean="0"/>
              <a:t>defines </a:t>
            </a:r>
            <a:r>
              <a:rPr lang="en-US" dirty="0"/>
              <a:t>the PIT count as “count of sheltered and unsheltered homeless persons carried out on one night in the last 10 calendar days of January or at such other time as required by HUD” (24 CFR 578.3). </a:t>
            </a:r>
            <a:endParaRPr lang="en-US" dirty="0" smtClean="0"/>
          </a:p>
          <a:p>
            <a:r>
              <a:rPr lang="en-US" dirty="0" smtClean="0"/>
              <a:t>HUD </a:t>
            </a:r>
            <a:r>
              <a:rPr lang="en-US" dirty="0"/>
              <a:t>outlined </a:t>
            </a:r>
            <a:r>
              <a:rPr lang="en-US" dirty="0" err="1"/>
              <a:t>CoC</a:t>
            </a:r>
            <a:r>
              <a:rPr lang="en-US" dirty="0"/>
              <a:t> planning requirements in 24 CFR 578.7(c)(2):</a:t>
            </a:r>
          </a:p>
          <a:p>
            <a:pPr lvl="1"/>
            <a:r>
              <a:rPr lang="en-US" dirty="0" smtClean="0"/>
              <a:t>Planning </a:t>
            </a:r>
            <a:r>
              <a:rPr lang="en-US" dirty="0"/>
              <a:t>for and conducting, at least biennially, a point-in-time count of homeless persons within the geographic area that meets the following </a:t>
            </a:r>
            <a:r>
              <a:rPr lang="en-US" dirty="0" smtClean="0"/>
              <a:t>requirements:</a:t>
            </a:r>
          </a:p>
          <a:p>
            <a:pPr lvl="2"/>
            <a:r>
              <a:rPr lang="en-US" dirty="0" smtClean="0"/>
              <a:t>Homeless </a:t>
            </a:r>
            <a:r>
              <a:rPr lang="en-US" dirty="0"/>
              <a:t>persons who are living in a place not designed or ordinarily used as a regular sleeping accommodation for humans must be counted as unsheltered homeless </a:t>
            </a:r>
            <a:r>
              <a:rPr lang="en-US" dirty="0" smtClean="0"/>
              <a:t>persons.</a:t>
            </a:r>
          </a:p>
          <a:p>
            <a:pPr lvl="2"/>
            <a:r>
              <a:rPr lang="en-US" dirty="0" smtClean="0"/>
              <a:t>Persons </a:t>
            </a:r>
            <a:r>
              <a:rPr lang="en-US" dirty="0"/>
              <a:t>living in emergency shelters and transitional housing projects must be counted as sheltered homeless persons</a:t>
            </a:r>
            <a:r>
              <a:rPr lang="en-US" dirty="0" smtClean="0"/>
              <a:t>.</a:t>
            </a:r>
          </a:p>
          <a:p>
            <a:pPr lvl="2"/>
            <a:r>
              <a:rPr lang="en-US" dirty="0" smtClean="0"/>
              <a:t> Other </a:t>
            </a:r>
            <a:r>
              <a:rPr lang="en-US" dirty="0"/>
              <a:t>requirements established by HUD by Notice</a:t>
            </a:r>
            <a:r>
              <a:rPr lang="en-US" dirty="0" smtClean="0"/>
              <a:t>.</a:t>
            </a:r>
          </a:p>
          <a:p>
            <a:pPr marL="548640" lvl="2" indent="0">
              <a:buNone/>
            </a:pPr>
            <a:endParaRPr lang="en-US" dirty="0" smtClean="0">
              <a:hlinkClick r:id="rId2"/>
            </a:endParaRPr>
          </a:p>
          <a:p>
            <a:pPr marL="548640" lvl="2" indent="0">
              <a:buNone/>
            </a:pPr>
            <a:r>
              <a:rPr lang="en-US" dirty="0" smtClean="0">
                <a:hlinkClick r:id="rId2"/>
              </a:rPr>
              <a:t>https</a:t>
            </a:r>
            <a:r>
              <a:rPr lang="en-US" dirty="0">
                <a:hlinkClick r:id="rId2"/>
              </a:rPr>
              <a:t>://</a:t>
            </a:r>
            <a:r>
              <a:rPr lang="en-US" dirty="0" smtClean="0">
                <a:hlinkClick r:id="rId2"/>
              </a:rPr>
              <a:t>www.hudexchange.info/resources/documents/CoCProgramInterimRule_FormattedVersion.pdf</a:t>
            </a:r>
            <a:r>
              <a:rPr lang="en-US" dirty="0" smtClean="0"/>
              <a:t> </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22243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2660"/>
            <a:ext cx="8578049" cy="1296140"/>
          </a:xfrm>
        </p:spPr>
        <p:txBody>
          <a:bodyPr>
            <a:normAutofit/>
          </a:bodyPr>
          <a:lstStyle/>
          <a:p>
            <a:r>
              <a:rPr lang="en-US" sz="3600" b="1" dirty="0"/>
              <a:t>Why do we go outside in the middle of the night</a:t>
            </a:r>
            <a:r>
              <a:rPr lang="en-US" sz="3600" b="1" dirty="0" smtClean="0"/>
              <a:t>?    Why </a:t>
            </a:r>
            <a:r>
              <a:rPr lang="en-US" sz="3600" b="1" dirty="0"/>
              <a:t>do we have to go out so late</a:t>
            </a:r>
            <a:r>
              <a:rPr lang="en-US" sz="3600" b="1" dirty="0" smtClean="0"/>
              <a:t>?</a:t>
            </a:r>
            <a:endParaRPr lang="en-US" sz="3600" b="1" dirty="0"/>
          </a:p>
        </p:txBody>
      </p:sp>
      <p:sp>
        <p:nvSpPr>
          <p:cNvPr id="3" name="Content Placeholder 2"/>
          <p:cNvSpPr>
            <a:spLocks noGrp="1"/>
          </p:cNvSpPr>
          <p:nvPr>
            <p:ph idx="1"/>
          </p:nvPr>
        </p:nvSpPr>
        <p:spPr>
          <a:xfrm>
            <a:off x="1143000" y="2041864"/>
            <a:ext cx="9872871" cy="4054135"/>
          </a:xfrm>
        </p:spPr>
        <p:txBody>
          <a:bodyPr/>
          <a:lstStyle/>
          <a:p>
            <a:r>
              <a:rPr lang="en-US" dirty="0" smtClean="0"/>
              <a:t>Think of the PIT count like an outreach activity.</a:t>
            </a:r>
          </a:p>
          <a:p>
            <a:r>
              <a:rPr lang="en-US" dirty="0" smtClean="0"/>
              <a:t>People that you are going to interact with during the overnight street count/known location count are sleeping in places not meant for human habitation.  </a:t>
            </a:r>
          </a:p>
          <a:p>
            <a:r>
              <a:rPr lang="en-US" dirty="0" smtClean="0"/>
              <a:t>Some may have attempted to access housing or shelter, but many are “not eligible” or have never tried.</a:t>
            </a:r>
          </a:p>
          <a:p>
            <a:r>
              <a:rPr lang="en-US" dirty="0" smtClean="0"/>
              <a:t>This is your chance to offer assistance and try to provide housing, shelter, or other services to someone that may have not otherwise asked for help.</a:t>
            </a:r>
          </a:p>
          <a:p>
            <a:r>
              <a:rPr lang="en-US" dirty="0" smtClean="0"/>
              <a:t>Remember:  363 days of the year, we ask people to come to us.  2 days a year we go to them.</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03292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Why do we do this two times a year?</a:t>
            </a:r>
            <a:br>
              <a:rPr lang="en-US" sz="4000" b="1" dirty="0"/>
            </a:br>
            <a:r>
              <a:rPr lang="en-US" sz="4000" b="1" dirty="0"/>
              <a:t>Why do we do this in the middle of winter?</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HUD requires the PIT count every other January.</a:t>
            </a:r>
          </a:p>
          <a:p>
            <a:r>
              <a:rPr lang="en-US" dirty="0" smtClean="0"/>
              <a:t>In the 2015 COC Competition, the Balance of State receives additional points by promising we would conduct a PIT count every January. </a:t>
            </a:r>
          </a:p>
          <a:p>
            <a:r>
              <a:rPr lang="en-US" dirty="0" smtClean="0"/>
              <a:t>The 4 HUD recognized COC’s agreed to conduct a July count in order to more accurately understand the issue of homelessness in Wisconsin. </a:t>
            </a:r>
          </a:p>
          <a:p>
            <a:pPr marL="45720"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076112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695417"/>
          </a:xfrm>
        </p:spPr>
        <p:txBody>
          <a:bodyPr/>
          <a:lstStyle/>
          <a:p>
            <a:r>
              <a:rPr lang="en-US" b="1" dirty="0" smtClean="0"/>
              <a:t>HUD’s Reasons:</a:t>
            </a:r>
            <a:endParaRPr lang="en-US" b="1" dirty="0"/>
          </a:p>
        </p:txBody>
      </p:sp>
      <p:sp>
        <p:nvSpPr>
          <p:cNvPr id="3" name="Content Placeholder 2"/>
          <p:cNvSpPr>
            <a:spLocks noGrp="1"/>
          </p:cNvSpPr>
          <p:nvPr>
            <p:ph idx="1"/>
          </p:nvPr>
        </p:nvSpPr>
        <p:spPr>
          <a:xfrm>
            <a:off x="701337" y="1491448"/>
            <a:ext cx="10750858" cy="4900473"/>
          </a:xfrm>
        </p:spPr>
        <p:txBody>
          <a:bodyPr>
            <a:normAutofit fontScale="70000" lnSpcReduction="20000"/>
          </a:bodyPr>
          <a:lstStyle/>
          <a:p>
            <a:r>
              <a:rPr lang="en-US" dirty="0" smtClean="0"/>
              <a:t>Counting </a:t>
            </a:r>
            <a:r>
              <a:rPr lang="en-US" dirty="0"/>
              <a:t>and interviewing people sleeping in unsheltered locations during the winter months can provide a more precise count of people who are unable or unwilling to access emergency shelter or other crisis response assistance</a:t>
            </a:r>
            <a:r>
              <a:rPr lang="en-US" dirty="0" smtClean="0"/>
              <a:t>.</a:t>
            </a:r>
          </a:p>
          <a:p>
            <a:r>
              <a:rPr lang="en-US" dirty="0" smtClean="0"/>
              <a:t>In </a:t>
            </a:r>
            <a:r>
              <a:rPr lang="en-US" dirty="0"/>
              <a:t>many communities, winter is the season when the public is most concerned about the ability of homeless people to survive, and many </a:t>
            </a:r>
            <a:r>
              <a:rPr lang="en-US" dirty="0" err="1"/>
              <a:t>CoCs</a:t>
            </a:r>
            <a:r>
              <a:rPr lang="en-US" dirty="0"/>
              <a:t> find it easier to recruit volunteers. </a:t>
            </a:r>
            <a:endParaRPr lang="en-US" dirty="0" smtClean="0"/>
          </a:p>
          <a:p>
            <a:r>
              <a:rPr lang="en-US" dirty="0" smtClean="0"/>
              <a:t>A </a:t>
            </a:r>
            <a:r>
              <a:rPr lang="en-US" dirty="0"/>
              <a:t>count on one of the coldest nights of the year can be very effective in raising public awareness of the challenges faced by homeless people without shelter. </a:t>
            </a:r>
            <a:endParaRPr lang="en-US" dirty="0" smtClean="0"/>
          </a:p>
          <a:p>
            <a:r>
              <a:rPr lang="en-US" dirty="0" smtClean="0"/>
              <a:t>Conducting the </a:t>
            </a:r>
            <a:r>
              <a:rPr lang="en-US" dirty="0"/>
              <a:t>count during the end of the month helps to count people who cycle in and out of homelessness and who may be able to pay for temporary housing (e.g., motel) at the beginning of the month when public benefit payments are available but are unable to do so at the end of the month. </a:t>
            </a:r>
            <a:endParaRPr lang="en-US" dirty="0" smtClean="0"/>
          </a:p>
          <a:p>
            <a:r>
              <a:rPr lang="en-US" dirty="0" smtClean="0"/>
              <a:t>Conducting </a:t>
            </a:r>
            <a:r>
              <a:rPr lang="en-US" dirty="0"/>
              <a:t>PIT counts in January ensures that </a:t>
            </a:r>
            <a:r>
              <a:rPr lang="en-US" dirty="0" err="1"/>
              <a:t>CoCs</a:t>
            </a:r>
            <a:r>
              <a:rPr lang="en-US" dirty="0"/>
              <a:t> have sufficient time to compile data and report the information to HUD via the Homelessness Data Exchange (HDX) in advance of the annual </a:t>
            </a:r>
            <a:r>
              <a:rPr lang="en-US" dirty="0" err="1"/>
              <a:t>CoC</a:t>
            </a:r>
            <a:r>
              <a:rPr lang="en-US" dirty="0"/>
              <a:t> Program Competition. This timeframe also provides consistency to the national data HUD receives from </a:t>
            </a:r>
            <a:r>
              <a:rPr lang="en-US" dirty="0" err="1"/>
              <a:t>CoCs</a:t>
            </a:r>
            <a:r>
              <a:rPr lang="en-US" dirty="0"/>
              <a:t>. </a:t>
            </a:r>
            <a:endParaRPr lang="en-US" dirty="0" smtClean="0"/>
          </a:p>
          <a:p>
            <a:r>
              <a:rPr lang="en-US" dirty="0" smtClean="0"/>
              <a:t>Because </a:t>
            </a:r>
            <a:r>
              <a:rPr lang="en-US" dirty="0"/>
              <a:t>it is easier to count people in shelter than on the street –or with a primary nighttime residence that is a public or private place not designed for or ordinarily used as a regular sleeping accommodation for human beings, including a car, park, abandoned building, bus or train station, airport, or camping ground–conducting the count on a night when the shelters are most full will lead to the most accurate count. </a:t>
            </a:r>
            <a:endParaRPr lang="en-US" dirty="0" smtClean="0"/>
          </a:p>
          <a:p>
            <a:r>
              <a:rPr lang="en-US" dirty="0" smtClean="0"/>
              <a:t>HUD </a:t>
            </a:r>
            <a:r>
              <a:rPr lang="en-US" dirty="0"/>
              <a:t>recognizes that, while this approach may improve the overall accuracy of the count, a January PIT count is not intended to represent the extent to which people may be unsheltered at other times during the year or over more than a 1-night period</a:t>
            </a:r>
            <a:r>
              <a:rPr lang="en-US" dirty="0" smtClean="0"/>
              <a:t>.</a:t>
            </a:r>
          </a:p>
          <a:p>
            <a:pPr marL="45720" indent="0">
              <a:buNone/>
            </a:pPr>
            <a:r>
              <a:rPr lang="en-US" dirty="0" smtClean="0">
                <a:hlinkClick r:id="rId2"/>
              </a:rPr>
              <a:t>https</a:t>
            </a:r>
            <a:r>
              <a:rPr lang="en-US" dirty="0">
                <a:hlinkClick r:id="rId2"/>
              </a:rPr>
              <a:t>://</a:t>
            </a:r>
            <a:r>
              <a:rPr lang="en-US" dirty="0" smtClean="0">
                <a:hlinkClick r:id="rId2"/>
              </a:rPr>
              <a:t>www.hudexchange.info/resources/documents/PIT-Count-Methodology-Guide.pdf</a:t>
            </a:r>
            <a:r>
              <a:rPr lang="en-US" dirty="0" smtClean="0"/>
              <a:t>   (page 24)</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934751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7613</TotalTime>
  <Words>5578</Words>
  <Application>Microsoft Office PowerPoint</Application>
  <PresentationFormat>Widescreen</PresentationFormat>
  <Paragraphs>689</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Corbel</vt:lpstr>
      <vt:lpstr>Courier New</vt:lpstr>
      <vt:lpstr>Wingdings</vt:lpstr>
      <vt:lpstr>Basis</vt:lpstr>
      <vt:lpstr>Balance of State Point in Time Training #1</vt:lpstr>
      <vt:lpstr>Agenda</vt:lpstr>
      <vt:lpstr>What is the PIT?</vt:lpstr>
      <vt:lpstr>Why?</vt:lpstr>
      <vt:lpstr>Why do we do the Point-in-Time?</vt:lpstr>
      <vt:lpstr>Legal Requirements</vt:lpstr>
      <vt:lpstr>Why do we go outside in the middle of the night?    Why do we have to go out so late?</vt:lpstr>
      <vt:lpstr>Why do we do this two times a year? Why do we do this in the middle of winter? </vt:lpstr>
      <vt:lpstr>HUD’s Reasons:</vt:lpstr>
      <vt:lpstr>Why do we have to drive to the middle of nowhere?</vt:lpstr>
      <vt:lpstr>Why do we have to wake people up when they are sleeping?   Why do we have to ask all these questions? </vt:lpstr>
      <vt:lpstr>Results</vt:lpstr>
      <vt:lpstr>Balance of State – January PIT Counts</vt:lpstr>
      <vt:lpstr>Other Point-in-Time Results</vt:lpstr>
      <vt:lpstr>PIT Methodology</vt:lpstr>
      <vt:lpstr>Night of the Count</vt:lpstr>
      <vt:lpstr>Geography</vt:lpstr>
      <vt:lpstr>Geography Continued</vt:lpstr>
      <vt:lpstr>Selection of Locations</vt:lpstr>
      <vt:lpstr>Survey Tool</vt:lpstr>
      <vt:lpstr>Survey Tool</vt:lpstr>
      <vt:lpstr>Specific Survey Tool Instructions</vt:lpstr>
      <vt:lpstr>Specific Survey Tool Instructions</vt:lpstr>
      <vt:lpstr>Household Key</vt:lpstr>
      <vt:lpstr>Specific Survey Tool Instructions</vt:lpstr>
      <vt:lpstr>Observation Only Form</vt:lpstr>
      <vt:lpstr>VI-SPDAT &amp; F-VI-SPDAT</vt:lpstr>
      <vt:lpstr>Post Count Window</vt:lpstr>
      <vt:lpstr>Service Based Counts</vt:lpstr>
      <vt:lpstr>How to Organize a Service Based Count?</vt:lpstr>
      <vt:lpstr>Service Based Counts</vt:lpstr>
      <vt:lpstr>Data Collection – Sheltered Count</vt:lpstr>
      <vt:lpstr>Data Collection – Unsheltered Count</vt:lpstr>
      <vt:lpstr>Data Collection – Housing Inventory Chart</vt:lpstr>
      <vt:lpstr>PowerPoint Presentation</vt:lpstr>
      <vt:lpstr>Data Collection – Unsheltered Count</vt:lpstr>
      <vt:lpstr>Data Collection – Deduplication Chart</vt:lpstr>
      <vt:lpstr>Deduplication Chart - Example</vt:lpstr>
      <vt:lpstr>Post Count PIT Survey</vt:lpstr>
      <vt:lpstr>PIT Lead Responsibilities</vt:lpstr>
      <vt:lpstr>Other Responsible Parties</vt:lpstr>
      <vt:lpstr>HUD Emphasis – January 2017 count</vt:lpstr>
      <vt:lpstr>What does this mean?</vt:lpstr>
      <vt:lpstr>Deadlines for the PIT</vt:lpstr>
      <vt:lpstr>Deadlines for the PIT (part 2)</vt:lpstr>
      <vt:lpstr>Resources &amp; Documents for the Count</vt:lpstr>
      <vt:lpstr>Point-in-Time Training: Non WISP Data Collection</vt:lpstr>
      <vt:lpstr>Point-in-Time Training #2</vt:lpstr>
      <vt:lpstr>Additional Webinars</vt:lpstr>
      <vt:lpstr>Additional Resources</vt:lpstr>
      <vt:lpstr>Questions? Carrie.poser@wibos.org</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State PIT Lead Training #1</dc:title>
  <dc:creator>Carrie Poser</dc:creator>
  <cp:lastModifiedBy>Carrie Poser</cp:lastModifiedBy>
  <cp:revision>155</cp:revision>
  <dcterms:created xsi:type="dcterms:W3CDTF">2015-06-24T18:00:19Z</dcterms:created>
  <dcterms:modified xsi:type="dcterms:W3CDTF">2017-01-04T20:28:07Z</dcterms:modified>
</cp:coreProperties>
</file>