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2" r:id="rId1"/>
  </p:sldMasterIdLst>
  <p:sldIdLst>
    <p:sldId id="256" r:id="rId2"/>
    <p:sldId id="259" r:id="rId3"/>
    <p:sldId id="294" r:id="rId4"/>
    <p:sldId id="295" r:id="rId5"/>
    <p:sldId id="312" r:id="rId6"/>
    <p:sldId id="314" r:id="rId7"/>
    <p:sldId id="316" r:id="rId8"/>
    <p:sldId id="308" r:id="rId9"/>
    <p:sldId id="315" r:id="rId10"/>
    <p:sldId id="304" r:id="rId11"/>
    <p:sldId id="306" r:id="rId12"/>
    <p:sldId id="307" r:id="rId13"/>
    <p:sldId id="313" r:id="rId14"/>
    <p:sldId id="300" r:id="rId15"/>
    <p:sldId id="302" r:id="rId16"/>
    <p:sldId id="303" r:id="rId17"/>
    <p:sldId id="301" r:id="rId18"/>
    <p:sldId id="309" r:id="rId19"/>
    <p:sldId id="297" r:id="rId20"/>
    <p:sldId id="296" r:id="rId21"/>
    <p:sldId id="310" r:id="rId22"/>
    <p:sldId id="293" r:id="rId23"/>
    <p:sldId id="27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19" autoAdjust="0"/>
    <p:restoredTop sz="94660"/>
  </p:normalViewPr>
  <p:slideViewPr>
    <p:cSldViewPr snapToGrid="0">
      <p:cViewPr>
        <p:scale>
          <a:sx n="90" d="100"/>
          <a:sy n="90" d="100"/>
        </p:scale>
        <p:origin x="749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A13E11B-CBB0-4C27-8629-F7D383BDC12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C12096D-20AF-4F55-A1CC-5663B73402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87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11B-CBB0-4C27-8629-F7D383BDC12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096D-20AF-4F55-A1CC-5663B734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2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11B-CBB0-4C27-8629-F7D383BDC12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096D-20AF-4F55-A1CC-5663B734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7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11B-CBB0-4C27-8629-F7D383BDC12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096D-20AF-4F55-A1CC-5663B734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2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11B-CBB0-4C27-8629-F7D383BDC12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096D-20AF-4F55-A1CC-5663B73402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935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11B-CBB0-4C27-8629-F7D383BDC12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096D-20AF-4F55-A1CC-5663B734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3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11B-CBB0-4C27-8629-F7D383BDC12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096D-20AF-4F55-A1CC-5663B734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75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11B-CBB0-4C27-8629-F7D383BDC12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096D-20AF-4F55-A1CC-5663B734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4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11B-CBB0-4C27-8629-F7D383BDC12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096D-20AF-4F55-A1CC-5663B734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4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11B-CBB0-4C27-8629-F7D383BDC12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096D-20AF-4F55-A1CC-5663B734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5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11B-CBB0-4C27-8629-F7D383BDC12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096D-20AF-4F55-A1CC-5663B734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A13E11B-CBB0-4C27-8629-F7D383BDC12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C12096D-20AF-4F55-A1CC-5663B734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4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Balance of State</a:t>
            </a:r>
            <a:br>
              <a:rPr lang="en-US" sz="6000" dirty="0" smtClean="0"/>
            </a:br>
            <a:r>
              <a:rPr lang="en-US" sz="6000" dirty="0" smtClean="0"/>
              <a:t>Point in time </a:t>
            </a:r>
            <a:br>
              <a:rPr lang="en-US" sz="6000" dirty="0" smtClean="0"/>
            </a:br>
            <a:r>
              <a:rPr lang="en-US" sz="6000" dirty="0" smtClean="0"/>
              <a:t>Training #3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Thursday, March 1, 2016</a:t>
            </a:r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856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666" y="609600"/>
            <a:ext cx="8504808" cy="82858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Data Completeness Issues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522" y="1766656"/>
            <a:ext cx="6383045" cy="4329344"/>
          </a:xfrm>
        </p:spPr>
        <p:txBody>
          <a:bodyPr/>
          <a:lstStyle/>
          <a:p>
            <a:r>
              <a:rPr lang="en-US" dirty="0" smtClean="0"/>
              <a:t>In both the 0630 and 0628 ART reports, there is a tab dedicated to Client Detail.  This tab allows you to see the actual answers included in the PIT.</a:t>
            </a:r>
          </a:p>
          <a:p>
            <a:r>
              <a:rPr lang="en-US" dirty="0" smtClean="0"/>
              <a:t>Each agency is responsible for ensuring their data is completed </a:t>
            </a:r>
            <a:r>
              <a:rPr lang="en-US" u="sng" dirty="0" smtClean="0"/>
              <a:t>and</a:t>
            </a:r>
            <a:r>
              <a:rPr lang="en-US" dirty="0" smtClean="0"/>
              <a:t> correct.</a:t>
            </a:r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8447" y="1367161"/>
            <a:ext cx="3568277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0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14" y="609600"/>
            <a:ext cx="8939813" cy="75756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Common Issues and Errors – Non-HMIS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509204"/>
            <a:ext cx="7519386" cy="478506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Non-WISP PIT form:  families tab and </a:t>
            </a:r>
            <a:r>
              <a:rPr lang="en-US" u="sng" dirty="0" smtClean="0"/>
              <a:t>emergency shelter </a:t>
            </a:r>
            <a:r>
              <a:rPr lang="en-US" dirty="0" smtClean="0"/>
              <a:t>column equals the total number of people served in emergency shelter projects not reported in HMIS and reported in </a:t>
            </a:r>
            <a:r>
              <a:rPr lang="en-US" dirty="0" smtClean="0">
                <a:solidFill>
                  <a:srgbClr val="FF0000"/>
                </a:solidFill>
              </a:rPr>
              <a:t>Column AI </a:t>
            </a:r>
            <a:r>
              <a:rPr lang="en-US" dirty="0" smtClean="0"/>
              <a:t>(persons in families).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Non-WISP PIT form: families tab and </a:t>
            </a:r>
            <a:r>
              <a:rPr lang="en-US" u="sng" dirty="0" smtClean="0"/>
              <a:t>transitional housing </a:t>
            </a:r>
            <a:r>
              <a:rPr lang="en-US" dirty="0" smtClean="0"/>
              <a:t>column equals the total number of people served in transitional housing projects not reporting in HMIS and reported in </a:t>
            </a:r>
            <a:r>
              <a:rPr lang="en-US" dirty="0" smtClean="0">
                <a:solidFill>
                  <a:srgbClr val="FF0000"/>
                </a:solidFill>
              </a:rPr>
              <a:t>Column AI </a:t>
            </a:r>
            <a:r>
              <a:rPr lang="en-US" dirty="0" smtClean="0"/>
              <a:t>(persons in families).  </a:t>
            </a:r>
            <a:endParaRPr lang="en-US" sz="1000" b="1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0117" y="1249976"/>
            <a:ext cx="2857891" cy="53035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5931" y="5064711"/>
            <a:ext cx="4633417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43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14" y="609600"/>
            <a:ext cx="8939813" cy="75756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Common Issues and Errors – Non-HMIS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509204"/>
            <a:ext cx="7519386" cy="478506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Non-WISP </a:t>
            </a:r>
            <a:r>
              <a:rPr lang="en-US" dirty="0"/>
              <a:t>PIT form:  families tab and </a:t>
            </a:r>
            <a:r>
              <a:rPr lang="en-US" u="sng" dirty="0"/>
              <a:t>emergency shelter </a:t>
            </a:r>
            <a:r>
              <a:rPr lang="en-US" dirty="0"/>
              <a:t>column equals the total number of people served in emergency shelter projects not reported in HMIS and reported in </a:t>
            </a:r>
            <a:r>
              <a:rPr lang="en-US" dirty="0">
                <a:solidFill>
                  <a:srgbClr val="FF0000"/>
                </a:solidFill>
              </a:rPr>
              <a:t>Column </a:t>
            </a:r>
            <a:r>
              <a:rPr lang="en-US" dirty="0" smtClean="0">
                <a:solidFill>
                  <a:srgbClr val="FF0000"/>
                </a:solidFill>
              </a:rPr>
              <a:t>AC </a:t>
            </a:r>
            <a:r>
              <a:rPr lang="en-US" dirty="0" smtClean="0"/>
              <a:t>(singles).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Non-WISP </a:t>
            </a:r>
            <a:r>
              <a:rPr lang="en-US" dirty="0"/>
              <a:t>PIT form: families tab and </a:t>
            </a:r>
            <a:r>
              <a:rPr lang="en-US" u="sng" dirty="0"/>
              <a:t>transitional housing </a:t>
            </a:r>
            <a:r>
              <a:rPr lang="en-US" dirty="0"/>
              <a:t>column equals the total number of people served in transitional housing projects not reporting in HMIS and reported in </a:t>
            </a:r>
            <a:r>
              <a:rPr lang="en-US" dirty="0">
                <a:solidFill>
                  <a:srgbClr val="FF0000"/>
                </a:solidFill>
              </a:rPr>
              <a:t>Column AC </a:t>
            </a:r>
            <a:r>
              <a:rPr lang="en-US" dirty="0"/>
              <a:t>(singles). </a:t>
            </a:r>
          </a:p>
          <a:p>
            <a:pPr marL="274320" lvl="1" indent="0">
              <a:lnSpc>
                <a:spcPct val="120000"/>
              </a:lnSpc>
              <a:buNone/>
            </a:pPr>
            <a:endParaRPr lang="en-US" sz="1000" b="1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3514" y="1202739"/>
            <a:ext cx="2763360" cy="52120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1082" y="4989714"/>
            <a:ext cx="5277649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64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8311718" cy="1059402"/>
          </a:xfrm>
        </p:spPr>
        <p:txBody>
          <a:bodyPr/>
          <a:lstStyle/>
          <a:p>
            <a:r>
              <a:rPr lang="en-US" b="1" dirty="0" smtClean="0"/>
              <a:t>Non-WISP PIT Form Errors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example, the numbers entered for Unsheltered show 6 households, but only 1 person in those households.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this example, the numbers entered for Emergency Shelter (ES) show 7 households, but only 5 people in those households. In addition, there are 8 ages collected over the age of 24.</a:t>
            </a:r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5219" y="2439926"/>
            <a:ext cx="4631835" cy="1463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5219" y="4853663"/>
            <a:ext cx="4708949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846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14" y="609600"/>
            <a:ext cx="8939813" cy="75756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Common Issues and Errors – HIC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509204"/>
            <a:ext cx="10688714" cy="478506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b="1" u="sng" dirty="0" smtClean="0"/>
              <a:t>Rapid Re-housing (RRH): 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Data reported in </a:t>
            </a:r>
            <a:r>
              <a:rPr lang="en-US" dirty="0" smtClean="0">
                <a:solidFill>
                  <a:srgbClr val="FF0000"/>
                </a:solidFill>
              </a:rPr>
              <a:t>Column AH </a:t>
            </a:r>
            <a:r>
              <a:rPr lang="en-US" dirty="0" smtClean="0"/>
              <a:t>(singles) and </a:t>
            </a:r>
            <a:r>
              <a:rPr lang="en-US" dirty="0" smtClean="0">
                <a:solidFill>
                  <a:srgbClr val="FF0000"/>
                </a:solidFill>
              </a:rPr>
              <a:t>Column AI </a:t>
            </a:r>
            <a:r>
              <a:rPr lang="en-US" dirty="0" smtClean="0"/>
              <a:t>(persons in families) must match the number of beds indicated in </a:t>
            </a:r>
            <a:r>
              <a:rPr lang="en-US" dirty="0" smtClean="0">
                <a:solidFill>
                  <a:srgbClr val="FF0000"/>
                </a:solidFill>
              </a:rPr>
              <a:t>Columns K </a:t>
            </a:r>
            <a:r>
              <a:rPr lang="en-US" dirty="0" smtClean="0"/>
              <a:t>(family beds) and </a:t>
            </a:r>
            <a:r>
              <a:rPr lang="en-US" dirty="0" smtClean="0">
                <a:solidFill>
                  <a:srgbClr val="FF0000"/>
                </a:solidFill>
              </a:rPr>
              <a:t>Column M </a:t>
            </a:r>
            <a:r>
              <a:rPr lang="en-US" dirty="0" smtClean="0"/>
              <a:t>(single beds).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Column L </a:t>
            </a:r>
            <a:r>
              <a:rPr lang="en-US" dirty="0" smtClean="0"/>
              <a:t>(family units), the number of family households should be listed.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If the project uses HMIS, </a:t>
            </a:r>
            <a:r>
              <a:rPr lang="en-US" dirty="0" smtClean="0">
                <a:solidFill>
                  <a:srgbClr val="FF0000"/>
                </a:solidFill>
              </a:rPr>
              <a:t>Column P </a:t>
            </a:r>
            <a:r>
              <a:rPr lang="en-US" dirty="0" smtClean="0"/>
              <a:t>&amp; </a:t>
            </a:r>
            <a:r>
              <a:rPr lang="en-US" dirty="0" smtClean="0">
                <a:solidFill>
                  <a:srgbClr val="FF0000"/>
                </a:solidFill>
              </a:rPr>
              <a:t>Column Q </a:t>
            </a:r>
            <a:r>
              <a:rPr lang="en-US" dirty="0" smtClean="0"/>
              <a:t>should match as well.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This must change each month to reflect 1:1 relationship between people served and beds available</a:t>
            </a:r>
          </a:p>
          <a:p>
            <a:pPr marL="45720" indent="0">
              <a:lnSpc>
                <a:spcPct val="120000"/>
              </a:lnSpc>
              <a:buNone/>
            </a:pPr>
            <a:endParaRPr lang="en-US" dirty="0" smtClean="0"/>
          </a:p>
          <a:p>
            <a:pPr marL="274320" lvl="1" indent="0">
              <a:lnSpc>
                <a:spcPct val="120000"/>
              </a:lnSpc>
              <a:buNone/>
            </a:pPr>
            <a:endParaRPr lang="en-US" sz="1000" b="1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16071"/>
            <a:ext cx="12049506" cy="192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38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14" y="403749"/>
            <a:ext cx="8939813" cy="75756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Common Issues and Errors – HIC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161310"/>
            <a:ext cx="10688714" cy="513295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b="1" u="sng" dirty="0" smtClean="0"/>
              <a:t>Shelter &gt; 100%: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Emergency Shelters report the total number of beds in </a:t>
            </a:r>
            <a:r>
              <a:rPr lang="en-US" dirty="0" smtClean="0">
                <a:solidFill>
                  <a:srgbClr val="FF0000"/>
                </a:solidFill>
              </a:rPr>
              <a:t>Column O</a:t>
            </a:r>
            <a:r>
              <a:rPr lang="en-US" dirty="0" smtClean="0"/>
              <a:t>.  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If the number total number of people served during the PIT (indicated in </a:t>
            </a:r>
            <a:r>
              <a:rPr lang="en-US" dirty="0" smtClean="0">
                <a:solidFill>
                  <a:srgbClr val="FF0000"/>
                </a:solidFill>
              </a:rPr>
              <a:t>Column AF</a:t>
            </a:r>
            <a:r>
              <a:rPr lang="en-US" dirty="0" smtClean="0"/>
              <a:t>) is greater than the total number of beds (in </a:t>
            </a:r>
            <a:r>
              <a:rPr lang="en-US" dirty="0" smtClean="0">
                <a:solidFill>
                  <a:srgbClr val="FF0000"/>
                </a:solidFill>
              </a:rPr>
              <a:t>Column O</a:t>
            </a:r>
            <a:r>
              <a:rPr lang="en-US" dirty="0" smtClean="0"/>
              <a:t>), then you have to put that difference in Overflow (</a:t>
            </a:r>
            <a:r>
              <a:rPr lang="en-US" dirty="0" smtClean="0">
                <a:solidFill>
                  <a:srgbClr val="FF0000"/>
                </a:solidFill>
              </a:rPr>
              <a:t>Column AD</a:t>
            </a:r>
            <a:r>
              <a:rPr lang="en-US" dirty="0" smtClean="0"/>
              <a:t>). 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If the project uses HMIS, then you have to put that number in Overflow in HMIS (</a:t>
            </a:r>
            <a:r>
              <a:rPr lang="en-US" dirty="0" smtClean="0">
                <a:solidFill>
                  <a:srgbClr val="FF0000"/>
                </a:solidFill>
              </a:rPr>
              <a:t>Column AE</a:t>
            </a:r>
            <a:r>
              <a:rPr lang="en-US" dirty="0" smtClean="0"/>
              <a:t>) as well.</a:t>
            </a:r>
          </a:p>
          <a:p>
            <a:pPr marL="45720" indent="0">
              <a:lnSpc>
                <a:spcPct val="120000"/>
              </a:lnSpc>
              <a:buNone/>
            </a:pPr>
            <a:endParaRPr lang="en-US" dirty="0" smtClean="0"/>
          </a:p>
          <a:p>
            <a:pPr marL="274320" lvl="1" indent="0">
              <a:lnSpc>
                <a:spcPct val="120000"/>
              </a:lnSpc>
              <a:buNone/>
            </a:pPr>
            <a:endParaRPr lang="en-US" sz="1000" b="1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214" y="3274893"/>
            <a:ext cx="10853298" cy="33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23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14" y="403749"/>
            <a:ext cx="8939813" cy="75756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Common Issues and Errors – HIC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161310"/>
            <a:ext cx="10688714" cy="513295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b="1" u="sng" dirty="0" smtClean="0"/>
              <a:t>Shelter &gt; 100%: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Motel Voucher Programs do not report a total number of beds. There should be a ZERO in </a:t>
            </a:r>
            <a:r>
              <a:rPr lang="en-US" dirty="0" smtClean="0">
                <a:solidFill>
                  <a:srgbClr val="FF0000"/>
                </a:solidFill>
              </a:rPr>
              <a:t>Column O</a:t>
            </a:r>
            <a:r>
              <a:rPr lang="en-US" dirty="0" smtClean="0"/>
              <a:t> (Total Year Round Beds).   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If a voucher program serves people the night of the PIT (indicated in </a:t>
            </a:r>
            <a:r>
              <a:rPr lang="en-US" dirty="0" smtClean="0">
                <a:solidFill>
                  <a:srgbClr val="FF0000"/>
                </a:solidFill>
              </a:rPr>
              <a:t>Column AF</a:t>
            </a:r>
            <a:r>
              <a:rPr lang="en-US" dirty="0" smtClean="0"/>
              <a:t>), then that is the number that is reported in the Overflow/Voucher </a:t>
            </a:r>
            <a:r>
              <a:rPr lang="en-US" dirty="0" smtClean="0">
                <a:solidFill>
                  <a:srgbClr val="FF0000"/>
                </a:solidFill>
              </a:rPr>
              <a:t>Column AD</a:t>
            </a:r>
            <a:r>
              <a:rPr lang="en-US" dirty="0" smtClean="0"/>
              <a:t>. 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If the agency in question uses HMIS, then you have to put that number in Overflow/Voucher in HMIS (</a:t>
            </a:r>
            <a:r>
              <a:rPr lang="en-US" dirty="0" smtClean="0">
                <a:solidFill>
                  <a:srgbClr val="FF0000"/>
                </a:solidFill>
              </a:rPr>
              <a:t>Column AE</a:t>
            </a:r>
            <a:r>
              <a:rPr lang="en-US" dirty="0" smtClean="0"/>
              <a:t>) as well.</a:t>
            </a:r>
          </a:p>
          <a:p>
            <a:pPr marL="45720" indent="0">
              <a:lnSpc>
                <a:spcPct val="120000"/>
              </a:lnSpc>
              <a:buNone/>
            </a:pPr>
            <a:endParaRPr lang="en-US" dirty="0" smtClean="0"/>
          </a:p>
          <a:p>
            <a:pPr marL="274320" lvl="1" indent="0">
              <a:lnSpc>
                <a:spcPct val="120000"/>
              </a:lnSpc>
              <a:buNone/>
            </a:pPr>
            <a:endParaRPr lang="en-US" sz="1000" b="1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419" y="4082986"/>
            <a:ext cx="11256303" cy="192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7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14" y="609600"/>
            <a:ext cx="8939813" cy="757561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Common Issues and Errors – Deduplication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509204"/>
            <a:ext cx="10688714" cy="478506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The Unsheltered people recorded in HMIS show up on the PIT report run out of ART.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These people should have completed a survey. 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All people who completed a survey should be recorded on the deduplication chart.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 marL="274320" lvl="1" indent="0"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Unsheltered people are recorded on the Non-WISP PIT form on the Unsheltered column = singles on the “individual” tab and persons in families on the “families” tab.</a:t>
            </a:r>
          </a:p>
          <a:p>
            <a:pPr marL="45720" indent="0">
              <a:lnSpc>
                <a:spcPct val="120000"/>
              </a:lnSpc>
              <a:buNone/>
            </a:pPr>
            <a:endParaRPr lang="en-US" dirty="0" smtClean="0"/>
          </a:p>
          <a:p>
            <a:pPr marL="274320" lvl="1" indent="0">
              <a:lnSpc>
                <a:spcPct val="120000"/>
              </a:lnSpc>
              <a:buNone/>
            </a:pPr>
            <a:endParaRPr lang="en-US" sz="1000" b="1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571" y="2874561"/>
            <a:ext cx="8534400" cy="771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200" y="4923846"/>
            <a:ext cx="3982720" cy="7315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9771" y="4923846"/>
            <a:ext cx="5210048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2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14" y="609600"/>
            <a:ext cx="8939813" cy="757561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Common Issues and Errors – Deduplication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509204"/>
            <a:ext cx="8939813" cy="478506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Both unsheltered persons recorded in HMIS and on the Non-WISP PIT form were to be included on the deduplication chart in google drive.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Column M instructions:</a:t>
            </a:r>
          </a:p>
          <a:p>
            <a:pPr marL="45720" indent="0">
              <a:lnSpc>
                <a:spcPct val="120000"/>
              </a:lnSpc>
              <a:buNone/>
            </a:pP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Each row should have HMIS, OV, or SB.</a:t>
            </a:r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The number with “HMIS” should match the number of people in the PIT report.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 number with “OV” added with the number with “SB” should match the number of people on the Non-WISP PIT form, column titled “Unsheltered,” on the “single” tab and “families” tab.</a:t>
            </a:r>
          </a:p>
          <a:p>
            <a:pPr marL="45720" indent="0">
              <a:lnSpc>
                <a:spcPct val="120000"/>
              </a:lnSpc>
              <a:buNone/>
            </a:pPr>
            <a:endParaRPr lang="en-US" dirty="0" smtClean="0"/>
          </a:p>
          <a:p>
            <a:pPr marL="274320" lvl="1" indent="0">
              <a:lnSpc>
                <a:spcPct val="120000"/>
              </a:lnSpc>
              <a:buNone/>
            </a:pPr>
            <a:endParaRPr lang="en-US" sz="1000" b="1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603" y="3225950"/>
            <a:ext cx="7610475" cy="828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9639" y="1260629"/>
            <a:ext cx="1838314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6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14" y="609600"/>
            <a:ext cx="8939813" cy="75756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Impact of Service Based Counts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509204"/>
            <a:ext cx="10688714" cy="478506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Of the 21 continua: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Only 3 continua reported a total of </a:t>
            </a:r>
            <a:r>
              <a:rPr lang="en-US" b="1" u="sng" dirty="0" smtClean="0"/>
              <a:t>5 people </a:t>
            </a:r>
            <a:r>
              <a:rPr lang="en-US" dirty="0" smtClean="0"/>
              <a:t>counted through the service based post-PIT count process.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17 continua reported </a:t>
            </a:r>
            <a:r>
              <a:rPr lang="en-US" b="1" u="sng" dirty="0" smtClean="0"/>
              <a:t>0 people </a:t>
            </a:r>
            <a:r>
              <a:rPr lang="en-US" dirty="0" smtClean="0"/>
              <a:t>counted through the service based post-PIT count process.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What else needs to be done to increase the outreach for the use of service based counting during the July 2016 PIT count? </a:t>
            </a:r>
          </a:p>
          <a:p>
            <a:pPr>
              <a:lnSpc>
                <a:spcPct val="120000"/>
              </a:lnSpc>
            </a:pPr>
            <a:endParaRPr lang="en-US" i="1" dirty="0"/>
          </a:p>
          <a:p>
            <a:pPr>
              <a:lnSpc>
                <a:spcPct val="120000"/>
              </a:lnSpc>
            </a:pPr>
            <a:r>
              <a:rPr lang="en-US" i="1" dirty="0" smtClean="0"/>
              <a:t>Questions?</a:t>
            </a:r>
          </a:p>
          <a:p>
            <a:pPr marL="274320" lvl="1" indent="0">
              <a:lnSpc>
                <a:spcPct val="120000"/>
              </a:lnSpc>
              <a:buNone/>
            </a:pPr>
            <a:endParaRPr lang="en-US" sz="1000" b="1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537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Status of Post Count Process</a:t>
            </a:r>
          </a:p>
          <a:p>
            <a:r>
              <a:rPr lang="en-US" dirty="0" smtClean="0"/>
              <a:t>Common Issues/Errors</a:t>
            </a:r>
          </a:p>
          <a:p>
            <a:pPr lvl="1"/>
            <a:r>
              <a:rPr lang="en-US" dirty="0"/>
              <a:t>HMIS data</a:t>
            </a:r>
          </a:p>
          <a:p>
            <a:pPr lvl="1"/>
            <a:r>
              <a:rPr lang="en-US" dirty="0"/>
              <a:t>Non-WISP data</a:t>
            </a:r>
          </a:p>
          <a:p>
            <a:pPr lvl="1"/>
            <a:r>
              <a:rPr lang="en-US" dirty="0"/>
              <a:t>HIC</a:t>
            </a:r>
          </a:p>
          <a:p>
            <a:pPr lvl="1"/>
            <a:r>
              <a:rPr lang="en-US" dirty="0"/>
              <a:t>Deduplication</a:t>
            </a:r>
          </a:p>
          <a:p>
            <a:r>
              <a:rPr lang="en-US" dirty="0" smtClean="0"/>
              <a:t>Impact </a:t>
            </a:r>
            <a:r>
              <a:rPr lang="en-US" dirty="0"/>
              <a:t>of Service Based Counting</a:t>
            </a:r>
          </a:p>
          <a:p>
            <a:r>
              <a:rPr lang="en-US" dirty="0" smtClean="0"/>
              <a:t>Impact of Observation</a:t>
            </a:r>
          </a:p>
          <a:p>
            <a:r>
              <a:rPr lang="en-US" dirty="0" smtClean="0"/>
              <a:t>Next Deadline</a:t>
            </a:r>
          </a:p>
          <a:p>
            <a:endParaRPr lang="en-US" dirty="0" smtClean="0"/>
          </a:p>
          <a:p>
            <a:pPr marL="45720" indent="0">
              <a:buNone/>
            </a:pPr>
            <a:endParaRPr lang="en-US" dirty="0" smtClean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512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14" y="609600"/>
            <a:ext cx="8939813" cy="75756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Impact of Observation </a:t>
            </a:r>
            <a:r>
              <a:rPr lang="en-US" sz="4000" b="1" dirty="0"/>
              <a:t>O</a:t>
            </a:r>
            <a:r>
              <a:rPr lang="en-US" sz="4000" b="1" dirty="0" smtClean="0"/>
              <a:t>ption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509204"/>
            <a:ext cx="10688714" cy="478506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Reliance on professional judgement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Unclear impact of observation on the overnight night street count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Of the estimated 118 people counted during the street/known location count, only 4 identified as using the “observation” form.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12 local continua indicated that they used observation-only forms.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6 indicated they did not use observation-only forms.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3 continua did not respond to this question – answer pending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More information will be needed to continue to allow observation in the PIT count process.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274320" lvl="1" indent="0">
              <a:lnSpc>
                <a:spcPct val="120000"/>
              </a:lnSpc>
              <a:buNone/>
            </a:pPr>
            <a:endParaRPr lang="en-US" sz="1000" b="1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509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14" y="609601"/>
            <a:ext cx="8939813" cy="56225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PIT Survey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722267"/>
            <a:ext cx="10688714" cy="473179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I will  be formulating a compilation of responses from the PIT survey.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It is clear that there needs to be a “rebranding” of the PIT count as street outreach, rather than a HUD requirement. 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This is an opportunity to generate community attention, awareness, and support for the issue of homelessness.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We need to move forward with PIT methodology, additional training, and more develop more resources for homeless connect events. 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274320" lvl="1" indent="0">
              <a:lnSpc>
                <a:spcPct val="120000"/>
              </a:lnSpc>
              <a:buNone/>
            </a:pPr>
            <a:endParaRPr lang="en-US" sz="1000" b="1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213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14" y="609600"/>
            <a:ext cx="8939813" cy="75756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Next Step - Deadline for the PIT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509204"/>
            <a:ext cx="10688714" cy="478506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Data Correction – next deadline:  </a:t>
            </a:r>
            <a:r>
              <a:rPr lang="en-US" b="1" dirty="0" smtClean="0"/>
              <a:t>Friday, March 25</a:t>
            </a:r>
            <a:r>
              <a:rPr lang="en-US" b="1" baseline="30000" dirty="0" smtClean="0"/>
              <a:t>th</a:t>
            </a:r>
            <a:r>
              <a:rPr lang="en-US" dirty="0" smtClean="0"/>
              <a:t>.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The HIC, Non-WISP, and HMIS must match at this point.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 deduplication number should match the number of unsheltered reported in the Non-WISP and HMIS.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b="1" dirty="0" smtClean="0"/>
              <a:t>Note:  </a:t>
            </a:r>
            <a:r>
              <a:rPr lang="en-US" dirty="0" smtClean="0">
                <a:solidFill>
                  <a:srgbClr val="FF0000"/>
                </a:solidFill>
              </a:rPr>
              <a:t>It is the PIT lead’s responsibility to ensure the accuracy of the HIC, Non-WISP PIT form, all data entered into the Deduplication Chart (this includes the unsheltered count – in HMIS and surveys not in HMIS and the service based count), and HMIS data for the continua are “cleaned and correct” before submission to COC Coordinator.</a:t>
            </a:r>
          </a:p>
          <a:p>
            <a:pPr marL="274320" lvl="1" indent="0">
              <a:lnSpc>
                <a:spcPct val="120000"/>
              </a:lnSpc>
              <a:buNone/>
            </a:pPr>
            <a:endParaRPr lang="en-US" sz="1000" b="1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535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926" y="2784629"/>
            <a:ext cx="11165150" cy="757561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/>
              <a:t>Questions?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509204"/>
            <a:ext cx="10688714" cy="4785064"/>
          </a:xfrm>
        </p:spPr>
        <p:txBody>
          <a:bodyPr>
            <a:normAutofit/>
          </a:bodyPr>
          <a:lstStyle/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1000" b="1" dirty="0"/>
          </a:p>
          <a:p>
            <a:pPr marL="45720" indent="0">
              <a:lnSpc>
                <a:spcPct val="120000"/>
              </a:lnSpc>
              <a:buNone/>
            </a:pPr>
            <a:endParaRPr lang="en-US" dirty="0" smtClean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528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272" y="403750"/>
            <a:ext cx="9294920" cy="571499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Status of the Post-PIT Data Collection Process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242875"/>
            <a:ext cx="10688714" cy="537986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u="sng" dirty="0" smtClean="0"/>
              <a:t>4 of the 21 </a:t>
            </a:r>
            <a:r>
              <a:rPr lang="en-US" dirty="0" smtClean="0"/>
              <a:t>Continua have successfully completed the Data Collection Process. 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What does that mean?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HMIS numbers match what is reported on the HIC for agencies using HMIS.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Non-WISP numbers match what is reported on the HIC for agencies not using HMIS.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Both HMIS and Non-WISP unsheltered persons are reported on the deduplication chart.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HMIS data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14 of the 21 continua have errors, HIC and HMIS do not match.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Non-WISP data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14 of the 21 continua have errors, HIC and Non-WISP do not match.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Housing Inventory Chart (HIC)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1 of the 21 continua have errors with RRH.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2 of the 21 continua have errors with &gt;100% utilization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8 of the 21 continua has a different HIC related error (i.e. completing new columns on the HIC)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Deduplication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9 of the 21 continua have errors, HMIS and/or Non-WISP unsheltered persons do not match with chart.</a:t>
            </a:r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1000" b="1" dirty="0"/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038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14" y="609600"/>
            <a:ext cx="8939813" cy="75756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Housing Inventory Chart (HIC) &amp; HMIS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3" y="1509204"/>
            <a:ext cx="5484399" cy="478506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On the HIC, there are two types of projects: 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those that use HMIS 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those that do not use HMIS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On the HIC: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If a project uses HMIS, information should be written in </a:t>
            </a:r>
            <a:r>
              <a:rPr lang="en-US" dirty="0" smtClean="0">
                <a:solidFill>
                  <a:srgbClr val="FF0000"/>
                </a:solidFill>
              </a:rPr>
              <a:t>Column C </a:t>
            </a:r>
            <a:r>
              <a:rPr lang="en-US" dirty="0" smtClean="0"/>
              <a:t>&amp;</a:t>
            </a:r>
            <a:r>
              <a:rPr lang="en-US" dirty="0" smtClean="0">
                <a:solidFill>
                  <a:srgbClr val="FF0000"/>
                </a:solidFill>
              </a:rPr>
              <a:t> D</a:t>
            </a:r>
            <a:r>
              <a:rPr lang="en-US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If a project does not use HMIS, nothing should be written in </a:t>
            </a:r>
            <a:r>
              <a:rPr lang="en-US" dirty="0" smtClean="0">
                <a:solidFill>
                  <a:srgbClr val="FF0000"/>
                </a:solidFill>
              </a:rPr>
              <a:t>Column C </a:t>
            </a:r>
            <a:r>
              <a:rPr lang="en-US" dirty="0" smtClean="0"/>
              <a:t>&amp;</a:t>
            </a:r>
            <a:r>
              <a:rPr lang="en-US" dirty="0" smtClean="0">
                <a:solidFill>
                  <a:srgbClr val="FF0000"/>
                </a:solidFill>
              </a:rPr>
              <a:t> D</a:t>
            </a:r>
            <a:r>
              <a:rPr lang="en-US" dirty="0" smtClean="0"/>
              <a:t>.</a:t>
            </a:r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3464" y="1509204"/>
            <a:ext cx="5557612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2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72353"/>
            <a:ext cx="6714565" cy="542364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For the HMIS agencies, </a:t>
            </a:r>
            <a:r>
              <a:rPr lang="en-US" dirty="0">
                <a:solidFill>
                  <a:srgbClr val="FF0000"/>
                </a:solidFill>
              </a:rPr>
              <a:t>Column AF (Total PIT) </a:t>
            </a:r>
            <a:r>
              <a:rPr lang="en-US" dirty="0"/>
              <a:t>should be compared to the PIT report run out of ART.  (either </a:t>
            </a:r>
            <a:r>
              <a:rPr lang="en-US" u="sng" dirty="0"/>
              <a:t>0628 for PSH/RRH </a:t>
            </a:r>
            <a:r>
              <a:rPr lang="en-US" dirty="0"/>
              <a:t>or </a:t>
            </a:r>
            <a:r>
              <a:rPr lang="en-US" u="sng" dirty="0"/>
              <a:t>0630 for ES or TH</a:t>
            </a:r>
            <a:r>
              <a:rPr lang="en-US" dirty="0"/>
              <a:t>).</a:t>
            </a:r>
          </a:p>
          <a:p>
            <a:pPr lvl="1">
              <a:lnSpc>
                <a:spcPct val="120000"/>
              </a:lnSpc>
            </a:pPr>
            <a:r>
              <a:rPr lang="en-US" b="1" dirty="0"/>
              <a:t>0628 Report:  </a:t>
            </a:r>
            <a:r>
              <a:rPr lang="en-US" dirty="0"/>
              <a:t>Permanent Supportive Housing and Rapid Re-housing</a:t>
            </a:r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/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b="1" dirty="0" smtClean="0"/>
              <a:t>0630 </a:t>
            </a:r>
            <a:r>
              <a:rPr lang="en-US" b="1" dirty="0"/>
              <a:t>Report:  </a:t>
            </a:r>
            <a:r>
              <a:rPr lang="en-US" dirty="0"/>
              <a:t>Emergency Shelter, Safe Haven, and Transitional Housing</a:t>
            </a:r>
          </a:p>
          <a:p>
            <a:pPr marL="274320" lvl="1" indent="0">
              <a:lnSpc>
                <a:spcPct val="120000"/>
              </a:lnSpc>
              <a:buNone/>
            </a:pPr>
            <a:endParaRPr lang="en-US" sz="1000" b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0660" y="1187824"/>
            <a:ext cx="3495675" cy="3905250"/>
          </a:xfrm>
          <a:prstGeom prst="rect">
            <a:avLst/>
          </a:prstGeom>
        </p:spPr>
      </p:pic>
      <p:pic>
        <p:nvPicPr>
          <p:cNvPr id="5" name="Picture 2" descr="5B9C5A22-E598-40DE-8F12-BB38D9EA078E@co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2351" y="4580123"/>
            <a:ext cx="4169664" cy="17373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6928" y="2631979"/>
            <a:ext cx="515024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123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72353"/>
            <a:ext cx="6714565" cy="542364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For the </a:t>
            </a:r>
            <a:r>
              <a:rPr lang="en-US" dirty="0" smtClean="0"/>
              <a:t>Non-WISP agencies, the numbers for the HIC come from the Non-WISP PIT form. 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Column AG </a:t>
            </a:r>
            <a:r>
              <a:rPr lang="en-US" dirty="0" smtClean="0"/>
              <a:t>(unaccompanied children only) – this corresponds directly with the “</a:t>
            </a:r>
            <a:r>
              <a:rPr lang="en-US" dirty="0" err="1" smtClean="0"/>
              <a:t>Unacc</a:t>
            </a:r>
            <a:r>
              <a:rPr lang="en-US" dirty="0" smtClean="0"/>
              <a:t>. Youth” tab. 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Column AH </a:t>
            </a:r>
            <a:r>
              <a:rPr lang="en-US" dirty="0" smtClean="0"/>
              <a:t>(singles) – this corresponds directly with the “individual” tab.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Column AI </a:t>
            </a:r>
            <a:r>
              <a:rPr lang="en-US" dirty="0" smtClean="0"/>
              <a:t>(persons in families) – this corresponds directly with the “Families” tab.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/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marL="274320" lvl="1" indent="0">
              <a:lnSpc>
                <a:spcPct val="120000"/>
              </a:lnSpc>
              <a:buNone/>
            </a:pPr>
            <a:endParaRPr lang="en-US" sz="1000" b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0660" y="1187824"/>
            <a:ext cx="3495675" cy="3905250"/>
          </a:xfrm>
          <a:prstGeom prst="rect">
            <a:avLst/>
          </a:prstGeom>
        </p:spPr>
      </p:pic>
      <p:pic>
        <p:nvPicPr>
          <p:cNvPr id="5" name="Picture 2" descr="5B9C5A22-E598-40DE-8F12-BB38D9EA078E@co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7082" y="4132139"/>
            <a:ext cx="44196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199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750" y="536921"/>
            <a:ext cx="8959788" cy="990038"/>
          </a:xfrm>
        </p:spPr>
        <p:txBody>
          <a:bodyPr/>
          <a:lstStyle/>
          <a:p>
            <a:r>
              <a:rPr lang="en-US" b="1" dirty="0" smtClean="0"/>
              <a:t>Non-WISP PIT Form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750" y="1686757"/>
            <a:ext cx="4640133" cy="4569041"/>
          </a:xfrm>
        </p:spPr>
        <p:txBody>
          <a:bodyPr/>
          <a:lstStyle/>
          <a:p>
            <a:r>
              <a:rPr lang="en-US" dirty="0" smtClean="0"/>
              <a:t>On the Non-WISP PIT form, there are 4 columns on each tab.</a:t>
            </a:r>
          </a:p>
          <a:p>
            <a:pPr lvl="1"/>
            <a:r>
              <a:rPr lang="en-US" dirty="0" smtClean="0"/>
              <a:t>Emergency Shelter (ES)</a:t>
            </a:r>
          </a:p>
          <a:p>
            <a:pPr lvl="1"/>
            <a:r>
              <a:rPr lang="en-US" dirty="0" smtClean="0"/>
              <a:t>Transitional Housing (TH)</a:t>
            </a:r>
          </a:p>
          <a:p>
            <a:pPr lvl="1"/>
            <a:r>
              <a:rPr lang="en-US" dirty="0" smtClean="0"/>
              <a:t>Unsheltered</a:t>
            </a:r>
          </a:p>
          <a:p>
            <a:pPr lvl="1"/>
            <a:r>
              <a:rPr lang="en-US" dirty="0" smtClean="0"/>
              <a:t>Total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numbers that translate over to the HIC are found in row 6 – Total Number of Persons in Household in the ES column &amp; TH columns </a:t>
            </a:r>
            <a:r>
              <a:rPr lang="en-US" b="1" dirty="0" smtClean="0"/>
              <a:t>ONLY.</a:t>
            </a:r>
          </a:p>
          <a:p>
            <a:pPr lvl="1"/>
            <a:r>
              <a:rPr lang="en-US" dirty="0" smtClean="0"/>
              <a:t>Unsheltered – does </a:t>
            </a:r>
            <a:r>
              <a:rPr lang="en-US" u="sng" dirty="0" smtClean="0"/>
              <a:t>not</a:t>
            </a:r>
            <a:r>
              <a:rPr lang="en-US" dirty="0" smtClean="0"/>
              <a:t> go on the HIC</a:t>
            </a:r>
          </a:p>
          <a:p>
            <a:endParaRPr lang="en-US" dirty="0"/>
          </a:p>
        </p:txBody>
      </p:sp>
      <p:pic>
        <p:nvPicPr>
          <p:cNvPr id="6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5038" y="1970842"/>
            <a:ext cx="579120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338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14" y="609600"/>
            <a:ext cx="8939813" cy="75756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Double Check Your Math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113" y="1447060"/>
            <a:ext cx="8780015" cy="478506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Using the HIC, group up the HMIS and Non-HMIS agencies.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By hiding the rows for agencies using HMIS, you will be able to add up the total number of </a:t>
            </a:r>
            <a:r>
              <a:rPr lang="en-US" dirty="0" err="1" smtClean="0"/>
              <a:t>unacc</a:t>
            </a:r>
            <a:r>
              <a:rPr lang="en-US" dirty="0" smtClean="0"/>
              <a:t>. Youth, singles, &amp; persons in families reported on the HIC with the totals listed on the Non-WISP PIT form.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To hide a column, right click the column number on the HIC.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Then, make sure you are looking at the right row on the Non-WISP PIT form = Row 6 “Total Number of Persons in Household.”</a:t>
            </a:r>
          </a:p>
          <a:p>
            <a:pPr marL="274320" lvl="1" indent="0">
              <a:lnSpc>
                <a:spcPct val="120000"/>
              </a:lnSpc>
              <a:buNone/>
            </a:pPr>
            <a:endParaRPr lang="en-US" sz="1000" b="1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6076" y="1201075"/>
            <a:ext cx="666750" cy="495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0454" y="5491716"/>
            <a:ext cx="351472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5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8542538" cy="1148179"/>
          </a:xfrm>
        </p:spPr>
        <p:txBody>
          <a:bodyPr>
            <a:normAutofit/>
          </a:bodyPr>
          <a:lstStyle/>
          <a:p>
            <a:r>
              <a:rPr lang="en-US" sz="3600" b="1" dirty="0"/>
              <a:t>Common Issues and Errors – HIC </a:t>
            </a:r>
            <a:r>
              <a:rPr lang="en-US" sz="3600" b="1" dirty="0" smtClean="0"/>
              <a:t>&amp; HMIS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74390"/>
            <a:ext cx="6447408" cy="4038600"/>
          </a:xfrm>
        </p:spPr>
        <p:txBody>
          <a:bodyPr/>
          <a:lstStyle/>
          <a:p>
            <a:r>
              <a:rPr lang="en-US" dirty="0" smtClean="0"/>
              <a:t>If the 5 projects on the HIC have reported numbers, but the ART report only shows 4 projects.</a:t>
            </a:r>
          </a:p>
          <a:p>
            <a:endParaRPr lang="en-US" dirty="0" smtClean="0"/>
          </a:p>
          <a:p>
            <a:r>
              <a:rPr lang="en-US" dirty="0" smtClean="0"/>
              <a:t>The numbers that do show up on the ART report do not match what was reported on the HIC.</a:t>
            </a:r>
          </a:p>
          <a:p>
            <a:pPr lvl="1"/>
            <a:r>
              <a:rPr lang="en-US" dirty="0" smtClean="0"/>
              <a:t>Example:  9 people in families, but the provider on the HIC shows 10 people (3 singles &amp; 7 in families).</a:t>
            </a:r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6076" y="403749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9341" y="1549042"/>
            <a:ext cx="2949235" cy="44805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2981" y="4743727"/>
            <a:ext cx="449580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75718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2413</TotalTime>
  <Words>1706</Words>
  <Application>Microsoft Office PowerPoint</Application>
  <PresentationFormat>Widescreen</PresentationFormat>
  <Paragraphs>142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Corbel</vt:lpstr>
      <vt:lpstr>Wingdings</vt:lpstr>
      <vt:lpstr>Basis</vt:lpstr>
      <vt:lpstr>Balance of State Point in time  Training #3</vt:lpstr>
      <vt:lpstr>Agenda</vt:lpstr>
      <vt:lpstr>Status of the Post-PIT Data Collection Process</vt:lpstr>
      <vt:lpstr>Housing Inventory Chart (HIC) &amp; HMIS</vt:lpstr>
      <vt:lpstr>PowerPoint Presentation</vt:lpstr>
      <vt:lpstr>PowerPoint Presentation</vt:lpstr>
      <vt:lpstr>Non-WISP PIT Form</vt:lpstr>
      <vt:lpstr>Double Check Your Math</vt:lpstr>
      <vt:lpstr>Common Issues and Errors – HIC &amp; HMIS</vt:lpstr>
      <vt:lpstr>Data Completeness Issues</vt:lpstr>
      <vt:lpstr>Common Issues and Errors – Non-HMIS</vt:lpstr>
      <vt:lpstr>Common Issues and Errors – Non-HMIS</vt:lpstr>
      <vt:lpstr>Non-WISP PIT Form Errors</vt:lpstr>
      <vt:lpstr>Common Issues and Errors – HIC</vt:lpstr>
      <vt:lpstr>Common Issues and Errors – HIC</vt:lpstr>
      <vt:lpstr>Common Issues and Errors – HIC</vt:lpstr>
      <vt:lpstr>Common Issues and Errors – Deduplication</vt:lpstr>
      <vt:lpstr>Common Issues and Errors – Deduplication</vt:lpstr>
      <vt:lpstr>Impact of Service Based Counts</vt:lpstr>
      <vt:lpstr>Impact of Observation Option</vt:lpstr>
      <vt:lpstr>PIT Survey</vt:lpstr>
      <vt:lpstr>Next Step - Deadline for the PIT</vt:lpstr>
      <vt:lpstr>Questions?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 of State PIT Lead Training #1</dc:title>
  <dc:creator>Carrie Poser</dc:creator>
  <cp:lastModifiedBy>Carrie Poser</cp:lastModifiedBy>
  <cp:revision>194</cp:revision>
  <dcterms:created xsi:type="dcterms:W3CDTF">2015-06-24T18:00:19Z</dcterms:created>
  <dcterms:modified xsi:type="dcterms:W3CDTF">2016-03-03T15:50:50Z</dcterms:modified>
</cp:coreProperties>
</file>