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51"/>
  </p:notesMasterIdLst>
  <p:sldIdLst>
    <p:sldId id="257" r:id="rId2"/>
    <p:sldId id="258" r:id="rId3"/>
    <p:sldId id="307" r:id="rId4"/>
    <p:sldId id="317" r:id="rId5"/>
    <p:sldId id="319" r:id="rId6"/>
    <p:sldId id="320" r:id="rId7"/>
    <p:sldId id="349" r:id="rId8"/>
    <p:sldId id="325" r:id="rId9"/>
    <p:sldId id="324" r:id="rId10"/>
    <p:sldId id="329" r:id="rId11"/>
    <p:sldId id="347" r:id="rId12"/>
    <p:sldId id="323" r:id="rId13"/>
    <p:sldId id="328" r:id="rId14"/>
    <p:sldId id="327" r:id="rId15"/>
    <p:sldId id="330" r:id="rId16"/>
    <p:sldId id="350" r:id="rId17"/>
    <p:sldId id="351" r:id="rId18"/>
    <p:sldId id="370" r:id="rId19"/>
    <p:sldId id="352" r:id="rId20"/>
    <p:sldId id="353" r:id="rId21"/>
    <p:sldId id="371" r:id="rId22"/>
    <p:sldId id="357" r:id="rId23"/>
    <p:sldId id="354" r:id="rId24"/>
    <p:sldId id="332" r:id="rId25"/>
    <p:sldId id="356" r:id="rId26"/>
    <p:sldId id="372" r:id="rId27"/>
    <p:sldId id="359" r:id="rId28"/>
    <p:sldId id="355" r:id="rId29"/>
    <p:sldId id="373" r:id="rId30"/>
    <p:sldId id="360" r:id="rId31"/>
    <p:sldId id="340" r:id="rId32"/>
    <p:sldId id="337" r:id="rId33"/>
    <p:sldId id="338" r:id="rId34"/>
    <p:sldId id="339" r:id="rId35"/>
    <p:sldId id="341" r:id="rId36"/>
    <p:sldId id="342" r:id="rId37"/>
    <p:sldId id="344" r:id="rId38"/>
    <p:sldId id="361" r:id="rId39"/>
    <p:sldId id="345" r:id="rId40"/>
    <p:sldId id="362" r:id="rId41"/>
    <p:sldId id="363" r:id="rId42"/>
    <p:sldId id="364" r:id="rId43"/>
    <p:sldId id="374" r:id="rId44"/>
    <p:sldId id="365" r:id="rId45"/>
    <p:sldId id="369" r:id="rId46"/>
    <p:sldId id="375" r:id="rId47"/>
    <p:sldId id="367" r:id="rId48"/>
    <p:sldId id="346" r:id="rId49"/>
    <p:sldId id="368"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p:cViewPr varScale="1">
        <p:scale>
          <a:sx n="67" d="100"/>
          <a:sy n="67" d="100"/>
        </p:scale>
        <p:origin x="-6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347806-F2EA-4B5A-8C79-A6630AA2C61E}" type="datetimeFigureOut">
              <a:rPr lang="en-US" smtClean="0"/>
              <a:pPr/>
              <a:t>6/10/15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40E9BD-2AF1-4D24-83C0-CFF8431B2135}" type="slidenum">
              <a:rPr lang="en-US" smtClean="0"/>
              <a:pPr/>
              <a:t>‹#›</a:t>
            </a:fld>
            <a:endParaRPr lang="en-US"/>
          </a:p>
        </p:txBody>
      </p:sp>
    </p:spTree>
    <p:extLst>
      <p:ext uri="{BB962C8B-B14F-4D97-AF65-F5344CB8AC3E}">
        <p14:creationId xmlns:p14="http://schemas.microsoft.com/office/powerpoint/2010/main" val="340082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56CCFA-2052-46A8-BBFB-78A65103B2FE}" type="datetimeFigureOut">
              <a:rPr lang="en-US" smtClean="0"/>
              <a:pPr/>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6CCFA-2052-46A8-BBFB-78A65103B2FE}" type="datetimeFigureOut">
              <a:rPr lang="en-US" smtClean="0"/>
              <a:pPr/>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6CCFA-2052-46A8-BBFB-78A65103B2FE}" type="datetimeFigureOut">
              <a:rPr lang="en-US" smtClean="0"/>
              <a:pPr/>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6CCFA-2052-46A8-BBFB-78A65103B2FE}" type="datetimeFigureOut">
              <a:rPr lang="en-US" smtClean="0"/>
              <a:pPr/>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56CCFA-2052-46A8-BBFB-78A65103B2FE}" type="datetimeFigureOut">
              <a:rPr lang="en-US" smtClean="0"/>
              <a:pPr/>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56CCFA-2052-46A8-BBFB-78A65103B2FE}" type="datetimeFigureOut">
              <a:rPr lang="en-US" smtClean="0"/>
              <a:pPr/>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56CCFA-2052-46A8-BBFB-78A65103B2FE}" type="datetimeFigureOut">
              <a:rPr lang="en-US" smtClean="0"/>
              <a:pPr/>
              <a:t>6/10/15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56CCFA-2052-46A8-BBFB-78A65103B2FE}" type="datetimeFigureOut">
              <a:rPr lang="en-US" smtClean="0"/>
              <a:pPr/>
              <a:t>6/10/15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6CCFA-2052-46A8-BBFB-78A65103B2FE}" type="datetimeFigureOut">
              <a:rPr lang="en-US" smtClean="0"/>
              <a:pPr/>
              <a:t>6/10/15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6CCFA-2052-46A8-BBFB-78A65103B2FE}" type="datetimeFigureOut">
              <a:rPr lang="en-US" smtClean="0"/>
              <a:pPr/>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6CCFA-2052-46A8-BBFB-78A65103B2FE}" type="datetimeFigureOut">
              <a:rPr lang="en-US" smtClean="0"/>
              <a:pPr/>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6CCFA-2052-46A8-BBFB-78A65103B2FE}" type="datetimeFigureOut">
              <a:rPr lang="en-US" smtClean="0"/>
              <a:pPr/>
              <a:t>6/10/15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87A5BC-D47E-48D8-81A6-41B8766E2A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hudexchange.info/resources/documents/Notice-CPD-14-012-Prioritizing-Persons-Experiencing-Chronic-Homelessness-in-PSH-and-Recordkeeping-Requirements.pdf" TargetMode="External"/><Relationship Id="rId3" Type="http://schemas.openxmlformats.org/officeDocument/2006/relationships/image" Target="../media/image1.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hyperlink" Target="http://www.wiboscoc.org/uploads/3/7/2/4/37244219/order_of_priority_for_transitional_housing_beds.pdf" TargetMode="External"/><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hyperlink" Target="http://www.wiboscoc.org/uploads/3/7/2/4/37244219/order_of_priority_for_psh.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
        <p:nvSpPr>
          <p:cNvPr id="4" name="Content Placeholder 3"/>
          <p:cNvSpPr>
            <a:spLocks noGrp="1"/>
          </p:cNvSpPr>
          <p:nvPr>
            <p:ph idx="1"/>
          </p:nvPr>
        </p:nvSpPr>
        <p:spPr>
          <a:xfrm>
            <a:off x="457200" y="2590800"/>
            <a:ext cx="8229600" cy="3535363"/>
          </a:xfrm>
        </p:spPr>
        <p:txBody>
          <a:bodyPr>
            <a:normAutofit/>
          </a:bodyPr>
          <a:lstStyle/>
          <a:p>
            <a:pPr algn="ctr">
              <a:spcBef>
                <a:spcPts val="0"/>
              </a:spcBef>
              <a:buNone/>
            </a:pPr>
            <a:r>
              <a:rPr lang="en-US" sz="4400" b="1" dirty="0" smtClean="0">
                <a:solidFill>
                  <a:srgbClr val="002060"/>
                </a:solidFill>
              </a:rPr>
              <a:t>Prioritization &amp; Recordkeeping:  PSH and TH Programs</a:t>
            </a:r>
          </a:p>
          <a:p>
            <a:pPr algn="ctr">
              <a:spcBef>
                <a:spcPts val="0"/>
              </a:spcBef>
              <a:buNone/>
            </a:pPr>
            <a:endParaRPr lang="en-US" sz="4400" dirty="0"/>
          </a:p>
          <a:p>
            <a:pPr algn="ctr">
              <a:spcBef>
                <a:spcPts val="0"/>
              </a:spcBef>
              <a:buNone/>
            </a:pPr>
            <a:endParaRPr lang="en-US" sz="1600" dirty="0" smtClean="0"/>
          </a:p>
          <a:p>
            <a:pPr algn="ctr">
              <a:spcBef>
                <a:spcPts val="0"/>
              </a:spcBef>
              <a:buNone/>
            </a:pPr>
            <a:endParaRPr lang="en-US" sz="1600" dirty="0"/>
          </a:p>
          <a:p>
            <a:pPr algn="ctr">
              <a:spcBef>
                <a:spcPts val="0"/>
              </a:spcBef>
              <a:buNone/>
            </a:pPr>
            <a:r>
              <a:rPr lang="en-US" sz="1600" dirty="0" smtClean="0"/>
              <a:t>Training</a:t>
            </a:r>
          </a:p>
          <a:p>
            <a:pPr algn="ctr">
              <a:spcBef>
                <a:spcPts val="0"/>
              </a:spcBef>
              <a:buNone/>
            </a:pPr>
            <a:r>
              <a:rPr lang="en-US" sz="1600" dirty="0" smtClean="0"/>
              <a:t>June 5, 2015</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normAutofit/>
          </a:bodyPr>
          <a:lstStyle/>
          <a:p>
            <a:pPr algn="l"/>
            <a:r>
              <a:rPr lang="en-US" sz="3200" b="1" dirty="0" smtClean="0">
                <a:solidFill>
                  <a:srgbClr val="002060"/>
                </a:solidFill>
              </a:rPr>
              <a:t>Permanent Supportive Housing</a:t>
            </a:r>
            <a:endParaRPr lang="en-US" sz="3200" b="1" dirty="0">
              <a:solidFill>
                <a:srgbClr val="002060"/>
              </a:solidFill>
            </a:endParaRPr>
          </a:p>
        </p:txBody>
      </p:sp>
      <p:sp>
        <p:nvSpPr>
          <p:cNvPr id="3" name="Content Placeholder 2"/>
          <p:cNvSpPr>
            <a:spLocks noGrp="1"/>
          </p:cNvSpPr>
          <p:nvPr>
            <p:ph idx="1"/>
          </p:nvPr>
        </p:nvSpPr>
        <p:spPr/>
        <p:txBody>
          <a:bodyPr>
            <a:normAutofit/>
          </a:bodyPr>
          <a:lstStyle/>
          <a:p>
            <a:r>
              <a:rPr lang="en-US" dirty="0" smtClean="0"/>
              <a:t>Each COC-funded Permanent Supportive Housing (PSH) program in the Balance of State chose to have 100% of the beds be either:</a:t>
            </a:r>
          </a:p>
          <a:p>
            <a:pPr lvl="1"/>
            <a:r>
              <a:rPr lang="en-US" dirty="0" smtClean="0"/>
              <a:t>Dedicated to Chronic Homeless beds,</a:t>
            </a:r>
          </a:p>
          <a:p>
            <a:pPr lvl="1"/>
            <a:r>
              <a:rPr lang="en-US" dirty="0" smtClean="0"/>
              <a:t>Non-dedicated but prioritized Chronic Homeless beds, or</a:t>
            </a:r>
          </a:p>
          <a:p>
            <a:pPr lvl="1"/>
            <a:r>
              <a:rPr lang="en-US" dirty="0" smtClean="0"/>
              <a:t>A combination of both.</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8063727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normAutofit/>
          </a:bodyPr>
          <a:lstStyle/>
          <a:p>
            <a:pPr algn="l"/>
            <a:r>
              <a:rPr lang="en-US" sz="3200" b="1" dirty="0" smtClean="0">
                <a:solidFill>
                  <a:srgbClr val="002060"/>
                </a:solidFill>
              </a:rPr>
              <a:t>Dedicated vs. Prioritized</a:t>
            </a:r>
            <a:endParaRPr lang="en-US" sz="3200" b="1" dirty="0">
              <a:solidFill>
                <a:srgbClr val="002060"/>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lvl="0"/>
            <a:r>
              <a:rPr lang="en-US" dirty="0"/>
              <a:t>Dedicated PSH </a:t>
            </a:r>
            <a:r>
              <a:rPr lang="en-US" dirty="0" smtClean="0"/>
              <a:t>beds</a:t>
            </a:r>
          </a:p>
          <a:p>
            <a:pPr lvl="1"/>
            <a:r>
              <a:rPr lang="en-US" dirty="0" smtClean="0"/>
              <a:t>Beds can only be </a:t>
            </a:r>
            <a:r>
              <a:rPr lang="en-US" dirty="0"/>
              <a:t>used to house persons experiencing chronic homelessness </a:t>
            </a:r>
            <a:r>
              <a:rPr lang="en-US" b="1" u="sng" dirty="0">
                <a:solidFill>
                  <a:srgbClr val="FF0000"/>
                </a:solidFill>
              </a:rPr>
              <a:t>unless</a:t>
            </a:r>
            <a:r>
              <a:rPr lang="en-US" dirty="0">
                <a:solidFill>
                  <a:srgbClr val="FF0000"/>
                </a:solidFill>
              </a:rPr>
              <a:t> </a:t>
            </a:r>
            <a:r>
              <a:rPr lang="en-US" dirty="0"/>
              <a:t>there are no persons within the COC that meet that criteria.  </a:t>
            </a:r>
          </a:p>
          <a:p>
            <a:pPr lvl="1"/>
            <a:r>
              <a:rPr lang="en-US" dirty="0" smtClean="0"/>
              <a:t>The </a:t>
            </a:r>
            <a:r>
              <a:rPr lang="en-US" dirty="0"/>
              <a:t>bed continues to be a dedicated bed. When that bed becomes vacant again, it must be used to house a chronically homeless person. </a:t>
            </a:r>
            <a:endParaRPr lang="en-US" dirty="0" smtClean="0"/>
          </a:p>
          <a:p>
            <a:pPr marL="457200" lvl="1" indent="0">
              <a:buNone/>
            </a:pPr>
            <a:endParaRPr lang="en-US" dirty="0"/>
          </a:p>
          <a:p>
            <a:pPr lvl="0"/>
            <a:r>
              <a:rPr lang="en-US" dirty="0" smtClean="0"/>
              <a:t>Prioritized PSH beds</a:t>
            </a:r>
          </a:p>
          <a:p>
            <a:pPr lvl="1"/>
            <a:r>
              <a:rPr lang="en-US" dirty="0" smtClean="0"/>
              <a:t>Implementing an </a:t>
            </a:r>
            <a:r>
              <a:rPr lang="en-US" u="sng" dirty="0"/>
              <a:t>admissions preference </a:t>
            </a:r>
            <a:r>
              <a:rPr lang="en-US" dirty="0"/>
              <a:t>for chronically homeless </a:t>
            </a:r>
            <a:r>
              <a:rPr lang="en-US" dirty="0" smtClean="0"/>
              <a:t>persons</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224676177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369095737"/>
              </p:ext>
            </p:extLst>
          </p:nvPr>
        </p:nvGraphicFramePr>
        <p:xfrm>
          <a:off x="304800" y="723903"/>
          <a:ext cx="8610600" cy="5668556"/>
        </p:xfrm>
        <a:graphic>
          <a:graphicData uri="http://schemas.openxmlformats.org/drawingml/2006/table">
            <a:tbl>
              <a:tblPr firstRow="1" bandRow="1">
                <a:tableStyleId>{7DF18680-E054-41AD-8BC1-D1AEF772440D}</a:tableStyleId>
              </a:tblPr>
              <a:tblGrid>
                <a:gridCol w="2362200"/>
                <a:gridCol w="990600"/>
                <a:gridCol w="1371600"/>
                <a:gridCol w="1143000"/>
                <a:gridCol w="1524000"/>
                <a:gridCol w="1219200"/>
              </a:tblGrid>
              <a:tr h="735104">
                <a:tc>
                  <a:txBody>
                    <a:bodyPr/>
                    <a:lstStyle/>
                    <a:p>
                      <a:pPr algn="ctr"/>
                      <a:r>
                        <a:rPr lang="en-US" sz="1400" dirty="0" smtClean="0">
                          <a:solidFill>
                            <a:schemeClr val="tx1"/>
                          </a:solidFill>
                        </a:rPr>
                        <a:t>Project</a:t>
                      </a:r>
                      <a:r>
                        <a:rPr lang="en-US" sz="1400" baseline="0" dirty="0" smtClean="0">
                          <a:solidFill>
                            <a:schemeClr val="tx1"/>
                          </a:solidFill>
                        </a:rPr>
                        <a:t> Name</a:t>
                      </a:r>
                      <a:endParaRPr lang="en-US" sz="1400" dirty="0">
                        <a:solidFill>
                          <a:schemeClr val="tx1"/>
                        </a:solidFill>
                      </a:endParaRPr>
                    </a:p>
                  </a:txBody>
                  <a:tcPr/>
                </a:tc>
                <a:tc>
                  <a:txBody>
                    <a:bodyPr/>
                    <a:lstStyle/>
                    <a:p>
                      <a:pPr algn="ctr"/>
                      <a:r>
                        <a:rPr lang="en-US" sz="1400" dirty="0" smtClean="0">
                          <a:solidFill>
                            <a:schemeClr val="tx1"/>
                          </a:solidFill>
                        </a:rPr>
                        <a:t>Total # of Beds</a:t>
                      </a:r>
                      <a:endParaRPr lang="en-US" sz="1400" dirty="0">
                        <a:solidFill>
                          <a:schemeClr val="tx1"/>
                        </a:solidFill>
                      </a:endParaRPr>
                    </a:p>
                  </a:txBody>
                  <a:tcPr/>
                </a:tc>
                <a:tc>
                  <a:txBody>
                    <a:bodyPr/>
                    <a:lstStyle/>
                    <a:p>
                      <a:pPr algn="ctr"/>
                      <a:r>
                        <a:rPr lang="en-US" sz="1400" dirty="0" smtClean="0">
                          <a:solidFill>
                            <a:schemeClr val="tx1"/>
                          </a:solidFill>
                        </a:rPr>
                        <a:t>FY</a:t>
                      </a:r>
                      <a:r>
                        <a:rPr lang="en-US" sz="1400" baseline="0" dirty="0" smtClean="0">
                          <a:solidFill>
                            <a:schemeClr val="tx1"/>
                          </a:solidFill>
                        </a:rPr>
                        <a:t> 2014 – Dedicated to </a:t>
                      </a:r>
                    </a:p>
                    <a:p>
                      <a:pPr algn="ctr"/>
                      <a:r>
                        <a:rPr lang="en-US" sz="1400" baseline="0" dirty="0" smtClean="0">
                          <a:solidFill>
                            <a:schemeClr val="tx1"/>
                          </a:solidFill>
                        </a:rPr>
                        <a:t>CH Beds</a:t>
                      </a:r>
                      <a:endParaRPr lang="en-US" sz="1400" dirty="0">
                        <a:solidFill>
                          <a:schemeClr val="tx1"/>
                        </a:solidFill>
                      </a:endParaRPr>
                    </a:p>
                  </a:txBody>
                  <a:tcPr/>
                </a:tc>
                <a:tc>
                  <a:txBody>
                    <a:bodyPr/>
                    <a:lstStyle/>
                    <a:p>
                      <a:pPr algn="ctr"/>
                      <a:r>
                        <a:rPr lang="en-US" sz="1400" dirty="0" smtClean="0">
                          <a:solidFill>
                            <a:schemeClr val="tx1"/>
                          </a:solidFill>
                        </a:rPr>
                        <a:t>% of Beds</a:t>
                      </a:r>
                      <a:endParaRPr lang="en-US" sz="1400" dirty="0">
                        <a:solidFill>
                          <a:schemeClr val="tx1"/>
                        </a:solidFill>
                      </a:endParaRPr>
                    </a:p>
                  </a:txBody>
                  <a:tcPr/>
                </a:tc>
                <a:tc>
                  <a:txBody>
                    <a:bodyPr/>
                    <a:lstStyle/>
                    <a:p>
                      <a:pPr algn="ctr"/>
                      <a:r>
                        <a:rPr lang="en-US" sz="1400" dirty="0" smtClean="0">
                          <a:solidFill>
                            <a:schemeClr val="tx1"/>
                          </a:solidFill>
                        </a:rPr>
                        <a:t>FY 2014 –</a:t>
                      </a:r>
                      <a:r>
                        <a:rPr lang="en-US" sz="1400" baseline="0" dirty="0" smtClean="0">
                          <a:solidFill>
                            <a:schemeClr val="tx1"/>
                          </a:solidFill>
                        </a:rPr>
                        <a:t> Prioritized (non-</a:t>
                      </a:r>
                      <a:r>
                        <a:rPr lang="en-US" sz="1400" baseline="0" dirty="0" err="1" smtClean="0">
                          <a:solidFill>
                            <a:schemeClr val="tx1"/>
                          </a:solidFill>
                        </a:rPr>
                        <a:t>ded</a:t>
                      </a:r>
                      <a:r>
                        <a:rPr lang="en-US" sz="1400" baseline="0" dirty="0" smtClean="0">
                          <a:solidFill>
                            <a:schemeClr val="tx1"/>
                          </a:solidFill>
                        </a:rPr>
                        <a:t>)</a:t>
                      </a:r>
                      <a:endParaRPr lang="en-US" sz="1400" dirty="0">
                        <a:solidFill>
                          <a:schemeClr val="tx1"/>
                        </a:solidFill>
                      </a:endParaRPr>
                    </a:p>
                  </a:txBody>
                  <a:tcPr/>
                </a:tc>
                <a:tc>
                  <a:txBody>
                    <a:bodyPr/>
                    <a:lstStyle/>
                    <a:p>
                      <a:pPr algn="ctr"/>
                      <a:r>
                        <a:rPr lang="en-US" sz="1400" dirty="0" smtClean="0">
                          <a:solidFill>
                            <a:schemeClr val="tx1"/>
                          </a:solidFill>
                        </a:rPr>
                        <a:t>% of Beds</a:t>
                      </a:r>
                      <a:endParaRPr lang="en-US" sz="1400" dirty="0">
                        <a:solidFill>
                          <a:schemeClr val="tx1"/>
                        </a:solidFill>
                      </a:endParaRPr>
                    </a:p>
                  </a:txBody>
                  <a:tcPr/>
                </a:tc>
              </a:tr>
              <a:tr h="279608">
                <a:tc>
                  <a:txBody>
                    <a:bodyPr/>
                    <a:lstStyle/>
                    <a:p>
                      <a:r>
                        <a:rPr lang="en-US" sz="1200" dirty="0" smtClean="0"/>
                        <a:t>ADVOCAP </a:t>
                      </a:r>
                      <a:r>
                        <a:rPr lang="en-US" sz="1200" dirty="0" err="1" smtClean="0"/>
                        <a:t>Winnebagoland</a:t>
                      </a:r>
                      <a:r>
                        <a:rPr lang="en-US" sz="1200" baseline="0" dirty="0" smtClean="0"/>
                        <a:t> PSH</a:t>
                      </a:r>
                      <a:endParaRPr lang="en-US" sz="1200" dirty="0"/>
                    </a:p>
                  </a:txBody>
                  <a:tcPr/>
                </a:tc>
                <a:tc>
                  <a:txBody>
                    <a:bodyPr/>
                    <a:lstStyle/>
                    <a:p>
                      <a:pPr algn="ctr"/>
                      <a:r>
                        <a:rPr lang="en-US" sz="1200" dirty="0" smtClean="0"/>
                        <a:t>7</a:t>
                      </a:r>
                      <a:endParaRPr lang="en-US" sz="1200" dirty="0"/>
                    </a:p>
                  </a:txBody>
                  <a:tcPr/>
                </a:tc>
                <a:tc>
                  <a:txBody>
                    <a:bodyPr/>
                    <a:lstStyle/>
                    <a:p>
                      <a:pPr algn="ctr"/>
                      <a:r>
                        <a:rPr lang="en-US" sz="1200" dirty="0" smtClean="0"/>
                        <a:t>7</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006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City of Appleton Wireworks PSH</a:t>
                      </a:r>
                      <a:endParaRPr lang="en-US" sz="1200" dirty="0"/>
                    </a:p>
                  </a:txBody>
                  <a:tcPr/>
                </a:tc>
                <a:tc>
                  <a:txBody>
                    <a:bodyPr/>
                    <a:lstStyle/>
                    <a:p>
                      <a:pPr algn="ctr"/>
                      <a:r>
                        <a:rPr lang="en-US" sz="1200" dirty="0" smtClean="0"/>
                        <a:t>10</a:t>
                      </a:r>
                      <a:endParaRPr lang="en-US" sz="1200" dirty="0"/>
                    </a:p>
                  </a:txBody>
                  <a:tcPr/>
                </a:tc>
                <a:tc>
                  <a:txBody>
                    <a:bodyPr/>
                    <a:lstStyle/>
                    <a:p>
                      <a:pPr algn="ctr"/>
                      <a:r>
                        <a:rPr lang="en-US" sz="1200" dirty="0" smtClean="0"/>
                        <a:t>10</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00656">
                <a:tc>
                  <a:txBody>
                    <a:bodyPr/>
                    <a:lstStyle/>
                    <a:p>
                      <a:r>
                        <a:rPr lang="en-US" sz="1200" dirty="0" err="1" smtClean="0"/>
                        <a:t>Couleecap</a:t>
                      </a:r>
                      <a:r>
                        <a:rPr lang="en-US" sz="1200" dirty="0" smtClean="0"/>
                        <a:t> Housing First PSH</a:t>
                      </a:r>
                      <a:endParaRPr lang="en-US" sz="1200" dirty="0"/>
                    </a:p>
                  </a:txBody>
                  <a:tcPr/>
                </a:tc>
                <a:tc>
                  <a:txBody>
                    <a:bodyPr/>
                    <a:lstStyle/>
                    <a:p>
                      <a:pPr algn="ctr"/>
                      <a:r>
                        <a:rPr lang="en-US" sz="1200" dirty="0" smtClean="0"/>
                        <a:t>15</a:t>
                      </a:r>
                      <a:endParaRPr lang="en-US" sz="1200" dirty="0"/>
                    </a:p>
                  </a:txBody>
                  <a:tcPr/>
                </a:tc>
                <a:tc>
                  <a:txBody>
                    <a:bodyPr/>
                    <a:lstStyle/>
                    <a:p>
                      <a:pPr algn="ctr"/>
                      <a:r>
                        <a:rPr lang="en-US" sz="1200" dirty="0" smtClean="0"/>
                        <a:t>15</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00656">
                <a:tc>
                  <a:txBody>
                    <a:bodyPr/>
                    <a:lstStyle/>
                    <a:p>
                      <a:r>
                        <a:rPr lang="en-US" sz="1200" dirty="0" err="1" smtClean="0"/>
                        <a:t>Couleecap</a:t>
                      </a:r>
                      <a:r>
                        <a:rPr lang="en-US" sz="1200" dirty="0" smtClean="0"/>
                        <a:t> New Hope PSH</a:t>
                      </a:r>
                      <a:endParaRPr lang="en-US" sz="1200" dirty="0"/>
                    </a:p>
                  </a:txBody>
                  <a:tcPr/>
                </a:tc>
                <a:tc>
                  <a:txBody>
                    <a:bodyPr/>
                    <a:lstStyle/>
                    <a:p>
                      <a:pPr algn="ctr"/>
                      <a:r>
                        <a:rPr lang="en-US" sz="1200" dirty="0" smtClean="0"/>
                        <a:t>32</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32</a:t>
                      </a:r>
                      <a:endParaRPr lang="en-US" sz="1200" dirty="0"/>
                    </a:p>
                  </a:txBody>
                  <a:tcPr/>
                </a:tc>
                <a:tc>
                  <a:txBody>
                    <a:bodyPr/>
                    <a:lstStyle/>
                    <a:p>
                      <a:pPr algn="ctr"/>
                      <a:r>
                        <a:rPr lang="en-US" sz="1200" b="1" dirty="0" smtClean="0"/>
                        <a:t>100%</a:t>
                      </a:r>
                      <a:endParaRPr lang="en-US" sz="1200" b="1" dirty="0"/>
                    </a:p>
                  </a:txBody>
                  <a:tcPr/>
                </a:tc>
              </a:tr>
              <a:tr h="300656">
                <a:tc>
                  <a:txBody>
                    <a:bodyPr/>
                    <a:lstStyle/>
                    <a:p>
                      <a:r>
                        <a:rPr lang="en-US" sz="1200" dirty="0" smtClean="0"/>
                        <a:t>Housing Partnership ITAV PSH</a:t>
                      </a:r>
                      <a:endParaRPr lang="en-US" sz="1200" dirty="0"/>
                    </a:p>
                  </a:txBody>
                  <a:tcPr/>
                </a:tc>
                <a:tc>
                  <a:txBody>
                    <a:bodyPr/>
                    <a:lstStyle/>
                    <a:p>
                      <a:pPr algn="ctr"/>
                      <a:r>
                        <a:rPr lang="en-US" sz="1200" dirty="0" smtClean="0"/>
                        <a:t>24</a:t>
                      </a:r>
                      <a:endParaRPr lang="en-US" sz="1200" dirty="0"/>
                    </a:p>
                  </a:txBody>
                  <a:tcPr/>
                </a:tc>
                <a:tc>
                  <a:txBody>
                    <a:bodyPr/>
                    <a:lstStyle/>
                    <a:p>
                      <a:pPr algn="ctr"/>
                      <a:r>
                        <a:rPr lang="en-US" sz="1200" dirty="0" smtClean="0"/>
                        <a:t>10</a:t>
                      </a:r>
                      <a:endParaRPr lang="en-US" sz="1200" dirty="0"/>
                    </a:p>
                  </a:txBody>
                  <a:tcPr/>
                </a:tc>
                <a:tc>
                  <a:txBody>
                    <a:bodyPr/>
                    <a:lstStyle/>
                    <a:p>
                      <a:pPr algn="ctr"/>
                      <a:r>
                        <a:rPr lang="en-US" sz="1200" b="1" dirty="0" smtClean="0"/>
                        <a:t>42%</a:t>
                      </a:r>
                      <a:endParaRPr lang="en-US" sz="1200" b="1" dirty="0"/>
                    </a:p>
                  </a:txBody>
                  <a:tcPr/>
                </a:tc>
                <a:tc>
                  <a:txBody>
                    <a:bodyPr/>
                    <a:lstStyle/>
                    <a:p>
                      <a:pPr algn="ctr"/>
                      <a:r>
                        <a:rPr lang="en-US" sz="1200" dirty="0" smtClean="0"/>
                        <a:t>14</a:t>
                      </a:r>
                      <a:endParaRPr lang="en-US" sz="1200" dirty="0"/>
                    </a:p>
                  </a:txBody>
                  <a:tcPr/>
                </a:tc>
                <a:tc>
                  <a:txBody>
                    <a:bodyPr/>
                    <a:lstStyle/>
                    <a:p>
                      <a:pPr algn="ctr"/>
                      <a:r>
                        <a:rPr lang="en-US" sz="1200" b="1" dirty="0" smtClean="0"/>
                        <a:t>58%</a:t>
                      </a:r>
                      <a:endParaRPr lang="en-US" sz="1200" b="1" dirty="0"/>
                    </a:p>
                  </a:txBody>
                  <a:tcPr/>
                </a:tc>
              </a:tr>
              <a:tr h="300656">
                <a:tc>
                  <a:txBody>
                    <a:bodyPr/>
                    <a:lstStyle/>
                    <a:p>
                      <a:r>
                        <a:rPr lang="en-US" sz="1200" dirty="0" smtClean="0"/>
                        <a:t>NEWCAP PSH</a:t>
                      </a:r>
                      <a:endParaRPr lang="en-US" sz="1200" dirty="0"/>
                    </a:p>
                  </a:txBody>
                  <a:tcPr/>
                </a:tc>
                <a:tc>
                  <a:txBody>
                    <a:bodyPr/>
                    <a:lstStyle/>
                    <a:p>
                      <a:pPr algn="ctr"/>
                      <a:r>
                        <a:rPr lang="en-US" sz="1200" dirty="0" smtClean="0"/>
                        <a:t>27</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b="1" dirty="0" smtClean="0"/>
                        <a:t>4%</a:t>
                      </a:r>
                      <a:endParaRPr lang="en-US" sz="1200" b="1" dirty="0"/>
                    </a:p>
                  </a:txBody>
                  <a:tcPr/>
                </a:tc>
                <a:tc>
                  <a:txBody>
                    <a:bodyPr/>
                    <a:lstStyle/>
                    <a:p>
                      <a:pPr algn="ctr"/>
                      <a:r>
                        <a:rPr lang="en-US" sz="1200" dirty="0" smtClean="0"/>
                        <a:t>26</a:t>
                      </a:r>
                      <a:endParaRPr lang="en-US" sz="1200" dirty="0"/>
                    </a:p>
                  </a:txBody>
                  <a:tcPr/>
                </a:tc>
                <a:tc>
                  <a:txBody>
                    <a:bodyPr/>
                    <a:lstStyle/>
                    <a:p>
                      <a:pPr algn="ctr"/>
                      <a:r>
                        <a:rPr lang="en-US" sz="1200" b="1" dirty="0" smtClean="0"/>
                        <a:t>96%</a:t>
                      </a:r>
                      <a:endParaRPr lang="en-US" sz="1200" b="1" dirty="0"/>
                    </a:p>
                  </a:txBody>
                  <a:tcPr/>
                </a:tc>
              </a:tr>
              <a:tr h="300656">
                <a:tc>
                  <a:txBody>
                    <a:bodyPr/>
                    <a:lstStyle/>
                    <a:p>
                      <a:r>
                        <a:rPr lang="en-US" sz="1200" dirty="0" smtClean="0"/>
                        <a:t>Richard’s Place PSH</a:t>
                      </a:r>
                      <a:endParaRPr lang="en-US" sz="1200" dirty="0"/>
                    </a:p>
                  </a:txBody>
                  <a:tcPr/>
                </a:tc>
                <a:tc>
                  <a:txBody>
                    <a:bodyPr/>
                    <a:lstStyle/>
                    <a:p>
                      <a:pPr algn="ctr"/>
                      <a:r>
                        <a:rPr lang="en-US" sz="1200" dirty="0" smtClean="0"/>
                        <a:t>4</a:t>
                      </a:r>
                      <a:endParaRPr lang="en-US" sz="1200" dirty="0"/>
                    </a:p>
                  </a:txBody>
                  <a:tcPr/>
                </a:tc>
                <a:tc>
                  <a:txBody>
                    <a:bodyPr/>
                    <a:lstStyle/>
                    <a:p>
                      <a:pPr algn="ctr"/>
                      <a:r>
                        <a:rPr lang="en-US" sz="1200" dirty="0" smtClean="0"/>
                        <a:t>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0%</a:t>
                      </a:r>
                      <a:endParaRPr lang="en-US" sz="1200" dirty="0"/>
                    </a:p>
                  </a:txBody>
                  <a:tcPr/>
                </a:tc>
                <a:tc>
                  <a:txBody>
                    <a:bodyPr/>
                    <a:lstStyle/>
                    <a:p>
                      <a:pPr algn="ctr"/>
                      <a:r>
                        <a:rPr lang="en-US" sz="1200" dirty="0" smtClean="0"/>
                        <a:t>4</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100%</a:t>
                      </a:r>
                      <a:endParaRPr lang="en-US" sz="1200" b="1" dirty="0"/>
                    </a:p>
                  </a:txBody>
                  <a:tcPr/>
                </a:tc>
              </a:tr>
              <a:tr h="459441">
                <a:tc>
                  <a:txBody>
                    <a:bodyPr/>
                    <a:lstStyle/>
                    <a:p>
                      <a:r>
                        <a:rPr lang="en-US" sz="1200" dirty="0" smtClean="0"/>
                        <a:t>State of Wisconsin Shelter Plus Care</a:t>
                      </a:r>
                      <a:endParaRPr lang="en-US" sz="1200" dirty="0"/>
                    </a:p>
                  </a:txBody>
                  <a:tcPr/>
                </a:tc>
                <a:tc>
                  <a:txBody>
                    <a:bodyPr/>
                    <a:lstStyle/>
                    <a:p>
                      <a:pPr algn="ctr"/>
                      <a:r>
                        <a:rPr lang="en-US" sz="1200" dirty="0" smtClean="0"/>
                        <a:t>59</a:t>
                      </a:r>
                      <a:endParaRPr lang="en-US" sz="1200" dirty="0"/>
                    </a:p>
                  </a:txBody>
                  <a:tcPr/>
                </a:tc>
                <a:tc>
                  <a:txBody>
                    <a:bodyPr/>
                    <a:lstStyle/>
                    <a:p>
                      <a:pPr algn="ctr"/>
                      <a:r>
                        <a:rPr lang="en-US" sz="1200" dirty="0" smtClean="0"/>
                        <a:t>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0%</a:t>
                      </a:r>
                      <a:endParaRPr lang="en-US" sz="1200" dirty="0"/>
                    </a:p>
                  </a:txBody>
                  <a:tcPr/>
                </a:tc>
                <a:tc>
                  <a:txBody>
                    <a:bodyPr/>
                    <a:lstStyle/>
                    <a:p>
                      <a:pPr algn="ctr"/>
                      <a:r>
                        <a:rPr lang="en-US" sz="1200" dirty="0" smtClean="0"/>
                        <a:t>59</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100%</a:t>
                      </a:r>
                      <a:endParaRPr lang="en-US" sz="1200" b="1" dirty="0"/>
                    </a:p>
                  </a:txBody>
                  <a:tcPr/>
                </a:tc>
              </a:tr>
              <a:tr h="292200">
                <a:tc>
                  <a:txBody>
                    <a:bodyPr/>
                    <a:lstStyle/>
                    <a:p>
                      <a:r>
                        <a:rPr lang="en-US" sz="1200" dirty="0" smtClean="0"/>
                        <a:t>TSA of St. Croix PSH</a:t>
                      </a:r>
                      <a:endParaRPr lang="en-US" sz="1200" dirty="0"/>
                    </a:p>
                  </a:txBody>
                  <a:tcPr/>
                </a:tc>
                <a:tc>
                  <a:txBody>
                    <a:bodyPr/>
                    <a:lstStyle/>
                    <a:p>
                      <a:pPr algn="ctr"/>
                      <a:r>
                        <a:rPr lang="en-US" sz="1200" dirty="0" smtClean="0"/>
                        <a:t>35</a:t>
                      </a:r>
                      <a:endParaRPr lang="en-US" sz="1200" dirty="0"/>
                    </a:p>
                  </a:txBody>
                  <a:tcPr/>
                </a:tc>
                <a:tc>
                  <a:txBody>
                    <a:bodyPr/>
                    <a:lstStyle/>
                    <a:p>
                      <a:pPr algn="ctr"/>
                      <a:r>
                        <a:rPr lang="en-US" sz="1200" dirty="0" smtClean="0"/>
                        <a:t>35</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459441">
                <a:tc>
                  <a:txBody>
                    <a:bodyPr/>
                    <a:lstStyle/>
                    <a:p>
                      <a:r>
                        <a:rPr lang="en-US" sz="1200" dirty="0" smtClean="0"/>
                        <a:t>Walworth County Housing Authority PSH</a:t>
                      </a:r>
                      <a:endParaRPr lang="en-US" sz="1200" dirty="0"/>
                    </a:p>
                  </a:txBody>
                  <a:tcPr/>
                </a:tc>
                <a:tc>
                  <a:txBody>
                    <a:bodyPr/>
                    <a:lstStyle/>
                    <a:p>
                      <a:pPr algn="ctr"/>
                      <a:r>
                        <a:rPr lang="en-US" sz="1200" dirty="0" smtClean="0"/>
                        <a:t>14</a:t>
                      </a:r>
                      <a:endParaRPr lang="en-US" sz="1200" dirty="0"/>
                    </a:p>
                  </a:txBody>
                  <a:tcPr/>
                </a:tc>
                <a:tc>
                  <a:txBody>
                    <a:bodyPr/>
                    <a:lstStyle/>
                    <a:p>
                      <a:pPr algn="ctr"/>
                      <a:r>
                        <a:rPr lang="en-US" sz="1200" dirty="0" smtClean="0"/>
                        <a:t>14</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292200">
                <a:tc>
                  <a:txBody>
                    <a:bodyPr/>
                    <a:lstStyle/>
                    <a:p>
                      <a:r>
                        <a:rPr lang="en-US" sz="1200" dirty="0" smtClean="0"/>
                        <a:t>West CAP PM PSH</a:t>
                      </a:r>
                      <a:endParaRPr lang="en-US" sz="1200" dirty="0"/>
                    </a:p>
                  </a:txBody>
                  <a:tcPr/>
                </a:tc>
                <a:tc>
                  <a:txBody>
                    <a:bodyPr/>
                    <a:lstStyle/>
                    <a:p>
                      <a:pPr algn="ctr"/>
                      <a:r>
                        <a:rPr lang="en-US" sz="1200" dirty="0" smtClean="0"/>
                        <a:t>3</a:t>
                      </a:r>
                      <a:endParaRPr lang="en-US" sz="1200" dirty="0"/>
                    </a:p>
                  </a:txBody>
                  <a:tcPr/>
                </a:tc>
                <a:tc>
                  <a:txBody>
                    <a:bodyPr/>
                    <a:lstStyle/>
                    <a:p>
                      <a:pPr algn="ctr"/>
                      <a:r>
                        <a:rPr lang="en-US" sz="1200" dirty="0" smtClean="0"/>
                        <a:t>3</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00656">
                <a:tc>
                  <a:txBody>
                    <a:bodyPr/>
                    <a:lstStyle/>
                    <a:p>
                      <a:r>
                        <a:rPr lang="en-US" sz="1200" dirty="0" smtClean="0"/>
                        <a:t>West CAP PW PSH</a:t>
                      </a:r>
                      <a:endParaRPr lang="en-US" sz="1200" dirty="0"/>
                    </a:p>
                  </a:txBody>
                  <a:tcPr/>
                </a:tc>
                <a:tc>
                  <a:txBody>
                    <a:bodyPr/>
                    <a:lstStyle/>
                    <a:p>
                      <a:pPr algn="ctr"/>
                      <a:r>
                        <a:rPr lang="en-US" sz="1200" dirty="0" smtClean="0"/>
                        <a:t>11</a:t>
                      </a:r>
                      <a:endParaRPr lang="en-US" sz="1200" dirty="0"/>
                    </a:p>
                  </a:txBody>
                  <a:tcPr/>
                </a:tc>
                <a:tc>
                  <a:txBody>
                    <a:bodyPr/>
                    <a:lstStyle/>
                    <a:p>
                      <a:pPr algn="ctr"/>
                      <a:r>
                        <a:rPr lang="en-US" sz="1200" dirty="0" smtClean="0"/>
                        <a:t>11</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00656">
                <a:tc>
                  <a:txBody>
                    <a:bodyPr/>
                    <a:lstStyle/>
                    <a:p>
                      <a:r>
                        <a:rPr lang="en-US" sz="1200" dirty="0" smtClean="0"/>
                        <a:t>Western </a:t>
                      </a:r>
                      <a:r>
                        <a:rPr lang="en-US" sz="1200" dirty="0" err="1" smtClean="0"/>
                        <a:t>Dairyland</a:t>
                      </a:r>
                      <a:r>
                        <a:rPr lang="en-US" sz="1200" dirty="0" smtClean="0"/>
                        <a:t> PSH</a:t>
                      </a:r>
                      <a:endParaRPr lang="en-US" sz="1200" dirty="0"/>
                    </a:p>
                  </a:txBody>
                  <a:tcPr/>
                </a:tc>
                <a:tc>
                  <a:txBody>
                    <a:bodyPr/>
                    <a:lstStyle/>
                    <a:p>
                      <a:pPr algn="ctr"/>
                      <a:r>
                        <a:rPr lang="en-US" sz="1200" dirty="0" smtClean="0"/>
                        <a:t>33</a:t>
                      </a:r>
                      <a:endParaRPr lang="en-US" sz="1200" dirty="0"/>
                    </a:p>
                  </a:txBody>
                  <a:tcPr/>
                </a:tc>
                <a:tc>
                  <a:txBody>
                    <a:bodyPr/>
                    <a:lstStyle/>
                    <a:p>
                      <a:pPr algn="ctr"/>
                      <a:r>
                        <a:rPr lang="en-US" sz="1200" dirty="0" smtClean="0"/>
                        <a:t>33</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72657">
                <a:tc>
                  <a:txBody>
                    <a:bodyPr/>
                    <a:lstStyle/>
                    <a:p>
                      <a:r>
                        <a:rPr lang="en-US" sz="1200" dirty="0" smtClean="0"/>
                        <a:t>Youth &amp; Family PSH</a:t>
                      </a:r>
                      <a:endParaRPr lang="en-US" sz="1200" dirty="0"/>
                    </a:p>
                  </a:txBody>
                  <a:tcPr/>
                </a:tc>
                <a:tc>
                  <a:txBody>
                    <a:bodyPr/>
                    <a:lstStyle/>
                    <a:p>
                      <a:pPr algn="ctr"/>
                      <a:r>
                        <a:rPr lang="en-US" sz="1200" dirty="0" smtClean="0"/>
                        <a:t>15</a:t>
                      </a:r>
                      <a:endParaRPr lang="en-US" sz="1200" dirty="0"/>
                    </a:p>
                  </a:txBody>
                  <a:tcPr/>
                </a:tc>
                <a:tc>
                  <a:txBody>
                    <a:bodyPr/>
                    <a:lstStyle/>
                    <a:p>
                      <a:pPr algn="ctr"/>
                      <a:r>
                        <a:rPr lang="en-US" sz="1200" dirty="0" smtClean="0"/>
                        <a:t>15</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72657">
                <a:tc>
                  <a:txBody>
                    <a:bodyPr/>
                    <a:lstStyle/>
                    <a:p>
                      <a:r>
                        <a:rPr lang="en-US" sz="1200" b="1" dirty="0" smtClean="0"/>
                        <a:t>TOTALS:</a:t>
                      </a:r>
                      <a:endParaRPr lang="en-US" sz="1200" b="1" dirty="0"/>
                    </a:p>
                  </a:txBody>
                  <a:tcPr/>
                </a:tc>
                <a:tc>
                  <a:txBody>
                    <a:bodyPr/>
                    <a:lstStyle/>
                    <a:p>
                      <a:pPr algn="ctr"/>
                      <a:r>
                        <a:rPr lang="en-US" sz="1200" b="1" dirty="0" smtClean="0"/>
                        <a:t>289</a:t>
                      </a:r>
                      <a:endParaRPr lang="en-US" sz="1200" b="1" dirty="0"/>
                    </a:p>
                  </a:txBody>
                  <a:tcPr/>
                </a:tc>
                <a:tc>
                  <a:txBody>
                    <a:bodyPr/>
                    <a:lstStyle/>
                    <a:p>
                      <a:pPr algn="ctr"/>
                      <a:r>
                        <a:rPr lang="en-US" sz="1200" b="1" dirty="0" smtClean="0"/>
                        <a:t>154</a:t>
                      </a:r>
                      <a:endParaRPr lang="en-US" sz="1200" b="1" dirty="0"/>
                    </a:p>
                  </a:txBody>
                  <a:tcPr/>
                </a:tc>
                <a:tc>
                  <a:txBody>
                    <a:bodyPr/>
                    <a:lstStyle/>
                    <a:p>
                      <a:pPr algn="ctr"/>
                      <a:r>
                        <a:rPr lang="en-US" sz="1200" b="1" dirty="0" smtClean="0"/>
                        <a:t>53%</a:t>
                      </a:r>
                      <a:endParaRPr lang="en-US" sz="1200" b="1" dirty="0"/>
                    </a:p>
                  </a:txBody>
                  <a:tcPr/>
                </a:tc>
                <a:tc>
                  <a:txBody>
                    <a:bodyPr/>
                    <a:lstStyle/>
                    <a:p>
                      <a:pPr algn="ctr"/>
                      <a:r>
                        <a:rPr lang="en-US" sz="1200" b="1" dirty="0" smtClean="0"/>
                        <a:t>135</a:t>
                      </a:r>
                      <a:endParaRPr lang="en-US" sz="1200" b="1" dirty="0"/>
                    </a:p>
                  </a:txBody>
                  <a:tcPr/>
                </a:tc>
                <a:tc>
                  <a:txBody>
                    <a:bodyPr/>
                    <a:lstStyle/>
                    <a:p>
                      <a:pPr algn="ctr"/>
                      <a:r>
                        <a:rPr lang="en-US" sz="1200" b="1" dirty="0" smtClean="0"/>
                        <a:t>47%</a:t>
                      </a:r>
                      <a:endParaRPr lang="en-US" sz="1200" b="1"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4926185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868362"/>
          </a:xfrm>
        </p:spPr>
        <p:txBody>
          <a:bodyPr>
            <a:normAutofit/>
          </a:bodyPr>
          <a:lstStyle/>
          <a:p>
            <a:pPr algn="l"/>
            <a:r>
              <a:rPr lang="en-US" sz="3200" b="1" dirty="0" smtClean="0">
                <a:solidFill>
                  <a:srgbClr val="002060"/>
                </a:solidFill>
              </a:rPr>
              <a:t>Order of Priority</a:t>
            </a:r>
            <a:endParaRPr lang="en-US" sz="3200" b="1"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r>
              <a:rPr lang="en-US" dirty="0" smtClean="0"/>
              <a:t>There are 2 parts to the Order of Priority adopted by the Balance of State COC.  </a:t>
            </a:r>
          </a:p>
          <a:p>
            <a:endParaRPr lang="en-US" dirty="0" smtClean="0"/>
          </a:p>
          <a:p>
            <a:pPr lvl="1"/>
            <a:r>
              <a:rPr lang="en-US" dirty="0" smtClean="0"/>
              <a:t>Part 1:  Order of Priority in </a:t>
            </a:r>
            <a:r>
              <a:rPr lang="en-US" dirty="0" err="1" smtClean="0"/>
              <a:t>CoC</a:t>
            </a:r>
            <a:r>
              <a:rPr lang="en-US" dirty="0" smtClean="0"/>
              <a:t> Program-funded PSH Beds </a:t>
            </a:r>
            <a:r>
              <a:rPr lang="en-US" b="1" dirty="0" smtClean="0"/>
              <a:t>Dedicated</a:t>
            </a:r>
            <a:r>
              <a:rPr lang="en-US" dirty="0" smtClean="0"/>
              <a:t> to Persons Experiencing Chronic Homelessness </a:t>
            </a:r>
            <a:r>
              <a:rPr lang="en-US" b="1" dirty="0" smtClean="0">
                <a:solidFill>
                  <a:srgbClr val="FF0000"/>
                </a:solidFill>
              </a:rPr>
              <a:t>and</a:t>
            </a:r>
            <a:r>
              <a:rPr lang="en-US" dirty="0" smtClean="0"/>
              <a:t> PSH </a:t>
            </a:r>
            <a:r>
              <a:rPr lang="en-US" b="1" dirty="0" smtClean="0"/>
              <a:t>Prioritized</a:t>
            </a:r>
            <a:r>
              <a:rPr lang="en-US" dirty="0" smtClean="0"/>
              <a:t> for Persons Experiencing Chronic Homelessness</a:t>
            </a:r>
          </a:p>
          <a:p>
            <a:pPr lvl="1"/>
            <a:endParaRPr lang="en-US" dirty="0" smtClean="0"/>
          </a:p>
          <a:p>
            <a:pPr lvl="1"/>
            <a:r>
              <a:rPr lang="en-US" dirty="0" smtClean="0"/>
              <a:t>Part 2: Order of Priority for COC Program-funded PSH that is not dedicated or prioritized for chronic homeless.  </a:t>
            </a:r>
          </a:p>
          <a:p>
            <a:pPr lvl="2"/>
            <a:r>
              <a:rPr lang="en-US" dirty="0" smtClean="0"/>
              <a:t>There are </a:t>
            </a:r>
            <a:r>
              <a:rPr lang="en-US" b="1" u="sng" dirty="0" smtClean="0"/>
              <a:t>NO beds </a:t>
            </a:r>
            <a:r>
              <a:rPr lang="en-US" dirty="0" smtClean="0"/>
              <a:t>in the Balance of State that meet this criteria. </a:t>
            </a:r>
          </a:p>
          <a:p>
            <a:pPr lvl="2"/>
            <a:r>
              <a:rPr lang="en-US" dirty="0" smtClean="0"/>
              <a:t>Can only be used if (after due diligence) there are no persons that meet the chronic homeless definition at the time of an opening.</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39431339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495800" cy="563562"/>
          </a:xfrm>
        </p:spPr>
        <p:txBody>
          <a:bodyPr>
            <a:normAutofit fontScale="90000"/>
          </a:bodyPr>
          <a:lstStyle/>
          <a:p>
            <a:pPr algn="l"/>
            <a:r>
              <a:rPr lang="en-US" sz="3200" b="1" dirty="0" smtClean="0">
                <a:solidFill>
                  <a:srgbClr val="002060"/>
                </a:solidFill>
              </a:rPr>
              <a:t>PART 1: Order of Priority</a:t>
            </a:r>
            <a:endParaRPr lang="en-US" sz="3200" b="1" dirty="0">
              <a:solidFill>
                <a:srgbClr val="002060"/>
              </a:solidFill>
            </a:endParaRPr>
          </a:p>
        </p:txBody>
      </p:sp>
      <p:sp>
        <p:nvSpPr>
          <p:cNvPr id="3" name="Content Placeholder 2"/>
          <p:cNvSpPr>
            <a:spLocks noGrp="1"/>
          </p:cNvSpPr>
          <p:nvPr>
            <p:ph idx="1"/>
          </p:nvPr>
        </p:nvSpPr>
        <p:spPr>
          <a:xfrm>
            <a:off x="381000" y="1066800"/>
            <a:ext cx="8534400" cy="5562600"/>
          </a:xfrm>
        </p:spPr>
        <p:txBody>
          <a:bodyPr>
            <a:normAutofit fontScale="47500" lnSpcReduction="20000"/>
          </a:bodyPr>
          <a:lstStyle/>
          <a:p>
            <a:r>
              <a:rPr lang="en-US" sz="3400" dirty="0" smtClean="0"/>
              <a:t>1</a:t>
            </a:r>
            <a:r>
              <a:rPr lang="en-US" sz="3400" baseline="30000" dirty="0" smtClean="0"/>
              <a:t>st</a:t>
            </a:r>
            <a:r>
              <a:rPr lang="en-US" sz="3400" dirty="0" smtClean="0"/>
              <a:t> Priority:  Chronically homeless individuals and families with the longest history of homelessness AND the most severe service needs</a:t>
            </a:r>
          </a:p>
          <a:p>
            <a:pPr lvl="1"/>
            <a:r>
              <a:rPr lang="en-US" dirty="0" smtClean="0"/>
              <a:t>Continual 12 months OR on at least 4 separate occasions in the last 3 years where the cumulative total length is </a:t>
            </a:r>
            <a:r>
              <a:rPr lang="en-US" dirty="0" smtClean="0">
                <a:solidFill>
                  <a:srgbClr val="FF0000"/>
                </a:solidFill>
              </a:rPr>
              <a:t>at least </a:t>
            </a:r>
            <a:r>
              <a:rPr lang="en-US" dirty="0" smtClean="0"/>
              <a:t>12 months </a:t>
            </a:r>
          </a:p>
          <a:p>
            <a:pPr lvl="1"/>
            <a:r>
              <a:rPr lang="en-US" dirty="0" smtClean="0"/>
              <a:t>Highest acuity score (VI-SPDAT or F-VI-SPDAT)</a:t>
            </a:r>
          </a:p>
          <a:p>
            <a:pPr lvl="1"/>
            <a:r>
              <a:rPr lang="en-US" dirty="0" smtClean="0"/>
              <a:t>Place not meant for human habitation, Safe Haven, or Emergency Shelter/Motel Voucher </a:t>
            </a:r>
          </a:p>
          <a:p>
            <a:endParaRPr lang="en-US" dirty="0" smtClean="0"/>
          </a:p>
          <a:p>
            <a:r>
              <a:rPr lang="en-US" sz="3400" dirty="0" smtClean="0"/>
              <a:t>2</a:t>
            </a:r>
            <a:r>
              <a:rPr lang="en-US" sz="3400" baseline="30000" dirty="0" smtClean="0"/>
              <a:t>nd</a:t>
            </a:r>
            <a:r>
              <a:rPr lang="en-US" sz="3400" dirty="0" smtClean="0"/>
              <a:t> Priority:  Chronically homeless individuals and families with the longest history of homelessness</a:t>
            </a:r>
          </a:p>
          <a:p>
            <a:pPr lvl="1"/>
            <a:r>
              <a:rPr lang="en-US" dirty="0"/>
              <a:t>Continual 12 months OR on at least 4 separate occasions in the last 3 years where the cumulative total length is </a:t>
            </a:r>
            <a:r>
              <a:rPr lang="en-US" dirty="0">
                <a:solidFill>
                  <a:srgbClr val="FF0000"/>
                </a:solidFill>
              </a:rPr>
              <a:t>at least </a:t>
            </a:r>
            <a:r>
              <a:rPr lang="en-US" dirty="0"/>
              <a:t>12 months </a:t>
            </a:r>
          </a:p>
          <a:p>
            <a:pPr lvl="1"/>
            <a:r>
              <a:rPr lang="en-US" dirty="0" smtClean="0"/>
              <a:t>Place </a:t>
            </a:r>
            <a:r>
              <a:rPr lang="en-US" dirty="0"/>
              <a:t>not meant for human habitation, Safe Haven, or Emergency Shelter/Motel Voucher </a:t>
            </a:r>
          </a:p>
          <a:p>
            <a:endParaRPr lang="en-US" dirty="0" smtClean="0"/>
          </a:p>
          <a:p>
            <a:r>
              <a:rPr lang="en-US" sz="3400" dirty="0" smtClean="0"/>
              <a:t>3</a:t>
            </a:r>
            <a:r>
              <a:rPr lang="en-US" sz="3400" baseline="30000" dirty="0" smtClean="0"/>
              <a:t>rd</a:t>
            </a:r>
            <a:r>
              <a:rPr lang="en-US" sz="3400" dirty="0" smtClean="0"/>
              <a:t> Priority:  Chronically homeless individuals and families with the most severe service needs </a:t>
            </a:r>
          </a:p>
          <a:p>
            <a:pPr lvl="1"/>
            <a:r>
              <a:rPr lang="en-US" dirty="0" smtClean="0"/>
              <a:t>4 </a:t>
            </a:r>
            <a:r>
              <a:rPr lang="en-US" dirty="0"/>
              <a:t>separate occasions in the last 3 years where the cumulative total length is </a:t>
            </a:r>
            <a:r>
              <a:rPr lang="en-US" dirty="0">
                <a:solidFill>
                  <a:srgbClr val="FF0000"/>
                </a:solidFill>
              </a:rPr>
              <a:t>less</a:t>
            </a:r>
            <a:r>
              <a:rPr lang="en-US" dirty="0"/>
              <a:t> than 12 months </a:t>
            </a:r>
            <a:endParaRPr lang="en-US" dirty="0" smtClean="0"/>
          </a:p>
          <a:p>
            <a:pPr lvl="1"/>
            <a:r>
              <a:rPr lang="en-US" dirty="0" smtClean="0"/>
              <a:t>Highest acuity score (VI-SPDAT or F-VI-SPDAT)</a:t>
            </a:r>
          </a:p>
          <a:p>
            <a:pPr lvl="1"/>
            <a:r>
              <a:rPr lang="en-US" dirty="0" smtClean="0"/>
              <a:t>Place </a:t>
            </a:r>
            <a:r>
              <a:rPr lang="en-US" dirty="0"/>
              <a:t>not meant for human habitation, Safe Haven, or Emergency Shelter/Motel Voucher </a:t>
            </a:r>
          </a:p>
          <a:p>
            <a:endParaRPr lang="en-US" dirty="0" smtClean="0"/>
          </a:p>
          <a:p>
            <a:r>
              <a:rPr lang="en-US" sz="3400" dirty="0" smtClean="0"/>
              <a:t>4</a:t>
            </a:r>
            <a:r>
              <a:rPr lang="en-US" sz="3400" baseline="30000" dirty="0" smtClean="0"/>
              <a:t>th</a:t>
            </a:r>
            <a:r>
              <a:rPr lang="en-US" sz="3400" dirty="0" smtClean="0"/>
              <a:t> Priority:  All other chronically homeless individuals and families </a:t>
            </a:r>
          </a:p>
          <a:p>
            <a:pPr lvl="1"/>
            <a:r>
              <a:rPr lang="en-US" dirty="0" smtClean="0"/>
              <a:t>4 separate occasions in the last 3 years where the cumulative total length is </a:t>
            </a:r>
            <a:r>
              <a:rPr lang="en-US" dirty="0" smtClean="0">
                <a:solidFill>
                  <a:srgbClr val="FF0000"/>
                </a:solidFill>
              </a:rPr>
              <a:t>less</a:t>
            </a:r>
            <a:r>
              <a:rPr lang="en-US" dirty="0" smtClean="0"/>
              <a:t> than 12 months </a:t>
            </a:r>
          </a:p>
          <a:p>
            <a:pPr lvl="1"/>
            <a:r>
              <a:rPr lang="en-US" dirty="0" smtClean="0"/>
              <a:t>Place </a:t>
            </a:r>
            <a:r>
              <a:rPr lang="en-US" dirty="0"/>
              <a:t>not meant for human habitation, Safe Haven, or Emergency Shelter/Motel Voucher </a:t>
            </a:r>
          </a:p>
          <a:p>
            <a:endParaRPr lang="en-US" dirty="0" smtClean="0"/>
          </a:p>
          <a:p>
            <a:r>
              <a:rPr lang="en-US" dirty="0" smtClean="0"/>
              <a:t>If after exercising due diligence a project cannot locate an individual or family that meets the chronic homeless definition, then a project can use the </a:t>
            </a:r>
            <a:r>
              <a:rPr lang="en-US" b="1" dirty="0" smtClean="0"/>
              <a:t>Part 2: Order of Priority.</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387273866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944562"/>
          </a:xfrm>
        </p:spPr>
        <p:txBody>
          <a:bodyPr>
            <a:normAutofit/>
          </a:bodyPr>
          <a:lstStyle/>
          <a:p>
            <a:pPr algn="l"/>
            <a:r>
              <a:rPr lang="en-US" sz="3200" b="1" dirty="0" smtClean="0">
                <a:solidFill>
                  <a:srgbClr val="002060"/>
                </a:solidFill>
              </a:rPr>
              <a:t>Summary: Order of Priority #1 PSH</a:t>
            </a:r>
            <a:endParaRPr lang="en-US" sz="3200" b="1" dirty="0">
              <a:solidFill>
                <a:srgbClr val="002060"/>
              </a:solidFill>
            </a:endParaRPr>
          </a:p>
        </p:txBody>
      </p:sp>
      <p:sp>
        <p:nvSpPr>
          <p:cNvPr id="3" name="Content Placeholder 2"/>
          <p:cNvSpPr>
            <a:spLocks noGrp="1"/>
          </p:cNvSpPr>
          <p:nvPr>
            <p:ph idx="1"/>
          </p:nvPr>
        </p:nvSpPr>
        <p:spPr>
          <a:xfrm>
            <a:off x="457200" y="1219200"/>
            <a:ext cx="8382000" cy="5257800"/>
          </a:xfrm>
        </p:spPr>
        <p:txBody>
          <a:bodyPr>
            <a:normAutofit fontScale="70000" lnSpcReduction="20000"/>
          </a:bodyPr>
          <a:lstStyle/>
          <a:p>
            <a:pPr marL="742950" indent="-742950">
              <a:buAutoNum type="arabicParenR"/>
            </a:pPr>
            <a:r>
              <a:rPr lang="en-US" dirty="0" smtClean="0"/>
              <a:t>CH </a:t>
            </a:r>
            <a:r>
              <a:rPr lang="en-US" dirty="0"/>
              <a:t>+ </a:t>
            </a:r>
            <a:r>
              <a:rPr lang="en-US" dirty="0" smtClean="0"/>
              <a:t>Longest (more than 12 mo.) </a:t>
            </a:r>
            <a:r>
              <a:rPr lang="en-US" dirty="0"/>
              <a:t>+ Highest </a:t>
            </a:r>
            <a:r>
              <a:rPr lang="en-US" dirty="0" smtClean="0"/>
              <a:t>Acuity Score </a:t>
            </a:r>
            <a:endParaRPr lang="en-US" dirty="0"/>
          </a:p>
          <a:p>
            <a:pPr marL="742950" indent="-742950">
              <a:buAutoNum type="arabicParenR"/>
            </a:pPr>
            <a:r>
              <a:rPr lang="en-US" dirty="0" smtClean="0"/>
              <a:t>CH </a:t>
            </a:r>
            <a:r>
              <a:rPr lang="en-US" dirty="0"/>
              <a:t>+ </a:t>
            </a:r>
            <a:r>
              <a:rPr lang="en-US" dirty="0" smtClean="0"/>
              <a:t>Longest (more than 12 mo.)</a:t>
            </a:r>
          </a:p>
          <a:p>
            <a:pPr marL="742950" indent="-742950">
              <a:buAutoNum type="arabicParenR"/>
            </a:pPr>
            <a:r>
              <a:rPr lang="en-US" dirty="0" smtClean="0"/>
              <a:t>CH </a:t>
            </a:r>
            <a:r>
              <a:rPr lang="en-US" dirty="0"/>
              <a:t>+ Highest Acuity </a:t>
            </a:r>
            <a:r>
              <a:rPr lang="en-US" dirty="0" smtClean="0"/>
              <a:t>Score</a:t>
            </a:r>
          </a:p>
          <a:p>
            <a:pPr marL="742950" indent="-742950">
              <a:buAutoNum type="arabicParenR"/>
            </a:pPr>
            <a:r>
              <a:rPr lang="en-US" dirty="0" smtClean="0"/>
              <a:t>CH</a:t>
            </a:r>
          </a:p>
          <a:p>
            <a:pPr marL="742950" indent="-742950">
              <a:buAutoNum type="arabicParenR"/>
            </a:pPr>
            <a:endParaRPr lang="en-US" dirty="0"/>
          </a:p>
          <a:p>
            <a:pPr marL="0" indent="0">
              <a:buNone/>
            </a:pPr>
            <a:r>
              <a:rPr lang="en-US" b="1" u="sng" dirty="0" smtClean="0"/>
              <a:t>Rule of Thumb:</a:t>
            </a:r>
          </a:p>
          <a:p>
            <a:r>
              <a:rPr lang="en-US" dirty="0" smtClean="0"/>
              <a:t>Identify those with longest history of homelessness first (those greater than 12 months cumulative vs. those less than 12 months cumulative).</a:t>
            </a:r>
          </a:p>
          <a:p>
            <a:r>
              <a:rPr lang="en-US" dirty="0" smtClean="0"/>
              <a:t>Those with longer histories (over 12 months cumulative) outweigh the acuity score.</a:t>
            </a:r>
          </a:p>
          <a:p>
            <a:r>
              <a:rPr lang="en-US" dirty="0" smtClean="0"/>
              <a:t>Once those with more than 12 months are served, then move on to the acuity scores.</a:t>
            </a:r>
          </a:p>
          <a:p>
            <a:r>
              <a:rPr lang="en-US" dirty="0" smtClean="0"/>
              <a:t>For those under 12 months cumulative, those with higher acuity scores outweigh longest history of homelessness.</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62352491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715962"/>
          </a:xfrm>
        </p:spPr>
        <p:txBody>
          <a:bodyPr>
            <a:normAutofit/>
          </a:bodyPr>
          <a:lstStyle/>
          <a:p>
            <a:pPr algn="l"/>
            <a:r>
              <a:rPr lang="en-US" sz="3200" b="1" dirty="0" smtClean="0">
                <a:solidFill>
                  <a:srgbClr val="002060"/>
                </a:solidFill>
              </a:rPr>
              <a:t>Example #1</a:t>
            </a:r>
            <a:endParaRPr lang="en-US" sz="3200" b="1" dirty="0">
              <a:solidFill>
                <a:srgbClr val="002060"/>
              </a:solidFill>
            </a:endParaRPr>
          </a:p>
        </p:txBody>
      </p:sp>
      <p:sp>
        <p:nvSpPr>
          <p:cNvPr id="5" name="Content Placeholder 4"/>
          <p:cNvSpPr>
            <a:spLocks noGrp="1"/>
          </p:cNvSpPr>
          <p:nvPr>
            <p:ph idx="1"/>
          </p:nvPr>
        </p:nvSpPr>
        <p:spPr>
          <a:xfrm>
            <a:off x="457200" y="1219200"/>
            <a:ext cx="8229600" cy="4906963"/>
          </a:xfrm>
        </p:spPr>
        <p:txBody>
          <a:bodyPr>
            <a:normAutofit fontScale="77500" lnSpcReduction="20000"/>
          </a:bodyPr>
          <a:lstStyle/>
          <a:p>
            <a:r>
              <a:rPr lang="en-US" dirty="0" smtClean="0"/>
              <a:t>You have 1 open bed in your PSH program.</a:t>
            </a:r>
          </a:p>
          <a:p>
            <a:r>
              <a:rPr lang="en-US" dirty="0" smtClean="0"/>
              <a:t>You have 4 applicants:</a:t>
            </a:r>
          </a:p>
          <a:p>
            <a:pPr lvl="1"/>
            <a:r>
              <a:rPr lang="en-US" dirty="0" smtClean="0"/>
              <a:t>John:  </a:t>
            </a:r>
          </a:p>
          <a:p>
            <a:pPr lvl="2"/>
            <a:r>
              <a:rPr lang="en-US" dirty="0" smtClean="0"/>
              <a:t>Has been bouncing between shelter and his car for the last 13 months. His VI-SPDAT score is 18. He receives SSI for mental health.</a:t>
            </a:r>
          </a:p>
          <a:p>
            <a:pPr lvl="1"/>
            <a:r>
              <a:rPr lang="en-US" dirty="0" smtClean="0"/>
              <a:t>Ben:</a:t>
            </a:r>
          </a:p>
          <a:p>
            <a:pPr lvl="2"/>
            <a:r>
              <a:rPr lang="en-US" dirty="0" smtClean="0"/>
              <a:t>Has been staying in a shelter for the last 60 days. Before this episode, he has been homeless 3 other times in the last 2 years (each time approximately 30 days).  His VI-SPDAT score is 15. He has a disability verification signed for AODA.</a:t>
            </a:r>
          </a:p>
          <a:p>
            <a:pPr lvl="1"/>
            <a:r>
              <a:rPr lang="en-US" dirty="0" smtClean="0"/>
              <a:t>Carl:</a:t>
            </a:r>
          </a:p>
          <a:p>
            <a:pPr lvl="2"/>
            <a:r>
              <a:rPr lang="en-US" dirty="0" smtClean="0"/>
              <a:t>Has been sleeping in shelters for 30 days and then outside for 30 days as a cycle for the last two years. His VI-SPDAT score is 16. He receives SSI for mental health.</a:t>
            </a:r>
          </a:p>
          <a:p>
            <a:pPr lvl="1"/>
            <a:r>
              <a:rPr lang="en-US" dirty="0" smtClean="0"/>
              <a:t>Mike:</a:t>
            </a:r>
          </a:p>
          <a:p>
            <a:pPr lvl="2"/>
            <a:r>
              <a:rPr lang="en-US" dirty="0" smtClean="0"/>
              <a:t>Has been in staying in a drop in shelter for the last 20 months. His VI-SPDAT score is 12. He has a disability verification signed for AODA.</a:t>
            </a:r>
          </a:p>
          <a:p>
            <a:pPr lvl="2"/>
            <a:endParaRPr lang="en-US" dirty="0"/>
          </a:p>
          <a:p>
            <a:pPr marL="914400" lvl="2" indent="0">
              <a:buNone/>
            </a:pP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397519730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553621497"/>
              </p:ext>
            </p:extLst>
          </p:nvPr>
        </p:nvGraphicFramePr>
        <p:xfrm>
          <a:off x="457200" y="1066800"/>
          <a:ext cx="8229600" cy="3479181"/>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Meet the CH </a:t>
                      </a:r>
                      <a:r>
                        <a:rPr lang="en-US" dirty="0" err="1" smtClean="0"/>
                        <a:t>def</a:t>
                      </a:r>
                      <a:r>
                        <a:rPr lang="en-US" dirty="0" smtClean="0"/>
                        <a:t>?</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702527">
                <a:tc>
                  <a:txBody>
                    <a:bodyPr/>
                    <a:lstStyle/>
                    <a:p>
                      <a:pPr algn="ctr"/>
                      <a:r>
                        <a:rPr lang="en-US" dirty="0" smtClean="0"/>
                        <a:t>John</a:t>
                      </a:r>
                      <a:endParaRPr lang="en-US" dirty="0"/>
                    </a:p>
                  </a:txBody>
                  <a:tcPr/>
                </a:tc>
                <a:tc>
                  <a:txBody>
                    <a:bodyPr/>
                    <a:lstStyle/>
                    <a:p>
                      <a:pPr algn="ctr"/>
                      <a:r>
                        <a:rPr lang="en-US" dirty="0" smtClean="0"/>
                        <a:t>MH (SSI)</a:t>
                      </a:r>
                      <a:endParaRPr lang="en-US" dirty="0"/>
                    </a:p>
                  </a:txBody>
                  <a:tcPr/>
                </a:tc>
                <a:tc>
                  <a:txBody>
                    <a:bodyPr/>
                    <a:lstStyle/>
                    <a:p>
                      <a:pPr algn="ctr"/>
                      <a:r>
                        <a:rPr lang="en-US" dirty="0" smtClean="0"/>
                        <a:t>Continuous</a:t>
                      </a:r>
                      <a:endParaRPr lang="en-US" dirty="0"/>
                    </a:p>
                  </a:txBody>
                  <a:tcPr/>
                </a:tc>
                <a:tc>
                  <a:txBody>
                    <a:bodyPr/>
                    <a:lstStyle/>
                    <a:p>
                      <a:pPr algn="ctr"/>
                      <a:r>
                        <a:rPr lang="en-US" dirty="0" smtClean="0"/>
                        <a:t>13 months</a:t>
                      </a:r>
                      <a:endParaRPr lang="en-US" dirty="0"/>
                    </a:p>
                  </a:txBody>
                  <a:tcPr/>
                </a:tc>
                <a:tc>
                  <a:txBody>
                    <a:bodyPr/>
                    <a:lstStyle/>
                    <a:p>
                      <a:pPr algn="ctr"/>
                      <a:r>
                        <a:rPr lang="en-US" dirty="0" smtClean="0"/>
                        <a:t>18</a:t>
                      </a:r>
                      <a:endParaRPr lang="en-US" dirty="0"/>
                    </a:p>
                  </a:txBody>
                  <a:tcPr/>
                </a:tc>
                <a:tc>
                  <a:txBody>
                    <a:bodyPr/>
                    <a:lstStyle/>
                    <a:p>
                      <a:pPr algn="ctr"/>
                      <a:endParaRPr lang="en-US" dirty="0"/>
                    </a:p>
                  </a:txBody>
                  <a:tcPr/>
                </a:tc>
              </a:tr>
              <a:tr h="702527">
                <a:tc>
                  <a:txBody>
                    <a:bodyPr/>
                    <a:lstStyle/>
                    <a:p>
                      <a:pPr algn="ctr"/>
                      <a:r>
                        <a:rPr lang="en-US" dirty="0" smtClean="0"/>
                        <a:t>Ben</a:t>
                      </a:r>
                      <a:endParaRPr lang="en-US" dirty="0"/>
                    </a:p>
                  </a:txBody>
                  <a:tcPr/>
                </a:tc>
                <a:tc>
                  <a:txBody>
                    <a:bodyPr/>
                    <a:lstStyle/>
                    <a:p>
                      <a:pPr algn="ctr"/>
                      <a:r>
                        <a:rPr lang="en-US" dirty="0" smtClean="0"/>
                        <a:t>AODA (</a:t>
                      </a:r>
                      <a:r>
                        <a:rPr lang="en-US" dirty="0" err="1" smtClean="0"/>
                        <a:t>Ver</a:t>
                      </a:r>
                      <a:r>
                        <a:rPr lang="en-US" dirty="0" smtClean="0"/>
                        <a:t>)</a:t>
                      </a:r>
                      <a:endParaRPr lang="en-US" dirty="0"/>
                    </a:p>
                  </a:txBody>
                  <a:tcPr/>
                </a:tc>
                <a:tc>
                  <a:txBody>
                    <a:bodyPr/>
                    <a:lstStyle/>
                    <a:p>
                      <a:pPr algn="ctr"/>
                      <a:r>
                        <a:rPr lang="en-US" dirty="0" smtClean="0"/>
                        <a:t>Episodes</a:t>
                      </a:r>
                      <a:endParaRPr lang="en-US" dirty="0"/>
                    </a:p>
                  </a:txBody>
                  <a:tcPr/>
                </a:tc>
                <a:tc>
                  <a:txBody>
                    <a:bodyPr/>
                    <a:lstStyle/>
                    <a:p>
                      <a:pPr algn="ctr"/>
                      <a:r>
                        <a:rPr lang="en-US" dirty="0" smtClean="0"/>
                        <a:t>5 months</a:t>
                      </a:r>
                      <a:endParaRPr lang="en-US" dirty="0"/>
                    </a:p>
                  </a:txBody>
                  <a:tcPr/>
                </a:tc>
                <a:tc>
                  <a:txBody>
                    <a:bodyPr/>
                    <a:lstStyle/>
                    <a:p>
                      <a:pPr algn="ctr"/>
                      <a:r>
                        <a:rPr lang="en-US" dirty="0" smtClean="0"/>
                        <a:t>15</a:t>
                      </a:r>
                      <a:endParaRPr lang="en-US" dirty="0"/>
                    </a:p>
                  </a:txBody>
                  <a:tcPr/>
                </a:tc>
                <a:tc>
                  <a:txBody>
                    <a:bodyPr/>
                    <a:lstStyle/>
                    <a:p>
                      <a:pPr algn="ctr"/>
                      <a:endParaRPr lang="en-US" dirty="0"/>
                    </a:p>
                  </a:txBody>
                  <a:tcPr/>
                </a:tc>
              </a:tr>
              <a:tr h="702527">
                <a:tc>
                  <a:txBody>
                    <a:bodyPr/>
                    <a:lstStyle/>
                    <a:p>
                      <a:pPr algn="ctr"/>
                      <a:r>
                        <a:rPr lang="en-US" dirty="0" smtClean="0"/>
                        <a:t>Carl</a:t>
                      </a:r>
                      <a:endParaRPr lang="en-US" dirty="0"/>
                    </a:p>
                  </a:txBody>
                  <a:tcPr/>
                </a:tc>
                <a:tc>
                  <a:txBody>
                    <a:bodyPr/>
                    <a:lstStyle/>
                    <a:p>
                      <a:pPr algn="ctr"/>
                      <a:r>
                        <a:rPr lang="en-US" dirty="0" smtClean="0"/>
                        <a:t>MH (SSI)</a:t>
                      </a:r>
                      <a:endParaRPr lang="en-US" dirty="0"/>
                    </a:p>
                  </a:txBody>
                  <a:tcPr/>
                </a:tc>
                <a:tc>
                  <a:txBody>
                    <a:bodyPr/>
                    <a:lstStyle/>
                    <a:p>
                      <a:pPr algn="ctr"/>
                      <a:r>
                        <a:rPr lang="en-US" dirty="0" smtClean="0"/>
                        <a:t>Continuous</a:t>
                      </a:r>
                      <a:endParaRPr lang="en-US" dirty="0"/>
                    </a:p>
                  </a:txBody>
                  <a:tcPr/>
                </a:tc>
                <a:tc>
                  <a:txBody>
                    <a:bodyPr/>
                    <a:lstStyle/>
                    <a:p>
                      <a:pPr algn="ctr"/>
                      <a:r>
                        <a:rPr lang="en-US" dirty="0" smtClean="0"/>
                        <a:t>24 months</a:t>
                      </a:r>
                      <a:endParaRPr lang="en-US" dirty="0"/>
                    </a:p>
                  </a:txBody>
                  <a:tcPr/>
                </a:tc>
                <a:tc>
                  <a:txBody>
                    <a:bodyPr/>
                    <a:lstStyle/>
                    <a:p>
                      <a:pPr algn="ctr"/>
                      <a:r>
                        <a:rPr lang="en-US" dirty="0" smtClean="0"/>
                        <a:t>16</a:t>
                      </a:r>
                      <a:endParaRPr lang="en-US" dirty="0"/>
                    </a:p>
                  </a:txBody>
                  <a:tcPr/>
                </a:tc>
                <a:tc>
                  <a:txBody>
                    <a:bodyPr/>
                    <a:lstStyle/>
                    <a:p>
                      <a:pPr algn="ctr"/>
                      <a:endParaRPr lang="en-US" dirty="0"/>
                    </a:p>
                  </a:txBody>
                  <a:tcPr/>
                </a:tc>
              </a:tr>
              <a:tr h="702527">
                <a:tc>
                  <a:txBody>
                    <a:bodyPr/>
                    <a:lstStyle/>
                    <a:p>
                      <a:pPr algn="ctr"/>
                      <a:r>
                        <a:rPr lang="en-US" dirty="0" smtClean="0"/>
                        <a:t>Mike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AODA (</a:t>
                      </a:r>
                      <a:r>
                        <a:rPr lang="en-US" dirty="0" err="1" smtClean="0"/>
                        <a:t>Ver</a:t>
                      </a:r>
                      <a:r>
                        <a:rPr lang="en-US" dirty="0" smtClean="0"/>
                        <a:t>)</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Continuous</a:t>
                      </a:r>
                    </a:p>
                    <a:p>
                      <a:pPr algn="ctr"/>
                      <a:endParaRPr lang="en-US" dirty="0"/>
                    </a:p>
                  </a:txBody>
                  <a:tcPr/>
                </a:tc>
                <a:tc>
                  <a:txBody>
                    <a:bodyPr/>
                    <a:lstStyle/>
                    <a:p>
                      <a:pPr algn="ctr"/>
                      <a:r>
                        <a:rPr lang="en-US" dirty="0" smtClean="0"/>
                        <a:t>20 months</a:t>
                      </a:r>
                      <a:endParaRPr lang="en-US" dirty="0"/>
                    </a:p>
                  </a:txBody>
                  <a:tcPr/>
                </a:tc>
                <a:tc>
                  <a:txBody>
                    <a:bodyPr/>
                    <a:lstStyle/>
                    <a:p>
                      <a:pPr algn="ctr"/>
                      <a:r>
                        <a:rPr lang="en-US" dirty="0" smtClean="0"/>
                        <a:t>12</a:t>
                      </a:r>
                      <a:endParaRPr lang="en-US" dirty="0"/>
                    </a:p>
                  </a:txBody>
                  <a:tcPr/>
                </a:tc>
                <a:tc>
                  <a:txBody>
                    <a:bodyPr/>
                    <a:lstStyle/>
                    <a:p>
                      <a:pPr algn="ct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44070492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706261345"/>
              </p:ext>
            </p:extLst>
          </p:nvPr>
        </p:nvGraphicFramePr>
        <p:xfrm>
          <a:off x="457200" y="1086852"/>
          <a:ext cx="8229600" cy="2598243"/>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66129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Meet the CH </a:t>
                      </a:r>
                      <a:r>
                        <a:rPr lang="en-US" dirty="0" err="1" smtClean="0"/>
                        <a:t>def</a:t>
                      </a:r>
                      <a:r>
                        <a:rPr lang="en-US" dirty="0" smtClean="0"/>
                        <a:t>?</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393102">
                <a:tc>
                  <a:txBody>
                    <a:bodyPr/>
                    <a:lstStyle/>
                    <a:p>
                      <a:pPr algn="ctr"/>
                      <a:r>
                        <a:rPr lang="en-US" dirty="0" smtClean="0"/>
                        <a:t>John</a:t>
                      </a:r>
                      <a:endParaRPr lang="en-US" dirty="0"/>
                    </a:p>
                  </a:txBody>
                  <a:tcPr/>
                </a:tc>
                <a:tc>
                  <a:txBody>
                    <a:bodyPr/>
                    <a:lstStyle/>
                    <a:p>
                      <a:pPr algn="ctr"/>
                      <a:r>
                        <a:rPr lang="en-US" dirty="0" smtClean="0"/>
                        <a:t>MH (SSI)</a:t>
                      </a:r>
                      <a:endParaRPr lang="en-US" dirty="0"/>
                    </a:p>
                  </a:txBody>
                  <a:tcPr/>
                </a:tc>
                <a:tc>
                  <a:txBody>
                    <a:bodyPr/>
                    <a:lstStyle/>
                    <a:p>
                      <a:pPr algn="ctr"/>
                      <a:r>
                        <a:rPr lang="en-US" dirty="0" smtClean="0"/>
                        <a:t>Continuous</a:t>
                      </a:r>
                      <a:endParaRPr lang="en-US" dirty="0"/>
                    </a:p>
                  </a:txBody>
                  <a:tcPr/>
                </a:tc>
                <a:tc>
                  <a:txBody>
                    <a:bodyPr/>
                    <a:lstStyle/>
                    <a:p>
                      <a:pPr algn="ctr"/>
                      <a:r>
                        <a:rPr lang="en-US" dirty="0" smtClean="0"/>
                        <a:t>13 months</a:t>
                      </a:r>
                      <a:endParaRPr lang="en-US" dirty="0"/>
                    </a:p>
                  </a:txBody>
                  <a:tcPr/>
                </a:tc>
                <a:tc>
                  <a:txBody>
                    <a:bodyPr/>
                    <a:lstStyle/>
                    <a:p>
                      <a:pPr algn="ctr"/>
                      <a:r>
                        <a:rPr lang="en-US" dirty="0" smtClean="0"/>
                        <a:t>18</a:t>
                      </a:r>
                      <a:endParaRPr lang="en-US" dirty="0"/>
                    </a:p>
                  </a:txBody>
                  <a:tcPr/>
                </a:tc>
                <a:tc>
                  <a:txBody>
                    <a:bodyPr/>
                    <a:lstStyle/>
                    <a:p>
                      <a:pPr algn="ctr"/>
                      <a:r>
                        <a:rPr lang="en-US" b="1" dirty="0" smtClean="0"/>
                        <a:t>3</a:t>
                      </a:r>
                      <a:endParaRPr lang="en-US" b="1" dirty="0"/>
                    </a:p>
                  </a:txBody>
                  <a:tcPr/>
                </a:tc>
              </a:tr>
              <a:tr h="451884">
                <a:tc>
                  <a:txBody>
                    <a:bodyPr/>
                    <a:lstStyle/>
                    <a:p>
                      <a:pPr algn="ctr"/>
                      <a:r>
                        <a:rPr lang="en-US" dirty="0" smtClean="0"/>
                        <a:t>Ben</a:t>
                      </a:r>
                      <a:endParaRPr lang="en-US" dirty="0"/>
                    </a:p>
                  </a:txBody>
                  <a:tcPr/>
                </a:tc>
                <a:tc>
                  <a:txBody>
                    <a:bodyPr/>
                    <a:lstStyle/>
                    <a:p>
                      <a:pPr algn="ctr"/>
                      <a:r>
                        <a:rPr lang="en-US" dirty="0" smtClean="0"/>
                        <a:t>AODA (</a:t>
                      </a:r>
                      <a:r>
                        <a:rPr lang="en-US" dirty="0" err="1" smtClean="0"/>
                        <a:t>Ver</a:t>
                      </a:r>
                      <a:r>
                        <a:rPr lang="en-US" dirty="0" smtClean="0"/>
                        <a:t>)</a:t>
                      </a:r>
                      <a:endParaRPr lang="en-US" dirty="0"/>
                    </a:p>
                  </a:txBody>
                  <a:tcPr/>
                </a:tc>
                <a:tc>
                  <a:txBody>
                    <a:bodyPr/>
                    <a:lstStyle/>
                    <a:p>
                      <a:pPr algn="ctr"/>
                      <a:r>
                        <a:rPr lang="en-US" dirty="0" smtClean="0"/>
                        <a:t>Episodes</a:t>
                      </a:r>
                      <a:endParaRPr lang="en-US" dirty="0"/>
                    </a:p>
                  </a:txBody>
                  <a:tcPr/>
                </a:tc>
                <a:tc>
                  <a:txBody>
                    <a:bodyPr/>
                    <a:lstStyle/>
                    <a:p>
                      <a:pPr algn="ctr"/>
                      <a:r>
                        <a:rPr lang="en-US" dirty="0" smtClean="0"/>
                        <a:t>5 months</a:t>
                      </a:r>
                      <a:endParaRPr lang="en-US" dirty="0"/>
                    </a:p>
                  </a:txBody>
                  <a:tcPr/>
                </a:tc>
                <a:tc>
                  <a:txBody>
                    <a:bodyPr/>
                    <a:lstStyle/>
                    <a:p>
                      <a:pPr algn="ctr"/>
                      <a:r>
                        <a:rPr lang="en-US" dirty="0" smtClean="0"/>
                        <a:t>15</a:t>
                      </a:r>
                      <a:endParaRPr lang="en-US" dirty="0"/>
                    </a:p>
                  </a:txBody>
                  <a:tcPr/>
                </a:tc>
                <a:tc>
                  <a:txBody>
                    <a:bodyPr/>
                    <a:lstStyle/>
                    <a:p>
                      <a:pPr algn="ctr"/>
                      <a:r>
                        <a:rPr lang="en-US" b="1" dirty="0" smtClean="0"/>
                        <a:t>4</a:t>
                      </a:r>
                      <a:endParaRPr lang="en-US" b="1" dirty="0"/>
                    </a:p>
                  </a:txBody>
                  <a:tcPr/>
                </a:tc>
              </a:tr>
              <a:tr h="451884">
                <a:tc>
                  <a:txBody>
                    <a:bodyPr/>
                    <a:lstStyle/>
                    <a:p>
                      <a:pPr algn="ctr"/>
                      <a:r>
                        <a:rPr lang="en-US" dirty="0" smtClean="0"/>
                        <a:t>Carl</a:t>
                      </a:r>
                      <a:endParaRPr lang="en-US" dirty="0"/>
                    </a:p>
                  </a:txBody>
                  <a:tcPr/>
                </a:tc>
                <a:tc>
                  <a:txBody>
                    <a:bodyPr/>
                    <a:lstStyle/>
                    <a:p>
                      <a:pPr algn="ctr"/>
                      <a:r>
                        <a:rPr lang="en-US" dirty="0" smtClean="0"/>
                        <a:t>MH (SSI)</a:t>
                      </a:r>
                      <a:endParaRPr lang="en-US" dirty="0"/>
                    </a:p>
                  </a:txBody>
                  <a:tcPr/>
                </a:tc>
                <a:tc>
                  <a:txBody>
                    <a:bodyPr/>
                    <a:lstStyle/>
                    <a:p>
                      <a:pPr algn="ctr"/>
                      <a:r>
                        <a:rPr lang="en-US" dirty="0" smtClean="0"/>
                        <a:t>Continuous</a:t>
                      </a:r>
                      <a:endParaRPr lang="en-US" dirty="0"/>
                    </a:p>
                  </a:txBody>
                  <a:tcPr/>
                </a:tc>
                <a:tc>
                  <a:txBody>
                    <a:bodyPr/>
                    <a:lstStyle/>
                    <a:p>
                      <a:pPr algn="ctr"/>
                      <a:r>
                        <a:rPr lang="en-US" dirty="0" smtClean="0"/>
                        <a:t>24 months</a:t>
                      </a:r>
                      <a:endParaRPr lang="en-US" dirty="0"/>
                    </a:p>
                  </a:txBody>
                  <a:tcPr/>
                </a:tc>
                <a:tc>
                  <a:txBody>
                    <a:bodyPr/>
                    <a:lstStyle/>
                    <a:p>
                      <a:pPr algn="ctr"/>
                      <a:r>
                        <a:rPr lang="en-US" dirty="0" smtClean="0"/>
                        <a:t>16</a:t>
                      </a:r>
                      <a:endParaRPr lang="en-US" dirty="0"/>
                    </a:p>
                  </a:txBody>
                  <a:tcPr/>
                </a:tc>
                <a:tc>
                  <a:txBody>
                    <a:bodyPr/>
                    <a:lstStyle/>
                    <a:p>
                      <a:pPr algn="ctr"/>
                      <a:r>
                        <a:rPr lang="en-US" b="1" dirty="0" smtClean="0"/>
                        <a:t>1</a:t>
                      </a:r>
                      <a:endParaRPr lang="en-US" b="1" dirty="0"/>
                    </a:p>
                  </a:txBody>
                  <a:tcPr/>
                </a:tc>
              </a:tr>
              <a:tr h="632637">
                <a:tc>
                  <a:txBody>
                    <a:bodyPr/>
                    <a:lstStyle/>
                    <a:p>
                      <a:pPr algn="ctr"/>
                      <a:r>
                        <a:rPr lang="en-US" dirty="0" smtClean="0"/>
                        <a:t>Mike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AODA (</a:t>
                      </a:r>
                      <a:r>
                        <a:rPr lang="en-US" dirty="0" err="1" smtClean="0"/>
                        <a:t>Ver</a:t>
                      </a:r>
                      <a:r>
                        <a:rPr lang="en-US" dirty="0" smtClean="0"/>
                        <a:t>)</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Continuous</a:t>
                      </a:r>
                    </a:p>
                    <a:p>
                      <a:pPr algn="ctr"/>
                      <a:endParaRPr lang="en-US" dirty="0"/>
                    </a:p>
                  </a:txBody>
                  <a:tcPr/>
                </a:tc>
                <a:tc>
                  <a:txBody>
                    <a:bodyPr/>
                    <a:lstStyle/>
                    <a:p>
                      <a:pPr algn="ctr"/>
                      <a:r>
                        <a:rPr lang="en-US" dirty="0" smtClean="0"/>
                        <a:t>20 months</a:t>
                      </a:r>
                      <a:endParaRPr lang="en-US" dirty="0"/>
                    </a:p>
                  </a:txBody>
                  <a:tcPr/>
                </a:tc>
                <a:tc>
                  <a:txBody>
                    <a:bodyPr/>
                    <a:lstStyle/>
                    <a:p>
                      <a:pPr algn="ctr"/>
                      <a:r>
                        <a:rPr lang="en-US" dirty="0" smtClean="0"/>
                        <a:t>12</a:t>
                      </a:r>
                      <a:endParaRPr lang="en-US" dirty="0"/>
                    </a:p>
                  </a:txBody>
                  <a:tcPr/>
                </a:tc>
                <a:tc>
                  <a:txBody>
                    <a:bodyPr/>
                    <a:lstStyle/>
                    <a:p>
                      <a:pPr algn="ctr"/>
                      <a:r>
                        <a:rPr lang="en-US" b="1" dirty="0" smtClean="0"/>
                        <a:t>2</a:t>
                      </a:r>
                      <a:endParaRPr lang="en-US" b="1"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2" name="TextBox 1"/>
          <p:cNvSpPr txBox="1"/>
          <p:nvPr/>
        </p:nvSpPr>
        <p:spPr>
          <a:xfrm>
            <a:off x="609600" y="152400"/>
            <a:ext cx="5867400" cy="369332"/>
          </a:xfrm>
          <a:prstGeom prst="rect">
            <a:avLst/>
          </a:prstGeom>
          <a:noFill/>
        </p:spPr>
        <p:txBody>
          <a:bodyPr wrap="square" rtlCol="0">
            <a:spAutoFit/>
          </a:bodyPr>
          <a:lstStyle/>
          <a:p>
            <a:r>
              <a:rPr lang="en-US" b="1" dirty="0" smtClean="0">
                <a:solidFill>
                  <a:srgbClr val="002060"/>
                </a:solidFill>
              </a:rPr>
              <a:t>Example #1:  Answers &amp; explanation</a:t>
            </a:r>
            <a:endParaRPr lang="en-US" b="1" dirty="0">
              <a:solidFill>
                <a:srgbClr val="002060"/>
              </a:solidFill>
            </a:endParaRPr>
          </a:p>
        </p:txBody>
      </p:sp>
      <p:sp>
        <p:nvSpPr>
          <p:cNvPr id="6" name="TextBox 5"/>
          <p:cNvSpPr txBox="1"/>
          <p:nvPr/>
        </p:nvSpPr>
        <p:spPr>
          <a:xfrm>
            <a:off x="381000" y="4114800"/>
            <a:ext cx="8534400" cy="1477328"/>
          </a:xfrm>
          <a:prstGeom prst="rect">
            <a:avLst/>
          </a:prstGeom>
          <a:noFill/>
        </p:spPr>
        <p:txBody>
          <a:bodyPr wrap="square" rtlCol="0">
            <a:spAutoFit/>
          </a:bodyPr>
          <a:lstStyle/>
          <a:p>
            <a:r>
              <a:rPr lang="en-US" dirty="0" smtClean="0"/>
              <a:t>Identify those with longest history of homelessness (&gt;12 months vs. &lt;12 months)</a:t>
            </a:r>
          </a:p>
          <a:p>
            <a:r>
              <a:rPr lang="en-US" dirty="0" smtClean="0">
                <a:solidFill>
                  <a:srgbClr val="FF0000"/>
                </a:solidFill>
              </a:rPr>
              <a:t>Carl (24 months) </a:t>
            </a:r>
            <a:r>
              <a:rPr lang="en-US" dirty="0" smtClean="0"/>
              <a:t>vs. Mike (20 months) vs. John (13 months)</a:t>
            </a:r>
          </a:p>
          <a:p>
            <a:endParaRPr lang="en-US" dirty="0"/>
          </a:p>
          <a:p>
            <a:r>
              <a:rPr lang="en-US" dirty="0" smtClean="0"/>
              <a:t>What if Carl &amp; Mike &amp; John had same length (20 months), then look at acuity score.</a:t>
            </a:r>
          </a:p>
          <a:p>
            <a:r>
              <a:rPr lang="en-US" dirty="0" smtClean="0"/>
              <a:t>Carl (VI-SPDAT 16) vs. Mike (</a:t>
            </a:r>
            <a:r>
              <a:rPr lang="en-US" dirty="0"/>
              <a:t>VI-SPDAT </a:t>
            </a:r>
            <a:r>
              <a:rPr lang="en-US" dirty="0" smtClean="0"/>
              <a:t>12) vs. </a:t>
            </a:r>
            <a:r>
              <a:rPr lang="en-US" dirty="0" smtClean="0">
                <a:solidFill>
                  <a:srgbClr val="FF0000"/>
                </a:solidFill>
              </a:rPr>
              <a:t>John (</a:t>
            </a:r>
            <a:r>
              <a:rPr lang="en-US" dirty="0">
                <a:solidFill>
                  <a:srgbClr val="FF0000"/>
                </a:solidFill>
              </a:rPr>
              <a:t>VI-SPDAT </a:t>
            </a:r>
            <a:r>
              <a:rPr lang="en-US" dirty="0" smtClean="0">
                <a:solidFill>
                  <a:srgbClr val="FF0000"/>
                </a:solidFill>
              </a:rPr>
              <a:t>18)</a:t>
            </a:r>
            <a:endParaRPr lang="en-US" dirty="0">
              <a:solidFill>
                <a:srgbClr val="FF0000"/>
              </a:solidFill>
            </a:endParaRPr>
          </a:p>
        </p:txBody>
      </p:sp>
    </p:spTree>
    <p:extLst>
      <p:ext uri="{BB962C8B-B14F-4D97-AF65-F5344CB8AC3E}">
        <p14:creationId xmlns:p14="http://schemas.microsoft.com/office/powerpoint/2010/main" val="112089671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715962"/>
          </a:xfrm>
        </p:spPr>
        <p:txBody>
          <a:bodyPr>
            <a:normAutofit/>
          </a:bodyPr>
          <a:lstStyle/>
          <a:p>
            <a:pPr algn="l"/>
            <a:r>
              <a:rPr lang="en-US" sz="3200" b="1" dirty="0" smtClean="0">
                <a:solidFill>
                  <a:srgbClr val="002060"/>
                </a:solidFill>
              </a:rPr>
              <a:t>Example #2</a:t>
            </a:r>
            <a:endParaRPr lang="en-US" sz="3200" b="1" dirty="0">
              <a:solidFill>
                <a:srgbClr val="002060"/>
              </a:solidFill>
            </a:endParaRPr>
          </a:p>
        </p:txBody>
      </p:sp>
      <p:sp>
        <p:nvSpPr>
          <p:cNvPr id="5" name="Content Placeholder 4"/>
          <p:cNvSpPr>
            <a:spLocks noGrp="1"/>
          </p:cNvSpPr>
          <p:nvPr>
            <p:ph idx="1"/>
          </p:nvPr>
        </p:nvSpPr>
        <p:spPr>
          <a:xfrm>
            <a:off x="457200" y="1219200"/>
            <a:ext cx="8229600" cy="5334000"/>
          </a:xfrm>
        </p:spPr>
        <p:txBody>
          <a:bodyPr>
            <a:normAutofit fontScale="70000" lnSpcReduction="20000"/>
          </a:bodyPr>
          <a:lstStyle/>
          <a:p>
            <a:r>
              <a:rPr lang="en-US" dirty="0" smtClean="0"/>
              <a:t>You have 1 open bed in your PSH program.</a:t>
            </a:r>
          </a:p>
          <a:p>
            <a:r>
              <a:rPr lang="en-US" dirty="0" smtClean="0"/>
              <a:t>You have 4 applicants:</a:t>
            </a:r>
          </a:p>
          <a:p>
            <a:pPr lvl="1"/>
            <a:r>
              <a:rPr lang="en-US" dirty="0" smtClean="0"/>
              <a:t>Sally:</a:t>
            </a:r>
          </a:p>
          <a:p>
            <a:pPr lvl="2"/>
            <a:r>
              <a:rPr lang="en-US" dirty="0" smtClean="0"/>
              <a:t>Has been bouncing between shelter and her car for the last 20 months. Her VI-SPDAT score is 16. She has a disability verification for mental health.</a:t>
            </a:r>
          </a:p>
          <a:p>
            <a:pPr lvl="1"/>
            <a:r>
              <a:rPr lang="en-US" dirty="0" smtClean="0"/>
              <a:t>Ann:</a:t>
            </a:r>
          </a:p>
          <a:p>
            <a:pPr lvl="2"/>
            <a:r>
              <a:rPr lang="en-US" dirty="0" smtClean="0"/>
              <a:t>Has been staying in a shelter for the last 30 days. </a:t>
            </a:r>
            <a:r>
              <a:rPr lang="en-US" dirty="0"/>
              <a:t>Before this episode, </a:t>
            </a:r>
            <a:r>
              <a:rPr lang="en-US" dirty="0" smtClean="0"/>
              <a:t>she </a:t>
            </a:r>
            <a:r>
              <a:rPr lang="en-US" dirty="0"/>
              <a:t>has been homeless 3 other times in the last 2 years </a:t>
            </a:r>
            <a:r>
              <a:rPr lang="en-US" dirty="0" smtClean="0"/>
              <a:t>(for a total of 8 months).  Her VI-SPDAT score is 20. She has a disability verification signed for AODA.</a:t>
            </a:r>
          </a:p>
          <a:p>
            <a:pPr lvl="1"/>
            <a:r>
              <a:rPr lang="en-US" dirty="0" smtClean="0"/>
              <a:t>Beth:</a:t>
            </a:r>
          </a:p>
          <a:p>
            <a:pPr lvl="2"/>
            <a:r>
              <a:rPr lang="en-US" dirty="0" smtClean="0"/>
              <a:t>Has been sleeping at a drop in shelter for the last 8 months. Six months before, she slept in a shelter for 1 week.  Six months before that, she spent 3 nights in her car.  Three months before that, she spent 30 days in a shelter. Her VI-SPDAT score is 17.  She receives SSI for mental health.</a:t>
            </a:r>
          </a:p>
          <a:p>
            <a:pPr lvl="1"/>
            <a:r>
              <a:rPr lang="en-US" dirty="0" smtClean="0"/>
              <a:t>Megan:</a:t>
            </a:r>
          </a:p>
          <a:p>
            <a:pPr lvl="2"/>
            <a:r>
              <a:rPr lang="en-US" dirty="0" smtClean="0"/>
              <a:t>Has been staying in a shelter for 12 months. Before that, she was staying in her car for 1 week. Her VI-SPDAT score is 13. She receives SSI for AODA and mental health.</a:t>
            </a:r>
          </a:p>
          <a:p>
            <a:pPr lvl="2"/>
            <a:endParaRPr lang="en-US" dirty="0"/>
          </a:p>
          <a:p>
            <a:pPr marL="914400" lvl="2" indent="0">
              <a:buNone/>
            </a:pP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358381056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5" name="Title 4"/>
          <p:cNvSpPr>
            <a:spLocks noGrp="1"/>
          </p:cNvSpPr>
          <p:nvPr>
            <p:ph type="title"/>
          </p:nvPr>
        </p:nvSpPr>
        <p:spPr/>
        <p:txBody>
          <a:bodyPr>
            <a:normAutofit/>
          </a:bodyPr>
          <a:lstStyle/>
          <a:p>
            <a:pPr algn="l"/>
            <a:r>
              <a:rPr lang="en-US" sz="3200" b="1" dirty="0" smtClean="0">
                <a:solidFill>
                  <a:srgbClr val="002060"/>
                </a:solidFill>
              </a:rPr>
              <a:t>Training Objectives</a:t>
            </a:r>
            <a:endParaRPr lang="en-US" sz="3200" b="1" dirty="0">
              <a:solidFill>
                <a:srgbClr val="002060"/>
              </a:solidFill>
            </a:endParaRPr>
          </a:p>
        </p:txBody>
      </p:sp>
      <p:sp>
        <p:nvSpPr>
          <p:cNvPr id="6" name="Subtitle 5"/>
          <p:cNvSpPr>
            <a:spLocks noGrp="1"/>
          </p:cNvSpPr>
          <p:nvPr>
            <p:ph idx="1"/>
          </p:nvPr>
        </p:nvSpPr>
        <p:spPr/>
        <p:txBody>
          <a:bodyPr>
            <a:normAutofit lnSpcReduction="10000"/>
          </a:bodyPr>
          <a:lstStyle/>
          <a:p>
            <a:pPr algn="l">
              <a:buFont typeface="Wingdings" panose="05000000000000000000" pitchFamily="2" charset="2"/>
              <a:buChar char="ü"/>
            </a:pPr>
            <a:r>
              <a:rPr lang="en-US" dirty="0" smtClean="0">
                <a:solidFill>
                  <a:schemeClr val="tx1">
                    <a:lumMod val="95000"/>
                    <a:lumOff val="5000"/>
                  </a:schemeClr>
                </a:solidFill>
              </a:rPr>
              <a:t>What is prioritization?</a:t>
            </a:r>
          </a:p>
          <a:p>
            <a:pPr algn="l">
              <a:buFont typeface="Wingdings" panose="05000000000000000000" pitchFamily="2" charset="2"/>
              <a:buChar char="ü"/>
            </a:pPr>
            <a:endParaRPr lang="en-US" dirty="0" smtClean="0">
              <a:solidFill>
                <a:schemeClr val="tx1">
                  <a:lumMod val="95000"/>
                  <a:lumOff val="5000"/>
                </a:schemeClr>
              </a:solidFill>
            </a:endParaRPr>
          </a:p>
          <a:p>
            <a:pPr algn="l">
              <a:buFont typeface="Wingdings" panose="05000000000000000000" pitchFamily="2" charset="2"/>
              <a:buChar char="ü"/>
            </a:pPr>
            <a:r>
              <a:rPr lang="en-US" dirty="0" smtClean="0">
                <a:solidFill>
                  <a:schemeClr val="tx1">
                    <a:lumMod val="95000"/>
                    <a:lumOff val="5000"/>
                  </a:schemeClr>
                </a:solidFill>
              </a:rPr>
              <a:t>How will prioritization work for my PSH program and what are the recordkeeping requirements? </a:t>
            </a:r>
          </a:p>
          <a:p>
            <a:pPr marL="0" indent="0" algn="l">
              <a:buNone/>
            </a:pPr>
            <a:endParaRPr lang="en-US" dirty="0" smtClean="0">
              <a:solidFill>
                <a:schemeClr val="tx1">
                  <a:lumMod val="95000"/>
                  <a:lumOff val="5000"/>
                </a:schemeClr>
              </a:solidFill>
            </a:endParaRPr>
          </a:p>
          <a:p>
            <a:pPr algn="l">
              <a:buFont typeface="Wingdings" panose="05000000000000000000" pitchFamily="2" charset="2"/>
              <a:buChar char="ü"/>
            </a:pPr>
            <a:r>
              <a:rPr lang="en-US" dirty="0" smtClean="0">
                <a:solidFill>
                  <a:schemeClr val="tx1">
                    <a:lumMod val="95000"/>
                    <a:lumOff val="5000"/>
                  </a:schemeClr>
                </a:solidFill>
              </a:rPr>
              <a:t>How will prioritization work for my TH program and what are the recordkeeping requirements?</a:t>
            </a:r>
          </a:p>
          <a:p>
            <a:pPr marL="0" indent="0" algn="l">
              <a:buNone/>
            </a:pPr>
            <a:endParaRPr lang="en-US" dirty="0" smtClean="0">
              <a:solidFill>
                <a:schemeClr val="tx1">
                  <a:lumMod val="95000"/>
                  <a:lumOff val="5000"/>
                </a:schemeClr>
              </a:solidFill>
            </a:endParaRPr>
          </a:p>
          <a:p>
            <a:pPr marL="0" indent="0" algn="l">
              <a:buNone/>
            </a:pPr>
            <a:endParaRPr lang="en-US" dirty="0" smtClean="0">
              <a:solidFill>
                <a:schemeClr val="tx1">
                  <a:lumMod val="95000"/>
                  <a:lumOff val="5000"/>
                </a:schemeClr>
              </a:solidFill>
            </a:endParaRPr>
          </a:p>
          <a:p>
            <a:pPr marL="514350" indent="-514350" algn="l">
              <a:buFont typeface="+mj-lt"/>
              <a:buAutoNum type="arabicPeriod"/>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56090877"/>
              </p:ext>
            </p:extLst>
          </p:nvPr>
        </p:nvGraphicFramePr>
        <p:xfrm>
          <a:off x="457200" y="1066800"/>
          <a:ext cx="8229600" cy="3479181"/>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Meet the CH </a:t>
                      </a:r>
                      <a:r>
                        <a:rPr lang="en-US" dirty="0" err="1" smtClean="0"/>
                        <a:t>def</a:t>
                      </a:r>
                      <a:r>
                        <a:rPr lang="en-US" dirty="0" smtClean="0"/>
                        <a:t>?</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702527">
                <a:tc>
                  <a:txBody>
                    <a:bodyPr/>
                    <a:lstStyle/>
                    <a:p>
                      <a:pPr algn="ctr"/>
                      <a:r>
                        <a:rPr lang="en-US" dirty="0" smtClean="0"/>
                        <a:t>Sally</a:t>
                      </a:r>
                      <a:endParaRPr lang="en-US" dirty="0"/>
                    </a:p>
                  </a:txBody>
                  <a:tcPr/>
                </a:tc>
                <a:tc>
                  <a:txBody>
                    <a:bodyPr/>
                    <a:lstStyle/>
                    <a:p>
                      <a:pPr algn="ctr"/>
                      <a:r>
                        <a:rPr lang="en-US" dirty="0" smtClean="0"/>
                        <a:t>MH (</a:t>
                      </a:r>
                      <a:r>
                        <a:rPr lang="en-US" dirty="0" err="1" smtClean="0"/>
                        <a:t>Ver</a:t>
                      </a:r>
                      <a:r>
                        <a:rPr lang="en-US" dirty="0" smtClean="0"/>
                        <a:t>)</a:t>
                      </a:r>
                      <a:endParaRPr lang="en-US" dirty="0"/>
                    </a:p>
                  </a:txBody>
                  <a:tcPr/>
                </a:tc>
                <a:tc>
                  <a:txBody>
                    <a:bodyPr/>
                    <a:lstStyle/>
                    <a:p>
                      <a:pPr algn="ctr"/>
                      <a:r>
                        <a:rPr lang="en-US" dirty="0" smtClean="0"/>
                        <a:t>Continuous</a:t>
                      </a:r>
                      <a:endParaRPr lang="en-US" dirty="0"/>
                    </a:p>
                  </a:txBody>
                  <a:tcPr/>
                </a:tc>
                <a:tc>
                  <a:txBody>
                    <a:bodyPr/>
                    <a:lstStyle/>
                    <a:p>
                      <a:pPr algn="ctr"/>
                      <a:r>
                        <a:rPr lang="en-US" dirty="0" smtClean="0"/>
                        <a:t>20 months</a:t>
                      </a:r>
                      <a:endParaRPr lang="en-US" dirty="0"/>
                    </a:p>
                  </a:txBody>
                  <a:tcPr/>
                </a:tc>
                <a:tc>
                  <a:txBody>
                    <a:bodyPr/>
                    <a:lstStyle/>
                    <a:p>
                      <a:pPr algn="ctr"/>
                      <a:r>
                        <a:rPr lang="en-US" dirty="0" smtClean="0"/>
                        <a:t>16</a:t>
                      </a:r>
                      <a:endParaRPr lang="en-US" dirty="0"/>
                    </a:p>
                  </a:txBody>
                  <a:tcPr/>
                </a:tc>
                <a:tc>
                  <a:txBody>
                    <a:bodyPr/>
                    <a:lstStyle/>
                    <a:p>
                      <a:pPr algn="ctr"/>
                      <a:endParaRPr lang="en-US" dirty="0"/>
                    </a:p>
                  </a:txBody>
                  <a:tcPr/>
                </a:tc>
              </a:tr>
              <a:tr h="702527">
                <a:tc>
                  <a:txBody>
                    <a:bodyPr/>
                    <a:lstStyle/>
                    <a:p>
                      <a:pPr algn="ctr"/>
                      <a:r>
                        <a:rPr lang="en-US" dirty="0" smtClean="0"/>
                        <a:t>Ann</a:t>
                      </a:r>
                      <a:endParaRPr lang="en-US" dirty="0"/>
                    </a:p>
                  </a:txBody>
                  <a:tcPr/>
                </a:tc>
                <a:tc>
                  <a:txBody>
                    <a:bodyPr/>
                    <a:lstStyle/>
                    <a:p>
                      <a:pPr algn="ctr"/>
                      <a:r>
                        <a:rPr lang="en-US" dirty="0" smtClean="0"/>
                        <a:t>AODA (</a:t>
                      </a:r>
                      <a:r>
                        <a:rPr lang="en-US" dirty="0" err="1" smtClean="0"/>
                        <a:t>Ver</a:t>
                      </a:r>
                      <a:r>
                        <a:rPr lang="en-US" dirty="0" smtClean="0"/>
                        <a:t>)</a:t>
                      </a:r>
                      <a:endParaRPr lang="en-US" dirty="0"/>
                    </a:p>
                  </a:txBody>
                  <a:tcPr/>
                </a:tc>
                <a:tc>
                  <a:txBody>
                    <a:bodyPr/>
                    <a:lstStyle/>
                    <a:p>
                      <a:pPr algn="ctr"/>
                      <a:r>
                        <a:rPr lang="en-US" dirty="0" smtClean="0"/>
                        <a:t>Episodes</a:t>
                      </a:r>
                      <a:endParaRPr lang="en-US" dirty="0"/>
                    </a:p>
                  </a:txBody>
                  <a:tcPr/>
                </a:tc>
                <a:tc>
                  <a:txBody>
                    <a:bodyPr/>
                    <a:lstStyle/>
                    <a:p>
                      <a:pPr algn="ctr"/>
                      <a:r>
                        <a:rPr lang="en-US" dirty="0" smtClean="0"/>
                        <a:t>8 months</a:t>
                      </a:r>
                      <a:endParaRPr lang="en-US" dirty="0"/>
                    </a:p>
                  </a:txBody>
                  <a:tcPr/>
                </a:tc>
                <a:tc>
                  <a:txBody>
                    <a:bodyPr/>
                    <a:lstStyle/>
                    <a:p>
                      <a:pPr algn="ctr"/>
                      <a:r>
                        <a:rPr lang="en-US" dirty="0" smtClean="0"/>
                        <a:t>20</a:t>
                      </a:r>
                      <a:endParaRPr lang="en-US" dirty="0"/>
                    </a:p>
                  </a:txBody>
                  <a:tcPr/>
                </a:tc>
                <a:tc>
                  <a:txBody>
                    <a:bodyPr/>
                    <a:lstStyle/>
                    <a:p>
                      <a:pPr algn="ctr"/>
                      <a:endParaRPr lang="en-US" dirty="0"/>
                    </a:p>
                  </a:txBody>
                  <a:tcPr/>
                </a:tc>
              </a:tr>
              <a:tr h="702527">
                <a:tc>
                  <a:txBody>
                    <a:bodyPr/>
                    <a:lstStyle/>
                    <a:p>
                      <a:pPr algn="ctr"/>
                      <a:r>
                        <a:rPr lang="en-US" dirty="0" smtClean="0"/>
                        <a:t>Beth</a:t>
                      </a:r>
                      <a:endParaRPr lang="en-US" dirty="0"/>
                    </a:p>
                  </a:txBody>
                  <a:tcPr/>
                </a:tc>
                <a:tc>
                  <a:txBody>
                    <a:bodyPr/>
                    <a:lstStyle/>
                    <a:p>
                      <a:pPr algn="ctr"/>
                      <a:r>
                        <a:rPr lang="en-US" dirty="0" smtClean="0"/>
                        <a:t>MH (SSI)</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Episodes</a:t>
                      </a:r>
                    </a:p>
                    <a:p>
                      <a:pPr algn="ctr"/>
                      <a:endParaRPr lang="en-US" dirty="0"/>
                    </a:p>
                  </a:txBody>
                  <a:tcPr/>
                </a:tc>
                <a:tc>
                  <a:txBody>
                    <a:bodyPr/>
                    <a:lstStyle/>
                    <a:p>
                      <a:pPr algn="ctr"/>
                      <a:r>
                        <a:rPr lang="en-US" dirty="0" smtClean="0"/>
                        <a:t>11 months</a:t>
                      </a:r>
                      <a:endParaRPr lang="en-US" dirty="0"/>
                    </a:p>
                  </a:txBody>
                  <a:tcPr/>
                </a:tc>
                <a:tc>
                  <a:txBody>
                    <a:bodyPr/>
                    <a:lstStyle/>
                    <a:p>
                      <a:pPr algn="ctr"/>
                      <a:r>
                        <a:rPr lang="en-US" dirty="0" smtClean="0"/>
                        <a:t>17</a:t>
                      </a:r>
                      <a:endParaRPr lang="en-US" dirty="0"/>
                    </a:p>
                  </a:txBody>
                  <a:tcPr/>
                </a:tc>
                <a:tc>
                  <a:txBody>
                    <a:bodyPr/>
                    <a:lstStyle/>
                    <a:p>
                      <a:pPr algn="ctr"/>
                      <a:endParaRPr lang="en-US" dirty="0"/>
                    </a:p>
                  </a:txBody>
                  <a:tcPr/>
                </a:tc>
              </a:tr>
              <a:tr h="702527">
                <a:tc>
                  <a:txBody>
                    <a:bodyPr/>
                    <a:lstStyle/>
                    <a:p>
                      <a:pPr algn="ctr"/>
                      <a:r>
                        <a:rPr lang="en-US" dirty="0" smtClean="0"/>
                        <a:t>Megan</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AODA &amp; MH (SSI)</a:t>
                      </a:r>
                      <a:endParaRPr lang="en-US" dirty="0"/>
                    </a:p>
                  </a:txBody>
                  <a:tcPr/>
                </a:tc>
                <a:tc>
                  <a:txBody>
                    <a:bodyPr/>
                    <a:lstStyle/>
                    <a:p>
                      <a:pPr algn="ctr"/>
                      <a:r>
                        <a:rPr lang="en-US" dirty="0" smtClean="0"/>
                        <a:t>Continuous</a:t>
                      </a:r>
                    </a:p>
                    <a:p>
                      <a:pPr algn="ctr"/>
                      <a:endParaRPr lang="en-US" dirty="0"/>
                    </a:p>
                  </a:txBody>
                  <a:tcPr/>
                </a:tc>
                <a:tc>
                  <a:txBody>
                    <a:bodyPr/>
                    <a:lstStyle/>
                    <a:p>
                      <a:pPr algn="ctr"/>
                      <a:r>
                        <a:rPr lang="en-US" dirty="0" smtClean="0"/>
                        <a:t>13 months</a:t>
                      </a:r>
                      <a:endParaRPr lang="en-US" dirty="0"/>
                    </a:p>
                  </a:txBody>
                  <a:tcPr/>
                </a:tc>
                <a:tc>
                  <a:txBody>
                    <a:bodyPr/>
                    <a:lstStyle/>
                    <a:p>
                      <a:pPr algn="ctr"/>
                      <a:r>
                        <a:rPr lang="en-US" dirty="0" smtClean="0"/>
                        <a:t>13</a:t>
                      </a:r>
                      <a:endParaRPr lang="en-US" dirty="0"/>
                    </a:p>
                  </a:txBody>
                  <a:tcPr/>
                </a:tc>
                <a:tc>
                  <a:txBody>
                    <a:bodyPr/>
                    <a:lstStyle/>
                    <a:p>
                      <a:pPr algn="ct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67290067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70102804"/>
              </p:ext>
            </p:extLst>
          </p:nvPr>
        </p:nvGraphicFramePr>
        <p:xfrm>
          <a:off x="457200" y="1066800"/>
          <a:ext cx="8229600" cy="2942807"/>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Meet the CH </a:t>
                      </a:r>
                      <a:r>
                        <a:rPr lang="en-US" dirty="0" err="1" smtClean="0"/>
                        <a:t>def</a:t>
                      </a:r>
                      <a:r>
                        <a:rPr lang="en-US" dirty="0" smtClean="0"/>
                        <a:t>?</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473927">
                <a:tc>
                  <a:txBody>
                    <a:bodyPr/>
                    <a:lstStyle/>
                    <a:p>
                      <a:pPr algn="ctr"/>
                      <a:r>
                        <a:rPr lang="en-US" dirty="0" smtClean="0"/>
                        <a:t>Sally</a:t>
                      </a:r>
                      <a:endParaRPr lang="en-US" dirty="0"/>
                    </a:p>
                  </a:txBody>
                  <a:tcPr/>
                </a:tc>
                <a:tc>
                  <a:txBody>
                    <a:bodyPr/>
                    <a:lstStyle/>
                    <a:p>
                      <a:pPr algn="ctr"/>
                      <a:r>
                        <a:rPr lang="en-US" dirty="0" smtClean="0"/>
                        <a:t>MH (</a:t>
                      </a:r>
                      <a:r>
                        <a:rPr lang="en-US" dirty="0" err="1" smtClean="0"/>
                        <a:t>Ver</a:t>
                      </a:r>
                      <a:r>
                        <a:rPr lang="en-US" dirty="0" smtClean="0"/>
                        <a:t>)</a:t>
                      </a:r>
                      <a:endParaRPr lang="en-US" dirty="0"/>
                    </a:p>
                  </a:txBody>
                  <a:tcPr/>
                </a:tc>
                <a:tc>
                  <a:txBody>
                    <a:bodyPr/>
                    <a:lstStyle/>
                    <a:p>
                      <a:pPr algn="ctr"/>
                      <a:r>
                        <a:rPr lang="en-US" dirty="0" smtClean="0"/>
                        <a:t>Continuous</a:t>
                      </a:r>
                      <a:endParaRPr lang="en-US" dirty="0"/>
                    </a:p>
                  </a:txBody>
                  <a:tcPr/>
                </a:tc>
                <a:tc>
                  <a:txBody>
                    <a:bodyPr/>
                    <a:lstStyle/>
                    <a:p>
                      <a:pPr algn="ctr"/>
                      <a:r>
                        <a:rPr lang="en-US" dirty="0" smtClean="0"/>
                        <a:t>20 months</a:t>
                      </a:r>
                      <a:endParaRPr lang="en-US" dirty="0"/>
                    </a:p>
                  </a:txBody>
                  <a:tcPr/>
                </a:tc>
                <a:tc>
                  <a:txBody>
                    <a:bodyPr/>
                    <a:lstStyle/>
                    <a:p>
                      <a:pPr algn="ctr"/>
                      <a:r>
                        <a:rPr lang="en-US" dirty="0" smtClean="0"/>
                        <a:t>16</a:t>
                      </a:r>
                      <a:endParaRPr lang="en-US" dirty="0"/>
                    </a:p>
                  </a:txBody>
                  <a:tcPr/>
                </a:tc>
                <a:tc>
                  <a:txBody>
                    <a:bodyPr/>
                    <a:lstStyle/>
                    <a:p>
                      <a:pPr algn="ctr"/>
                      <a:r>
                        <a:rPr lang="en-US" dirty="0" smtClean="0"/>
                        <a:t>1</a:t>
                      </a:r>
                      <a:endParaRPr lang="en-US" dirty="0"/>
                    </a:p>
                  </a:txBody>
                  <a:tcPr/>
                </a:tc>
              </a:tr>
              <a:tr h="457200">
                <a:tc>
                  <a:txBody>
                    <a:bodyPr/>
                    <a:lstStyle/>
                    <a:p>
                      <a:pPr algn="ctr"/>
                      <a:r>
                        <a:rPr lang="en-US" dirty="0" smtClean="0"/>
                        <a:t>Ann</a:t>
                      </a:r>
                      <a:endParaRPr lang="en-US" dirty="0"/>
                    </a:p>
                  </a:txBody>
                  <a:tcPr/>
                </a:tc>
                <a:tc>
                  <a:txBody>
                    <a:bodyPr/>
                    <a:lstStyle/>
                    <a:p>
                      <a:pPr algn="ctr"/>
                      <a:r>
                        <a:rPr lang="en-US" dirty="0" smtClean="0"/>
                        <a:t>AODA (</a:t>
                      </a:r>
                      <a:r>
                        <a:rPr lang="en-US" dirty="0" err="1" smtClean="0"/>
                        <a:t>Ver</a:t>
                      </a:r>
                      <a:r>
                        <a:rPr lang="en-US" dirty="0" smtClean="0"/>
                        <a:t>)</a:t>
                      </a:r>
                      <a:endParaRPr lang="en-US" dirty="0"/>
                    </a:p>
                  </a:txBody>
                  <a:tcPr/>
                </a:tc>
                <a:tc>
                  <a:txBody>
                    <a:bodyPr/>
                    <a:lstStyle/>
                    <a:p>
                      <a:pPr algn="ctr"/>
                      <a:r>
                        <a:rPr lang="en-US" dirty="0" smtClean="0"/>
                        <a:t>Episodes</a:t>
                      </a:r>
                      <a:endParaRPr lang="en-US" dirty="0"/>
                    </a:p>
                  </a:txBody>
                  <a:tcPr/>
                </a:tc>
                <a:tc>
                  <a:txBody>
                    <a:bodyPr/>
                    <a:lstStyle/>
                    <a:p>
                      <a:pPr algn="ctr"/>
                      <a:r>
                        <a:rPr lang="en-US" dirty="0" smtClean="0"/>
                        <a:t>8 months</a:t>
                      </a:r>
                      <a:endParaRPr lang="en-US" dirty="0"/>
                    </a:p>
                  </a:txBody>
                  <a:tcPr/>
                </a:tc>
                <a:tc>
                  <a:txBody>
                    <a:bodyPr/>
                    <a:lstStyle/>
                    <a:p>
                      <a:pPr algn="ctr"/>
                      <a:r>
                        <a:rPr lang="en-US" dirty="0" smtClean="0"/>
                        <a:t>20</a:t>
                      </a:r>
                      <a:endParaRPr lang="en-US" dirty="0"/>
                    </a:p>
                  </a:txBody>
                  <a:tcPr/>
                </a:tc>
                <a:tc>
                  <a:txBody>
                    <a:bodyPr/>
                    <a:lstStyle/>
                    <a:p>
                      <a:pPr algn="ctr"/>
                      <a:r>
                        <a:rPr lang="en-US" dirty="0" smtClean="0"/>
                        <a:t>3</a:t>
                      </a:r>
                      <a:endParaRPr lang="en-US" dirty="0"/>
                    </a:p>
                  </a:txBody>
                  <a:tcPr/>
                </a:tc>
              </a:tr>
              <a:tr h="381000">
                <a:tc>
                  <a:txBody>
                    <a:bodyPr/>
                    <a:lstStyle/>
                    <a:p>
                      <a:pPr algn="ctr"/>
                      <a:r>
                        <a:rPr lang="en-US" dirty="0" smtClean="0"/>
                        <a:t>Beth</a:t>
                      </a:r>
                      <a:endParaRPr lang="en-US" dirty="0"/>
                    </a:p>
                  </a:txBody>
                  <a:tcPr/>
                </a:tc>
                <a:tc>
                  <a:txBody>
                    <a:bodyPr/>
                    <a:lstStyle/>
                    <a:p>
                      <a:pPr algn="ctr"/>
                      <a:r>
                        <a:rPr lang="en-US" dirty="0" smtClean="0"/>
                        <a:t>MH (SSI)</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Episodes</a:t>
                      </a:r>
                    </a:p>
                    <a:p>
                      <a:pPr algn="ctr"/>
                      <a:endParaRPr lang="en-US" dirty="0"/>
                    </a:p>
                  </a:txBody>
                  <a:tcPr/>
                </a:tc>
                <a:tc>
                  <a:txBody>
                    <a:bodyPr/>
                    <a:lstStyle/>
                    <a:p>
                      <a:pPr algn="ctr"/>
                      <a:r>
                        <a:rPr lang="en-US" dirty="0" smtClean="0"/>
                        <a:t>11 months</a:t>
                      </a:r>
                      <a:endParaRPr lang="en-US" dirty="0"/>
                    </a:p>
                  </a:txBody>
                  <a:tcPr/>
                </a:tc>
                <a:tc>
                  <a:txBody>
                    <a:bodyPr/>
                    <a:lstStyle/>
                    <a:p>
                      <a:pPr algn="ctr"/>
                      <a:r>
                        <a:rPr lang="en-US" dirty="0" smtClean="0"/>
                        <a:t>17</a:t>
                      </a:r>
                      <a:endParaRPr lang="en-US" dirty="0"/>
                    </a:p>
                  </a:txBody>
                  <a:tcPr/>
                </a:tc>
                <a:tc>
                  <a:txBody>
                    <a:bodyPr/>
                    <a:lstStyle/>
                    <a:p>
                      <a:pPr algn="ctr"/>
                      <a:r>
                        <a:rPr lang="en-US" dirty="0" smtClean="0"/>
                        <a:t>4</a:t>
                      </a:r>
                      <a:endParaRPr lang="en-US" dirty="0"/>
                    </a:p>
                  </a:txBody>
                  <a:tcPr/>
                </a:tc>
              </a:tr>
              <a:tr h="702527">
                <a:tc>
                  <a:txBody>
                    <a:bodyPr/>
                    <a:lstStyle/>
                    <a:p>
                      <a:pPr algn="ctr"/>
                      <a:r>
                        <a:rPr lang="en-US" dirty="0" smtClean="0"/>
                        <a:t>Megan</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AODA &amp; MH (SSI)</a:t>
                      </a:r>
                      <a:endParaRPr lang="en-US" dirty="0"/>
                    </a:p>
                  </a:txBody>
                  <a:tcPr/>
                </a:tc>
                <a:tc>
                  <a:txBody>
                    <a:bodyPr/>
                    <a:lstStyle/>
                    <a:p>
                      <a:pPr algn="ctr"/>
                      <a:r>
                        <a:rPr lang="en-US" dirty="0" smtClean="0"/>
                        <a:t>Continuous</a:t>
                      </a:r>
                    </a:p>
                    <a:p>
                      <a:pPr algn="ctr"/>
                      <a:endParaRPr lang="en-US" dirty="0"/>
                    </a:p>
                  </a:txBody>
                  <a:tcPr/>
                </a:tc>
                <a:tc>
                  <a:txBody>
                    <a:bodyPr/>
                    <a:lstStyle/>
                    <a:p>
                      <a:pPr algn="ctr"/>
                      <a:r>
                        <a:rPr lang="en-US" dirty="0" smtClean="0"/>
                        <a:t>13 months</a:t>
                      </a:r>
                      <a:endParaRPr lang="en-US" dirty="0"/>
                    </a:p>
                  </a:txBody>
                  <a:tcPr/>
                </a:tc>
                <a:tc>
                  <a:txBody>
                    <a:bodyPr/>
                    <a:lstStyle/>
                    <a:p>
                      <a:pPr algn="ctr"/>
                      <a:r>
                        <a:rPr lang="en-US" dirty="0" smtClean="0"/>
                        <a:t>13</a:t>
                      </a:r>
                      <a:endParaRPr lang="en-US" dirty="0"/>
                    </a:p>
                  </a:txBody>
                  <a:tcPr/>
                </a:tc>
                <a:tc>
                  <a:txBody>
                    <a:bodyPr/>
                    <a:lstStyle/>
                    <a:p>
                      <a:pPr algn="ctr"/>
                      <a:r>
                        <a:rPr lang="en-US" dirty="0" smtClean="0"/>
                        <a:t>2</a:t>
                      </a: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2" name="TextBox 1"/>
          <p:cNvSpPr txBox="1"/>
          <p:nvPr/>
        </p:nvSpPr>
        <p:spPr>
          <a:xfrm>
            <a:off x="533400" y="152400"/>
            <a:ext cx="5181600" cy="369332"/>
          </a:xfrm>
          <a:prstGeom prst="rect">
            <a:avLst/>
          </a:prstGeom>
          <a:noFill/>
        </p:spPr>
        <p:txBody>
          <a:bodyPr wrap="square" rtlCol="0">
            <a:spAutoFit/>
          </a:bodyPr>
          <a:lstStyle/>
          <a:p>
            <a:r>
              <a:rPr lang="en-US" b="1" dirty="0" smtClean="0">
                <a:solidFill>
                  <a:srgbClr val="002060"/>
                </a:solidFill>
              </a:rPr>
              <a:t>Example #2: Answer &amp; explanation</a:t>
            </a:r>
            <a:endParaRPr lang="en-US" b="1" dirty="0">
              <a:solidFill>
                <a:srgbClr val="002060"/>
              </a:solidFill>
            </a:endParaRPr>
          </a:p>
        </p:txBody>
      </p:sp>
      <p:sp>
        <p:nvSpPr>
          <p:cNvPr id="3" name="TextBox 2"/>
          <p:cNvSpPr txBox="1"/>
          <p:nvPr/>
        </p:nvSpPr>
        <p:spPr>
          <a:xfrm>
            <a:off x="457200" y="4191000"/>
            <a:ext cx="8382000" cy="1754326"/>
          </a:xfrm>
          <a:prstGeom prst="rect">
            <a:avLst/>
          </a:prstGeom>
          <a:noFill/>
        </p:spPr>
        <p:txBody>
          <a:bodyPr wrap="square" rtlCol="0">
            <a:spAutoFit/>
          </a:bodyPr>
          <a:lstStyle/>
          <a:p>
            <a:r>
              <a:rPr lang="en-US" dirty="0" smtClean="0"/>
              <a:t>Identify those with longest history (over 12 months) first:</a:t>
            </a:r>
          </a:p>
          <a:p>
            <a:r>
              <a:rPr lang="en-US" dirty="0" smtClean="0">
                <a:solidFill>
                  <a:srgbClr val="FF0000"/>
                </a:solidFill>
              </a:rPr>
              <a:t>Sally (20 months) </a:t>
            </a:r>
            <a:r>
              <a:rPr lang="en-US" dirty="0" smtClean="0"/>
              <a:t>vs. Megan (13 months)</a:t>
            </a:r>
          </a:p>
          <a:p>
            <a:endParaRPr lang="en-US" dirty="0"/>
          </a:p>
          <a:p>
            <a:r>
              <a:rPr lang="en-US" dirty="0" smtClean="0"/>
              <a:t>Then, looking at those with history (less than 12 months) – switch gears and look at acuity score:</a:t>
            </a:r>
          </a:p>
          <a:p>
            <a:r>
              <a:rPr lang="en-US" dirty="0" smtClean="0">
                <a:solidFill>
                  <a:srgbClr val="FF0000"/>
                </a:solidFill>
              </a:rPr>
              <a:t>Ann (VI-SPDAT 20) </a:t>
            </a:r>
            <a:r>
              <a:rPr lang="en-US" dirty="0" smtClean="0"/>
              <a:t>vs. Beth (VI-SPDAT 17)</a:t>
            </a:r>
            <a:endParaRPr lang="en-US" dirty="0"/>
          </a:p>
        </p:txBody>
      </p:sp>
    </p:spTree>
    <p:extLst>
      <p:ext uri="{BB962C8B-B14F-4D97-AF65-F5344CB8AC3E}">
        <p14:creationId xmlns:p14="http://schemas.microsoft.com/office/powerpoint/2010/main" val="100291569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715962"/>
          </a:xfrm>
        </p:spPr>
        <p:txBody>
          <a:bodyPr>
            <a:normAutofit/>
          </a:bodyPr>
          <a:lstStyle/>
          <a:p>
            <a:pPr algn="l"/>
            <a:r>
              <a:rPr lang="en-US" sz="3200" b="1" dirty="0">
                <a:solidFill>
                  <a:srgbClr val="002060"/>
                </a:solidFill>
              </a:rPr>
              <a:t>PART 2: Order of Priority</a:t>
            </a:r>
            <a:endParaRPr lang="en-US" sz="3200" dirty="0"/>
          </a:p>
        </p:txBody>
      </p:sp>
      <p:sp>
        <p:nvSpPr>
          <p:cNvPr id="3" name="Content Placeholder 2"/>
          <p:cNvSpPr>
            <a:spLocks noGrp="1"/>
          </p:cNvSpPr>
          <p:nvPr>
            <p:ph idx="1"/>
          </p:nvPr>
        </p:nvSpPr>
        <p:spPr>
          <a:xfrm>
            <a:off x="228600" y="1066800"/>
            <a:ext cx="8458200" cy="5410200"/>
          </a:xfrm>
        </p:spPr>
        <p:txBody>
          <a:bodyPr>
            <a:normAutofit fontScale="47500" lnSpcReduction="20000"/>
          </a:bodyPr>
          <a:lstStyle/>
          <a:p>
            <a:r>
              <a:rPr lang="en-US" sz="3400" dirty="0"/>
              <a:t>1</a:t>
            </a:r>
            <a:r>
              <a:rPr lang="en-US" sz="3400" baseline="30000" dirty="0"/>
              <a:t>st</a:t>
            </a:r>
            <a:r>
              <a:rPr lang="en-US" sz="3400" dirty="0"/>
              <a:t> Priority: Homeless individuals and families with a disability with the most severe service needs </a:t>
            </a:r>
          </a:p>
          <a:p>
            <a:pPr lvl="1"/>
            <a:r>
              <a:rPr lang="en-US" sz="2500" dirty="0"/>
              <a:t>Disabling Condition</a:t>
            </a:r>
          </a:p>
          <a:p>
            <a:pPr lvl="1"/>
            <a:r>
              <a:rPr lang="en-US" sz="2500" dirty="0"/>
              <a:t>Literally Homeless (Place not meant for human habitation, Safe Haven, Emergency Shelter/Motel Voucher) for any period of time. </a:t>
            </a:r>
            <a:r>
              <a:rPr lang="en-US" sz="2500" b="1" dirty="0"/>
              <a:t>OR </a:t>
            </a:r>
            <a:r>
              <a:rPr lang="en-US" sz="2500" dirty="0"/>
              <a:t>Persons exiting an institution where they have resided for less than 90 days AND were literally homeless immediately before the institution </a:t>
            </a:r>
          </a:p>
          <a:p>
            <a:pPr lvl="1"/>
            <a:r>
              <a:rPr lang="en-US" sz="2500" dirty="0"/>
              <a:t>Highest acuity score (VI-SPDAT or F-VI-SPDAT)</a:t>
            </a:r>
          </a:p>
          <a:p>
            <a:endParaRPr lang="en-US" dirty="0"/>
          </a:p>
          <a:p>
            <a:r>
              <a:rPr lang="en-US" sz="3400" dirty="0"/>
              <a:t>2</a:t>
            </a:r>
            <a:r>
              <a:rPr lang="en-US" sz="3400" baseline="30000" dirty="0"/>
              <a:t>nd</a:t>
            </a:r>
            <a:r>
              <a:rPr lang="en-US" sz="3400" dirty="0"/>
              <a:t> Priority: Homeless individuals and families with a disability with a long period of continuous or episodic homelessness </a:t>
            </a:r>
          </a:p>
          <a:p>
            <a:pPr lvl="1"/>
            <a:r>
              <a:rPr lang="en-US" sz="2500" dirty="0"/>
              <a:t>Disabling Condition</a:t>
            </a:r>
          </a:p>
          <a:p>
            <a:pPr lvl="1"/>
            <a:r>
              <a:rPr lang="en-US" sz="2500" dirty="0"/>
              <a:t>Literally Homeless for at least 6 months or on 3 separate occasions in the last 3 years the cumulative total is at least 6 months. </a:t>
            </a:r>
            <a:r>
              <a:rPr lang="en-US" sz="2500" b="1" dirty="0"/>
              <a:t>OR </a:t>
            </a:r>
            <a:r>
              <a:rPr lang="en-US" sz="2500" dirty="0"/>
              <a:t> Persons exiting an institution where they have resided for less than 90 days AND were literally homeless immediately before the institution for at least 6 months or on 3 separate occasions in the last 3 years the cumulative total is at least 6 months.</a:t>
            </a:r>
          </a:p>
          <a:p>
            <a:pPr lvl="1"/>
            <a:endParaRPr lang="en-US" sz="1600" dirty="0"/>
          </a:p>
          <a:p>
            <a:r>
              <a:rPr lang="en-US" sz="3400" dirty="0"/>
              <a:t>3</a:t>
            </a:r>
            <a:r>
              <a:rPr lang="en-US" sz="3400" baseline="30000" dirty="0"/>
              <a:t>rd</a:t>
            </a:r>
            <a:r>
              <a:rPr lang="en-US" sz="3400" dirty="0"/>
              <a:t> Priority:  Homeless individuals and families with a disability coming from places not meant for human habitation, safe havens, or emergency shelters </a:t>
            </a:r>
          </a:p>
          <a:p>
            <a:pPr lvl="1"/>
            <a:r>
              <a:rPr lang="en-US" sz="2500" dirty="0"/>
              <a:t>Disabling Condition</a:t>
            </a:r>
          </a:p>
          <a:p>
            <a:pPr lvl="1"/>
            <a:r>
              <a:rPr lang="en-US" sz="2500" dirty="0"/>
              <a:t>Literally Homeless for any period of time. </a:t>
            </a:r>
            <a:r>
              <a:rPr lang="en-US" sz="2500" b="1" dirty="0"/>
              <a:t>OR </a:t>
            </a:r>
            <a:r>
              <a:rPr lang="en-US" sz="2500" dirty="0"/>
              <a:t>Persons exiting an institution where they have resided for less than 90 days AND were literally homeless immediately before the institution </a:t>
            </a:r>
          </a:p>
          <a:p>
            <a:pPr lvl="1"/>
            <a:endParaRPr lang="en-US" dirty="0"/>
          </a:p>
          <a:p>
            <a:r>
              <a:rPr lang="en-US" sz="3400" dirty="0"/>
              <a:t>4</a:t>
            </a:r>
            <a:r>
              <a:rPr lang="en-US" sz="3400" baseline="30000" dirty="0"/>
              <a:t>th</a:t>
            </a:r>
            <a:r>
              <a:rPr lang="en-US" sz="3400" dirty="0"/>
              <a:t> Priority: Homeless individuals and families with a disability coming from transitional housing </a:t>
            </a:r>
          </a:p>
          <a:p>
            <a:pPr lvl="1"/>
            <a:r>
              <a:rPr lang="en-US" sz="2500" dirty="0"/>
              <a:t>Disability Condition</a:t>
            </a:r>
          </a:p>
          <a:p>
            <a:pPr lvl="1"/>
            <a:r>
              <a:rPr lang="en-US" sz="2500" dirty="0"/>
              <a:t>Literally Homeless for any period of time PRIOR to moving into Transitional Housing </a:t>
            </a:r>
            <a:r>
              <a:rPr lang="en-US" sz="2500" u="sng" dirty="0"/>
              <a:t>unless</a:t>
            </a:r>
            <a:r>
              <a:rPr lang="en-US" sz="2500" dirty="0"/>
              <a:t> victim of DV (then Literally Homeless not required). </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309236536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944562"/>
          </a:xfrm>
        </p:spPr>
        <p:txBody>
          <a:bodyPr>
            <a:normAutofit/>
          </a:bodyPr>
          <a:lstStyle/>
          <a:p>
            <a:pPr algn="l"/>
            <a:r>
              <a:rPr lang="en-US" sz="3200" b="1" dirty="0">
                <a:solidFill>
                  <a:srgbClr val="002060"/>
                </a:solidFill>
              </a:rPr>
              <a:t>Summary: Order of Priority </a:t>
            </a:r>
            <a:r>
              <a:rPr lang="en-US" sz="3200" b="1" dirty="0" smtClean="0">
                <a:solidFill>
                  <a:srgbClr val="002060"/>
                </a:solidFill>
              </a:rPr>
              <a:t>#2 </a:t>
            </a:r>
            <a:r>
              <a:rPr lang="en-US" sz="3200" b="1" dirty="0">
                <a:solidFill>
                  <a:srgbClr val="002060"/>
                </a:solidFill>
              </a:rPr>
              <a:t>PSH</a:t>
            </a:r>
          </a:p>
        </p:txBody>
      </p:sp>
      <p:sp>
        <p:nvSpPr>
          <p:cNvPr id="3" name="Content Placeholder 2"/>
          <p:cNvSpPr>
            <a:spLocks noGrp="1"/>
          </p:cNvSpPr>
          <p:nvPr>
            <p:ph idx="1"/>
          </p:nvPr>
        </p:nvSpPr>
        <p:spPr>
          <a:xfrm>
            <a:off x="152400" y="1371600"/>
            <a:ext cx="8839200" cy="5029200"/>
          </a:xfrm>
        </p:spPr>
        <p:txBody>
          <a:bodyPr>
            <a:normAutofit fontScale="70000" lnSpcReduction="20000"/>
          </a:bodyPr>
          <a:lstStyle/>
          <a:p>
            <a:pPr marL="742950" indent="-742950">
              <a:buAutoNum type="arabicParenR"/>
            </a:pPr>
            <a:r>
              <a:rPr lang="en-US" sz="3600" dirty="0" smtClean="0"/>
              <a:t>LH </a:t>
            </a:r>
            <a:r>
              <a:rPr lang="en-US" sz="3600" dirty="0"/>
              <a:t>+ </a:t>
            </a:r>
            <a:r>
              <a:rPr lang="en-US" sz="3600" dirty="0" smtClean="0"/>
              <a:t>Disability </a:t>
            </a:r>
            <a:r>
              <a:rPr lang="en-US" sz="3600" dirty="0"/>
              <a:t>+ Highest </a:t>
            </a:r>
            <a:r>
              <a:rPr lang="en-US" sz="3600" dirty="0" smtClean="0"/>
              <a:t>Acuity Score </a:t>
            </a:r>
            <a:endParaRPr lang="en-US" sz="3600" dirty="0"/>
          </a:p>
          <a:p>
            <a:pPr marL="742950" indent="-742950">
              <a:buAutoNum type="arabicParenR"/>
            </a:pPr>
            <a:r>
              <a:rPr lang="en-US" sz="3600" dirty="0" smtClean="0"/>
              <a:t>LH </a:t>
            </a:r>
            <a:r>
              <a:rPr lang="en-US" sz="3600" dirty="0"/>
              <a:t>+ </a:t>
            </a:r>
            <a:r>
              <a:rPr lang="en-US" sz="3600" dirty="0" smtClean="0"/>
              <a:t>Disability + Longest (continuously 6 mo. or total 6 mo. or more)</a:t>
            </a:r>
          </a:p>
          <a:p>
            <a:pPr marL="742950" indent="-742950">
              <a:buAutoNum type="arabicParenR"/>
            </a:pPr>
            <a:r>
              <a:rPr lang="en-US" sz="3600" dirty="0" smtClean="0"/>
              <a:t>LH </a:t>
            </a:r>
            <a:r>
              <a:rPr lang="en-US" sz="3600" dirty="0"/>
              <a:t>+ </a:t>
            </a:r>
            <a:r>
              <a:rPr lang="en-US" sz="3600" dirty="0" smtClean="0"/>
              <a:t>Disability</a:t>
            </a:r>
          </a:p>
          <a:p>
            <a:pPr marL="742950" indent="-742950">
              <a:buAutoNum type="arabicParenR"/>
            </a:pPr>
            <a:r>
              <a:rPr lang="en-US" sz="3600" dirty="0" smtClean="0"/>
              <a:t>TH + Disability + LH prior to TH (unless DV)</a:t>
            </a:r>
          </a:p>
          <a:p>
            <a:pPr marL="742950" indent="-742950">
              <a:buAutoNum type="arabicParenR"/>
            </a:pPr>
            <a:endParaRPr lang="en-US" sz="3600" dirty="0"/>
          </a:p>
          <a:p>
            <a:pPr marL="0" indent="0">
              <a:buNone/>
            </a:pPr>
            <a:r>
              <a:rPr lang="en-US" sz="3600" b="1" u="sng" dirty="0"/>
              <a:t>Rule of Thumb:</a:t>
            </a:r>
          </a:p>
          <a:p>
            <a:r>
              <a:rPr lang="en-US" sz="3600" dirty="0"/>
              <a:t>Identify those with </a:t>
            </a:r>
            <a:r>
              <a:rPr lang="en-US" sz="3600" dirty="0" smtClean="0"/>
              <a:t>highest acuity score 1</a:t>
            </a:r>
            <a:r>
              <a:rPr lang="en-US" sz="3600" baseline="30000" dirty="0" smtClean="0"/>
              <a:t>st</a:t>
            </a:r>
            <a:r>
              <a:rPr lang="en-US" sz="3600" dirty="0" smtClean="0"/>
              <a:t>, then length of homeless history. </a:t>
            </a:r>
          </a:p>
          <a:p>
            <a:r>
              <a:rPr lang="en-US" sz="3600" dirty="0" smtClean="0"/>
              <a:t>Those </a:t>
            </a:r>
            <a:r>
              <a:rPr lang="en-US" sz="3600" dirty="0"/>
              <a:t>with </a:t>
            </a:r>
            <a:r>
              <a:rPr lang="en-US" sz="3600" dirty="0" smtClean="0"/>
              <a:t>higher acuity scores outweigh those with longer histories. </a:t>
            </a:r>
          </a:p>
          <a:p>
            <a:r>
              <a:rPr lang="en-US" sz="3600" dirty="0" smtClean="0"/>
              <a:t>When two people have the same acuity score, then look at length of homeless history serving those with the longest first. </a:t>
            </a:r>
          </a:p>
          <a:p>
            <a:pPr marL="0" indent="0">
              <a:buNone/>
            </a:pPr>
            <a:endParaRPr lang="en-US" sz="3600"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417367461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792162"/>
          </a:xfrm>
        </p:spPr>
        <p:txBody>
          <a:bodyPr>
            <a:normAutofit/>
          </a:bodyPr>
          <a:lstStyle/>
          <a:p>
            <a:pPr algn="l"/>
            <a:r>
              <a:rPr lang="en-US" sz="3200" b="1" dirty="0">
                <a:solidFill>
                  <a:srgbClr val="002060"/>
                </a:solidFill>
              </a:rPr>
              <a:t>Example </a:t>
            </a:r>
            <a:r>
              <a:rPr lang="en-US" sz="3200" b="1" dirty="0" smtClean="0">
                <a:solidFill>
                  <a:srgbClr val="002060"/>
                </a:solidFill>
              </a:rPr>
              <a:t>#1</a:t>
            </a:r>
            <a:endParaRPr lang="en-US" sz="3200" dirty="0"/>
          </a:p>
        </p:txBody>
      </p:sp>
      <p:sp>
        <p:nvSpPr>
          <p:cNvPr id="3" name="Content Placeholder 2"/>
          <p:cNvSpPr>
            <a:spLocks noGrp="1"/>
          </p:cNvSpPr>
          <p:nvPr>
            <p:ph idx="1"/>
          </p:nvPr>
        </p:nvSpPr>
        <p:spPr>
          <a:xfrm>
            <a:off x="381000" y="1066800"/>
            <a:ext cx="8305800" cy="5562600"/>
          </a:xfrm>
        </p:spPr>
        <p:txBody>
          <a:bodyPr>
            <a:normAutofit fontScale="85000" lnSpcReduction="20000"/>
          </a:bodyPr>
          <a:lstStyle/>
          <a:p>
            <a:r>
              <a:rPr lang="en-US" dirty="0"/>
              <a:t>You have 1 open bed in your PSH </a:t>
            </a:r>
            <a:r>
              <a:rPr lang="en-US" dirty="0" smtClean="0"/>
              <a:t>program and cannot find anyone who meets the Chronic Homeless definition.</a:t>
            </a:r>
            <a:endParaRPr lang="en-US" dirty="0"/>
          </a:p>
          <a:p>
            <a:r>
              <a:rPr lang="en-US" dirty="0"/>
              <a:t>You have 4 applicants:</a:t>
            </a:r>
          </a:p>
          <a:p>
            <a:pPr lvl="1"/>
            <a:r>
              <a:rPr lang="en-US" dirty="0" smtClean="0"/>
              <a:t>Bobby: </a:t>
            </a:r>
          </a:p>
          <a:p>
            <a:pPr lvl="2"/>
            <a:r>
              <a:rPr lang="en-US" dirty="0" smtClean="0"/>
              <a:t>Has been staying in a shelter for the last 9 months. He has </a:t>
            </a:r>
            <a:r>
              <a:rPr lang="en-US" dirty="0"/>
              <a:t>a disability verification for mental health</a:t>
            </a:r>
            <a:r>
              <a:rPr lang="en-US" dirty="0" smtClean="0"/>
              <a:t>. His VI-SPDAT score is 12.</a:t>
            </a:r>
            <a:endParaRPr lang="en-US" dirty="0"/>
          </a:p>
          <a:p>
            <a:pPr lvl="1"/>
            <a:r>
              <a:rPr lang="en-US" dirty="0" smtClean="0"/>
              <a:t>Julie:</a:t>
            </a:r>
            <a:endParaRPr lang="en-US" dirty="0"/>
          </a:p>
          <a:p>
            <a:pPr lvl="2"/>
            <a:r>
              <a:rPr lang="en-US" dirty="0"/>
              <a:t>Has been staying in </a:t>
            </a:r>
            <a:r>
              <a:rPr lang="en-US" dirty="0" smtClean="0"/>
              <a:t>staying in a shelter for the last 90 days. She has disability </a:t>
            </a:r>
            <a:r>
              <a:rPr lang="en-US" dirty="0"/>
              <a:t>verification signed for AODA</a:t>
            </a:r>
            <a:r>
              <a:rPr lang="en-US" dirty="0" smtClean="0"/>
              <a:t>. Her VI-SPDAT score is 15.</a:t>
            </a:r>
            <a:endParaRPr lang="en-US" dirty="0"/>
          </a:p>
          <a:p>
            <a:pPr lvl="1"/>
            <a:r>
              <a:rPr lang="en-US" dirty="0" smtClean="0"/>
              <a:t>Brad:</a:t>
            </a:r>
            <a:endParaRPr lang="en-US" dirty="0"/>
          </a:p>
          <a:p>
            <a:pPr lvl="2"/>
            <a:r>
              <a:rPr lang="en-US" dirty="0" smtClean="0"/>
              <a:t>Has been in Transitional Housing for the last 6 months. Prior to that, he was sleeping in his car for 12 months. He receives SSI for mental health. No VI-SPDAT score.</a:t>
            </a:r>
            <a:endParaRPr lang="en-US" dirty="0"/>
          </a:p>
          <a:p>
            <a:pPr lvl="1"/>
            <a:r>
              <a:rPr lang="en-US" dirty="0" smtClean="0"/>
              <a:t>Jenny:</a:t>
            </a:r>
            <a:endParaRPr lang="en-US" dirty="0"/>
          </a:p>
          <a:p>
            <a:pPr lvl="2"/>
            <a:r>
              <a:rPr lang="en-US" dirty="0"/>
              <a:t>Has been staying in a shelter for </a:t>
            </a:r>
            <a:r>
              <a:rPr lang="en-US" dirty="0" smtClean="0"/>
              <a:t>1 month. She </a:t>
            </a:r>
            <a:r>
              <a:rPr lang="en-US" dirty="0"/>
              <a:t>receives SSI for AODA and mental health</a:t>
            </a:r>
            <a:r>
              <a:rPr lang="en-US" dirty="0" smtClean="0"/>
              <a:t>. Her VI-SPDAT score is 18.</a:t>
            </a:r>
            <a:endParaRPr lang="en-US" dirty="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85600384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55359720"/>
              </p:ext>
            </p:extLst>
          </p:nvPr>
        </p:nvGraphicFramePr>
        <p:xfrm>
          <a:off x="457200" y="1066800"/>
          <a:ext cx="8229600" cy="3479181"/>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Literally</a:t>
                      </a:r>
                      <a:r>
                        <a:rPr lang="en-US" baseline="0" dirty="0" smtClean="0"/>
                        <a:t> Homeless?</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702527">
                <a:tc>
                  <a:txBody>
                    <a:bodyPr/>
                    <a:lstStyle/>
                    <a:p>
                      <a:pPr algn="ctr"/>
                      <a:r>
                        <a:rPr lang="en-US" dirty="0" smtClean="0"/>
                        <a:t>Bobby</a:t>
                      </a:r>
                      <a:endParaRPr lang="en-US" dirty="0"/>
                    </a:p>
                  </a:txBody>
                  <a:tcPr/>
                </a:tc>
                <a:tc>
                  <a:txBody>
                    <a:bodyPr/>
                    <a:lstStyle/>
                    <a:p>
                      <a:pPr algn="ctr"/>
                      <a:r>
                        <a:rPr lang="en-US" dirty="0" smtClean="0"/>
                        <a:t>MH (</a:t>
                      </a:r>
                      <a:r>
                        <a:rPr lang="en-US" dirty="0" err="1" smtClean="0"/>
                        <a:t>ver</a:t>
                      </a:r>
                      <a:r>
                        <a:rPr lang="en-US" dirty="0" smtClean="0"/>
                        <a:t>)</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9 months</a:t>
                      </a:r>
                      <a:endParaRPr lang="en-US" dirty="0"/>
                    </a:p>
                  </a:txBody>
                  <a:tcPr/>
                </a:tc>
                <a:tc>
                  <a:txBody>
                    <a:bodyPr/>
                    <a:lstStyle/>
                    <a:p>
                      <a:pPr algn="ctr"/>
                      <a:r>
                        <a:rPr lang="en-US" dirty="0" smtClean="0"/>
                        <a:t>12</a:t>
                      </a:r>
                      <a:endParaRPr lang="en-US" dirty="0"/>
                    </a:p>
                  </a:txBody>
                  <a:tcPr/>
                </a:tc>
                <a:tc>
                  <a:txBody>
                    <a:bodyPr/>
                    <a:lstStyle/>
                    <a:p>
                      <a:pPr algn="ctr"/>
                      <a:endParaRPr lang="en-US" dirty="0"/>
                    </a:p>
                  </a:txBody>
                  <a:tcPr/>
                </a:tc>
              </a:tr>
              <a:tr h="702527">
                <a:tc>
                  <a:txBody>
                    <a:bodyPr/>
                    <a:lstStyle/>
                    <a:p>
                      <a:pPr algn="ctr"/>
                      <a:r>
                        <a:rPr lang="en-US" dirty="0" smtClean="0"/>
                        <a:t>Julie</a:t>
                      </a:r>
                      <a:endParaRPr lang="en-US" dirty="0"/>
                    </a:p>
                  </a:txBody>
                  <a:tcPr/>
                </a:tc>
                <a:tc>
                  <a:txBody>
                    <a:bodyPr/>
                    <a:lstStyle/>
                    <a:p>
                      <a:pPr algn="ctr"/>
                      <a:r>
                        <a:rPr lang="en-US" dirty="0" smtClean="0"/>
                        <a:t>AODA (</a:t>
                      </a:r>
                      <a:r>
                        <a:rPr lang="en-US" dirty="0" err="1" smtClean="0"/>
                        <a:t>ver</a:t>
                      </a:r>
                      <a:r>
                        <a:rPr lang="en-US" dirty="0" smtClean="0"/>
                        <a:t>)</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3 months</a:t>
                      </a:r>
                      <a:endParaRPr lang="en-US" dirty="0"/>
                    </a:p>
                  </a:txBody>
                  <a:tcPr/>
                </a:tc>
                <a:tc>
                  <a:txBody>
                    <a:bodyPr/>
                    <a:lstStyle/>
                    <a:p>
                      <a:pPr algn="ctr"/>
                      <a:r>
                        <a:rPr lang="en-US" dirty="0" smtClean="0"/>
                        <a:t>15</a:t>
                      </a:r>
                      <a:endParaRPr lang="en-US" dirty="0"/>
                    </a:p>
                  </a:txBody>
                  <a:tcPr/>
                </a:tc>
                <a:tc>
                  <a:txBody>
                    <a:bodyPr/>
                    <a:lstStyle/>
                    <a:p>
                      <a:pPr algn="ctr"/>
                      <a:endParaRPr lang="en-US" dirty="0"/>
                    </a:p>
                  </a:txBody>
                  <a:tcPr/>
                </a:tc>
              </a:tr>
              <a:tr h="702527">
                <a:tc>
                  <a:txBody>
                    <a:bodyPr/>
                    <a:lstStyle/>
                    <a:p>
                      <a:pPr algn="ctr"/>
                      <a:r>
                        <a:rPr lang="en-US" dirty="0" smtClean="0"/>
                        <a:t>Brad</a:t>
                      </a:r>
                      <a:endParaRPr lang="en-US" dirty="0"/>
                    </a:p>
                  </a:txBody>
                  <a:tcPr/>
                </a:tc>
                <a:tc>
                  <a:txBody>
                    <a:bodyPr/>
                    <a:lstStyle/>
                    <a:p>
                      <a:pPr algn="ctr"/>
                      <a:r>
                        <a:rPr lang="en-US" dirty="0" smtClean="0"/>
                        <a:t>MH (SSI)</a:t>
                      </a:r>
                      <a:endParaRPr lang="en-US" dirty="0"/>
                    </a:p>
                  </a:txBody>
                  <a:tcPr/>
                </a:tc>
                <a:tc>
                  <a:txBody>
                    <a:bodyPr/>
                    <a:lstStyle/>
                    <a:p>
                      <a:pPr algn="ctr"/>
                      <a:r>
                        <a:rPr lang="en-US" dirty="0" smtClean="0"/>
                        <a:t>Yes – TH prior car</a:t>
                      </a:r>
                      <a:endParaRPr lang="en-US" dirty="0"/>
                    </a:p>
                  </a:txBody>
                  <a:tcPr/>
                </a:tc>
                <a:tc>
                  <a:txBody>
                    <a:bodyPr/>
                    <a:lstStyle/>
                    <a:p>
                      <a:pPr algn="ctr"/>
                      <a:r>
                        <a:rPr lang="en-US" dirty="0" smtClean="0"/>
                        <a:t>12 months (car)</a:t>
                      </a:r>
                      <a:endParaRPr lang="en-US" dirty="0"/>
                    </a:p>
                  </a:txBody>
                  <a:tcPr/>
                </a:tc>
                <a:tc>
                  <a:txBody>
                    <a:bodyPr/>
                    <a:lstStyle/>
                    <a:p>
                      <a:pPr algn="ctr"/>
                      <a:r>
                        <a:rPr lang="en-US" dirty="0" smtClean="0"/>
                        <a:t>Didn’t do one</a:t>
                      </a:r>
                      <a:endParaRPr lang="en-US" dirty="0"/>
                    </a:p>
                  </a:txBody>
                  <a:tcPr/>
                </a:tc>
                <a:tc>
                  <a:txBody>
                    <a:bodyPr/>
                    <a:lstStyle/>
                    <a:p>
                      <a:pPr algn="ctr"/>
                      <a:endParaRPr lang="en-US" dirty="0"/>
                    </a:p>
                  </a:txBody>
                  <a:tcPr/>
                </a:tc>
              </a:tr>
              <a:tr h="702527">
                <a:tc>
                  <a:txBody>
                    <a:bodyPr/>
                    <a:lstStyle/>
                    <a:p>
                      <a:pPr algn="ctr"/>
                      <a:r>
                        <a:rPr lang="en-US" dirty="0" smtClean="0"/>
                        <a:t>Jenny</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MH &amp;</a:t>
                      </a:r>
                      <a:r>
                        <a:rPr lang="en-US" baseline="0" dirty="0" smtClean="0"/>
                        <a:t> AODA (SSI)</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1 month</a:t>
                      </a:r>
                      <a:endParaRPr lang="en-US" dirty="0"/>
                    </a:p>
                  </a:txBody>
                  <a:tcPr/>
                </a:tc>
                <a:tc>
                  <a:txBody>
                    <a:bodyPr/>
                    <a:lstStyle/>
                    <a:p>
                      <a:pPr algn="ctr"/>
                      <a:r>
                        <a:rPr lang="en-US" dirty="0" smtClean="0"/>
                        <a:t>18</a:t>
                      </a:r>
                      <a:endParaRPr lang="en-US" dirty="0"/>
                    </a:p>
                  </a:txBody>
                  <a:tcPr/>
                </a:tc>
                <a:tc>
                  <a:txBody>
                    <a:bodyPr/>
                    <a:lstStyle/>
                    <a:p>
                      <a:pPr algn="ct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212403986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851717588"/>
              </p:ext>
            </p:extLst>
          </p:nvPr>
        </p:nvGraphicFramePr>
        <p:xfrm>
          <a:off x="457200" y="1066800"/>
          <a:ext cx="8229600" cy="2852854"/>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Literally</a:t>
                      </a:r>
                      <a:r>
                        <a:rPr lang="en-US" baseline="0" dirty="0" smtClean="0"/>
                        <a:t> Homeless?</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397727">
                <a:tc>
                  <a:txBody>
                    <a:bodyPr/>
                    <a:lstStyle/>
                    <a:p>
                      <a:pPr algn="ctr"/>
                      <a:r>
                        <a:rPr lang="en-US" dirty="0" smtClean="0"/>
                        <a:t>Bobby</a:t>
                      </a:r>
                      <a:endParaRPr lang="en-US" dirty="0"/>
                    </a:p>
                  </a:txBody>
                  <a:tcPr/>
                </a:tc>
                <a:tc>
                  <a:txBody>
                    <a:bodyPr/>
                    <a:lstStyle/>
                    <a:p>
                      <a:pPr algn="ctr"/>
                      <a:r>
                        <a:rPr lang="en-US" dirty="0" smtClean="0"/>
                        <a:t>MH (</a:t>
                      </a:r>
                      <a:r>
                        <a:rPr lang="en-US" dirty="0" err="1" smtClean="0"/>
                        <a:t>ver</a:t>
                      </a:r>
                      <a:r>
                        <a:rPr lang="en-US" dirty="0" smtClean="0"/>
                        <a:t>)</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9 months</a:t>
                      </a:r>
                      <a:endParaRPr lang="en-US" dirty="0"/>
                    </a:p>
                  </a:txBody>
                  <a:tcPr/>
                </a:tc>
                <a:tc>
                  <a:txBody>
                    <a:bodyPr/>
                    <a:lstStyle/>
                    <a:p>
                      <a:pPr algn="ctr"/>
                      <a:r>
                        <a:rPr lang="en-US" dirty="0" smtClean="0"/>
                        <a:t>12</a:t>
                      </a:r>
                      <a:endParaRPr lang="en-US" dirty="0"/>
                    </a:p>
                  </a:txBody>
                  <a:tcPr/>
                </a:tc>
                <a:tc>
                  <a:txBody>
                    <a:bodyPr/>
                    <a:lstStyle/>
                    <a:p>
                      <a:pPr algn="ctr"/>
                      <a:r>
                        <a:rPr lang="en-US" dirty="0" smtClean="0"/>
                        <a:t>3</a:t>
                      </a:r>
                      <a:endParaRPr lang="en-US" dirty="0"/>
                    </a:p>
                  </a:txBody>
                  <a:tcPr/>
                </a:tc>
              </a:tr>
              <a:tr h="381000">
                <a:tc>
                  <a:txBody>
                    <a:bodyPr/>
                    <a:lstStyle/>
                    <a:p>
                      <a:pPr algn="ctr"/>
                      <a:r>
                        <a:rPr lang="en-US" dirty="0" smtClean="0"/>
                        <a:t>Julie</a:t>
                      </a:r>
                      <a:endParaRPr lang="en-US" dirty="0"/>
                    </a:p>
                  </a:txBody>
                  <a:tcPr/>
                </a:tc>
                <a:tc>
                  <a:txBody>
                    <a:bodyPr/>
                    <a:lstStyle/>
                    <a:p>
                      <a:pPr algn="ctr"/>
                      <a:r>
                        <a:rPr lang="en-US" dirty="0" smtClean="0"/>
                        <a:t>AODA (</a:t>
                      </a:r>
                      <a:r>
                        <a:rPr lang="en-US" dirty="0" err="1" smtClean="0"/>
                        <a:t>ver</a:t>
                      </a:r>
                      <a:r>
                        <a:rPr lang="en-US" dirty="0" smtClean="0"/>
                        <a:t>)</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3 months</a:t>
                      </a:r>
                      <a:endParaRPr lang="en-US" dirty="0"/>
                    </a:p>
                  </a:txBody>
                  <a:tcPr/>
                </a:tc>
                <a:tc>
                  <a:txBody>
                    <a:bodyPr/>
                    <a:lstStyle/>
                    <a:p>
                      <a:pPr algn="ctr"/>
                      <a:r>
                        <a:rPr lang="en-US" dirty="0" smtClean="0"/>
                        <a:t>15</a:t>
                      </a:r>
                      <a:endParaRPr lang="en-US" dirty="0"/>
                    </a:p>
                  </a:txBody>
                  <a:tcPr/>
                </a:tc>
                <a:tc>
                  <a:txBody>
                    <a:bodyPr/>
                    <a:lstStyle/>
                    <a:p>
                      <a:pPr algn="ctr"/>
                      <a:r>
                        <a:rPr lang="en-US" dirty="0" smtClean="0"/>
                        <a:t>2</a:t>
                      </a:r>
                      <a:endParaRPr lang="en-US" dirty="0"/>
                    </a:p>
                  </a:txBody>
                  <a:tcPr/>
                </a:tc>
              </a:tr>
              <a:tr h="702527">
                <a:tc>
                  <a:txBody>
                    <a:bodyPr/>
                    <a:lstStyle/>
                    <a:p>
                      <a:pPr algn="ctr"/>
                      <a:r>
                        <a:rPr lang="en-US" dirty="0" smtClean="0"/>
                        <a:t>Brad</a:t>
                      </a:r>
                      <a:endParaRPr lang="en-US" dirty="0"/>
                    </a:p>
                  </a:txBody>
                  <a:tcPr/>
                </a:tc>
                <a:tc>
                  <a:txBody>
                    <a:bodyPr/>
                    <a:lstStyle/>
                    <a:p>
                      <a:pPr algn="ctr"/>
                      <a:r>
                        <a:rPr lang="en-US" dirty="0" smtClean="0"/>
                        <a:t>MH (SSI)</a:t>
                      </a:r>
                      <a:endParaRPr lang="en-US" dirty="0"/>
                    </a:p>
                  </a:txBody>
                  <a:tcPr/>
                </a:tc>
                <a:tc>
                  <a:txBody>
                    <a:bodyPr/>
                    <a:lstStyle/>
                    <a:p>
                      <a:pPr algn="ctr"/>
                      <a:r>
                        <a:rPr lang="en-US" dirty="0" smtClean="0"/>
                        <a:t>Yes – TH prior car</a:t>
                      </a:r>
                      <a:endParaRPr lang="en-US" dirty="0"/>
                    </a:p>
                  </a:txBody>
                  <a:tcPr/>
                </a:tc>
                <a:tc>
                  <a:txBody>
                    <a:bodyPr/>
                    <a:lstStyle/>
                    <a:p>
                      <a:pPr algn="ctr"/>
                      <a:r>
                        <a:rPr lang="en-US" dirty="0" smtClean="0"/>
                        <a:t>12 months (car)</a:t>
                      </a:r>
                      <a:endParaRPr lang="en-US" dirty="0"/>
                    </a:p>
                  </a:txBody>
                  <a:tcPr/>
                </a:tc>
                <a:tc>
                  <a:txBody>
                    <a:bodyPr/>
                    <a:lstStyle/>
                    <a:p>
                      <a:pPr algn="ctr"/>
                      <a:r>
                        <a:rPr lang="en-US" dirty="0" smtClean="0"/>
                        <a:t>Didn’t do one</a:t>
                      </a:r>
                      <a:endParaRPr lang="en-US" dirty="0"/>
                    </a:p>
                  </a:txBody>
                  <a:tcPr/>
                </a:tc>
                <a:tc>
                  <a:txBody>
                    <a:bodyPr/>
                    <a:lstStyle/>
                    <a:p>
                      <a:pPr algn="ctr"/>
                      <a:r>
                        <a:rPr lang="en-US" dirty="0" smtClean="0"/>
                        <a:t>4</a:t>
                      </a:r>
                      <a:endParaRPr lang="en-US" dirty="0"/>
                    </a:p>
                  </a:txBody>
                  <a:tcPr/>
                </a:tc>
              </a:tr>
              <a:tr h="702527">
                <a:tc>
                  <a:txBody>
                    <a:bodyPr/>
                    <a:lstStyle/>
                    <a:p>
                      <a:pPr algn="ctr"/>
                      <a:r>
                        <a:rPr lang="en-US" dirty="0" smtClean="0"/>
                        <a:t>Jenny</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MH &amp;</a:t>
                      </a:r>
                      <a:r>
                        <a:rPr lang="en-US" baseline="0" dirty="0" smtClean="0"/>
                        <a:t> AODA (SSI)</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1 month</a:t>
                      </a:r>
                      <a:endParaRPr lang="en-US" dirty="0"/>
                    </a:p>
                  </a:txBody>
                  <a:tcPr/>
                </a:tc>
                <a:tc>
                  <a:txBody>
                    <a:bodyPr/>
                    <a:lstStyle/>
                    <a:p>
                      <a:pPr algn="ctr"/>
                      <a:r>
                        <a:rPr lang="en-US" dirty="0" smtClean="0"/>
                        <a:t>18</a:t>
                      </a:r>
                      <a:endParaRPr lang="en-US" dirty="0"/>
                    </a:p>
                  </a:txBody>
                  <a:tcPr/>
                </a:tc>
                <a:tc>
                  <a:txBody>
                    <a:bodyPr/>
                    <a:lstStyle/>
                    <a:p>
                      <a:pPr algn="ctr"/>
                      <a:r>
                        <a:rPr lang="en-US" dirty="0" smtClean="0"/>
                        <a:t>1</a:t>
                      </a: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2" name="TextBox 1"/>
          <p:cNvSpPr txBox="1"/>
          <p:nvPr/>
        </p:nvSpPr>
        <p:spPr>
          <a:xfrm>
            <a:off x="533400" y="152400"/>
            <a:ext cx="5410200" cy="369332"/>
          </a:xfrm>
          <a:prstGeom prst="rect">
            <a:avLst/>
          </a:prstGeom>
          <a:noFill/>
        </p:spPr>
        <p:txBody>
          <a:bodyPr wrap="square" rtlCol="0">
            <a:spAutoFit/>
          </a:bodyPr>
          <a:lstStyle/>
          <a:p>
            <a:r>
              <a:rPr lang="en-US" b="1" dirty="0" smtClean="0">
                <a:solidFill>
                  <a:srgbClr val="002060"/>
                </a:solidFill>
              </a:rPr>
              <a:t>Example #1 – Answers &amp; Explanation</a:t>
            </a:r>
            <a:endParaRPr lang="en-US" b="1" dirty="0">
              <a:solidFill>
                <a:srgbClr val="002060"/>
              </a:solidFill>
            </a:endParaRPr>
          </a:p>
        </p:txBody>
      </p:sp>
      <p:sp>
        <p:nvSpPr>
          <p:cNvPr id="3" name="TextBox 2"/>
          <p:cNvSpPr txBox="1"/>
          <p:nvPr/>
        </p:nvSpPr>
        <p:spPr>
          <a:xfrm>
            <a:off x="228600" y="4038600"/>
            <a:ext cx="8763000" cy="2585323"/>
          </a:xfrm>
          <a:prstGeom prst="rect">
            <a:avLst/>
          </a:prstGeom>
          <a:noFill/>
        </p:spPr>
        <p:txBody>
          <a:bodyPr wrap="square" rtlCol="0">
            <a:spAutoFit/>
          </a:bodyPr>
          <a:lstStyle/>
          <a:p>
            <a:r>
              <a:rPr lang="en-US" dirty="0" smtClean="0"/>
              <a:t>First, identify that none of these applicants meet the chronic homeless definition. Then move on to Order of Priority #2:</a:t>
            </a:r>
          </a:p>
          <a:p>
            <a:endParaRPr lang="en-US" dirty="0"/>
          </a:p>
          <a:p>
            <a:r>
              <a:rPr lang="en-US" dirty="0" smtClean="0"/>
              <a:t>Identify those with highest acuity score first:</a:t>
            </a:r>
          </a:p>
          <a:p>
            <a:r>
              <a:rPr lang="en-US" dirty="0" smtClean="0">
                <a:solidFill>
                  <a:srgbClr val="FF0000"/>
                </a:solidFill>
              </a:rPr>
              <a:t>Jenny (VI-SPDAT 18) </a:t>
            </a:r>
            <a:r>
              <a:rPr lang="en-US" dirty="0" smtClean="0"/>
              <a:t>vs. Julie (VI-SPDAT 15) vs. Bobby (</a:t>
            </a:r>
            <a:r>
              <a:rPr lang="en-US" dirty="0"/>
              <a:t>VI-SPDAT </a:t>
            </a:r>
            <a:r>
              <a:rPr lang="en-US" dirty="0" smtClean="0"/>
              <a:t>12)</a:t>
            </a:r>
          </a:p>
          <a:p>
            <a:endParaRPr lang="en-US" dirty="0"/>
          </a:p>
          <a:p>
            <a:r>
              <a:rPr lang="en-US" dirty="0" smtClean="0"/>
              <a:t>But, what if Julie &amp; Bobby had the same acuity score?  Then, look at length (more than 6 months cumulative first).</a:t>
            </a:r>
          </a:p>
          <a:p>
            <a:r>
              <a:rPr lang="en-US" dirty="0" smtClean="0">
                <a:solidFill>
                  <a:srgbClr val="FF0000"/>
                </a:solidFill>
              </a:rPr>
              <a:t>Bobby (9 months) </a:t>
            </a:r>
            <a:r>
              <a:rPr lang="en-US" dirty="0" smtClean="0"/>
              <a:t>vs. Julie (3 months)</a:t>
            </a:r>
            <a:endParaRPr lang="en-US" dirty="0"/>
          </a:p>
        </p:txBody>
      </p:sp>
    </p:spTree>
    <p:extLst>
      <p:ext uri="{BB962C8B-B14F-4D97-AF65-F5344CB8AC3E}">
        <p14:creationId xmlns:p14="http://schemas.microsoft.com/office/powerpoint/2010/main" val="127972943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792162"/>
          </a:xfrm>
        </p:spPr>
        <p:txBody>
          <a:bodyPr>
            <a:normAutofit/>
          </a:bodyPr>
          <a:lstStyle/>
          <a:p>
            <a:pPr algn="l"/>
            <a:r>
              <a:rPr lang="en-US" sz="3200" b="1" dirty="0">
                <a:solidFill>
                  <a:srgbClr val="002060"/>
                </a:solidFill>
              </a:rPr>
              <a:t>Example </a:t>
            </a:r>
            <a:r>
              <a:rPr lang="en-US" sz="3200" b="1" dirty="0" smtClean="0">
                <a:solidFill>
                  <a:srgbClr val="002060"/>
                </a:solidFill>
              </a:rPr>
              <a:t>#2</a:t>
            </a:r>
            <a:endParaRPr lang="en-US" sz="3200" dirty="0"/>
          </a:p>
        </p:txBody>
      </p:sp>
      <p:sp>
        <p:nvSpPr>
          <p:cNvPr id="3" name="Content Placeholder 2"/>
          <p:cNvSpPr>
            <a:spLocks noGrp="1"/>
          </p:cNvSpPr>
          <p:nvPr>
            <p:ph idx="1"/>
          </p:nvPr>
        </p:nvSpPr>
        <p:spPr>
          <a:xfrm>
            <a:off x="381000" y="1066800"/>
            <a:ext cx="8305800" cy="5562600"/>
          </a:xfrm>
        </p:spPr>
        <p:txBody>
          <a:bodyPr>
            <a:normAutofit fontScale="85000" lnSpcReduction="10000"/>
          </a:bodyPr>
          <a:lstStyle/>
          <a:p>
            <a:r>
              <a:rPr lang="en-US" dirty="0"/>
              <a:t>You have 1 open bed in your PSH </a:t>
            </a:r>
            <a:r>
              <a:rPr lang="en-US" dirty="0" smtClean="0"/>
              <a:t>program.</a:t>
            </a:r>
          </a:p>
          <a:p>
            <a:r>
              <a:rPr lang="en-US" dirty="0" smtClean="0"/>
              <a:t>You </a:t>
            </a:r>
            <a:r>
              <a:rPr lang="en-US" dirty="0"/>
              <a:t>have 4 applicants:</a:t>
            </a:r>
          </a:p>
          <a:p>
            <a:pPr lvl="1"/>
            <a:r>
              <a:rPr lang="en-US" dirty="0" smtClean="0"/>
              <a:t>Phillip: </a:t>
            </a:r>
          </a:p>
          <a:p>
            <a:pPr lvl="2"/>
            <a:r>
              <a:rPr lang="en-US" dirty="0" smtClean="0"/>
              <a:t>Has been staying in a shelter for the last 13 months. He has </a:t>
            </a:r>
            <a:r>
              <a:rPr lang="en-US" dirty="0"/>
              <a:t>a disability verification for mental health</a:t>
            </a:r>
            <a:r>
              <a:rPr lang="en-US" dirty="0" smtClean="0"/>
              <a:t>. His VI-SPDAT score is 13.</a:t>
            </a:r>
            <a:endParaRPr lang="en-US" dirty="0"/>
          </a:p>
          <a:p>
            <a:pPr lvl="1"/>
            <a:r>
              <a:rPr lang="en-US" dirty="0"/>
              <a:t>Erica:</a:t>
            </a:r>
          </a:p>
          <a:p>
            <a:pPr lvl="2"/>
            <a:r>
              <a:rPr lang="en-US" dirty="0"/>
              <a:t>Has been staying in a shelter for 7 months. She receives SSI for AODA and mental health. Her VI-SPDAT score is 14.</a:t>
            </a:r>
          </a:p>
          <a:p>
            <a:pPr lvl="1"/>
            <a:r>
              <a:rPr lang="en-US" dirty="0" smtClean="0"/>
              <a:t>Marcus:</a:t>
            </a:r>
            <a:endParaRPr lang="en-US" dirty="0"/>
          </a:p>
          <a:p>
            <a:pPr lvl="2"/>
            <a:r>
              <a:rPr lang="en-US" dirty="0"/>
              <a:t>Has been staying in </a:t>
            </a:r>
            <a:r>
              <a:rPr lang="en-US" dirty="0" smtClean="0"/>
              <a:t>staying in a shelter for the last 30 days. </a:t>
            </a:r>
            <a:r>
              <a:rPr lang="en-US" dirty="0"/>
              <a:t>Before this episode, he has been homeless 3 other times in the last 2 years </a:t>
            </a:r>
            <a:r>
              <a:rPr lang="en-US" dirty="0" smtClean="0"/>
              <a:t>(for a total of 6 months). He has disability </a:t>
            </a:r>
            <a:r>
              <a:rPr lang="en-US" dirty="0"/>
              <a:t>verification signed for AODA</a:t>
            </a:r>
            <a:r>
              <a:rPr lang="en-US" dirty="0" smtClean="0"/>
              <a:t>. Her VI-SPDAT score is 15.</a:t>
            </a:r>
            <a:endParaRPr lang="en-US" dirty="0"/>
          </a:p>
          <a:p>
            <a:pPr lvl="1"/>
            <a:r>
              <a:rPr lang="en-US" dirty="0" smtClean="0"/>
              <a:t>Donna:</a:t>
            </a:r>
            <a:endParaRPr lang="en-US" dirty="0"/>
          </a:p>
          <a:p>
            <a:pPr lvl="2"/>
            <a:r>
              <a:rPr lang="en-US" dirty="0" smtClean="0"/>
              <a:t>Has been staying in a shelter for the last 4 months. She receives SSI for mental health. Her VI-SPDAT score is 18.</a:t>
            </a:r>
            <a:endParaRPr lang="en-US" dirty="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299002458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62055318"/>
              </p:ext>
            </p:extLst>
          </p:nvPr>
        </p:nvGraphicFramePr>
        <p:xfrm>
          <a:off x="457200" y="1066800"/>
          <a:ext cx="8229599" cy="3479181"/>
        </p:xfrm>
        <a:graphic>
          <a:graphicData uri="http://schemas.openxmlformats.org/drawingml/2006/table">
            <a:tbl>
              <a:tblPr firstRow="1" bandRow="1">
                <a:tableStyleId>{5C22544A-7EE6-4342-B048-85BDC9FD1C3A}</a:tableStyleId>
              </a:tblPr>
              <a:tblGrid>
                <a:gridCol w="1175657"/>
                <a:gridCol w="1338943"/>
                <a:gridCol w="1219200"/>
                <a:gridCol w="1143000"/>
                <a:gridCol w="1001485"/>
                <a:gridCol w="1175657"/>
                <a:gridCol w="1175657"/>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CH?</a:t>
                      </a:r>
                      <a:endParaRPr lang="en-US" dirty="0"/>
                    </a:p>
                  </a:txBody>
                  <a:tcPr/>
                </a:tc>
                <a:tc>
                  <a:txBody>
                    <a:bodyPr/>
                    <a:lstStyle/>
                    <a:p>
                      <a:pPr algn="ctr"/>
                      <a:r>
                        <a:rPr lang="en-US" dirty="0" smtClean="0"/>
                        <a:t>Literally Homeless</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702527">
                <a:tc>
                  <a:txBody>
                    <a:bodyPr/>
                    <a:lstStyle/>
                    <a:p>
                      <a:pPr algn="ctr"/>
                      <a:r>
                        <a:rPr lang="en-US" dirty="0" smtClean="0"/>
                        <a:t>Phillip</a:t>
                      </a:r>
                      <a:endParaRPr lang="en-US" dirty="0"/>
                    </a:p>
                  </a:txBody>
                  <a:tcPr/>
                </a:tc>
                <a:tc>
                  <a:txBody>
                    <a:bodyPr/>
                    <a:lstStyle/>
                    <a:p>
                      <a:pPr algn="ctr"/>
                      <a:r>
                        <a:rPr lang="en-US" dirty="0" smtClean="0"/>
                        <a:t>MH</a:t>
                      </a:r>
                      <a:r>
                        <a:rPr lang="en-US" baseline="0" dirty="0" smtClean="0"/>
                        <a:t> </a:t>
                      </a:r>
                      <a:r>
                        <a:rPr lang="en-US" dirty="0" smtClean="0"/>
                        <a:t>(</a:t>
                      </a:r>
                      <a:r>
                        <a:rPr lang="en-US" dirty="0" err="1" smtClean="0"/>
                        <a:t>ver</a:t>
                      </a:r>
                      <a:r>
                        <a:rPr lang="en-US" dirty="0" smtClean="0"/>
                        <a:t>)</a:t>
                      </a:r>
                      <a:endParaRPr lang="en-US" dirty="0"/>
                    </a:p>
                  </a:txBody>
                  <a:tcPr/>
                </a:tc>
                <a:tc>
                  <a:txBody>
                    <a:bodyPr/>
                    <a:lstStyle/>
                    <a:p>
                      <a:pPr algn="ctr"/>
                      <a:r>
                        <a:rPr lang="en-US" dirty="0" smtClean="0"/>
                        <a:t>Yes – continuous</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13 months</a:t>
                      </a:r>
                      <a:endParaRPr lang="en-US" dirty="0"/>
                    </a:p>
                  </a:txBody>
                  <a:tcPr/>
                </a:tc>
                <a:tc>
                  <a:txBody>
                    <a:bodyPr/>
                    <a:lstStyle/>
                    <a:p>
                      <a:pPr algn="ctr"/>
                      <a:r>
                        <a:rPr lang="en-US" dirty="0" smtClean="0"/>
                        <a:t>13</a:t>
                      </a:r>
                      <a:endParaRPr lang="en-US" dirty="0"/>
                    </a:p>
                  </a:txBody>
                  <a:tcPr/>
                </a:tc>
                <a:tc>
                  <a:txBody>
                    <a:bodyPr/>
                    <a:lstStyle/>
                    <a:p>
                      <a:pPr algn="ctr"/>
                      <a:endParaRPr lang="en-US" dirty="0"/>
                    </a:p>
                  </a:txBody>
                  <a:tcPr/>
                </a:tc>
              </a:tr>
              <a:tr h="702527">
                <a:tc>
                  <a:txBody>
                    <a:bodyPr/>
                    <a:lstStyle/>
                    <a:p>
                      <a:pPr algn="ctr"/>
                      <a:r>
                        <a:rPr lang="en-US" dirty="0" smtClean="0"/>
                        <a:t>Erica</a:t>
                      </a:r>
                      <a:endParaRPr lang="en-US" dirty="0"/>
                    </a:p>
                  </a:txBody>
                  <a:tcPr/>
                </a:tc>
                <a:tc>
                  <a:txBody>
                    <a:bodyPr/>
                    <a:lstStyle/>
                    <a:p>
                      <a:pPr algn="ctr"/>
                      <a:r>
                        <a:rPr lang="en-US" dirty="0" smtClean="0"/>
                        <a:t>MH</a:t>
                      </a:r>
                      <a:r>
                        <a:rPr lang="en-US" baseline="0" dirty="0" smtClean="0"/>
                        <a:t> &amp; AODA (SSI)</a:t>
                      </a:r>
                      <a:endParaRPr lang="en-US" dirty="0"/>
                    </a:p>
                  </a:txBody>
                  <a:tcPr/>
                </a:tc>
                <a:tc>
                  <a:txBody>
                    <a:bodyPr/>
                    <a:lstStyle/>
                    <a:p>
                      <a:pPr algn="ctr"/>
                      <a:r>
                        <a:rPr lang="en-US" dirty="0" smtClean="0"/>
                        <a:t>No</a:t>
                      </a:r>
                      <a:endParaRPr lang="en-US" dirty="0"/>
                    </a:p>
                  </a:txBody>
                  <a:tcPr/>
                </a:tc>
                <a:tc>
                  <a:txBody>
                    <a:bodyPr/>
                    <a:lstStyle/>
                    <a:p>
                      <a:pPr algn="ctr"/>
                      <a:r>
                        <a:rPr lang="en-US" smtClean="0"/>
                        <a:t>Yes – shelter</a:t>
                      </a:r>
                      <a:endParaRPr lang="en-US" dirty="0"/>
                    </a:p>
                  </a:txBody>
                  <a:tcPr/>
                </a:tc>
                <a:tc>
                  <a:txBody>
                    <a:bodyPr/>
                    <a:lstStyle/>
                    <a:p>
                      <a:pPr algn="ctr"/>
                      <a:r>
                        <a:rPr lang="en-US" dirty="0" smtClean="0"/>
                        <a:t>7 months</a:t>
                      </a:r>
                      <a:endParaRPr lang="en-US" dirty="0"/>
                    </a:p>
                  </a:txBody>
                  <a:tcPr/>
                </a:tc>
                <a:tc>
                  <a:txBody>
                    <a:bodyPr/>
                    <a:lstStyle/>
                    <a:p>
                      <a:pPr algn="ctr"/>
                      <a:r>
                        <a:rPr lang="en-US" dirty="0" smtClean="0"/>
                        <a:t>14</a:t>
                      </a:r>
                      <a:endParaRPr lang="en-US" dirty="0"/>
                    </a:p>
                  </a:txBody>
                  <a:tcPr/>
                </a:tc>
                <a:tc>
                  <a:txBody>
                    <a:bodyPr/>
                    <a:lstStyle/>
                    <a:p>
                      <a:pPr algn="ctr"/>
                      <a:endParaRPr lang="en-US" dirty="0"/>
                    </a:p>
                  </a:txBody>
                  <a:tcPr/>
                </a:tc>
              </a:tr>
              <a:tr h="702527">
                <a:tc>
                  <a:txBody>
                    <a:bodyPr/>
                    <a:lstStyle/>
                    <a:p>
                      <a:pPr algn="ctr"/>
                      <a:r>
                        <a:rPr lang="en-US" dirty="0" smtClean="0"/>
                        <a:t>Donna</a:t>
                      </a:r>
                      <a:endParaRPr lang="en-US" dirty="0"/>
                    </a:p>
                  </a:txBody>
                  <a:tcPr/>
                </a:tc>
                <a:tc>
                  <a:txBody>
                    <a:bodyPr/>
                    <a:lstStyle/>
                    <a:p>
                      <a:pPr algn="ctr"/>
                      <a:r>
                        <a:rPr lang="en-US" dirty="0" smtClean="0"/>
                        <a:t>MH (SSI)</a:t>
                      </a:r>
                      <a:endParaRPr lang="en-US" dirty="0"/>
                    </a:p>
                  </a:txBody>
                  <a:tcPr/>
                </a:tc>
                <a:tc>
                  <a:txBody>
                    <a:bodyPr/>
                    <a:lstStyle/>
                    <a:p>
                      <a:pPr algn="ctr"/>
                      <a:r>
                        <a:rPr lang="en-US" dirty="0" smtClean="0"/>
                        <a:t>No</a:t>
                      </a:r>
                      <a:endParaRPr lang="en-US" dirty="0"/>
                    </a:p>
                  </a:txBody>
                  <a:tcPr/>
                </a:tc>
                <a:tc>
                  <a:txBody>
                    <a:bodyPr/>
                    <a:lstStyle/>
                    <a:p>
                      <a:pPr algn="ctr"/>
                      <a:r>
                        <a:rPr lang="en-US" smtClean="0"/>
                        <a:t>Yes – shelter</a:t>
                      </a:r>
                      <a:endParaRPr lang="en-US" dirty="0"/>
                    </a:p>
                  </a:txBody>
                  <a:tcPr/>
                </a:tc>
                <a:tc>
                  <a:txBody>
                    <a:bodyPr/>
                    <a:lstStyle/>
                    <a:p>
                      <a:pPr algn="ctr"/>
                      <a:r>
                        <a:rPr lang="en-US" dirty="0" smtClean="0"/>
                        <a:t>4 months</a:t>
                      </a:r>
                      <a:endParaRPr lang="en-US" dirty="0"/>
                    </a:p>
                  </a:txBody>
                  <a:tcPr/>
                </a:tc>
                <a:tc>
                  <a:txBody>
                    <a:bodyPr/>
                    <a:lstStyle/>
                    <a:p>
                      <a:pPr algn="ctr"/>
                      <a:r>
                        <a:rPr lang="en-US" dirty="0" smtClean="0"/>
                        <a:t>18</a:t>
                      </a:r>
                      <a:endParaRPr lang="en-US" dirty="0"/>
                    </a:p>
                  </a:txBody>
                  <a:tcPr/>
                </a:tc>
                <a:tc>
                  <a:txBody>
                    <a:bodyPr/>
                    <a:lstStyle/>
                    <a:p>
                      <a:pPr algn="ctr"/>
                      <a:endParaRPr lang="en-US" dirty="0"/>
                    </a:p>
                  </a:txBody>
                  <a:tcPr/>
                </a:tc>
              </a:tr>
              <a:tr h="702527">
                <a:tc>
                  <a:txBody>
                    <a:bodyPr/>
                    <a:lstStyle/>
                    <a:p>
                      <a:pPr algn="ctr"/>
                      <a:r>
                        <a:rPr lang="en-US" dirty="0" smtClean="0"/>
                        <a:t>Marcus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AODA (</a:t>
                      </a:r>
                      <a:r>
                        <a:rPr lang="en-US" dirty="0" err="1" smtClean="0"/>
                        <a:t>ver</a:t>
                      </a: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Yes - episodes</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7 months</a:t>
                      </a:r>
                      <a:endParaRPr lang="en-US" dirty="0"/>
                    </a:p>
                  </a:txBody>
                  <a:tcPr/>
                </a:tc>
                <a:tc>
                  <a:txBody>
                    <a:bodyPr/>
                    <a:lstStyle/>
                    <a:p>
                      <a:pPr algn="ctr"/>
                      <a:r>
                        <a:rPr lang="en-US" dirty="0" smtClean="0"/>
                        <a:t>15</a:t>
                      </a:r>
                      <a:endParaRPr lang="en-US" dirty="0"/>
                    </a:p>
                  </a:txBody>
                  <a:tcPr/>
                </a:tc>
                <a:tc>
                  <a:txBody>
                    <a:bodyPr/>
                    <a:lstStyle/>
                    <a:p>
                      <a:pPr algn="ct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356802243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080753396"/>
              </p:ext>
            </p:extLst>
          </p:nvPr>
        </p:nvGraphicFramePr>
        <p:xfrm>
          <a:off x="457200" y="838200"/>
          <a:ext cx="8229599" cy="2514600"/>
        </p:xfrm>
        <a:graphic>
          <a:graphicData uri="http://schemas.openxmlformats.org/drawingml/2006/table">
            <a:tbl>
              <a:tblPr firstRow="1" bandRow="1">
                <a:tableStyleId>{5C22544A-7EE6-4342-B048-85BDC9FD1C3A}</a:tableStyleId>
              </a:tblPr>
              <a:tblGrid>
                <a:gridCol w="1175657"/>
                <a:gridCol w="1338943"/>
                <a:gridCol w="1219200"/>
                <a:gridCol w="1143000"/>
                <a:gridCol w="1219200"/>
                <a:gridCol w="957942"/>
                <a:gridCol w="1175657"/>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CH?</a:t>
                      </a:r>
                      <a:endParaRPr lang="en-US" dirty="0"/>
                    </a:p>
                  </a:txBody>
                  <a:tcPr/>
                </a:tc>
                <a:tc>
                  <a:txBody>
                    <a:bodyPr/>
                    <a:lstStyle/>
                    <a:p>
                      <a:pPr algn="ctr"/>
                      <a:r>
                        <a:rPr lang="en-US" dirty="0" smtClean="0"/>
                        <a:t>Literally Homeless</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397727">
                <a:tc>
                  <a:txBody>
                    <a:bodyPr/>
                    <a:lstStyle/>
                    <a:p>
                      <a:pPr algn="ctr"/>
                      <a:r>
                        <a:rPr lang="en-US" dirty="0" smtClean="0"/>
                        <a:t>Phillip</a:t>
                      </a:r>
                      <a:endParaRPr lang="en-US" dirty="0"/>
                    </a:p>
                  </a:txBody>
                  <a:tcPr/>
                </a:tc>
                <a:tc>
                  <a:txBody>
                    <a:bodyPr/>
                    <a:lstStyle/>
                    <a:p>
                      <a:pPr algn="ctr"/>
                      <a:r>
                        <a:rPr lang="en-US" dirty="0" smtClean="0"/>
                        <a:t>MH</a:t>
                      </a:r>
                      <a:r>
                        <a:rPr lang="en-US" baseline="0" dirty="0" smtClean="0"/>
                        <a:t> </a:t>
                      </a:r>
                      <a:r>
                        <a:rPr lang="en-US" dirty="0" smtClean="0"/>
                        <a:t>(</a:t>
                      </a:r>
                      <a:r>
                        <a:rPr lang="en-US" dirty="0" err="1" smtClean="0"/>
                        <a:t>ver</a:t>
                      </a:r>
                      <a:r>
                        <a:rPr lang="en-US" dirty="0" smtClean="0"/>
                        <a:t>)</a:t>
                      </a:r>
                      <a:endParaRPr lang="en-US" dirty="0"/>
                    </a:p>
                  </a:txBody>
                  <a:tcPr/>
                </a:tc>
                <a:tc>
                  <a:txBody>
                    <a:bodyPr/>
                    <a:lstStyle/>
                    <a:p>
                      <a:pPr algn="ctr"/>
                      <a:r>
                        <a:rPr lang="en-US" dirty="0" smtClean="0"/>
                        <a:t>Yes – C</a:t>
                      </a:r>
                      <a:endParaRPr lang="en-US" dirty="0"/>
                    </a:p>
                  </a:txBody>
                  <a:tcPr/>
                </a:tc>
                <a:tc>
                  <a:txBody>
                    <a:bodyPr/>
                    <a:lstStyle/>
                    <a:p>
                      <a:pPr algn="ctr"/>
                      <a:r>
                        <a:rPr lang="en-US" dirty="0" smtClean="0"/>
                        <a:t>Yes – SH</a:t>
                      </a:r>
                      <a:endParaRPr lang="en-US" dirty="0"/>
                    </a:p>
                  </a:txBody>
                  <a:tcPr/>
                </a:tc>
                <a:tc>
                  <a:txBody>
                    <a:bodyPr/>
                    <a:lstStyle/>
                    <a:p>
                      <a:pPr algn="ctr"/>
                      <a:r>
                        <a:rPr lang="en-US" dirty="0" smtClean="0"/>
                        <a:t>13 months</a:t>
                      </a:r>
                      <a:endParaRPr lang="en-US" dirty="0"/>
                    </a:p>
                  </a:txBody>
                  <a:tcPr/>
                </a:tc>
                <a:tc>
                  <a:txBody>
                    <a:bodyPr/>
                    <a:lstStyle/>
                    <a:p>
                      <a:pPr algn="ctr"/>
                      <a:r>
                        <a:rPr lang="en-US" dirty="0" smtClean="0"/>
                        <a:t>13</a:t>
                      </a:r>
                      <a:endParaRPr lang="en-US" dirty="0"/>
                    </a:p>
                  </a:txBody>
                  <a:tcPr/>
                </a:tc>
                <a:tc>
                  <a:txBody>
                    <a:bodyPr/>
                    <a:lstStyle/>
                    <a:p>
                      <a:pPr algn="ctr"/>
                      <a:r>
                        <a:rPr lang="en-US" dirty="0" smtClean="0"/>
                        <a:t>1</a:t>
                      </a:r>
                      <a:endParaRPr lang="en-US" dirty="0"/>
                    </a:p>
                  </a:txBody>
                  <a:tcPr/>
                </a:tc>
              </a:tr>
              <a:tr h="609600">
                <a:tc>
                  <a:txBody>
                    <a:bodyPr/>
                    <a:lstStyle/>
                    <a:p>
                      <a:pPr algn="ctr"/>
                      <a:r>
                        <a:rPr lang="en-US" dirty="0" smtClean="0"/>
                        <a:t>Erica</a:t>
                      </a:r>
                      <a:endParaRPr lang="en-US" dirty="0"/>
                    </a:p>
                  </a:txBody>
                  <a:tcPr/>
                </a:tc>
                <a:tc>
                  <a:txBody>
                    <a:bodyPr/>
                    <a:lstStyle/>
                    <a:p>
                      <a:pPr algn="ctr"/>
                      <a:r>
                        <a:rPr lang="en-US" dirty="0" smtClean="0"/>
                        <a:t>MH</a:t>
                      </a:r>
                      <a:r>
                        <a:rPr lang="en-US" baseline="0" dirty="0" smtClean="0"/>
                        <a:t> &amp; AODA (SSI)</a:t>
                      </a:r>
                      <a:endParaRPr lang="en-US" dirty="0"/>
                    </a:p>
                  </a:txBody>
                  <a:tcPr/>
                </a:tc>
                <a:tc>
                  <a:txBody>
                    <a:bodyPr/>
                    <a:lstStyle/>
                    <a:p>
                      <a:pPr algn="ctr"/>
                      <a:r>
                        <a:rPr lang="en-US" dirty="0" smtClean="0"/>
                        <a:t>No</a:t>
                      </a:r>
                      <a:endParaRPr lang="en-US" dirty="0"/>
                    </a:p>
                  </a:txBody>
                  <a:tcPr/>
                </a:tc>
                <a:tc>
                  <a:txBody>
                    <a:bodyPr/>
                    <a:lstStyle/>
                    <a:p>
                      <a:pPr algn="ctr"/>
                      <a:r>
                        <a:rPr lang="en-US" dirty="0" smtClean="0"/>
                        <a:t>Yes – SH</a:t>
                      </a:r>
                      <a:endParaRPr lang="en-US" dirty="0"/>
                    </a:p>
                  </a:txBody>
                  <a:tcPr/>
                </a:tc>
                <a:tc>
                  <a:txBody>
                    <a:bodyPr/>
                    <a:lstStyle/>
                    <a:p>
                      <a:pPr algn="ctr"/>
                      <a:r>
                        <a:rPr lang="en-US" dirty="0" smtClean="0"/>
                        <a:t>7 months</a:t>
                      </a:r>
                      <a:endParaRPr lang="en-US" dirty="0"/>
                    </a:p>
                  </a:txBody>
                  <a:tcPr/>
                </a:tc>
                <a:tc>
                  <a:txBody>
                    <a:bodyPr/>
                    <a:lstStyle/>
                    <a:p>
                      <a:pPr algn="ctr"/>
                      <a:r>
                        <a:rPr lang="en-US" dirty="0" smtClean="0"/>
                        <a:t>14</a:t>
                      </a:r>
                      <a:endParaRPr lang="en-US" dirty="0"/>
                    </a:p>
                  </a:txBody>
                  <a:tcPr/>
                </a:tc>
                <a:tc>
                  <a:txBody>
                    <a:bodyPr/>
                    <a:lstStyle/>
                    <a:p>
                      <a:pPr algn="ctr"/>
                      <a:r>
                        <a:rPr lang="en-US" dirty="0" smtClean="0"/>
                        <a:t>4</a:t>
                      </a:r>
                      <a:endParaRPr lang="en-US" dirty="0"/>
                    </a:p>
                  </a:txBody>
                  <a:tcPr/>
                </a:tc>
              </a:tr>
              <a:tr h="426720">
                <a:tc>
                  <a:txBody>
                    <a:bodyPr/>
                    <a:lstStyle/>
                    <a:p>
                      <a:pPr algn="ctr"/>
                      <a:r>
                        <a:rPr lang="en-US" dirty="0" smtClean="0"/>
                        <a:t>Donna</a:t>
                      </a:r>
                      <a:endParaRPr lang="en-US" dirty="0"/>
                    </a:p>
                  </a:txBody>
                  <a:tcPr/>
                </a:tc>
                <a:tc>
                  <a:txBody>
                    <a:bodyPr/>
                    <a:lstStyle/>
                    <a:p>
                      <a:pPr algn="ctr"/>
                      <a:r>
                        <a:rPr lang="en-US" dirty="0" smtClean="0"/>
                        <a:t>MH (SSI)</a:t>
                      </a:r>
                      <a:endParaRPr lang="en-US" dirty="0"/>
                    </a:p>
                  </a:txBody>
                  <a:tcPr/>
                </a:tc>
                <a:tc>
                  <a:txBody>
                    <a:bodyPr/>
                    <a:lstStyle/>
                    <a:p>
                      <a:pPr algn="ctr"/>
                      <a:r>
                        <a:rPr lang="en-US" dirty="0" smtClean="0"/>
                        <a:t>No</a:t>
                      </a:r>
                      <a:endParaRPr lang="en-US" dirty="0"/>
                    </a:p>
                  </a:txBody>
                  <a:tcPr/>
                </a:tc>
                <a:tc>
                  <a:txBody>
                    <a:bodyPr/>
                    <a:lstStyle/>
                    <a:p>
                      <a:pPr algn="ctr"/>
                      <a:r>
                        <a:rPr lang="en-US" dirty="0" smtClean="0"/>
                        <a:t>Yes – SH</a:t>
                      </a:r>
                      <a:endParaRPr lang="en-US" dirty="0"/>
                    </a:p>
                  </a:txBody>
                  <a:tcPr/>
                </a:tc>
                <a:tc>
                  <a:txBody>
                    <a:bodyPr/>
                    <a:lstStyle/>
                    <a:p>
                      <a:pPr algn="ctr"/>
                      <a:r>
                        <a:rPr lang="en-US" dirty="0" smtClean="0"/>
                        <a:t>4 months</a:t>
                      </a:r>
                      <a:endParaRPr lang="en-US" dirty="0"/>
                    </a:p>
                  </a:txBody>
                  <a:tcPr/>
                </a:tc>
                <a:tc>
                  <a:txBody>
                    <a:bodyPr/>
                    <a:lstStyle/>
                    <a:p>
                      <a:pPr algn="ctr"/>
                      <a:r>
                        <a:rPr lang="en-US" dirty="0" smtClean="0"/>
                        <a:t>18</a:t>
                      </a:r>
                      <a:endParaRPr lang="en-US" dirty="0"/>
                    </a:p>
                  </a:txBody>
                  <a:tcPr/>
                </a:tc>
                <a:tc>
                  <a:txBody>
                    <a:bodyPr/>
                    <a:lstStyle/>
                    <a:p>
                      <a:pPr algn="ctr"/>
                      <a:r>
                        <a:rPr lang="en-US" dirty="0" smtClean="0"/>
                        <a:t>3</a:t>
                      </a:r>
                      <a:endParaRPr lang="en-US" dirty="0"/>
                    </a:p>
                  </a:txBody>
                  <a:tcPr/>
                </a:tc>
              </a:tr>
              <a:tr h="381000">
                <a:tc>
                  <a:txBody>
                    <a:bodyPr/>
                    <a:lstStyle/>
                    <a:p>
                      <a:pPr algn="ctr"/>
                      <a:r>
                        <a:rPr lang="en-US" dirty="0" smtClean="0"/>
                        <a:t>Marcus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AODA (</a:t>
                      </a:r>
                      <a:r>
                        <a:rPr lang="en-US" dirty="0" err="1" smtClean="0"/>
                        <a:t>ver</a:t>
                      </a: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Yes - E</a:t>
                      </a:r>
                      <a:endParaRPr lang="en-US" dirty="0"/>
                    </a:p>
                  </a:txBody>
                  <a:tcPr/>
                </a:tc>
                <a:tc>
                  <a:txBody>
                    <a:bodyPr/>
                    <a:lstStyle/>
                    <a:p>
                      <a:pPr algn="ctr"/>
                      <a:r>
                        <a:rPr lang="en-US" dirty="0" smtClean="0"/>
                        <a:t>Yes – SH</a:t>
                      </a:r>
                      <a:endParaRPr lang="en-US" dirty="0"/>
                    </a:p>
                  </a:txBody>
                  <a:tcPr/>
                </a:tc>
                <a:tc>
                  <a:txBody>
                    <a:bodyPr/>
                    <a:lstStyle/>
                    <a:p>
                      <a:pPr algn="ctr"/>
                      <a:r>
                        <a:rPr lang="en-US" dirty="0" smtClean="0"/>
                        <a:t>7 months</a:t>
                      </a:r>
                      <a:endParaRPr lang="en-US" dirty="0"/>
                    </a:p>
                  </a:txBody>
                  <a:tcPr/>
                </a:tc>
                <a:tc>
                  <a:txBody>
                    <a:bodyPr/>
                    <a:lstStyle/>
                    <a:p>
                      <a:pPr algn="ctr"/>
                      <a:r>
                        <a:rPr lang="en-US" dirty="0" smtClean="0"/>
                        <a:t>15</a:t>
                      </a:r>
                      <a:endParaRPr lang="en-US" dirty="0"/>
                    </a:p>
                  </a:txBody>
                  <a:tcPr/>
                </a:tc>
                <a:tc>
                  <a:txBody>
                    <a:bodyPr/>
                    <a:lstStyle/>
                    <a:p>
                      <a:pPr algn="ctr"/>
                      <a:r>
                        <a:rPr lang="en-US" dirty="0" smtClean="0"/>
                        <a:t>2</a:t>
                      </a: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2" name="TextBox 1"/>
          <p:cNvSpPr txBox="1"/>
          <p:nvPr/>
        </p:nvSpPr>
        <p:spPr>
          <a:xfrm>
            <a:off x="533400" y="152400"/>
            <a:ext cx="5943600" cy="369332"/>
          </a:xfrm>
          <a:prstGeom prst="rect">
            <a:avLst/>
          </a:prstGeom>
          <a:noFill/>
        </p:spPr>
        <p:txBody>
          <a:bodyPr wrap="square" rtlCol="0">
            <a:spAutoFit/>
          </a:bodyPr>
          <a:lstStyle/>
          <a:p>
            <a:r>
              <a:rPr lang="en-US" b="1" dirty="0" smtClean="0">
                <a:solidFill>
                  <a:srgbClr val="002060"/>
                </a:solidFill>
              </a:rPr>
              <a:t>Example #2: Answers &amp; Explanations</a:t>
            </a:r>
            <a:endParaRPr lang="en-US" b="1" dirty="0">
              <a:solidFill>
                <a:srgbClr val="002060"/>
              </a:solidFill>
            </a:endParaRPr>
          </a:p>
        </p:txBody>
      </p:sp>
      <p:sp>
        <p:nvSpPr>
          <p:cNvPr id="3" name="TextBox 2"/>
          <p:cNvSpPr txBox="1"/>
          <p:nvPr/>
        </p:nvSpPr>
        <p:spPr>
          <a:xfrm>
            <a:off x="309513" y="3505200"/>
            <a:ext cx="8534400" cy="2800767"/>
          </a:xfrm>
          <a:prstGeom prst="rect">
            <a:avLst/>
          </a:prstGeom>
          <a:noFill/>
        </p:spPr>
        <p:txBody>
          <a:bodyPr wrap="square" rtlCol="0">
            <a:spAutoFit/>
          </a:bodyPr>
          <a:lstStyle/>
          <a:p>
            <a:r>
              <a:rPr lang="en-US" sz="1600" dirty="0" smtClean="0"/>
              <a:t>First, identify if any of the applicants meet the chronic homeless definition.  In this case, Phillip &amp; Marcus do. So then you use Order of Priority #1.  Length over 12 months and then acuity score.</a:t>
            </a:r>
          </a:p>
          <a:p>
            <a:r>
              <a:rPr lang="en-US" sz="1600" dirty="0" smtClean="0">
                <a:solidFill>
                  <a:srgbClr val="FF0000"/>
                </a:solidFill>
              </a:rPr>
              <a:t>Phillip (13 months) </a:t>
            </a:r>
            <a:r>
              <a:rPr lang="en-US" sz="1600" dirty="0" smtClean="0"/>
              <a:t>vs. Marcus (7 months)</a:t>
            </a:r>
          </a:p>
          <a:p>
            <a:endParaRPr lang="en-US" sz="1600" dirty="0"/>
          </a:p>
          <a:p>
            <a:r>
              <a:rPr lang="en-US" sz="1600" dirty="0" smtClean="0"/>
              <a:t>*If Phillip would have had 8 months of homelessness instead of 13, then you would look at acuity instead of length.</a:t>
            </a:r>
          </a:p>
          <a:p>
            <a:r>
              <a:rPr lang="en-US" sz="1600" dirty="0" smtClean="0"/>
              <a:t>Phillip (VI-SPDAT 13) vs. </a:t>
            </a:r>
            <a:r>
              <a:rPr lang="en-US" sz="1600" dirty="0" smtClean="0">
                <a:solidFill>
                  <a:srgbClr val="FF0000"/>
                </a:solidFill>
              </a:rPr>
              <a:t>Marcus (</a:t>
            </a:r>
            <a:r>
              <a:rPr lang="en-US" sz="1600" dirty="0">
                <a:solidFill>
                  <a:srgbClr val="FF0000"/>
                </a:solidFill>
              </a:rPr>
              <a:t>VI-SPDAT </a:t>
            </a:r>
            <a:r>
              <a:rPr lang="en-US" sz="1600" dirty="0" smtClean="0">
                <a:solidFill>
                  <a:srgbClr val="FF0000"/>
                </a:solidFill>
              </a:rPr>
              <a:t>15)</a:t>
            </a:r>
          </a:p>
          <a:p>
            <a:endParaRPr lang="en-US" sz="1600" dirty="0"/>
          </a:p>
          <a:p>
            <a:r>
              <a:rPr lang="en-US" sz="1600" dirty="0" smtClean="0"/>
              <a:t>Then for those that do not meet the chronic homeless definition, use Order of Priority #2. Acuity score first.</a:t>
            </a:r>
          </a:p>
          <a:p>
            <a:r>
              <a:rPr lang="en-US" sz="1600" dirty="0" smtClean="0">
                <a:solidFill>
                  <a:srgbClr val="FF0000"/>
                </a:solidFill>
              </a:rPr>
              <a:t>Donna (</a:t>
            </a:r>
            <a:r>
              <a:rPr lang="en-US" sz="1600" dirty="0">
                <a:solidFill>
                  <a:srgbClr val="FF0000"/>
                </a:solidFill>
              </a:rPr>
              <a:t>VI-SPDAT </a:t>
            </a:r>
            <a:r>
              <a:rPr lang="en-US" sz="1600" dirty="0" smtClean="0">
                <a:solidFill>
                  <a:srgbClr val="FF0000"/>
                </a:solidFill>
              </a:rPr>
              <a:t>18) </a:t>
            </a:r>
            <a:r>
              <a:rPr lang="en-US" sz="1600" dirty="0" smtClean="0"/>
              <a:t>vs. Erica (</a:t>
            </a:r>
            <a:r>
              <a:rPr lang="en-US" sz="1600" dirty="0"/>
              <a:t>VI-SPDAT </a:t>
            </a:r>
            <a:r>
              <a:rPr lang="en-US" sz="1600" dirty="0" smtClean="0"/>
              <a:t>14)</a:t>
            </a:r>
            <a:endParaRPr lang="en-US" sz="1600" dirty="0"/>
          </a:p>
        </p:txBody>
      </p:sp>
    </p:spTree>
    <p:extLst>
      <p:ext uri="{BB962C8B-B14F-4D97-AF65-F5344CB8AC3E}">
        <p14:creationId xmlns:p14="http://schemas.microsoft.com/office/powerpoint/2010/main" val="4020672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5" name="Title 4"/>
          <p:cNvSpPr>
            <a:spLocks noGrp="1"/>
          </p:cNvSpPr>
          <p:nvPr>
            <p:ph type="title"/>
          </p:nvPr>
        </p:nvSpPr>
        <p:spPr/>
        <p:txBody>
          <a:bodyPr>
            <a:normAutofit/>
          </a:bodyPr>
          <a:lstStyle/>
          <a:p>
            <a:pPr algn="l"/>
            <a:r>
              <a:rPr lang="en-US" sz="3200" b="1" dirty="0" smtClean="0">
                <a:solidFill>
                  <a:srgbClr val="002060"/>
                </a:solidFill>
              </a:rPr>
              <a:t>Overview</a:t>
            </a:r>
            <a:endParaRPr lang="en-US" sz="3200" b="1" dirty="0">
              <a:solidFill>
                <a:srgbClr val="002060"/>
              </a:solidFill>
            </a:endParaRPr>
          </a:p>
        </p:txBody>
      </p:sp>
      <p:sp>
        <p:nvSpPr>
          <p:cNvPr id="6" name="Subtitle 5"/>
          <p:cNvSpPr>
            <a:spLocks noGrp="1"/>
          </p:cNvSpPr>
          <p:nvPr>
            <p:ph idx="1"/>
          </p:nvPr>
        </p:nvSpPr>
        <p:spPr>
          <a:xfrm>
            <a:off x="457200" y="1417638"/>
            <a:ext cx="8229600" cy="5059362"/>
          </a:xfrm>
        </p:spPr>
        <p:txBody>
          <a:bodyPr>
            <a:normAutofit/>
          </a:bodyPr>
          <a:lstStyle/>
          <a:p>
            <a:pPr algn="l">
              <a:buFont typeface="Wingdings" panose="05000000000000000000" pitchFamily="2" charset="2"/>
              <a:buChar char="Ø"/>
            </a:pPr>
            <a:r>
              <a:rPr lang="en-US" dirty="0" smtClean="0">
                <a:solidFill>
                  <a:schemeClr val="tx1">
                    <a:lumMod val="95000"/>
                    <a:lumOff val="5000"/>
                  </a:schemeClr>
                </a:solidFill>
              </a:rPr>
              <a:t>Rules and policy </a:t>
            </a:r>
          </a:p>
          <a:p>
            <a:pPr algn="l">
              <a:buFont typeface="Wingdings" panose="05000000000000000000" pitchFamily="2" charset="2"/>
              <a:buChar char="Ø"/>
            </a:pPr>
            <a:r>
              <a:rPr lang="en-US" dirty="0" smtClean="0">
                <a:solidFill>
                  <a:schemeClr val="tx1">
                    <a:lumMod val="95000"/>
                    <a:lumOff val="5000"/>
                  </a:schemeClr>
                </a:solidFill>
              </a:rPr>
              <a:t>Key terms and definitions</a:t>
            </a:r>
          </a:p>
          <a:p>
            <a:pPr algn="l">
              <a:buFont typeface="Wingdings" panose="05000000000000000000" pitchFamily="2" charset="2"/>
              <a:buChar char="Ø"/>
            </a:pPr>
            <a:r>
              <a:rPr lang="en-US" dirty="0" smtClean="0">
                <a:solidFill>
                  <a:schemeClr val="tx1">
                    <a:lumMod val="95000"/>
                    <a:lumOff val="5000"/>
                  </a:schemeClr>
                </a:solidFill>
              </a:rPr>
              <a:t>Balance of State PSH and TH projects</a:t>
            </a:r>
          </a:p>
          <a:p>
            <a:pPr algn="l">
              <a:buFont typeface="Wingdings" panose="05000000000000000000" pitchFamily="2" charset="2"/>
              <a:buChar char="Ø"/>
            </a:pPr>
            <a:r>
              <a:rPr lang="en-US" dirty="0" smtClean="0">
                <a:solidFill>
                  <a:schemeClr val="tx1">
                    <a:lumMod val="95000"/>
                    <a:lumOff val="5000"/>
                  </a:schemeClr>
                </a:solidFill>
              </a:rPr>
              <a:t>PSH Prioritization &amp; Recordkeeping</a:t>
            </a:r>
          </a:p>
          <a:p>
            <a:pPr algn="l">
              <a:buFont typeface="Wingdings" panose="05000000000000000000" pitchFamily="2" charset="2"/>
              <a:buChar char="Ø"/>
            </a:pPr>
            <a:r>
              <a:rPr lang="en-US" dirty="0" smtClean="0">
                <a:solidFill>
                  <a:schemeClr val="tx1">
                    <a:lumMod val="95000"/>
                    <a:lumOff val="5000"/>
                  </a:schemeClr>
                </a:solidFill>
              </a:rPr>
              <a:t>TH Prioritization &amp; Recordkeeping</a:t>
            </a:r>
          </a:p>
          <a:p>
            <a:pPr algn="l">
              <a:buFont typeface="Wingdings" panose="05000000000000000000" pitchFamily="2" charset="2"/>
              <a:buChar char="Ø"/>
            </a:pPr>
            <a:r>
              <a:rPr lang="en-US" dirty="0" smtClean="0">
                <a:solidFill>
                  <a:schemeClr val="tx1">
                    <a:lumMod val="95000"/>
                    <a:lumOff val="5000"/>
                  </a:schemeClr>
                </a:solidFill>
              </a:rPr>
              <a:t>Questions</a:t>
            </a:r>
          </a:p>
          <a:p>
            <a:pPr algn="l">
              <a:buFont typeface="Wingdings" panose="05000000000000000000" pitchFamily="2" charset="2"/>
              <a:buChar char="Ø"/>
            </a:pPr>
            <a:endParaRPr lang="en-US" dirty="0" smtClean="0">
              <a:solidFill>
                <a:schemeClr val="tx1">
                  <a:lumMod val="95000"/>
                  <a:lumOff val="5000"/>
                </a:schemeClr>
              </a:solidFill>
            </a:endParaRPr>
          </a:p>
          <a:p>
            <a:pPr algn="l">
              <a:buFont typeface="Wingdings" panose="05000000000000000000" pitchFamily="2" charset="2"/>
              <a:buChar char="Ø"/>
            </a:pPr>
            <a:endParaRPr lang="en-US" dirty="0" smtClean="0">
              <a:solidFill>
                <a:schemeClr val="tx1">
                  <a:lumMod val="95000"/>
                  <a:lumOff val="5000"/>
                </a:schemeClr>
              </a:solidFill>
            </a:endParaRPr>
          </a:p>
          <a:p>
            <a:pPr algn="l">
              <a:buFont typeface="Wingdings" panose="05000000000000000000" pitchFamily="2" charset="2"/>
              <a:buChar char="Ø"/>
            </a:pPr>
            <a:endParaRPr lang="en-US" dirty="0" smtClean="0">
              <a:solidFill>
                <a:schemeClr val="tx1">
                  <a:lumMod val="95000"/>
                  <a:lumOff val="5000"/>
                </a:schemeClr>
              </a:solidFill>
            </a:endParaRPr>
          </a:p>
          <a:p>
            <a:pPr algn="l">
              <a:buFont typeface="Wingdings" panose="05000000000000000000" pitchFamily="2" charset="2"/>
              <a:buChar char="Ø"/>
            </a:pPr>
            <a:endParaRPr lang="en-US" dirty="0" smtClean="0">
              <a:solidFill>
                <a:schemeClr val="tx1">
                  <a:lumMod val="95000"/>
                  <a:lumOff val="5000"/>
                </a:schemeClr>
              </a:solidFill>
            </a:endParaRPr>
          </a:p>
          <a:p>
            <a:pPr marL="0" indent="0" algn="l">
              <a:buNone/>
            </a:pPr>
            <a:endParaRPr lang="en-US" dirty="0" smtClean="0">
              <a:solidFill>
                <a:schemeClr val="tx1">
                  <a:lumMod val="95000"/>
                  <a:lumOff val="5000"/>
                </a:schemeClr>
              </a:solidFill>
            </a:endParaRPr>
          </a:p>
          <a:p>
            <a:pPr marL="0" indent="0" algn="l">
              <a:buNone/>
            </a:pPr>
            <a:endParaRPr lang="en-US" dirty="0" smtClean="0">
              <a:solidFill>
                <a:schemeClr val="tx1">
                  <a:lumMod val="95000"/>
                  <a:lumOff val="5000"/>
                </a:schemeClr>
              </a:solidFill>
            </a:endParaRPr>
          </a:p>
          <a:p>
            <a:pPr marL="514350" indent="-514350" algn="l">
              <a:buFont typeface="+mj-lt"/>
              <a:buAutoNum type="arabicPeriod"/>
            </a:pPr>
            <a:endParaRPr lang="en-US" dirty="0" smtClean="0">
              <a:solidFill>
                <a:schemeClr val="tx1">
                  <a:lumMod val="95000"/>
                  <a:lumOff val="5000"/>
                </a:schemeClr>
              </a:solidFill>
            </a:endParaRPr>
          </a:p>
          <a:p>
            <a:pPr marL="0" indent="0" algn="l">
              <a:buNone/>
            </a:pPr>
            <a:endParaRPr lang="en-US" dirty="0"/>
          </a:p>
        </p:txBody>
      </p:sp>
    </p:spTree>
    <p:extLst>
      <p:ext uri="{BB962C8B-B14F-4D97-AF65-F5344CB8AC3E}">
        <p14:creationId xmlns:p14="http://schemas.microsoft.com/office/powerpoint/2010/main" val="38157561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715962"/>
          </a:xfrm>
        </p:spPr>
        <p:txBody>
          <a:bodyPr>
            <a:normAutofit/>
          </a:bodyPr>
          <a:lstStyle/>
          <a:p>
            <a:pPr algn="l"/>
            <a:r>
              <a:rPr lang="en-US" sz="3200" b="1" dirty="0" smtClean="0">
                <a:solidFill>
                  <a:srgbClr val="002060"/>
                </a:solidFill>
              </a:rPr>
              <a:t>Chronic Homeless Evidence</a:t>
            </a:r>
            <a:endParaRPr lang="en-US" sz="3200" b="1" dirty="0">
              <a:solidFill>
                <a:srgbClr val="002060"/>
              </a:solidFill>
            </a:endParaRPr>
          </a:p>
        </p:txBody>
      </p:sp>
      <p:sp>
        <p:nvSpPr>
          <p:cNvPr id="3" name="Content Placeholder 2"/>
          <p:cNvSpPr>
            <a:spLocks noGrp="1"/>
          </p:cNvSpPr>
          <p:nvPr>
            <p:ph idx="1"/>
          </p:nvPr>
        </p:nvSpPr>
        <p:spPr>
          <a:xfrm>
            <a:off x="457200" y="1295400"/>
            <a:ext cx="8229600" cy="4830763"/>
          </a:xfrm>
        </p:spPr>
        <p:txBody>
          <a:bodyPr/>
          <a:lstStyle/>
          <a:p>
            <a:r>
              <a:rPr lang="en-US" dirty="0" smtClean="0"/>
              <a:t>Documentation of Chronic Homelessness requires verification of:</a:t>
            </a:r>
          </a:p>
          <a:p>
            <a:pPr lvl="1"/>
            <a:r>
              <a:rPr lang="en-US" dirty="0" smtClean="0"/>
              <a:t>Disabling Condition </a:t>
            </a:r>
            <a:r>
              <a:rPr lang="en-US" b="1" dirty="0" smtClean="0">
                <a:solidFill>
                  <a:srgbClr val="FF0000"/>
                </a:solidFill>
              </a:rPr>
              <a:t>and</a:t>
            </a:r>
          </a:p>
          <a:p>
            <a:pPr lvl="1"/>
            <a:r>
              <a:rPr lang="en-US" dirty="0" smtClean="0"/>
              <a:t>Homeless Verification </a:t>
            </a:r>
            <a:r>
              <a:rPr lang="en-US" b="1" dirty="0">
                <a:solidFill>
                  <a:srgbClr val="FF0000"/>
                </a:solidFill>
              </a:rPr>
              <a:t>and</a:t>
            </a:r>
          </a:p>
          <a:p>
            <a:pPr lvl="1"/>
            <a:r>
              <a:rPr lang="en-US" dirty="0" smtClean="0"/>
              <a:t>Duration of Homelessness.</a:t>
            </a:r>
          </a:p>
          <a:p>
            <a:pPr marL="0" indent="0">
              <a:buNone/>
            </a:pP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246629705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792162"/>
          </a:xfrm>
        </p:spPr>
        <p:txBody>
          <a:bodyPr>
            <a:normAutofit/>
          </a:bodyPr>
          <a:lstStyle/>
          <a:p>
            <a:pPr algn="l"/>
            <a:r>
              <a:rPr lang="en-US" sz="3200" b="1" dirty="0" smtClean="0">
                <a:solidFill>
                  <a:srgbClr val="002060"/>
                </a:solidFill>
              </a:rPr>
              <a:t>Evidence of Disabling Condition</a:t>
            </a:r>
            <a:endParaRPr lang="en-US" sz="3200" b="1" dirty="0">
              <a:solidFill>
                <a:srgbClr val="00206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5" name="Content Placeholder 2"/>
          <p:cNvSpPr>
            <a:spLocks noGrp="1"/>
          </p:cNvSpPr>
          <p:nvPr>
            <p:ph idx="1"/>
          </p:nvPr>
        </p:nvSpPr>
        <p:spPr>
          <a:xfrm>
            <a:off x="457200" y="1219200"/>
            <a:ext cx="8229600" cy="5334000"/>
          </a:xfrm>
        </p:spPr>
        <p:txBody>
          <a:bodyPr>
            <a:normAutofit fontScale="55000" lnSpcReduction="20000"/>
          </a:bodyPr>
          <a:lstStyle/>
          <a:p>
            <a:pPr lvl="0"/>
            <a:r>
              <a:rPr lang="en-US" b="1" u="sng" dirty="0"/>
              <a:t>Evidence of diagnosis with one or more of the following conditions: </a:t>
            </a:r>
            <a:endParaRPr lang="en-US" b="1" u="sng" dirty="0" smtClean="0"/>
          </a:p>
          <a:p>
            <a:pPr lvl="1"/>
            <a:r>
              <a:rPr lang="en-US" dirty="0" smtClean="0"/>
              <a:t>substance </a:t>
            </a:r>
            <a:r>
              <a:rPr lang="en-US" dirty="0"/>
              <a:t>use disorder, </a:t>
            </a:r>
          </a:p>
          <a:p>
            <a:pPr lvl="1"/>
            <a:r>
              <a:rPr lang="en-US" dirty="0" smtClean="0"/>
              <a:t>serious </a:t>
            </a:r>
            <a:r>
              <a:rPr lang="en-US" dirty="0"/>
              <a:t>mental illness, </a:t>
            </a:r>
            <a:endParaRPr lang="en-US" dirty="0" smtClean="0"/>
          </a:p>
          <a:p>
            <a:pPr lvl="1"/>
            <a:r>
              <a:rPr lang="en-US" dirty="0" smtClean="0"/>
              <a:t>developmental </a:t>
            </a:r>
            <a:r>
              <a:rPr lang="en-US" dirty="0"/>
              <a:t>disability (as defined in Section 102 of the Developmental Disabilities Assistance Bill of Rights Act of 2000 (42 U.S.C. 15002), </a:t>
            </a:r>
            <a:endParaRPr lang="en-US" dirty="0" smtClean="0"/>
          </a:p>
          <a:p>
            <a:pPr lvl="1"/>
            <a:r>
              <a:rPr lang="en-US" dirty="0" smtClean="0"/>
              <a:t>post-traumatic </a:t>
            </a:r>
            <a:r>
              <a:rPr lang="en-US" dirty="0"/>
              <a:t>stress disorder, </a:t>
            </a:r>
            <a:endParaRPr lang="en-US" dirty="0" smtClean="0"/>
          </a:p>
          <a:p>
            <a:pPr lvl="1"/>
            <a:r>
              <a:rPr lang="en-US" dirty="0" smtClean="0"/>
              <a:t>cognitive </a:t>
            </a:r>
            <a:r>
              <a:rPr lang="en-US" dirty="0"/>
              <a:t>impairments resulting from brain injury, </a:t>
            </a:r>
            <a:r>
              <a:rPr lang="en-US" b="1" dirty="0"/>
              <a:t>or</a:t>
            </a:r>
            <a:r>
              <a:rPr lang="en-US" dirty="0"/>
              <a:t> </a:t>
            </a:r>
            <a:endParaRPr lang="en-US" dirty="0" smtClean="0"/>
          </a:p>
          <a:p>
            <a:pPr lvl="1"/>
            <a:r>
              <a:rPr lang="en-US" dirty="0" smtClean="0"/>
              <a:t>chronic </a:t>
            </a:r>
            <a:r>
              <a:rPr lang="en-US" dirty="0"/>
              <a:t>physical illness or disability.  </a:t>
            </a:r>
          </a:p>
          <a:p>
            <a:endParaRPr lang="en-US" dirty="0"/>
          </a:p>
          <a:p>
            <a:r>
              <a:rPr lang="en-US" b="1" u="sng" dirty="0"/>
              <a:t>Evidence of this criterion must include one of the following:  </a:t>
            </a:r>
          </a:p>
          <a:p>
            <a:pPr lvl="1"/>
            <a:r>
              <a:rPr lang="en-US" dirty="0" smtClean="0"/>
              <a:t>Written </a:t>
            </a:r>
            <a:r>
              <a:rPr lang="en-US" dirty="0"/>
              <a:t>verification of the condition from a professional licensed by the state to diagnose and treat the condition;  </a:t>
            </a:r>
          </a:p>
          <a:p>
            <a:pPr lvl="1"/>
            <a:r>
              <a:rPr lang="en-US" dirty="0" smtClean="0"/>
              <a:t>Written </a:t>
            </a:r>
            <a:r>
              <a:rPr lang="en-US" dirty="0"/>
              <a:t>verification from the Social Security Administration; </a:t>
            </a:r>
            <a:endParaRPr lang="en-US" dirty="0" smtClean="0"/>
          </a:p>
          <a:p>
            <a:pPr lvl="1"/>
            <a:r>
              <a:rPr lang="en-US" dirty="0" smtClean="0"/>
              <a:t>Copies </a:t>
            </a:r>
            <a:r>
              <a:rPr lang="en-US" dirty="0"/>
              <a:t>of a disability check (e.g., Social Security Disability Insurance check or Veterans Disability Compensation);  </a:t>
            </a:r>
            <a:endParaRPr lang="en-US" dirty="0" smtClean="0"/>
          </a:p>
          <a:p>
            <a:pPr lvl="1"/>
            <a:r>
              <a:rPr lang="en-US" dirty="0" smtClean="0"/>
              <a:t>Intake </a:t>
            </a:r>
            <a:r>
              <a:rPr lang="en-US" dirty="0"/>
              <a:t>staff (or referral staff) observation that is </a:t>
            </a:r>
            <a:r>
              <a:rPr lang="en-US" dirty="0">
                <a:solidFill>
                  <a:srgbClr val="FF0000"/>
                </a:solidFill>
              </a:rPr>
              <a:t>confirmed by written verification </a:t>
            </a:r>
            <a:r>
              <a:rPr lang="en-US" dirty="0"/>
              <a:t>of the condition from a professional licensed by the state to diagnose and treat the condition that is confirmed </a:t>
            </a:r>
            <a:r>
              <a:rPr lang="en-US" dirty="0">
                <a:solidFill>
                  <a:srgbClr val="FF0000"/>
                </a:solidFill>
              </a:rPr>
              <a:t>no later than 45 days </a:t>
            </a:r>
            <a:r>
              <a:rPr lang="en-US" dirty="0"/>
              <a:t>of the application for assistance and accompanied with one of the types of evidence above; </a:t>
            </a:r>
            <a:r>
              <a:rPr lang="en-US" b="1" dirty="0"/>
              <a:t>or</a:t>
            </a:r>
            <a:r>
              <a:rPr lang="en-US" dirty="0"/>
              <a:t>  </a:t>
            </a:r>
            <a:endParaRPr lang="en-US" dirty="0" smtClean="0"/>
          </a:p>
          <a:p>
            <a:pPr lvl="1"/>
            <a:r>
              <a:rPr lang="en-US" dirty="0" smtClean="0"/>
              <a:t>Other </a:t>
            </a:r>
            <a:r>
              <a:rPr lang="en-US" dirty="0"/>
              <a:t>documentation approved by HUD. </a:t>
            </a:r>
          </a:p>
          <a:p>
            <a:endParaRPr lang="en-US" dirty="0"/>
          </a:p>
        </p:txBody>
      </p:sp>
    </p:spTree>
    <p:extLst>
      <p:ext uri="{BB962C8B-B14F-4D97-AF65-F5344CB8AC3E}">
        <p14:creationId xmlns:p14="http://schemas.microsoft.com/office/powerpoint/2010/main" val="372777214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118"/>
            <a:ext cx="6400800" cy="715962"/>
          </a:xfrm>
        </p:spPr>
        <p:txBody>
          <a:bodyPr>
            <a:noAutofit/>
          </a:bodyPr>
          <a:lstStyle/>
          <a:p>
            <a:pPr algn="l"/>
            <a:r>
              <a:rPr lang="en-US" sz="3200" b="1" dirty="0" smtClean="0">
                <a:solidFill>
                  <a:srgbClr val="002060"/>
                </a:solidFill>
              </a:rPr>
              <a:t>Evidence of Homelessness</a:t>
            </a:r>
            <a:endParaRPr lang="en-US" sz="3200" b="1" dirty="0">
              <a:solidFill>
                <a:srgbClr val="00206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5" name="Content Placeholder 2"/>
          <p:cNvSpPr>
            <a:spLocks noGrp="1"/>
          </p:cNvSpPr>
          <p:nvPr>
            <p:ph idx="1"/>
          </p:nvPr>
        </p:nvSpPr>
        <p:spPr>
          <a:xfrm>
            <a:off x="457200" y="1143000"/>
            <a:ext cx="8229600" cy="5486400"/>
          </a:xfrm>
        </p:spPr>
        <p:txBody>
          <a:bodyPr>
            <a:normAutofit fontScale="55000" lnSpcReduction="20000"/>
          </a:bodyPr>
          <a:lstStyle/>
          <a:p>
            <a:r>
              <a:rPr lang="en-US" dirty="0"/>
              <a:t>Evidence of an individual or head of household’s current living situation may be documented </a:t>
            </a:r>
            <a:r>
              <a:rPr lang="en-US" dirty="0" smtClean="0"/>
              <a:t>by: </a:t>
            </a:r>
          </a:p>
          <a:p>
            <a:pPr lvl="1"/>
            <a:r>
              <a:rPr lang="en-US" dirty="0" smtClean="0"/>
              <a:t>a </a:t>
            </a:r>
            <a:r>
              <a:rPr lang="en-US" dirty="0"/>
              <a:t>written observation by an outreach worker</a:t>
            </a:r>
            <a:r>
              <a:rPr lang="en-US" dirty="0" smtClean="0"/>
              <a:t>,</a:t>
            </a:r>
          </a:p>
          <a:p>
            <a:pPr lvl="1"/>
            <a:r>
              <a:rPr lang="en-US" dirty="0" smtClean="0"/>
              <a:t>a </a:t>
            </a:r>
            <a:r>
              <a:rPr lang="en-US" dirty="0"/>
              <a:t>written referral by housing or service provider, or </a:t>
            </a:r>
            <a:endParaRPr lang="en-US" dirty="0" smtClean="0"/>
          </a:p>
          <a:p>
            <a:pPr lvl="1"/>
            <a:r>
              <a:rPr lang="en-US" dirty="0" smtClean="0"/>
              <a:t>a </a:t>
            </a:r>
            <a:r>
              <a:rPr lang="en-US" dirty="0"/>
              <a:t>certification by the household seeking assistance that demonstrates that the individual or head of household is currently homeless and living in a place not meant for human habitation, in an emergency shelter, or a safe haven. </a:t>
            </a:r>
            <a:endParaRPr lang="en-US" dirty="0" smtClean="0"/>
          </a:p>
          <a:p>
            <a:pPr lvl="2"/>
            <a:r>
              <a:rPr lang="en-US" dirty="0" smtClean="0"/>
              <a:t>Note this should be the last resort with due diligence and documented efforts to gain 3</a:t>
            </a:r>
            <a:r>
              <a:rPr lang="en-US" baseline="30000" dirty="0" smtClean="0"/>
              <a:t>rd</a:t>
            </a:r>
            <a:r>
              <a:rPr lang="en-US" dirty="0" smtClean="0"/>
              <a:t> party written or oral verification first.</a:t>
            </a:r>
            <a:endParaRPr lang="en-US" dirty="0"/>
          </a:p>
          <a:p>
            <a:pPr marL="0" indent="0">
              <a:buNone/>
            </a:pPr>
            <a:endParaRPr lang="en-US" dirty="0"/>
          </a:p>
          <a:p>
            <a:r>
              <a:rPr lang="en-US" dirty="0"/>
              <a:t>For paragraph (2) of the definition for chronically homeless at 24 CFR 578.3, for individuals currently residing in an institution, acceptable evidence includes: </a:t>
            </a:r>
          </a:p>
          <a:p>
            <a:pPr lvl="1"/>
            <a:r>
              <a:rPr lang="en-US" dirty="0" smtClean="0"/>
              <a:t>Discharge </a:t>
            </a:r>
            <a:r>
              <a:rPr lang="en-US" dirty="0"/>
              <a:t>paperwork or a written or oral referral from a social worker, case manager, or other appropriate official of the institution, stating the beginning and end dates of the time residing in the institution that demonstrate the person resided there for less than 90 days.  All oral statements must be recorded by the intake worker; or </a:t>
            </a:r>
          </a:p>
          <a:p>
            <a:pPr lvl="2"/>
            <a:r>
              <a:rPr lang="en-US" dirty="0" smtClean="0"/>
              <a:t>Where </a:t>
            </a:r>
            <a:r>
              <a:rPr lang="en-US" dirty="0"/>
              <a:t>the evidence above is not obtainable, a written record of the intake worker’s due diligence in attempting to obtain the evidence described </a:t>
            </a:r>
            <a:r>
              <a:rPr lang="en-US" dirty="0" smtClean="0"/>
              <a:t>above and </a:t>
            </a:r>
            <a:r>
              <a:rPr lang="en-US" dirty="0"/>
              <a:t>a certification by the individual seeking assistance that </a:t>
            </a:r>
            <a:r>
              <a:rPr lang="en-US" dirty="0" smtClean="0"/>
              <a:t>states they </a:t>
            </a:r>
            <a:r>
              <a:rPr lang="en-US" dirty="0"/>
              <a:t>are exiting or have just exited an institution where they resided for less than 90 days; and </a:t>
            </a:r>
            <a:endParaRPr lang="en-US" dirty="0" smtClean="0"/>
          </a:p>
          <a:p>
            <a:pPr lvl="1"/>
            <a:r>
              <a:rPr lang="en-US" dirty="0" smtClean="0"/>
              <a:t>Evidence </a:t>
            </a:r>
            <a:r>
              <a:rPr lang="en-US" dirty="0"/>
              <a:t>that the individual was homeless and living in a place not meant for human habitation, a safe haven, or in an emergency shelter, and met the criteria in paragraph (1) of the definition for chronically homeless in 24 CFR 578.3, immediately prior to entry into the institutional care facility.  </a:t>
            </a:r>
          </a:p>
          <a:p>
            <a:endParaRPr lang="en-US" dirty="0"/>
          </a:p>
        </p:txBody>
      </p:sp>
    </p:spTree>
    <p:extLst>
      <p:ext uri="{BB962C8B-B14F-4D97-AF65-F5344CB8AC3E}">
        <p14:creationId xmlns:p14="http://schemas.microsoft.com/office/powerpoint/2010/main" val="78287824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639762"/>
          </a:xfrm>
        </p:spPr>
        <p:txBody>
          <a:bodyPr>
            <a:normAutofit/>
          </a:bodyPr>
          <a:lstStyle/>
          <a:p>
            <a:pPr algn="l"/>
            <a:r>
              <a:rPr lang="en-US" sz="3200" b="1" dirty="0" smtClean="0">
                <a:solidFill>
                  <a:srgbClr val="002060"/>
                </a:solidFill>
              </a:rPr>
              <a:t>Evidence of Duration - Continuous</a:t>
            </a:r>
            <a:endParaRPr lang="en-US" sz="3200" b="1" dirty="0">
              <a:solidFill>
                <a:srgbClr val="00206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5" name="Content Placeholder 2"/>
          <p:cNvSpPr>
            <a:spLocks noGrp="1"/>
          </p:cNvSpPr>
          <p:nvPr>
            <p:ph idx="1"/>
          </p:nvPr>
        </p:nvSpPr>
        <p:spPr>
          <a:xfrm>
            <a:off x="152400" y="1066800"/>
            <a:ext cx="8534400" cy="5486400"/>
          </a:xfrm>
        </p:spPr>
        <p:txBody>
          <a:bodyPr>
            <a:normAutofit fontScale="55000" lnSpcReduction="20000"/>
          </a:bodyPr>
          <a:lstStyle/>
          <a:p>
            <a:r>
              <a:rPr lang="en-US" dirty="0" smtClean="0"/>
              <a:t>There must be documentation that the homeless occasion was </a:t>
            </a:r>
            <a:r>
              <a:rPr lang="en-US" dirty="0"/>
              <a:t>continuous, for a year period, </a:t>
            </a:r>
            <a:r>
              <a:rPr lang="en-US" u="sng" dirty="0"/>
              <a:t>without a break </a:t>
            </a:r>
            <a:r>
              <a:rPr lang="en-US" dirty="0"/>
              <a:t>in living or residing in a place not meant for human habitation, a safe haven, or in an emergency shelter.  </a:t>
            </a:r>
            <a:endParaRPr lang="en-US" dirty="0" smtClean="0"/>
          </a:p>
          <a:p>
            <a:pPr lvl="1"/>
            <a:r>
              <a:rPr lang="en-US" dirty="0" smtClean="0"/>
              <a:t>A “break” </a:t>
            </a:r>
            <a:r>
              <a:rPr lang="en-US" dirty="0"/>
              <a:t>is considered at least seven or more consecutive nights not residing in a place not meant for human habitation, in shelter, or in a safe haven.  </a:t>
            </a:r>
            <a:endParaRPr lang="en-US" dirty="0" smtClean="0"/>
          </a:p>
          <a:p>
            <a:pPr lvl="1"/>
            <a:endParaRPr lang="en-US" dirty="0" smtClean="0"/>
          </a:p>
          <a:p>
            <a:r>
              <a:rPr lang="en-US" dirty="0" smtClean="0"/>
              <a:t>At </a:t>
            </a:r>
            <a:r>
              <a:rPr lang="en-US" dirty="0"/>
              <a:t>least 9 months of the 1-year period must be documented by one of the following: </a:t>
            </a:r>
            <a:endParaRPr lang="en-US" dirty="0" smtClean="0"/>
          </a:p>
          <a:p>
            <a:pPr lvl="1"/>
            <a:r>
              <a:rPr lang="en-US" dirty="0" smtClean="0"/>
              <a:t>HMIS data,</a:t>
            </a:r>
          </a:p>
          <a:p>
            <a:pPr lvl="1"/>
            <a:r>
              <a:rPr lang="en-US" dirty="0" smtClean="0"/>
              <a:t>a </a:t>
            </a:r>
            <a:r>
              <a:rPr lang="en-US" dirty="0"/>
              <a:t>written referral, </a:t>
            </a:r>
            <a:r>
              <a:rPr lang="en-US" dirty="0" smtClean="0"/>
              <a:t>or</a:t>
            </a:r>
          </a:p>
          <a:p>
            <a:pPr lvl="1"/>
            <a:r>
              <a:rPr lang="en-US" dirty="0" smtClean="0"/>
              <a:t>a </a:t>
            </a:r>
            <a:r>
              <a:rPr lang="en-US" dirty="0"/>
              <a:t>written observation by an outreach worker. </a:t>
            </a:r>
            <a:endParaRPr lang="en-US" dirty="0" smtClean="0"/>
          </a:p>
          <a:p>
            <a:pPr lvl="1"/>
            <a:endParaRPr lang="en-US" dirty="0"/>
          </a:p>
          <a:p>
            <a:r>
              <a:rPr lang="en-US" dirty="0" smtClean="0"/>
              <a:t>Only in rare &amp; most extreme cases, HUD will allow an intake </a:t>
            </a:r>
            <a:r>
              <a:rPr lang="en-US" dirty="0"/>
              <a:t>worker </a:t>
            </a:r>
            <a:r>
              <a:rPr lang="en-US" dirty="0" smtClean="0"/>
              <a:t>to obtain </a:t>
            </a:r>
            <a:r>
              <a:rPr lang="en-US" dirty="0"/>
              <a:t>a certification from the individual or head of household seeking </a:t>
            </a:r>
            <a:r>
              <a:rPr lang="en-US" dirty="0" smtClean="0"/>
              <a:t>assistance verifying the entire length of homelessness. There must be evidence </a:t>
            </a:r>
            <a:r>
              <a:rPr lang="en-US" dirty="0"/>
              <a:t>of the efforts made to obtain third-party evidence as well as documentation of the severity of the situation in which the individual or head of household has been living.  </a:t>
            </a:r>
          </a:p>
          <a:p>
            <a:endParaRPr lang="en-US" b="1" dirty="0" smtClean="0">
              <a:solidFill>
                <a:srgbClr val="FF0000"/>
              </a:solidFill>
            </a:endParaRPr>
          </a:p>
          <a:p>
            <a:r>
              <a:rPr lang="en-US" b="1" dirty="0" smtClean="0">
                <a:solidFill>
                  <a:srgbClr val="FF0000"/>
                </a:solidFill>
              </a:rPr>
              <a:t>Note</a:t>
            </a:r>
            <a:r>
              <a:rPr lang="en-US" b="1" dirty="0">
                <a:solidFill>
                  <a:srgbClr val="FF0000"/>
                </a:solidFill>
              </a:rPr>
              <a:t>:  A single encounter with a homeless service provider on a single day within 1 month that is documented through third-party documentation is sufficient to consider an individual or family as homeless for the entire month unless there is any evidence that the household has had a break in homeless status during that month (e.g., evidence in HMIS of a stay in transitional housing). </a:t>
            </a:r>
          </a:p>
        </p:txBody>
      </p:sp>
    </p:spTree>
    <p:extLst>
      <p:ext uri="{BB962C8B-B14F-4D97-AF65-F5344CB8AC3E}">
        <p14:creationId xmlns:p14="http://schemas.microsoft.com/office/powerpoint/2010/main" val="109826485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639762"/>
          </a:xfrm>
        </p:spPr>
        <p:txBody>
          <a:bodyPr>
            <a:normAutofit/>
          </a:bodyPr>
          <a:lstStyle/>
          <a:p>
            <a:pPr algn="l"/>
            <a:r>
              <a:rPr lang="en-US" sz="3200" b="1" dirty="0">
                <a:solidFill>
                  <a:srgbClr val="002060"/>
                </a:solidFill>
              </a:rPr>
              <a:t>Evidence of </a:t>
            </a:r>
            <a:r>
              <a:rPr lang="en-US" sz="3200" b="1" dirty="0" smtClean="0">
                <a:solidFill>
                  <a:srgbClr val="002060"/>
                </a:solidFill>
              </a:rPr>
              <a:t>Duration – Episodes</a:t>
            </a:r>
            <a:endParaRPr lang="en-US" sz="320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5" name="Content Placeholder 2"/>
          <p:cNvSpPr>
            <a:spLocks noGrp="1"/>
          </p:cNvSpPr>
          <p:nvPr>
            <p:ph idx="1"/>
          </p:nvPr>
        </p:nvSpPr>
        <p:spPr>
          <a:xfrm>
            <a:off x="457200" y="1143000"/>
            <a:ext cx="8229600" cy="5257800"/>
          </a:xfrm>
        </p:spPr>
        <p:txBody>
          <a:bodyPr>
            <a:normAutofit fontScale="70000" lnSpcReduction="20000"/>
          </a:bodyPr>
          <a:lstStyle/>
          <a:p>
            <a:r>
              <a:rPr lang="en-US" dirty="0" smtClean="0"/>
              <a:t>There </a:t>
            </a:r>
            <a:r>
              <a:rPr lang="en-US" dirty="0"/>
              <a:t>must be documentation </a:t>
            </a:r>
            <a:r>
              <a:rPr lang="en-US" dirty="0" smtClean="0"/>
              <a:t>to verify that </a:t>
            </a:r>
            <a:r>
              <a:rPr lang="en-US" dirty="0"/>
              <a:t>the head of household experienced at least </a:t>
            </a:r>
            <a:r>
              <a:rPr lang="en-US" dirty="0" smtClean="0"/>
              <a:t>4, </a:t>
            </a:r>
            <a:r>
              <a:rPr lang="en-US" u="sng" dirty="0"/>
              <a:t>separate</a:t>
            </a:r>
            <a:r>
              <a:rPr lang="en-US" dirty="0"/>
              <a:t>, occasions of homelessness in the past 3 years.  </a:t>
            </a:r>
            <a:endParaRPr lang="en-US" dirty="0" smtClean="0"/>
          </a:p>
          <a:p>
            <a:endParaRPr lang="en-US" dirty="0" smtClean="0"/>
          </a:p>
          <a:p>
            <a:r>
              <a:rPr lang="en-US" dirty="0" smtClean="0"/>
              <a:t>At least 3 of the 4 episodes must </a:t>
            </a:r>
            <a:r>
              <a:rPr lang="en-US" dirty="0"/>
              <a:t>be documented by either:  </a:t>
            </a:r>
            <a:endParaRPr lang="en-US" dirty="0" smtClean="0"/>
          </a:p>
          <a:p>
            <a:pPr lvl="1"/>
            <a:r>
              <a:rPr lang="en-US" dirty="0" smtClean="0"/>
              <a:t>HMIS data,</a:t>
            </a:r>
          </a:p>
          <a:p>
            <a:pPr lvl="1"/>
            <a:r>
              <a:rPr lang="en-US" dirty="0" smtClean="0"/>
              <a:t>a </a:t>
            </a:r>
            <a:r>
              <a:rPr lang="en-US" dirty="0"/>
              <a:t>written referral, </a:t>
            </a:r>
            <a:r>
              <a:rPr lang="en-US" dirty="0" smtClean="0"/>
              <a:t>or</a:t>
            </a:r>
          </a:p>
          <a:p>
            <a:pPr lvl="1"/>
            <a:r>
              <a:rPr lang="en-US" dirty="0" smtClean="0"/>
              <a:t>a </a:t>
            </a:r>
            <a:r>
              <a:rPr lang="en-US" dirty="0"/>
              <a:t>written observation.  </a:t>
            </a:r>
            <a:endParaRPr lang="en-US" dirty="0" smtClean="0"/>
          </a:p>
          <a:p>
            <a:r>
              <a:rPr lang="en-US" dirty="0" smtClean="0"/>
              <a:t>Any additional episode(s) may </a:t>
            </a:r>
            <a:r>
              <a:rPr lang="en-US" dirty="0"/>
              <a:t>be documented by a self-certification with no other supporting documentation.  </a:t>
            </a:r>
          </a:p>
          <a:p>
            <a:endParaRPr lang="en-US" dirty="0"/>
          </a:p>
          <a:p>
            <a:r>
              <a:rPr lang="en-US" dirty="0" smtClean="0"/>
              <a:t>Only </a:t>
            </a:r>
            <a:r>
              <a:rPr lang="en-US" dirty="0"/>
              <a:t>in rare &amp; most extreme cases, HUD will allow an intake worker to obtain a certification from the individual or head of household seeking assistance </a:t>
            </a:r>
            <a:r>
              <a:rPr lang="en-US" dirty="0" smtClean="0"/>
              <a:t>in place of the third-party documentation. There </a:t>
            </a:r>
            <a:r>
              <a:rPr lang="en-US" dirty="0"/>
              <a:t>must be evidence of the efforts made to obtain third-party evidence as well as documentation of the severity of the situation in which the individual or head of household has been living</a:t>
            </a:r>
          </a:p>
        </p:txBody>
      </p:sp>
    </p:spTree>
    <p:extLst>
      <p:ext uri="{BB962C8B-B14F-4D97-AF65-F5344CB8AC3E}">
        <p14:creationId xmlns:p14="http://schemas.microsoft.com/office/powerpoint/2010/main" val="42311363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563562"/>
          </a:xfrm>
        </p:spPr>
        <p:txBody>
          <a:bodyPr>
            <a:normAutofit fontScale="90000"/>
          </a:bodyPr>
          <a:lstStyle/>
          <a:p>
            <a:pPr algn="l"/>
            <a:r>
              <a:rPr lang="en-US" sz="3200" b="1" dirty="0" smtClean="0">
                <a:solidFill>
                  <a:srgbClr val="002060"/>
                </a:solidFill>
              </a:rPr>
              <a:t>Q &amp; A with HUD</a:t>
            </a:r>
            <a:endParaRPr lang="en-US" sz="3200" b="1" dirty="0">
              <a:solidFill>
                <a:srgbClr val="00206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5" name="Content Placeholder 2"/>
          <p:cNvSpPr>
            <a:spLocks noGrp="1"/>
          </p:cNvSpPr>
          <p:nvPr>
            <p:ph idx="1"/>
          </p:nvPr>
        </p:nvSpPr>
        <p:spPr>
          <a:xfrm>
            <a:off x="457200" y="1066800"/>
            <a:ext cx="8229600" cy="5486400"/>
          </a:xfrm>
        </p:spPr>
        <p:txBody>
          <a:bodyPr>
            <a:normAutofit fontScale="55000" lnSpcReduction="20000"/>
          </a:bodyPr>
          <a:lstStyle/>
          <a:p>
            <a:r>
              <a:rPr lang="en-US" dirty="0" smtClean="0">
                <a:solidFill>
                  <a:srgbClr val="FF0000"/>
                </a:solidFill>
              </a:rPr>
              <a:t>Why didn’t you define chronic homeless?</a:t>
            </a:r>
          </a:p>
          <a:p>
            <a:pPr lvl="1"/>
            <a:r>
              <a:rPr lang="en-US" dirty="0" smtClean="0"/>
              <a:t>Awaiting final definition.  HUD did define “a break” in this Notice.</a:t>
            </a:r>
          </a:p>
          <a:p>
            <a:pPr lvl="1"/>
            <a:endParaRPr lang="en-US" dirty="0" smtClean="0"/>
          </a:p>
          <a:p>
            <a:r>
              <a:rPr lang="en-US" dirty="0" smtClean="0">
                <a:solidFill>
                  <a:srgbClr val="FF0000"/>
                </a:solidFill>
              </a:rPr>
              <a:t>People lose CH status when they go into TH, so then what? What is HUD doing about this?</a:t>
            </a:r>
          </a:p>
          <a:p>
            <a:pPr lvl="1"/>
            <a:r>
              <a:rPr lang="en-US" dirty="0" smtClean="0"/>
              <a:t>Per HUD, “we are working on a policy. We recognize it is a problem right now.”</a:t>
            </a:r>
          </a:p>
          <a:p>
            <a:pPr lvl="1"/>
            <a:endParaRPr lang="en-US" dirty="0" smtClean="0"/>
          </a:p>
          <a:p>
            <a:r>
              <a:rPr lang="en-US" dirty="0" smtClean="0">
                <a:solidFill>
                  <a:srgbClr val="FF0000"/>
                </a:solidFill>
              </a:rPr>
              <a:t>If you checked the Housing First box on the application, then what?</a:t>
            </a:r>
          </a:p>
          <a:p>
            <a:pPr lvl="1"/>
            <a:r>
              <a:rPr lang="en-US" dirty="0" smtClean="0"/>
              <a:t>You are required to comply with housing without barriers or requirements during the FY13 &amp; FY 14 grant years</a:t>
            </a:r>
            <a:r>
              <a:rPr lang="en-US" dirty="0" smtClean="0">
                <a:solidFill>
                  <a:srgbClr val="FFFF00"/>
                </a:solidFill>
              </a:rPr>
              <a:t>.</a:t>
            </a:r>
          </a:p>
          <a:p>
            <a:pPr lvl="1"/>
            <a:endParaRPr lang="en-US" dirty="0" smtClean="0"/>
          </a:p>
          <a:p>
            <a:r>
              <a:rPr lang="en-US" dirty="0" smtClean="0">
                <a:solidFill>
                  <a:srgbClr val="FF0000"/>
                </a:solidFill>
              </a:rPr>
              <a:t>Do you have to have something in the client file documenting disability?</a:t>
            </a:r>
          </a:p>
          <a:p>
            <a:pPr lvl="1"/>
            <a:r>
              <a:rPr lang="en-US" dirty="0" smtClean="0"/>
              <a:t>Yes. Copy of SSI/SSDI or verification from someone licensed to treat/diagnose.</a:t>
            </a:r>
          </a:p>
          <a:p>
            <a:pPr lvl="1"/>
            <a:endParaRPr lang="en-US" dirty="0" smtClean="0"/>
          </a:p>
          <a:p>
            <a:r>
              <a:rPr lang="en-US" dirty="0" smtClean="0">
                <a:solidFill>
                  <a:srgbClr val="FF0000"/>
                </a:solidFill>
              </a:rPr>
              <a:t>Does Housing First mean Housing Only?</a:t>
            </a:r>
          </a:p>
          <a:p>
            <a:pPr lvl="1"/>
            <a:r>
              <a:rPr lang="en-US" dirty="0" smtClean="0"/>
              <a:t>No. Engagement should occur at the pace the client is ready for. You visit them. But there is no requirement for more until they are ready.</a:t>
            </a:r>
          </a:p>
          <a:p>
            <a:pPr lvl="1"/>
            <a:endParaRPr lang="en-US" dirty="0" smtClean="0"/>
          </a:p>
          <a:p>
            <a:r>
              <a:rPr lang="en-US" dirty="0" smtClean="0">
                <a:solidFill>
                  <a:srgbClr val="FF0000"/>
                </a:solidFill>
              </a:rPr>
              <a:t>If someone exits from shelter but you have no evidence of a break, what is there housing status?</a:t>
            </a:r>
          </a:p>
          <a:p>
            <a:pPr lvl="1"/>
            <a:r>
              <a:rPr lang="en-US" dirty="0" smtClean="0"/>
              <a:t>They remain literally homeless.</a:t>
            </a:r>
            <a:endParaRPr lang="en-US" dirty="0"/>
          </a:p>
        </p:txBody>
      </p:sp>
    </p:spTree>
    <p:extLst>
      <p:ext uri="{BB962C8B-B14F-4D97-AF65-F5344CB8AC3E}">
        <p14:creationId xmlns:p14="http://schemas.microsoft.com/office/powerpoint/2010/main" val="57122760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6600" b="1" dirty="0" smtClean="0">
              <a:solidFill>
                <a:srgbClr val="002060"/>
              </a:solidFill>
            </a:endParaRPr>
          </a:p>
          <a:p>
            <a:pPr marL="0" indent="0" algn="ctr">
              <a:buNone/>
            </a:pPr>
            <a:r>
              <a:rPr lang="en-US" sz="6600" b="1" dirty="0" smtClean="0">
                <a:solidFill>
                  <a:srgbClr val="002060"/>
                </a:solidFill>
              </a:rPr>
              <a:t>Transitional Housing</a:t>
            </a:r>
            <a:endParaRPr lang="en-US" sz="6600" b="1" dirty="0">
              <a:solidFill>
                <a:srgbClr val="00206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21051320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715962"/>
          </a:xfrm>
        </p:spPr>
        <p:txBody>
          <a:bodyPr>
            <a:normAutofit/>
          </a:bodyPr>
          <a:lstStyle/>
          <a:p>
            <a:pPr algn="l"/>
            <a:r>
              <a:rPr lang="en-US" sz="3200" b="1" dirty="0">
                <a:solidFill>
                  <a:srgbClr val="002060"/>
                </a:solidFill>
              </a:rPr>
              <a:t>Order of Priority</a:t>
            </a:r>
            <a:endParaRPr lang="en-US" sz="3200" dirty="0"/>
          </a:p>
        </p:txBody>
      </p:sp>
      <p:sp>
        <p:nvSpPr>
          <p:cNvPr id="3" name="Content Placeholder 2"/>
          <p:cNvSpPr>
            <a:spLocks noGrp="1"/>
          </p:cNvSpPr>
          <p:nvPr>
            <p:ph idx="1"/>
          </p:nvPr>
        </p:nvSpPr>
        <p:spPr>
          <a:xfrm>
            <a:off x="457200" y="1066800"/>
            <a:ext cx="8229600" cy="5486400"/>
          </a:xfrm>
        </p:spPr>
        <p:txBody>
          <a:bodyPr>
            <a:normAutofit fontScale="70000" lnSpcReduction="20000"/>
          </a:bodyPr>
          <a:lstStyle/>
          <a:p>
            <a:r>
              <a:rPr lang="en-US" sz="2600" dirty="0"/>
              <a:t>1</a:t>
            </a:r>
            <a:r>
              <a:rPr lang="en-US" sz="2600" baseline="30000" dirty="0"/>
              <a:t>st</a:t>
            </a:r>
            <a:r>
              <a:rPr lang="en-US" sz="2600" dirty="0"/>
              <a:t> Priority: Category 1 &amp; 4 – homeless individuals and families with a disability with the most severe service needs</a:t>
            </a:r>
          </a:p>
          <a:p>
            <a:pPr lvl="1"/>
            <a:r>
              <a:rPr lang="en-US" sz="2200" dirty="0"/>
              <a:t>Disabling  Condition</a:t>
            </a:r>
          </a:p>
          <a:p>
            <a:pPr lvl="1"/>
            <a:r>
              <a:rPr lang="en-US" sz="2200" dirty="0"/>
              <a:t>Literally Homeless (Place not meant for human habitation, Safe Haven, Emergency Shelter/Motel Voucher) for any period of time. </a:t>
            </a:r>
            <a:r>
              <a:rPr lang="en-US" sz="2200" b="1" dirty="0"/>
              <a:t>OR </a:t>
            </a:r>
            <a:r>
              <a:rPr lang="en-US" sz="2200" dirty="0"/>
              <a:t>Persons exiting an institution where they have resided for less than 90 days AND were literally homeless immediately before the institution </a:t>
            </a:r>
            <a:r>
              <a:rPr lang="en-US" sz="2200" b="1" dirty="0"/>
              <a:t>OR </a:t>
            </a:r>
            <a:r>
              <a:rPr lang="en-US" sz="2200" dirty="0" smtClean="0"/>
              <a:t>Victim of DV</a:t>
            </a:r>
            <a:endParaRPr lang="en-US" sz="2200" dirty="0"/>
          </a:p>
          <a:p>
            <a:pPr lvl="1"/>
            <a:r>
              <a:rPr lang="en-US" sz="2200" dirty="0"/>
              <a:t>Highest acuity score (VI-SPDAT or F-VI-SPDAT) </a:t>
            </a:r>
            <a:endParaRPr lang="en-US" sz="2200" dirty="0" smtClean="0"/>
          </a:p>
          <a:p>
            <a:pPr marL="457200" lvl="1" indent="0">
              <a:buNone/>
            </a:pPr>
            <a:endParaRPr lang="en-US" sz="2000" dirty="0"/>
          </a:p>
          <a:p>
            <a:r>
              <a:rPr lang="en-US" sz="2600" dirty="0"/>
              <a:t>2</a:t>
            </a:r>
            <a:r>
              <a:rPr lang="en-US" sz="2600" baseline="30000" dirty="0"/>
              <a:t>nd</a:t>
            </a:r>
            <a:r>
              <a:rPr lang="en-US" sz="2600" dirty="0"/>
              <a:t> Priority:  Category 1 &amp; 4 – homeless individuals and families without a disability with the most severe service needs</a:t>
            </a:r>
          </a:p>
          <a:p>
            <a:pPr lvl="1"/>
            <a:r>
              <a:rPr lang="en-US" sz="2200" dirty="0"/>
              <a:t>Literally Homeless (Place not meant for human habitation, Safe Haven, Emergency Shelter/Motel Voucher) for any period of time. </a:t>
            </a:r>
            <a:r>
              <a:rPr lang="en-US" sz="2200" b="1" dirty="0"/>
              <a:t>OR </a:t>
            </a:r>
            <a:r>
              <a:rPr lang="en-US" sz="2200" dirty="0"/>
              <a:t>Persons exiting an institution where they have resided for less than 90 days AND were literally homeless immediately before the institution </a:t>
            </a:r>
            <a:r>
              <a:rPr lang="en-US" sz="2200" b="1" dirty="0"/>
              <a:t>OR </a:t>
            </a:r>
            <a:r>
              <a:rPr lang="en-US" sz="2200" dirty="0" smtClean="0"/>
              <a:t>Victim of DV</a:t>
            </a:r>
            <a:endParaRPr lang="en-US" sz="2200" dirty="0"/>
          </a:p>
          <a:p>
            <a:pPr lvl="1"/>
            <a:r>
              <a:rPr lang="en-US" sz="2200" dirty="0"/>
              <a:t>Highest acuity score (VI-SPDAT or F-VI-SPDAT) </a:t>
            </a:r>
          </a:p>
          <a:p>
            <a:pPr lvl="1"/>
            <a:endParaRPr lang="en-US" sz="2000" dirty="0"/>
          </a:p>
          <a:p>
            <a:r>
              <a:rPr lang="en-US" sz="2600" dirty="0"/>
              <a:t>3</a:t>
            </a:r>
            <a:r>
              <a:rPr lang="en-US" sz="2600" baseline="30000" dirty="0"/>
              <a:t>rd</a:t>
            </a:r>
            <a:r>
              <a:rPr lang="en-US" sz="2600" dirty="0"/>
              <a:t> Priority:  Category 1 &amp; 4 – homeless individuals and families with a disability with the longest period of continuous or episodic homelessness</a:t>
            </a:r>
          </a:p>
          <a:p>
            <a:pPr lvl="1"/>
            <a:r>
              <a:rPr lang="en-US" sz="2200" dirty="0"/>
              <a:t>Disabling  Condition</a:t>
            </a:r>
          </a:p>
          <a:p>
            <a:pPr lvl="1"/>
            <a:r>
              <a:rPr lang="en-US" sz="2200" dirty="0"/>
              <a:t>Literally Homeless for at least 6 months or on 3 separate occasions in the last 3 years the cumulative total is at least 6 months. </a:t>
            </a:r>
            <a:r>
              <a:rPr lang="en-US" sz="2200" b="1" dirty="0"/>
              <a:t>OR </a:t>
            </a:r>
            <a:r>
              <a:rPr lang="en-US" sz="2200" dirty="0"/>
              <a:t> Persons exiting an institution where they have resided for less than 90 days AND were literally homeless immediately before the institution for at least 6 months or on 3 separate occasions in the last 3 years the cumulative total is at least 6 months. </a:t>
            </a:r>
            <a:r>
              <a:rPr lang="en-US" sz="2200" b="1" dirty="0"/>
              <a:t>OR </a:t>
            </a:r>
            <a:r>
              <a:rPr lang="en-US" sz="2200" dirty="0" smtClean="0"/>
              <a:t>Victim of DV</a:t>
            </a:r>
            <a:endParaRPr lang="en-US" sz="2200" dirty="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48062651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86400"/>
          </a:xfrm>
        </p:spPr>
        <p:txBody>
          <a:bodyPr>
            <a:normAutofit fontScale="70000" lnSpcReduction="20000"/>
          </a:bodyPr>
          <a:lstStyle/>
          <a:p>
            <a:r>
              <a:rPr lang="en-US" sz="2600" dirty="0" smtClean="0"/>
              <a:t>4</a:t>
            </a:r>
            <a:r>
              <a:rPr lang="en-US" sz="2600" baseline="30000" dirty="0" smtClean="0"/>
              <a:t>th</a:t>
            </a:r>
            <a:r>
              <a:rPr lang="en-US" sz="2600" dirty="0" smtClean="0"/>
              <a:t> Priority</a:t>
            </a:r>
            <a:r>
              <a:rPr lang="en-US" sz="2600" dirty="0"/>
              <a:t>: Category 1 &amp; 4 – homeless individuals and families </a:t>
            </a:r>
            <a:r>
              <a:rPr lang="en-US" sz="2600" dirty="0" smtClean="0"/>
              <a:t>without </a:t>
            </a:r>
            <a:r>
              <a:rPr lang="en-US" sz="2600" dirty="0"/>
              <a:t>a disability with the longest period of continuous or episodic homelessness</a:t>
            </a:r>
          </a:p>
          <a:p>
            <a:pPr lvl="1"/>
            <a:r>
              <a:rPr lang="en-US" sz="2200" dirty="0" smtClean="0"/>
              <a:t>Literally </a:t>
            </a:r>
            <a:r>
              <a:rPr lang="en-US" sz="2200" dirty="0"/>
              <a:t>Homeless for at least 6 months or on 3 separate occasions in the last 3 years the cumulative total is at least 6 months. </a:t>
            </a:r>
            <a:r>
              <a:rPr lang="en-US" sz="2200" b="1" dirty="0"/>
              <a:t>OR </a:t>
            </a:r>
            <a:r>
              <a:rPr lang="en-US" sz="2200" dirty="0"/>
              <a:t> Persons exiting an institution where they have resided for less than 90 days AND were literally homeless immediately before the institution for at least 6 months or on 3 separate occasions in the last 3 years the cumulative total is at least 6 months. </a:t>
            </a:r>
            <a:r>
              <a:rPr lang="en-US" sz="2200" b="1" dirty="0"/>
              <a:t>OR </a:t>
            </a:r>
            <a:r>
              <a:rPr lang="en-US" sz="2200" dirty="0"/>
              <a:t>Victim of DV</a:t>
            </a:r>
          </a:p>
          <a:p>
            <a:pPr marL="457200" lvl="1" indent="0">
              <a:buNone/>
            </a:pPr>
            <a:endParaRPr lang="en-US" sz="2000" dirty="0"/>
          </a:p>
          <a:p>
            <a:r>
              <a:rPr lang="en-US" sz="2600" dirty="0" smtClean="0"/>
              <a:t>5</a:t>
            </a:r>
            <a:r>
              <a:rPr lang="en-US" sz="2600" baseline="30000" dirty="0" smtClean="0"/>
              <a:t>th</a:t>
            </a:r>
            <a:r>
              <a:rPr lang="en-US" sz="2600" dirty="0" smtClean="0"/>
              <a:t> Priority</a:t>
            </a:r>
            <a:r>
              <a:rPr lang="en-US" sz="2600" dirty="0"/>
              <a:t>:  Category 1 </a:t>
            </a:r>
            <a:r>
              <a:rPr lang="en-US" sz="2600" dirty="0" smtClean="0"/>
              <a:t>– </a:t>
            </a:r>
            <a:r>
              <a:rPr lang="en-US" sz="2600" dirty="0"/>
              <a:t>homeless individuals and families with a disability </a:t>
            </a:r>
            <a:r>
              <a:rPr lang="en-US" sz="2600" dirty="0" smtClean="0"/>
              <a:t>coming from places not meant for human habitation, safe haven, or emergency shelter</a:t>
            </a:r>
            <a:endParaRPr lang="en-US" sz="2600" dirty="0"/>
          </a:p>
          <a:p>
            <a:pPr lvl="1"/>
            <a:r>
              <a:rPr lang="en-US" sz="2200" dirty="0"/>
              <a:t>Disabling  Condition</a:t>
            </a:r>
          </a:p>
          <a:p>
            <a:pPr lvl="1"/>
            <a:r>
              <a:rPr lang="en-US" sz="2200" dirty="0" smtClean="0"/>
              <a:t>Literally </a:t>
            </a:r>
            <a:r>
              <a:rPr lang="en-US" sz="2200" dirty="0"/>
              <a:t>Homeless (Place not meant for human habitation, Safe Haven, Emergency Shelter/Motel Voucher) for any period of time. </a:t>
            </a:r>
            <a:r>
              <a:rPr lang="en-US" sz="2200" b="1" dirty="0"/>
              <a:t>OR </a:t>
            </a:r>
            <a:r>
              <a:rPr lang="en-US" sz="2200" dirty="0"/>
              <a:t>Persons exiting an institution where they have resided for less than 90 days AND were literally homeless immediately before the institution </a:t>
            </a:r>
            <a:endParaRPr lang="en-US" sz="2200" dirty="0" smtClean="0"/>
          </a:p>
          <a:p>
            <a:pPr lvl="1"/>
            <a:endParaRPr lang="en-US" sz="2000" dirty="0"/>
          </a:p>
          <a:p>
            <a:r>
              <a:rPr lang="en-US" sz="2600" dirty="0" smtClean="0"/>
              <a:t>6</a:t>
            </a:r>
            <a:r>
              <a:rPr lang="en-US" sz="2600" baseline="30000" dirty="0" smtClean="0"/>
              <a:t>th</a:t>
            </a:r>
            <a:r>
              <a:rPr lang="en-US" sz="2600" dirty="0" smtClean="0"/>
              <a:t> Priority</a:t>
            </a:r>
            <a:r>
              <a:rPr lang="en-US" sz="2600" dirty="0"/>
              <a:t>:  Category 1 </a:t>
            </a:r>
            <a:r>
              <a:rPr lang="en-US" sz="2600" dirty="0" smtClean="0"/>
              <a:t>– </a:t>
            </a:r>
            <a:r>
              <a:rPr lang="en-US" sz="2600" dirty="0"/>
              <a:t>homeless individuals and families </a:t>
            </a:r>
            <a:r>
              <a:rPr lang="en-US" sz="2600" dirty="0" smtClean="0"/>
              <a:t>without </a:t>
            </a:r>
            <a:r>
              <a:rPr lang="en-US" sz="2600" dirty="0"/>
              <a:t>a disability coming from places not meant for human habitation, safe haven, or emergency shelter</a:t>
            </a:r>
          </a:p>
          <a:p>
            <a:pPr lvl="1"/>
            <a:r>
              <a:rPr lang="en-US" sz="2200" dirty="0"/>
              <a:t>Literally Homeless (Place not meant for human habitation, Safe Haven, Emergency Shelter/Motel Voucher) for any period of time. </a:t>
            </a:r>
            <a:r>
              <a:rPr lang="en-US" sz="2200" b="1" dirty="0"/>
              <a:t>OR </a:t>
            </a:r>
            <a:r>
              <a:rPr lang="en-US" sz="2200" dirty="0"/>
              <a:t>Persons exiting an institution where they have resided for less than 90 days AND were literally homeless immediately before the institution </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69674239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rmAutofit/>
          </a:bodyPr>
          <a:lstStyle/>
          <a:p>
            <a:r>
              <a:rPr lang="en-US" sz="2600" dirty="0" smtClean="0"/>
              <a:t>7</a:t>
            </a:r>
            <a:r>
              <a:rPr lang="en-US" sz="2600" baseline="30000" dirty="0" smtClean="0"/>
              <a:t>th</a:t>
            </a:r>
            <a:r>
              <a:rPr lang="en-US" sz="2600" dirty="0" smtClean="0"/>
              <a:t> Priority</a:t>
            </a:r>
            <a:r>
              <a:rPr lang="en-US" sz="2600" dirty="0"/>
              <a:t>: Category </a:t>
            </a:r>
            <a:r>
              <a:rPr lang="en-US" sz="2600" dirty="0" smtClean="0"/>
              <a:t>2 – </a:t>
            </a:r>
            <a:r>
              <a:rPr lang="en-US" sz="2600" dirty="0"/>
              <a:t>homeless individuals and families </a:t>
            </a:r>
            <a:r>
              <a:rPr lang="en-US" sz="2600" dirty="0" smtClean="0"/>
              <a:t>with a </a:t>
            </a:r>
            <a:r>
              <a:rPr lang="en-US" sz="2600" dirty="0"/>
              <a:t>disability </a:t>
            </a:r>
            <a:r>
              <a:rPr lang="en-US" sz="2600" dirty="0" smtClean="0"/>
              <a:t>who are imminently at risk of homelessness</a:t>
            </a:r>
            <a:endParaRPr lang="en-US" sz="2600" dirty="0"/>
          </a:p>
          <a:p>
            <a:pPr lvl="1"/>
            <a:r>
              <a:rPr lang="en-US" sz="2200" dirty="0" smtClean="0"/>
              <a:t>Disabling Condition</a:t>
            </a:r>
          </a:p>
          <a:p>
            <a:pPr lvl="1"/>
            <a:r>
              <a:rPr lang="en-US" sz="2200" dirty="0" smtClean="0"/>
              <a:t>Imminently homeless (imminently lose residence within 14 days, no subsequent resident identified, lacks resources or support networks to obtain other permanent housing)</a:t>
            </a:r>
            <a:endParaRPr lang="en-US" sz="2200" dirty="0"/>
          </a:p>
          <a:p>
            <a:pPr marL="457200" lvl="1" indent="0">
              <a:buNone/>
            </a:pPr>
            <a:endParaRPr lang="en-US" sz="2000" dirty="0"/>
          </a:p>
          <a:p>
            <a:r>
              <a:rPr lang="en-US" sz="2600" dirty="0" smtClean="0"/>
              <a:t>8</a:t>
            </a:r>
            <a:r>
              <a:rPr lang="en-US" sz="2600" baseline="30000" dirty="0" smtClean="0"/>
              <a:t>th</a:t>
            </a:r>
            <a:r>
              <a:rPr lang="en-US" sz="2600" dirty="0" smtClean="0"/>
              <a:t> Priority</a:t>
            </a:r>
            <a:r>
              <a:rPr lang="en-US" sz="2600" dirty="0"/>
              <a:t>:  Category </a:t>
            </a:r>
            <a:r>
              <a:rPr lang="en-US" sz="2600" dirty="0" smtClean="0"/>
              <a:t>2 </a:t>
            </a:r>
            <a:r>
              <a:rPr lang="en-US" sz="2600" dirty="0"/>
              <a:t>– homeless individuals and families </a:t>
            </a:r>
            <a:r>
              <a:rPr lang="en-US" sz="2600" dirty="0" smtClean="0"/>
              <a:t>without </a:t>
            </a:r>
            <a:r>
              <a:rPr lang="en-US" sz="2600" dirty="0"/>
              <a:t>a disability who are imminently at risk of </a:t>
            </a:r>
            <a:r>
              <a:rPr lang="en-US" sz="2600" dirty="0" smtClean="0"/>
              <a:t>homelessness</a:t>
            </a:r>
            <a:endParaRPr lang="en-US" sz="2600" dirty="0"/>
          </a:p>
          <a:p>
            <a:pPr lvl="1"/>
            <a:r>
              <a:rPr lang="en-US" sz="2200" dirty="0"/>
              <a:t>Imminently homeless (imminently lose residence within 14 days, no subsequent resident identified, lacks resources or support networks to obtain other permanent housing)</a:t>
            </a:r>
          </a:p>
          <a:p>
            <a:pPr lvl="1"/>
            <a:endParaRPr lang="en-US" sz="2000" dirty="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36316706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normAutofit/>
          </a:bodyPr>
          <a:lstStyle/>
          <a:p>
            <a:pPr algn="l"/>
            <a:r>
              <a:rPr lang="en-US" sz="3200" b="1" dirty="0" smtClean="0">
                <a:solidFill>
                  <a:srgbClr val="002060"/>
                </a:solidFill>
              </a:rPr>
              <a:t>Rules &amp; Policy</a:t>
            </a:r>
            <a:endParaRPr lang="en-US" sz="3200" b="1" dirty="0">
              <a:solidFill>
                <a:srgbClr val="002060"/>
              </a:solidFill>
            </a:endParaRPr>
          </a:p>
        </p:txBody>
      </p:sp>
      <p:sp>
        <p:nvSpPr>
          <p:cNvPr id="3" name="Content Placeholder 2"/>
          <p:cNvSpPr>
            <a:spLocks noGrp="1"/>
          </p:cNvSpPr>
          <p:nvPr>
            <p:ph idx="1"/>
          </p:nvPr>
        </p:nvSpPr>
        <p:spPr>
          <a:xfrm>
            <a:off x="457200" y="1371600"/>
            <a:ext cx="8229600" cy="5029200"/>
          </a:xfrm>
        </p:spPr>
        <p:txBody>
          <a:bodyPr>
            <a:normAutofit fontScale="77500" lnSpcReduction="20000"/>
          </a:bodyPr>
          <a:lstStyle/>
          <a:p>
            <a:r>
              <a:rPr lang="en-US" dirty="0"/>
              <a:t>On July 28, 2014, HUD released </a:t>
            </a:r>
            <a:r>
              <a:rPr lang="en-US" dirty="0" smtClean="0"/>
              <a:t>Notice CPD-14-012.</a:t>
            </a:r>
          </a:p>
          <a:p>
            <a:pPr lvl="1"/>
            <a:r>
              <a:rPr lang="en-US" dirty="0" smtClean="0"/>
              <a:t>The purpose of the Notice was to provide </a:t>
            </a:r>
            <a:r>
              <a:rPr lang="en-US" dirty="0"/>
              <a:t>guidance </a:t>
            </a:r>
            <a:r>
              <a:rPr lang="en-US" dirty="0" smtClean="0"/>
              <a:t>and recordkeeping requirements to </a:t>
            </a:r>
            <a:r>
              <a:rPr lang="en-US" dirty="0"/>
              <a:t>COCs regarding the order in which eligible households should be served in COC-funded PSH.  </a:t>
            </a:r>
            <a:endParaRPr lang="en-US" dirty="0" smtClean="0"/>
          </a:p>
          <a:p>
            <a:endParaRPr lang="en-US" dirty="0" smtClean="0"/>
          </a:p>
          <a:p>
            <a:r>
              <a:rPr lang="en-US" dirty="0" smtClean="0"/>
              <a:t>HUD’s Policy states:</a:t>
            </a:r>
          </a:p>
          <a:p>
            <a:pPr lvl="1"/>
            <a:r>
              <a:rPr lang="en-US" dirty="0" smtClean="0"/>
              <a:t>To </a:t>
            </a:r>
            <a:r>
              <a:rPr lang="en-US" dirty="0"/>
              <a:t>ensure that all PSH beds funded through the COC Program are used as strategically and effectively as possible, PSH needs to be targeted to serve persons with the highest needs and greatest barriers towards obtaining and maintaining housing on their own–persons experiencing chronic homelessness.  </a:t>
            </a:r>
          </a:p>
          <a:p>
            <a:endParaRPr lang="en-US" dirty="0" smtClean="0"/>
          </a:p>
          <a:p>
            <a:pPr marL="0" indent="0">
              <a:buNone/>
            </a:pPr>
            <a:r>
              <a:rPr lang="en-US" u="sng" dirty="0" smtClean="0">
                <a:hlinkClick r:id="rId2"/>
              </a:rPr>
              <a:t>https</a:t>
            </a:r>
            <a:r>
              <a:rPr lang="en-US" u="sng" dirty="0">
                <a:hlinkClick r:id="rId2"/>
              </a:rPr>
              <a:t>://www.hudexchange.info/resources/documents/Notice-CPD-14-012-Prioritizing-Persons-Experiencing-Chronic-Homelessness-in-PSH-and-Recordkeeping-Requirements.pdf</a:t>
            </a:r>
            <a:endParaRPr lang="en-US" dirty="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96038823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944562"/>
          </a:xfrm>
        </p:spPr>
        <p:txBody>
          <a:bodyPr>
            <a:normAutofit/>
          </a:bodyPr>
          <a:lstStyle/>
          <a:p>
            <a:pPr algn="l"/>
            <a:r>
              <a:rPr lang="en-US" sz="3200" b="1" dirty="0" smtClean="0">
                <a:solidFill>
                  <a:srgbClr val="002060"/>
                </a:solidFill>
              </a:rPr>
              <a:t>Summary: Order of Priority TH</a:t>
            </a:r>
            <a:endParaRPr lang="en-US" sz="3200" b="1" dirty="0">
              <a:solidFill>
                <a:srgbClr val="002060"/>
              </a:solidFill>
            </a:endParaRPr>
          </a:p>
        </p:txBody>
      </p:sp>
      <p:sp>
        <p:nvSpPr>
          <p:cNvPr id="3" name="Content Placeholder 2"/>
          <p:cNvSpPr>
            <a:spLocks noGrp="1"/>
          </p:cNvSpPr>
          <p:nvPr>
            <p:ph idx="1"/>
          </p:nvPr>
        </p:nvSpPr>
        <p:spPr>
          <a:xfrm>
            <a:off x="152400" y="1371600"/>
            <a:ext cx="8839200" cy="5029200"/>
          </a:xfrm>
        </p:spPr>
        <p:txBody>
          <a:bodyPr>
            <a:normAutofit fontScale="55000" lnSpcReduction="20000"/>
          </a:bodyPr>
          <a:lstStyle/>
          <a:p>
            <a:pPr marL="742950" indent="-742950">
              <a:buAutoNum type="arabicParenR"/>
            </a:pPr>
            <a:r>
              <a:rPr lang="en-US" sz="3600" dirty="0" smtClean="0"/>
              <a:t>LH/DV </a:t>
            </a:r>
            <a:r>
              <a:rPr lang="en-US" sz="3600" dirty="0"/>
              <a:t>+ </a:t>
            </a:r>
            <a:r>
              <a:rPr lang="en-US" sz="3600" dirty="0" smtClean="0"/>
              <a:t>Disability </a:t>
            </a:r>
            <a:r>
              <a:rPr lang="en-US" sz="3600" dirty="0"/>
              <a:t>+ Highest </a:t>
            </a:r>
            <a:r>
              <a:rPr lang="en-US" sz="3600" dirty="0" smtClean="0"/>
              <a:t>Acuity Score </a:t>
            </a:r>
            <a:endParaRPr lang="en-US" sz="3600" dirty="0"/>
          </a:p>
          <a:p>
            <a:pPr marL="742950" indent="-742950">
              <a:buFont typeface="Arial" pitchFamily="34" charset="0"/>
              <a:buAutoNum type="arabicParenR"/>
            </a:pPr>
            <a:r>
              <a:rPr lang="en-US" sz="3600" dirty="0" smtClean="0"/>
              <a:t>LH/DV </a:t>
            </a:r>
            <a:r>
              <a:rPr lang="en-US" sz="3600" dirty="0"/>
              <a:t>+ Highest Acuity Score </a:t>
            </a:r>
          </a:p>
          <a:p>
            <a:pPr marL="742950" indent="-742950">
              <a:buFont typeface="Arial" pitchFamily="34" charset="0"/>
              <a:buAutoNum type="arabicParenR"/>
            </a:pPr>
            <a:r>
              <a:rPr lang="en-US" sz="3600" dirty="0" smtClean="0"/>
              <a:t>LH/DV </a:t>
            </a:r>
            <a:r>
              <a:rPr lang="en-US" sz="3600" dirty="0"/>
              <a:t>+ </a:t>
            </a:r>
            <a:r>
              <a:rPr lang="en-US" sz="3600" dirty="0" smtClean="0"/>
              <a:t>Disability + </a:t>
            </a:r>
            <a:r>
              <a:rPr lang="en-US" sz="3600" dirty="0"/>
              <a:t>Longest (continuously 6 mo. or total 6 mo. or more)</a:t>
            </a:r>
          </a:p>
          <a:p>
            <a:pPr marL="742950" indent="-742950">
              <a:buFont typeface="Arial" pitchFamily="34" charset="0"/>
              <a:buAutoNum type="arabicParenR"/>
            </a:pPr>
            <a:r>
              <a:rPr lang="en-US" sz="3600" dirty="0" smtClean="0"/>
              <a:t>LH/DV </a:t>
            </a:r>
            <a:r>
              <a:rPr lang="en-US" sz="3600" dirty="0"/>
              <a:t>+ Longest (continuously 6 mo. or total 6 mo. or more)</a:t>
            </a:r>
          </a:p>
          <a:p>
            <a:pPr marL="742950" indent="-742950">
              <a:buAutoNum type="arabicParenR"/>
            </a:pPr>
            <a:r>
              <a:rPr lang="en-US" sz="3600" dirty="0" smtClean="0"/>
              <a:t>LH + Disability</a:t>
            </a:r>
          </a:p>
          <a:p>
            <a:pPr marL="742950" indent="-742950">
              <a:buAutoNum type="arabicParenR"/>
            </a:pPr>
            <a:r>
              <a:rPr lang="en-US" sz="3600" dirty="0" smtClean="0"/>
              <a:t>LH</a:t>
            </a:r>
          </a:p>
          <a:p>
            <a:pPr marL="742950" indent="-742950">
              <a:buAutoNum type="arabicParenR"/>
            </a:pPr>
            <a:r>
              <a:rPr lang="en-US" sz="3600" dirty="0" smtClean="0"/>
              <a:t>IH + Disability</a:t>
            </a:r>
          </a:p>
          <a:p>
            <a:pPr marL="742950" indent="-742950">
              <a:buAutoNum type="arabicParenR"/>
            </a:pPr>
            <a:r>
              <a:rPr lang="en-US" sz="3600" dirty="0" smtClean="0"/>
              <a:t>IH</a:t>
            </a:r>
          </a:p>
          <a:p>
            <a:pPr marL="742950" indent="-742950">
              <a:buAutoNum type="arabicParenR"/>
            </a:pPr>
            <a:endParaRPr lang="en-US" sz="3600" dirty="0"/>
          </a:p>
          <a:p>
            <a:pPr marL="0" indent="0">
              <a:buNone/>
            </a:pPr>
            <a:r>
              <a:rPr lang="en-US" sz="3600" b="1" u="sng" dirty="0" smtClean="0"/>
              <a:t>Rule of Thumb:</a:t>
            </a:r>
          </a:p>
          <a:p>
            <a:r>
              <a:rPr lang="en-US" sz="3600" dirty="0" smtClean="0"/>
              <a:t>Identify Category 1 &amp; 4 first.  </a:t>
            </a:r>
          </a:p>
          <a:p>
            <a:r>
              <a:rPr lang="en-US" sz="3600" dirty="0" smtClean="0"/>
              <a:t>Then, identify disability vs. none.</a:t>
            </a:r>
          </a:p>
          <a:p>
            <a:r>
              <a:rPr lang="en-US" sz="3600" dirty="0" smtClean="0"/>
              <a:t>Then, look at acuity score.  If the score is a tie, then look at length of homeless history.</a:t>
            </a:r>
          </a:p>
          <a:p>
            <a:r>
              <a:rPr lang="en-US" sz="3600" dirty="0" smtClean="0"/>
              <a:t>For those that meet Category 2, identify disability vs. none.</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419671123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792162"/>
          </a:xfrm>
        </p:spPr>
        <p:txBody>
          <a:bodyPr>
            <a:normAutofit/>
          </a:bodyPr>
          <a:lstStyle/>
          <a:p>
            <a:pPr algn="l"/>
            <a:r>
              <a:rPr lang="en-US" sz="3200" b="1" dirty="0">
                <a:solidFill>
                  <a:srgbClr val="002060"/>
                </a:solidFill>
              </a:rPr>
              <a:t>Example </a:t>
            </a:r>
            <a:r>
              <a:rPr lang="en-US" sz="3200" b="1" dirty="0" smtClean="0">
                <a:solidFill>
                  <a:srgbClr val="002060"/>
                </a:solidFill>
              </a:rPr>
              <a:t>#1</a:t>
            </a:r>
            <a:endParaRPr lang="en-US" sz="3200" dirty="0"/>
          </a:p>
        </p:txBody>
      </p:sp>
      <p:sp>
        <p:nvSpPr>
          <p:cNvPr id="3" name="Content Placeholder 2"/>
          <p:cNvSpPr>
            <a:spLocks noGrp="1"/>
          </p:cNvSpPr>
          <p:nvPr>
            <p:ph idx="1"/>
          </p:nvPr>
        </p:nvSpPr>
        <p:spPr>
          <a:xfrm>
            <a:off x="381000" y="1066800"/>
            <a:ext cx="8305800" cy="5562600"/>
          </a:xfrm>
        </p:spPr>
        <p:txBody>
          <a:bodyPr>
            <a:normAutofit fontScale="92500" lnSpcReduction="20000"/>
          </a:bodyPr>
          <a:lstStyle/>
          <a:p>
            <a:r>
              <a:rPr lang="en-US" dirty="0"/>
              <a:t>You have 1 open bed in your </a:t>
            </a:r>
            <a:r>
              <a:rPr lang="en-US" dirty="0" smtClean="0"/>
              <a:t>TH program.</a:t>
            </a:r>
          </a:p>
          <a:p>
            <a:r>
              <a:rPr lang="en-US" dirty="0" smtClean="0"/>
              <a:t>You </a:t>
            </a:r>
            <a:r>
              <a:rPr lang="en-US" dirty="0"/>
              <a:t>have 4 applicants:</a:t>
            </a:r>
          </a:p>
          <a:p>
            <a:pPr lvl="1"/>
            <a:r>
              <a:rPr lang="en-US" dirty="0" smtClean="0"/>
              <a:t>Neil:</a:t>
            </a:r>
          </a:p>
          <a:p>
            <a:pPr lvl="2"/>
            <a:r>
              <a:rPr lang="en-US" dirty="0" smtClean="0"/>
              <a:t>Meets category 4 definition (DV). He has </a:t>
            </a:r>
            <a:r>
              <a:rPr lang="en-US" dirty="0"/>
              <a:t>a disability verification for mental health</a:t>
            </a:r>
            <a:r>
              <a:rPr lang="en-US" dirty="0" smtClean="0"/>
              <a:t>. His VI-SPDAT score is 12.</a:t>
            </a:r>
            <a:endParaRPr lang="en-US" dirty="0"/>
          </a:p>
          <a:p>
            <a:pPr lvl="1"/>
            <a:r>
              <a:rPr lang="en-US" dirty="0" smtClean="0"/>
              <a:t>Mike:</a:t>
            </a:r>
          </a:p>
          <a:p>
            <a:pPr lvl="2"/>
            <a:r>
              <a:rPr lang="en-US" dirty="0" smtClean="0"/>
              <a:t>Has </a:t>
            </a:r>
            <a:r>
              <a:rPr lang="en-US" dirty="0"/>
              <a:t>been staying in a shelter for </a:t>
            </a:r>
            <a:r>
              <a:rPr lang="en-US" dirty="0" smtClean="0"/>
              <a:t>1 month. </a:t>
            </a:r>
            <a:r>
              <a:rPr lang="en-US" dirty="0"/>
              <a:t>He has a disability verification for mental health. </a:t>
            </a:r>
            <a:r>
              <a:rPr lang="en-US" dirty="0" smtClean="0"/>
              <a:t>His VI-SPDAT </a:t>
            </a:r>
            <a:r>
              <a:rPr lang="en-US" dirty="0"/>
              <a:t>score is </a:t>
            </a:r>
            <a:r>
              <a:rPr lang="en-US" dirty="0" smtClean="0"/>
              <a:t>15.</a:t>
            </a:r>
            <a:endParaRPr lang="en-US" dirty="0"/>
          </a:p>
          <a:p>
            <a:pPr lvl="1"/>
            <a:r>
              <a:rPr lang="en-US" dirty="0" smtClean="0"/>
              <a:t>Sara:</a:t>
            </a:r>
            <a:endParaRPr lang="en-US" dirty="0"/>
          </a:p>
          <a:p>
            <a:pPr lvl="2"/>
            <a:r>
              <a:rPr lang="en-US" dirty="0" smtClean="0"/>
              <a:t>Meets category 2 definition (IH) and is being evicted from her apartment. She has disability </a:t>
            </a:r>
            <a:r>
              <a:rPr lang="en-US" dirty="0"/>
              <a:t>verification signed for AODA</a:t>
            </a:r>
            <a:r>
              <a:rPr lang="en-US" dirty="0" smtClean="0"/>
              <a:t>. Her VI-SPDAT score is 14.</a:t>
            </a:r>
            <a:endParaRPr lang="en-US" dirty="0"/>
          </a:p>
          <a:p>
            <a:pPr lvl="1"/>
            <a:r>
              <a:rPr lang="en-US" dirty="0" smtClean="0"/>
              <a:t>Billy:</a:t>
            </a:r>
            <a:endParaRPr lang="en-US" dirty="0"/>
          </a:p>
          <a:p>
            <a:pPr lvl="2"/>
            <a:r>
              <a:rPr lang="en-US" dirty="0" smtClean="0"/>
              <a:t>Has been staying in a shelter for last 4 months. He receives SSI for mental health. His VI-SPDAT score is 13.</a:t>
            </a:r>
            <a:endParaRPr lang="en-US" dirty="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370239247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07536625"/>
              </p:ext>
            </p:extLst>
          </p:nvPr>
        </p:nvGraphicFramePr>
        <p:xfrm>
          <a:off x="457200" y="1066800"/>
          <a:ext cx="7620001" cy="3479181"/>
        </p:xfrm>
        <a:graphic>
          <a:graphicData uri="http://schemas.openxmlformats.org/drawingml/2006/table">
            <a:tbl>
              <a:tblPr firstRow="1" bandRow="1">
                <a:tableStyleId>{5C22544A-7EE6-4342-B048-85BDC9FD1C3A}</a:tableStyleId>
              </a:tblPr>
              <a:tblGrid>
                <a:gridCol w="1245428"/>
                <a:gridCol w="1418405"/>
                <a:gridCol w="1404393"/>
                <a:gridCol w="1418174"/>
                <a:gridCol w="1041684"/>
                <a:gridCol w="1091917"/>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Literally Homeless</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702527">
                <a:tc>
                  <a:txBody>
                    <a:bodyPr/>
                    <a:lstStyle/>
                    <a:p>
                      <a:pPr algn="ctr"/>
                      <a:r>
                        <a:rPr lang="en-US" dirty="0" smtClean="0"/>
                        <a:t>Neil</a:t>
                      </a:r>
                      <a:endParaRPr lang="en-US" dirty="0"/>
                    </a:p>
                  </a:txBody>
                  <a:tcPr/>
                </a:tc>
                <a:tc>
                  <a:txBody>
                    <a:bodyPr/>
                    <a:lstStyle/>
                    <a:p>
                      <a:pPr algn="ctr"/>
                      <a:r>
                        <a:rPr lang="en-US" dirty="0" smtClean="0"/>
                        <a:t>yes</a:t>
                      </a:r>
                      <a:endParaRPr lang="en-US" dirty="0"/>
                    </a:p>
                  </a:txBody>
                  <a:tcPr/>
                </a:tc>
                <a:tc>
                  <a:txBody>
                    <a:bodyPr/>
                    <a:lstStyle/>
                    <a:p>
                      <a:pPr algn="ctr"/>
                      <a:r>
                        <a:rPr lang="en-US" dirty="0" smtClean="0"/>
                        <a:t>No – </a:t>
                      </a:r>
                    </a:p>
                    <a:p>
                      <a:pPr algn="ctr"/>
                      <a:r>
                        <a:rPr lang="en-US" dirty="0" smtClean="0"/>
                        <a:t>DV (yes)</a:t>
                      </a:r>
                      <a:endParaRPr lang="en-US" dirty="0"/>
                    </a:p>
                  </a:txBody>
                  <a:tcPr/>
                </a:tc>
                <a:tc>
                  <a:txBody>
                    <a:bodyPr/>
                    <a:lstStyle/>
                    <a:p>
                      <a:pPr algn="ctr"/>
                      <a:r>
                        <a:rPr lang="en-US" dirty="0" smtClean="0"/>
                        <a:t>n/a</a:t>
                      </a:r>
                      <a:endParaRPr lang="en-US" dirty="0"/>
                    </a:p>
                  </a:txBody>
                  <a:tcPr/>
                </a:tc>
                <a:tc>
                  <a:txBody>
                    <a:bodyPr/>
                    <a:lstStyle/>
                    <a:p>
                      <a:pPr algn="ctr"/>
                      <a:r>
                        <a:rPr lang="en-US" dirty="0" smtClean="0"/>
                        <a:t>12</a:t>
                      </a:r>
                      <a:endParaRPr lang="en-US" dirty="0"/>
                    </a:p>
                  </a:txBody>
                  <a:tcPr/>
                </a:tc>
                <a:tc>
                  <a:txBody>
                    <a:bodyPr/>
                    <a:lstStyle/>
                    <a:p>
                      <a:pPr algn="ctr"/>
                      <a:endParaRPr lang="en-US" dirty="0"/>
                    </a:p>
                  </a:txBody>
                  <a:tcPr/>
                </a:tc>
              </a:tr>
              <a:tr h="702527">
                <a:tc>
                  <a:txBody>
                    <a:bodyPr/>
                    <a:lstStyle/>
                    <a:p>
                      <a:pPr algn="ctr"/>
                      <a:r>
                        <a:rPr lang="en-US" dirty="0" smtClean="0"/>
                        <a:t>Mike</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1 months</a:t>
                      </a:r>
                      <a:endParaRPr lang="en-US" dirty="0"/>
                    </a:p>
                  </a:txBody>
                  <a:tcPr/>
                </a:tc>
                <a:tc>
                  <a:txBody>
                    <a:bodyPr/>
                    <a:lstStyle/>
                    <a:p>
                      <a:pPr algn="ctr"/>
                      <a:r>
                        <a:rPr lang="en-US" dirty="0" smtClean="0"/>
                        <a:t>15</a:t>
                      </a:r>
                      <a:endParaRPr lang="en-US" dirty="0"/>
                    </a:p>
                  </a:txBody>
                  <a:tcPr/>
                </a:tc>
                <a:tc>
                  <a:txBody>
                    <a:bodyPr/>
                    <a:lstStyle/>
                    <a:p>
                      <a:pPr algn="ctr"/>
                      <a:endParaRPr lang="en-US" dirty="0"/>
                    </a:p>
                  </a:txBody>
                  <a:tcPr/>
                </a:tc>
              </a:tr>
              <a:tr h="702527">
                <a:tc>
                  <a:txBody>
                    <a:bodyPr/>
                    <a:lstStyle/>
                    <a:p>
                      <a:pPr algn="ctr"/>
                      <a:r>
                        <a:rPr lang="en-US" dirty="0" smtClean="0"/>
                        <a:t>Sara</a:t>
                      </a:r>
                      <a:endParaRPr lang="en-US" dirty="0"/>
                    </a:p>
                  </a:txBody>
                  <a:tcPr/>
                </a:tc>
                <a:tc>
                  <a:txBody>
                    <a:bodyPr/>
                    <a:lstStyle/>
                    <a:p>
                      <a:pPr algn="ctr"/>
                      <a:r>
                        <a:rPr lang="en-US" smtClean="0"/>
                        <a:t>yes</a:t>
                      </a:r>
                      <a:endParaRPr lang="en-US" dirty="0"/>
                    </a:p>
                  </a:txBody>
                  <a:tcPr/>
                </a:tc>
                <a:tc>
                  <a:txBody>
                    <a:bodyPr/>
                    <a:lstStyle/>
                    <a:p>
                      <a:pPr algn="ctr"/>
                      <a:r>
                        <a:rPr lang="en-US" dirty="0" smtClean="0"/>
                        <a:t>No – </a:t>
                      </a:r>
                    </a:p>
                    <a:p>
                      <a:pPr algn="ctr"/>
                      <a:r>
                        <a:rPr lang="en-US" dirty="0" smtClean="0"/>
                        <a:t>IH (yes)</a:t>
                      </a:r>
                      <a:endParaRPr lang="en-US" dirty="0"/>
                    </a:p>
                  </a:txBody>
                  <a:tcPr/>
                </a:tc>
                <a:tc>
                  <a:txBody>
                    <a:bodyPr/>
                    <a:lstStyle/>
                    <a:p>
                      <a:pPr algn="ctr"/>
                      <a:r>
                        <a:rPr lang="en-US" dirty="0" smtClean="0"/>
                        <a:t>n/a</a:t>
                      </a:r>
                      <a:endParaRPr lang="en-US" dirty="0"/>
                    </a:p>
                  </a:txBody>
                  <a:tcPr/>
                </a:tc>
                <a:tc>
                  <a:txBody>
                    <a:bodyPr/>
                    <a:lstStyle/>
                    <a:p>
                      <a:pPr algn="ctr"/>
                      <a:r>
                        <a:rPr lang="en-US" dirty="0" smtClean="0"/>
                        <a:t>14</a:t>
                      </a:r>
                      <a:endParaRPr lang="en-US" dirty="0"/>
                    </a:p>
                  </a:txBody>
                  <a:tcPr/>
                </a:tc>
                <a:tc>
                  <a:txBody>
                    <a:bodyPr/>
                    <a:lstStyle/>
                    <a:p>
                      <a:pPr algn="ctr"/>
                      <a:endParaRPr lang="en-US" dirty="0"/>
                    </a:p>
                  </a:txBody>
                  <a:tcPr/>
                </a:tc>
              </a:tr>
              <a:tr h="702527">
                <a:tc>
                  <a:txBody>
                    <a:bodyPr/>
                    <a:lstStyle/>
                    <a:p>
                      <a:pPr algn="ctr"/>
                      <a:r>
                        <a:rPr lang="en-US" dirty="0" smtClean="0"/>
                        <a:t>Billy</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4 month</a:t>
                      </a:r>
                      <a:endParaRPr lang="en-US" dirty="0"/>
                    </a:p>
                  </a:txBody>
                  <a:tcPr/>
                </a:tc>
                <a:tc>
                  <a:txBody>
                    <a:bodyPr/>
                    <a:lstStyle/>
                    <a:p>
                      <a:pPr algn="ctr"/>
                      <a:r>
                        <a:rPr lang="en-US" dirty="0" smtClean="0"/>
                        <a:t>13</a:t>
                      </a:r>
                      <a:endParaRPr lang="en-US" dirty="0"/>
                    </a:p>
                  </a:txBody>
                  <a:tcPr/>
                </a:tc>
                <a:tc>
                  <a:txBody>
                    <a:bodyPr/>
                    <a:lstStyle/>
                    <a:p>
                      <a:pPr algn="ct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63841668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04305825"/>
              </p:ext>
            </p:extLst>
          </p:nvPr>
        </p:nvGraphicFramePr>
        <p:xfrm>
          <a:off x="457200" y="1066800"/>
          <a:ext cx="7620001" cy="2971800"/>
        </p:xfrm>
        <a:graphic>
          <a:graphicData uri="http://schemas.openxmlformats.org/drawingml/2006/table">
            <a:tbl>
              <a:tblPr firstRow="1" bandRow="1">
                <a:tableStyleId>{5C22544A-7EE6-4342-B048-85BDC9FD1C3A}</a:tableStyleId>
              </a:tblPr>
              <a:tblGrid>
                <a:gridCol w="1245428"/>
                <a:gridCol w="1418405"/>
                <a:gridCol w="1404393"/>
                <a:gridCol w="1418174"/>
                <a:gridCol w="1041684"/>
                <a:gridCol w="1091917"/>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Literally Homeless</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702527">
                <a:tc>
                  <a:txBody>
                    <a:bodyPr/>
                    <a:lstStyle/>
                    <a:p>
                      <a:pPr algn="ctr"/>
                      <a:r>
                        <a:rPr lang="en-US" dirty="0" smtClean="0"/>
                        <a:t>Neil</a:t>
                      </a:r>
                      <a:endParaRPr lang="en-US" dirty="0"/>
                    </a:p>
                  </a:txBody>
                  <a:tcPr/>
                </a:tc>
                <a:tc>
                  <a:txBody>
                    <a:bodyPr/>
                    <a:lstStyle/>
                    <a:p>
                      <a:pPr algn="ctr"/>
                      <a:r>
                        <a:rPr lang="en-US" dirty="0" smtClean="0"/>
                        <a:t>yes</a:t>
                      </a:r>
                      <a:endParaRPr lang="en-US" dirty="0"/>
                    </a:p>
                  </a:txBody>
                  <a:tcPr/>
                </a:tc>
                <a:tc>
                  <a:txBody>
                    <a:bodyPr/>
                    <a:lstStyle/>
                    <a:p>
                      <a:pPr algn="ctr"/>
                      <a:r>
                        <a:rPr lang="en-US" dirty="0" smtClean="0"/>
                        <a:t>No – </a:t>
                      </a:r>
                    </a:p>
                    <a:p>
                      <a:pPr algn="ctr"/>
                      <a:r>
                        <a:rPr lang="en-US" dirty="0" smtClean="0"/>
                        <a:t>DV (yes)</a:t>
                      </a:r>
                      <a:endParaRPr lang="en-US" dirty="0"/>
                    </a:p>
                  </a:txBody>
                  <a:tcPr/>
                </a:tc>
                <a:tc>
                  <a:txBody>
                    <a:bodyPr/>
                    <a:lstStyle/>
                    <a:p>
                      <a:pPr algn="ctr"/>
                      <a:r>
                        <a:rPr lang="en-US" dirty="0" smtClean="0"/>
                        <a:t>n/a</a:t>
                      </a:r>
                      <a:endParaRPr lang="en-US" dirty="0"/>
                    </a:p>
                  </a:txBody>
                  <a:tcPr/>
                </a:tc>
                <a:tc>
                  <a:txBody>
                    <a:bodyPr/>
                    <a:lstStyle/>
                    <a:p>
                      <a:pPr algn="ctr"/>
                      <a:r>
                        <a:rPr lang="en-US" dirty="0" smtClean="0"/>
                        <a:t>12</a:t>
                      </a:r>
                      <a:endParaRPr lang="en-US" dirty="0"/>
                    </a:p>
                  </a:txBody>
                  <a:tcPr/>
                </a:tc>
                <a:tc>
                  <a:txBody>
                    <a:bodyPr/>
                    <a:lstStyle/>
                    <a:p>
                      <a:pPr algn="ctr"/>
                      <a:r>
                        <a:rPr lang="en-US" dirty="0" smtClean="0"/>
                        <a:t>3</a:t>
                      </a:r>
                      <a:endParaRPr lang="en-US" dirty="0"/>
                    </a:p>
                  </a:txBody>
                  <a:tcPr/>
                </a:tc>
              </a:tr>
              <a:tr h="457200">
                <a:tc>
                  <a:txBody>
                    <a:bodyPr/>
                    <a:lstStyle/>
                    <a:p>
                      <a:pPr algn="ctr"/>
                      <a:r>
                        <a:rPr lang="en-US" dirty="0" smtClean="0"/>
                        <a:t>Mike</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1 months</a:t>
                      </a:r>
                      <a:endParaRPr lang="en-US" dirty="0"/>
                    </a:p>
                  </a:txBody>
                  <a:tcPr/>
                </a:tc>
                <a:tc>
                  <a:txBody>
                    <a:bodyPr/>
                    <a:lstStyle/>
                    <a:p>
                      <a:pPr algn="ctr"/>
                      <a:r>
                        <a:rPr lang="en-US" dirty="0" smtClean="0"/>
                        <a:t>15</a:t>
                      </a:r>
                      <a:endParaRPr lang="en-US" dirty="0"/>
                    </a:p>
                  </a:txBody>
                  <a:tcPr/>
                </a:tc>
                <a:tc>
                  <a:txBody>
                    <a:bodyPr/>
                    <a:lstStyle/>
                    <a:p>
                      <a:pPr algn="ctr"/>
                      <a:r>
                        <a:rPr lang="en-US" dirty="0" smtClean="0"/>
                        <a:t>1</a:t>
                      </a:r>
                      <a:endParaRPr lang="en-US" dirty="0"/>
                    </a:p>
                  </a:txBody>
                  <a:tcPr/>
                </a:tc>
              </a:tr>
              <a:tr h="702527">
                <a:tc>
                  <a:txBody>
                    <a:bodyPr/>
                    <a:lstStyle/>
                    <a:p>
                      <a:pPr algn="ctr"/>
                      <a:r>
                        <a:rPr lang="en-US" dirty="0" smtClean="0"/>
                        <a:t>Sara</a:t>
                      </a:r>
                      <a:endParaRPr lang="en-US" dirty="0"/>
                    </a:p>
                  </a:txBody>
                  <a:tcPr/>
                </a:tc>
                <a:tc>
                  <a:txBody>
                    <a:bodyPr/>
                    <a:lstStyle/>
                    <a:p>
                      <a:pPr algn="ctr"/>
                      <a:r>
                        <a:rPr lang="en-US" smtClean="0"/>
                        <a:t>yes</a:t>
                      </a:r>
                      <a:endParaRPr lang="en-US" dirty="0"/>
                    </a:p>
                  </a:txBody>
                  <a:tcPr/>
                </a:tc>
                <a:tc>
                  <a:txBody>
                    <a:bodyPr/>
                    <a:lstStyle/>
                    <a:p>
                      <a:pPr algn="ctr"/>
                      <a:r>
                        <a:rPr lang="en-US" dirty="0" smtClean="0"/>
                        <a:t>No – </a:t>
                      </a:r>
                    </a:p>
                    <a:p>
                      <a:pPr algn="ctr"/>
                      <a:r>
                        <a:rPr lang="en-US" dirty="0" smtClean="0"/>
                        <a:t>IH (yes)</a:t>
                      </a:r>
                      <a:endParaRPr lang="en-US" dirty="0"/>
                    </a:p>
                  </a:txBody>
                  <a:tcPr/>
                </a:tc>
                <a:tc>
                  <a:txBody>
                    <a:bodyPr/>
                    <a:lstStyle/>
                    <a:p>
                      <a:pPr algn="ctr"/>
                      <a:r>
                        <a:rPr lang="en-US" dirty="0" smtClean="0"/>
                        <a:t>n/a</a:t>
                      </a:r>
                      <a:endParaRPr lang="en-US" dirty="0"/>
                    </a:p>
                  </a:txBody>
                  <a:tcPr/>
                </a:tc>
                <a:tc>
                  <a:txBody>
                    <a:bodyPr/>
                    <a:lstStyle/>
                    <a:p>
                      <a:pPr algn="ctr"/>
                      <a:r>
                        <a:rPr lang="en-US" dirty="0" smtClean="0"/>
                        <a:t>14</a:t>
                      </a:r>
                      <a:endParaRPr lang="en-US" dirty="0"/>
                    </a:p>
                  </a:txBody>
                  <a:tcPr/>
                </a:tc>
                <a:tc>
                  <a:txBody>
                    <a:bodyPr/>
                    <a:lstStyle/>
                    <a:p>
                      <a:pPr algn="ctr"/>
                      <a:r>
                        <a:rPr lang="en-US" dirty="0" smtClean="0"/>
                        <a:t>4</a:t>
                      </a:r>
                      <a:endParaRPr lang="en-US" dirty="0"/>
                    </a:p>
                  </a:txBody>
                  <a:tcPr/>
                </a:tc>
              </a:tr>
              <a:tr h="440473">
                <a:tc>
                  <a:txBody>
                    <a:bodyPr/>
                    <a:lstStyle/>
                    <a:p>
                      <a:pPr algn="ctr"/>
                      <a:r>
                        <a:rPr lang="en-US" dirty="0" smtClean="0"/>
                        <a:t>Billy</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4 month</a:t>
                      </a:r>
                      <a:endParaRPr lang="en-US" dirty="0"/>
                    </a:p>
                  </a:txBody>
                  <a:tcPr/>
                </a:tc>
                <a:tc>
                  <a:txBody>
                    <a:bodyPr/>
                    <a:lstStyle/>
                    <a:p>
                      <a:pPr algn="ctr"/>
                      <a:r>
                        <a:rPr lang="en-US" dirty="0" smtClean="0"/>
                        <a:t>13</a:t>
                      </a:r>
                      <a:endParaRPr lang="en-US" dirty="0"/>
                    </a:p>
                  </a:txBody>
                  <a:tcPr/>
                </a:tc>
                <a:tc>
                  <a:txBody>
                    <a:bodyPr/>
                    <a:lstStyle/>
                    <a:p>
                      <a:pPr algn="ctr"/>
                      <a:r>
                        <a:rPr lang="en-US" dirty="0" smtClean="0"/>
                        <a:t>2</a:t>
                      </a: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2" name="TextBox 1"/>
          <p:cNvSpPr txBox="1"/>
          <p:nvPr/>
        </p:nvSpPr>
        <p:spPr>
          <a:xfrm>
            <a:off x="457200" y="152400"/>
            <a:ext cx="6096000" cy="369332"/>
          </a:xfrm>
          <a:prstGeom prst="rect">
            <a:avLst/>
          </a:prstGeom>
          <a:noFill/>
        </p:spPr>
        <p:txBody>
          <a:bodyPr wrap="square" rtlCol="0">
            <a:spAutoFit/>
          </a:bodyPr>
          <a:lstStyle/>
          <a:p>
            <a:r>
              <a:rPr lang="en-US" b="1" dirty="0" smtClean="0">
                <a:solidFill>
                  <a:srgbClr val="002060"/>
                </a:solidFill>
              </a:rPr>
              <a:t>Example #1: Answers &amp; Explanation</a:t>
            </a:r>
            <a:endParaRPr lang="en-US" b="1" dirty="0">
              <a:solidFill>
                <a:srgbClr val="002060"/>
              </a:solidFill>
            </a:endParaRPr>
          </a:p>
        </p:txBody>
      </p:sp>
      <p:sp>
        <p:nvSpPr>
          <p:cNvPr id="3" name="TextBox 2"/>
          <p:cNvSpPr txBox="1"/>
          <p:nvPr/>
        </p:nvSpPr>
        <p:spPr>
          <a:xfrm>
            <a:off x="344864" y="4191000"/>
            <a:ext cx="8458200" cy="2031325"/>
          </a:xfrm>
          <a:prstGeom prst="rect">
            <a:avLst/>
          </a:prstGeom>
          <a:noFill/>
        </p:spPr>
        <p:txBody>
          <a:bodyPr wrap="square" rtlCol="0">
            <a:spAutoFit/>
          </a:bodyPr>
          <a:lstStyle/>
          <a:p>
            <a:r>
              <a:rPr lang="en-US" dirty="0" smtClean="0"/>
              <a:t>First, identify those that meet Category 1 or 4. In this case, all of them except Sara do.</a:t>
            </a:r>
          </a:p>
          <a:p>
            <a:endParaRPr lang="en-US" dirty="0" smtClean="0"/>
          </a:p>
          <a:p>
            <a:r>
              <a:rPr lang="en-US" dirty="0" smtClean="0"/>
              <a:t>Then, look at disability vs. none.  In this case, they all have one.</a:t>
            </a:r>
          </a:p>
          <a:p>
            <a:endParaRPr lang="en-US" dirty="0" smtClean="0"/>
          </a:p>
          <a:p>
            <a:r>
              <a:rPr lang="en-US" dirty="0" smtClean="0"/>
              <a:t>Then, look at acuity score for those that meet Category 1 or 4.</a:t>
            </a:r>
          </a:p>
          <a:p>
            <a:endParaRPr lang="en-US" dirty="0" smtClean="0"/>
          </a:p>
          <a:p>
            <a:r>
              <a:rPr lang="en-US" dirty="0" smtClean="0"/>
              <a:t>Neil (VI-SPDAT 12) vs. </a:t>
            </a:r>
            <a:r>
              <a:rPr lang="en-US" dirty="0" smtClean="0">
                <a:solidFill>
                  <a:srgbClr val="FF0000"/>
                </a:solidFill>
              </a:rPr>
              <a:t>Mike (VI-SPDAT 15) </a:t>
            </a:r>
            <a:r>
              <a:rPr lang="en-US" dirty="0" smtClean="0"/>
              <a:t>vs. Billy (VI-SPDAT 13)</a:t>
            </a:r>
            <a:endParaRPr lang="en-US" dirty="0"/>
          </a:p>
        </p:txBody>
      </p:sp>
    </p:spTree>
    <p:extLst>
      <p:ext uri="{BB962C8B-B14F-4D97-AF65-F5344CB8AC3E}">
        <p14:creationId xmlns:p14="http://schemas.microsoft.com/office/powerpoint/2010/main" val="1041009145"/>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792162"/>
          </a:xfrm>
        </p:spPr>
        <p:txBody>
          <a:bodyPr>
            <a:normAutofit/>
          </a:bodyPr>
          <a:lstStyle/>
          <a:p>
            <a:pPr algn="l"/>
            <a:r>
              <a:rPr lang="en-US" sz="3200" b="1" dirty="0">
                <a:solidFill>
                  <a:srgbClr val="002060"/>
                </a:solidFill>
              </a:rPr>
              <a:t>Example </a:t>
            </a:r>
            <a:r>
              <a:rPr lang="en-US" sz="3200" b="1" dirty="0" smtClean="0">
                <a:solidFill>
                  <a:srgbClr val="002060"/>
                </a:solidFill>
              </a:rPr>
              <a:t>#2</a:t>
            </a:r>
            <a:endParaRPr lang="en-US" sz="3200" dirty="0"/>
          </a:p>
        </p:txBody>
      </p:sp>
      <p:sp>
        <p:nvSpPr>
          <p:cNvPr id="3" name="Content Placeholder 2"/>
          <p:cNvSpPr>
            <a:spLocks noGrp="1"/>
          </p:cNvSpPr>
          <p:nvPr>
            <p:ph idx="1"/>
          </p:nvPr>
        </p:nvSpPr>
        <p:spPr>
          <a:xfrm>
            <a:off x="381000" y="1066800"/>
            <a:ext cx="8305800" cy="5562600"/>
          </a:xfrm>
        </p:spPr>
        <p:txBody>
          <a:bodyPr>
            <a:normAutofit fontScale="92500" lnSpcReduction="10000"/>
          </a:bodyPr>
          <a:lstStyle/>
          <a:p>
            <a:r>
              <a:rPr lang="en-US" dirty="0"/>
              <a:t>You have 1 open bed in your TH program.</a:t>
            </a:r>
          </a:p>
          <a:p>
            <a:r>
              <a:rPr lang="en-US" dirty="0"/>
              <a:t>You have 4 applicants:</a:t>
            </a:r>
          </a:p>
          <a:p>
            <a:pPr lvl="1"/>
            <a:r>
              <a:rPr lang="en-US" dirty="0" smtClean="0"/>
              <a:t>Rachel:</a:t>
            </a:r>
            <a:endParaRPr lang="en-US" dirty="0"/>
          </a:p>
          <a:p>
            <a:pPr lvl="2"/>
            <a:r>
              <a:rPr lang="en-US" dirty="0" smtClean="0"/>
              <a:t>Has been staying in shelter for 6 months.  She doesn’t have a VI-SPDAT score. </a:t>
            </a:r>
          </a:p>
          <a:p>
            <a:pPr lvl="1"/>
            <a:r>
              <a:rPr lang="en-US" dirty="0" smtClean="0"/>
              <a:t>Dante:</a:t>
            </a:r>
          </a:p>
          <a:p>
            <a:pPr lvl="2"/>
            <a:r>
              <a:rPr lang="en-US" dirty="0" smtClean="0"/>
              <a:t>Has </a:t>
            </a:r>
            <a:r>
              <a:rPr lang="en-US" dirty="0"/>
              <a:t>been staying in a shelter for </a:t>
            </a:r>
            <a:r>
              <a:rPr lang="en-US" dirty="0" smtClean="0"/>
              <a:t>2 months. His </a:t>
            </a:r>
            <a:r>
              <a:rPr lang="en-US" dirty="0"/>
              <a:t>VI-SPDAT score is </a:t>
            </a:r>
            <a:r>
              <a:rPr lang="en-US" dirty="0" smtClean="0"/>
              <a:t>11.</a:t>
            </a:r>
            <a:endParaRPr lang="en-US" dirty="0"/>
          </a:p>
          <a:p>
            <a:pPr lvl="1"/>
            <a:r>
              <a:rPr lang="en-US" dirty="0" smtClean="0"/>
              <a:t>Frank:</a:t>
            </a:r>
            <a:endParaRPr lang="en-US" dirty="0"/>
          </a:p>
          <a:p>
            <a:pPr lvl="2"/>
            <a:r>
              <a:rPr lang="en-US" dirty="0" smtClean="0"/>
              <a:t>Has been staying in shelter for 7 months. He </a:t>
            </a:r>
            <a:r>
              <a:rPr lang="en-US" dirty="0"/>
              <a:t>has disability verification signed for AODA. </a:t>
            </a:r>
            <a:r>
              <a:rPr lang="en-US" dirty="0" smtClean="0"/>
              <a:t>His VI-SPDAT </a:t>
            </a:r>
            <a:r>
              <a:rPr lang="en-US" dirty="0"/>
              <a:t>score is </a:t>
            </a:r>
            <a:r>
              <a:rPr lang="en-US" dirty="0" smtClean="0"/>
              <a:t>10.</a:t>
            </a:r>
            <a:endParaRPr lang="en-US" dirty="0"/>
          </a:p>
          <a:p>
            <a:pPr lvl="1"/>
            <a:r>
              <a:rPr lang="en-US" dirty="0" smtClean="0"/>
              <a:t>Jenna:</a:t>
            </a:r>
            <a:endParaRPr lang="en-US" dirty="0"/>
          </a:p>
          <a:p>
            <a:pPr lvl="2"/>
            <a:r>
              <a:rPr lang="en-US" dirty="0" smtClean="0"/>
              <a:t>Has met criteria for Category #4 (DV). She </a:t>
            </a:r>
            <a:r>
              <a:rPr lang="en-US" dirty="0"/>
              <a:t>receives SSI for mental health. </a:t>
            </a:r>
            <a:r>
              <a:rPr lang="en-US" dirty="0" smtClean="0"/>
              <a:t>Her </a:t>
            </a:r>
            <a:r>
              <a:rPr lang="en-US" dirty="0"/>
              <a:t>VI-SPDAT score is 13.</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452251747"/>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9206051"/>
              </p:ext>
            </p:extLst>
          </p:nvPr>
        </p:nvGraphicFramePr>
        <p:xfrm>
          <a:off x="457200" y="1066800"/>
          <a:ext cx="7620001" cy="3479181"/>
        </p:xfrm>
        <a:graphic>
          <a:graphicData uri="http://schemas.openxmlformats.org/drawingml/2006/table">
            <a:tbl>
              <a:tblPr firstRow="1" bandRow="1">
                <a:tableStyleId>{5C22544A-7EE6-4342-B048-85BDC9FD1C3A}</a:tableStyleId>
              </a:tblPr>
              <a:tblGrid>
                <a:gridCol w="1245428"/>
                <a:gridCol w="1418405"/>
                <a:gridCol w="1404393"/>
                <a:gridCol w="1418174"/>
                <a:gridCol w="1041684"/>
                <a:gridCol w="1091917"/>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Literally Homeless</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702527">
                <a:tc>
                  <a:txBody>
                    <a:bodyPr/>
                    <a:lstStyle/>
                    <a:p>
                      <a:pPr algn="ctr"/>
                      <a:r>
                        <a:rPr lang="en-US" dirty="0" smtClean="0"/>
                        <a:t>Rachel</a:t>
                      </a:r>
                      <a:endParaRPr lang="en-US" dirty="0"/>
                    </a:p>
                  </a:txBody>
                  <a:tcPr/>
                </a:tc>
                <a:tc>
                  <a:txBody>
                    <a:bodyPr/>
                    <a:lstStyle/>
                    <a:p>
                      <a:pPr algn="ctr"/>
                      <a:r>
                        <a:rPr lang="en-US" dirty="0" smtClean="0"/>
                        <a:t>no</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6</a:t>
                      </a:r>
                      <a:r>
                        <a:rPr lang="en-US" baseline="0" dirty="0" smtClean="0"/>
                        <a:t> months</a:t>
                      </a:r>
                      <a:endParaRPr lang="en-US" dirty="0"/>
                    </a:p>
                  </a:txBody>
                  <a:tcPr/>
                </a:tc>
                <a:tc>
                  <a:txBody>
                    <a:bodyPr/>
                    <a:lstStyle/>
                    <a:p>
                      <a:pPr algn="ctr"/>
                      <a:r>
                        <a:rPr lang="en-US" dirty="0" smtClean="0"/>
                        <a:t>No score</a:t>
                      </a:r>
                      <a:endParaRPr lang="en-US" dirty="0"/>
                    </a:p>
                  </a:txBody>
                  <a:tcPr/>
                </a:tc>
                <a:tc>
                  <a:txBody>
                    <a:bodyPr/>
                    <a:lstStyle/>
                    <a:p>
                      <a:pPr algn="ctr"/>
                      <a:endParaRPr lang="en-US" dirty="0"/>
                    </a:p>
                  </a:txBody>
                  <a:tcPr/>
                </a:tc>
              </a:tr>
              <a:tr h="702527">
                <a:tc>
                  <a:txBody>
                    <a:bodyPr/>
                    <a:lstStyle/>
                    <a:p>
                      <a:pPr algn="ctr"/>
                      <a:r>
                        <a:rPr lang="en-US" dirty="0" smtClean="0"/>
                        <a:t>Dante</a:t>
                      </a:r>
                      <a:endParaRPr lang="en-US" dirty="0"/>
                    </a:p>
                  </a:txBody>
                  <a:tcPr/>
                </a:tc>
                <a:tc>
                  <a:txBody>
                    <a:bodyPr/>
                    <a:lstStyle/>
                    <a:p>
                      <a:pPr algn="ctr"/>
                      <a:r>
                        <a:rPr lang="en-US" dirty="0" smtClean="0"/>
                        <a:t>no</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2 months</a:t>
                      </a:r>
                      <a:endParaRPr lang="en-US" dirty="0"/>
                    </a:p>
                  </a:txBody>
                  <a:tcPr/>
                </a:tc>
                <a:tc>
                  <a:txBody>
                    <a:bodyPr/>
                    <a:lstStyle/>
                    <a:p>
                      <a:pPr algn="ctr"/>
                      <a:r>
                        <a:rPr lang="en-US" dirty="0" smtClean="0"/>
                        <a:t>11</a:t>
                      </a:r>
                      <a:endParaRPr lang="en-US" dirty="0"/>
                    </a:p>
                  </a:txBody>
                  <a:tcPr/>
                </a:tc>
                <a:tc>
                  <a:txBody>
                    <a:bodyPr/>
                    <a:lstStyle/>
                    <a:p>
                      <a:pPr algn="ctr"/>
                      <a:endParaRPr lang="en-US" dirty="0"/>
                    </a:p>
                  </a:txBody>
                  <a:tcPr/>
                </a:tc>
              </a:tr>
              <a:tr h="702527">
                <a:tc>
                  <a:txBody>
                    <a:bodyPr/>
                    <a:lstStyle/>
                    <a:p>
                      <a:pPr algn="ctr"/>
                      <a:r>
                        <a:rPr lang="en-US" dirty="0" smtClean="0"/>
                        <a:t>Frank</a:t>
                      </a:r>
                      <a:endParaRPr lang="en-US" dirty="0"/>
                    </a:p>
                  </a:txBody>
                  <a:tcPr/>
                </a:tc>
                <a:tc>
                  <a:txBody>
                    <a:bodyPr/>
                    <a:lstStyle/>
                    <a:p>
                      <a:pPr algn="ctr"/>
                      <a:r>
                        <a:rPr lang="en-US" smtClean="0"/>
                        <a:t>yes</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7 months</a:t>
                      </a:r>
                      <a:endParaRPr lang="en-US" dirty="0"/>
                    </a:p>
                  </a:txBody>
                  <a:tcPr/>
                </a:tc>
                <a:tc>
                  <a:txBody>
                    <a:bodyPr/>
                    <a:lstStyle/>
                    <a:p>
                      <a:pPr algn="ctr"/>
                      <a:r>
                        <a:rPr lang="en-US" dirty="0" smtClean="0"/>
                        <a:t>10</a:t>
                      </a:r>
                      <a:endParaRPr lang="en-US" dirty="0"/>
                    </a:p>
                  </a:txBody>
                  <a:tcPr/>
                </a:tc>
                <a:tc>
                  <a:txBody>
                    <a:bodyPr/>
                    <a:lstStyle/>
                    <a:p>
                      <a:pPr algn="ctr"/>
                      <a:endParaRPr lang="en-US" dirty="0"/>
                    </a:p>
                  </a:txBody>
                  <a:tcPr/>
                </a:tc>
              </a:tr>
              <a:tr h="702527">
                <a:tc>
                  <a:txBody>
                    <a:bodyPr/>
                    <a:lstStyle/>
                    <a:p>
                      <a:pPr algn="ctr"/>
                      <a:r>
                        <a:rPr lang="en-US" dirty="0" smtClean="0"/>
                        <a:t>Jenna</a:t>
                      </a:r>
                      <a:endParaRPr lang="en-US" dirty="0"/>
                    </a:p>
                  </a:txBody>
                  <a:tcPr/>
                </a:tc>
                <a:tc>
                  <a:txBody>
                    <a:bodyPr/>
                    <a:lstStyle/>
                    <a:p>
                      <a:pPr algn="ctr"/>
                      <a:r>
                        <a:rPr lang="en-US" dirty="0" smtClean="0"/>
                        <a:t>yes</a:t>
                      </a:r>
                      <a:endParaRPr lang="en-US" dirty="0"/>
                    </a:p>
                  </a:txBody>
                  <a:tcPr/>
                </a:tc>
                <a:tc>
                  <a:txBody>
                    <a:bodyPr/>
                    <a:lstStyle/>
                    <a:p>
                      <a:pPr algn="ctr"/>
                      <a:r>
                        <a:rPr lang="en-US" dirty="0" smtClean="0"/>
                        <a:t>No</a:t>
                      </a:r>
                      <a:r>
                        <a:rPr lang="en-US" baseline="0" dirty="0" smtClean="0"/>
                        <a:t> – </a:t>
                      </a:r>
                    </a:p>
                    <a:p>
                      <a:pPr algn="ctr"/>
                      <a:r>
                        <a:rPr lang="en-US" baseline="0" dirty="0" smtClean="0"/>
                        <a:t>DV (yes)</a:t>
                      </a:r>
                      <a:endParaRPr lang="en-US" dirty="0"/>
                    </a:p>
                  </a:txBody>
                  <a:tcPr/>
                </a:tc>
                <a:tc>
                  <a:txBody>
                    <a:bodyPr/>
                    <a:lstStyle/>
                    <a:p>
                      <a:pPr algn="ctr"/>
                      <a:r>
                        <a:rPr lang="en-US" dirty="0" smtClean="0"/>
                        <a:t>n/a</a:t>
                      </a:r>
                      <a:endParaRPr lang="en-US" dirty="0"/>
                    </a:p>
                  </a:txBody>
                  <a:tcPr/>
                </a:tc>
                <a:tc>
                  <a:txBody>
                    <a:bodyPr/>
                    <a:lstStyle/>
                    <a:p>
                      <a:pPr algn="ctr"/>
                      <a:r>
                        <a:rPr lang="en-US" dirty="0" smtClean="0"/>
                        <a:t>13</a:t>
                      </a:r>
                      <a:endParaRPr lang="en-US" dirty="0"/>
                    </a:p>
                  </a:txBody>
                  <a:tcPr/>
                </a:tc>
                <a:tc>
                  <a:txBody>
                    <a:bodyPr/>
                    <a:lstStyle/>
                    <a:p>
                      <a:pPr algn="ct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423544780"/>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06083753"/>
              </p:ext>
            </p:extLst>
          </p:nvPr>
        </p:nvGraphicFramePr>
        <p:xfrm>
          <a:off x="381000" y="838200"/>
          <a:ext cx="7620001" cy="2607527"/>
        </p:xfrm>
        <a:graphic>
          <a:graphicData uri="http://schemas.openxmlformats.org/drawingml/2006/table">
            <a:tbl>
              <a:tblPr firstRow="1" bandRow="1">
                <a:tableStyleId>{5C22544A-7EE6-4342-B048-85BDC9FD1C3A}</a:tableStyleId>
              </a:tblPr>
              <a:tblGrid>
                <a:gridCol w="1245428"/>
                <a:gridCol w="1418405"/>
                <a:gridCol w="1404393"/>
                <a:gridCol w="1418174"/>
                <a:gridCol w="1041684"/>
                <a:gridCol w="1091917"/>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Literally Homeless</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397727">
                <a:tc>
                  <a:txBody>
                    <a:bodyPr/>
                    <a:lstStyle/>
                    <a:p>
                      <a:pPr algn="ctr"/>
                      <a:r>
                        <a:rPr lang="en-US" dirty="0" smtClean="0"/>
                        <a:t>Rachel</a:t>
                      </a:r>
                      <a:endParaRPr lang="en-US" dirty="0"/>
                    </a:p>
                  </a:txBody>
                  <a:tcPr/>
                </a:tc>
                <a:tc>
                  <a:txBody>
                    <a:bodyPr/>
                    <a:lstStyle/>
                    <a:p>
                      <a:pPr algn="ctr"/>
                      <a:r>
                        <a:rPr lang="en-US" dirty="0" smtClean="0"/>
                        <a:t>no</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6</a:t>
                      </a:r>
                      <a:r>
                        <a:rPr lang="en-US" baseline="0" dirty="0" smtClean="0"/>
                        <a:t> months</a:t>
                      </a:r>
                      <a:endParaRPr lang="en-US" dirty="0"/>
                    </a:p>
                  </a:txBody>
                  <a:tcPr/>
                </a:tc>
                <a:tc>
                  <a:txBody>
                    <a:bodyPr/>
                    <a:lstStyle/>
                    <a:p>
                      <a:pPr algn="ctr"/>
                      <a:r>
                        <a:rPr lang="en-US" dirty="0" smtClean="0"/>
                        <a:t>No score</a:t>
                      </a:r>
                      <a:endParaRPr lang="en-US" dirty="0"/>
                    </a:p>
                  </a:txBody>
                  <a:tcPr/>
                </a:tc>
                <a:tc>
                  <a:txBody>
                    <a:bodyPr/>
                    <a:lstStyle/>
                    <a:p>
                      <a:pPr algn="ctr"/>
                      <a:r>
                        <a:rPr lang="en-US" dirty="0" smtClean="0"/>
                        <a:t>4</a:t>
                      </a:r>
                      <a:endParaRPr lang="en-US" dirty="0"/>
                    </a:p>
                  </a:txBody>
                  <a:tcPr/>
                </a:tc>
              </a:tr>
              <a:tr h="457200">
                <a:tc>
                  <a:txBody>
                    <a:bodyPr/>
                    <a:lstStyle/>
                    <a:p>
                      <a:pPr algn="ctr"/>
                      <a:r>
                        <a:rPr lang="en-US" dirty="0" smtClean="0"/>
                        <a:t>Dante</a:t>
                      </a:r>
                      <a:endParaRPr lang="en-US" dirty="0"/>
                    </a:p>
                  </a:txBody>
                  <a:tcPr/>
                </a:tc>
                <a:tc>
                  <a:txBody>
                    <a:bodyPr/>
                    <a:lstStyle/>
                    <a:p>
                      <a:pPr algn="ctr"/>
                      <a:r>
                        <a:rPr lang="en-US" dirty="0" smtClean="0"/>
                        <a:t>no</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2 months</a:t>
                      </a:r>
                      <a:endParaRPr lang="en-US" dirty="0"/>
                    </a:p>
                  </a:txBody>
                  <a:tcPr/>
                </a:tc>
                <a:tc>
                  <a:txBody>
                    <a:bodyPr/>
                    <a:lstStyle/>
                    <a:p>
                      <a:pPr algn="ctr"/>
                      <a:r>
                        <a:rPr lang="en-US" dirty="0" smtClean="0"/>
                        <a:t>11</a:t>
                      </a:r>
                      <a:endParaRPr lang="en-US" dirty="0"/>
                    </a:p>
                  </a:txBody>
                  <a:tcPr/>
                </a:tc>
                <a:tc>
                  <a:txBody>
                    <a:bodyPr/>
                    <a:lstStyle/>
                    <a:p>
                      <a:pPr algn="ctr"/>
                      <a:r>
                        <a:rPr lang="en-US" dirty="0" smtClean="0"/>
                        <a:t>3</a:t>
                      </a:r>
                      <a:endParaRPr lang="en-US" dirty="0"/>
                    </a:p>
                  </a:txBody>
                  <a:tcPr/>
                </a:tc>
              </a:tr>
              <a:tr h="381000">
                <a:tc>
                  <a:txBody>
                    <a:bodyPr/>
                    <a:lstStyle/>
                    <a:p>
                      <a:pPr algn="ctr"/>
                      <a:r>
                        <a:rPr lang="en-US" dirty="0" smtClean="0"/>
                        <a:t>Frank</a:t>
                      </a:r>
                      <a:endParaRPr lang="en-US" dirty="0"/>
                    </a:p>
                  </a:txBody>
                  <a:tcPr/>
                </a:tc>
                <a:tc>
                  <a:txBody>
                    <a:bodyPr/>
                    <a:lstStyle/>
                    <a:p>
                      <a:pPr algn="ctr"/>
                      <a:r>
                        <a:rPr lang="en-US" smtClean="0"/>
                        <a:t>yes</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7 months</a:t>
                      </a:r>
                      <a:endParaRPr lang="en-US" dirty="0"/>
                    </a:p>
                  </a:txBody>
                  <a:tcPr/>
                </a:tc>
                <a:tc>
                  <a:txBody>
                    <a:bodyPr/>
                    <a:lstStyle/>
                    <a:p>
                      <a:pPr algn="ctr"/>
                      <a:r>
                        <a:rPr lang="en-US" dirty="0" smtClean="0"/>
                        <a:t>10</a:t>
                      </a:r>
                      <a:endParaRPr lang="en-US" dirty="0"/>
                    </a:p>
                  </a:txBody>
                  <a:tcPr/>
                </a:tc>
                <a:tc>
                  <a:txBody>
                    <a:bodyPr/>
                    <a:lstStyle/>
                    <a:p>
                      <a:pPr algn="ctr"/>
                      <a:r>
                        <a:rPr lang="en-US" dirty="0" smtClean="0"/>
                        <a:t>2</a:t>
                      </a:r>
                      <a:endParaRPr lang="en-US" dirty="0"/>
                    </a:p>
                  </a:txBody>
                  <a:tcPr/>
                </a:tc>
              </a:tr>
              <a:tr h="702527">
                <a:tc>
                  <a:txBody>
                    <a:bodyPr/>
                    <a:lstStyle/>
                    <a:p>
                      <a:pPr algn="ctr"/>
                      <a:r>
                        <a:rPr lang="en-US" dirty="0" smtClean="0"/>
                        <a:t>Jenna</a:t>
                      </a:r>
                      <a:endParaRPr lang="en-US" dirty="0"/>
                    </a:p>
                  </a:txBody>
                  <a:tcPr/>
                </a:tc>
                <a:tc>
                  <a:txBody>
                    <a:bodyPr/>
                    <a:lstStyle/>
                    <a:p>
                      <a:pPr algn="ctr"/>
                      <a:r>
                        <a:rPr lang="en-US" dirty="0" smtClean="0"/>
                        <a:t>yes</a:t>
                      </a:r>
                      <a:endParaRPr lang="en-US" dirty="0"/>
                    </a:p>
                  </a:txBody>
                  <a:tcPr/>
                </a:tc>
                <a:tc>
                  <a:txBody>
                    <a:bodyPr/>
                    <a:lstStyle/>
                    <a:p>
                      <a:pPr algn="ctr"/>
                      <a:r>
                        <a:rPr lang="en-US" dirty="0" smtClean="0"/>
                        <a:t>No</a:t>
                      </a:r>
                      <a:r>
                        <a:rPr lang="en-US" baseline="0" dirty="0" smtClean="0"/>
                        <a:t> – </a:t>
                      </a:r>
                    </a:p>
                    <a:p>
                      <a:pPr algn="ctr"/>
                      <a:r>
                        <a:rPr lang="en-US" baseline="0" dirty="0" smtClean="0"/>
                        <a:t>DV (yes)</a:t>
                      </a:r>
                      <a:endParaRPr lang="en-US" dirty="0"/>
                    </a:p>
                  </a:txBody>
                  <a:tcPr/>
                </a:tc>
                <a:tc>
                  <a:txBody>
                    <a:bodyPr/>
                    <a:lstStyle/>
                    <a:p>
                      <a:pPr algn="ctr"/>
                      <a:r>
                        <a:rPr lang="en-US" dirty="0" smtClean="0"/>
                        <a:t>n/a</a:t>
                      </a:r>
                      <a:endParaRPr lang="en-US" dirty="0"/>
                    </a:p>
                  </a:txBody>
                  <a:tcPr/>
                </a:tc>
                <a:tc>
                  <a:txBody>
                    <a:bodyPr/>
                    <a:lstStyle/>
                    <a:p>
                      <a:pPr algn="ctr"/>
                      <a:r>
                        <a:rPr lang="en-US" dirty="0" smtClean="0"/>
                        <a:t>13</a:t>
                      </a:r>
                      <a:endParaRPr lang="en-US" dirty="0"/>
                    </a:p>
                  </a:txBody>
                  <a:tcPr/>
                </a:tc>
                <a:tc>
                  <a:txBody>
                    <a:bodyPr/>
                    <a:lstStyle/>
                    <a:p>
                      <a:pPr algn="ctr"/>
                      <a:r>
                        <a:rPr lang="en-US" dirty="0" smtClean="0"/>
                        <a:t>1</a:t>
                      </a: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2" name="TextBox 1"/>
          <p:cNvSpPr txBox="1"/>
          <p:nvPr/>
        </p:nvSpPr>
        <p:spPr>
          <a:xfrm>
            <a:off x="533400" y="152400"/>
            <a:ext cx="5791200" cy="369332"/>
          </a:xfrm>
          <a:prstGeom prst="rect">
            <a:avLst/>
          </a:prstGeom>
          <a:noFill/>
        </p:spPr>
        <p:txBody>
          <a:bodyPr wrap="square" rtlCol="0">
            <a:spAutoFit/>
          </a:bodyPr>
          <a:lstStyle/>
          <a:p>
            <a:r>
              <a:rPr lang="en-US" b="1" dirty="0" smtClean="0">
                <a:solidFill>
                  <a:srgbClr val="002060"/>
                </a:solidFill>
              </a:rPr>
              <a:t>Example #2: Answers &amp; Explanation</a:t>
            </a:r>
            <a:endParaRPr lang="en-US" b="1" dirty="0">
              <a:solidFill>
                <a:srgbClr val="002060"/>
              </a:solidFill>
            </a:endParaRPr>
          </a:p>
        </p:txBody>
      </p:sp>
      <p:sp>
        <p:nvSpPr>
          <p:cNvPr id="3" name="TextBox 2"/>
          <p:cNvSpPr txBox="1"/>
          <p:nvPr/>
        </p:nvSpPr>
        <p:spPr>
          <a:xfrm>
            <a:off x="304800" y="3581400"/>
            <a:ext cx="8229600" cy="3600986"/>
          </a:xfrm>
          <a:prstGeom prst="rect">
            <a:avLst/>
          </a:prstGeom>
          <a:noFill/>
        </p:spPr>
        <p:txBody>
          <a:bodyPr wrap="square" rtlCol="0">
            <a:spAutoFit/>
          </a:bodyPr>
          <a:lstStyle/>
          <a:p>
            <a:r>
              <a:rPr lang="en-US" sz="1600" dirty="0" smtClean="0"/>
              <a:t>Identify Category 1 or 4 first.  They all meet that definition.</a:t>
            </a:r>
          </a:p>
          <a:p>
            <a:r>
              <a:rPr lang="en-US" sz="1600" dirty="0" smtClean="0"/>
              <a:t>Next, look at disability vs. none.  Frank &amp; Jenna</a:t>
            </a:r>
          </a:p>
          <a:p>
            <a:r>
              <a:rPr lang="en-US" sz="1600" dirty="0" smtClean="0"/>
              <a:t>Then, look at acuity score:  Frank (VI-SPDAT 10) vs. </a:t>
            </a:r>
            <a:r>
              <a:rPr lang="en-US" sz="1600" dirty="0" smtClean="0">
                <a:solidFill>
                  <a:srgbClr val="FF0000"/>
                </a:solidFill>
              </a:rPr>
              <a:t>Jenna (VI-SPDAT 13)</a:t>
            </a:r>
          </a:p>
          <a:p>
            <a:endParaRPr lang="en-US" sz="1600" dirty="0">
              <a:solidFill>
                <a:srgbClr val="FF0000"/>
              </a:solidFill>
            </a:endParaRPr>
          </a:p>
          <a:p>
            <a:r>
              <a:rPr lang="en-US" sz="1600" dirty="0" smtClean="0"/>
              <a:t>*If Frank &amp; Jenna had the same acuity score, then you would look at length of homeless history:  </a:t>
            </a:r>
            <a:r>
              <a:rPr lang="en-US" sz="1600" dirty="0" smtClean="0">
                <a:solidFill>
                  <a:srgbClr val="FF0000"/>
                </a:solidFill>
              </a:rPr>
              <a:t>Frank (7 months) </a:t>
            </a:r>
            <a:r>
              <a:rPr lang="en-US" sz="1600" dirty="0" smtClean="0"/>
              <a:t>vs. Jenna (none – DV)</a:t>
            </a:r>
          </a:p>
          <a:p>
            <a:endParaRPr lang="en-US" sz="1600" dirty="0"/>
          </a:p>
          <a:p>
            <a:r>
              <a:rPr lang="en-US" sz="1600" dirty="0" smtClean="0"/>
              <a:t>After housing those people that meet Category 1 &amp; 4 with disabilities, then you would look at those without disabilities and their acuity scores:  Rachel (no score) vs. </a:t>
            </a:r>
            <a:r>
              <a:rPr lang="en-US" sz="1600" dirty="0" smtClean="0">
                <a:solidFill>
                  <a:srgbClr val="FF0000"/>
                </a:solidFill>
              </a:rPr>
              <a:t>Dante (VI-SPDAT 11)</a:t>
            </a:r>
          </a:p>
          <a:p>
            <a:endParaRPr lang="en-US" sz="1600" dirty="0">
              <a:solidFill>
                <a:srgbClr val="FF0000"/>
              </a:solidFill>
            </a:endParaRPr>
          </a:p>
          <a:p>
            <a:r>
              <a:rPr lang="en-US" sz="1600" dirty="0" smtClean="0"/>
              <a:t>*If Rachel &amp; Dante had the same acuity score, then you would look at length of homeless history:</a:t>
            </a:r>
          </a:p>
          <a:p>
            <a:r>
              <a:rPr lang="en-US" sz="1600" dirty="0" smtClean="0">
                <a:solidFill>
                  <a:srgbClr val="FF0000"/>
                </a:solidFill>
              </a:rPr>
              <a:t>Rachel (6 months) </a:t>
            </a:r>
            <a:r>
              <a:rPr lang="en-US" sz="1600" dirty="0" smtClean="0"/>
              <a:t>vs. Dante (2 months)</a:t>
            </a:r>
          </a:p>
          <a:p>
            <a:endParaRPr lang="en-US" dirty="0"/>
          </a:p>
          <a:p>
            <a:endParaRPr lang="en-US" dirty="0"/>
          </a:p>
        </p:txBody>
      </p:sp>
    </p:spTree>
    <p:extLst>
      <p:ext uri="{BB962C8B-B14F-4D97-AF65-F5344CB8AC3E}">
        <p14:creationId xmlns:p14="http://schemas.microsoft.com/office/powerpoint/2010/main" val="3393851257"/>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715962"/>
          </a:xfrm>
        </p:spPr>
        <p:txBody>
          <a:bodyPr>
            <a:normAutofit/>
          </a:bodyPr>
          <a:lstStyle/>
          <a:p>
            <a:pPr algn="l"/>
            <a:r>
              <a:rPr lang="en-US" sz="3200" b="1" dirty="0" smtClean="0">
                <a:solidFill>
                  <a:srgbClr val="002060"/>
                </a:solidFill>
              </a:rPr>
              <a:t>Transitional Housing Evidence</a:t>
            </a:r>
            <a:endParaRPr lang="en-US" sz="3200" b="1" dirty="0">
              <a:solidFill>
                <a:srgbClr val="002060"/>
              </a:solidFill>
            </a:endParaRPr>
          </a:p>
        </p:txBody>
      </p:sp>
      <p:sp>
        <p:nvSpPr>
          <p:cNvPr id="3" name="Content Placeholder 2"/>
          <p:cNvSpPr>
            <a:spLocks noGrp="1"/>
          </p:cNvSpPr>
          <p:nvPr>
            <p:ph idx="1"/>
          </p:nvPr>
        </p:nvSpPr>
        <p:spPr>
          <a:xfrm>
            <a:off x="457200" y="1295400"/>
            <a:ext cx="8229600" cy="4830763"/>
          </a:xfrm>
        </p:spPr>
        <p:txBody>
          <a:bodyPr/>
          <a:lstStyle/>
          <a:p>
            <a:r>
              <a:rPr lang="en-US" dirty="0" smtClean="0"/>
              <a:t>Documentation for Transitional Housing requires:</a:t>
            </a:r>
          </a:p>
          <a:p>
            <a:pPr lvl="1"/>
            <a:r>
              <a:rPr lang="en-US" dirty="0" smtClean="0"/>
              <a:t>Homeless Verification </a:t>
            </a:r>
            <a:r>
              <a:rPr lang="en-US" b="1" dirty="0" smtClean="0">
                <a:solidFill>
                  <a:srgbClr val="FF0000"/>
                </a:solidFill>
              </a:rPr>
              <a:t>and</a:t>
            </a:r>
            <a:endParaRPr lang="en-US" b="1" dirty="0">
              <a:solidFill>
                <a:srgbClr val="FF0000"/>
              </a:solidFill>
            </a:endParaRPr>
          </a:p>
          <a:p>
            <a:pPr lvl="1"/>
            <a:r>
              <a:rPr lang="en-US" dirty="0" smtClean="0"/>
              <a:t>Disabling Condition (if applicable) </a:t>
            </a:r>
            <a:r>
              <a:rPr lang="en-US" b="1" dirty="0">
                <a:solidFill>
                  <a:srgbClr val="FF0000"/>
                </a:solidFill>
              </a:rPr>
              <a:t>and</a:t>
            </a:r>
          </a:p>
          <a:p>
            <a:pPr lvl="1"/>
            <a:r>
              <a:rPr lang="en-US" dirty="0" smtClean="0"/>
              <a:t>Duration of Homelessness (if applicable).</a:t>
            </a:r>
          </a:p>
          <a:p>
            <a:pPr marL="0" indent="0">
              <a:buNone/>
            </a:pP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305589585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868362"/>
          </a:xfrm>
        </p:spPr>
        <p:txBody>
          <a:bodyPr>
            <a:normAutofit/>
          </a:bodyPr>
          <a:lstStyle/>
          <a:p>
            <a:pPr algn="l"/>
            <a:r>
              <a:rPr lang="en-US" sz="3200" b="1" dirty="0" smtClean="0">
                <a:solidFill>
                  <a:srgbClr val="002060"/>
                </a:solidFill>
              </a:rPr>
              <a:t>Evidence</a:t>
            </a:r>
            <a:endParaRPr lang="en-US" sz="3200" dirty="0"/>
          </a:p>
        </p:txBody>
      </p:sp>
      <p:sp>
        <p:nvSpPr>
          <p:cNvPr id="3" name="Content Placeholder 2"/>
          <p:cNvSpPr>
            <a:spLocks noGrp="1"/>
          </p:cNvSpPr>
          <p:nvPr>
            <p:ph idx="1"/>
          </p:nvPr>
        </p:nvSpPr>
        <p:spPr>
          <a:xfrm>
            <a:off x="457200" y="1295400"/>
            <a:ext cx="8229600" cy="5486400"/>
          </a:xfrm>
        </p:spPr>
        <p:txBody>
          <a:bodyPr>
            <a:normAutofit lnSpcReduction="10000"/>
          </a:bodyPr>
          <a:lstStyle/>
          <a:p>
            <a:r>
              <a:rPr lang="en-US" dirty="0" smtClean="0"/>
              <a:t>Evidence of Homeless Verification </a:t>
            </a:r>
          </a:p>
          <a:p>
            <a:pPr lvl="1"/>
            <a:r>
              <a:rPr lang="en-US" dirty="0" smtClean="0"/>
              <a:t>Literally Homeless documentation requirements are the same as the PSH requirements</a:t>
            </a:r>
          </a:p>
          <a:p>
            <a:pPr lvl="1"/>
            <a:r>
              <a:rPr lang="en-US" dirty="0" smtClean="0"/>
              <a:t>Imminently Homeless documentation requires:</a:t>
            </a:r>
          </a:p>
          <a:p>
            <a:pPr lvl="2"/>
            <a:r>
              <a:rPr lang="en-US" dirty="0" smtClean="0"/>
              <a:t>3</a:t>
            </a:r>
            <a:r>
              <a:rPr lang="en-US" baseline="30000" dirty="0" smtClean="0"/>
              <a:t>rd</a:t>
            </a:r>
            <a:r>
              <a:rPr lang="en-US" dirty="0" smtClean="0"/>
              <a:t> party verification and self certification</a:t>
            </a:r>
          </a:p>
          <a:p>
            <a:endParaRPr lang="en-US" dirty="0" smtClean="0"/>
          </a:p>
          <a:p>
            <a:r>
              <a:rPr lang="en-US" dirty="0" smtClean="0"/>
              <a:t>Evidence of Disabling Condition</a:t>
            </a:r>
          </a:p>
          <a:p>
            <a:pPr lvl="1"/>
            <a:r>
              <a:rPr lang="en-US" dirty="0" smtClean="0"/>
              <a:t>Same as PSH requirements</a:t>
            </a:r>
          </a:p>
          <a:p>
            <a:endParaRPr lang="en-US" dirty="0" smtClean="0"/>
          </a:p>
          <a:p>
            <a:r>
              <a:rPr lang="en-US" dirty="0" smtClean="0"/>
              <a:t>Evidence of Duration of Homelessness</a:t>
            </a:r>
          </a:p>
          <a:p>
            <a:pPr lvl="1"/>
            <a:r>
              <a:rPr lang="en-US" dirty="0" smtClean="0"/>
              <a:t>Not defined at this time</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88859301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6600" b="1" dirty="0" smtClean="0">
              <a:solidFill>
                <a:srgbClr val="002060"/>
              </a:solidFill>
            </a:endParaRPr>
          </a:p>
          <a:p>
            <a:pPr marL="0" indent="0" algn="ctr">
              <a:buNone/>
            </a:pPr>
            <a:r>
              <a:rPr lang="en-US" sz="6600" b="1" dirty="0" smtClean="0">
                <a:solidFill>
                  <a:srgbClr val="002060"/>
                </a:solidFill>
              </a:rPr>
              <a:t>Questions?</a:t>
            </a:r>
            <a:endParaRPr lang="en-US" sz="6600" b="1" dirty="0">
              <a:solidFill>
                <a:srgbClr val="00206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9589887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normAutofit/>
          </a:bodyPr>
          <a:lstStyle/>
          <a:p>
            <a:pPr algn="l"/>
            <a:r>
              <a:rPr lang="en-US" sz="3200" b="1" dirty="0" smtClean="0">
                <a:solidFill>
                  <a:srgbClr val="002060"/>
                </a:solidFill>
              </a:rPr>
              <a:t>WI Balance of State COC</a:t>
            </a:r>
            <a:endParaRPr lang="en-US" sz="3200" dirty="0"/>
          </a:p>
        </p:txBody>
      </p:sp>
      <p:sp>
        <p:nvSpPr>
          <p:cNvPr id="3" name="Content Placeholder 2"/>
          <p:cNvSpPr>
            <a:spLocks noGrp="1"/>
          </p:cNvSpPr>
          <p:nvPr>
            <p:ph idx="1"/>
          </p:nvPr>
        </p:nvSpPr>
        <p:spPr/>
        <p:txBody>
          <a:bodyPr>
            <a:normAutofit fontScale="85000" lnSpcReduction="10000"/>
          </a:bodyPr>
          <a:lstStyle/>
          <a:p>
            <a:r>
              <a:rPr lang="en-US" dirty="0" smtClean="0"/>
              <a:t>In March 2015, the WI Balance of State Board approved the following documents:</a:t>
            </a:r>
          </a:p>
          <a:p>
            <a:pPr marL="0" indent="0">
              <a:buNone/>
            </a:pPr>
            <a:endParaRPr lang="en-US" dirty="0" smtClean="0"/>
          </a:p>
          <a:p>
            <a:pPr lvl="1"/>
            <a:r>
              <a:rPr lang="en-US" dirty="0" smtClean="0"/>
              <a:t>Order of Priority in COC Program-funded PSH programs</a:t>
            </a:r>
          </a:p>
          <a:p>
            <a:pPr marL="0" indent="0">
              <a:buNone/>
            </a:pPr>
            <a:r>
              <a:rPr lang="en-US" dirty="0" smtClean="0">
                <a:hlinkClick r:id="rId2"/>
              </a:rPr>
              <a:t>http</a:t>
            </a:r>
            <a:r>
              <a:rPr lang="en-US" dirty="0">
                <a:hlinkClick r:id="rId2"/>
              </a:rPr>
              <a:t>://</a:t>
            </a:r>
            <a:r>
              <a:rPr lang="en-US" dirty="0" smtClean="0">
                <a:hlinkClick r:id="rId2"/>
              </a:rPr>
              <a:t>www.wiboscoc.org/uploads/3/7/2/4/37244219/order_of_priority_for_psh.pdf</a:t>
            </a:r>
            <a:endParaRPr lang="en-US" dirty="0" smtClean="0"/>
          </a:p>
          <a:p>
            <a:endParaRPr lang="en-US" dirty="0" smtClean="0"/>
          </a:p>
          <a:p>
            <a:pPr lvl="1"/>
            <a:r>
              <a:rPr lang="en-US" dirty="0" smtClean="0"/>
              <a:t>Order of Priority in COC Program-funded TH programs</a:t>
            </a:r>
          </a:p>
          <a:p>
            <a:pPr marL="0" indent="0">
              <a:buNone/>
            </a:pPr>
            <a:r>
              <a:rPr lang="en-US" dirty="0" smtClean="0">
                <a:hlinkClick r:id="rId3"/>
              </a:rPr>
              <a:t>http</a:t>
            </a:r>
            <a:r>
              <a:rPr lang="en-US" dirty="0">
                <a:hlinkClick r:id="rId3"/>
              </a:rPr>
              <a:t>://</a:t>
            </a:r>
            <a:r>
              <a:rPr lang="en-US" dirty="0" smtClean="0">
                <a:hlinkClick r:id="rId3"/>
              </a:rPr>
              <a:t>www.wiboscoc.org/uploads/3/7/2/4/37244219/order_of_priority_for_transitional_housing_beds.pdf</a:t>
            </a:r>
            <a:r>
              <a:rPr lang="en-US" dirty="0" smtClean="0"/>
              <a:t> </a:t>
            </a:r>
            <a:endParaRPr lang="en-US" dirty="0"/>
          </a:p>
        </p:txBody>
      </p:sp>
      <p:pic>
        <p:nvPicPr>
          <p:cNvPr id="4" name="Picture 2" descr="5B9C5A22-E598-40DE-8F12-BB38D9EA078E@corp"/>
          <p:cNvPicPr>
            <a:picLocks noChangeAspect="1" noChangeArrowheads="1"/>
          </p:cNvPicPr>
          <p:nvPr/>
        </p:nvPicPr>
        <p:blipFill>
          <a:blip r:embed="rId4"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8479009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normAutofit/>
          </a:bodyPr>
          <a:lstStyle/>
          <a:p>
            <a:pPr algn="l"/>
            <a:r>
              <a:rPr lang="en-US" sz="3200" b="1" dirty="0" smtClean="0">
                <a:solidFill>
                  <a:srgbClr val="002060"/>
                </a:solidFill>
              </a:rPr>
              <a:t>Key Terms &amp; Definitions</a:t>
            </a:r>
            <a:endParaRPr lang="en-US" sz="3200" dirty="0"/>
          </a:p>
        </p:txBody>
      </p:sp>
      <p:sp>
        <p:nvSpPr>
          <p:cNvPr id="3" name="Content Placeholder 2"/>
          <p:cNvSpPr>
            <a:spLocks noGrp="1"/>
          </p:cNvSpPr>
          <p:nvPr>
            <p:ph idx="1"/>
          </p:nvPr>
        </p:nvSpPr>
        <p:spPr/>
        <p:txBody>
          <a:bodyPr>
            <a:normAutofit fontScale="92500" lnSpcReduction="10000"/>
          </a:bodyPr>
          <a:lstStyle/>
          <a:p>
            <a:r>
              <a:rPr lang="en-US" b="1" dirty="0"/>
              <a:t>Housing First </a:t>
            </a:r>
            <a:endParaRPr lang="en-US" b="1" dirty="0" smtClean="0"/>
          </a:p>
          <a:p>
            <a:pPr lvl="1"/>
            <a:r>
              <a:rPr lang="en-US" dirty="0" smtClean="0"/>
              <a:t>an </a:t>
            </a:r>
            <a:r>
              <a:rPr lang="en-US" dirty="0"/>
              <a:t>approach in which housing is offered </a:t>
            </a:r>
            <a:r>
              <a:rPr lang="en-US" dirty="0" smtClean="0"/>
              <a:t>without </a:t>
            </a:r>
            <a:r>
              <a:rPr lang="en-US" dirty="0"/>
              <a:t>preconditions (such as sobriety, mental health treatment, or a minimum income threshold) or service participation requirements </a:t>
            </a:r>
            <a:endParaRPr lang="en-US" dirty="0" smtClean="0"/>
          </a:p>
          <a:p>
            <a:pPr lvl="1"/>
            <a:r>
              <a:rPr lang="en-US" dirty="0" smtClean="0"/>
              <a:t>PSH </a:t>
            </a:r>
            <a:r>
              <a:rPr lang="en-US" dirty="0"/>
              <a:t>projects that use a Housing First approach promote the acceptance of applicants regardless of their sobriety or use of substances, completion of treatment, or participation in services.  </a:t>
            </a:r>
            <a:endParaRPr lang="en-US" dirty="0" smtClean="0"/>
          </a:p>
          <a:p>
            <a:pPr lvl="1"/>
            <a:r>
              <a:rPr lang="en-US" dirty="0" smtClean="0"/>
              <a:t>Per </a:t>
            </a:r>
            <a:r>
              <a:rPr lang="en-US" dirty="0"/>
              <a:t>HUD: “</a:t>
            </a:r>
            <a:r>
              <a:rPr lang="en-US" i="1" dirty="0"/>
              <a:t>Any process that takes away personal choice is not Housing First</a:t>
            </a:r>
            <a:r>
              <a:rPr lang="en-US" dirty="0"/>
              <a:t>.”</a:t>
            </a:r>
          </a:p>
          <a:p>
            <a:pPr lvl="1"/>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951285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91497254"/>
              </p:ext>
            </p:extLst>
          </p:nvPr>
        </p:nvGraphicFramePr>
        <p:xfrm>
          <a:off x="533400" y="457198"/>
          <a:ext cx="8001000" cy="5943608"/>
        </p:xfrm>
        <a:graphic>
          <a:graphicData uri="http://schemas.openxmlformats.org/drawingml/2006/table">
            <a:tbl>
              <a:tblPr firstRow="1" bandRow="1">
                <a:tableStyleId>{5C22544A-7EE6-4342-B048-85BDC9FD1C3A}</a:tableStyleId>
              </a:tblPr>
              <a:tblGrid>
                <a:gridCol w="4532352"/>
                <a:gridCol w="3468648"/>
              </a:tblGrid>
              <a:tr h="660891">
                <a:tc>
                  <a:txBody>
                    <a:bodyPr/>
                    <a:lstStyle/>
                    <a:p>
                      <a:pPr algn="ctr"/>
                      <a:r>
                        <a:rPr lang="en-US" sz="1400" dirty="0" smtClean="0"/>
                        <a:t>Project Name</a:t>
                      </a:r>
                      <a:endParaRPr lang="en-US" sz="1400" dirty="0"/>
                    </a:p>
                  </a:txBody>
                  <a:tcPr marL="68580" marR="68580" marT="34290" marB="34290"/>
                </a:tc>
                <a:tc>
                  <a:txBody>
                    <a:bodyPr/>
                    <a:lstStyle/>
                    <a:p>
                      <a:pPr algn="ctr"/>
                      <a:r>
                        <a:rPr lang="en-US" sz="1400" dirty="0" smtClean="0"/>
                        <a:t>Checked</a:t>
                      </a:r>
                      <a:r>
                        <a:rPr lang="en-US" sz="1400" baseline="0" dirty="0" smtClean="0"/>
                        <a:t> the “Housing First” Box in </a:t>
                      </a:r>
                    </a:p>
                    <a:p>
                      <a:pPr algn="ctr"/>
                      <a:r>
                        <a:rPr lang="en-US" sz="1400" baseline="0" dirty="0" smtClean="0"/>
                        <a:t>FY2014 Project Application</a:t>
                      </a:r>
                      <a:endParaRPr lang="en-US" sz="1400" dirty="0"/>
                    </a:p>
                  </a:txBody>
                  <a:tcPr marL="68580" marR="68580" marT="34290" marB="34290"/>
                </a:tc>
              </a:tr>
              <a:tr h="376200">
                <a:tc>
                  <a:txBody>
                    <a:bodyPr/>
                    <a:lstStyle/>
                    <a:p>
                      <a:pPr algn="l" fontAlgn="b"/>
                      <a:r>
                        <a:rPr lang="en-US" sz="1400" b="0" i="0" u="none" strike="noStrike" dirty="0">
                          <a:solidFill>
                            <a:srgbClr val="000000"/>
                          </a:solidFill>
                          <a:effectLst/>
                          <a:latin typeface="Calibri" panose="020F0502020204030204" pitchFamily="34" charset="0"/>
                        </a:rPr>
                        <a:t>ADVOCAP </a:t>
                      </a:r>
                      <a:r>
                        <a:rPr lang="en-US" sz="1400" b="0" i="0" u="none" strike="noStrike" dirty="0" err="1">
                          <a:solidFill>
                            <a:srgbClr val="000000"/>
                          </a:solidFill>
                          <a:effectLst/>
                          <a:latin typeface="Calibri" panose="020F0502020204030204" pitchFamily="34" charset="0"/>
                        </a:rPr>
                        <a:t>Winnebagoland</a:t>
                      </a:r>
                      <a:r>
                        <a:rPr lang="en-US" sz="1400" b="0" i="0" u="none" strike="noStrike" dirty="0">
                          <a:solidFill>
                            <a:srgbClr val="000000"/>
                          </a:solidFill>
                          <a:effectLst/>
                          <a:latin typeface="Calibri" panose="020F0502020204030204" pitchFamily="34" charset="0"/>
                        </a:rPr>
                        <a:t> PSH</a:t>
                      </a:r>
                    </a:p>
                  </a:txBody>
                  <a:tcPr marL="7144" marR="7144" marT="7144" marB="0" anchor="b"/>
                </a:tc>
                <a:tc>
                  <a:txBody>
                    <a:bodyPr/>
                    <a:lstStyle/>
                    <a:p>
                      <a:pPr algn="ctr"/>
                      <a:r>
                        <a:rPr lang="en-US" sz="1400" dirty="0" smtClean="0"/>
                        <a:t>Yes</a:t>
                      </a:r>
                      <a:r>
                        <a:rPr lang="en-US" sz="1400" baseline="0" dirty="0" smtClean="0"/>
                        <a:t> *FY2013</a:t>
                      </a:r>
                      <a:endParaRPr lang="en-US" sz="1400" dirty="0"/>
                    </a:p>
                  </a:txBody>
                  <a:tcPr marL="68580" marR="68580" marT="34290" marB="34290"/>
                </a:tc>
              </a:tr>
              <a:tr h="376200">
                <a:tc>
                  <a:txBody>
                    <a:bodyPr/>
                    <a:lstStyle/>
                    <a:p>
                      <a:pPr algn="l" fontAlgn="ctr"/>
                      <a:r>
                        <a:rPr lang="en-US" sz="1400" b="0" i="0" u="none" strike="noStrike">
                          <a:solidFill>
                            <a:srgbClr val="000000"/>
                          </a:solidFill>
                          <a:effectLst/>
                          <a:latin typeface="Calibri" panose="020F0502020204030204" pitchFamily="34" charset="0"/>
                        </a:rPr>
                        <a:t>City of Appleton Wireworks PSH</a:t>
                      </a:r>
                    </a:p>
                  </a:txBody>
                  <a:tcPr marL="7144" marR="7144" marT="7144" marB="0" anchor="ctr"/>
                </a:tc>
                <a:tc>
                  <a:txBody>
                    <a:bodyPr/>
                    <a:lstStyle/>
                    <a:p>
                      <a:pPr algn="ctr"/>
                      <a:r>
                        <a:rPr lang="en-US" sz="1400" dirty="0" smtClean="0"/>
                        <a:t>Yes</a:t>
                      </a:r>
                      <a:endParaRPr lang="en-US" sz="1400" dirty="0"/>
                    </a:p>
                  </a:txBody>
                  <a:tcPr marL="68580" marR="68580" marT="34290" marB="34290"/>
                </a:tc>
              </a:tr>
              <a:tr h="376200">
                <a:tc>
                  <a:txBody>
                    <a:bodyPr/>
                    <a:lstStyle/>
                    <a:p>
                      <a:pPr algn="l" fontAlgn="ctr"/>
                      <a:r>
                        <a:rPr lang="en-US" sz="1400" b="1" i="0" u="none" strike="noStrike" dirty="0" err="1">
                          <a:solidFill>
                            <a:srgbClr val="000000"/>
                          </a:solidFill>
                          <a:effectLst/>
                          <a:latin typeface="Calibri" panose="020F0502020204030204" pitchFamily="34" charset="0"/>
                        </a:rPr>
                        <a:t>Couleecap</a:t>
                      </a:r>
                      <a:r>
                        <a:rPr lang="en-US" sz="1400" b="1" i="0" u="none" strike="noStrike" dirty="0">
                          <a:solidFill>
                            <a:srgbClr val="000000"/>
                          </a:solidFill>
                          <a:effectLst/>
                          <a:latin typeface="Calibri" panose="020F0502020204030204" pitchFamily="34" charset="0"/>
                        </a:rPr>
                        <a:t> New Hope PHP</a:t>
                      </a:r>
                    </a:p>
                  </a:txBody>
                  <a:tcPr marL="7144" marR="7144" marT="7144"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smtClean="0"/>
                        <a:t>NO</a:t>
                      </a:r>
                      <a:endParaRPr lang="en-US" sz="1400" dirty="0"/>
                    </a:p>
                  </a:txBody>
                  <a:tcPr marL="68580" marR="68580" marT="34290" marB="34290"/>
                </a:tc>
              </a:tr>
              <a:tr h="376200">
                <a:tc>
                  <a:txBody>
                    <a:bodyPr/>
                    <a:lstStyle/>
                    <a:p>
                      <a:pPr algn="l" fontAlgn="ctr"/>
                      <a:r>
                        <a:rPr lang="en-US" sz="1400" b="0" i="0" u="none" strike="noStrike">
                          <a:solidFill>
                            <a:srgbClr val="000000"/>
                          </a:solidFill>
                          <a:effectLst/>
                          <a:latin typeface="Calibri" panose="020F0502020204030204" pitchFamily="34" charset="0"/>
                        </a:rPr>
                        <a:t>Couleecap Housing First PHP</a:t>
                      </a:r>
                    </a:p>
                  </a:txBody>
                  <a:tcPr marL="7144" marR="7144" marT="7144" marB="0" anchor="ctr"/>
                </a:tc>
                <a:tc>
                  <a:txBody>
                    <a:bodyPr/>
                    <a:lstStyle/>
                    <a:p>
                      <a:pPr algn="ctr"/>
                      <a:r>
                        <a:rPr lang="en-US" sz="1400" dirty="0" smtClean="0"/>
                        <a:t>Yes</a:t>
                      </a:r>
                      <a:endParaRPr lang="en-US" sz="1400" dirty="0"/>
                    </a:p>
                  </a:txBody>
                  <a:tcPr marL="68580" marR="68580" marT="34290" marB="34290"/>
                </a:tc>
              </a:tr>
              <a:tr h="376200">
                <a:tc>
                  <a:txBody>
                    <a:bodyPr/>
                    <a:lstStyle/>
                    <a:p>
                      <a:pPr algn="l" fontAlgn="ctr"/>
                      <a:r>
                        <a:rPr lang="en-US" sz="1400" b="0" i="0" u="none" strike="noStrike">
                          <a:solidFill>
                            <a:srgbClr val="000000"/>
                          </a:solidFill>
                          <a:effectLst/>
                          <a:latin typeface="Calibri" panose="020F0502020204030204" pitchFamily="34" charset="0"/>
                        </a:rPr>
                        <a:t>Housing Partnership It Takes A Village PSH</a:t>
                      </a:r>
                    </a:p>
                  </a:txBody>
                  <a:tcPr marL="7144" marR="7144" marT="7144" marB="0" anchor="ctr"/>
                </a:tc>
                <a:tc>
                  <a:txBody>
                    <a:bodyPr/>
                    <a:lstStyle/>
                    <a:p>
                      <a:pPr algn="ctr"/>
                      <a:r>
                        <a:rPr lang="en-US" sz="1400" dirty="0" smtClean="0"/>
                        <a:t>Yes</a:t>
                      </a:r>
                      <a:endParaRPr lang="en-US" sz="1400" dirty="0"/>
                    </a:p>
                  </a:txBody>
                  <a:tcPr marL="68580" marR="68580" marT="34290" marB="34290"/>
                </a:tc>
              </a:tr>
              <a:tr h="376200">
                <a:tc>
                  <a:txBody>
                    <a:bodyPr/>
                    <a:lstStyle/>
                    <a:p>
                      <a:pPr algn="l" fontAlgn="ctr"/>
                      <a:r>
                        <a:rPr lang="en-US" sz="1400" b="0" i="0" u="none" strike="noStrike">
                          <a:solidFill>
                            <a:srgbClr val="000000"/>
                          </a:solidFill>
                          <a:effectLst/>
                          <a:latin typeface="Calibri" panose="020F0502020204030204" pitchFamily="34" charset="0"/>
                        </a:rPr>
                        <a:t>NEWCAP SHP-Housing First</a:t>
                      </a:r>
                    </a:p>
                  </a:txBody>
                  <a:tcPr marL="7144" marR="7144" marT="7144" marB="0" anchor="ctr"/>
                </a:tc>
                <a:tc>
                  <a:txBody>
                    <a:bodyPr/>
                    <a:lstStyle/>
                    <a:p>
                      <a:pPr algn="ctr"/>
                      <a:r>
                        <a:rPr lang="en-US" sz="1400" dirty="0" smtClean="0"/>
                        <a:t>Yes</a:t>
                      </a:r>
                      <a:endParaRPr lang="en-US" sz="1400" dirty="0"/>
                    </a:p>
                  </a:txBody>
                  <a:tcPr marL="68580" marR="68580" marT="34290" marB="34290"/>
                </a:tc>
              </a:tr>
              <a:tr h="392117">
                <a:tc>
                  <a:txBody>
                    <a:bodyPr/>
                    <a:lstStyle/>
                    <a:p>
                      <a:pPr algn="l" fontAlgn="ctr"/>
                      <a:r>
                        <a:rPr lang="en-US" sz="1400" b="1" i="0" u="none" strike="noStrike" dirty="0">
                          <a:solidFill>
                            <a:srgbClr val="000000"/>
                          </a:solidFill>
                          <a:effectLst/>
                          <a:latin typeface="Calibri" panose="020F0502020204030204" pitchFamily="34" charset="0"/>
                        </a:rPr>
                        <a:t>Richard's Place II </a:t>
                      </a:r>
                      <a:r>
                        <a:rPr lang="en-US" sz="1400" b="1" i="0" u="none" strike="noStrike" dirty="0" smtClean="0">
                          <a:solidFill>
                            <a:srgbClr val="000000"/>
                          </a:solidFill>
                          <a:effectLst/>
                          <a:latin typeface="Calibri" panose="020F0502020204030204" pitchFamily="34" charset="0"/>
                        </a:rPr>
                        <a:t>PHP (</a:t>
                      </a:r>
                      <a:r>
                        <a:rPr lang="en-US" sz="1400" b="1" i="0" u="none" strike="noStrike" dirty="0" err="1" smtClean="0">
                          <a:solidFill>
                            <a:srgbClr val="000000"/>
                          </a:solidFill>
                          <a:effectLst/>
                          <a:latin typeface="Calibri" panose="020F0502020204030204" pitchFamily="34" charset="0"/>
                        </a:rPr>
                        <a:t>Mainstreet</a:t>
                      </a:r>
                      <a:r>
                        <a:rPr lang="en-US" sz="1400" b="1" i="0" u="none" strike="noStrike" dirty="0">
                          <a:solidFill>
                            <a:srgbClr val="000000"/>
                          </a:solidFill>
                          <a:effectLst/>
                          <a:latin typeface="Calibri" panose="020F0502020204030204" pitchFamily="34" charset="0"/>
                        </a:rPr>
                        <a:t>)</a:t>
                      </a:r>
                    </a:p>
                  </a:txBody>
                  <a:tcPr marL="7144" marR="7144" marT="7144"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smtClean="0"/>
                        <a:t>NO</a:t>
                      </a:r>
                      <a:endParaRPr lang="en-US" sz="1400" dirty="0"/>
                    </a:p>
                  </a:txBody>
                  <a:tcPr marL="68580" marR="68580" marT="34290" marB="34290"/>
                </a:tc>
              </a:tr>
              <a:tr h="376200">
                <a:tc>
                  <a:txBody>
                    <a:bodyPr/>
                    <a:lstStyle/>
                    <a:p>
                      <a:pPr algn="l" fontAlgn="ctr"/>
                      <a:r>
                        <a:rPr lang="en-US" sz="1400" b="1" i="0" u="none" strike="noStrike" dirty="0">
                          <a:solidFill>
                            <a:srgbClr val="000000"/>
                          </a:solidFill>
                          <a:effectLst/>
                          <a:latin typeface="Calibri" panose="020F0502020204030204" pitchFamily="34" charset="0"/>
                        </a:rPr>
                        <a:t>WI-500-REN-SHELTER PLUS CARE</a:t>
                      </a:r>
                    </a:p>
                  </a:txBody>
                  <a:tcPr marL="7144" marR="7144" marT="7144"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smtClean="0"/>
                        <a:t>NO</a:t>
                      </a:r>
                      <a:endParaRPr lang="en-US" sz="1400" dirty="0"/>
                    </a:p>
                  </a:txBody>
                  <a:tcPr marL="68580" marR="68580" marT="34290" marB="34290"/>
                </a:tc>
              </a:tr>
              <a:tr h="376200">
                <a:tc>
                  <a:txBody>
                    <a:bodyPr/>
                    <a:lstStyle/>
                    <a:p>
                      <a:pPr algn="l" fontAlgn="ctr"/>
                      <a:r>
                        <a:rPr lang="en-US" sz="1400" b="0" i="0" u="none" strike="noStrike" dirty="0" smtClean="0">
                          <a:solidFill>
                            <a:srgbClr val="000000"/>
                          </a:solidFill>
                          <a:effectLst/>
                          <a:latin typeface="Calibri" panose="020F0502020204030204" pitchFamily="34" charset="0"/>
                        </a:rPr>
                        <a:t>The Salvation Army - PSH</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a:r>
                        <a:rPr lang="en-US" sz="1400" dirty="0" smtClean="0"/>
                        <a:t>Yes</a:t>
                      </a:r>
                      <a:endParaRPr lang="en-US" sz="1400" dirty="0"/>
                    </a:p>
                  </a:txBody>
                  <a:tcPr marL="68580" marR="68580" marT="34290" marB="34290"/>
                </a:tc>
              </a:tr>
              <a:tr h="376200">
                <a:tc>
                  <a:txBody>
                    <a:bodyPr/>
                    <a:lstStyle/>
                    <a:p>
                      <a:pPr algn="l" fontAlgn="ctr"/>
                      <a:r>
                        <a:rPr lang="en-US" sz="1400" b="0" i="0" u="none" strike="noStrike" dirty="0">
                          <a:solidFill>
                            <a:srgbClr val="000000"/>
                          </a:solidFill>
                          <a:effectLst/>
                          <a:latin typeface="Calibri" panose="020F0502020204030204" pitchFamily="34" charset="0"/>
                        </a:rPr>
                        <a:t>Walworth </a:t>
                      </a:r>
                      <a:r>
                        <a:rPr lang="en-US" sz="1400" b="0" i="0" u="none" strike="noStrike" dirty="0" err="1">
                          <a:solidFill>
                            <a:srgbClr val="000000"/>
                          </a:solidFill>
                          <a:effectLst/>
                          <a:latin typeface="Calibri" panose="020F0502020204030204" pitchFamily="34" charset="0"/>
                        </a:rPr>
                        <a:t>Cty</a:t>
                      </a:r>
                      <a:r>
                        <a:rPr lang="en-US" sz="1400" b="0" i="0" u="none" strike="noStrike" dirty="0">
                          <a:solidFill>
                            <a:srgbClr val="000000"/>
                          </a:solidFill>
                          <a:effectLst/>
                          <a:latin typeface="Calibri" panose="020F0502020204030204" pitchFamily="34" charset="0"/>
                        </a:rPr>
                        <a:t> HA Hartwell Street Apartments</a:t>
                      </a:r>
                    </a:p>
                  </a:txBody>
                  <a:tcPr marL="7144" marR="7144" marT="7144" marB="0" anchor="ctr"/>
                </a:tc>
                <a:tc>
                  <a:txBody>
                    <a:bodyPr/>
                    <a:lstStyle/>
                    <a:p>
                      <a:pPr algn="ctr"/>
                      <a:r>
                        <a:rPr lang="en-US" sz="1400" dirty="0" smtClean="0"/>
                        <a:t>Yes</a:t>
                      </a:r>
                      <a:endParaRPr lang="en-US" sz="1400" dirty="0"/>
                    </a:p>
                  </a:txBody>
                  <a:tcPr marL="68580" marR="68580" marT="34290" marB="34290"/>
                </a:tc>
              </a:tr>
              <a:tr h="376200">
                <a:tc>
                  <a:txBody>
                    <a:bodyPr/>
                    <a:lstStyle/>
                    <a:p>
                      <a:pPr algn="l" fontAlgn="ctr"/>
                      <a:r>
                        <a:rPr lang="en-US" sz="1400" b="0" i="0" u="none" strike="noStrike">
                          <a:solidFill>
                            <a:srgbClr val="000000"/>
                          </a:solidFill>
                          <a:effectLst/>
                          <a:latin typeface="Calibri" panose="020F0502020204030204" pitchFamily="34" charset="0"/>
                        </a:rPr>
                        <a:t>West CAP PLUS Supportive Housing for Men - PHP</a:t>
                      </a:r>
                    </a:p>
                  </a:txBody>
                  <a:tcPr marL="7144" marR="7144" marT="7144" marB="0" anchor="ctr"/>
                </a:tc>
                <a:tc>
                  <a:txBody>
                    <a:bodyPr/>
                    <a:lstStyle/>
                    <a:p>
                      <a:pPr algn="ctr"/>
                      <a:r>
                        <a:rPr lang="en-US" sz="1400" dirty="0" smtClean="0"/>
                        <a:t>Yes</a:t>
                      </a:r>
                      <a:endParaRPr lang="en-US" sz="1400" dirty="0"/>
                    </a:p>
                  </a:txBody>
                  <a:tcPr marL="68580" marR="68580" marT="34290" marB="34290"/>
                </a:tc>
              </a:tr>
              <a:tr h="376200">
                <a:tc>
                  <a:txBody>
                    <a:bodyPr/>
                    <a:lstStyle/>
                    <a:p>
                      <a:pPr algn="l" fontAlgn="ctr"/>
                      <a:r>
                        <a:rPr lang="en-US" sz="1400" b="0" i="0" u="none" strike="noStrike">
                          <a:solidFill>
                            <a:srgbClr val="000000"/>
                          </a:solidFill>
                          <a:effectLst/>
                          <a:latin typeface="Calibri" panose="020F0502020204030204" pitchFamily="34" charset="0"/>
                        </a:rPr>
                        <a:t>West CAP PLUS Supportive Housing for Women - PHP</a:t>
                      </a:r>
                    </a:p>
                  </a:txBody>
                  <a:tcPr marL="7144" marR="7144" marT="7144" marB="0" anchor="ctr"/>
                </a:tc>
                <a:tc>
                  <a:txBody>
                    <a:bodyPr/>
                    <a:lstStyle/>
                    <a:p>
                      <a:pPr algn="ctr"/>
                      <a:r>
                        <a:rPr lang="en-US" sz="1400" dirty="0" smtClean="0"/>
                        <a:t>Yes</a:t>
                      </a:r>
                      <a:endParaRPr lang="en-US" sz="1400" dirty="0"/>
                    </a:p>
                  </a:txBody>
                  <a:tcPr marL="68580" marR="68580" marT="34290" marB="34290"/>
                </a:tc>
              </a:tr>
              <a:tr h="376200">
                <a:tc>
                  <a:txBody>
                    <a:bodyPr/>
                    <a:lstStyle/>
                    <a:p>
                      <a:pPr algn="l" fontAlgn="b"/>
                      <a:r>
                        <a:rPr lang="en-US" sz="1400" b="0" i="0" u="none" strike="noStrike" dirty="0">
                          <a:solidFill>
                            <a:srgbClr val="000000"/>
                          </a:solidFill>
                          <a:effectLst/>
                          <a:latin typeface="Calibri" panose="020F0502020204030204" pitchFamily="34" charset="0"/>
                        </a:rPr>
                        <a:t>Western </a:t>
                      </a:r>
                      <a:r>
                        <a:rPr lang="en-US" sz="1400" b="0" i="0" u="none" strike="noStrike" dirty="0" err="1">
                          <a:solidFill>
                            <a:srgbClr val="000000"/>
                          </a:solidFill>
                          <a:effectLst/>
                          <a:latin typeface="Calibri" panose="020F0502020204030204" pitchFamily="34" charset="0"/>
                        </a:rPr>
                        <a:t>Dairyland</a:t>
                      </a:r>
                      <a:r>
                        <a:rPr lang="en-US" sz="1400" b="0" i="0" u="none" strike="noStrike" dirty="0">
                          <a:solidFill>
                            <a:srgbClr val="000000"/>
                          </a:solidFill>
                          <a:effectLst/>
                          <a:latin typeface="Calibri" panose="020F0502020204030204" pitchFamily="34" charset="0"/>
                        </a:rPr>
                        <a:t> PSH </a:t>
                      </a:r>
                    </a:p>
                  </a:txBody>
                  <a:tcPr marL="7144" marR="7144" marT="7144" marB="0" anchor="b"/>
                </a:tc>
                <a:tc>
                  <a:txBody>
                    <a:bodyPr/>
                    <a:lstStyle/>
                    <a:p>
                      <a:pPr algn="ctr"/>
                      <a:r>
                        <a:rPr lang="en-US" sz="1400" dirty="0" smtClean="0"/>
                        <a:t>Yes</a:t>
                      </a:r>
                      <a:endParaRPr lang="en-US" sz="1400" dirty="0"/>
                    </a:p>
                  </a:txBody>
                  <a:tcPr marL="68580" marR="68580" marT="34290" marB="34290"/>
                </a:tc>
              </a:tr>
              <a:tr h="376200">
                <a:tc>
                  <a:txBody>
                    <a:bodyPr/>
                    <a:lstStyle/>
                    <a:p>
                      <a:pPr algn="l" fontAlgn="ctr"/>
                      <a:r>
                        <a:rPr lang="en-US" sz="1400" b="0" i="0" u="none" strike="noStrike" dirty="0">
                          <a:solidFill>
                            <a:srgbClr val="000000"/>
                          </a:solidFill>
                          <a:effectLst/>
                          <a:latin typeface="Calibri" panose="020F0502020204030204" pitchFamily="34" charset="0"/>
                        </a:rPr>
                        <a:t>Youth &amp; Family Washington County PSP</a:t>
                      </a:r>
                    </a:p>
                  </a:txBody>
                  <a:tcPr marL="7144" marR="7144" marT="7144" marB="0" anchor="ctr"/>
                </a:tc>
                <a:tc>
                  <a:txBody>
                    <a:bodyPr/>
                    <a:lstStyle/>
                    <a:p>
                      <a:pPr algn="ctr"/>
                      <a:r>
                        <a:rPr lang="en-US" sz="1400" dirty="0" smtClean="0"/>
                        <a:t>Yes</a:t>
                      </a:r>
                      <a:endParaRPr lang="en-US" sz="1400" dirty="0"/>
                    </a:p>
                  </a:txBody>
                  <a:tcPr marL="68580" marR="68580" marT="34290" marB="34290"/>
                </a:tc>
              </a:tr>
            </a:tbl>
          </a:graphicData>
        </a:graphic>
      </p:graphicFrame>
    </p:spTree>
    <p:extLst>
      <p:ext uri="{BB962C8B-B14F-4D97-AF65-F5344CB8AC3E}">
        <p14:creationId xmlns:p14="http://schemas.microsoft.com/office/powerpoint/2010/main" val="2604781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5" name="Content Placeholder 2"/>
          <p:cNvSpPr>
            <a:spLocks noGrp="1"/>
          </p:cNvSpPr>
          <p:nvPr>
            <p:ph idx="1"/>
          </p:nvPr>
        </p:nvSpPr>
        <p:spPr>
          <a:xfrm>
            <a:off x="457200" y="762000"/>
            <a:ext cx="8229600" cy="5715000"/>
          </a:xfrm>
        </p:spPr>
        <p:txBody>
          <a:bodyPr>
            <a:normAutofit fontScale="47500" lnSpcReduction="20000"/>
          </a:bodyPr>
          <a:lstStyle/>
          <a:p>
            <a:r>
              <a:rPr lang="en-US" sz="5100" b="1" dirty="0" smtClean="0"/>
              <a:t>Chronic Homeless</a:t>
            </a:r>
          </a:p>
          <a:p>
            <a:pPr lvl="1"/>
            <a:r>
              <a:rPr lang="en-US" dirty="0" smtClean="0"/>
              <a:t>The </a:t>
            </a:r>
            <a:r>
              <a:rPr lang="en-US" dirty="0"/>
              <a:t>definition of ”chronically homeless” currently in effect for the </a:t>
            </a:r>
            <a:r>
              <a:rPr lang="en-US" dirty="0" smtClean="0"/>
              <a:t>COC Program is defined in the COC Program Interim Rule at 24 </a:t>
            </a:r>
            <a:r>
              <a:rPr lang="en-US" dirty="0"/>
              <a:t>CFR 578.3, which states that a chronically homeless person is:  </a:t>
            </a:r>
          </a:p>
          <a:p>
            <a:pPr marL="0" indent="0">
              <a:buNone/>
            </a:pPr>
            <a:endParaRPr lang="en-US" b="1" dirty="0" smtClean="0">
              <a:solidFill>
                <a:srgbClr val="FFFF00"/>
              </a:solidFill>
            </a:endParaRPr>
          </a:p>
          <a:p>
            <a:pPr marL="0" indent="0">
              <a:buNone/>
            </a:pPr>
            <a:r>
              <a:rPr lang="en-US" b="1" dirty="0" smtClean="0">
                <a:solidFill>
                  <a:srgbClr val="FF0000"/>
                </a:solidFill>
              </a:rPr>
              <a:t>Option #1</a:t>
            </a:r>
          </a:p>
          <a:p>
            <a:pPr>
              <a:buFont typeface="Wingdings" panose="05000000000000000000" pitchFamily="2" charset="2"/>
              <a:buChar char="Ø"/>
            </a:pPr>
            <a:r>
              <a:rPr lang="en-US" dirty="0" smtClean="0"/>
              <a:t>An </a:t>
            </a:r>
            <a:r>
              <a:rPr lang="en-US" dirty="0"/>
              <a:t>individual who: </a:t>
            </a:r>
          </a:p>
          <a:p>
            <a:pPr lvl="1"/>
            <a:r>
              <a:rPr lang="en-US" dirty="0" smtClean="0"/>
              <a:t>Is </a:t>
            </a:r>
            <a:r>
              <a:rPr lang="en-US" dirty="0"/>
              <a:t>homeless and lives in a place not meant for human habitation, a safe haven, or in an emergency shelter; </a:t>
            </a:r>
            <a:r>
              <a:rPr lang="en-US" b="1" dirty="0"/>
              <a:t>and</a:t>
            </a:r>
            <a:r>
              <a:rPr lang="en-US" dirty="0"/>
              <a:t>  </a:t>
            </a:r>
            <a:endParaRPr lang="en-US" dirty="0" smtClean="0"/>
          </a:p>
          <a:p>
            <a:pPr lvl="1"/>
            <a:r>
              <a:rPr lang="en-US" dirty="0" smtClean="0"/>
              <a:t>Has </a:t>
            </a:r>
            <a:r>
              <a:rPr lang="en-US" dirty="0"/>
              <a:t>been homeless and living or residing in a place not meant for human habitation, a safe haven, or in an emergency shelter continuously for at least one year or on at least four separate occasions in the last 3 years; </a:t>
            </a:r>
            <a:r>
              <a:rPr lang="en-US" b="1" dirty="0"/>
              <a:t>and</a:t>
            </a:r>
            <a:r>
              <a:rPr lang="en-US" dirty="0"/>
              <a:t>  </a:t>
            </a:r>
            <a:endParaRPr lang="en-US" dirty="0" smtClean="0"/>
          </a:p>
          <a:p>
            <a:pPr lvl="1"/>
            <a:r>
              <a:rPr lang="en-US" dirty="0" smtClean="0"/>
              <a:t>Can </a:t>
            </a:r>
            <a:r>
              <a:rPr lang="en-US" dirty="0"/>
              <a:t>be diagnosed with one or more of the following conditions:  substance use disorder, serious mental illness, developmental disability (as defined in section 102 of the Developmental Disabilities Assistance Bill of Rights Act of 2000 (42 U.S.C. 15002)), post-traumatic stress disorder, cognitive impairments resulting from brain injury, or chronic physical illness or disability;  </a:t>
            </a:r>
            <a:r>
              <a:rPr lang="en-US" dirty="0" smtClean="0"/>
              <a:t>or</a:t>
            </a:r>
            <a:endParaRPr lang="en-US" dirty="0"/>
          </a:p>
          <a:p>
            <a:pPr marL="0" indent="0">
              <a:buNone/>
            </a:pPr>
            <a:endParaRPr lang="en-US" b="1" dirty="0" smtClean="0">
              <a:solidFill>
                <a:srgbClr val="FF0000"/>
              </a:solidFill>
            </a:endParaRPr>
          </a:p>
          <a:p>
            <a:pPr marL="0" indent="0">
              <a:buNone/>
            </a:pPr>
            <a:r>
              <a:rPr lang="en-US" b="1" dirty="0" smtClean="0">
                <a:solidFill>
                  <a:srgbClr val="FF0000"/>
                </a:solidFill>
              </a:rPr>
              <a:t>Option #2</a:t>
            </a:r>
            <a:endParaRPr lang="en-US" b="1" dirty="0">
              <a:solidFill>
                <a:srgbClr val="FF0000"/>
              </a:solidFill>
            </a:endParaRPr>
          </a:p>
          <a:p>
            <a:pPr>
              <a:buFont typeface="Wingdings" panose="05000000000000000000" pitchFamily="2" charset="2"/>
              <a:buChar char="Ø"/>
            </a:pPr>
            <a:r>
              <a:rPr lang="en-US" dirty="0" smtClean="0"/>
              <a:t>An </a:t>
            </a:r>
            <a:r>
              <a:rPr lang="en-US" dirty="0"/>
              <a:t>individual who has been residing in an institutional care facility, including a jail, substance abuse or mental health treatment facility, hospital, or other similar facility, for fewer than 90 days and met all of the criteria </a:t>
            </a:r>
            <a:r>
              <a:rPr lang="en-US" dirty="0" smtClean="0"/>
              <a:t>in Option #1; or</a:t>
            </a:r>
          </a:p>
          <a:p>
            <a:pPr marL="0" indent="0">
              <a:buNone/>
            </a:pPr>
            <a:endParaRPr lang="en-US" b="1" dirty="0" smtClean="0">
              <a:solidFill>
                <a:srgbClr val="FF0000"/>
              </a:solidFill>
            </a:endParaRPr>
          </a:p>
          <a:p>
            <a:pPr marL="0" indent="0">
              <a:buNone/>
            </a:pPr>
            <a:r>
              <a:rPr lang="en-US" b="1" dirty="0" smtClean="0">
                <a:solidFill>
                  <a:srgbClr val="FF0000"/>
                </a:solidFill>
              </a:rPr>
              <a:t>Option #3</a:t>
            </a:r>
          </a:p>
          <a:p>
            <a:pPr>
              <a:buFont typeface="Wingdings" panose="05000000000000000000" pitchFamily="2" charset="2"/>
              <a:buChar char="Ø"/>
            </a:pPr>
            <a:r>
              <a:rPr lang="en-US" dirty="0" smtClean="0"/>
              <a:t>A </a:t>
            </a:r>
            <a:r>
              <a:rPr lang="en-US" dirty="0"/>
              <a:t>family with an adult head of household (or if there is no adult in the family, a minor head of household) who meets all of the criteria </a:t>
            </a:r>
            <a:r>
              <a:rPr lang="en-US" dirty="0" smtClean="0"/>
              <a:t>listed in Option #1, including </a:t>
            </a:r>
            <a:r>
              <a:rPr lang="en-US" dirty="0"/>
              <a:t>a family whose composition has fluctuated while the head of household has been homeless.  </a:t>
            </a:r>
          </a:p>
          <a:p>
            <a:endParaRPr lang="en-US" dirty="0"/>
          </a:p>
        </p:txBody>
      </p:sp>
    </p:spTree>
    <p:extLst>
      <p:ext uri="{BB962C8B-B14F-4D97-AF65-F5344CB8AC3E}">
        <p14:creationId xmlns:p14="http://schemas.microsoft.com/office/powerpoint/2010/main" val="42168239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5" name="Content Placeholder 2"/>
          <p:cNvSpPr>
            <a:spLocks noGrp="1"/>
          </p:cNvSpPr>
          <p:nvPr>
            <p:ph idx="1"/>
          </p:nvPr>
        </p:nvSpPr>
        <p:spPr>
          <a:xfrm>
            <a:off x="457200" y="838200"/>
            <a:ext cx="8229600" cy="5715000"/>
          </a:xfrm>
        </p:spPr>
        <p:txBody>
          <a:bodyPr>
            <a:normAutofit fontScale="85000" lnSpcReduction="20000"/>
          </a:bodyPr>
          <a:lstStyle/>
          <a:p>
            <a:r>
              <a:rPr lang="en-US" sz="3100" b="1" dirty="0" smtClean="0"/>
              <a:t>Severe Service Needs</a:t>
            </a:r>
            <a:endParaRPr lang="en-US" sz="3100" b="1" dirty="0"/>
          </a:p>
          <a:p>
            <a:pPr lvl="1"/>
            <a:r>
              <a:rPr lang="en-US" dirty="0" smtClean="0"/>
              <a:t>Defined as either:</a:t>
            </a:r>
          </a:p>
          <a:p>
            <a:pPr lvl="2"/>
            <a:r>
              <a:rPr lang="en-US" dirty="0" smtClean="0"/>
              <a:t>History </a:t>
            </a:r>
            <a:r>
              <a:rPr lang="en-US" dirty="0"/>
              <a:t>of high utilization of crisis services, which include but are not limited to, emergency rooms, jails, and psychiatric facilities; </a:t>
            </a:r>
            <a:r>
              <a:rPr lang="en-US" b="1" dirty="0"/>
              <a:t>or </a:t>
            </a:r>
          </a:p>
          <a:p>
            <a:pPr lvl="2"/>
            <a:r>
              <a:rPr lang="en-US" dirty="0" smtClean="0"/>
              <a:t>Significant </a:t>
            </a:r>
            <a:r>
              <a:rPr lang="en-US" dirty="0"/>
              <a:t>health or behavioral health challenges or functional impairments which require a significant level of support in order to maintain permanent housing. </a:t>
            </a:r>
            <a:endParaRPr lang="en-US" dirty="0" smtClean="0"/>
          </a:p>
          <a:p>
            <a:pPr marL="457200" lvl="1" indent="0">
              <a:buNone/>
            </a:pPr>
            <a:endParaRPr lang="en-US" dirty="0"/>
          </a:p>
          <a:p>
            <a:pPr lvl="1"/>
            <a:r>
              <a:rPr lang="en-US" dirty="0" smtClean="0"/>
              <a:t>Severe </a:t>
            </a:r>
            <a:r>
              <a:rPr lang="en-US" dirty="0"/>
              <a:t>service needs as defined </a:t>
            </a:r>
            <a:r>
              <a:rPr lang="en-US" dirty="0" smtClean="0"/>
              <a:t>above should </a:t>
            </a:r>
            <a:r>
              <a:rPr lang="en-US" dirty="0"/>
              <a:t>be identified and verified through data-driven </a:t>
            </a:r>
            <a:r>
              <a:rPr lang="en-US" dirty="0" smtClean="0"/>
              <a:t>methods</a:t>
            </a:r>
          </a:p>
          <a:p>
            <a:pPr lvl="2"/>
            <a:r>
              <a:rPr lang="en-US" dirty="0" smtClean="0"/>
              <a:t>The use </a:t>
            </a:r>
            <a:r>
              <a:rPr lang="en-US" dirty="0"/>
              <a:t>of a standardized assessment tool that can identify the severity of needs such as the Vulnerability Index (VI), the Service Prioritization Decision Assistance Tool (SPDAT), or the Frequent Users Service Enhancement (FUSE).  </a:t>
            </a:r>
            <a:endParaRPr lang="en-US" dirty="0" smtClean="0"/>
          </a:p>
          <a:p>
            <a:endParaRPr lang="en-US" dirty="0" smtClean="0"/>
          </a:p>
          <a:p>
            <a:pPr lvl="1"/>
            <a:r>
              <a:rPr lang="en-US" dirty="0" smtClean="0"/>
              <a:t>The </a:t>
            </a:r>
            <a:r>
              <a:rPr lang="en-US" dirty="0"/>
              <a:t>determination </a:t>
            </a:r>
            <a:r>
              <a:rPr lang="en-US" b="1" u="sng" dirty="0">
                <a:solidFill>
                  <a:srgbClr val="FF0000"/>
                </a:solidFill>
              </a:rPr>
              <a:t>must not</a:t>
            </a:r>
            <a:r>
              <a:rPr lang="en-US" dirty="0">
                <a:solidFill>
                  <a:srgbClr val="FF0000"/>
                </a:solidFill>
              </a:rPr>
              <a:t> </a:t>
            </a:r>
            <a:r>
              <a:rPr lang="en-US" dirty="0"/>
              <a:t>be based on a specific diagnosis or disability type, but </a:t>
            </a:r>
            <a:r>
              <a:rPr lang="en-US" b="1" u="sng" dirty="0">
                <a:solidFill>
                  <a:srgbClr val="FF0000"/>
                </a:solidFill>
              </a:rPr>
              <a:t>only on the severity of needs </a:t>
            </a:r>
            <a:r>
              <a:rPr lang="en-US" dirty="0"/>
              <a:t>of the individual.   </a:t>
            </a:r>
          </a:p>
          <a:p>
            <a:endParaRPr lang="en-US" dirty="0" smtClean="0"/>
          </a:p>
        </p:txBody>
      </p:sp>
    </p:spTree>
    <p:extLst>
      <p:ext uri="{BB962C8B-B14F-4D97-AF65-F5344CB8AC3E}">
        <p14:creationId xmlns:p14="http://schemas.microsoft.com/office/powerpoint/2010/main" val="19477611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3260</TotalTime>
  <Words>6324</Words>
  <Application>Microsoft Macintosh PowerPoint</Application>
  <PresentationFormat>On-screen Show (4:3)</PresentationFormat>
  <Paragraphs>876</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PowerPoint Presentation</vt:lpstr>
      <vt:lpstr>Training Objectives</vt:lpstr>
      <vt:lpstr>Overview</vt:lpstr>
      <vt:lpstr>Rules &amp; Policy</vt:lpstr>
      <vt:lpstr>WI Balance of State COC</vt:lpstr>
      <vt:lpstr>Key Terms &amp; Definitions</vt:lpstr>
      <vt:lpstr>PowerPoint Presentation</vt:lpstr>
      <vt:lpstr>PowerPoint Presentation</vt:lpstr>
      <vt:lpstr>PowerPoint Presentation</vt:lpstr>
      <vt:lpstr>Permanent Supportive Housing</vt:lpstr>
      <vt:lpstr>Dedicated vs. Prioritized</vt:lpstr>
      <vt:lpstr>PowerPoint Presentation</vt:lpstr>
      <vt:lpstr>Order of Priority</vt:lpstr>
      <vt:lpstr>PART 1: Order of Priority</vt:lpstr>
      <vt:lpstr>Summary: Order of Priority #1 PSH</vt:lpstr>
      <vt:lpstr>Example #1</vt:lpstr>
      <vt:lpstr>PowerPoint Presentation</vt:lpstr>
      <vt:lpstr>PowerPoint Presentation</vt:lpstr>
      <vt:lpstr>Example #2</vt:lpstr>
      <vt:lpstr>PowerPoint Presentation</vt:lpstr>
      <vt:lpstr>PowerPoint Presentation</vt:lpstr>
      <vt:lpstr>PART 2: Order of Priority</vt:lpstr>
      <vt:lpstr>Summary: Order of Priority #2 PSH</vt:lpstr>
      <vt:lpstr>Example #1</vt:lpstr>
      <vt:lpstr>PowerPoint Presentation</vt:lpstr>
      <vt:lpstr>PowerPoint Presentation</vt:lpstr>
      <vt:lpstr>Example #2</vt:lpstr>
      <vt:lpstr>PowerPoint Presentation</vt:lpstr>
      <vt:lpstr>PowerPoint Presentation</vt:lpstr>
      <vt:lpstr>Chronic Homeless Evidence</vt:lpstr>
      <vt:lpstr>Evidence of Disabling Condition</vt:lpstr>
      <vt:lpstr>Evidence of Homelessness</vt:lpstr>
      <vt:lpstr>Evidence of Duration - Continuous</vt:lpstr>
      <vt:lpstr>Evidence of Duration – Episodes</vt:lpstr>
      <vt:lpstr>Q &amp; A with HUD</vt:lpstr>
      <vt:lpstr>PowerPoint Presentation</vt:lpstr>
      <vt:lpstr>Order of Priority</vt:lpstr>
      <vt:lpstr>PowerPoint Presentation</vt:lpstr>
      <vt:lpstr>PowerPoint Presentation</vt:lpstr>
      <vt:lpstr>Summary: Order of Priority TH</vt:lpstr>
      <vt:lpstr>Example #1</vt:lpstr>
      <vt:lpstr>PowerPoint Presentation</vt:lpstr>
      <vt:lpstr>PowerPoint Presentation</vt:lpstr>
      <vt:lpstr>Example #2</vt:lpstr>
      <vt:lpstr>PowerPoint Presentation</vt:lpstr>
      <vt:lpstr>PowerPoint Presentation</vt:lpstr>
      <vt:lpstr>Transitional Housing Evidence</vt:lpstr>
      <vt:lpstr>Evidence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Robyn Thibado</dc:creator>
  <cp:lastModifiedBy>Jen Schmohe</cp:lastModifiedBy>
  <cp:revision>375</cp:revision>
  <dcterms:created xsi:type="dcterms:W3CDTF">2015-05-12T16:36:15Z</dcterms:created>
  <dcterms:modified xsi:type="dcterms:W3CDTF">2015-06-10T19:52:02Z</dcterms:modified>
</cp:coreProperties>
</file>