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11" r:id="rId5"/>
    <p:sldId id="259" r:id="rId6"/>
    <p:sldId id="260" r:id="rId7"/>
    <p:sldId id="262" r:id="rId8"/>
    <p:sldId id="304" r:id="rId9"/>
    <p:sldId id="263" r:id="rId10"/>
    <p:sldId id="313" r:id="rId11"/>
    <p:sldId id="261" r:id="rId12"/>
    <p:sldId id="316" r:id="rId13"/>
    <p:sldId id="314" r:id="rId14"/>
    <p:sldId id="264" r:id="rId15"/>
    <p:sldId id="265" r:id="rId16"/>
    <p:sldId id="266" r:id="rId17"/>
    <p:sldId id="267" r:id="rId18"/>
    <p:sldId id="273" r:id="rId19"/>
    <p:sldId id="274" r:id="rId20"/>
    <p:sldId id="317" r:id="rId21"/>
    <p:sldId id="318" r:id="rId22"/>
    <p:sldId id="275" r:id="rId23"/>
    <p:sldId id="268" r:id="rId24"/>
    <p:sldId id="319" r:id="rId25"/>
    <p:sldId id="320" r:id="rId26"/>
    <p:sldId id="269" r:id="rId27"/>
    <p:sldId id="270" r:id="rId28"/>
    <p:sldId id="305" r:id="rId29"/>
    <p:sldId id="322" r:id="rId30"/>
    <p:sldId id="272" r:id="rId31"/>
    <p:sldId id="271" r:id="rId32"/>
    <p:sldId id="276" r:id="rId33"/>
    <p:sldId id="277" r:id="rId34"/>
    <p:sldId id="300" r:id="rId35"/>
    <p:sldId id="278" r:id="rId36"/>
    <p:sldId id="279" r:id="rId37"/>
    <p:sldId id="281" r:id="rId38"/>
    <p:sldId id="282" r:id="rId39"/>
    <p:sldId id="296" r:id="rId40"/>
    <p:sldId id="289" r:id="rId41"/>
    <p:sldId id="301" r:id="rId42"/>
    <p:sldId id="303" r:id="rId43"/>
    <p:sldId id="306" r:id="rId44"/>
    <p:sldId id="290" r:id="rId45"/>
    <p:sldId id="291" r:id="rId46"/>
    <p:sldId id="302" r:id="rId47"/>
    <p:sldId id="292" r:id="rId48"/>
    <p:sldId id="309" r:id="rId49"/>
    <p:sldId id="293"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86" d="100"/>
          <a:sy n="86" d="100"/>
        </p:scale>
        <p:origin x="9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1ED3EE1-37E2-4228-B814-A315560DB10E}" type="slidenum">
              <a:rPr lang="en-US" smtClean="0"/>
              <a:t>‹#›</a:t>
            </a:fld>
            <a:endParaRPr lang="en-US"/>
          </a:p>
        </p:txBody>
      </p:sp>
    </p:spTree>
    <p:extLst>
      <p:ext uri="{BB962C8B-B14F-4D97-AF65-F5344CB8AC3E}">
        <p14:creationId xmlns:p14="http://schemas.microsoft.com/office/powerpoint/2010/main" val="355399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300686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323014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138F70-9D98-4616-98FB-DEF561FB9FAB}"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405483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A138F70-9D98-4616-98FB-DEF561FB9FAB}" type="datetimeFigureOut">
              <a:rPr lang="en-US" smtClean="0"/>
              <a:t>2/16/2016</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1ED3EE1-37E2-4228-B814-A315560DB10E}" type="slidenum">
              <a:rPr lang="en-US" smtClean="0"/>
              <a:t>‹#›</a:t>
            </a:fld>
            <a:endParaRPr lang="en-US"/>
          </a:p>
        </p:txBody>
      </p:sp>
    </p:spTree>
    <p:extLst>
      <p:ext uri="{BB962C8B-B14F-4D97-AF65-F5344CB8AC3E}">
        <p14:creationId xmlns:p14="http://schemas.microsoft.com/office/powerpoint/2010/main" val="405957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138F70-9D98-4616-98FB-DEF561FB9FAB}"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646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138F70-9D98-4616-98FB-DEF561FB9FAB}"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134022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138F70-9D98-4616-98FB-DEF561FB9FAB}"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265868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38F70-9D98-4616-98FB-DEF561FB9FAB}"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260203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38F70-9D98-4616-98FB-DEF561FB9FAB}"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127134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138F70-9D98-4616-98FB-DEF561FB9FAB}" type="datetimeFigureOut">
              <a:rPr lang="en-US" smtClean="0"/>
              <a:t>2/16/2016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1ED3EE1-37E2-4228-B814-A315560DB10E}" type="slidenum">
              <a:rPr lang="en-US" smtClean="0"/>
              <a:t>‹#›</a:t>
            </a:fld>
            <a:endParaRPr lang="en-US"/>
          </a:p>
        </p:txBody>
      </p:sp>
    </p:spTree>
    <p:extLst>
      <p:ext uri="{BB962C8B-B14F-4D97-AF65-F5344CB8AC3E}">
        <p14:creationId xmlns:p14="http://schemas.microsoft.com/office/powerpoint/2010/main" val="66668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A138F70-9D98-4616-98FB-DEF561FB9FAB}" type="datetimeFigureOut">
              <a:rPr lang="en-US" smtClean="0"/>
              <a:t>2/16/2016</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1ED3EE1-37E2-4228-B814-A315560DB10E}" type="slidenum">
              <a:rPr lang="en-US" smtClean="0"/>
              <a:t>‹#›</a:t>
            </a:fld>
            <a:endParaRPr lang="en-US"/>
          </a:p>
        </p:txBody>
      </p:sp>
    </p:spTree>
    <p:extLst>
      <p:ext uri="{BB962C8B-B14F-4D97-AF65-F5344CB8AC3E}">
        <p14:creationId xmlns:p14="http://schemas.microsoft.com/office/powerpoint/2010/main" val="396639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hudexchange.info/resources/documents/Defining-Chronically-Homeless-Final-Rule.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hudexchange.info/resources/documents/Notice-CPD-15-010-2016-HIC-PIT-Data-Collection-Notice.pdf" TargetMode="External"/><Relationship Id="rId2" Type="http://schemas.openxmlformats.org/officeDocument/2006/relationships/hyperlink" Target="https://www.hudexchange.info/training-events/courses/preparing-for-your-2016-housing-inventory-count-hic--point-in-time-pit-count-webinar1/"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hudexchange.info/resource/4442/fy-2015-geo-codes-and-preliminary-pro-rata-need-amou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Putting it all together</a:t>
            </a:r>
            <a:endParaRPr lang="en-US" dirty="0"/>
          </a:p>
        </p:txBody>
      </p:sp>
      <p:sp>
        <p:nvSpPr>
          <p:cNvPr id="3" name="Subtitle 2"/>
          <p:cNvSpPr>
            <a:spLocks noGrp="1"/>
          </p:cNvSpPr>
          <p:nvPr>
            <p:ph type="subTitle" idx="1"/>
          </p:nvPr>
        </p:nvSpPr>
        <p:spPr>
          <a:xfrm>
            <a:off x="1069848" y="4389119"/>
            <a:ext cx="7891272" cy="1235303"/>
          </a:xfrm>
        </p:spPr>
        <p:txBody>
          <a:bodyPr>
            <a:normAutofit lnSpcReduction="10000"/>
          </a:bodyPr>
          <a:lstStyle/>
          <a:p>
            <a:r>
              <a:rPr lang="en-US" dirty="0" smtClean="0">
                <a:solidFill>
                  <a:srgbClr val="C00000"/>
                </a:solidFill>
              </a:rPr>
              <a:t>Housing Inventory Chart (HIC)</a:t>
            </a:r>
          </a:p>
          <a:p>
            <a:r>
              <a:rPr lang="en-US" dirty="0" smtClean="0">
                <a:solidFill>
                  <a:srgbClr val="C00000"/>
                </a:solidFill>
              </a:rPr>
              <a:t>Point-In-Time (PIT)</a:t>
            </a:r>
          </a:p>
          <a:p>
            <a:r>
              <a:rPr lang="en-US" dirty="0" smtClean="0">
                <a:solidFill>
                  <a:srgbClr val="C00000"/>
                </a:solidFill>
              </a:rPr>
              <a:t>Service Point (WISP)</a:t>
            </a:r>
            <a:endParaRPr lang="en-US" dirty="0">
              <a:solidFill>
                <a:srgbClr val="C00000"/>
              </a:solidFill>
            </a:endParaRPr>
          </a:p>
        </p:txBody>
      </p:sp>
      <p:pic>
        <p:nvPicPr>
          <p:cNvPr id="4" name="Picture 2" descr="C:\Documents and Settings\cposer.STARTINGPOINTS\Local Settings\Temporary Internet Files\Content.IE5\I4I4OQGR\MC900241969[1].wmf"/>
          <p:cNvPicPr>
            <a:picLocks noChangeAspect="1" noChangeArrowheads="1"/>
          </p:cNvPicPr>
          <p:nvPr/>
        </p:nvPicPr>
        <p:blipFill>
          <a:blip r:embed="rId2" cstate="print">
            <a:duotone>
              <a:prstClr val="black"/>
              <a:srgbClr val="00B0F0">
                <a:tint val="45000"/>
                <a:satMod val="400000"/>
              </a:srgbClr>
            </a:duotone>
          </a:blip>
          <a:srcRect/>
          <a:stretch>
            <a:fillRect/>
          </a:stretch>
        </p:blipFill>
        <p:spPr bwMode="auto">
          <a:xfrm>
            <a:off x="8503920" y="3508285"/>
            <a:ext cx="2971800" cy="2116137"/>
          </a:xfrm>
          <a:prstGeom prst="rect">
            <a:avLst/>
          </a:prstGeom>
          <a:noFill/>
        </p:spPr>
      </p:pic>
      <p:sp>
        <p:nvSpPr>
          <p:cNvPr id="5" name="TextBox 4"/>
          <p:cNvSpPr txBox="1"/>
          <p:nvPr/>
        </p:nvSpPr>
        <p:spPr>
          <a:xfrm>
            <a:off x="4847208" y="5897762"/>
            <a:ext cx="6598319" cy="646331"/>
          </a:xfrm>
          <a:prstGeom prst="rect">
            <a:avLst/>
          </a:prstGeom>
          <a:noFill/>
        </p:spPr>
        <p:txBody>
          <a:bodyPr wrap="square" rtlCol="0">
            <a:spAutoFit/>
          </a:bodyPr>
          <a:lstStyle/>
          <a:p>
            <a:r>
              <a:rPr lang="en-US" dirty="0" smtClean="0">
                <a:solidFill>
                  <a:srgbClr val="002060"/>
                </a:solidFill>
              </a:rPr>
              <a:t>Carrie Poser – Balance of State COC Coordinator</a:t>
            </a:r>
          </a:p>
          <a:p>
            <a:r>
              <a:rPr lang="en-US" dirty="0" smtClean="0">
                <a:solidFill>
                  <a:srgbClr val="002060"/>
                </a:solidFill>
              </a:rPr>
              <a:t>Revised: January 2016</a:t>
            </a:r>
            <a:endParaRPr lang="en-US" dirty="0">
              <a:solidFill>
                <a:srgbClr val="002060"/>
              </a:solidFill>
            </a:endParaRPr>
          </a:p>
        </p:txBody>
      </p:sp>
      <p:pic>
        <p:nvPicPr>
          <p:cNvPr id="6"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755123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553546" cy="1077838"/>
          </a:xfrm>
        </p:spPr>
        <p:txBody>
          <a:bodyPr>
            <a:normAutofit/>
          </a:bodyPr>
          <a:lstStyle/>
          <a:p>
            <a:r>
              <a:rPr lang="en-US" sz="3600" b="1" dirty="0"/>
              <a:t>Target Population </a:t>
            </a:r>
            <a:r>
              <a:rPr lang="en-US" sz="3600" b="1" dirty="0" smtClean="0"/>
              <a:t>B</a:t>
            </a:r>
            <a:endParaRPr lang="en-US" sz="3600" dirty="0"/>
          </a:p>
        </p:txBody>
      </p:sp>
      <p:sp>
        <p:nvSpPr>
          <p:cNvPr id="3" name="Content Placeholder 2"/>
          <p:cNvSpPr>
            <a:spLocks noGrp="1"/>
          </p:cNvSpPr>
          <p:nvPr>
            <p:ph idx="1"/>
          </p:nvPr>
        </p:nvSpPr>
        <p:spPr>
          <a:xfrm>
            <a:off x="1069848" y="1642369"/>
            <a:ext cx="10058400" cy="4529831"/>
          </a:xfrm>
        </p:spPr>
        <p:txBody>
          <a:bodyPr>
            <a:normAutofit/>
          </a:bodyPr>
          <a:lstStyle/>
          <a:p>
            <a:r>
              <a:rPr lang="en-US" dirty="0"/>
              <a:t>The </a:t>
            </a:r>
            <a:r>
              <a:rPr lang="en-US" b="1" dirty="0">
                <a:solidFill>
                  <a:srgbClr val="C00000"/>
                </a:solidFill>
              </a:rPr>
              <a:t>Target Population </a:t>
            </a:r>
            <a:r>
              <a:rPr lang="en-US" b="1" dirty="0" smtClean="0">
                <a:solidFill>
                  <a:srgbClr val="C00000"/>
                </a:solidFill>
              </a:rPr>
              <a:t>B </a:t>
            </a:r>
            <a:r>
              <a:rPr lang="en-US" dirty="0">
                <a:solidFill>
                  <a:srgbClr val="00B0F0"/>
                </a:solidFill>
              </a:rPr>
              <a:t>(</a:t>
            </a:r>
            <a:r>
              <a:rPr lang="en-US" i="1" dirty="0" smtClean="0">
                <a:solidFill>
                  <a:srgbClr val="00B0F0"/>
                </a:solidFill>
              </a:rPr>
              <a:t>Column H</a:t>
            </a:r>
            <a:r>
              <a:rPr lang="en-US" dirty="0">
                <a:solidFill>
                  <a:srgbClr val="00B0F0"/>
                </a:solidFill>
              </a:rPr>
              <a:t>) </a:t>
            </a:r>
            <a:r>
              <a:rPr lang="en-US" dirty="0" smtClean="0"/>
              <a:t>indicates a subpopulation served by the project, if applicable. </a:t>
            </a:r>
          </a:p>
          <a:p>
            <a:pPr lvl="1"/>
            <a:r>
              <a:rPr lang="en-US" dirty="0"/>
              <a:t>At least three-fourths (75%) of the clients served by the project must fit into the target group descriptor. </a:t>
            </a:r>
          </a:p>
          <a:p>
            <a:pPr lvl="1"/>
            <a:r>
              <a:rPr lang="en-US" dirty="0" smtClean="0"/>
              <a:t>A </a:t>
            </a:r>
            <a:r>
              <a:rPr lang="en-US" dirty="0"/>
              <a:t>single project cannot have more than one Target Population A or B. </a:t>
            </a:r>
          </a:p>
          <a:p>
            <a:pPr marL="0" indent="0">
              <a:buNone/>
            </a:pPr>
            <a:endParaRPr lang="en-US" dirty="0"/>
          </a:p>
          <a:p>
            <a:r>
              <a:rPr lang="en-US" b="1" dirty="0">
                <a:solidFill>
                  <a:srgbClr val="C00000"/>
                </a:solidFill>
              </a:rPr>
              <a:t>Target Population B </a:t>
            </a:r>
            <a:r>
              <a:rPr lang="en-US" dirty="0"/>
              <a:t>– only relevant if the project serves a special population:</a:t>
            </a:r>
          </a:p>
          <a:p>
            <a:pPr lvl="1"/>
            <a:r>
              <a:rPr lang="en-US" dirty="0"/>
              <a:t>DV = Victims of Domestic Violence only</a:t>
            </a:r>
          </a:p>
          <a:p>
            <a:pPr lvl="1"/>
            <a:r>
              <a:rPr lang="en-US" dirty="0"/>
              <a:t>VET = Veterans only</a:t>
            </a:r>
          </a:p>
          <a:p>
            <a:pPr lvl="1"/>
            <a:r>
              <a:rPr lang="en-US" dirty="0"/>
              <a:t>HIV = HIV/AIDS population </a:t>
            </a:r>
            <a:r>
              <a:rPr lang="en-US" dirty="0" smtClean="0"/>
              <a:t>only</a:t>
            </a:r>
          </a:p>
          <a:p>
            <a:pPr lvl="1"/>
            <a:r>
              <a:rPr lang="en-US" dirty="0" smtClean="0"/>
              <a:t>NA = Not applicable</a:t>
            </a: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74560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804" y="484632"/>
            <a:ext cx="8824404" cy="944923"/>
          </a:xfrm>
        </p:spPr>
        <p:txBody>
          <a:bodyPr>
            <a:normAutofit/>
          </a:bodyPr>
          <a:lstStyle/>
          <a:p>
            <a:r>
              <a:rPr lang="en-US" sz="3600" b="1" dirty="0" smtClean="0"/>
              <a:t>McKinney-Vento Funding</a:t>
            </a:r>
            <a:endParaRPr lang="en-US" sz="3600" b="1" dirty="0"/>
          </a:p>
        </p:txBody>
      </p:sp>
      <p:sp>
        <p:nvSpPr>
          <p:cNvPr id="3" name="Content Placeholder 2"/>
          <p:cNvSpPr>
            <a:spLocks noGrp="1"/>
          </p:cNvSpPr>
          <p:nvPr>
            <p:ph idx="1"/>
          </p:nvPr>
        </p:nvSpPr>
        <p:spPr>
          <a:xfrm>
            <a:off x="656948" y="1635617"/>
            <a:ext cx="10471300" cy="4801759"/>
          </a:xfrm>
        </p:spPr>
        <p:txBody>
          <a:bodyPr>
            <a:normAutofit/>
          </a:bodyPr>
          <a:lstStyle/>
          <a:p>
            <a:r>
              <a:rPr lang="en-US" b="1" dirty="0" smtClean="0">
                <a:solidFill>
                  <a:srgbClr val="C00000"/>
                </a:solidFill>
              </a:rPr>
              <a:t>HUD McKinney-Vento Funded?  </a:t>
            </a:r>
            <a:r>
              <a:rPr lang="en-US" dirty="0"/>
              <a:t>I</a:t>
            </a:r>
            <a:r>
              <a:rPr lang="en-US" dirty="0" smtClean="0"/>
              <a:t>dentify whether the project receives HUD McKinney-Vento dollars (yes/no)  </a:t>
            </a:r>
            <a:r>
              <a:rPr lang="en-US" dirty="0" smtClean="0">
                <a:solidFill>
                  <a:srgbClr val="00B0F0"/>
                </a:solidFill>
              </a:rPr>
              <a:t>(</a:t>
            </a:r>
            <a:r>
              <a:rPr lang="en-US" i="1" dirty="0" smtClean="0">
                <a:solidFill>
                  <a:srgbClr val="00B0F0"/>
                </a:solidFill>
              </a:rPr>
              <a:t>Column I)</a:t>
            </a:r>
          </a:p>
          <a:p>
            <a:endParaRPr lang="en-US" i="1" dirty="0" smtClean="0">
              <a:solidFill>
                <a:srgbClr val="0070C0"/>
              </a:solidFill>
            </a:endParaRPr>
          </a:p>
          <a:p>
            <a:pPr lvl="1"/>
            <a:r>
              <a:rPr lang="en-US" dirty="0" smtClean="0"/>
              <a:t>ONLY answer “yes” if the project receives the funding from: </a:t>
            </a:r>
          </a:p>
          <a:p>
            <a:pPr lvl="2"/>
            <a:r>
              <a:rPr lang="en-US" b="1" dirty="0" smtClean="0"/>
              <a:t>Continuum of Care (COC) funds</a:t>
            </a:r>
          </a:p>
          <a:p>
            <a:pPr lvl="3"/>
            <a:r>
              <a:rPr lang="en-US" dirty="0" smtClean="0"/>
              <a:t>Projects can include:  Permanent Supportive Housing (PSH), Transitional Housing (TH), Shelter Plus Care (S+C), Safe Havens (SH), and rapid re-housing (RRH).</a:t>
            </a:r>
          </a:p>
          <a:p>
            <a:pPr lvl="2"/>
            <a:r>
              <a:rPr lang="en-US" b="1" dirty="0" smtClean="0"/>
              <a:t>Emergency Solution Grant (ESG) funds</a:t>
            </a:r>
          </a:p>
          <a:p>
            <a:pPr lvl="3"/>
            <a:r>
              <a:rPr lang="en-US" dirty="0" smtClean="0"/>
              <a:t>Projects can include: emergency shelter (ES), motel vouchers, and rapid re-housing programs (RRH).</a:t>
            </a:r>
          </a:p>
          <a:p>
            <a:pPr lvl="2"/>
            <a:endParaRPr lang="en-US" dirty="0" smtClean="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635504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804" y="484633"/>
            <a:ext cx="8824404" cy="696098"/>
          </a:xfrm>
        </p:spPr>
        <p:txBody>
          <a:bodyPr>
            <a:normAutofit/>
          </a:bodyPr>
          <a:lstStyle/>
          <a:p>
            <a:r>
              <a:rPr lang="en-US" sz="3600" b="1" dirty="0" smtClean="0"/>
              <a:t>Other federal funding  **new**</a:t>
            </a:r>
            <a:endParaRPr lang="en-US" sz="3600" b="1" dirty="0"/>
          </a:p>
        </p:txBody>
      </p:sp>
      <p:sp>
        <p:nvSpPr>
          <p:cNvPr id="3" name="Content Placeholder 2"/>
          <p:cNvSpPr>
            <a:spLocks noGrp="1"/>
          </p:cNvSpPr>
          <p:nvPr>
            <p:ph idx="1"/>
          </p:nvPr>
        </p:nvSpPr>
        <p:spPr>
          <a:xfrm>
            <a:off x="594804" y="1429555"/>
            <a:ext cx="10533444" cy="5007821"/>
          </a:xfrm>
        </p:spPr>
        <p:txBody>
          <a:bodyPr>
            <a:normAutofit fontScale="85000" lnSpcReduction="20000"/>
          </a:bodyPr>
          <a:lstStyle/>
          <a:p>
            <a:r>
              <a:rPr lang="en-US" b="1" dirty="0" smtClean="0">
                <a:solidFill>
                  <a:srgbClr val="C00000"/>
                </a:solidFill>
              </a:rPr>
              <a:t>Other Federal Funding Sources – </a:t>
            </a:r>
            <a:r>
              <a:rPr lang="en-US" dirty="0" smtClean="0"/>
              <a:t>Identify each federal funding source (other than COC and/or ESG) received by a project  </a:t>
            </a:r>
            <a:r>
              <a:rPr lang="en-US" dirty="0" smtClean="0">
                <a:solidFill>
                  <a:srgbClr val="00B0F0"/>
                </a:solidFill>
              </a:rPr>
              <a:t>(C</a:t>
            </a:r>
            <a:r>
              <a:rPr lang="en-US" i="1" dirty="0" smtClean="0">
                <a:solidFill>
                  <a:srgbClr val="00B0F0"/>
                </a:solidFill>
              </a:rPr>
              <a:t>olumn J)</a:t>
            </a:r>
          </a:p>
          <a:p>
            <a:pPr lvl="1"/>
            <a:r>
              <a:rPr lang="en-US" dirty="0" smtClean="0"/>
              <a:t>If there are multiple other federal funding sources, select all that apply for each project.</a:t>
            </a:r>
          </a:p>
          <a:p>
            <a:pPr lvl="1"/>
            <a:r>
              <a:rPr lang="en-US" dirty="0" smtClean="0"/>
              <a:t>If there are no other federal funding sources, select NONE</a:t>
            </a:r>
            <a:r>
              <a:rPr lang="en-US" dirty="0" smtClean="0"/>
              <a:t>.</a:t>
            </a:r>
          </a:p>
          <a:p>
            <a:pPr lvl="1"/>
            <a:r>
              <a:rPr lang="en-US" dirty="0" smtClean="0"/>
              <a:t>If you pick “OTHER” – please write the federal funding source acronym.</a:t>
            </a:r>
            <a:endParaRPr lang="en-US" dirty="0" smtClean="0"/>
          </a:p>
          <a:p>
            <a:pPr lvl="1"/>
            <a:endParaRPr lang="en-US" dirty="0" smtClean="0"/>
          </a:p>
          <a:p>
            <a:r>
              <a:rPr lang="en-US" dirty="0" smtClean="0"/>
              <a:t>These funding sources include:</a:t>
            </a:r>
          </a:p>
          <a:p>
            <a:pPr lvl="1"/>
            <a:r>
              <a:rPr lang="en-US" dirty="0" smtClean="0">
                <a:solidFill>
                  <a:srgbClr val="C00000"/>
                </a:solidFill>
              </a:rPr>
              <a:t>HUD-VA Supportive Housing (HUD-VASH)</a:t>
            </a:r>
          </a:p>
          <a:p>
            <a:pPr lvl="1"/>
            <a:r>
              <a:rPr lang="en-US" dirty="0" smtClean="0">
                <a:solidFill>
                  <a:srgbClr val="C00000"/>
                </a:solidFill>
              </a:rPr>
              <a:t>Supportive Services for Veteran Families Program (SSVF)</a:t>
            </a:r>
          </a:p>
          <a:p>
            <a:pPr lvl="1"/>
            <a:r>
              <a:rPr lang="en-US" dirty="0" smtClean="0">
                <a:solidFill>
                  <a:srgbClr val="C00000"/>
                </a:solidFill>
              </a:rPr>
              <a:t>VA Grant and Per Diem Program (GPD)</a:t>
            </a:r>
          </a:p>
          <a:p>
            <a:pPr lvl="1"/>
            <a:r>
              <a:rPr lang="en-US" dirty="0" smtClean="0">
                <a:solidFill>
                  <a:srgbClr val="C00000"/>
                </a:solidFill>
              </a:rPr>
              <a:t>VA Health Care for Homeless Veterans (HCHV)</a:t>
            </a:r>
          </a:p>
          <a:p>
            <a:pPr lvl="1"/>
            <a:r>
              <a:rPr lang="en-US" dirty="0" smtClean="0">
                <a:solidFill>
                  <a:srgbClr val="C00000"/>
                </a:solidFill>
              </a:rPr>
              <a:t>VA Domiciliary Care for Homeless Veterans (VADOM)</a:t>
            </a:r>
          </a:p>
          <a:p>
            <a:pPr lvl="1"/>
            <a:r>
              <a:rPr lang="en-US" dirty="0" smtClean="0">
                <a:solidFill>
                  <a:srgbClr val="C00000"/>
                </a:solidFill>
              </a:rPr>
              <a:t>VA Compensated Work Therapy-Transitional Residence (CWT/TR)</a:t>
            </a:r>
          </a:p>
          <a:p>
            <a:pPr lvl="1"/>
            <a:r>
              <a:rPr lang="en-US" dirty="0" smtClean="0">
                <a:solidFill>
                  <a:srgbClr val="C00000"/>
                </a:solidFill>
              </a:rPr>
              <a:t>HHS RHY Basic Center Programs (BCP)</a:t>
            </a:r>
          </a:p>
          <a:p>
            <a:pPr lvl="1"/>
            <a:r>
              <a:rPr lang="en-US" dirty="0" smtClean="0">
                <a:solidFill>
                  <a:srgbClr val="C00000"/>
                </a:solidFill>
              </a:rPr>
              <a:t>HHS RHY Transitional Living Program (TLP)</a:t>
            </a:r>
          </a:p>
          <a:p>
            <a:pPr lvl="1"/>
            <a:r>
              <a:rPr lang="en-US" dirty="0" smtClean="0">
                <a:solidFill>
                  <a:srgbClr val="C00000"/>
                </a:solidFill>
              </a:rPr>
              <a:t>HHS RHY Maternity Group Homes for Pregnant and Parenting Youth (MGH)</a:t>
            </a:r>
          </a:p>
          <a:p>
            <a:pPr lvl="1"/>
            <a:r>
              <a:rPr lang="en-US" dirty="0" smtClean="0">
                <a:solidFill>
                  <a:srgbClr val="C00000"/>
                </a:solidFill>
              </a:rPr>
              <a:t>HUD Housing Opportunities for Persons with AIDS (HOPWA) programs</a:t>
            </a:r>
          </a:p>
          <a:p>
            <a:pPr lvl="1"/>
            <a:r>
              <a:rPr lang="en-US" dirty="0" smtClean="0">
                <a:solidFill>
                  <a:srgbClr val="C00000"/>
                </a:solidFill>
              </a:rPr>
              <a:t>HUD </a:t>
            </a:r>
            <a:r>
              <a:rPr lang="en-US" dirty="0" smtClean="0">
                <a:solidFill>
                  <a:srgbClr val="C00000"/>
                </a:solidFill>
              </a:rPr>
              <a:t>Public </a:t>
            </a:r>
            <a:r>
              <a:rPr lang="en-US" dirty="0" smtClean="0">
                <a:solidFill>
                  <a:srgbClr val="C00000"/>
                </a:solidFill>
              </a:rPr>
              <a:t>and Indian Housing (PIH) programs (non-VASH), including public housing and housing choice voucher inventory that is dedicated to homeless persons</a:t>
            </a:r>
          </a:p>
          <a:p>
            <a:pPr lvl="1"/>
            <a:r>
              <a:rPr lang="en-US" dirty="0" smtClean="0">
                <a:solidFill>
                  <a:srgbClr val="C00000"/>
                </a:solidFill>
              </a:rPr>
              <a:t>Other</a:t>
            </a:r>
          </a:p>
          <a:p>
            <a:pPr lvl="2"/>
            <a:endParaRPr lang="en-US" dirty="0" smtClean="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658059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154051" cy="1609344"/>
          </a:xfrm>
        </p:spPr>
        <p:txBody>
          <a:bodyPr>
            <a:normAutofit/>
          </a:bodyPr>
          <a:lstStyle/>
          <a:p>
            <a:r>
              <a:rPr lang="en-US" sz="3600" b="1" dirty="0" smtClean="0"/>
              <a:t>Housing Inventory Chart</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9284141"/>
              </p:ext>
            </p:extLst>
          </p:nvPr>
        </p:nvGraphicFramePr>
        <p:xfrm>
          <a:off x="1069848" y="2005491"/>
          <a:ext cx="5720292" cy="4074160"/>
        </p:xfrm>
        <a:graphic>
          <a:graphicData uri="http://schemas.openxmlformats.org/drawingml/2006/table">
            <a:tbl>
              <a:tblPr firstRow="1" bandRow="1">
                <a:tableStyleId>{5C22544A-7EE6-4342-B048-85BDC9FD1C3A}</a:tableStyleId>
              </a:tblPr>
              <a:tblGrid>
                <a:gridCol w="3537728"/>
                <a:gridCol w="2182564"/>
              </a:tblGrid>
              <a:tr h="370840">
                <a:tc>
                  <a:txBody>
                    <a:bodyPr/>
                    <a:lstStyle/>
                    <a:p>
                      <a:r>
                        <a:rPr lang="en-US" dirty="0" smtClean="0"/>
                        <a:t>Column</a:t>
                      </a:r>
                      <a:endParaRPr lang="en-US" dirty="0"/>
                    </a:p>
                  </a:txBody>
                  <a:tcPr/>
                </a:tc>
                <a:tc>
                  <a:txBody>
                    <a:bodyPr/>
                    <a:lstStyle/>
                    <a:p>
                      <a:pPr algn="ctr"/>
                      <a:r>
                        <a:rPr lang="en-US" dirty="0" smtClean="0"/>
                        <a:t>Covered</a:t>
                      </a:r>
                      <a:endParaRPr lang="en-US" dirty="0"/>
                    </a:p>
                  </a:txBody>
                  <a:tcPr/>
                </a:tc>
              </a:tr>
              <a:tr h="370840">
                <a:tc>
                  <a:txBody>
                    <a:bodyPr/>
                    <a:lstStyle/>
                    <a:p>
                      <a:r>
                        <a:rPr lang="en-US" dirty="0" smtClean="0"/>
                        <a:t>A – Provider</a:t>
                      </a:r>
                      <a:endParaRPr lang="en-US" dirty="0"/>
                    </a:p>
                  </a:txBody>
                  <a:tcPr/>
                </a:tc>
                <a:tc>
                  <a:txBody>
                    <a:bodyPr/>
                    <a:lstStyle/>
                    <a:p>
                      <a:pPr algn="ctr"/>
                      <a:r>
                        <a:rPr lang="en-US" dirty="0" smtClean="0"/>
                        <a:t>Yes</a:t>
                      </a:r>
                      <a:endParaRPr lang="en-US" dirty="0"/>
                    </a:p>
                  </a:txBody>
                  <a:tcPr/>
                </a:tc>
              </a:tr>
              <a:tr h="370840">
                <a:tc>
                  <a:txBody>
                    <a:bodyPr/>
                    <a:lstStyle/>
                    <a:p>
                      <a:r>
                        <a:rPr lang="en-US" dirty="0" smtClean="0"/>
                        <a:t>B</a:t>
                      </a:r>
                      <a:r>
                        <a:rPr lang="en-US" baseline="0" dirty="0" smtClean="0"/>
                        <a:t> – Facility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a:t>
                      </a:r>
                      <a:endParaRPr lang="en-US" dirty="0"/>
                    </a:p>
                  </a:txBody>
                  <a:tcPr/>
                </a:tc>
              </a:tr>
              <a:tr h="0">
                <a:tc>
                  <a:txBody>
                    <a:bodyPr/>
                    <a:lstStyle/>
                    <a:p>
                      <a:r>
                        <a:rPr lang="en-US" i="0" dirty="0" smtClean="0">
                          <a:solidFill>
                            <a:srgbClr val="00B050"/>
                          </a:solidFill>
                        </a:rPr>
                        <a:t>C – WISP ID#</a:t>
                      </a:r>
                      <a:endParaRPr lang="en-US" i="0" dirty="0">
                        <a:solidFill>
                          <a:srgbClr val="00B050"/>
                        </a:solidFill>
                      </a:endParaRPr>
                    </a:p>
                  </a:txBody>
                  <a:tcPr/>
                </a:tc>
                <a:tc>
                  <a:txBody>
                    <a:bodyPr/>
                    <a:lstStyle/>
                    <a:p>
                      <a:pPr algn="ctr"/>
                      <a:r>
                        <a:rPr lang="en-US" i="0" dirty="0" smtClean="0">
                          <a:solidFill>
                            <a:srgbClr val="00B050"/>
                          </a:solidFill>
                        </a:rPr>
                        <a:t>Not</a:t>
                      </a:r>
                      <a:r>
                        <a:rPr lang="en-US" i="0" baseline="0" dirty="0" smtClean="0">
                          <a:solidFill>
                            <a:srgbClr val="00B050"/>
                          </a:solidFill>
                        </a:rPr>
                        <a:t> Yet</a:t>
                      </a:r>
                      <a:endParaRPr lang="en-US" i="0" dirty="0">
                        <a:solidFill>
                          <a:srgbClr val="00B050"/>
                        </a:solidFill>
                      </a:endParaRPr>
                    </a:p>
                  </a:txBody>
                  <a:tcPr/>
                </a:tc>
              </a:tr>
              <a:tr h="370840">
                <a:tc>
                  <a:txBody>
                    <a:bodyPr/>
                    <a:lstStyle/>
                    <a:p>
                      <a:r>
                        <a:rPr lang="en-US" i="0" dirty="0" smtClean="0">
                          <a:solidFill>
                            <a:srgbClr val="00B050"/>
                          </a:solidFill>
                        </a:rPr>
                        <a:t>D – WISP</a:t>
                      </a:r>
                      <a:r>
                        <a:rPr lang="en-US" i="0" baseline="0" dirty="0" smtClean="0">
                          <a:solidFill>
                            <a:srgbClr val="00B050"/>
                          </a:solidFill>
                        </a:rPr>
                        <a:t> provider name</a:t>
                      </a:r>
                      <a:endParaRPr lang="en-US" i="0" dirty="0">
                        <a:solidFill>
                          <a:srgbClr val="00B050"/>
                        </a:solidFill>
                      </a:endParaRPr>
                    </a:p>
                  </a:txBody>
                  <a:tcPr/>
                </a:tc>
                <a:tc>
                  <a:txBody>
                    <a:bodyPr/>
                    <a:lstStyle/>
                    <a:p>
                      <a:pPr algn="ctr"/>
                      <a:r>
                        <a:rPr lang="en-US" i="0" dirty="0" smtClean="0">
                          <a:solidFill>
                            <a:srgbClr val="00B050"/>
                          </a:solidFill>
                        </a:rPr>
                        <a:t>Not</a:t>
                      </a:r>
                      <a:r>
                        <a:rPr lang="en-US" i="0" baseline="0" dirty="0" smtClean="0">
                          <a:solidFill>
                            <a:srgbClr val="00B050"/>
                          </a:solidFill>
                        </a:rPr>
                        <a:t> Yet</a:t>
                      </a:r>
                      <a:endParaRPr lang="en-US" i="0" dirty="0">
                        <a:solidFill>
                          <a:srgbClr val="00B050"/>
                        </a:solidFill>
                      </a:endParaRPr>
                    </a:p>
                  </a:txBody>
                  <a:tcPr/>
                </a:tc>
              </a:tr>
              <a:tr h="370840">
                <a:tc>
                  <a:txBody>
                    <a:bodyPr/>
                    <a:lstStyle/>
                    <a:p>
                      <a:r>
                        <a:rPr lang="en-US" dirty="0" smtClean="0"/>
                        <a:t>E – Geocode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a:t>
                      </a:r>
                      <a:endParaRPr lang="en-US" dirty="0"/>
                    </a:p>
                  </a:txBody>
                  <a:tcPr/>
                </a:tc>
              </a:tr>
              <a:tr h="370840">
                <a:tc>
                  <a:txBody>
                    <a:bodyPr/>
                    <a:lstStyle/>
                    <a:p>
                      <a:r>
                        <a:rPr lang="en-US" dirty="0" smtClean="0"/>
                        <a:t>F – Inventory Type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a:t>
                      </a:r>
                      <a:endParaRPr lang="en-US" dirty="0"/>
                    </a:p>
                  </a:txBody>
                  <a:tcPr/>
                </a:tc>
              </a:tr>
              <a:tr h="370840">
                <a:tc>
                  <a:txBody>
                    <a:bodyPr/>
                    <a:lstStyle/>
                    <a:p>
                      <a:r>
                        <a:rPr lang="en-US" dirty="0" smtClean="0"/>
                        <a:t>G – Target Pop A</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a:t>
                      </a:r>
                      <a:endParaRPr lang="en-US" dirty="0"/>
                    </a:p>
                  </a:txBody>
                  <a:tcPr/>
                </a:tc>
              </a:tr>
              <a:tr h="370840">
                <a:tc>
                  <a:txBody>
                    <a:bodyPr/>
                    <a:lstStyle/>
                    <a:p>
                      <a:r>
                        <a:rPr lang="en-US" dirty="0" smtClean="0"/>
                        <a:t>H – Target Pop</a:t>
                      </a:r>
                      <a:r>
                        <a:rPr lang="en-US" baseline="0" dirty="0" smtClean="0"/>
                        <a:t> B</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a:t>
                      </a:r>
                      <a:endParaRPr lang="en-US" dirty="0"/>
                    </a:p>
                  </a:txBody>
                  <a:tcPr/>
                </a:tc>
              </a:tr>
              <a:tr h="370840">
                <a:tc>
                  <a:txBody>
                    <a:bodyPr/>
                    <a:lstStyle/>
                    <a:p>
                      <a:r>
                        <a:rPr lang="en-US" dirty="0" smtClean="0"/>
                        <a:t>I –</a:t>
                      </a:r>
                      <a:r>
                        <a:rPr lang="en-US" baseline="0" dirty="0" smtClean="0"/>
                        <a:t> HUD McKinney Vento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a:t>
                      </a:r>
                      <a:endParaRPr lang="en-US" dirty="0"/>
                    </a:p>
                  </a:txBody>
                  <a:tcPr/>
                </a:tc>
              </a:tr>
              <a:tr h="370840">
                <a:tc>
                  <a:txBody>
                    <a:bodyPr/>
                    <a:lstStyle/>
                    <a:p>
                      <a:r>
                        <a:rPr lang="en-US" dirty="0" smtClean="0"/>
                        <a:t>J – Other Federal</a:t>
                      </a:r>
                      <a:r>
                        <a:rPr lang="en-US" baseline="0" dirty="0" smtClean="0"/>
                        <a:t> Funding</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Yes</a:t>
                      </a:r>
                      <a:endParaRPr lang="en-US" dirty="0"/>
                    </a:p>
                  </a:txBody>
                  <a:tcPr/>
                </a:tc>
              </a:tr>
            </a:tbl>
          </a:graphicData>
        </a:graphic>
      </p:graphicFrame>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
        <p:nvSpPr>
          <p:cNvPr id="6" name="TextBox 5"/>
          <p:cNvSpPr txBox="1"/>
          <p:nvPr/>
        </p:nvSpPr>
        <p:spPr>
          <a:xfrm>
            <a:off x="8256974" y="5210175"/>
            <a:ext cx="2618172" cy="984885"/>
          </a:xfrm>
          <a:prstGeom prst="rect">
            <a:avLst/>
          </a:prstGeom>
          <a:noFill/>
        </p:spPr>
        <p:txBody>
          <a:bodyPr wrap="square" rtlCol="0">
            <a:spAutoFit/>
          </a:bodyPr>
          <a:lstStyle/>
          <a:p>
            <a:r>
              <a:rPr lang="en-US" sz="2000" b="1" dirty="0" smtClean="0"/>
              <a:t>Now, we will cover Beds &amp; Units</a:t>
            </a:r>
            <a:endParaRPr lang="en-US" sz="2000" b="1" dirty="0"/>
          </a:p>
          <a:p>
            <a:endParaRPr lang="en-US" dirty="0"/>
          </a:p>
        </p:txBody>
      </p:sp>
    </p:spTree>
    <p:extLst>
      <p:ext uri="{BB962C8B-B14F-4D97-AF65-F5344CB8AC3E}">
        <p14:creationId xmlns:p14="http://schemas.microsoft.com/office/powerpoint/2010/main" val="877287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70681"/>
          </a:xfrm>
        </p:spPr>
        <p:txBody>
          <a:bodyPr>
            <a:normAutofit/>
          </a:bodyPr>
          <a:lstStyle/>
          <a:p>
            <a:r>
              <a:rPr lang="en-US" sz="3600" b="1" dirty="0" smtClean="0"/>
              <a:t>All Year Beds &amp; Units</a:t>
            </a:r>
            <a:endParaRPr lang="en-US" sz="3600" b="1" dirty="0"/>
          </a:p>
        </p:txBody>
      </p:sp>
      <p:sp>
        <p:nvSpPr>
          <p:cNvPr id="3" name="Content Placeholder 2"/>
          <p:cNvSpPr>
            <a:spLocks noGrp="1"/>
          </p:cNvSpPr>
          <p:nvPr>
            <p:ph idx="1"/>
          </p:nvPr>
        </p:nvSpPr>
        <p:spPr>
          <a:xfrm>
            <a:off x="1069848" y="1674254"/>
            <a:ext cx="10058400" cy="4497946"/>
          </a:xfrm>
        </p:spPr>
        <p:txBody>
          <a:bodyPr/>
          <a:lstStyle/>
          <a:p>
            <a:r>
              <a:rPr lang="en-US" dirty="0" smtClean="0"/>
              <a:t>The </a:t>
            </a:r>
            <a:r>
              <a:rPr lang="en-US" u="sng" dirty="0" smtClean="0"/>
              <a:t>most important part </a:t>
            </a:r>
            <a:r>
              <a:rPr lang="en-US" dirty="0" smtClean="0"/>
              <a:t>of the Housing Inventory Chart is the list of available beds in each project.</a:t>
            </a:r>
          </a:p>
          <a:p>
            <a:pPr lvl="1"/>
            <a:r>
              <a:rPr lang="en-US" dirty="0" smtClean="0"/>
              <a:t>This can also be the </a:t>
            </a:r>
            <a:r>
              <a:rPr lang="en-US" b="1" dirty="0" smtClean="0"/>
              <a:t>most confusing </a:t>
            </a:r>
            <a:r>
              <a:rPr lang="en-US" dirty="0" smtClean="0"/>
              <a:t>part of the chart.</a:t>
            </a:r>
          </a:p>
          <a:p>
            <a:r>
              <a:rPr lang="en-US" dirty="0" smtClean="0"/>
              <a:t>This section of the chart </a:t>
            </a:r>
            <a:r>
              <a:rPr lang="en-US" u="sng" dirty="0" smtClean="0"/>
              <a:t>does not </a:t>
            </a:r>
            <a:r>
              <a:rPr lang="en-US" dirty="0" smtClean="0"/>
              <a:t>include any seasonal programs, overflow, or voucher-based beds.</a:t>
            </a:r>
          </a:p>
          <a:p>
            <a:pPr lvl="1"/>
            <a:r>
              <a:rPr lang="en-US" dirty="0" smtClean="0"/>
              <a:t>This is </a:t>
            </a:r>
            <a:r>
              <a:rPr lang="en-US" b="1" dirty="0" smtClean="0"/>
              <a:t>only</a:t>
            </a:r>
            <a:r>
              <a:rPr lang="en-US" dirty="0" smtClean="0"/>
              <a:t> for year-round beds.</a:t>
            </a:r>
          </a:p>
          <a:p>
            <a:r>
              <a:rPr lang="en-US" dirty="0" smtClean="0"/>
              <a:t>There are 4 main parts:</a:t>
            </a:r>
          </a:p>
          <a:p>
            <a:pPr lvl="1"/>
            <a:r>
              <a:rPr lang="en-US" b="1" dirty="0" smtClean="0">
                <a:solidFill>
                  <a:srgbClr val="C00000"/>
                </a:solidFill>
              </a:rPr>
              <a:t>Family Beds 	</a:t>
            </a:r>
            <a:r>
              <a:rPr lang="en-US" i="1" dirty="0" smtClean="0">
                <a:solidFill>
                  <a:srgbClr val="00B0F0"/>
                </a:solidFill>
              </a:rPr>
              <a:t>(Column K)</a:t>
            </a:r>
          </a:p>
          <a:p>
            <a:pPr lvl="1"/>
            <a:r>
              <a:rPr lang="en-US" b="1" dirty="0" smtClean="0">
                <a:solidFill>
                  <a:srgbClr val="C00000"/>
                </a:solidFill>
              </a:rPr>
              <a:t>Family Units 	</a:t>
            </a:r>
            <a:r>
              <a:rPr lang="en-US" i="1" dirty="0" smtClean="0">
                <a:solidFill>
                  <a:srgbClr val="00B0F0"/>
                </a:solidFill>
              </a:rPr>
              <a:t>(Column L)</a:t>
            </a:r>
          </a:p>
          <a:p>
            <a:pPr lvl="1"/>
            <a:r>
              <a:rPr lang="en-US" b="1" dirty="0" smtClean="0">
                <a:solidFill>
                  <a:srgbClr val="C00000"/>
                </a:solidFill>
              </a:rPr>
              <a:t>Individual Beds 	</a:t>
            </a:r>
            <a:r>
              <a:rPr lang="en-US" i="1" dirty="0" smtClean="0">
                <a:solidFill>
                  <a:srgbClr val="00B0F0"/>
                </a:solidFill>
              </a:rPr>
              <a:t>(Column M)</a:t>
            </a:r>
          </a:p>
          <a:p>
            <a:pPr lvl="1"/>
            <a:r>
              <a:rPr lang="en-US" b="1" dirty="0" smtClean="0">
                <a:solidFill>
                  <a:srgbClr val="C00000"/>
                </a:solidFill>
              </a:rPr>
              <a:t>Unaccompanied Children Only Beds </a:t>
            </a:r>
            <a:r>
              <a:rPr lang="en-US" i="1" dirty="0" smtClean="0">
                <a:solidFill>
                  <a:srgbClr val="00B0F0"/>
                </a:solidFill>
              </a:rPr>
              <a:t>(Column N)</a:t>
            </a:r>
            <a:endParaRPr lang="en-US" i="1" dirty="0">
              <a:solidFill>
                <a:srgbClr val="00B0F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582620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668956" cy="1138106"/>
          </a:xfrm>
        </p:spPr>
        <p:txBody>
          <a:bodyPr>
            <a:normAutofit/>
          </a:bodyPr>
          <a:lstStyle/>
          <a:p>
            <a:r>
              <a:rPr lang="en-US" sz="3600" b="1" dirty="0" smtClean="0"/>
              <a:t>Households With children</a:t>
            </a:r>
            <a:endParaRPr lang="en-US" sz="3600" b="1" dirty="0"/>
          </a:p>
        </p:txBody>
      </p:sp>
      <p:sp>
        <p:nvSpPr>
          <p:cNvPr id="3" name="Content Placeholder 2"/>
          <p:cNvSpPr>
            <a:spLocks noGrp="1"/>
          </p:cNvSpPr>
          <p:nvPr>
            <p:ph idx="1"/>
          </p:nvPr>
        </p:nvSpPr>
        <p:spPr>
          <a:xfrm>
            <a:off x="1069848" y="1764405"/>
            <a:ext cx="10058400" cy="4649273"/>
          </a:xfrm>
        </p:spPr>
        <p:txBody>
          <a:bodyPr/>
          <a:lstStyle/>
          <a:p>
            <a:r>
              <a:rPr lang="en-US" dirty="0" smtClean="0"/>
              <a:t>Projects that serve families (at least 1 adult and 1 child) can be difficult to count.</a:t>
            </a:r>
          </a:p>
          <a:p>
            <a:r>
              <a:rPr lang="en-US" sz="1950" dirty="0" smtClean="0"/>
              <a:t>Projects that serve families must differentiate between beds and units. </a:t>
            </a:r>
          </a:p>
          <a:p>
            <a:endParaRPr lang="en-US" i="1" dirty="0" smtClean="0">
              <a:solidFill>
                <a:srgbClr val="0070C0"/>
              </a:solidFill>
            </a:endParaRPr>
          </a:p>
          <a:p>
            <a:r>
              <a:rPr lang="en-US" b="1" dirty="0" smtClean="0">
                <a:solidFill>
                  <a:srgbClr val="C00000"/>
                </a:solidFill>
              </a:rPr>
              <a:t>Family Units </a:t>
            </a:r>
            <a:r>
              <a:rPr lang="en-US" dirty="0" smtClean="0"/>
              <a:t>(for households with at least 1 adult and 1 child) - </a:t>
            </a:r>
            <a:r>
              <a:rPr lang="en-US" i="1" dirty="0" smtClean="0">
                <a:solidFill>
                  <a:srgbClr val="00B0F0"/>
                </a:solidFill>
              </a:rPr>
              <a:t>Column L</a:t>
            </a:r>
          </a:p>
          <a:p>
            <a:pPr lvl="1"/>
            <a:r>
              <a:rPr lang="en-US" dirty="0" smtClean="0"/>
              <a:t>Each family is counted as 1 unit. So a project that can take up to 10 different families will have 10 units.</a:t>
            </a:r>
          </a:p>
          <a:p>
            <a:pPr lvl="1"/>
            <a:r>
              <a:rPr lang="en-US" dirty="0" smtClean="0"/>
              <a:t>Some projects have separate rooms for each family. In this case, each room will equal 1 unit.</a:t>
            </a:r>
          </a:p>
          <a:p>
            <a:pPr lvl="1"/>
            <a:r>
              <a:rPr lang="en-US" dirty="0" smtClean="0"/>
              <a:t>Some projects put two families in each room. In this case, each room equals 2 units.</a:t>
            </a:r>
          </a:p>
          <a:p>
            <a:pPr lvl="1"/>
            <a:r>
              <a:rPr lang="en-US" dirty="0" smtClean="0"/>
              <a:t>Some projects can take as many families as will fit. In this case, the average number of families served on a given night should serve as the number of family units.</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027567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412819" cy="957802"/>
          </a:xfrm>
        </p:spPr>
        <p:txBody>
          <a:bodyPr>
            <a:normAutofit/>
          </a:bodyPr>
          <a:lstStyle/>
          <a:p>
            <a:r>
              <a:rPr lang="en-US" sz="3600" b="1" dirty="0" smtClean="0"/>
              <a:t>Family Beds</a:t>
            </a:r>
            <a:endParaRPr lang="en-US" sz="3600" b="1" dirty="0"/>
          </a:p>
        </p:txBody>
      </p:sp>
      <p:sp>
        <p:nvSpPr>
          <p:cNvPr id="3" name="Content Placeholder 2"/>
          <p:cNvSpPr>
            <a:spLocks noGrp="1"/>
          </p:cNvSpPr>
          <p:nvPr>
            <p:ph idx="1"/>
          </p:nvPr>
        </p:nvSpPr>
        <p:spPr>
          <a:xfrm>
            <a:off x="1069848" y="1661375"/>
            <a:ext cx="10058400" cy="4687910"/>
          </a:xfrm>
        </p:spPr>
        <p:txBody>
          <a:bodyPr>
            <a:normAutofit/>
          </a:bodyPr>
          <a:lstStyle/>
          <a:p>
            <a:r>
              <a:rPr lang="en-US" dirty="0" smtClean="0"/>
              <a:t>The number of </a:t>
            </a:r>
            <a:r>
              <a:rPr lang="en-US" b="1" dirty="0" smtClean="0">
                <a:solidFill>
                  <a:srgbClr val="C00000"/>
                </a:solidFill>
              </a:rPr>
              <a:t>family beds </a:t>
            </a:r>
            <a:r>
              <a:rPr lang="en-US" dirty="0" smtClean="0"/>
              <a:t>in each unit may either be the physical number of beds or it may be based on the average family size of a particular project.  </a:t>
            </a:r>
            <a:r>
              <a:rPr lang="en-US" i="1" dirty="0" smtClean="0">
                <a:solidFill>
                  <a:srgbClr val="00B0F0"/>
                </a:solidFill>
              </a:rPr>
              <a:t>(Column K)</a:t>
            </a:r>
          </a:p>
          <a:p>
            <a:r>
              <a:rPr lang="en-US" dirty="0" smtClean="0"/>
              <a:t>The number of </a:t>
            </a:r>
            <a:r>
              <a:rPr lang="en-US" b="1" dirty="0" smtClean="0">
                <a:solidFill>
                  <a:srgbClr val="C00000"/>
                </a:solidFill>
              </a:rPr>
              <a:t>family beds </a:t>
            </a:r>
            <a:r>
              <a:rPr lang="en-US" dirty="0" smtClean="0"/>
              <a:t>available will directly affect the </a:t>
            </a:r>
            <a:r>
              <a:rPr lang="en-US" b="1" dirty="0" smtClean="0">
                <a:solidFill>
                  <a:srgbClr val="C00000"/>
                </a:solidFill>
              </a:rPr>
              <a:t>utilization rate </a:t>
            </a:r>
            <a:r>
              <a:rPr lang="en-US" i="1" dirty="0" smtClean="0">
                <a:solidFill>
                  <a:srgbClr val="00B0F0"/>
                </a:solidFill>
              </a:rPr>
              <a:t>(Column AJ) </a:t>
            </a:r>
            <a:r>
              <a:rPr lang="en-US" dirty="0" smtClean="0"/>
              <a:t>of a particular project.</a:t>
            </a:r>
          </a:p>
          <a:p>
            <a:pPr lvl="1"/>
            <a:r>
              <a:rPr lang="en-US" dirty="0" smtClean="0"/>
              <a:t>A program that serves 5 families with an average family size of 3 would put down 15 in the column for </a:t>
            </a:r>
            <a:r>
              <a:rPr lang="en-US" b="1" dirty="0" smtClean="0">
                <a:solidFill>
                  <a:srgbClr val="C00000"/>
                </a:solidFill>
              </a:rPr>
              <a:t>Family Beds</a:t>
            </a:r>
            <a:r>
              <a:rPr lang="en-US" dirty="0" smtClean="0"/>
              <a:t>. </a:t>
            </a:r>
            <a:r>
              <a:rPr lang="en-US" i="1" dirty="0" smtClean="0">
                <a:solidFill>
                  <a:srgbClr val="00B0F0"/>
                </a:solidFill>
              </a:rPr>
              <a:t>(Column K)</a:t>
            </a:r>
          </a:p>
          <a:p>
            <a:r>
              <a:rPr lang="en-US" dirty="0" smtClean="0"/>
              <a:t>Projects that have a fixed number of </a:t>
            </a:r>
            <a:r>
              <a:rPr lang="en-US" b="1" dirty="0" smtClean="0">
                <a:solidFill>
                  <a:srgbClr val="C00000"/>
                </a:solidFill>
              </a:rPr>
              <a:t>family beds </a:t>
            </a:r>
            <a:r>
              <a:rPr lang="en-US" dirty="0" smtClean="0"/>
              <a:t>for a changing number of families should put the actual number of  beds and estimate the number of units.</a:t>
            </a:r>
          </a:p>
          <a:p>
            <a:pPr lvl="1"/>
            <a:r>
              <a:rPr lang="en-US" dirty="0" smtClean="0"/>
              <a:t>For example: a program that has 20 beds and will take as many families as will fit in those 20 beds would put down 20 in the column for </a:t>
            </a:r>
            <a:r>
              <a:rPr lang="en-US" b="1" dirty="0" smtClean="0">
                <a:solidFill>
                  <a:srgbClr val="C00000"/>
                </a:solidFill>
              </a:rPr>
              <a:t>Family Beds</a:t>
            </a:r>
            <a:r>
              <a:rPr lang="en-US" dirty="0" smtClean="0"/>
              <a:t>.  </a:t>
            </a:r>
            <a:r>
              <a:rPr lang="en-US" i="1" dirty="0" smtClean="0">
                <a:solidFill>
                  <a:srgbClr val="00B0F0"/>
                </a:solidFill>
              </a:rPr>
              <a:t>(Column K)</a:t>
            </a:r>
          </a:p>
          <a:p>
            <a:r>
              <a:rPr lang="en-US" dirty="0" smtClean="0"/>
              <a:t>Projects that use the same beds for families and individuals will need to determine the </a:t>
            </a:r>
            <a:r>
              <a:rPr lang="en-US" u="sng" dirty="0" smtClean="0"/>
              <a:t>average number </a:t>
            </a:r>
            <a:r>
              <a:rPr lang="en-US" dirty="0" smtClean="0"/>
              <a:t>of each type of household to determine how to fill out the chart.</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662248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304971" cy="983560"/>
          </a:xfrm>
        </p:spPr>
        <p:txBody>
          <a:bodyPr>
            <a:normAutofit/>
          </a:bodyPr>
          <a:lstStyle/>
          <a:p>
            <a:r>
              <a:rPr lang="en-US" sz="3600" b="1" dirty="0"/>
              <a:t>Households </a:t>
            </a:r>
            <a:r>
              <a:rPr lang="en-US" sz="3600" b="1" dirty="0" smtClean="0"/>
              <a:t>Without </a:t>
            </a:r>
            <a:r>
              <a:rPr lang="en-US" sz="3600" b="1" dirty="0"/>
              <a:t>children</a:t>
            </a:r>
            <a:endParaRPr lang="en-US" sz="3600" dirty="0"/>
          </a:p>
        </p:txBody>
      </p:sp>
      <p:sp>
        <p:nvSpPr>
          <p:cNvPr id="3" name="Content Placeholder 2"/>
          <p:cNvSpPr>
            <a:spLocks noGrp="1"/>
          </p:cNvSpPr>
          <p:nvPr>
            <p:ph idx="1"/>
          </p:nvPr>
        </p:nvSpPr>
        <p:spPr>
          <a:xfrm>
            <a:off x="1069848" y="1648496"/>
            <a:ext cx="10058400" cy="4906850"/>
          </a:xfrm>
        </p:spPr>
        <p:txBody>
          <a:bodyPr/>
          <a:lstStyle/>
          <a:p>
            <a:r>
              <a:rPr lang="en-US" dirty="0" smtClean="0"/>
              <a:t>Projects that only households without children include unaccompanied adults and multiple adults (couples without children).</a:t>
            </a:r>
          </a:p>
          <a:p>
            <a:pPr lvl="1"/>
            <a:r>
              <a:rPr lang="en-US" dirty="0" smtClean="0"/>
              <a:t>Count the number of beds that are available year-round and write down that number in the column for </a:t>
            </a:r>
            <a:r>
              <a:rPr lang="en-US" b="1" dirty="0" smtClean="0">
                <a:solidFill>
                  <a:srgbClr val="C00000"/>
                </a:solidFill>
              </a:rPr>
              <a:t>individual beds</a:t>
            </a:r>
            <a:r>
              <a:rPr lang="en-US" dirty="0" smtClean="0"/>
              <a:t>. </a:t>
            </a:r>
            <a:r>
              <a:rPr lang="en-US" i="1" dirty="0" smtClean="0">
                <a:solidFill>
                  <a:srgbClr val="00B0F0"/>
                </a:solidFill>
              </a:rPr>
              <a:t>(Column M)</a:t>
            </a:r>
          </a:p>
          <a:p>
            <a:pPr lvl="1"/>
            <a:r>
              <a:rPr lang="en-US" dirty="0" smtClean="0"/>
              <a:t>Seasonal beds, overflow beds, and voucher beds are not included in the year-round bed count.</a:t>
            </a:r>
          </a:p>
          <a:p>
            <a:r>
              <a:rPr lang="en-US" dirty="0" smtClean="0"/>
              <a:t>Projects that serve both family and single households are encouraged to designate </a:t>
            </a:r>
            <a:r>
              <a:rPr lang="en-US" b="1" dirty="0" smtClean="0">
                <a:solidFill>
                  <a:srgbClr val="C00000"/>
                </a:solidFill>
              </a:rPr>
              <a:t>individual beds </a:t>
            </a:r>
            <a:r>
              <a:rPr lang="en-US" i="1" dirty="0" smtClean="0">
                <a:solidFill>
                  <a:srgbClr val="00B0F0"/>
                </a:solidFill>
              </a:rPr>
              <a:t>(Column M) </a:t>
            </a:r>
            <a:r>
              <a:rPr lang="en-US" dirty="0" smtClean="0"/>
              <a:t>and </a:t>
            </a:r>
            <a:r>
              <a:rPr lang="en-US" b="1" dirty="0" smtClean="0">
                <a:solidFill>
                  <a:srgbClr val="C00000"/>
                </a:solidFill>
              </a:rPr>
              <a:t>family beds </a:t>
            </a:r>
            <a:r>
              <a:rPr lang="en-US" i="1" dirty="0" smtClean="0">
                <a:solidFill>
                  <a:srgbClr val="00B0F0"/>
                </a:solidFill>
              </a:rPr>
              <a:t>(Column K) </a:t>
            </a:r>
            <a:r>
              <a:rPr lang="en-US" dirty="0" smtClean="0"/>
              <a:t>in order to simplify the counting process.</a:t>
            </a:r>
          </a:p>
          <a:p>
            <a:r>
              <a:rPr lang="en-US" dirty="0" smtClean="0"/>
              <a:t>Projects that intermingle family and single beds depending on the demand should:</a:t>
            </a:r>
          </a:p>
          <a:p>
            <a:pPr lvl="1"/>
            <a:r>
              <a:rPr lang="en-US" dirty="0" smtClean="0"/>
              <a:t>Use the average number of individuals as their count of </a:t>
            </a:r>
            <a:r>
              <a:rPr lang="en-US" b="1" dirty="0" smtClean="0">
                <a:solidFill>
                  <a:srgbClr val="C00000"/>
                </a:solidFill>
              </a:rPr>
              <a:t>individual beds </a:t>
            </a:r>
            <a:r>
              <a:rPr lang="en-US" i="1" dirty="0" smtClean="0">
                <a:solidFill>
                  <a:srgbClr val="00B0F0"/>
                </a:solidFill>
              </a:rPr>
              <a:t>(Column M) </a:t>
            </a:r>
            <a:r>
              <a:rPr lang="en-US" dirty="0" smtClean="0"/>
              <a:t>and</a:t>
            </a:r>
          </a:p>
          <a:p>
            <a:pPr lvl="1"/>
            <a:r>
              <a:rPr lang="en-US" dirty="0" smtClean="0"/>
              <a:t>Use the average number of families and family size to determine the number of </a:t>
            </a:r>
            <a:r>
              <a:rPr lang="en-US" b="1" dirty="0" smtClean="0">
                <a:solidFill>
                  <a:srgbClr val="C00000"/>
                </a:solidFill>
              </a:rPr>
              <a:t>family beds</a:t>
            </a:r>
            <a:r>
              <a:rPr lang="en-US" dirty="0" smtClean="0"/>
              <a:t> </a:t>
            </a:r>
            <a:r>
              <a:rPr lang="en-US" i="1" dirty="0" smtClean="0">
                <a:solidFill>
                  <a:srgbClr val="00B0F0"/>
                </a:solidFill>
              </a:rPr>
              <a:t>(Column M) </a:t>
            </a:r>
            <a:r>
              <a:rPr lang="en-US" dirty="0" smtClean="0"/>
              <a:t>and </a:t>
            </a:r>
            <a:r>
              <a:rPr lang="en-US" b="1" dirty="0" smtClean="0">
                <a:solidFill>
                  <a:srgbClr val="C00000"/>
                </a:solidFill>
              </a:rPr>
              <a:t>family units</a:t>
            </a:r>
            <a:r>
              <a:rPr lang="en-US" dirty="0" smtClean="0"/>
              <a:t>. </a:t>
            </a:r>
            <a:r>
              <a:rPr lang="en-US" i="1" dirty="0" smtClean="0">
                <a:solidFill>
                  <a:srgbClr val="00B0F0"/>
                </a:solidFill>
              </a:rPr>
              <a:t>(Column L)</a:t>
            </a:r>
            <a:endParaRPr lang="en-US" i="1" dirty="0">
              <a:solidFill>
                <a:srgbClr val="00B0F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382327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544669" cy="1073712"/>
          </a:xfrm>
        </p:spPr>
        <p:txBody>
          <a:bodyPr>
            <a:normAutofit/>
          </a:bodyPr>
          <a:lstStyle/>
          <a:p>
            <a:r>
              <a:rPr lang="en-US" sz="3600" b="1" dirty="0" smtClean="0"/>
              <a:t>Households with Only Children</a:t>
            </a:r>
            <a:endParaRPr lang="en-US" sz="3600" b="1" dirty="0"/>
          </a:p>
        </p:txBody>
      </p:sp>
      <p:sp>
        <p:nvSpPr>
          <p:cNvPr id="3" name="Content Placeholder 2"/>
          <p:cNvSpPr>
            <a:spLocks noGrp="1"/>
          </p:cNvSpPr>
          <p:nvPr>
            <p:ph idx="1"/>
          </p:nvPr>
        </p:nvSpPr>
        <p:spPr/>
        <p:txBody>
          <a:bodyPr/>
          <a:lstStyle/>
          <a:p>
            <a:r>
              <a:rPr lang="en-US" b="1" dirty="0" smtClean="0">
                <a:solidFill>
                  <a:srgbClr val="C00000"/>
                </a:solidFill>
              </a:rPr>
              <a:t>Unaccompanied Children Only beds </a:t>
            </a:r>
            <a:r>
              <a:rPr lang="en-US" dirty="0" smtClean="0"/>
              <a:t>are handled the same as single beds. However, they are recorded in their own column. </a:t>
            </a:r>
          </a:p>
          <a:p>
            <a:r>
              <a:rPr lang="en-US" dirty="0" smtClean="0"/>
              <a:t>Beds and units include one-child households, multi-child households, and other configurations composed of only children under the age of 18. </a:t>
            </a:r>
            <a:r>
              <a:rPr lang="en-US" i="1" dirty="0" smtClean="0">
                <a:solidFill>
                  <a:srgbClr val="00B0F0"/>
                </a:solidFill>
              </a:rPr>
              <a:t>(Column N)  </a:t>
            </a:r>
          </a:p>
          <a:p>
            <a:pPr lvl="1"/>
            <a:r>
              <a:rPr lang="en-US" dirty="0" smtClean="0"/>
              <a:t>Count the number of beds that are available year-round and write down that number in the column.</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064163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402626" cy="996438"/>
          </a:xfrm>
        </p:spPr>
        <p:txBody>
          <a:bodyPr>
            <a:normAutofit/>
          </a:bodyPr>
          <a:lstStyle/>
          <a:p>
            <a:r>
              <a:rPr lang="en-US" sz="3600" b="1" dirty="0" smtClean="0"/>
              <a:t>Total Year Round Beds</a:t>
            </a:r>
            <a:endParaRPr lang="en-US" sz="3600" b="1" dirty="0"/>
          </a:p>
        </p:txBody>
      </p:sp>
      <p:sp>
        <p:nvSpPr>
          <p:cNvPr id="3" name="Content Placeholder 2"/>
          <p:cNvSpPr>
            <a:spLocks noGrp="1"/>
          </p:cNvSpPr>
          <p:nvPr>
            <p:ph idx="1"/>
          </p:nvPr>
        </p:nvSpPr>
        <p:spPr/>
        <p:txBody>
          <a:bodyPr/>
          <a:lstStyle/>
          <a:p>
            <a:r>
              <a:rPr lang="en-US" dirty="0" smtClean="0"/>
              <a:t>The </a:t>
            </a:r>
            <a:r>
              <a:rPr lang="en-US" b="1" dirty="0" smtClean="0">
                <a:solidFill>
                  <a:srgbClr val="C00000"/>
                </a:solidFill>
              </a:rPr>
              <a:t>Total Year Round Beds </a:t>
            </a:r>
            <a:r>
              <a:rPr lang="en-US" i="1" dirty="0" smtClean="0">
                <a:solidFill>
                  <a:srgbClr val="00B0F0"/>
                </a:solidFill>
              </a:rPr>
              <a:t>(Column O) </a:t>
            </a:r>
            <a:r>
              <a:rPr lang="en-US" dirty="0" smtClean="0"/>
              <a:t>for any project is:</a:t>
            </a:r>
          </a:p>
          <a:p>
            <a:pPr lvl="1"/>
            <a:r>
              <a:rPr lang="en-US" dirty="0" smtClean="0"/>
              <a:t>The number of </a:t>
            </a:r>
            <a:r>
              <a:rPr lang="en-US" b="1" dirty="0" smtClean="0">
                <a:solidFill>
                  <a:srgbClr val="C00000"/>
                </a:solidFill>
              </a:rPr>
              <a:t>family beds </a:t>
            </a:r>
            <a:r>
              <a:rPr lang="en-US" i="1" dirty="0" smtClean="0">
                <a:solidFill>
                  <a:srgbClr val="00B0F0"/>
                </a:solidFill>
              </a:rPr>
              <a:t>(Column K) </a:t>
            </a:r>
            <a:r>
              <a:rPr lang="en-US" dirty="0" smtClean="0"/>
              <a:t>plus (+)</a:t>
            </a:r>
          </a:p>
          <a:p>
            <a:pPr lvl="1"/>
            <a:r>
              <a:rPr lang="en-US" dirty="0" smtClean="0"/>
              <a:t>The number of </a:t>
            </a:r>
            <a:r>
              <a:rPr lang="en-US" b="1" dirty="0" smtClean="0">
                <a:solidFill>
                  <a:srgbClr val="C00000"/>
                </a:solidFill>
              </a:rPr>
              <a:t>individual beds</a:t>
            </a:r>
            <a:r>
              <a:rPr lang="en-US" dirty="0" smtClean="0"/>
              <a:t> </a:t>
            </a:r>
            <a:r>
              <a:rPr lang="en-US" i="1" dirty="0" smtClean="0">
                <a:solidFill>
                  <a:srgbClr val="00B0F0"/>
                </a:solidFill>
              </a:rPr>
              <a:t>(Column M) </a:t>
            </a:r>
            <a:r>
              <a:rPr lang="en-US" dirty="0" smtClean="0"/>
              <a:t>plus (+)</a:t>
            </a:r>
          </a:p>
          <a:p>
            <a:pPr lvl="1"/>
            <a:r>
              <a:rPr lang="en-US" dirty="0" smtClean="0"/>
              <a:t>The number of </a:t>
            </a:r>
            <a:r>
              <a:rPr lang="en-US" b="1" dirty="0" smtClean="0">
                <a:solidFill>
                  <a:srgbClr val="C00000"/>
                </a:solidFill>
              </a:rPr>
              <a:t>unaccompanied children only beds </a:t>
            </a:r>
            <a:r>
              <a:rPr lang="en-US" i="1" dirty="0" smtClean="0">
                <a:solidFill>
                  <a:srgbClr val="00B0F0"/>
                </a:solidFill>
              </a:rPr>
              <a:t>(Column N).</a:t>
            </a:r>
          </a:p>
          <a:p>
            <a:pPr marL="274320" lvl="1" indent="0">
              <a:buNone/>
            </a:pPr>
            <a:endParaRPr lang="en-US" dirty="0" smtClean="0"/>
          </a:p>
          <a:p>
            <a:r>
              <a:rPr lang="en-US" dirty="0" smtClean="0"/>
              <a:t>The </a:t>
            </a:r>
            <a:r>
              <a:rPr lang="en-US" b="1" dirty="0" smtClean="0">
                <a:solidFill>
                  <a:srgbClr val="C00000"/>
                </a:solidFill>
              </a:rPr>
              <a:t>Total Year Round Beds </a:t>
            </a:r>
            <a:r>
              <a:rPr lang="en-US" i="1" dirty="0" smtClean="0">
                <a:solidFill>
                  <a:srgbClr val="00B0F0"/>
                </a:solidFill>
              </a:rPr>
              <a:t>(Column O) </a:t>
            </a:r>
            <a:r>
              <a:rPr lang="en-US" dirty="0" smtClean="0"/>
              <a:t>is one of the numbers used to determine a project’s </a:t>
            </a:r>
            <a:r>
              <a:rPr lang="en-US" b="1" dirty="0" smtClean="0">
                <a:solidFill>
                  <a:srgbClr val="C00000"/>
                </a:solidFill>
              </a:rPr>
              <a:t>utilization rate</a:t>
            </a:r>
            <a:r>
              <a:rPr lang="en-US" dirty="0" smtClean="0"/>
              <a:t>. </a:t>
            </a:r>
            <a:r>
              <a:rPr lang="en-US" i="1" dirty="0" smtClean="0">
                <a:solidFill>
                  <a:srgbClr val="00B0F0"/>
                </a:solidFill>
              </a:rPr>
              <a:t>(Column AJ)</a:t>
            </a:r>
            <a:endParaRPr lang="en-US" i="1" dirty="0">
              <a:solidFill>
                <a:srgbClr val="00B0F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012917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95" y="484632"/>
            <a:ext cx="9428827" cy="1331289"/>
          </a:xfrm>
        </p:spPr>
        <p:txBody>
          <a:bodyPr>
            <a:normAutofit/>
          </a:bodyPr>
          <a:lstStyle/>
          <a:p>
            <a:r>
              <a:rPr lang="en-US" sz="3600" b="1" dirty="0" smtClean="0"/>
              <a:t>What is the housing inventory chart?</a:t>
            </a:r>
            <a:endParaRPr lang="en-US" sz="3600" b="1" dirty="0"/>
          </a:p>
        </p:txBody>
      </p:sp>
      <p:sp>
        <p:nvSpPr>
          <p:cNvPr id="3" name="Content Placeholder 2"/>
          <p:cNvSpPr>
            <a:spLocks noGrp="1"/>
          </p:cNvSpPr>
          <p:nvPr>
            <p:ph idx="1"/>
          </p:nvPr>
        </p:nvSpPr>
        <p:spPr>
          <a:xfrm>
            <a:off x="461639" y="1815921"/>
            <a:ext cx="10866268" cy="4597758"/>
          </a:xfrm>
        </p:spPr>
        <p:txBody>
          <a:bodyPr>
            <a:normAutofit/>
          </a:bodyPr>
          <a:lstStyle/>
          <a:p>
            <a:r>
              <a:rPr lang="en-US" dirty="0" smtClean="0"/>
              <a:t>The Housing Inventory Chart (HIC) is a complete list (or inventory) of beds and units dedicated to serving people experiencing homelessness in a community. </a:t>
            </a:r>
            <a:endParaRPr lang="en-US" dirty="0"/>
          </a:p>
          <a:p>
            <a:r>
              <a:rPr lang="en-US" dirty="0" smtClean="0"/>
              <a:t>There are specific sections of the chart for each of the following project types:</a:t>
            </a:r>
          </a:p>
          <a:p>
            <a:pPr lvl="1"/>
            <a:r>
              <a:rPr lang="en-US" dirty="0" smtClean="0">
                <a:solidFill>
                  <a:srgbClr val="C00000"/>
                </a:solidFill>
              </a:rPr>
              <a:t>Emergency Shelter Programs (ES) – including Motel Voucher Programs</a:t>
            </a:r>
          </a:p>
          <a:p>
            <a:pPr lvl="1"/>
            <a:r>
              <a:rPr lang="en-US" dirty="0" smtClean="0">
                <a:solidFill>
                  <a:srgbClr val="C00000"/>
                </a:solidFill>
              </a:rPr>
              <a:t>Transitional Housing (TH)</a:t>
            </a:r>
          </a:p>
          <a:p>
            <a:pPr lvl="1"/>
            <a:r>
              <a:rPr lang="en-US" dirty="0">
                <a:solidFill>
                  <a:srgbClr val="C00000"/>
                </a:solidFill>
              </a:rPr>
              <a:t>Safe </a:t>
            </a:r>
            <a:r>
              <a:rPr lang="en-US" dirty="0" smtClean="0">
                <a:solidFill>
                  <a:srgbClr val="C00000"/>
                </a:solidFill>
              </a:rPr>
              <a:t>Havens (SH)</a:t>
            </a:r>
            <a:endParaRPr lang="en-US" dirty="0">
              <a:solidFill>
                <a:srgbClr val="C00000"/>
              </a:solidFill>
            </a:endParaRPr>
          </a:p>
          <a:p>
            <a:pPr lvl="1"/>
            <a:r>
              <a:rPr lang="en-US" dirty="0" smtClean="0">
                <a:solidFill>
                  <a:srgbClr val="C00000"/>
                </a:solidFill>
              </a:rPr>
              <a:t>Permanent Housing (PH)</a:t>
            </a:r>
          </a:p>
          <a:p>
            <a:pPr lvl="2"/>
            <a:r>
              <a:rPr lang="en-US" dirty="0">
                <a:solidFill>
                  <a:srgbClr val="C00000"/>
                </a:solidFill>
              </a:rPr>
              <a:t>Permanent Supportive </a:t>
            </a:r>
            <a:r>
              <a:rPr lang="en-US" dirty="0" smtClean="0">
                <a:solidFill>
                  <a:srgbClr val="C00000"/>
                </a:solidFill>
              </a:rPr>
              <a:t>Housing (PSH)</a:t>
            </a:r>
          </a:p>
          <a:p>
            <a:pPr lvl="2"/>
            <a:r>
              <a:rPr lang="en-US" dirty="0" smtClean="0">
                <a:solidFill>
                  <a:srgbClr val="C00000"/>
                </a:solidFill>
              </a:rPr>
              <a:t>Rapid Re-Housing (RRH)</a:t>
            </a:r>
          </a:p>
          <a:p>
            <a:pPr lvl="2"/>
            <a:r>
              <a:rPr lang="en-US" dirty="0" smtClean="0">
                <a:solidFill>
                  <a:srgbClr val="C00000"/>
                </a:solidFill>
              </a:rPr>
              <a:t>Other PH (OPH) – including PH: Housing with Services and PH: Housing Only </a:t>
            </a:r>
          </a:p>
          <a:p>
            <a:r>
              <a:rPr lang="en-US" dirty="0" smtClean="0"/>
              <a:t>The chart is required for the HUD Continuum of Care Competitive Application for and the Emergency Solutions Grant (ESG) administered by the WI Division of Energy, Housing, &amp; Community Resources (DEHCR).</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792082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544669" cy="847018"/>
          </a:xfrm>
        </p:spPr>
        <p:txBody>
          <a:bodyPr>
            <a:normAutofit/>
          </a:bodyPr>
          <a:lstStyle/>
          <a:p>
            <a:r>
              <a:rPr lang="en-US" sz="3600" b="1" dirty="0" smtClean="0"/>
              <a:t>Bed Type (ES) and TH Unit Type **NEW**</a:t>
            </a:r>
            <a:endParaRPr lang="en-US" sz="3600" b="1" dirty="0"/>
          </a:p>
        </p:txBody>
      </p:sp>
      <p:sp>
        <p:nvSpPr>
          <p:cNvPr id="3" name="Content Placeholder 2"/>
          <p:cNvSpPr>
            <a:spLocks noGrp="1"/>
          </p:cNvSpPr>
          <p:nvPr>
            <p:ph idx="1"/>
          </p:nvPr>
        </p:nvSpPr>
        <p:spPr>
          <a:xfrm>
            <a:off x="1069848" y="1624614"/>
            <a:ext cx="10058400" cy="4547586"/>
          </a:xfrm>
        </p:spPr>
        <p:txBody>
          <a:bodyPr>
            <a:normAutofit/>
          </a:bodyPr>
          <a:lstStyle/>
          <a:p>
            <a:r>
              <a:rPr lang="en-US" b="1" dirty="0" smtClean="0">
                <a:solidFill>
                  <a:srgbClr val="C00000"/>
                </a:solidFill>
              </a:rPr>
              <a:t>Bed Type </a:t>
            </a:r>
            <a:r>
              <a:rPr lang="en-US" dirty="0" smtClean="0"/>
              <a:t>–describes the type of beds offered by emergency shelter projects according to the following:</a:t>
            </a:r>
          </a:p>
          <a:p>
            <a:pPr lvl="1"/>
            <a:r>
              <a:rPr lang="en-US" b="1" dirty="0" smtClean="0"/>
              <a:t>Facility-based:  </a:t>
            </a:r>
            <a:r>
              <a:rPr lang="en-US" dirty="0" smtClean="0"/>
              <a:t>Beds (including cots or mats) located in a residential homeless assistance facility dedicated for use by persons who are homeless</a:t>
            </a:r>
          </a:p>
          <a:p>
            <a:pPr lvl="1"/>
            <a:r>
              <a:rPr lang="en-US" b="1" dirty="0" smtClean="0"/>
              <a:t>Voucher:  </a:t>
            </a:r>
            <a:r>
              <a:rPr lang="en-US" dirty="0" smtClean="0"/>
              <a:t>Beds located in a hotel or motel and made available by the homeless assistance project through vouchers or other forms of payment</a:t>
            </a:r>
          </a:p>
          <a:p>
            <a:pPr lvl="1"/>
            <a:r>
              <a:rPr lang="en-US" b="1" dirty="0" smtClean="0"/>
              <a:t>Other:  </a:t>
            </a:r>
            <a:r>
              <a:rPr lang="en-US" dirty="0" smtClean="0"/>
              <a:t>Beds located in a church or other facility not dedicated for use by persons who are homeless</a:t>
            </a:r>
          </a:p>
          <a:p>
            <a:pPr lvl="2"/>
            <a:endParaRPr lang="en-US" b="1" dirty="0" smtClean="0"/>
          </a:p>
          <a:p>
            <a:r>
              <a:rPr lang="en-US" b="1" dirty="0" smtClean="0">
                <a:solidFill>
                  <a:srgbClr val="C00000"/>
                </a:solidFill>
              </a:rPr>
              <a:t>TH Unit Type </a:t>
            </a:r>
            <a:r>
              <a:rPr lang="en-US" dirty="0" smtClean="0"/>
              <a:t>– describes the types of beds and units offered by transitional housing projects according to the following: </a:t>
            </a:r>
          </a:p>
          <a:p>
            <a:pPr lvl="1"/>
            <a:r>
              <a:rPr lang="en-US" b="1" dirty="0" smtClean="0"/>
              <a:t>Single Site:  </a:t>
            </a:r>
            <a:r>
              <a:rPr lang="en-US" dirty="0" smtClean="0"/>
              <a:t>Beds and units that are located on a single site (e.g. congregate or project-based)</a:t>
            </a:r>
            <a:endParaRPr lang="en-US" b="1" dirty="0" smtClean="0"/>
          </a:p>
          <a:p>
            <a:pPr lvl="1"/>
            <a:r>
              <a:rPr lang="en-US" b="1" dirty="0" smtClean="0"/>
              <a:t>Multiple Sites:  </a:t>
            </a:r>
            <a:r>
              <a:rPr lang="en-US" dirty="0" smtClean="0"/>
              <a:t>Beds and units that are located in multiple sites (e.g. scattered-site or clustered)</a:t>
            </a:r>
            <a:endParaRPr lang="en-US"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04065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597935" cy="1157737"/>
          </a:xfrm>
        </p:spPr>
        <p:txBody>
          <a:bodyPr>
            <a:normAutofit/>
          </a:bodyPr>
          <a:lstStyle/>
          <a:p>
            <a:r>
              <a:rPr lang="en-US" sz="3600" b="1" dirty="0" smtClean="0"/>
              <a:t>Dedicated Beds</a:t>
            </a:r>
            <a:endParaRPr lang="en-US" sz="3600" b="1" dirty="0"/>
          </a:p>
        </p:txBody>
      </p:sp>
      <p:sp>
        <p:nvSpPr>
          <p:cNvPr id="3" name="Content Placeholder 2"/>
          <p:cNvSpPr>
            <a:spLocks noGrp="1"/>
          </p:cNvSpPr>
          <p:nvPr>
            <p:ph idx="1"/>
          </p:nvPr>
        </p:nvSpPr>
        <p:spPr>
          <a:xfrm>
            <a:off x="1069848" y="1811045"/>
            <a:ext cx="10058400" cy="4361155"/>
          </a:xfrm>
        </p:spPr>
        <p:txBody>
          <a:bodyPr/>
          <a:lstStyle/>
          <a:p>
            <a:r>
              <a:rPr lang="en-US" dirty="0" smtClean="0"/>
              <a:t>There are three types of dedicated beds on the Housing Inventory Chart (HIC).</a:t>
            </a:r>
          </a:p>
          <a:p>
            <a:pPr lvl="1"/>
            <a:r>
              <a:rPr lang="en-US" b="1" dirty="0" smtClean="0">
                <a:solidFill>
                  <a:srgbClr val="C00000"/>
                </a:solidFill>
              </a:rPr>
              <a:t>Chronically Homeless </a:t>
            </a:r>
            <a:r>
              <a:rPr lang="en-US" dirty="0" smtClean="0"/>
              <a:t>–</a:t>
            </a:r>
            <a:r>
              <a:rPr lang="en-US" dirty="0" smtClean="0">
                <a:solidFill>
                  <a:srgbClr val="C00000"/>
                </a:solidFill>
              </a:rPr>
              <a:t> </a:t>
            </a:r>
            <a:r>
              <a:rPr lang="en-US" dirty="0" smtClean="0"/>
              <a:t>Permanent Supportive Housing only </a:t>
            </a:r>
            <a:r>
              <a:rPr lang="en-US" i="1" dirty="0" smtClean="0">
                <a:solidFill>
                  <a:srgbClr val="00B0F0"/>
                </a:solidFill>
              </a:rPr>
              <a:t>(</a:t>
            </a:r>
            <a:r>
              <a:rPr lang="en-US" i="1" dirty="0">
                <a:solidFill>
                  <a:srgbClr val="00B0F0"/>
                </a:solidFill>
              </a:rPr>
              <a:t>Column </a:t>
            </a:r>
            <a:r>
              <a:rPr lang="en-US" i="1" dirty="0" smtClean="0">
                <a:solidFill>
                  <a:srgbClr val="00B0F0"/>
                </a:solidFill>
              </a:rPr>
              <a:t>V)</a:t>
            </a:r>
            <a:endParaRPr lang="en-US" i="1" dirty="0">
              <a:solidFill>
                <a:srgbClr val="00B0F0"/>
              </a:solidFill>
            </a:endParaRPr>
          </a:p>
          <a:p>
            <a:pPr lvl="1"/>
            <a:r>
              <a:rPr lang="en-US" b="1" dirty="0" smtClean="0">
                <a:solidFill>
                  <a:srgbClr val="C00000"/>
                </a:solidFill>
              </a:rPr>
              <a:t>Homeless Veteran </a:t>
            </a:r>
            <a:r>
              <a:rPr lang="en-US" i="1" dirty="0" smtClean="0">
                <a:solidFill>
                  <a:srgbClr val="00B0F0"/>
                </a:solidFill>
              </a:rPr>
              <a:t>(Column W)</a:t>
            </a:r>
            <a:endParaRPr lang="en-US" i="1" dirty="0">
              <a:solidFill>
                <a:srgbClr val="00B0F0"/>
              </a:solidFill>
            </a:endParaRPr>
          </a:p>
          <a:p>
            <a:pPr lvl="1"/>
            <a:r>
              <a:rPr lang="en-US" b="1" dirty="0" smtClean="0">
                <a:solidFill>
                  <a:srgbClr val="C00000"/>
                </a:solidFill>
              </a:rPr>
              <a:t>Homeless Youth </a:t>
            </a:r>
            <a:r>
              <a:rPr lang="en-US" i="1" dirty="0" smtClean="0">
                <a:solidFill>
                  <a:srgbClr val="00B0F0"/>
                </a:solidFill>
              </a:rPr>
              <a:t>(Column X)</a:t>
            </a:r>
          </a:p>
          <a:p>
            <a:r>
              <a:rPr lang="en-US" dirty="0" smtClean="0"/>
              <a:t>Each project must identify the number of beds dedicated to each subpopulation. </a:t>
            </a:r>
          </a:p>
          <a:p>
            <a:r>
              <a:rPr lang="en-US" dirty="0" smtClean="0"/>
              <a:t>This number can be equal or less than the </a:t>
            </a:r>
            <a:r>
              <a:rPr lang="en-US" b="1" dirty="0" smtClean="0">
                <a:solidFill>
                  <a:srgbClr val="C00000"/>
                </a:solidFill>
              </a:rPr>
              <a:t>Total Year Round Beds</a:t>
            </a:r>
            <a:r>
              <a:rPr lang="en-US" dirty="0" smtClean="0"/>
              <a:t>. </a:t>
            </a:r>
            <a:r>
              <a:rPr lang="en-US" i="1" dirty="0" smtClean="0">
                <a:solidFill>
                  <a:srgbClr val="00B0F0"/>
                </a:solidFill>
              </a:rPr>
              <a:t>(Column O)</a:t>
            </a:r>
            <a:endParaRPr lang="en-US" i="1" dirty="0">
              <a:solidFill>
                <a:srgbClr val="00B0F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415157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455892" cy="918040"/>
          </a:xfrm>
        </p:spPr>
        <p:txBody>
          <a:bodyPr>
            <a:normAutofit/>
          </a:bodyPr>
          <a:lstStyle/>
          <a:p>
            <a:r>
              <a:rPr lang="en-US" sz="3600" b="1" dirty="0" smtClean="0"/>
              <a:t>Chronically Homeless Beds</a:t>
            </a:r>
            <a:endParaRPr lang="en-US" sz="3600" b="1" dirty="0"/>
          </a:p>
        </p:txBody>
      </p:sp>
      <p:sp>
        <p:nvSpPr>
          <p:cNvPr id="3" name="Content Placeholder 2"/>
          <p:cNvSpPr>
            <a:spLocks noGrp="1"/>
          </p:cNvSpPr>
          <p:nvPr>
            <p:ph idx="1"/>
          </p:nvPr>
        </p:nvSpPr>
        <p:spPr>
          <a:xfrm>
            <a:off x="1069847" y="1721913"/>
            <a:ext cx="10240303" cy="4288270"/>
          </a:xfrm>
        </p:spPr>
        <p:txBody>
          <a:bodyPr>
            <a:normAutofit/>
          </a:bodyPr>
          <a:lstStyle/>
          <a:p>
            <a:r>
              <a:rPr lang="en-US" dirty="0" smtClean="0"/>
              <a:t>In the Permanent Supportive Housing (PSH) section, projects must identify the number of beds dedicated to chronic homeless individuals and persons in families. </a:t>
            </a:r>
          </a:p>
          <a:p>
            <a:pPr lvl="1"/>
            <a:r>
              <a:rPr lang="en-US" dirty="0" smtClean="0"/>
              <a:t>A dedicated bed is a bed that must be filled by a chronically homeless person who qualifies for the project unless there are no chronically homeless persons located within the geographic area who qualify.</a:t>
            </a:r>
          </a:p>
          <a:p>
            <a:pPr lvl="1"/>
            <a:r>
              <a:rPr lang="en-US" dirty="0" smtClean="0"/>
              <a:t>The number of beds are recorded in </a:t>
            </a:r>
            <a:r>
              <a:rPr lang="en-US" b="1" dirty="0" smtClean="0">
                <a:solidFill>
                  <a:srgbClr val="C00000"/>
                </a:solidFill>
              </a:rPr>
              <a:t>Dedicated Chronic Homeless Beds </a:t>
            </a:r>
            <a:r>
              <a:rPr lang="en-US" dirty="0" smtClean="0"/>
              <a:t>column. </a:t>
            </a:r>
            <a:r>
              <a:rPr lang="en-US" i="1" dirty="0" smtClean="0">
                <a:solidFill>
                  <a:srgbClr val="00B0F0"/>
                </a:solidFill>
              </a:rPr>
              <a:t>(Column V)</a:t>
            </a:r>
          </a:p>
          <a:p>
            <a:pPr marL="0" indent="0">
              <a:buNone/>
            </a:pPr>
            <a:endParaRPr lang="en-US" dirty="0" smtClean="0"/>
          </a:p>
          <a:p>
            <a:r>
              <a:rPr lang="en-US" dirty="0" smtClean="0"/>
              <a:t>The number of beds for chronically homeless persons is a subset of the </a:t>
            </a:r>
            <a:r>
              <a:rPr lang="en-US" b="1" dirty="0" smtClean="0">
                <a:solidFill>
                  <a:srgbClr val="C00000"/>
                </a:solidFill>
              </a:rPr>
              <a:t>Total Year Round Beds</a:t>
            </a:r>
            <a:r>
              <a:rPr lang="en-US" dirty="0" smtClean="0"/>
              <a:t> </a:t>
            </a:r>
            <a:r>
              <a:rPr lang="en-US" i="1" dirty="0" smtClean="0">
                <a:solidFill>
                  <a:srgbClr val="00B0F0"/>
                </a:solidFill>
              </a:rPr>
              <a:t>(Column O). </a:t>
            </a:r>
          </a:p>
          <a:p>
            <a:pPr lvl="1"/>
            <a:r>
              <a:rPr lang="en-US" dirty="0" smtClean="0"/>
              <a:t>Therefore, </a:t>
            </a:r>
            <a:r>
              <a:rPr lang="en-US" dirty="0" smtClean="0">
                <a:solidFill>
                  <a:srgbClr val="00B0F0"/>
                </a:solidFill>
              </a:rPr>
              <a:t>Column V </a:t>
            </a:r>
            <a:r>
              <a:rPr lang="en-US" dirty="0" smtClean="0"/>
              <a:t>can be equal to or less than </a:t>
            </a:r>
            <a:r>
              <a:rPr lang="en-US" dirty="0" smtClean="0">
                <a:solidFill>
                  <a:srgbClr val="00B0F0"/>
                </a:solidFill>
              </a:rPr>
              <a:t>Column O</a:t>
            </a:r>
            <a:r>
              <a:rPr lang="en-US" dirty="0" smtClean="0"/>
              <a:t>. </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90863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473647" cy="996438"/>
          </a:xfrm>
        </p:spPr>
        <p:txBody>
          <a:bodyPr>
            <a:normAutofit/>
          </a:bodyPr>
          <a:lstStyle/>
          <a:p>
            <a:r>
              <a:rPr lang="en-US" sz="3600" b="1" dirty="0" smtClean="0"/>
              <a:t>Chronically Homeless Definition</a:t>
            </a:r>
            <a:endParaRPr lang="en-US" sz="3600" b="1" dirty="0"/>
          </a:p>
        </p:txBody>
      </p:sp>
      <p:sp>
        <p:nvSpPr>
          <p:cNvPr id="3" name="Content Placeholder 2"/>
          <p:cNvSpPr>
            <a:spLocks noGrp="1"/>
          </p:cNvSpPr>
          <p:nvPr>
            <p:ph idx="1"/>
          </p:nvPr>
        </p:nvSpPr>
        <p:spPr>
          <a:xfrm>
            <a:off x="1069848" y="1661375"/>
            <a:ext cx="10058400" cy="4845675"/>
          </a:xfrm>
        </p:spPr>
        <p:txBody>
          <a:bodyPr>
            <a:normAutofit lnSpcReduction="10000"/>
          </a:bodyPr>
          <a:lstStyle/>
          <a:p>
            <a:r>
              <a:rPr lang="en-US" dirty="0" smtClean="0"/>
              <a:t>Chronically Homeless Individual</a:t>
            </a:r>
          </a:p>
          <a:p>
            <a:pPr lvl="1"/>
            <a:r>
              <a:rPr lang="en-US" dirty="0" smtClean="0"/>
              <a:t>An adult individual (18+) with a disability who has been homeless on four separate occasions in three years (totaling 12 months or more), or who has been continuously homeless for one year or more. </a:t>
            </a:r>
          </a:p>
          <a:p>
            <a:r>
              <a:rPr lang="en-US" dirty="0" smtClean="0"/>
              <a:t>Chronically Homeless Family</a:t>
            </a:r>
          </a:p>
          <a:p>
            <a:pPr lvl="1"/>
            <a:r>
              <a:rPr lang="en-US" dirty="0" smtClean="0"/>
              <a:t>A family with at least one adult individual (18+) </a:t>
            </a:r>
            <a:r>
              <a:rPr lang="en-US" dirty="0"/>
              <a:t>with a disability who has been homeless on four separate occasions in three years (totaling 12 months or more), or who has been continuously homeless for one year or more. </a:t>
            </a:r>
          </a:p>
          <a:p>
            <a:r>
              <a:rPr lang="en-US" dirty="0" smtClean="0"/>
              <a:t>Homeless</a:t>
            </a:r>
          </a:p>
          <a:p>
            <a:pPr lvl="1"/>
            <a:r>
              <a:rPr lang="en-US" dirty="0" smtClean="0"/>
              <a:t>Sleeping in a place not meant for human habitation (e.g. living on the streets) and/or in an emergency shelter or safe haven during that time.</a:t>
            </a:r>
          </a:p>
          <a:p>
            <a:r>
              <a:rPr lang="en-US" dirty="0" smtClean="0"/>
              <a:t>Disability</a:t>
            </a:r>
          </a:p>
          <a:p>
            <a:pPr lvl="1"/>
            <a:r>
              <a:rPr lang="en-US" dirty="0" smtClean="0"/>
              <a:t>A condition that is expected to be long-continuing or indefinite; substantially impedes the individual’s ability to live independently; could be improved; and is a physical, mental, or emotional impairment (including impairment caused by alcohol or drug abuse, post traumatic stress disorder, or brain injury), or developmental disability, or HIV/AIDS.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0296945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81" y="310876"/>
            <a:ext cx="9365940" cy="918040"/>
          </a:xfrm>
        </p:spPr>
        <p:txBody>
          <a:bodyPr>
            <a:normAutofit/>
          </a:bodyPr>
          <a:lstStyle/>
          <a:p>
            <a:r>
              <a:rPr lang="en-US" sz="3600" b="1" dirty="0" smtClean="0"/>
              <a:t>Dedicated Homeless veteran Beds **NEW**</a:t>
            </a:r>
            <a:endParaRPr lang="en-US" sz="3600" b="1" dirty="0"/>
          </a:p>
        </p:txBody>
      </p:sp>
      <p:sp>
        <p:nvSpPr>
          <p:cNvPr id="3" name="Content Placeholder 2"/>
          <p:cNvSpPr>
            <a:spLocks noGrp="1"/>
          </p:cNvSpPr>
          <p:nvPr>
            <p:ph idx="1"/>
          </p:nvPr>
        </p:nvSpPr>
        <p:spPr>
          <a:xfrm>
            <a:off x="462381" y="1721913"/>
            <a:ext cx="10847769" cy="4288270"/>
          </a:xfrm>
        </p:spPr>
        <p:txBody>
          <a:bodyPr>
            <a:normAutofit/>
          </a:bodyPr>
          <a:lstStyle/>
          <a:p>
            <a:r>
              <a:rPr lang="en-US" dirty="0" smtClean="0"/>
              <a:t>All projects must identify the number of beds dedicated to house homeless veterans and their families.  </a:t>
            </a:r>
          </a:p>
          <a:p>
            <a:pPr lvl="1"/>
            <a:r>
              <a:rPr lang="en-US" dirty="0" smtClean="0"/>
              <a:t>A dedicated bed is a bed that must be filled by a homeless veterans and their families who qualifies for the project unless there are no homeless veterans and their families located within the geographic area who qualify.</a:t>
            </a:r>
          </a:p>
          <a:p>
            <a:pPr lvl="1"/>
            <a:r>
              <a:rPr lang="en-US" dirty="0" smtClean="0"/>
              <a:t>The number of beds are recorded in </a:t>
            </a:r>
            <a:r>
              <a:rPr lang="en-US" b="1" dirty="0" smtClean="0">
                <a:solidFill>
                  <a:srgbClr val="C00000"/>
                </a:solidFill>
              </a:rPr>
              <a:t>Dedicated Homeless Veteran Beds </a:t>
            </a:r>
            <a:r>
              <a:rPr lang="en-US" dirty="0" smtClean="0"/>
              <a:t>column. </a:t>
            </a:r>
            <a:r>
              <a:rPr lang="en-US" i="1" dirty="0" smtClean="0">
                <a:solidFill>
                  <a:srgbClr val="00B0F0"/>
                </a:solidFill>
              </a:rPr>
              <a:t>(Column W)</a:t>
            </a:r>
          </a:p>
          <a:p>
            <a:pPr marL="0" indent="0">
              <a:buNone/>
            </a:pPr>
            <a:endParaRPr lang="en-US" dirty="0" smtClean="0"/>
          </a:p>
          <a:p>
            <a:r>
              <a:rPr lang="en-US" dirty="0" smtClean="0"/>
              <a:t>The number of beds for homeless veterans and their families is a subset of the </a:t>
            </a:r>
            <a:r>
              <a:rPr lang="en-US" b="1" dirty="0" smtClean="0">
                <a:solidFill>
                  <a:srgbClr val="C00000"/>
                </a:solidFill>
              </a:rPr>
              <a:t>Total Year Round Beds</a:t>
            </a:r>
            <a:r>
              <a:rPr lang="en-US" dirty="0" smtClean="0"/>
              <a:t> </a:t>
            </a:r>
            <a:r>
              <a:rPr lang="en-US" i="1" dirty="0" smtClean="0">
                <a:solidFill>
                  <a:srgbClr val="00B0F0"/>
                </a:solidFill>
              </a:rPr>
              <a:t>(Column O). </a:t>
            </a:r>
          </a:p>
          <a:p>
            <a:pPr lvl="1"/>
            <a:r>
              <a:rPr lang="en-US" dirty="0" smtClean="0"/>
              <a:t>Therefore, </a:t>
            </a:r>
            <a:r>
              <a:rPr lang="en-US" dirty="0" smtClean="0">
                <a:solidFill>
                  <a:srgbClr val="00B0F0"/>
                </a:solidFill>
              </a:rPr>
              <a:t>Column W </a:t>
            </a:r>
            <a:r>
              <a:rPr lang="en-US" dirty="0" smtClean="0"/>
              <a:t>can be equal to or less than </a:t>
            </a:r>
            <a:r>
              <a:rPr lang="en-US" dirty="0" smtClean="0">
                <a:solidFill>
                  <a:srgbClr val="00B0F0"/>
                </a:solidFill>
              </a:rPr>
              <a:t>Column O</a:t>
            </a:r>
            <a:r>
              <a:rPr lang="en-US" dirty="0" smtClean="0"/>
              <a:t>. </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754119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81" y="310876"/>
            <a:ext cx="9365940" cy="918040"/>
          </a:xfrm>
        </p:spPr>
        <p:txBody>
          <a:bodyPr>
            <a:normAutofit/>
          </a:bodyPr>
          <a:lstStyle/>
          <a:p>
            <a:r>
              <a:rPr lang="en-US" sz="3600" b="1" dirty="0" smtClean="0"/>
              <a:t>Dedicated Homeless Youth Beds **NEW**</a:t>
            </a:r>
            <a:endParaRPr lang="en-US" sz="3600" b="1" dirty="0"/>
          </a:p>
        </p:txBody>
      </p:sp>
      <p:sp>
        <p:nvSpPr>
          <p:cNvPr id="3" name="Content Placeholder 2"/>
          <p:cNvSpPr>
            <a:spLocks noGrp="1"/>
          </p:cNvSpPr>
          <p:nvPr>
            <p:ph idx="1"/>
          </p:nvPr>
        </p:nvSpPr>
        <p:spPr>
          <a:xfrm>
            <a:off x="462381" y="1482570"/>
            <a:ext cx="10847769" cy="4856085"/>
          </a:xfrm>
        </p:spPr>
        <p:txBody>
          <a:bodyPr>
            <a:normAutofit fontScale="92500" lnSpcReduction="10000"/>
          </a:bodyPr>
          <a:lstStyle/>
          <a:p>
            <a:r>
              <a:rPr lang="en-US" dirty="0" smtClean="0"/>
              <a:t>All projects must identify the number of beds dedicated to house homeless youth (including parenting youth and unaccompanied youth).</a:t>
            </a:r>
          </a:p>
          <a:p>
            <a:pPr lvl="1"/>
            <a:r>
              <a:rPr lang="en-US" dirty="0" smtClean="0"/>
              <a:t>A dedicated bed is a bed that must be filled by a homeless youth who qualifies for the project unless there are no homeless youth located within the geographic area who qualify.</a:t>
            </a:r>
          </a:p>
          <a:p>
            <a:pPr lvl="1"/>
            <a:r>
              <a:rPr lang="en-US" dirty="0" smtClean="0"/>
              <a:t>The number of beds are recorded in </a:t>
            </a:r>
            <a:r>
              <a:rPr lang="en-US" b="1" dirty="0" smtClean="0">
                <a:solidFill>
                  <a:srgbClr val="C00000"/>
                </a:solidFill>
              </a:rPr>
              <a:t>Dedicated Homeless Youth Beds </a:t>
            </a:r>
            <a:r>
              <a:rPr lang="en-US" dirty="0" smtClean="0"/>
              <a:t>column. </a:t>
            </a:r>
            <a:r>
              <a:rPr lang="en-US" i="1" dirty="0" smtClean="0">
                <a:solidFill>
                  <a:srgbClr val="00B0F0"/>
                </a:solidFill>
              </a:rPr>
              <a:t>(Column X)</a:t>
            </a:r>
          </a:p>
          <a:p>
            <a:pPr lvl="1"/>
            <a:r>
              <a:rPr lang="en-US" dirty="0" smtClean="0"/>
              <a:t>The number of beds for homeless youth is a subset of the </a:t>
            </a:r>
            <a:r>
              <a:rPr lang="en-US" b="1" dirty="0" smtClean="0">
                <a:solidFill>
                  <a:srgbClr val="C00000"/>
                </a:solidFill>
              </a:rPr>
              <a:t>Total Year Round Beds</a:t>
            </a:r>
            <a:r>
              <a:rPr lang="en-US" dirty="0" smtClean="0"/>
              <a:t> </a:t>
            </a:r>
            <a:r>
              <a:rPr lang="en-US" i="1" dirty="0" smtClean="0">
                <a:solidFill>
                  <a:srgbClr val="00B0F0"/>
                </a:solidFill>
              </a:rPr>
              <a:t>(Column O). </a:t>
            </a:r>
          </a:p>
          <a:p>
            <a:pPr lvl="2"/>
            <a:r>
              <a:rPr lang="en-US" dirty="0" smtClean="0"/>
              <a:t>Therefore, </a:t>
            </a:r>
            <a:r>
              <a:rPr lang="en-US" dirty="0" smtClean="0">
                <a:solidFill>
                  <a:srgbClr val="00B0F0"/>
                </a:solidFill>
              </a:rPr>
              <a:t>Column X </a:t>
            </a:r>
            <a:r>
              <a:rPr lang="en-US" dirty="0" smtClean="0"/>
              <a:t>can be equal to or less than </a:t>
            </a:r>
            <a:r>
              <a:rPr lang="en-US" dirty="0" smtClean="0">
                <a:solidFill>
                  <a:srgbClr val="00B0F0"/>
                </a:solidFill>
              </a:rPr>
              <a:t>Column O</a:t>
            </a:r>
            <a:r>
              <a:rPr lang="en-US" dirty="0" smtClean="0"/>
              <a:t>. </a:t>
            </a:r>
          </a:p>
          <a:p>
            <a:endParaRPr lang="en-US" dirty="0" smtClean="0"/>
          </a:p>
          <a:p>
            <a:r>
              <a:rPr lang="en-US" dirty="0" smtClean="0"/>
              <a:t>In </a:t>
            </a:r>
            <a:r>
              <a:rPr lang="en-US" b="1" dirty="0" smtClean="0">
                <a:solidFill>
                  <a:srgbClr val="C00000"/>
                </a:solidFill>
              </a:rPr>
              <a:t>Youth Age Breakdown </a:t>
            </a:r>
            <a:r>
              <a:rPr lang="en-US" i="1" dirty="0" smtClean="0">
                <a:solidFill>
                  <a:srgbClr val="00B0F0"/>
                </a:solidFill>
              </a:rPr>
              <a:t>(Column Y)</a:t>
            </a:r>
            <a:r>
              <a:rPr lang="en-US" dirty="0" smtClean="0"/>
              <a:t>, all projects must also identify if the beds are dedicated to serve:</a:t>
            </a:r>
          </a:p>
          <a:p>
            <a:pPr lvl="1"/>
            <a:r>
              <a:rPr lang="en-US" dirty="0" smtClean="0"/>
              <a:t>Only children under 18, </a:t>
            </a:r>
          </a:p>
          <a:p>
            <a:pPr lvl="1"/>
            <a:r>
              <a:rPr lang="en-US" dirty="0" smtClean="0"/>
              <a:t>Only young adults ages 18-24, or </a:t>
            </a:r>
          </a:p>
          <a:p>
            <a:pPr lvl="1"/>
            <a:r>
              <a:rPr lang="en-US" dirty="0" smtClean="0"/>
              <a:t>Persons up to 24 (including children under 18 and young adults 18-24).</a:t>
            </a:r>
          </a:p>
          <a:p>
            <a:pPr lvl="1"/>
            <a:endParaRPr lang="en-US" dirty="0" smtClean="0"/>
          </a:p>
          <a:p>
            <a:r>
              <a:rPr lang="en-US" b="1" i="1" dirty="0" smtClean="0"/>
              <a:t>Note: </a:t>
            </a:r>
            <a:r>
              <a:rPr lang="en-US" dirty="0" smtClean="0"/>
              <a:t>if a project is intended to serve anyone up to 24, even if it has a earlier cutoff age (i.e. up to 21) that project should indicate that it serves </a:t>
            </a:r>
            <a:r>
              <a:rPr lang="en-US" u="sng" dirty="0" smtClean="0"/>
              <a:t>only young adults 18-24 </a:t>
            </a:r>
            <a:r>
              <a:rPr lang="en-US" dirty="0" smtClean="0"/>
              <a:t>or </a:t>
            </a:r>
            <a:r>
              <a:rPr lang="en-US" u="sng" dirty="0" smtClean="0"/>
              <a:t>persons up to 24</a:t>
            </a:r>
            <a:r>
              <a:rPr lang="en-US" dirty="0" smtClean="0"/>
              <a:t>, depending on the lower age limit of person the beds are dedicated to serve.</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94766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162929" cy="893407"/>
          </a:xfrm>
        </p:spPr>
        <p:txBody>
          <a:bodyPr>
            <a:normAutofit/>
          </a:bodyPr>
          <a:lstStyle/>
          <a:p>
            <a:r>
              <a:rPr lang="en-US" sz="3600" b="1" dirty="0" smtClean="0"/>
              <a:t>Seasonal Beds</a:t>
            </a:r>
            <a:endParaRPr lang="en-US" sz="3600" b="1" dirty="0"/>
          </a:p>
        </p:txBody>
      </p:sp>
      <p:sp>
        <p:nvSpPr>
          <p:cNvPr id="3" name="Content Placeholder 2"/>
          <p:cNvSpPr>
            <a:spLocks noGrp="1"/>
          </p:cNvSpPr>
          <p:nvPr>
            <p:ph idx="1"/>
          </p:nvPr>
        </p:nvSpPr>
        <p:spPr>
          <a:xfrm>
            <a:off x="1069848" y="1506828"/>
            <a:ext cx="10058400" cy="5009882"/>
          </a:xfrm>
        </p:spPr>
        <p:txBody>
          <a:bodyPr>
            <a:normAutofit/>
          </a:bodyPr>
          <a:lstStyle/>
          <a:p>
            <a:r>
              <a:rPr lang="en-US" dirty="0" smtClean="0"/>
              <a:t> </a:t>
            </a:r>
            <a:r>
              <a:rPr lang="en-US" b="1" dirty="0" smtClean="0">
                <a:solidFill>
                  <a:srgbClr val="C00000"/>
                </a:solidFill>
              </a:rPr>
              <a:t>Seasonal beds </a:t>
            </a:r>
            <a:r>
              <a:rPr lang="en-US" dirty="0" smtClean="0"/>
              <a:t>are emergency shelter beds that are only available for part of the year (i.e. winter-project or summer-project). These beds have a set start and end date during a period of higher demand.</a:t>
            </a:r>
          </a:p>
          <a:p>
            <a:r>
              <a:rPr lang="en-US" dirty="0" smtClean="0"/>
              <a:t>The </a:t>
            </a:r>
            <a:r>
              <a:rPr lang="en-US" b="1" dirty="0" smtClean="0">
                <a:solidFill>
                  <a:srgbClr val="C00000"/>
                </a:solidFill>
              </a:rPr>
              <a:t>Seasonal Bed </a:t>
            </a:r>
            <a:r>
              <a:rPr lang="en-US" dirty="0" smtClean="0"/>
              <a:t>section of the Housing Inventory Chart has four columns:</a:t>
            </a:r>
          </a:p>
          <a:p>
            <a:pPr lvl="1"/>
            <a:r>
              <a:rPr lang="en-US" b="1" dirty="0" smtClean="0">
                <a:solidFill>
                  <a:srgbClr val="C00000"/>
                </a:solidFill>
              </a:rPr>
              <a:t>Total Seasonal Beds </a:t>
            </a:r>
            <a:r>
              <a:rPr lang="en-US" dirty="0" smtClean="0"/>
              <a:t>– including individual, family, and child-only beds </a:t>
            </a:r>
            <a:r>
              <a:rPr lang="en-US" i="1" dirty="0" smtClean="0">
                <a:solidFill>
                  <a:srgbClr val="00B0F0"/>
                </a:solidFill>
              </a:rPr>
              <a:t>(Column </a:t>
            </a:r>
            <a:r>
              <a:rPr lang="en-US" i="1" dirty="0">
                <a:solidFill>
                  <a:srgbClr val="00B0F0"/>
                </a:solidFill>
              </a:rPr>
              <a:t>Z</a:t>
            </a:r>
            <a:r>
              <a:rPr lang="en-US" i="1" dirty="0" smtClean="0">
                <a:solidFill>
                  <a:srgbClr val="00B0F0"/>
                </a:solidFill>
              </a:rPr>
              <a:t>)</a:t>
            </a:r>
          </a:p>
          <a:p>
            <a:pPr lvl="1"/>
            <a:r>
              <a:rPr lang="en-US" b="1" dirty="0" smtClean="0">
                <a:solidFill>
                  <a:srgbClr val="C00000"/>
                </a:solidFill>
              </a:rPr>
              <a:t>Number of Seasonal Beds in HMIS </a:t>
            </a:r>
            <a:r>
              <a:rPr lang="en-US" i="1" dirty="0" smtClean="0">
                <a:solidFill>
                  <a:srgbClr val="00B0F0"/>
                </a:solidFill>
              </a:rPr>
              <a:t>(Column AA)</a:t>
            </a:r>
          </a:p>
          <a:p>
            <a:pPr lvl="1"/>
            <a:r>
              <a:rPr lang="en-US" b="1" dirty="0" smtClean="0">
                <a:solidFill>
                  <a:srgbClr val="C00000"/>
                </a:solidFill>
              </a:rPr>
              <a:t>Availability Start Date </a:t>
            </a:r>
            <a:r>
              <a:rPr lang="en-US" i="1" dirty="0" smtClean="0">
                <a:solidFill>
                  <a:srgbClr val="00B0F0"/>
                </a:solidFill>
              </a:rPr>
              <a:t>(Column AB)</a:t>
            </a:r>
          </a:p>
          <a:p>
            <a:pPr lvl="1"/>
            <a:r>
              <a:rPr lang="en-US" b="1" dirty="0" smtClean="0">
                <a:solidFill>
                  <a:srgbClr val="C00000"/>
                </a:solidFill>
              </a:rPr>
              <a:t>Availability End Date </a:t>
            </a:r>
            <a:r>
              <a:rPr lang="en-US" i="1" dirty="0" smtClean="0">
                <a:solidFill>
                  <a:srgbClr val="00B0F0"/>
                </a:solidFill>
              </a:rPr>
              <a:t>(Column AC)</a:t>
            </a:r>
          </a:p>
          <a:p>
            <a:r>
              <a:rPr lang="en-US" dirty="0" smtClean="0"/>
              <a:t>The start and end dates are used to calculate the percentage of the year that each bed is available.</a:t>
            </a:r>
          </a:p>
          <a:p>
            <a:pPr lvl="1"/>
            <a:r>
              <a:rPr lang="en-US" dirty="0" smtClean="0"/>
              <a:t>This date is then used in the Annual Homeless Assessment Report (AHAR) to calculate “Equivalent Year Round Beds.”  </a:t>
            </a:r>
          </a:p>
          <a:p>
            <a:pPr lvl="1"/>
            <a:r>
              <a:rPr lang="en-US" dirty="0" smtClean="0"/>
              <a:t>For example: 10 seasonal beds that are available for half of the year with equal five equivalent year round beds in the AHAR report.</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9176025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269461" cy="932044"/>
          </a:xfrm>
        </p:spPr>
        <p:txBody>
          <a:bodyPr>
            <a:normAutofit/>
          </a:bodyPr>
          <a:lstStyle/>
          <a:p>
            <a:r>
              <a:rPr lang="en-US" sz="3600" b="1" dirty="0" smtClean="0"/>
              <a:t>Overflow &amp; Voucher Beds</a:t>
            </a:r>
            <a:endParaRPr lang="en-US" sz="3600" b="1" dirty="0"/>
          </a:p>
        </p:txBody>
      </p:sp>
      <p:sp>
        <p:nvSpPr>
          <p:cNvPr id="3" name="Content Placeholder 2"/>
          <p:cNvSpPr>
            <a:spLocks noGrp="1"/>
          </p:cNvSpPr>
          <p:nvPr>
            <p:ph idx="1"/>
          </p:nvPr>
        </p:nvSpPr>
        <p:spPr>
          <a:xfrm>
            <a:off x="1069848" y="1519707"/>
            <a:ext cx="10058400" cy="4984124"/>
          </a:xfrm>
        </p:spPr>
        <p:txBody>
          <a:bodyPr>
            <a:normAutofit/>
          </a:bodyPr>
          <a:lstStyle/>
          <a:p>
            <a:r>
              <a:rPr lang="en-US" b="1" dirty="0" smtClean="0">
                <a:solidFill>
                  <a:srgbClr val="C00000"/>
                </a:solidFill>
              </a:rPr>
              <a:t>Overflow beds </a:t>
            </a:r>
            <a:r>
              <a:rPr lang="en-US" dirty="0" smtClean="0"/>
              <a:t>are beds available only during special situations (ad hoc or temporary basis during the year in response to demand that exceeds planned bed capacity). </a:t>
            </a:r>
            <a:r>
              <a:rPr lang="en-US" i="1" dirty="0" smtClean="0">
                <a:solidFill>
                  <a:srgbClr val="00B0F0"/>
                </a:solidFill>
              </a:rPr>
              <a:t>(Column AD)</a:t>
            </a:r>
          </a:p>
          <a:p>
            <a:pPr lvl="1"/>
            <a:r>
              <a:rPr lang="en-US" dirty="0" smtClean="0"/>
              <a:t>These beds may be available year-round or seasonally.</a:t>
            </a:r>
          </a:p>
          <a:p>
            <a:pPr lvl="1"/>
            <a:r>
              <a:rPr lang="en-US" dirty="0" smtClean="0"/>
              <a:t>These beds can be cots, mats, and couches that are used when all of the program’s regular beds are full.</a:t>
            </a:r>
          </a:p>
          <a:p>
            <a:pPr lvl="1"/>
            <a:r>
              <a:rPr lang="en-US" dirty="0" smtClean="0"/>
              <a:t>Seasonal beds which are always available during specific parts of the year are not counted as overflow beds.</a:t>
            </a:r>
          </a:p>
          <a:p>
            <a:pPr lvl="1"/>
            <a:endParaRPr lang="en-US" dirty="0" smtClean="0"/>
          </a:p>
          <a:p>
            <a:r>
              <a:rPr lang="en-US" b="1" dirty="0" smtClean="0">
                <a:solidFill>
                  <a:srgbClr val="C00000"/>
                </a:solidFill>
              </a:rPr>
              <a:t>Voucher beds </a:t>
            </a:r>
            <a:r>
              <a:rPr lang="en-US" dirty="0" smtClean="0"/>
              <a:t>should be counted as Overflow beds as well. </a:t>
            </a:r>
            <a:r>
              <a:rPr lang="en-US" i="1" dirty="0" smtClean="0">
                <a:solidFill>
                  <a:srgbClr val="00B0F0"/>
                </a:solidFill>
              </a:rPr>
              <a:t>(Column AD)</a:t>
            </a:r>
          </a:p>
          <a:p>
            <a:pPr lvl="1"/>
            <a:r>
              <a:rPr lang="en-US" dirty="0" smtClean="0"/>
              <a:t>These beds may include motel vouchers for homeless persons or an emergency shelter voucher used for hotels, motels, or campground space.</a:t>
            </a:r>
          </a:p>
          <a:p>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733674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198439" cy="1246514"/>
          </a:xfrm>
        </p:spPr>
        <p:txBody>
          <a:bodyPr>
            <a:normAutofit/>
          </a:bodyPr>
          <a:lstStyle/>
          <a:p>
            <a:r>
              <a:rPr lang="en-US" sz="3600" b="1" dirty="0" smtClean="0"/>
              <a:t>Rapid Re-Housing Projects</a:t>
            </a:r>
            <a:endParaRPr lang="en-US" sz="3600" b="1" dirty="0"/>
          </a:p>
        </p:txBody>
      </p:sp>
      <p:sp>
        <p:nvSpPr>
          <p:cNvPr id="3" name="Content Placeholder 2"/>
          <p:cNvSpPr>
            <a:spLocks noGrp="1"/>
          </p:cNvSpPr>
          <p:nvPr>
            <p:ph idx="1"/>
          </p:nvPr>
        </p:nvSpPr>
        <p:spPr/>
        <p:txBody>
          <a:bodyPr>
            <a:normAutofit/>
          </a:bodyPr>
          <a:lstStyle/>
          <a:p>
            <a:r>
              <a:rPr lang="en-US" dirty="0" smtClean="0"/>
              <a:t>On any given night, a RRH project will have current participants who are still homeless (i.e. staying in emergency shelter) and seeking permanent housing as well as participants located and residing in permanent housing. </a:t>
            </a:r>
          </a:p>
          <a:p>
            <a:endParaRPr lang="en-US" dirty="0" smtClean="0"/>
          </a:p>
          <a:p>
            <a:r>
              <a:rPr lang="en-US" b="1" dirty="0" smtClean="0"/>
              <a:t>New 2016: </a:t>
            </a:r>
            <a:r>
              <a:rPr lang="en-US" dirty="0" smtClean="0"/>
              <a:t>a bed/unit occupied by RRH participant on the night of the count must be reported, regardless of whether rental assistance was provided.</a:t>
            </a:r>
          </a:p>
          <a:p>
            <a:endParaRPr lang="en-US" dirty="0" smtClean="0"/>
          </a:p>
          <a:p>
            <a:r>
              <a:rPr lang="en-US" dirty="0" smtClean="0"/>
              <a:t>For the HIC, RRH project beds and units are equivalent to the number of permanent housing beds and units occupied by RRH participants who are: </a:t>
            </a:r>
          </a:p>
          <a:p>
            <a:pPr lvl="1"/>
            <a:r>
              <a:rPr lang="en-US" dirty="0" smtClean="0"/>
              <a:t>Actively enrolled in the project on the night of the inventory count (including those who are only receiving supportive services in the RRH project); and</a:t>
            </a:r>
          </a:p>
          <a:p>
            <a:pPr lvl="1"/>
            <a:r>
              <a:rPr lang="en-US" dirty="0" smtClean="0"/>
              <a:t>No longer homeless are in permanent housing on the night of the inventory count.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610421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154051" cy="804672"/>
          </a:xfrm>
        </p:spPr>
        <p:txBody>
          <a:bodyPr>
            <a:normAutofit/>
          </a:bodyPr>
          <a:lstStyle/>
          <a:p>
            <a:r>
              <a:rPr lang="en-US" sz="3600" b="1" dirty="0" smtClean="0"/>
              <a:t>Housing Inventory Chart</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2695272"/>
              </p:ext>
            </p:extLst>
          </p:nvPr>
        </p:nvGraphicFramePr>
        <p:xfrm>
          <a:off x="395145" y="1419565"/>
          <a:ext cx="3528785" cy="5125720"/>
        </p:xfrm>
        <a:graphic>
          <a:graphicData uri="http://schemas.openxmlformats.org/drawingml/2006/table">
            <a:tbl>
              <a:tblPr firstRow="1" bandRow="1">
                <a:tableStyleId>{5C22544A-7EE6-4342-B048-85BDC9FD1C3A}</a:tableStyleId>
              </a:tblPr>
              <a:tblGrid>
                <a:gridCol w="2392443"/>
                <a:gridCol w="1136342"/>
              </a:tblGrid>
              <a:tr h="370840">
                <a:tc>
                  <a:txBody>
                    <a:bodyPr/>
                    <a:lstStyle/>
                    <a:p>
                      <a:r>
                        <a:rPr lang="en-US" sz="1400" dirty="0" smtClean="0"/>
                        <a:t>Column</a:t>
                      </a:r>
                      <a:endParaRPr lang="en-US" sz="1400" dirty="0"/>
                    </a:p>
                  </a:txBody>
                  <a:tcPr/>
                </a:tc>
                <a:tc>
                  <a:txBody>
                    <a:bodyPr/>
                    <a:lstStyle/>
                    <a:p>
                      <a:pPr algn="ctr"/>
                      <a:r>
                        <a:rPr lang="en-US" sz="1400" dirty="0" smtClean="0"/>
                        <a:t>Covered</a:t>
                      </a:r>
                      <a:endParaRPr lang="en-US" sz="1400" dirty="0"/>
                    </a:p>
                  </a:txBody>
                  <a:tcPr/>
                </a:tc>
              </a:tr>
              <a:tr h="370840">
                <a:tc>
                  <a:txBody>
                    <a:bodyPr/>
                    <a:lstStyle/>
                    <a:p>
                      <a:r>
                        <a:rPr lang="en-US" sz="1400" dirty="0" smtClean="0"/>
                        <a:t>A – Provider</a:t>
                      </a:r>
                      <a:endParaRPr lang="en-US" sz="1400" dirty="0"/>
                    </a:p>
                  </a:txBody>
                  <a:tcPr/>
                </a:tc>
                <a:tc>
                  <a:txBody>
                    <a:bodyPr/>
                    <a:lstStyle/>
                    <a:p>
                      <a:pPr algn="ctr"/>
                      <a:r>
                        <a:rPr lang="en-US" sz="1400" dirty="0" smtClean="0"/>
                        <a:t>Yes</a:t>
                      </a:r>
                      <a:endParaRPr lang="en-US" sz="1400" dirty="0"/>
                    </a:p>
                  </a:txBody>
                  <a:tcPr/>
                </a:tc>
              </a:tr>
              <a:tr h="370840">
                <a:tc>
                  <a:txBody>
                    <a:bodyPr/>
                    <a:lstStyle/>
                    <a:p>
                      <a:r>
                        <a:rPr lang="en-US" sz="1400" dirty="0" smtClean="0"/>
                        <a:t>B</a:t>
                      </a:r>
                      <a:r>
                        <a:rPr lang="en-US" sz="1400" baseline="0" dirty="0" smtClean="0"/>
                        <a:t> – Facility</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0">
                <a:tc>
                  <a:txBody>
                    <a:bodyPr/>
                    <a:lstStyle/>
                    <a:p>
                      <a:r>
                        <a:rPr lang="en-US" sz="1400" i="0" dirty="0" smtClean="0">
                          <a:solidFill>
                            <a:srgbClr val="00B050"/>
                          </a:solidFill>
                        </a:rPr>
                        <a:t>C – WISP ID#</a:t>
                      </a:r>
                      <a:endParaRPr lang="en-US" sz="1400" i="0" dirty="0">
                        <a:solidFill>
                          <a:srgbClr val="00B050"/>
                        </a:solidFill>
                      </a:endParaRPr>
                    </a:p>
                  </a:txBody>
                  <a:tcPr/>
                </a:tc>
                <a:tc>
                  <a:txBody>
                    <a:bodyPr/>
                    <a:lstStyle/>
                    <a:p>
                      <a:pPr algn="ctr"/>
                      <a:r>
                        <a:rPr lang="en-US" sz="1400" i="0" dirty="0" smtClean="0">
                          <a:solidFill>
                            <a:srgbClr val="00B050"/>
                          </a:solidFill>
                        </a:rPr>
                        <a:t>Not</a:t>
                      </a:r>
                      <a:r>
                        <a:rPr lang="en-US" sz="1400" i="0" baseline="0" dirty="0" smtClean="0">
                          <a:solidFill>
                            <a:srgbClr val="00B050"/>
                          </a:solidFill>
                        </a:rPr>
                        <a:t> Yet</a:t>
                      </a:r>
                      <a:endParaRPr lang="en-US" sz="1400" i="0" dirty="0">
                        <a:solidFill>
                          <a:srgbClr val="00B050"/>
                        </a:solidFill>
                      </a:endParaRPr>
                    </a:p>
                  </a:txBody>
                  <a:tcPr/>
                </a:tc>
              </a:tr>
              <a:tr h="370840">
                <a:tc>
                  <a:txBody>
                    <a:bodyPr/>
                    <a:lstStyle/>
                    <a:p>
                      <a:r>
                        <a:rPr lang="en-US" sz="1400" i="0" dirty="0" smtClean="0">
                          <a:solidFill>
                            <a:srgbClr val="00B050"/>
                          </a:solidFill>
                        </a:rPr>
                        <a:t>D – WISP</a:t>
                      </a:r>
                      <a:r>
                        <a:rPr lang="en-US" sz="1400" i="0" baseline="0" dirty="0" smtClean="0">
                          <a:solidFill>
                            <a:srgbClr val="00B050"/>
                          </a:solidFill>
                        </a:rPr>
                        <a:t> provider name</a:t>
                      </a:r>
                      <a:endParaRPr lang="en-US" sz="1400" i="0" dirty="0">
                        <a:solidFill>
                          <a:srgbClr val="00B050"/>
                        </a:solidFill>
                      </a:endParaRPr>
                    </a:p>
                  </a:txBody>
                  <a:tcPr/>
                </a:tc>
                <a:tc>
                  <a:txBody>
                    <a:bodyPr/>
                    <a:lstStyle/>
                    <a:p>
                      <a:pPr algn="ctr"/>
                      <a:r>
                        <a:rPr lang="en-US" sz="1400" i="0" dirty="0" smtClean="0">
                          <a:solidFill>
                            <a:srgbClr val="00B050"/>
                          </a:solidFill>
                        </a:rPr>
                        <a:t>Not</a:t>
                      </a:r>
                      <a:r>
                        <a:rPr lang="en-US" sz="1400" i="0" baseline="0" dirty="0" smtClean="0">
                          <a:solidFill>
                            <a:srgbClr val="00B050"/>
                          </a:solidFill>
                        </a:rPr>
                        <a:t> Yet</a:t>
                      </a:r>
                      <a:endParaRPr lang="en-US" sz="1400" i="0" dirty="0">
                        <a:solidFill>
                          <a:srgbClr val="00B050"/>
                        </a:solidFill>
                      </a:endParaRPr>
                    </a:p>
                  </a:txBody>
                  <a:tcPr/>
                </a:tc>
              </a:tr>
              <a:tr h="370840">
                <a:tc>
                  <a:txBody>
                    <a:bodyPr/>
                    <a:lstStyle/>
                    <a:p>
                      <a:r>
                        <a:rPr lang="en-US" sz="1400" dirty="0" smtClean="0"/>
                        <a:t>E – Geocode</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F – Inventory Type</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G – Target Pop A</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H – Target Pop</a:t>
                      </a:r>
                      <a:r>
                        <a:rPr lang="en-US" sz="1400" baseline="0" dirty="0" smtClean="0"/>
                        <a:t> B</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I –</a:t>
                      </a:r>
                      <a:r>
                        <a:rPr lang="en-US" sz="1400" baseline="0" dirty="0" smtClean="0"/>
                        <a:t> HUD McKinney Vento</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J – Other Federal</a:t>
                      </a:r>
                      <a:r>
                        <a:rPr lang="en-US" sz="1400" baseline="0" dirty="0" smtClean="0"/>
                        <a:t> Funding</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K</a:t>
                      </a:r>
                      <a:r>
                        <a:rPr lang="en-US" sz="1400" baseline="0" dirty="0" smtClean="0"/>
                        <a:t> – Family Beds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Yes</a:t>
                      </a:r>
                      <a:endParaRPr lang="en-US" sz="1400" dirty="0"/>
                    </a:p>
                  </a:txBody>
                  <a:tcPr/>
                </a:tc>
              </a:tr>
              <a:tr h="370840">
                <a:tc>
                  <a:txBody>
                    <a:bodyPr/>
                    <a:lstStyle/>
                    <a:p>
                      <a:r>
                        <a:rPr lang="en-US" sz="1400" dirty="0" smtClean="0"/>
                        <a:t>L – Family</a:t>
                      </a:r>
                      <a:r>
                        <a:rPr lang="en-US" sz="1400" baseline="0" dirty="0" smtClean="0"/>
                        <a:t> Units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Yes</a:t>
                      </a:r>
                      <a:endParaRPr lang="en-US" sz="1400" dirty="0"/>
                    </a:p>
                  </a:txBody>
                  <a:tcPr/>
                </a:tc>
              </a:tr>
              <a:tr h="370840">
                <a:tc>
                  <a:txBody>
                    <a:bodyPr/>
                    <a:lstStyle/>
                    <a:p>
                      <a:r>
                        <a:rPr lang="en-US" sz="1400" dirty="0" smtClean="0"/>
                        <a:t>M – Individual Beds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bl>
          </a:graphicData>
        </a:graphic>
      </p:graphicFrame>
      <p:pic>
        <p:nvPicPr>
          <p:cNvPr id="5"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
        <p:nvSpPr>
          <p:cNvPr id="6" name="TextBox 5"/>
          <p:cNvSpPr txBox="1"/>
          <p:nvPr/>
        </p:nvSpPr>
        <p:spPr>
          <a:xfrm>
            <a:off x="8259933" y="4432601"/>
            <a:ext cx="2618172" cy="1600438"/>
          </a:xfrm>
          <a:prstGeom prst="rect">
            <a:avLst/>
          </a:prstGeom>
          <a:noFill/>
        </p:spPr>
        <p:txBody>
          <a:bodyPr wrap="square" rtlCol="0">
            <a:spAutoFit/>
          </a:bodyPr>
          <a:lstStyle/>
          <a:p>
            <a:r>
              <a:rPr lang="en-US" sz="2000" b="1" dirty="0" smtClean="0"/>
              <a:t>Now, </a:t>
            </a:r>
            <a:r>
              <a:rPr lang="en-US" sz="2000" b="1" dirty="0"/>
              <a:t>we will look at how Service Point plays a role on the chart.</a:t>
            </a:r>
          </a:p>
          <a:p>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3350396844"/>
              </p:ext>
            </p:extLst>
          </p:nvPr>
        </p:nvGraphicFramePr>
        <p:xfrm>
          <a:off x="3923930" y="1418703"/>
          <a:ext cx="3528785" cy="5125720"/>
        </p:xfrm>
        <a:graphic>
          <a:graphicData uri="http://schemas.openxmlformats.org/drawingml/2006/table">
            <a:tbl>
              <a:tblPr firstRow="1" bandRow="1">
                <a:tableStyleId>{5C22544A-7EE6-4342-B048-85BDC9FD1C3A}</a:tableStyleId>
              </a:tblPr>
              <a:tblGrid>
                <a:gridCol w="2392443"/>
                <a:gridCol w="1136342"/>
              </a:tblGrid>
              <a:tr h="370840">
                <a:tc>
                  <a:txBody>
                    <a:bodyPr/>
                    <a:lstStyle/>
                    <a:p>
                      <a:r>
                        <a:rPr lang="en-US" sz="1400" dirty="0" smtClean="0"/>
                        <a:t>Column</a:t>
                      </a:r>
                      <a:endParaRPr lang="en-US" sz="1400" dirty="0"/>
                    </a:p>
                  </a:txBody>
                  <a:tcPr/>
                </a:tc>
                <a:tc>
                  <a:txBody>
                    <a:bodyPr/>
                    <a:lstStyle/>
                    <a:p>
                      <a:pPr algn="ctr"/>
                      <a:r>
                        <a:rPr lang="en-US" sz="1400" dirty="0" smtClean="0"/>
                        <a:t>Covered</a:t>
                      </a:r>
                      <a:endParaRPr lang="en-US" sz="1400" dirty="0"/>
                    </a:p>
                  </a:txBody>
                  <a:tcPr/>
                </a:tc>
              </a:tr>
              <a:tr h="370840">
                <a:tc>
                  <a:txBody>
                    <a:bodyPr/>
                    <a:lstStyle/>
                    <a:p>
                      <a:r>
                        <a:rPr lang="en-US" sz="1400" dirty="0" smtClean="0"/>
                        <a:t>N – </a:t>
                      </a:r>
                      <a:r>
                        <a:rPr lang="en-US" sz="1400" dirty="0" err="1" smtClean="0"/>
                        <a:t>Unacc</a:t>
                      </a:r>
                      <a:r>
                        <a:rPr lang="en-US" sz="1400" dirty="0" smtClean="0"/>
                        <a:t>.</a:t>
                      </a:r>
                      <a:r>
                        <a:rPr lang="en-US" sz="1400" baseline="0" dirty="0" smtClean="0"/>
                        <a:t> Youth Beds</a:t>
                      </a:r>
                      <a:endParaRPr lang="en-US" sz="1400" dirty="0"/>
                    </a:p>
                  </a:txBody>
                  <a:tcPr/>
                </a:tc>
                <a:tc>
                  <a:txBody>
                    <a:bodyPr/>
                    <a:lstStyle/>
                    <a:p>
                      <a:pPr algn="ctr"/>
                      <a:r>
                        <a:rPr lang="en-US" sz="1400" dirty="0" smtClean="0"/>
                        <a:t>Yes</a:t>
                      </a:r>
                      <a:endParaRPr lang="en-US" sz="1400" dirty="0"/>
                    </a:p>
                  </a:txBody>
                  <a:tcPr/>
                </a:tc>
              </a:tr>
              <a:tr h="370840">
                <a:tc>
                  <a:txBody>
                    <a:bodyPr/>
                    <a:lstStyle/>
                    <a:p>
                      <a:r>
                        <a:rPr lang="en-US" sz="1400" dirty="0" smtClean="0"/>
                        <a:t>O – Total Year Round Beds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0">
                <a:tc>
                  <a:txBody>
                    <a:bodyPr/>
                    <a:lstStyle/>
                    <a:p>
                      <a:r>
                        <a:rPr lang="en-US" sz="1400" i="0" dirty="0" smtClean="0">
                          <a:solidFill>
                            <a:srgbClr val="00B050"/>
                          </a:solidFill>
                        </a:rPr>
                        <a:t>P – Family beds</a:t>
                      </a:r>
                      <a:r>
                        <a:rPr lang="en-US" sz="1400" i="0" baseline="0" dirty="0" smtClean="0">
                          <a:solidFill>
                            <a:srgbClr val="00B050"/>
                          </a:solidFill>
                        </a:rPr>
                        <a:t> in HMIS</a:t>
                      </a:r>
                      <a:endParaRPr lang="en-US" sz="1400" i="0" dirty="0">
                        <a:solidFill>
                          <a:srgbClr val="00B050"/>
                        </a:solidFill>
                      </a:endParaRPr>
                    </a:p>
                  </a:txBody>
                  <a:tcPr/>
                </a:tc>
                <a:tc>
                  <a:txBody>
                    <a:bodyPr/>
                    <a:lstStyle/>
                    <a:p>
                      <a:pPr algn="ctr"/>
                      <a:r>
                        <a:rPr lang="en-US" sz="1400" i="0" dirty="0" smtClean="0">
                          <a:solidFill>
                            <a:srgbClr val="00B050"/>
                          </a:solidFill>
                        </a:rPr>
                        <a:t>Not</a:t>
                      </a:r>
                      <a:r>
                        <a:rPr lang="en-US" sz="1400" i="0" baseline="0" dirty="0" smtClean="0">
                          <a:solidFill>
                            <a:srgbClr val="00B050"/>
                          </a:solidFill>
                        </a:rPr>
                        <a:t> Yet</a:t>
                      </a:r>
                      <a:endParaRPr lang="en-US" sz="1400" i="0" dirty="0">
                        <a:solidFill>
                          <a:srgbClr val="00B050"/>
                        </a:solidFill>
                      </a:endParaRPr>
                    </a:p>
                  </a:txBody>
                  <a:tcPr/>
                </a:tc>
              </a:tr>
              <a:tr h="370840">
                <a:tc>
                  <a:txBody>
                    <a:bodyPr/>
                    <a:lstStyle/>
                    <a:p>
                      <a:r>
                        <a:rPr lang="en-US" sz="1400" i="0" dirty="0" smtClean="0">
                          <a:solidFill>
                            <a:srgbClr val="00B050"/>
                          </a:solidFill>
                        </a:rPr>
                        <a:t>Q – Ind.</a:t>
                      </a:r>
                      <a:r>
                        <a:rPr lang="en-US" sz="1400" i="0" baseline="0" dirty="0" smtClean="0">
                          <a:solidFill>
                            <a:srgbClr val="00B050"/>
                          </a:solidFill>
                        </a:rPr>
                        <a:t> Beds in HMIS</a:t>
                      </a:r>
                      <a:endParaRPr lang="en-US" sz="1400" i="0" dirty="0">
                        <a:solidFill>
                          <a:srgbClr val="00B050"/>
                        </a:solidFill>
                      </a:endParaRPr>
                    </a:p>
                  </a:txBody>
                  <a:tcPr/>
                </a:tc>
                <a:tc>
                  <a:txBody>
                    <a:bodyPr/>
                    <a:lstStyle/>
                    <a:p>
                      <a:pPr algn="ctr"/>
                      <a:r>
                        <a:rPr lang="en-US" sz="1400" i="0" dirty="0" smtClean="0">
                          <a:solidFill>
                            <a:srgbClr val="00B050"/>
                          </a:solidFill>
                        </a:rPr>
                        <a:t>Not</a:t>
                      </a:r>
                      <a:r>
                        <a:rPr lang="en-US" sz="1400" i="0" baseline="0" dirty="0" smtClean="0">
                          <a:solidFill>
                            <a:srgbClr val="00B050"/>
                          </a:solidFill>
                        </a:rPr>
                        <a:t> Yet</a:t>
                      </a:r>
                      <a:endParaRPr lang="en-US" sz="1400" i="0" dirty="0">
                        <a:solidFill>
                          <a:srgbClr val="00B050"/>
                        </a:solidFill>
                      </a:endParaRPr>
                    </a:p>
                  </a:txBody>
                  <a:tcPr/>
                </a:tc>
              </a:tr>
              <a:tr h="370840">
                <a:tc>
                  <a:txBody>
                    <a:bodyPr/>
                    <a:lstStyle/>
                    <a:p>
                      <a:r>
                        <a:rPr lang="en-US" sz="1400" dirty="0" smtClean="0">
                          <a:solidFill>
                            <a:srgbClr val="00B050"/>
                          </a:solidFill>
                        </a:rPr>
                        <a:t>R – Youth beds in HMIS</a:t>
                      </a:r>
                      <a:endParaRPr lang="en-US" sz="1400" dirty="0">
                        <a:solidFill>
                          <a:srgbClr val="00B050"/>
                        </a:solidFill>
                      </a:endParaRPr>
                    </a:p>
                  </a:txBody>
                  <a:tcPr/>
                </a:tc>
                <a:tc>
                  <a:txBody>
                    <a:bodyPr/>
                    <a:lstStyle/>
                    <a:p>
                      <a:pPr algn="ctr"/>
                      <a:r>
                        <a:rPr lang="en-US" sz="1400" i="0" smtClean="0">
                          <a:solidFill>
                            <a:srgbClr val="00B050"/>
                          </a:solidFill>
                        </a:rPr>
                        <a:t>Not</a:t>
                      </a:r>
                      <a:r>
                        <a:rPr lang="en-US" sz="1400" i="0" baseline="0" smtClean="0">
                          <a:solidFill>
                            <a:srgbClr val="00B050"/>
                          </a:solidFill>
                        </a:rPr>
                        <a:t> Yet</a:t>
                      </a:r>
                      <a:endParaRPr lang="en-US" sz="1400" i="0" dirty="0">
                        <a:solidFill>
                          <a:srgbClr val="00B050"/>
                        </a:solidFill>
                      </a:endParaRPr>
                    </a:p>
                  </a:txBody>
                  <a:tcPr/>
                </a:tc>
              </a:tr>
              <a:tr h="370840">
                <a:tc>
                  <a:txBody>
                    <a:bodyPr/>
                    <a:lstStyle/>
                    <a:p>
                      <a:r>
                        <a:rPr lang="en-US" sz="1400" dirty="0" smtClean="0">
                          <a:solidFill>
                            <a:srgbClr val="00B050"/>
                          </a:solidFill>
                        </a:rPr>
                        <a:t>S - % family</a:t>
                      </a:r>
                      <a:r>
                        <a:rPr lang="en-US" sz="1400" baseline="0" dirty="0" smtClean="0">
                          <a:solidFill>
                            <a:srgbClr val="00B050"/>
                          </a:solidFill>
                        </a:rPr>
                        <a:t> beds in HMIS</a:t>
                      </a:r>
                      <a:endParaRPr lang="en-US" sz="1400" dirty="0">
                        <a:solidFill>
                          <a:srgbClr val="00B050"/>
                        </a:solidFill>
                      </a:endParaRPr>
                    </a:p>
                  </a:txBody>
                  <a:tcPr/>
                </a:tc>
                <a:tc>
                  <a:txBody>
                    <a:bodyPr/>
                    <a:lstStyle/>
                    <a:p>
                      <a:pPr algn="ctr"/>
                      <a:r>
                        <a:rPr lang="en-US" sz="1400" i="0" smtClean="0">
                          <a:solidFill>
                            <a:srgbClr val="00B050"/>
                          </a:solidFill>
                        </a:rPr>
                        <a:t>Not</a:t>
                      </a:r>
                      <a:r>
                        <a:rPr lang="en-US" sz="1400" i="0" baseline="0" smtClean="0">
                          <a:solidFill>
                            <a:srgbClr val="00B050"/>
                          </a:solidFill>
                        </a:rPr>
                        <a:t> Yet</a:t>
                      </a:r>
                      <a:endParaRPr lang="en-US" sz="1400" i="0" dirty="0">
                        <a:solidFill>
                          <a:srgbClr val="00B050"/>
                        </a:solidFill>
                      </a:endParaRPr>
                    </a:p>
                  </a:txBody>
                  <a:tcPr/>
                </a:tc>
              </a:tr>
              <a:tr h="370840">
                <a:tc>
                  <a:txBody>
                    <a:bodyPr/>
                    <a:lstStyle/>
                    <a:p>
                      <a:r>
                        <a:rPr lang="en-US" sz="1400" dirty="0" smtClean="0">
                          <a:solidFill>
                            <a:srgbClr val="00B050"/>
                          </a:solidFill>
                        </a:rPr>
                        <a:t>T - % </a:t>
                      </a:r>
                      <a:r>
                        <a:rPr lang="en-US" sz="1400" dirty="0" err="1" smtClean="0">
                          <a:solidFill>
                            <a:srgbClr val="00B050"/>
                          </a:solidFill>
                        </a:rPr>
                        <a:t>ind.</a:t>
                      </a:r>
                      <a:r>
                        <a:rPr lang="en-US" sz="1400" dirty="0" smtClean="0">
                          <a:solidFill>
                            <a:srgbClr val="00B050"/>
                          </a:solidFill>
                        </a:rPr>
                        <a:t> beds in HMIS</a:t>
                      </a:r>
                      <a:endParaRPr lang="en-US" sz="1400" dirty="0">
                        <a:solidFill>
                          <a:srgbClr val="00B050"/>
                        </a:solidFill>
                      </a:endParaRPr>
                    </a:p>
                  </a:txBody>
                  <a:tcPr/>
                </a:tc>
                <a:tc>
                  <a:txBody>
                    <a:bodyPr/>
                    <a:lstStyle/>
                    <a:p>
                      <a:pPr algn="ctr"/>
                      <a:r>
                        <a:rPr lang="en-US" sz="1400" i="0" smtClean="0">
                          <a:solidFill>
                            <a:srgbClr val="00B050"/>
                          </a:solidFill>
                        </a:rPr>
                        <a:t>Not</a:t>
                      </a:r>
                      <a:r>
                        <a:rPr lang="en-US" sz="1400" i="0" baseline="0" smtClean="0">
                          <a:solidFill>
                            <a:srgbClr val="00B050"/>
                          </a:solidFill>
                        </a:rPr>
                        <a:t> Yet</a:t>
                      </a:r>
                      <a:endParaRPr lang="en-US" sz="1400" i="0" dirty="0">
                        <a:solidFill>
                          <a:srgbClr val="00B050"/>
                        </a:solidFill>
                      </a:endParaRPr>
                    </a:p>
                  </a:txBody>
                  <a:tcPr/>
                </a:tc>
              </a:tr>
              <a:tr h="370840">
                <a:tc>
                  <a:txBody>
                    <a:bodyPr/>
                    <a:lstStyle/>
                    <a:p>
                      <a:r>
                        <a:rPr lang="en-US" sz="1400" dirty="0" smtClean="0">
                          <a:solidFill>
                            <a:srgbClr val="00B050"/>
                          </a:solidFill>
                        </a:rPr>
                        <a:t>U - % youth beds in HMIS</a:t>
                      </a:r>
                      <a:endParaRPr lang="en-US" sz="1400" dirty="0">
                        <a:solidFill>
                          <a:srgbClr val="00B050"/>
                        </a:solidFill>
                      </a:endParaRPr>
                    </a:p>
                  </a:txBody>
                  <a:tcPr/>
                </a:tc>
                <a:tc>
                  <a:txBody>
                    <a:bodyPr/>
                    <a:lstStyle/>
                    <a:p>
                      <a:pPr algn="ctr"/>
                      <a:r>
                        <a:rPr lang="en-US" sz="1400" i="0" dirty="0" smtClean="0">
                          <a:solidFill>
                            <a:srgbClr val="00B050"/>
                          </a:solidFill>
                        </a:rPr>
                        <a:t>Not</a:t>
                      </a:r>
                      <a:r>
                        <a:rPr lang="en-US" sz="1400" i="0" baseline="0" dirty="0" smtClean="0">
                          <a:solidFill>
                            <a:srgbClr val="00B050"/>
                          </a:solidFill>
                        </a:rPr>
                        <a:t> Yet</a:t>
                      </a:r>
                      <a:endParaRPr lang="en-US" sz="1400" i="0" dirty="0">
                        <a:solidFill>
                          <a:srgbClr val="00B050"/>
                        </a:solidFill>
                      </a:endParaRPr>
                    </a:p>
                  </a:txBody>
                  <a:tcPr/>
                </a:tc>
              </a:tr>
              <a:tr h="370840">
                <a:tc>
                  <a:txBody>
                    <a:bodyPr/>
                    <a:lstStyle/>
                    <a:p>
                      <a:r>
                        <a:rPr lang="en-US" sz="1400" dirty="0" smtClean="0"/>
                        <a:t>V</a:t>
                      </a:r>
                      <a:r>
                        <a:rPr lang="en-US" sz="1400" baseline="0" dirty="0" smtClean="0"/>
                        <a:t>-</a:t>
                      </a:r>
                      <a:r>
                        <a:rPr lang="en-US" sz="1400" dirty="0" smtClean="0"/>
                        <a:t> Bed &amp; TH t</a:t>
                      </a:r>
                      <a:r>
                        <a:rPr lang="en-US" sz="1400" baseline="0" dirty="0" smtClean="0"/>
                        <a:t>ype, CH beds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W – Vet beds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t>X – Youth beds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Yes</a:t>
                      </a:r>
                      <a:endParaRPr lang="en-US" sz="1400" dirty="0"/>
                    </a:p>
                  </a:txBody>
                  <a:tcPr/>
                </a:tc>
              </a:tr>
              <a:tr h="370840">
                <a:tc>
                  <a:txBody>
                    <a:bodyPr/>
                    <a:lstStyle/>
                    <a:p>
                      <a:r>
                        <a:rPr lang="en-US" sz="1400" dirty="0" smtClean="0"/>
                        <a:t>Y</a:t>
                      </a:r>
                      <a:r>
                        <a:rPr lang="en-US" sz="1400" baseline="0" dirty="0" smtClean="0"/>
                        <a:t> – Youth age breakdown</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Yes</a:t>
                      </a:r>
                      <a:endParaRPr lang="en-US" sz="1400" dirty="0"/>
                    </a:p>
                  </a:txBody>
                  <a:tcPr/>
                </a:tc>
              </a:tr>
              <a:tr h="370840">
                <a:tc>
                  <a:txBody>
                    <a:bodyPr/>
                    <a:lstStyle/>
                    <a:p>
                      <a:r>
                        <a:rPr lang="en-US" sz="1400" dirty="0" smtClean="0"/>
                        <a:t>Z – Total seasonal beds</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bl>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943924767"/>
              </p:ext>
            </p:extLst>
          </p:nvPr>
        </p:nvGraphicFramePr>
        <p:xfrm>
          <a:off x="7591887" y="1418703"/>
          <a:ext cx="3528785" cy="2159000"/>
        </p:xfrm>
        <a:graphic>
          <a:graphicData uri="http://schemas.openxmlformats.org/drawingml/2006/table">
            <a:tbl>
              <a:tblPr firstRow="1" bandRow="1">
                <a:tableStyleId>{5C22544A-7EE6-4342-B048-85BDC9FD1C3A}</a:tableStyleId>
              </a:tblPr>
              <a:tblGrid>
                <a:gridCol w="2392443"/>
                <a:gridCol w="1136342"/>
              </a:tblGrid>
              <a:tr h="370840">
                <a:tc>
                  <a:txBody>
                    <a:bodyPr/>
                    <a:lstStyle/>
                    <a:p>
                      <a:r>
                        <a:rPr lang="en-US" sz="1400" dirty="0" smtClean="0"/>
                        <a:t>Column</a:t>
                      </a:r>
                      <a:endParaRPr lang="en-US" sz="1400" dirty="0"/>
                    </a:p>
                  </a:txBody>
                  <a:tcPr/>
                </a:tc>
                <a:tc>
                  <a:txBody>
                    <a:bodyPr/>
                    <a:lstStyle/>
                    <a:p>
                      <a:pPr algn="ctr"/>
                      <a:r>
                        <a:rPr lang="en-US" sz="1400" dirty="0" smtClean="0"/>
                        <a:t>Covered</a:t>
                      </a:r>
                      <a:endParaRPr lang="en-US" sz="1400" dirty="0"/>
                    </a:p>
                  </a:txBody>
                  <a:tcPr/>
                </a:tc>
              </a:tr>
              <a:tr h="370840">
                <a:tc>
                  <a:txBody>
                    <a:bodyPr/>
                    <a:lstStyle/>
                    <a:p>
                      <a:r>
                        <a:rPr lang="en-US" sz="1400" dirty="0" smtClean="0">
                          <a:solidFill>
                            <a:srgbClr val="00B050"/>
                          </a:solidFill>
                        </a:rPr>
                        <a:t>AA - # seasonal in HMIS</a:t>
                      </a:r>
                      <a:endParaRPr lang="en-US" sz="14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0" dirty="0" smtClean="0">
                          <a:solidFill>
                            <a:srgbClr val="00B050"/>
                          </a:solidFill>
                        </a:rPr>
                        <a:t>Not</a:t>
                      </a:r>
                      <a:r>
                        <a:rPr lang="en-US" sz="1400" i="0" baseline="0" dirty="0" smtClean="0">
                          <a:solidFill>
                            <a:srgbClr val="00B050"/>
                          </a:solidFill>
                        </a:rPr>
                        <a:t> Yet</a:t>
                      </a:r>
                      <a:endParaRPr lang="en-US" sz="1400" dirty="0"/>
                    </a:p>
                  </a:txBody>
                  <a:tcPr/>
                </a:tc>
              </a:tr>
              <a:tr h="370840">
                <a:tc>
                  <a:txBody>
                    <a:bodyPr/>
                    <a:lstStyle/>
                    <a:p>
                      <a:r>
                        <a:rPr lang="en-US" sz="1400" dirty="0" smtClean="0"/>
                        <a:t>AB – Available</a:t>
                      </a:r>
                      <a:r>
                        <a:rPr lang="en-US" sz="1400" baseline="0" dirty="0" smtClean="0"/>
                        <a:t> start</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Yes</a:t>
                      </a:r>
                      <a:endParaRPr lang="en-US" sz="1400" dirty="0"/>
                    </a:p>
                  </a:txBody>
                  <a:tcPr/>
                </a:tc>
              </a:tr>
              <a:tr h="0">
                <a:tc>
                  <a:txBody>
                    <a:bodyPr/>
                    <a:lstStyle/>
                    <a:p>
                      <a:r>
                        <a:rPr lang="en-US" sz="1400" i="0" dirty="0" smtClean="0">
                          <a:solidFill>
                            <a:schemeClr val="tx1"/>
                          </a:solidFill>
                        </a:rPr>
                        <a:t>AC – Available end</a:t>
                      </a:r>
                      <a:endParaRPr lang="en-US" sz="1400" i="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smtClean="0"/>
                        <a:t>Yes</a:t>
                      </a:r>
                      <a:endParaRPr lang="en-US" sz="1400" dirty="0"/>
                    </a:p>
                  </a:txBody>
                  <a:tcPr/>
                </a:tc>
              </a:tr>
              <a:tr h="370840">
                <a:tc>
                  <a:txBody>
                    <a:bodyPr/>
                    <a:lstStyle/>
                    <a:p>
                      <a:r>
                        <a:rPr lang="en-US" sz="1400" i="0" dirty="0" smtClean="0">
                          <a:solidFill>
                            <a:schemeClr val="tx1"/>
                          </a:solidFill>
                        </a:rPr>
                        <a:t>AD</a:t>
                      </a:r>
                      <a:r>
                        <a:rPr lang="en-US" sz="1400" i="0" baseline="0" dirty="0" smtClean="0">
                          <a:solidFill>
                            <a:schemeClr val="tx1"/>
                          </a:solidFill>
                        </a:rPr>
                        <a:t> – Overflow/voucher</a:t>
                      </a:r>
                      <a:endParaRPr lang="en-US" sz="1400" i="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Yes</a:t>
                      </a:r>
                      <a:endParaRPr lang="en-US" sz="1400" dirty="0"/>
                    </a:p>
                  </a:txBody>
                  <a:tcPr/>
                </a:tc>
              </a:tr>
              <a:tr h="370840">
                <a:tc>
                  <a:txBody>
                    <a:bodyPr/>
                    <a:lstStyle/>
                    <a:p>
                      <a:r>
                        <a:rPr lang="en-US" sz="1400" dirty="0" smtClean="0">
                          <a:solidFill>
                            <a:srgbClr val="00B050"/>
                          </a:solidFill>
                        </a:rPr>
                        <a:t>AE – O/V in HMIS</a:t>
                      </a:r>
                      <a:endParaRPr lang="en-US" sz="1400" dirty="0">
                        <a:solidFill>
                          <a:srgbClr val="00B05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0" dirty="0" smtClean="0">
                          <a:solidFill>
                            <a:srgbClr val="00B050"/>
                          </a:solidFill>
                        </a:rPr>
                        <a:t>Not</a:t>
                      </a:r>
                      <a:r>
                        <a:rPr lang="en-US" sz="1400" i="0" baseline="0" dirty="0" smtClean="0">
                          <a:solidFill>
                            <a:srgbClr val="00B050"/>
                          </a:solidFill>
                        </a:rPr>
                        <a:t> Yet</a:t>
                      </a:r>
                      <a:endParaRPr lang="en-US" sz="1400" dirty="0">
                        <a:solidFill>
                          <a:srgbClr val="00B050"/>
                        </a:solidFill>
                      </a:endParaRPr>
                    </a:p>
                  </a:txBody>
                  <a:tcPr/>
                </a:tc>
              </a:tr>
            </a:tbl>
          </a:graphicData>
        </a:graphic>
      </p:graphicFrame>
    </p:spTree>
    <p:extLst>
      <p:ext uri="{BB962C8B-B14F-4D97-AF65-F5344CB8AC3E}">
        <p14:creationId xmlns:p14="http://schemas.microsoft.com/office/powerpoint/2010/main" val="2935542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293" y="310876"/>
            <a:ext cx="9650028" cy="838141"/>
          </a:xfrm>
        </p:spPr>
        <p:txBody>
          <a:bodyPr>
            <a:normAutofit/>
          </a:bodyPr>
          <a:lstStyle/>
          <a:p>
            <a:r>
              <a:rPr lang="en-US" sz="3600" b="1" dirty="0" smtClean="0"/>
              <a:t>What kind of projects </a:t>
            </a:r>
            <a:r>
              <a:rPr lang="en-US" sz="3600" b="1" u="sng" dirty="0" smtClean="0"/>
              <a:t>DO</a:t>
            </a:r>
            <a:r>
              <a:rPr lang="en-US" sz="3600" b="1" dirty="0" smtClean="0"/>
              <a:t> go on the chart?</a:t>
            </a:r>
            <a:endParaRPr lang="en-US" sz="3600" b="1" dirty="0"/>
          </a:p>
        </p:txBody>
      </p:sp>
      <p:sp>
        <p:nvSpPr>
          <p:cNvPr id="3" name="Content Placeholder 2"/>
          <p:cNvSpPr>
            <a:spLocks noGrp="1"/>
          </p:cNvSpPr>
          <p:nvPr>
            <p:ph idx="1"/>
          </p:nvPr>
        </p:nvSpPr>
        <p:spPr>
          <a:xfrm>
            <a:off x="319597" y="1496529"/>
            <a:ext cx="11155480" cy="4981543"/>
          </a:xfrm>
        </p:spPr>
        <p:txBody>
          <a:bodyPr>
            <a:normAutofit fontScale="92500" lnSpcReduction="20000"/>
          </a:bodyPr>
          <a:lstStyle/>
          <a:p>
            <a:r>
              <a:rPr lang="en-US" dirty="0" smtClean="0"/>
              <a:t>Funding and involvement with HMIS </a:t>
            </a:r>
            <a:r>
              <a:rPr lang="en-US" u="sng" dirty="0" smtClean="0"/>
              <a:t>are not</a:t>
            </a:r>
            <a:r>
              <a:rPr lang="en-US" dirty="0" smtClean="0"/>
              <a:t> considered when determining whether to include a project on the HIC. </a:t>
            </a:r>
          </a:p>
          <a:p>
            <a:endParaRPr lang="en-US" dirty="0"/>
          </a:p>
          <a:p>
            <a:r>
              <a:rPr lang="en-US" dirty="0" smtClean="0"/>
              <a:t>Projects are included on the HIC when there are dedicated beds and units in which:</a:t>
            </a:r>
          </a:p>
          <a:p>
            <a:pPr lvl="1"/>
            <a:r>
              <a:rPr lang="en-US" dirty="0" smtClean="0">
                <a:solidFill>
                  <a:srgbClr val="C00000"/>
                </a:solidFill>
              </a:rPr>
              <a:t>The primary intent of the project is to serve people experiencing homelessness;</a:t>
            </a:r>
          </a:p>
          <a:p>
            <a:pPr lvl="1"/>
            <a:r>
              <a:rPr lang="en-US" dirty="0" smtClean="0">
                <a:solidFill>
                  <a:srgbClr val="C00000"/>
                </a:solidFill>
              </a:rPr>
              <a:t>The project verifies homeless status as part of its eligibility determination; and</a:t>
            </a:r>
          </a:p>
          <a:p>
            <a:pPr lvl="1"/>
            <a:r>
              <a:rPr lang="en-US" dirty="0" smtClean="0">
                <a:solidFill>
                  <a:srgbClr val="C00000"/>
                </a:solidFill>
              </a:rPr>
              <a:t>The actual project clients are predominately homeless (or, for permanent housing, were homeless at entry).</a:t>
            </a:r>
          </a:p>
          <a:p>
            <a:pPr marL="274320" lvl="1" indent="0">
              <a:buNone/>
            </a:pPr>
            <a:endParaRPr lang="en-US" dirty="0"/>
          </a:p>
          <a:p>
            <a:r>
              <a:rPr lang="en-US" u="sng" dirty="0" smtClean="0"/>
              <a:t>Examples include:</a:t>
            </a:r>
          </a:p>
          <a:p>
            <a:pPr lvl="1"/>
            <a:r>
              <a:rPr lang="en-US" dirty="0" smtClean="0"/>
              <a:t>Emergency Shelters (ES) – including extreme weather shelters</a:t>
            </a:r>
          </a:p>
          <a:p>
            <a:pPr lvl="1"/>
            <a:r>
              <a:rPr lang="en-US" dirty="0" smtClean="0"/>
              <a:t>Motel Voucher Programs</a:t>
            </a:r>
          </a:p>
          <a:p>
            <a:pPr lvl="1"/>
            <a:r>
              <a:rPr lang="en-US" dirty="0" smtClean="0"/>
              <a:t>Transitional Housing Programs for the Homeless (TH)</a:t>
            </a:r>
          </a:p>
          <a:p>
            <a:pPr lvl="1"/>
            <a:r>
              <a:rPr lang="en-US" dirty="0" smtClean="0"/>
              <a:t>Permanent Housing Programs for Formerly Homeless Persons (PSH)</a:t>
            </a:r>
          </a:p>
          <a:p>
            <a:pPr lvl="1"/>
            <a:r>
              <a:rPr lang="en-US" dirty="0" smtClean="0"/>
              <a:t>Residential Domestic Violence Programs</a:t>
            </a:r>
          </a:p>
          <a:p>
            <a:pPr lvl="1"/>
            <a:r>
              <a:rPr lang="en-US" dirty="0" smtClean="0"/>
              <a:t>Seasonal shelters for the homeless</a:t>
            </a:r>
          </a:p>
          <a:p>
            <a:pPr lvl="1"/>
            <a:r>
              <a:rPr lang="en-US" dirty="0" smtClean="0"/>
              <a:t>Safe Haven programs (SH)</a:t>
            </a:r>
          </a:p>
          <a:p>
            <a:pPr lvl="1"/>
            <a:r>
              <a:rPr lang="en-US" dirty="0" smtClean="0"/>
              <a:t>Rapid Re-housing programs (RRH)</a:t>
            </a:r>
          </a:p>
          <a:p>
            <a:pPr marL="0" indent="0">
              <a:buNone/>
            </a:pPr>
            <a:endParaRPr lang="en-US" dirty="0"/>
          </a:p>
        </p:txBody>
      </p:sp>
      <p:pic>
        <p:nvPicPr>
          <p:cNvPr id="4" name="Picture 3" descr="C:\Documents and Settings\IHCDA Employee\Local Settings\Temporary Internet Files\Content.IE5\JP8RF7WE\MCj04347130000[1].wmf"/>
          <p:cNvPicPr/>
          <p:nvPr/>
        </p:nvPicPr>
        <p:blipFill>
          <a:blip r:embed="rId2" cstate="print"/>
          <a:srcRect/>
          <a:stretch>
            <a:fillRect/>
          </a:stretch>
        </p:blipFill>
        <p:spPr bwMode="auto">
          <a:xfrm>
            <a:off x="9283573" y="4238625"/>
            <a:ext cx="1844675" cy="1933575"/>
          </a:xfrm>
          <a:prstGeom prst="rect">
            <a:avLst/>
          </a:prstGeom>
          <a:noFill/>
          <a:ln w="9525">
            <a:noFill/>
            <a:miter lim="800000"/>
            <a:headEnd/>
            <a:tailEnd/>
          </a:ln>
        </p:spPr>
      </p:pic>
      <p:pic>
        <p:nvPicPr>
          <p:cNvPr id="5"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050234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651201" cy="996438"/>
          </a:xfrm>
        </p:spPr>
        <p:txBody>
          <a:bodyPr>
            <a:normAutofit/>
          </a:bodyPr>
          <a:lstStyle/>
          <a:p>
            <a:r>
              <a:rPr lang="en-US" sz="3600" b="1" dirty="0" smtClean="0"/>
              <a:t>Connection to Service Point (WISP)</a:t>
            </a:r>
            <a:endParaRPr lang="en-US" sz="3600" b="1" dirty="0"/>
          </a:p>
        </p:txBody>
      </p:sp>
      <p:sp>
        <p:nvSpPr>
          <p:cNvPr id="3" name="Content Placeholder 2"/>
          <p:cNvSpPr>
            <a:spLocks noGrp="1"/>
          </p:cNvSpPr>
          <p:nvPr>
            <p:ph idx="1"/>
          </p:nvPr>
        </p:nvSpPr>
        <p:spPr>
          <a:xfrm>
            <a:off x="1069848" y="1674254"/>
            <a:ext cx="10058400" cy="4726546"/>
          </a:xfrm>
        </p:spPr>
        <p:txBody>
          <a:bodyPr/>
          <a:lstStyle/>
          <a:p>
            <a:r>
              <a:rPr lang="en-US" dirty="0" smtClean="0"/>
              <a:t>The Housing Inventory Chart lists important Service Point related information, including:</a:t>
            </a:r>
          </a:p>
          <a:p>
            <a:pPr marL="0" indent="0">
              <a:buNone/>
            </a:pPr>
            <a:endParaRPr lang="en-US" dirty="0" smtClean="0"/>
          </a:p>
          <a:p>
            <a:pPr lvl="1"/>
            <a:r>
              <a:rPr lang="en-US" b="1" dirty="0" smtClean="0">
                <a:solidFill>
                  <a:srgbClr val="C00000"/>
                </a:solidFill>
              </a:rPr>
              <a:t>WISP Provider ID # </a:t>
            </a:r>
            <a:r>
              <a:rPr lang="en-US" i="1" dirty="0" smtClean="0">
                <a:solidFill>
                  <a:srgbClr val="00B0F0"/>
                </a:solidFill>
              </a:rPr>
              <a:t>(Column C)</a:t>
            </a:r>
          </a:p>
          <a:p>
            <a:pPr lvl="1"/>
            <a:r>
              <a:rPr lang="en-US" b="1" dirty="0" smtClean="0">
                <a:solidFill>
                  <a:srgbClr val="C00000"/>
                </a:solidFill>
              </a:rPr>
              <a:t>Provider Name in WISP </a:t>
            </a:r>
            <a:r>
              <a:rPr lang="en-US" i="1" dirty="0" smtClean="0">
                <a:solidFill>
                  <a:srgbClr val="00B0F0"/>
                </a:solidFill>
              </a:rPr>
              <a:t>(Column D)</a:t>
            </a:r>
          </a:p>
          <a:p>
            <a:pPr lvl="1"/>
            <a:r>
              <a:rPr lang="en-US" b="1" dirty="0" smtClean="0">
                <a:solidFill>
                  <a:srgbClr val="C00000"/>
                </a:solidFill>
              </a:rPr>
              <a:t>Number of year round family beds in HMIS </a:t>
            </a:r>
            <a:r>
              <a:rPr lang="en-US" i="1" dirty="0" smtClean="0">
                <a:solidFill>
                  <a:srgbClr val="00B0F0"/>
                </a:solidFill>
              </a:rPr>
              <a:t>(Column P)</a:t>
            </a:r>
          </a:p>
          <a:p>
            <a:pPr lvl="1"/>
            <a:r>
              <a:rPr lang="en-US" b="1" dirty="0" smtClean="0">
                <a:solidFill>
                  <a:srgbClr val="C00000"/>
                </a:solidFill>
              </a:rPr>
              <a:t>Number of year round individual beds in HMIS </a:t>
            </a:r>
            <a:r>
              <a:rPr lang="en-US" i="1" dirty="0" smtClean="0">
                <a:solidFill>
                  <a:srgbClr val="00B0F0"/>
                </a:solidFill>
              </a:rPr>
              <a:t>(Column Q)</a:t>
            </a:r>
          </a:p>
          <a:p>
            <a:pPr lvl="1"/>
            <a:r>
              <a:rPr lang="en-US" b="1" dirty="0" smtClean="0">
                <a:solidFill>
                  <a:srgbClr val="C00000"/>
                </a:solidFill>
              </a:rPr>
              <a:t>Number of year round unaccompanied children only beds in HMIS </a:t>
            </a:r>
            <a:r>
              <a:rPr lang="en-US" i="1" dirty="0" smtClean="0">
                <a:solidFill>
                  <a:srgbClr val="00B0F0"/>
                </a:solidFill>
              </a:rPr>
              <a:t>(Column R)</a:t>
            </a:r>
          </a:p>
          <a:p>
            <a:pPr lvl="1"/>
            <a:r>
              <a:rPr lang="en-US" b="1" dirty="0" smtClean="0">
                <a:solidFill>
                  <a:srgbClr val="C00000"/>
                </a:solidFill>
              </a:rPr>
              <a:t>Percentage of year round family beds in HMIS </a:t>
            </a:r>
            <a:r>
              <a:rPr lang="en-US" i="1" dirty="0">
                <a:solidFill>
                  <a:srgbClr val="00B0F0"/>
                </a:solidFill>
              </a:rPr>
              <a:t>(Column </a:t>
            </a:r>
            <a:r>
              <a:rPr lang="en-US" i="1" dirty="0" smtClean="0">
                <a:solidFill>
                  <a:srgbClr val="00B0F0"/>
                </a:solidFill>
              </a:rPr>
              <a:t>S)</a:t>
            </a:r>
            <a:endParaRPr lang="en-US" i="1" dirty="0">
              <a:solidFill>
                <a:srgbClr val="00B0F0"/>
              </a:solidFill>
            </a:endParaRPr>
          </a:p>
          <a:p>
            <a:pPr lvl="1"/>
            <a:r>
              <a:rPr lang="en-US" b="1" dirty="0" smtClean="0">
                <a:solidFill>
                  <a:srgbClr val="C00000"/>
                </a:solidFill>
              </a:rPr>
              <a:t>Percentage of year round individual beds in HMIS </a:t>
            </a:r>
            <a:r>
              <a:rPr lang="en-US" i="1" dirty="0">
                <a:solidFill>
                  <a:srgbClr val="00B0F0"/>
                </a:solidFill>
              </a:rPr>
              <a:t>(Column </a:t>
            </a:r>
            <a:r>
              <a:rPr lang="en-US" i="1" dirty="0" smtClean="0">
                <a:solidFill>
                  <a:srgbClr val="00B0F0"/>
                </a:solidFill>
              </a:rPr>
              <a:t>T)</a:t>
            </a:r>
            <a:endParaRPr lang="en-US" i="1" dirty="0">
              <a:solidFill>
                <a:srgbClr val="00B0F0"/>
              </a:solidFill>
            </a:endParaRPr>
          </a:p>
          <a:p>
            <a:pPr lvl="1"/>
            <a:r>
              <a:rPr lang="en-US" b="1" dirty="0" smtClean="0">
                <a:solidFill>
                  <a:srgbClr val="C00000"/>
                </a:solidFill>
              </a:rPr>
              <a:t>Percentage of year round unaccompanied children only beds in HMIS </a:t>
            </a:r>
            <a:r>
              <a:rPr lang="en-US" i="1" dirty="0">
                <a:solidFill>
                  <a:srgbClr val="00B0F0"/>
                </a:solidFill>
              </a:rPr>
              <a:t>(Column </a:t>
            </a:r>
            <a:r>
              <a:rPr lang="en-US" i="1" dirty="0" smtClean="0">
                <a:solidFill>
                  <a:srgbClr val="00B0F0"/>
                </a:solidFill>
              </a:rPr>
              <a:t>U)</a:t>
            </a:r>
            <a:endParaRPr lang="en-US" i="1" dirty="0">
              <a:solidFill>
                <a:srgbClr val="00B0F0"/>
              </a:solidFill>
            </a:endParaRPr>
          </a:p>
          <a:p>
            <a:pPr lvl="1"/>
            <a:r>
              <a:rPr lang="en-US" b="1" dirty="0" smtClean="0">
                <a:solidFill>
                  <a:srgbClr val="C00000"/>
                </a:solidFill>
              </a:rPr>
              <a:t>Number of seasonal beds in HMIS </a:t>
            </a:r>
            <a:r>
              <a:rPr lang="en-US" i="1" dirty="0">
                <a:solidFill>
                  <a:srgbClr val="00B0F0"/>
                </a:solidFill>
              </a:rPr>
              <a:t>(Column </a:t>
            </a:r>
            <a:r>
              <a:rPr lang="en-US" i="1" dirty="0" smtClean="0">
                <a:solidFill>
                  <a:srgbClr val="00B0F0"/>
                </a:solidFill>
              </a:rPr>
              <a:t>AA)</a:t>
            </a:r>
            <a:endParaRPr lang="en-US" i="1" dirty="0">
              <a:solidFill>
                <a:srgbClr val="00B0F0"/>
              </a:solidFill>
            </a:endParaRPr>
          </a:p>
          <a:p>
            <a:pPr lvl="1"/>
            <a:r>
              <a:rPr lang="en-US" b="1" dirty="0" smtClean="0">
                <a:solidFill>
                  <a:srgbClr val="C00000"/>
                </a:solidFill>
              </a:rPr>
              <a:t>Number of overflow/voucher beds in HMIS </a:t>
            </a:r>
            <a:r>
              <a:rPr lang="en-US" i="1" dirty="0">
                <a:solidFill>
                  <a:srgbClr val="00B0F0"/>
                </a:solidFill>
              </a:rPr>
              <a:t>(Column </a:t>
            </a:r>
            <a:r>
              <a:rPr lang="en-US" i="1" dirty="0" smtClean="0">
                <a:solidFill>
                  <a:srgbClr val="00B0F0"/>
                </a:solidFill>
              </a:rPr>
              <a:t>AE)</a:t>
            </a:r>
            <a:endParaRPr lang="en-US" i="1" dirty="0">
              <a:solidFill>
                <a:srgbClr val="00B0F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364639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455892" cy="1125227"/>
          </a:xfrm>
        </p:spPr>
        <p:txBody>
          <a:bodyPr>
            <a:normAutofit/>
          </a:bodyPr>
          <a:lstStyle/>
          <a:p>
            <a:r>
              <a:rPr lang="en-US" sz="3600" b="1" dirty="0" smtClean="0"/>
              <a:t>Taking a Closer Look</a:t>
            </a:r>
            <a:endParaRPr lang="en-US" sz="3600" b="1" dirty="0"/>
          </a:p>
        </p:txBody>
      </p:sp>
      <p:sp>
        <p:nvSpPr>
          <p:cNvPr id="3" name="Content Placeholder 2"/>
          <p:cNvSpPr>
            <a:spLocks noGrp="1"/>
          </p:cNvSpPr>
          <p:nvPr>
            <p:ph idx="1"/>
          </p:nvPr>
        </p:nvSpPr>
        <p:spPr/>
        <p:txBody>
          <a:bodyPr/>
          <a:lstStyle/>
          <a:p>
            <a:r>
              <a:rPr lang="en-US" b="1" dirty="0" smtClean="0">
                <a:solidFill>
                  <a:srgbClr val="C00000"/>
                </a:solidFill>
              </a:rPr>
              <a:t>WISP Provider ID #:  </a:t>
            </a:r>
            <a:r>
              <a:rPr lang="en-US" dirty="0" smtClean="0"/>
              <a:t>This is the number used in Service Point to identify the exact provider. Each provider on your “tree” has a different number.  </a:t>
            </a:r>
            <a:r>
              <a:rPr lang="en-US" i="1" dirty="0" smtClean="0">
                <a:solidFill>
                  <a:srgbClr val="0070C0"/>
                </a:solidFill>
              </a:rPr>
              <a:t>(Column C)</a:t>
            </a:r>
          </a:p>
          <a:p>
            <a:pPr marL="0" indent="0">
              <a:buNone/>
            </a:pPr>
            <a:endParaRPr lang="en-US" dirty="0" smtClean="0"/>
          </a:p>
          <a:p>
            <a:r>
              <a:rPr lang="en-US" b="1" dirty="0" smtClean="0">
                <a:solidFill>
                  <a:srgbClr val="C00000"/>
                </a:solidFill>
              </a:rPr>
              <a:t>Provider Name in WISP:  </a:t>
            </a:r>
            <a:r>
              <a:rPr lang="en-US" dirty="0" smtClean="0"/>
              <a:t>This is the exact name associated with the WISP Provider ID # mentioned above. This name should match exactly to what is in WISP. </a:t>
            </a:r>
            <a:r>
              <a:rPr lang="en-US" i="1" dirty="0" smtClean="0">
                <a:solidFill>
                  <a:srgbClr val="0070C0"/>
                </a:solidFill>
              </a:rPr>
              <a:t>(Column D)</a:t>
            </a:r>
            <a:endParaRPr lang="en-US" i="1" dirty="0">
              <a:solidFill>
                <a:srgbClr val="0070C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5323117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758473" cy="1035075"/>
          </a:xfrm>
        </p:spPr>
        <p:txBody>
          <a:bodyPr>
            <a:normAutofit/>
          </a:bodyPr>
          <a:lstStyle/>
          <a:p>
            <a:r>
              <a:rPr lang="en-US" sz="3600" b="1" dirty="0" smtClean="0"/>
              <a:t>Beds and Service Point (WISP)</a:t>
            </a:r>
            <a:endParaRPr lang="en-US" sz="3600" b="1" dirty="0"/>
          </a:p>
        </p:txBody>
      </p:sp>
      <p:sp>
        <p:nvSpPr>
          <p:cNvPr id="3" name="Content Placeholder 2"/>
          <p:cNvSpPr>
            <a:spLocks noGrp="1"/>
          </p:cNvSpPr>
          <p:nvPr>
            <p:ph idx="1"/>
          </p:nvPr>
        </p:nvSpPr>
        <p:spPr>
          <a:xfrm>
            <a:off x="1069848" y="1674253"/>
            <a:ext cx="10058400" cy="4855335"/>
          </a:xfrm>
        </p:spPr>
        <p:txBody>
          <a:bodyPr>
            <a:normAutofit lnSpcReduction="10000"/>
          </a:bodyPr>
          <a:lstStyle/>
          <a:p>
            <a:r>
              <a:rPr lang="en-US" b="1" dirty="0" smtClean="0">
                <a:solidFill>
                  <a:srgbClr val="C00000"/>
                </a:solidFill>
              </a:rPr>
              <a:t>Number of year round family beds in HMIS:  </a:t>
            </a:r>
            <a:r>
              <a:rPr lang="en-US" dirty="0" smtClean="0"/>
              <a:t>For projects that use Service Point, you must identify the number of family beds listed in </a:t>
            </a:r>
            <a:r>
              <a:rPr lang="en-US" i="1" dirty="0" smtClean="0">
                <a:solidFill>
                  <a:srgbClr val="00B0F0"/>
                </a:solidFill>
              </a:rPr>
              <a:t>Column K </a:t>
            </a:r>
            <a:r>
              <a:rPr lang="en-US" dirty="0" smtClean="0"/>
              <a:t>that are reported in Service Point. </a:t>
            </a:r>
            <a:r>
              <a:rPr lang="en-US" i="1" dirty="0" smtClean="0">
                <a:solidFill>
                  <a:srgbClr val="00B0F0"/>
                </a:solidFill>
              </a:rPr>
              <a:t>(Column P)</a:t>
            </a:r>
          </a:p>
          <a:p>
            <a:pPr marL="0" indent="0">
              <a:buNone/>
            </a:pPr>
            <a:endParaRPr lang="en-US" i="1" dirty="0" smtClean="0">
              <a:solidFill>
                <a:srgbClr val="0070C0"/>
              </a:solidFill>
            </a:endParaRPr>
          </a:p>
          <a:p>
            <a:r>
              <a:rPr lang="en-US" b="1" dirty="0" smtClean="0">
                <a:solidFill>
                  <a:srgbClr val="C00000"/>
                </a:solidFill>
              </a:rPr>
              <a:t>Number of year round individual beds in HMIS:  </a:t>
            </a:r>
            <a:r>
              <a:rPr lang="en-US" dirty="0" smtClean="0"/>
              <a:t>For </a:t>
            </a:r>
            <a:r>
              <a:rPr lang="en-US" dirty="0"/>
              <a:t>projects </a:t>
            </a:r>
            <a:r>
              <a:rPr lang="en-US" dirty="0" smtClean="0"/>
              <a:t>that use Service Point, you must identify the number of individual beds listed in </a:t>
            </a:r>
            <a:r>
              <a:rPr lang="en-US" i="1" dirty="0" smtClean="0">
                <a:solidFill>
                  <a:srgbClr val="00B0F0"/>
                </a:solidFill>
              </a:rPr>
              <a:t>Column M </a:t>
            </a:r>
            <a:r>
              <a:rPr lang="en-US" dirty="0" smtClean="0"/>
              <a:t>that are reported in Service Point. </a:t>
            </a:r>
            <a:r>
              <a:rPr lang="en-US" i="1" dirty="0" smtClean="0">
                <a:solidFill>
                  <a:srgbClr val="00B0F0"/>
                </a:solidFill>
              </a:rPr>
              <a:t>(Column Q)</a:t>
            </a:r>
          </a:p>
          <a:p>
            <a:pPr marL="0" indent="0">
              <a:buNone/>
            </a:pPr>
            <a:endParaRPr lang="en-US" i="1" dirty="0" smtClean="0">
              <a:solidFill>
                <a:srgbClr val="0070C0"/>
              </a:solidFill>
            </a:endParaRPr>
          </a:p>
          <a:p>
            <a:r>
              <a:rPr lang="en-US" b="1" dirty="0" smtClean="0">
                <a:solidFill>
                  <a:srgbClr val="C00000"/>
                </a:solidFill>
              </a:rPr>
              <a:t>Number of unaccompanied children only beds in HMIS:  </a:t>
            </a:r>
            <a:r>
              <a:rPr lang="en-US" dirty="0" smtClean="0"/>
              <a:t>For </a:t>
            </a:r>
            <a:r>
              <a:rPr lang="en-US" dirty="0"/>
              <a:t>projects </a:t>
            </a:r>
            <a:r>
              <a:rPr lang="en-US" dirty="0" smtClean="0"/>
              <a:t>that use Service Point, you must identify the number of unaccompanied children only beds listed in </a:t>
            </a:r>
            <a:r>
              <a:rPr lang="en-US" i="1" dirty="0" smtClean="0">
                <a:solidFill>
                  <a:srgbClr val="00B0F0"/>
                </a:solidFill>
              </a:rPr>
              <a:t>Column N </a:t>
            </a:r>
            <a:r>
              <a:rPr lang="en-US" dirty="0" smtClean="0"/>
              <a:t>that are reported in Service Point. </a:t>
            </a:r>
            <a:r>
              <a:rPr lang="en-US" i="1" dirty="0" smtClean="0">
                <a:solidFill>
                  <a:srgbClr val="00B0F0"/>
                </a:solidFill>
              </a:rPr>
              <a:t>(Column R)</a:t>
            </a:r>
          </a:p>
          <a:p>
            <a:pPr marL="0" indent="0">
              <a:buNone/>
            </a:pPr>
            <a:endParaRPr lang="en-US" i="1" dirty="0" smtClean="0">
              <a:solidFill>
                <a:srgbClr val="0070C0"/>
              </a:solidFill>
            </a:endParaRPr>
          </a:p>
          <a:p>
            <a:r>
              <a:rPr lang="en-US" b="1" dirty="0" smtClean="0">
                <a:solidFill>
                  <a:srgbClr val="C00000"/>
                </a:solidFill>
              </a:rPr>
              <a:t>Number of seasonal beds in HMIS:  </a:t>
            </a:r>
            <a:r>
              <a:rPr lang="en-US" dirty="0" smtClean="0"/>
              <a:t>For </a:t>
            </a:r>
            <a:r>
              <a:rPr lang="en-US" dirty="0"/>
              <a:t>projects </a:t>
            </a:r>
            <a:r>
              <a:rPr lang="en-US" dirty="0" smtClean="0"/>
              <a:t>that use Service Point, you must identify the number of seasonal beds listed in </a:t>
            </a:r>
            <a:r>
              <a:rPr lang="en-US" i="1" dirty="0" smtClean="0">
                <a:solidFill>
                  <a:srgbClr val="00B0F0"/>
                </a:solidFill>
              </a:rPr>
              <a:t>Column Z </a:t>
            </a:r>
            <a:r>
              <a:rPr lang="en-US" dirty="0" smtClean="0"/>
              <a:t>that are reported in WISP. </a:t>
            </a:r>
            <a:r>
              <a:rPr lang="en-US" i="1" dirty="0" smtClean="0">
                <a:solidFill>
                  <a:srgbClr val="00B0F0"/>
                </a:solidFill>
              </a:rPr>
              <a:t>(Column AA)</a:t>
            </a:r>
            <a:endParaRPr lang="en-US" i="1" dirty="0">
              <a:solidFill>
                <a:srgbClr val="00B0F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930174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89686"/>
            <a:ext cx="10058400" cy="5536872"/>
          </a:xfrm>
        </p:spPr>
        <p:txBody>
          <a:bodyPr>
            <a:normAutofit fontScale="92500" lnSpcReduction="20000"/>
          </a:bodyPr>
          <a:lstStyle/>
          <a:p>
            <a:r>
              <a:rPr lang="en-US" b="1" dirty="0" smtClean="0">
                <a:solidFill>
                  <a:srgbClr val="C00000"/>
                </a:solidFill>
              </a:rPr>
              <a:t>Number of overflow/voucher beds in HMIS:  </a:t>
            </a:r>
            <a:r>
              <a:rPr lang="en-US" dirty="0" smtClean="0"/>
              <a:t>For projects that use Service Point, you must identify the number of overflow and/or voucher beds listed in </a:t>
            </a:r>
            <a:r>
              <a:rPr lang="en-US" i="1" dirty="0" smtClean="0">
                <a:solidFill>
                  <a:srgbClr val="00B0F0"/>
                </a:solidFill>
              </a:rPr>
              <a:t>Column AD </a:t>
            </a:r>
            <a:r>
              <a:rPr lang="en-US" dirty="0" smtClean="0"/>
              <a:t>that are reported in Service Point. </a:t>
            </a:r>
            <a:r>
              <a:rPr lang="en-US" i="1" dirty="0" smtClean="0">
                <a:solidFill>
                  <a:srgbClr val="00B0F0"/>
                </a:solidFill>
              </a:rPr>
              <a:t>(Column AE)</a:t>
            </a:r>
          </a:p>
          <a:p>
            <a:pPr marL="0" indent="0">
              <a:buNone/>
            </a:pPr>
            <a:endParaRPr lang="en-US" dirty="0" smtClean="0"/>
          </a:p>
          <a:p>
            <a:r>
              <a:rPr lang="en-US" b="1" dirty="0" smtClean="0">
                <a:solidFill>
                  <a:srgbClr val="C00000"/>
                </a:solidFill>
              </a:rPr>
              <a:t>Percentage of year round family beds in HMIS:  </a:t>
            </a:r>
            <a:r>
              <a:rPr lang="en-US" dirty="0" smtClean="0"/>
              <a:t>This column divides the number of year round family beds covered in Service Point </a:t>
            </a:r>
            <a:r>
              <a:rPr lang="en-US" i="1" dirty="0" smtClean="0">
                <a:solidFill>
                  <a:srgbClr val="00B0F0"/>
                </a:solidFill>
              </a:rPr>
              <a:t>(Column P)</a:t>
            </a:r>
            <a:r>
              <a:rPr lang="en-US" dirty="0" smtClean="0">
                <a:solidFill>
                  <a:srgbClr val="00B0F0"/>
                </a:solidFill>
              </a:rPr>
              <a:t> </a:t>
            </a:r>
            <a:r>
              <a:rPr lang="en-US" dirty="0" smtClean="0"/>
              <a:t>by the total number of family beds listed for the provider </a:t>
            </a:r>
            <a:r>
              <a:rPr lang="en-US" i="1" dirty="0" smtClean="0">
                <a:solidFill>
                  <a:srgbClr val="00B0F0"/>
                </a:solidFill>
              </a:rPr>
              <a:t>(Column K).</a:t>
            </a:r>
          </a:p>
          <a:p>
            <a:pPr lvl="1"/>
            <a:r>
              <a:rPr lang="en-US" dirty="0" smtClean="0"/>
              <a:t>The calculation provides the percentage of family beds available to this provider in Service Point. </a:t>
            </a:r>
            <a:r>
              <a:rPr lang="en-US" i="1" dirty="0" smtClean="0">
                <a:solidFill>
                  <a:srgbClr val="00B0F0"/>
                </a:solidFill>
              </a:rPr>
              <a:t>(Column S)</a:t>
            </a:r>
          </a:p>
          <a:p>
            <a:pPr marL="274320" lvl="1" indent="0">
              <a:buNone/>
            </a:pPr>
            <a:endParaRPr lang="en-US" dirty="0" smtClean="0"/>
          </a:p>
          <a:p>
            <a:r>
              <a:rPr lang="en-US" b="1" dirty="0" smtClean="0">
                <a:solidFill>
                  <a:srgbClr val="C00000"/>
                </a:solidFill>
              </a:rPr>
              <a:t>Percentage of year round individual beds in HMIS:  </a:t>
            </a:r>
            <a:r>
              <a:rPr lang="en-US" dirty="0" smtClean="0"/>
              <a:t>This column divides the number of year round individual beds covered in Service Point </a:t>
            </a:r>
            <a:r>
              <a:rPr lang="en-US" i="1" dirty="0" smtClean="0">
                <a:solidFill>
                  <a:srgbClr val="00B0F0"/>
                </a:solidFill>
              </a:rPr>
              <a:t>(Column Q) </a:t>
            </a:r>
            <a:r>
              <a:rPr lang="en-US" dirty="0" smtClean="0"/>
              <a:t>by the total number of individual beds listed for the provider </a:t>
            </a:r>
            <a:r>
              <a:rPr lang="en-US" i="1" dirty="0" smtClean="0">
                <a:solidFill>
                  <a:srgbClr val="00B0F0"/>
                </a:solidFill>
              </a:rPr>
              <a:t>(Column M).</a:t>
            </a:r>
          </a:p>
          <a:p>
            <a:pPr lvl="1"/>
            <a:r>
              <a:rPr lang="en-US" dirty="0" smtClean="0"/>
              <a:t>The calculation provides the percentage of individual beds available to this provider in Service Point. </a:t>
            </a:r>
            <a:r>
              <a:rPr lang="en-US" i="1" dirty="0" smtClean="0">
                <a:solidFill>
                  <a:srgbClr val="00B0F0"/>
                </a:solidFill>
              </a:rPr>
              <a:t>(Column T)</a:t>
            </a:r>
          </a:p>
          <a:p>
            <a:pPr marL="274320" lvl="1" indent="0">
              <a:buNone/>
            </a:pPr>
            <a:endParaRPr lang="en-US" dirty="0" smtClean="0"/>
          </a:p>
          <a:p>
            <a:r>
              <a:rPr lang="en-US" b="1" dirty="0" smtClean="0">
                <a:solidFill>
                  <a:srgbClr val="C00000"/>
                </a:solidFill>
              </a:rPr>
              <a:t>Percentage of unaccompanied children only beds in HMIS:  </a:t>
            </a:r>
            <a:r>
              <a:rPr lang="en-US" dirty="0" smtClean="0"/>
              <a:t>This column divides the number of year round unaccompanied children only beds covered in WISP </a:t>
            </a:r>
            <a:r>
              <a:rPr lang="en-US" i="1" dirty="0" smtClean="0">
                <a:solidFill>
                  <a:srgbClr val="00B0F0"/>
                </a:solidFill>
              </a:rPr>
              <a:t>(Column R) </a:t>
            </a:r>
            <a:r>
              <a:rPr lang="en-US" dirty="0" smtClean="0"/>
              <a:t>by the total number of unaccompanied children only beds listed for the provider </a:t>
            </a:r>
            <a:r>
              <a:rPr lang="en-US" i="1" dirty="0" smtClean="0">
                <a:solidFill>
                  <a:srgbClr val="00B0F0"/>
                </a:solidFill>
              </a:rPr>
              <a:t>(Column N).</a:t>
            </a:r>
          </a:p>
          <a:p>
            <a:pPr lvl="1"/>
            <a:r>
              <a:rPr lang="en-US" dirty="0" smtClean="0"/>
              <a:t>The calculation provides the percentage of unaccompanied children only beds available to this provider in Service Point. </a:t>
            </a:r>
            <a:r>
              <a:rPr lang="en-US" i="1" dirty="0" smtClean="0">
                <a:solidFill>
                  <a:srgbClr val="00B0F0"/>
                </a:solidFill>
              </a:rPr>
              <a:t>(Column U)</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7983743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758473" cy="1060833"/>
          </a:xfrm>
        </p:spPr>
        <p:txBody>
          <a:bodyPr>
            <a:normAutofit/>
          </a:bodyPr>
          <a:lstStyle/>
          <a:p>
            <a:r>
              <a:rPr lang="en-US" sz="3600" b="1" dirty="0" smtClean="0"/>
              <a:t>Beds &amp; Units in Service Point (WISP)</a:t>
            </a:r>
            <a:endParaRPr lang="en-US" sz="3600" b="1" dirty="0"/>
          </a:p>
        </p:txBody>
      </p:sp>
      <p:sp>
        <p:nvSpPr>
          <p:cNvPr id="3" name="Content Placeholder 2"/>
          <p:cNvSpPr>
            <a:spLocks noGrp="1"/>
          </p:cNvSpPr>
          <p:nvPr>
            <p:ph idx="1"/>
          </p:nvPr>
        </p:nvSpPr>
        <p:spPr>
          <a:xfrm>
            <a:off x="1069848" y="1719221"/>
            <a:ext cx="10058400" cy="4452979"/>
          </a:xfrm>
        </p:spPr>
        <p:txBody>
          <a:bodyPr/>
          <a:lstStyle/>
          <a:p>
            <a:r>
              <a:rPr lang="en-US" dirty="0" smtClean="0"/>
              <a:t>It is each provider’s responsibility to ensure that beds and units for each project match what is listed in the Housing Inventory Chart (HIC) and what is record in Service Point (WISP).</a:t>
            </a:r>
          </a:p>
          <a:p>
            <a:endParaRPr lang="en-US" dirty="0" smtClean="0"/>
          </a:p>
          <a:p>
            <a:r>
              <a:rPr lang="en-US" dirty="0" smtClean="0"/>
              <a:t>This means if you have a change in the project – number of beds or units or type – these changes </a:t>
            </a:r>
            <a:r>
              <a:rPr lang="en-US" u="sng" dirty="0" smtClean="0"/>
              <a:t>must</a:t>
            </a:r>
            <a:r>
              <a:rPr lang="en-US" dirty="0" smtClean="0"/>
              <a:t> be made each month on the Housing Inventory Chart. Each Continuum of Care (COC) has a spot designated for updates/changes.  </a:t>
            </a:r>
          </a:p>
          <a:p>
            <a:endParaRPr lang="en-US" dirty="0"/>
          </a:p>
          <a:p>
            <a:r>
              <a:rPr lang="en-US" dirty="0" smtClean="0"/>
              <a:t>This will alert the HMIS Staff that changes have been made and can record those changes in the provider tree in Service Point.</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6484222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562424" cy="1125227"/>
          </a:xfrm>
        </p:spPr>
        <p:txBody>
          <a:bodyPr>
            <a:normAutofit/>
          </a:bodyPr>
          <a:lstStyle/>
          <a:p>
            <a:r>
              <a:rPr lang="en-US" sz="3600" b="1" dirty="0" smtClean="0"/>
              <a:t>Connection to Point-in-time (PIT)</a:t>
            </a:r>
            <a:endParaRPr lang="en-US" sz="3600" b="1" dirty="0"/>
          </a:p>
        </p:txBody>
      </p:sp>
      <p:sp>
        <p:nvSpPr>
          <p:cNvPr id="3" name="Content Placeholder 2"/>
          <p:cNvSpPr>
            <a:spLocks noGrp="1"/>
          </p:cNvSpPr>
          <p:nvPr>
            <p:ph idx="1"/>
          </p:nvPr>
        </p:nvSpPr>
        <p:spPr/>
        <p:txBody>
          <a:bodyPr/>
          <a:lstStyle/>
          <a:p>
            <a:r>
              <a:rPr lang="en-US" dirty="0" smtClean="0"/>
              <a:t>The Housing Inventory Chart is closely related to the Point-in-Time (PIT) count.</a:t>
            </a:r>
          </a:p>
          <a:p>
            <a:pPr marL="0" indent="0">
              <a:buNone/>
            </a:pPr>
            <a:endParaRPr lang="en-US" dirty="0" smtClean="0"/>
          </a:p>
          <a:p>
            <a:r>
              <a:rPr lang="en-US" dirty="0" smtClean="0"/>
              <a:t>The Housing Inventory Chart provides a snapshot of what homeless providers have </a:t>
            </a:r>
            <a:r>
              <a:rPr lang="en-US" u="sng" dirty="0" smtClean="0"/>
              <a:t>available for beds</a:t>
            </a:r>
            <a:r>
              <a:rPr lang="en-US" dirty="0" smtClean="0"/>
              <a:t> in a particular area.</a:t>
            </a:r>
          </a:p>
          <a:p>
            <a:pPr marL="0" indent="0">
              <a:buNone/>
            </a:pPr>
            <a:endParaRPr lang="en-US" dirty="0" smtClean="0"/>
          </a:p>
          <a:p>
            <a:r>
              <a:rPr lang="en-US" dirty="0" smtClean="0"/>
              <a:t>The Point-in-Time (PIT) provides a snapshot of the </a:t>
            </a:r>
            <a:r>
              <a:rPr lang="en-US" u="sng" dirty="0" smtClean="0"/>
              <a:t>number of people experiencing homelessness</a:t>
            </a:r>
            <a:r>
              <a:rPr lang="en-US" dirty="0" smtClean="0"/>
              <a:t> in that same area and how or if they were served.</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9556543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633445" cy="1305531"/>
          </a:xfrm>
        </p:spPr>
        <p:txBody>
          <a:bodyPr>
            <a:normAutofit/>
          </a:bodyPr>
          <a:lstStyle/>
          <a:p>
            <a:r>
              <a:rPr lang="en-US" sz="3600" b="1" dirty="0" smtClean="0"/>
              <a:t>Point-in-time (PIT) Count on the Housing inventory Chart (HIC) </a:t>
            </a:r>
            <a:endParaRPr lang="en-US" sz="3600" b="1" dirty="0"/>
          </a:p>
        </p:txBody>
      </p:sp>
      <p:sp>
        <p:nvSpPr>
          <p:cNvPr id="3" name="Content Placeholder 2"/>
          <p:cNvSpPr>
            <a:spLocks noGrp="1"/>
          </p:cNvSpPr>
          <p:nvPr>
            <p:ph idx="1"/>
          </p:nvPr>
        </p:nvSpPr>
        <p:spPr>
          <a:xfrm>
            <a:off x="1069848" y="2121407"/>
            <a:ext cx="10058400" cy="4511213"/>
          </a:xfrm>
        </p:spPr>
        <p:txBody>
          <a:bodyPr/>
          <a:lstStyle/>
          <a:p>
            <a:r>
              <a:rPr lang="en-US" b="1" dirty="0" smtClean="0">
                <a:solidFill>
                  <a:srgbClr val="C00000"/>
                </a:solidFill>
              </a:rPr>
              <a:t>Total number of people </a:t>
            </a:r>
            <a:r>
              <a:rPr lang="en-US" dirty="0" smtClean="0"/>
              <a:t>served during the PIT count  – </a:t>
            </a:r>
            <a:r>
              <a:rPr lang="en-US" i="1" dirty="0" smtClean="0">
                <a:solidFill>
                  <a:srgbClr val="00B0F0"/>
                </a:solidFill>
              </a:rPr>
              <a:t>Column AF</a:t>
            </a:r>
          </a:p>
          <a:p>
            <a:pPr lvl="1"/>
            <a:r>
              <a:rPr lang="en-US" dirty="0" smtClean="0"/>
              <a:t>Formula in the Housing Inventory Chart set to add </a:t>
            </a:r>
            <a:r>
              <a:rPr lang="en-US" i="1" dirty="0" smtClean="0">
                <a:solidFill>
                  <a:srgbClr val="00B0F0"/>
                </a:solidFill>
              </a:rPr>
              <a:t>Column AG + AH + AI</a:t>
            </a:r>
            <a:r>
              <a:rPr lang="en-US" dirty="0" smtClean="0">
                <a:solidFill>
                  <a:srgbClr val="00B0F0"/>
                </a:solidFill>
              </a:rPr>
              <a:t>.</a:t>
            </a:r>
          </a:p>
          <a:p>
            <a:pPr marL="274320" lvl="1" indent="0">
              <a:buNone/>
            </a:pPr>
            <a:endParaRPr lang="en-US" dirty="0" smtClean="0"/>
          </a:p>
          <a:p>
            <a:r>
              <a:rPr lang="en-US" sz="1900" b="1" dirty="0" smtClean="0">
                <a:solidFill>
                  <a:srgbClr val="C00000"/>
                </a:solidFill>
              </a:rPr>
              <a:t>Total number of unaccompanied children </a:t>
            </a:r>
            <a:r>
              <a:rPr lang="en-US" sz="1900" dirty="0" smtClean="0"/>
              <a:t>served during the PIT count – </a:t>
            </a:r>
            <a:r>
              <a:rPr lang="en-US" sz="1900" i="1" dirty="0" smtClean="0">
                <a:solidFill>
                  <a:srgbClr val="00B0F0"/>
                </a:solidFill>
              </a:rPr>
              <a:t>Column AG</a:t>
            </a:r>
          </a:p>
          <a:p>
            <a:pPr lvl="1"/>
            <a:r>
              <a:rPr lang="en-US" dirty="0" smtClean="0"/>
              <a:t>This number includes child only (under age 18) households (singles and in multi-child households).</a:t>
            </a:r>
          </a:p>
          <a:p>
            <a:endParaRPr lang="en-US" b="1" dirty="0" smtClean="0">
              <a:solidFill>
                <a:srgbClr val="C00000"/>
              </a:solidFill>
            </a:endParaRPr>
          </a:p>
          <a:p>
            <a:r>
              <a:rPr lang="en-US" b="1" dirty="0" smtClean="0">
                <a:solidFill>
                  <a:srgbClr val="C00000"/>
                </a:solidFill>
              </a:rPr>
              <a:t>Total number of singles </a:t>
            </a:r>
            <a:r>
              <a:rPr lang="en-US" dirty="0" smtClean="0"/>
              <a:t>served during the PIT count – </a:t>
            </a:r>
            <a:r>
              <a:rPr lang="en-US" i="1" dirty="0" smtClean="0">
                <a:solidFill>
                  <a:srgbClr val="00B0F0"/>
                </a:solidFill>
              </a:rPr>
              <a:t>Column AH</a:t>
            </a:r>
          </a:p>
          <a:p>
            <a:pPr lvl="1"/>
            <a:r>
              <a:rPr lang="en-US" dirty="0" smtClean="0"/>
              <a:t>This number includes individuals and people in households without children.</a:t>
            </a:r>
          </a:p>
          <a:p>
            <a:pPr marL="274320" lvl="1" indent="0">
              <a:buNone/>
            </a:pPr>
            <a:endParaRPr lang="en-US" dirty="0" smtClean="0"/>
          </a:p>
          <a:p>
            <a:r>
              <a:rPr lang="en-US" b="1" dirty="0" smtClean="0">
                <a:solidFill>
                  <a:srgbClr val="C00000"/>
                </a:solidFill>
              </a:rPr>
              <a:t>Total number of people in families </a:t>
            </a:r>
            <a:r>
              <a:rPr lang="en-US" dirty="0" smtClean="0"/>
              <a:t>served during the PIT count – </a:t>
            </a:r>
            <a:r>
              <a:rPr lang="en-US" i="1" dirty="0" smtClean="0">
                <a:solidFill>
                  <a:srgbClr val="00B0F0"/>
                </a:solidFill>
              </a:rPr>
              <a:t>Column AI</a:t>
            </a:r>
          </a:p>
          <a:p>
            <a:pPr lvl="1"/>
            <a:r>
              <a:rPr lang="en-US" dirty="0" smtClean="0"/>
              <a:t>This number includes people in households with at least one adult and one child.</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5429940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695589" cy="1099469"/>
          </a:xfrm>
        </p:spPr>
        <p:txBody>
          <a:bodyPr>
            <a:normAutofit/>
          </a:bodyPr>
          <a:lstStyle/>
          <a:p>
            <a:r>
              <a:rPr lang="en-US" sz="3600" b="1" dirty="0" smtClean="0"/>
              <a:t>Where do the numbers come from?</a:t>
            </a:r>
            <a:endParaRPr lang="en-US" sz="3600" b="1" dirty="0"/>
          </a:p>
        </p:txBody>
      </p:sp>
      <p:sp>
        <p:nvSpPr>
          <p:cNvPr id="3" name="Content Placeholder 2"/>
          <p:cNvSpPr>
            <a:spLocks noGrp="1"/>
          </p:cNvSpPr>
          <p:nvPr>
            <p:ph idx="1"/>
          </p:nvPr>
        </p:nvSpPr>
        <p:spPr/>
        <p:txBody>
          <a:bodyPr/>
          <a:lstStyle/>
          <a:p>
            <a:r>
              <a:rPr lang="en-US" dirty="0"/>
              <a:t>For providers that report in Service Point, these numbers must match what is pulled from ART reports.</a:t>
            </a:r>
          </a:p>
          <a:p>
            <a:r>
              <a:rPr lang="en-US" dirty="0"/>
              <a:t>For providers that do not report in Service Point, these numbers must match the totals from the Non-WISP PIT Form (including subpopulation demographics</a:t>
            </a:r>
            <a:r>
              <a:rPr lang="en-US" dirty="0" smtClean="0"/>
              <a:t>).</a:t>
            </a:r>
          </a:p>
          <a:p>
            <a:endParaRPr lang="en-US" dirty="0"/>
          </a:p>
          <a:p>
            <a:r>
              <a:rPr lang="en-US" dirty="0" smtClean="0"/>
              <a:t>Double check your numbers listed in the Emergency Shelter section (number of people in households with and without children).</a:t>
            </a:r>
          </a:p>
          <a:p>
            <a:r>
              <a:rPr lang="en-US" dirty="0" smtClean="0"/>
              <a:t>Double check your numbers listed in the Transitional Housing section (number of people in households with and without children).</a:t>
            </a: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1006068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447014" cy="1035075"/>
          </a:xfrm>
        </p:spPr>
        <p:txBody>
          <a:bodyPr>
            <a:normAutofit/>
          </a:bodyPr>
          <a:lstStyle/>
          <a:p>
            <a:r>
              <a:rPr lang="en-US" sz="3600" b="1" dirty="0" smtClean="0"/>
              <a:t>Utilization Rate</a:t>
            </a:r>
            <a:endParaRPr lang="en-US" sz="3600" b="1" i="1" dirty="0">
              <a:solidFill>
                <a:srgbClr val="0070C0"/>
              </a:solidFill>
            </a:endParaRPr>
          </a:p>
        </p:txBody>
      </p:sp>
      <p:sp>
        <p:nvSpPr>
          <p:cNvPr id="3" name="Content Placeholder 2"/>
          <p:cNvSpPr>
            <a:spLocks noGrp="1"/>
          </p:cNvSpPr>
          <p:nvPr>
            <p:ph idx="1"/>
          </p:nvPr>
        </p:nvSpPr>
        <p:spPr>
          <a:xfrm>
            <a:off x="1069848" y="1687132"/>
            <a:ext cx="10058400" cy="4559122"/>
          </a:xfrm>
        </p:spPr>
        <p:txBody>
          <a:bodyPr>
            <a:normAutofit/>
          </a:bodyPr>
          <a:lstStyle/>
          <a:p>
            <a:r>
              <a:rPr lang="en-US" dirty="0" smtClean="0"/>
              <a:t>The Utilization Rate </a:t>
            </a:r>
            <a:r>
              <a:rPr lang="en-US" i="1" dirty="0" smtClean="0">
                <a:solidFill>
                  <a:srgbClr val="00B0F0"/>
                </a:solidFill>
              </a:rPr>
              <a:t>(Column AJ)</a:t>
            </a:r>
            <a:r>
              <a:rPr lang="en-US" dirty="0" smtClean="0"/>
              <a:t> is an formula in the chart that will automatically calculate based on project type.</a:t>
            </a:r>
          </a:p>
          <a:p>
            <a:endParaRPr lang="en-US" dirty="0"/>
          </a:p>
          <a:p>
            <a:r>
              <a:rPr lang="en-US" dirty="0" smtClean="0"/>
              <a:t>In the Emergency Shelter section, the rate (%) is calculated by:</a:t>
            </a:r>
          </a:p>
          <a:p>
            <a:pPr lvl="1"/>
            <a:r>
              <a:rPr lang="en-US" dirty="0" smtClean="0"/>
              <a:t>Dividing the </a:t>
            </a:r>
            <a:r>
              <a:rPr lang="en-US" b="1" dirty="0" smtClean="0">
                <a:solidFill>
                  <a:srgbClr val="C00000"/>
                </a:solidFill>
              </a:rPr>
              <a:t>total number of people </a:t>
            </a:r>
            <a:r>
              <a:rPr lang="en-US" dirty="0" smtClean="0"/>
              <a:t>served on the PIT </a:t>
            </a:r>
            <a:r>
              <a:rPr lang="en-US" i="1" dirty="0" smtClean="0">
                <a:solidFill>
                  <a:srgbClr val="00B0F0"/>
                </a:solidFill>
              </a:rPr>
              <a:t>(Column AF) </a:t>
            </a:r>
            <a:r>
              <a:rPr lang="en-US" dirty="0" smtClean="0"/>
              <a:t>by the </a:t>
            </a:r>
            <a:r>
              <a:rPr lang="en-US" b="1" dirty="0" smtClean="0">
                <a:solidFill>
                  <a:srgbClr val="C00000"/>
                </a:solidFill>
              </a:rPr>
              <a:t>total number of beds</a:t>
            </a:r>
            <a:r>
              <a:rPr lang="en-US" dirty="0" smtClean="0"/>
              <a:t> available in the area.</a:t>
            </a:r>
          </a:p>
          <a:p>
            <a:pPr lvl="1"/>
            <a:r>
              <a:rPr lang="en-US" dirty="0" smtClean="0"/>
              <a:t>The total number of beds available in the area is calculated by adding the number of </a:t>
            </a:r>
            <a:r>
              <a:rPr lang="en-US" b="1" dirty="0" smtClean="0">
                <a:solidFill>
                  <a:srgbClr val="C00000"/>
                </a:solidFill>
              </a:rPr>
              <a:t>Overflow and Voucher Beds </a:t>
            </a:r>
            <a:r>
              <a:rPr lang="en-US" i="1" dirty="0" smtClean="0">
                <a:solidFill>
                  <a:srgbClr val="00B0F0"/>
                </a:solidFill>
              </a:rPr>
              <a:t>(Column AD) </a:t>
            </a:r>
            <a:r>
              <a:rPr lang="en-US" dirty="0" smtClean="0"/>
              <a:t>+ </a:t>
            </a:r>
            <a:r>
              <a:rPr lang="en-US" b="1" dirty="0" smtClean="0">
                <a:solidFill>
                  <a:srgbClr val="C00000"/>
                </a:solidFill>
              </a:rPr>
              <a:t>Total Seasonal Beds</a:t>
            </a:r>
            <a:r>
              <a:rPr lang="en-US" dirty="0" smtClean="0"/>
              <a:t> </a:t>
            </a:r>
            <a:r>
              <a:rPr lang="en-US" i="1" dirty="0" smtClean="0">
                <a:solidFill>
                  <a:srgbClr val="00B0F0"/>
                </a:solidFill>
              </a:rPr>
              <a:t>(Column Z) </a:t>
            </a:r>
            <a:r>
              <a:rPr lang="en-US" dirty="0" smtClean="0"/>
              <a:t>+ </a:t>
            </a:r>
            <a:r>
              <a:rPr lang="en-US" b="1" dirty="0" smtClean="0">
                <a:solidFill>
                  <a:srgbClr val="C00000"/>
                </a:solidFill>
              </a:rPr>
              <a:t>Total Year Round Beds</a:t>
            </a:r>
            <a:r>
              <a:rPr lang="en-US" dirty="0" smtClean="0"/>
              <a:t> </a:t>
            </a:r>
            <a:r>
              <a:rPr lang="en-US" i="1" dirty="0" smtClean="0">
                <a:solidFill>
                  <a:srgbClr val="00B0F0"/>
                </a:solidFill>
              </a:rPr>
              <a:t>(Column O).</a:t>
            </a:r>
          </a:p>
          <a:p>
            <a:pPr marL="274320" lvl="1" indent="0">
              <a:buNone/>
            </a:pPr>
            <a:endParaRPr lang="en-US" dirty="0" smtClean="0"/>
          </a:p>
          <a:p>
            <a:r>
              <a:rPr lang="en-US" dirty="0" smtClean="0"/>
              <a:t>In the transitional housing, safe haven, permanent supportive housing, and rapid re-housing sections, the rate (%) is calculated by:</a:t>
            </a:r>
          </a:p>
          <a:p>
            <a:pPr lvl="1"/>
            <a:r>
              <a:rPr lang="en-US" dirty="0" smtClean="0"/>
              <a:t>Dividing the </a:t>
            </a:r>
            <a:r>
              <a:rPr lang="en-US" b="1" dirty="0" smtClean="0">
                <a:solidFill>
                  <a:srgbClr val="C00000"/>
                </a:solidFill>
              </a:rPr>
              <a:t>total number of people </a:t>
            </a:r>
            <a:r>
              <a:rPr lang="en-US" dirty="0" smtClean="0"/>
              <a:t>served during the Point-in-Time count </a:t>
            </a:r>
            <a:r>
              <a:rPr lang="en-US" i="1" dirty="0" smtClean="0">
                <a:solidFill>
                  <a:srgbClr val="00B0F0"/>
                </a:solidFill>
              </a:rPr>
              <a:t>(Column AF) </a:t>
            </a:r>
            <a:r>
              <a:rPr lang="en-US" dirty="0" smtClean="0"/>
              <a:t>by the </a:t>
            </a:r>
            <a:r>
              <a:rPr lang="en-US" b="1" dirty="0" smtClean="0">
                <a:solidFill>
                  <a:srgbClr val="C00000"/>
                </a:solidFill>
              </a:rPr>
              <a:t>total year round beds </a:t>
            </a:r>
            <a:r>
              <a:rPr lang="en-US" i="1" dirty="0" smtClean="0">
                <a:solidFill>
                  <a:srgbClr val="00B0F0"/>
                </a:solidFill>
              </a:rPr>
              <a:t>(Column O).</a:t>
            </a:r>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6911659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535791" cy="1215379"/>
          </a:xfrm>
        </p:spPr>
        <p:txBody>
          <a:bodyPr>
            <a:normAutofit/>
          </a:bodyPr>
          <a:lstStyle/>
          <a:p>
            <a:r>
              <a:rPr lang="en-US" sz="3600" b="1" dirty="0" smtClean="0"/>
              <a:t>What if the utilization rate is not 100%?</a:t>
            </a:r>
            <a:endParaRPr lang="en-US" sz="3600" b="1" dirty="0"/>
          </a:p>
        </p:txBody>
      </p:sp>
      <p:sp>
        <p:nvSpPr>
          <p:cNvPr id="3" name="Content Placeholder 2"/>
          <p:cNvSpPr>
            <a:spLocks noGrp="1"/>
          </p:cNvSpPr>
          <p:nvPr>
            <p:ph idx="1"/>
          </p:nvPr>
        </p:nvSpPr>
        <p:spPr>
          <a:xfrm>
            <a:off x="1069848" y="1700011"/>
            <a:ext cx="10058400" cy="4803820"/>
          </a:xfrm>
        </p:spPr>
        <p:txBody>
          <a:bodyPr/>
          <a:lstStyle/>
          <a:p>
            <a:r>
              <a:rPr lang="en-US" dirty="0" smtClean="0"/>
              <a:t>HUD has determined that an acceptable </a:t>
            </a:r>
            <a:r>
              <a:rPr lang="en-US" b="1" dirty="0" smtClean="0">
                <a:solidFill>
                  <a:srgbClr val="C00000"/>
                </a:solidFill>
              </a:rPr>
              <a:t>utilization rate </a:t>
            </a:r>
            <a:r>
              <a:rPr lang="en-US" i="1" dirty="0" smtClean="0">
                <a:solidFill>
                  <a:srgbClr val="00B0F0"/>
                </a:solidFill>
              </a:rPr>
              <a:t>(Column AJ) </a:t>
            </a:r>
            <a:r>
              <a:rPr lang="en-US" dirty="0" smtClean="0"/>
              <a:t>for a project is between 65% - 105%.</a:t>
            </a:r>
          </a:p>
          <a:p>
            <a:pPr marL="0" indent="0">
              <a:buNone/>
            </a:pPr>
            <a:endParaRPr lang="en-US" dirty="0" smtClean="0"/>
          </a:p>
          <a:p>
            <a:r>
              <a:rPr lang="en-US" dirty="0" smtClean="0"/>
              <a:t>Less than 65% happens for one of three reasons:</a:t>
            </a:r>
          </a:p>
          <a:p>
            <a:pPr lvl="1"/>
            <a:r>
              <a:rPr lang="en-US" dirty="0" smtClean="0"/>
              <a:t>The project is not in high demand.</a:t>
            </a:r>
          </a:p>
          <a:p>
            <a:pPr lvl="1"/>
            <a:r>
              <a:rPr lang="en-US" dirty="0" smtClean="0"/>
              <a:t>The </a:t>
            </a:r>
            <a:r>
              <a:rPr lang="en-US" dirty="0"/>
              <a:t>project </a:t>
            </a:r>
            <a:r>
              <a:rPr lang="en-US" dirty="0" smtClean="0"/>
              <a:t>is not accurately counting all people being served.</a:t>
            </a:r>
          </a:p>
          <a:p>
            <a:pPr lvl="1"/>
            <a:r>
              <a:rPr lang="en-US" dirty="0" smtClean="0"/>
              <a:t>The </a:t>
            </a:r>
            <a:r>
              <a:rPr lang="en-US" dirty="0"/>
              <a:t>project </a:t>
            </a:r>
            <a:r>
              <a:rPr lang="en-US" dirty="0" smtClean="0"/>
              <a:t>overstates the number of beds that are available.</a:t>
            </a:r>
          </a:p>
          <a:p>
            <a:pPr marL="274320" lvl="1" indent="0">
              <a:buNone/>
            </a:pPr>
            <a:endParaRPr lang="en-US" dirty="0" smtClean="0"/>
          </a:p>
          <a:p>
            <a:r>
              <a:rPr lang="en-US" dirty="0" smtClean="0"/>
              <a:t>More than 105% happens for one of two reasons:</a:t>
            </a:r>
          </a:p>
          <a:p>
            <a:pPr lvl="1"/>
            <a:r>
              <a:rPr lang="en-US" dirty="0" smtClean="0"/>
              <a:t>The </a:t>
            </a:r>
            <a:r>
              <a:rPr lang="en-US" dirty="0"/>
              <a:t>project </a:t>
            </a:r>
            <a:r>
              <a:rPr lang="en-US" dirty="0" smtClean="0"/>
              <a:t>does not check people out of Service Point properly so it looks like there are more people in the </a:t>
            </a:r>
            <a:r>
              <a:rPr lang="en-US" dirty="0"/>
              <a:t>project </a:t>
            </a:r>
            <a:r>
              <a:rPr lang="en-US" dirty="0" smtClean="0"/>
              <a:t>than are really there on any given night.</a:t>
            </a:r>
          </a:p>
          <a:p>
            <a:pPr lvl="1"/>
            <a:r>
              <a:rPr lang="en-US" dirty="0" smtClean="0"/>
              <a:t>The </a:t>
            </a:r>
            <a:r>
              <a:rPr lang="en-US" dirty="0"/>
              <a:t>project </a:t>
            </a:r>
            <a:r>
              <a:rPr lang="en-US" dirty="0" smtClean="0"/>
              <a:t>understates the total number of beds that are available.</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285788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84" y="484632"/>
            <a:ext cx="9188388" cy="909162"/>
          </a:xfrm>
        </p:spPr>
        <p:txBody>
          <a:bodyPr>
            <a:normAutofit/>
          </a:bodyPr>
          <a:lstStyle/>
          <a:p>
            <a:r>
              <a:rPr lang="en-US" sz="3600" b="1" dirty="0" smtClean="0"/>
              <a:t>Permanent Housing</a:t>
            </a:r>
            <a:endParaRPr lang="en-US" sz="3600" b="1" dirty="0"/>
          </a:p>
        </p:txBody>
      </p:sp>
      <p:sp>
        <p:nvSpPr>
          <p:cNvPr id="3" name="Content Placeholder 2"/>
          <p:cNvSpPr>
            <a:spLocks noGrp="1"/>
          </p:cNvSpPr>
          <p:nvPr>
            <p:ph idx="1"/>
          </p:nvPr>
        </p:nvSpPr>
        <p:spPr>
          <a:xfrm>
            <a:off x="523783" y="1553591"/>
            <a:ext cx="10910655" cy="4776187"/>
          </a:xfrm>
        </p:spPr>
        <p:txBody>
          <a:bodyPr>
            <a:normAutofit/>
          </a:bodyPr>
          <a:lstStyle/>
          <a:p>
            <a:r>
              <a:rPr lang="en-US" dirty="0" smtClean="0"/>
              <a:t>Permanent Housing inventory is divided into three groups:  RRH, PSH, and OPH.</a:t>
            </a:r>
          </a:p>
          <a:p>
            <a:r>
              <a:rPr lang="en-US" dirty="0" smtClean="0"/>
              <a:t>To be a </a:t>
            </a:r>
            <a:r>
              <a:rPr lang="en-US" u="sng" dirty="0" smtClean="0"/>
              <a:t>RRH bed and unit</a:t>
            </a:r>
            <a:r>
              <a:rPr lang="en-US" dirty="0" smtClean="0"/>
              <a:t>, the project must provide short-term or medium- term assistance (up to 24 months), the lease must be between landlord and client, and client must be able to select the unit they lease, and the provider cannot restrict the length of the lease.</a:t>
            </a:r>
          </a:p>
          <a:p>
            <a:r>
              <a:rPr lang="en-US" dirty="0" smtClean="0"/>
              <a:t>To be a </a:t>
            </a:r>
            <a:r>
              <a:rPr lang="en-US" u="sng" dirty="0" smtClean="0"/>
              <a:t>PSH</a:t>
            </a:r>
            <a:r>
              <a:rPr lang="en-US" dirty="0" smtClean="0"/>
              <a:t>, the project must provide long-term housing to people experiencing homelessness with disabilities and supportive services that are designed to meet the needs of the client(s) are available.</a:t>
            </a:r>
          </a:p>
          <a:p>
            <a:r>
              <a:rPr lang="en-US" dirty="0" smtClean="0"/>
              <a:t>To be a </a:t>
            </a:r>
            <a:r>
              <a:rPr lang="en-US" u="sng" dirty="0" smtClean="0"/>
              <a:t>OPH</a:t>
            </a:r>
            <a:r>
              <a:rPr lang="en-US" dirty="0" smtClean="0"/>
              <a:t>, the provider must provide long-term housing that is not otherwise considered permanent supportive housing or rapid re-housing.</a:t>
            </a:r>
          </a:p>
          <a:p>
            <a:pPr lvl="1"/>
            <a:r>
              <a:rPr lang="en-US" dirty="0" smtClean="0"/>
              <a:t>HUD’s HMIS Data Standards list 2 project types: </a:t>
            </a:r>
          </a:p>
          <a:p>
            <a:pPr lvl="2"/>
            <a:r>
              <a:rPr lang="en-US" u="sng" dirty="0" smtClean="0"/>
              <a:t>PH: Housing with Services </a:t>
            </a:r>
            <a:r>
              <a:rPr lang="en-US" dirty="0" smtClean="0"/>
              <a:t>– provide long-term housing and supportive services for people experiencing homelessness, but do not limit eligibility to those with disabilities.</a:t>
            </a:r>
          </a:p>
          <a:p>
            <a:pPr lvl="2"/>
            <a:r>
              <a:rPr lang="en-US" u="sng" dirty="0" smtClean="0"/>
              <a:t>PH: Housing Only </a:t>
            </a:r>
            <a:r>
              <a:rPr lang="en-US" dirty="0" smtClean="0"/>
              <a:t>– provide long-term housing for people experiencing homelessness but do not make supportive services available as part of the project.</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9785703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5979022" cy="1099469"/>
          </a:xfrm>
        </p:spPr>
        <p:txBody>
          <a:bodyPr>
            <a:normAutofit/>
          </a:bodyPr>
          <a:lstStyle/>
          <a:p>
            <a:r>
              <a:rPr lang="en-US" sz="3600" b="1" dirty="0" smtClean="0"/>
              <a:t>Service Point (WISP) vs. Non-WISP Providers</a:t>
            </a:r>
            <a:endParaRPr lang="en-US" sz="3600" b="1" dirty="0"/>
          </a:p>
        </p:txBody>
      </p:sp>
      <p:sp>
        <p:nvSpPr>
          <p:cNvPr id="3" name="Content Placeholder 2"/>
          <p:cNvSpPr>
            <a:spLocks noGrp="1"/>
          </p:cNvSpPr>
          <p:nvPr>
            <p:ph idx="1"/>
          </p:nvPr>
        </p:nvSpPr>
        <p:spPr/>
        <p:txBody>
          <a:bodyPr/>
          <a:lstStyle/>
          <a:p>
            <a:r>
              <a:rPr lang="en-US" dirty="0" smtClean="0"/>
              <a:t>All providers using Service Point:  </a:t>
            </a:r>
          </a:p>
          <a:p>
            <a:pPr lvl="1"/>
            <a:r>
              <a:rPr lang="en-US" dirty="0" smtClean="0"/>
              <a:t>All columns in the HIC must be completed. </a:t>
            </a:r>
            <a:r>
              <a:rPr lang="en-US" i="1" dirty="0" smtClean="0">
                <a:solidFill>
                  <a:srgbClr val="00B0F0"/>
                </a:solidFill>
              </a:rPr>
              <a:t>(Column A – AE)</a:t>
            </a:r>
          </a:p>
          <a:p>
            <a:pPr marL="274320" lvl="1" indent="0">
              <a:buNone/>
            </a:pPr>
            <a:endParaRPr lang="en-US" dirty="0" smtClean="0"/>
          </a:p>
          <a:p>
            <a:r>
              <a:rPr lang="en-US" dirty="0" smtClean="0"/>
              <a:t>All non-Service Point providers: </a:t>
            </a:r>
          </a:p>
          <a:p>
            <a:pPr lvl="1"/>
            <a:r>
              <a:rPr lang="en-US" dirty="0" smtClean="0">
                <a:solidFill>
                  <a:srgbClr val="00B0F0"/>
                </a:solidFill>
              </a:rPr>
              <a:t>Columns A &amp; B, E – O, V – Z, AB – AD </a:t>
            </a:r>
            <a:r>
              <a:rPr lang="en-US" dirty="0" smtClean="0"/>
              <a:t>must be complete. </a:t>
            </a:r>
          </a:p>
          <a:p>
            <a:pPr lvl="1"/>
            <a:r>
              <a:rPr lang="en-US" dirty="0" smtClean="0"/>
              <a:t>There should be nothing </a:t>
            </a:r>
            <a:r>
              <a:rPr lang="en-US" dirty="0" smtClean="0"/>
              <a:t>or zero written </a:t>
            </a:r>
            <a:r>
              <a:rPr lang="en-US" dirty="0" smtClean="0"/>
              <a:t>in </a:t>
            </a:r>
            <a:r>
              <a:rPr lang="en-US" i="1" dirty="0" smtClean="0">
                <a:solidFill>
                  <a:srgbClr val="00B0F0"/>
                </a:solidFill>
              </a:rPr>
              <a:t>Columns C &amp; D, P – U, AA &amp; AE. </a:t>
            </a:r>
            <a:endParaRPr lang="en-US" i="1" dirty="0">
              <a:solidFill>
                <a:srgbClr val="00B0F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7850357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589057" cy="867650"/>
          </a:xfrm>
        </p:spPr>
        <p:txBody>
          <a:bodyPr>
            <a:normAutofit/>
          </a:bodyPr>
          <a:lstStyle/>
          <a:p>
            <a:r>
              <a:rPr lang="en-US" sz="3600" b="1" dirty="0" smtClean="0"/>
              <a:t>Non-WISP PIT FORM</a:t>
            </a:r>
            <a:endParaRPr lang="en-US" sz="3600" b="1" dirty="0"/>
          </a:p>
        </p:txBody>
      </p:sp>
      <p:sp>
        <p:nvSpPr>
          <p:cNvPr id="3" name="Content Placeholder 2"/>
          <p:cNvSpPr>
            <a:spLocks noGrp="1"/>
          </p:cNvSpPr>
          <p:nvPr>
            <p:ph idx="1"/>
          </p:nvPr>
        </p:nvSpPr>
        <p:spPr>
          <a:xfrm>
            <a:off x="1069848" y="1712890"/>
            <a:ext cx="10058400" cy="4459310"/>
          </a:xfrm>
        </p:spPr>
        <p:txBody>
          <a:bodyPr/>
          <a:lstStyle/>
          <a:p>
            <a:r>
              <a:rPr lang="en-US" dirty="0" smtClean="0"/>
              <a:t>The Non-WISP PIT form is created for providers that do not use Service Point. </a:t>
            </a:r>
          </a:p>
          <a:p>
            <a:pPr marL="0" indent="0">
              <a:buNone/>
            </a:pPr>
            <a:endParaRPr lang="en-US" dirty="0" smtClean="0"/>
          </a:p>
          <a:p>
            <a:r>
              <a:rPr lang="en-US" dirty="0" smtClean="0"/>
              <a:t>The form collects demographic and subpopulation information for each of the required household types:  </a:t>
            </a:r>
          </a:p>
          <a:p>
            <a:pPr lvl="1"/>
            <a:r>
              <a:rPr lang="en-US" dirty="0" smtClean="0"/>
              <a:t>households with children, </a:t>
            </a:r>
          </a:p>
          <a:p>
            <a:pPr lvl="1"/>
            <a:r>
              <a:rPr lang="en-US" dirty="0" smtClean="0"/>
              <a:t>households without children, and </a:t>
            </a:r>
          </a:p>
          <a:p>
            <a:pPr lvl="1"/>
            <a:r>
              <a:rPr lang="en-US" dirty="0" smtClean="0"/>
              <a:t>Households with only children. </a:t>
            </a:r>
          </a:p>
          <a:p>
            <a:pPr lvl="1"/>
            <a:endParaRPr lang="en-US" dirty="0" smtClean="0"/>
          </a:p>
          <a:p>
            <a:r>
              <a:rPr lang="en-US" dirty="0" smtClean="0"/>
              <a:t>In addition, there are two different sub-sets of information:  veterans and youth (parenting youth and unaccompanied youth).</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6258560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02276"/>
            <a:ext cx="10058400" cy="5669924"/>
          </a:xfrm>
        </p:spPr>
        <p:txBody>
          <a:bodyPr>
            <a:normAutofit fontScale="92500" lnSpcReduction="10000"/>
          </a:bodyPr>
          <a:lstStyle/>
          <a:p>
            <a:r>
              <a:rPr lang="en-US" dirty="0"/>
              <a:t>Each Continuum of Care (COC) has </a:t>
            </a:r>
            <a:r>
              <a:rPr lang="en-US" dirty="0" smtClean="0"/>
              <a:t>4 </a:t>
            </a:r>
            <a:r>
              <a:rPr lang="en-US" dirty="0"/>
              <a:t>tabs they need to </a:t>
            </a:r>
            <a:r>
              <a:rPr lang="en-US" dirty="0" smtClean="0"/>
              <a:t>complete:</a:t>
            </a:r>
            <a:endParaRPr lang="en-US" dirty="0"/>
          </a:p>
          <a:p>
            <a:pPr lvl="1"/>
            <a:r>
              <a:rPr lang="en-US" dirty="0" smtClean="0"/>
              <a:t>Information only</a:t>
            </a:r>
          </a:p>
          <a:p>
            <a:pPr lvl="1"/>
            <a:r>
              <a:rPr lang="en-US" dirty="0" smtClean="0"/>
              <a:t>HH with kids</a:t>
            </a:r>
            <a:endParaRPr lang="en-US" dirty="0"/>
          </a:p>
          <a:p>
            <a:pPr lvl="1"/>
            <a:r>
              <a:rPr lang="en-US" dirty="0" smtClean="0"/>
              <a:t>HH without kids</a:t>
            </a:r>
            <a:endParaRPr lang="en-US" dirty="0"/>
          </a:p>
          <a:p>
            <a:pPr lvl="1"/>
            <a:r>
              <a:rPr lang="en-US" dirty="0" smtClean="0"/>
              <a:t>HH only kids</a:t>
            </a:r>
          </a:p>
          <a:p>
            <a:pPr marL="274320" lvl="1" indent="0">
              <a:buNone/>
            </a:pPr>
            <a:endParaRPr lang="en-US" dirty="0"/>
          </a:p>
          <a:p>
            <a:r>
              <a:rPr lang="en-US" dirty="0" smtClean="0"/>
              <a:t>Each tab has specific sections:</a:t>
            </a:r>
          </a:p>
          <a:p>
            <a:pPr lvl="1"/>
            <a:r>
              <a:rPr lang="en-US" dirty="0" smtClean="0"/>
              <a:t>HH with kids has 2 sub-sections:  veterans and parenting youth (18-24). </a:t>
            </a:r>
          </a:p>
          <a:p>
            <a:pPr lvl="1"/>
            <a:r>
              <a:rPr lang="en-US" dirty="0" smtClean="0"/>
              <a:t>HH w/out kids has 2 sub-sections:  veterans and young adults (18-24).</a:t>
            </a:r>
          </a:p>
          <a:p>
            <a:pPr lvl="1"/>
            <a:r>
              <a:rPr lang="en-US" dirty="0" smtClean="0"/>
              <a:t>HH only kids has just one section:  all youth (under 18). </a:t>
            </a:r>
          </a:p>
          <a:p>
            <a:pPr lvl="1"/>
            <a:endParaRPr lang="en-US" dirty="0" smtClean="0"/>
          </a:p>
          <a:p>
            <a:r>
              <a:rPr lang="en-US" dirty="0" smtClean="0"/>
              <a:t>Each section has specific components that have to be completed for each provider type (ES, TH, Unsheltered):</a:t>
            </a:r>
          </a:p>
          <a:p>
            <a:pPr lvl="1"/>
            <a:r>
              <a:rPr lang="en-US" dirty="0" smtClean="0"/>
              <a:t>Total Number of HH, Total Number of People, and Number of People in certain age breakdowns (under 18, 18-24, and over 24).</a:t>
            </a:r>
          </a:p>
          <a:p>
            <a:pPr lvl="1"/>
            <a:r>
              <a:rPr lang="en-US" dirty="0" smtClean="0"/>
              <a:t>Gender (adults and children)</a:t>
            </a:r>
          </a:p>
          <a:p>
            <a:pPr lvl="1"/>
            <a:r>
              <a:rPr lang="en-US" dirty="0" smtClean="0"/>
              <a:t>Ethnicity (adults and children)</a:t>
            </a:r>
          </a:p>
          <a:p>
            <a:pPr lvl="1"/>
            <a:r>
              <a:rPr lang="en-US" dirty="0" smtClean="0"/>
              <a:t>Race (adults and children)</a:t>
            </a:r>
          </a:p>
          <a:p>
            <a:pPr lvl="1"/>
            <a:r>
              <a:rPr lang="en-US" dirty="0" smtClean="0"/>
              <a:t>Homeless Subpopulations (adults only)</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852454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201297"/>
            <a:ext cx="8582707" cy="970680"/>
          </a:xfrm>
        </p:spPr>
        <p:txBody>
          <a:bodyPr>
            <a:normAutofit/>
          </a:bodyPr>
          <a:lstStyle/>
          <a:p>
            <a:r>
              <a:rPr lang="en-US" sz="3600" b="1" dirty="0" smtClean="0"/>
              <a:t>New for 2016</a:t>
            </a:r>
            <a:endParaRPr lang="en-US" sz="3600" b="1" dirty="0"/>
          </a:p>
        </p:txBody>
      </p:sp>
      <p:sp>
        <p:nvSpPr>
          <p:cNvPr id="3" name="Content Placeholder 2"/>
          <p:cNvSpPr>
            <a:spLocks noGrp="1"/>
          </p:cNvSpPr>
          <p:nvPr>
            <p:ph idx="1"/>
          </p:nvPr>
        </p:nvSpPr>
        <p:spPr>
          <a:xfrm>
            <a:off x="463639" y="1365161"/>
            <a:ext cx="10911497" cy="5108791"/>
          </a:xfrm>
        </p:spPr>
        <p:txBody>
          <a:bodyPr>
            <a:normAutofit/>
          </a:bodyPr>
          <a:lstStyle/>
          <a:p>
            <a:r>
              <a:rPr lang="en-US" b="1" dirty="0" smtClean="0"/>
              <a:t>Chronic Homeless Definition</a:t>
            </a:r>
          </a:p>
          <a:p>
            <a:pPr lvl="1"/>
            <a:r>
              <a:rPr lang="en-US" dirty="0" smtClean="0"/>
              <a:t>HUD released the final rule defining Chronic Homelessness </a:t>
            </a:r>
            <a:r>
              <a:rPr lang="en-US" dirty="0"/>
              <a:t>(December 2015): </a:t>
            </a:r>
            <a:r>
              <a:rPr lang="en-US" dirty="0">
                <a:hlinkClick r:id="rId2"/>
              </a:rPr>
              <a:t>https://</a:t>
            </a:r>
            <a:r>
              <a:rPr lang="en-US" dirty="0" smtClean="0">
                <a:hlinkClick r:id="rId2"/>
              </a:rPr>
              <a:t>www.hudexchange.info/resources/documents/Defining-Chronically-Homeless-Final-Rule.pdf</a:t>
            </a:r>
            <a:r>
              <a:rPr lang="en-US" dirty="0" smtClean="0"/>
              <a:t> </a:t>
            </a:r>
          </a:p>
          <a:p>
            <a:pPr marL="548640" lvl="2" indent="0">
              <a:buNone/>
            </a:pPr>
            <a:endParaRPr lang="en-US" dirty="0" smtClean="0"/>
          </a:p>
          <a:p>
            <a:r>
              <a:rPr lang="en-US" b="1" dirty="0" smtClean="0"/>
              <a:t>Youth:  </a:t>
            </a:r>
          </a:p>
          <a:p>
            <a:pPr lvl="1"/>
            <a:r>
              <a:rPr lang="en-US" dirty="0" smtClean="0"/>
              <a:t>COCs </a:t>
            </a:r>
            <a:r>
              <a:rPr lang="en-US" dirty="0"/>
              <a:t>are required to collect and report on chronically homeless status for heads of household that are under 18 – including both unaccompanied youth and parenting youth under age 18.</a:t>
            </a:r>
          </a:p>
          <a:p>
            <a:endParaRPr lang="en-US" b="1" dirty="0" smtClean="0"/>
          </a:p>
          <a:p>
            <a:r>
              <a:rPr lang="en-US" b="1" dirty="0" smtClean="0"/>
              <a:t>Gender:</a:t>
            </a:r>
            <a:endParaRPr lang="en-US" b="1" dirty="0"/>
          </a:p>
          <a:p>
            <a:pPr lvl="1"/>
            <a:r>
              <a:rPr lang="en-US" dirty="0" smtClean="0"/>
              <a:t>HUD collapsed the transgender categories back into one single reporting option – “Transgender.”</a:t>
            </a:r>
            <a:endParaRPr lang="en-US" dirty="0"/>
          </a:p>
          <a:p>
            <a:pPr lvl="1"/>
            <a:endParaRPr lang="en-US" dirty="0" smtClean="0"/>
          </a:p>
          <a:p>
            <a:pPr marL="548640" lvl="2" indent="0">
              <a:buNone/>
            </a:pPr>
            <a:endParaRPr lang="en-US" dirty="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655479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313849" cy="944923"/>
          </a:xfrm>
        </p:spPr>
        <p:txBody>
          <a:bodyPr>
            <a:normAutofit/>
          </a:bodyPr>
          <a:lstStyle/>
          <a:p>
            <a:r>
              <a:rPr lang="en-US" sz="3600" b="1" dirty="0" smtClean="0"/>
              <a:t>Bring them all together</a:t>
            </a:r>
            <a:endParaRPr lang="en-US" sz="3600" b="1" dirty="0"/>
          </a:p>
        </p:txBody>
      </p:sp>
      <p:sp>
        <p:nvSpPr>
          <p:cNvPr id="3" name="Content Placeholder 2"/>
          <p:cNvSpPr>
            <a:spLocks noGrp="1"/>
          </p:cNvSpPr>
          <p:nvPr>
            <p:ph idx="1"/>
          </p:nvPr>
        </p:nvSpPr>
        <p:spPr>
          <a:xfrm>
            <a:off x="1069848" y="1558343"/>
            <a:ext cx="10058400" cy="4893971"/>
          </a:xfrm>
        </p:spPr>
        <p:txBody>
          <a:bodyPr>
            <a:normAutofit/>
          </a:bodyPr>
          <a:lstStyle/>
          <a:p>
            <a:r>
              <a:rPr lang="en-US" dirty="0" smtClean="0"/>
              <a:t>Conduct the unsheltered overnight Point-in-Time street or known-location count. </a:t>
            </a:r>
          </a:p>
          <a:p>
            <a:pPr lvl="1"/>
            <a:r>
              <a:rPr lang="en-US" dirty="0" smtClean="0"/>
              <a:t>Collect your numbers and data from:</a:t>
            </a:r>
          </a:p>
          <a:p>
            <a:pPr lvl="2"/>
            <a:r>
              <a:rPr lang="en-US" dirty="0" smtClean="0"/>
              <a:t>Non-WISP providers for Emergency Shelter, Transitional Housing, and Safe Haven.</a:t>
            </a:r>
          </a:p>
          <a:p>
            <a:pPr lvl="2"/>
            <a:r>
              <a:rPr lang="en-US" dirty="0" smtClean="0"/>
              <a:t>The street/known location count and service based (post-count) numbers from Service Point (WISP) and Non-WISP Providers, and</a:t>
            </a:r>
          </a:p>
          <a:p>
            <a:pPr lvl="2"/>
            <a:r>
              <a:rPr lang="en-US" dirty="0" smtClean="0"/>
              <a:t>ART reports run for Service Point (WISP) providers.</a:t>
            </a:r>
          </a:p>
          <a:p>
            <a:r>
              <a:rPr lang="en-US" dirty="0" smtClean="0"/>
              <a:t>Review the Housing Inventory Chart (HIC) line-by-line.</a:t>
            </a:r>
          </a:p>
          <a:p>
            <a:pPr lvl="1"/>
            <a:r>
              <a:rPr lang="en-US" dirty="0" smtClean="0"/>
              <a:t>Make adjustments/changes to providers and beds in Red font.</a:t>
            </a:r>
          </a:p>
          <a:p>
            <a:pPr lvl="1"/>
            <a:r>
              <a:rPr lang="en-US" dirty="0" smtClean="0"/>
              <a:t>If a provider should no longer be listed on the chart, do not delete, just strikeout the row.</a:t>
            </a:r>
          </a:p>
          <a:p>
            <a:r>
              <a:rPr lang="en-US" dirty="0" smtClean="0"/>
              <a:t>Take the numbers and data from the Point-in-Time (PIT) count and put them in the corresponding provider rows in </a:t>
            </a:r>
            <a:r>
              <a:rPr lang="en-US" i="1" dirty="0" smtClean="0">
                <a:solidFill>
                  <a:srgbClr val="0070C0"/>
                </a:solidFill>
              </a:rPr>
              <a:t>Columns AG, AH, </a:t>
            </a:r>
            <a:r>
              <a:rPr lang="en-US" dirty="0" smtClean="0"/>
              <a:t>and</a:t>
            </a:r>
            <a:r>
              <a:rPr lang="en-US" i="1" dirty="0" smtClean="0">
                <a:solidFill>
                  <a:srgbClr val="0070C0"/>
                </a:solidFill>
              </a:rPr>
              <a:t> AI</a:t>
            </a:r>
            <a:r>
              <a:rPr lang="en-US" dirty="0" smtClean="0"/>
              <a:t>.</a:t>
            </a:r>
          </a:p>
          <a:p>
            <a:pPr lvl="1"/>
            <a:r>
              <a:rPr lang="en-US" dirty="0" smtClean="0"/>
              <a:t>The only data from the Point-in-Time (PIT) count that does not go on the chart is the:</a:t>
            </a:r>
          </a:p>
          <a:p>
            <a:pPr lvl="2"/>
            <a:r>
              <a:rPr lang="en-US" dirty="0" smtClean="0"/>
              <a:t>Unsheltered, service based count, &amp; possible observation only count</a:t>
            </a:r>
          </a:p>
          <a:p>
            <a:pPr lvl="2"/>
            <a:r>
              <a:rPr lang="en-US" dirty="0" smtClean="0"/>
              <a:t>Homeless subpopulation</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5327737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091907" cy="996438"/>
          </a:xfrm>
        </p:spPr>
        <p:txBody>
          <a:bodyPr>
            <a:normAutofit/>
          </a:bodyPr>
          <a:lstStyle/>
          <a:p>
            <a:r>
              <a:rPr lang="en-US" sz="3600" b="1" dirty="0" smtClean="0"/>
              <a:t>Double Check Your Math!</a:t>
            </a:r>
            <a:endParaRPr lang="en-US" sz="3600" b="1" dirty="0"/>
          </a:p>
        </p:txBody>
      </p:sp>
      <p:sp>
        <p:nvSpPr>
          <p:cNvPr id="3" name="Content Placeholder 2"/>
          <p:cNvSpPr>
            <a:spLocks noGrp="1"/>
          </p:cNvSpPr>
          <p:nvPr>
            <p:ph idx="1"/>
          </p:nvPr>
        </p:nvSpPr>
        <p:spPr>
          <a:xfrm>
            <a:off x="1069848" y="1648496"/>
            <a:ext cx="10058400" cy="4906850"/>
          </a:xfrm>
        </p:spPr>
        <p:txBody>
          <a:bodyPr/>
          <a:lstStyle/>
          <a:p>
            <a:r>
              <a:rPr lang="en-US" b="1" dirty="0" smtClean="0"/>
              <a:t>Non-WISP Providers</a:t>
            </a:r>
          </a:p>
          <a:p>
            <a:pPr lvl="1"/>
            <a:r>
              <a:rPr lang="en-US" dirty="0" smtClean="0"/>
              <a:t>Take the Non-WISP Provider data and compare it to the totals on the chart.</a:t>
            </a:r>
          </a:p>
          <a:p>
            <a:pPr lvl="1"/>
            <a:r>
              <a:rPr lang="en-US" dirty="0" smtClean="0"/>
              <a:t>If you add up the Non-WISP Provider numbers in </a:t>
            </a:r>
            <a:r>
              <a:rPr lang="en-US" i="1" dirty="0" smtClean="0">
                <a:solidFill>
                  <a:srgbClr val="0070C0"/>
                </a:solidFill>
              </a:rPr>
              <a:t>Column AF</a:t>
            </a:r>
            <a:r>
              <a:rPr lang="en-US" dirty="0" smtClean="0"/>
              <a:t>, does it match what you entered into the Non-WISP Point-in-Time (PIT) form?</a:t>
            </a:r>
          </a:p>
          <a:p>
            <a:pPr lvl="2"/>
            <a:r>
              <a:rPr lang="en-US" dirty="0" smtClean="0"/>
              <a:t>Check the Sheltered section and the Transitional section.</a:t>
            </a:r>
          </a:p>
          <a:p>
            <a:pPr lvl="1"/>
            <a:r>
              <a:rPr lang="en-US" dirty="0" smtClean="0"/>
              <a:t>Do the numbers make sense based on the number and type of beds this provider has?</a:t>
            </a:r>
          </a:p>
          <a:p>
            <a:pPr marL="274320" lvl="1" indent="0">
              <a:buNone/>
            </a:pPr>
            <a:endParaRPr lang="en-US" dirty="0" smtClean="0"/>
          </a:p>
          <a:p>
            <a:r>
              <a:rPr lang="en-US" b="1" dirty="0" smtClean="0"/>
              <a:t>Service Point (WISP) Providers</a:t>
            </a:r>
          </a:p>
          <a:p>
            <a:pPr lvl="1"/>
            <a:r>
              <a:rPr lang="en-US" dirty="0" smtClean="0"/>
              <a:t>Run the ART report for Service Point providers before the Point-in-Time (PIT) count so they can see what Service Point says about who is in their projects.</a:t>
            </a:r>
          </a:p>
          <a:p>
            <a:pPr lvl="1"/>
            <a:r>
              <a:rPr lang="en-US" dirty="0" smtClean="0"/>
              <a:t>Run the ART report again after the Point-in-Time (PIT).</a:t>
            </a:r>
          </a:p>
          <a:p>
            <a:pPr lvl="1"/>
            <a:r>
              <a:rPr lang="en-US" dirty="0" smtClean="0"/>
              <a:t>Do the numbers make sense based on the number and type of beds this provider has?</a:t>
            </a:r>
          </a:p>
          <a:p>
            <a:pPr marL="0" indent="0">
              <a:buNone/>
            </a:pPr>
            <a:endParaRPr lang="en-US" dirty="0" smtClean="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138311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110" y="537969"/>
            <a:ext cx="8575651" cy="919165"/>
          </a:xfrm>
        </p:spPr>
        <p:txBody>
          <a:bodyPr>
            <a:normAutofit/>
          </a:bodyPr>
          <a:lstStyle/>
          <a:p>
            <a:r>
              <a:rPr lang="en-US" sz="3600" b="1" dirty="0" smtClean="0"/>
              <a:t>Reminder</a:t>
            </a:r>
            <a:endParaRPr lang="en-US" sz="3600" b="1" dirty="0"/>
          </a:p>
        </p:txBody>
      </p:sp>
      <p:sp>
        <p:nvSpPr>
          <p:cNvPr id="3" name="Content Placeholder 2"/>
          <p:cNvSpPr>
            <a:spLocks noGrp="1"/>
          </p:cNvSpPr>
          <p:nvPr>
            <p:ph idx="1"/>
          </p:nvPr>
        </p:nvSpPr>
        <p:spPr>
          <a:xfrm>
            <a:off x="1069848" y="1545465"/>
            <a:ext cx="10058400" cy="5061397"/>
          </a:xfrm>
        </p:spPr>
        <p:txBody>
          <a:bodyPr>
            <a:normAutofit lnSpcReduction="10000"/>
          </a:bodyPr>
          <a:lstStyle/>
          <a:p>
            <a:r>
              <a:rPr lang="en-US" b="1" dirty="0" smtClean="0"/>
              <a:t>Every month (other than January and July):</a:t>
            </a:r>
          </a:p>
          <a:p>
            <a:pPr lvl="1"/>
            <a:r>
              <a:rPr lang="en-US" dirty="0" smtClean="0"/>
              <a:t>All Emergency Shelters, Transitional Housing, Safe Haven, Permanent Supportive Housing, and Rapid Re-housing programs are required to complete the Housing Inventory Chart (HIC). </a:t>
            </a:r>
            <a:endParaRPr lang="en-US" dirty="0"/>
          </a:p>
          <a:p>
            <a:pPr lvl="1"/>
            <a:r>
              <a:rPr lang="en-US" dirty="0" smtClean="0"/>
              <a:t>Providers that use Service Point must use the ART reports to get their numbers.</a:t>
            </a:r>
          </a:p>
          <a:p>
            <a:pPr lvl="1"/>
            <a:r>
              <a:rPr lang="en-US" dirty="0" smtClean="0"/>
              <a:t>Providers that do not use Service Point must record the total number of clients (singles, families, and children only).</a:t>
            </a:r>
          </a:p>
          <a:p>
            <a:pPr marL="274320" lvl="1" indent="0">
              <a:buNone/>
            </a:pPr>
            <a:endParaRPr lang="en-US" dirty="0" smtClean="0"/>
          </a:p>
          <a:p>
            <a:r>
              <a:rPr lang="en-US" b="1" dirty="0" smtClean="0"/>
              <a:t>In January and July:</a:t>
            </a:r>
          </a:p>
          <a:p>
            <a:pPr lvl="1"/>
            <a:r>
              <a:rPr lang="en-US" dirty="0"/>
              <a:t>All Emergency Shelters, Transitional Housing, Safe Haven, Permanent Supportive Housing, and Rapid Re-housing programs are required to complete the Housing Inventory Chart (HIC). </a:t>
            </a:r>
          </a:p>
          <a:p>
            <a:pPr lvl="1"/>
            <a:r>
              <a:rPr lang="en-US" dirty="0" smtClean="0"/>
              <a:t>Add the overnight street or known location count and record unsheltered numbers to the Non-WISP PIT Form</a:t>
            </a:r>
          </a:p>
          <a:p>
            <a:pPr lvl="1"/>
            <a:r>
              <a:rPr lang="en-US" dirty="0"/>
              <a:t>Providers that use Service Point must use the ART reports to get their </a:t>
            </a:r>
            <a:r>
              <a:rPr lang="en-US" dirty="0" smtClean="0"/>
              <a:t>numbers.</a:t>
            </a:r>
            <a:endParaRPr lang="en-US" dirty="0"/>
          </a:p>
          <a:p>
            <a:pPr lvl="1"/>
            <a:r>
              <a:rPr lang="en-US" dirty="0" smtClean="0"/>
              <a:t>Providers that do not use Service Point must record the total numbers, demographics, and subpopulation information on the Non-WISP PIT Form.</a:t>
            </a: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42674496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8375993" cy="847018"/>
          </a:xfrm>
        </p:spPr>
        <p:txBody>
          <a:bodyPr>
            <a:normAutofit/>
          </a:bodyPr>
          <a:lstStyle/>
          <a:p>
            <a:r>
              <a:rPr lang="en-US" sz="3600" b="1" dirty="0" smtClean="0"/>
              <a:t>Federal Requirement </a:t>
            </a:r>
            <a:endParaRPr lang="en-US" sz="3600" b="1" dirty="0"/>
          </a:p>
        </p:txBody>
      </p:sp>
      <p:sp>
        <p:nvSpPr>
          <p:cNvPr id="3" name="Content Placeholder 2"/>
          <p:cNvSpPr>
            <a:spLocks noGrp="1"/>
          </p:cNvSpPr>
          <p:nvPr>
            <p:ph idx="1"/>
          </p:nvPr>
        </p:nvSpPr>
        <p:spPr>
          <a:xfrm>
            <a:off x="1069848" y="1455313"/>
            <a:ext cx="10058400" cy="5074276"/>
          </a:xfrm>
        </p:spPr>
        <p:txBody>
          <a:bodyPr>
            <a:normAutofit fontScale="85000" lnSpcReduction="20000"/>
          </a:bodyPr>
          <a:lstStyle/>
          <a:p>
            <a:r>
              <a:rPr lang="en-US" dirty="0" smtClean="0"/>
              <a:t>The </a:t>
            </a:r>
            <a:r>
              <a:rPr lang="en-US" b="1" dirty="0"/>
              <a:t>McKinney-Vento Homeless Assistance Act </a:t>
            </a:r>
            <a:r>
              <a:rPr lang="en-US" dirty="0"/>
              <a:t>authorized HUD to require </a:t>
            </a:r>
            <a:r>
              <a:rPr lang="en-US" dirty="0" err="1"/>
              <a:t>CoCs</a:t>
            </a:r>
            <a:r>
              <a:rPr lang="en-US" dirty="0"/>
              <a:t> to </a:t>
            </a:r>
            <a:r>
              <a:rPr lang="en-US" dirty="0" smtClean="0"/>
              <a:t>conduct PIT </a:t>
            </a:r>
            <a:r>
              <a:rPr lang="en-US" dirty="0"/>
              <a:t>counts. </a:t>
            </a:r>
            <a:endParaRPr lang="en-US" dirty="0" smtClean="0"/>
          </a:p>
          <a:p>
            <a:pPr lvl="1"/>
            <a:r>
              <a:rPr lang="en-US" dirty="0" smtClean="0"/>
              <a:t>Section </a:t>
            </a:r>
            <a:r>
              <a:rPr lang="en-US" dirty="0"/>
              <a:t>427(b)(3) states</a:t>
            </a:r>
            <a:r>
              <a:rPr lang="en-US" dirty="0" smtClean="0"/>
              <a:t>:  “</a:t>
            </a:r>
            <a:r>
              <a:rPr lang="en-US" dirty="0"/>
              <a:t>Homelessness Counts. – The Secretary shall not require that </a:t>
            </a:r>
            <a:r>
              <a:rPr lang="en-US" dirty="0" smtClean="0"/>
              <a:t>communities conduct </a:t>
            </a:r>
            <a:r>
              <a:rPr lang="en-US" dirty="0"/>
              <a:t>an actual count of homeless people other than those described </a:t>
            </a:r>
            <a:r>
              <a:rPr lang="en-US" dirty="0" smtClean="0"/>
              <a:t>in paragraphs </a:t>
            </a:r>
            <a:r>
              <a:rPr lang="en-US" dirty="0"/>
              <a:t>(1) through (4) of section 103(a) of this Act</a:t>
            </a:r>
            <a:r>
              <a:rPr lang="en-US" dirty="0" smtClean="0"/>
              <a:t>.” </a:t>
            </a:r>
          </a:p>
          <a:p>
            <a:pPr lvl="2"/>
            <a:r>
              <a:rPr lang="en-US" dirty="0" smtClean="0"/>
              <a:t>This </a:t>
            </a:r>
            <a:r>
              <a:rPr lang="en-US" dirty="0"/>
              <a:t>statutory language establishes HUD’s authority to require PIT counts but limits </a:t>
            </a:r>
            <a:r>
              <a:rPr lang="en-US" dirty="0" smtClean="0"/>
              <a:t>the count </a:t>
            </a:r>
            <a:r>
              <a:rPr lang="en-US" dirty="0"/>
              <a:t>to persons who are defined as living on the streets or in shelters (which is </a:t>
            </a:r>
            <a:r>
              <a:rPr lang="en-US" dirty="0" smtClean="0"/>
              <a:t>what section </a:t>
            </a:r>
            <a:r>
              <a:rPr lang="en-US" dirty="0"/>
              <a:t>103(a) paragraphs 1 through 4 define</a:t>
            </a:r>
            <a:r>
              <a:rPr lang="en-US" dirty="0" smtClean="0"/>
              <a:t>).</a:t>
            </a:r>
          </a:p>
          <a:p>
            <a:endParaRPr lang="en-US" dirty="0" smtClean="0"/>
          </a:p>
          <a:p>
            <a:r>
              <a:rPr lang="en-US" dirty="0" smtClean="0"/>
              <a:t>In the </a:t>
            </a:r>
            <a:r>
              <a:rPr lang="en-US" b="1" dirty="0" smtClean="0"/>
              <a:t>Continuum of Care Interim Rule </a:t>
            </a:r>
            <a:r>
              <a:rPr lang="en-US" dirty="0" smtClean="0"/>
              <a:t>definition section, HUD </a:t>
            </a:r>
            <a:r>
              <a:rPr lang="en-US" dirty="0"/>
              <a:t>defines the PIT count </a:t>
            </a:r>
            <a:r>
              <a:rPr lang="en-US" dirty="0" smtClean="0"/>
              <a:t>as: </a:t>
            </a:r>
          </a:p>
          <a:p>
            <a:pPr lvl="1"/>
            <a:r>
              <a:rPr lang="en-US" dirty="0" smtClean="0"/>
              <a:t>The “count </a:t>
            </a:r>
            <a:r>
              <a:rPr lang="en-US" dirty="0"/>
              <a:t>of </a:t>
            </a:r>
            <a:r>
              <a:rPr lang="en-US" dirty="0" smtClean="0"/>
              <a:t>sheltered and </a:t>
            </a:r>
            <a:r>
              <a:rPr lang="en-US" dirty="0"/>
              <a:t>unsheltered homeless persons carried out on one night in the last 10 calendar </a:t>
            </a:r>
            <a:r>
              <a:rPr lang="en-US" dirty="0" smtClean="0"/>
              <a:t>days of </a:t>
            </a:r>
            <a:r>
              <a:rPr lang="en-US" dirty="0"/>
              <a:t>January or at such other time as required by HUD” (24 CFR 578.3). </a:t>
            </a:r>
            <a:endParaRPr lang="en-US" dirty="0" smtClean="0"/>
          </a:p>
          <a:p>
            <a:endParaRPr lang="en-US" dirty="0" smtClean="0"/>
          </a:p>
          <a:p>
            <a:r>
              <a:rPr lang="en-US" dirty="0" smtClean="0"/>
              <a:t>In the </a:t>
            </a:r>
            <a:r>
              <a:rPr lang="en-US" b="1" dirty="0" smtClean="0"/>
              <a:t>Continuum of Care Interim Rule</a:t>
            </a:r>
            <a:r>
              <a:rPr lang="en-US" dirty="0" smtClean="0"/>
              <a:t>, HUD </a:t>
            </a:r>
            <a:r>
              <a:rPr lang="en-US" dirty="0"/>
              <a:t>outlined </a:t>
            </a:r>
            <a:r>
              <a:rPr lang="en-US" dirty="0" err="1" smtClean="0"/>
              <a:t>CoC</a:t>
            </a:r>
            <a:r>
              <a:rPr lang="en-US" dirty="0" smtClean="0"/>
              <a:t> planning </a:t>
            </a:r>
            <a:r>
              <a:rPr lang="en-US" dirty="0"/>
              <a:t>requirements in 24 CFR 578.7(c)(2</a:t>
            </a:r>
            <a:r>
              <a:rPr lang="en-US" dirty="0" smtClean="0"/>
              <a:t>): </a:t>
            </a:r>
          </a:p>
          <a:p>
            <a:pPr lvl="1"/>
            <a:r>
              <a:rPr lang="en-US" dirty="0" smtClean="0"/>
              <a:t>“(</a:t>
            </a:r>
            <a:r>
              <a:rPr lang="en-US" dirty="0"/>
              <a:t>2) Planning for and conducting, at least biennially, a point-in-time count of </a:t>
            </a:r>
            <a:r>
              <a:rPr lang="en-US" dirty="0" smtClean="0"/>
              <a:t>homeless persons </a:t>
            </a:r>
            <a:r>
              <a:rPr lang="en-US" dirty="0"/>
              <a:t>within the geographic area that meets the following </a:t>
            </a:r>
            <a:r>
              <a:rPr lang="en-US" dirty="0" smtClean="0"/>
              <a:t>requirements: </a:t>
            </a:r>
          </a:p>
          <a:p>
            <a:pPr lvl="2"/>
            <a:r>
              <a:rPr lang="en-US" dirty="0" err="1" smtClean="0"/>
              <a:t>i</a:t>
            </a:r>
            <a:r>
              <a:rPr lang="en-US" dirty="0"/>
              <a:t>. Homeless persons who are living in a place not designed or ordinarily used </a:t>
            </a:r>
            <a:r>
              <a:rPr lang="en-US" dirty="0" smtClean="0"/>
              <a:t>as a </a:t>
            </a:r>
            <a:r>
              <a:rPr lang="en-US" dirty="0"/>
              <a:t>regular sleeping accommodation for humans must be counted as </a:t>
            </a:r>
            <a:r>
              <a:rPr lang="en-US" dirty="0" smtClean="0"/>
              <a:t>unsheltered homeless persons. </a:t>
            </a:r>
          </a:p>
          <a:p>
            <a:pPr lvl="2"/>
            <a:r>
              <a:rPr lang="en-US" dirty="0" smtClean="0"/>
              <a:t>ii</a:t>
            </a:r>
            <a:r>
              <a:rPr lang="en-US" dirty="0"/>
              <a:t>. Persons living in emergency shelters and transitional housing projects must </a:t>
            </a:r>
            <a:r>
              <a:rPr lang="en-US" dirty="0" smtClean="0"/>
              <a:t>be counted </a:t>
            </a:r>
            <a:r>
              <a:rPr lang="en-US" dirty="0"/>
              <a:t>as sheltered homeless persons</a:t>
            </a:r>
            <a:r>
              <a:rPr lang="en-US" dirty="0" smtClean="0"/>
              <a:t>. </a:t>
            </a:r>
          </a:p>
          <a:p>
            <a:pPr lvl="2"/>
            <a:r>
              <a:rPr lang="en-US" dirty="0" smtClean="0"/>
              <a:t>iii</a:t>
            </a:r>
            <a:r>
              <a:rPr lang="en-US" dirty="0"/>
              <a:t>. Other requirements established by HUD by Notice.” </a:t>
            </a:r>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9169657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798" y="310877"/>
            <a:ext cx="8429259" cy="860976"/>
          </a:xfrm>
        </p:spPr>
        <p:txBody>
          <a:bodyPr>
            <a:normAutofit/>
          </a:bodyPr>
          <a:lstStyle/>
          <a:p>
            <a:r>
              <a:rPr lang="en-US" sz="3600" b="1" dirty="0"/>
              <a:t>Impact on federal funding</a:t>
            </a:r>
          </a:p>
        </p:txBody>
      </p:sp>
      <p:sp>
        <p:nvSpPr>
          <p:cNvPr id="3" name="Content Placeholder 2"/>
          <p:cNvSpPr>
            <a:spLocks noGrp="1"/>
          </p:cNvSpPr>
          <p:nvPr>
            <p:ph idx="1"/>
          </p:nvPr>
        </p:nvSpPr>
        <p:spPr>
          <a:xfrm>
            <a:off x="492798" y="1478570"/>
            <a:ext cx="10968273" cy="4931108"/>
          </a:xfrm>
        </p:spPr>
        <p:txBody>
          <a:bodyPr>
            <a:normAutofit fontScale="92500" lnSpcReduction="20000"/>
          </a:bodyPr>
          <a:lstStyle/>
          <a:p>
            <a:r>
              <a:rPr lang="en-US" b="1" dirty="0"/>
              <a:t>Annual Homeless Assessment Report (AHAR)</a:t>
            </a:r>
          </a:p>
          <a:p>
            <a:pPr lvl="1"/>
            <a:r>
              <a:rPr lang="en-US" dirty="0"/>
              <a:t>AHAR compares the data in HMIS with the information reported in the HIC in order to calculate the HMIS participation rate and the true program utilization rate.</a:t>
            </a:r>
          </a:p>
          <a:p>
            <a:pPr lvl="1"/>
            <a:r>
              <a:rPr lang="en-US" dirty="0"/>
              <a:t>In order for data to be accepted by HUD, each type of program (ES, TH, and PH) must have 50% HMIS participation rate and 70% program utilization rate.</a:t>
            </a:r>
          </a:p>
          <a:p>
            <a:pPr lvl="1"/>
            <a:r>
              <a:rPr lang="en-US" dirty="0"/>
              <a:t>If the participation rate is too low, the data will be rejected. This results in a loss of points on the COC Collaborative Application</a:t>
            </a:r>
            <a:r>
              <a:rPr lang="en-US" dirty="0" smtClean="0"/>
              <a:t>.</a:t>
            </a:r>
          </a:p>
          <a:p>
            <a:pPr lvl="1"/>
            <a:endParaRPr lang="en-US" dirty="0"/>
          </a:p>
          <a:p>
            <a:r>
              <a:rPr lang="en-US" b="1" dirty="0" smtClean="0"/>
              <a:t>Emergency </a:t>
            </a:r>
            <a:r>
              <a:rPr lang="en-US" b="1" dirty="0"/>
              <a:t>Solutions Grant (ESG)</a:t>
            </a:r>
          </a:p>
          <a:p>
            <a:pPr lvl="1"/>
            <a:r>
              <a:rPr lang="en-US" dirty="0"/>
              <a:t>Failure to report accurate beds and monthly census counts and/or participating in the overnight Point-in-Time count will result in a loss or reduction of funding</a:t>
            </a:r>
            <a:r>
              <a:rPr lang="en-US" dirty="0" smtClean="0"/>
              <a:t>.</a:t>
            </a:r>
          </a:p>
          <a:p>
            <a:pPr lvl="1"/>
            <a:endParaRPr lang="en-US" dirty="0"/>
          </a:p>
          <a:p>
            <a:r>
              <a:rPr lang="en-US" b="1" dirty="0" smtClean="0"/>
              <a:t>Continuum </a:t>
            </a:r>
            <a:r>
              <a:rPr lang="en-US" b="1" dirty="0"/>
              <a:t>of Care (COC) Collaborative Application</a:t>
            </a:r>
          </a:p>
          <a:p>
            <a:pPr lvl="1"/>
            <a:r>
              <a:rPr lang="en-US" dirty="0"/>
              <a:t>In the </a:t>
            </a:r>
            <a:r>
              <a:rPr lang="en-US" dirty="0" smtClean="0"/>
              <a:t>2015 </a:t>
            </a:r>
            <a:r>
              <a:rPr lang="en-US" dirty="0"/>
              <a:t>Application, there were </a:t>
            </a:r>
            <a:r>
              <a:rPr lang="en-US" dirty="0" smtClean="0"/>
              <a:t>200 </a:t>
            </a:r>
            <a:r>
              <a:rPr lang="en-US" dirty="0"/>
              <a:t>points </a:t>
            </a:r>
            <a:r>
              <a:rPr lang="en-US" dirty="0" smtClean="0"/>
              <a:t>possible</a:t>
            </a:r>
            <a:r>
              <a:rPr lang="en-US" dirty="0"/>
              <a:t> </a:t>
            </a:r>
            <a:r>
              <a:rPr lang="en-US" dirty="0" smtClean="0"/>
              <a:t>and 21% of those points were directly related to data submitted through the PIT and HIC process of gathering data and reporting in the Homeless Data Exchange (HDX).  </a:t>
            </a:r>
          </a:p>
          <a:p>
            <a:pPr lvl="2"/>
            <a:r>
              <a:rPr lang="en-US" dirty="0" smtClean="0"/>
              <a:t>9 </a:t>
            </a:r>
            <a:r>
              <a:rPr lang="en-US" dirty="0"/>
              <a:t>points </a:t>
            </a:r>
            <a:r>
              <a:rPr lang="en-US" dirty="0" smtClean="0"/>
              <a:t>(4.5% </a:t>
            </a:r>
            <a:r>
              <a:rPr lang="en-US" dirty="0"/>
              <a:t>of </a:t>
            </a:r>
            <a:r>
              <a:rPr lang="en-US" dirty="0" smtClean="0"/>
              <a:t>the application</a:t>
            </a:r>
            <a:r>
              <a:rPr lang="en-US" dirty="0"/>
              <a:t>) were related to the Point-in-Time count, process, or results.</a:t>
            </a:r>
          </a:p>
          <a:p>
            <a:pPr lvl="2"/>
            <a:r>
              <a:rPr lang="en-US" dirty="0" smtClean="0"/>
              <a:t>9 points (4.5% of the application) were related to System Performance measures using HIC and PIT data previously submitted in the HDX. </a:t>
            </a:r>
          </a:p>
          <a:p>
            <a:pPr lvl="2"/>
            <a:r>
              <a:rPr lang="en-US" dirty="0" smtClean="0"/>
              <a:t>24 points (12% of the application) were related to Performance &amp; Strategic Planning using HIC and PIT data previously submitted in the HDX.</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3233514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662185"/>
            <a:ext cx="8384870" cy="660587"/>
          </a:xfrm>
        </p:spPr>
        <p:txBody>
          <a:bodyPr>
            <a:normAutofit/>
          </a:bodyPr>
          <a:lstStyle/>
          <a:p>
            <a:r>
              <a:rPr lang="en-US" sz="3600" b="1" dirty="0" smtClean="0"/>
              <a:t>Resources</a:t>
            </a:r>
            <a:endParaRPr lang="en-US" sz="3600" b="1" dirty="0"/>
          </a:p>
        </p:txBody>
      </p:sp>
      <p:sp>
        <p:nvSpPr>
          <p:cNvPr id="3" name="Content Placeholder 2"/>
          <p:cNvSpPr>
            <a:spLocks noGrp="1"/>
          </p:cNvSpPr>
          <p:nvPr>
            <p:ph idx="1"/>
          </p:nvPr>
        </p:nvSpPr>
        <p:spPr>
          <a:xfrm>
            <a:off x="1069848" y="2075935"/>
            <a:ext cx="10058400" cy="4096265"/>
          </a:xfrm>
        </p:spPr>
        <p:txBody>
          <a:bodyPr>
            <a:normAutofit/>
          </a:bodyPr>
          <a:lstStyle/>
          <a:p>
            <a:r>
              <a:rPr lang="en-US" dirty="0" smtClean="0"/>
              <a:t>HUD: Preparing for Your 2016 HIC &amp; PIT Count Webinar (December 2, 2015)</a:t>
            </a:r>
          </a:p>
          <a:p>
            <a:pPr lvl="1"/>
            <a:r>
              <a:rPr lang="en-US" dirty="0">
                <a:hlinkClick r:id="rId2"/>
              </a:rPr>
              <a:t>https://www.hudexchange.info/training-events/courses/preparing-for-your-2016-housing-inventory-count-hic--point-in-time-pit-count-webinar1</a:t>
            </a:r>
            <a:r>
              <a:rPr lang="en-US" dirty="0" smtClean="0">
                <a:hlinkClick r:id="rId2"/>
              </a:rPr>
              <a:t>/</a:t>
            </a:r>
            <a:r>
              <a:rPr lang="en-US" dirty="0" smtClean="0"/>
              <a:t> </a:t>
            </a:r>
          </a:p>
          <a:p>
            <a:endParaRPr lang="en-US" dirty="0" smtClean="0"/>
          </a:p>
          <a:p>
            <a:r>
              <a:rPr lang="en-US" dirty="0" smtClean="0"/>
              <a:t>HUD Notice CPD-15-010: </a:t>
            </a:r>
            <a:r>
              <a:rPr lang="en-US" dirty="0"/>
              <a:t>Notice for Housing Inventory Count (HIC) and Point-in-Time (PIT) Data Collection for Continuum of Care (COC) Program and the Emergency Solutions Grants (ESG) Program </a:t>
            </a:r>
            <a:r>
              <a:rPr lang="en-US" dirty="0" smtClean="0"/>
              <a:t> (November 2015)</a:t>
            </a:r>
          </a:p>
          <a:p>
            <a:pPr lvl="1"/>
            <a:r>
              <a:rPr lang="en-US" dirty="0">
                <a:hlinkClick r:id="rId3"/>
              </a:rPr>
              <a:t>https://</a:t>
            </a:r>
            <a:r>
              <a:rPr lang="en-US" dirty="0" smtClean="0">
                <a:hlinkClick r:id="rId3"/>
              </a:rPr>
              <a:t>www.hudexchange.info/resources/documents/Notice-CPD-15-010-2016-HIC-PIT-Data-Collection-Notice.pdf</a:t>
            </a:r>
            <a:r>
              <a:rPr lang="en-US" dirty="0" smtClean="0"/>
              <a:t> </a:t>
            </a:r>
          </a:p>
          <a:p>
            <a:pPr marL="0" indent="0">
              <a:buNone/>
            </a:pPr>
            <a:endParaRPr lang="en-US" dirty="0" smtClean="0"/>
          </a:p>
          <a:p>
            <a:endParaRPr lang="en-US" dirty="0"/>
          </a:p>
        </p:txBody>
      </p:sp>
      <p:pic>
        <p:nvPicPr>
          <p:cNvPr id="4" name="Picture 2" descr="5B9C5A22-E598-40DE-8F12-BB38D9EA078E@corp"/>
          <p:cNvPicPr>
            <a:picLocks noChangeAspect="1" noChangeArrowheads="1"/>
          </p:cNvPicPr>
          <p:nvPr/>
        </p:nvPicPr>
        <p:blipFill>
          <a:blip r:embed="rId4"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210404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740" y="484632"/>
            <a:ext cx="9446581" cy="1228257"/>
          </a:xfrm>
        </p:spPr>
        <p:txBody>
          <a:bodyPr>
            <a:noAutofit/>
          </a:bodyPr>
          <a:lstStyle/>
          <a:p>
            <a:r>
              <a:rPr lang="en-US" sz="3600" b="1" dirty="0" smtClean="0"/>
              <a:t>What kind of </a:t>
            </a:r>
            <a:r>
              <a:rPr lang="en-US" sz="3600" b="1" dirty="0" err="1" smtClean="0"/>
              <a:t>proJects</a:t>
            </a:r>
            <a:r>
              <a:rPr lang="en-US" sz="3600" b="1" dirty="0" smtClean="0"/>
              <a:t> </a:t>
            </a:r>
            <a:r>
              <a:rPr lang="en-US" sz="3600" b="1" u="sng" dirty="0" smtClean="0"/>
              <a:t>do not </a:t>
            </a:r>
            <a:r>
              <a:rPr lang="en-US" sz="3600" b="1" dirty="0" smtClean="0"/>
              <a:t>go on the chart?</a:t>
            </a:r>
            <a:endParaRPr lang="en-US" sz="3600" b="1" dirty="0"/>
          </a:p>
        </p:txBody>
      </p:sp>
      <p:sp>
        <p:nvSpPr>
          <p:cNvPr id="3" name="Content Placeholder 2"/>
          <p:cNvSpPr>
            <a:spLocks noGrp="1"/>
          </p:cNvSpPr>
          <p:nvPr>
            <p:ph idx="1"/>
          </p:nvPr>
        </p:nvSpPr>
        <p:spPr>
          <a:xfrm>
            <a:off x="488272" y="1815920"/>
            <a:ext cx="10639976" cy="4753555"/>
          </a:xfrm>
        </p:spPr>
        <p:txBody>
          <a:bodyPr>
            <a:normAutofit fontScale="92500" lnSpcReduction="10000"/>
          </a:bodyPr>
          <a:lstStyle/>
          <a:p>
            <a:r>
              <a:rPr lang="en-US" dirty="0" smtClean="0"/>
              <a:t>Tenant Based Rental Assistance (TBRA)</a:t>
            </a:r>
          </a:p>
          <a:p>
            <a:r>
              <a:rPr lang="en-US" dirty="0" smtClean="0"/>
              <a:t>Group Homes</a:t>
            </a:r>
          </a:p>
          <a:p>
            <a:pPr marL="182880" lvl="1">
              <a:spcBef>
                <a:spcPts val="1200"/>
              </a:spcBef>
              <a:spcAft>
                <a:spcPts val="0"/>
              </a:spcAft>
            </a:pPr>
            <a:r>
              <a:rPr lang="en-US" dirty="0"/>
              <a:t>Youth shelters or projects for Wards of the State or other Court Ordered Wards</a:t>
            </a:r>
          </a:p>
          <a:p>
            <a:r>
              <a:rPr lang="en-US" dirty="0" smtClean="0"/>
              <a:t>Institutional Settings (unless they have specific beds dedicated for homeless)</a:t>
            </a:r>
          </a:p>
          <a:p>
            <a:pPr lvl="1"/>
            <a:r>
              <a:rPr lang="en-US" dirty="0" smtClean="0"/>
              <a:t>Substance Abuse Treatment Facility or Detox Center (unless they have specific beds funded for homeless)</a:t>
            </a:r>
          </a:p>
          <a:p>
            <a:pPr lvl="1"/>
            <a:r>
              <a:rPr lang="en-US" dirty="0"/>
              <a:t>Medical facilities such as hospitals, psychiatric facilities, or nursing </a:t>
            </a:r>
            <a:r>
              <a:rPr lang="en-US" dirty="0" smtClean="0"/>
              <a:t>homes</a:t>
            </a:r>
          </a:p>
          <a:p>
            <a:pPr lvl="1"/>
            <a:r>
              <a:rPr lang="en-US" dirty="0"/>
              <a:t>Juvenile detention centers or any other type of jail or prison</a:t>
            </a:r>
          </a:p>
          <a:p>
            <a:r>
              <a:rPr lang="en-US" dirty="0" smtClean="0"/>
              <a:t>Project-based public housing, unless the housing has been exclusively dedicated to serving homeless persons</a:t>
            </a:r>
          </a:p>
          <a:p>
            <a:r>
              <a:rPr lang="en-US" dirty="0" smtClean="0"/>
              <a:t>HOPWA Rental Assistance programs</a:t>
            </a:r>
          </a:p>
          <a:p>
            <a:r>
              <a:rPr lang="en-US" dirty="0" smtClean="0"/>
              <a:t>Non-Residential Programs</a:t>
            </a:r>
          </a:p>
          <a:p>
            <a:r>
              <a:rPr lang="en-US" dirty="0" smtClean="0"/>
              <a:t>Prevention or Diversion programs</a:t>
            </a:r>
          </a:p>
          <a:p>
            <a:r>
              <a:rPr lang="en-US" dirty="0" smtClean="0"/>
              <a:t>Programs that have already closed prior to the Point-in-Time count</a:t>
            </a:r>
            <a:endParaRPr lang="en-US" dirty="0"/>
          </a:p>
        </p:txBody>
      </p:sp>
      <p:pic>
        <p:nvPicPr>
          <p:cNvPr id="4" name="Picture 3" descr="C:\Documents and Settings\IHCDA Employee\Local Settings\Temporary Internet Files\Content.IE5\JP8RF7WE\MCj04325460000[1].png"/>
          <p:cNvPicPr/>
          <p:nvPr/>
        </p:nvPicPr>
        <p:blipFill>
          <a:blip r:embed="rId2" cstate="print"/>
          <a:srcRect/>
          <a:stretch>
            <a:fillRect/>
          </a:stretch>
        </p:blipFill>
        <p:spPr bwMode="auto">
          <a:xfrm>
            <a:off x="9638581" y="5092460"/>
            <a:ext cx="1347787" cy="1347787"/>
          </a:xfrm>
          <a:prstGeom prst="rect">
            <a:avLst/>
          </a:prstGeom>
          <a:noFill/>
          <a:ln w="9525">
            <a:noFill/>
            <a:miter lim="800000"/>
            <a:headEnd/>
            <a:tailEnd/>
          </a:ln>
        </p:spPr>
      </p:pic>
      <p:pic>
        <p:nvPicPr>
          <p:cNvPr id="5"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829721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906" y="484632"/>
            <a:ext cx="9188388" cy="1202500"/>
          </a:xfrm>
        </p:spPr>
        <p:txBody>
          <a:bodyPr>
            <a:normAutofit/>
          </a:bodyPr>
          <a:lstStyle/>
          <a:p>
            <a:r>
              <a:rPr lang="en-US" sz="3600" b="1" dirty="0" smtClean="0"/>
              <a:t>What does the Housing Inventory Chart tell us?</a:t>
            </a:r>
            <a:endParaRPr lang="en-US" sz="3600" b="1" dirty="0"/>
          </a:p>
        </p:txBody>
      </p:sp>
      <p:sp>
        <p:nvSpPr>
          <p:cNvPr id="3" name="Content Placeholder 2"/>
          <p:cNvSpPr>
            <a:spLocks noGrp="1"/>
          </p:cNvSpPr>
          <p:nvPr>
            <p:ph idx="1"/>
          </p:nvPr>
        </p:nvSpPr>
        <p:spPr>
          <a:xfrm>
            <a:off x="665825" y="1766656"/>
            <a:ext cx="10462423" cy="4543992"/>
          </a:xfrm>
        </p:spPr>
        <p:txBody>
          <a:bodyPr>
            <a:normAutofit fontScale="92500" lnSpcReduction="10000"/>
          </a:bodyPr>
          <a:lstStyle/>
          <a:p>
            <a:r>
              <a:rPr lang="en-US" dirty="0" smtClean="0"/>
              <a:t>Who is providing the service?</a:t>
            </a:r>
          </a:p>
          <a:p>
            <a:pPr lvl="1"/>
            <a:r>
              <a:rPr lang="en-US" dirty="0" smtClean="0">
                <a:solidFill>
                  <a:srgbClr val="C00000"/>
                </a:solidFill>
              </a:rPr>
              <a:t>Provider Name &amp; Facility Name</a:t>
            </a:r>
          </a:p>
          <a:p>
            <a:r>
              <a:rPr lang="en-US" dirty="0" smtClean="0"/>
              <a:t>Where is the place located?</a:t>
            </a:r>
          </a:p>
          <a:p>
            <a:pPr lvl="1"/>
            <a:r>
              <a:rPr lang="en-US" dirty="0" smtClean="0">
                <a:solidFill>
                  <a:srgbClr val="C00000"/>
                </a:solidFill>
              </a:rPr>
              <a:t>Geocode</a:t>
            </a:r>
          </a:p>
          <a:p>
            <a:r>
              <a:rPr lang="en-US" dirty="0" smtClean="0"/>
              <a:t>Who can stay there?</a:t>
            </a:r>
          </a:p>
          <a:p>
            <a:pPr lvl="1"/>
            <a:r>
              <a:rPr lang="en-US" dirty="0" smtClean="0">
                <a:solidFill>
                  <a:srgbClr val="C00000"/>
                </a:solidFill>
              </a:rPr>
              <a:t>Subpopulation served</a:t>
            </a:r>
          </a:p>
          <a:p>
            <a:pPr lvl="1"/>
            <a:r>
              <a:rPr lang="en-US" dirty="0" smtClean="0">
                <a:solidFill>
                  <a:srgbClr val="C00000"/>
                </a:solidFill>
              </a:rPr>
              <a:t>Is it funded by HUD McKinney-Vento dollars?</a:t>
            </a:r>
          </a:p>
          <a:p>
            <a:pPr lvl="1"/>
            <a:r>
              <a:rPr lang="en-US" dirty="0" smtClean="0">
                <a:solidFill>
                  <a:srgbClr val="C00000"/>
                </a:solidFill>
              </a:rPr>
              <a:t>Is it funded by other Federal funds?</a:t>
            </a:r>
          </a:p>
          <a:p>
            <a:r>
              <a:rPr lang="en-US" dirty="0" smtClean="0"/>
              <a:t>How much space is available? </a:t>
            </a:r>
          </a:p>
          <a:p>
            <a:pPr lvl="1"/>
            <a:r>
              <a:rPr lang="en-US" dirty="0" smtClean="0">
                <a:solidFill>
                  <a:srgbClr val="C00000"/>
                </a:solidFill>
              </a:rPr>
              <a:t>Number of beds &amp; units for individuals, families, and youth </a:t>
            </a:r>
          </a:p>
          <a:p>
            <a:pPr lvl="1"/>
            <a:r>
              <a:rPr lang="en-US" dirty="0" smtClean="0">
                <a:solidFill>
                  <a:srgbClr val="C00000"/>
                </a:solidFill>
              </a:rPr>
              <a:t>Number of dedicated beds for chronic, veterans, and youth</a:t>
            </a:r>
          </a:p>
          <a:p>
            <a:pPr lvl="1"/>
            <a:r>
              <a:rPr lang="en-US" dirty="0" smtClean="0">
                <a:solidFill>
                  <a:srgbClr val="C00000"/>
                </a:solidFill>
              </a:rPr>
              <a:t>Number of year round beds</a:t>
            </a:r>
          </a:p>
          <a:p>
            <a:pPr lvl="1"/>
            <a:r>
              <a:rPr lang="en-US" dirty="0" smtClean="0">
                <a:solidFill>
                  <a:srgbClr val="C00000"/>
                </a:solidFill>
              </a:rPr>
              <a:t>Number of seasonal beds</a:t>
            </a:r>
          </a:p>
          <a:p>
            <a:pPr lvl="1"/>
            <a:r>
              <a:rPr lang="en-US" dirty="0" smtClean="0">
                <a:solidFill>
                  <a:srgbClr val="C00000"/>
                </a:solidFill>
              </a:rPr>
              <a:t>Number of overflow &amp; voucher beds</a:t>
            </a:r>
            <a:endParaRPr lang="en-US" dirty="0">
              <a:solidFill>
                <a:srgbClr val="C00000"/>
              </a:solidFill>
            </a:endParaRP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279654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8482525" cy="1163864"/>
          </a:xfrm>
        </p:spPr>
        <p:txBody>
          <a:bodyPr>
            <a:normAutofit/>
          </a:bodyPr>
          <a:lstStyle/>
          <a:p>
            <a:r>
              <a:rPr lang="en-US" sz="3600" b="1" dirty="0" smtClean="0"/>
              <a:t>Taking a Closer look</a:t>
            </a:r>
            <a:endParaRPr lang="en-US" sz="3600" b="1" dirty="0"/>
          </a:p>
        </p:txBody>
      </p:sp>
      <p:sp>
        <p:nvSpPr>
          <p:cNvPr id="3" name="Content Placeholder 2"/>
          <p:cNvSpPr>
            <a:spLocks noGrp="1"/>
          </p:cNvSpPr>
          <p:nvPr>
            <p:ph idx="1"/>
          </p:nvPr>
        </p:nvSpPr>
        <p:spPr>
          <a:xfrm>
            <a:off x="1069848" y="1648495"/>
            <a:ext cx="10058400" cy="4713667"/>
          </a:xfrm>
        </p:spPr>
        <p:txBody>
          <a:bodyPr>
            <a:normAutofit/>
          </a:bodyPr>
          <a:lstStyle/>
          <a:p>
            <a:r>
              <a:rPr lang="en-US" b="1" dirty="0" smtClean="0">
                <a:solidFill>
                  <a:srgbClr val="C00000"/>
                </a:solidFill>
              </a:rPr>
              <a:t>Provider:  </a:t>
            </a:r>
            <a:r>
              <a:rPr lang="en-US" dirty="0" smtClean="0"/>
              <a:t>Name of the organization providing shelter or housing persons experiencing homelessness. </a:t>
            </a:r>
            <a:r>
              <a:rPr lang="en-US" dirty="0" smtClean="0">
                <a:solidFill>
                  <a:srgbClr val="00B0F0"/>
                </a:solidFill>
              </a:rPr>
              <a:t>(C</a:t>
            </a:r>
            <a:r>
              <a:rPr lang="en-US" i="1" dirty="0" smtClean="0">
                <a:solidFill>
                  <a:srgbClr val="00B0F0"/>
                </a:solidFill>
              </a:rPr>
              <a:t>olumn A)</a:t>
            </a:r>
          </a:p>
          <a:p>
            <a:endParaRPr lang="en-US" i="1" dirty="0" smtClean="0">
              <a:solidFill>
                <a:srgbClr val="0070C0"/>
              </a:solidFill>
            </a:endParaRPr>
          </a:p>
          <a:p>
            <a:r>
              <a:rPr lang="en-US" i="1" dirty="0" smtClean="0">
                <a:solidFill>
                  <a:srgbClr val="0070C0"/>
                </a:solidFill>
              </a:rPr>
              <a:t> </a:t>
            </a:r>
            <a:r>
              <a:rPr lang="en-US" b="1" dirty="0" smtClean="0">
                <a:solidFill>
                  <a:srgbClr val="C00000"/>
                </a:solidFill>
              </a:rPr>
              <a:t>Facility Name:  </a:t>
            </a:r>
            <a:r>
              <a:rPr lang="en-US" dirty="0" smtClean="0"/>
              <a:t>Unique name of the facility/project providing the service.  </a:t>
            </a:r>
            <a:r>
              <a:rPr lang="en-US" i="1" dirty="0" smtClean="0">
                <a:solidFill>
                  <a:srgbClr val="00B0F0"/>
                </a:solidFill>
              </a:rPr>
              <a:t>(Column B)</a:t>
            </a:r>
          </a:p>
          <a:p>
            <a:endParaRPr lang="en-US" b="1" dirty="0" smtClean="0">
              <a:solidFill>
                <a:srgbClr val="C00000"/>
              </a:solidFill>
            </a:endParaRPr>
          </a:p>
          <a:p>
            <a:r>
              <a:rPr lang="en-US" b="1" dirty="0" smtClean="0">
                <a:solidFill>
                  <a:srgbClr val="C00000"/>
                </a:solidFill>
              </a:rPr>
              <a:t>Geocode:  </a:t>
            </a:r>
            <a:r>
              <a:rPr lang="en-US" dirty="0" smtClean="0"/>
              <a:t>The six-digit HUD-assigned number corresponding to the jurisdiction in which the project is physically located. It must be updated annually. </a:t>
            </a:r>
            <a:r>
              <a:rPr lang="en-US" dirty="0" smtClean="0">
                <a:solidFill>
                  <a:srgbClr val="00B0F0"/>
                </a:solidFill>
              </a:rPr>
              <a:t>(</a:t>
            </a:r>
            <a:r>
              <a:rPr lang="en-US" i="1" dirty="0" smtClean="0">
                <a:solidFill>
                  <a:srgbClr val="00B0F0"/>
                </a:solidFill>
              </a:rPr>
              <a:t>Column E)</a:t>
            </a:r>
          </a:p>
          <a:p>
            <a:pPr lvl="1"/>
            <a:r>
              <a:rPr lang="en-US" dirty="0" smtClean="0"/>
              <a:t>For the principal program service site, use the Geocode associated with the geographic location of the site.</a:t>
            </a:r>
          </a:p>
          <a:p>
            <a:pPr lvl="1"/>
            <a:r>
              <a:rPr lang="en-US" dirty="0" smtClean="0"/>
              <a:t>Scattered-site housing should use the Geocode where the majority of beds are located.</a:t>
            </a:r>
          </a:p>
          <a:p>
            <a:pPr lvl="1"/>
            <a:r>
              <a:rPr lang="en-US" dirty="0" smtClean="0"/>
              <a:t>An updated list (FY2015) of Geocodes can be found at:</a:t>
            </a:r>
          </a:p>
          <a:p>
            <a:pPr lvl="2"/>
            <a:r>
              <a:rPr lang="en-US" dirty="0">
                <a:hlinkClick r:id="rId2"/>
              </a:rPr>
              <a:t>https://www.hudexchange.info/resource/4442/fy-2015-geo-codes-and-preliminary-pro-rata-need-amounts</a:t>
            </a:r>
            <a:r>
              <a:rPr lang="en-US" dirty="0" smtClean="0">
                <a:hlinkClick r:id="rId2"/>
              </a:rPr>
              <a:t>/</a:t>
            </a:r>
            <a:r>
              <a:rPr lang="en-US" dirty="0" smtClean="0"/>
              <a:t> </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75416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7824" y="731520"/>
            <a:ext cx="10250424" cy="5440680"/>
          </a:xfrm>
        </p:spPr>
        <p:txBody>
          <a:bodyPr/>
          <a:lstStyle/>
          <a:p>
            <a:r>
              <a:rPr lang="en-US" b="1" dirty="0">
                <a:solidFill>
                  <a:srgbClr val="C00000"/>
                </a:solidFill>
              </a:rPr>
              <a:t>Inventory Type:  </a:t>
            </a:r>
            <a:r>
              <a:rPr lang="en-US" dirty="0"/>
              <a:t>Indicates whether the project is:   </a:t>
            </a:r>
            <a:r>
              <a:rPr lang="en-US" dirty="0">
                <a:solidFill>
                  <a:srgbClr val="00B0F0"/>
                </a:solidFill>
              </a:rPr>
              <a:t>(</a:t>
            </a:r>
            <a:r>
              <a:rPr lang="en-US" i="1" dirty="0">
                <a:solidFill>
                  <a:srgbClr val="00B0F0"/>
                </a:solidFill>
              </a:rPr>
              <a:t>Column F</a:t>
            </a:r>
            <a:r>
              <a:rPr lang="en-US" i="1" dirty="0" smtClean="0">
                <a:solidFill>
                  <a:srgbClr val="00B0F0"/>
                </a:solidFill>
              </a:rPr>
              <a:t>)</a:t>
            </a:r>
          </a:p>
          <a:p>
            <a:pPr lvl="1"/>
            <a:r>
              <a:rPr lang="en-US" dirty="0" smtClean="0"/>
              <a:t>Current </a:t>
            </a:r>
            <a:r>
              <a:rPr lang="en-US" dirty="0"/>
              <a:t>(C) – </a:t>
            </a:r>
            <a:r>
              <a:rPr lang="en-US" dirty="0" smtClean="0"/>
              <a:t>beds and units available </a:t>
            </a:r>
            <a:r>
              <a:rPr lang="en-US" dirty="0"/>
              <a:t>for occupancy on or before 1/31 of the year PRIOR to the </a:t>
            </a:r>
            <a:r>
              <a:rPr lang="en-US" dirty="0" smtClean="0"/>
              <a:t>count</a:t>
            </a:r>
            <a:endParaRPr lang="en-US" dirty="0"/>
          </a:p>
          <a:p>
            <a:pPr lvl="2"/>
            <a:r>
              <a:rPr lang="en-US" dirty="0" smtClean="0"/>
              <a:t>For </a:t>
            </a:r>
            <a:r>
              <a:rPr lang="en-US" dirty="0"/>
              <a:t>the </a:t>
            </a:r>
            <a:r>
              <a:rPr lang="en-US" dirty="0" smtClean="0"/>
              <a:t>2016 HIC:  </a:t>
            </a:r>
            <a:r>
              <a:rPr lang="en-US" dirty="0"/>
              <a:t>beds &amp; units available for occupancy on or before </a:t>
            </a:r>
            <a:r>
              <a:rPr lang="en-US" dirty="0" smtClean="0"/>
              <a:t>1/31/15.</a:t>
            </a:r>
            <a:endParaRPr lang="en-US" dirty="0"/>
          </a:p>
          <a:p>
            <a:pPr lvl="1"/>
            <a:endParaRPr lang="en-US" dirty="0" smtClean="0"/>
          </a:p>
          <a:p>
            <a:pPr lvl="1"/>
            <a:r>
              <a:rPr lang="en-US" dirty="0" smtClean="0"/>
              <a:t>New </a:t>
            </a:r>
            <a:r>
              <a:rPr lang="en-US" dirty="0"/>
              <a:t>(N) – </a:t>
            </a:r>
            <a:r>
              <a:rPr lang="en-US" dirty="0" smtClean="0"/>
              <a:t>beds and units that became </a:t>
            </a:r>
            <a:r>
              <a:rPr lang="en-US" dirty="0"/>
              <a:t>available </a:t>
            </a:r>
            <a:r>
              <a:rPr lang="en-US" dirty="0" smtClean="0"/>
              <a:t>for occupancy between </a:t>
            </a:r>
            <a:r>
              <a:rPr lang="en-US" dirty="0"/>
              <a:t>2/1 of the </a:t>
            </a:r>
            <a:r>
              <a:rPr lang="en-US" dirty="0" smtClean="0"/>
              <a:t>PREVIOUS </a:t>
            </a:r>
            <a:r>
              <a:rPr lang="en-US" dirty="0"/>
              <a:t>year and 1/31 of the year of the count</a:t>
            </a:r>
            <a:r>
              <a:rPr lang="en-US" dirty="0" smtClean="0"/>
              <a:t>.</a:t>
            </a:r>
          </a:p>
          <a:p>
            <a:pPr lvl="2"/>
            <a:r>
              <a:rPr lang="en-US" dirty="0" smtClean="0"/>
              <a:t>For the 2016 HIC:  beds and units available for occupancy between </a:t>
            </a:r>
            <a:r>
              <a:rPr lang="en-US" b="1" dirty="0" smtClean="0">
                <a:solidFill>
                  <a:srgbClr val="C00000"/>
                </a:solidFill>
              </a:rPr>
              <a:t>2/1/15 – 1/31/16</a:t>
            </a:r>
            <a:r>
              <a:rPr lang="en-US" dirty="0" smtClean="0"/>
              <a:t>.</a:t>
            </a:r>
          </a:p>
          <a:p>
            <a:pPr lvl="2"/>
            <a:r>
              <a:rPr lang="en-US" dirty="0" smtClean="0"/>
              <a:t>Inventory designated as “New (N)” should represent an increase in capacity for the project from the previous year.</a:t>
            </a:r>
            <a:endParaRPr lang="en-US" dirty="0"/>
          </a:p>
          <a:p>
            <a:pPr lvl="1"/>
            <a:endParaRPr lang="en-US" dirty="0" smtClean="0"/>
          </a:p>
          <a:p>
            <a:pPr lvl="1"/>
            <a:r>
              <a:rPr lang="en-US" dirty="0" smtClean="0"/>
              <a:t>Under </a:t>
            </a:r>
            <a:r>
              <a:rPr lang="en-US" dirty="0"/>
              <a:t>Development (U) </a:t>
            </a:r>
            <a:r>
              <a:rPr lang="en-US" dirty="0" smtClean="0"/>
              <a:t>– beds and units that were fully </a:t>
            </a:r>
            <a:r>
              <a:rPr lang="en-US" dirty="0"/>
              <a:t>funded but not available for occupancy as of 1/31 of the year of the count</a:t>
            </a:r>
            <a:r>
              <a:rPr lang="en-US" dirty="0" smtClean="0"/>
              <a:t>.</a:t>
            </a:r>
          </a:p>
          <a:p>
            <a:pPr lvl="2"/>
            <a:r>
              <a:rPr lang="en-US" dirty="0" smtClean="0"/>
              <a:t>For the 2016 HIC: beds and units that were fully funded by not available for occupancy as of 1/31/16.</a:t>
            </a:r>
          </a:p>
          <a:p>
            <a:pPr lvl="2"/>
            <a:r>
              <a:rPr lang="en-US" dirty="0" smtClean="0"/>
              <a:t>For inventory identified as under development, the COC must also identify whether the bed and unit inventory is expected to be available for occupancy 12 months from 1/31 of the previous year.</a:t>
            </a:r>
          </a:p>
          <a:p>
            <a:pPr lvl="3"/>
            <a:r>
              <a:rPr lang="en-US" dirty="0" smtClean="0"/>
              <a:t>In the 2016 HIC, the COC must identify whether the bed and unit inventory is expected to be available for occupancy by 1/31/17.</a:t>
            </a:r>
            <a:endParaRPr lang="en-US" dirty="0"/>
          </a:p>
          <a:p>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785329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2044"/>
          </a:xfrm>
        </p:spPr>
        <p:txBody>
          <a:bodyPr>
            <a:normAutofit/>
          </a:bodyPr>
          <a:lstStyle/>
          <a:p>
            <a:r>
              <a:rPr lang="en-US" sz="3600" b="1" dirty="0" smtClean="0"/>
              <a:t>Target Population A</a:t>
            </a:r>
            <a:endParaRPr lang="en-US" sz="3600" b="1" dirty="0"/>
          </a:p>
        </p:txBody>
      </p:sp>
      <p:sp>
        <p:nvSpPr>
          <p:cNvPr id="3" name="Content Placeholder 2"/>
          <p:cNvSpPr>
            <a:spLocks noGrp="1"/>
          </p:cNvSpPr>
          <p:nvPr>
            <p:ph idx="1"/>
          </p:nvPr>
        </p:nvSpPr>
        <p:spPr>
          <a:xfrm>
            <a:off x="1069848" y="1416675"/>
            <a:ext cx="10058400" cy="5112913"/>
          </a:xfrm>
        </p:spPr>
        <p:txBody>
          <a:bodyPr>
            <a:normAutofit fontScale="92500" lnSpcReduction="20000"/>
          </a:bodyPr>
          <a:lstStyle/>
          <a:p>
            <a:r>
              <a:rPr lang="en-US" dirty="0" smtClean="0"/>
              <a:t>The </a:t>
            </a:r>
            <a:r>
              <a:rPr lang="en-US" b="1" dirty="0" smtClean="0">
                <a:solidFill>
                  <a:srgbClr val="C00000"/>
                </a:solidFill>
              </a:rPr>
              <a:t>Target Population A </a:t>
            </a:r>
            <a:r>
              <a:rPr lang="en-US" dirty="0" smtClean="0">
                <a:solidFill>
                  <a:srgbClr val="00B0F0"/>
                </a:solidFill>
              </a:rPr>
              <a:t>(</a:t>
            </a:r>
            <a:r>
              <a:rPr lang="en-US" i="1" dirty="0" smtClean="0">
                <a:solidFill>
                  <a:srgbClr val="00B0F0"/>
                </a:solidFill>
              </a:rPr>
              <a:t>Column G</a:t>
            </a:r>
            <a:r>
              <a:rPr lang="en-US" dirty="0" smtClean="0">
                <a:solidFill>
                  <a:srgbClr val="00B0F0"/>
                </a:solidFill>
              </a:rPr>
              <a:t>) </a:t>
            </a:r>
            <a:r>
              <a:rPr lang="en-US" dirty="0" smtClean="0"/>
              <a:t>indicates the type of population served by this project. </a:t>
            </a:r>
          </a:p>
          <a:p>
            <a:pPr lvl="1"/>
            <a:r>
              <a:rPr lang="en-US" dirty="0" smtClean="0"/>
              <a:t>At least three-fourths </a:t>
            </a:r>
            <a:r>
              <a:rPr lang="en-US" dirty="0"/>
              <a:t>(75%) of the clients served by the project must fit into the target group descriptor. </a:t>
            </a:r>
            <a:endParaRPr lang="en-US" dirty="0" smtClean="0"/>
          </a:p>
          <a:p>
            <a:pPr lvl="1"/>
            <a:r>
              <a:rPr lang="en-US" dirty="0" smtClean="0"/>
              <a:t>A </a:t>
            </a:r>
            <a:r>
              <a:rPr lang="en-US" dirty="0"/>
              <a:t>single project cannot have more than one Target Population </a:t>
            </a:r>
            <a:r>
              <a:rPr lang="en-US" dirty="0" smtClean="0"/>
              <a:t>A.</a:t>
            </a:r>
            <a:endParaRPr lang="en-US" dirty="0"/>
          </a:p>
          <a:p>
            <a:pPr marL="0" indent="0">
              <a:buNone/>
            </a:pPr>
            <a:endParaRPr lang="en-US" dirty="0" smtClean="0"/>
          </a:p>
          <a:p>
            <a:r>
              <a:rPr lang="en-US" b="1" dirty="0" smtClean="0">
                <a:solidFill>
                  <a:srgbClr val="C00000"/>
                </a:solidFill>
              </a:rPr>
              <a:t>Target Population A </a:t>
            </a:r>
            <a:r>
              <a:rPr lang="en-US" dirty="0" smtClean="0"/>
              <a:t>– Abbreviations and the Household Description:</a:t>
            </a:r>
          </a:p>
          <a:p>
            <a:pPr lvl="1"/>
            <a:r>
              <a:rPr lang="en-US" dirty="0" smtClean="0"/>
              <a:t>SF = Single Female </a:t>
            </a:r>
            <a:r>
              <a:rPr lang="en-US" dirty="0"/>
              <a:t>18 years and over</a:t>
            </a:r>
          </a:p>
          <a:p>
            <a:pPr lvl="1"/>
            <a:r>
              <a:rPr lang="en-US" dirty="0" smtClean="0"/>
              <a:t>SM = Single Male 18 years and over</a:t>
            </a:r>
          </a:p>
          <a:p>
            <a:pPr lvl="1"/>
            <a:r>
              <a:rPr lang="en-US" dirty="0" smtClean="0"/>
              <a:t>SMF = Single Male &amp; Female </a:t>
            </a:r>
            <a:r>
              <a:rPr lang="en-US" dirty="0"/>
              <a:t>18 years and over</a:t>
            </a:r>
          </a:p>
          <a:p>
            <a:pPr lvl="1"/>
            <a:r>
              <a:rPr lang="en-US" dirty="0" smtClean="0"/>
              <a:t>HC = Households with children</a:t>
            </a:r>
          </a:p>
          <a:p>
            <a:pPr lvl="1"/>
            <a:r>
              <a:rPr lang="en-US" dirty="0" smtClean="0"/>
              <a:t>CO = Couples only, no children		</a:t>
            </a:r>
          </a:p>
          <a:p>
            <a:pPr lvl="1"/>
            <a:r>
              <a:rPr lang="en-US" dirty="0" smtClean="0"/>
              <a:t>SFHC = Single Females 18 years and over and Households with Children</a:t>
            </a:r>
          </a:p>
          <a:p>
            <a:pPr lvl="1"/>
            <a:r>
              <a:rPr lang="en-US" dirty="0" smtClean="0"/>
              <a:t>SMHC = Single Males 18 years and over and Households with Children</a:t>
            </a:r>
          </a:p>
          <a:p>
            <a:pPr lvl="1"/>
            <a:r>
              <a:rPr lang="en-US" dirty="0" smtClean="0"/>
              <a:t>SMF+HC = Single Males and Females 18 years and over and Households with Children</a:t>
            </a:r>
          </a:p>
          <a:p>
            <a:pPr lvl="1"/>
            <a:r>
              <a:rPr lang="en-US" dirty="0" smtClean="0"/>
              <a:t>YF = Youth Females under 25 years old			</a:t>
            </a:r>
          </a:p>
          <a:p>
            <a:pPr lvl="1"/>
            <a:r>
              <a:rPr lang="en-US" dirty="0" smtClean="0"/>
              <a:t>YM = Youth Males under 25 years old</a:t>
            </a:r>
          </a:p>
          <a:p>
            <a:pPr lvl="1"/>
            <a:r>
              <a:rPr lang="en-US" dirty="0" smtClean="0"/>
              <a:t>YMF = Youth Males and Females under 25 years old</a:t>
            </a:r>
          </a:p>
          <a:p>
            <a:pPr marL="0" indent="0">
              <a:buNone/>
            </a:pPr>
            <a:endParaRPr lang="en-US" dirty="0" smtClean="0"/>
          </a:p>
          <a:p>
            <a:endParaRPr lang="en-US" dirty="0" smtClean="0"/>
          </a:p>
          <a:p>
            <a:pPr marL="0" indent="0">
              <a:buNone/>
            </a:pPr>
            <a:endParaRPr lang="en-US"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8540347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2180</TotalTime>
  <Words>6541</Words>
  <Application>Microsoft Office PowerPoint</Application>
  <PresentationFormat>Widescreen</PresentationFormat>
  <Paragraphs>559</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Rockwell</vt:lpstr>
      <vt:lpstr>Rockwell Condensed</vt:lpstr>
      <vt:lpstr>Wingdings</vt:lpstr>
      <vt:lpstr>Wood Type</vt:lpstr>
      <vt:lpstr>Putting it all together</vt:lpstr>
      <vt:lpstr>What is the housing inventory chart?</vt:lpstr>
      <vt:lpstr>What kind of projects DO go on the chart?</vt:lpstr>
      <vt:lpstr>Permanent Housing</vt:lpstr>
      <vt:lpstr>What kind of proJects do not go on the chart?</vt:lpstr>
      <vt:lpstr>What does the Housing Inventory Chart tell us?</vt:lpstr>
      <vt:lpstr>Taking a Closer look</vt:lpstr>
      <vt:lpstr>PowerPoint Presentation</vt:lpstr>
      <vt:lpstr>Target Population A</vt:lpstr>
      <vt:lpstr>Target Population B</vt:lpstr>
      <vt:lpstr>McKinney-Vento Funding</vt:lpstr>
      <vt:lpstr>Other federal funding  **new**</vt:lpstr>
      <vt:lpstr>Housing Inventory Chart</vt:lpstr>
      <vt:lpstr>All Year Beds &amp; Units</vt:lpstr>
      <vt:lpstr>Households With children</vt:lpstr>
      <vt:lpstr>Family Beds</vt:lpstr>
      <vt:lpstr>Households Without children</vt:lpstr>
      <vt:lpstr>Households with Only Children</vt:lpstr>
      <vt:lpstr>Total Year Round Beds</vt:lpstr>
      <vt:lpstr>Bed Type (ES) and TH Unit Type **NEW**</vt:lpstr>
      <vt:lpstr>Dedicated Beds</vt:lpstr>
      <vt:lpstr>Chronically Homeless Beds</vt:lpstr>
      <vt:lpstr>Chronically Homeless Definition</vt:lpstr>
      <vt:lpstr>Dedicated Homeless veteran Beds **NEW**</vt:lpstr>
      <vt:lpstr>Dedicated Homeless Youth Beds **NEW**</vt:lpstr>
      <vt:lpstr>Seasonal Beds</vt:lpstr>
      <vt:lpstr>Overflow &amp; Voucher Beds</vt:lpstr>
      <vt:lpstr>Rapid Re-Housing Projects</vt:lpstr>
      <vt:lpstr>Housing Inventory Chart</vt:lpstr>
      <vt:lpstr>Connection to Service Point (WISP)</vt:lpstr>
      <vt:lpstr>Taking a Closer Look</vt:lpstr>
      <vt:lpstr>Beds and Service Point (WISP)</vt:lpstr>
      <vt:lpstr>PowerPoint Presentation</vt:lpstr>
      <vt:lpstr>Beds &amp; Units in Service Point (WISP)</vt:lpstr>
      <vt:lpstr>Connection to Point-in-time (PIT)</vt:lpstr>
      <vt:lpstr>Point-in-time (PIT) Count on the Housing inventory Chart (HIC) </vt:lpstr>
      <vt:lpstr>Where do the numbers come from?</vt:lpstr>
      <vt:lpstr>Utilization Rate</vt:lpstr>
      <vt:lpstr>What if the utilization rate is not 100%?</vt:lpstr>
      <vt:lpstr>Service Point (WISP) vs. Non-WISP Providers</vt:lpstr>
      <vt:lpstr>Non-WISP PIT FORM</vt:lpstr>
      <vt:lpstr>PowerPoint Presentation</vt:lpstr>
      <vt:lpstr>New for 2016</vt:lpstr>
      <vt:lpstr>Bring them all together</vt:lpstr>
      <vt:lpstr>Double Check Your Math!</vt:lpstr>
      <vt:lpstr>Reminder</vt:lpstr>
      <vt:lpstr>Federal Requirement </vt:lpstr>
      <vt:lpstr>Impact on federal funding</vt:lpstr>
      <vt:lpstr>Resources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it all together</dc:title>
  <dc:creator>Carrie Poser</dc:creator>
  <cp:lastModifiedBy>Carrie Poser</cp:lastModifiedBy>
  <cp:revision>358</cp:revision>
  <dcterms:created xsi:type="dcterms:W3CDTF">2014-07-09T20:39:45Z</dcterms:created>
  <dcterms:modified xsi:type="dcterms:W3CDTF">2016-02-16T16:07:29Z</dcterms:modified>
</cp:coreProperties>
</file>