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93" r:id="rId1"/>
  </p:sldMasterIdLst>
  <p:sldIdLst>
    <p:sldId id="256" r:id="rId2"/>
    <p:sldId id="257" r:id="rId3"/>
    <p:sldId id="308" r:id="rId4"/>
    <p:sldId id="314" r:id="rId5"/>
    <p:sldId id="274" r:id="rId6"/>
    <p:sldId id="315" r:id="rId7"/>
    <p:sldId id="316" r:id="rId8"/>
    <p:sldId id="309" r:id="rId9"/>
    <p:sldId id="317" r:id="rId10"/>
    <p:sldId id="318" r:id="rId11"/>
    <p:sldId id="319" r:id="rId12"/>
    <p:sldId id="320" r:id="rId13"/>
    <p:sldId id="310" r:id="rId14"/>
    <p:sldId id="311" r:id="rId15"/>
    <p:sldId id="321" r:id="rId16"/>
    <p:sldId id="312" r:id="rId17"/>
    <p:sldId id="293" r:id="rId18"/>
    <p:sldId id="280" r:id="rId19"/>
    <p:sldId id="313" r:id="rId20"/>
    <p:sldId id="322" r:id="rId21"/>
    <p:sldId id="323" r:id="rId22"/>
    <p:sldId id="262" r:id="rId23"/>
    <p:sldId id="283"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69" autoAdjust="0"/>
    <p:restoredTop sz="94660"/>
  </p:normalViewPr>
  <p:slideViewPr>
    <p:cSldViewPr snapToGrid="0">
      <p:cViewPr varScale="1">
        <p:scale>
          <a:sx n="94" d="100"/>
          <a:sy n="94" d="100"/>
        </p:scale>
        <p:origin x="1056" y="1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smtClean="0"/>
              <a:t>4/17/20</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82369495"/>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EF52CC-F3D9-41D4-BCE4-C208E61A3F31}" type="datetimeFigureOut">
              <a:rPr lang="en-US" smtClean="0"/>
              <a:t>4/17/20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5855202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EF52CC-F3D9-41D4-BCE4-C208E61A3F31}" type="datetimeFigureOut">
              <a:rPr lang="en-US" smtClean="0"/>
              <a:t>4/17/20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14533363"/>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EF52CC-F3D9-41D4-BCE4-C208E61A3F31}" type="datetimeFigureOut">
              <a:rPr lang="en-US" smtClean="0"/>
              <a:t>4/17/20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4670896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EF52CC-F3D9-41D4-BCE4-C208E61A3F31}" type="datetimeFigureOut">
              <a:rPr lang="en-US" smtClean="0"/>
              <a:t>4/17/20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15084056"/>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EF52CC-F3D9-41D4-BCE4-C208E61A3F31}" type="datetimeFigureOut">
              <a:rPr lang="en-US" smtClean="0"/>
              <a:t>4/17/20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34525311"/>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EF52CC-F3D9-41D4-BCE4-C208E61A3F31}" type="datetimeFigureOut">
              <a:rPr lang="en-US" smtClean="0"/>
              <a:t>4/17/20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15720069"/>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smtClean="0"/>
              <a:t>4/17/20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910867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47B1BF-4039-460D-A637-65428CBD720E}" type="datetimeFigureOut">
              <a:rPr lang="en-US" smtClean="0"/>
              <a:t>4/17/20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42395817"/>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smtClean="0"/>
              <a:t>4/17/20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41673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A00F7B-89C5-4DF7-A309-6263220147D4}" type="datetimeFigureOut">
              <a:rPr lang="en-US" smtClean="0"/>
              <a:t>4/17/20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80896590"/>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smtClean="0"/>
              <a:t>4/17/20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78833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smtClean="0"/>
              <a:t>4/17/20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42292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smtClean="0"/>
              <a:t>4/17/20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94798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7ECC86-1672-4627-AEFE-EC5485C73905}" type="datetimeFigureOut">
              <a:rPr lang="en-US" smtClean="0"/>
              <a:t>4/17/20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6339952"/>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DCB01F-D966-4C62-B900-0BE008A90C98}" type="datetimeFigureOut">
              <a:rPr lang="en-US" smtClean="0"/>
              <a:t>4/17/20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8870493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73A0EA-7DC7-4964-BB97-B173EF3B859A}" type="datetimeFigureOut">
              <a:rPr lang="en-US" smtClean="0"/>
              <a:t>4/17/20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6980732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0EF52CC-F3D9-41D4-BCE4-C208E61A3F31}" type="datetimeFigureOut">
              <a:rPr lang="en-US" smtClean="0"/>
              <a:t>4/17/20</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809693327"/>
      </p:ext>
    </p:extLst>
  </p:cSld>
  <p:clrMap bg1="lt1" tx1="dk1" bg2="lt2" tx2="dk2" accent1="accent1" accent2="accent2" accent3="accent3" accent4="accent4" accent5="accent5" accent6="accent6" hlink="hlink" folHlink="folHlink"/>
  <p:sldLayoutIdLst>
    <p:sldLayoutId id="2147483994" r:id="rId1"/>
    <p:sldLayoutId id="2147483995" r:id="rId2"/>
    <p:sldLayoutId id="2147483996" r:id="rId3"/>
    <p:sldLayoutId id="2147483997" r:id="rId4"/>
    <p:sldLayoutId id="2147483998" r:id="rId5"/>
    <p:sldLayoutId id="2147483999" r:id="rId6"/>
    <p:sldLayoutId id="2147484000" r:id="rId7"/>
    <p:sldLayoutId id="2147484001" r:id="rId8"/>
    <p:sldLayoutId id="2147484002" r:id="rId9"/>
    <p:sldLayoutId id="2147484003" r:id="rId10"/>
    <p:sldLayoutId id="2147484004" r:id="rId11"/>
    <p:sldLayoutId id="2147484005" r:id="rId12"/>
    <p:sldLayoutId id="2147484006" r:id="rId13"/>
    <p:sldLayoutId id="2147484007" r:id="rId14"/>
    <p:sldLayoutId id="2147484008" r:id="rId15"/>
    <p:sldLayoutId id="2147484009" r:id="rId16"/>
    <p:sldLayoutId id="2147484010" r:id="rId17"/>
  </p:sldLayoutIdLst>
  <p:hf sldNum="0"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calliances.org/wisconsin/" TargetMode="External"/><Relationship Id="rId3" Type="http://schemas.openxmlformats.org/officeDocument/2006/relationships/image" Target="../media/image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wiboscoc@gmail.com" TargetMode="External"/><Relationship Id="rId3" Type="http://schemas.openxmlformats.org/officeDocument/2006/relationships/image" Target="../media/image2.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sandersl@shalomcenter.org" TargetMode="External"/><Relationship Id="rId3"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wiboscoc.org/coordinated-entry.html" TargetMode="External"/><Relationship Id="rId3"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hyperlink" Target="https://www.hudexchange.info/resources/documents/HEARTH_ESGInterimRule&amp;ConPlanConformingAmendments.pdf" TargetMode="External"/><Relationship Id="rId4" Type="http://schemas.openxmlformats.org/officeDocument/2006/relationships/hyperlink" Target="http://doa.wi.gov/Divisions/Housing/ETH/#description" TargetMode="External"/><Relationship Id="rId5" Type="http://schemas.openxmlformats.org/officeDocument/2006/relationships/hyperlink" Target="http://www.wiboscoc.org/about-us.html" TargetMode="External"/><Relationship Id="rId6" Type="http://schemas.openxmlformats.org/officeDocument/2006/relationships/hyperlink" Target="http://www.wiboscoc.org/coordinated-entry.html" TargetMode="External"/><Relationship Id="rId7" Type="http://schemas.openxmlformats.org/officeDocument/2006/relationships/hyperlink" Target="http://www.wiboscoc.org/boscoc-standards-and-policies.html" TargetMode="External"/><Relationship Id="rId8"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hyperlink" Target="https://www.hudexchange.info/resources/documents/CoCProgramInterimRule.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wiboscoc.org/uploads/3/7/2/4/37244219/balance_of_state_pre-screen_form_-_rev_3_11_16.pdf" TargetMode="External"/><Relationship Id="rId3"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6600" b="1" dirty="0" smtClean="0"/>
              <a:t/>
            </a:r>
            <a:br>
              <a:rPr lang="en-US" sz="6600" b="1" dirty="0" smtClean="0"/>
            </a:br>
            <a:r>
              <a:rPr lang="en-US" sz="6600" b="1" dirty="0" smtClean="0"/>
              <a:t>Shelter Participation in Coordinated Entry</a:t>
            </a:r>
            <a:endParaRPr lang="en-US" sz="6600" b="1" dirty="0"/>
          </a:p>
        </p:txBody>
      </p:sp>
      <p:sp>
        <p:nvSpPr>
          <p:cNvPr id="3" name="Subtitle 2"/>
          <p:cNvSpPr>
            <a:spLocks noGrp="1"/>
          </p:cNvSpPr>
          <p:nvPr>
            <p:ph type="subTitle" idx="1"/>
          </p:nvPr>
        </p:nvSpPr>
        <p:spPr/>
        <p:txBody>
          <a:bodyPr>
            <a:normAutofit fontScale="85000" lnSpcReduction="20000"/>
          </a:bodyPr>
          <a:lstStyle/>
          <a:p>
            <a:endParaRPr lang="en-US" dirty="0" smtClean="0"/>
          </a:p>
          <a:p>
            <a:r>
              <a:rPr lang="en-US" dirty="0" smtClean="0"/>
              <a:t>Carrie Poser, COC Director</a:t>
            </a:r>
          </a:p>
          <a:p>
            <a:r>
              <a:rPr lang="en-US" dirty="0" smtClean="0"/>
              <a:t>Lisa Sanders, Shalom Center</a:t>
            </a:r>
          </a:p>
          <a:p>
            <a:r>
              <a:rPr lang="en-US" dirty="0" smtClean="0"/>
              <a:t>June 29, 2016</a:t>
            </a:r>
            <a:endParaRPr lang="en-US" dirty="0"/>
          </a:p>
        </p:txBody>
      </p:sp>
    </p:spTree>
    <p:extLst>
      <p:ext uri="{BB962C8B-B14F-4D97-AF65-F5344CB8AC3E}">
        <p14:creationId xmlns:p14="http://schemas.microsoft.com/office/powerpoint/2010/main" val="10265138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779016"/>
          </a:xfrm>
        </p:spPr>
        <p:txBody>
          <a:bodyPr/>
          <a:lstStyle/>
          <a:p>
            <a:r>
              <a:rPr lang="en-US" b="1" dirty="0" smtClean="0"/>
              <a:t>VI-SPDAT or VI-F-SPDAT</a:t>
            </a:r>
            <a:endParaRPr lang="en-US" b="1" dirty="0"/>
          </a:p>
        </p:txBody>
      </p:sp>
      <p:sp>
        <p:nvSpPr>
          <p:cNvPr id="3" name="Content Placeholder 2"/>
          <p:cNvSpPr>
            <a:spLocks noGrp="1"/>
          </p:cNvSpPr>
          <p:nvPr>
            <p:ph idx="1"/>
          </p:nvPr>
        </p:nvSpPr>
        <p:spPr>
          <a:xfrm>
            <a:off x="1660124" y="1580225"/>
            <a:ext cx="9842899" cy="4829453"/>
          </a:xfrm>
        </p:spPr>
        <p:txBody>
          <a:bodyPr>
            <a:normAutofit fontScale="85000" lnSpcReduction="20000"/>
          </a:bodyPr>
          <a:lstStyle/>
          <a:p>
            <a:pPr>
              <a:spcBef>
                <a:spcPts val="0"/>
              </a:spcBef>
              <a:spcAft>
                <a:spcPts val="1200"/>
              </a:spcAft>
            </a:pPr>
            <a:r>
              <a:rPr lang="en-US" dirty="0"/>
              <a:t>Whether the VI-SPDAT is first conducted on paper </a:t>
            </a:r>
            <a:r>
              <a:rPr lang="en-US" dirty="0" smtClean="0"/>
              <a:t>and then entered in Service Point or the results are directly inputted into Service Point, the assessment should be completed within 48 business hours of when the information was first collected. </a:t>
            </a:r>
          </a:p>
          <a:p>
            <a:pPr>
              <a:spcBef>
                <a:spcPts val="0"/>
              </a:spcBef>
              <a:spcAft>
                <a:spcPts val="1200"/>
              </a:spcAft>
            </a:pPr>
            <a:r>
              <a:rPr lang="en-US" dirty="0" smtClean="0"/>
              <a:t>If </a:t>
            </a:r>
            <a:r>
              <a:rPr lang="en-US" dirty="0"/>
              <a:t>the individual/family is not prioritized for any </a:t>
            </a:r>
            <a:r>
              <a:rPr lang="en-US" dirty="0" smtClean="0"/>
              <a:t>interventions either because they chose not to be referred to the list or the scored below a 4 on the assessment tool</a:t>
            </a:r>
            <a:r>
              <a:rPr lang="en-US" b="1" dirty="0" smtClean="0"/>
              <a:t>*</a:t>
            </a:r>
            <a:r>
              <a:rPr lang="en-US" dirty="0" smtClean="0"/>
              <a:t>: </a:t>
            </a:r>
            <a:endParaRPr lang="en-US" dirty="0"/>
          </a:p>
          <a:p>
            <a:pPr lvl="1">
              <a:spcBef>
                <a:spcPts val="0"/>
              </a:spcBef>
              <a:spcAft>
                <a:spcPts val="1200"/>
              </a:spcAft>
            </a:pPr>
            <a:r>
              <a:rPr lang="en-US" dirty="0"/>
              <a:t>Explain why they will not be placed on the prioritization list</a:t>
            </a:r>
          </a:p>
          <a:p>
            <a:pPr lvl="1">
              <a:spcBef>
                <a:spcPts val="0"/>
              </a:spcBef>
              <a:spcAft>
                <a:spcPts val="1200"/>
              </a:spcAft>
            </a:pPr>
            <a:r>
              <a:rPr lang="en-US" dirty="0"/>
              <a:t>Refer to other supports/services that are available to them (e.g., shelter case management, connection to mainstream resources, help connecting with family or friends). </a:t>
            </a:r>
          </a:p>
          <a:p>
            <a:pPr lvl="1">
              <a:spcBef>
                <a:spcPts val="0"/>
              </a:spcBef>
              <a:spcAft>
                <a:spcPts val="1200"/>
              </a:spcAft>
            </a:pPr>
            <a:r>
              <a:rPr lang="en-US" dirty="0"/>
              <a:t>Ideally, referrals are “warm referrals”</a:t>
            </a:r>
          </a:p>
          <a:p>
            <a:pPr lvl="2">
              <a:spcBef>
                <a:spcPts val="0"/>
              </a:spcBef>
              <a:spcAft>
                <a:spcPts val="1200"/>
              </a:spcAft>
            </a:pPr>
            <a:r>
              <a:rPr lang="en-US" dirty="0"/>
              <a:t>You contact the agencies to determine availability/eligibility &amp; inform them of your referral </a:t>
            </a:r>
          </a:p>
          <a:p>
            <a:pPr lvl="2">
              <a:spcBef>
                <a:spcPts val="0"/>
              </a:spcBef>
              <a:spcAft>
                <a:spcPts val="1200"/>
              </a:spcAft>
            </a:pPr>
            <a:r>
              <a:rPr lang="en-US" dirty="0"/>
              <a:t>Client has a name of a contact person and knows s/he will be prepared to meet with him/her</a:t>
            </a:r>
          </a:p>
          <a:p>
            <a:pPr lvl="1">
              <a:spcBef>
                <a:spcPts val="0"/>
              </a:spcBef>
              <a:spcAft>
                <a:spcPts val="1200"/>
              </a:spcAft>
            </a:pPr>
            <a:r>
              <a:rPr lang="en-US" dirty="0"/>
              <a:t>The </a:t>
            </a:r>
            <a:r>
              <a:rPr lang="en-US" dirty="0" smtClean="0"/>
              <a:t>assessment </a:t>
            </a:r>
            <a:r>
              <a:rPr lang="en-US" dirty="0"/>
              <a:t>process ends for the client at this point. </a:t>
            </a:r>
            <a:endParaRPr lang="en-US" dirty="0" smtClean="0"/>
          </a:p>
          <a:p>
            <a:pPr lvl="1">
              <a:spcBef>
                <a:spcPts val="0"/>
              </a:spcBef>
              <a:spcAft>
                <a:spcPts val="1200"/>
              </a:spcAft>
            </a:pPr>
            <a:endParaRPr lang="en-US" dirty="0"/>
          </a:p>
          <a:p>
            <a:pPr marL="457200" lvl="1" indent="0">
              <a:spcBef>
                <a:spcPts val="0"/>
              </a:spcBef>
              <a:spcAft>
                <a:spcPts val="1200"/>
              </a:spcAft>
              <a:buNone/>
            </a:pPr>
            <a:r>
              <a:rPr lang="en-US" b="1" i="1" dirty="0" smtClean="0"/>
              <a:t>**Note: some communities are referring all clients that complete the VI-SPDAT assessment tool regardless of score as long as they meet the homeless criteria.</a:t>
            </a:r>
            <a:endParaRPr lang="en-US" b="1" i="1"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24355843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779016"/>
          </a:xfrm>
        </p:spPr>
        <p:txBody>
          <a:bodyPr/>
          <a:lstStyle/>
          <a:p>
            <a:r>
              <a:rPr lang="en-US" b="1" dirty="0" smtClean="0"/>
              <a:t>Referral to Prioritization List</a:t>
            </a:r>
            <a:endParaRPr lang="en-US" b="1" dirty="0"/>
          </a:p>
        </p:txBody>
      </p:sp>
      <p:sp>
        <p:nvSpPr>
          <p:cNvPr id="3" name="Content Placeholder 2"/>
          <p:cNvSpPr>
            <a:spLocks noGrp="1"/>
          </p:cNvSpPr>
          <p:nvPr>
            <p:ph idx="1"/>
          </p:nvPr>
        </p:nvSpPr>
        <p:spPr>
          <a:xfrm>
            <a:off x="1660124" y="1580225"/>
            <a:ext cx="9842899" cy="4607511"/>
          </a:xfrm>
        </p:spPr>
        <p:txBody>
          <a:bodyPr>
            <a:normAutofit/>
          </a:bodyPr>
          <a:lstStyle/>
          <a:p>
            <a:pPr>
              <a:spcBef>
                <a:spcPts val="0"/>
              </a:spcBef>
              <a:spcAft>
                <a:spcPts val="1200"/>
              </a:spcAft>
            </a:pPr>
            <a:r>
              <a:rPr lang="en-US" dirty="0"/>
              <a:t>The referring agency is responsible for following up with the individuals and families they refer in order to determine whether the individual or family is still in need of permanent or transitional housing. </a:t>
            </a:r>
          </a:p>
          <a:p>
            <a:pPr>
              <a:spcBef>
                <a:spcPts val="0"/>
              </a:spcBef>
              <a:spcAft>
                <a:spcPts val="1200"/>
              </a:spcAft>
            </a:pPr>
            <a:r>
              <a:rPr lang="en-US" dirty="0"/>
              <a:t>Follow-up contact must occur every 90 days at a minimum.</a:t>
            </a:r>
          </a:p>
          <a:p>
            <a:pPr>
              <a:spcBef>
                <a:spcPts val="0"/>
              </a:spcBef>
              <a:spcAft>
                <a:spcPts val="1200"/>
              </a:spcAft>
            </a:pPr>
            <a:r>
              <a:rPr lang="en-US" dirty="0"/>
              <a:t>If the individual or family is still in need of housing, the agency should update contact information if necessary.</a:t>
            </a:r>
          </a:p>
          <a:p>
            <a:pPr>
              <a:spcBef>
                <a:spcPts val="0"/>
              </a:spcBef>
              <a:spcAft>
                <a:spcPts val="1200"/>
              </a:spcAft>
            </a:pPr>
            <a:r>
              <a:rPr lang="en-US" dirty="0" smtClean="0"/>
              <a:t>The Service Point process and training on updating the prioritization list, making referrals, and managing those referrals is done by Institute for Community Alliances (</a:t>
            </a:r>
            <a:r>
              <a:rPr lang="en-US" dirty="0"/>
              <a:t>ICA) - </a:t>
            </a:r>
            <a:r>
              <a:rPr lang="en-US" dirty="0">
                <a:hlinkClick r:id="rId2"/>
              </a:rPr>
              <a:t>http://www.icalliances.org/wisconsin</a:t>
            </a:r>
            <a:r>
              <a:rPr lang="en-US" dirty="0" smtClean="0">
                <a:hlinkClick r:id="rId2"/>
              </a:rPr>
              <a:t>/</a:t>
            </a:r>
            <a:r>
              <a:rPr lang="en-US" dirty="0" smtClean="0"/>
              <a:t> </a:t>
            </a:r>
            <a:endParaRPr lang="en-US" dirty="0"/>
          </a:p>
        </p:txBody>
      </p:sp>
      <p:pic>
        <p:nvPicPr>
          <p:cNvPr id="4" name="Picture 2" descr="5B9C5A22-E598-40DE-8F12-BB38D9EA078E@corp"/>
          <p:cNvPicPr>
            <a:picLocks noChangeAspect="1" noChangeArrowheads="1"/>
          </p:cNvPicPr>
          <p:nvPr/>
        </p:nvPicPr>
        <p:blipFill>
          <a:blip r:embed="rId3"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30188975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779016"/>
          </a:xfrm>
        </p:spPr>
        <p:txBody>
          <a:bodyPr/>
          <a:lstStyle/>
          <a:p>
            <a:r>
              <a:rPr lang="en-US" b="1" dirty="0" smtClean="0"/>
              <a:t>Ongoing Assistance</a:t>
            </a:r>
            <a:endParaRPr lang="en-US" b="1" dirty="0"/>
          </a:p>
        </p:txBody>
      </p:sp>
      <p:sp>
        <p:nvSpPr>
          <p:cNvPr id="3" name="Content Placeholder 2"/>
          <p:cNvSpPr>
            <a:spLocks noGrp="1"/>
          </p:cNvSpPr>
          <p:nvPr>
            <p:ph idx="1"/>
          </p:nvPr>
        </p:nvSpPr>
        <p:spPr>
          <a:xfrm>
            <a:off x="1660124" y="1731146"/>
            <a:ext cx="9842899" cy="4785064"/>
          </a:xfrm>
        </p:spPr>
        <p:txBody>
          <a:bodyPr>
            <a:normAutofit/>
          </a:bodyPr>
          <a:lstStyle/>
          <a:p>
            <a:r>
              <a:rPr lang="en-US" dirty="0" smtClean="0"/>
              <a:t>As the referring entity, you are responsible for helping the client secure permanent housing. This can include:</a:t>
            </a:r>
          </a:p>
          <a:p>
            <a:pPr lvl="1"/>
            <a:r>
              <a:rPr lang="en-US" dirty="0" smtClean="0"/>
              <a:t>Through placement on the prioritization list</a:t>
            </a:r>
          </a:p>
          <a:p>
            <a:pPr lvl="1"/>
            <a:r>
              <a:rPr lang="en-US" dirty="0" smtClean="0"/>
              <a:t>Through friends or families</a:t>
            </a:r>
          </a:p>
          <a:p>
            <a:pPr lvl="1"/>
            <a:r>
              <a:rPr lang="en-US" dirty="0" smtClean="0"/>
              <a:t>Accessing Section 8 or public housing</a:t>
            </a:r>
          </a:p>
          <a:p>
            <a:pPr lvl="1"/>
            <a:r>
              <a:rPr lang="en-US" dirty="0" smtClean="0"/>
              <a:t>Enrolling in SSVF program</a:t>
            </a:r>
          </a:p>
          <a:p>
            <a:pPr lvl="1"/>
            <a:r>
              <a:rPr lang="en-US" dirty="0" smtClean="0"/>
              <a:t>Securing HUD-VASH voucher</a:t>
            </a:r>
          </a:p>
          <a:p>
            <a:pPr lvl="1"/>
            <a:r>
              <a:rPr lang="en-US" dirty="0" smtClean="0"/>
              <a:t>Enrolling in TBRA</a:t>
            </a:r>
          </a:p>
          <a:p>
            <a:pPr lvl="1"/>
            <a:r>
              <a:rPr lang="en-US" dirty="0" smtClean="0"/>
              <a:t>Moving to a different community</a:t>
            </a:r>
          </a:p>
          <a:p>
            <a:pPr lvl="1"/>
            <a:r>
              <a:rPr lang="en-US" dirty="0" smtClean="0"/>
              <a:t>Finding a roommate</a:t>
            </a:r>
          </a:p>
          <a:p>
            <a:pPr lvl="1"/>
            <a:endParaRPr lang="en-US" dirty="0" smtClean="0"/>
          </a:p>
          <a:p>
            <a:pPr lvl="1"/>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26751540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779016"/>
          </a:xfrm>
        </p:spPr>
        <p:txBody>
          <a:bodyPr/>
          <a:lstStyle/>
          <a:p>
            <a:r>
              <a:rPr lang="en-US" b="1" dirty="0" smtClean="0"/>
              <a:t>Role of Emergency Shelters</a:t>
            </a:r>
            <a:endParaRPr lang="en-US" b="1" dirty="0"/>
          </a:p>
        </p:txBody>
      </p:sp>
      <p:sp>
        <p:nvSpPr>
          <p:cNvPr id="3" name="Content Placeholder 2"/>
          <p:cNvSpPr>
            <a:spLocks noGrp="1"/>
          </p:cNvSpPr>
          <p:nvPr>
            <p:ph idx="1"/>
          </p:nvPr>
        </p:nvSpPr>
        <p:spPr>
          <a:xfrm>
            <a:off x="1660124" y="1580224"/>
            <a:ext cx="9842899" cy="4660777"/>
          </a:xfrm>
        </p:spPr>
        <p:txBody>
          <a:bodyPr>
            <a:normAutofit fontScale="92500" lnSpcReduction="10000"/>
          </a:bodyPr>
          <a:lstStyle/>
          <a:p>
            <a:r>
              <a:rPr lang="en-US" b="1" u="sng" dirty="0" smtClean="0">
                <a:solidFill>
                  <a:srgbClr val="FF0000"/>
                </a:solidFill>
              </a:rPr>
              <a:t>Every</a:t>
            </a:r>
            <a:r>
              <a:rPr lang="en-US" dirty="0" smtClean="0"/>
              <a:t> ESG-funded Emergency Shelter and Homeless Motel Voucher program is required to </a:t>
            </a:r>
            <a:r>
              <a:rPr lang="en-US" b="1" dirty="0" smtClean="0"/>
              <a:t>participate</a:t>
            </a:r>
            <a:r>
              <a:rPr lang="en-US" dirty="0" smtClean="0"/>
              <a:t> in the Coordinated Entry process. </a:t>
            </a:r>
          </a:p>
          <a:p>
            <a:r>
              <a:rPr lang="en-US" b="1" dirty="0" smtClean="0"/>
              <a:t>To participate means:</a:t>
            </a:r>
          </a:p>
          <a:p>
            <a:pPr lvl="1"/>
            <a:r>
              <a:rPr lang="en-US" dirty="0" smtClean="0"/>
              <a:t>You are completing a Pre-Screen Form on all households (or unaccompanied youth) in the shelter or motel voucher program and retaining the form in a client file.</a:t>
            </a:r>
          </a:p>
          <a:p>
            <a:pPr lvl="1"/>
            <a:r>
              <a:rPr lang="en-US" dirty="0" smtClean="0"/>
              <a:t>You are completing the VI-SPDAT or VI-F-SPDAT assessment tool with all willing clients and documenting any refusals.</a:t>
            </a:r>
          </a:p>
          <a:p>
            <a:pPr lvl="1"/>
            <a:r>
              <a:rPr lang="en-US" dirty="0" smtClean="0"/>
              <a:t>You are referring all of those clients to the prioritization list in Service Point (or the Non-WISP list if applicable). </a:t>
            </a:r>
          </a:p>
          <a:p>
            <a:pPr lvl="1"/>
            <a:r>
              <a:rPr lang="en-US" dirty="0" smtClean="0"/>
              <a:t>You are the point of contact for those clients whether they remain in your shelter or not.</a:t>
            </a:r>
          </a:p>
          <a:p>
            <a:pPr lvl="1"/>
            <a:r>
              <a:rPr lang="en-US" dirty="0" smtClean="0"/>
              <a:t>You are actively helping clients to secure housing.</a:t>
            </a:r>
          </a:p>
          <a:p>
            <a:pPr lvl="1"/>
            <a:r>
              <a:rPr lang="en-US" dirty="0" smtClean="0"/>
              <a:t>You will conduct follow-ups on those clients remaining on the prioritization list for 90 days or more</a:t>
            </a: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36188103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779016"/>
          </a:xfrm>
        </p:spPr>
        <p:txBody>
          <a:bodyPr>
            <a:normAutofit/>
          </a:bodyPr>
          <a:lstStyle/>
          <a:p>
            <a:r>
              <a:rPr lang="en-US" b="1" dirty="0" smtClean="0"/>
              <a:t>Is there an alternative?</a:t>
            </a:r>
            <a:endParaRPr lang="en-US" b="1" dirty="0"/>
          </a:p>
        </p:txBody>
      </p:sp>
      <p:sp>
        <p:nvSpPr>
          <p:cNvPr id="3" name="Content Placeholder 2"/>
          <p:cNvSpPr>
            <a:spLocks noGrp="1"/>
          </p:cNvSpPr>
          <p:nvPr>
            <p:ph idx="1"/>
          </p:nvPr>
        </p:nvSpPr>
        <p:spPr>
          <a:xfrm>
            <a:off x="1660124" y="1580225"/>
            <a:ext cx="9842899" cy="5277775"/>
          </a:xfrm>
        </p:spPr>
        <p:txBody>
          <a:bodyPr>
            <a:normAutofit fontScale="77500" lnSpcReduction="20000"/>
          </a:bodyPr>
          <a:lstStyle/>
          <a:p>
            <a:r>
              <a:rPr lang="en-US" dirty="0" smtClean="0"/>
              <a:t>If an emergency shelter and housing provider have established an official MOU that meets the following criteria, then the emergency shelter is exempt from the </a:t>
            </a:r>
            <a:r>
              <a:rPr lang="en-US" b="1" dirty="0" smtClean="0"/>
              <a:t>participation</a:t>
            </a:r>
            <a:r>
              <a:rPr lang="en-US" dirty="0" smtClean="0"/>
              <a:t> requirement.</a:t>
            </a:r>
          </a:p>
          <a:p>
            <a:r>
              <a:rPr lang="en-US" dirty="0" smtClean="0"/>
              <a:t>The MOU criteria includes:</a:t>
            </a:r>
          </a:p>
          <a:p>
            <a:pPr lvl="1"/>
            <a:r>
              <a:rPr lang="en-US" dirty="0" smtClean="0"/>
              <a:t>A signature from the housing provider director and the emergency shelter director,</a:t>
            </a:r>
            <a:endParaRPr lang="en-US" dirty="0"/>
          </a:p>
          <a:p>
            <a:pPr lvl="1"/>
            <a:r>
              <a:rPr lang="en-US" dirty="0" smtClean="0"/>
              <a:t>Specific responsibilities of the housing provider that includes –</a:t>
            </a:r>
          </a:p>
          <a:p>
            <a:pPr lvl="2"/>
            <a:r>
              <a:rPr lang="en-US" dirty="0" smtClean="0"/>
              <a:t>Completing the pre-screen on all shelter clients and retaining in a client file</a:t>
            </a:r>
          </a:p>
          <a:p>
            <a:pPr lvl="2"/>
            <a:r>
              <a:rPr lang="en-US" dirty="0" smtClean="0"/>
              <a:t>Completing the VI-SPDAT or VI-F-SPDAT on all willing clients and documented refusals</a:t>
            </a:r>
          </a:p>
          <a:p>
            <a:pPr lvl="2"/>
            <a:r>
              <a:rPr lang="en-US" dirty="0" smtClean="0"/>
              <a:t>Completing the Service Point referral to the prioritization list</a:t>
            </a:r>
          </a:p>
          <a:p>
            <a:pPr lvl="2"/>
            <a:r>
              <a:rPr lang="en-US" dirty="0" smtClean="0"/>
              <a:t>Agreement to be the ongoing point of contact for the client</a:t>
            </a:r>
          </a:p>
          <a:p>
            <a:pPr lvl="2"/>
            <a:r>
              <a:rPr lang="en-US" dirty="0" smtClean="0"/>
              <a:t>Conduct required follow-ups</a:t>
            </a:r>
          </a:p>
          <a:p>
            <a:pPr lvl="1"/>
            <a:r>
              <a:rPr lang="en-US" dirty="0" smtClean="0"/>
              <a:t>Specific responsibilities of the emergency shelter that includes –</a:t>
            </a:r>
          </a:p>
          <a:p>
            <a:pPr lvl="2"/>
            <a:r>
              <a:rPr lang="en-US" dirty="0" smtClean="0"/>
              <a:t>Referring every client to the housing provider and maintaining documentation of that referral, date, and details</a:t>
            </a:r>
          </a:p>
          <a:p>
            <a:pPr lvl="2"/>
            <a:r>
              <a:rPr lang="en-US" dirty="0" smtClean="0"/>
              <a:t>Maintaining communication regarding each client with the housing provider, including an ROI signed by client</a:t>
            </a:r>
          </a:p>
          <a:p>
            <a:pPr lvl="1"/>
            <a:r>
              <a:rPr lang="en-US" dirty="0" smtClean="0"/>
              <a:t>Dated after 1/1/2016,</a:t>
            </a:r>
          </a:p>
          <a:p>
            <a:pPr lvl="1"/>
            <a:r>
              <a:rPr lang="en-US" dirty="0" smtClean="0"/>
              <a:t>A requirement for the document to be reviewed annually,</a:t>
            </a:r>
          </a:p>
          <a:p>
            <a:pPr lvl="1"/>
            <a:r>
              <a:rPr lang="en-US" dirty="0" smtClean="0"/>
              <a:t>A requirement that the document be retaining by both the housing provider and the emergency shelter,</a:t>
            </a:r>
          </a:p>
          <a:p>
            <a:pPr lvl="1"/>
            <a:r>
              <a:rPr lang="en-US" dirty="0" smtClean="0"/>
              <a:t>A copy submitted to the </a:t>
            </a:r>
            <a:r>
              <a:rPr lang="en-US" dirty="0" smtClean="0">
                <a:hlinkClick r:id="rId2"/>
              </a:rPr>
              <a:t>wiboscoc@gmail.com</a:t>
            </a:r>
            <a:r>
              <a:rPr lang="en-US" dirty="0" smtClean="0"/>
              <a:t>.  </a:t>
            </a:r>
          </a:p>
          <a:p>
            <a:endParaRPr lang="en-US" dirty="0" smtClean="0"/>
          </a:p>
        </p:txBody>
      </p:sp>
      <p:pic>
        <p:nvPicPr>
          <p:cNvPr id="4" name="Picture 2" descr="5B9C5A22-E598-40DE-8F12-BB38D9EA078E@corp"/>
          <p:cNvPicPr>
            <a:picLocks noChangeAspect="1" noChangeArrowheads="1"/>
          </p:cNvPicPr>
          <p:nvPr/>
        </p:nvPicPr>
        <p:blipFill>
          <a:blip r:embed="rId3"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3413387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779016"/>
          </a:xfrm>
        </p:spPr>
        <p:txBody>
          <a:bodyPr>
            <a:normAutofit/>
          </a:bodyPr>
          <a:lstStyle/>
          <a:p>
            <a:r>
              <a:rPr lang="en-US" b="1" dirty="0" smtClean="0"/>
              <a:t>Consequence</a:t>
            </a:r>
            <a:endParaRPr lang="en-US" b="1" dirty="0"/>
          </a:p>
        </p:txBody>
      </p:sp>
      <p:sp>
        <p:nvSpPr>
          <p:cNvPr id="3" name="Content Placeholder 2"/>
          <p:cNvSpPr>
            <a:spLocks noGrp="1"/>
          </p:cNvSpPr>
          <p:nvPr>
            <p:ph idx="1"/>
          </p:nvPr>
        </p:nvSpPr>
        <p:spPr>
          <a:xfrm>
            <a:off x="1660124" y="1580226"/>
            <a:ext cx="9842899" cy="4527612"/>
          </a:xfrm>
        </p:spPr>
        <p:txBody>
          <a:bodyPr>
            <a:normAutofit/>
          </a:bodyPr>
          <a:lstStyle/>
          <a:p>
            <a:r>
              <a:rPr lang="en-US" dirty="0" smtClean="0"/>
              <a:t>If an emergency shelter is not complying with the requirement for participation or the exemption, the following action can occur:</a:t>
            </a:r>
          </a:p>
          <a:p>
            <a:pPr lvl="1"/>
            <a:r>
              <a:rPr lang="en-US" dirty="0" smtClean="0"/>
              <a:t>Report of non-compliance to ETH lead in the community</a:t>
            </a:r>
          </a:p>
          <a:p>
            <a:pPr lvl="1"/>
            <a:r>
              <a:rPr lang="en-US" dirty="0" smtClean="0"/>
              <a:t>Report of non-compliance to ETH Grant Administrator (DEHCR)</a:t>
            </a:r>
          </a:p>
          <a:p>
            <a:pPr lvl="1"/>
            <a:r>
              <a:rPr lang="en-US" dirty="0" smtClean="0"/>
              <a:t>Revocation of WI  Balance of State COC ETH certification letter</a:t>
            </a:r>
          </a:p>
          <a:p>
            <a:pPr lvl="1"/>
            <a:endParaRPr lang="en-US" dirty="0" smtClean="0"/>
          </a:p>
          <a:p>
            <a:endParaRPr lang="en-US" dirty="0" smtClean="0"/>
          </a:p>
          <a:p>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2775564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779016"/>
          </a:xfrm>
        </p:spPr>
        <p:txBody>
          <a:bodyPr>
            <a:normAutofit/>
          </a:bodyPr>
          <a:lstStyle/>
          <a:p>
            <a:r>
              <a:rPr lang="en-US" b="1" dirty="0" smtClean="0"/>
              <a:t>Housing Prioritization</a:t>
            </a:r>
            <a:endParaRPr lang="en-US" b="1" dirty="0"/>
          </a:p>
        </p:txBody>
      </p:sp>
      <p:sp>
        <p:nvSpPr>
          <p:cNvPr id="3" name="Content Placeholder 2"/>
          <p:cNvSpPr>
            <a:spLocks noGrp="1"/>
          </p:cNvSpPr>
          <p:nvPr>
            <p:ph idx="1"/>
          </p:nvPr>
        </p:nvSpPr>
        <p:spPr>
          <a:xfrm>
            <a:off x="1660124" y="1580225"/>
            <a:ext cx="9842899" cy="4208017"/>
          </a:xfrm>
        </p:spPr>
        <p:txBody>
          <a:bodyPr>
            <a:normAutofit/>
          </a:bodyPr>
          <a:lstStyle/>
          <a:p>
            <a:pPr>
              <a:spcBef>
                <a:spcPts val="0"/>
              </a:spcBef>
              <a:spcAft>
                <a:spcPts val="1200"/>
              </a:spcAft>
              <a:buNone/>
            </a:pPr>
            <a:r>
              <a:rPr lang="en-US" sz="2200" dirty="0"/>
              <a:t>When a program has an opening:</a:t>
            </a:r>
          </a:p>
          <a:p>
            <a:pPr marL="514350" indent="-514350">
              <a:spcBef>
                <a:spcPts val="0"/>
              </a:spcBef>
              <a:spcAft>
                <a:spcPts val="1200"/>
              </a:spcAft>
              <a:buSzPct val="100000"/>
              <a:buAutoNum type="arabicPeriod"/>
            </a:pPr>
            <a:r>
              <a:rPr lang="en-US" sz="2200" dirty="0"/>
              <a:t>The responsible staff person runs the Prioritization List Report in Service Point</a:t>
            </a:r>
          </a:p>
          <a:p>
            <a:pPr marL="514350" indent="-514350">
              <a:spcBef>
                <a:spcPts val="0"/>
              </a:spcBef>
              <a:spcAft>
                <a:spcPts val="1200"/>
              </a:spcAft>
              <a:buSzPct val="100000"/>
              <a:buAutoNum type="arabicPeriod"/>
            </a:pPr>
            <a:r>
              <a:rPr lang="en-US" sz="2200" dirty="0"/>
              <a:t>The responsible staff person contacts the </a:t>
            </a:r>
            <a:r>
              <a:rPr lang="en-US" sz="2200" dirty="0" smtClean="0"/>
              <a:t>Non-WISP List Holder inquire </a:t>
            </a:r>
            <a:r>
              <a:rPr lang="en-US" sz="2200" dirty="0"/>
              <a:t>about individuals/families listed on the Non-WISP Prioritization Lists. </a:t>
            </a:r>
          </a:p>
          <a:p>
            <a:pPr marL="514350" indent="-514350">
              <a:spcBef>
                <a:spcPts val="0"/>
              </a:spcBef>
              <a:spcAft>
                <a:spcPts val="1200"/>
              </a:spcAft>
              <a:buSzPct val="100000"/>
              <a:buAutoNum type="arabicPeriod"/>
            </a:pPr>
            <a:r>
              <a:rPr lang="en-US" sz="2200" dirty="0"/>
              <a:t>Using the Order of Priority established for the program &amp; program-specific requirements (e.g. youth, DV), the program will offer services to the highest prioritized individual/family.</a:t>
            </a:r>
          </a:p>
          <a:p>
            <a:pPr marL="914400" lvl="1" indent="-514350">
              <a:spcBef>
                <a:spcPts val="0"/>
              </a:spcBef>
              <a:spcAft>
                <a:spcPts val="1200"/>
              </a:spcAft>
              <a:buClr>
                <a:schemeClr val="accent2"/>
              </a:buClr>
              <a:buSzPct val="100000"/>
              <a:buFont typeface="+mj-lt"/>
              <a:buAutoNum type="alphaLcPeriod"/>
            </a:pPr>
            <a:r>
              <a:rPr lang="en-US" sz="2200" dirty="0"/>
              <a:t>People who are prioritized for one type of assistance can use another (less intensive) type of assistance if the first intervention isn’t available</a:t>
            </a: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37686311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009835"/>
          </a:xfrm>
        </p:spPr>
        <p:txBody>
          <a:bodyPr/>
          <a:lstStyle/>
          <a:p>
            <a:r>
              <a:rPr lang="en-US" b="1" dirty="0" smtClean="0"/>
              <a:t>Written Standards – Order of Priority</a:t>
            </a:r>
            <a:endParaRPr lang="en-US" b="1" dirty="0"/>
          </a:p>
        </p:txBody>
      </p:sp>
      <p:sp>
        <p:nvSpPr>
          <p:cNvPr id="3" name="Content Placeholder 2"/>
          <p:cNvSpPr>
            <a:spLocks noGrp="1"/>
          </p:cNvSpPr>
          <p:nvPr>
            <p:ph idx="1"/>
          </p:nvPr>
        </p:nvSpPr>
        <p:spPr>
          <a:xfrm>
            <a:off x="1484310" y="1633491"/>
            <a:ext cx="10018713" cy="5122416"/>
          </a:xfrm>
        </p:spPr>
        <p:txBody>
          <a:bodyPr>
            <a:normAutofit lnSpcReduction="10000"/>
          </a:bodyPr>
          <a:lstStyle/>
          <a:p>
            <a:r>
              <a:rPr lang="en-US" dirty="0" smtClean="0"/>
              <a:t>All 3 main project types have written standards and an order of priority.</a:t>
            </a:r>
          </a:p>
          <a:p>
            <a:pPr lvl="1"/>
            <a:r>
              <a:rPr lang="en-US" b="1" dirty="0" smtClean="0"/>
              <a:t>Permanent Supportive Housing (PSH):  </a:t>
            </a:r>
          </a:p>
          <a:p>
            <a:pPr lvl="2"/>
            <a:r>
              <a:rPr lang="en-US" dirty="0" smtClean="0"/>
              <a:t>Chronic status (includes disability and length of homelessness) &amp;</a:t>
            </a:r>
          </a:p>
          <a:p>
            <a:pPr lvl="2"/>
            <a:r>
              <a:rPr lang="en-US" dirty="0" smtClean="0"/>
              <a:t>VI-SPDAT score</a:t>
            </a:r>
          </a:p>
          <a:p>
            <a:pPr lvl="1"/>
            <a:r>
              <a:rPr lang="en-US" b="1" dirty="0" smtClean="0"/>
              <a:t>Transitional Housing (TH): </a:t>
            </a:r>
          </a:p>
          <a:p>
            <a:pPr lvl="2"/>
            <a:r>
              <a:rPr lang="en-US" dirty="0" smtClean="0"/>
              <a:t>Homeless category, </a:t>
            </a:r>
          </a:p>
          <a:p>
            <a:pPr lvl="2"/>
            <a:r>
              <a:rPr lang="en-US" dirty="0"/>
              <a:t>D</a:t>
            </a:r>
            <a:r>
              <a:rPr lang="en-US" dirty="0" smtClean="0"/>
              <a:t>isability, &amp; </a:t>
            </a:r>
          </a:p>
          <a:p>
            <a:pPr lvl="2"/>
            <a:r>
              <a:rPr lang="en-US" dirty="0" smtClean="0"/>
              <a:t>VI-SPDAT score</a:t>
            </a:r>
          </a:p>
          <a:p>
            <a:pPr lvl="1"/>
            <a:r>
              <a:rPr lang="en-US" b="1" dirty="0" smtClean="0"/>
              <a:t>Rapid Re-housing (RRH): </a:t>
            </a:r>
          </a:p>
          <a:p>
            <a:pPr lvl="2"/>
            <a:r>
              <a:rPr lang="en-US" dirty="0" smtClean="0"/>
              <a:t>VI-SPDAT </a:t>
            </a:r>
          </a:p>
          <a:p>
            <a:r>
              <a:rPr lang="en-US" dirty="0" smtClean="0"/>
              <a:t>The written standards cover more than prioritization. </a:t>
            </a:r>
          </a:p>
          <a:p>
            <a:r>
              <a:rPr lang="en-US" dirty="0" smtClean="0"/>
              <a:t>The prioritization is a key component of the coordinated entry process.</a:t>
            </a:r>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34708220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779016"/>
          </a:xfrm>
        </p:spPr>
        <p:txBody>
          <a:bodyPr/>
          <a:lstStyle/>
          <a:p>
            <a:r>
              <a:rPr lang="en-US" b="1" dirty="0" smtClean="0"/>
              <a:t>NOTICE</a:t>
            </a:r>
            <a:endParaRPr lang="en-US" b="1" dirty="0"/>
          </a:p>
        </p:txBody>
      </p:sp>
      <p:sp>
        <p:nvSpPr>
          <p:cNvPr id="3" name="Content Placeholder 2"/>
          <p:cNvSpPr>
            <a:spLocks noGrp="1"/>
          </p:cNvSpPr>
          <p:nvPr>
            <p:ph idx="1"/>
          </p:nvPr>
        </p:nvSpPr>
        <p:spPr>
          <a:xfrm>
            <a:off x="1660124" y="1580225"/>
            <a:ext cx="9842899" cy="4563123"/>
          </a:xfrm>
        </p:spPr>
        <p:txBody>
          <a:bodyPr>
            <a:normAutofit/>
          </a:bodyPr>
          <a:lstStyle/>
          <a:p>
            <a:pPr indent="0" algn="ctr">
              <a:buNone/>
            </a:pPr>
            <a:r>
              <a:rPr lang="en-US" sz="3000" b="1" i="1" dirty="0"/>
              <a:t>It is prohibited for any HUD-funded homelessness assistance programs to serve individuals and/or families experiencing homelessness or who are at imminent risk of homelessness, without the household first going through the Coordinated Assessment System and receiving a referral to the Prioritization List.</a:t>
            </a:r>
            <a:endParaRPr lang="en-US" sz="3000"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7925880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596626"/>
            <a:ext cx="10018713" cy="779016"/>
          </a:xfrm>
        </p:spPr>
        <p:txBody>
          <a:bodyPr>
            <a:normAutofit/>
          </a:bodyPr>
          <a:lstStyle/>
          <a:p>
            <a:r>
              <a:rPr lang="en-US" b="1" dirty="0" smtClean="0"/>
              <a:t>Community Example</a:t>
            </a:r>
            <a:endParaRPr lang="en-US" b="1" dirty="0"/>
          </a:p>
        </p:txBody>
      </p:sp>
      <p:sp>
        <p:nvSpPr>
          <p:cNvPr id="3" name="Content Placeholder 2"/>
          <p:cNvSpPr>
            <a:spLocks noGrp="1"/>
          </p:cNvSpPr>
          <p:nvPr>
            <p:ph idx="1"/>
          </p:nvPr>
        </p:nvSpPr>
        <p:spPr>
          <a:xfrm>
            <a:off x="1660124" y="1375642"/>
            <a:ext cx="9842899" cy="4749949"/>
          </a:xfrm>
        </p:spPr>
        <p:txBody>
          <a:bodyPr>
            <a:normAutofit lnSpcReduction="10000"/>
          </a:bodyPr>
          <a:lstStyle/>
          <a:p>
            <a:pPr marL="0" indent="0" algn="ctr">
              <a:buNone/>
            </a:pPr>
            <a:r>
              <a:rPr lang="en-US" b="1" dirty="0" smtClean="0"/>
              <a:t>Shalom Center </a:t>
            </a:r>
          </a:p>
          <a:p>
            <a:pPr marL="0" indent="0" algn="ctr">
              <a:buNone/>
            </a:pPr>
            <a:r>
              <a:rPr lang="en-US" dirty="0" smtClean="0"/>
              <a:t>Emergency Shelter Programs </a:t>
            </a:r>
          </a:p>
          <a:p>
            <a:pPr marL="0" indent="0" algn="ctr">
              <a:buNone/>
            </a:pPr>
            <a:endParaRPr lang="en-US" dirty="0" smtClean="0"/>
          </a:p>
          <a:p>
            <a:r>
              <a:rPr lang="en-US" dirty="0" smtClean="0"/>
              <a:t>Nightly Shelter Program: Serves Single Individuals and Families from 7PM to 7AM at rotating church sites</a:t>
            </a:r>
          </a:p>
          <a:p>
            <a:r>
              <a:rPr lang="en-US" dirty="0" smtClean="0"/>
              <a:t>24 Hour Shelter: Serves Families with Minor Children </a:t>
            </a:r>
          </a:p>
          <a:p>
            <a:r>
              <a:rPr lang="en-US" dirty="0" smtClean="0"/>
              <a:t>Located in Kenosha</a:t>
            </a:r>
          </a:p>
          <a:p>
            <a:r>
              <a:rPr lang="en-US" b="1" dirty="0" smtClean="0"/>
              <a:t>Lisa:  </a:t>
            </a:r>
            <a:r>
              <a:rPr lang="en-US" dirty="0" smtClean="0">
                <a:hlinkClick r:id="rId2"/>
              </a:rPr>
              <a:t>sandersl@shalomcenter.org</a:t>
            </a:r>
            <a:r>
              <a:rPr lang="en-US" dirty="0" smtClean="0"/>
              <a:t> </a:t>
            </a:r>
          </a:p>
          <a:p>
            <a:pPr lvl="1"/>
            <a:r>
              <a:rPr lang="en-US" dirty="0" smtClean="0"/>
              <a:t>#262-658-1713, extension 132</a:t>
            </a:r>
          </a:p>
          <a:p>
            <a:pPr lvl="1"/>
            <a:r>
              <a:rPr lang="en-US" dirty="0" smtClean="0"/>
              <a:t>If interested in sitting in on local meeting, email Lisa.  Meetings occur on the 3</a:t>
            </a:r>
            <a:r>
              <a:rPr lang="en-US" baseline="30000" dirty="0" smtClean="0"/>
              <a:t>rd</a:t>
            </a:r>
            <a:r>
              <a:rPr lang="en-US" dirty="0" smtClean="0"/>
              <a:t> Tuesday of the month, 9:30 am – KHDS: 5407 8</a:t>
            </a:r>
            <a:r>
              <a:rPr lang="en-US" baseline="30000" dirty="0" smtClean="0"/>
              <a:t>th</a:t>
            </a:r>
            <a:r>
              <a:rPr lang="en-US" dirty="0" smtClean="0"/>
              <a:t> Ave. Kenosha</a:t>
            </a:r>
          </a:p>
        </p:txBody>
      </p:sp>
      <p:pic>
        <p:nvPicPr>
          <p:cNvPr id="4" name="Picture 2" descr="5B9C5A22-E598-40DE-8F12-BB38D9EA078E@corp"/>
          <p:cNvPicPr>
            <a:picLocks noChangeAspect="1" noChangeArrowheads="1"/>
          </p:cNvPicPr>
          <p:nvPr/>
        </p:nvPicPr>
        <p:blipFill>
          <a:blip r:embed="rId3"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3278273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779016"/>
          </a:xfrm>
        </p:spPr>
        <p:txBody>
          <a:bodyPr/>
          <a:lstStyle/>
          <a:p>
            <a:r>
              <a:rPr lang="en-US" b="1" dirty="0" smtClean="0"/>
              <a:t>Agenda</a:t>
            </a:r>
            <a:endParaRPr lang="en-US" b="1" dirty="0"/>
          </a:p>
        </p:txBody>
      </p:sp>
      <p:sp>
        <p:nvSpPr>
          <p:cNvPr id="3" name="Content Placeholder 2"/>
          <p:cNvSpPr>
            <a:spLocks noGrp="1"/>
          </p:cNvSpPr>
          <p:nvPr>
            <p:ph idx="1"/>
          </p:nvPr>
        </p:nvSpPr>
        <p:spPr>
          <a:xfrm>
            <a:off x="1660124" y="1580225"/>
            <a:ext cx="9842899" cy="4208017"/>
          </a:xfrm>
        </p:spPr>
        <p:txBody>
          <a:bodyPr>
            <a:normAutofit/>
          </a:bodyPr>
          <a:lstStyle/>
          <a:p>
            <a:r>
              <a:rPr lang="en-US" dirty="0" smtClean="0"/>
              <a:t>Overview</a:t>
            </a:r>
          </a:p>
          <a:p>
            <a:r>
              <a:rPr lang="en-US" dirty="0" smtClean="0"/>
              <a:t>Coordinated Entry Process</a:t>
            </a:r>
          </a:p>
          <a:p>
            <a:r>
              <a:rPr lang="en-US" dirty="0" smtClean="0"/>
              <a:t>Role and Expectations of Emergency Shelter providers</a:t>
            </a:r>
          </a:p>
          <a:p>
            <a:r>
              <a:rPr lang="en-US" dirty="0" smtClean="0"/>
              <a:t>Prioritization for Housing</a:t>
            </a:r>
          </a:p>
          <a:p>
            <a:r>
              <a:rPr lang="en-US" dirty="0" smtClean="0"/>
              <a:t>Example from an Emergency Shelter</a:t>
            </a: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13771267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071979"/>
          </a:xfrm>
        </p:spPr>
        <p:txBody>
          <a:bodyPr/>
          <a:lstStyle/>
          <a:p>
            <a:r>
              <a:rPr lang="en-US" b="1" dirty="0" smtClean="0"/>
              <a:t>The Process</a:t>
            </a:r>
            <a:endParaRPr lang="en-US" b="1" dirty="0"/>
          </a:p>
        </p:txBody>
      </p:sp>
      <p:sp>
        <p:nvSpPr>
          <p:cNvPr id="3" name="Content Placeholder 2"/>
          <p:cNvSpPr>
            <a:spLocks noGrp="1"/>
          </p:cNvSpPr>
          <p:nvPr>
            <p:ph idx="1"/>
          </p:nvPr>
        </p:nvSpPr>
        <p:spPr>
          <a:xfrm>
            <a:off x="1484310" y="2521258"/>
            <a:ext cx="10018713" cy="3923929"/>
          </a:xfrm>
        </p:spPr>
        <p:txBody>
          <a:bodyPr>
            <a:normAutofit fontScale="92500"/>
          </a:bodyPr>
          <a:lstStyle/>
          <a:p>
            <a:r>
              <a:rPr lang="en-US" sz="2000" dirty="0" smtClean="0"/>
              <a:t>The Pre-Screen is completed by staff.</a:t>
            </a:r>
          </a:p>
          <a:p>
            <a:r>
              <a:rPr lang="en-US" sz="2000" dirty="0" smtClean="0"/>
              <a:t>If client is eligible for shelter services, our intake and intake packet is completed. </a:t>
            </a:r>
          </a:p>
          <a:p>
            <a:r>
              <a:rPr lang="en-US" sz="2000" dirty="0" smtClean="0"/>
              <a:t>The VI-SPDAT or VI-F-SPDAT</a:t>
            </a:r>
            <a:r>
              <a:rPr lang="en-US" sz="2000" dirty="0"/>
              <a:t> assessment</a:t>
            </a:r>
            <a:r>
              <a:rPr lang="en-US" sz="2000" dirty="0" smtClean="0"/>
              <a:t> may or may not be completed immediately following the intake. Paper </a:t>
            </a:r>
            <a:r>
              <a:rPr lang="en-US" sz="2000" dirty="0"/>
              <a:t>copies are used in our Nightly Shelter Program and entered into WISP at a later </a:t>
            </a:r>
            <a:r>
              <a:rPr lang="en-US" sz="2000" dirty="0" smtClean="0"/>
              <a:t>time.  If not done immediately, assessment is completely as soon as possible. </a:t>
            </a:r>
          </a:p>
          <a:p>
            <a:r>
              <a:rPr lang="en-US" sz="2000" dirty="0" smtClean="0"/>
              <a:t>Once assessment is complete and entered into WISP, the client is referred to the Priority List. </a:t>
            </a:r>
          </a:p>
          <a:p>
            <a:r>
              <a:rPr lang="en-US" sz="2000" dirty="0" smtClean="0"/>
              <a:t>Referring agency or worker acts as the point of contact for client.</a:t>
            </a:r>
          </a:p>
          <a:p>
            <a:r>
              <a:rPr lang="en-US" sz="2000" dirty="0" smtClean="0"/>
              <a:t>Referring agency or worker assists clients with securing housing. </a:t>
            </a:r>
          </a:p>
          <a:p>
            <a:r>
              <a:rPr lang="en-US" sz="2000" dirty="0" smtClean="0"/>
              <a:t>Referring agency or worker does follow up on those clients referred to the Priority List for 90 days. </a:t>
            </a:r>
          </a:p>
          <a:p>
            <a:endParaRPr lang="en-US" sz="2000" dirty="0" smtClean="0"/>
          </a:p>
          <a:p>
            <a:endParaRPr lang="en-US" sz="2000"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13019068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983202"/>
          </a:xfrm>
        </p:spPr>
        <p:txBody>
          <a:bodyPr>
            <a:normAutofit fontScale="90000"/>
          </a:bodyPr>
          <a:lstStyle/>
          <a:p>
            <a:r>
              <a:rPr lang="en-US" b="1" dirty="0" smtClean="0"/>
              <a:t>Making It Work</a:t>
            </a:r>
            <a:r>
              <a:rPr lang="en-US" dirty="0" smtClean="0"/>
              <a:t/>
            </a:r>
            <a:br>
              <a:rPr lang="en-US" dirty="0" smtClean="0"/>
            </a:br>
            <a:endParaRPr lang="en-US" dirty="0"/>
          </a:p>
        </p:txBody>
      </p:sp>
      <p:sp>
        <p:nvSpPr>
          <p:cNvPr id="3" name="Content Placeholder 2"/>
          <p:cNvSpPr>
            <a:spLocks noGrp="1"/>
          </p:cNvSpPr>
          <p:nvPr>
            <p:ph idx="1"/>
          </p:nvPr>
        </p:nvSpPr>
        <p:spPr>
          <a:xfrm>
            <a:off x="1484310" y="1793289"/>
            <a:ext cx="10018713" cy="3997911"/>
          </a:xfrm>
        </p:spPr>
        <p:txBody>
          <a:bodyPr>
            <a:normAutofit/>
          </a:bodyPr>
          <a:lstStyle/>
          <a:p>
            <a:r>
              <a:rPr lang="en-US" dirty="0" smtClean="0"/>
              <a:t>Commitment by our organization and staff</a:t>
            </a:r>
          </a:p>
          <a:p>
            <a:r>
              <a:rPr lang="en-US" dirty="0" smtClean="0"/>
              <a:t>Training for All Staff and/or Volunteers: Not all need to be WISP users</a:t>
            </a:r>
          </a:p>
          <a:p>
            <a:r>
              <a:rPr lang="en-US" dirty="0" smtClean="0"/>
              <a:t>Commitment by all Local Partner Agencies.</a:t>
            </a:r>
          </a:p>
          <a:p>
            <a:r>
              <a:rPr lang="en-US" dirty="0" smtClean="0"/>
              <a:t>Regularly scheduled meetings with Local Partner Agencies.</a:t>
            </a:r>
          </a:p>
          <a:p>
            <a:r>
              <a:rPr lang="en-US" dirty="0" smtClean="0"/>
              <a:t>Asking questions and/or assistance as needed.</a:t>
            </a:r>
          </a:p>
          <a:p>
            <a:r>
              <a:rPr lang="en-US" dirty="0" smtClean="0"/>
              <a:t>Regular, on-going communication with Local COC to discuss what’s working and making sure the Priority List is complete and up to date.</a:t>
            </a:r>
          </a:p>
          <a:p>
            <a:r>
              <a:rPr lang="en-US" dirty="0" smtClean="0"/>
              <a:t>Staying focus on the Goal!</a:t>
            </a: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35414990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60124" y="1580225"/>
            <a:ext cx="9842899" cy="2929631"/>
          </a:xfrm>
        </p:spPr>
        <p:txBody>
          <a:bodyPr>
            <a:normAutofit/>
          </a:bodyPr>
          <a:lstStyle/>
          <a:p>
            <a:pPr marL="0" indent="0" algn="ctr">
              <a:buNone/>
            </a:pPr>
            <a:r>
              <a:rPr lang="en-US" sz="6600" b="1" dirty="0" smtClean="0"/>
              <a:t>QUESTIONS?</a:t>
            </a: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1732556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779016"/>
          </a:xfrm>
        </p:spPr>
        <p:txBody>
          <a:bodyPr/>
          <a:lstStyle/>
          <a:p>
            <a:r>
              <a:rPr lang="en-US" b="1" dirty="0" smtClean="0"/>
              <a:t>Resources</a:t>
            </a:r>
            <a:endParaRPr lang="en-US" b="1" dirty="0"/>
          </a:p>
        </p:txBody>
      </p:sp>
      <p:sp>
        <p:nvSpPr>
          <p:cNvPr id="3" name="Content Placeholder 2"/>
          <p:cNvSpPr>
            <a:spLocks noGrp="1"/>
          </p:cNvSpPr>
          <p:nvPr>
            <p:ph idx="1"/>
          </p:nvPr>
        </p:nvSpPr>
        <p:spPr>
          <a:xfrm>
            <a:off x="1660124" y="1580225"/>
            <a:ext cx="9842899" cy="4935985"/>
          </a:xfrm>
        </p:spPr>
        <p:txBody>
          <a:bodyPr>
            <a:normAutofit fontScale="92500" lnSpcReduction="20000"/>
          </a:bodyPr>
          <a:lstStyle/>
          <a:p>
            <a:pPr>
              <a:spcBef>
                <a:spcPts val="0"/>
              </a:spcBef>
              <a:spcAft>
                <a:spcPts val="1200"/>
              </a:spcAft>
              <a:buNone/>
            </a:pPr>
            <a:r>
              <a:rPr lang="en-US" sz="2200" dirty="0" smtClean="0"/>
              <a:t>All Balance of State COC information pertaining to Coordinated Entry system is located on the BOS website:  </a:t>
            </a:r>
            <a:r>
              <a:rPr lang="en-US" sz="2200" dirty="0">
                <a:hlinkClick r:id="rId2"/>
              </a:rPr>
              <a:t>http://</a:t>
            </a:r>
            <a:r>
              <a:rPr lang="en-US" sz="2200" dirty="0" smtClean="0">
                <a:hlinkClick r:id="rId2"/>
              </a:rPr>
              <a:t>www.wiboscoc.org/coordinated-entry.html</a:t>
            </a:r>
            <a:r>
              <a:rPr lang="en-US" sz="2200" dirty="0" smtClean="0"/>
              <a:t> . This includes:</a:t>
            </a:r>
          </a:p>
          <a:p>
            <a:pPr>
              <a:spcBef>
                <a:spcPts val="0"/>
              </a:spcBef>
              <a:spcAft>
                <a:spcPts val="1200"/>
              </a:spcAft>
            </a:pPr>
            <a:r>
              <a:rPr lang="en-US" sz="2200" dirty="0" smtClean="0"/>
              <a:t>The Coordinated Entry Policy</a:t>
            </a:r>
          </a:p>
          <a:p>
            <a:pPr>
              <a:spcBef>
                <a:spcPts val="0"/>
              </a:spcBef>
              <a:spcAft>
                <a:spcPts val="1200"/>
              </a:spcAft>
            </a:pPr>
            <a:r>
              <a:rPr lang="en-US" sz="2200" dirty="0" smtClean="0"/>
              <a:t>The Coordinated Entry 101 webinar and slides</a:t>
            </a:r>
          </a:p>
          <a:p>
            <a:pPr>
              <a:spcBef>
                <a:spcPts val="0"/>
              </a:spcBef>
              <a:spcAft>
                <a:spcPts val="1200"/>
              </a:spcAft>
            </a:pPr>
            <a:r>
              <a:rPr lang="en-US" sz="2200" dirty="0" smtClean="0"/>
              <a:t>Transitional Housing Prioritization webinar and slides</a:t>
            </a:r>
          </a:p>
          <a:p>
            <a:pPr>
              <a:spcBef>
                <a:spcPts val="0"/>
              </a:spcBef>
              <a:spcAft>
                <a:spcPts val="1200"/>
              </a:spcAft>
            </a:pPr>
            <a:r>
              <a:rPr lang="en-US" sz="2000" dirty="0"/>
              <a:t> List-Holder/DLA Training:  Managing the Non-WISP </a:t>
            </a:r>
            <a:r>
              <a:rPr lang="en-US" sz="2000" dirty="0" smtClean="0"/>
              <a:t>List webinar &amp; slides</a:t>
            </a:r>
          </a:p>
          <a:p>
            <a:pPr>
              <a:spcBef>
                <a:spcPts val="0"/>
              </a:spcBef>
              <a:spcAft>
                <a:spcPts val="1200"/>
              </a:spcAft>
            </a:pPr>
            <a:r>
              <a:rPr lang="en-US" sz="2000" dirty="0"/>
              <a:t>NON WISP Referral Form </a:t>
            </a:r>
            <a:r>
              <a:rPr lang="en-US" sz="2000" dirty="0" smtClean="0"/>
              <a:t>Training webinar &amp; slides</a:t>
            </a:r>
          </a:p>
          <a:p>
            <a:pPr>
              <a:spcBef>
                <a:spcPts val="0"/>
              </a:spcBef>
              <a:spcAft>
                <a:spcPts val="1200"/>
              </a:spcAft>
            </a:pPr>
            <a:r>
              <a:rPr lang="en-US" sz="2000" dirty="0" smtClean="0"/>
              <a:t>Working Together: WISP &amp; Non-WISP Prioritization List webinar &amp; slides</a:t>
            </a:r>
          </a:p>
          <a:p>
            <a:pPr>
              <a:spcBef>
                <a:spcPts val="0"/>
              </a:spcBef>
              <a:spcAft>
                <a:spcPts val="1200"/>
              </a:spcAft>
            </a:pPr>
            <a:r>
              <a:rPr lang="en-US" sz="2000" dirty="0" smtClean="0"/>
              <a:t>Managing the Non-WISP Prioritization List webinar &amp; slides</a:t>
            </a:r>
            <a:endParaRPr lang="en-US" sz="2200" dirty="0" smtClean="0"/>
          </a:p>
          <a:p>
            <a:pPr>
              <a:spcBef>
                <a:spcPts val="0"/>
              </a:spcBef>
              <a:spcAft>
                <a:spcPts val="1200"/>
              </a:spcAft>
            </a:pPr>
            <a:r>
              <a:rPr lang="en-US" sz="2200" dirty="0" smtClean="0"/>
              <a:t>BOS Pre-Screen </a:t>
            </a:r>
            <a:r>
              <a:rPr lang="en-US" sz="2200" dirty="0"/>
              <a:t>F</a:t>
            </a:r>
            <a:r>
              <a:rPr lang="en-US" sz="2200" dirty="0" smtClean="0"/>
              <a:t>orm (revised)</a:t>
            </a:r>
          </a:p>
          <a:p>
            <a:pPr>
              <a:spcBef>
                <a:spcPts val="0"/>
              </a:spcBef>
              <a:spcAft>
                <a:spcPts val="1200"/>
              </a:spcAft>
            </a:pPr>
            <a:r>
              <a:rPr lang="en-US" sz="2200" dirty="0" smtClean="0"/>
              <a:t>Paper version and fillable version of the VI-SPDAT version 2.0</a:t>
            </a:r>
          </a:p>
          <a:p>
            <a:pPr>
              <a:spcBef>
                <a:spcPts val="0"/>
              </a:spcBef>
              <a:spcAft>
                <a:spcPts val="1200"/>
              </a:spcAft>
            </a:pPr>
            <a:r>
              <a:rPr lang="en-US" sz="2200" dirty="0" smtClean="0"/>
              <a:t>Paper version and fillable version of the VI-F-SPDAT version 2.0</a:t>
            </a:r>
          </a:p>
          <a:p>
            <a:pPr>
              <a:spcBef>
                <a:spcPts val="0"/>
              </a:spcBef>
              <a:spcAft>
                <a:spcPts val="1200"/>
              </a:spcAft>
            </a:pPr>
            <a:r>
              <a:rPr lang="en-US" sz="2200" dirty="0" smtClean="0"/>
              <a:t>HUD brief on Coordinated Entry</a:t>
            </a:r>
          </a:p>
        </p:txBody>
      </p:sp>
      <p:pic>
        <p:nvPicPr>
          <p:cNvPr id="4" name="Picture 2" descr="5B9C5A22-E598-40DE-8F12-BB38D9EA078E@corp"/>
          <p:cNvPicPr>
            <a:picLocks noChangeAspect="1" noChangeArrowheads="1"/>
          </p:cNvPicPr>
          <p:nvPr/>
        </p:nvPicPr>
        <p:blipFill>
          <a:blip r:embed="rId3"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686186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779016"/>
          </a:xfrm>
        </p:spPr>
        <p:txBody>
          <a:bodyPr/>
          <a:lstStyle/>
          <a:p>
            <a:r>
              <a:rPr lang="en-US" b="1" dirty="0" smtClean="0"/>
              <a:t>Intended Audience</a:t>
            </a:r>
            <a:endParaRPr lang="en-US" b="1" dirty="0"/>
          </a:p>
        </p:txBody>
      </p:sp>
      <p:sp>
        <p:nvSpPr>
          <p:cNvPr id="3" name="Content Placeholder 2"/>
          <p:cNvSpPr>
            <a:spLocks noGrp="1"/>
          </p:cNvSpPr>
          <p:nvPr>
            <p:ph idx="1"/>
          </p:nvPr>
        </p:nvSpPr>
        <p:spPr>
          <a:xfrm>
            <a:off x="1660124" y="1580225"/>
            <a:ext cx="9842899" cy="4208017"/>
          </a:xfrm>
        </p:spPr>
        <p:txBody>
          <a:bodyPr>
            <a:normAutofit/>
          </a:bodyPr>
          <a:lstStyle/>
          <a:p>
            <a:r>
              <a:rPr lang="en-US" dirty="0" smtClean="0"/>
              <a:t>The intended audience for this training includes the following:</a:t>
            </a:r>
          </a:p>
          <a:p>
            <a:pPr lvl="1"/>
            <a:r>
              <a:rPr lang="en-US" dirty="0" smtClean="0"/>
              <a:t>ESG funded, non-DV, Emergency Shelters</a:t>
            </a:r>
          </a:p>
          <a:p>
            <a:pPr lvl="1"/>
            <a:r>
              <a:rPr lang="en-US" dirty="0" smtClean="0"/>
              <a:t>ESG funded, non-DV, homeless motel voucher programs</a:t>
            </a:r>
          </a:p>
          <a:p>
            <a:endParaRPr lang="en-US" dirty="0" smtClean="0"/>
          </a:p>
          <a:p>
            <a:r>
              <a:rPr lang="en-US" dirty="0" smtClean="0"/>
              <a:t>If you are not from an intended audience agency, that is okay! </a:t>
            </a:r>
            <a:r>
              <a:rPr lang="en-US" dirty="0" smtClean="0">
                <a:sym typeface="Wingdings" panose="05000000000000000000" pitchFamily="2" charset="2"/>
              </a:rPr>
              <a:t></a:t>
            </a:r>
            <a:endParaRPr lang="en-US" dirty="0" smtClean="0"/>
          </a:p>
          <a:p>
            <a:pPr marL="0" indent="0">
              <a:buNone/>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3896448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779016"/>
          </a:xfrm>
        </p:spPr>
        <p:txBody>
          <a:bodyPr/>
          <a:lstStyle/>
          <a:p>
            <a:r>
              <a:rPr lang="en-US" b="1" dirty="0" smtClean="0"/>
              <a:t>Coordinated Entry</a:t>
            </a:r>
            <a:endParaRPr lang="en-US" b="1" dirty="0"/>
          </a:p>
        </p:txBody>
      </p:sp>
      <p:sp>
        <p:nvSpPr>
          <p:cNvPr id="3" name="Content Placeholder 2"/>
          <p:cNvSpPr>
            <a:spLocks noGrp="1"/>
          </p:cNvSpPr>
          <p:nvPr>
            <p:ph idx="1"/>
          </p:nvPr>
        </p:nvSpPr>
        <p:spPr>
          <a:xfrm>
            <a:off x="1660124" y="1839741"/>
            <a:ext cx="9842899" cy="4951675"/>
          </a:xfrm>
        </p:spPr>
        <p:txBody>
          <a:bodyPr>
            <a:normAutofit fontScale="92500" lnSpcReduction="10000"/>
          </a:bodyPr>
          <a:lstStyle/>
          <a:p>
            <a:r>
              <a:rPr lang="en-US" dirty="0"/>
              <a:t>A Coordinated Entry System provides an initial, comprehensive assessment of the needs of individuals and families for housing and services. </a:t>
            </a:r>
          </a:p>
          <a:p>
            <a:r>
              <a:rPr lang="en-US" dirty="0"/>
              <a:t>A Coordinated Entry </a:t>
            </a:r>
            <a:r>
              <a:rPr lang="en-US" dirty="0" smtClean="0"/>
              <a:t>System is:</a:t>
            </a:r>
            <a:endParaRPr lang="en-US" dirty="0"/>
          </a:p>
          <a:p>
            <a:pPr lvl="1"/>
            <a:r>
              <a:rPr lang="en-US" dirty="0" smtClean="0"/>
              <a:t>A process </a:t>
            </a:r>
            <a:r>
              <a:rPr lang="en-US" dirty="0"/>
              <a:t>designed to coordinate program participant intake, assessment, and provision of referrals</a:t>
            </a:r>
          </a:p>
          <a:p>
            <a:pPr lvl="1"/>
            <a:r>
              <a:rPr lang="en-US" dirty="0" smtClean="0"/>
              <a:t>Required to cover the entire designated geographic area</a:t>
            </a:r>
            <a:endParaRPr lang="en-US" dirty="0"/>
          </a:p>
          <a:p>
            <a:pPr lvl="1"/>
            <a:r>
              <a:rPr lang="en-US" dirty="0" smtClean="0"/>
              <a:t>Easily accessed </a:t>
            </a:r>
            <a:r>
              <a:rPr lang="en-US" dirty="0"/>
              <a:t>by individuals and families seeking housing or services</a:t>
            </a:r>
          </a:p>
          <a:p>
            <a:pPr lvl="1"/>
            <a:r>
              <a:rPr lang="en-US" dirty="0" smtClean="0"/>
              <a:t>Well advertised</a:t>
            </a:r>
            <a:endParaRPr lang="en-US" dirty="0"/>
          </a:p>
          <a:p>
            <a:pPr lvl="1"/>
            <a:r>
              <a:rPr lang="en-US" dirty="0" smtClean="0"/>
              <a:t>A process that includes a </a:t>
            </a:r>
            <a:r>
              <a:rPr lang="en-US" dirty="0"/>
              <a:t>comprehensive and standardized assessment tool. </a:t>
            </a:r>
          </a:p>
          <a:p>
            <a:r>
              <a:rPr lang="en-US" dirty="0" smtClean="0"/>
              <a:t>Coordinated </a:t>
            </a:r>
            <a:r>
              <a:rPr lang="en-US" dirty="0"/>
              <a:t>Entry helps communities systematically assess the needs of program participants and effectively match each individual or family with the most appropriate resources available to address that individual or family’s particular needs. </a:t>
            </a:r>
          </a:p>
          <a:p>
            <a:pPr marL="0" indent="0">
              <a:buNone/>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1351598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9923" y="207118"/>
            <a:ext cx="10018713" cy="779016"/>
          </a:xfrm>
        </p:spPr>
        <p:txBody>
          <a:bodyPr/>
          <a:lstStyle/>
          <a:p>
            <a:r>
              <a:rPr lang="en-US" b="1" dirty="0" smtClean="0"/>
              <a:t>Coordinated Entry</a:t>
            </a:r>
            <a:endParaRPr lang="en-US" b="1"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
        <p:nvSpPr>
          <p:cNvPr id="5" name="Content Placeholder 2"/>
          <p:cNvSpPr txBox="1">
            <a:spLocks/>
          </p:cNvSpPr>
          <p:nvPr/>
        </p:nvSpPr>
        <p:spPr>
          <a:xfrm>
            <a:off x="1581703" y="310876"/>
            <a:ext cx="4694809" cy="4740676"/>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buFont typeface="Wingdings" pitchFamily="2" charset="2"/>
              <a:buChar char="§"/>
            </a:pPr>
            <a:endParaRPr lang="en-US" dirty="0"/>
          </a:p>
        </p:txBody>
      </p:sp>
      <p:sp>
        <p:nvSpPr>
          <p:cNvPr id="6" name="TextBox 5"/>
          <p:cNvSpPr txBox="1"/>
          <p:nvPr/>
        </p:nvSpPr>
        <p:spPr>
          <a:xfrm>
            <a:off x="1695635" y="1580225"/>
            <a:ext cx="4580877" cy="4247317"/>
          </a:xfrm>
          <a:prstGeom prst="rect">
            <a:avLst/>
          </a:prstGeom>
          <a:noFill/>
        </p:spPr>
        <p:txBody>
          <a:bodyPr wrap="square" rtlCol="0">
            <a:spAutoFit/>
          </a:bodyPr>
          <a:lstStyle/>
          <a:p>
            <a:pPr>
              <a:spcBef>
                <a:spcPts val="0"/>
              </a:spcBef>
              <a:spcAft>
                <a:spcPts val="1200"/>
              </a:spcAft>
              <a:buNone/>
            </a:pPr>
            <a:r>
              <a:rPr lang="en-US" sz="2000" b="1" dirty="0"/>
              <a:t>Coordinated Entry is Not:</a:t>
            </a:r>
          </a:p>
          <a:p>
            <a:pPr>
              <a:buFont typeface="Wingdings" pitchFamily="2" charset="2"/>
              <a:buChar char="§"/>
            </a:pPr>
            <a:r>
              <a:rPr lang="en-US" sz="2000" dirty="0"/>
              <a:t>A specific </a:t>
            </a:r>
            <a:r>
              <a:rPr lang="en-US" sz="2000" dirty="0" smtClean="0"/>
              <a:t>tool</a:t>
            </a:r>
          </a:p>
          <a:p>
            <a:pPr>
              <a:buFont typeface="Wingdings" pitchFamily="2" charset="2"/>
              <a:buChar char="§"/>
            </a:pPr>
            <a:endParaRPr lang="en-US" sz="2000" dirty="0"/>
          </a:p>
          <a:p>
            <a:pPr>
              <a:buFont typeface="Wingdings" pitchFamily="2" charset="2"/>
              <a:buChar char="§"/>
            </a:pPr>
            <a:r>
              <a:rPr lang="en-US" sz="2000" dirty="0"/>
              <a:t>What you have already been </a:t>
            </a:r>
            <a:r>
              <a:rPr lang="en-US" sz="2000" dirty="0" smtClean="0"/>
              <a:t>doing</a:t>
            </a:r>
          </a:p>
          <a:p>
            <a:pPr>
              <a:buFont typeface="Wingdings" pitchFamily="2" charset="2"/>
              <a:buChar char="§"/>
            </a:pPr>
            <a:endParaRPr lang="en-US" sz="2000" dirty="0"/>
          </a:p>
          <a:p>
            <a:pPr>
              <a:buFont typeface="Wingdings" pitchFamily="2" charset="2"/>
              <a:buChar char="§"/>
            </a:pPr>
            <a:r>
              <a:rPr lang="en-US" sz="2000" dirty="0"/>
              <a:t>One agency’s </a:t>
            </a:r>
            <a:r>
              <a:rPr lang="en-US" sz="2000" dirty="0" smtClean="0"/>
              <a:t>responsibility</a:t>
            </a:r>
          </a:p>
          <a:p>
            <a:pPr>
              <a:buFont typeface="Wingdings" pitchFamily="2" charset="2"/>
              <a:buChar char="§"/>
            </a:pPr>
            <a:endParaRPr lang="en-US" sz="2000" dirty="0"/>
          </a:p>
          <a:p>
            <a:pPr>
              <a:buFont typeface="Wingdings" pitchFamily="2" charset="2"/>
              <a:buChar char="§"/>
            </a:pPr>
            <a:r>
              <a:rPr lang="en-US" sz="2000" dirty="0"/>
              <a:t>About putting </a:t>
            </a:r>
            <a:r>
              <a:rPr lang="en-US" sz="2000" u="sng" dirty="0"/>
              <a:t>your</a:t>
            </a:r>
            <a:r>
              <a:rPr lang="en-US" sz="2000" dirty="0"/>
              <a:t> clients into </a:t>
            </a:r>
            <a:r>
              <a:rPr lang="en-US" sz="2000" u="sng" dirty="0"/>
              <a:t>your</a:t>
            </a:r>
            <a:r>
              <a:rPr lang="en-US" sz="2000" dirty="0"/>
              <a:t> </a:t>
            </a:r>
            <a:r>
              <a:rPr lang="en-US" sz="2000" dirty="0" smtClean="0"/>
              <a:t>program</a:t>
            </a:r>
          </a:p>
          <a:p>
            <a:pPr>
              <a:buFont typeface="Wingdings" pitchFamily="2" charset="2"/>
              <a:buChar char="§"/>
            </a:pPr>
            <a:endParaRPr lang="en-US" sz="2000" dirty="0"/>
          </a:p>
          <a:p>
            <a:pPr>
              <a:buFont typeface="Wingdings" pitchFamily="2" charset="2"/>
              <a:buChar char="§"/>
            </a:pPr>
            <a:r>
              <a:rPr lang="en-US" sz="2000" dirty="0"/>
              <a:t>A fix for lack of </a:t>
            </a:r>
            <a:r>
              <a:rPr lang="en-US" sz="2000" dirty="0" smtClean="0"/>
              <a:t>resources</a:t>
            </a:r>
          </a:p>
          <a:p>
            <a:pPr>
              <a:buFont typeface="Wingdings" pitchFamily="2" charset="2"/>
              <a:buChar char="§"/>
            </a:pPr>
            <a:endParaRPr lang="en-US" sz="2000" dirty="0"/>
          </a:p>
          <a:p>
            <a:pPr>
              <a:buFont typeface="Wingdings" pitchFamily="2" charset="2"/>
              <a:buChar char="§"/>
            </a:pPr>
            <a:r>
              <a:rPr lang="en-US" sz="2000" dirty="0"/>
              <a:t>A wait list</a:t>
            </a:r>
          </a:p>
        </p:txBody>
      </p:sp>
      <p:sp>
        <p:nvSpPr>
          <p:cNvPr id="7" name="TextBox 6"/>
          <p:cNvSpPr txBox="1"/>
          <p:nvPr/>
        </p:nvSpPr>
        <p:spPr>
          <a:xfrm>
            <a:off x="6570955" y="1580225"/>
            <a:ext cx="5280734" cy="4862870"/>
          </a:xfrm>
          <a:prstGeom prst="rect">
            <a:avLst/>
          </a:prstGeom>
          <a:noFill/>
        </p:spPr>
        <p:txBody>
          <a:bodyPr wrap="square" rtlCol="0">
            <a:spAutoFit/>
          </a:bodyPr>
          <a:lstStyle/>
          <a:p>
            <a:pPr>
              <a:spcBef>
                <a:spcPts val="0"/>
              </a:spcBef>
              <a:spcAft>
                <a:spcPts val="1200"/>
              </a:spcAft>
              <a:buNone/>
            </a:pPr>
            <a:r>
              <a:rPr lang="en-US" sz="2000" b="1" dirty="0"/>
              <a:t>Coordinated Entry </a:t>
            </a:r>
            <a:r>
              <a:rPr lang="en-US" sz="2000" b="1" dirty="0" smtClean="0"/>
              <a:t>is:</a:t>
            </a:r>
            <a:endParaRPr lang="en-US" sz="2000" b="1" dirty="0"/>
          </a:p>
          <a:p>
            <a:pPr>
              <a:buFont typeface="Wingdings" pitchFamily="2" charset="2"/>
              <a:buChar char="§"/>
            </a:pPr>
            <a:r>
              <a:rPr lang="en-US" sz="2000" dirty="0"/>
              <a:t>A </a:t>
            </a:r>
            <a:r>
              <a:rPr lang="en-US" sz="2000" dirty="0" smtClean="0"/>
              <a:t>system </a:t>
            </a:r>
          </a:p>
          <a:p>
            <a:pPr>
              <a:buFont typeface="Wingdings" pitchFamily="2" charset="2"/>
              <a:buChar char="§"/>
            </a:pPr>
            <a:endParaRPr lang="en-US" sz="2000" dirty="0" smtClean="0"/>
          </a:p>
          <a:p>
            <a:pPr>
              <a:buFont typeface="Wingdings" pitchFamily="2" charset="2"/>
              <a:buChar char="§"/>
            </a:pPr>
            <a:r>
              <a:rPr lang="en-US" sz="2000" dirty="0" smtClean="0"/>
              <a:t>A </a:t>
            </a:r>
            <a:r>
              <a:rPr lang="en-US" sz="2000" dirty="0"/>
              <a:t>method of prioritizing clients based on need </a:t>
            </a:r>
            <a:endParaRPr lang="en-US" sz="2000" dirty="0" smtClean="0"/>
          </a:p>
          <a:p>
            <a:pPr>
              <a:buFont typeface="Wingdings" pitchFamily="2" charset="2"/>
              <a:buChar char="§"/>
            </a:pPr>
            <a:endParaRPr lang="en-US" sz="2000" dirty="0"/>
          </a:p>
          <a:p>
            <a:pPr>
              <a:buFont typeface="Wingdings" pitchFamily="2" charset="2"/>
              <a:buChar char="§"/>
            </a:pPr>
            <a:r>
              <a:rPr lang="en-US" sz="2000" dirty="0" smtClean="0"/>
              <a:t>An entire local </a:t>
            </a:r>
            <a:r>
              <a:rPr lang="en-US" sz="2000" dirty="0"/>
              <a:t>continua’s </a:t>
            </a:r>
            <a:r>
              <a:rPr lang="en-US" sz="2000" dirty="0" smtClean="0"/>
              <a:t>responsibility</a:t>
            </a:r>
          </a:p>
          <a:p>
            <a:pPr>
              <a:buFont typeface="Wingdings" pitchFamily="2" charset="2"/>
              <a:buChar char="§"/>
            </a:pPr>
            <a:endParaRPr lang="en-US" sz="2000" dirty="0"/>
          </a:p>
          <a:p>
            <a:pPr>
              <a:buFont typeface="Wingdings" pitchFamily="2" charset="2"/>
              <a:buChar char="§"/>
            </a:pPr>
            <a:r>
              <a:rPr lang="en-US" sz="2000" dirty="0" smtClean="0"/>
              <a:t>About </a:t>
            </a:r>
            <a:r>
              <a:rPr lang="en-US" sz="2000" dirty="0"/>
              <a:t>housing people with the greatest need into any eligible program </a:t>
            </a:r>
            <a:endParaRPr lang="en-US" sz="2000" dirty="0" smtClean="0"/>
          </a:p>
          <a:p>
            <a:pPr>
              <a:buFont typeface="Wingdings" pitchFamily="2" charset="2"/>
              <a:buChar char="§"/>
            </a:pPr>
            <a:endParaRPr lang="en-US" sz="2000" dirty="0"/>
          </a:p>
          <a:p>
            <a:pPr>
              <a:buFont typeface="Wingdings" pitchFamily="2" charset="2"/>
              <a:buChar char="§"/>
            </a:pPr>
            <a:r>
              <a:rPr lang="en-US" sz="2000" dirty="0" smtClean="0"/>
              <a:t>An opportunity to discuss community needs and resources</a:t>
            </a:r>
          </a:p>
          <a:p>
            <a:pPr>
              <a:buFont typeface="Wingdings" pitchFamily="2" charset="2"/>
              <a:buChar char="§"/>
            </a:pPr>
            <a:endParaRPr lang="en-US" sz="2000" dirty="0"/>
          </a:p>
          <a:p>
            <a:pPr>
              <a:buFont typeface="Wingdings" pitchFamily="2" charset="2"/>
              <a:buChar char="§"/>
            </a:pPr>
            <a:r>
              <a:rPr lang="en-US" sz="2000" dirty="0"/>
              <a:t>An active list of people in need of housing services</a:t>
            </a:r>
          </a:p>
        </p:txBody>
      </p:sp>
    </p:spTree>
    <p:extLst>
      <p:ext uri="{BB962C8B-B14F-4D97-AF65-F5344CB8AC3E}">
        <p14:creationId xmlns:p14="http://schemas.microsoft.com/office/powerpoint/2010/main" val="2308115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779016"/>
          </a:xfrm>
        </p:spPr>
        <p:txBody>
          <a:bodyPr/>
          <a:lstStyle/>
          <a:p>
            <a:r>
              <a:rPr lang="en-US" b="1" dirty="0" smtClean="0"/>
              <a:t>Requirements</a:t>
            </a:r>
            <a:endParaRPr lang="en-US" b="1" dirty="0"/>
          </a:p>
        </p:txBody>
      </p:sp>
      <p:sp>
        <p:nvSpPr>
          <p:cNvPr id="3" name="Content Placeholder 2"/>
          <p:cNvSpPr>
            <a:spLocks noGrp="1"/>
          </p:cNvSpPr>
          <p:nvPr>
            <p:ph idx="1"/>
          </p:nvPr>
        </p:nvSpPr>
        <p:spPr>
          <a:xfrm>
            <a:off x="1660124" y="1615737"/>
            <a:ext cx="9842899" cy="4856084"/>
          </a:xfrm>
        </p:spPr>
        <p:txBody>
          <a:bodyPr>
            <a:normAutofit fontScale="92500" lnSpcReduction="10000"/>
          </a:bodyPr>
          <a:lstStyle/>
          <a:p>
            <a:r>
              <a:rPr lang="en-US" dirty="0" smtClean="0"/>
              <a:t>Coordinated Entry participation is a requirement from a variety of funders and organizations. These include:  </a:t>
            </a:r>
            <a:endParaRPr lang="en-US" dirty="0"/>
          </a:p>
          <a:p>
            <a:pPr lvl="1"/>
            <a:r>
              <a:rPr lang="en-US" b="1" dirty="0"/>
              <a:t>HUD </a:t>
            </a:r>
            <a:endParaRPr lang="en-US" b="1" dirty="0" smtClean="0"/>
          </a:p>
          <a:p>
            <a:pPr lvl="2"/>
            <a:r>
              <a:rPr lang="en-US" dirty="0" smtClean="0"/>
              <a:t>COC </a:t>
            </a:r>
            <a:r>
              <a:rPr lang="en-US" dirty="0"/>
              <a:t>Interim Rule - </a:t>
            </a:r>
            <a:r>
              <a:rPr lang="en-US" dirty="0">
                <a:hlinkClick r:id="rId2"/>
              </a:rPr>
              <a:t>https://</a:t>
            </a:r>
            <a:r>
              <a:rPr lang="en-US" dirty="0" smtClean="0">
                <a:hlinkClick r:id="rId2"/>
              </a:rPr>
              <a:t>www.hudexchange.info/resources/documents/CoCProgramInterimRule.pdf</a:t>
            </a:r>
            <a:r>
              <a:rPr lang="en-US" dirty="0" smtClean="0"/>
              <a:t> </a:t>
            </a:r>
          </a:p>
          <a:p>
            <a:pPr lvl="2"/>
            <a:r>
              <a:rPr lang="en-US" dirty="0" smtClean="0"/>
              <a:t>ESG </a:t>
            </a:r>
            <a:r>
              <a:rPr lang="en-US" dirty="0"/>
              <a:t>Interim Rule - </a:t>
            </a:r>
            <a:r>
              <a:rPr lang="en-US" dirty="0">
                <a:hlinkClick r:id="rId3"/>
              </a:rPr>
              <a:t>https://</a:t>
            </a:r>
            <a:r>
              <a:rPr lang="en-US" dirty="0" smtClean="0">
                <a:hlinkClick r:id="rId3"/>
              </a:rPr>
              <a:t>www.hudexchange.info/resources/documents/HEARTH_ESGInterimRule&amp;ConPlanConformingAmendments.pdf</a:t>
            </a:r>
            <a:r>
              <a:rPr lang="en-US" dirty="0" smtClean="0"/>
              <a:t> </a:t>
            </a:r>
            <a:endParaRPr lang="en-US" dirty="0"/>
          </a:p>
          <a:p>
            <a:pPr lvl="1"/>
            <a:r>
              <a:rPr lang="en-US" b="1" dirty="0" smtClean="0"/>
              <a:t>State </a:t>
            </a:r>
            <a:r>
              <a:rPr lang="en-US" b="1" dirty="0"/>
              <a:t>of </a:t>
            </a:r>
            <a:r>
              <a:rPr lang="en-US" b="1" dirty="0" smtClean="0"/>
              <a:t>Wisconsin </a:t>
            </a:r>
            <a:r>
              <a:rPr lang="en-US" dirty="0" smtClean="0"/>
              <a:t>– Division of Energy, Housing, &amp; Community Resources (DEHCR) </a:t>
            </a:r>
          </a:p>
          <a:p>
            <a:pPr lvl="2"/>
            <a:r>
              <a:rPr lang="en-US" dirty="0" smtClean="0"/>
              <a:t>ETH Desk Guide and Contract - </a:t>
            </a:r>
            <a:r>
              <a:rPr lang="en-US" dirty="0" smtClean="0">
                <a:hlinkClick r:id="rId4"/>
              </a:rPr>
              <a:t>http</a:t>
            </a:r>
            <a:r>
              <a:rPr lang="en-US" dirty="0">
                <a:hlinkClick r:id="rId4"/>
              </a:rPr>
              <a:t>://doa.wi.gov/Divisions/Housing/ETH/#</a:t>
            </a:r>
            <a:r>
              <a:rPr lang="en-US" dirty="0" smtClean="0">
                <a:hlinkClick r:id="rId4"/>
              </a:rPr>
              <a:t>description</a:t>
            </a:r>
            <a:r>
              <a:rPr lang="en-US" dirty="0" smtClean="0"/>
              <a:t> </a:t>
            </a:r>
            <a:endParaRPr lang="en-US" dirty="0"/>
          </a:p>
          <a:p>
            <a:pPr lvl="1"/>
            <a:r>
              <a:rPr lang="en-US" b="1" dirty="0" smtClean="0"/>
              <a:t>WI Balance </a:t>
            </a:r>
            <a:r>
              <a:rPr lang="en-US" b="1" dirty="0"/>
              <a:t>of State CoC</a:t>
            </a:r>
            <a:r>
              <a:rPr lang="en-US" dirty="0"/>
              <a:t> (Bylaws</a:t>
            </a:r>
            <a:r>
              <a:rPr lang="en-US" dirty="0" smtClean="0"/>
              <a:t>)</a:t>
            </a:r>
          </a:p>
          <a:p>
            <a:pPr lvl="2"/>
            <a:r>
              <a:rPr lang="en-US" dirty="0" smtClean="0"/>
              <a:t>Bylaws - </a:t>
            </a:r>
            <a:r>
              <a:rPr lang="en-US" dirty="0" smtClean="0">
                <a:hlinkClick r:id="rId5"/>
              </a:rPr>
              <a:t>http</a:t>
            </a:r>
            <a:r>
              <a:rPr lang="en-US" dirty="0">
                <a:hlinkClick r:id="rId5"/>
              </a:rPr>
              <a:t>://</a:t>
            </a:r>
            <a:r>
              <a:rPr lang="en-US" dirty="0" smtClean="0">
                <a:hlinkClick r:id="rId5"/>
              </a:rPr>
              <a:t>www.wiboscoc.org/about-us.html</a:t>
            </a:r>
            <a:r>
              <a:rPr lang="en-US" dirty="0" smtClean="0"/>
              <a:t> </a:t>
            </a:r>
          </a:p>
          <a:p>
            <a:pPr lvl="2"/>
            <a:r>
              <a:rPr lang="en-US" dirty="0" smtClean="0"/>
              <a:t>Coordinated Entry Policy </a:t>
            </a:r>
            <a:r>
              <a:rPr lang="en-US" dirty="0"/>
              <a:t>- </a:t>
            </a:r>
            <a:r>
              <a:rPr lang="en-US" dirty="0">
                <a:hlinkClick r:id="rId6"/>
              </a:rPr>
              <a:t>http://</a:t>
            </a:r>
            <a:r>
              <a:rPr lang="en-US" dirty="0" smtClean="0">
                <a:hlinkClick r:id="rId6"/>
              </a:rPr>
              <a:t>www.wiboscoc.org/coordinated-entry.html</a:t>
            </a:r>
            <a:r>
              <a:rPr lang="en-US" dirty="0" smtClean="0"/>
              <a:t> </a:t>
            </a:r>
          </a:p>
          <a:p>
            <a:pPr lvl="2"/>
            <a:r>
              <a:rPr lang="en-US" dirty="0" smtClean="0"/>
              <a:t>Prioritization Policies </a:t>
            </a:r>
            <a:r>
              <a:rPr lang="en-US" dirty="0"/>
              <a:t>- </a:t>
            </a:r>
            <a:r>
              <a:rPr lang="en-US" dirty="0">
                <a:hlinkClick r:id="rId7"/>
              </a:rPr>
              <a:t>http://</a:t>
            </a:r>
            <a:r>
              <a:rPr lang="en-US" dirty="0" smtClean="0">
                <a:hlinkClick r:id="rId7"/>
              </a:rPr>
              <a:t>www.wiboscoc.org/boscoc-standards-and-policies.html</a:t>
            </a:r>
            <a:r>
              <a:rPr lang="en-US" dirty="0" smtClean="0"/>
              <a:t> </a:t>
            </a:r>
            <a:endParaRPr lang="en-US" dirty="0"/>
          </a:p>
          <a:p>
            <a:pPr marL="0" indent="0">
              <a:buNone/>
            </a:pPr>
            <a:endParaRPr lang="en-US" dirty="0" smtClean="0"/>
          </a:p>
        </p:txBody>
      </p:sp>
      <p:pic>
        <p:nvPicPr>
          <p:cNvPr id="4" name="Picture 2" descr="5B9C5A22-E598-40DE-8F12-BB38D9EA078E@corp"/>
          <p:cNvPicPr>
            <a:picLocks noChangeAspect="1" noChangeArrowheads="1"/>
          </p:cNvPicPr>
          <p:nvPr/>
        </p:nvPicPr>
        <p:blipFill>
          <a:blip r:embed="rId8"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10751157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779016"/>
          </a:xfrm>
        </p:spPr>
        <p:txBody>
          <a:bodyPr/>
          <a:lstStyle/>
          <a:p>
            <a:r>
              <a:rPr lang="en-US" b="1" dirty="0" smtClean="0"/>
              <a:t>Access to Coordinated Entry</a:t>
            </a:r>
            <a:endParaRPr lang="en-US" b="1" dirty="0"/>
          </a:p>
        </p:txBody>
      </p:sp>
      <p:sp>
        <p:nvSpPr>
          <p:cNvPr id="3" name="Content Placeholder 2"/>
          <p:cNvSpPr>
            <a:spLocks noGrp="1"/>
          </p:cNvSpPr>
          <p:nvPr>
            <p:ph idx="1"/>
          </p:nvPr>
        </p:nvSpPr>
        <p:spPr>
          <a:xfrm>
            <a:off x="1660124" y="1580225"/>
            <a:ext cx="9842899" cy="4634144"/>
          </a:xfrm>
        </p:spPr>
        <p:txBody>
          <a:bodyPr>
            <a:normAutofit fontScale="25000" lnSpcReduction="20000"/>
          </a:bodyPr>
          <a:lstStyle/>
          <a:p>
            <a:pPr indent="0">
              <a:buNone/>
            </a:pPr>
            <a:r>
              <a:rPr lang="en-US" sz="7200" dirty="0"/>
              <a:t>Because of the diversity and size of the </a:t>
            </a:r>
            <a:r>
              <a:rPr lang="en-US" sz="7200" dirty="0" smtClean="0"/>
              <a:t>WI Balance of State COC, </a:t>
            </a:r>
            <a:r>
              <a:rPr lang="en-US" sz="7200" dirty="0"/>
              <a:t>access to the Coordinated Assessment System follows a “No Wrong Door” approach. The principles of this approach are:</a:t>
            </a:r>
          </a:p>
          <a:p>
            <a:pPr lvl="1">
              <a:lnSpc>
                <a:spcPct val="120000"/>
              </a:lnSpc>
              <a:buFont typeface="Wingdings" pitchFamily="2" charset="2"/>
              <a:buChar char="§"/>
            </a:pPr>
            <a:r>
              <a:rPr lang="en-US" sz="6000" dirty="0"/>
              <a:t>A client can seek housing assistance through </a:t>
            </a:r>
            <a:r>
              <a:rPr lang="en-US" sz="6000" b="1" u="sng" dirty="0">
                <a:solidFill>
                  <a:srgbClr val="FF0000"/>
                </a:solidFill>
              </a:rPr>
              <a:t>any of the participating </a:t>
            </a:r>
            <a:r>
              <a:rPr lang="en-US" sz="6000" b="1" u="sng" dirty="0" smtClean="0">
                <a:solidFill>
                  <a:srgbClr val="FF0000"/>
                </a:solidFill>
              </a:rPr>
              <a:t>coordinated entry </a:t>
            </a:r>
            <a:r>
              <a:rPr lang="en-US" sz="6000" b="1" u="sng" dirty="0">
                <a:solidFill>
                  <a:srgbClr val="FF0000"/>
                </a:solidFill>
              </a:rPr>
              <a:t>providers</a:t>
            </a:r>
            <a:r>
              <a:rPr lang="en-US" sz="6000" dirty="0"/>
              <a:t> </a:t>
            </a:r>
            <a:r>
              <a:rPr lang="en-US" sz="6000" dirty="0" smtClean="0"/>
              <a:t>and will </a:t>
            </a:r>
            <a:r>
              <a:rPr lang="en-US" sz="6000" dirty="0"/>
              <a:t>receive integrated services.</a:t>
            </a:r>
          </a:p>
          <a:p>
            <a:pPr lvl="1">
              <a:lnSpc>
                <a:spcPct val="120000"/>
              </a:lnSpc>
              <a:buFont typeface="Wingdings" pitchFamily="2" charset="2"/>
              <a:buChar char="§"/>
            </a:pPr>
            <a:r>
              <a:rPr lang="en-US" sz="6000" dirty="0"/>
              <a:t>Clients should have </a:t>
            </a:r>
            <a:r>
              <a:rPr lang="en-US" sz="6000" b="1" u="sng" dirty="0">
                <a:solidFill>
                  <a:srgbClr val="FF0000"/>
                </a:solidFill>
              </a:rPr>
              <a:t>equal access to information and advice </a:t>
            </a:r>
            <a:r>
              <a:rPr lang="en-US" sz="6000" dirty="0"/>
              <a:t>about the housing assistance for which they are eligible in order to assist them in making informed choices about available services that best meet their needs.</a:t>
            </a:r>
          </a:p>
          <a:p>
            <a:pPr lvl="1">
              <a:lnSpc>
                <a:spcPct val="120000"/>
              </a:lnSpc>
              <a:buFont typeface="Wingdings" pitchFamily="2" charset="2"/>
              <a:buChar char="§"/>
            </a:pPr>
            <a:r>
              <a:rPr lang="en-US" sz="6000" dirty="0"/>
              <a:t>Participating providers have a responsibility to respond to the range of client needs pertaining to homelessness and housing, and act as the </a:t>
            </a:r>
            <a:r>
              <a:rPr lang="en-US" sz="6000" b="1" u="sng" dirty="0">
                <a:solidFill>
                  <a:srgbClr val="FF0000"/>
                </a:solidFill>
              </a:rPr>
              <a:t>primary contact for clients </a:t>
            </a:r>
            <a:r>
              <a:rPr lang="en-US" sz="6000" dirty="0"/>
              <a:t>who apply for assistance through their service unless or until another provider assumes that role.</a:t>
            </a:r>
          </a:p>
          <a:p>
            <a:pPr lvl="1">
              <a:lnSpc>
                <a:spcPct val="120000"/>
              </a:lnSpc>
              <a:buFont typeface="Wingdings" pitchFamily="2" charset="2"/>
              <a:buChar char="§"/>
            </a:pPr>
            <a:r>
              <a:rPr lang="en-US" sz="6000" dirty="0"/>
              <a:t>Participating providers will guide the client in applying for assistance or accessing services from another provider regardless of whether the original provider delivers the specific housing services required by a presenting client.</a:t>
            </a:r>
          </a:p>
          <a:p>
            <a:pPr lvl="1">
              <a:lnSpc>
                <a:spcPct val="120000"/>
              </a:lnSpc>
              <a:buFont typeface="Wingdings" pitchFamily="2" charset="2"/>
              <a:buChar char="§"/>
            </a:pPr>
            <a:r>
              <a:rPr lang="en-US" sz="6000" dirty="0"/>
              <a:t>Participating housing providers </a:t>
            </a:r>
            <a:r>
              <a:rPr lang="en-US" sz="6000" b="1" u="sng" dirty="0">
                <a:solidFill>
                  <a:srgbClr val="FF0000"/>
                </a:solidFill>
              </a:rPr>
              <a:t>will work collaboratively </a:t>
            </a:r>
            <a:r>
              <a:rPr lang="en-US" sz="6000" dirty="0"/>
              <a:t>to achieve responsive and streamlined access services and cooperate to use available resources to achieve the best possible housing outcomes for clients, particularly for those with high, complex or urgent needs.</a:t>
            </a: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826293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779016"/>
          </a:xfrm>
        </p:spPr>
        <p:txBody>
          <a:bodyPr/>
          <a:lstStyle/>
          <a:p>
            <a:r>
              <a:rPr lang="en-US" b="1" dirty="0" smtClean="0"/>
              <a:t>Coordinated Entry Process</a:t>
            </a:r>
            <a:endParaRPr lang="en-US" b="1" dirty="0"/>
          </a:p>
        </p:txBody>
      </p:sp>
      <p:sp>
        <p:nvSpPr>
          <p:cNvPr id="3" name="Content Placeholder 2"/>
          <p:cNvSpPr>
            <a:spLocks noGrp="1"/>
          </p:cNvSpPr>
          <p:nvPr>
            <p:ph idx="1"/>
          </p:nvPr>
        </p:nvSpPr>
        <p:spPr>
          <a:xfrm>
            <a:off x="1660124" y="1580225"/>
            <a:ext cx="9842899" cy="4208017"/>
          </a:xfrm>
        </p:spPr>
        <p:txBody>
          <a:bodyPr>
            <a:normAutofit/>
          </a:bodyPr>
          <a:lstStyle/>
          <a:p>
            <a:r>
              <a:rPr lang="en-US" dirty="0" smtClean="0"/>
              <a:t>There are 4 key elements of coordinated entry:</a:t>
            </a:r>
          </a:p>
          <a:p>
            <a:pPr lvl="1"/>
            <a:r>
              <a:rPr lang="en-US" dirty="0" smtClean="0"/>
              <a:t>Pre-Screen Form</a:t>
            </a:r>
          </a:p>
          <a:p>
            <a:pPr lvl="1"/>
            <a:r>
              <a:rPr lang="en-US" dirty="0" smtClean="0"/>
              <a:t>VI-SPDAT or VI-F-SPDAT</a:t>
            </a:r>
          </a:p>
          <a:p>
            <a:pPr lvl="1"/>
            <a:r>
              <a:rPr lang="en-US" dirty="0" smtClean="0"/>
              <a:t>Referral to Prioritization list</a:t>
            </a:r>
          </a:p>
          <a:p>
            <a:pPr lvl="1"/>
            <a:r>
              <a:rPr lang="en-US" dirty="0" smtClean="0"/>
              <a:t>Ongoing assistance</a:t>
            </a:r>
            <a:r>
              <a:rPr lang="en-US" dirty="0"/>
              <a:t> </a:t>
            </a:r>
            <a:r>
              <a:rPr lang="en-US" dirty="0" smtClean="0"/>
              <a:t>to secure housing</a:t>
            </a: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1598019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779016"/>
          </a:xfrm>
        </p:spPr>
        <p:txBody>
          <a:bodyPr/>
          <a:lstStyle/>
          <a:p>
            <a:r>
              <a:rPr lang="en-US" b="1" dirty="0" smtClean="0"/>
              <a:t>Pre-Screen Form</a:t>
            </a:r>
            <a:endParaRPr lang="en-US" b="1" dirty="0"/>
          </a:p>
        </p:txBody>
      </p:sp>
      <p:sp>
        <p:nvSpPr>
          <p:cNvPr id="3" name="Content Placeholder 2"/>
          <p:cNvSpPr>
            <a:spLocks noGrp="1"/>
          </p:cNvSpPr>
          <p:nvPr>
            <p:ph idx="1"/>
          </p:nvPr>
        </p:nvSpPr>
        <p:spPr>
          <a:xfrm>
            <a:off x="1660124" y="1580225"/>
            <a:ext cx="9842899" cy="4208017"/>
          </a:xfrm>
        </p:spPr>
        <p:txBody>
          <a:bodyPr>
            <a:normAutofit fontScale="92500" lnSpcReduction="10000"/>
          </a:bodyPr>
          <a:lstStyle/>
          <a:p>
            <a:pPr>
              <a:spcBef>
                <a:spcPts val="0"/>
              </a:spcBef>
              <a:spcAft>
                <a:spcPts val="1200"/>
              </a:spcAft>
            </a:pPr>
            <a:r>
              <a:rPr lang="en-US" sz="2000" dirty="0"/>
              <a:t>When an individual or family </a:t>
            </a:r>
            <a:r>
              <a:rPr lang="en-US" sz="2000" dirty="0" smtClean="0"/>
              <a:t>enters shelter, a Pre-Screen </a:t>
            </a:r>
            <a:r>
              <a:rPr lang="en-US" sz="2000" dirty="0"/>
              <a:t>Form is completed as an initial screen to </a:t>
            </a:r>
            <a:r>
              <a:rPr lang="en-US" sz="2000" dirty="0" smtClean="0"/>
              <a:t>establish basic eligibility and sign a consent</a:t>
            </a:r>
          </a:p>
          <a:p>
            <a:pPr lvl="1">
              <a:spcBef>
                <a:spcPts val="0"/>
              </a:spcBef>
              <a:spcAft>
                <a:spcPts val="1200"/>
              </a:spcAft>
            </a:pPr>
            <a:r>
              <a:rPr lang="en-US" dirty="0" smtClean="0">
                <a:hlinkClick r:id="rId2"/>
              </a:rPr>
              <a:t>http</a:t>
            </a:r>
            <a:r>
              <a:rPr lang="en-US" dirty="0">
                <a:hlinkClick r:id="rId2"/>
              </a:rPr>
              <a:t>://www.wiboscoc.org/uploads/3/7/2/4/37244219/balance_of_state_pre-screen_form_-_</a:t>
            </a:r>
            <a:r>
              <a:rPr lang="en-US" dirty="0" smtClean="0">
                <a:hlinkClick r:id="rId2"/>
              </a:rPr>
              <a:t>rev_3_11_16.pdf</a:t>
            </a:r>
            <a:endParaRPr lang="en-US" dirty="0" smtClean="0"/>
          </a:p>
          <a:p>
            <a:pPr>
              <a:spcBef>
                <a:spcPts val="0"/>
              </a:spcBef>
              <a:spcAft>
                <a:spcPts val="1200"/>
              </a:spcAft>
            </a:pPr>
            <a:endParaRPr lang="en-US" sz="2000" dirty="0" smtClean="0"/>
          </a:p>
          <a:p>
            <a:pPr>
              <a:spcBef>
                <a:spcPts val="0"/>
              </a:spcBef>
              <a:spcAft>
                <a:spcPts val="1200"/>
              </a:spcAft>
            </a:pPr>
            <a:r>
              <a:rPr lang="en-US" sz="2000" dirty="0" smtClean="0"/>
              <a:t>The Pre-Screen Form should be retained in the client file.</a:t>
            </a:r>
          </a:p>
          <a:p>
            <a:pPr lvl="1">
              <a:spcBef>
                <a:spcPts val="0"/>
              </a:spcBef>
              <a:spcAft>
                <a:spcPts val="1200"/>
              </a:spcAft>
            </a:pPr>
            <a:r>
              <a:rPr lang="en-US" sz="1600" dirty="0" smtClean="0"/>
              <a:t>If the client refuses to complete the Pre-Screen Form, the refusal should be documented on the form.</a:t>
            </a:r>
          </a:p>
          <a:p>
            <a:pPr>
              <a:spcBef>
                <a:spcPts val="0"/>
              </a:spcBef>
              <a:spcAft>
                <a:spcPts val="1200"/>
              </a:spcAft>
            </a:pPr>
            <a:r>
              <a:rPr lang="en-US" sz="2000" dirty="0" smtClean="0"/>
              <a:t>If </a:t>
            </a:r>
            <a:r>
              <a:rPr lang="en-US" sz="2000" dirty="0"/>
              <a:t>the individual or family </a:t>
            </a:r>
            <a:r>
              <a:rPr lang="en-US" sz="2000" dirty="0" smtClean="0"/>
              <a:t>agrees to complete the assessment, then the VI-SPDAT </a:t>
            </a:r>
            <a:r>
              <a:rPr lang="en-US" sz="2000" dirty="0"/>
              <a:t>or VI-F-SPDAT is </a:t>
            </a:r>
            <a:r>
              <a:rPr lang="en-US" sz="2000" dirty="0" smtClean="0"/>
              <a:t>completed. </a:t>
            </a:r>
          </a:p>
          <a:p>
            <a:pPr lvl="1">
              <a:spcBef>
                <a:spcPts val="0"/>
              </a:spcBef>
              <a:spcAft>
                <a:spcPts val="1200"/>
              </a:spcAft>
            </a:pPr>
            <a:r>
              <a:rPr lang="en-US" sz="1600" dirty="0"/>
              <a:t>If the client refuses to complete the VI-SPDAT, the refusal should be documented on the form.</a:t>
            </a:r>
          </a:p>
          <a:p>
            <a:pPr>
              <a:spcBef>
                <a:spcPts val="0"/>
              </a:spcBef>
              <a:spcAft>
                <a:spcPts val="1200"/>
              </a:spcAft>
            </a:pPr>
            <a:r>
              <a:rPr lang="en-US" sz="2000" dirty="0" smtClean="0"/>
              <a:t>If </a:t>
            </a:r>
            <a:r>
              <a:rPr lang="en-US" sz="2000" dirty="0"/>
              <a:t>the individual or family </a:t>
            </a:r>
            <a:r>
              <a:rPr lang="en-US" sz="2000" dirty="0" smtClean="0"/>
              <a:t>wants to be placed on the Prioritization list, a referral is made in Service Point (or if DV – Non-WISP Referral form).</a:t>
            </a:r>
            <a:endParaRPr lang="en-US" sz="2000" dirty="0"/>
          </a:p>
        </p:txBody>
      </p:sp>
      <p:pic>
        <p:nvPicPr>
          <p:cNvPr id="4" name="Picture 2" descr="5B9C5A22-E598-40DE-8F12-BB38D9EA078E@corp"/>
          <p:cNvPicPr>
            <a:picLocks noChangeAspect="1" noChangeArrowheads="1"/>
          </p:cNvPicPr>
          <p:nvPr/>
        </p:nvPicPr>
        <p:blipFill>
          <a:blip r:embed="rId3"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8166361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docProps/app.xml><?xml version="1.0" encoding="utf-8"?>
<Properties xmlns="http://schemas.openxmlformats.org/officeDocument/2006/extended-properties" xmlns:vt="http://schemas.openxmlformats.org/officeDocument/2006/docPropsVTypes">
  <Template>TM03457496[[fn=Parallax]]</Template>
  <TotalTime>1404</TotalTime>
  <Words>2002</Words>
  <Application>Microsoft Macintosh PowerPoint</Application>
  <PresentationFormat>Widescreen</PresentationFormat>
  <Paragraphs>203</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Corbel</vt:lpstr>
      <vt:lpstr>Wingdings</vt:lpstr>
      <vt:lpstr>Arial</vt:lpstr>
      <vt:lpstr>Parallax</vt:lpstr>
      <vt:lpstr> Shelter Participation in Coordinated Entry</vt:lpstr>
      <vt:lpstr>Agenda</vt:lpstr>
      <vt:lpstr>Intended Audience</vt:lpstr>
      <vt:lpstr>Coordinated Entry</vt:lpstr>
      <vt:lpstr>Coordinated Entry</vt:lpstr>
      <vt:lpstr>Requirements</vt:lpstr>
      <vt:lpstr>Access to Coordinated Entry</vt:lpstr>
      <vt:lpstr>Coordinated Entry Process</vt:lpstr>
      <vt:lpstr>Pre-Screen Form</vt:lpstr>
      <vt:lpstr>VI-SPDAT or VI-F-SPDAT</vt:lpstr>
      <vt:lpstr>Referral to Prioritization List</vt:lpstr>
      <vt:lpstr>Ongoing Assistance</vt:lpstr>
      <vt:lpstr>Role of Emergency Shelters</vt:lpstr>
      <vt:lpstr>Is there an alternative?</vt:lpstr>
      <vt:lpstr>Consequence</vt:lpstr>
      <vt:lpstr>Housing Prioritization</vt:lpstr>
      <vt:lpstr>Written Standards – Order of Priority</vt:lpstr>
      <vt:lpstr>NOTICE</vt:lpstr>
      <vt:lpstr>Community Example</vt:lpstr>
      <vt:lpstr>The Process</vt:lpstr>
      <vt:lpstr>Making It Work </vt:lpstr>
      <vt:lpstr>PowerPoint Presentation</vt:lpstr>
      <vt:lpstr>Resources</vt:lpstr>
    </vt:vector>
  </TitlesOfParts>
  <Company>Hewlett-Packard</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Carrie Poser</dc:creator>
  <cp:lastModifiedBy>Jen Schmohe</cp:lastModifiedBy>
  <cp:revision>158</cp:revision>
  <dcterms:created xsi:type="dcterms:W3CDTF">2016-03-09T20:46:20Z</dcterms:created>
  <dcterms:modified xsi:type="dcterms:W3CDTF">2020-04-18T02:38:30Z</dcterms:modified>
</cp:coreProperties>
</file>