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32"/>
  </p:notesMasterIdLst>
  <p:sldIdLst>
    <p:sldId id="257" r:id="rId2"/>
    <p:sldId id="307" r:id="rId3"/>
    <p:sldId id="382" r:id="rId4"/>
    <p:sldId id="383" r:id="rId5"/>
    <p:sldId id="319" r:id="rId6"/>
    <p:sldId id="320" r:id="rId7"/>
    <p:sldId id="324" r:id="rId8"/>
    <p:sldId id="384" r:id="rId9"/>
    <p:sldId id="344" r:id="rId10"/>
    <p:sldId id="362" r:id="rId11"/>
    <p:sldId id="380" r:id="rId12"/>
    <p:sldId id="381" r:id="rId13"/>
    <p:sldId id="363" r:id="rId14"/>
    <p:sldId id="364" r:id="rId15"/>
    <p:sldId id="374" r:id="rId16"/>
    <p:sldId id="365" r:id="rId17"/>
    <p:sldId id="369" r:id="rId18"/>
    <p:sldId id="375" r:id="rId19"/>
    <p:sldId id="385" r:id="rId20"/>
    <p:sldId id="386" r:id="rId21"/>
    <p:sldId id="387" r:id="rId22"/>
    <p:sldId id="367" r:id="rId23"/>
    <p:sldId id="406" r:id="rId24"/>
    <p:sldId id="402" r:id="rId25"/>
    <p:sldId id="389" r:id="rId26"/>
    <p:sldId id="399" r:id="rId27"/>
    <p:sldId id="400" r:id="rId28"/>
    <p:sldId id="404" r:id="rId29"/>
    <p:sldId id="408" r:id="rId30"/>
    <p:sldId id="36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25" autoAdjust="0"/>
    <p:restoredTop sz="94718"/>
  </p:normalViewPr>
  <p:slideViewPr>
    <p:cSldViewPr>
      <p:cViewPr varScale="1">
        <p:scale>
          <a:sx n="88" d="100"/>
          <a:sy n="88" d="100"/>
        </p:scale>
        <p:origin x="158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347806-F2EA-4B5A-8C79-A6630AA2C61E}" type="datetimeFigureOut">
              <a:rPr lang="en-US" smtClean="0"/>
              <a:pPr/>
              <a:t>4/17/20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0E9BD-2AF1-4D24-83C0-CFF8431B2135}" type="slidenum">
              <a:rPr lang="en-US" smtClean="0"/>
              <a:pPr/>
              <a:t>‹#›</a:t>
            </a:fld>
            <a:endParaRPr lang="en-US"/>
          </a:p>
        </p:txBody>
      </p:sp>
    </p:spTree>
    <p:extLst>
      <p:ext uri="{BB962C8B-B14F-4D97-AF65-F5344CB8AC3E}">
        <p14:creationId xmlns:p14="http://schemas.microsoft.com/office/powerpoint/2010/main" val="340082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A56CCFA-2052-46A8-BBFB-78A65103B2FE}" type="datetimeFigureOut">
              <a:rPr lang="en-US" smtClean="0"/>
              <a:pPr/>
              <a:t>4/17/20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887A5BC-D47E-48D8-81A6-41B8766E2A67}" type="slidenum">
              <a:rPr lang="en-US" smtClean="0"/>
              <a:pPr/>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610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6CCFA-2052-46A8-BBFB-78A65103B2FE}" type="datetimeFigureOut">
              <a:rPr lang="en-US" smtClean="0"/>
              <a:pPr/>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412993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6CCFA-2052-46A8-BBFB-78A65103B2FE}" type="datetimeFigureOut">
              <a:rPr lang="en-US" smtClean="0"/>
              <a:pPr/>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419411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6CCFA-2052-46A8-BBFB-78A65103B2FE}" type="datetimeFigureOut">
              <a:rPr lang="en-US" smtClean="0"/>
              <a:pPr/>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355421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6CCFA-2052-46A8-BBFB-78A65103B2FE}" type="datetimeFigureOut">
              <a:rPr lang="en-US" smtClean="0"/>
              <a:pPr/>
              <a:t>4/17/20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7A5BC-D47E-48D8-81A6-41B8766E2A67}" type="slidenum">
              <a:rPr lang="en-US" smtClean="0"/>
              <a:pPr/>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98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56CCFA-2052-46A8-BBFB-78A65103B2FE}" type="datetimeFigureOut">
              <a:rPr lang="en-US" smtClean="0"/>
              <a:pPr/>
              <a:t>4/17/20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974359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56CCFA-2052-46A8-BBFB-78A65103B2FE}" type="datetimeFigureOut">
              <a:rPr lang="en-US" smtClean="0"/>
              <a:pPr/>
              <a:t>4/17/20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241106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56CCFA-2052-46A8-BBFB-78A65103B2FE}" type="datetimeFigureOut">
              <a:rPr lang="en-US" smtClean="0"/>
              <a:pPr/>
              <a:t>4/17/20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658918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6CCFA-2052-46A8-BBFB-78A65103B2FE}" type="datetimeFigureOut">
              <a:rPr lang="en-US" smtClean="0"/>
              <a:pPr/>
              <a:t>4/17/20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128412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6CCFA-2052-46A8-BBFB-78A65103B2FE}" type="datetimeFigureOut">
              <a:rPr lang="en-US" smtClean="0"/>
              <a:pPr/>
              <a:t>4/17/20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1255737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6CCFA-2052-46A8-BBFB-78A65103B2FE}" type="datetimeFigureOut">
              <a:rPr lang="en-US" smtClean="0"/>
              <a:pPr/>
              <a:t>4/17/20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7A5BC-D47E-48D8-81A6-41B8766E2A67}" type="slidenum">
              <a:rPr lang="en-US" smtClean="0"/>
              <a:pPr/>
              <a:t>‹#›</a:t>
            </a:fld>
            <a:endParaRPr lang="en-US"/>
          </a:p>
        </p:txBody>
      </p:sp>
    </p:spTree>
    <p:extLst>
      <p:ext uri="{BB962C8B-B14F-4D97-AF65-F5344CB8AC3E}">
        <p14:creationId xmlns:p14="http://schemas.microsoft.com/office/powerpoint/2010/main" val="27966725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7A56CCFA-2052-46A8-BBFB-78A65103B2FE}" type="datetimeFigureOut">
              <a:rPr lang="en-US" smtClean="0"/>
              <a:pPr/>
              <a:t>4/17/20</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E887A5BC-D47E-48D8-81A6-41B8766E2A67}" type="slidenum">
              <a:rPr lang="en-US" smtClean="0"/>
              <a:pPr/>
              <a:t>‹#›</a:t>
            </a:fld>
            <a:endParaRPr lang="en-US"/>
          </a:p>
        </p:txBody>
      </p:sp>
    </p:spTree>
    <p:extLst>
      <p:ext uri="{BB962C8B-B14F-4D97-AF65-F5344CB8AC3E}">
        <p14:creationId xmlns:p14="http://schemas.microsoft.com/office/powerpoint/2010/main" val="3018529751"/>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boscoc.org/boscoc-standards-and-policies.html" TargetMode="External"/><Relationship Id="rId3"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hyperlink" Target="http://www.wiboscoc.org/boscoc-standards-and-policie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boscoc.org/boscoc-standards-and-policies.html" TargetMode="Externa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24120"/>
            <a:ext cx="1905000" cy="571500"/>
          </a:xfrm>
          <a:prstGeom prst="rect">
            <a:avLst/>
          </a:prstGeom>
          <a:noFill/>
          <a:ln w="9525">
            <a:noFill/>
            <a:miter lim="800000"/>
            <a:headEnd/>
            <a:tailEnd/>
          </a:ln>
        </p:spPr>
      </p:pic>
      <p:sp>
        <p:nvSpPr>
          <p:cNvPr id="4" name="Content Placeholder 3"/>
          <p:cNvSpPr>
            <a:spLocks noGrp="1"/>
          </p:cNvSpPr>
          <p:nvPr>
            <p:ph idx="1"/>
          </p:nvPr>
        </p:nvSpPr>
        <p:spPr>
          <a:xfrm>
            <a:off x="457200" y="2590800"/>
            <a:ext cx="8229600" cy="3535363"/>
          </a:xfrm>
        </p:spPr>
        <p:txBody>
          <a:bodyPr>
            <a:normAutofit/>
          </a:bodyPr>
          <a:lstStyle/>
          <a:p>
            <a:pPr algn="ctr">
              <a:spcBef>
                <a:spcPts val="0"/>
              </a:spcBef>
              <a:buNone/>
            </a:pPr>
            <a:r>
              <a:rPr lang="en-US" sz="4400" b="1" dirty="0" smtClean="0">
                <a:solidFill>
                  <a:srgbClr val="002060"/>
                </a:solidFill>
              </a:rPr>
              <a:t>Transitional Housing Prioritization &amp; Recordkeeping</a:t>
            </a:r>
            <a:endParaRPr lang="en-US" sz="4400" dirty="0"/>
          </a:p>
          <a:p>
            <a:pPr algn="ctr">
              <a:spcBef>
                <a:spcPts val="0"/>
              </a:spcBef>
              <a:buNone/>
            </a:pPr>
            <a:endParaRPr lang="en-US" sz="1600" dirty="0" smtClean="0"/>
          </a:p>
          <a:p>
            <a:pPr algn="ctr">
              <a:spcBef>
                <a:spcPts val="0"/>
              </a:spcBef>
              <a:buNone/>
            </a:pPr>
            <a:endParaRPr lang="en-US" sz="1600" dirty="0"/>
          </a:p>
          <a:p>
            <a:pPr algn="ctr">
              <a:spcBef>
                <a:spcPts val="0"/>
              </a:spcBef>
              <a:buNone/>
            </a:pPr>
            <a:r>
              <a:rPr lang="en-US" sz="1600" dirty="0" smtClean="0"/>
              <a:t>Carrie Poser</a:t>
            </a:r>
          </a:p>
          <a:p>
            <a:pPr algn="ctr">
              <a:spcBef>
                <a:spcPts val="0"/>
              </a:spcBef>
              <a:buNone/>
            </a:pPr>
            <a:r>
              <a:rPr lang="en-US" sz="1600" dirty="0" smtClean="0"/>
              <a:t>COC Coordinator</a:t>
            </a:r>
          </a:p>
          <a:p>
            <a:pPr algn="ctr">
              <a:spcBef>
                <a:spcPts val="0"/>
              </a:spcBef>
              <a:buNone/>
            </a:pPr>
            <a:r>
              <a:rPr lang="en-US" sz="1600" dirty="0" smtClean="0"/>
              <a:t>February 17, 2016</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944562"/>
          </a:xfrm>
        </p:spPr>
        <p:txBody>
          <a:bodyPr>
            <a:normAutofit/>
          </a:bodyPr>
          <a:lstStyle/>
          <a:p>
            <a:pPr algn="l"/>
            <a:r>
              <a:rPr lang="en-US" sz="3200" b="1" u="sng" dirty="0" smtClean="0">
                <a:solidFill>
                  <a:srgbClr val="002060"/>
                </a:solidFill>
              </a:rPr>
              <a:t>Summary: Order of Priority TH</a:t>
            </a:r>
            <a:endParaRPr lang="en-US" sz="3200" b="1" u="sng" dirty="0">
              <a:solidFill>
                <a:srgbClr val="002060"/>
              </a:solidFill>
            </a:endParaRPr>
          </a:p>
        </p:txBody>
      </p:sp>
      <p:sp>
        <p:nvSpPr>
          <p:cNvPr id="3" name="Content Placeholder 2"/>
          <p:cNvSpPr>
            <a:spLocks noGrp="1"/>
          </p:cNvSpPr>
          <p:nvPr>
            <p:ph idx="1"/>
          </p:nvPr>
        </p:nvSpPr>
        <p:spPr>
          <a:xfrm>
            <a:off x="609600" y="1371600"/>
            <a:ext cx="7772400" cy="5029200"/>
          </a:xfrm>
        </p:spPr>
        <p:txBody>
          <a:bodyPr>
            <a:normAutofit fontScale="77500" lnSpcReduction="20000"/>
          </a:bodyPr>
          <a:lstStyle/>
          <a:p>
            <a:pPr marL="0" indent="0">
              <a:buNone/>
            </a:pPr>
            <a:r>
              <a:rPr lang="en-US" sz="3600" dirty="0" smtClean="0">
                <a:solidFill>
                  <a:schemeClr val="tx1"/>
                </a:solidFill>
              </a:rPr>
              <a:t>1)	LH/DV </a:t>
            </a:r>
            <a:r>
              <a:rPr lang="en-US" sz="3600" dirty="0">
                <a:solidFill>
                  <a:schemeClr val="tx1"/>
                </a:solidFill>
              </a:rPr>
              <a:t>+ </a:t>
            </a:r>
            <a:r>
              <a:rPr lang="en-US" sz="3600" dirty="0" smtClean="0">
                <a:solidFill>
                  <a:schemeClr val="tx1"/>
                </a:solidFill>
              </a:rPr>
              <a:t>Disability </a:t>
            </a:r>
            <a:r>
              <a:rPr lang="en-US" sz="3600" dirty="0">
                <a:solidFill>
                  <a:schemeClr val="tx1"/>
                </a:solidFill>
              </a:rPr>
              <a:t>+ Highest </a:t>
            </a:r>
            <a:r>
              <a:rPr lang="en-US" sz="3600" dirty="0" smtClean="0">
                <a:solidFill>
                  <a:schemeClr val="tx1"/>
                </a:solidFill>
              </a:rPr>
              <a:t>Acuity Score </a:t>
            </a:r>
            <a:endParaRPr lang="en-US" sz="3600" dirty="0">
              <a:solidFill>
                <a:schemeClr val="tx1"/>
              </a:solidFill>
            </a:endParaRPr>
          </a:p>
          <a:p>
            <a:pPr marL="0" indent="0">
              <a:buNone/>
            </a:pPr>
            <a:r>
              <a:rPr lang="en-US" sz="3600" dirty="0" smtClean="0">
                <a:solidFill>
                  <a:schemeClr val="tx1"/>
                </a:solidFill>
              </a:rPr>
              <a:t>2)	LH/DV </a:t>
            </a:r>
            <a:r>
              <a:rPr lang="en-US" sz="3600" dirty="0">
                <a:solidFill>
                  <a:schemeClr val="tx1"/>
                </a:solidFill>
              </a:rPr>
              <a:t>+ Highest Acuity Score </a:t>
            </a:r>
          </a:p>
          <a:p>
            <a:pPr marL="0" indent="0">
              <a:buNone/>
            </a:pPr>
            <a:r>
              <a:rPr lang="en-US" sz="3600" dirty="0" smtClean="0">
                <a:solidFill>
                  <a:schemeClr val="tx1"/>
                </a:solidFill>
              </a:rPr>
              <a:t>3)	IH + Disability</a:t>
            </a:r>
          </a:p>
          <a:p>
            <a:pPr marL="0" indent="0">
              <a:buNone/>
            </a:pPr>
            <a:r>
              <a:rPr lang="en-US" sz="3600" dirty="0" smtClean="0">
                <a:solidFill>
                  <a:schemeClr val="tx1"/>
                </a:solidFill>
              </a:rPr>
              <a:t>4)	IH</a:t>
            </a:r>
          </a:p>
          <a:p>
            <a:pPr marL="742950" indent="-742950">
              <a:buAutoNum type="arabicParenR"/>
            </a:pPr>
            <a:endParaRPr lang="en-US" sz="3600" dirty="0">
              <a:solidFill>
                <a:schemeClr val="tx1"/>
              </a:solidFill>
            </a:endParaRPr>
          </a:p>
          <a:p>
            <a:pPr marL="0" indent="0">
              <a:buNone/>
            </a:pPr>
            <a:r>
              <a:rPr lang="en-US" sz="3600" b="1" u="sng" dirty="0" smtClean="0">
                <a:solidFill>
                  <a:schemeClr val="tx1"/>
                </a:solidFill>
              </a:rPr>
              <a:t>Rule of Thumb</a:t>
            </a:r>
          </a:p>
          <a:p>
            <a:r>
              <a:rPr lang="en-US" sz="3600" dirty="0" smtClean="0">
                <a:solidFill>
                  <a:schemeClr val="tx1"/>
                </a:solidFill>
              </a:rPr>
              <a:t>Identify Category 1 &amp; 4 first.  </a:t>
            </a:r>
          </a:p>
          <a:p>
            <a:r>
              <a:rPr lang="en-US" sz="3600" dirty="0" smtClean="0">
                <a:solidFill>
                  <a:schemeClr val="tx1"/>
                </a:solidFill>
              </a:rPr>
              <a:t>Then, identify disability vs. none.</a:t>
            </a:r>
          </a:p>
          <a:p>
            <a:r>
              <a:rPr lang="en-US" sz="3600" dirty="0" smtClean="0">
                <a:solidFill>
                  <a:schemeClr val="tx1"/>
                </a:solidFill>
              </a:rPr>
              <a:t>Then, look at acuity score.  If the score is a tie, then look at </a:t>
            </a:r>
            <a:r>
              <a:rPr lang="en-US" sz="3600" dirty="0" smtClean="0">
                <a:solidFill>
                  <a:srgbClr val="FF0000"/>
                </a:solidFill>
              </a:rPr>
              <a:t>length of homeless history</a:t>
            </a:r>
            <a:r>
              <a:rPr lang="en-US" sz="3600" dirty="0" smtClean="0">
                <a:solidFill>
                  <a:schemeClr val="tx1"/>
                </a:solidFill>
              </a:rPr>
              <a:t>.</a:t>
            </a:r>
          </a:p>
          <a:p>
            <a:r>
              <a:rPr lang="en-US" sz="3600" dirty="0" smtClean="0">
                <a:solidFill>
                  <a:schemeClr val="tx1"/>
                </a:solidFill>
              </a:rPr>
              <a:t>For those that meet Category 2, identify disability vs. none.</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4196711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990600"/>
          </a:xfrm>
        </p:spPr>
        <p:txBody>
          <a:bodyPr/>
          <a:lstStyle/>
          <a:p>
            <a:r>
              <a:rPr lang="en-US" b="1" u="sng" dirty="0">
                <a:solidFill>
                  <a:srgbClr val="002060"/>
                </a:solidFill>
              </a:rPr>
              <a:t>Impact on Coordinated Entry</a:t>
            </a:r>
            <a:endParaRPr lang="en-US" dirty="0"/>
          </a:p>
        </p:txBody>
      </p:sp>
      <p:sp>
        <p:nvSpPr>
          <p:cNvPr id="3" name="Content Placeholder 2"/>
          <p:cNvSpPr>
            <a:spLocks noGrp="1"/>
          </p:cNvSpPr>
          <p:nvPr>
            <p:ph sz="quarter" idx="1"/>
          </p:nvPr>
        </p:nvSpPr>
        <p:spPr>
          <a:xfrm>
            <a:off x="857250" y="2057399"/>
            <a:ext cx="3566160" cy="3124201"/>
          </a:xfrm>
        </p:spPr>
        <p:txBody>
          <a:bodyPr>
            <a:normAutofit/>
          </a:bodyPr>
          <a:lstStyle/>
          <a:p>
            <a:pPr marL="0" indent="0">
              <a:spcBef>
                <a:spcPts val="0"/>
              </a:spcBef>
              <a:spcAft>
                <a:spcPts val="1200"/>
              </a:spcAft>
              <a:buNone/>
            </a:pPr>
            <a:r>
              <a:rPr lang="en-US" b="1" u="sng" dirty="0" smtClean="0">
                <a:solidFill>
                  <a:schemeClr val="tx1"/>
                </a:solidFill>
              </a:rPr>
              <a:t>VI-SPDAT 2.0</a:t>
            </a:r>
          </a:p>
          <a:p>
            <a:pPr marL="0" indent="0">
              <a:spcBef>
                <a:spcPts val="0"/>
              </a:spcBef>
              <a:spcAft>
                <a:spcPts val="600"/>
              </a:spcAft>
              <a:buNone/>
            </a:pPr>
            <a:r>
              <a:rPr lang="en-US" sz="2000" i="1" dirty="0" smtClean="0">
                <a:solidFill>
                  <a:schemeClr val="tx1"/>
                </a:solidFill>
              </a:rPr>
              <a:t>No Housing Intervention</a:t>
            </a:r>
            <a:r>
              <a:rPr lang="en-US" sz="2000" i="1" dirty="0">
                <a:solidFill>
                  <a:schemeClr val="tx1"/>
                </a:solidFill>
              </a:rPr>
              <a:t> </a:t>
            </a:r>
            <a:r>
              <a:rPr lang="en-US" sz="2000" b="1" i="1" dirty="0" smtClean="0">
                <a:solidFill>
                  <a:schemeClr val="tx1"/>
                </a:solidFill>
              </a:rPr>
              <a:t>(0-3)</a:t>
            </a:r>
          </a:p>
          <a:p>
            <a:pPr marL="0" indent="0">
              <a:spcBef>
                <a:spcPts val="0"/>
              </a:spcBef>
              <a:spcAft>
                <a:spcPts val="1200"/>
              </a:spcAft>
              <a:buNone/>
            </a:pPr>
            <a:endParaRPr lang="en-US" sz="2000" i="1" dirty="0" smtClean="0">
              <a:solidFill>
                <a:schemeClr val="tx1"/>
              </a:solidFill>
            </a:endParaRPr>
          </a:p>
          <a:p>
            <a:pPr marL="0" indent="0">
              <a:spcBef>
                <a:spcPts val="0"/>
              </a:spcBef>
              <a:spcAft>
                <a:spcPts val="1200"/>
              </a:spcAft>
              <a:buNone/>
            </a:pPr>
            <a:r>
              <a:rPr lang="en-US" sz="2000" i="1" dirty="0" smtClean="0">
                <a:solidFill>
                  <a:schemeClr val="tx1"/>
                </a:solidFill>
              </a:rPr>
              <a:t>Rapid Re-Housing </a:t>
            </a:r>
            <a:r>
              <a:rPr lang="en-US" sz="2000" b="1" i="1" dirty="0" smtClean="0">
                <a:solidFill>
                  <a:schemeClr val="tx1"/>
                </a:solidFill>
              </a:rPr>
              <a:t>(4-7)</a:t>
            </a:r>
          </a:p>
          <a:p>
            <a:pPr marL="0" indent="0">
              <a:spcBef>
                <a:spcPts val="0"/>
              </a:spcBef>
              <a:spcAft>
                <a:spcPts val="1200"/>
              </a:spcAft>
              <a:buNone/>
            </a:pPr>
            <a:endParaRPr lang="en-US" sz="2000" i="1" dirty="0" smtClean="0">
              <a:solidFill>
                <a:schemeClr val="tx1"/>
              </a:solidFill>
            </a:endParaRPr>
          </a:p>
          <a:p>
            <a:pPr marL="0" indent="0">
              <a:spcBef>
                <a:spcPts val="0"/>
              </a:spcBef>
              <a:spcAft>
                <a:spcPts val="1200"/>
              </a:spcAft>
              <a:buNone/>
            </a:pPr>
            <a:r>
              <a:rPr lang="en-US" sz="2000" i="1" dirty="0" smtClean="0">
                <a:solidFill>
                  <a:schemeClr val="tx1"/>
                </a:solidFill>
              </a:rPr>
              <a:t>Transitional Housing or Permanent Supportive Housing </a:t>
            </a:r>
            <a:r>
              <a:rPr lang="en-US" sz="2000" b="1" i="1" dirty="0" smtClean="0">
                <a:solidFill>
                  <a:schemeClr val="tx1"/>
                </a:solidFill>
              </a:rPr>
              <a:t>(8+) </a:t>
            </a:r>
          </a:p>
        </p:txBody>
      </p:sp>
      <p:sp>
        <p:nvSpPr>
          <p:cNvPr id="4" name="Content Placeholder 3"/>
          <p:cNvSpPr>
            <a:spLocks noGrp="1"/>
          </p:cNvSpPr>
          <p:nvPr>
            <p:ph sz="quarter" idx="2"/>
          </p:nvPr>
        </p:nvSpPr>
        <p:spPr>
          <a:xfrm>
            <a:off x="4700709" y="2057400"/>
            <a:ext cx="3566160" cy="3352800"/>
          </a:xfrm>
        </p:spPr>
        <p:txBody>
          <a:bodyPr>
            <a:normAutofit/>
          </a:bodyPr>
          <a:lstStyle/>
          <a:p>
            <a:pPr>
              <a:spcBef>
                <a:spcPts val="0"/>
              </a:spcBef>
              <a:spcAft>
                <a:spcPts val="1200"/>
              </a:spcAft>
              <a:buNone/>
            </a:pPr>
            <a:r>
              <a:rPr lang="en-US" b="1" u="sng" dirty="0" smtClean="0">
                <a:solidFill>
                  <a:schemeClr val="tx1"/>
                </a:solidFill>
              </a:rPr>
              <a:t>VI-F-SPDAT 2.0 </a:t>
            </a:r>
            <a:endParaRPr lang="en-US" b="1" u="sng" dirty="0">
              <a:solidFill>
                <a:schemeClr val="tx1"/>
              </a:solidFill>
            </a:endParaRPr>
          </a:p>
          <a:p>
            <a:pPr>
              <a:spcBef>
                <a:spcPts val="0"/>
              </a:spcBef>
              <a:spcAft>
                <a:spcPts val="1200"/>
              </a:spcAft>
              <a:buNone/>
            </a:pPr>
            <a:r>
              <a:rPr lang="en-US" sz="2000" i="1" dirty="0" smtClean="0">
                <a:solidFill>
                  <a:schemeClr val="tx1"/>
                </a:solidFill>
              </a:rPr>
              <a:t>No Housing Intervention </a:t>
            </a:r>
            <a:r>
              <a:rPr lang="en-US" sz="2000" b="1" i="1" dirty="0" smtClean="0">
                <a:solidFill>
                  <a:schemeClr val="tx1"/>
                </a:solidFill>
              </a:rPr>
              <a:t>(0-3) </a:t>
            </a:r>
          </a:p>
          <a:p>
            <a:pPr marL="0" indent="0">
              <a:spcBef>
                <a:spcPts val="0"/>
              </a:spcBef>
              <a:spcAft>
                <a:spcPts val="1200"/>
              </a:spcAft>
              <a:buNone/>
            </a:pPr>
            <a:endParaRPr lang="en-US" sz="2000" i="1" dirty="0" smtClean="0">
              <a:solidFill>
                <a:schemeClr val="tx1"/>
              </a:solidFill>
            </a:endParaRPr>
          </a:p>
          <a:p>
            <a:pPr marL="0" indent="0">
              <a:spcBef>
                <a:spcPts val="0"/>
              </a:spcBef>
              <a:spcAft>
                <a:spcPts val="1200"/>
              </a:spcAft>
              <a:buNone/>
            </a:pPr>
            <a:r>
              <a:rPr lang="en-US" sz="2000" i="1" dirty="0" smtClean="0">
                <a:solidFill>
                  <a:schemeClr val="tx1"/>
                </a:solidFill>
              </a:rPr>
              <a:t>Rapid Re-Housing </a:t>
            </a:r>
            <a:r>
              <a:rPr lang="en-US" sz="2000" b="1" i="1" dirty="0" smtClean="0">
                <a:solidFill>
                  <a:schemeClr val="tx1"/>
                </a:solidFill>
              </a:rPr>
              <a:t>(4-8) </a:t>
            </a:r>
          </a:p>
          <a:p>
            <a:pPr marL="0" indent="0">
              <a:spcBef>
                <a:spcPts val="0"/>
              </a:spcBef>
              <a:spcAft>
                <a:spcPts val="1200"/>
              </a:spcAft>
              <a:buNone/>
            </a:pPr>
            <a:endParaRPr lang="en-US" sz="2000" i="1" dirty="0" smtClean="0">
              <a:solidFill>
                <a:schemeClr val="tx1"/>
              </a:solidFill>
            </a:endParaRPr>
          </a:p>
          <a:p>
            <a:pPr marL="0" indent="0">
              <a:spcBef>
                <a:spcPts val="0"/>
              </a:spcBef>
              <a:spcAft>
                <a:spcPts val="1200"/>
              </a:spcAft>
              <a:buNone/>
            </a:pPr>
            <a:r>
              <a:rPr lang="en-US" sz="2000" i="1" dirty="0" smtClean="0">
                <a:solidFill>
                  <a:schemeClr val="tx1"/>
                </a:solidFill>
              </a:rPr>
              <a:t>Transitional Housing or Permanent Supportive Housing </a:t>
            </a:r>
            <a:r>
              <a:rPr lang="en-US" sz="2000" b="1" i="1" dirty="0" smtClean="0">
                <a:solidFill>
                  <a:schemeClr val="tx1"/>
                </a:solidFill>
              </a:rPr>
              <a:t>(9+) </a:t>
            </a:r>
          </a:p>
        </p:txBody>
      </p:sp>
      <p:pic>
        <p:nvPicPr>
          <p:cNvPr id="5"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187335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Prioritization List &amp; Referrals</a:t>
            </a:r>
            <a:endParaRPr lang="en-US" b="1" u="sng" dirty="0"/>
          </a:p>
        </p:txBody>
      </p:sp>
      <p:sp>
        <p:nvSpPr>
          <p:cNvPr id="3" name="Content Placeholder 2"/>
          <p:cNvSpPr>
            <a:spLocks noGrp="1"/>
          </p:cNvSpPr>
          <p:nvPr>
            <p:ph sz="quarter" idx="1"/>
          </p:nvPr>
        </p:nvSpPr>
        <p:spPr/>
        <p:txBody>
          <a:bodyPr>
            <a:normAutofit/>
          </a:bodyPr>
          <a:lstStyle/>
          <a:p>
            <a:pPr indent="0" algn="ctr">
              <a:buNone/>
            </a:pPr>
            <a:r>
              <a:rPr lang="en-US" sz="2500" b="1" i="1" dirty="0">
                <a:solidFill>
                  <a:schemeClr val="tx1"/>
                </a:solidFill>
              </a:rPr>
              <a:t>It is prohibited for any HUD-funded homelessness assistance programs to serve individuals and/or families experiencing homelessness or who are at imminent risk of homelessness, without the household first going through the Coordinated Assessment System and receiving a referral to the Prioritization List.</a:t>
            </a:r>
            <a:endParaRPr lang="en-US" sz="2500" dirty="0">
              <a:solidFill>
                <a:schemeClr val="tx1"/>
              </a:solidFill>
            </a:endParaRP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242955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92162"/>
          </a:xfrm>
        </p:spPr>
        <p:txBody>
          <a:bodyPr>
            <a:normAutofit/>
          </a:bodyPr>
          <a:lstStyle/>
          <a:p>
            <a:pPr algn="l"/>
            <a:r>
              <a:rPr lang="en-US" sz="3200" b="1" u="sng" dirty="0">
                <a:solidFill>
                  <a:srgbClr val="002060"/>
                </a:solidFill>
              </a:rPr>
              <a:t>Example </a:t>
            </a:r>
            <a:r>
              <a:rPr lang="en-US" sz="3200" b="1" u="sng" dirty="0" smtClean="0">
                <a:solidFill>
                  <a:srgbClr val="002060"/>
                </a:solidFill>
              </a:rPr>
              <a:t>#1</a:t>
            </a:r>
            <a:endParaRPr lang="en-US" sz="3200" u="sng" dirty="0"/>
          </a:p>
        </p:txBody>
      </p:sp>
      <p:sp>
        <p:nvSpPr>
          <p:cNvPr id="3" name="Content Placeholder 2"/>
          <p:cNvSpPr>
            <a:spLocks noGrp="1"/>
          </p:cNvSpPr>
          <p:nvPr>
            <p:ph idx="1"/>
          </p:nvPr>
        </p:nvSpPr>
        <p:spPr>
          <a:xfrm>
            <a:off x="381000" y="1066800"/>
            <a:ext cx="8305800" cy="4800600"/>
          </a:xfrm>
        </p:spPr>
        <p:txBody>
          <a:bodyPr>
            <a:normAutofit/>
          </a:bodyPr>
          <a:lstStyle/>
          <a:p>
            <a:r>
              <a:rPr lang="en-US" dirty="0">
                <a:solidFill>
                  <a:schemeClr val="tx1"/>
                </a:solidFill>
              </a:rPr>
              <a:t>You have 1 open </a:t>
            </a:r>
            <a:r>
              <a:rPr lang="en-US" dirty="0" smtClean="0">
                <a:solidFill>
                  <a:schemeClr val="tx1"/>
                </a:solidFill>
              </a:rPr>
              <a:t>unit in </a:t>
            </a:r>
            <a:r>
              <a:rPr lang="en-US" dirty="0">
                <a:solidFill>
                  <a:schemeClr val="tx1"/>
                </a:solidFill>
              </a:rPr>
              <a:t>your </a:t>
            </a:r>
            <a:r>
              <a:rPr lang="en-US" dirty="0" smtClean="0">
                <a:solidFill>
                  <a:schemeClr val="tx1"/>
                </a:solidFill>
              </a:rPr>
              <a:t>TH program.</a:t>
            </a:r>
          </a:p>
          <a:p>
            <a:r>
              <a:rPr lang="en-US" dirty="0" smtClean="0">
                <a:solidFill>
                  <a:schemeClr val="tx1"/>
                </a:solidFill>
              </a:rPr>
              <a:t>You </a:t>
            </a:r>
            <a:r>
              <a:rPr lang="en-US" dirty="0">
                <a:solidFill>
                  <a:schemeClr val="tx1"/>
                </a:solidFill>
              </a:rPr>
              <a:t>have 4 </a:t>
            </a:r>
            <a:r>
              <a:rPr lang="en-US" dirty="0" smtClean="0">
                <a:solidFill>
                  <a:schemeClr val="tx1"/>
                </a:solidFill>
              </a:rPr>
              <a:t>single applicants:</a:t>
            </a:r>
          </a:p>
          <a:p>
            <a:endParaRPr lang="en-US" dirty="0">
              <a:solidFill>
                <a:schemeClr val="tx1"/>
              </a:solidFill>
            </a:endParaRPr>
          </a:p>
          <a:p>
            <a:pPr lvl="1"/>
            <a:r>
              <a:rPr lang="en-US" b="1" dirty="0" smtClean="0">
                <a:solidFill>
                  <a:schemeClr val="tx1"/>
                </a:solidFill>
              </a:rPr>
              <a:t>Neil:</a:t>
            </a:r>
          </a:p>
          <a:p>
            <a:pPr lvl="2"/>
            <a:r>
              <a:rPr lang="en-US" dirty="0" smtClean="0">
                <a:solidFill>
                  <a:schemeClr val="tx1"/>
                </a:solidFill>
              </a:rPr>
              <a:t>Meets category 4 definition (DV). He has </a:t>
            </a:r>
            <a:r>
              <a:rPr lang="en-US" dirty="0">
                <a:solidFill>
                  <a:schemeClr val="tx1"/>
                </a:solidFill>
              </a:rPr>
              <a:t>a disability verification for mental health</a:t>
            </a:r>
            <a:r>
              <a:rPr lang="en-US" dirty="0" smtClean="0">
                <a:solidFill>
                  <a:schemeClr val="tx1"/>
                </a:solidFill>
              </a:rPr>
              <a:t>. His VI-SPDAT score is 12.</a:t>
            </a:r>
            <a:endParaRPr lang="en-US" dirty="0">
              <a:solidFill>
                <a:schemeClr val="tx1"/>
              </a:solidFill>
            </a:endParaRPr>
          </a:p>
          <a:p>
            <a:pPr lvl="1"/>
            <a:r>
              <a:rPr lang="en-US" b="1" dirty="0" smtClean="0">
                <a:solidFill>
                  <a:schemeClr val="tx1"/>
                </a:solidFill>
              </a:rPr>
              <a:t>Mike:</a:t>
            </a:r>
          </a:p>
          <a:p>
            <a:pPr lvl="2"/>
            <a:r>
              <a:rPr lang="en-US" dirty="0" smtClean="0">
                <a:solidFill>
                  <a:schemeClr val="tx1"/>
                </a:solidFill>
              </a:rPr>
              <a:t>Has </a:t>
            </a:r>
            <a:r>
              <a:rPr lang="en-US" dirty="0">
                <a:solidFill>
                  <a:schemeClr val="tx1"/>
                </a:solidFill>
              </a:rPr>
              <a:t>been staying in a shelter for </a:t>
            </a:r>
            <a:r>
              <a:rPr lang="en-US" dirty="0" smtClean="0">
                <a:solidFill>
                  <a:schemeClr val="tx1"/>
                </a:solidFill>
              </a:rPr>
              <a:t>1 month. </a:t>
            </a:r>
            <a:r>
              <a:rPr lang="en-US" dirty="0">
                <a:solidFill>
                  <a:schemeClr val="tx1"/>
                </a:solidFill>
              </a:rPr>
              <a:t>He has a disability verification for mental health. </a:t>
            </a:r>
            <a:r>
              <a:rPr lang="en-US" dirty="0" smtClean="0">
                <a:solidFill>
                  <a:schemeClr val="tx1"/>
                </a:solidFill>
              </a:rPr>
              <a:t>His VI-SPDAT </a:t>
            </a:r>
            <a:r>
              <a:rPr lang="en-US" dirty="0">
                <a:solidFill>
                  <a:schemeClr val="tx1"/>
                </a:solidFill>
              </a:rPr>
              <a:t>score is </a:t>
            </a:r>
            <a:r>
              <a:rPr lang="en-US" dirty="0" smtClean="0">
                <a:solidFill>
                  <a:schemeClr val="tx1"/>
                </a:solidFill>
              </a:rPr>
              <a:t>15.</a:t>
            </a:r>
            <a:endParaRPr lang="en-US" dirty="0">
              <a:solidFill>
                <a:schemeClr val="tx1"/>
              </a:solidFill>
            </a:endParaRPr>
          </a:p>
          <a:p>
            <a:pPr lvl="1"/>
            <a:r>
              <a:rPr lang="en-US" b="1" dirty="0" smtClean="0">
                <a:solidFill>
                  <a:schemeClr val="tx1"/>
                </a:solidFill>
              </a:rPr>
              <a:t>Sara:</a:t>
            </a:r>
            <a:endParaRPr lang="en-US" b="1" dirty="0">
              <a:solidFill>
                <a:schemeClr val="tx1"/>
              </a:solidFill>
            </a:endParaRPr>
          </a:p>
          <a:p>
            <a:pPr lvl="2"/>
            <a:r>
              <a:rPr lang="en-US" dirty="0" smtClean="0">
                <a:solidFill>
                  <a:schemeClr val="tx1"/>
                </a:solidFill>
              </a:rPr>
              <a:t>Meets category 2 definition (IH) and is being evicted from her apartment. She has disability </a:t>
            </a:r>
            <a:r>
              <a:rPr lang="en-US" dirty="0">
                <a:solidFill>
                  <a:schemeClr val="tx1"/>
                </a:solidFill>
              </a:rPr>
              <a:t>verification signed for AODA</a:t>
            </a:r>
            <a:r>
              <a:rPr lang="en-US" dirty="0" smtClean="0">
                <a:solidFill>
                  <a:schemeClr val="tx1"/>
                </a:solidFill>
              </a:rPr>
              <a:t>. Her VI-SPDAT score is 14.</a:t>
            </a:r>
            <a:endParaRPr lang="en-US" dirty="0">
              <a:solidFill>
                <a:schemeClr val="tx1"/>
              </a:solidFill>
            </a:endParaRPr>
          </a:p>
          <a:p>
            <a:pPr lvl="1"/>
            <a:r>
              <a:rPr lang="en-US" b="1" dirty="0" smtClean="0">
                <a:solidFill>
                  <a:schemeClr val="tx1"/>
                </a:solidFill>
              </a:rPr>
              <a:t>Billy:</a:t>
            </a:r>
            <a:endParaRPr lang="en-US" b="1" dirty="0">
              <a:solidFill>
                <a:schemeClr val="tx1"/>
              </a:solidFill>
            </a:endParaRPr>
          </a:p>
          <a:p>
            <a:pPr lvl="2"/>
            <a:r>
              <a:rPr lang="en-US" dirty="0" smtClean="0">
                <a:solidFill>
                  <a:schemeClr val="tx1"/>
                </a:solidFill>
              </a:rPr>
              <a:t>Has been staying in a shelter for last 4 months. He receives SSI for mental health. His VI-SPDAT score is 13.</a:t>
            </a:r>
            <a:endParaRPr lang="en-US" dirty="0">
              <a:solidFill>
                <a:schemeClr val="tx1"/>
              </a:solidFill>
            </a:endParaRP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702392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22776113"/>
              </p:ext>
            </p:extLst>
          </p:nvPr>
        </p:nvGraphicFramePr>
        <p:xfrm>
          <a:off x="457200" y="1066800"/>
          <a:ext cx="7620001" cy="3479181"/>
        </p:xfrm>
        <a:graphic>
          <a:graphicData uri="http://schemas.openxmlformats.org/drawingml/2006/table">
            <a:tbl>
              <a:tblPr firstRow="1" bandRow="1">
                <a:tableStyleId>{5C22544A-7EE6-4342-B048-85BDC9FD1C3A}</a:tableStyleId>
              </a:tblPr>
              <a:tblGrid>
                <a:gridCol w="1143000"/>
                <a:gridCol w="1143000"/>
                <a:gridCol w="2057400"/>
                <a:gridCol w="1143000"/>
                <a:gridCol w="1041684"/>
                <a:gridCol w="1091917"/>
              </a:tblGrid>
              <a:tr h="669073">
                <a:tc>
                  <a:txBody>
                    <a:bodyPr/>
                    <a:lstStyle/>
                    <a:p>
                      <a:pPr algn="ctr"/>
                      <a:r>
                        <a:rPr lang="en-US" sz="1800" dirty="0" smtClean="0"/>
                        <a:t>NAME</a:t>
                      </a:r>
                      <a:endParaRPr lang="en-US" sz="1800" dirty="0"/>
                    </a:p>
                  </a:txBody>
                  <a:tcPr/>
                </a:tc>
                <a:tc>
                  <a:txBody>
                    <a:bodyPr/>
                    <a:lstStyle/>
                    <a:p>
                      <a:pPr algn="ctr"/>
                      <a:r>
                        <a:rPr lang="en-US" sz="1800" dirty="0" smtClean="0"/>
                        <a:t>Disability</a:t>
                      </a:r>
                      <a:endParaRPr lang="en-US" sz="1800" dirty="0"/>
                    </a:p>
                  </a:txBody>
                  <a:tcPr/>
                </a:tc>
                <a:tc>
                  <a:txBody>
                    <a:bodyPr/>
                    <a:lstStyle/>
                    <a:p>
                      <a:pPr algn="ctr"/>
                      <a:r>
                        <a:rPr lang="en-US" sz="1800" dirty="0" smtClean="0"/>
                        <a:t>Category of Homelessness</a:t>
                      </a:r>
                      <a:endParaRPr lang="en-US" sz="1800" dirty="0"/>
                    </a:p>
                  </a:txBody>
                  <a:tcPr/>
                </a:tc>
                <a:tc>
                  <a:txBody>
                    <a:bodyPr/>
                    <a:lstStyle/>
                    <a:p>
                      <a:pPr algn="ctr"/>
                      <a:r>
                        <a:rPr lang="en-US" sz="1800" dirty="0" smtClean="0"/>
                        <a:t>Length</a:t>
                      </a:r>
                      <a:endParaRPr lang="en-US" sz="1800" dirty="0"/>
                    </a:p>
                  </a:txBody>
                  <a:tcPr/>
                </a:tc>
                <a:tc>
                  <a:txBody>
                    <a:bodyPr/>
                    <a:lstStyle/>
                    <a:p>
                      <a:pPr algn="ctr"/>
                      <a:r>
                        <a:rPr lang="en-US" sz="1800" dirty="0" smtClean="0"/>
                        <a:t>VI-SPDAT</a:t>
                      </a:r>
                      <a:endParaRPr lang="en-US" sz="1800" dirty="0"/>
                    </a:p>
                  </a:txBody>
                  <a:tcPr/>
                </a:tc>
                <a:tc>
                  <a:txBody>
                    <a:bodyPr/>
                    <a:lstStyle/>
                    <a:p>
                      <a:pPr algn="ctr"/>
                      <a:r>
                        <a:rPr lang="en-US" sz="1800" dirty="0" smtClean="0"/>
                        <a:t>Priority</a:t>
                      </a:r>
                      <a:endParaRPr lang="en-US" sz="1800" dirty="0"/>
                    </a:p>
                  </a:txBody>
                  <a:tcPr/>
                </a:tc>
              </a:tr>
              <a:tr h="702527">
                <a:tc>
                  <a:txBody>
                    <a:bodyPr/>
                    <a:lstStyle/>
                    <a:p>
                      <a:pPr algn="ctr"/>
                      <a:r>
                        <a:rPr lang="en-US" sz="1800" dirty="0" smtClean="0"/>
                        <a:t>Neil</a:t>
                      </a:r>
                      <a:endParaRPr lang="en-US" sz="1800" dirty="0"/>
                    </a:p>
                  </a:txBody>
                  <a:tcPr/>
                </a:tc>
                <a:tc>
                  <a:txBody>
                    <a:bodyPr/>
                    <a:lstStyle/>
                    <a:p>
                      <a:pPr algn="ctr"/>
                      <a:r>
                        <a:rPr lang="en-US" sz="1800" dirty="0" smtClean="0"/>
                        <a:t>yes</a:t>
                      </a:r>
                      <a:endParaRPr lang="en-US" sz="1800" dirty="0"/>
                    </a:p>
                  </a:txBody>
                  <a:tcPr/>
                </a:tc>
                <a:tc>
                  <a:txBody>
                    <a:bodyPr/>
                    <a:lstStyle/>
                    <a:p>
                      <a:pPr algn="ctr"/>
                      <a:r>
                        <a:rPr lang="en-US" sz="1800" dirty="0" smtClean="0"/>
                        <a:t>4 (DV)</a:t>
                      </a:r>
                      <a:endParaRPr lang="en-US" sz="1800" dirty="0"/>
                    </a:p>
                  </a:txBody>
                  <a:tcPr/>
                </a:tc>
                <a:tc>
                  <a:txBody>
                    <a:bodyPr/>
                    <a:lstStyle/>
                    <a:p>
                      <a:pPr algn="ctr"/>
                      <a:r>
                        <a:rPr lang="en-US" sz="1800" dirty="0" smtClean="0"/>
                        <a:t>n/a</a:t>
                      </a:r>
                      <a:endParaRPr lang="en-US" sz="1800" dirty="0"/>
                    </a:p>
                  </a:txBody>
                  <a:tcPr/>
                </a:tc>
                <a:tc>
                  <a:txBody>
                    <a:bodyPr/>
                    <a:lstStyle/>
                    <a:p>
                      <a:pPr algn="ctr"/>
                      <a:r>
                        <a:rPr lang="en-US" sz="1800" dirty="0" smtClean="0"/>
                        <a:t>12</a:t>
                      </a:r>
                      <a:endParaRPr lang="en-US" sz="1800" dirty="0"/>
                    </a:p>
                  </a:txBody>
                  <a:tcPr/>
                </a:tc>
                <a:tc>
                  <a:txBody>
                    <a:bodyPr/>
                    <a:lstStyle/>
                    <a:p>
                      <a:pPr algn="ctr"/>
                      <a:endParaRPr lang="en-US" sz="1800" dirty="0"/>
                    </a:p>
                  </a:txBody>
                  <a:tcPr/>
                </a:tc>
              </a:tr>
              <a:tr h="702527">
                <a:tc>
                  <a:txBody>
                    <a:bodyPr/>
                    <a:lstStyle/>
                    <a:p>
                      <a:pPr algn="ctr"/>
                      <a:r>
                        <a:rPr lang="en-US" sz="1800" dirty="0" smtClean="0"/>
                        <a:t>Mike</a:t>
                      </a:r>
                      <a:endParaRPr lang="en-US" sz="1800" dirty="0"/>
                    </a:p>
                  </a:txBody>
                  <a:tcPr/>
                </a:tc>
                <a:tc>
                  <a:txBody>
                    <a:bodyPr/>
                    <a:lstStyle/>
                    <a:p>
                      <a:pPr algn="ctr"/>
                      <a:r>
                        <a:rPr lang="en-US" sz="1800" dirty="0" smtClean="0"/>
                        <a:t>yes</a:t>
                      </a:r>
                      <a:endParaRPr lang="en-US" sz="1800" dirty="0"/>
                    </a:p>
                  </a:txBody>
                  <a:tcPr/>
                </a:tc>
                <a:tc>
                  <a:txBody>
                    <a:bodyPr/>
                    <a:lstStyle/>
                    <a:p>
                      <a:pPr algn="ctr"/>
                      <a:r>
                        <a:rPr lang="en-US" sz="1800" dirty="0" smtClean="0"/>
                        <a:t>1 (shelter)</a:t>
                      </a:r>
                      <a:endParaRPr lang="en-US" sz="1800" dirty="0"/>
                    </a:p>
                  </a:txBody>
                  <a:tcPr/>
                </a:tc>
                <a:tc>
                  <a:txBody>
                    <a:bodyPr/>
                    <a:lstStyle/>
                    <a:p>
                      <a:pPr algn="ctr"/>
                      <a:r>
                        <a:rPr lang="en-US" sz="1800" dirty="0" smtClean="0"/>
                        <a:t>1 months</a:t>
                      </a:r>
                      <a:endParaRPr lang="en-US" sz="1800" dirty="0"/>
                    </a:p>
                  </a:txBody>
                  <a:tcPr/>
                </a:tc>
                <a:tc>
                  <a:txBody>
                    <a:bodyPr/>
                    <a:lstStyle/>
                    <a:p>
                      <a:pPr algn="ctr"/>
                      <a:r>
                        <a:rPr lang="en-US" sz="1800" dirty="0" smtClean="0"/>
                        <a:t>15</a:t>
                      </a:r>
                      <a:endParaRPr lang="en-US" sz="1800" dirty="0"/>
                    </a:p>
                  </a:txBody>
                  <a:tcPr/>
                </a:tc>
                <a:tc>
                  <a:txBody>
                    <a:bodyPr/>
                    <a:lstStyle/>
                    <a:p>
                      <a:pPr algn="ctr"/>
                      <a:endParaRPr lang="en-US" sz="1800" dirty="0"/>
                    </a:p>
                  </a:txBody>
                  <a:tcPr/>
                </a:tc>
              </a:tr>
              <a:tr h="702527">
                <a:tc>
                  <a:txBody>
                    <a:bodyPr/>
                    <a:lstStyle/>
                    <a:p>
                      <a:pPr algn="ctr"/>
                      <a:r>
                        <a:rPr lang="en-US" sz="1800" dirty="0" smtClean="0"/>
                        <a:t>Sara</a:t>
                      </a:r>
                      <a:endParaRPr lang="en-US" sz="1800" dirty="0"/>
                    </a:p>
                  </a:txBody>
                  <a:tcPr/>
                </a:tc>
                <a:tc>
                  <a:txBody>
                    <a:bodyPr/>
                    <a:lstStyle/>
                    <a:p>
                      <a:pPr algn="ctr"/>
                      <a:r>
                        <a:rPr lang="en-US" sz="1800" smtClean="0"/>
                        <a:t>yes</a:t>
                      </a:r>
                      <a:endParaRPr lang="en-US" sz="1800" dirty="0"/>
                    </a:p>
                  </a:txBody>
                  <a:tcPr/>
                </a:tc>
                <a:tc>
                  <a:txBody>
                    <a:bodyPr/>
                    <a:lstStyle/>
                    <a:p>
                      <a:pPr algn="ctr"/>
                      <a:r>
                        <a:rPr lang="en-US" sz="1800" dirty="0" smtClean="0"/>
                        <a:t>2</a:t>
                      </a:r>
                      <a:endParaRPr lang="en-US" sz="1800" dirty="0"/>
                    </a:p>
                  </a:txBody>
                  <a:tcPr/>
                </a:tc>
                <a:tc>
                  <a:txBody>
                    <a:bodyPr/>
                    <a:lstStyle/>
                    <a:p>
                      <a:pPr algn="ctr"/>
                      <a:r>
                        <a:rPr lang="en-US" sz="1800" dirty="0" smtClean="0"/>
                        <a:t>n/a</a:t>
                      </a:r>
                      <a:endParaRPr lang="en-US" sz="1800" dirty="0"/>
                    </a:p>
                  </a:txBody>
                  <a:tcPr/>
                </a:tc>
                <a:tc>
                  <a:txBody>
                    <a:bodyPr/>
                    <a:lstStyle/>
                    <a:p>
                      <a:pPr algn="ctr"/>
                      <a:r>
                        <a:rPr lang="en-US" sz="1800" dirty="0" smtClean="0"/>
                        <a:t>14</a:t>
                      </a:r>
                      <a:endParaRPr lang="en-US" sz="1800" dirty="0"/>
                    </a:p>
                  </a:txBody>
                  <a:tcPr/>
                </a:tc>
                <a:tc>
                  <a:txBody>
                    <a:bodyPr/>
                    <a:lstStyle/>
                    <a:p>
                      <a:pPr algn="ctr"/>
                      <a:endParaRPr lang="en-US" sz="1800" dirty="0"/>
                    </a:p>
                  </a:txBody>
                  <a:tcPr/>
                </a:tc>
              </a:tr>
              <a:tr h="702527">
                <a:tc>
                  <a:txBody>
                    <a:bodyPr/>
                    <a:lstStyle/>
                    <a:p>
                      <a:pPr algn="ctr"/>
                      <a:r>
                        <a:rPr lang="en-US" sz="1800" dirty="0" smtClean="0"/>
                        <a:t>Billy</a:t>
                      </a:r>
                      <a:endParaRPr lang="en-US" sz="1800" dirty="0"/>
                    </a:p>
                  </a:txBody>
                  <a:tcPr/>
                </a:tc>
                <a:tc>
                  <a:txBody>
                    <a:bodyPr/>
                    <a:lstStyle/>
                    <a:p>
                      <a:pPr algn="ctr"/>
                      <a:r>
                        <a:rPr lang="en-US" sz="1800" dirty="0" smtClean="0"/>
                        <a:t>yes</a:t>
                      </a:r>
                      <a:endParaRPr lang="en-US" sz="1800" dirty="0"/>
                    </a:p>
                  </a:txBody>
                  <a:tcPr/>
                </a:tc>
                <a:tc>
                  <a:txBody>
                    <a:bodyPr/>
                    <a:lstStyle/>
                    <a:p>
                      <a:pPr algn="ctr"/>
                      <a:r>
                        <a:rPr lang="en-US" sz="1800" dirty="0" smtClean="0"/>
                        <a:t>1 (shelter)</a:t>
                      </a:r>
                      <a:endParaRPr lang="en-US" sz="1800" dirty="0"/>
                    </a:p>
                  </a:txBody>
                  <a:tcPr/>
                </a:tc>
                <a:tc>
                  <a:txBody>
                    <a:bodyPr/>
                    <a:lstStyle/>
                    <a:p>
                      <a:pPr algn="ctr"/>
                      <a:r>
                        <a:rPr lang="en-US" sz="1800" dirty="0" smtClean="0"/>
                        <a:t>4 month</a:t>
                      </a:r>
                      <a:endParaRPr lang="en-US" sz="1800" dirty="0"/>
                    </a:p>
                  </a:txBody>
                  <a:tcPr/>
                </a:tc>
                <a:tc>
                  <a:txBody>
                    <a:bodyPr/>
                    <a:lstStyle/>
                    <a:p>
                      <a:pPr algn="ctr"/>
                      <a:r>
                        <a:rPr lang="en-US" sz="1800" dirty="0" smtClean="0"/>
                        <a:t>13</a:t>
                      </a:r>
                      <a:endParaRPr lang="en-US" sz="1800" dirty="0"/>
                    </a:p>
                  </a:txBody>
                  <a:tcPr/>
                </a:tc>
                <a:tc>
                  <a:txBody>
                    <a:bodyPr/>
                    <a:lstStyle/>
                    <a:p>
                      <a:pPr algn="ctr"/>
                      <a:endParaRPr lang="en-US" sz="1800"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638416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76481577"/>
              </p:ext>
            </p:extLst>
          </p:nvPr>
        </p:nvGraphicFramePr>
        <p:xfrm>
          <a:off x="457200" y="1066800"/>
          <a:ext cx="7620001" cy="2971800"/>
        </p:xfrm>
        <a:graphic>
          <a:graphicData uri="http://schemas.openxmlformats.org/drawingml/2006/table">
            <a:tbl>
              <a:tblPr firstRow="1" bandRow="1">
                <a:tableStyleId>{5C22544A-7EE6-4342-B048-85BDC9FD1C3A}</a:tableStyleId>
              </a:tblPr>
              <a:tblGrid>
                <a:gridCol w="1245428"/>
                <a:gridCol w="1418405"/>
                <a:gridCol w="1404393"/>
                <a:gridCol w="1418174"/>
                <a:gridCol w="1041684"/>
                <a:gridCol w="1091917"/>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Category of Homelessness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Neil</a:t>
                      </a:r>
                      <a:endParaRPr lang="en-US" dirty="0"/>
                    </a:p>
                  </a:txBody>
                  <a:tcPr/>
                </a:tc>
                <a:tc>
                  <a:txBody>
                    <a:bodyPr/>
                    <a:lstStyle/>
                    <a:p>
                      <a:pPr algn="ctr"/>
                      <a:r>
                        <a:rPr lang="en-US" dirty="0" smtClean="0"/>
                        <a:t>yes</a:t>
                      </a:r>
                      <a:endParaRPr lang="en-US" dirty="0"/>
                    </a:p>
                  </a:txBody>
                  <a:tcPr/>
                </a:tc>
                <a:tc>
                  <a:txBody>
                    <a:bodyPr/>
                    <a:lstStyle/>
                    <a:p>
                      <a:pPr algn="ctr"/>
                      <a:r>
                        <a:rPr lang="en-US" dirty="0" smtClean="0"/>
                        <a:t>No – </a:t>
                      </a:r>
                    </a:p>
                    <a:p>
                      <a:pPr algn="ctr"/>
                      <a:r>
                        <a:rPr lang="en-US" dirty="0" smtClean="0"/>
                        <a:t>DV (yes)</a:t>
                      </a:r>
                      <a:endParaRPr lang="en-US" dirty="0"/>
                    </a:p>
                  </a:txBody>
                  <a:tcPr/>
                </a:tc>
                <a:tc>
                  <a:txBody>
                    <a:bodyPr/>
                    <a:lstStyle/>
                    <a:p>
                      <a:pPr algn="ctr"/>
                      <a:r>
                        <a:rPr lang="en-US" dirty="0" smtClean="0"/>
                        <a:t>n/a</a:t>
                      </a:r>
                      <a:endParaRPr lang="en-US" dirty="0"/>
                    </a:p>
                  </a:txBody>
                  <a:tcPr/>
                </a:tc>
                <a:tc>
                  <a:txBody>
                    <a:bodyPr/>
                    <a:lstStyle/>
                    <a:p>
                      <a:pPr algn="ctr"/>
                      <a:r>
                        <a:rPr lang="en-US" dirty="0" smtClean="0"/>
                        <a:t>12</a:t>
                      </a:r>
                      <a:endParaRPr lang="en-US" dirty="0"/>
                    </a:p>
                  </a:txBody>
                  <a:tcPr/>
                </a:tc>
                <a:tc>
                  <a:txBody>
                    <a:bodyPr/>
                    <a:lstStyle/>
                    <a:p>
                      <a:pPr algn="ctr"/>
                      <a:r>
                        <a:rPr lang="en-US" dirty="0" smtClean="0"/>
                        <a:t>3</a:t>
                      </a:r>
                      <a:endParaRPr lang="en-US" dirty="0"/>
                    </a:p>
                  </a:txBody>
                  <a:tcPr/>
                </a:tc>
              </a:tr>
              <a:tr h="457200">
                <a:tc>
                  <a:txBody>
                    <a:bodyPr/>
                    <a:lstStyle/>
                    <a:p>
                      <a:pPr algn="ctr"/>
                      <a:r>
                        <a:rPr lang="en-US" b="1" dirty="0" smtClean="0">
                          <a:solidFill>
                            <a:srgbClr val="7030A0"/>
                          </a:solidFill>
                        </a:rPr>
                        <a:t>Mike</a:t>
                      </a:r>
                      <a:endParaRPr lang="en-US" b="1" dirty="0">
                        <a:solidFill>
                          <a:srgbClr val="7030A0"/>
                        </a:solidFill>
                      </a:endParaRPr>
                    </a:p>
                  </a:txBody>
                  <a:tcPr/>
                </a:tc>
                <a:tc>
                  <a:txBody>
                    <a:bodyPr/>
                    <a:lstStyle/>
                    <a:p>
                      <a:pPr algn="ctr"/>
                      <a:r>
                        <a:rPr lang="en-US" b="1" dirty="0" smtClean="0">
                          <a:solidFill>
                            <a:srgbClr val="7030A0"/>
                          </a:solidFill>
                        </a:rPr>
                        <a:t>yes</a:t>
                      </a:r>
                      <a:endParaRPr lang="en-US" b="1" dirty="0">
                        <a:solidFill>
                          <a:srgbClr val="7030A0"/>
                        </a:solidFill>
                      </a:endParaRPr>
                    </a:p>
                  </a:txBody>
                  <a:tcPr/>
                </a:tc>
                <a:tc>
                  <a:txBody>
                    <a:bodyPr/>
                    <a:lstStyle/>
                    <a:p>
                      <a:pPr algn="ctr"/>
                      <a:r>
                        <a:rPr lang="en-US" b="1" dirty="0" smtClean="0">
                          <a:solidFill>
                            <a:srgbClr val="7030A0"/>
                          </a:solidFill>
                        </a:rPr>
                        <a:t>Yes – shelter</a:t>
                      </a:r>
                      <a:endParaRPr lang="en-US" b="1" dirty="0">
                        <a:solidFill>
                          <a:srgbClr val="7030A0"/>
                        </a:solidFill>
                      </a:endParaRPr>
                    </a:p>
                  </a:txBody>
                  <a:tcPr/>
                </a:tc>
                <a:tc>
                  <a:txBody>
                    <a:bodyPr/>
                    <a:lstStyle/>
                    <a:p>
                      <a:pPr algn="ctr"/>
                      <a:r>
                        <a:rPr lang="en-US" b="1" dirty="0" smtClean="0">
                          <a:solidFill>
                            <a:srgbClr val="7030A0"/>
                          </a:solidFill>
                        </a:rPr>
                        <a:t>1 months</a:t>
                      </a:r>
                      <a:endParaRPr lang="en-US" b="1" dirty="0">
                        <a:solidFill>
                          <a:srgbClr val="7030A0"/>
                        </a:solidFill>
                      </a:endParaRPr>
                    </a:p>
                  </a:txBody>
                  <a:tcPr/>
                </a:tc>
                <a:tc>
                  <a:txBody>
                    <a:bodyPr/>
                    <a:lstStyle/>
                    <a:p>
                      <a:pPr algn="ctr"/>
                      <a:r>
                        <a:rPr lang="en-US" b="1" dirty="0" smtClean="0">
                          <a:solidFill>
                            <a:srgbClr val="7030A0"/>
                          </a:solidFill>
                        </a:rPr>
                        <a:t>15</a:t>
                      </a:r>
                      <a:endParaRPr lang="en-US" b="1" dirty="0">
                        <a:solidFill>
                          <a:srgbClr val="7030A0"/>
                        </a:solidFill>
                      </a:endParaRPr>
                    </a:p>
                  </a:txBody>
                  <a:tcPr/>
                </a:tc>
                <a:tc>
                  <a:txBody>
                    <a:bodyPr/>
                    <a:lstStyle/>
                    <a:p>
                      <a:pPr algn="ctr"/>
                      <a:r>
                        <a:rPr lang="en-US" b="1" dirty="0" smtClean="0">
                          <a:solidFill>
                            <a:srgbClr val="7030A0"/>
                          </a:solidFill>
                        </a:rPr>
                        <a:t>1</a:t>
                      </a:r>
                      <a:endParaRPr lang="en-US" b="1" dirty="0">
                        <a:solidFill>
                          <a:srgbClr val="7030A0"/>
                        </a:solidFill>
                      </a:endParaRPr>
                    </a:p>
                  </a:txBody>
                  <a:tcPr/>
                </a:tc>
              </a:tr>
              <a:tr h="702527">
                <a:tc>
                  <a:txBody>
                    <a:bodyPr/>
                    <a:lstStyle/>
                    <a:p>
                      <a:pPr algn="ctr"/>
                      <a:r>
                        <a:rPr lang="en-US" dirty="0" smtClean="0"/>
                        <a:t>Sara</a:t>
                      </a:r>
                      <a:endParaRPr lang="en-US" dirty="0"/>
                    </a:p>
                  </a:txBody>
                  <a:tcPr/>
                </a:tc>
                <a:tc>
                  <a:txBody>
                    <a:bodyPr/>
                    <a:lstStyle/>
                    <a:p>
                      <a:pPr algn="ctr"/>
                      <a:r>
                        <a:rPr lang="en-US" smtClean="0"/>
                        <a:t>yes</a:t>
                      </a:r>
                      <a:endParaRPr lang="en-US" dirty="0"/>
                    </a:p>
                  </a:txBody>
                  <a:tcPr/>
                </a:tc>
                <a:tc>
                  <a:txBody>
                    <a:bodyPr/>
                    <a:lstStyle/>
                    <a:p>
                      <a:pPr algn="ctr"/>
                      <a:r>
                        <a:rPr lang="en-US" dirty="0" smtClean="0"/>
                        <a:t>No – </a:t>
                      </a:r>
                    </a:p>
                    <a:p>
                      <a:pPr algn="ctr"/>
                      <a:r>
                        <a:rPr lang="en-US" dirty="0" smtClean="0"/>
                        <a:t>IH (yes)</a:t>
                      </a:r>
                      <a:endParaRPr lang="en-US" dirty="0"/>
                    </a:p>
                  </a:txBody>
                  <a:tcPr/>
                </a:tc>
                <a:tc>
                  <a:txBody>
                    <a:bodyPr/>
                    <a:lstStyle/>
                    <a:p>
                      <a:pPr algn="ctr"/>
                      <a:r>
                        <a:rPr lang="en-US" dirty="0" smtClean="0"/>
                        <a:t>n/a</a:t>
                      </a:r>
                      <a:endParaRPr lang="en-US" dirty="0"/>
                    </a:p>
                  </a:txBody>
                  <a:tcPr/>
                </a:tc>
                <a:tc>
                  <a:txBody>
                    <a:bodyPr/>
                    <a:lstStyle/>
                    <a:p>
                      <a:pPr algn="ctr"/>
                      <a:r>
                        <a:rPr lang="en-US" dirty="0" smtClean="0"/>
                        <a:t>14</a:t>
                      </a:r>
                      <a:endParaRPr lang="en-US" dirty="0"/>
                    </a:p>
                  </a:txBody>
                  <a:tcPr/>
                </a:tc>
                <a:tc>
                  <a:txBody>
                    <a:bodyPr/>
                    <a:lstStyle/>
                    <a:p>
                      <a:pPr algn="ctr"/>
                      <a:r>
                        <a:rPr lang="en-US" dirty="0" smtClean="0"/>
                        <a:t>4</a:t>
                      </a:r>
                      <a:endParaRPr lang="en-US" dirty="0"/>
                    </a:p>
                  </a:txBody>
                  <a:tcPr/>
                </a:tc>
              </a:tr>
              <a:tr h="440473">
                <a:tc>
                  <a:txBody>
                    <a:bodyPr/>
                    <a:lstStyle/>
                    <a:p>
                      <a:pPr algn="ctr"/>
                      <a:r>
                        <a:rPr lang="en-US" dirty="0" smtClean="0"/>
                        <a:t>Billy</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 – shelter</a:t>
                      </a:r>
                      <a:endParaRPr lang="en-US" dirty="0"/>
                    </a:p>
                  </a:txBody>
                  <a:tcPr/>
                </a:tc>
                <a:tc>
                  <a:txBody>
                    <a:bodyPr/>
                    <a:lstStyle/>
                    <a:p>
                      <a:pPr algn="ctr"/>
                      <a:r>
                        <a:rPr lang="en-US" dirty="0" smtClean="0"/>
                        <a:t>4 month</a:t>
                      </a:r>
                      <a:endParaRPr lang="en-US" dirty="0"/>
                    </a:p>
                  </a:txBody>
                  <a:tcPr/>
                </a:tc>
                <a:tc>
                  <a:txBody>
                    <a:bodyPr/>
                    <a:lstStyle/>
                    <a:p>
                      <a:pPr algn="ctr"/>
                      <a:r>
                        <a:rPr lang="en-US" dirty="0" smtClean="0"/>
                        <a:t>13</a:t>
                      </a:r>
                      <a:endParaRPr lang="en-US" dirty="0"/>
                    </a:p>
                  </a:txBody>
                  <a:tcPr/>
                </a:tc>
                <a:tc>
                  <a:txBody>
                    <a:bodyPr/>
                    <a:lstStyle/>
                    <a:p>
                      <a:pPr algn="ctr"/>
                      <a:r>
                        <a:rPr lang="en-US" dirty="0" smtClean="0"/>
                        <a:t>2</a:t>
                      </a: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457199" y="327997"/>
            <a:ext cx="6007231" cy="369332"/>
          </a:xfrm>
          <a:prstGeom prst="rect">
            <a:avLst/>
          </a:prstGeom>
          <a:noFill/>
        </p:spPr>
        <p:txBody>
          <a:bodyPr wrap="square" rtlCol="0">
            <a:spAutoFit/>
          </a:bodyPr>
          <a:lstStyle/>
          <a:p>
            <a:r>
              <a:rPr lang="en-US" b="1" u="sng" dirty="0" smtClean="0">
                <a:solidFill>
                  <a:srgbClr val="002060"/>
                </a:solidFill>
              </a:rPr>
              <a:t>Example #1: Answers &amp; Explanation</a:t>
            </a:r>
            <a:endParaRPr lang="en-US" b="1" u="sng" dirty="0">
              <a:solidFill>
                <a:srgbClr val="002060"/>
              </a:solidFill>
            </a:endParaRPr>
          </a:p>
        </p:txBody>
      </p:sp>
      <p:sp>
        <p:nvSpPr>
          <p:cNvPr id="3" name="TextBox 2"/>
          <p:cNvSpPr txBox="1"/>
          <p:nvPr/>
        </p:nvSpPr>
        <p:spPr>
          <a:xfrm>
            <a:off x="344864" y="4191000"/>
            <a:ext cx="8458200" cy="2031325"/>
          </a:xfrm>
          <a:prstGeom prst="rect">
            <a:avLst/>
          </a:prstGeom>
          <a:noFill/>
        </p:spPr>
        <p:txBody>
          <a:bodyPr wrap="square" rtlCol="0">
            <a:spAutoFit/>
          </a:bodyPr>
          <a:lstStyle/>
          <a:p>
            <a:r>
              <a:rPr lang="en-US" dirty="0" smtClean="0"/>
              <a:t>First, identify those that meet Category 1 or 4. In this case, all of them except Sara do.</a:t>
            </a:r>
          </a:p>
          <a:p>
            <a:endParaRPr lang="en-US" dirty="0" smtClean="0"/>
          </a:p>
          <a:p>
            <a:r>
              <a:rPr lang="en-US" dirty="0" smtClean="0"/>
              <a:t>Then, look at disability vs. none.  In this case, they all have one.</a:t>
            </a:r>
          </a:p>
          <a:p>
            <a:endParaRPr lang="en-US" dirty="0" smtClean="0"/>
          </a:p>
          <a:p>
            <a:r>
              <a:rPr lang="en-US" dirty="0" smtClean="0"/>
              <a:t>Then, look at acuity scores.  </a:t>
            </a:r>
          </a:p>
          <a:p>
            <a:endParaRPr lang="en-US" dirty="0" smtClean="0"/>
          </a:p>
          <a:p>
            <a:r>
              <a:rPr lang="en-US" dirty="0" smtClean="0"/>
              <a:t>Neil (VI-SPDAT 12) vs. </a:t>
            </a:r>
            <a:r>
              <a:rPr lang="en-US" dirty="0" smtClean="0">
                <a:solidFill>
                  <a:srgbClr val="FF0000"/>
                </a:solidFill>
              </a:rPr>
              <a:t>Mike (VI-SPDAT 15) </a:t>
            </a:r>
            <a:r>
              <a:rPr lang="en-US" dirty="0" smtClean="0"/>
              <a:t>vs. Billy (VI-SPDAT 13)</a:t>
            </a:r>
            <a:endParaRPr lang="en-US" dirty="0"/>
          </a:p>
        </p:txBody>
      </p:sp>
    </p:spTree>
    <p:extLst>
      <p:ext uri="{BB962C8B-B14F-4D97-AF65-F5344CB8AC3E}">
        <p14:creationId xmlns:p14="http://schemas.microsoft.com/office/powerpoint/2010/main" val="1041009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92162"/>
          </a:xfrm>
        </p:spPr>
        <p:txBody>
          <a:bodyPr>
            <a:normAutofit/>
          </a:bodyPr>
          <a:lstStyle/>
          <a:p>
            <a:pPr algn="l"/>
            <a:r>
              <a:rPr lang="en-US" sz="3200" b="1" u="sng" dirty="0">
                <a:solidFill>
                  <a:srgbClr val="002060"/>
                </a:solidFill>
              </a:rPr>
              <a:t>Example </a:t>
            </a:r>
            <a:r>
              <a:rPr lang="en-US" sz="3200" b="1" u="sng" dirty="0" smtClean="0">
                <a:solidFill>
                  <a:srgbClr val="002060"/>
                </a:solidFill>
              </a:rPr>
              <a:t>#2</a:t>
            </a:r>
            <a:endParaRPr lang="en-US" sz="3200" u="sng" dirty="0"/>
          </a:p>
        </p:txBody>
      </p:sp>
      <p:sp>
        <p:nvSpPr>
          <p:cNvPr id="3" name="Content Placeholder 2"/>
          <p:cNvSpPr>
            <a:spLocks noGrp="1"/>
          </p:cNvSpPr>
          <p:nvPr>
            <p:ph idx="1"/>
          </p:nvPr>
        </p:nvSpPr>
        <p:spPr>
          <a:xfrm>
            <a:off x="381000" y="1066800"/>
            <a:ext cx="8305800" cy="4191000"/>
          </a:xfrm>
        </p:spPr>
        <p:txBody>
          <a:bodyPr>
            <a:normAutofit lnSpcReduction="10000"/>
          </a:bodyPr>
          <a:lstStyle/>
          <a:p>
            <a:r>
              <a:rPr lang="en-US" dirty="0">
                <a:solidFill>
                  <a:schemeClr val="tx1"/>
                </a:solidFill>
              </a:rPr>
              <a:t>You have 1 open </a:t>
            </a:r>
            <a:r>
              <a:rPr lang="en-US" dirty="0" smtClean="0">
                <a:solidFill>
                  <a:schemeClr val="tx1"/>
                </a:solidFill>
              </a:rPr>
              <a:t>unit </a:t>
            </a:r>
            <a:r>
              <a:rPr lang="en-US" dirty="0">
                <a:solidFill>
                  <a:schemeClr val="tx1"/>
                </a:solidFill>
              </a:rPr>
              <a:t>in your TH program.</a:t>
            </a:r>
          </a:p>
          <a:p>
            <a:r>
              <a:rPr lang="en-US" dirty="0">
                <a:solidFill>
                  <a:schemeClr val="tx1"/>
                </a:solidFill>
              </a:rPr>
              <a:t>You have 4 </a:t>
            </a:r>
            <a:r>
              <a:rPr lang="en-US" dirty="0" smtClean="0">
                <a:solidFill>
                  <a:schemeClr val="tx1"/>
                </a:solidFill>
              </a:rPr>
              <a:t>single applicants:</a:t>
            </a:r>
          </a:p>
          <a:p>
            <a:endParaRPr lang="en-US" dirty="0">
              <a:solidFill>
                <a:schemeClr val="tx1"/>
              </a:solidFill>
            </a:endParaRPr>
          </a:p>
          <a:p>
            <a:pPr lvl="1"/>
            <a:r>
              <a:rPr lang="en-US" b="1" dirty="0" smtClean="0">
                <a:solidFill>
                  <a:schemeClr val="tx1"/>
                </a:solidFill>
              </a:rPr>
              <a:t>Rachel:</a:t>
            </a:r>
            <a:endParaRPr lang="en-US" b="1" dirty="0">
              <a:solidFill>
                <a:schemeClr val="tx1"/>
              </a:solidFill>
            </a:endParaRPr>
          </a:p>
          <a:p>
            <a:pPr lvl="2"/>
            <a:r>
              <a:rPr lang="en-US" dirty="0" smtClean="0">
                <a:solidFill>
                  <a:schemeClr val="tx1"/>
                </a:solidFill>
              </a:rPr>
              <a:t>Has been staying in shelter for 6 months.  She doesn’t have a VI-SPDAT score. </a:t>
            </a:r>
          </a:p>
          <a:p>
            <a:pPr lvl="1"/>
            <a:r>
              <a:rPr lang="en-US" b="1" dirty="0" smtClean="0">
                <a:solidFill>
                  <a:schemeClr val="tx1"/>
                </a:solidFill>
              </a:rPr>
              <a:t>Dante:</a:t>
            </a:r>
          </a:p>
          <a:p>
            <a:pPr lvl="2"/>
            <a:r>
              <a:rPr lang="en-US" dirty="0" smtClean="0">
                <a:solidFill>
                  <a:schemeClr val="tx1"/>
                </a:solidFill>
              </a:rPr>
              <a:t>Has </a:t>
            </a:r>
            <a:r>
              <a:rPr lang="en-US" dirty="0">
                <a:solidFill>
                  <a:schemeClr val="tx1"/>
                </a:solidFill>
              </a:rPr>
              <a:t>been staying in a shelter for </a:t>
            </a:r>
            <a:r>
              <a:rPr lang="en-US" dirty="0" smtClean="0">
                <a:solidFill>
                  <a:schemeClr val="tx1"/>
                </a:solidFill>
              </a:rPr>
              <a:t>2 months. His </a:t>
            </a:r>
            <a:r>
              <a:rPr lang="en-US" dirty="0">
                <a:solidFill>
                  <a:schemeClr val="tx1"/>
                </a:solidFill>
              </a:rPr>
              <a:t>VI-SPDAT score is </a:t>
            </a:r>
            <a:r>
              <a:rPr lang="en-US" dirty="0" smtClean="0">
                <a:solidFill>
                  <a:schemeClr val="tx1"/>
                </a:solidFill>
              </a:rPr>
              <a:t>11.</a:t>
            </a:r>
            <a:endParaRPr lang="en-US" dirty="0">
              <a:solidFill>
                <a:schemeClr val="tx1"/>
              </a:solidFill>
            </a:endParaRPr>
          </a:p>
          <a:p>
            <a:pPr lvl="1"/>
            <a:r>
              <a:rPr lang="en-US" b="1" dirty="0" smtClean="0">
                <a:solidFill>
                  <a:schemeClr val="tx1"/>
                </a:solidFill>
              </a:rPr>
              <a:t>Frank:</a:t>
            </a:r>
            <a:endParaRPr lang="en-US" b="1" dirty="0">
              <a:solidFill>
                <a:schemeClr val="tx1"/>
              </a:solidFill>
            </a:endParaRPr>
          </a:p>
          <a:p>
            <a:pPr lvl="2"/>
            <a:r>
              <a:rPr lang="en-US" dirty="0" smtClean="0">
                <a:solidFill>
                  <a:schemeClr val="tx1"/>
                </a:solidFill>
              </a:rPr>
              <a:t>Has been staying in shelter for 7 months. He </a:t>
            </a:r>
            <a:r>
              <a:rPr lang="en-US" dirty="0">
                <a:solidFill>
                  <a:schemeClr val="tx1"/>
                </a:solidFill>
              </a:rPr>
              <a:t>has disability verification signed for AODA. </a:t>
            </a:r>
            <a:r>
              <a:rPr lang="en-US" dirty="0" smtClean="0">
                <a:solidFill>
                  <a:schemeClr val="tx1"/>
                </a:solidFill>
              </a:rPr>
              <a:t>His VI-SPDAT </a:t>
            </a:r>
            <a:r>
              <a:rPr lang="en-US" dirty="0">
                <a:solidFill>
                  <a:schemeClr val="tx1"/>
                </a:solidFill>
              </a:rPr>
              <a:t>score is </a:t>
            </a:r>
            <a:r>
              <a:rPr lang="en-US" dirty="0" smtClean="0">
                <a:solidFill>
                  <a:schemeClr val="tx1"/>
                </a:solidFill>
              </a:rPr>
              <a:t>13.</a:t>
            </a:r>
            <a:endParaRPr lang="en-US" dirty="0">
              <a:solidFill>
                <a:schemeClr val="tx1"/>
              </a:solidFill>
            </a:endParaRPr>
          </a:p>
          <a:p>
            <a:pPr lvl="1"/>
            <a:r>
              <a:rPr lang="en-US" b="1" dirty="0" smtClean="0">
                <a:solidFill>
                  <a:schemeClr val="tx1"/>
                </a:solidFill>
              </a:rPr>
              <a:t>Jenna:</a:t>
            </a:r>
            <a:endParaRPr lang="en-US" b="1" dirty="0">
              <a:solidFill>
                <a:schemeClr val="tx1"/>
              </a:solidFill>
            </a:endParaRPr>
          </a:p>
          <a:p>
            <a:pPr lvl="2"/>
            <a:r>
              <a:rPr lang="en-US" dirty="0" smtClean="0">
                <a:solidFill>
                  <a:schemeClr val="tx1"/>
                </a:solidFill>
              </a:rPr>
              <a:t>Has met criteria for Category #4 (DV) but has minimal history of homelessness other than the current situation (less than 2 weeks). She </a:t>
            </a:r>
            <a:r>
              <a:rPr lang="en-US" dirty="0">
                <a:solidFill>
                  <a:schemeClr val="tx1"/>
                </a:solidFill>
              </a:rPr>
              <a:t>receives SSI for mental health. </a:t>
            </a:r>
            <a:r>
              <a:rPr lang="en-US" dirty="0" smtClean="0">
                <a:solidFill>
                  <a:schemeClr val="tx1"/>
                </a:solidFill>
              </a:rPr>
              <a:t>Her </a:t>
            </a:r>
            <a:r>
              <a:rPr lang="en-US" dirty="0">
                <a:solidFill>
                  <a:schemeClr val="tx1"/>
                </a:solidFill>
              </a:rPr>
              <a:t>VI-SPDAT score is 13.</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452251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50914706"/>
              </p:ext>
            </p:extLst>
          </p:nvPr>
        </p:nvGraphicFramePr>
        <p:xfrm>
          <a:off x="457200" y="1066800"/>
          <a:ext cx="7620001" cy="3479181"/>
        </p:xfrm>
        <a:graphic>
          <a:graphicData uri="http://schemas.openxmlformats.org/drawingml/2006/table">
            <a:tbl>
              <a:tblPr firstRow="1" bandRow="1">
                <a:tableStyleId>{5C22544A-7EE6-4342-B048-85BDC9FD1C3A}</a:tableStyleId>
              </a:tblPr>
              <a:tblGrid>
                <a:gridCol w="1245428"/>
                <a:gridCol w="1418405"/>
                <a:gridCol w="1404393"/>
                <a:gridCol w="1418174"/>
                <a:gridCol w="1041684"/>
                <a:gridCol w="1091917"/>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Category</a:t>
                      </a:r>
                      <a:r>
                        <a:rPr lang="en-US" baseline="0" dirty="0" smtClean="0"/>
                        <a:t> of Homelessness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Rachel</a:t>
                      </a:r>
                      <a:endParaRPr lang="en-US" dirty="0"/>
                    </a:p>
                  </a:txBody>
                  <a:tcPr/>
                </a:tc>
                <a:tc>
                  <a:txBody>
                    <a:bodyPr/>
                    <a:lstStyle/>
                    <a:p>
                      <a:pPr algn="ctr"/>
                      <a:r>
                        <a:rPr lang="en-US" dirty="0" smtClean="0"/>
                        <a:t>no</a:t>
                      </a:r>
                      <a:endParaRPr lang="en-US" dirty="0"/>
                    </a:p>
                  </a:txBody>
                  <a:tcPr/>
                </a:tc>
                <a:tc>
                  <a:txBody>
                    <a:bodyPr/>
                    <a:lstStyle/>
                    <a:p>
                      <a:pPr algn="ctr"/>
                      <a:r>
                        <a:rPr lang="en-US" dirty="0" smtClean="0"/>
                        <a:t>1 (shelter)</a:t>
                      </a:r>
                      <a:endParaRPr lang="en-US" dirty="0"/>
                    </a:p>
                  </a:txBody>
                  <a:tcPr/>
                </a:tc>
                <a:tc>
                  <a:txBody>
                    <a:bodyPr/>
                    <a:lstStyle/>
                    <a:p>
                      <a:pPr algn="ctr"/>
                      <a:r>
                        <a:rPr lang="en-US" dirty="0" smtClean="0"/>
                        <a:t>6</a:t>
                      </a:r>
                      <a:r>
                        <a:rPr lang="en-US" baseline="0" dirty="0" smtClean="0"/>
                        <a:t> months</a:t>
                      </a:r>
                      <a:endParaRPr lang="en-US" dirty="0"/>
                    </a:p>
                  </a:txBody>
                  <a:tcPr/>
                </a:tc>
                <a:tc>
                  <a:txBody>
                    <a:bodyPr/>
                    <a:lstStyle/>
                    <a:p>
                      <a:pPr algn="ctr"/>
                      <a:r>
                        <a:rPr lang="en-US" dirty="0" smtClean="0"/>
                        <a:t>No score</a:t>
                      </a:r>
                      <a:endParaRPr lang="en-US" dirty="0"/>
                    </a:p>
                  </a:txBody>
                  <a:tcPr/>
                </a:tc>
                <a:tc>
                  <a:txBody>
                    <a:bodyPr/>
                    <a:lstStyle/>
                    <a:p>
                      <a:pPr algn="ctr"/>
                      <a:endParaRPr lang="en-US" dirty="0"/>
                    </a:p>
                  </a:txBody>
                  <a:tcPr/>
                </a:tc>
              </a:tr>
              <a:tr h="702527">
                <a:tc>
                  <a:txBody>
                    <a:bodyPr/>
                    <a:lstStyle/>
                    <a:p>
                      <a:pPr algn="ctr"/>
                      <a:r>
                        <a:rPr lang="en-US" dirty="0" smtClean="0"/>
                        <a:t>Dante</a:t>
                      </a:r>
                      <a:endParaRPr lang="en-US" dirty="0"/>
                    </a:p>
                  </a:txBody>
                  <a:tcPr/>
                </a:tc>
                <a:tc>
                  <a:txBody>
                    <a:bodyPr/>
                    <a:lstStyle/>
                    <a:p>
                      <a:pPr algn="ctr"/>
                      <a:r>
                        <a:rPr lang="en-US" dirty="0" smtClean="0"/>
                        <a:t>no</a:t>
                      </a:r>
                      <a:endParaRPr lang="en-US" dirty="0"/>
                    </a:p>
                  </a:txBody>
                  <a:tcPr/>
                </a:tc>
                <a:tc>
                  <a:txBody>
                    <a:bodyPr/>
                    <a:lstStyle/>
                    <a:p>
                      <a:pPr algn="ctr"/>
                      <a:r>
                        <a:rPr lang="en-US" dirty="0" smtClean="0"/>
                        <a:t>1 (shelter)</a:t>
                      </a:r>
                      <a:endParaRPr lang="en-US" dirty="0"/>
                    </a:p>
                  </a:txBody>
                  <a:tcPr/>
                </a:tc>
                <a:tc>
                  <a:txBody>
                    <a:bodyPr/>
                    <a:lstStyle/>
                    <a:p>
                      <a:pPr algn="ctr"/>
                      <a:r>
                        <a:rPr lang="en-US" dirty="0" smtClean="0"/>
                        <a:t>2 months</a:t>
                      </a:r>
                      <a:endParaRPr lang="en-US" dirty="0"/>
                    </a:p>
                  </a:txBody>
                  <a:tcPr/>
                </a:tc>
                <a:tc>
                  <a:txBody>
                    <a:bodyPr/>
                    <a:lstStyle/>
                    <a:p>
                      <a:pPr algn="ctr"/>
                      <a:r>
                        <a:rPr lang="en-US" dirty="0" smtClean="0"/>
                        <a:t>11</a:t>
                      </a:r>
                      <a:endParaRPr lang="en-US" dirty="0"/>
                    </a:p>
                  </a:txBody>
                  <a:tcPr/>
                </a:tc>
                <a:tc>
                  <a:txBody>
                    <a:bodyPr/>
                    <a:lstStyle/>
                    <a:p>
                      <a:pPr algn="ctr"/>
                      <a:endParaRPr lang="en-US" dirty="0"/>
                    </a:p>
                  </a:txBody>
                  <a:tcPr/>
                </a:tc>
              </a:tr>
              <a:tr h="702527">
                <a:tc>
                  <a:txBody>
                    <a:bodyPr/>
                    <a:lstStyle/>
                    <a:p>
                      <a:pPr algn="ctr"/>
                      <a:r>
                        <a:rPr lang="en-US" dirty="0" smtClean="0"/>
                        <a:t>Frank</a:t>
                      </a:r>
                      <a:endParaRPr lang="en-US" dirty="0"/>
                    </a:p>
                  </a:txBody>
                  <a:tcPr/>
                </a:tc>
                <a:tc>
                  <a:txBody>
                    <a:bodyPr/>
                    <a:lstStyle/>
                    <a:p>
                      <a:pPr algn="ctr"/>
                      <a:r>
                        <a:rPr lang="en-US" smtClean="0"/>
                        <a:t>yes</a:t>
                      </a:r>
                      <a:endParaRPr lang="en-US" dirty="0"/>
                    </a:p>
                  </a:txBody>
                  <a:tcPr/>
                </a:tc>
                <a:tc>
                  <a:txBody>
                    <a:bodyPr/>
                    <a:lstStyle/>
                    <a:p>
                      <a:pPr algn="ctr"/>
                      <a:r>
                        <a:rPr lang="en-US" dirty="0" smtClean="0"/>
                        <a:t>1 (shelter)</a:t>
                      </a:r>
                      <a:endParaRPr lang="en-US" dirty="0"/>
                    </a:p>
                  </a:txBody>
                  <a:tcPr/>
                </a:tc>
                <a:tc>
                  <a:txBody>
                    <a:bodyPr/>
                    <a:lstStyle/>
                    <a:p>
                      <a:pPr algn="ctr"/>
                      <a:r>
                        <a:rPr lang="en-US" dirty="0" smtClean="0"/>
                        <a:t>7 months</a:t>
                      </a:r>
                      <a:endParaRPr lang="en-US" dirty="0"/>
                    </a:p>
                  </a:txBody>
                  <a:tcPr/>
                </a:tc>
                <a:tc>
                  <a:txBody>
                    <a:bodyPr/>
                    <a:lstStyle/>
                    <a:p>
                      <a:pPr algn="ctr"/>
                      <a:r>
                        <a:rPr lang="en-US" dirty="0" smtClean="0"/>
                        <a:t>13</a:t>
                      </a:r>
                      <a:endParaRPr lang="en-US" dirty="0"/>
                    </a:p>
                  </a:txBody>
                  <a:tcPr/>
                </a:tc>
                <a:tc>
                  <a:txBody>
                    <a:bodyPr/>
                    <a:lstStyle/>
                    <a:p>
                      <a:pPr algn="ctr"/>
                      <a:endParaRPr lang="en-US" dirty="0"/>
                    </a:p>
                  </a:txBody>
                  <a:tcPr/>
                </a:tc>
              </a:tr>
              <a:tr h="702527">
                <a:tc>
                  <a:txBody>
                    <a:bodyPr/>
                    <a:lstStyle/>
                    <a:p>
                      <a:pPr algn="ctr"/>
                      <a:r>
                        <a:rPr lang="en-US" dirty="0" smtClean="0"/>
                        <a:t>Jenna</a:t>
                      </a:r>
                      <a:endParaRPr lang="en-US" dirty="0"/>
                    </a:p>
                  </a:txBody>
                  <a:tcPr/>
                </a:tc>
                <a:tc>
                  <a:txBody>
                    <a:bodyPr/>
                    <a:lstStyle/>
                    <a:p>
                      <a:pPr algn="ctr"/>
                      <a:r>
                        <a:rPr lang="en-US" dirty="0" smtClean="0"/>
                        <a:t>yes</a:t>
                      </a:r>
                      <a:endParaRPr lang="en-US" dirty="0"/>
                    </a:p>
                  </a:txBody>
                  <a:tcPr/>
                </a:tc>
                <a:tc>
                  <a:txBody>
                    <a:bodyPr/>
                    <a:lstStyle/>
                    <a:p>
                      <a:pPr algn="ctr"/>
                      <a:r>
                        <a:rPr lang="en-US" dirty="0" smtClean="0"/>
                        <a:t>4 (DV)</a:t>
                      </a:r>
                      <a:endParaRPr lang="en-US" dirty="0"/>
                    </a:p>
                  </a:txBody>
                  <a:tcPr/>
                </a:tc>
                <a:tc>
                  <a:txBody>
                    <a:bodyPr/>
                    <a:lstStyle/>
                    <a:p>
                      <a:pPr algn="ctr"/>
                      <a:r>
                        <a:rPr lang="en-US" dirty="0" smtClean="0"/>
                        <a:t>Less than 2 weeks</a:t>
                      </a:r>
                      <a:endParaRPr lang="en-US" dirty="0"/>
                    </a:p>
                  </a:txBody>
                  <a:tcPr/>
                </a:tc>
                <a:tc>
                  <a:txBody>
                    <a:bodyPr/>
                    <a:lstStyle/>
                    <a:p>
                      <a:pPr algn="ctr"/>
                      <a:r>
                        <a:rPr lang="en-US" dirty="0" smtClean="0"/>
                        <a:t>13</a:t>
                      </a:r>
                      <a:endParaRPr lang="en-US" dirty="0"/>
                    </a:p>
                  </a:txBody>
                  <a:tcPr/>
                </a:tc>
                <a:tc>
                  <a:txBody>
                    <a:bodyPr/>
                    <a:lstStyle/>
                    <a:p>
                      <a:pPr algn="ct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423544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12249300"/>
              </p:ext>
            </p:extLst>
          </p:nvPr>
        </p:nvGraphicFramePr>
        <p:xfrm>
          <a:off x="381000" y="838200"/>
          <a:ext cx="7620001" cy="2607527"/>
        </p:xfrm>
        <a:graphic>
          <a:graphicData uri="http://schemas.openxmlformats.org/drawingml/2006/table">
            <a:tbl>
              <a:tblPr firstRow="1" bandRow="1">
                <a:tableStyleId>{5C22544A-7EE6-4342-B048-85BDC9FD1C3A}</a:tableStyleId>
              </a:tblPr>
              <a:tblGrid>
                <a:gridCol w="1245428"/>
                <a:gridCol w="1418405"/>
                <a:gridCol w="1404393"/>
                <a:gridCol w="1418174"/>
                <a:gridCol w="1041684"/>
                <a:gridCol w="1091917"/>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Category of Homelessness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397727">
                <a:tc>
                  <a:txBody>
                    <a:bodyPr/>
                    <a:lstStyle/>
                    <a:p>
                      <a:pPr algn="ctr"/>
                      <a:r>
                        <a:rPr lang="en-US" dirty="0" smtClean="0"/>
                        <a:t>Rachel</a:t>
                      </a:r>
                      <a:endParaRPr lang="en-US" dirty="0"/>
                    </a:p>
                  </a:txBody>
                  <a:tcPr/>
                </a:tc>
                <a:tc>
                  <a:txBody>
                    <a:bodyPr/>
                    <a:lstStyle/>
                    <a:p>
                      <a:pPr algn="ctr"/>
                      <a:r>
                        <a:rPr lang="en-US" dirty="0" smtClean="0"/>
                        <a:t>no</a:t>
                      </a:r>
                      <a:endParaRPr lang="en-US" dirty="0"/>
                    </a:p>
                  </a:txBody>
                  <a:tcPr/>
                </a:tc>
                <a:tc>
                  <a:txBody>
                    <a:bodyPr/>
                    <a:lstStyle/>
                    <a:p>
                      <a:pPr algn="ctr"/>
                      <a:r>
                        <a:rPr lang="en-US" dirty="0" smtClean="0"/>
                        <a:t>1 (shelter)</a:t>
                      </a:r>
                      <a:endParaRPr lang="en-US" dirty="0"/>
                    </a:p>
                  </a:txBody>
                  <a:tcPr/>
                </a:tc>
                <a:tc>
                  <a:txBody>
                    <a:bodyPr/>
                    <a:lstStyle/>
                    <a:p>
                      <a:pPr algn="ctr"/>
                      <a:r>
                        <a:rPr lang="en-US" dirty="0" smtClean="0"/>
                        <a:t>6</a:t>
                      </a:r>
                      <a:r>
                        <a:rPr lang="en-US" baseline="0" dirty="0" smtClean="0"/>
                        <a:t> months</a:t>
                      </a:r>
                      <a:endParaRPr lang="en-US" dirty="0"/>
                    </a:p>
                  </a:txBody>
                  <a:tcPr/>
                </a:tc>
                <a:tc>
                  <a:txBody>
                    <a:bodyPr/>
                    <a:lstStyle/>
                    <a:p>
                      <a:pPr algn="ctr"/>
                      <a:r>
                        <a:rPr lang="en-US" dirty="0" smtClean="0"/>
                        <a:t>No score</a:t>
                      </a:r>
                      <a:endParaRPr lang="en-US" dirty="0"/>
                    </a:p>
                  </a:txBody>
                  <a:tcPr/>
                </a:tc>
                <a:tc>
                  <a:txBody>
                    <a:bodyPr/>
                    <a:lstStyle/>
                    <a:p>
                      <a:pPr algn="ctr"/>
                      <a:r>
                        <a:rPr lang="en-US" dirty="0" smtClean="0"/>
                        <a:t>4</a:t>
                      </a:r>
                      <a:endParaRPr lang="en-US" dirty="0"/>
                    </a:p>
                  </a:txBody>
                  <a:tcPr/>
                </a:tc>
              </a:tr>
              <a:tr h="457200">
                <a:tc>
                  <a:txBody>
                    <a:bodyPr/>
                    <a:lstStyle/>
                    <a:p>
                      <a:pPr algn="ctr"/>
                      <a:r>
                        <a:rPr lang="en-US" dirty="0" smtClean="0"/>
                        <a:t>Dante</a:t>
                      </a:r>
                      <a:endParaRPr lang="en-US" dirty="0"/>
                    </a:p>
                  </a:txBody>
                  <a:tcPr/>
                </a:tc>
                <a:tc>
                  <a:txBody>
                    <a:bodyPr/>
                    <a:lstStyle/>
                    <a:p>
                      <a:pPr algn="ctr"/>
                      <a:r>
                        <a:rPr lang="en-US" dirty="0" smtClean="0"/>
                        <a:t>no</a:t>
                      </a:r>
                      <a:endParaRPr lang="en-US" dirty="0"/>
                    </a:p>
                  </a:txBody>
                  <a:tcPr/>
                </a:tc>
                <a:tc>
                  <a:txBody>
                    <a:bodyPr/>
                    <a:lstStyle/>
                    <a:p>
                      <a:pPr algn="ctr"/>
                      <a:r>
                        <a:rPr lang="en-US" dirty="0" smtClean="0"/>
                        <a:t>1 (shelter)</a:t>
                      </a:r>
                      <a:endParaRPr lang="en-US" dirty="0"/>
                    </a:p>
                  </a:txBody>
                  <a:tcPr/>
                </a:tc>
                <a:tc>
                  <a:txBody>
                    <a:bodyPr/>
                    <a:lstStyle/>
                    <a:p>
                      <a:pPr algn="ctr"/>
                      <a:r>
                        <a:rPr lang="en-US" dirty="0" smtClean="0"/>
                        <a:t>2 months</a:t>
                      </a:r>
                      <a:endParaRPr lang="en-US" dirty="0"/>
                    </a:p>
                  </a:txBody>
                  <a:tcPr/>
                </a:tc>
                <a:tc>
                  <a:txBody>
                    <a:bodyPr/>
                    <a:lstStyle/>
                    <a:p>
                      <a:pPr algn="ctr"/>
                      <a:r>
                        <a:rPr lang="en-US" dirty="0" smtClean="0"/>
                        <a:t>11</a:t>
                      </a:r>
                      <a:endParaRPr lang="en-US" dirty="0"/>
                    </a:p>
                  </a:txBody>
                  <a:tcPr/>
                </a:tc>
                <a:tc>
                  <a:txBody>
                    <a:bodyPr/>
                    <a:lstStyle/>
                    <a:p>
                      <a:pPr algn="ctr"/>
                      <a:r>
                        <a:rPr lang="en-US" dirty="0" smtClean="0"/>
                        <a:t>3</a:t>
                      </a:r>
                      <a:endParaRPr lang="en-US" dirty="0"/>
                    </a:p>
                  </a:txBody>
                  <a:tcPr/>
                </a:tc>
              </a:tr>
              <a:tr h="381000">
                <a:tc>
                  <a:txBody>
                    <a:bodyPr/>
                    <a:lstStyle/>
                    <a:p>
                      <a:pPr algn="ctr"/>
                      <a:r>
                        <a:rPr lang="en-US" b="1" dirty="0" smtClean="0">
                          <a:solidFill>
                            <a:srgbClr val="7030A0"/>
                          </a:solidFill>
                        </a:rPr>
                        <a:t>Frank</a:t>
                      </a:r>
                      <a:endParaRPr lang="en-US" b="1" dirty="0">
                        <a:solidFill>
                          <a:srgbClr val="7030A0"/>
                        </a:solidFill>
                      </a:endParaRPr>
                    </a:p>
                  </a:txBody>
                  <a:tcPr/>
                </a:tc>
                <a:tc>
                  <a:txBody>
                    <a:bodyPr/>
                    <a:lstStyle/>
                    <a:p>
                      <a:pPr algn="ctr"/>
                      <a:r>
                        <a:rPr lang="en-US" b="1" dirty="0" smtClean="0">
                          <a:solidFill>
                            <a:srgbClr val="7030A0"/>
                          </a:solidFill>
                        </a:rPr>
                        <a:t>yes</a:t>
                      </a:r>
                      <a:endParaRPr lang="en-US" b="1" dirty="0">
                        <a:solidFill>
                          <a:srgbClr val="7030A0"/>
                        </a:solidFill>
                      </a:endParaRPr>
                    </a:p>
                  </a:txBody>
                  <a:tcPr/>
                </a:tc>
                <a:tc>
                  <a:txBody>
                    <a:bodyPr/>
                    <a:lstStyle/>
                    <a:p>
                      <a:pPr algn="ctr"/>
                      <a:r>
                        <a:rPr lang="en-US" b="1" dirty="0" smtClean="0">
                          <a:solidFill>
                            <a:srgbClr val="7030A0"/>
                          </a:solidFill>
                        </a:rPr>
                        <a:t>1 (shelter)</a:t>
                      </a:r>
                      <a:endParaRPr lang="en-US" b="1" dirty="0">
                        <a:solidFill>
                          <a:srgbClr val="7030A0"/>
                        </a:solidFill>
                      </a:endParaRPr>
                    </a:p>
                  </a:txBody>
                  <a:tcPr/>
                </a:tc>
                <a:tc>
                  <a:txBody>
                    <a:bodyPr/>
                    <a:lstStyle/>
                    <a:p>
                      <a:pPr algn="ctr"/>
                      <a:r>
                        <a:rPr lang="en-US" b="1" dirty="0" smtClean="0">
                          <a:solidFill>
                            <a:srgbClr val="7030A0"/>
                          </a:solidFill>
                        </a:rPr>
                        <a:t>7 months</a:t>
                      </a:r>
                      <a:endParaRPr lang="en-US" b="1" dirty="0">
                        <a:solidFill>
                          <a:srgbClr val="7030A0"/>
                        </a:solidFill>
                      </a:endParaRPr>
                    </a:p>
                  </a:txBody>
                  <a:tcPr/>
                </a:tc>
                <a:tc>
                  <a:txBody>
                    <a:bodyPr/>
                    <a:lstStyle/>
                    <a:p>
                      <a:pPr algn="ctr"/>
                      <a:r>
                        <a:rPr lang="en-US" b="1" dirty="0" smtClean="0">
                          <a:solidFill>
                            <a:srgbClr val="7030A0"/>
                          </a:solidFill>
                        </a:rPr>
                        <a:t>13</a:t>
                      </a:r>
                      <a:endParaRPr lang="en-US" b="1" dirty="0">
                        <a:solidFill>
                          <a:srgbClr val="7030A0"/>
                        </a:solidFill>
                      </a:endParaRPr>
                    </a:p>
                  </a:txBody>
                  <a:tcPr/>
                </a:tc>
                <a:tc>
                  <a:txBody>
                    <a:bodyPr/>
                    <a:lstStyle/>
                    <a:p>
                      <a:pPr algn="ctr"/>
                      <a:r>
                        <a:rPr lang="en-US" b="1" dirty="0" smtClean="0">
                          <a:solidFill>
                            <a:srgbClr val="7030A0"/>
                          </a:solidFill>
                        </a:rPr>
                        <a:t>1</a:t>
                      </a:r>
                      <a:endParaRPr lang="en-US" b="1" dirty="0">
                        <a:solidFill>
                          <a:srgbClr val="7030A0"/>
                        </a:solidFill>
                      </a:endParaRPr>
                    </a:p>
                  </a:txBody>
                  <a:tcPr/>
                </a:tc>
              </a:tr>
              <a:tr h="702527">
                <a:tc>
                  <a:txBody>
                    <a:bodyPr/>
                    <a:lstStyle/>
                    <a:p>
                      <a:pPr algn="ctr"/>
                      <a:r>
                        <a:rPr lang="en-US" dirty="0" smtClean="0"/>
                        <a:t>Jenna</a:t>
                      </a:r>
                      <a:endParaRPr lang="en-US" dirty="0"/>
                    </a:p>
                  </a:txBody>
                  <a:tcPr/>
                </a:tc>
                <a:tc>
                  <a:txBody>
                    <a:bodyPr/>
                    <a:lstStyle/>
                    <a:p>
                      <a:pPr algn="ctr"/>
                      <a:r>
                        <a:rPr lang="en-US" dirty="0" smtClean="0"/>
                        <a:t>yes</a:t>
                      </a:r>
                      <a:endParaRPr lang="en-US" dirty="0"/>
                    </a:p>
                  </a:txBody>
                  <a:tcPr/>
                </a:tc>
                <a:tc>
                  <a:txBody>
                    <a:bodyPr/>
                    <a:lstStyle/>
                    <a:p>
                      <a:pPr algn="ctr"/>
                      <a:r>
                        <a:rPr lang="en-US" dirty="0" smtClean="0"/>
                        <a:t>4 (DV)</a:t>
                      </a:r>
                      <a:endParaRPr lang="en-US" dirty="0"/>
                    </a:p>
                  </a:txBody>
                  <a:tcPr/>
                </a:tc>
                <a:tc>
                  <a:txBody>
                    <a:bodyPr/>
                    <a:lstStyle/>
                    <a:p>
                      <a:pPr algn="ctr"/>
                      <a:r>
                        <a:rPr lang="en-US" dirty="0" smtClean="0"/>
                        <a:t>Less than 2 weeks</a:t>
                      </a:r>
                      <a:endParaRPr lang="en-US" dirty="0"/>
                    </a:p>
                  </a:txBody>
                  <a:tcPr/>
                </a:tc>
                <a:tc>
                  <a:txBody>
                    <a:bodyPr/>
                    <a:lstStyle/>
                    <a:p>
                      <a:pPr algn="ctr"/>
                      <a:r>
                        <a:rPr lang="en-US" dirty="0" smtClean="0"/>
                        <a:t>13</a:t>
                      </a:r>
                      <a:endParaRPr lang="en-US" dirty="0"/>
                    </a:p>
                  </a:txBody>
                  <a:tcPr/>
                </a:tc>
                <a:tc>
                  <a:txBody>
                    <a:bodyPr/>
                    <a:lstStyle/>
                    <a:p>
                      <a:pPr algn="ctr"/>
                      <a:r>
                        <a:rPr lang="en-US" dirty="0" smtClean="0"/>
                        <a:t>2</a:t>
                      </a: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381000" y="152400"/>
            <a:ext cx="5943600" cy="369332"/>
          </a:xfrm>
          <a:prstGeom prst="rect">
            <a:avLst/>
          </a:prstGeom>
          <a:noFill/>
        </p:spPr>
        <p:txBody>
          <a:bodyPr wrap="square" rtlCol="0">
            <a:spAutoFit/>
          </a:bodyPr>
          <a:lstStyle/>
          <a:p>
            <a:r>
              <a:rPr lang="en-US" b="1" u="sng" dirty="0" smtClean="0">
                <a:solidFill>
                  <a:srgbClr val="002060"/>
                </a:solidFill>
              </a:rPr>
              <a:t>Example #2: Answers &amp; Explanation</a:t>
            </a:r>
            <a:endParaRPr lang="en-US" b="1" u="sng" dirty="0">
              <a:solidFill>
                <a:srgbClr val="002060"/>
              </a:solidFill>
            </a:endParaRPr>
          </a:p>
        </p:txBody>
      </p:sp>
      <p:sp>
        <p:nvSpPr>
          <p:cNvPr id="3" name="TextBox 2"/>
          <p:cNvSpPr txBox="1"/>
          <p:nvPr/>
        </p:nvSpPr>
        <p:spPr>
          <a:xfrm>
            <a:off x="304800" y="3581400"/>
            <a:ext cx="8229600" cy="3600986"/>
          </a:xfrm>
          <a:prstGeom prst="rect">
            <a:avLst/>
          </a:prstGeom>
          <a:noFill/>
        </p:spPr>
        <p:txBody>
          <a:bodyPr wrap="square" rtlCol="0">
            <a:spAutoFit/>
          </a:bodyPr>
          <a:lstStyle/>
          <a:p>
            <a:r>
              <a:rPr lang="en-US" sz="1600" dirty="0" smtClean="0"/>
              <a:t>Identify Category 1 or 4 first.  They all meet that definition.</a:t>
            </a:r>
          </a:p>
          <a:p>
            <a:r>
              <a:rPr lang="en-US" sz="1600" dirty="0" smtClean="0"/>
              <a:t>Next, look at disability vs. none.   Frank &amp; Jenna</a:t>
            </a:r>
          </a:p>
          <a:p>
            <a:r>
              <a:rPr lang="en-US" sz="1600" dirty="0" smtClean="0"/>
              <a:t>Then, look at acuity score:  Frank (VI-SPDAT 13) vs. Jenna (VI-SPDAT 13)  *Tie*</a:t>
            </a:r>
          </a:p>
          <a:p>
            <a:endParaRPr lang="en-US" sz="1600" dirty="0">
              <a:solidFill>
                <a:srgbClr val="FF0000"/>
              </a:solidFill>
            </a:endParaRPr>
          </a:p>
          <a:p>
            <a:r>
              <a:rPr lang="en-US" sz="1600" dirty="0" smtClean="0"/>
              <a:t>*In a tie, you would look at length of homeless history:  </a:t>
            </a:r>
            <a:r>
              <a:rPr lang="en-US" sz="1600" dirty="0" smtClean="0">
                <a:solidFill>
                  <a:srgbClr val="FF0000"/>
                </a:solidFill>
              </a:rPr>
              <a:t>Frank (7 months) </a:t>
            </a:r>
            <a:r>
              <a:rPr lang="en-US" sz="1600" dirty="0" smtClean="0"/>
              <a:t>vs. Jenna (less than 2 weeks).</a:t>
            </a:r>
          </a:p>
          <a:p>
            <a:endParaRPr lang="en-US" sz="1600" dirty="0"/>
          </a:p>
          <a:p>
            <a:r>
              <a:rPr lang="en-US" sz="1600" dirty="0" smtClean="0"/>
              <a:t>After housing those people that meet Category 1 &amp; 4 with disabilities, then you would look at those without disabilities and their acuity scores:  Rachel (no score) vs. </a:t>
            </a:r>
            <a:r>
              <a:rPr lang="en-US" sz="1600" dirty="0" smtClean="0">
                <a:solidFill>
                  <a:srgbClr val="FF0000"/>
                </a:solidFill>
              </a:rPr>
              <a:t>Dante (VI-SPDAT 11)</a:t>
            </a:r>
          </a:p>
          <a:p>
            <a:endParaRPr lang="en-US" sz="1600" dirty="0">
              <a:solidFill>
                <a:srgbClr val="FF0000"/>
              </a:solidFill>
            </a:endParaRPr>
          </a:p>
          <a:p>
            <a:r>
              <a:rPr lang="en-US" sz="1600" dirty="0" smtClean="0"/>
              <a:t>*If Rachel &amp; Dante had the same acuity score, then you would look at length of homeless history:  </a:t>
            </a:r>
            <a:r>
              <a:rPr lang="en-US" sz="1600" dirty="0" smtClean="0">
                <a:solidFill>
                  <a:srgbClr val="FF0000"/>
                </a:solidFill>
              </a:rPr>
              <a:t>Rachel (6 months) </a:t>
            </a:r>
            <a:r>
              <a:rPr lang="en-US" sz="1600" dirty="0" smtClean="0"/>
              <a:t>vs. Dante (2 months)</a:t>
            </a:r>
          </a:p>
          <a:p>
            <a:endParaRPr lang="en-US" dirty="0"/>
          </a:p>
          <a:p>
            <a:endParaRPr lang="en-US" dirty="0"/>
          </a:p>
        </p:txBody>
      </p:sp>
    </p:spTree>
    <p:extLst>
      <p:ext uri="{BB962C8B-B14F-4D97-AF65-F5344CB8AC3E}">
        <p14:creationId xmlns:p14="http://schemas.microsoft.com/office/powerpoint/2010/main" val="3393851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92162"/>
          </a:xfrm>
        </p:spPr>
        <p:txBody>
          <a:bodyPr>
            <a:normAutofit/>
          </a:bodyPr>
          <a:lstStyle/>
          <a:p>
            <a:pPr algn="l"/>
            <a:r>
              <a:rPr lang="en-US" sz="3200" b="1" u="sng" dirty="0">
                <a:solidFill>
                  <a:srgbClr val="002060"/>
                </a:solidFill>
              </a:rPr>
              <a:t>Example </a:t>
            </a:r>
            <a:r>
              <a:rPr lang="en-US" sz="3200" b="1" u="sng" dirty="0" smtClean="0">
                <a:solidFill>
                  <a:srgbClr val="002060"/>
                </a:solidFill>
              </a:rPr>
              <a:t>#3</a:t>
            </a:r>
            <a:endParaRPr lang="en-US" sz="3200" u="sng" dirty="0"/>
          </a:p>
        </p:txBody>
      </p:sp>
      <p:sp>
        <p:nvSpPr>
          <p:cNvPr id="3" name="Content Placeholder 2"/>
          <p:cNvSpPr>
            <a:spLocks noGrp="1"/>
          </p:cNvSpPr>
          <p:nvPr>
            <p:ph idx="1"/>
          </p:nvPr>
        </p:nvSpPr>
        <p:spPr>
          <a:xfrm>
            <a:off x="381000" y="1066800"/>
            <a:ext cx="8305800" cy="4191000"/>
          </a:xfrm>
        </p:spPr>
        <p:txBody>
          <a:bodyPr>
            <a:normAutofit lnSpcReduction="10000"/>
          </a:bodyPr>
          <a:lstStyle/>
          <a:p>
            <a:r>
              <a:rPr lang="en-US" dirty="0">
                <a:solidFill>
                  <a:schemeClr val="tx1"/>
                </a:solidFill>
              </a:rPr>
              <a:t>You have 1 open </a:t>
            </a:r>
            <a:r>
              <a:rPr lang="en-US" dirty="0" smtClean="0">
                <a:solidFill>
                  <a:schemeClr val="tx1"/>
                </a:solidFill>
              </a:rPr>
              <a:t>unit </a:t>
            </a:r>
            <a:r>
              <a:rPr lang="en-US" dirty="0">
                <a:solidFill>
                  <a:schemeClr val="tx1"/>
                </a:solidFill>
              </a:rPr>
              <a:t>in your TH program.</a:t>
            </a:r>
          </a:p>
          <a:p>
            <a:r>
              <a:rPr lang="en-US" dirty="0">
                <a:solidFill>
                  <a:schemeClr val="tx1"/>
                </a:solidFill>
              </a:rPr>
              <a:t>You have 4 </a:t>
            </a:r>
            <a:r>
              <a:rPr lang="en-US" dirty="0" smtClean="0">
                <a:solidFill>
                  <a:schemeClr val="tx1"/>
                </a:solidFill>
              </a:rPr>
              <a:t>single applicants:</a:t>
            </a:r>
          </a:p>
          <a:p>
            <a:endParaRPr lang="en-US" dirty="0">
              <a:solidFill>
                <a:schemeClr val="tx1"/>
              </a:solidFill>
            </a:endParaRPr>
          </a:p>
          <a:p>
            <a:pPr lvl="1"/>
            <a:r>
              <a:rPr lang="en-US" b="1" dirty="0" smtClean="0">
                <a:solidFill>
                  <a:schemeClr val="tx1"/>
                </a:solidFill>
              </a:rPr>
              <a:t>Marcus:</a:t>
            </a:r>
            <a:endParaRPr lang="en-US" b="1" dirty="0">
              <a:solidFill>
                <a:schemeClr val="tx1"/>
              </a:solidFill>
            </a:endParaRPr>
          </a:p>
          <a:p>
            <a:pPr lvl="2"/>
            <a:r>
              <a:rPr lang="en-US" dirty="0" smtClean="0">
                <a:solidFill>
                  <a:schemeClr val="tx1"/>
                </a:solidFill>
              </a:rPr>
              <a:t>Is being kicked out of his brother’s house in a week. His VI-SPDAT score is 15.</a:t>
            </a:r>
          </a:p>
          <a:p>
            <a:pPr lvl="1"/>
            <a:r>
              <a:rPr lang="en-US" b="1" dirty="0" smtClean="0">
                <a:solidFill>
                  <a:schemeClr val="tx1"/>
                </a:solidFill>
              </a:rPr>
              <a:t>Phillip:</a:t>
            </a:r>
          </a:p>
          <a:p>
            <a:pPr lvl="2"/>
            <a:r>
              <a:rPr lang="en-US" dirty="0" smtClean="0">
                <a:solidFill>
                  <a:schemeClr val="tx1"/>
                </a:solidFill>
              </a:rPr>
              <a:t>Has </a:t>
            </a:r>
            <a:r>
              <a:rPr lang="en-US" dirty="0">
                <a:solidFill>
                  <a:schemeClr val="tx1"/>
                </a:solidFill>
              </a:rPr>
              <a:t>been staying in a shelter for </a:t>
            </a:r>
            <a:r>
              <a:rPr lang="en-US" dirty="0" smtClean="0">
                <a:solidFill>
                  <a:schemeClr val="tx1"/>
                </a:solidFill>
              </a:rPr>
              <a:t>1 week. He has a disability verification for mental health. His </a:t>
            </a:r>
            <a:r>
              <a:rPr lang="en-US" dirty="0">
                <a:solidFill>
                  <a:schemeClr val="tx1"/>
                </a:solidFill>
              </a:rPr>
              <a:t>VI-SPDAT score is </a:t>
            </a:r>
            <a:r>
              <a:rPr lang="en-US" dirty="0" smtClean="0">
                <a:solidFill>
                  <a:schemeClr val="tx1"/>
                </a:solidFill>
              </a:rPr>
              <a:t>15.</a:t>
            </a:r>
            <a:endParaRPr lang="en-US" dirty="0">
              <a:solidFill>
                <a:schemeClr val="tx1"/>
              </a:solidFill>
            </a:endParaRPr>
          </a:p>
          <a:p>
            <a:pPr lvl="1"/>
            <a:r>
              <a:rPr lang="en-US" b="1" dirty="0" smtClean="0">
                <a:solidFill>
                  <a:schemeClr val="tx1"/>
                </a:solidFill>
              </a:rPr>
              <a:t>Hilary:</a:t>
            </a:r>
            <a:endParaRPr lang="en-US" b="1" dirty="0">
              <a:solidFill>
                <a:schemeClr val="tx1"/>
              </a:solidFill>
            </a:endParaRPr>
          </a:p>
          <a:p>
            <a:pPr lvl="2"/>
            <a:r>
              <a:rPr lang="en-US" dirty="0" smtClean="0">
                <a:solidFill>
                  <a:schemeClr val="tx1"/>
                </a:solidFill>
              </a:rPr>
              <a:t>Has been staying in shelter for 2 months. She receives SSI for a physical disability. Her VI-SPDAT </a:t>
            </a:r>
            <a:r>
              <a:rPr lang="en-US" dirty="0">
                <a:solidFill>
                  <a:schemeClr val="tx1"/>
                </a:solidFill>
              </a:rPr>
              <a:t>score </a:t>
            </a:r>
            <a:r>
              <a:rPr lang="en-US" dirty="0" smtClean="0">
                <a:solidFill>
                  <a:schemeClr val="tx1"/>
                </a:solidFill>
              </a:rPr>
              <a:t>is 9.</a:t>
            </a:r>
            <a:endParaRPr lang="en-US" dirty="0">
              <a:solidFill>
                <a:schemeClr val="tx1"/>
              </a:solidFill>
            </a:endParaRPr>
          </a:p>
          <a:p>
            <a:pPr lvl="1"/>
            <a:r>
              <a:rPr lang="en-US" b="1" dirty="0" smtClean="0">
                <a:solidFill>
                  <a:schemeClr val="tx1"/>
                </a:solidFill>
              </a:rPr>
              <a:t>Karen:</a:t>
            </a:r>
            <a:endParaRPr lang="en-US" b="1" dirty="0">
              <a:solidFill>
                <a:schemeClr val="tx1"/>
              </a:solidFill>
            </a:endParaRPr>
          </a:p>
          <a:p>
            <a:pPr lvl="2"/>
            <a:r>
              <a:rPr lang="en-US" dirty="0" smtClean="0">
                <a:solidFill>
                  <a:schemeClr val="tx1"/>
                </a:solidFill>
              </a:rPr>
              <a:t>Has met criteria for Category #4 (DV) with no history of homelessness other than the current situation (less than 1 week).  Her </a:t>
            </a:r>
            <a:r>
              <a:rPr lang="en-US" dirty="0">
                <a:solidFill>
                  <a:schemeClr val="tx1"/>
                </a:solidFill>
              </a:rPr>
              <a:t>VI-SPDAT score is </a:t>
            </a:r>
            <a:r>
              <a:rPr lang="en-US" dirty="0" smtClean="0">
                <a:solidFill>
                  <a:schemeClr val="tx1"/>
                </a:solidFill>
              </a:rPr>
              <a:t>8.</a:t>
            </a:r>
            <a:endParaRPr lang="en-US" dirty="0">
              <a:solidFill>
                <a:schemeClr val="tx1"/>
              </a:solidFill>
            </a:endParaRP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983449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Title 4"/>
          <p:cNvSpPr>
            <a:spLocks noGrp="1"/>
          </p:cNvSpPr>
          <p:nvPr>
            <p:ph type="title"/>
          </p:nvPr>
        </p:nvSpPr>
        <p:spPr/>
        <p:txBody>
          <a:bodyPr>
            <a:normAutofit/>
          </a:bodyPr>
          <a:lstStyle/>
          <a:p>
            <a:pPr algn="l"/>
            <a:r>
              <a:rPr lang="en-US" sz="3200" b="1" u="sng" dirty="0" smtClean="0">
                <a:solidFill>
                  <a:srgbClr val="002060"/>
                </a:solidFill>
              </a:rPr>
              <a:t>Overview</a:t>
            </a:r>
            <a:endParaRPr lang="en-US" sz="3200" b="1" u="sng" dirty="0">
              <a:solidFill>
                <a:srgbClr val="002060"/>
              </a:solidFill>
            </a:endParaRPr>
          </a:p>
        </p:txBody>
      </p:sp>
      <p:sp>
        <p:nvSpPr>
          <p:cNvPr id="6" name="Subtitle 5"/>
          <p:cNvSpPr>
            <a:spLocks noGrp="1"/>
          </p:cNvSpPr>
          <p:nvPr>
            <p:ph idx="1"/>
          </p:nvPr>
        </p:nvSpPr>
        <p:spPr>
          <a:xfrm>
            <a:off x="914400" y="2057400"/>
            <a:ext cx="7772400" cy="4419600"/>
          </a:xfrm>
        </p:spPr>
        <p:txBody>
          <a:bodyPr>
            <a:normAutofit/>
          </a:bodyPr>
          <a:lstStyle/>
          <a:p>
            <a:pPr algn="l">
              <a:buFont typeface="Wingdings" panose="05000000000000000000" pitchFamily="2" charset="2"/>
              <a:buChar char="Ø"/>
            </a:pPr>
            <a:r>
              <a:rPr lang="en-US" dirty="0" smtClean="0">
                <a:solidFill>
                  <a:schemeClr val="tx1">
                    <a:lumMod val="95000"/>
                    <a:lumOff val="5000"/>
                  </a:schemeClr>
                </a:solidFill>
              </a:rPr>
              <a:t>Rules and policy </a:t>
            </a:r>
          </a:p>
          <a:p>
            <a:pPr algn="l">
              <a:buFont typeface="Wingdings" panose="05000000000000000000" pitchFamily="2" charset="2"/>
              <a:buChar char="Ø"/>
            </a:pPr>
            <a:r>
              <a:rPr lang="en-US" dirty="0" smtClean="0">
                <a:solidFill>
                  <a:schemeClr val="tx1">
                    <a:lumMod val="95000"/>
                    <a:lumOff val="5000"/>
                  </a:schemeClr>
                </a:solidFill>
              </a:rPr>
              <a:t>Key terms and definitions</a:t>
            </a:r>
          </a:p>
          <a:p>
            <a:pPr algn="l">
              <a:buFont typeface="Wingdings" panose="05000000000000000000" pitchFamily="2" charset="2"/>
              <a:buChar char="Ø"/>
            </a:pPr>
            <a:r>
              <a:rPr lang="en-US" dirty="0" smtClean="0">
                <a:solidFill>
                  <a:schemeClr val="tx1">
                    <a:lumMod val="95000"/>
                    <a:lumOff val="5000"/>
                  </a:schemeClr>
                </a:solidFill>
              </a:rPr>
              <a:t>Balance of State Transitional Housing (TH) projects</a:t>
            </a:r>
          </a:p>
          <a:p>
            <a:pPr algn="l">
              <a:buFont typeface="Wingdings" panose="05000000000000000000" pitchFamily="2" charset="2"/>
              <a:buChar char="Ø"/>
            </a:pPr>
            <a:r>
              <a:rPr lang="en-US" dirty="0" smtClean="0">
                <a:solidFill>
                  <a:schemeClr val="tx1">
                    <a:lumMod val="95000"/>
                    <a:lumOff val="5000"/>
                  </a:schemeClr>
                </a:solidFill>
              </a:rPr>
              <a:t>TH Prioritization &amp; Recordkeeping</a:t>
            </a:r>
          </a:p>
          <a:p>
            <a:pPr algn="l">
              <a:buFont typeface="Wingdings" panose="05000000000000000000" pitchFamily="2" charset="2"/>
              <a:buChar char="Ø"/>
            </a:pPr>
            <a:r>
              <a:rPr lang="en-US" dirty="0" smtClean="0">
                <a:solidFill>
                  <a:schemeClr val="tx1">
                    <a:lumMod val="95000"/>
                    <a:lumOff val="5000"/>
                  </a:schemeClr>
                </a:solidFill>
              </a:rPr>
              <a:t>Questions</a:t>
            </a:r>
          </a:p>
          <a:p>
            <a:pPr algn="l">
              <a:buFont typeface="Wingdings" panose="05000000000000000000" pitchFamily="2" charset="2"/>
              <a:buChar char="Ø"/>
            </a:pPr>
            <a:endParaRPr lang="en-US" dirty="0" smtClean="0">
              <a:solidFill>
                <a:schemeClr val="tx1">
                  <a:lumMod val="95000"/>
                  <a:lumOff val="5000"/>
                </a:schemeClr>
              </a:solidFill>
            </a:endParaRPr>
          </a:p>
          <a:p>
            <a:pPr algn="l">
              <a:buFont typeface="Wingdings" panose="05000000000000000000" pitchFamily="2" charset="2"/>
              <a:buChar char="Ø"/>
            </a:pPr>
            <a:endParaRPr lang="en-US" dirty="0" smtClean="0">
              <a:solidFill>
                <a:schemeClr val="tx1">
                  <a:lumMod val="95000"/>
                  <a:lumOff val="5000"/>
                </a:schemeClr>
              </a:solidFill>
            </a:endParaRPr>
          </a:p>
          <a:p>
            <a:pPr algn="l">
              <a:buFont typeface="Wingdings" panose="05000000000000000000" pitchFamily="2" charset="2"/>
              <a:buChar char="Ø"/>
            </a:pPr>
            <a:endParaRPr lang="en-US" dirty="0" smtClean="0">
              <a:solidFill>
                <a:schemeClr val="tx1">
                  <a:lumMod val="95000"/>
                  <a:lumOff val="5000"/>
                </a:schemeClr>
              </a:solidFill>
            </a:endParaRPr>
          </a:p>
          <a:p>
            <a:pPr algn="l">
              <a:buFont typeface="Wingdings" panose="05000000000000000000" pitchFamily="2" charset="2"/>
              <a:buChar char="Ø"/>
            </a:pPr>
            <a:endParaRPr lang="en-US" dirty="0" smtClean="0">
              <a:solidFill>
                <a:schemeClr val="tx1">
                  <a:lumMod val="95000"/>
                  <a:lumOff val="5000"/>
                </a:schemeClr>
              </a:solidFill>
            </a:endParaRPr>
          </a:p>
          <a:p>
            <a:pPr marL="0" indent="0" algn="l">
              <a:buNone/>
            </a:pPr>
            <a:endParaRPr lang="en-US" dirty="0" smtClean="0">
              <a:solidFill>
                <a:schemeClr val="tx1">
                  <a:lumMod val="95000"/>
                  <a:lumOff val="5000"/>
                </a:schemeClr>
              </a:solidFill>
            </a:endParaRPr>
          </a:p>
          <a:p>
            <a:pPr marL="0" indent="0" algn="l">
              <a:buNone/>
            </a:pPr>
            <a:endParaRPr lang="en-US" dirty="0" smtClean="0">
              <a:solidFill>
                <a:schemeClr val="tx1">
                  <a:lumMod val="95000"/>
                  <a:lumOff val="5000"/>
                </a:schemeClr>
              </a:solidFill>
            </a:endParaRPr>
          </a:p>
          <a:p>
            <a:pPr marL="514350" indent="-514350" algn="l">
              <a:buFont typeface="+mj-lt"/>
              <a:buAutoNum type="arabicPeriod"/>
            </a:pPr>
            <a:endParaRPr lang="en-US" dirty="0" smtClean="0">
              <a:solidFill>
                <a:schemeClr val="tx1">
                  <a:lumMod val="95000"/>
                  <a:lumOff val="5000"/>
                </a:schemeClr>
              </a:solidFill>
            </a:endParaRPr>
          </a:p>
          <a:p>
            <a:pPr marL="0" indent="0" algn="l">
              <a:buNone/>
            </a:pPr>
            <a:endParaRPr lang="en-US" dirty="0"/>
          </a:p>
        </p:txBody>
      </p:sp>
    </p:spTree>
    <p:extLst>
      <p:ext uri="{BB962C8B-B14F-4D97-AF65-F5344CB8AC3E}">
        <p14:creationId xmlns:p14="http://schemas.microsoft.com/office/powerpoint/2010/main" val="381575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501709125"/>
              </p:ext>
            </p:extLst>
          </p:nvPr>
        </p:nvGraphicFramePr>
        <p:xfrm>
          <a:off x="457200" y="1066800"/>
          <a:ext cx="7620001" cy="3479181"/>
        </p:xfrm>
        <a:graphic>
          <a:graphicData uri="http://schemas.openxmlformats.org/drawingml/2006/table">
            <a:tbl>
              <a:tblPr firstRow="1" bandRow="1">
                <a:tableStyleId>{5C22544A-7EE6-4342-B048-85BDC9FD1C3A}</a:tableStyleId>
              </a:tblPr>
              <a:tblGrid>
                <a:gridCol w="1245428"/>
                <a:gridCol w="1418405"/>
                <a:gridCol w="1404393"/>
                <a:gridCol w="1418174"/>
                <a:gridCol w="1041684"/>
                <a:gridCol w="1091917"/>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Category</a:t>
                      </a:r>
                      <a:r>
                        <a:rPr lang="en-US" baseline="0" dirty="0" smtClean="0"/>
                        <a:t> of Homelessness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702527">
                <a:tc>
                  <a:txBody>
                    <a:bodyPr/>
                    <a:lstStyle/>
                    <a:p>
                      <a:pPr algn="ctr"/>
                      <a:r>
                        <a:rPr lang="en-US" dirty="0" smtClean="0"/>
                        <a:t>Marcus</a:t>
                      </a:r>
                      <a:endParaRPr lang="en-US" dirty="0"/>
                    </a:p>
                  </a:txBody>
                  <a:tcPr/>
                </a:tc>
                <a:tc>
                  <a:txBody>
                    <a:bodyPr/>
                    <a:lstStyle/>
                    <a:p>
                      <a:pPr algn="ctr"/>
                      <a:r>
                        <a:rPr lang="en-US" dirty="0" smtClean="0"/>
                        <a:t>no</a:t>
                      </a:r>
                      <a:endParaRPr lang="en-US" dirty="0"/>
                    </a:p>
                  </a:txBody>
                  <a:tcPr/>
                </a:tc>
                <a:tc>
                  <a:txBody>
                    <a:bodyPr/>
                    <a:lstStyle/>
                    <a:p>
                      <a:pPr algn="ctr"/>
                      <a:r>
                        <a:rPr lang="en-US" dirty="0" smtClean="0"/>
                        <a:t>2</a:t>
                      </a:r>
                      <a:endParaRPr lang="en-US" dirty="0"/>
                    </a:p>
                  </a:txBody>
                  <a:tcPr/>
                </a:tc>
                <a:tc>
                  <a:txBody>
                    <a:bodyPr/>
                    <a:lstStyle/>
                    <a:p>
                      <a:pPr algn="ctr"/>
                      <a:r>
                        <a:rPr lang="en-US" dirty="0" smtClean="0"/>
                        <a:t>n/a</a:t>
                      </a:r>
                      <a:endParaRPr lang="en-US" dirty="0"/>
                    </a:p>
                  </a:txBody>
                  <a:tcPr/>
                </a:tc>
                <a:tc>
                  <a:txBody>
                    <a:bodyPr/>
                    <a:lstStyle/>
                    <a:p>
                      <a:pPr algn="ctr"/>
                      <a:r>
                        <a:rPr lang="en-US" dirty="0" smtClean="0"/>
                        <a:t>15</a:t>
                      </a:r>
                      <a:endParaRPr lang="en-US" dirty="0"/>
                    </a:p>
                  </a:txBody>
                  <a:tcPr/>
                </a:tc>
                <a:tc>
                  <a:txBody>
                    <a:bodyPr/>
                    <a:lstStyle/>
                    <a:p>
                      <a:pPr algn="ctr"/>
                      <a:endParaRPr lang="en-US" dirty="0"/>
                    </a:p>
                  </a:txBody>
                  <a:tcPr/>
                </a:tc>
              </a:tr>
              <a:tr h="702527">
                <a:tc>
                  <a:txBody>
                    <a:bodyPr/>
                    <a:lstStyle/>
                    <a:p>
                      <a:pPr algn="ctr"/>
                      <a:r>
                        <a:rPr lang="en-US" dirty="0" smtClean="0"/>
                        <a:t>Phillip</a:t>
                      </a:r>
                      <a:endParaRPr lang="en-US" dirty="0"/>
                    </a:p>
                  </a:txBody>
                  <a:tcPr/>
                </a:tc>
                <a:tc>
                  <a:txBody>
                    <a:bodyPr/>
                    <a:lstStyle/>
                    <a:p>
                      <a:pPr algn="ctr"/>
                      <a:r>
                        <a:rPr lang="en-US" dirty="0" smtClean="0"/>
                        <a:t>yes</a:t>
                      </a:r>
                      <a:endParaRPr lang="en-US" dirty="0"/>
                    </a:p>
                  </a:txBody>
                  <a:tcPr/>
                </a:tc>
                <a:tc>
                  <a:txBody>
                    <a:bodyPr/>
                    <a:lstStyle/>
                    <a:p>
                      <a:pPr algn="ctr"/>
                      <a:r>
                        <a:rPr lang="en-US" dirty="0" smtClean="0"/>
                        <a:t>1 (shelter)</a:t>
                      </a:r>
                      <a:endParaRPr lang="en-US" dirty="0"/>
                    </a:p>
                  </a:txBody>
                  <a:tcPr/>
                </a:tc>
                <a:tc>
                  <a:txBody>
                    <a:bodyPr/>
                    <a:lstStyle/>
                    <a:p>
                      <a:pPr algn="ctr"/>
                      <a:r>
                        <a:rPr lang="en-US" dirty="0" smtClean="0"/>
                        <a:t>1 week</a:t>
                      </a:r>
                      <a:endParaRPr lang="en-US" dirty="0"/>
                    </a:p>
                  </a:txBody>
                  <a:tcPr/>
                </a:tc>
                <a:tc>
                  <a:txBody>
                    <a:bodyPr/>
                    <a:lstStyle/>
                    <a:p>
                      <a:pPr algn="ctr"/>
                      <a:r>
                        <a:rPr lang="en-US" dirty="0" smtClean="0"/>
                        <a:t>15</a:t>
                      </a:r>
                      <a:endParaRPr lang="en-US" dirty="0"/>
                    </a:p>
                  </a:txBody>
                  <a:tcPr/>
                </a:tc>
                <a:tc>
                  <a:txBody>
                    <a:bodyPr/>
                    <a:lstStyle/>
                    <a:p>
                      <a:pPr algn="ctr"/>
                      <a:endParaRPr lang="en-US" dirty="0"/>
                    </a:p>
                  </a:txBody>
                  <a:tcPr/>
                </a:tc>
              </a:tr>
              <a:tr h="702527">
                <a:tc>
                  <a:txBody>
                    <a:bodyPr/>
                    <a:lstStyle/>
                    <a:p>
                      <a:pPr algn="ctr"/>
                      <a:r>
                        <a:rPr lang="en-US" dirty="0" smtClean="0"/>
                        <a:t>Hilary</a:t>
                      </a:r>
                      <a:endParaRPr lang="en-US" dirty="0"/>
                    </a:p>
                  </a:txBody>
                  <a:tcPr/>
                </a:tc>
                <a:tc>
                  <a:txBody>
                    <a:bodyPr/>
                    <a:lstStyle/>
                    <a:p>
                      <a:pPr algn="ctr"/>
                      <a:r>
                        <a:rPr lang="en-US" dirty="0" smtClean="0"/>
                        <a:t>yes</a:t>
                      </a:r>
                      <a:endParaRPr lang="en-US" dirty="0"/>
                    </a:p>
                  </a:txBody>
                  <a:tcPr/>
                </a:tc>
                <a:tc>
                  <a:txBody>
                    <a:bodyPr/>
                    <a:lstStyle/>
                    <a:p>
                      <a:pPr algn="ctr"/>
                      <a:r>
                        <a:rPr lang="en-US" dirty="0" smtClean="0"/>
                        <a:t>1 (shelter)</a:t>
                      </a:r>
                      <a:endParaRPr lang="en-US" dirty="0"/>
                    </a:p>
                  </a:txBody>
                  <a:tcPr/>
                </a:tc>
                <a:tc>
                  <a:txBody>
                    <a:bodyPr/>
                    <a:lstStyle/>
                    <a:p>
                      <a:pPr algn="ctr"/>
                      <a:r>
                        <a:rPr lang="en-US" dirty="0" smtClean="0"/>
                        <a:t>2 months</a:t>
                      </a:r>
                      <a:endParaRPr lang="en-US" dirty="0"/>
                    </a:p>
                  </a:txBody>
                  <a:tcPr/>
                </a:tc>
                <a:tc>
                  <a:txBody>
                    <a:bodyPr/>
                    <a:lstStyle/>
                    <a:p>
                      <a:pPr algn="ctr"/>
                      <a:r>
                        <a:rPr lang="en-US" dirty="0" smtClean="0"/>
                        <a:t>9</a:t>
                      </a:r>
                      <a:endParaRPr lang="en-US" dirty="0"/>
                    </a:p>
                  </a:txBody>
                  <a:tcPr/>
                </a:tc>
                <a:tc>
                  <a:txBody>
                    <a:bodyPr/>
                    <a:lstStyle/>
                    <a:p>
                      <a:pPr algn="ctr"/>
                      <a:endParaRPr lang="en-US" dirty="0"/>
                    </a:p>
                  </a:txBody>
                  <a:tcPr/>
                </a:tc>
              </a:tr>
              <a:tr h="702527">
                <a:tc>
                  <a:txBody>
                    <a:bodyPr/>
                    <a:lstStyle/>
                    <a:p>
                      <a:pPr algn="ctr"/>
                      <a:r>
                        <a:rPr lang="en-US" dirty="0" smtClean="0"/>
                        <a:t>Karen</a:t>
                      </a:r>
                      <a:endParaRPr lang="en-US" dirty="0"/>
                    </a:p>
                  </a:txBody>
                  <a:tcPr/>
                </a:tc>
                <a:tc>
                  <a:txBody>
                    <a:bodyPr/>
                    <a:lstStyle/>
                    <a:p>
                      <a:pPr algn="ctr"/>
                      <a:r>
                        <a:rPr lang="en-US" dirty="0" smtClean="0"/>
                        <a:t>no</a:t>
                      </a:r>
                      <a:endParaRPr lang="en-US" dirty="0"/>
                    </a:p>
                  </a:txBody>
                  <a:tcPr/>
                </a:tc>
                <a:tc>
                  <a:txBody>
                    <a:bodyPr/>
                    <a:lstStyle/>
                    <a:p>
                      <a:pPr algn="ctr"/>
                      <a:r>
                        <a:rPr lang="en-US" dirty="0" smtClean="0"/>
                        <a:t>4 (DV)</a:t>
                      </a:r>
                      <a:endParaRPr lang="en-US" dirty="0"/>
                    </a:p>
                  </a:txBody>
                  <a:tcPr/>
                </a:tc>
                <a:tc>
                  <a:txBody>
                    <a:bodyPr/>
                    <a:lstStyle/>
                    <a:p>
                      <a:pPr algn="ctr"/>
                      <a:r>
                        <a:rPr lang="en-US" dirty="0" smtClean="0"/>
                        <a:t>Less than 1 week</a:t>
                      </a:r>
                      <a:endParaRPr lang="en-US" dirty="0"/>
                    </a:p>
                  </a:txBody>
                  <a:tcPr/>
                </a:tc>
                <a:tc>
                  <a:txBody>
                    <a:bodyPr/>
                    <a:lstStyle/>
                    <a:p>
                      <a:pPr algn="ctr"/>
                      <a:r>
                        <a:rPr lang="en-US" dirty="0" smtClean="0"/>
                        <a:t>8</a:t>
                      </a:r>
                      <a:endParaRPr lang="en-US" dirty="0"/>
                    </a:p>
                  </a:txBody>
                  <a:tcPr/>
                </a:tc>
                <a:tc>
                  <a:txBody>
                    <a:bodyPr/>
                    <a:lstStyle/>
                    <a:p>
                      <a:pPr algn="ct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881397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79406800"/>
              </p:ext>
            </p:extLst>
          </p:nvPr>
        </p:nvGraphicFramePr>
        <p:xfrm>
          <a:off x="381000" y="838200"/>
          <a:ext cx="7620001" cy="2607527"/>
        </p:xfrm>
        <a:graphic>
          <a:graphicData uri="http://schemas.openxmlformats.org/drawingml/2006/table">
            <a:tbl>
              <a:tblPr firstRow="1" bandRow="1">
                <a:tableStyleId>{5C22544A-7EE6-4342-B048-85BDC9FD1C3A}</a:tableStyleId>
              </a:tblPr>
              <a:tblGrid>
                <a:gridCol w="1245428"/>
                <a:gridCol w="1418405"/>
                <a:gridCol w="1404393"/>
                <a:gridCol w="1418174"/>
                <a:gridCol w="1041684"/>
                <a:gridCol w="1091917"/>
              </a:tblGrid>
              <a:tr h="669073">
                <a:tc>
                  <a:txBody>
                    <a:bodyPr/>
                    <a:lstStyle/>
                    <a:p>
                      <a:pPr algn="ctr"/>
                      <a:r>
                        <a:rPr lang="en-US" dirty="0" smtClean="0"/>
                        <a:t>NAME</a:t>
                      </a:r>
                      <a:endParaRPr lang="en-US" dirty="0"/>
                    </a:p>
                  </a:txBody>
                  <a:tcPr/>
                </a:tc>
                <a:tc>
                  <a:txBody>
                    <a:bodyPr/>
                    <a:lstStyle/>
                    <a:p>
                      <a:pPr algn="ctr"/>
                      <a:r>
                        <a:rPr lang="en-US" dirty="0" smtClean="0"/>
                        <a:t>Disability</a:t>
                      </a:r>
                      <a:endParaRPr lang="en-US" dirty="0"/>
                    </a:p>
                  </a:txBody>
                  <a:tcPr/>
                </a:tc>
                <a:tc>
                  <a:txBody>
                    <a:bodyPr/>
                    <a:lstStyle/>
                    <a:p>
                      <a:pPr algn="ctr"/>
                      <a:r>
                        <a:rPr lang="en-US" dirty="0" smtClean="0"/>
                        <a:t>Category of Homelessness</a:t>
                      </a:r>
                      <a:endParaRPr lang="en-US" dirty="0"/>
                    </a:p>
                  </a:txBody>
                  <a:tcPr/>
                </a:tc>
                <a:tc>
                  <a:txBody>
                    <a:bodyPr/>
                    <a:lstStyle/>
                    <a:p>
                      <a:pPr algn="ctr"/>
                      <a:r>
                        <a:rPr lang="en-US" dirty="0" smtClean="0"/>
                        <a:t>Length</a:t>
                      </a:r>
                      <a:endParaRPr lang="en-US" dirty="0"/>
                    </a:p>
                  </a:txBody>
                  <a:tcPr/>
                </a:tc>
                <a:tc>
                  <a:txBody>
                    <a:bodyPr/>
                    <a:lstStyle/>
                    <a:p>
                      <a:pPr algn="ctr"/>
                      <a:r>
                        <a:rPr lang="en-US" dirty="0" smtClean="0"/>
                        <a:t>VI-SPDAT</a:t>
                      </a:r>
                      <a:endParaRPr lang="en-US" dirty="0"/>
                    </a:p>
                  </a:txBody>
                  <a:tcPr/>
                </a:tc>
                <a:tc>
                  <a:txBody>
                    <a:bodyPr/>
                    <a:lstStyle/>
                    <a:p>
                      <a:pPr algn="ctr"/>
                      <a:r>
                        <a:rPr lang="en-US" dirty="0" smtClean="0"/>
                        <a:t>Priority</a:t>
                      </a:r>
                      <a:endParaRPr lang="en-US" dirty="0"/>
                    </a:p>
                  </a:txBody>
                  <a:tcPr/>
                </a:tc>
              </a:tr>
              <a:tr h="397727">
                <a:tc>
                  <a:txBody>
                    <a:bodyPr/>
                    <a:lstStyle/>
                    <a:p>
                      <a:pPr algn="ctr"/>
                      <a:r>
                        <a:rPr lang="en-US" dirty="0" smtClean="0"/>
                        <a:t>Marcus</a:t>
                      </a:r>
                      <a:endParaRPr lang="en-US" dirty="0"/>
                    </a:p>
                  </a:txBody>
                  <a:tcPr/>
                </a:tc>
                <a:tc>
                  <a:txBody>
                    <a:bodyPr/>
                    <a:lstStyle/>
                    <a:p>
                      <a:pPr algn="ctr"/>
                      <a:r>
                        <a:rPr lang="en-US" dirty="0" smtClean="0"/>
                        <a:t>no</a:t>
                      </a:r>
                      <a:endParaRPr lang="en-US" dirty="0"/>
                    </a:p>
                  </a:txBody>
                  <a:tcPr/>
                </a:tc>
                <a:tc>
                  <a:txBody>
                    <a:bodyPr/>
                    <a:lstStyle/>
                    <a:p>
                      <a:pPr algn="ctr"/>
                      <a:r>
                        <a:rPr lang="en-US" dirty="0" smtClean="0"/>
                        <a:t>2</a:t>
                      </a:r>
                      <a:endParaRPr lang="en-US" dirty="0"/>
                    </a:p>
                  </a:txBody>
                  <a:tcPr/>
                </a:tc>
                <a:tc>
                  <a:txBody>
                    <a:bodyPr/>
                    <a:lstStyle/>
                    <a:p>
                      <a:pPr algn="ctr"/>
                      <a:r>
                        <a:rPr lang="en-US" dirty="0" smtClean="0"/>
                        <a:t>n/a</a:t>
                      </a:r>
                      <a:endParaRPr lang="en-US" dirty="0"/>
                    </a:p>
                  </a:txBody>
                  <a:tcPr/>
                </a:tc>
                <a:tc>
                  <a:txBody>
                    <a:bodyPr/>
                    <a:lstStyle/>
                    <a:p>
                      <a:pPr algn="ctr"/>
                      <a:r>
                        <a:rPr lang="en-US" dirty="0" smtClean="0"/>
                        <a:t>15</a:t>
                      </a:r>
                      <a:endParaRPr lang="en-US" dirty="0"/>
                    </a:p>
                  </a:txBody>
                  <a:tcPr/>
                </a:tc>
                <a:tc>
                  <a:txBody>
                    <a:bodyPr/>
                    <a:lstStyle/>
                    <a:p>
                      <a:pPr algn="ctr"/>
                      <a:r>
                        <a:rPr lang="en-US" dirty="0" smtClean="0"/>
                        <a:t>4</a:t>
                      </a:r>
                      <a:endParaRPr lang="en-US" dirty="0"/>
                    </a:p>
                  </a:txBody>
                  <a:tcPr/>
                </a:tc>
              </a:tr>
              <a:tr h="457200">
                <a:tc>
                  <a:txBody>
                    <a:bodyPr/>
                    <a:lstStyle/>
                    <a:p>
                      <a:pPr algn="ctr"/>
                      <a:r>
                        <a:rPr lang="en-US" b="1" dirty="0" smtClean="0">
                          <a:solidFill>
                            <a:srgbClr val="7030A0"/>
                          </a:solidFill>
                        </a:rPr>
                        <a:t>Phillip</a:t>
                      </a:r>
                      <a:endParaRPr lang="en-US" b="1" dirty="0">
                        <a:solidFill>
                          <a:srgbClr val="7030A0"/>
                        </a:solidFill>
                      </a:endParaRPr>
                    </a:p>
                  </a:txBody>
                  <a:tcPr/>
                </a:tc>
                <a:tc>
                  <a:txBody>
                    <a:bodyPr/>
                    <a:lstStyle/>
                    <a:p>
                      <a:pPr algn="ctr"/>
                      <a:r>
                        <a:rPr lang="en-US" b="1" dirty="0" smtClean="0">
                          <a:solidFill>
                            <a:srgbClr val="7030A0"/>
                          </a:solidFill>
                        </a:rPr>
                        <a:t>yes</a:t>
                      </a:r>
                      <a:endParaRPr lang="en-US" b="1" dirty="0">
                        <a:solidFill>
                          <a:srgbClr val="7030A0"/>
                        </a:solidFill>
                      </a:endParaRPr>
                    </a:p>
                  </a:txBody>
                  <a:tcPr/>
                </a:tc>
                <a:tc>
                  <a:txBody>
                    <a:bodyPr/>
                    <a:lstStyle/>
                    <a:p>
                      <a:pPr algn="ctr"/>
                      <a:r>
                        <a:rPr lang="en-US" b="1" dirty="0" smtClean="0">
                          <a:solidFill>
                            <a:srgbClr val="7030A0"/>
                          </a:solidFill>
                        </a:rPr>
                        <a:t>1 (shelter)</a:t>
                      </a:r>
                      <a:endParaRPr lang="en-US" b="1" dirty="0">
                        <a:solidFill>
                          <a:srgbClr val="7030A0"/>
                        </a:solidFill>
                      </a:endParaRPr>
                    </a:p>
                  </a:txBody>
                  <a:tcPr/>
                </a:tc>
                <a:tc>
                  <a:txBody>
                    <a:bodyPr/>
                    <a:lstStyle/>
                    <a:p>
                      <a:pPr algn="ctr"/>
                      <a:r>
                        <a:rPr lang="en-US" b="1" dirty="0" smtClean="0">
                          <a:solidFill>
                            <a:srgbClr val="7030A0"/>
                          </a:solidFill>
                        </a:rPr>
                        <a:t>1 week</a:t>
                      </a:r>
                      <a:endParaRPr lang="en-US" b="1" dirty="0">
                        <a:solidFill>
                          <a:srgbClr val="7030A0"/>
                        </a:solidFill>
                      </a:endParaRPr>
                    </a:p>
                  </a:txBody>
                  <a:tcPr/>
                </a:tc>
                <a:tc>
                  <a:txBody>
                    <a:bodyPr/>
                    <a:lstStyle/>
                    <a:p>
                      <a:pPr algn="ctr"/>
                      <a:r>
                        <a:rPr lang="en-US" b="1" dirty="0" smtClean="0">
                          <a:solidFill>
                            <a:srgbClr val="7030A0"/>
                          </a:solidFill>
                        </a:rPr>
                        <a:t>15</a:t>
                      </a:r>
                      <a:endParaRPr lang="en-US" b="1" dirty="0">
                        <a:solidFill>
                          <a:srgbClr val="7030A0"/>
                        </a:solidFill>
                      </a:endParaRPr>
                    </a:p>
                  </a:txBody>
                  <a:tcPr/>
                </a:tc>
                <a:tc>
                  <a:txBody>
                    <a:bodyPr/>
                    <a:lstStyle/>
                    <a:p>
                      <a:pPr algn="ctr"/>
                      <a:r>
                        <a:rPr lang="en-US" b="1" dirty="0" smtClean="0">
                          <a:solidFill>
                            <a:srgbClr val="7030A0"/>
                          </a:solidFill>
                        </a:rPr>
                        <a:t>1</a:t>
                      </a:r>
                      <a:endParaRPr lang="en-US" b="1" dirty="0">
                        <a:solidFill>
                          <a:srgbClr val="7030A0"/>
                        </a:solidFill>
                      </a:endParaRPr>
                    </a:p>
                  </a:txBody>
                  <a:tcPr/>
                </a:tc>
              </a:tr>
              <a:tr h="381000">
                <a:tc>
                  <a:txBody>
                    <a:bodyPr/>
                    <a:lstStyle/>
                    <a:p>
                      <a:pPr algn="ctr"/>
                      <a:r>
                        <a:rPr lang="en-US" dirty="0" smtClean="0"/>
                        <a:t>Hilary</a:t>
                      </a:r>
                      <a:endParaRPr lang="en-US" dirty="0"/>
                    </a:p>
                  </a:txBody>
                  <a:tcPr/>
                </a:tc>
                <a:tc>
                  <a:txBody>
                    <a:bodyPr/>
                    <a:lstStyle/>
                    <a:p>
                      <a:pPr algn="ctr"/>
                      <a:r>
                        <a:rPr lang="en-US" dirty="0" smtClean="0"/>
                        <a:t>yes</a:t>
                      </a:r>
                      <a:endParaRPr lang="en-US" dirty="0"/>
                    </a:p>
                  </a:txBody>
                  <a:tcPr/>
                </a:tc>
                <a:tc>
                  <a:txBody>
                    <a:bodyPr/>
                    <a:lstStyle/>
                    <a:p>
                      <a:pPr algn="ctr"/>
                      <a:r>
                        <a:rPr lang="en-US" dirty="0" smtClean="0"/>
                        <a:t>1 (shelter)</a:t>
                      </a:r>
                      <a:endParaRPr lang="en-US" dirty="0"/>
                    </a:p>
                  </a:txBody>
                  <a:tcPr/>
                </a:tc>
                <a:tc>
                  <a:txBody>
                    <a:bodyPr/>
                    <a:lstStyle/>
                    <a:p>
                      <a:pPr algn="ctr"/>
                      <a:r>
                        <a:rPr lang="en-US" dirty="0" smtClean="0"/>
                        <a:t>2 months</a:t>
                      </a:r>
                      <a:endParaRPr lang="en-US" dirty="0"/>
                    </a:p>
                  </a:txBody>
                  <a:tcPr/>
                </a:tc>
                <a:tc>
                  <a:txBody>
                    <a:bodyPr/>
                    <a:lstStyle/>
                    <a:p>
                      <a:pPr algn="ctr"/>
                      <a:r>
                        <a:rPr lang="en-US" dirty="0" smtClean="0"/>
                        <a:t>9</a:t>
                      </a:r>
                      <a:endParaRPr lang="en-US" dirty="0"/>
                    </a:p>
                  </a:txBody>
                  <a:tcPr/>
                </a:tc>
                <a:tc>
                  <a:txBody>
                    <a:bodyPr/>
                    <a:lstStyle/>
                    <a:p>
                      <a:pPr algn="ctr"/>
                      <a:r>
                        <a:rPr lang="en-US" dirty="0" smtClean="0"/>
                        <a:t>2</a:t>
                      </a:r>
                      <a:endParaRPr lang="en-US" dirty="0"/>
                    </a:p>
                  </a:txBody>
                  <a:tcPr/>
                </a:tc>
              </a:tr>
              <a:tr h="702527">
                <a:tc>
                  <a:txBody>
                    <a:bodyPr/>
                    <a:lstStyle/>
                    <a:p>
                      <a:pPr algn="ctr"/>
                      <a:r>
                        <a:rPr lang="en-US" dirty="0" smtClean="0"/>
                        <a:t>Karen</a:t>
                      </a:r>
                      <a:endParaRPr lang="en-US" dirty="0"/>
                    </a:p>
                  </a:txBody>
                  <a:tcPr/>
                </a:tc>
                <a:tc>
                  <a:txBody>
                    <a:bodyPr/>
                    <a:lstStyle/>
                    <a:p>
                      <a:pPr algn="ctr"/>
                      <a:r>
                        <a:rPr lang="en-US" dirty="0" smtClean="0"/>
                        <a:t>no</a:t>
                      </a:r>
                      <a:endParaRPr lang="en-US" dirty="0"/>
                    </a:p>
                  </a:txBody>
                  <a:tcPr/>
                </a:tc>
                <a:tc>
                  <a:txBody>
                    <a:bodyPr/>
                    <a:lstStyle/>
                    <a:p>
                      <a:pPr algn="ctr"/>
                      <a:r>
                        <a:rPr lang="en-US" dirty="0" smtClean="0"/>
                        <a:t>4 (DV)</a:t>
                      </a:r>
                      <a:endParaRPr lang="en-US" dirty="0"/>
                    </a:p>
                  </a:txBody>
                  <a:tcPr/>
                </a:tc>
                <a:tc>
                  <a:txBody>
                    <a:bodyPr/>
                    <a:lstStyle/>
                    <a:p>
                      <a:pPr algn="ctr"/>
                      <a:r>
                        <a:rPr lang="en-US" dirty="0" smtClean="0"/>
                        <a:t>Less than 1 week</a:t>
                      </a:r>
                      <a:endParaRPr lang="en-US" dirty="0"/>
                    </a:p>
                  </a:txBody>
                  <a:tcPr/>
                </a:tc>
                <a:tc>
                  <a:txBody>
                    <a:bodyPr/>
                    <a:lstStyle/>
                    <a:p>
                      <a:pPr algn="ctr"/>
                      <a:r>
                        <a:rPr lang="en-US" dirty="0" smtClean="0"/>
                        <a:t>8</a:t>
                      </a:r>
                      <a:endParaRPr lang="en-US" dirty="0"/>
                    </a:p>
                  </a:txBody>
                  <a:tcPr/>
                </a:tc>
                <a:tc>
                  <a:txBody>
                    <a:bodyPr/>
                    <a:lstStyle/>
                    <a:p>
                      <a:pPr algn="ctr"/>
                      <a:r>
                        <a:rPr lang="en-US" dirty="0" smtClean="0"/>
                        <a:t>3</a:t>
                      </a:r>
                      <a:endParaRPr lang="en-US" dirty="0"/>
                    </a:p>
                  </a:txBody>
                  <a:tcPr/>
                </a:tc>
              </a:tr>
            </a:tbl>
          </a:graphicData>
        </a:graphic>
      </p:graphicFrame>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2" name="TextBox 1"/>
          <p:cNvSpPr txBox="1"/>
          <p:nvPr/>
        </p:nvSpPr>
        <p:spPr>
          <a:xfrm>
            <a:off x="381000" y="152400"/>
            <a:ext cx="5943600" cy="369332"/>
          </a:xfrm>
          <a:prstGeom prst="rect">
            <a:avLst/>
          </a:prstGeom>
          <a:noFill/>
        </p:spPr>
        <p:txBody>
          <a:bodyPr wrap="square" rtlCol="0">
            <a:spAutoFit/>
          </a:bodyPr>
          <a:lstStyle/>
          <a:p>
            <a:r>
              <a:rPr lang="en-US" b="1" u="sng" dirty="0" smtClean="0">
                <a:solidFill>
                  <a:srgbClr val="002060"/>
                </a:solidFill>
              </a:rPr>
              <a:t>Example #3: Answers &amp; Explanation</a:t>
            </a:r>
            <a:endParaRPr lang="en-US" b="1" u="sng" dirty="0">
              <a:solidFill>
                <a:srgbClr val="002060"/>
              </a:solidFill>
            </a:endParaRPr>
          </a:p>
        </p:txBody>
      </p:sp>
      <p:sp>
        <p:nvSpPr>
          <p:cNvPr id="3" name="TextBox 2"/>
          <p:cNvSpPr txBox="1"/>
          <p:nvPr/>
        </p:nvSpPr>
        <p:spPr>
          <a:xfrm>
            <a:off x="304800" y="3581400"/>
            <a:ext cx="8229600" cy="2616101"/>
          </a:xfrm>
          <a:prstGeom prst="rect">
            <a:avLst/>
          </a:prstGeom>
          <a:noFill/>
        </p:spPr>
        <p:txBody>
          <a:bodyPr wrap="square" rtlCol="0">
            <a:spAutoFit/>
          </a:bodyPr>
          <a:lstStyle/>
          <a:p>
            <a:r>
              <a:rPr lang="en-US" sz="1600" dirty="0" smtClean="0"/>
              <a:t>Identify Category 1 or 4 first.   All but Marcus.</a:t>
            </a:r>
          </a:p>
          <a:p>
            <a:r>
              <a:rPr lang="en-US" sz="1600" dirty="0" smtClean="0"/>
              <a:t>Next, look at disability vs. none.   Phillip &amp; Hilary vs. Marcus &amp; Karen</a:t>
            </a:r>
          </a:p>
          <a:p>
            <a:r>
              <a:rPr lang="en-US" sz="1600" dirty="0" smtClean="0"/>
              <a:t>Then, look at acuity score:  Marcus (VI-SPDAT 15) vs. Phillip (VI-SPDAT 15)  *Tie on score*</a:t>
            </a:r>
          </a:p>
          <a:p>
            <a:r>
              <a:rPr lang="en-US" sz="1600" dirty="0"/>
              <a:t>	</a:t>
            </a:r>
            <a:r>
              <a:rPr lang="en-US" sz="1600" dirty="0" smtClean="0"/>
              <a:t> </a:t>
            </a:r>
            <a:r>
              <a:rPr lang="en-US" sz="1600" u="sng" dirty="0" smtClean="0"/>
              <a:t>BUT: </a:t>
            </a:r>
            <a:r>
              <a:rPr lang="en-US" sz="1600" dirty="0" smtClean="0"/>
              <a:t>Marcus is category #2 and </a:t>
            </a:r>
            <a:r>
              <a:rPr lang="en-US" sz="1600" dirty="0" smtClean="0">
                <a:solidFill>
                  <a:srgbClr val="FF0000"/>
                </a:solidFill>
              </a:rPr>
              <a:t>Phillips is category #1.</a:t>
            </a:r>
          </a:p>
          <a:p>
            <a:endParaRPr lang="en-US" sz="1600" dirty="0">
              <a:solidFill>
                <a:srgbClr val="FF0000"/>
              </a:solidFill>
            </a:endParaRPr>
          </a:p>
          <a:p>
            <a:endParaRPr lang="en-US" sz="1600" dirty="0">
              <a:solidFill>
                <a:srgbClr val="FF0000"/>
              </a:solidFill>
            </a:endParaRPr>
          </a:p>
          <a:p>
            <a:r>
              <a:rPr lang="en-US" sz="1600" dirty="0" smtClean="0"/>
              <a:t>*If Phillip and Hilary had the same acuity score, then you would look at length of homeless history:  Phillip (1 week) vs. </a:t>
            </a:r>
            <a:r>
              <a:rPr lang="en-US" sz="1600" dirty="0" smtClean="0">
                <a:solidFill>
                  <a:srgbClr val="FF0000"/>
                </a:solidFill>
              </a:rPr>
              <a:t>Hilary (2 months)</a:t>
            </a:r>
          </a:p>
          <a:p>
            <a:endParaRPr lang="en-US" dirty="0"/>
          </a:p>
          <a:p>
            <a:endParaRPr lang="en-US" dirty="0"/>
          </a:p>
        </p:txBody>
      </p:sp>
    </p:spTree>
    <p:extLst>
      <p:ext uri="{BB962C8B-B14F-4D97-AF65-F5344CB8AC3E}">
        <p14:creationId xmlns:p14="http://schemas.microsoft.com/office/powerpoint/2010/main" val="11196702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50"/>
            <a:ext cx="6400800" cy="715962"/>
          </a:xfrm>
        </p:spPr>
        <p:txBody>
          <a:bodyPr>
            <a:normAutofit/>
          </a:bodyPr>
          <a:lstStyle/>
          <a:p>
            <a:pPr algn="l"/>
            <a:r>
              <a:rPr lang="en-US" sz="3200" b="1" u="sng" dirty="0" smtClean="0">
                <a:solidFill>
                  <a:srgbClr val="002060"/>
                </a:solidFill>
              </a:rPr>
              <a:t>Transitional Housing Evidence</a:t>
            </a:r>
            <a:endParaRPr lang="en-US" sz="3200" b="1" u="sng" dirty="0">
              <a:solidFill>
                <a:srgbClr val="002060"/>
              </a:solidFill>
            </a:endParaRPr>
          </a:p>
        </p:txBody>
      </p:sp>
      <p:sp>
        <p:nvSpPr>
          <p:cNvPr id="3" name="Content Placeholder 2"/>
          <p:cNvSpPr>
            <a:spLocks noGrp="1"/>
          </p:cNvSpPr>
          <p:nvPr>
            <p:ph idx="1"/>
          </p:nvPr>
        </p:nvSpPr>
        <p:spPr>
          <a:xfrm>
            <a:off x="457200" y="1828800"/>
            <a:ext cx="8229600" cy="4297363"/>
          </a:xfrm>
        </p:spPr>
        <p:txBody>
          <a:bodyPr/>
          <a:lstStyle/>
          <a:p>
            <a:r>
              <a:rPr lang="en-US" dirty="0" smtClean="0">
                <a:solidFill>
                  <a:schemeClr val="tx1"/>
                </a:solidFill>
              </a:rPr>
              <a:t>Documentation for Transitional Housing requires:</a:t>
            </a:r>
          </a:p>
          <a:p>
            <a:pPr lvl="1"/>
            <a:r>
              <a:rPr lang="en-US" dirty="0" smtClean="0">
                <a:solidFill>
                  <a:schemeClr val="tx1"/>
                </a:solidFill>
              </a:rPr>
              <a:t>Homeless Verification </a:t>
            </a:r>
            <a:r>
              <a:rPr lang="en-US" b="1" dirty="0" smtClean="0">
                <a:solidFill>
                  <a:srgbClr val="FF0000"/>
                </a:solidFill>
              </a:rPr>
              <a:t>and</a:t>
            </a:r>
            <a:endParaRPr lang="en-US" b="1" dirty="0">
              <a:solidFill>
                <a:srgbClr val="FF0000"/>
              </a:solidFill>
            </a:endParaRPr>
          </a:p>
          <a:p>
            <a:pPr lvl="1"/>
            <a:r>
              <a:rPr lang="en-US" dirty="0" smtClean="0">
                <a:solidFill>
                  <a:schemeClr val="tx1"/>
                </a:solidFill>
              </a:rPr>
              <a:t>Disabling Condition (if applicable) </a:t>
            </a:r>
            <a:r>
              <a:rPr lang="en-US" b="1" dirty="0">
                <a:solidFill>
                  <a:srgbClr val="FF0000"/>
                </a:solidFill>
              </a:rPr>
              <a:t>and</a:t>
            </a:r>
          </a:p>
          <a:p>
            <a:pPr lvl="1"/>
            <a:r>
              <a:rPr lang="en-US" dirty="0" smtClean="0">
                <a:solidFill>
                  <a:schemeClr val="tx1"/>
                </a:solidFill>
              </a:rPr>
              <a:t>Duration of Homelessness (if applicable).</a:t>
            </a:r>
          </a:p>
          <a:p>
            <a:pPr marL="0" indent="0">
              <a:buNone/>
            </a:pP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0558958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096000" cy="762000"/>
          </a:xfrm>
        </p:spPr>
        <p:txBody>
          <a:bodyPr/>
          <a:lstStyle/>
          <a:p>
            <a:r>
              <a:rPr lang="en-US" b="1" u="sng" dirty="0">
                <a:solidFill>
                  <a:srgbClr val="002060"/>
                </a:solidFill>
              </a:rPr>
              <a:t>Evidence of Homelessness</a:t>
            </a:r>
            <a:endParaRPr lang="en-US" dirty="0"/>
          </a:p>
        </p:txBody>
      </p:sp>
      <p:sp>
        <p:nvSpPr>
          <p:cNvPr id="3" name="Content Placeholder 2"/>
          <p:cNvSpPr>
            <a:spLocks noGrp="1"/>
          </p:cNvSpPr>
          <p:nvPr>
            <p:ph idx="1"/>
          </p:nvPr>
        </p:nvSpPr>
        <p:spPr>
          <a:xfrm>
            <a:off x="609600" y="1371600"/>
            <a:ext cx="8077199" cy="5029200"/>
          </a:xfrm>
        </p:spPr>
        <p:txBody>
          <a:bodyPr>
            <a:normAutofit fontScale="85000" lnSpcReduction="20000"/>
          </a:bodyPr>
          <a:lstStyle/>
          <a:p>
            <a:pPr marL="34290" indent="0">
              <a:buNone/>
            </a:pPr>
            <a:r>
              <a:rPr lang="en-US" b="1" dirty="0" smtClean="0">
                <a:solidFill>
                  <a:schemeClr val="tx1"/>
                </a:solidFill>
              </a:rPr>
              <a:t>CATEGORY #1 – Literally Homeless</a:t>
            </a:r>
          </a:p>
          <a:p>
            <a:pPr marL="34290" indent="0">
              <a:buNone/>
            </a:pPr>
            <a:r>
              <a:rPr lang="en-US" sz="1800" dirty="0" smtClean="0">
                <a:solidFill>
                  <a:schemeClr val="tx1"/>
                </a:solidFill>
              </a:rPr>
              <a:t>Individual </a:t>
            </a:r>
            <a:r>
              <a:rPr lang="en-US" sz="1800" dirty="0">
                <a:solidFill>
                  <a:schemeClr val="tx1"/>
                </a:solidFill>
              </a:rPr>
              <a:t>or family who lacks a fixed, regular, and adequate nighttime residence, meaning: </a:t>
            </a:r>
            <a:endParaRPr lang="en-US" sz="1800" dirty="0" smtClean="0">
              <a:solidFill>
                <a:schemeClr val="tx1"/>
              </a:solidFill>
            </a:endParaRPr>
          </a:p>
          <a:p>
            <a:r>
              <a:rPr lang="en-US" sz="1800" dirty="0" smtClean="0">
                <a:solidFill>
                  <a:schemeClr val="tx1"/>
                </a:solidFill>
              </a:rPr>
              <a:t>Has </a:t>
            </a:r>
            <a:r>
              <a:rPr lang="en-US" sz="1800" dirty="0">
                <a:solidFill>
                  <a:schemeClr val="tx1"/>
                </a:solidFill>
              </a:rPr>
              <a:t>a primary nighttime residence that is a public or private place not meant for human habitation; </a:t>
            </a:r>
            <a:endParaRPr lang="en-US" sz="1800" dirty="0" smtClean="0">
              <a:solidFill>
                <a:schemeClr val="tx1"/>
              </a:solidFill>
            </a:endParaRPr>
          </a:p>
          <a:p>
            <a:r>
              <a:rPr lang="en-US" sz="1800" dirty="0" smtClean="0">
                <a:solidFill>
                  <a:schemeClr val="tx1"/>
                </a:solidFill>
              </a:rPr>
              <a:t>Is </a:t>
            </a:r>
            <a:r>
              <a:rPr lang="en-US" sz="1800" dirty="0">
                <a:solidFill>
                  <a:schemeClr val="tx1"/>
                </a:solidFill>
              </a:rPr>
              <a:t>living in a publicly or privately operated shelter designated to provide temporary living arrangements (including congregate shelters, transitional housing, and hotels and motels paid for by charitable organizations or by federal, state and local government programs); or </a:t>
            </a:r>
            <a:endParaRPr lang="en-US" sz="1800" dirty="0" smtClean="0">
              <a:solidFill>
                <a:schemeClr val="tx1"/>
              </a:solidFill>
            </a:endParaRPr>
          </a:p>
          <a:p>
            <a:r>
              <a:rPr lang="en-US" sz="1800" dirty="0" smtClean="0">
                <a:solidFill>
                  <a:schemeClr val="tx1"/>
                </a:solidFill>
              </a:rPr>
              <a:t>Is </a:t>
            </a:r>
            <a:r>
              <a:rPr lang="en-US" sz="1800" dirty="0">
                <a:solidFill>
                  <a:schemeClr val="tx1"/>
                </a:solidFill>
              </a:rPr>
              <a:t>exiting an institution where (s)he has resided for 90 days or less and who resided in an emergency shelter or place not meant for human habitation immediately before entering that institution </a:t>
            </a:r>
            <a:endParaRPr lang="en-US" sz="1800" dirty="0" smtClean="0">
              <a:solidFill>
                <a:schemeClr val="tx1"/>
              </a:solidFill>
            </a:endParaRPr>
          </a:p>
          <a:p>
            <a:endParaRPr lang="en-US" dirty="0" smtClean="0">
              <a:solidFill>
                <a:schemeClr val="tx1"/>
              </a:solidFill>
            </a:endParaRPr>
          </a:p>
          <a:p>
            <a:pPr marL="34290" indent="0">
              <a:buNone/>
            </a:pPr>
            <a:r>
              <a:rPr lang="en-US" b="1" dirty="0" smtClean="0">
                <a:solidFill>
                  <a:schemeClr val="tx1"/>
                </a:solidFill>
              </a:rPr>
              <a:t>Documentation:</a:t>
            </a:r>
            <a:endParaRPr lang="en-US" dirty="0">
              <a:solidFill>
                <a:schemeClr val="tx1"/>
              </a:solidFill>
            </a:endParaRPr>
          </a:p>
          <a:p>
            <a:pPr lvl="1"/>
            <a:r>
              <a:rPr lang="en-US" dirty="0">
                <a:solidFill>
                  <a:schemeClr val="tx1"/>
                </a:solidFill>
              </a:rPr>
              <a:t>An HMIS record or record from a comparable database;</a:t>
            </a:r>
          </a:p>
          <a:p>
            <a:pPr lvl="1"/>
            <a:r>
              <a:rPr lang="en-US" dirty="0">
                <a:solidFill>
                  <a:schemeClr val="tx1"/>
                </a:solidFill>
              </a:rPr>
              <a:t>A written observation by an outreach worker of the condition where the individual was living;</a:t>
            </a:r>
          </a:p>
          <a:p>
            <a:pPr lvl="1"/>
            <a:r>
              <a:rPr lang="en-US" dirty="0">
                <a:solidFill>
                  <a:schemeClr val="tx1"/>
                </a:solidFill>
              </a:rPr>
              <a:t>A written referral by another housing or service provider; or </a:t>
            </a:r>
          </a:p>
          <a:p>
            <a:pPr lvl="1"/>
            <a:r>
              <a:rPr lang="en-US" dirty="0">
                <a:solidFill>
                  <a:schemeClr val="tx1"/>
                </a:solidFill>
              </a:rPr>
              <a:t>A certification by individual seeking assistance and MUST be accompanied by:</a:t>
            </a:r>
          </a:p>
          <a:p>
            <a:pPr lvl="2"/>
            <a:r>
              <a:rPr lang="en-US" dirty="0">
                <a:solidFill>
                  <a:schemeClr val="tx1"/>
                </a:solidFill>
              </a:rPr>
              <a:t>Intake worker’s documentation of the living situation of the individual or family seeking assistance, AND</a:t>
            </a:r>
          </a:p>
          <a:p>
            <a:pPr lvl="2"/>
            <a:r>
              <a:rPr lang="en-US" dirty="0">
                <a:solidFill>
                  <a:schemeClr val="tx1"/>
                </a:solidFill>
              </a:rPr>
              <a:t>Steps taken to obtain 3</a:t>
            </a:r>
            <a:r>
              <a:rPr lang="en-US" baseline="30000" dirty="0">
                <a:solidFill>
                  <a:schemeClr val="tx1"/>
                </a:solidFill>
              </a:rPr>
              <a:t>rd</a:t>
            </a:r>
            <a:r>
              <a:rPr lang="en-US" dirty="0">
                <a:solidFill>
                  <a:schemeClr val="tx1"/>
                </a:solidFill>
              </a:rPr>
              <a:t> Party, written observation, and written referral.</a:t>
            </a:r>
          </a:p>
          <a:p>
            <a:pPr marL="205740" lvl="1" indent="0">
              <a:buNone/>
            </a:pPr>
            <a:endParaRPr lang="en-US" dirty="0" smtClean="0">
              <a:solidFill>
                <a:schemeClr val="tx1"/>
              </a:solidFill>
            </a:endParaRPr>
          </a:p>
          <a:p>
            <a:pPr marL="150876" lvl="2" indent="0">
              <a:spcBef>
                <a:spcPts val="750"/>
              </a:spcBef>
              <a:buNone/>
            </a:pPr>
            <a:r>
              <a:rPr lang="en-US" b="1" dirty="0" smtClean="0">
                <a:solidFill>
                  <a:schemeClr val="tx1"/>
                </a:solidFill>
              </a:rPr>
              <a:t>Balance </a:t>
            </a:r>
            <a:r>
              <a:rPr lang="en-US" b="1" dirty="0">
                <a:solidFill>
                  <a:schemeClr val="tx1"/>
                </a:solidFill>
              </a:rPr>
              <a:t>of State approved Homeless Verification form </a:t>
            </a:r>
            <a:r>
              <a:rPr lang="en-US" dirty="0">
                <a:solidFill>
                  <a:schemeClr val="tx1"/>
                </a:solidFill>
              </a:rPr>
              <a:t>-  </a:t>
            </a:r>
            <a:r>
              <a:rPr lang="en-US" dirty="0">
                <a:solidFill>
                  <a:schemeClr val="tx1"/>
                </a:solidFill>
                <a:hlinkClick r:id="rId2"/>
              </a:rPr>
              <a:t>http://www.wiboscoc.org/boscoc-standards-and-policies.html</a:t>
            </a:r>
            <a:r>
              <a:rPr lang="en-US" dirty="0">
                <a:solidFill>
                  <a:schemeClr val="tx1"/>
                </a:solidFill>
              </a:rPr>
              <a:t> </a:t>
            </a:r>
          </a:p>
          <a:p>
            <a:pPr lvl="1"/>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730011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5772150" cy="838200"/>
          </a:xfrm>
        </p:spPr>
        <p:txBody>
          <a:bodyPr>
            <a:normAutofit/>
          </a:bodyPr>
          <a:lstStyle/>
          <a:p>
            <a:r>
              <a:rPr lang="en-US" sz="3200" b="1" u="sng" dirty="0" smtClean="0">
                <a:solidFill>
                  <a:srgbClr val="002060"/>
                </a:solidFill>
              </a:rPr>
              <a:t>Evidence - Institution</a:t>
            </a:r>
            <a:endParaRPr lang="en-US" sz="3200" b="1" u="sng" dirty="0">
              <a:solidFill>
                <a:srgbClr val="002060"/>
              </a:solidFill>
            </a:endParaRPr>
          </a:p>
        </p:txBody>
      </p:sp>
      <p:sp>
        <p:nvSpPr>
          <p:cNvPr id="3" name="Content Placeholder 2"/>
          <p:cNvSpPr>
            <a:spLocks noGrp="1"/>
          </p:cNvSpPr>
          <p:nvPr>
            <p:ph idx="1"/>
          </p:nvPr>
        </p:nvSpPr>
        <p:spPr>
          <a:xfrm>
            <a:off x="857250" y="1447800"/>
            <a:ext cx="7725070" cy="4800600"/>
          </a:xfrm>
        </p:spPr>
        <p:txBody>
          <a:bodyPr>
            <a:normAutofit lnSpcReduction="10000"/>
          </a:bodyPr>
          <a:lstStyle/>
          <a:p>
            <a:r>
              <a:rPr lang="en-US" dirty="0" smtClean="0">
                <a:solidFill>
                  <a:schemeClr val="tx1"/>
                </a:solidFill>
              </a:rPr>
              <a:t>If the client has been residing in an institutional care facility for fewer than 90 days and was in a place not meant for human habitation, a safe haven, or an emergency shelter immediately prior to entering the facility, the evidence required includes:</a:t>
            </a:r>
          </a:p>
          <a:p>
            <a:endParaRPr lang="en-US" dirty="0" smtClean="0">
              <a:solidFill>
                <a:schemeClr val="tx1"/>
              </a:solidFill>
            </a:endParaRPr>
          </a:p>
          <a:p>
            <a:pPr lvl="1"/>
            <a:r>
              <a:rPr lang="en-US" i="0" dirty="0" smtClean="0">
                <a:solidFill>
                  <a:schemeClr val="tx1"/>
                </a:solidFill>
              </a:rPr>
              <a:t>Discharge paperwork or a written or oral referral from a social worker, case manager, or other appropriate official of the institutional care facility stating the beginning &amp; end dates of time.  </a:t>
            </a:r>
          </a:p>
          <a:p>
            <a:pPr lvl="2"/>
            <a:r>
              <a:rPr lang="en-US" dirty="0" smtClean="0">
                <a:solidFill>
                  <a:schemeClr val="tx1"/>
                </a:solidFill>
              </a:rPr>
              <a:t>All oral statements must be recorded by the intake worker</a:t>
            </a:r>
          </a:p>
          <a:p>
            <a:pPr lvl="1"/>
            <a:endParaRPr lang="en-US" i="0" dirty="0" smtClean="0">
              <a:solidFill>
                <a:schemeClr val="tx1"/>
              </a:solidFill>
            </a:endParaRPr>
          </a:p>
          <a:p>
            <a:pPr lvl="1"/>
            <a:r>
              <a:rPr lang="en-US" i="0" dirty="0" smtClean="0">
                <a:solidFill>
                  <a:schemeClr val="tx1"/>
                </a:solidFill>
              </a:rPr>
              <a:t>If 3</a:t>
            </a:r>
            <a:r>
              <a:rPr lang="en-US" i="0" baseline="30000" dirty="0" smtClean="0">
                <a:solidFill>
                  <a:schemeClr val="tx1"/>
                </a:solidFill>
              </a:rPr>
              <a:t>rd</a:t>
            </a:r>
            <a:r>
              <a:rPr lang="en-US" i="0" dirty="0" smtClean="0">
                <a:solidFill>
                  <a:schemeClr val="tx1"/>
                </a:solidFill>
              </a:rPr>
              <a:t> party evidence is not obtainable, a written record of the intake worker’s due diligence in attempting to obtain the evidence AND a certification by the individual seeking assistance that states that s/he is exiting or has just exited an institutional care facility where s/he resided for fewer than 90 days.</a:t>
            </a:r>
          </a:p>
          <a:p>
            <a:pPr lvl="1"/>
            <a:endParaRPr lang="en-US" i="0" dirty="0" smtClean="0">
              <a:solidFill>
                <a:schemeClr val="tx1"/>
              </a:solidFill>
            </a:endParaRPr>
          </a:p>
          <a:p>
            <a:pPr lvl="1"/>
            <a:r>
              <a:rPr lang="en-US" i="0" dirty="0" smtClean="0">
                <a:solidFill>
                  <a:schemeClr val="tx1"/>
                </a:solidFill>
              </a:rPr>
              <a:t>Must have evidence of category 1 homeless prior to entering facility</a:t>
            </a:r>
            <a:endParaRPr lang="en-US" i="0" dirty="0">
              <a:solidFill>
                <a:schemeClr val="tx1"/>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4154819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096000" cy="762000"/>
          </a:xfrm>
        </p:spPr>
        <p:txBody>
          <a:bodyPr/>
          <a:lstStyle/>
          <a:p>
            <a:r>
              <a:rPr lang="en-US" b="1" u="sng" dirty="0">
                <a:solidFill>
                  <a:srgbClr val="002060"/>
                </a:solidFill>
              </a:rPr>
              <a:t>Evidence of Homelessness</a:t>
            </a:r>
            <a:endParaRPr lang="en-US" dirty="0"/>
          </a:p>
        </p:txBody>
      </p:sp>
      <p:sp>
        <p:nvSpPr>
          <p:cNvPr id="3" name="Content Placeholder 2"/>
          <p:cNvSpPr>
            <a:spLocks noGrp="1"/>
          </p:cNvSpPr>
          <p:nvPr>
            <p:ph idx="1"/>
          </p:nvPr>
        </p:nvSpPr>
        <p:spPr>
          <a:xfrm>
            <a:off x="609600" y="1371600"/>
            <a:ext cx="8077199" cy="5029200"/>
          </a:xfrm>
        </p:spPr>
        <p:txBody>
          <a:bodyPr>
            <a:normAutofit fontScale="92500" lnSpcReduction="20000"/>
          </a:bodyPr>
          <a:lstStyle/>
          <a:p>
            <a:pPr marL="34290" indent="0">
              <a:buNone/>
            </a:pPr>
            <a:r>
              <a:rPr lang="en-US" b="1" dirty="0" smtClean="0">
                <a:solidFill>
                  <a:schemeClr val="tx1"/>
                </a:solidFill>
              </a:rPr>
              <a:t>CATEGORY #2 – Imminent Risk of Homelessness</a:t>
            </a:r>
          </a:p>
          <a:p>
            <a:pPr marL="34290" indent="0">
              <a:buNone/>
            </a:pPr>
            <a:r>
              <a:rPr lang="en-US" dirty="0" smtClean="0">
                <a:solidFill>
                  <a:schemeClr val="tx1"/>
                </a:solidFill>
              </a:rPr>
              <a:t>Persons who will imminently lose their primary nighttime residence within 14 days. No subsequent residence identified. Lack resources or support networks needed to obtain other permanent housing.</a:t>
            </a:r>
          </a:p>
          <a:p>
            <a:pPr marL="34290" indent="0">
              <a:buNone/>
            </a:pPr>
            <a:r>
              <a:rPr lang="en-US" dirty="0" smtClean="0">
                <a:solidFill>
                  <a:schemeClr val="tx1"/>
                </a:solidFill>
              </a:rPr>
              <a:t>The primary nighttime residence may be housing they own, rent, live in without paying rent or sharing with others, or it can be a room in a hotel/motel that is not paid for by federal/state/local program or by charitable organizations.</a:t>
            </a:r>
          </a:p>
          <a:p>
            <a:pPr marL="34290" indent="0">
              <a:buNone/>
            </a:pPr>
            <a:endParaRPr lang="en-US" dirty="0" smtClean="0">
              <a:solidFill>
                <a:schemeClr val="tx1"/>
              </a:solidFill>
            </a:endParaRPr>
          </a:p>
          <a:p>
            <a:pPr marL="34290" indent="0">
              <a:buNone/>
            </a:pPr>
            <a:r>
              <a:rPr lang="en-US" b="1" dirty="0" smtClean="0">
                <a:solidFill>
                  <a:schemeClr val="tx1"/>
                </a:solidFill>
              </a:rPr>
              <a:t>Documentation:</a:t>
            </a:r>
            <a:endParaRPr lang="en-US" dirty="0">
              <a:solidFill>
                <a:schemeClr val="tx1"/>
              </a:solidFill>
            </a:endParaRPr>
          </a:p>
          <a:p>
            <a:pPr lvl="1"/>
            <a:r>
              <a:rPr lang="en-US" dirty="0">
                <a:solidFill>
                  <a:schemeClr val="tx1"/>
                </a:solidFill>
              </a:rPr>
              <a:t>Court order or legal notice to vacate</a:t>
            </a:r>
          </a:p>
          <a:p>
            <a:pPr lvl="1"/>
            <a:r>
              <a:rPr lang="en-US" dirty="0">
                <a:solidFill>
                  <a:schemeClr val="tx1"/>
                </a:solidFill>
              </a:rPr>
              <a:t>Lacks resources to continue staying in hotel or motel</a:t>
            </a:r>
          </a:p>
          <a:p>
            <a:pPr lvl="1"/>
            <a:r>
              <a:rPr lang="en-US" dirty="0">
                <a:solidFill>
                  <a:schemeClr val="tx1"/>
                </a:solidFill>
              </a:rPr>
              <a:t>No longer allowed by the owner or renter with whom the person is currently </a:t>
            </a:r>
            <a:r>
              <a:rPr lang="en-US" dirty="0" smtClean="0">
                <a:solidFill>
                  <a:schemeClr val="tx1"/>
                </a:solidFill>
              </a:rPr>
              <a:t>staying</a:t>
            </a:r>
          </a:p>
          <a:p>
            <a:pPr marL="205740" lvl="1" indent="0">
              <a:buNone/>
            </a:pPr>
            <a:endParaRPr lang="en-US" dirty="0" smtClean="0">
              <a:solidFill>
                <a:schemeClr val="tx1"/>
              </a:solidFill>
            </a:endParaRPr>
          </a:p>
          <a:p>
            <a:pPr marL="34290" indent="0">
              <a:buNone/>
            </a:pPr>
            <a:r>
              <a:rPr lang="en-US" b="1" dirty="0" smtClean="0">
                <a:solidFill>
                  <a:schemeClr val="tx1"/>
                </a:solidFill>
              </a:rPr>
              <a:t>Preferred Order:</a:t>
            </a:r>
          </a:p>
          <a:p>
            <a:pPr lvl="1"/>
            <a:r>
              <a:rPr lang="en-US" dirty="0" smtClean="0">
                <a:solidFill>
                  <a:schemeClr val="tx1"/>
                </a:solidFill>
              </a:rPr>
              <a:t>3</a:t>
            </a:r>
            <a:r>
              <a:rPr lang="en-US" baseline="30000" dirty="0" smtClean="0">
                <a:solidFill>
                  <a:schemeClr val="tx1"/>
                </a:solidFill>
              </a:rPr>
              <a:t>rd</a:t>
            </a:r>
            <a:r>
              <a:rPr lang="en-US" dirty="0" smtClean="0">
                <a:solidFill>
                  <a:schemeClr val="tx1"/>
                </a:solidFill>
              </a:rPr>
              <a:t> party verification – written or oral</a:t>
            </a:r>
          </a:p>
          <a:p>
            <a:pPr lvl="1"/>
            <a:r>
              <a:rPr lang="en-US" dirty="0" smtClean="0">
                <a:solidFill>
                  <a:schemeClr val="tx1"/>
                </a:solidFill>
              </a:rPr>
              <a:t>Self-Certification supported by due diligence – description of efforts to gather 3</a:t>
            </a:r>
            <a:r>
              <a:rPr lang="en-US" baseline="30000" dirty="0" smtClean="0">
                <a:solidFill>
                  <a:schemeClr val="tx1"/>
                </a:solidFill>
              </a:rPr>
              <a:t>rd</a:t>
            </a:r>
            <a:r>
              <a:rPr lang="en-US" dirty="0" smtClean="0">
                <a:solidFill>
                  <a:schemeClr val="tx1"/>
                </a:solidFill>
              </a:rPr>
              <a:t> party verification, signed, &amp; dated</a:t>
            </a:r>
            <a:endParaRPr lang="en-US" dirty="0">
              <a:solidFill>
                <a:schemeClr val="tx1"/>
              </a:solidFill>
            </a:endParaRPr>
          </a:p>
          <a:p>
            <a:pPr lvl="1"/>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484103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096000" cy="762000"/>
          </a:xfrm>
        </p:spPr>
        <p:txBody>
          <a:bodyPr/>
          <a:lstStyle/>
          <a:p>
            <a:r>
              <a:rPr lang="en-US" b="1" u="sng" dirty="0">
                <a:solidFill>
                  <a:srgbClr val="002060"/>
                </a:solidFill>
              </a:rPr>
              <a:t>Evidence of Homelessness</a:t>
            </a:r>
            <a:endParaRPr lang="en-US" dirty="0"/>
          </a:p>
        </p:txBody>
      </p:sp>
      <p:sp>
        <p:nvSpPr>
          <p:cNvPr id="3" name="Content Placeholder 2"/>
          <p:cNvSpPr>
            <a:spLocks noGrp="1"/>
          </p:cNvSpPr>
          <p:nvPr>
            <p:ph idx="1"/>
          </p:nvPr>
        </p:nvSpPr>
        <p:spPr>
          <a:xfrm>
            <a:off x="609600" y="1371600"/>
            <a:ext cx="8077199" cy="5029200"/>
          </a:xfrm>
        </p:spPr>
        <p:txBody>
          <a:bodyPr>
            <a:normAutofit fontScale="92500" lnSpcReduction="20000"/>
          </a:bodyPr>
          <a:lstStyle/>
          <a:p>
            <a:pPr marL="34290" indent="0">
              <a:buNone/>
            </a:pPr>
            <a:r>
              <a:rPr lang="en-US" b="1" dirty="0" smtClean="0">
                <a:solidFill>
                  <a:schemeClr val="tx1"/>
                </a:solidFill>
              </a:rPr>
              <a:t>CATEGORY #4 – Fleeing or Attempting to Flee DV</a:t>
            </a:r>
          </a:p>
          <a:p>
            <a:pPr marL="34290" indent="0">
              <a:buNone/>
            </a:pPr>
            <a:r>
              <a:rPr lang="en-US" dirty="0" smtClean="0">
                <a:solidFill>
                  <a:schemeClr val="tx1"/>
                </a:solidFill>
              </a:rPr>
              <a:t>Persons fleeing or attempting to flee domestic violence, dating violence, sexual assault, stalking, or other dangerous or life threatening conditions related to violence that has occurred either in the persons’ primary nighttime residence or makes the person afraid to return to their primary nighttime residence.  </a:t>
            </a:r>
          </a:p>
          <a:p>
            <a:pPr marL="34290" indent="0">
              <a:buNone/>
            </a:pPr>
            <a:r>
              <a:rPr lang="en-US" dirty="0" smtClean="0">
                <a:solidFill>
                  <a:schemeClr val="tx1"/>
                </a:solidFill>
              </a:rPr>
              <a:t>In addition, the person has no identified subsequent residence and lacks the resources &amp; support networks needed to obtain other permanent housing.</a:t>
            </a:r>
          </a:p>
          <a:p>
            <a:pPr marL="34290" indent="0">
              <a:buNone/>
            </a:pPr>
            <a:endParaRPr lang="en-US" dirty="0" smtClean="0">
              <a:solidFill>
                <a:schemeClr val="tx1"/>
              </a:solidFill>
            </a:endParaRPr>
          </a:p>
          <a:p>
            <a:pPr marL="34290" indent="0">
              <a:buNone/>
            </a:pPr>
            <a:r>
              <a:rPr lang="en-US" b="1" dirty="0" smtClean="0">
                <a:solidFill>
                  <a:schemeClr val="tx1"/>
                </a:solidFill>
              </a:rPr>
              <a:t>Documentation Depends on Type of Provider:</a:t>
            </a:r>
            <a:endParaRPr lang="en-US" dirty="0">
              <a:solidFill>
                <a:schemeClr val="tx1"/>
              </a:solidFill>
            </a:endParaRPr>
          </a:p>
          <a:p>
            <a:r>
              <a:rPr lang="en-US" u="sng" dirty="0">
                <a:solidFill>
                  <a:schemeClr val="tx1"/>
                </a:solidFill>
              </a:rPr>
              <a:t>Victim service </a:t>
            </a:r>
            <a:r>
              <a:rPr lang="en-US" u="sng" dirty="0" smtClean="0">
                <a:solidFill>
                  <a:schemeClr val="tx1"/>
                </a:solidFill>
              </a:rPr>
              <a:t>Provider:  </a:t>
            </a:r>
          </a:p>
          <a:p>
            <a:pPr lvl="1"/>
            <a:r>
              <a:rPr lang="en-US" dirty="0" smtClean="0">
                <a:solidFill>
                  <a:schemeClr val="tx1"/>
                </a:solidFill>
              </a:rPr>
              <a:t>Self-certification signed &amp; dated by client OR oral statement recorded by intake staff, signed &amp; dated.</a:t>
            </a:r>
          </a:p>
          <a:p>
            <a:endParaRPr lang="en-US" dirty="0" smtClean="0">
              <a:solidFill>
                <a:schemeClr val="tx1"/>
              </a:solidFill>
            </a:endParaRPr>
          </a:p>
          <a:p>
            <a:r>
              <a:rPr lang="en-US" u="sng" dirty="0" smtClean="0">
                <a:solidFill>
                  <a:schemeClr val="tx1"/>
                </a:solidFill>
              </a:rPr>
              <a:t>Non-Victim Service Provider</a:t>
            </a:r>
          </a:p>
          <a:p>
            <a:pPr lvl="1"/>
            <a:r>
              <a:rPr lang="en-US" dirty="0" smtClean="0">
                <a:solidFill>
                  <a:schemeClr val="tx1"/>
                </a:solidFill>
              </a:rPr>
              <a:t>If no threat of safety:  Self-certification </a:t>
            </a:r>
            <a:r>
              <a:rPr lang="en-US" b="1" dirty="0" smtClean="0">
                <a:solidFill>
                  <a:schemeClr val="tx1"/>
                </a:solidFill>
              </a:rPr>
              <a:t>AND</a:t>
            </a:r>
            <a:r>
              <a:rPr lang="en-US" dirty="0" smtClean="0">
                <a:solidFill>
                  <a:schemeClr val="tx1"/>
                </a:solidFill>
              </a:rPr>
              <a:t> 3</a:t>
            </a:r>
            <a:r>
              <a:rPr lang="en-US" baseline="30000" dirty="0" smtClean="0">
                <a:solidFill>
                  <a:schemeClr val="tx1"/>
                </a:solidFill>
              </a:rPr>
              <a:t>rd</a:t>
            </a:r>
            <a:r>
              <a:rPr lang="en-US" dirty="0" smtClean="0">
                <a:solidFill>
                  <a:schemeClr val="tx1"/>
                </a:solidFill>
              </a:rPr>
              <a:t> </a:t>
            </a:r>
            <a:r>
              <a:rPr lang="en-US" dirty="0">
                <a:solidFill>
                  <a:schemeClr val="tx1"/>
                </a:solidFill>
              </a:rPr>
              <a:t>Party written referral source from who assistance was </a:t>
            </a:r>
            <a:r>
              <a:rPr lang="en-US" dirty="0" smtClean="0">
                <a:solidFill>
                  <a:schemeClr val="tx1"/>
                </a:solidFill>
              </a:rPr>
              <a:t>sought.</a:t>
            </a:r>
          </a:p>
          <a:p>
            <a:pPr lvl="1"/>
            <a:r>
              <a:rPr lang="en-US" dirty="0" smtClean="0">
                <a:solidFill>
                  <a:schemeClr val="tx1"/>
                </a:solidFill>
              </a:rPr>
              <a:t>If threat of safety: Self-certification </a:t>
            </a:r>
            <a:r>
              <a:rPr lang="en-US" b="1" dirty="0" smtClean="0">
                <a:solidFill>
                  <a:schemeClr val="tx1"/>
                </a:solidFill>
              </a:rPr>
              <a:t>AND</a:t>
            </a:r>
            <a:r>
              <a:rPr lang="en-US" dirty="0" smtClean="0">
                <a:solidFill>
                  <a:schemeClr val="tx1"/>
                </a:solidFill>
              </a:rPr>
              <a:t> the </a:t>
            </a:r>
            <a:r>
              <a:rPr lang="en-US" dirty="0">
                <a:solidFill>
                  <a:schemeClr val="tx1"/>
                </a:solidFill>
              </a:rPr>
              <a:t>intake worker observation is sufficient and must be documented in the case file</a:t>
            </a:r>
            <a:r>
              <a:rPr lang="en-US" dirty="0" smtClean="0">
                <a:solidFill>
                  <a:schemeClr val="tx1"/>
                </a:solidFill>
              </a:rPr>
              <a:t>.</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2243468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92162"/>
          </a:xfrm>
        </p:spPr>
        <p:txBody>
          <a:bodyPr>
            <a:normAutofit/>
          </a:bodyPr>
          <a:lstStyle/>
          <a:p>
            <a:pPr algn="l"/>
            <a:r>
              <a:rPr lang="en-US" sz="3200" b="1" u="sng" dirty="0" smtClean="0">
                <a:solidFill>
                  <a:srgbClr val="002060"/>
                </a:solidFill>
              </a:rPr>
              <a:t>Disabling Condition</a:t>
            </a:r>
            <a:endParaRPr lang="en-US" sz="3200" b="1" u="sng" dirty="0">
              <a:solidFill>
                <a:srgbClr val="00206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Content Placeholder 2"/>
          <p:cNvSpPr>
            <a:spLocks noGrp="1"/>
          </p:cNvSpPr>
          <p:nvPr>
            <p:ph idx="1"/>
          </p:nvPr>
        </p:nvSpPr>
        <p:spPr>
          <a:xfrm>
            <a:off x="457200" y="1219200"/>
            <a:ext cx="8229600" cy="5334000"/>
          </a:xfrm>
        </p:spPr>
        <p:txBody>
          <a:bodyPr>
            <a:normAutofit/>
          </a:bodyPr>
          <a:lstStyle/>
          <a:p>
            <a:pPr lvl="0"/>
            <a:r>
              <a:rPr lang="en-US" b="1" u="sng" dirty="0" smtClean="0">
                <a:solidFill>
                  <a:schemeClr val="tx1"/>
                </a:solidFill>
              </a:rPr>
              <a:t>According to 24 CFR 583.5, a disability is defined as: </a:t>
            </a:r>
          </a:p>
          <a:p>
            <a:pPr lvl="1"/>
            <a:r>
              <a:rPr lang="en-US" dirty="0" smtClean="0">
                <a:solidFill>
                  <a:schemeClr val="tx1"/>
                </a:solidFill>
              </a:rPr>
              <a:t>A </a:t>
            </a:r>
            <a:r>
              <a:rPr lang="en-US" dirty="0">
                <a:solidFill>
                  <a:schemeClr val="tx1"/>
                </a:solidFill>
              </a:rPr>
              <a:t>condition that:</a:t>
            </a:r>
          </a:p>
          <a:p>
            <a:pPr lvl="2"/>
            <a:r>
              <a:rPr lang="en-US" dirty="0">
                <a:solidFill>
                  <a:schemeClr val="tx1"/>
                </a:solidFill>
              </a:rPr>
              <a:t>Is expected to be long-continuing or of indefinite duration;</a:t>
            </a:r>
          </a:p>
          <a:p>
            <a:pPr lvl="2"/>
            <a:r>
              <a:rPr lang="en-US" dirty="0">
                <a:solidFill>
                  <a:schemeClr val="tx1"/>
                </a:solidFill>
              </a:rPr>
              <a:t>substantially impedes the individual's ability to live independently;</a:t>
            </a:r>
          </a:p>
          <a:p>
            <a:pPr lvl="2"/>
            <a:r>
              <a:rPr lang="en-US" dirty="0">
                <a:solidFill>
                  <a:schemeClr val="tx1"/>
                </a:solidFill>
              </a:rPr>
              <a:t>could be improved by the provision of more suitable housing conditions; and</a:t>
            </a:r>
          </a:p>
          <a:p>
            <a:pPr lvl="2"/>
            <a:r>
              <a:rPr lang="en-US" dirty="0">
                <a:solidFill>
                  <a:schemeClr val="tx1"/>
                </a:solidFill>
              </a:rPr>
              <a:t>is a physical, mental, or emotional impairment, including an impairment caused by alcohol or drug abuse, post traumatic stress disorder, or brain injury. </a:t>
            </a:r>
            <a:r>
              <a:rPr lang="en-US" u="sng" dirty="0">
                <a:solidFill>
                  <a:schemeClr val="tx1"/>
                </a:solidFill>
              </a:rPr>
              <a:t>or</a:t>
            </a:r>
          </a:p>
          <a:p>
            <a:pPr lvl="1"/>
            <a:endParaRPr lang="en-US" dirty="0">
              <a:solidFill>
                <a:schemeClr val="tx1"/>
              </a:solidFill>
            </a:endParaRPr>
          </a:p>
          <a:p>
            <a:pPr lvl="1"/>
            <a:r>
              <a:rPr lang="en-US" dirty="0">
                <a:solidFill>
                  <a:schemeClr val="tx1"/>
                </a:solidFill>
              </a:rPr>
              <a:t>A developmental disability, as defined in section 15002 of this title; </a:t>
            </a:r>
            <a:r>
              <a:rPr lang="en-US" u="sng" dirty="0">
                <a:solidFill>
                  <a:schemeClr val="tx1"/>
                </a:solidFill>
              </a:rPr>
              <a:t>or</a:t>
            </a:r>
          </a:p>
          <a:p>
            <a:pPr lvl="1"/>
            <a:endParaRPr lang="en-US" dirty="0">
              <a:solidFill>
                <a:schemeClr val="tx1"/>
              </a:solidFill>
            </a:endParaRPr>
          </a:p>
          <a:p>
            <a:pPr lvl="1"/>
            <a:r>
              <a:rPr lang="en-US" dirty="0">
                <a:solidFill>
                  <a:schemeClr val="tx1"/>
                </a:solidFill>
              </a:rPr>
              <a:t>The disease of acquired immunodeficiency syndrome (AIDS) or any condition arising from the etiologic agent for acquired immunodeficiency syndrome, including infection with the human immunodeficiency virus (HIV).</a:t>
            </a:r>
          </a:p>
          <a:p>
            <a:endParaRPr lang="en-US" dirty="0"/>
          </a:p>
        </p:txBody>
      </p:sp>
    </p:spTree>
    <p:extLst>
      <p:ext uri="{BB962C8B-B14F-4D97-AF65-F5344CB8AC3E}">
        <p14:creationId xmlns:p14="http://schemas.microsoft.com/office/powerpoint/2010/main" val="1176956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72715"/>
            <a:ext cx="5772150" cy="762000"/>
          </a:xfrm>
        </p:spPr>
        <p:txBody>
          <a:bodyPr>
            <a:normAutofit/>
          </a:bodyPr>
          <a:lstStyle/>
          <a:p>
            <a:r>
              <a:rPr lang="en-US" sz="3200" b="1" u="sng" dirty="0" smtClean="0">
                <a:solidFill>
                  <a:srgbClr val="002060"/>
                </a:solidFill>
              </a:rPr>
              <a:t>Developmental Disability</a:t>
            </a:r>
            <a:endParaRPr lang="en-US" sz="3200" b="1" dirty="0"/>
          </a:p>
        </p:txBody>
      </p:sp>
      <p:sp>
        <p:nvSpPr>
          <p:cNvPr id="3" name="Content Placeholder 2"/>
          <p:cNvSpPr>
            <a:spLocks noGrp="1"/>
          </p:cNvSpPr>
          <p:nvPr>
            <p:ph idx="1"/>
          </p:nvPr>
        </p:nvSpPr>
        <p:spPr>
          <a:xfrm>
            <a:off x="609600" y="1371600"/>
            <a:ext cx="8153399" cy="5029200"/>
          </a:xfrm>
        </p:spPr>
        <p:txBody>
          <a:bodyPr>
            <a:normAutofit fontScale="85000" lnSpcReduction="20000"/>
          </a:bodyPr>
          <a:lstStyle/>
          <a:p>
            <a:r>
              <a:rPr lang="en-US" i="1" dirty="0" smtClean="0">
                <a:solidFill>
                  <a:schemeClr val="tx1"/>
                </a:solidFill>
              </a:rPr>
              <a:t>Developmental </a:t>
            </a:r>
            <a:r>
              <a:rPr lang="en-US" i="1" dirty="0">
                <a:solidFill>
                  <a:schemeClr val="tx1"/>
                </a:solidFill>
              </a:rPr>
              <a:t>disability</a:t>
            </a:r>
            <a:r>
              <a:rPr lang="en-US" dirty="0">
                <a:solidFill>
                  <a:schemeClr val="tx1"/>
                </a:solidFill>
              </a:rPr>
              <a:t> means, as defined in section 102 of the Developmental Disabilities Assistance and Bill of Rights Act of 2000 (42 U.S.C. 15002):</a:t>
            </a:r>
          </a:p>
          <a:p>
            <a:pPr lvl="1"/>
            <a:r>
              <a:rPr lang="en-US" i="0" dirty="0">
                <a:solidFill>
                  <a:schemeClr val="tx1"/>
                </a:solidFill>
              </a:rPr>
              <a:t>(1) A severe, chronic disability of an individual that—</a:t>
            </a:r>
          </a:p>
          <a:p>
            <a:pPr lvl="2"/>
            <a:r>
              <a:rPr lang="en-US" dirty="0" smtClean="0">
                <a:solidFill>
                  <a:schemeClr val="tx1"/>
                </a:solidFill>
              </a:rPr>
              <a:t>Is </a:t>
            </a:r>
            <a:r>
              <a:rPr lang="en-US" dirty="0">
                <a:solidFill>
                  <a:schemeClr val="tx1"/>
                </a:solidFill>
              </a:rPr>
              <a:t>attributable to a mental or physical impairment or combination of mental and physical impairments;</a:t>
            </a:r>
          </a:p>
          <a:p>
            <a:pPr lvl="2"/>
            <a:r>
              <a:rPr lang="en-US" dirty="0" smtClean="0">
                <a:solidFill>
                  <a:schemeClr val="tx1"/>
                </a:solidFill>
              </a:rPr>
              <a:t>Is </a:t>
            </a:r>
            <a:r>
              <a:rPr lang="en-US" dirty="0">
                <a:solidFill>
                  <a:schemeClr val="tx1"/>
                </a:solidFill>
              </a:rPr>
              <a:t>manifested before the individual attains age 22;</a:t>
            </a:r>
          </a:p>
          <a:p>
            <a:pPr lvl="2"/>
            <a:r>
              <a:rPr lang="en-US" dirty="0" smtClean="0">
                <a:solidFill>
                  <a:schemeClr val="tx1"/>
                </a:solidFill>
              </a:rPr>
              <a:t>Is </a:t>
            </a:r>
            <a:r>
              <a:rPr lang="en-US" dirty="0">
                <a:solidFill>
                  <a:schemeClr val="tx1"/>
                </a:solidFill>
              </a:rPr>
              <a:t>likely to continue indefinitely;</a:t>
            </a:r>
          </a:p>
          <a:p>
            <a:pPr lvl="2"/>
            <a:r>
              <a:rPr lang="en-US" dirty="0" smtClean="0">
                <a:solidFill>
                  <a:schemeClr val="tx1"/>
                </a:solidFill>
              </a:rPr>
              <a:t>Results </a:t>
            </a:r>
            <a:r>
              <a:rPr lang="en-US" dirty="0">
                <a:solidFill>
                  <a:schemeClr val="tx1"/>
                </a:solidFill>
              </a:rPr>
              <a:t>in substantial functional limitations in three or more of the following areas of major life activity:</a:t>
            </a:r>
          </a:p>
          <a:p>
            <a:pPr lvl="3"/>
            <a:r>
              <a:rPr lang="en-US" i="0" dirty="0">
                <a:solidFill>
                  <a:schemeClr val="tx1"/>
                </a:solidFill>
              </a:rPr>
              <a:t>(A) Self-care;</a:t>
            </a:r>
          </a:p>
          <a:p>
            <a:pPr lvl="3"/>
            <a:r>
              <a:rPr lang="en-US" i="0" dirty="0">
                <a:solidFill>
                  <a:schemeClr val="tx1"/>
                </a:solidFill>
              </a:rPr>
              <a:t>(B) Receptive and expressive language;</a:t>
            </a:r>
          </a:p>
          <a:p>
            <a:pPr lvl="3"/>
            <a:r>
              <a:rPr lang="en-US" i="0" dirty="0">
                <a:solidFill>
                  <a:schemeClr val="tx1"/>
                </a:solidFill>
              </a:rPr>
              <a:t>(C) Learning;</a:t>
            </a:r>
          </a:p>
          <a:p>
            <a:pPr lvl="3"/>
            <a:r>
              <a:rPr lang="en-US" i="0" dirty="0">
                <a:solidFill>
                  <a:schemeClr val="tx1"/>
                </a:solidFill>
              </a:rPr>
              <a:t>(D) Mobility;</a:t>
            </a:r>
          </a:p>
          <a:p>
            <a:pPr lvl="3"/>
            <a:r>
              <a:rPr lang="en-US" i="0" dirty="0">
                <a:solidFill>
                  <a:schemeClr val="tx1"/>
                </a:solidFill>
              </a:rPr>
              <a:t>(E) Self-direction;</a:t>
            </a:r>
          </a:p>
          <a:p>
            <a:pPr lvl="3"/>
            <a:r>
              <a:rPr lang="en-US" i="0" dirty="0">
                <a:solidFill>
                  <a:schemeClr val="tx1"/>
                </a:solidFill>
              </a:rPr>
              <a:t>(F) Capacity for independent living;</a:t>
            </a:r>
          </a:p>
          <a:p>
            <a:pPr lvl="3"/>
            <a:r>
              <a:rPr lang="en-US" i="0" dirty="0">
                <a:solidFill>
                  <a:schemeClr val="tx1"/>
                </a:solidFill>
              </a:rPr>
              <a:t>(G) Economic self-sufficiency.</a:t>
            </a:r>
          </a:p>
          <a:p>
            <a:pPr lvl="2"/>
            <a:r>
              <a:rPr lang="en-US" dirty="0" smtClean="0">
                <a:solidFill>
                  <a:schemeClr val="tx1"/>
                </a:solidFill>
              </a:rPr>
              <a:t>Reflects </a:t>
            </a:r>
            <a:r>
              <a:rPr lang="en-US" dirty="0">
                <a:solidFill>
                  <a:schemeClr val="tx1"/>
                </a:solidFill>
              </a:rPr>
              <a:t>the individual's need for a combination and sequence of special, interdisciplinary, or generic services, individualized supports, or other forms of assistance that are of lifelong or extended duration and are individually planned and coordinated.</a:t>
            </a:r>
          </a:p>
          <a:p>
            <a:pPr lvl="1"/>
            <a:r>
              <a:rPr lang="en-US" i="0" dirty="0">
                <a:solidFill>
                  <a:schemeClr val="tx1"/>
                </a:solidFill>
              </a:rPr>
              <a:t>(2) An individual from birth to age 9, inclusive, who has a substantial developmental delay or specific congenital or acquired condition, may be considered to have a developmental disability without meeting three or more of the criteria described in paragraphs (1)(</a:t>
            </a:r>
            <a:r>
              <a:rPr lang="en-US" i="0" dirty="0" err="1">
                <a:solidFill>
                  <a:schemeClr val="tx1"/>
                </a:solidFill>
              </a:rPr>
              <a:t>i</a:t>
            </a:r>
            <a:r>
              <a:rPr lang="en-US" i="0" dirty="0">
                <a:solidFill>
                  <a:schemeClr val="tx1"/>
                </a:solidFill>
              </a:rPr>
              <a:t>) through (v) of the definition of “developmental disability” in this section if the individual, without services and supports, has a high probability of meeting these criteria later in life.</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629433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792162"/>
          </a:xfrm>
        </p:spPr>
        <p:txBody>
          <a:bodyPr>
            <a:normAutofit/>
          </a:bodyPr>
          <a:lstStyle/>
          <a:p>
            <a:pPr algn="l"/>
            <a:r>
              <a:rPr lang="en-US" sz="3200" b="1" u="sng" dirty="0" smtClean="0">
                <a:solidFill>
                  <a:srgbClr val="002060"/>
                </a:solidFill>
              </a:rPr>
              <a:t>Evidence of Disabling Condition</a:t>
            </a:r>
            <a:endParaRPr lang="en-US" sz="3200" b="1" u="sng" dirty="0">
              <a:solidFill>
                <a:srgbClr val="00206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Content Placeholder 2"/>
          <p:cNvSpPr>
            <a:spLocks noGrp="1"/>
          </p:cNvSpPr>
          <p:nvPr>
            <p:ph idx="1"/>
          </p:nvPr>
        </p:nvSpPr>
        <p:spPr>
          <a:xfrm>
            <a:off x="457200" y="1219200"/>
            <a:ext cx="8229600" cy="5334000"/>
          </a:xfrm>
        </p:spPr>
        <p:txBody>
          <a:bodyPr>
            <a:normAutofit/>
          </a:bodyPr>
          <a:lstStyle/>
          <a:p>
            <a:pPr lvl="1"/>
            <a:r>
              <a:rPr lang="en-US" dirty="0" smtClean="0">
                <a:solidFill>
                  <a:schemeClr val="tx1"/>
                </a:solidFill>
              </a:rPr>
              <a:t>Written </a:t>
            </a:r>
            <a:r>
              <a:rPr lang="en-US" dirty="0">
                <a:solidFill>
                  <a:schemeClr val="tx1"/>
                </a:solidFill>
              </a:rPr>
              <a:t>verification of the condition from a professional licensed by the state to diagnose and treat the condition; </a:t>
            </a:r>
            <a:r>
              <a:rPr lang="en-US" b="1" dirty="0">
                <a:solidFill>
                  <a:schemeClr val="tx1"/>
                </a:solidFill>
              </a:rPr>
              <a:t>or</a:t>
            </a:r>
            <a:r>
              <a:rPr lang="en-US" dirty="0">
                <a:solidFill>
                  <a:schemeClr val="tx1"/>
                </a:solidFill>
              </a:rPr>
              <a:t>  </a:t>
            </a:r>
            <a:endParaRPr lang="en-US" dirty="0" smtClean="0">
              <a:solidFill>
                <a:schemeClr val="tx1"/>
              </a:solidFill>
            </a:endParaRPr>
          </a:p>
          <a:p>
            <a:pPr lvl="1"/>
            <a:endParaRPr lang="en-US" dirty="0">
              <a:solidFill>
                <a:schemeClr val="tx1"/>
              </a:solidFill>
            </a:endParaRPr>
          </a:p>
          <a:p>
            <a:pPr lvl="1"/>
            <a:r>
              <a:rPr lang="en-US" dirty="0" smtClean="0">
                <a:solidFill>
                  <a:schemeClr val="tx1"/>
                </a:solidFill>
              </a:rPr>
              <a:t>Written </a:t>
            </a:r>
            <a:r>
              <a:rPr lang="en-US" dirty="0">
                <a:solidFill>
                  <a:schemeClr val="tx1"/>
                </a:solidFill>
              </a:rPr>
              <a:t>verification from the Social Security Administration; </a:t>
            </a:r>
            <a:r>
              <a:rPr lang="en-US" b="1" dirty="0">
                <a:solidFill>
                  <a:schemeClr val="tx1"/>
                </a:solidFill>
              </a:rPr>
              <a:t>or</a:t>
            </a:r>
            <a:r>
              <a:rPr lang="en-US" dirty="0">
                <a:solidFill>
                  <a:schemeClr val="tx1"/>
                </a:solidFill>
              </a:rPr>
              <a:t>  </a:t>
            </a:r>
            <a:endParaRPr lang="en-US" dirty="0" smtClean="0">
              <a:solidFill>
                <a:schemeClr val="tx1"/>
              </a:solidFill>
            </a:endParaRPr>
          </a:p>
          <a:p>
            <a:pPr lvl="1"/>
            <a:endParaRPr lang="en-US" dirty="0" smtClean="0">
              <a:solidFill>
                <a:schemeClr val="tx1"/>
              </a:solidFill>
            </a:endParaRPr>
          </a:p>
          <a:p>
            <a:pPr lvl="1"/>
            <a:r>
              <a:rPr lang="en-US" dirty="0" smtClean="0">
                <a:solidFill>
                  <a:schemeClr val="tx1"/>
                </a:solidFill>
              </a:rPr>
              <a:t>Copies </a:t>
            </a:r>
            <a:r>
              <a:rPr lang="en-US" dirty="0">
                <a:solidFill>
                  <a:schemeClr val="tx1"/>
                </a:solidFill>
              </a:rPr>
              <a:t>of a disability check (e.g., Social Security Disability Insurance check or Veterans Disability Compensation); </a:t>
            </a:r>
            <a:r>
              <a:rPr lang="en-US" b="1" dirty="0">
                <a:solidFill>
                  <a:schemeClr val="tx1"/>
                </a:solidFill>
              </a:rPr>
              <a:t>or</a:t>
            </a:r>
            <a:r>
              <a:rPr lang="en-US" dirty="0">
                <a:solidFill>
                  <a:schemeClr val="tx1"/>
                </a:solidFill>
              </a:rPr>
              <a:t>  </a:t>
            </a:r>
            <a:endParaRPr lang="en-US" dirty="0" smtClean="0">
              <a:solidFill>
                <a:schemeClr val="tx1"/>
              </a:solidFill>
            </a:endParaRPr>
          </a:p>
          <a:p>
            <a:pPr lvl="1"/>
            <a:endParaRPr lang="en-US" dirty="0" smtClean="0">
              <a:solidFill>
                <a:schemeClr val="tx1"/>
              </a:solidFill>
            </a:endParaRPr>
          </a:p>
          <a:p>
            <a:pPr lvl="1"/>
            <a:r>
              <a:rPr lang="en-US" dirty="0" smtClean="0">
                <a:solidFill>
                  <a:schemeClr val="tx1"/>
                </a:solidFill>
              </a:rPr>
              <a:t>Intake </a:t>
            </a:r>
            <a:r>
              <a:rPr lang="en-US" dirty="0">
                <a:solidFill>
                  <a:schemeClr val="tx1"/>
                </a:solidFill>
              </a:rPr>
              <a:t>staff (or referral staff) observation that is confirmed by written verification of the condition from a professional licensed by the state to diagnose and treat the condition that is confirmed </a:t>
            </a:r>
            <a:r>
              <a:rPr lang="en-US" dirty="0">
                <a:solidFill>
                  <a:srgbClr val="FF0000"/>
                </a:solidFill>
              </a:rPr>
              <a:t>no later than 45 days </a:t>
            </a:r>
            <a:r>
              <a:rPr lang="en-US" dirty="0">
                <a:solidFill>
                  <a:schemeClr val="tx1"/>
                </a:solidFill>
              </a:rPr>
              <a:t>of the </a:t>
            </a:r>
            <a:r>
              <a:rPr lang="en-US" u="sng" dirty="0">
                <a:solidFill>
                  <a:schemeClr val="tx1"/>
                </a:solidFill>
              </a:rPr>
              <a:t>application for assistance</a:t>
            </a:r>
            <a:r>
              <a:rPr lang="en-US" dirty="0">
                <a:solidFill>
                  <a:schemeClr val="tx1"/>
                </a:solidFill>
              </a:rPr>
              <a:t> and accompanied with one of the types of evidence above; </a:t>
            </a:r>
            <a:r>
              <a:rPr lang="en-US" b="1" dirty="0">
                <a:solidFill>
                  <a:schemeClr val="tx1"/>
                </a:solidFill>
              </a:rPr>
              <a:t>or</a:t>
            </a:r>
            <a:r>
              <a:rPr lang="en-US" dirty="0">
                <a:solidFill>
                  <a:schemeClr val="tx1"/>
                </a:solidFill>
              </a:rPr>
              <a:t>  </a:t>
            </a:r>
            <a:endParaRPr lang="en-US" dirty="0" smtClean="0">
              <a:solidFill>
                <a:schemeClr val="tx1"/>
              </a:solidFill>
            </a:endParaRPr>
          </a:p>
          <a:p>
            <a:pPr lvl="1"/>
            <a:endParaRPr lang="en-US" dirty="0" smtClean="0">
              <a:solidFill>
                <a:schemeClr val="tx1"/>
              </a:solidFill>
            </a:endParaRPr>
          </a:p>
          <a:p>
            <a:pPr lvl="1"/>
            <a:r>
              <a:rPr lang="en-US" dirty="0" smtClean="0">
                <a:solidFill>
                  <a:schemeClr val="tx1"/>
                </a:solidFill>
              </a:rPr>
              <a:t>Other </a:t>
            </a:r>
            <a:r>
              <a:rPr lang="en-US" dirty="0">
                <a:solidFill>
                  <a:schemeClr val="tx1"/>
                </a:solidFill>
              </a:rPr>
              <a:t>documentation approved by HUD. </a:t>
            </a:r>
          </a:p>
          <a:p>
            <a:endParaRPr lang="en-US" dirty="0"/>
          </a:p>
        </p:txBody>
      </p:sp>
      <p:sp>
        <p:nvSpPr>
          <p:cNvPr id="3" name="Rectangle 2"/>
          <p:cNvSpPr/>
          <p:nvPr/>
        </p:nvSpPr>
        <p:spPr>
          <a:xfrm>
            <a:off x="2057400" y="5505271"/>
            <a:ext cx="6553200" cy="646331"/>
          </a:xfrm>
          <a:prstGeom prst="rect">
            <a:avLst/>
          </a:prstGeom>
        </p:spPr>
        <p:txBody>
          <a:bodyPr wrap="square">
            <a:spAutoFit/>
          </a:bodyPr>
          <a:lstStyle/>
          <a:p>
            <a:r>
              <a:rPr lang="en-US" b="1" dirty="0"/>
              <a:t>Balance of State approved Certification of Disability form </a:t>
            </a:r>
            <a:r>
              <a:rPr lang="en-US" dirty="0"/>
              <a:t>- </a:t>
            </a:r>
            <a:r>
              <a:rPr lang="en-US" dirty="0">
                <a:hlinkClick r:id="rId3"/>
              </a:rPr>
              <a:t>http://www.wiboscoc.org/boscoc-standards-and-policies.html</a:t>
            </a:r>
            <a:r>
              <a:rPr lang="en-US" dirty="0"/>
              <a:t> </a:t>
            </a:r>
          </a:p>
        </p:txBody>
      </p:sp>
    </p:spTree>
    <p:extLst>
      <p:ext uri="{BB962C8B-B14F-4D97-AF65-F5344CB8AC3E}">
        <p14:creationId xmlns:p14="http://schemas.microsoft.com/office/powerpoint/2010/main" val="3858637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609600"/>
            <a:ext cx="7406640" cy="914400"/>
          </a:xfrm>
        </p:spPr>
        <p:txBody>
          <a:bodyPr/>
          <a:lstStyle/>
          <a:p>
            <a:r>
              <a:rPr lang="en-US" b="1" u="sng" dirty="0" smtClean="0">
                <a:solidFill>
                  <a:srgbClr val="002060"/>
                </a:solidFill>
              </a:rPr>
              <a:t>HUD-COC Interim Rule</a:t>
            </a:r>
            <a:endParaRPr lang="en-US" u="sng" dirty="0"/>
          </a:p>
        </p:txBody>
      </p:sp>
      <p:sp>
        <p:nvSpPr>
          <p:cNvPr id="3" name="Content Placeholder 2"/>
          <p:cNvSpPr>
            <a:spLocks noGrp="1"/>
          </p:cNvSpPr>
          <p:nvPr>
            <p:ph idx="1"/>
          </p:nvPr>
        </p:nvSpPr>
        <p:spPr>
          <a:xfrm>
            <a:off x="857251" y="1752600"/>
            <a:ext cx="7404654" cy="4343400"/>
          </a:xfrm>
        </p:spPr>
        <p:txBody>
          <a:bodyPr>
            <a:normAutofit/>
          </a:bodyPr>
          <a:lstStyle/>
          <a:p>
            <a:r>
              <a:rPr lang="en-US" b="1" dirty="0" smtClean="0">
                <a:solidFill>
                  <a:schemeClr val="tx1"/>
                </a:solidFill>
              </a:rPr>
              <a:t>24 CFR 578.7 (8</a:t>
            </a:r>
            <a:r>
              <a:rPr lang="en-US" b="1" dirty="0">
                <a:solidFill>
                  <a:schemeClr val="tx1"/>
                </a:solidFill>
              </a:rPr>
              <a:t>)</a:t>
            </a:r>
            <a:r>
              <a:rPr lang="en-US" dirty="0">
                <a:solidFill>
                  <a:schemeClr val="tx1"/>
                </a:solidFill>
              </a:rPr>
              <a:t> </a:t>
            </a:r>
            <a:r>
              <a:rPr lang="en-US" dirty="0" smtClean="0">
                <a:solidFill>
                  <a:schemeClr val="tx1"/>
                </a:solidFill>
              </a:rPr>
              <a:t> </a:t>
            </a:r>
          </a:p>
          <a:p>
            <a:pPr lvl="1"/>
            <a:r>
              <a:rPr lang="en-US" dirty="0" smtClean="0">
                <a:solidFill>
                  <a:schemeClr val="tx1"/>
                </a:solidFill>
              </a:rPr>
              <a:t>In </a:t>
            </a:r>
            <a:r>
              <a:rPr lang="en-US" dirty="0">
                <a:solidFill>
                  <a:schemeClr val="tx1"/>
                </a:solidFill>
              </a:rPr>
              <a:t>consultation with recipients of Emergency Solutions Grants program funds within the geographic area, establish and operate either a centralized or coordinated assessment system that provides an initial, comprehensive assessment of the needs of individuals and families for housing and services. </a:t>
            </a:r>
            <a:endParaRPr lang="en-US" dirty="0" smtClean="0">
              <a:solidFill>
                <a:schemeClr val="tx1"/>
              </a:solidFill>
            </a:endParaRPr>
          </a:p>
          <a:p>
            <a:pPr lvl="1"/>
            <a:endParaRPr lang="en-US" dirty="0" smtClean="0">
              <a:solidFill>
                <a:schemeClr val="tx1"/>
              </a:solidFill>
            </a:endParaRPr>
          </a:p>
          <a:p>
            <a:pPr lvl="1"/>
            <a:r>
              <a:rPr lang="en-US" dirty="0" smtClean="0">
                <a:solidFill>
                  <a:schemeClr val="tx1"/>
                </a:solidFill>
              </a:rPr>
              <a:t>The </a:t>
            </a:r>
            <a:r>
              <a:rPr lang="en-US" dirty="0">
                <a:solidFill>
                  <a:schemeClr val="tx1"/>
                </a:solidFill>
              </a:rPr>
              <a:t>Continuum must develop a specific policy to guide the operation of the centralized or coordinated assessment system on how its system will address the needs of individuals and families who are fleeing, or attempting to flee, domestic violence, dating violence, sexual assault, or stalking, but who are seeking shelter or services from </a:t>
            </a:r>
            <a:r>
              <a:rPr lang="en-US" dirty="0" smtClean="0">
                <a:solidFill>
                  <a:schemeClr val="tx1"/>
                </a:solidFill>
              </a:rPr>
              <a:t>non-victim </a:t>
            </a:r>
            <a:r>
              <a:rPr lang="en-US" dirty="0">
                <a:solidFill>
                  <a:schemeClr val="tx1"/>
                </a:solidFill>
              </a:rPr>
              <a:t>service providers. This system must comply with any requirements established by HUD by Notice.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2886153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6600" b="1" dirty="0" smtClean="0">
              <a:solidFill>
                <a:srgbClr val="002060"/>
              </a:solidFill>
            </a:endParaRPr>
          </a:p>
          <a:p>
            <a:pPr marL="0" indent="0" algn="ctr">
              <a:buNone/>
            </a:pPr>
            <a:r>
              <a:rPr lang="en-US" sz="6600" b="1" dirty="0" smtClean="0">
                <a:solidFill>
                  <a:schemeClr val="tx1"/>
                </a:solidFill>
              </a:rPr>
              <a:t>Questions?</a:t>
            </a:r>
            <a:endParaRPr lang="en-US" sz="6600" b="1" dirty="0">
              <a:solidFill>
                <a:schemeClr val="tx1"/>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958988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51" y="990600"/>
            <a:ext cx="7404653" cy="5334000"/>
          </a:xfrm>
        </p:spPr>
        <p:txBody>
          <a:bodyPr>
            <a:normAutofit/>
          </a:bodyPr>
          <a:lstStyle/>
          <a:p>
            <a:r>
              <a:rPr lang="en-US" b="1" dirty="0">
                <a:solidFill>
                  <a:schemeClr val="tx1"/>
                </a:solidFill>
              </a:rPr>
              <a:t>24 CFR </a:t>
            </a:r>
            <a:r>
              <a:rPr lang="en-US" b="1" dirty="0" smtClean="0">
                <a:solidFill>
                  <a:schemeClr val="tx1"/>
                </a:solidFill>
              </a:rPr>
              <a:t>578.7 (9</a:t>
            </a:r>
            <a:r>
              <a:rPr lang="en-US" b="1" dirty="0">
                <a:solidFill>
                  <a:schemeClr val="tx1"/>
                </a:solidFill>
              </a:rPr>
              <a:t>) </a:t>
            </a:r>
            <a:endParaRPr lang="en-US" b="1" dirty="0" smtClean="0">
              <a:solidFill>
                <a:schemeClr val="tx1"/>
              </a:solidFill>
            </a:endParaRPr>
          </a:p>
          <a:p>
            <a:pPr lvl="1"/>
            <a:r>
              <a:rPr lang="en-US" dirty="0" smtClean="0">
                <a:solidFill>
                  <a:schemeClr val="tx1"/>
                </a:solidFill>
              </a:rPr>
              <a:t>In </a:t>
            </a:r>
            <a:r>
              <a:rPr lang="en-US" dirty="0">
                <a:solidFill>
                  <a:schemeClr val="tx1"/>
                </a:solidFill>
              </a:rPr>
              <a:t>consultation with recipients of Emergency Solutions Grants program funds within the geographic area, establish and consistently follow written standards for providing </a:t>
            </a:r>
            <a:r>
              <a:rPr lang="en-US" dirty="0" smtClean="0">
                <a:solidFill>
                  <a:schemeClr val="tx1"/>
                </a:solidFill>
              </a:rPr>
              <a:t>Continuum </a:t>
            </a:r>
            <a:r>
              <a:rPr lang="en-US" dirty="0">
                <a:solidFill>
                  <a:schemeClr val="tx1"/>
                </a:solidFill>
              </a:rPr>
              <a:t>of Care assistance. </a:t>
            </a:r>
            <a:endParaRPr lang="en-US" dirty="0" smtClean="0">
              <a:solidFill>
                <a:schemeClr val="tx1"/>
              </a:solidFill>
            </a:endParaRPr>
          </a:p>
          <a:p>
            <a:pPr lvl="1"/>
            <a:endParaRPr lang="en-US" dirty="0" smtClean="0">
              <a:solidFill>
                <a:schemeClr val="tx1"/>
              </a:solidFill>
            </a:endParaRPr>
          </a:p>
          <a:p>
            <a:pPr lvl="1"/>
            <a:r>
              <a:rPr lang="en-US" dirty="0" smtClean="0">
                <a:solidFill>
                  <a:schemeClr val="tx1"/>
                </a:solidFill>
              </a:rPr>
              <a:t>At </a:t>
            </a:r>
            <a:r>
              <a:rPr lang="en-US" dirty="0">
                <a:solidFill>
                  <a:schemeClr val="tx1"/>
                </a:solidFill>
              </a:rPr>
              <a:t>a minimum, these written standards must include: </a:t>
            </a:r>
            <a:endParaRPr lang="en-US" dirty="0" smtClean="0">
              <a:solidFill>
                <a:schemeClr val="tx1"/>
              </a:solidFill>
            </a:endParaRPr>
          </a:p>
          <a:p>
            <a:pPr lvl="2"/>
            <a:r>
              <a:rPr lang="en-US" dirty="0" smtClean="0">
                <a:solidFill>
                  <a:schemeClr val="tx1"/>
                </a:solidFill>
              </a:rPr>
              <a:t>(</a:t>
            </a:r>
            <a:r>
              <a:rPr lang="en-US" dirty="0" err="1">
                <a:solidFill>
                  <a:schemeClr val="tx1"/>
                </a:solidFill>
              </a:rPr>
              <a:t>i</a:t>
            </a:r>
            <a:r>
              <a:rPr lang="en-US" dirty="0">
                <a:solidFill>
                  <a:schemeClr val="tx1"/>
                </a:solidFill>
              </a:rPr>
              <a:t>) Policies and procedures for evaluating individuals’ and families’ eligibility for assistance under this part; </a:t>
            </a:r>
            <a:endParaRPr lang="en-US" dirty="0" smtClean="0">
              <a:solidFill>
                <a:schemeClr val="tx1"/>
              </a:solidFill>
            </a:endParaRPr>
          </a:p>
          <a:p>
            <a:pPr lvl="2"/>
            <a:r>
              <a:rPr lang="en-US" dirty="0" smtClean="0">
                <a:solidFill>
                  <a:srgbClr val="FF0000"/>
                </a:solidFill>
              </a:rPr>
              <a:t>(</a:t>
            </a:r>
            <a:r>
              <a:rPr lang="en-US" dirty="0">
                <a:solidFill>
                  <a:srgbClr val="FF0000"/>
                </a:solidFill>
              </a:rPr>
              <a:t>ii) Policies and procedures for determining and prioritizing which eligible individuals and families will receive transitional housing assistance; </a:t>
            </a:r>
            <a:endParaRPr lang="en-US" dirty="0" smtClean="0">
              <a:solidFill>
                <a:srgbClr val="FF0000"/>
              </a:solidFill>
            </a:endParaRPr>
          </a:p>
          <a:p>
            <a:pPr lvl="2"/>
            <a:r>
              <a:rPr lang="en-US" dirty="0" smtClean="0">
                <a:solidFill>
                  <a:schemeClr val="tx1"/>
                </a:solidFill>
              </a:rPr>
              <a:t>(</a:t>
            </a:r>
            <a:r>
              <a:rPr lang="en-US" dirty="0">
                <a:solidFill>
                  <a:schemeClr val="tx1"/>
                </a:solidFill>
              </a:rPr>
              <a:t>iii) Policies and procedures for determining and prioritizing which eligible individuals and families will receive rapid rehousing assistance; </a:t>
            </a:r>
            <a:endParaRPr lang="en-US" dirty="0" smtClean="0">
              <a:solidFill>
                <a:schemeClr val="tx1"/>
              </a:solidFill>
            </a:endParaRPr>
          </a:p>
          <a:p>
            <a:pPr lvl="2"/>
            <a:r>
              <a:rPr lang="en-US" dirty="0" smtClean="0">
                <a:solidFill>
                  <a:schemeClr val="tx1"/>
                </a:solidFill>
              </a:rPr>
              <a:t>(</a:t>
            </a:r>
            <a:r>
              <a:rPr lang="en-US" dirty="0">
                <a:solidFill>
                  <a:schemeClr val="tx1"/>
                </a:solidFill>
              </a:rPr>
              <a:t>iv) Standards for determining what percentage or amount of rent each program participant must pay while receiving rapid rehousing assistance; </a:t>
            </a:r>
            <a:endParaRPr lang="en-US" dirty="0" smtClean="0">
              <a:solidFill>
                <a:schemeClr val="tx1"/>
              </a:solidFill>
            </a:endParaRPr>
          </a:p>
          <a:p>
            <a:pPr lvl="2"/>
            <a:r>
              <a:rPr lang="en-US" dirty="0" smtClean="0">
                <a:solidFill>
                  <a:schemeClr val="tx1"/>
                </a:solidFill>
              </a:rPr>
              <a:t>(</a:t>
            </a:r>
            <a:r>
              <a:rPr lang="en-US" dirty="0">
                <a:solidFill>
                  <a:schemeClr val="tx1"/>
                </a:solidFill>
              </a:rPr>
              <a:t>v) Policies and procedures for determining and prioritizing which eligible individuals and families will receive permanent supportive housing assistance;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3840148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38150"/>
            <a:ext cx="6400800" cy="1143000"/>
          </a:xfrm>
        </p:spPr>
        <p:txBody>
          <a:bodyPr>
            <a:normAutofit/>
          </a:bodyPr>
          <a:lstStyle/>
          <a:p>
            <a:pPr algn="l"/>
            <a:r>
              <a:rPr lang="en-US" sz="3200" b="1" u="sng" dirty="0" smtClean="0">
                <a:solidFill>
                  <a:srgbClr val="002060"/>
                </a:solidFill>
              </a:rPr>
              <a:t>WI Balance of State COC</a:t>
            </a:r>
            <a:endParaRPr lang="en-US" sz="3200" u="sng" dirty="0"/>
          </a:p>
        </p:txBody>
      </p:sp>
      <p:sp>
        <p:nvSpPr>
          <p:cNvPr id="3" name="Content Placeholder 2"/>
          <p:cNvSpPr>
            <a:spLocks noGrp="1"/>
          </p:cNvSpPr>
          <p:nvPr>
            <p:ph idx="1"/>
          </p:nvPr>
        </p:nvSpPr>
        <p:spPr>
          <a:xfrm>
            <a:off x="457201" y="2057400"/>
            <a:ext cx="7804704" cy="4038600"/>
          </a:xfrm>
        </p:spPr>
        <p:txBody>
          <a:bodyPr>
            <a:normAutofit/>
          </a:bodyPr>
          <a:lstStyle/>
          <a:p>
            <a:r>
              <a:rPr lang="en-US" dirty="0" smtClean="0">
                <a:solidFill>
                  <a:schemeClr val="tx1"/>
                </a:solidFill>
              </a:rPr>
              <a:t>In August 2014, the WI Balance of State Continuum of Care approved Transitional Housing Standards. </a:t>
            </a:r>
          </a:p>
          <a:p>
            <a:endParaRPr lang="en-US" dirty="0" smtClean="0">
              <a:solidFill>
                <a:schemeClr val="tx1"/>
              </a:solidFill>
            </a:endParaRPr>
          </a:p>
          <a:p>
            <a:r>
              <a:rPr lang="en-US" dirty="0" smtClean="0">
                <a:solidFill>
                  <a:schemeClr val="tx1"/>
                </a:solidFill>
              </a:rPr>
              <a:t>In August 2015, the WI Board of Directors approved the Order of Priority in COC Program-funded TH programs.</a:t>
            </a:r>
          </a:p>
          <a:p>
            <a:endParaRPr lang="en-US" dirty="0">
              <a:solidFill>
                <a:schemeClr val="tx1"/>
              </a:solidFill>
            </a:endParaRPr>
          </a:p>
          <a:p>
            <a:r>
              <a:rPr lang="en-US" dirty="0" smtClean="0">
                <a:solidFill>
                  <a:schemeClr val="tx1"/>
                </a:solidFill>
              </a:rPr>
              <a:t>The Standards and Order of Priority can be  found at:</a:t>
            </a:r>
          </a:p>
          <a:p>
            <a:pPr marL="205740" lvl="1" indent="0">
              <a:buNone/>
            </a:pPr>
            <a:r>
              <a:rPr lang="en-US" dirty="0" smtClean="0">
                <a:solidFill>
                  <a:schemeClr val="tx1"/>
                </a:solidFill>
                <a:hlinkClick r:id="rId2"/>
              </a:rPr>
              <a:t>http</a:t>
            </a:r>
            <a:r>
              <a:rPr lang="en-US" dirty="0">
                <a:solidFill>
                  <a:schemeClr val="tx1"/>
                </a:solidFill>
                <a:hlinkClick r:id="rId2"/>
              </a:rPr>
              <a:t>://</a:t>
            </a:r>
            <a:r>
              <a:rPr lang="en-US" dirty="0" smtClean="0">
                <a:solidFill>
                  <a:schemeClr val="tx1"/>
                </a:solidFill>
                <a:hlinkClick r:id="rId2"/>
              </a:rPr>
              <a:t>www.wiboscoc.org/boscoc-standards-and-policies.html</a:t>
            </a:r>
            <a:r>
              <a:rPr lang="en-US" dirty="0" smtClean="0">
                <a:solidFill>
                  <a:schemeClr val="tx1"/>
                </a:solidFill>
              </a:rPr>
              <a:t> </a:t>
            </a:r>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847900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143000"/>
          </a:xfrm>
        </p:spPr>
        <p:txBody>
          <a:bodyPr>
            <a:normAutofit/>
          </a:bodyPr>
          <a:lstStyle/>
          <a:p>
            <a:pPr algn="l"/>
            <a:r>
              <a:rPr lang="en-US" sz="3200" b="1" u="sng" dirty="0" smtClean="0">
                <a:solidFill>
                  <a:srgbClr val="002060"/>
                </a:solidFill>
              </a:rPr>
              <a:t>Key Terms &amp; Definitions</a:t>
            </a:r>
            <a:endParaRPr lang="en-US" sz="3200" u="sng" dirty="0"/>
          </a:p>
        </p:txBody>
      </p:sp>
      <p:sp>
        <p:nvSpPr>
          <p:cNvPr id="3" name="Content Placeholder 2"/>
          <p:cNvSpPr>
            <a:spLocks noGrp="1"/>
          </p:cNvSpPr>
          <p:nvPr>
            <p:ph idx="1"/>
          </p:nvPr>
        </p:nvSpPr>
        <p:spPr>
          <a:xfrm>
            <a:off x="533401" y="1600200"/>
            <a:ext cx="7728504" cy="4495800"/>
          </a:xfrm>
        </p:spPr>
        <p:txBody>
          <a:bodyPr>
            <a:normAutofit/>
          </a:bodyPr>
          <a:lstStyle/>
          <a:p>
            <a:r>
              <a:rPr lang="en-US" b="1" dirty="0">
                <a:solidFill>
                  <a:schemeClr val="tx1"/>
                </a:solidFill>
              </a:rPr>
              <a:t>Housing First </a:t>
            </a:r>
            <a:endParaRPr lang="en-US" b="1" dirty="0" smtClean="0">
              <a:solidFill>
                <a:schemeClr val="tx1"/>
              </a:solidFill>
            </a:endParaRPr>
          </a:p>
          <a:p>
            <a:pPr lvl="1"/>
            <a:r>
              <a:rPr lang="en-US" dirty="0" smtClean="0">
                <a:solidFill>
                  <a:schemeClr val="tx1"/>
                </a:solidFill>
              </a:rPr>
              <a:t>an </a:t>
            </a:r>
            <a:r>
              <a:rPr lang="en-US" dirty="0">
                <a:solidFill>
                  <a:schemeClr val="tx1"/>
                </a:solidFill>
              </a:rPr>
              <a:t>approach in which housing is offered </a:t>
            </a:r>
            <a:r>
              <a:rPr lang="en-US" dirty="0" smtClean="0">
                <a:solidFill>
                  <a:schemeClr val="tx1"/>
                </a:solidFill>
              </a:rPr>
              <a:t>without </a:t>
            </a:r>
            <a:r>
              <a:rPr lang="en-US" dirty="0">
                <a:solidFill>
                  <a:schemeClr val="tx1"/>
                </a:solidFill>
              </a:rPr>
              <a:t>preconditions (such as sobriety, mental health treatment, or a minimum income threshold) or service participation requirements </a:t>
            </a:r>
            <a:endParaRPr lang="en-US" dirty="0" smtClean="0">
              <a:solidFill>
                <a:schemeClr val="tx1"/>
              </a:solidFill>
            </a:endParaRPr>
          </a:p>
          <a:p>
            <a:pPr lvl="1"/>
            <a:endParaRPr lang="en-US" dirty="0" smtClean="0">
              <a:solidFill>
                <a:schemeClr val="tx1"/>
              </a:solidFill>
            </a:endParaRPr>
          </a:p>
          <a:p>
            <a:pPr lvl="1"/>
            <a:r>
              <a:rPr lang="en-US" dirty="0" smtClean="0">
                <a:solidFill>
                  <a:schemeClr val="tx1"/>
                </a:solidFill>
              </a:rPr>
              <a:t>In the COC Competition 2015, each of the COC-funded Transitional Housing programs voluntarily chose to identify as low barrier to entry and adopt a housing first philosophy.</a:t>
            </a:r>
          </a:p>
          <a:p>
            <a:pPr lvl="1"/>
            <a:endParaRPr lang="en-US" dirty="0" smtClean="0">
              <a:solidFill>
                <a:schemeClr val="tx1"/>
              </a:solidFill>
            </a:endParaRPr>
          </a:p>
          <a:p>
            <a:pPr lvl="1"/>
            <a:r>
              <a:rPr lang="en-US" dirty="0" smtClean="0">
                <a:solidFill>
                  <a:schemeClr val="tx1"/>
                </a:solidFill>
              </a:rPr>
              <a:t>Per </a:t>
            </a:r>
            <a:r>
              <a:rPr lang="en-US" dirty="0">
                <a:solidFill>
                  <a:schemeClr val="tx1"/>
                </a:solidFill>
              </a:rPr>
              <a:t>HUD: “</a:t>
            </a:r>
            <a:r>
              <a:rPr lang="en-US" i="1" dirty="0">
                <a:solidFill>
                  <a:schemeClr val="tx1"/>
                </a:solidFill>
              </a:rPr>
              <a:t>Any process that takes away personal choice is not Housing First</a:t>
            </a:r>
            <a:r>
              <a:rPr lang="en-US" dirty="0">
                <a:solidFill>
                  <a:schemeClr val="tx1"/>
                </a:solidFill>
              </a:rPr>
              <a:t>.”</a:t>
            </a:r>
          </a:p>
          <a:p>
            <a:pPr lvl="1"/>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95128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
        <p:nvSpPr>
          <p:cNvPr id="5" name="Content Placeholder 2"/>
          <p:cNvSpPr>
            <a:spLocks noGrp="1"/>
          </p:cNvSpPr>
          <p:nvPr>
            <p:ph idx="1"/>
          </p:nvPr>
        </p:nvSpPr>
        <p:spPr>
          <a:xfrm>
            <a:off x="457200" y="838200"/>
            <a:ext cx="8229600" cy="5715000"/>
          </a:xfrm>
        </p:spPr>
        <p:txBody>
          <a:bodyPr>
            <a:normAutofit/>
          </a:bodyPr>
          <a:lstStyle/>
          <a:p>
            <a:r>
              <a:rPr lang="en-US" sz="3100" b="1" dirty="0" smtClean="0">
                <a:solidFill>
                  <a:schemeClr val="tx1"/>
                </a:solidFill>
              </a:rPr>
              <a:t>Severe Service Needs</a:t>
            </a:r>
          </a:p>
          <a:p>
            <a:pPr lvl="1"/>
            <a:r>
              <a:rPr lang="en-US" dirty="0" smtClean="0">
                <a:solidFill>
                  <a:schemeClr val="tx1"/>
                </a:solidFill>
              </a:rPr>
              <a:t>Defined as either:</a:t>
            </a:r>
          </a:p>
          <a:p>
            <a:pPr lvl="2"/>
            <a:r>
              <a:rPr lang="en-US" dirty="0" smtClean="0">
                <a:solidFill>
                  <a:schemeClr val="tx1"/>
                </a:solidFill>
              </a:rPr>
              <a:t>History </a:t>
            </a:r>
            <a:r>
              <a:rPr lang="en-US" dirty="0">
                <a:solidFill>
                  <a:schemeClr val="tx1"/>
                </a:solidFill>
              </a:rPr>
              <a:t>of high utilization of crisis services, which include but are not limited to, emergency rooms, jails, and psychiatric facilities; </a:t>
            </a:r>
            <a:r>
              <a:rPr lang="en-US" b="1" dirty="0">
                <a:solidFill>
                  <a:schemeClr val="tx1"/>
                </a:solidFill>
              </a:rPr>
              <a:t>or </a:t>
            </a:r>
          </a:p>
          <a:p>
            <a:pPr lvl="2"/>
            <a:r>
              <a:rPr lang="en-US" dirty="0" smtClean="0">
                <a:solidFill>
                  <a:schemeClr val="tx1"/>
                </a:solidFill>
              </a:rPr>
              <a:t>Significant </a:t>
            </a:r>
            <a:r>
              <a:rPr lang="en-US" dirty="0">
                <a:solidFill>
                  <a:schemeClr val="tx1"/>
                </a:solidFill>
              </a:rPr>
              <a:t>health or behavioral health challenges or functional impairments which require a significant level of support in order to maintain permanent housing. </a:t>
            </a:r>
            <a:endParaRPr lang="en-US" dirty="0" smtClean="0">
              <a:solidFill>
                <a:schemeClr val="tx1"/>
              </a:solidFill>
            </a:endParaRPr>
          </a:p>
          <a:p>
            <a:pPr marL="457200" lvl="1" indent="0">
              <a:buNone/>
            </a:pPr>
            <a:endParaRPr lang="en-US" dirty="0">
              <a:solidFill>
                <a:schemeClr val="tx1"/>
              </a:solidFill>
            </a:endParaRPr>
          </a:p>
          <a:p>
            <a:pPr lvl="1"/>
            <a:r>
              <a:rPr lang="en-US" dirty="0" smtClean="0">
                <a:solidFill>
                  <a:schemeClr val="tx1"/>
                </a:solidFill>
              </a:rPr>
              <a:t>Severe </a:t>
            </a:r>
            <a:r>
              <a:rPr lang="en-US" dirty="0">
                <a:solidFill>
                  <a:schemeClr val="tx1"/>
                </a:solidFill>
              </a:rPr>
              <a:t>service needs as defined </a:t>
            </a:r>
            <a:r>
              <a:rPr lang="en-US" dirty="0" smtClean="0">
                <a:solidFill>
                  <a:schemeClr val="tx1"/>
                </a:solidFill>
              </a:rPr>
              <a:t>above should </a:t>
            </a:r>
            <a:r>
              <a:rPr lang="en-US" dirty="0">
                <a:solidFill>
                  <a:schemeClr val="tx1"/>
                </a:solidFill>
              </a:rPr>
              <a:t>be identified and verified through data-driven </a:t>
            </a:r>
            <a:r>
              <a:rPr lang="en-US" dirty="0" smtClean="0">
                <a:solidFill>
                  <a:schemeClr val="tx1"/>
                </a:solidFill>
              </a:rPr>
              <a:t>methods</a:t>
            </a:r>
          </a:p>
          <a:p>
            <a:pPr lvl="2"/>
            <a:r>
              <a:rPr lang="en-US" dirty="0" smtClean="0">
                <a:solidFill>
                  <a:schemeClr val="tx1"/>
                </a:solidFill>
              </a:rPr>
              <a:t>The </a:t>
            </a:r>
            <a:r>
              <a:rPr lang="en-US" dirty="0">
                <a:solidFill>
                  <a:schemeClr val="tx1"/>
                </a:solidFill>
              </a:rPr>
              <a:t>determination </a:t>
            </a:r>
            <a:r>
              <a:rPr lang="en-US" b="1" u="sng" dirty="0">
                <a:solidFill>
                  <a:schemeClr val="tx1"/>
                </a:solidFill>
              </a:rPr>
              <a:t>must not</a:t>
            </a:r>
            <a:r>
              <a:rPr lang="en-US" dirty="0">
                <a:solidFill>
                  <a:schemeClr val="tx1"/>
                </a:solidFill>
              </a:rPr>
              <a:t> be based on a specific diagnosis or disability type, but </a:t>
            </a:r>
            <a:r>
              <a:rPr lang="en-US" b="1" u="sng" dirty="0">
                <a:solidFill>
                  <a:schemeClr val="tx1"/>
                </a:solidFill>
              </a:rPr>
              <a:t>only on the severity of needs </a:t>
            </a:r>
            <a:r>
              <a:rPr lang="en-US" dirty="0">
                <a:solidFill>
                  <a:schemeClr val="tx1"/>
                </a:solidFill>
              </a:rPr>
              <a:t>of the individual.   </a:t>
            </a:r>
            <a:endParaRPr lang="en-US" dirty="0" smtClean="0">
              <a:solidFill>
                <a:schemeClr val="tx1"/>
              </a:solidFill>
            </a:endParaRPr>
          </a:p>
          <a:p>
            <a:pPr lvl="2"/>
            <a:endParaRPr lang="en-US" dirty="0">
              <a:solidFill>
                <a:schemeClr val="tx1"/>
              </a:solidFill>
            </a:endParaRPr>
          </a:p>
          <a:p>
            <a:pPr lvl="1"/>
            <a:r>
              <a:rPr lang="en-US" dirty="0" smtClean="0">
                <a:solidFill>
                  <a:schemeClr val="tx1"/>
                </a:solidFill>
              </a:rPr>
              <a:t>The Balance of State COC has selected the VI-SPDAT or F-VI-SPDAT as the common assessment tool for Coordinated Entry. </a:t>
            </a:r>
            <a:r>
              <a:rPr lang="en-US" b="1" i="1" dirty="0" smtClean="0">
                <a:solidFill>
                  <a:schemeClr val="tx1"/>
                </a:solidFill>
              </a:rPr>
              <a:t>**Version 2**</a:t>
            </a:r>
          </a:p>
        </p:txBody>
      </p:sp>
    </p:spTree>
    <p:extLst>
      <p:ext uri="{BB962C8B-B14F-4D97-AF65-F5344CB8AC3E}">
        <p14:creationId xmlns:p14="http://schemas.microsoft.com/office/powerpoint/2010/main" val="1947761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50"/>
            <a:ext cx="5848350" cy="762000"/>
          </a:xfrm>
        </p:spPr>
        <p:txBody>
          <a:bodyPr/>
          <a:lstStyle/>
          <a:p>
            <a:r>
              <a:rPr lang="en-US" b="1" u="sng" dirty="0" smtClean="0">
                <a:solidFill>
                  <a:srgbClr val="002060"/>
                </a:solidFill>
              </a:rPr>
              <a:t>Order of Priority</a:t>
            </a:r>
            <a:endParaRPr lang="en-US" b="1" u="sng" dirty="0">
              <a:solidFill>
                <a:srgbClr val="002060"/>
              </a:solidFill>
            </a:endParaRPr>
          </a:p>
        </p:txBody>
      </p:sp>
      <p:sp>
        <p:nvSpPr>
          <p:cNvPr id="3" name="Content Placeholder 2"/>
          <p:cNvSpPr>
            <a:spLocks noGrp="1"/>
          </p:cNvSpPr>
          <p:nvPr>
            <p:ph idx="1"/>
          </p:nvPr>
        </p:nvSpPr>
        <p:spPr>
          <a:xfrm>
            <a:off x="457200" y="1524000"/>
            <a:ext cx="8229599" cy="4572000"/>
          </a:xfrm>
        </p:spPr>
        <p:txBody>
          <a:bodyPr>
            <a:normAutofit fontScale="85000" lnSpcReduction="10000"/>
          </a:bodyPr>
          <a:lstStyle/>
          <a:p>
            <a:r>
              <a:rPr lang="en-US" sz="2600" b="1" dirty="0">
                <a:solidFill>
                  <a:schemeClr val="tx1"/>
                </a:solidFill>
              </a:rPr>
              <a:t>1</a:t>
            </a:r>
            <a:r>
              <a:rPr lang="en-US" sz="2600" b="1" baseline="30000" dirty="0">
                <a:solidFill>
                  <a:schemeClr val="tx1"/>
                </a:solidFill>
              </a:rPr>
              <a:t>st</a:t>
            </a:r>
            <a:r>
              <a:rPr lang="en-US" sz="2600" b="1" dirty="0">
                <a:solidFill>
                  <a:schemeClr val="tx1"/>
                </a:solidFill>
              </a:rPr>
              <a:t> Priority: </a:t>
            </a:r>
            <a:r>
              <a:rPr lang="en-US" sz="2600" dirty="0">
                <a:solidFill>
                  <a:schemeClr val="tx1"/>
                </a:solidFill>
              </a:rPr>
              <a:t>Category 1 &amp; 4 – homeless individuals and families with a disability with the most severe service needs</a:t>
            </a:r>
          </a:p>
          <a:p>
            <a:pPr lvl="1"/>
            <a:r>
              <a:rPr lang="en-US" sz="2200" dirty="0">
                <a:solidFill>
                  <a:schemeClr val="tx1"/>
                </a:solidFill>
              </a:rPr>
              <a:t>Disabling  Condition</a:t>
            </a:r>
          </a:p>
          <a:p>
            <a:pPr lvl="1"/>
            <a:r>
              <a:rPr lang="en-US" sz="2200" dirty="0">
                <a:solidFill>
                  <a:schemeClr val="tx1"/>
                </a:solidFill>
              </a:rPr>
              <a:t>Literally Homeless (Place not meant for human habitation, Safe Haven, Emergency Shelter/Motel Voucher) for any period of time. </a:t>
            </a:r>
            <a:r>
              <a:rPr lang="en-US" sz="2200" b="1" dirty="0">
                <a:solidFill>
                  <a:schemeClr val="tx1"/>
                </a:solidFill>
              </a:rPr>
              <a:t>OR </a:t>
            </a:r>
            <a:r>
              <a:rPr lang="en-US" sz="2200" dirty="0">
                <a:solidFill>
                  <a:schemeClr val="tx1"/>
                </a:solidFill>
              </a:rPr>
              <a:t>Persons exiting an institution where they have resided for less than 90 days AND were literally homeless immediately before the institution </a:t>
            </a:r>
            <a:r>
              <a:rPr lang="en-US" sz="2200" b="1" dirty="0">
                <a:solidFill>
                  <a:schemeClr val="tx1"/>
                </a:solidFill>
              </a:rPr>
              <a:t>OR </a:t>
            </a:r>
            <a:r>
              <a:rPr lang="en-US" sz="2200" dirty="0">
                <a:solidFill>
                  <a:schemeClr val="tx1"/>
                </a:solidFill>
              </a:rPr>
              <a:t>Victim of DV</a:t>
            </a:r>
          </a:p>
          <a:p>
            <a:pPr lvl="1"/>
            <a:r>
              <a:rPr lang="en-US" sz="2200" dirty="0">
                <a:solidFill>
                  <a:schemeClr val="tx1"/>
                </a:solidFill>
              </a:rPr>
              <a:t>Highest acuity score (VI-SPDAT or F-VI-SPDAT) </a:t>
            </a:r>
          </a:p>
          <a:p>
            <a:pPr marL="457200" lvl="1" indent="0">
              <a:buNone/>
            </a:pPr>
            <a:endParaRPr lang="en-US" sz="2000" dirty="0">
              <a:solidFill>
                <a:schemeClr val="tx1"/>
              </a:solidFill>
            </a:endParaRPr>
          </a:p>
          <a:p>
            <a:r>
              <a:rPr lang="en-US" sz="2600" b="1" dirty="0">
                <a:solidFill>
                  <a:schemeClr val="tx1"/>
                </a:solidFill>
              </a:rPr>
              <a:t>2</a:t>
            </a:r>
            <a:r>
              <a:rPr lang="en-US" sz="2600" b="1" baseline="30000" dirty="0">
                <a:solidFill>
                  <a:schemeClr val="tx1"/>
                </a:solidFill>
              </a:rPr>
              <a:t>nd</a:t>
            </a:r>
            <a:r>
              <a:rPr lang="en-US" sz="2600" b="1" dirty="0">
                <a:solidFill>
                  <a:schemeClr val="tx1"/>
                </a:solidFill>
              </a:rPr>
              <a:t> Priority:  </a:t>
            </a:r>
            <a:r>
              <a:rPr lang="en-US" sz="2600" dirty="0">
                <a:solidFill>
                  <a:schemeClr val="tx1"/>
                </a:solidFill>
              </a:rPr>
              <a:t>Category 1 &amp; 4 – homeless individuals and families without a disability with the most severe service needs</a:t>
            </a:r>
          </a:p>
          <a:p>
            <a:pPr lvl="1"/>
            <a:r>
              <a:rPr lang="en-US" sz="2200" dirty="0">
                <a:solidFill>
                  <a:schemeClr val="tx1"/>
                </a:solidFill>
              </a:rPr>
              <a:t>Literally Homeless (Place not meant for human habitation, Safe Haven, Emergency Shelter/Motel Voucher) for any period of time. </a:t>
            </a:r>
            <a:r>
              <a:rPr lang="en-US" sz="2200" b="1" dirty="0">
                <a:solidFill>
                  <a:schemeClr val="tx1"/>
                </a:solidFill>
              </a:rPr>
              <a:t>OR </a:t>
            </a:r>
            <a:r>
              <a:rPr lang="en-US" sz="2200" dirty="0">
                <a:solidFill>
                  <a:schemeClr val="tx1"/>
                </a:solidFill>
              </a:rPr>
              <a:t>Persons exiting an institution where they have resided for less than 90 days AND were literally homeless immediately before the institution </a:t>
            </a:r>
            <a:r>
              <a:rPr lang="en-US" sz="2200" b="1" dirty="0">
                <a:solidFill>
                  <a:schemeClr val="tx1"/>
                </a:solidFill>
              </a:rPr>
              <a:t>OR </a:t>
            </a:r>
            <a:r>
              <a:rPr lang="en-US" sz="2200" dirty="0">
                <a:solidFill>
                  <a:schemeClr val="tx1"/>
                </a:solidFill>
              </a:rPr>
              <a:t>Victim of DV</a:t>
            </a:r>
          </a:p>
          <a:p>
            <a:pPr lvl="1"/>
            <a:r>
              <a:rPr lang="en-US" sz="2200" dirty="0">
                <a:solidFill>
                  <a:schemeClr val="tx1"/>
                </a:solidFill>
              </a:rPr>
              <a:t>Highest acuity score (VI-SPDAT or F-VI-SPDAT) </a:t>
            </a:r>
          </a:p>
          <a:p>
            <a:pPr lvl="1"/>
            <a:endParaRPr lang="en-US" sz="2000"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1847167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86400"/>
          </a:xfrm>
        </p:spPr>
        <p:txBody>
          <a:bodyPr>
            <a:normAutofit lnSpcReduction="10000"/>
          </a:bodyPr>
          <a:lstStyle/>
          <a:p>
            <a:r>
              <a:rPr lang="en-US" sz="2600" b="1" dirty="0" smtClean="0">
                <a:solidFill>
                  <a:schemeClr val="tx1"/>
                </a:solidFill>
              </a:rPr>
              <a:t>3</a:t>
            </a:r>
            <a:r>
              <a:rPr lang="en-US" sz="2600" b="1" baseline="30000" dirty="0" smtClean="0">
                <a:solidFill>
                  <a:schemeClr val="tx1"/>
                </a:solidFill>
              </a:rPr>
              <a:t>rd</a:t>
            </a:r>
            <a:r>
              <a:rPr lang="en-US" sz="2600" b="1" dirty="0" smtClean="0">
                <a:solidFill>
                  <a:schemeClr val="tx1"/>
                </a:solidFill>
              </a:rPr>
              <a:t> Priority</a:t>
            </a:r>
            <a:r>
              <a:rPr lang="en-US" sz="2600" b="1" dirty="0">
                <a:solidFill>
                  <a:schemeClr val="tx1"/>
                </a:solidFill>
              </a:rPr>
              <a:t>: </a:t>
            </a:r>
            <a:r>
              <a:rPr lang="en-US" sz="2600" dirty="0">
                <a:solidFill>
                  <a:schemeClr val="tx1"/>
                </a:solidFill>
              </a:rPr>
              <a:t>Category 2 – homeless individuals and families with a disability who are imminently at risk of homelessness</a:t>
            </a:r>
          </a:p>
          <a:p>
            <a:pPr lvl="1"/>
            <a:r>
              <a:rPr lang="en-US" sz="2200" dirty="0">
                <a:solidFill>
                  <a:schemeClr val="tx1"/>
                </a:solidFill>
              </a:rPr>
              <a:t>Disabling Condition</a:t>
            </a:r>
          </a:p>
          <a:p>
            <a:pPr lvl="1"/>
            <a:r>
              <a:rPr lang="en-US" sz="2200" dirty="0">
                <a:solidFill>
                  <a:schemeClr val="tx1"/>
                </a:solidFill>
              </a:rPr>
              <a:t>Imminently homeless (imminently lose residence within 14 days, no subsequent </a:t>
            </a:r>
            <a:r>
              <a:rPr lang="en-US" sz="2200" dirty="0" smtClean="0">
                <a:solidFill>
                  <a:schemeClr val="tx1"/>
                </a:solidFill>
              </a:rPr>
              <a:t>residence </a:t>
            </a:r>
            <a:r>
              <a:rPr lang="en-US" sz="2200" dirty="0">
                <a:solidFill>
                  <a:schemeClr val="tx1"/>
                </a:solidFill>
              </a:rPr>
              <a:t>identified, lacks resources or support networks to obtain other permanent housing</a:t>
            </a:r>
            <a:r>
              <a:rPr lang="en-US" sz="2200" dirty="0" smtClean="0">
                <a:solidFill>
                  <a:schemeClr val="tx1"/>
                </a:solidFill>
              </a:rPr>
              <a:t>)</a:t>
            </a:r>
          </a:p>
          <a:p>
            <a:pPr lvl="1"/>
            <a:r>
              <a:rPr lang="en-US" sz="2200" dirty="0">
                <a:solidFill>
                  <a:schemeClr val="tx1"/>
                </a:solidFill>
              </a:rPr>
              <a:t>Highest acuity score (VI-SPDAT or F-VI-SPDAT) </a:t>
            </a:r>
          </a:p>
          <a:p>
            <a:pPr lvl="1"/>
            <a:endParaRPr lang="en-US" sz="2200" dirty="0">
              <a:solidFill>
                <a:schemeClr val="tx1"/>
              </a:solidFill>
            </a:endParaRPr>
          </a:p>
          <a:p>
            <a:r>
              <a:rPr lang="en-US" sz="2600" b="1" dirty="0" smtClean="0">
                <a:solidFill>
                  <a:schemeClr val="tx1"/>
                </a:solidFill>
              </a:rPr>
              <a:t>4</a:t>
            </a:r>
            <a:r>
              <a:rPr lang="en-US" sz="2600" b="1" baseline="30000" dirty="0" smtClean="0">
                <a:solidFill>
                  <a:schemeClr val="tx1"/>
                </a:solidFill>
              </a:rPr>
              <a:t>th</a:t>
            </a:r>
            <a:r>
              <a:rPr lang="en-US" sz="2600" b="1" dirty="0" smtClean="0">
                <a:solidFill>
                  <a:schemeClr val="tx1"/>
                </a:solidFill>
              </a:rPr>
              <a:t> Priority</a:t>
            </a:r>
            <a:r>
              <a:rPr lang="en-US" sz="2600" b="1" dirty="0">
                <a:solidFill>
                  <a:schemeClr val="tx1"/>
                </a:solidFill>
              </a:rPr>
              <a:t>:  </a:t>
            </a:r>
            <a:r>
              <a:rPr lang="en-US" sz="2600" dirty="0">
                <a:solidFill>
                  <a:schemeClr val="tx1"/>
                </a:solidFill>
              </a:rPr>
              <a:t>Category 2 – homeless individuals and families without a disability who are imminently at risk of homelessness</a:t>
            </a:r>
          </a:p>
          <a:p>
            <a:pPr lvl="1"/>
            <a:r>
              <a:rPr lang="en-US" sz="2200" dirty="0">
                <a:solidFill>
                  <a:schemeClr val="tx1"/>
                </a:solidFill>
              </a:rPr>
              <a:t>Imminently homeless (imminently lose residence within 14 days, no subsequent </a:t>
            </a:r>
            <a:r>
              <a:rPr lang="en-US" sz="2200" dirty="0" smtClean="0">
                <a:solidFill>
                  <a:schemeClr val="tx1"/>
                </a:solidFill>
              </a:rPr>
              <a:t>residence </a:t>
            </a:r>
            <a:r>
              <a:rPr lang="en-US" sz="2200" dirty="0">
                <a:solidFill>
                  <a:schemeClr val="tx1"/>
                </a:solidFill>
              </a:rPr>
              <a:t>identified, lacks resources or support networks to obtain other permanent housing</a:t>
            </a:r>
            <a:r>
              <a:rPr lang="en-US" sz="2200" dirty="0" smtClean="0">
                <a:solidFill>
                  <a:schemeClr val="tx1"/>
                </a:solidFill>
              </a:rPr>
              <a:t>)</a:t>
            </a:r>
          </a:p>
          <a:p>
            <a:pPr lvl="1"/>
            <a:r>
              <a:rPr lang="en-US" sz="2200" dirty="0">
                <a:solidFill>
                  <a:schemeClr val="tx1"/>
                </a:solidFill>
              </a:rPr>
              <a:t>Highest acuity score (VI-SPDAT or F-VI-SPDAT) </a:t>
            </a:r>
          </a:p>
          <a:p>
            <a:pPr lvl="1"/>
            <a:endParaRPr lang="en-US" sz="2200" dirty="0">
              <a:solidFill>
                <a:schemeClr val="tx1"/>
              </a:solidFill>
            </a:endParaRP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6934200" y="152400"/>
            <a:ext cx="1905000" cy="571500"/>
          </a:xfrm>
          <a:prstGeom prst="rect">
            <a:avLst/>
          </a:prstGeom>
          <a:noFill/>
          <a:ln w="9525">
            <a:noFill/>
            <a:miter lim="800000"/>
            <a:headEnd/>
            <a:tailEnd/>
          </a:ln>
        </p:spPr>
      </p:pic>
    </p:spTree>
    <p:extLst>
      <p:ext uri="{BB962C8B-B14F-4D97-AF65-F5344CB8AC3E}">
        <p14:creationId xmlns:p14="http://schemas.microsoft.com/office/powerpoint/2010/main" val="480626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5205</TotalTime>
  <Words>2838</Words>
  <Application>Microsoft Macintosh PowerPoint</Application>
  <PresentationFormat>On-screen Show (4:3)</PresentationFormat>
  <Paragraphs>425</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Corbel</vt:lpstr>
      <vt:lpstr>Wingdings</vt:lpstr>
      <vt:lpstr>Basis</vt:lpstr>
      <vt:lpstr>PowerPoint Presentation</vt:lpstr>
      <vt:lpstr>Overview</vt:lpstr>
      <vt:lpstr>HUD-COC Interim Rule</vt:lpstr>
      <vt:lpstr>PowerPoint Presentation</vt:lpstr>
      <vt:lpstr>WI Balance of State COC</vt:lpstr>
      <vt:lpstr>Key Terms &amp; Definitions</vt:lpstr>
      <vt:lpstr>PowerPoint Presentation</vt:lpstr>
      <vt:lpstr>Order of Priority</vt:lpstr>
      <vt:lpstr>PowerPoint Presentation</vt:lpstr>
      <vt:lpstr>Summary: Order of Priority TH</vt:lpstr>
      <vt:lpstr>Impact on Coordinated Entry</vt:lpstr>
      <vt:lpstr>Prioritization List &amp; Referrals</vt:lpstr>
      <vt:lpstr>Example #1</vt:lpstr>
      <vt:lpstr>PowerPoint Presentation</vt:lpstr>
      <vt:lpstr>PowerPoint Presentation</vt:lpstr>
      <vt:lpstr>Example #2</vt:lpstr>
      <vt:lpstr>PowerPoint Presentation</vt:lpstr>
      <vt:lpstr>PowerPoint Presentation</vt:lpstr>
      <vt:lpstr>Example #3</vt:lpstr>
      <vt:lpstr>PowerPoint Presentation</vt:lpstr>
      <vt:lpstr>PowerPoint Presentation</vt:lpstr>
      <vt:lpstr>Transitional Housing Evidence</vt:lpstr>
      <vt:lpstr>Evidence of Homelessness</vt:lpstr>
      <vt:lpstr>Evidence - Institution</vt:lpstr>
      <vt:lpstr>Evidence of Homelessness</vt:lpstr>
      <vt:lpstr>Evidence of Homelessness</vt:lpstr>
      <vt:lpstr>Disabling Condition</vt:lpstr>
      <vt:lpstr>Developmental Disability</vt:lpstr>
      <vt:lpstr>Evidence of Disabling Condition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Robyn Thibado</dc:creator>
  <cp:lastModifiedBy>Jen Schmohe</cp:lastModifiedBy>
  <cp:revision>448</cp:revision>
  <dcterms:created xsi:type="dcterms:W3CDTF">2015-05-12T16:36:15Z</dcterms:created>
  <dcterms:modified xsi:type="dcterms:W3CDTF">2020-04-18T02:51:14Z</dcterms:modified>
</cp:coreProperties>
</file>