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27"/>
  </p:notesMasterIdLst>
  <p:handoutMasterIdLst>
    <p:handoutMasterId r:id="rId28"/>
  </p:handoutMasterIdLst>
  <p:sldIdLst>
    <p:sldId id="256" r:id="rId3"/>
    <p:sldId id="582" r:id="rId4"/>
    <p:sldId id="584" r:id="rId5"/>
    <p:sldId id="585" r:id="rId6"/>
    <p:sldId id="583" r:id="rId7"/>
    <p:sldId id="589" r:id="rId8"/>
    <p:sldId id="590" r:id="rId9"/>
    <p:sldId id="591" r:id="rId10"/>
    <p:sldId id="592" r:id="rId11"/>
    <p:sldId id="593" r:id="rId12"/>
    <p:sldId id="594" r:id="rId13"/>
    <p:sldId id="595" r:id="rId14"/>
    <p:sldId id="597" r:id="rId15"/>
    <p:sldId id="588" r:id="rId16"/>
    <p:sldId id="596" r:id="rId17"/>
    <p:sldId id="603" r:id="rId18"/>
    <p:sldId id="587" r:id="rId19"/>
    <p:sldId id="602" r:id="rId20"/>
    <p:sldId id="601" r:id="rId21"/>
    <p:sldId id="586" r:id="rId22"/>
    <p:sldId id="598" r:id="rId23"/>
    <p:sldId id="599" r:id="rId24"/>
    <p:sldId id="600" r:id="rId25"/>
    <p:sldId id="44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4873" autoAdjust="0"/>
  </p:normalViewPr>
  <p:slideViewPr>
    <p:cSldViewPr snapToGrid="0">
      <p:cViewPr varScale="1">
        <p:scale>
          <a:sx n="91" d="100"/>
          <a:sy n="91" d="100"/>
        </p:scale>
        <p:origin x="776" y="176"/>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EF97E-5011-458F-BB54-780557E921D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4D285BD-2802-4573-B660-E1304EC5256E}">
      <dgm:prSet/>
      <dgm:spPr/>
      <dgm:t>
        <a:bodyPr/>
        <a:lstStyle/>
        <a:p>
          <a:r>
            <a:rPr lang="en-US"/>
            <a:t>HUDs general documentation standards</a:t>
          </a:r>
        </a:p>
      </dgm:t>
    </dgm:pt>
    <dgm:pt modelId="{2658F4C3-3AB4-4BBF-AC8C-5677B384CEF6}" type="parTrans" cxnId="{9D20A664-E061-470D-9EC7-E23B33B418EC}">
      <dgm:prSet/>
      <dgm:spPr/>
      <dgm:t>
        <a:bodyPr/>
        <a:lstStyle/>
        <a:p>
          <a:endParaRPr lang="en-US"/>
        </a:p>
      </dgm:t>
    </dgm:pt>
    <dgm:pt modelId="{1544E19A-3940-43C0-8508-2BBA9869EB80}" type="sibTrans" cxnId="{9D20A664-E061-470D-9EC7-E23B33B418EC}">
      <dgm:prSet/>
      <dgm:spPr/>
      <dgm:t>
        <a:bodyPr/>
        <a:lstStyle/>
        <a:p>
          <a:endParaRPr lang="en-US"/>
        </a:p>
      </dgm:t>
    </dgm:pt>
    <dgm:pt modelId="{81DEE061-5771-4F91-A376-43E311219F07}">
      <dgm:prSet/>
      <dgm:spPr/>
      <dgm:t>
        <a:bodyPr/>
        <a:lstStyle/>
        <a:p>
          <a:r>
            <a:rPr lang="en-US" dirty="0"/>
            <a:t>Identify the entity or party needing assistance (Who is the service provider)</a:t>
          </a:r>
        </a:p>
      </dgm:t>
    </dgm:pt>
    <dgm:pt modelId="{B13946A9-4E5E-4FC3-853F-5B4356DE0A64}" type="parTrans" cxnId="{5410519E-A251-402D-82D3-A9A899B1A4F3}">
      <dgm:prSet/>
      <dgm:spPr/>
      <dgm:t>
        <a:bodyPr/>
        <a:lstStyle/>
        <a:p>
          <a:endParaRPr lang="en-US"/>
        </a:p>
      </dgm:t>
    </dgm:pt>
    <dgm:pt modelId="{640281A1-C88F-400B-8DE8-65B51ECF3914}" type="sibTrans" cxnId="{5410519E-A251-402D-82D3-A9A899B1A4F3}">
      <dgm:prSet/>
      <dgm:spPr/>
      <dgm:t>
        <a:bodyPr/>
        <a:lstStyle/>
        <a:p>
          <a:endParaRPr lang="en-US"/>
        </a:p>
      </dgm:t>
    </dgm:pt>
    <dgm:pt modelId="{81F6CCCE-467D-4325-970A-A09FFC9D9F73}">
      <dgm:prSet/>
      <dgm:spPr/>
      <dgm:t>
        <a:bodyPr/>
        <a:lstStyle/>
        <a:p>
          <a:r>
            <a:rPr lang="en-US"/>
            <a:t>Identify household needing assistance</a:t>
          </a:r>
        </a:p>
      </dgm:t>
    </dgm:pt>
    <dgm:pt modelId="{3571E0A5-7BE2-4141-BB8F-AD6073C739FC}" type="parTrans" cxnId="{0A684A9F-3326-47C8-927B-92C18CD38DCB}">
      <dgm:prSet/>
      <dgm:spPr/>
      <dgm:t>
        <a:bodyPr/>
        <a:lstStyle/>
        <a:p>
          <a:endParaRPr lang="en-US"/>
        </a:p>
      </dgm:t>
    </dgm:pt>
    <dgm:pt modelId="{15A1D546-0BAF-4543-9C2E-6CB40121F8BE}" type="sibTrans" cxnId="{0A684A9F-3326-47C8-927B-92C18CD38DCB}">
      <dgm:prSet/>
      <dgm:spPr/>
      <dgm:t>
        <a:bodyPr/>
        <a:lstStyle/>
        <a:p>
          <a:endParaRPr lang="en-US"/>
        </a:p>
      </dgm:t>
    </dgm:pt>
    <dgm:pt modelId="{F0839106-6B6C-4B2F-B0EA-C3382D3FF462}">
      <dgm:prSet/>
      <dgm:spPr/>
      <dgm:t>
        <a:bodyPr/>
        <a:lstStyle/>
        <a:p>
          <a:r>
            <a:rPr lang="en-US" dirty="0"/>
            <a:t>Provide sufficient detail regarding the specific condition or criterion being documented (this includes places and dates homelessness occurred)</a:t>
          </a:r>
        </a:p>
      </dgm:t>
    </dgm:pt>
    <dgm:pt modelId="{24EC9C6B-A2A5-43A3-A5AC-2997911C86A6}" type="parTrans" cxnId="{95E5F0D8-BA4B-46C1-AFA0-2F62E758EBA5}">
      <dgm:prSet/>
      <dgm:spPr/>
      <dgm:t>
        <a:bodyPr/>
        <a:lstStyle/>
        <a:p>
          <a:endParaRPr lang="en-US"/>
        </a:p>
      </dgm:t>
    </dgm:pt>
    <dgm:pt modelId="{869C508C-6366-4699-9652-CC2E74AF0C79}" type="sibTrans" cxnId="{95E5F0D8-BA4B-46C1-AFA0-2F62E758EBA5}">
      <dgm:prSet/>
      <dgm:spPr/>
      <dgm:t>
        <a:bodyPr/>
        <a:lstStyle/>
        <a:p>
          <a:endParaRPr lang="en-US"/>
        </a:p>
      </dgm:t>
    </dgm:pt>
    <dgm:pt modelId="{029CDB8A-9F84-4AB1-8372-CA87A2C9A7E6}" type="pres">
      <dgm:prSet presAssocID="{36FEF97E-5011-458F-BB54-780557E921DE}" presName="linear" presStyleCnt="0">
        <dgm:presLayoutVars>
          <dgm:animLvl val="lvl"/>
          <dgm:resizeHandles val="exact"/>
        </dgm:presLayoutVars>
      </dgm:prSet>
      <dgm:spPr/>
      <dgm:t>
        <a:bodyPr/>
        <a:lstStyle/>
        <a:p>
          <a:endParaRPr lang="en-US"/>
        </a:p>
      </dgm:t>
    </dgm:pt>
    <dgm:pt modelId="{44D644DC-B38D-4DFF-9027-15180FDFDDA5}" type="pres">
      <dgm:prSet presAssocID="{24D285BD-2802-4573-B660-E1304EC5256E}" presName="parentText" presStyleLbl="node1" presStyleIdx="0" presStyleCnt="1">
        <dgm:presLayoutVars>
          <dgm:chMax val="0"/>
          <dgm:bulletEnabled val="1"/>
        </dgm:presLayoutVars>
      </dgm:prSet>
      <dgm:spPr/>
      <dgm:t>
        <a:bodyPr/>
        <a:lstStyle/>
        <a:p>
          <a:endParaRPr lang="en-US"/>
        </a:p>
      </dgm:t>
    </dgm:pt>
    <dgm:pt modelId="{7E399114-B83D-4029-B9EE-8D6EE61F96C9}" type="pres">
      <dgm:prSet presAssocID="{24D285BD-2802-4573-B660-E1304EC5256E}" presName="childText" presStyleLbl="revTx" presStyleIdx="0" presStyleCnt="1">
        <dgm:presLayoutVars>
          <dgm:bulletEnabled val="1"/>
        </dgm:presLayoutVars>
      </dgm:prSet>
      <dgm:spPr/>
      <dgm:t>
        <a:bodyPr/>
        <a:lstStyle/>
        <a:p>
          <a:endParaRPr lang="en-US"/>
        </a:p>
      </dgm:t>
    </dgm:pt>
  </dgm:ptLst>
  <dgm:cxnLst>
    <dgm:cxn modelId="{D0F573F3-AB32-486A-9004-3CCC9FB734AC}" type="presOf" srcId="{36FEF97E-5011-458F-BB54-780557E921DE}" destId="{029CDB8A-9F84-4AB1-8372-CA87A2C9A7E6}" srcOrd="0" destOrd="0" presId="urn:microsoft.com/office/officeart/2005/8/layout/vList2"/>
    <dgm:cxn modelId="{5410519E-A251-402D-82D3-A9A899B1A4F3}" srcId="{24D285BD-2802-4573-B660-E1304EC5256E}" destId="{81DEE061-5771-4F91-A376-43E311219F07}" srcOrd="0" destOrd="0" parTransId="{B13946A9-4E5E-4FC3-853F-5B4356DE0A64}" sibTransId="{640281A1-C88F-400B-8DE8-65B51ECF3914}"/>
    <dgm:cxn modelId="{3F3B3332-640B-4E93-AFED-9C9197EA6555}" type="presOf" srcId="{81DEE061-5771-4F91-A376-43E311219F07}" destId="{7E399114-B83D-4029-B9EE-8D6EE61F96C9}" srcOrd="0" destOrd="0" presId="urn:microsoft.com/office/officeart/2005/8/layout/vList2"/>
    <dgm:cxn modelId="{95E5F0D8-BA4B-46C1-AFA0-2F62E758EBA5}" srcId="{24D285BD-2802-4573-B660-E1304EC5256E}" destId="{F0839106-6B6C-4B2F-B0EA-C3382D3FF462}" srcOrd="2" destOrd="0" parTransId="{24EC9C6B-A2A5-43A3-A5AC-2997911C86A6}" sibTransId="{869C508C-6366-4699-9652-CC2E74AF0C79}"/>
    <dgm:cxn modelId="{0A684A9F-3326-47C8-927B-92C18CD38DCB}" srcId="{24D285BD-2802-4573-B660-E1304EC5256E}" destId="{81F6CCCE-467D-4325-970A-A09FFC9D9F73}" srcOrd="1" destOrd="0" parTransId="{3571E0A5-7BE2-4141-BB8F-AD6073C739FC}" sibTransId="{15A1D546-0BAF-4543-9C2E-6CB40121F8BE}"/>
    <dgm:cxn modelId="{9B6467EE-237C-46FA-BE87-2944DDE9C2F0}" type="presOf" srcId="{81F6CCCE-467D-4325-970A-A09FFC9D9F73}" destId="{7E399114-B83D-4029-B9EE-8D6EE61F96C9}" srcOrd="0" destOrd="1" presId="urn:microsoft.com/office/officeart/2005/8/layout/vList2"/>
    <dgm:cxn modelId="{BC7104B6-2F2D-4332-B777-1076CFB84047}" type="presOf" srcId="{24D285BD-2802-4573-B660-E1304EC5256E}" destId="{44D644DC-B38D-4DFF-9027-15180FDFDDA5}" srcOrd="0" destOrd="0" presId="urn:microsoft.com/office/officeart/2005/8/layout/vList2"/>
    <dgm:cxn modelId="{9D20A664-E061-470D-9EC7-E23B33B418EC}" srcId="{36FEF97E-5011-458F-BB54-780557E921DE}" destId="{24D285BD-2802-4573-B660-E1304EC5256E}" srcOrd="0" destOrd="0" parTransId="{2658F4C3-3AB4-4BBF-AC8C-5677B384CEF6}" sibTransId="{1544E19A-3940-43C0-8508-2BBA9869EB80}"/>
    <dgm:cxn modelId="{0460A531-C62D-4FAB-A699-0AB072411FA6}" type="presOf" srcId="{F0839106-6B6C-4B2F-B0EA-C3382D3FF462}" destId="{7E399114-B83D-4029-B9EE-8D6EE61F96C9}" srcOrd="0" destOrd="2" presId="urn:microsoft.com/office/officeart/2005/8/layout/vList2"/>
    <dgm:cxn modelId="{B7736F37-AD75-44D0-AD93-B9293A7649F3}" type="presParOf" srcId="{029CDB8A-9F84-4AB1-8372-CA87A2C9A7E6}" destId="{44D644DC-B38D-4DFF-9027-15180FDFDDA5}" srcOrd="0" destOrd="0" presId="urn:microsoft.com/office/officeart/2005/8/layout/vList2"/>
    <dgm:cxn modelId="{3B471170-A9C1-4A9B-BB84-5BC7DB77109B}" type="presParOf" srcId="{029CDB8A-9F84-4AB1-8372-CA87A2C9A7E6}" destId="{7E399114-B83D-4029-B9EE-8D6EE61F96C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36FA2D-348C-46ED-90C5-E28D06FF5793}"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99920DD0-119C-49D6-9EE8-472E710DD6F4}">
      <dgm:prSet/>
      <dgm:spPr/>
      <dgm:t>
        <a:bodyPr/>
        <a:lstStyle/>
        <a:p>
          <a:r>
            <a:rPr lang="en-US"/>
            <a:t>HUDs preferred order</a:t>
          </a:r>
        </a:p>
      </dgm:t>
    </dgm:pt>
    <dgm:pt modelId="{46DD59EB-CD1D-4331-88D1-C039B2C0B898}" type="parTrans" cxnId="{77DEAE04-D407-496E-B1A5-E97910EEF98E}">
      <dgm:prSet/>
      <dgm:spPr/>
      <dgm:t>
        <a:bodyPr/>
        <a:lstStyle/>
        <a:p>
          <a:endParaRPr lang="en-US"/>
        </a:p>
      </dgm:t>
    </dgm:pt>
    <dgm:pt modelId="{69BC0ABA-A927-4C6D-95BF-FB25DDDF4843}" type="sibTrans" cxnId="{77DEAE04-D407-496E-B1A5-E97910EEF98E}">
      <dgm:prSet/>
      <dgm:spPr/>
      <dgm:t>
        <a:bodyPr/>
        <a:lstStyle/>
        <a:p>
          <a:endParaRPr lang="en-US"/>
        </a:p>
      </dgm:t>
    </dgm:pt>
    <dgm:pt modelId="{4C44C59A-2988-40F0-A047-73B54E4B2BCC}">
      <dgm:prSet/>
      <dgm:spPr/>
      <dgm:t>
        <a:bodyPr/>
        <a:lstStyle/>
        <a:p>
          <a:r>
            <a:rPr lang="en-US"/>
            <a:t>Third-party documentation</a:t>
          </a:r>
        </a:p>
      </dgm:t>
    </dgm:pt>
    <dgm:pt modelId="{EEEC2DAF-2944-4A7B-8414-8D4DD66C33E1}" type="parTrans" cxnId="{0A577C06-1E48-4367-9B7B-009D383CF82A}">
      <dgm:prSet/>
      <dgm:spPr/>
      <dgm:t>
        <a:bodyPr/>
        <a:lstStyle/>
        <a:p>
          <a:endParaRPr lang="en-US"/>
        </a:p>
      </dgm:t>
    </dgm:pt>
    <dgm:pt modelId="{2A1AAEB9-8DED-4E8A-9431-A4068C67618E}" type="sibTrans" cxnId="{0A577C06-1E48-4367-9B7B-009D383CF82A}">
      <dgm:prSet/>
      <dgm:spPr/>
      <dgm:t>
        <a:bodyPr/>
        <a:lstStyle/>
        <a:p>
          <a:endParaRPr lang="en-US"/>
        </a:p>
      </dgm:t>
    </dgm:pt>
    <dgm:pt modelId="{7884578C-7997-4049-8E04-74B1FCEC3CAD}">
      <dgm:prSet/>
      <dgm:spPr/>
      <dgm:t>
        <a:bodyPr/>
        <a:lstStyle/>
        <a:p>
          <a:r>
            <a:rPr lang="en-US"/>
            <a:t>Intake Worker Observation</a:t>
          </a:r>
        </a:p>
      </dgm:t>
    </dgm:pt>
    <dgm:pt modelId="{A7BB6C84-BB38-4274-B3A1-8D8C77ECA5C3}" type="parTrans" cxnId="{0FCF46F3-54BA-42DC-83E5-808977060204}">
      <dgm:prSet/>
      <dgm:spPr/>
      <dgm:t>
        <a:bodyPr/>
        <a:lstStyle/>
        <a:p>
          <a:endParaRPr lang="en-US"/>
        </a:p>
      </dgm:t>
    </dgm:pt>
    <dgm:pt modelId="{9809025A-5BFB-4BDB-B033-4E07E004488F}" type="sibTrans" cxnId="{0FCF46F3-54BA-42DC-83E5-808977060204}">
      <dgm:prSet/>
      <dgm:spPr/>
      <dgm:t>
        <a:bodyPr/>
        <a:lstStyle/>
        <a:p>
          <a:endParaRPr lang="en-US"/>
        </a:p>
      </dgm:t>
    </dgm:pt>
    <dgm:pt modelId="{84591945-2B51-463A-84C0-36648000B209}">
      <dgm:prSet/>
      <dgm:spPr/>
      <dgm:t>
        <a:bodyPr/>
        <a:lstStyle/>
        <a:p>
          <a:r>
            <a:rPr lang="en-US"/>
            <a:t>Self-certification from person seeking assistance</a:t>
          </a:r>
        </a:p>
      </dgm:t>
    </dgm:pt>
    <dgm:pt modelId="{1A9CA0F5-D408-4C9C-BD03-42B3A81B93E1}" type="parTrans" cxnId="{3AAE6EF5-84BB-49F0-AAEC-EEB1C4BFCC34}">
      <dgm:prSet/>
      <dgm:spPr/>
      <dgm:t>
        <a:bodyPr/>
        <a:lstStyle/>
        <a:p>
          <a:endParaRPr lang="en-US"/>
        </a:p>
      </dgm:t>
    </dgm:pt>
    <dgm:pt modelId="{8EB59146-3E69-4AFA-A7F0-BD25201660F0}" type="sibTrans" cxnId="{3AAE6EF5-84BB-49F0-AAEC-EEB1C4BFCC34}">
      <dgm:prSet/>
      <dgm:spPr/>
      <dgm:t>
        <a:bodyPr/>
        <a:lstStyle/>
        <a:p>
          <a:endParaRPr lang="en-US"/>
        </a:p>
      </dgm:t>
    </dgm:pt>
    <dgm:pt modelId="{AB62C4A2-70D7-47C3-807F-6B08686B49BC}" type="pres">
      <dgm:prSet presAssocID="{F736FA2D-348C-46ED-90C5-E28D06FF5793}" presName="linear" presStyleCnt="0">
        <dgm:presLayoutVars>
          <dgm:dir/>
          <dgm:animLvl val="lvl"/>
          <dgm:resizeHandles val="exact"/>
        </dgm:presLayoutVars>
      </dgm:prSet>
      <dgm:spPr/>
      <dgm:t>
        <a:bodyPr/>
        <a:lstStyle/>
        <a:p>
          <a:endParaRPr lang="en-US"/>
        </a:p>
      </dgm:t>
    </dgm:pt>
    <dgm:pt modelId="{38DB497C-A2C2-48AB-A9CB-9EB254821FD5}" type="pres">
      <dgm:prSet presAssocID="{99920DD0-119C-49D6-9EE8-472E710DD6F4}" presName="parentLin" presStyleCnt="0"/>
      <dgm:spPr/>
    </dgm:pt>
    <dgm:pt modelId="{54BBE563-29A2-43FD-A997-615AA12D19A7}" type="pres">
      <dgm:prSet presAssocID="{99920DD0-119C-49D6-9EE8-472E710DD6F4}" presName="parentLeftMargin" presStyleLbl="node1" presStyleIdx="0" presStyleCnt="1"/>
      <dgm:spPr/>
      <dgm:t>
        <a:bodyPr/>
        <a:lstStyle/>
        <a:p>
          <a:endParaRPr lang="en-US"/>
        </a:p>
      </dgm:t>
    </dgm:pt>
    <dgm:pt modelId="{1DD7FFC6-4163-4FAD-AA3C-9C655B338A51}" type="pres">
      <dgm:prSet presAssocID="{99920DD0-119C-49D6-9EE8-472E710DD6F4}" presName="parentText" presStyleLbl="node1" presStyleIdx="0" presStyleCnt="1">
        <dgm:presLayoutVars>
          <dgm:chMax val="0"/>
          <dgm:bulletEnabled val="1"/>
        </dgm:presLayoutVars>
      </dgm:prSet>
      <dgm:spPr/>
      <dgm:t>
        <a:bodyPr/>
        <a:lstStyle/>
        <a:p>
          <a:endParaRPr lang="en-US"/>
        </a:p>
      </dgm:t>
    </dgm:pt>
    <dgm:pt modelId="{291AE067-AEDD-4AAC-89A5-99E13C4BAADF}" type="pres">
      <dgm:prSet presAssocID="{99920DD0-119C-49D6-9EE8-472E710DD6F4}" presName="negativeSpace" presStyleCnt="0"/>
      <dgm:spPr/>
    </dgm:pt>
    <dgm:pt modelId="{446AE21A-DDB7-4A88-BA12-C6B8C8B88A6E}" type="pres">
      <dgm:prSet presAssocID="{99920DD0-119C-49D6-9EE8-472E710DD6F4}" presName="childText" presStyleLbl="conFgAcc1" presStyleIdx="0" presStyleCnt="1">
        <dgm:presLayoutVars>
          <dgm:bulletEnabled val="1"/>
        </dgm:presLayoutVars>
      </dgm:prSet>
      <dgm:spPr/>
      <dgm:t>
        <a:bodyPr/>
        <a:lstStyle/>
        <a:p>
          <a:endParaRPr lang="en-US"/>
        </a:p>
      </dgm:t>
    </dgm:pt>
  </dgm:ptLst>
  <dgm:cxnLst>
    <dgm:cxn modelId="{FC031ED9-AE85-4BD6-9AE1-284B5C12AB55}" type="presOf" srcId="{7884578C-7997-4049-8E04-74B1FCEC3CAD}" destId="{446AE21A-DDB7-4A88-BA12-C6B8C8B88A6E}" srcOrd="0" destOrd="1" presId="urn:microsoft.com/office/officeart/2005/8/layout/list1"/>
    <dgm:cxn modelId="{D4292DA8-CBC3-47EA-953F-47F2CD8E8F2C}" type="presOf" srcId="{F736FA2D-348C-46ED-90C5-E28D06FF5793}" destId="{AB62C4A2-70D7-47C3-807F-6B08686B49BC}" srcOrd="0" destOrd="0" presId="urn:microsoft.com/office/officeart/2005/8/layout/list1"/>
    <dgm:cxn modelId="{946A924F-7C08-4F3A-B213-2DAB6138F804}" type="presOf" srcId="{99920DD0-119C-49D6-9EE8-472E710DD6F4}" destId="{54BBE563-29A2-43FD-A997-615AA12D19A7}" srcOrd="0" destOrd="0" presId="urn:microsoft.com/office/officeart/2005/8/layout/list1"/>
    <dgm:cxn modelId="{F5C8D816-1501-4582-94F7-B002E85485A9}" type="presOf" srcId="{4C44C59A-2988-40F0-A047-73B54E4B2BCC}" destId="{446AE21A-DDB7-4A88-BA12-C6B8C8B88A6E}" srcOrd="0" destOrd="0" presId="urn:microsoft.com/office/officeart/2005/8/layout/list1"/>
    <dgm:cxn modelId="{77DEAE04-D407-496E-B1A5-E97910EEF98E}" srcId="{F736FA2D-348C-46ED-90C5-E28D06FF5793}" destId="{99920DD0-119C-49D6-9EE8-472E710DD6F4}" srcOrd="0" destOrd="0" parTransId="{46DD59EB-CD1D-4331-88D1-C039B2C0B898}" sibTransId="{69BC0ABA-A927-4C6D-95BF-FB25DDDF4843}"/>
    <dgm:cxn modelId="{0A577C06-1E48-4367-9B7B-009D383CF82A}" srcId="{99920DD0-119C-49D6-9EE8-472E710DD6F4}" destId="{4C44C59A-2988-40F0-A047-73B54E4B2BCC}" srcOrd="0" destOrd="0" parTransId="{EEEC2DAF-2944-4A7B-8414-8D4DD66C33E1}" sibTransId="{2A1AAEB9-8DED-4E8A-9431-A4068C67618E}"/>
    <dgm:cxn modelId="{7AAC2C3A-3901-45AF-BF4B-E5F7DBD22385}" type="presOf" srcId="{84591945-2B51-463A-84C0-36648000B209}" destId="{446AE21A-DDB7-4A88-BA12-C6B8C8B88A6E}" srcOrd="0" destOrd="2" presId="urn:microsoft.com/office/officeart/2005/8/layout/list1"/>
    <dgm:cxn modelId="{0FCF46F3-54BA-42DC-83E5-808977060204}" srcId="{99920DD0-119C-49D6-9EE8-472E710DD6F4}" destId="{7884578C-7997-4049-8E04-74B1FCEC3CAD}" srcOrd="1" destOrd="0" parTransId="{A7BB6C84-BB38-4274-B3A1-8D8C77ECA5C3}" sibTransId="{9809025A-5BFB-4BDB-B033-4E07E004488F}"/>
    <dgm:cxn modelId="{3E035EC5-5EC1-4F77-9C77-2F0C6C187CF0}" type="presOf" srcId="{99920DD0-119C-49D6-9EE8-472E710DD6F4}" destId="{1DD7FFC6-4163-4FAD-AA3C-9C655B338A51}" srcOrd="1" destOrd="0" presId="urn:microsoft.com/office/officeart/2005/8/layout/list1"/>
    <dgm:cxn modelId="{3AAE6EF5-84BB-49F0-AAEC-EEB1C4BFCC34}" srcId="{99920DD0-119C-49D6-9EE8-472E710DD6F4}" destId="{84591945-2B51-463A-84C0-36648000B209}" srcOrd="2" destOrd="0" parTransId="{1A9CA0F5-D408-4C9C-BD03-42B3A81B93E1}" sibTransId="{8EB59146-3E69-4AFA-A7F0-BD25201660F0}"/>
    <dgm:cxn modelId="{FFFF0E64-B3B5-45D7-A09A-E219649797E6}" type="presParOf" srcId="{AB62C4A2-70D7-47C3-807F-6B08686B49BC}" destId="{38DB497C-A2C2-48AB-A9CB-9EB254821FD5}" srcOrd="0" destOrd="0" presId="urn:microsoft.com/office/officeart/2005/8/layout/list1"/>
    <dgm:cxn modelId="{B96F25B2-9357-41C8-B3D8-11D93EFA5ECB}" type="presParOf" srcId="{38DB497C-A2C2-48AB-A9CB-9EB254821FD5}" destId="{54BBE563-29A2-43FD-A997-615AA12D19A7}" srcOrd="0" destOrd="0" presId="urn:microsoft.com/office/officeart/2005/8/layout/list1"/>
    <dgm:cxn modelId="{61DF29AC-081A-46D6-AAD9-F25B035BC779}" type="presParOf" srcId="{38DB497C-A2C2-48AB-A9CB-9EB254821FD5}" destId="{1DD7FFC6-4163-4FAD-AA3C-9C655B338A51}" srcOrd="1" destOrd="0" presId="urn:microsoft.com/office/officeart/2005/8/layout/list1"/>
    <dgm:cxn modelId="{39A67D52-37C9-4443-B8F6-50D6E47CDF7A}" type="presParOf" srcId="{AB62C4A2-70D7-47C3-807F-6B08686B49BC}" destId="{291AE067-AEDD-4AAC-89A5-99E13C4BAADF}" srcOrd="1" destOrd="0" presId="urn:microsoft.com/office/officeart/2005/8/layout/list1"/>
    <dgm:cxn modelId="{1E932763-232E-4D02-B6B3-5B8043BCBEA3}" type="presParOf" srcId="{AB62C4A2-70D7-47C3-807F-6B08686B49BC}" destId="{446AE21A-DDB7-4A88-BA12-C6B8C8B88A6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644DC-B38D-4DFF-9027-15180FDFDDA5}">
      <dsp:nvSpPr>
        <dsp:cNvPr id="0" name=""/>
        <dsp:cNvSpPr/>
      </dsp:nvSpPr>
      <dsp:spPr>
        <a:xfrm>
          <a:off x="0" y="88793"/>
          <a:ext cx="6451943" cy="13922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a:t>HUDs general documentation standards</a:t>
          </a:r>
        </a:p>
      </dsp:txBody>
      <dsp:txXfrm>
        <a:off x="67966" y="156759"/>
        <a:ext cx="6316011" cy="1256367"/>
      </dsp:txXfrm>
    </dsp:sp>
    <dsp:sp modelId="{7E399114-B83D-4029-B9EE-8D6EE61F96C9}">
      <dsp:nvSpPr>
        <dsp:cNvPr id="0" name=""/>
        <dsp:cNvSpPr/>
      </dsp:nvSpPr>
      <dsp:spPr>
        <a:xfrm>
          <a:off x="0" y="1481093"/>
          <a:ext cx="6451943"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Identify the entity or party needing assistance (Who is the service provider)</a:t>
          </a:r>
        </a:p>
        <a:p>
          <a:pPr marL="228600" lvl="1" indent="-228600" algn="l" defTabSz="1200150">
            <a:lnSpc>
              <a:spcPct val="90000"/>
            </a:lnSpc>
            <a:spcBef>
              <a:spcPct val="0"/>
            </a:spcBef>
            <a:spcAft>
              <a:spcPct val="20000"/>
            </a:spcAft>
            <a:buChar char="•"/>
          </a:pPr>
          <a:r>
            <a:rPr lang="en-US" sz="2700" kern="1200"/>
            <a:t>Identify household needing assistance</a:t>
          </a:r>
        </a:p>
        <a:p>
          <a:pPr marL="228600" lvl="1" indent="-228600" algn="l" defTabSz="1200150">
            <a:lnSpc>
              <a:spcPct val="90000"/>
            </a:lnSpc>
            <a:spcBef>
              <a:spcPct val="0"/>
            </a:spcBef>
            <a:spcAft>
              <a:spcPct val="20000"/>
            </a:spcAft>
            <a:buChar char="•"/>
          </a:pPr>
          <a:r>
            <a:rPr lang="en-US" sz="2700" kern="1200" dirty="0"/>
            <a:t>Provide sufficient detail regarding the specific condition or criterion being documented (this includes places and dates homelessness occurred)</a:t>
          </a:r>
        </a:p>
      </dsp:txBody>
      <dsp:txXfrm>
        <a:off x="0" y="1481093"/>
        <a:ext cx="6451943" cy="2898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AE21A-DDB7-4A88-BA12-C6B8C8B88A6E}">
      <dsp:nvSpPr>
        <dsp:cNvPr id="0" name=""/>
        <dsp:cNvSpPr/>
      </dsp:nvSpPr>
      <dsp:spPr>
        <a:xfrm>
          <a:off x="0" y="948743"/>
          <a:ext cx="6451943" cy="30870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0742" tIns="728980" rIns="500742" bIns="248920" numCol="1" spcCol="1270" anchor="t" anchorCtr="0">
          <a:noAutofit/>
        </a:bodyPr>
        <a:lstStyle/>
        <a:p>
          <a:pPr marL="285750" lvl="1" indent="-285750" algn="l" defTabSz="1555750">
            <a:lnSpc>
              <a:spcPct val="90000"/>
            </a:lnSpc>
            <a:spcBef>
              <a:spcPct val="0"/>
            </a:spcBef>
            <a:spcAft>
              <a:spcPct val="15000"/>
            </a:spcAft>
            <a:buChar char="•"/>
          </a:pPr>
          <a:r>
            <a:rPr lang="en-US" sz="3500" kern="1200"/>
            <a:t>Third-party documentation</a:t>
          </a:r>
        </a:p>
        <a:p>
          <a:pPr marL="285750" lvl="1" indent="-285750" algn="l" defTabSz="1555750">
            <a:lnSpc>
              <a:spcPct val="90000"/>
            </a:lnSpc>
            <a:spcBef>
              <a:spcPct val="0"/>
            </a:spcBef>
            <a:spcAft>
              <a:spcPct val="15000"/>
            </a:spcAft>
            <a:buChar char="•"/>
          </a:pPr>
          <a:r>
            <a:rPr lang="en-US" sz="3500" kern="1200"/>
            <a:t>Intake Worker Observation</a:t>
          </a:r>
        </a:p>
        <a:p>
          <a:pPr marL="285750" lvl="1" indent="-285750" algn="l" defTabSz="1555750">
            <a:lnSpc>
              <a:spcPct val="90000"/>
            </a:lnSpc>
            <a:spcBef>
              <a:spcPct val="0"/>
            </a:spcBef>
            <a:spcAft>
              <a:spcPct val="15000"/>
            </a:spcAft>
            <a:buChar char="•"/>
          </a:pPr>
          <a:r>
            <a:rPr lang="en-US" sz="3500" kern="1200"/>
            <a:t>Self-certification from person seeking assistance</a:t>
          </a:r>
        </a:p>
      </dsp:txBody>
      <dsp:txXfrm>
        <a:off x="0" y="948743"/>
        <a:ext cx="6451943" cy="3087000"/>
      </dsp:txXfrm>
    </dsp:sp>
    <dsp:sp modelId="{1DD7FFC6-4163-4FAD-AA3C-9C655B338A51}">
      <dsp:nvSpPr>
        <dsp:cNvPr id="0" name=""/>
        <dsp:cNvSpPr/>
      </dsp:nvSpPr>
      <dsp:spPr>
        <a:xfrm>
          <a:off x="322597" y="432143"/>
          <a:ext cx="4516360" cy="10332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lvl="0" algn="l" defTabSz="1555750">
            <a:lnSpc>
              <a:spcPct val="90000"/>
            </a:lnSpc>
            <a:spcBef>
              <a:spcPct val="0"/>
            </a:spcBef>
            <a:spcAft>
              <a:spcPct val="35000"/>
            </a:spcAft>
          </a:pPr>
          <a:r>
            <a:rPr lang="en-US" sz="3500" kern="1200"/>
            <a:t>HUDs preferred order</a:t>
          </a:r>
        </a:p>
      </dsp:txBody>
      <dsp:txXfrm>
        <a:off x="373034" y="482580"/>
        <a:ext cx="4415486"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8/26/20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8/26/20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1</a:t>
            </a:fld>
            <a:endParaRPr lang="en-US"/>
          </a:p>
        </p:txBody>
      </p:sp>
    </p:spTree>
    <p:extLst>
      <p:ext uri="{BB962C8B-B14F-4D97-AF65-F5344CB8AC3E}">
        <p14:creationId xmlns:p14="http://schemas.microsoft.com/office/powerpoint/2010/main" val="2956152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2</a:t>
            </a:fld>
            <a:endParaRPr lang="en-US"/>
          </a:p>
        </p:txBody>
      </p:sp>
    </p:spTree>
    <p:extLst>
      <p:ext uri="{BB962C8B-B14F-4D97-AF65-F5344CB8AC3E}">
        <p14:creationId xmlns:p14="http://schemas.microsoft.com/office/powerpoint/2010/main" val="4203023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3</a:t>
            </a:fld>
            <a:endParaRPr lang="en-US"/>
          </a:p>
        </p:txBody>
      </p:sp>
    </p:spTree>
    <p:extLst>
      <p:ext uri="{BB962C8B-B14F-4D97-AF65-F5344CB8AC3E}">
        <p14:creationId xmlns:p14="http://schemas.microsoft.com/office/powerpoint/2010/main" val="2031943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needs to include 1. The role of the service provider; 2. Where the client was/is homeless with dated timeframe; and 3. Include workers name, title, agency, date and signature on a letterhead/work email</a:t>
            </a:r>
          </a:p>
        </p:txBody>
      </p:sp>
      <p:sp>
        <p:nvSpPr>
          <p:cNvPr id="4" name="Slide Number Placeholder 3"/>
          <p:cNvSpPr>
            <a:spLocks noGrp="1"/>
          </p:cNvSpPr>
          <p:nvPr>
            <p:ph type="sldNum" sz="quarter" idx="5"/>
          </p:nvPr>
        </p:nvSpPr>
        <p:spPr/>
        <p:txBody>
          <a:bodyPr/>
          <a:lstStyle/>
          <a:p>
            <a:fld id="{7FB667E1-E601-4AAF-B95C-B25720D70A60}" type="slidenum">
              <a:rPr lang="en-US" smtClean="0"/>
              <a:pPr/>
              <a:t>10</a:t>
            </a:fld>
            <a:endParaRPr lang="en-US"/>
          </a:p>
        </p:txBody>
      </p:sp>
    </p:spTree>
    <p:extLst>
      <p:ext uri="{BB962C8B-B14F-4D97-AF65-F5344CB8AC3E}">
        <p14:creationId xmlns:p14="http://schemas.microsoft.com/office/powerpoint/2010/main" val="2131877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Documentation needs to include 1. The role of the service provider; 2. Where the client was/is homeless with dated timeframe; and 3. Include workers name, title, agency, date and signature on a letterhead/work email</a:t>
            </a:r>
          </a:p>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12</a:t>
            </a:fld>
            <a:endParaRPr lang="en-US"/>
          </a:p>
        </p:txBody>
      </p:sp>
    </p:spTree>
    <p:extLst>
      <p:ext uri="{BB962C8B-B14F-4D97-AF65-F5344CB8AC3E}">
        <p14:creationId xmlns:p14="http://schemas.microsoft.com/office/powerpoint/2010/main" val="72035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13</a:t>
            </a:fld>
            <a:endParaRPr lang="en-US"/>
          </a:p>
        </p:txBody>
      </p:sp>
    </p:spTree>
    <p:extLst>
      <p:ext uri="{BB962C8B-B14F-4D97-AF65-F5344CB8AC3E}">
        <p14:creationId xmlns:p14="http://schemas.microsoft.com/office/powerpoint/2010/main" val="363094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 note, self-certification can be used until third-party documents are received. So example, someone is offered an opening for a COC RHH project and they do not have any verification at the time of enrollment.  They should still be enrolled, and fill out the self-cert and then staff can work with this household to obtain third-party verification.  Once obtained, it should be put in the file. </a:t>
            </a:r>
          </a:p>
        </p:txBody>
      </p:sp>
      <p:sp>
        <p:nvSpPr>
          <p:cNvPr id="4" name="Slide Number Placeholder 3"/>
          <p:cNvSpPr>
            <a:spLocks noGrp="1"/>
          </p:cNvSpPr>
          <p:nvPr>
            <p:ph type="sldNum" sz="quarter" idx="5"/>
          </p:nvPr>
        </p:nvSpPr>
        <p:spPr/>
        <p:txBody>
          <a:bodyPr/>
          <a:lstStyle/>
          <a:p>
            <a:fld id="{7FB667E1-E601-4AAF-B95C-B25720D70A60}" type="slidenum">
              <a:rPr lang="en-US" smtClean="0"/>
              <a:pPr/>
              <a:t>16</a:t>
            </a:fld>
            <a:endParaRPr lang="en-US"/>
          </a:p>
        </p:txBody>
      </p:sp>
    </p:spTree>
    <p:extLst>
      <p:ext uri="{BB962C8B-B14F-4D97-AF65-F5344CB8AC3E}">
        <p14:creationId xmlns:p14="http://schemas.microsoft.com/office/powerpoint/2010/main" val="443290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667E1-E601-4AAF-B95C-B25720D70A60}" type="slidenum">
              <a:rPr lang="en-US" smtClean="0"/>
              <a:pPr/>
              <a:t>22</a:t>
            </a:fld>
            <a:endParaRPr lang="en-US"/>
          </a:p>
        </p:txBody>
      </p:sp>
    </p:spTree>
    <p:extLst>
      <p:ext uri="{BB962C8B-B14F-4D97-AF65-F5344CB8AC3E}">
        <p14:creationId xmlns:p14="http://schemas.microsoft.com/office/powerpoint/2010/main" val="372873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8/26/20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8/26/20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8/26/20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8/26/20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8/26/20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hyperlink" Target="mailto:eredith.mccoy@wibos.org" TargetMode="External"/><Relationship Id="rId4" Type="http://schemas.openxmlformats.org/officeDocument/2006/relationships/hyperlink" Target="http://www.wiboscoc.org/"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a:t>Verification of Homelessness</a:t>
            </a:r>
            <a:br>
              <a:rPr lang="en-US" sz="6000" dirty="0"/>
            </a:br>
            <a:r>
              <a:rPr lang="en-US" sz="5300" dirty="0"/>
              <a:t>Eligibility and documentation</a:t>
            </a:r>
          </a:p>
        </p:txBody>
      </p:sp>
      <p:sp>
        <p:nvSpPr>
          <p:cNvPr id="3" name="Subtitle 2"/>
          <p:cNvSpPr>
            <a:spLocks noGrp="1"/>
          </p:cNvSpPr>
          <p:nvPr>
            <p:ph type="subTitle" idx="1"/>
          </p:nvPr>
        </p:nvSpPr>
        <p:spPr/>
        <p:txBody>
          <a:bodyPr>
            <a:normAutofit/>
          </a:bodyPr>
          <a:lstStyle/>
          <a:p>
            <a:r>
              <a:rPr lang="en-US" dirty="0"/>
              <a:t>Meredith McCoy</a:t>
            </a:r>
          </a:p>
          <a:p>
            <a:r>
              <a:rPr lang="en-US" dirty="0"/>
              <a:t>WIBOS Monitoring and Compliance Coordinator</a:t>
            </a:r>
          </a:p>
          <a:p>
            <a:r>
              <a:rPr lang="en-US" dirty="0"/>
              <a:t>June 30, 2020</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6C1D6-F848-4CB1-B09E-B12C6A8E1237}"/>
              </a:ext>
            </a:extLst>
          </p:cNvPr>
          <p:cNvSpPr>
            <a:spLocks noGrp="1"/>
          </p:cNvSpPr>
          <p:nvPr>
            <p:ph type="title"/>
          </p:nvPr>
        </p:nvSpPr>
        <p:spPr>
          <a:xfrm>
            <a:off x="653145" y="609599"/>
            <a:ext cx="3364378" cy="5606143"/>
          </a:xfrm>
        </p:spPr>
        <p:txBody>
          <a:bodyPr>
            <a:normAutofit/>
          </a:bodyPr>
          <a:lstStyle/>
          <a:p>
            <a:r>
              <a:rPr lang="en-US" sz="4100"/>
              <a:t>Documenting Homelessness</a:t>
            </a:r>
          </a:p>
        </p:txBody>
      </p:sp>
      <p:graphicFrame>
        <p:nvGraphicFramePr>
          <p:cNvPr id="5" name="Content Placeholder 2">
            <a:extLst>
              <a:ext uri="{FF2B5EF4-FFF2-40B4-BE49-F238E27FC236}">
                <a16:creationId xmlns:a16="http://schemas.microsoft.com/office/drawing/2014/main" xmlns="" id="{1236CD9C-C42D-4AFD-B3C5-93567CE42EB8}"/>
              </a:ext>
            </a:extLst>
          </p:cNvPr>
          <p:cNvGraphicFramePr>
            <a:graphicFrameLocks noGrp="1"/>
          </p:cNvGraphicFramePr>
          <p:nvPr>
            <p:ph idx="1"/>
            <p:extLst>
              <p:ext uri="{D42A27DB-BD31-4B8C-83A1-F6EECF244321}">
                <p14:modId xmlns:p14="http://schemas.microsoft.com/office/powerpoint/2010/main" val="246403129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420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8788D-5939-4349-A2AF-4CC21E6DB17C}"/>
              </a:ext>
            </a:extLst>
          </p:cNvPr>
          <p:cNvSpPr>
            <a:spLocks noGrp="1"/>
          </p:cNvSpPr>
          <p:nvPr>
            <p:ph type="title"/>
          </p:nvPr>
        </p:nvSpPr>
        <p:spPr>
          <a:xfrm>
            <a:off x="653145" y="609599"/>
            <a:ext cx="3364378" cy="5606143"/>
          </a:xfrm>
        </p:spPr>
        <p:txBody>
          <a:bodyPr>
            <a:normAutofit/>
          </a:bodyPr>
          <a:lstStyle/>
          <a:p>
            <a:r>
              <a:rPr lang="en-US" sz="4100"/>
              <a:t>Preferred order of homelessness verification	</a:t>
            </a:r>
          </a:p>
        </p:txBody>
      </p:sp>
      <p:graphicFrame>
        <p:nvGraphicFramePr>
          <p:cNvPr id="7" name="Content Placeholder 2">
            <a:extLst>
              <a:ext uri="{FF2B5EF4-FFF2-40B4-BE49-F238E27FC236}">
                <a16:creationId xmlns:a16="http://schemas.microsoft.com/office/drawing/2014/main" xmlns="" id="{855931FE-F9E4-4DDE-A8D4-CEA64255423F}"/>
              </a:ext>
            </a:extLst>
          </p:cNvPr>
          <p:cNvGraphicFramePr>
            <a:graphicFrameLocks noGrp="1"/>
          </p:cNvGraphicFramePr>
          <p:nvPr>
            <p:ph idx="1"/>
            <p:extLst>
              <p:ext uri="{D42A27DB-BD31-4B8C-83A1-F6EECF244321}">
                <p14:modId xmlns:p14="http://schemas.microsoft.com/office/powerpoint/2010/main" val="3316101032"/>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672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BD217-0169-4B75-A629-26E82FE309CB}"/>
              </a:ext>
            </a:extLst>
          </p:cNvPr>
          <p:cNvSpPr>
            <a:spLocks noGrp="1"/>
          </p:cNvSpPr>
          <p:nvPr>
            <p:ph type="title"/>
          </p:nvPr>
        </p:nvSpPr>
        <p:spPr/>
        <p:txBody>
          <a:bodyPr/>
          <a:lstStyle/>
          <a:p>
            <a:r>
              <a:rPr lang="en-US" dirty="0"/>
              <a:t>Third-party Verification</a:t>
            </a:r>
          </a:p>
        </p:txBody>
      </p:sp>
      <p:sp>
        <p:nvSpPr>
          <p:cNvPr id="3" name="Content Placeholder 2">
            <a:extLst>
              <a:ext uri="{FF2B5EF4-FFF2-40B4-BE49-F238E27FC236}">
                <a16:creationId xmlns:a16="http://schemas.microsoft.com/office/drawing/2014/main" xmlns="" id="{01C2824E-491E-4BD3-81FB-4DECE1D86CEF}"/>
              </a:ext>
            </a:extLst>
          </p:cNvPr>
          <p:cNvSpPr>
            <a:spLocks noGrp="1"/>
          </p:cNvSpPr>
          <p:nvPr>
            <p:ph idx="1"/>
          </p:nvPr>
        </p:nvSpPr>
        <p:spPr/>
        <p:txBody>
          <a:bodyPr/>
          <a:lstStyle/>
          <a:p>
            <a:r>
              <a:rPr lang="en-US" dirty="0"/>
              <a:t>Must conform to general standards for documentation</a:t>
            </a:r>
          </a:p>
          <a:p>
            <a:r>
              <a:rPr lang="en-US" dirty="0"/>
              <a:t>All documentation should show it is coming from an appropriate source and provide information about the households current living situation.</a:t>
            </a:r>
          </a:p>
          <a:p>
            <a:pPr>
              <a:buFont typeface="Wingdings" panose="05000000000000000000" pitchFamily="2" charset="2"/>
              <a:buChar char="Ø"/>
            </a:pPr>
            <a:r>
              <a:rPr lang="en-US" dirty="0"/>
              <a:t>Source documentation from third-party. (example: HMIS or discharge paperwork from an institution. Must contain dates of stay in institution or shelter)</a:t>
            </a:r>
          </a:p>
          <a:p>
            <a:pPr>
              <a:buFont typeface="Wingdings" panose="05000000000000000000" pitchFamily="2" charset="2"/>
              <a:buChar char="Ø"/>
            </a:pPr>
            <a:r>
              <a:rPr lang="en-US" dirty="0"/>
              <a:t>Written Verification – must demonstrate it has come from appropriate source (agency letterhead, email, </a:t>
            </a:r>
            <a:r>
              <a:rPr lang="en-US" dirty="0" err="1"/>
              <a:t>etc</a:t>
            </a:r>
            <a:r>
              <a:rPr lang="en-US" dirty="0"/>
              <a:t>) and must  be signed and dated.</a:t>
            </a:r>
          </a:p>
          <a:p>
            <a:pPr>
              <a:buFont typeface="Wingdings" panose="05000000000000000000" pitchFamily="2" charset="2"/>
              <a:buChar char="Ø"/>
            </a:pPr>
            <a:r>
              <a:rPr lang="en-US" dirty="0"/>
              <a:t>Oral Verification – must identify third-party providing oral statement and date statement was given, identify worker taking the oral statement, and signed and dated by worker taking statement indicating the statement is true and complete.</a:t>
            </a:r>
          </a:p>
        </p:txBody>
      </p:sp>
    </p:spTree>
    <p:extLst>
      <p:ext uri="{BB962C8B-B14F-4D97-AF65-F5344CB8AC3E}">
        <p14:creationId xmlns:p14="http://schemas.microsoft.com/office/powerpoint/2010/main" val="173845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5D530-A37B-4CA5-B9B8-0E04EDAD8E37}"/>
              </a:ext>
            </a:extLst>
          </p:cNvPr>
          <p:cNvSpPr>
            <a:spLocks noGrp="1"/>
          </p:cNvSpPr>
          <p:nvPr>
            <p:ph type="title"/>
          </p:nvPr>
        </p:nvSpPr>
        <p:spPr>
          <a:xfrm>
            <a:off x="1143000" y="609600"/>
            <a:ext cx="9875520" cy="58535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61FD1D37-7961-4E31-B10C-A625BAE74FA9}"/>
              </a:ext>
            </a:extLst>
          </p:cNvPr>
          <p:cNvSpPr>
            <a:spLocks noGrp="1"/>
          </p:cNvSpPr>
          <p:nvPr>
            <p:ph idx="1"/>
          </p:nvPr>
        </p:nvSpPr>
        <p:spPr>
          <a:xfrm>
            <a:off x="1143000" y="1506682"/>
            <a:ext cx="9872871" cy="4589318"/>
          </a:xfrm>
        </p:spPr>
        <p:txBody>
          <a:bodyPr/>
          <a:lstStyle/>
          <a:p>
            <a:pPr marL="45720" indent="0">
              <a:buNone/>
            </a:pPr>
            <a:r>
              <a:rPr lang="en-US" dirty="0"/>
              <a:t>Acceptable forms of third-party Documentation </a:t>
            </a:r>
          </a:p>
          <a:p>
            <a:pPr marL="502920" indent="-457200">
              <a:buAutoNum type="arabicPeriod"/>
            </a:pPr>
            <a:r>
              <a:rPr lang="en-US" dirty="0"/>
              <a:t>An individual record of a stay in an emergency shelter, a safe haven, or from a street outreach contact from an HMIS, or comparable database used by victim service or legal service providers; </a:t>
            </a:r>
          </a:p>
          <a:p>
            <a:pPr marL="502920" indent="-457200">
              <a:buAutoNum type="arabicPeriod"/>
            </a:pPr>
            <a:r>
              <a:rPr lang="en-US" dirty="0"/>
              <a:t>A written observation by an outreach or intake worker of encounters with the individual or head of household that includes a description of the conditions where the individual or head of household was living or is currently living; </a:t>
            </a:r>
          </a:p>
          <a:p>
            <a:pPr marL="502920" indent="-457200">
              <a:buAutoNum type="arabicPeriod"/>
            </a:pPr>
            <a:r>
              <a:rPr lang="en-US" dirty="0"/>
              <a:t>A written observation by a community member that has observed where the individual or head of household was living or is currently living; and </a:t>
            </a:r>
          </a:p>
          <a:p>
            <a:pPr marL="502920" indent="-457200">
              <a:buAutoNum type="arabicPeriod"/>
            </a:pPr>
            <a:r>
              <a:rPr lang="en-US" dirty="0"/>
              <a:t>A written referral by another housing or service provider.</a:t>
            </a:r>
          </a:p>
        </p:txBody>
      </p:sp>
    </p:spTree>
    <p:extLst>
      <p:ext uri="{BB962C8B-B14F-4D97-AF65-F5344CB8AC3E}">
        <p14:creationId xmlns:p14="http://schemas.microsoft.com/office/powerpoint/2010/main" val="155888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A1AB-CE21-443A-A8B8-D3DBB31370A9}"/>
              </a:ext>
            </a:extLst>
          </p:cNvPr>
          <p:cNvSpPr>
            <a:spLocks noGrp="1"/>
          </p:cNvSpPr>
          <p:nvPr>
            <p:ph type="title"/>
          </p:nvPr>
        </p:nvSpPr>
        <p:spPr>
          <a:xfrm>
            <a:off x="653145" y="609599"/>
            <a:ext cx="3069770" cy="5606143"/>
          </a:xfrm>
        </p:spPr>
        <p:txBody>
          <a:bodyPr>
            <a:normAutofit/>
          </a:bodyPr>
          <a:lstStyle/>
          <a:p>
            <a:r>
              <a:rPr lang="en-US" dirty="0"/>
              <a:t>Intake Worker Observation</a:t>
            </a:r>
          </a:p>
        </p:txBody>
      </p:sp>
      <p:sp>
        <p:nvSpPr>
          <p:cNvPr id="3" name="Content Placeholder 2">
            <a:extLst>
              <a:ext uri="{FF2B5EF4-FFF2-40B4-BE49-F238E27FC236}">
                <a16:creationId xmlns:a16="http://schemas.microsoft.com/office/drawing/2014/main" xmlns="" id="{D54C0DE9-67E7-4CCB-AB2D-3B6B646B1534}"/>
              </a:ext>
            </a:extLst>
          </p:cNvPr>
          <p:cNvSpPr>
            <a:spLocks noGrp="1"/>
          </p:cNvSpPr>
          <p:nvPr>
            <p:ph idx="1"/>
          </p:nvPr>
        </p:nvSpPr>
        <p:spPr>
          <a:xfrm>
            <a:off x="4545004" y="609601"/>
            <a:ext cx="6961196" cy="3467100"/>
          </a:xfrm>
        </p:spPr>
        <p:txBody>
          <a:bodyPr>
            <a:normAutofit/>
          </a:bodyPr>
          <a:lstStyle/>
          <a:p>
            <a:pPr marL="45720" indent="0">
              <a:buNone/>
            </a:pPr>
            <a:endParaRPr lang="en-US" sz="1900" dirty="0"/>
          </a:p>
          <a:p>
            <a:pPr marL="45720" indent="0">
              <a:buNone/>
            </a:pPr>
            <a:r>
              <a:rPr lang="en-US" sz="1900" dirty="0"/>
              <a:t>In the event staff has done their due diligence to obtain third-party documentation and were unable to confirm, staff conducting intake may record their observations as a form of verification. Intake Worker Observation must be on Agency Letterhead and clearly articulate to the best of their knowledge and based on their professional judgment, that the individual or head of household was residing in a place not meant for human habitation, or in an emergency shelter, at the time of intake.  It is important to remember that the “Due Diligence” section must be filled out when using intake worker observation as a form of documentation. </a:t>
            </a:r>
          </a:p>
          <a:p>
            <a:endParaRPr lang="en-US" sz="1900" dirty="0"/>
          </a:p>
        </p:txBody>
      </p:sp>
      <p:pic>
        <p:nvPicPr>
          <p:cNvPr id="4" name="Picture 3">
            <a:extLst>
              <a:ext uri="{FF2B5EF4-FFF2-40B4-BE49-F238E27FC236}">
                <a16:creationId xmlns:a16="http://schemas.microsoft.com/office/drawing/2014/main" xmlns="" id="{F8F0B63B-98CE-443F-9813-7DB791A01ACC}"/>
              </a:ext>
            </a:extLst>
          </p:cNvPr>
          <p:cNvPicPr>
            <a:picLocks noChangeAspect="1"/>
          </p:cNvPicPr>
          <p:nvPr/>
        </p:nvPicPr>
        <p:blipFill>
          <a:blip r:embed="rId2"/>
          <a:stretch>
            <a:fillRect/>
          </a:stretch>
        </p:blipFill>
        <p:spPr>
          <a:xfrm>
            <a:off x="4754554" y="3886201"/>
            <a:ext cx="5381236" cy="2139041"/>
          </a:xfrm>
          <a:prstGeom prst="rect">
            <a:avLst/>
          </a:prstGeom>
        </p:spPr>
      </p:pic>
    </p:spTree>
    <p:extLst>
      <p:ext uri="{BB962C8B-B14F-4D97-AF65-F5344CB8AC3E}">
        <p14:creationId xmlns:p14="http://schemas.microsoft.com/office/powerpoint/2010/main" val="152294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26EE9-A8BA-414A-A8D3-36B74EE51800}"/>
              </a:ext>
            </a:extLst>
          </p:cNvPr>
          <p:cNvSpPr>
            <a:spLocks noGrp="1"/>
          </p:cNvSpPr>
          <p:nvPr>
            <p:ph type="title"/>
          </p:nvPr>
        </p:nvSpPr>
        <p:spPr/>
        <p:txBody>
          <a:bodyPr/>
          <a:lstStyle/>
          <a:p>
            <a:r>
              <a:rPr lang="en-US" dirty="0"/>
              <a:t>Self-Certification</a:t>
            </a:r>
          </a:p>
        </p:txBody>
      </p:sp>
      <p:sp>
        <p:nvSpPr>
          <p:cNvPr id="3" name="Content Placeholder 2">
            <a:extLst>
              <a:ext uri="{FF2B5EF4-FFF2-40B4-BE49-F238E27FC236}">
                <a16:creationId xmlns:a16="http://schemas.microsoft.com/office/drawing/2014/main" xmlns="" id="{586E26B5-D7B9-4D1A-8EB7-916E8D75E038}"/>
              </a:ext>
            </a:extLst>
          </p:cNvPr>
          <p:cNvSpPr>
            <a:spLocks noGrp="1"/>
          </p:cNvSpPr>
          <p:nvPr>
            <p:ph idx="1"/>
          </p:nvPr>
        </p:nvSpPr>
        <p:spPr/>
        <p:txBody>
          <a:bodyPr/>
          <a:lstStyle/>
          <a:p>
            <a:pPr marL="45720" indent="0">
              <a:buNone/>
            </a:pPr>
            <a:r>
              <a:rPr lang="en-US" dirty="0"/>
              <a:t>As a last resort to establish eligibility after all efforts to collect third-party verifications have been exhausted, HUD allows households to provide written statements that are signed and dated in lieu of third-party verification. </a:t>
            </a:r>
          </a:p>
          <a:p>
            <a:pPr lvl="0"/>
            <a:r>
              <a:rPr lang="en-US" dirty="0"/>
              <a:t>Self-certifications should be completed by the household. If that presents an undue burden, intake staff may assist with completion, using the household’s own words. </a:t>
            </a:r>
          </a:p>
          <a:p>
            <a:pPr lvl="0"/>
            <a:r>
              <a:rPr lang="en-US" dirty="0"/>
              <a:t>Must include a description of where and when the household was homeless.</a:t>
            </a:r>
          </a:p>
          <a:p>
            <a:pPr lvl="0"/>
            <a:r>
              <a:rPr lang="en-US" dirty="0"/>
              <a:t>All Self-Certification of Homelessness Forms must be signed by the individual/family AND intake staff as a witness.</a:t>
            </a:r>
          </a:p>
        </p:txBody>
      </p:sp>
    </p:spTree>
    <p:extLst>
      <p:ext uri="{BB962C8B-B14F-4D97-AF65-F5344CB8AC3E}">
        <p14:creationId xmlns:p14="http://schemas.microsoft.com/office/powerpoint/2010/main" val="10387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3FF0025-03AB-4126-9E23-1B4F2D4B17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4C149C42-FAD2-4559-80A1-B6E921D049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BEE7E4F9-6115-4207-AC59-9793A129AD81}"/>
              </a:ext>
            </a:extLst>
          </p:cNvPr>
          <p:cNvPicPr>
            <a:picLocks noChangeAspect="1"/>
          </p:cNvPicPr>
          <p:nvPr/>
        </p:nvPicPr>
        <p:blipFill>
          <a:blip r:embed="rId3"/>
          <a:stretch>
            <a:fillRect/>
          </a:stretch>
        </p:blipFill>
        <p:spPr>
          <a:xfrm>
            <a:off x="3777646" y="801793"/>
            <a:ext cx="4643719" cy="5247140"/>
          </a:xfrm>
          <a:prstGeom prst="rect">
            <a:avLst/>
          </a:prstGeom>
        </p:spPr>
      </p:pic>
    </p:spTree>
    <p:extLst>
      <p:ext uri="{BB962C8B-B14F-4D97-AF65-F5344CB8AC3E}">
        <p14:creationId xmlns:p14="http://schemas.microsoft.com/office/powerpoint/2010/main" val="277736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CDC7CF-00E0-498F-9F7F-9E116878E12F}"/>
              </a:ext>
            </a:extLst>
          </p:cNvPr>
          <p:cNvSpPr>
            <a:spLocks noGrp="1"/>
          </p:cNvSpPr>
          <p:nvPr>
            <p:ph type="title"/>
          </p:nvPr>
        </p:nvSpPr>
        <p:spPr>
          <a:xfrm>
            <a:off x="1038225" y="752475"/>
            <a:ext cx="5165597" cy="857250"/>
          </a:xfrm>
        </p:spPr>
        <p:txBody>
          <a:bodyPr>
            <a:normAutofit fontScale="90000"/>
          </a:bodyPr>
          <a:lstStyle/>
          <a:p>
            <a:r>
              <a:rPr lang="en-US" sz="3200" dirty="0"/>
              <a:t>Documenting Due Diligence	</a:t>
            </a:r>
          </a:p>
        </p:txBody>
      </p:sp>
      <p:pic>
        <p:nvPicPr>
          <p:cNvPr id="4" name="Content Placeholder 3">
            <a:extLst>
              <a:ext uri="{FF2B5EF4-FFF2-40B4-BE49-F238E27FC236}">
                <a16:creationId xmlns:a16="http://schemas.microsoft.com/office/drawing/2014/main" xmlns="" id="{6857032D-1B10-46D0-8463-4725B92E3CFD}"/>
              </a:ext>
            </a:extLst>
          </p:cNvPr>
          <p:cNvPicPr>
            <a:picLocks noChangeAspect="1"/>
          </p:cNvPicPr>
          <p:nvPr/>
        </p:nvPicPr>
        <p:blipFill>
          <a:blip r:embed="rId2"/>
          <a:stretch>
            <a:fillRect/>
          </a:stretch>
        </p:blipFill>
        <p:spPr>
          <a:xfrm>
            <a:off x="598235" y="2114550"/>
            <a:ext cx="6045576" cy="2848469"/>
          </a:xfrm>
          <a:prstGeom prst="rect">
            <a:avLst/>
          </a:prstGeom>
        </p:spPr>
      </p:pic>
      <p:sp>
        <p:nvSpPr>
          <p:cNvPr id="10" name="Content Placeholder 7">
            <a:extLst>
              <a:ext uri="{FF2B5EF4-FFF2-40B4-BE49-F238E27FC236}">
                <a16:creationId xmlns:a16="http://schemas.microsoft.com/office/drawing/2014/main" xmlns="" id="{4DC27D48-F637-4E9E-A52D-D06223FB4BDC}"/>
              </a:ext>
            </a:extLst>
          </p:cNvPr>
          <p:cNvSpPr>
            <a:spLocks noGrp="1"/>
          </p:cNvSpPr>
          <p:nvPr>
            <p:ph idx="1"/>
          </p:nvPr>
        </p:nvSpPr>
        <p:spPr>
          <a:xfrm>
            <a:off x="7239000" y="1419225"/>
            <a:ext cx="4232147" cy="4676775"/>
          </a:xfrm>
        </p:spPr>
        <p:txBody>
          <a:bodyPr>
            <a:normAutofit/>
          </a:bodyPr>
          <a:lstStyle/>
          <a:p>
            <a:r>
              <a:rPr lang="en-US" sz="1800" dirty="0"/>
              <a:t>MUST be filled out for Intake Worker Observation as well as Self Certification</a:t>
            </a:r>
          </a:p>
          <a:p>
            <a:r>
              <a:rPr lang="en-US" sz="1600" dirty="0"/>
              <a:t>Due Diligence is a section on page 2 or the Verification of Homelessness form</a:t>
            </a:r>
          </a:p>
          <a:p>
            <a:r>
              <a:rPr lang="en-US" sz="1600" dirty="0"/>
              <a:t>Due Diligence can be accompanied by copies of emails and letters sent to try and obtain verification</a:t>
            </a:r>
          </a:p>
          <a:p>
            <a:endParaRPr lang="en-US" sz="1600" dirty="0"/>
          </a:p>
        </p:txBody>
      </p:sp>
    </p:spTree>
    <p:extLst>
      <p:ext uri="{BB962C8B-B14F-4D97-AF65-F5344CB8AC3E}">
        <p14:creationId xmlns:p14="http://schemas.microsoft.com/office/powerpoint/2010/main" val="383888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E3FF0025-03AB-4126-9E23-1B4F2D4B17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F6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4C149C42-FAD2-4559-80A1-B6E921D049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creenshot of a social media post&#10;&#10;Description automatically generated">
            <a:extLst>
              <a:ext uri="{FF2B5EF4-FFF2-40B4-BE49-F238E27FC236}">
                <a16:creationId xmlns:a16="http://schemas.microsoft.com/office/drawing/2014/main" xmlns="" id="{44D91061-2BE7-4C2D-944A-6C05E3DF46EA}"/>
              </a:ext>
            </a:extLst>
          </p:cNvPr>
          <p:cNvPicPr>
            <a:picLocks noChangeAspect="1"/>
          </p:cNvPicPr>
          <p:nvPr/>
        </p:nvPicPr>
        <p:blipFill>
          <a:blip r:embed="rId2"/>
          <a:stretch>
            <a:fillRect/>
          </a:stretch>
        </p:blipFill>
        <p:spPr>
          <a:xfrm>
            <a:off x="3744852" y="801793"/>
            <a:ext cx="4709307" cy="5247140"/>
          </a:xfrm>
          <a:prstGeom prst="rect">
            <a:avLst/>
          </a:prstGeom>
        </p:spPr>
      </p:pic>
    </p:spTree>
    <p:extLst>
      <p:ext uri="{BB962C8B-B14F-4D97-AF65-F5344CB8AC3E}">
        <p14:creationId xmlns:p14="http://schemas.microsoft.com/office/powerpoint/2010/main" val="244931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3A41E-1E7E-4152-85D2-B40AF9EB79C9}"/>
              </a:ext>
            </a:extLst>
          </p:cNvPr>
          <p:cNvSpPr>
            <a:spLocks noGrp="1"/>
          </p:cNvSpPr>
          <p:nvPr>
            <p:ph type="title"/>
          </p:nvPr>
        </p:nvSpPr>
        <p:spPr/>
        <p:txBody>
          <a:bodyPr/>
          <a:lstStyle/>
          <a:p>
            <a:r>
              <a:rPr lang="en-US" dirty="0"/>
              <a:t>Due Diligence	</a:t>
            </a:r>
          </a:p>
        </p:txBody>
      </p:sp>
      <p:sp>
        <p:nvSpPr>
          <p:cNvPr id="3" name="Content Placeholder 2">
            <a:extLst>
              <a:ext uri="{FF2B5EF4-FFF2-40B4-BE49-F238E27FC236}">
                <a16:creationId xmlns:a16="http://schemas.microsoft.com/office/drawing/2014/main" xmlns="" id="{92A06CB2-D801-485E-803F-8217D41779A2}"/>
              </a:ext>
            </a:extLst>
          </p:cNvPr>
          <p:cNvSpPr>
            <a:spLocks noGrp="1"/>
          </p:cNvSpPr>
          <p:nvPr>
            <p:ph idx="1"/>
          </p:nvPr>
        </p:nvSpPr>
        <p:spPr>
          <a:xfrm>
            <a:off x="1143000" y="1671145"/>
            <a:ext cx="9872871" cy="4424855"/>
          </a:xfrm>
        </p:spPr>
        <p:txBody>
          <a:bodyPr>
            <a:normAutofit fontScale="92500" lnSpcReduction="10000"/>
          </a:bodyPr>
          <a:lstStyle/>
          <a:p>
            <a:pPr marL="45720" indent="0">
              <a:buNone/>
            </a:pPr>
            <a:r>
              <a:rPr lang="en-US" dirty="0"/>
              <a:t>Intake worker observation due diligence example:</a:t>
            </a:r>
          </a:p>
          <a:p>
            <a:pPr marL="45720" indent="0">
              <a:buNone/>
            </a:pPr>
            <a:r>
              <a:rPr lang="en-US" dirty="0"/>
              <a:t>The Smiths present at a local service agency.  They state they have been staying in their car for the past several nights.  When asked if anyone can verify this, they do not indicate anyone.  This worker asks if he can see the vehicle.  The family shows him their vehicle and upon inspection there are several blankets, pillows, bags of clothes, containers with food and beverages in the car.  Based on this workers observations, it appears this family is staying in their car. Upon further discussion, the family is new to this area and has not had any local connections that can verify their homelessness. </a:t>
            </a:r>
          </a:p>
          <a:p>
            <a:pPr marL="45720" indent="0">
              <a:buNone/>
            </a:pPr>
            <a:r>
              <a:rPr lang="en-US" dirty="0"/>
              <a:t>Self certification Example:</a:t>
            </a:r>
          </a:p>
          <a:p>
            <a:pPr marL="45720" indent="0">
              <a:buNone/>
            </a:pPr>
            <a:r>
              <a:rPr lang="en-US" dirty="0"/>
              <a:t>John D indicates during intake that he has been sleeping in a storage unit and the storage unit owner  could verify he has been sleeping there. John said he has been staying there most nights in the month of May, definitely for the past week.  Intake worker sent email on 5/25 (attach email).  Intake worker sent follow-up email 5/28 (attach email). Intake worker called the owner 6/1 and left a message. As of 6/3 this worker has not received a phone call from the storage unit owner. </a:t>
            </a:r>
          </a:p>
          <a:p>
            <a:pPr marL="45720" indent="0">
              <a:buNone/>
            </a:pPr>
            <a:endParaRPr lang="en-US" dirty="0"/>
          </a:p>
        </p:txBody>
      </p:sp>
    </p:spTree>
    <p:extLst>
      <p:ext uri="{BB962C8B-B14F-4D97-AF65-F5344CB8AC3E}">
        <p14:creationId xmlns:p14="http://schemas.microsoft.com/office/powerpoint/2010/main" val="135751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New Forms</a:t>
            </a:r>
          </a:p>
        </p:txBody>
      </p:sp>
      <p:sp>
        <p:nvSpPr>
          <p:cNvPr id="3" name="Content Placeholder 2"/>
          <p:cNvSpPr>
            <a:spLocks noGrp="1"/>
          </p:cNvSpPr>
          <p:nvPr>
            <p:ph idx="1"/>
          </p:nvPr>
        </p:nvSpPr>
        <p:spPr>
          <a:xfrm>
            <a:off x="692494" y="1371601"/>
            <a:ext cx="8946541" cy="4810538"/>
          </a:xfrm>
        </p:spPr>
        <p:txBody>
          <a:bodyPr>
            <a:normAutofit/>
          </a:bodyPr>
          <a:lstStyle/>
          <a:p>
            <a:endParaRPr lang="en-US" dirty="0"/>
          </a:p>
          <a:p>
            <a:r>
              <a:rPr lang="en-US" dirty="0"/>
              <a:t>Old forms have been used since 2013. Time for an update!</a:t>
            </a:r>
          </a:p>
          <a:p>
            <a:r>
              <a:rPr lang="en-US" dirty="0"/>
              <a:t>Clarification on HUD regulations and requirements for proper documentation</a:t>
            </a:r>
          </a:p>
          <a:p>
            <a:r>
              <a:rPr lang="en-US" dirty="0"/>
              <a:t>More guidance when there are new staff</a:t>
            </a:r>
          </a:p>
          <a:p>
            <a:r>
              <a:rPr lang="en-US" dirty="0"/>
              <a:t>Four new/updated documents</a:t>
            </a:r>
          </a:p>
          <a:p>
            <a:pPr lvl="1"/>
            <a:r>
              <a:rPr lang="en-US" dirty="0"/>
              <a:t>Documenting Homelessness Eligibility Guide</a:t>
            </a:r>
          </a:p>
          <a:p>
            <a:pPr lvl="1"/>
            <a:r>
              <a:rPr lang="en-US" dirty="0"/>
              <a:t>WIBOS Verification of Homelessness</a:t>
            </a:r>
          </a:p>
          <a:p>
            <a:pPr lvl="1"/>
            <a:r>
              <a:rPr lang="en-US" dirty="0"/>
              <a:t>WIBOS Verification of Homelessness Category 3 ONLY</a:t>
            </a:r>
          </a:p>
          <a:p>
            <a:pPr lvl="1"/>
            <a:r>
              <a:rPr lang="en-US" dirty="0"/>
              <a:t>WIBOS Self-Certification Form</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8935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1AE73-0858-4A4C-9390-AEB340A9A2B2}"/>
              </a:ext>
            </a:extLst>
          </p:cNvPr>
          <p:cNvSpPr>
            <a:spLocks noGrp="1"/>
          </p:cNvSpPr>
          <p:nvPr>
            <p:ph type="title"/>
          </p:nvPr>
        </p:nvSpPr>
        <p:spPr/>
        <p:txBody>
          <a:bodyPr/>
          <a:lstStyle/>
          <a:p>
            <a:r>
              <a:rPr lang="en-US" dirty="0"/>
              <a:t>Documentation 	</a:t>
            </a:r>
          </a:p>
        </p:txBody>
      </p:sp>
      <p:sp>
        <p:nvSpPr>
          <p:cNvPr id="3" name="Content Placeholder 2">
            <a:extLst>
              <a:ext uri="{FF2B5EF4-FFF2-40B4-BE49-F238E27FC236}">
                <a16:creationId xmlns:a16="http://schemas.microsoft.com/office/drawing/2014/main" xmlns="" id="{9BAA4B2C-C4DF-415F-AC4D-0F9901EE922A}"/>
              </a:ext>
            </a:extLst>
          </p:cNvPr>
          <p:cNvSpPr>
            <a:spLocks noGrp="1"/>
          </p:cNvSpPr>
          <p:nvPr>
            <p:ph idx="1"/>
          </p:nvPr>
        </p:nvSpPr>
        <p:spPr/>
        <p:txBody>
          <a:bodyPr/>
          <a:lstStyle/>
          <a:p>
            <a:r>
              <a:rPr lang="en-US" dirty="0"/>
              <a:t>While third-party documentation is HUDs preferred form, there are a few requirements under certain categories.</a:t>
            </a:r>
          </a:p>
          <a:p>
            <a:pPr lvl="1"/>
            <a:r>
              <a:rPr lang="en-US" dirty="0"/>
              <a:t>For Category 1 – third-party documentation is not required to receive outreach services or to enter emergency shelter for those coming from a place not meant for human habitation.</a:t>
            </a:r>
          </a:p>
          <a:p>
            <a:pPr lvl="1"/>
            <a:r>
              <a:rPr lang="en-US" dirty="0"/>
              <a:t>For Category 4 – third-party documentation is not recommended if it will jeopardize the safety of an individual or family.  </a:t>
            </a:r>
          </a:p>
          <a:p>
            <a:pPr lvl="1"/>
            <a:r>
              <a:rPr lang="en-US" dirty="0"/>
              <a:t>For Category 1 – Stays in institutions must be accompanied by a third-party source which includes dates of stay and that the individual was literally homeless the night prior to entering that institution.  Intake worker observation CANNOT be used for documentation. </a:t>
            </a:r>
          </a:p>
          <a:p>
            <a:pPr lvl="1"/>
            <a:endParaRPr lang="en-US" dirty="0"/>
          </a:p>
        </p:txBody>
      </p:sp>
    </p:spTree>
    <p:extLst>
      <p:ext uri="{BB962C8B-B14F-4D97-AF65-F5344CB8AC3E}">
        <p14:creationId xmlns:p14="http://schemas.microsoft.com/office/powerpoint/2010/main" val="893746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077584-45EA-40C3-82E4-DE6388893D3C}"/>
              </a:ext>
            </a:extLst>
          </p:cNvPr>
          <p:cNvSpPr>
            <a:spLocks noGrp="1"/>
          </p:cNvSpPr>
          <p:nvPr>
            <p:ph type="title"/>
          </p:nvPr>
        </p:nvSpPr>
        <p:spPr>
          <a:xfrm>
            <a:off x="3038475" y="352425"/>
            <a:ext cx="6270497" cy="1356360"/>
          </a:xfrm>
        </p:spPr>
        <p:txBody>
          <a:bodyPr>
            <a:normAutofit/>
          </a:bodyPr>
          <a:lstStyle/>
          <a:p>
            <a:r>
              <a:rPr lang="en-US" sz="3200" dirty="0"/>
              <a:t>Category 2 Documentation</a:t>
            </a:r>
          </a:p>
        </p:txBody>
      </p:sp>
      <p:pic>
        <p:nvPicPr>
          <p:cNvPr id="4" name="Content Placeholder 3">
            <a:extLst>
              <a:ext uri="{FF2B5EF4-FFF2-40B4-BE49-F238E27FC236}">
                <a16:creationId xmlns:a16="http://schemas.microsoft.com/office/drawing/2014/main" xmlns="" id="{619F4A79-AAB5-45D4-A599-145A8B94DB2B}"/>
              </a:ext>
            </a:extLst>
          </p:cNvPr>
          <p:cNvPicPr>
            <a:picLocks noChangeAspect="1"/>
          </p:cNvPicPr>
          <p:nvPr/>
        </p:nvPicPr>
        <p:blipFill>
          <a:blip r:embed="rId2"/>
          <a:stretch>
            <a:fillRect/>
          </a:stretch>
        </p:blipFill>
        <p:spPr>
          <a:xfrm>
            <a:off x="872064" y="2090426"/>
            <a:ext cx="6045576" cy="2675166"/>
          </a:xfrm>
          <a:prstGeom prst="rect">
            <a:avLst/>
          </a:prstGeom>
        </p:spPr>
      </p:pic>
      <p:sp>
        <p:nvSpPr>
          <p:cNvPr id="10" name="Content Placeholder 7">
            <a:extLst>
              <a:ext uri="{FF2B5EF4-FFF2-40B4-BE49-F238E27FC236}">
                <a16:creationId xmlns:a16="http://schemas.microsoft.com/office/drawing/2014/main" xmlns="" id="{3C59BC75-883B-4507-9DD6-4BF566BAE901}"/>
              </a:ext>
            </a:extLst>
          </p:cNvPr>
          <p:cNvSpPr>
            <a:spLocks noGrp="1"/>
          </p:cNvSpPr>
          <p:nvPr>
            <p:ph idx="1"/>
          </p:nvPr>
        </p:nvSpPr>
        <p:spPr>
          <a:xfrm>
            <a:off x="7558564" y="2057400"/>
            <a:ext cx="3912583" cy="4038600"/>
          </a:xfrm>
        </p:spPr>
        <p:txBody>
          <a:bodyPr>
            <a:normAutofit fontScale="77500" lnSpcReduction="20000"/>
          </a:bodyPr>
          <a:lstStyle/>
          <a:p>
            <a:pPr lvl="0"/>
            <a:r>
              <a:rPr lang="en-US" dirty="0"/>
              <a:t>A court order resulting from an eviction action notifying the individual or family that they must leave; or</a:t>
            </a:r>
          </a:p>
          <a:p>
            <a:pPr lvl="0"/>
            <a:r>
              <a:rPr lang="en-US" dirty="0"/>
              <a:t>For individuals and families leaving a hotel or motel – evidence that they lack the financial resources to stay; or</a:t>
            </a:r>
          </a:p>
          <a:p>
            <a:pPr lvl="0"/>
            <a:r>
              <a:rPr lang="en-US" dirty="0"/>
              <a:t>A documented and verified oral statement; </a:t>
            </a:r>
            <a:r>
              <a:rPr lang="en-US" u="sng" dirty="0"/>
              <a:t>and</a:t>
            </a:r>
            <a:endParaRPr lang="en-US" dirty="0"/>
          </a:p>
          <a:p>
            <a:pPr lvl="0"/>
            <a:r>
              <a:rPr lang="en-US" dirty="0"/>
              <a:t>Certification that no subsequent residence has been identified;</a:t>
            </a:r>
            <a:r>
              <a:rPr lang="en-US" u="sng" dirty="0"/>
              <a:t> and</a:t>
            </a:r>
            <a:endParaRPr lang="en-US" dirty="0"/>
          </a:p>
          <a:p>
            <a:pPr lvl="0"/>
            <a:r>
              <a:rPr lang="en-US" dirty="0"/>
              <a:t>Self-certification or other written documentation that the individual lacks the financial resources and support necessary to obtain permanent housing.</a:t>
            </a:r>
          </a:p>
        </p:txBody>
      </p:sp>
    </p:spTree>
    <p:extLst>
      <p:ext uri="{BB962C8B-B14F-4D97-AF65-F5344CB8AC3E}">
        <p14:creationId xmlns:p14="http://schemas.microsoft.com/office/powerpoint/2010/main" val="366312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61BDF2-AB95-4B59-B98C-B026D34AEAD0}"/>
              </a:ext>
            </a:extLst>
          </p:cNvPr>
          <p:cNvSpPr>
            <a:spLocks noGrp="1"/>
          </p:cNvSpPr>
          <p:nvPr>
            <p:ph type="title"/>
          </p:nvPr>
        </p:nvSpPr>
        <p:spPr/>
        <p:txBody>
          <a:bodyPr/>
          <a:lstStyle/>
          <a:p>
            <a:r>
              <a:rPr lang="en-US" dirty="0"/>
              <a:t>Category 3: Homeless under other Federal Statutes	</a:t>
            </a:r>
          </a:p>
        </p:txBody>
      </p:sp>
      <p:sp>
        <p:nvSpPr>
          <p:cNvPr id="3" name="Content Placeholder 2">
            <a:extLst>
              <a:ext uri="{FF2B5EF4-FFF2-40B4-BE49-F238E27FC236}">
                <a16:creationId xmlns:a16="http://schemas.microsoft.com/office/drawing/2014/main" xmlns="" id="{ABF97E68-B563-4A48-BA4E-0C4CD0C22524}"/>
              </a:ext>
            </a:extLst>
          </p:cNvPr>
          <p:cNvSpPr>
            <a:spLocks noGrp="1"/>
          </p:cNvSpPr>
          <p:nvPr>
            <p:ph idx="1"/>
          </p:nvPr>
        </p:nvSpPr>
        <p:spPr/>
        <p:txBody>
          <a:bodyPr>
            <a:normAutofit fontScale="92500" lnSpcReduction="20000"/>
          </a:bodyPr>
          <a:lstStyle/>
          <a:p>
            <a:r>
              <a:rPr lang="en-US" dirty="0"/>
              <a:t>Separate Form</a:t>
            </a:r>
          </a:p>
          <a:p>
            <a:r>
              <a:rPr lang="en-US" dirty="0"/>
              <a:t>COC projects must have permission from HUD to serve youth under this category</a:t>
            </a:r>
          </a:p>
          <a:p>
            <a:pPr marL="45720" indent="0">
              <a:buNone/>
            </a:pPr>
            <a:r>
              <a:rPr lang="en-US" dirty="0"/>
              <a:t>Unaccompanied youth under 25 years of age, or families with children and youth, who do not otherwise qualify as homeless under this definition, but who: </a:t>
            </a:r>
          </a:p>
          <a:p>
            <a:pPr marL="45720" lvl="0" indent="0">
              <a:buNone/>
            </a:pPr>
            <a:r>
              <a:rPr lang="en-US" dirty="0" err="1"/>
              <a:t>i</a:t>
            </a:r>
            <a:r>
              <a:rPr lang="en-US" dirty="0"/>
              <a:t>. Are defined as homeless under the other listed federal statutes; </a:t>
            </a:r>
            <a:r>
              <a:rPr lang="en-US" dirty="0">
                <a:solidFill>
                  <a:schemeClr val="tx1"/>
                </a:solidFill>
              </a:rPr>
              <a:t>(MUST have third-party documentation for this)</a:t>
            </a:r>
          </a:p>
          <a:p>
            <a:pPr marL="45720" lvl="0" indent="0">
              <a:buNone/>
            </a:pPr>
            <a:r>
              <a:rPr lang="en-US" dirty="0" err="1"/>
              <a:t>ii.Have</a:t>
            </a:r>
            <a:r>
              <a:rPr lang="en-US" dirty="0"/>
              <a:t> not had a lease, ownership interest, or occupancy agreement in permanent housing during the 60 days prior to the homeless assistance application; </a:t>
            </a:r>
          </a:p>
          <a:p>
            <a:pPr marL="45720" lvl="0" indent="0">
              <a:buNone/>
            </a:pPr>
            <a:r>
              <a:rPr lang="en-US" dirty="0"/>
              <a:t>iii. Have experienced persistent instability as measured by two moves or more during in the preceding 60 days; and </a:t>
            </a:r>
          </a:p>
          <a:p>
            <a:pPr marL="45720" lvl="0" indent="0">
              <a:buNone/>
            </a:pPr>
            <a:r>
              <a:rPr lang="en-US" dirty="0"/>
              <a:t>iv. Can be expected to continue in such status for an extended period of time due to special needs or barriers</a:t>
            </a:r>
          </a:p>
          <a:p>
            <a:pPr marL="45720" indent="0">
              <a:buNone/>
            </a:pPr>
            <a:endParaRPr lang="en-US" dirty="0"/>
          </a:p>
        </p:txBody>
      </p:sp>
    </p:spTree>
    <p:extLst>
      <p:ext uri="{BB962C8B-B14F-4D97-AF65-F5344CB8AC3E}">
        <p14:creationId xmlns:p14="http://schemas.microsoft.com/office/powerpoint/2010/main" val="184334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3FF0025-03AB-4126-9E23-1B4F2D4B17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4C149C42-FAD2-4559-80A1-B6E921D049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4C89F4E2-4365-470E-AF60-7EC127388DC3}"/>
              </a:ext>
            </a:extLst>
          </p:cNvPr>
          <p:cNvPicPr>
            <a:picLocks noChangeAspect="1"/>
          </p:cNvPicPr>
          <p:nvPr/>
        </p:nvPicPr>
        <p:blipFill>
          <a:blip r:embed="rId2"/>
          <a:stretch>
            <a:fillRect/>
          </a:stretch>
        </p:blipFill>
        <p:spPr>
          <a:xfrm>
            <a:off x="2683496" y="524729"/>
            <a:ext cx="6498007" cy="5247140"/>
          </a:xfrm>
          <a:prstGeom prst="rect">
            <a:avLst/>
          </a:prstGeom>
        </p:spPr>
      </p:pic>
    </p:spTree>
    <p:extLst>
      <p:ext uri="{BB962C8B-B14F-4D97-AF65-F5344CB8AC3E}">
        <p14:creationId xmlns:p14="http://schemas.microsoft.com/office/powerpoint/2010/main" val="19848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sp>
        <p:nvSpPr>
          <p:cNvPr id="3" name="Content Placeholder 2"/>
          <p:cNvSpPr>
            <a:spLocks noGrp="1"/>
          </p:cNvSpPr>
          <p:nvPr>
            <p:ph idx="1"/>
          </p:nvPr>
        </p:nvSpPr>
        <p:spPr>
          <a:xfrm>
            <a:off x="683581" y="1305017"/>
            <a:ext cx="10804123" cy="5095783"/>
          </a:xfrm>
        </p:spPr>
        <p:txBody>
          <a:bodyPr>
            <a:normAutofit/>
          </a:bodyPr>
          <a:lstStyle/>
          <a:p>
            <a:pPr marL="274320" lvl="1" indent="0">
              <a:buNone/>
            </a:pPr>
            <a:endParaRPr lang="en-US" dirty="0"/>
          </a:p>
          <a:p>
            <a:pPr marL="274320" lvl="1" indent="0">
              <a:buNone/>
            </a:pPr>
            <a:r>
              <a:rPr lang="en-US" b="1" dirty="0"/>
              <a:t>Meredith McCoy</a:t>
            </a:r>
            <a:r>
              <a:rPr lang="en-US" dirty="0"/>
              <a:t>					</a:t>
            </a:r>
            <a:endParaRPr lang="en-US" b="1" dirty="0"/>
          </a:p>
          <a:p>
            <a:pPr marL="274320" lvl="1" indent="0">
              <a:buNone/>
            </a:pPr>
            <a:r>
              <a:rPr lang="en-US" dirty="0"/>
              <a:t>Monitoring and Compliance Coordinator					</a:t>
            </a:r>
          </a:p>
          <a:p>
            <a:pPr marL="274320" lvl="1" indent="0">
              <a:buNone/>
            </a:pPr>
            <a:r>
              <a:rPr lang="en-US" dirty="0"/>
              <a:t>Wisconsin Balance of State CoC			</a:t>
            </a:r>
          </a:p>
          <a:p>
            <a:pPr marL="274320" lvl="1" indent="0">
              <a:buNone/>
            </a:pPr>
            <a:r>
              <a:rPr lang="en-US" dirty="0">
                <a:hlinkClick r:id="rId2"/>
              </a:rPr>
              <a:t>m</a:t>
            </a:r>
            <a:r>
              <a:rPr lang="en-US" dirty="0">
                <a:hlinkClick r:id="rId3"/>
              </a:rPr>
              <a:t>eredith.mccoy@wibos.org</a:t>
            </a:r>
            <a:r>
              <a:rPr lang="en-US" dirty="0"/>
              <a:t>			</a:t>
            </a:r>
          </a:p>
          <a:p>
            <a:pPr marL="274320" lvl="1" indent="0">
              <a:buNone/>
            </a:pPr>
            <a:endParaRPr lang="en-US" dirty="0"/>
          </a:p>
          <a:p>
            <a:pPr marL="274320" lvl="1" indent="0">
              <a:buNone/>
            </a:pPr>
            <a:r>
              <a:rPr lang="en-US" dirty="0"/>
              <a:t>PO Box 272, Eau Claire, WI  54702		</a:t>
            </a:r>
          </a:p>
          <a:p>
            <a:pPr marL="274320" lvl="1" indent="0">
              <a:buNone/>
            </a:pPr>
            <a:r>
              <a:rPr lang="en-US" dirty="0"/>
              <a:t>Phone: 608-385-6543				</a:t>
            </a:r>
            <a:endParaRPr lang="en-US" b="1" dirty="0">
              <a:solidFill>
                <a:srgbClr val="FF0000"/>
              </a:solidFill>
            </a:endParaRPr>
          </a:p>
          <a:p>
            <a:pPr marL="274320" lvl="1" indent="0">
              <a:buNone/>
            </a:pPr>
            <a:endParaRPr lang="en-US" dirty="0"/>
          </a:p>
          <a:p>
            <a:pPr marL="274320" lvl="1" indent="0">
              <a:buNone/>
            </a:pPr>
            <a:r>
              <a:rPr lang="en-US" dirty="0"/>
              <a:t>Website:  </a:t>
            </a:r>
            <a:r>
              <a:rPr lang="en-US" dirty="0">
                <a:hlinkClick r:id="rId4"/>
              </a:rPr>
              <a:t>www.wiboscoc.org</a:t>
            </a:r>
            <a:r>
              <a:rPr lang="en-US" dirty="0"/>
              <a:t> 			</a:t>
            </a:r>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81847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8D18A-27BC-4CDD-8936-0226AD51337A}"/>
              </a:ext>
            </a:extLst>
          </p:cNvPr>
          <p:cNvSpPr>
            <a:spLocks noGrp="1"/>
          </p:cNvSpPr>
          <p:nvPr>
            <p:ph type="title"/>
          </p:nvPr>
        </p:nvSpPr>
        <p:spPr/>
        <p:txBody>
          <a:bodyPr>
            <a:normAutofit/>
          </a:bodyPr>
          <a:lstStyle/>
          <a:p>
            <a:r>
              <a:rPr lang="en-US" dirty="0"/>
              <a:t>Determining and Documenting Homelessness Eligibility</a:t>
            </a:r>
          </a:p>
        </p:txBody>
      </p:sp>
      <p:sp>
        <p:nvSpPr>
          <p:cNvPr id="7" name="Content Placeholder 6">
            <a:extLst>
              <a:ext uri="{FF2B5EF4-FFF2-40B4-BE49-F238E27FC236}">
                <a16:creationId xmlns:a16="http://schemas.microsoft.com/office/drawing/2014/main" xmlns="" id="{6177ADF7-A011-4741-8ABC-7BF6BC76795D}"/>
              </a:ext>
            </a:extLst>
          </p:cNvPr>
          <p:cNvSpPr>
            <a:spLocks noGrp="1"/>
          </p:cNvSpPr>
          <p:nvPr>
            <p:ph idx="1"/>
          </p:nvPr>
        </p:nvSpPr>
        <p:spPr/>
        <p:txBody>
          <a:bodyPr/>
          <a:lstStyle/>
          <a:p>
            <a:r>
              <a:rPr lang="en-US" dirty="0"/>
              <a:t>Required to ensure compliance with HUD’s homeless definition.</a:t>
            </a:r>
          </a:p>
          <a:p>
            <a:r>
              <a:rPr lang="en-US" dirty="0"/>
              <a:t>Eligibility must be based on homeless status at intake</a:t>
            </a:r>
          </a:p>
          <a:p>
            <a:pPr lvl="1"/>
            <a:r>
              <a:rPr lang="en-US" dirty="0"/>
              <a:t>Intake is the time the individual or family enters the project and begins receiving assistance under the grant program. </a:t>
            </a:r>
          </a:p>
          <a:p>
            <a:pPr lvl="1"/>
            <a:r>
              <a:rPr lang="en-US" dirty="0"/>
              <a:t>Example 1:</a:t>
            </a:r>
          </a:p>
          <a:p>
            <a:pPr lvl="2"/>
            <a:r>
              <a:rPr lang="en-US" dirty="0"/>
              <a:t>Individual presents at a homeless shelter, the verification of homelessness will be for the night prior to entering that homeless shelter.</a:t>
            </a:r>
          </a:p>
          <a:p>
            <a:pPr lvl="1"/>
            <a:r>
              <a:rPr lang="en-US" dirty="0"/>
              <a:t>Example 2:</a:t>
            </a:r>
          </a:p>
          <a:p>
            <a:pPr lvl="2"/>
            <a:r>
              <a:rPr lang="en-US" dirty="0"/>
              <a:t>A family that has been staying in an emergency shelter for the past 20 days has been offered, and has accepted, an opening from an agency for a COC funded housing project.  Upon acceptance, their verification of homelessness form would indicate their eligibility the night prior to accepting the opening in the COC funded housing project.</a:t>
            </a:r>
          </a:p>
        </p:txBody>
      </p:sp>
    </p:spTree>
    <p:extLst>
      <p:ext uri="{BB962C8B-B14F-4D97-AF65-F5344CB8AC3E}">
        <p14:creationId xmlns:p14="http://schemas.microsoft.com/office/powerpoint/2010/main" val="126067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57605-901C-49A6-BFC2-A9C94119F498}"/>
              </a:ext>
            </a:extLst>
          </p:cNvPr>
          <p:cNvSpPr>
            <a:spLocks noGrp="1"/>
          </p:cNvSpPr>
          <p:nvPr>
            <p:ph type="title"/>
          </p:nvPr>
        </p:nvSpPr>
        <p:spPr/>
        <p:txBody>
          <a:bodyPr/>
          <a:lstStyle/>
          <a:p>
            <a:r>
              <a:rPr lang="en-US" dirty="0"/>
              <a:t>Complete Eligibility Documentation	</a:t>
            </a:r>
          </a:p>
        </p:txBody>
      </p:sp>
      <p:sp>
        <p:nvSpPr>
          <p:cNvPr id="3" name="Content Placeholder 2">
            <a:extLst>
              <a:ext uri="{FF2B5EF4-FFF2-40B4-BE49-F238E27FC236}">
                <a16:creationId xmlns:a16="http://schemas.microsoft.com/office/drawing/2014/main" xmlns="" id="{29C96A79-2A0F-4F3E-BB5B-19D7A9B8A992}"/>
              </a:ext>
            </a:extLst>
          </p:cNvPr>
          <p:cNvSpPr>
            <a:spLocks noGrp="1"/>
          </p:cNvSpPr>
          <p:nvPr>
            <p:ph idx="1"/>
          </p:nvPr>
        </p:nvSpPr>
        <p:spPr/>
        <p:txBody>
          <a:bodyPr/>
          <a:lstStyle/>
          <a:p>
            <a:pPr marL="45720" indent="0">
              <a:buNone/>
            </a:pPr>
            <a:r>
              <a:rPr lang="en-US" u="sng" dirty="0"/>
              <a:t>Every participant file should include</a:t>
            </a:r>
          </a:p>
          <a:p>
            <a:pPr marL="502920" indent="-457200">
              <a:buFont typeface="+mj-lt"/>
              <a:buAutoNum type="arabicPeriod"/>
            </a:pPr>
            <a:r>
              <a:rPr lang="en-US" dirty="0"/>
              <a:t>Verification of Homelessness Form</a:t>
            </a:r>
          </a:p>
          <a:p>
            <a:pPr marL="502920" indent="-457200">
              <a:buFont typeface="+mj-lt"/>
              <a:buAutoNum type="arabicPeriod"/>
            </a:pPr>
            <a:r>
              <a:rPr lang="en-US" dirty="0"/>
              <a:t>Documentation of Homelessness</a:t>
            </a:r>
          </a:p>
          <a:p>
            <a:pPr marL="731520" lvl="1" indent="-457200">
              <a:buFont typeface="+mj-lt"/>
              <a:buAutoNum type="alphaUcPeriod"/>
            </a:pPr>
            <a:r>
              <a:rPr lang="en-US" dirty="0"/>
              <a:t>Third-party verification (HUDs preference)</a:t>
            </a:r>
          </a:p>
          <a:p>
            <a:pPr marL="731520" lvl="1" indent="-457200">
              <a:buFont typeface="+mj-lt"/>
              <a:buAutoNum type="alphaUcPeriod"/>
            </a:pPr>
            <a:r>
              <a:rPr lang="en-US" dirty="0"/>
              <a:t>Intake worker observation</a:t>
            </a:r>
          </a:p>
          <a:p>
            <a:pPr marL="731520" lvl="1" indent="-457200">
              <a:buFont typeface="+mj-lt"/>
              <a:buAutoNum type="alphaUcPeriod"/>
            </a:pPr>
            <a:r>
              <a:rPr lang="en-US" dirty="0"/>
              <a:t>Self-Certification by participant</a:t>
            </a:r>
          </a:p>
          <a:p>
            <a:r>
              <a:rPr lang="en-US" dirty="0"/>
              <a:t>Intake worker observation and Self-certification should only be used if third-party verification cannot be obtained and MUST be accompanied by Due Diligence and any supporting documentation for that.</a:t>
            </a:r>
          </a:p>
        </p:txBody>
      </p:sp>
    </p:spTree>
    <p:extLst>
      <p:ext uri="{BB962C8B-B14F-4D97-AF65-F5344CB8AC3E}">
        <p14:creationId xmlns:p14="http://schemas.microsoft.com/office/powerpoint/2010/main" val="181421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4AE322-C279-4B41-99C2-AA04ACD915F3}"/>
              </a:ext>
            </a:extLst>
          </p:cNvPr>
          <p:cNvSpPr>
            <a:spLocks noGrp="1"/>
          </p:cNvSpPr>
          <p:nvPr>
            <p:ph type="title"/>
          </p:nvPr>
        </p:nvSpPr>
        <p:spPr>
          <a:xfrm>
            <a:off x="1143001" y="1070335"/>
            <a:ext cx="5199926" cy="1443269"/>
          </a:xfrm>
        </p:spPr>
        <p:txBody>
          <a:bodyPr>
            <a:normAutofit/>
          </a:bodyPr>
          <a:lstStyle/>
          <a:p>
            <a:r>
              <a:rPr lang="en-US" sz="4000"/>
              <a:t>Verification of Homelessness Form	</a:t>
            </a:r>
          </a:p>
        </p:txBody>
      </p:sp>
      <p:sp>
        <p:nvSpPr>
          <p:cNvPr id="3" name="Content Placeholder 2">
            <a:extLst>
              <a:ext uri="{FF2B5EF4-FFF2-40B4-BE49-F238E27FC236}">
                <a16:creationId xmlns:a16="http://schemas.microsoft.com/office/drawing/2014/main" xmlns="" id="{C234057E-455A-40FD-870B-AC43DFA93F25}"/>
              </a:ext>
            </a:extLst>
          </p:cNvPr>
          <p:cNvSpPr>
            <a:spLocks noGrp="1"/>
          </p:cNvSpPr>
          <p:nvPr>
            <p:ph idx="1"/>
          </p:nvPr>
        </p:nvSpPr>
        <p:spPr>
          <a:xfrm>
            <a:off x="1143002" y="2546430"/>
            <a:ext cx="4669219" cy="3549570"/>
          </a:xfrm>
        </p:spPr>
        <p:txBody>
          <a:bodyPr>
            <a:normAutofit/>
          </a:bodyPr>
          <a:lstStyle/>
          <a:p>
            <a:pPr marL="45720" indent="0">
              <a:buNone/>
            </a:pPr>
            <a:r>
              <a:rPr lang="en-US" sz="1800" dirty="0"/>
              <a:t>Layout</a:t>
            </a:r>
          </a:p>
          <a:p>
            <a:r>
              <a:rPr lang="en-US" sz="1800" dirty="0"/>
              <a:t>Similar to original form</a:t>
            </a:r>
          </a:p>
          <a:p>
            <a:r>
              <a:rPr lang="en-US" sz="1800" dirty="0"/>
              <a:t>Only two pages</a:t>
            </a:r>
          </a:p>
          <a:p>
            <a:r>
              <a:rPr lang="en-US" sz="1800" dirty="0"/>
              <a:t>Has Category 1, 2, and 4 identified on the form</a:t>
            </a:r>
          </a:p>
          <a:p>
            <a:endParaRPr lang="en-US" sz="1800" dirty="0"/>
          </a:p>
        </p:txBody>
      </p:sp>
      <p:pic>
        <p:nvPicPr>
          <p:cNvPr id="5" name="Picture 4">
            <a:extLst>
              <a:ext uri="{FF2B5EF4-FFF2-40B4-BE49-F238E27FC236}">
                <a16:creationId xmlns:a16="http://schemas.microsoft.com/office/drawing/2014/main" xmlns="" id="{A8C48382-940E-46CD-B62B-CB958092C484}"/>
              </a:ext>
            </a:extLst>
          </p:cNvPr>
          <p:cNvPicPr>
            <a:picLocks noChangeAspect="1"/>
          </p:cNvPicPr>
          <p:nvPr/>
        </p:nvPicPr>
        <p:blipFill>
          <a:blip r:embed="rId2"/>
          <a:stretch>
            <a:fillRect/>
          </a:stretch>
        </p:blipFill>
        <p:spPr>
          <a:xfrm>
            <a:off x="5591175" y="380999"/>
            <a:ext cx="6305550" cy="5781675"/>
          </a:xfrm>
          <a:prstGeom prst="rect">
            <a:avLst/>
          </a:prstGeom>
        </p:spPr>
      </p:pic>
    </p:spTree>
    <p:extLst>
      <p:ext uri="{BB962C8B-B14F-4D97-AF65-F5344CB8AC3E}">
        <p14:creationId xmlns:p14="http://schemas.microsoft.com/office/powerpoint/2010/main" val="266316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DA2ACBB-CD60-4F77-B4C4-AF655AC7AF19}"/>
              </a:ext>
            </a:extLst>
          </p:cNvPr>
          <p:cNvSpPr>
            <a:spLocks noGrp="1"/>
          </p:cNvSpPr>
          <p:nvPr>
            <p:ph type="title"/>
          </p:nvPr>
        </p:nvSpPr>
        <p:spPr>
          <a:xfrm>
            <a:off x="1143000" y="609600"/>
            <a:ext cx="9875520" cy="1356360"/>
          </a:xfrm>
        </p:spPr>
        <p:txBody>
          <a:bodyPr>
            <a:normAutofit/>
          </a:bodyPr>
          <a:lstStyle/>
          <a:p>
            <a:r>
              <a:rPr lang="en-US">
                <a:solidFill>
                  <a:srgbClr val="FFFFFF"/>
                </a:solidFill>
              </a:rPr>
              <a:t>Verification Homelessness Form</a:t>
            </a:r>
          </a:p>
        </p:txBody>
      </p:sp>
      <p:sp useBgFill="1">
        <p:nvSpPr>
          <p:cNvPr id="30" name="Rectangle 29">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63B12BA4-D04F-4864-8041-A85A90D6D321}"/>
              </a:ext>
            </a:extLst>
          </p:cNvPr>
          <p:cNvSpPr>
            <a:spLocks noGrp="1"/>
          </p:cNvSpPr>
          <p:nvPr>
            <p:ph idx="1"/>
          </p:nvPr>
        </p:nvSpPr>
        <p:spPr>
          <a:xfrm>
            <a:off x="1143000" y="2852530"/>
            <a:ext cx="9872871" cy="3243469"/>
          </a:xfrm>
        </p:spPr>
        <p:txBody>
          <a:bodyPr>
            <a:normAutofit/>
          </a:bodyPr>
          <a:lstStyle/>
          <a:p>
            <a:r>
              <a:rPr lang="en-US">
                <a:solidFill>
                  <a:schemeClr val="tx1"/>
                </a:solidFill>
              </a:rPr>
              <a:t>Guidelines</a:t>
            </a:r>
          </a:p>
          <a:p>
            <a:pPr lvl="1"/>
            <a:r>
              <a:rPr lang="en-US">
                <a:solidFill>
                  <a:schemeClr val="tx1"/>
                </a:solidFill>
              </a:rPr>
              <a:t>Staff should assist in filling out the form.  This can help clarify that only the night prior should be recorded on the form.</a:t>
            </a:r>
          </a:p>
          <a:p>
            <a:pPr lvl="1"/>
            <a:r>
              <a:rPr lang="en-US">
                <a:solidFill>
                  <a:schemeClr val="tx1"/>
                </a:solidFill>
              </a:rPr>
              <a:t>Every household file MUST have this form.</a:t>
            </a:r>
          </a:p>
          <a:p>
            <a:pPr lvl="1"/>
            <a:r>
              <a:rPr lang="en-US">
                <a:solidFill>
                  <a:schemeClr val="tx1"/>
                </a:solidFill>
              </a:rPr>
              <a:t>All households enrolled in COC funded project should be Category 1.</a:t>
            </a:r>
          </a:p>
          <a:p>
            <a:pPr lvl="2"/>
            <a:r>
              <a:rPr lang="en-US">
                <a:solidFill>
                  <a:schemeClr val="tx1"/>
                </a:solidFill>
              </a:rPr>
              <a:t>COC RRH can be Category 1 or Category 4</a:t>
            </a:r>
          </a:p>
          <a:p>
            <a:pPr lvl="2"/>
            <a:r>
              <a:rPr lang="en-US">
                <a:solidFill>
                  <a:schemeClr val="tx1"/>
                </a:solidFill>
              </a:rPr>
              <a:t>ESG RRH is only Category 1</a:t>
            </a:r>
          </a:p>
          <a:p>
            <a:pPr lvl="1"/>
            <a:r>
              <a:rPr lang="en-US">
                <a:solidFill>
                  <a:schemeClr val="tx1"/>
                </a:solidFill>
              </a:rPr>
              <a:t>Category 2 homeless verification is for shelters and prevention programs.</a:t>
            </a:r>
          </a:p>
          <a:p>
            <a:pPr lvl="1"/>
            <a:r>
              <a:rPr lang="en-US">
                <a:solidFill>
                  <a:schemeClr val="tx1"/>
                </a:solidFill>
              </a:rPr>
              <a:t>Supporting Documentation MUST be attached (included in the participant file)</a:t>
            </a:r>
          </a:p>
          <a:p>
            <a:pPr marL="274320" lvl="1" indent="0">
              <a:buNone/>
            </a:pPr>
            <a:endParaRPr lang="en-US">
              <a:solidFill>
                <a:schemeClr val="tx1"/>
              </a:solidFill>
            </a:endParaRPr>
          </a:p>
        </p:txBody>
      </p:sp>
    </p:spTree>
    <p:extLst>
      <p:ext uri="{BB962C8B-B14F-4D97-AF65-F5344CB8AC3E}">
        <p14:creationId xmlns:p14="http://schemas.microsoft.com/office/powerpoint/2010/main" val="28817200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F46E492-4DC9-4E9A-94B7-A523F8EFECF0}"/>
              </a:ext>
            </a:extLst>
          </p:cNvPr>
          <p:cNvSpPr>
            <a:spLocks noGrp="1"/>
          </p:cNvSpPr>
          <p:nvPr>
            <p:ph type="title"/>
          </p:nvPr>
        </p:nvSpPr>
        <p:spPr>
          <a:xfrm>
            <a:off x="1143000" y="609600"/>
            <a:ext cx="9875520" cy="1356360"/>
          </a:xfrm>
        </p:spPr>
        <p:txBody>
          <a:bodyPr>
            <a:normAutofit/>
          </a:bodyPr>
          <a:lstStyle/>
          <a:p>
            <a:r>
              <a:rPr lang="en-US">
                <a:solidFill>
                  <a:srgbClr val="FFFFFF"/>
                </a:solidFill>
              </a:rPr>
              <a:t>Categories of Homelessness</a:t>
            </a: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E89C8689-31FB-4132-8613-7B143FD98F4D}"/>
              </a:ext>
            </a:extLst>
          </p:cNvPr>
          <p:cNvSpPr>
            <a:spLocks noGrp="1"/>
          </p:cNvSpPr>
          <p:nvPr>
            <p:ph idx="1"/>
          </p:nvPr>
        </p:nvSpPr>
        <p:spPr>
          <a:xfrm>
            <a:off x="666750" y="2852530"/>
            <a:ext cx="11068050" cy="3776870"/>
          </a:xfrm>
        </p:spPr>
        <p:txBody>
          <a:bodyPr>
            <a:normAutofit/>
          </a:bodyPr>
          <a:lstStyle/>
          <a:p>
            <a:pPr marL="45720" indent="0">
              <a:buNone/>
            </a:pPr>
            <a:r>
              <a:rPr lang="en-US" sz="1600" b="1" u="sng" dirty="0">
                <a:solidFill>
                  <a:schemeClr val="tx1"/>
                </a:solidFill>
              </a:rPr>
              <a:t>Category 1 Homeless</a:t>
            </a:r>
            <a:r>
              <a:rPr lang="en-US" sz="1600" b="1" dirty="0">
                <a:solidFill>
                  <a:schemeClr val="tx1"/>
                </a:solidFill>
              </a:rPr>
              <a:t>: </a:t>
            </a:r>
            <a:r>
              <a:rPr lang="en-US" sz="1600" b="1" u="sng" dirty="0">
                <a:solidFill>
                  <a:schemeClr val="tx1"/>
                </a:solidFill>
              </a:rPr>
              <a:t>Literally Homeless</a:t>
            </a:r>
            <a:endParaRPr lang="en-US" sz="1600" dirty="0">
              <a:solidFill>
                <a:schemeClr val="tx1"/>
              </a:solidFill>
            </a:endParaRPr>
          </a:p>
          <a:p>
            <a:pPr marL="45720" indent="0">
              <a:buNone/>
            </a:pPr>
            <a:r>
              <a:rPr lang="en-US" sz="1000" b="1" dirty="0">
                <a:solidFill>
                  <a:schemeClr val="tx1"/>
                </a:solidFill>
              </a:rPr>
              <a:t> </a:t>
            </a:r>
            <a:r>
              <a:rPr lang="en-US" sz="1500" dirty="0">
                <a:solidFill>
                  <a:schemeClr val="tx1"/>
                </a:solidFill>
              </a:rPr>
              <a:t>An individual or family who lacks a fixed, regular, and adequate nighttime residence, meaning:</a:t>
            </a:r>
          </a:p>
          <a:p>
            <a:pPr lvl="0">
              <a:buFont typeface="Wingdings" panose="05000000000000000000" pitchFamily="2" charset="2"/>
              <a:buChar char="Ø"/>
            </a:pPr>
            <a:r>
              <a:rPr lang="en-US" sz="1500" dirty="0">
                <a:solidFill>
                  <a:schemeClr val="tx1"/>
                </a:solidFill>
              </a:rPr>
              <a:t>An individual or family with a primary nighttime residence that is a public or private place not designed for or ordinarily used as a regular sleeping accommodation for human beings, including a car, park, abandoned building, bus or train station, airport or camping ground;</a:t>
            </a:r>
          </a:p>
          <a:p>
            <a:pPr>
              <a:buFont typeface="Wingdings" panose="05000000000000000000" pitchFamily="2" charset="2"/>
              <a:buChar char="Ø"/>
            </a:pPr>
            <a:r>
              <a:rPr lang="en-US" sz="1500" dirty="0">
                <a:solidFill>
                  <a:schemeClr val="tx1"/>
                </a:solidFill>
              </a:rPr>
              <a:t>An individual or family living in a supervised publicly or privately operated shelter designated to provide temporary living arrangements (emergency shelter, hotel/motel paid for by charitable organization** or government programs for low income individuals); or</a:t>
            </a:r>
          </a:p>
          <a:p>
            <a:pPr lvl="0">
              <a:buFont typeface="Wingdings" panose="05000000000000000000" pitchFamily="2" charset="2"/>
              <a:buChar char="Ø"/>
            </a:pPr>
            <a:r>
              <a:rPr lang="en-US" sz="1500" dirty="0">
                <a:solidFill>
                  <a:schemeClr val="tx1"/>
                </a:solidFill>
              </a:rPr>
              <a:t>An individual who is exiting an institution where he or she resided for 90 days or less and who resided in an emergency shelter or place not meant for human habitation immediately before entering that institution.</a:t>
            </a:r>
          </a:p>
          <a:p>
            <a:pPr marL="45720" indent="0">
              <a:buNone/>
            </a:pPr>
            <a:r>
              <a:rPr lang="en-US" sz="1500" dirty="0">
                <a:solidFill>
                  <a:schemeClr val="tx1"/>
                </a:solidFill>
              </a:rPr>
              <a:t>**A charitable organization is a type of non-profit organization whose primary objectives are philanthropy and social well-being.  Examples of charitable organizations can include educational institutions, religious groups and churches, non-profit agencies, volunteer associations, The Red Cross. This could also include government entities such as Police or Sheriff’s department, Department of Corrections, Probation and Parole, etc. </a:t>
            </a:r>
          </a:p>
        </p:txBody>
      </p:sp>
    </p:spTree>
    <p:extLst>
      <p:ext uri="{BB962C8B-B14F-4D97-AF65-F5344CB8AC3E}">
        <p14:creationId xmlns:p14="http://schemas.microsoft.com/office/powerpoint/2010/main" val="4201225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024A55FA-B92C-4773-A69C-F3409E775607}"/>
              </a:ext>
            </a:extLst>
          </p:cNvPr>
          <p:cNvSpPr>
            <a:spLocks noGrp="1"/>
          </p:cNvSpPr>
          <p:nvPr>
            <p:ph type="title"/>
          </p:nvPr>
        </p:nvSpPr>
        <p:spPr>
          <a:xfrm>
            <a:off x="1143000" y="609600"/>
            <a:ext cx="9875520" cy="1356360"/>
          </a:xfrm>
        </p:spPr>
        <p:txBody>
          <a:bodyPr>
            <a:normAutofit/>
          </a:bodyPr>
          <a:lstStyle/>
          <a:p>
            <a:r>
              <a:rPr lang="en-US">
                <a:solidFill>
                  <a:srgbClr val="FFFFFF"/>
                </a:solidFill>
              </a:rPr>
              <a:t>Categories of Homelessness	</a:t>
            </a: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4BCF3893-CDC2-42A7-AE2D-925D7532A5D2}"/>
              </a:ext>
            </a:extLst>
          </p:cNvPr>
          <p:cNvSpPr>
            <a:spLocks noGrp="1"/>
          </p:cNvSpPr>
          <p:nvPr>
            <p:ph idx="1"/>
          </p:nvPr>
        </p:nvSpPr>
        <p:spPr>
          <a:xfrm>
            <a:off x="419100" y="2852530"/>
            <a:ext cx="11451165" cy="3683737"/>
          </a:xfrm>
        </p:spPr>
        <p:txBody>
          <a:bodyPr>
            <a:normAutofit/>
          </a:bodyPr>
          <a:lstStyle/>
          <a:p>
            <a:pPr marL="45720" indent="0">
              <a:buNone/>
            </a:pPr>
            <a:r>
              <a:rPr lang="en-US" sz="1400" b="1" u="sng" dirty="0">
                <a:solidFill>
                  <a:schemeClr val="tx1"/>
                </a:solidFill>
              </a:rPr>
              <a:t>Category 4 Homeless</a:t>
            </a:r>
            <a:r>
              <a:rPr lang="en-US" sz="1400" b="1" dirty="0">
                <a:solidFill>
                  <a:schemeClr val="tx1"/>
                </a:solidFill>
              </a:rPr>
              <a:t>: </a:t>
            </a:r>
            <a:endParaRPr lang="en-US" sz="1400" dirty="0">
              <a:solidFill>
                <a:schemeClr val="tx1"/>
              </a:solidFill>
            </a:endParaRPr>
          </a:p>
          <a:p>
            <a:pPr marL="45720" indent="0">
              <a:buNone/>
            </a:pPr>
            <a:r>
              <a:rPr lang="en-US" sz="1500" dirty="0">
                <a:solidFill>
                  <a:schemeClr val="tx1"/>
                </a:solidFill>
              </a:rPr>
              <a:t>Any individual or family who: </a:t>
            </a:r>
          </a:p>
          <a:p>
            <a:pPr lvl="0">
              <a:buFont typeface="Wingdings" panose="05000000000000000000" pitchFamily="2" charset="2"/>
              <a:buChar char="Ø"/>
            </a:pPr>
            <a:r>
              <a:rPr lang="en-US" sz="1500" dirty="0">
                <a:solidFill>
                  <a:schemeClr val="tx1"/>
                </a:solidFill>
              </a:rPr>
              <a:t>Is fleeing, or is attempting to flee, domestic violence, dating violence, sexual assault, stalking, or other dangerous or life-threatening conditions that relate to violence against the individual or a family member, including a child, that has either taken place within the individual’s or family’s primary nighttime residence or has made the individual or family afraid to return to their primary nighttime residence, including</a:t>
            </a:r>
          </a:p>
          <a:p>
            <a:pPr lvl="1"/>
            <a:r>
              <a:rPr lang="en-US" sz="1500" dirty="0">
                <a:solidFill>
                  <a:schemeClr val="tx1"/>
                </a:solidFill>
              </a:rPr>
              <a:t>Trading sex for housing</a:t>
            </a:r>
          </a:p>
          <a:p>
            <a:pPr lvl="1"/>
            <a:r>
              <a:rPr lang="en-US" sz="1500" dirty="0">
                <a:solidFill>
                  <a:schemeClr val="tx1"/>
                </a:solidFill>
              </a:rPr>
              <a:t>Trafficking</a:t>
            </a:r>
          </a:p>
          <a:p>
            <a:pPr lvl="1"/>
            <a:r>
              <a:rPr lang="en-US" sz="1500" dirty="0">
                <a:solidFill>
                  <a:schemeClr val="tx1"/>
                </a:solidFill>
              </a:rPr>
              <a:t>Physical abuse</a:t>
            </a:r>
          </a:p>
          <a:p>
            <a:pPr lvl="1"/>
            <a:r>
              <a:rPr lang="en-US" sz="1500" dirty="0">
                <a:solidFill>
                  <a:schemeClr val="tx1"/>
                </a:solidFill>
              </a:rPr>
              <a:t>Violence (or perceived threat of violence) because of the youth’s sexual orientation;</a:t>
            </a:r>
          </a:p>
          <a:p>
            <a:pPr lvl="0">
              <a:buFont typeface="Wingdings" panose="05000000000000000000" pitchFamily="2" charset="2"/>
              <a:buChar char="Ø"/>
            </a:pPr>
            <a:r>
              <a:rPr lang="en-US" sz="1500" dirty="0">
                <a:solidFill>
                  <a:schemeClr val="tx1"/>
                </a:solidFill>
              </a:rPr>
              <a:t>Has no other residence; and </a:t>
            </a:r>
          </a:p>
          <a:p>
            <a:pPr lvl="0">
              <a:buFont typeface="Wingdings" panose="05000000000000000000" pitchFamily="2" charset="2"/>
              <a:buChar char="Ø"/>
            </a:pPr>
            <a:r>
              <a:rPr lang="en-US" sz="1500" dirty="0">
                <a:solidFill>
                  <a:schemeClr val="tx1"/>
                </a:solidFill>
              </a:rPr>
              <a:t>Lacks the resources or support networks, e.g., family, friends, and faith based or other social networks, to obtain other permanent housing.</a:t>
            </a:r>
          </a:p>
          <a:p>
            <a:endParaRPr lang="en-US" sz="1000" dirty="0">
              <a:solidFill>
                <a:schemeClr val="tx1"/>
              </a:solidFill>
            </a:endParaRPr>
          </a:p>
        </p:txBody>
      </p:sp>
    </p:spTree>
    <p:extLst>
      <p:ext uri="{BB962C8B-B14F-4D97-AF65-F5344CB8AC3E}">
        <p14:creationId xmlns:p14="http://schemas.microsoft.com/office/powerpoint/2010/main" val="300742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31EC0C8-B348-42E5-B648-AC7B226CA2FD}"/>
              </a:ext>
            </a:extLst>
          </p:cNvPr>
          <p:cNvSpPr>
            <a:spLocks noGrp="1"/>
          </p:cNvSpPr>
          <p:nvPr>
            <p:ph type="title"/>
          </p:nvPr>
        </p:nvSpPr>
        <p:spPr>
          <a:xfrm>
            <a:off x="1143000" y="609600"/>
            <a:ext cx="9875520" cy="1356360"/>
          </a:xfrm>
        </p:spPr>
        <p:txBody>
          <a:bodyPr>
            <a:normAutofit/>
          </a:bodyPr>
          <a:lstStyle/>
          <a:p>
            <a:r>
              <a:rPr lang="en-US">
                <a:solidFill>
                  <a:srgbClr val="FFFFFF"/>
                </a:solidFill>
              </a:rPr>
              <a:t>Categories of Homelessness</a:t>
            </a: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D426D185-3287-4773-9065-16317D456A69}"/>
              </a:ext>
            </a:extLst>
          </p:cNvPr>
          <p:cNvSpPr>
            <a:spLocks noGrp="1"/>
          </p:cNvSpPr>
          <p:nvPr>
            <p:ph idx="1"/>
          </p:nvPr>
        </p:nvSpPr>
        <p:spPr>
          <a:xfrm>
            <a:off x="1143000" y="2852530"/>
            <a:ext cx="9872871" cy="3243469"/>
          </a:xfrm>
        </p:spPr>
        <p:txBody>
          <a:bodyPr>
            <a:normAutofit/>
          </a:bodyPr>
          <a:lstStyle/>
          <a:p>
            <a:pPr marL="45720" indent="0">
              <a:buNone/>
            </a:pPr>
            <a:r>
              <a:rPr lang="en-US" sz="2000" b="1" u="sng" dirty="0">
                <a:solidFill>
                  <a:schemeClr val="tx1"/>
                </a:solidFill>
              </a:rPr>
              <a:t>Category 2 Homeless: Imminent Risk of Homelessness</a:t>
            </a:r>
            <a:endParaRPr lang="en-US" sz="2000" dirty="0">
              <a:solidFill>
                <a:schemeClr val="tx1"/>
              </a:solidFill>
            </a:endParaRPr>
          </a:p>
          <a:p>
            <a:pPr marL="45720" indent="0">
              <a:buNone/>
            </a:pPr>
            <a:r>
              <a:rPr lang="en-US" sz="2000" b="1" dirty="0">
                <a:solidFill>
                  <a:schemeClr val="tx1"/>
                </a:solidFill>
              </a:rPr>
              <a:t> </a:t>
            </a:r>
            <a:r>
              <a:rPr lang="en-US" sz="2000" dirty="0">
                <a:solidFill>
                  <a:schemeClr val="tx1"/>
                </a:solidFill>
              </a:rPr>
              <a:t>An individual or family who will imminently lose their primary nighttime residence, provided that:</a:t>
            </a:r>
          </a:p>
          <a:p>
            <a:pPr lvl="0">
              <a:buFont typeface="Wingdings" panose="05000000000000000000" pitchFamily="2" charset="2"/>
              <a:buChar char="Ø"/>
            </a:pPr>
            <a:r>
              <a:rPr lang="en-US" sz="2000" dirty="0">
                <a:solidFill>
                  <a:schemeClr val="tx1"/>
                </a:solidFill>
              </a:rPr>
              <a:t>The primary nighttime residence will be lost within 14 days of the date of application for homeless assistance;</a:t>
            </a:r>
          </a:p>
          <a:p>
            <a:pPr lvl="0">
              <a:buFont typeface="Wingdings" panose="05000000000000000000" pitchFamily="2" charset="2"/>
              <a:buChar char="Ø"/>
            </a:pPr>
            <a:r>
              <a:rPr lang="en-US" sz="2000" dirty="0">
                <a:solidFill>
                  <a:schemeClr val="tx1"/>
                </a:solidFill>
              </a:rPr>
              <a:t>No subsequent residence has been identified; and</a:t>
            </a:r>
          </a:p>
          <a:p>
            <a:pPr lvl="0">
              <a:buFont typeface="Wingdings" panose="05000000000000000000" pitchFamily="2" charset="2"/>
              <a:buChar char="Ø"/>
            </a:pPr>
            <a:r>
              <a:rPr lang="en-US" sz="2000" dirty="0">
                <a:solidFill>
                  <a:schemeClr val="tx1"/>
                </a:solidFill>
              </a:rPr>
              <a:t>The individual or family lacks the resources or support networks, e.g., family, friends, faith-based or other social networks, needed to obtain other permanent housing.</a:t>
            </a:r>
          </a:p>
          <a:p>
            <a:pPr marL="45720" indent="0">
              <a:buNone/>
            </a:pPr>
            <a:endParaRPr lang="en-US" sz="2000" dirty="0">
              <a:solidFill>
                <a:schemeClr val="tx1"/>
              </a:solidFill>
            </a:endParaRPr>
          </a:p>
        </p:txBody>
      </p:sp>
    </p:spTree>
    <p:extLst>
      <p:ext uri="{BB962C8B-B14F-4D97-AF65-F5344CB8AC3E}">
        <p14:creationId xmlns:p14="http://schemas.microsoft.com/office/powerpoint/2010/main" val="246808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114</TotalTime>
  <Words>1815</Words>
  <Application>Microsoft Macintosh PowerPoint</Application>
  <PresentationFormat>Widescreen</PresentationFormat>
  <Paragraphs>146</Paragraphs>
  <Slides>24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Corbel</vt:lpstr>
      <vt:lpstr>Wingdings</vt:lpstr>
      <vt:lpstr>Basis</vt:lpstr>
      <vt:lpstr>Verification of Homelessness Eligibility and documentation</vt:lpstr>
      <vt:lpstr>New Forms</vt:lpstr>
      <vt:lpstr>Determining and Documenting Homelessness Eligibility</vt:lpstr>
      <vt:lpstr>Complete Eligibility Documentation </vt:lpstr>
      <vt:lpstr>Verification of Homelessness Form </vt:lpstr>
      <vt:lpstr>Verification Homelessness Form</vt:lpstr>
      <vt:lpstr>Categories of Homelessness</vt:lpstr>
      <vt:lpstr>Categories of Homelessness </vt:lpstr>
      <vt:lpstr>Categories of Homelessness</vt:lpstr>
      <vt:lpstr>Documenting Homelessness</vt:lpstr>
      <vt:lpstr>Preferred order of homelessness verification </vt:lpstr>
      <vt:lpstr>Third-party Verification</vt:lpstr>
      <vt:lpstr>PowerPoint Presentation</vt:lpstr>
      <vt:lpstr>Intake Worker Observation</vt:lpstr>
      <vt:lpstr>Self-Certification</vt:lpstr>
      <vt:lpstr>PowerPoint Presentation</vt:lpstr>
      <vt:lpstr>Documenting Due Diligence </vt:lpstr>
      <vt:lpstr>PowerPoint Presentation</vt:lpstr>
      <vt:lpstr>Due Diligence </vt:lpstr>
      <vt:lpstr>Documentation  </vt:lpstr>
      <vt:lpstr>Category 2 Documentation</vt:lpstr>
      <vt:lpstr>Category 3: Homeless under other Federal Statutes </vt:lpstr>
      <vt:lpstr>PowerPoint Presentation</vt:lpstr>
      <vt:lpstr>Contact Information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of Homelessness Eligibility and documentation</dc:title>
  <dc:creator>Meredith McCoy</dc:creator>
  <cp:lastModifiedBy>jens@gbcc.me</cp:lastModifiedBy>
  <cp:revision>7</cp:revision>
  <dcterms:created xsi:type="dcterms:W3CDTF">2020-06-30T16:08:12Z</dcterms:created>
  <dcterms:modified xsi:type="dcterms:W3CDTF">2020-08-26T20:01:44Z</dcterms:modified>
</cp:coreProperties>
</file>