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8"/>
  </p:notesMasterIdLst>
  <p:sldIdLst>
    <p:sldId id="256" r:id="rId2"/>
    <p:sldId id="257" r:id="rId3"/>
    <p:sldId id="309" r:id="rId4"/>
    <p:sldId id="310" r:id="rId5"/>
    <p:sldId id="311" r:id="rId6"/>
    <p:sldId id="258" r:id="rId7"/>
    <p:sldId id="259" r:id="rId8"/>
    <p:sldId id="260" r:id="rId9"/>
    <p:sldId id="261" r:id="rId10"/>
    <p:sldId id="262" r:id="rId11"/>
    <p:sldId id="263" r:id="rId12"/>
    <p:sldId id="265" r:id="rId13"/>
    <p:sldId id="264"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 id="297" r:id="rId45"/>
    <p:sldId id="299" r:id="rId46"/>
    <p:sldId id="300" r:id="rId47"/>
    <p:sldId id="301" r:id="rId48"/>
    <p:sldId id="302" r:id="rId49"/>
    <p:sldId id="303" r:id="rId50"/>
    <p:sldId id="306" r:id="rId51"/>
    <p:sldId id="304" r:id="rId52"/>
    <p:sldId id="305" r:id="rId53"/>
    <p:sldId id="307" r:id="rId54"/>
    <p:sldId id="308" r:id="rId55"/>
    <p:sldId id="313" r:id="rId56"/>
    <p:sldId id="312" r:id="rId5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8" autoAdjust="0"/>
    <p:restoredTop sz="79781" autoAdjust="0"/>
  </p:normalViewPr>
  <p:slideViewPr>
    <p:cSldViewPr snapToGrid="0">
      <p:cViewPr varScale="1">
        <p:scale>
          <a:sx n="73" d="100"/>
          <a:sy n="73" d="100"/>
        </p:scale>
        <p:origin x="1448" y="19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notesMaster" Target="notesMasters/notesMaster1.xml"/><Relationship Id="rId59" Type="http://schemas.openxmlformats.org/officeDocument/2006/relationships/presProps" Target="presProp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viewProps" Target="viewProps.xml"/><Relationship Id="rId61" Type="http://schemas.openxmlformats.org/officeDocument/2006/relationships/theme" Target="theme/theme1.xml"/><Relationship Id="rId6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D2BF4F-1F92-49CB-ADDF-070C03AFA18D}" type="datetimeFigureOut">
              <a:rPr lang="en-US" smtClean="0"/>
              <a:t>4/17/20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06A1F6-C7B5-451B-B4BE-216ABC468750}" type="slidenum">
              <a:rPr lang="en-US" smtClean="0"/>
              <a:t>‹#›</a:t>
            </a:fld>
            <a:endParaRPr lang="en-US"/>
          </a:p>
        </p:txBody>
      </p:sp>
    </p:spTree>
    <p:extLst>
      <p:ext uri="{BB962C8B-B14F-4D97-AF65-F5344CB8AC3E}">
        <p14:creationId xmlns:p14="http://schemas.microsoft.com/office/powerpoint/2010/main" val="7578589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Let’s compare homelessness in a community to a mass casualty event that sends many people to the hospital emergency department: there will be some serious injuries that require immediate intervention, while others may be able to wait to be treated, and some injuries may not need medical attention at all. The emergency department staff will need to identify whom to treat first and why, based upon the best available evidence.</a:t>
            </a:r>
          </a:p>
        </p:txBody>
      </p:sp>
      <p:sp>
        <p:nvSpPr>
          <p:cNvPr id="4" name="Slide Number Placeholder 3"/>
          <p:cNvSpPr>
            <a:spLocks noGrp="1"/>
          </p:cNvSpPr>
          <p:nvPr>
            <p:ph type="sldNum" sz="quarter" idx="10"/>
          </p:nvPr>
        </p:nvSpPr>
        <p:spPr/>
        <p:txBody>
          <a:bodyPr/>
          <a:lstStyle/>
          <a:p>
            <a:fld id="{6B06A1F6-C7B5-451B-B4BE-216ABC468750}" type="slidenum">
              <a:rPr lang="en-US" smtClean="0"/>
              <a:t>8</a:t>
            </a:fld>
            <a:endParaRPr lang="en-US"/>
          </a:p>
        </p:txBody>
      </p:sp>
    </p:spTree>
    <p:extLst>
      <p:ext uri="{BB962C8B-B14F-4D97-AF65-F5344CB8AC3E}">
        <p14:creationId xmlns:p14="http://schemas.microsoft.com/office/powerpoint/2010/main" val="36338754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The term “legal stuff” is used here because testing of the SPDAT and VI-SPDAT indicates that this phrasing was best understood by respondents to include a broad range of justice system interactions. </a:t>
            </a:r>
            <a:endParaRPr lang="en-US" dirty="0"/>
          </a:p>
        </p:txBody>
      </p:sp>
      <p:sp>
        <p:nvSpPr>
          <p:cNvPr id="4" name="Slide Number Placeholder 3"/>
          <p:cNvSpPr>
            <a:spLocks noGrp="1"/>
          </p:cNvSpPr>
          <p:nvPr>
            <p:ph type="sldNum" sz="quarter" idx="10"/>
          </p:nvPr>
        </p:nvSpPr>
        <p:spPr/>
        <p:txBody>
          <a:bodyPr/>
          <a:lstStyle/>
          <a:p>
            <a:fld id="{6B06A1F6-C7B5-451B-B4BE-216ABC468750}" type="slidenum">
              <a:rPr lang="en-US" smtClean="0"/>
              <a:t>35</a:t>
            </a:fld>
            <a:endParaRPr lang="en-US"/>
          </a:p>
        </p:txBody>
      </p:sp>
    </p:spTree>
    <p:extLst>
      <p:ext uri="{BB962C8B-B14F-4D97-AF65-F5344CB8AC3E}">
        <p14:creationId xmlns:p14="http://schemas.microsoft.com/office/powerpoint/2010/main" val="9384601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Question 9 causes many interviewers to feel uncomfortable. Emphasize “considered to be risky” in order to convey that the question is without judgment. Emphasize the end of the question, “or anything like that” as a way to convey that you are not seeking specifics.</a:t>
            </a:r>
          </a:p>
        </p:txBody>
      </p:sp>
      <p:sp>
        <p:nvSpPr>
          <p:cNvPr id="4" name="Slide Number Placeholder 3"/>
          <p:cNvSpPr>
            <a:spLocks noGrp="1"/>
          </p:cNvSpPr>
          <p:nvPr>
            <p:ph type="sldNum" sz="quarter" idx="10"/>
          </p:nvPr>
        </p:nvSpPr>
        <p:spPr/>
        <p:txBody>
          <a:bodyPr/>
          <a:lstStyle/>
          <a:p>
            <a:fld id="{6B06A1F6-C7B5-451B-B4BE-216ABC468750}" type="slidenum">
              <a:rPr lang="en-US" smtClean="0"/>
              <a:t>36</a:t>
            </a:fld>
            <a:endParaRPr lang="en-US"/>
          </a:p>
        </p:txBody>
      </p:sp>
    </p:spTree>
    <p:extLst>
      <p:ext uri="{BB962C8B-B14F-4D97-AF65-F5344CB8AC3E}">
        <p14:creationId xmlns:p14="http://schemas.microsoft.com/office/powerpoint/2010/main" val="32557911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client asks: Are you asking if I have HIV/AIDS? Respond: No. There are programs in our state that specifically serve people who have a diagnosis of HIV or AIDS. If there was space in one of those programs, would that be of interest to you?</a:t>
            </a:r>
          </a:p>
          <a:p>
            <a:endParaRPr lang="en-US" dirty="0"/>
          </a:p>
          <a:p>
            <a:r>
              <a:rPr lang="en-US" dirty="0"/>
              <a:t>If someone says “Yes,” mark that answer. </a:t>
            </a:r>
          </a:p>
        </p:txBody>
      </p:sp>
      <p:sp>
        <p:nvSpPr>
          <p:cNvPr id="4" name="Slide Number Placeholder 3"/>
          <p:cNvSpPr>
            <a:spLocks noGrp="1"/>
          </p:cNvSpPr>
          <p:nvPr>
            <p:ph type="sldNum" sz="quarter" idx="10"/>
          </p:nvPr>
        </p:nvSpPr>
        <p:spPr/>
        <p:txBody>
          <a:bodyPr/>
          <a:lstStyle/>
          <a:p>
            <a:fld id="{6B06A1F6-C7B5-451B-B4BE-216ABC468750}" type="slidenum">
              <a:rPr lang="en-US" smtClean="0"/>
              <a:t>44</a:t>
            </a:fld>
            <a:endParaRPr lang="en-US"/>
          </a:p>
        </p:txBody>
      </p:sp>
    </p:spTree>
    <p:extLst>
      <p:ext uri="{BB962C8B-B14F-4D97-AF65-F5344CB8AC3E}">
        <p14:creationId xmlns:p14="http://schemas.microsoft.com/office/powerpoint/2010/main" val="22849448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06A1F6-C7B5-451B-B4BE-216ABC468750}" type="slidenum">
              <a:rPr lang="en-US" smtClean="0"/>
              <a:t>45</a:t>
            </a:fld>
            <a:endParaRPr lang="en-US"/>
          </a:p>
        </p:txBody>
      </p:sp>
    </p:spTree>
    <p:extLst>
      <p:ext uri="{BB962C8B-B14F-4D97-AF65-F5344CB8AC3E}">
        <p14:creationId xmlns:p14="http://schemas.microsoft.com/office/powerpoint/2010/main" val="32950907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It helps to reduce surveyor bias if every household that includes a female is asked this question, even if it is unlikely that they are not of an age where pregnancy is likely.</a:t>
            </a:r>
            <a:endParaRPr lang="en-US" dirty="0"/>
          </a:p>
        </p:txBody>
      </p:sp>
      <p:sp>
        <p:nvSpPr>
          <p:cNvPr id="4" name="Slide Number Placeholder 3"/>
          <p:cNvSpPr>
            <a:spLocks noGrp="1"/>
          </p:cNvSpPr>
          <p:nvPr>
            <p:ph type="sldNum" sz="quarter" idx="10"/>
          </p:nvPr>
        </p:nvSpPr>
        <p:spPr/>
        <p:txBody>
          <a:bodyPr/>
          <a:lstStyle/>
          <a:p>
            <a:fld id="{6B06A1F6-C7B5-451B-B4BE-216ABC468750}" type="slidenum">
              <a:rPr lang="en-US" smtClean="0"/>
              <a:t>46</a:t>
            </a:fld>
            <a:endParaRPr lang="en-US"/>
          </a:p>
        </p:txBody>
      </p:sp>
    </p:spTree>
    <p:extLst>
      <p:ext uri="{BB962C8B-B14F-4D97-AF65-F5344CB8AC3E}">
        <p14:creationId xmlns:p14="http://schemas.microsoft.com/office/powerpoint/2010/main" val="27790767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Perhaps drinking or drug use meant there was no money left for rent, or perhaps partying led to landlord or neighbor disputes that resulted in eviction.  If the respondent was staying with their parents or a friend and were kicked out due to drug or alcohol use, that is counted as a “yes.” </a:t>
            </a:r>
          </a:p>
        </p:txBody>
      </p:sp>
      <p:sp>
        <p:nvSpPr>
          <p:cNvPr id="4" name="Slide Number Placeholder 3"/>
          <p:cNvSpPr>
            <a:spLocks noGrp="1"/>
          </p:cNvSpPr>
          <p:nvPr>
            <p:ph type="sldNum" sz="quarter" idx="10"/>
          </p:nvPr>
        </p:nvSpPr>
        <p:spPr/>
        <p:txBody>
          <a:bodyPr/>
          <a:lstStyle/>
          <a:p>
            <a:fld id="{6B06A1F6-C7B5-451B-B4BE-216ABC468750}" type="slidenum">
              <a:rPr lang="en-US" smtClean="0"/>
              <a:t>47</a:t>
            </a:fld>
            <a:endParaRPr lang="en-US"/>
          </a:p>
        </p:txBody>
      </p:sp>
    </p:spTree>
    <p:extLst>
      <p:ext uri="{BB962C8B-B14F-4D97-AF65-F5344CB8AC3E}">
        <p14:creationId xmlns:p14="http://schemas.microsoft.com/office/powerpoint/2010/main" val="5475991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06A1F6-C7B5-451B-B4BE-216ABC468750}" type="slidenum">
              <a:rPr lang="en-US" smtClean="0"/>
              <a:t>49</a:t>
            </a:fld>
            <a:endParaRPr lang="en-US"/>
          </a:p>
        </p:txBody>
      </p:sp>
    </p:spTree>
    <p:extLst>
      <p:ext uri="{BB962C8B-B14F-4D97-AF65-F5344CB8AC3E}">
        <p14:creationId xmlns:p14="http://schemas.microsoft.com/office/powerpoint/2010/main" val="504888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If you are completing the VI-SPDAT in Service Point, the score will be automatically calculated. If you are doing the VI-SPDAT on paper, you will have to calculate the score. The method for calculating the score is written into the VI-SPDAT itself. You can also find directions for scoring on OrgCode.com.</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Housing Encouragement: These clients have low acuity and should be encouraged to use their resources and personal strengths to find housing on their own. That’s not to say that they should receive no assistance – they should be provided access to apartment listings and other resources in the community.</a:t>
            </a:r>
          </a:p>
        </p:txBody>
      </p:sp>
      <p:sp>
        <p:nvSpPr>
          <p:cNvPr id="4" name="Slide Number Placeholder 3"/>
          <p:cNvSpPr>
            <a:spLocks noGrp="1"/>
          </p:cNvSpPr>
          <p:nvPr>
            <p:ph type="sldNum" sz="quarter" idx="10"/>
          </p:nvPr>
        </p:nvSpPr>
        <p:spPr/>
        <p:txBody>
          <a:bodyPr/>
          <a:lstStyle/>
          <a:p>
            <a:fld id="{6B06A1F6-C7B5-451B-B4BE-216ABC468750}" type="slidenum">
              <a:rPr lang="en-US" smtClean="0"/>
              <a:t>54</a:t>
            </a:fld>
            <a:endParaRPr lang="en-US"/>
          </a:p>
        </p:txBody>
      </p:sp>
    </p:spTree>
    <p:extLst>
      <p:ext uri="{BB962C8B-B14F-4D97-AF65-F5344CB8AC3E}">
        <p14:creationId xmlns:p14="http://schemas.microsoft.com/office/powerpoint/2010/main" val="9794734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It is important to respect the privacy of clients. Also, since the VI-SPDAT is fully self-reported, it is not possible to complete the survey without the client’s involvement.</a:t>
            </a:r>
          </a:p>
        </p:txBody>
      </p:sp>
      <p:sp>
        <p:nvSpPr>
          <p:cNvPr id="4" name="Slide Number Placeholder 3"/>
          <p:cNvSpPr>
            <a:spLocks noGrp="1"/>
          </p:cNvSpPr>
          <p:nvPr>
            <p:ph type="sldNum" sz="quarter" idx="10"/>
          </p:nvPr>
        </p:nvSpPr>
        <p:spPr/>
        <p:txBody>
          <a:bodyPr/>
          <a:lstStyle/>
          <a:p>
            <a:fld id="{6B06A1F6-C7B5-451B-B4BE-216ABC468750}" type="slidenum">
              <a:rPr lang="en-US" smtClean="0"/>
              <a:t>14</a:t>
            </a:fld>
            <a:endParaRPr lang="en-US"/>
          </a:p>
        </p:txBody>
      </p:sp>
    </p:spTree>
    <p:extLst>
      <p:ext uri="{BB962C8B-B14F-4D97-AF65-F5344CB8AC3E}">
        <p14:creationId xmlns:p14="http://schemas.microsoft.com/office/powerpoint/2010/main" val="23225130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client’s responses belong to the client. It is ethical to let them know how their privacy will be protected, how their answers will be stored, who will have access to their responses, and how they can access them if they need to.</a:t>
            </a:r>
          </a:p>
        </p:txBody>
      </p:sp>
      <p:sp>
        <p:nvSpPr>
          <p:cNvPr id="4" name="Slide Number Placeholder 3"/>
          <p:cNvSpPr>
            <a:spLocks noGrp="1"/>
          </p:cNvSpPr>
          <p:nvPr>
            <p:ph type="sldNum" sz="quarter" idx="10"/>
          </p:nvPr>
        </p:nvSpPr>
        <p:spPr/>
        <p:txBody>
          <a:bodyPr/>
          <a:lstStyle/>
          <a:p>
            <a:fld id="{6B06A1F6-C7B5-451B-B4BE-216ABC468750}" type="slidenum">
              <a:rPr lang="en-US" smtClean="0"/>
              <a:t>21</a:t>
            </a:fld>
            <a:endParaRPr lang="en-US"/>
          </a:p>
        </p:txBody>
      </p:sp>
    </p:spTree>
    <p:extLst>
      <p:ext uri="{BB962C8B-B14F-4D97-AF65-F5344CB8AC3E}">
        <p14:creationId xmlns:p14="http://schemas.microsoft.com/office/powerpoint/2010/main" val="4235275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06A1F6-C7B5-451B-B4BE-216ABC468750}" type="slidenum">
              <a:rPr lang="en-US" smtClean="0"/>
              <a:t>22</a:t>
            </a:fld>
            <a:endParaRPr lang="en-US"/>
          </a:p>
        </p:txBody>
      </p:sp>
    </p:spTree>
    <p:extLst>
      <p:ext uri="{BB962C8B-B14F-4D97-AF65-F5344CB8AC3E}">
        <p14:creationId xmlns:p14="http://schemas.microsoft.com/office/powerpoint/2010/main" val="12754476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Recording the names, ages, and dates of birth of the children is required for record-keeping, but there is an added purpose to this.  The number of children, ages of children, and current pregnancy are used to assign a point for family size.</a:t>
            </a:r>
          </a:p>
        </p:txBody>
      </p:sp>
      <p:sp>
        <p:nvSpPr>
          <p:cNvPr id="4" name="Slide Number Placeholder 3"/>
          <p:cNvSpPr>
            <a:spLocks noGrp="1"/>
          </p:cNvSpPr>
          <p:nvPr>
            <p:ph type="sldNum" sz="quarter" idx="10"/>
          </p:nvPr>
        </p:nvSpPr>
        <p:spPr/>
        <p:txBody>
          <a:bodyPr/>
          <a:lstStyle/>
          <a:p>
            <a:fld id="{6B06A1F6-C7B5-451B-B4BE-216ABC468750}" type="slidenum">
              <a:rPr lang="en-US" smtClean="0"/>
              <a:t>24</a:t>
            </a:fld>
            <a:endParaRPr lang="en-US"/>
          </a:p>
        </p:txBody>
      </p:sp>
    </p:spTree>
    <p:extLst>
      <p:ext uri="{BB962C8B-B14F-4D97-AF65-F5344CB8AC3E}">
        <p14:creationId xmlns:p14="http://schemas.microsoft.com/office/powerpoint/2010/main" val="29692343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Note:</a:t>
            </a:r>
            <a:r>
              <a:rPr lang="en-US" sz="1200" kern="1200" dirty="0">
                <a:solidFill>
                  <a:schemeClr val="tx1"/>
                </a:solidFill>
                <a:effectLst/>
                <a:latin typeface="+mn-lt"/>
                <a:ea typeface="+mn-ea"/>
                <a:cs typeface="+mn-cs"/>
              </a:rPr>
              <a:t> from here on, the numbering will be different for the family version versus the individual version.  However, the questions are largely the same, with the exception of changing wording from “you” to “your family” in most questions.</a:t>
            </a:r>
            <a:endParaRPr lang="en-US" dirty="0"/>
          </a:p>
        </p:txBody>
      </p:sp>
      <p:sp>
        <p:nvSpPr>
          <p:cNvPr id="4" name="Slide Number Placeholder 3"/>
          <p:cNvSpPr>
            <a:spLocks noGrp="1"/>
          </p:cNvSpPr>
          <p:nvPr>
            <p:ph type="sldNum" sz="quarter" idx="10"/>
          </p:nvPr>
        </p:nvSpPr>
        <p:spPr/>
        <p:txBody>
          <a:bodyPr/>
          <a:lstStyle/>
          <a:p>
            <a:fld id="{6B06A1F6-C7B5-451B-B4BE-216ABC468750}" type="slidenum">
              <a:rPr lang="en-US" smtClean="0"/>
              <a:t>26</a:t>
            </a:fld>
            <a:endParaRPr lang="en-US"/>
          </a:p>
        </p:txBody>
      </p:sp>
    </p:spTree>
    <p:extLst>
      <p:ext uri="{BB962C8B-B14F-4D97-AF65-F5344CB8AC3E}">
        <p14:creationId xmlns:p14="http://schemas.microsoft.com/office/powerpoint/2010/main" val="15999316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 person who moved in with their friend “until they could find another place” is considered temporary, but if they lived with a friend who had a spare room and they shared the rent and the friend was okay with them living there indefinitely, that is considered permanent.  If the person is unsure, ask if they felt it was a permanent arrangement.</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Stable Housing is housing that the person feels comfortable enough saying it is their home.  If the person is unsure, ask if they felt it was a stable arrangement.</a:t>
            </a:r>
            <a:endParaRPr lang="en-US" dirty="0"/>
          </a:p>
        </p:txBody>
      </p:sp>
      <p:sp>
        <p:nvSpPr>
          <p:cNvPr id="4" name="Slide Number Placeholder 3"/>
          <p:cNvSpPr>
            <a:spLocks noGrp="1"/>
          </p:cNvSpPr>
          <p:nvPr>
            <p:ph type="sldNum" sz="quarter" idx="10"/>
          </p:nvPr>
        </p:nvSpPr>
        <p:spPr/>
        <p:txBody>
          <a:bodyPr/>
          <a:lstStyle/>
          <a:p>
            <a:fld id="{6B06A1F6-C7B5-451B-B4BE-216ABC468750}" type="slidenum">
              <a:rPr lang="en-US" smtClean="0"/>
              <a:t>27</a:t>
            </a:fld>
            <a:endParaRPr lang="en-US"/>
          </a:p>
        </p:txBody>
      </p:sp>
    </p:spTree>
    <p:extLst>
      <p:ext uri="{BB962C8B-B14F-4D97-AF65-F5344CB8AC3E}">
        <p14:creationId xmlns:p14="http://schemas.microsoft.com/office/powerpoint/2010/main" val="37914571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Sometimes, for people who are chronically or episodically homeless, it can be easier to count the number of times they have been housed and became homeless again.  Moving from an encampment to a hospital to a shelter might seem like more than one episode of homelessness, but since they were not housed at any point during this time, it is still one </a:t>
            </a:r>
            <a:r>
              <a:rPr lang="en-US" sz="1200" b="1" kern="1200" dirty="0">
                <a:solidFill>
                  <a:schemeClr val="tx1"/>
                </a:solidFill>
                <a:effectLst/>
                <a:latin typeface="+mn-lt"/>
                <a:ea typeface="+mn-ea"/>
                <a:cs typeface="+mn-cs"/>
              </a:rPr>
              <a:t>episode</a:t>
            </a:r>
            <a:r>
              <a:rPr lang="en-US" sz="1200" kern="1200" dirty="0">
                <a:solidFill>
                  <a:schemeClr val="tx1"/>
                </a:solidFill>
                <a:effectLst/>
                <a:latin typeface="+mn-lt"/>
                <a:ea typeface="+mn-ea"/>
                <a:cs typeface="+mn-cs"/>
              </a:rPr>
              <a:t>.</a:t>
            </a:r>
          </a:p>
        </p:txBody>
      </p:sp>
      <p:sp>
        <p:nvSpPr>
          <p:cNvPr id="4" name="Slide Number Placeholder 3"/>
          <p:cNvSpPr>
            <a:spLocks noGrp="1"/>
          </p:cNvSpPr>
          <p:nvPr>
            <p:ph type="sldNum" sz="quarter" idx="10"/>
          </p:nvPr>
        </p:nvSpPr>
        <p:spPr/>
        <p:txBody>
          <a:bodyPr/>
          <a:lstStyle/>
          <a:p>
            <a:fld id="{6B06A1F6-C7B5-451B-B4BE-216ABC468750}" type="slidenum">
              <a:rPr lang="en-US" smtClean="0"/>
              <a:t>28</a:t>
            </a:fld>
            <a:endParaRPr lang="en-US"/>
          </a:p>
        </p:txBody>
      </p:sp>
    </p:spTree>
    <p:extLst>
      <p:ext uri="{BB962C8B-B14F-4D97-AF65-F5344CB8AC3E}">
        <p14:creationId xmlns:p14="http://schemas.microsoft.com/office/powerpoint/2010/main" val="28280223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Answer: 2, because they started homeless and ended homeless and were in housing once</a:t>
            </a:r>
          </a:p>
          <a:p>
            <a:endParaRPr lang="en-US" dirty="0"/>
          </a:p>
          <a:p>
            <a:r>
              <a:rPr lang="en-US" sz="1200" kern="1200" dirty="0">
                <a:solidFill>
                  <a:schemeClr val="tx1"/>
                </a:solidFill>
                <a:effectLst/>
                <a:latin typeface="+mn-lt"/>
                <a:ea typeface="+mn-ea"/>
                <a:cs typeface="+mn-cs"/>
              </a:rPr>
              <a:t>It may be easier to count the number of times they were living in housing and lost their housing, than keeping track of each living arrangement individually.</a:t>
            </a:r>
            <a:endParaRPr lang="en-US" dirty="0"/>
          </a:p>
        </p:txBody>
      </p:sp>
      <p:sp>
        <p:nvSpPr>
          <p:cNvPr id="4" name="Slide Number Placeholder 3"/>
          <p:cNvSpPr>
            <a:spLocks noGrp="1"/>
          </p:cNvSpPr>
          <p:nvPr>
            <p:ph type="sldNum" sz="quarter" idx="10"/>
          </p:nvPr>
        </p:nvSpPr>
        <p:spPr/>
        <p:txBody>
          <a:bodyPr/>
          <a:lstStyle/>
          <a:p>
            <a:fld id="{6B06A1F6-C7B5-451B-B4BE-216ABC468750}" type="slidenum">
              <a:rPr lang="en-US" smtClean="0"/>
              <a:t>29</a:t>
            </a:fld>
            <a:endParaRPr lang="en-US"/>
          </a:p>
        </p:txBody>
      </p:sp>
    </p:spTree>
    <p:extLst>
      <p:ext uri="{BB962C8B-B14F-4D97-AF65-F5344CB8AC3E}">
        <p14:creationId xmlns:p14="http://schemas.microsoft.com/office/powerpoint/2010/main" val="11449276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4/17/20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4/17/20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4/17/20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4/17/20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4/17/20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4/17/20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4/17/20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4/17/20</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4/17/20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hyperlink" Target="http://www.orgcode.com/wordpress/wp-content/uploads/2015/04/VI-SPDAT-v2.0-US-Page-1-Administration.png" TargetMode="External"/><Relationship Id="rId3" Type="http://schemas.openxmlformats.org/officeDocument/2006/relationships/image" Target="../media/image3.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orgcode.com/wordpress/wp-content/uploads/2015/04/VI-SPDAT-v2.0-Family-Page-1-Basic-Information-US.png" TargetMode="External"/><Relationship Id="rId3" Type="http://schemas.openxmlformats.org/officeDocument/2006/relationships/image" Target="../media/image4.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hyperlink" Target="http://www.orgcode.com/course/vi-spdat-v2-training/"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hyperlink" Target="mailto:ctubridy@wcap.org" TargetMode="External"/><Relationship Id="rId4" Type="http://schemas.openxmlformats.org/officeDocument/2006/relationships/hyperlink" Target="mailto:info@orgcode.com" TargetMode="External"/><Relationship Id="rId1" Type="http://schemas.openxmlformats.org/officeDocument/2006/relationships/slideLayout" Target="../slideLayouts/slideLayout2.xml"/><Relationship Id="rId2" Type="http://schemas.openxmlformats.org/officeDocument/2006/relationships/hyperlink" Target="mailto:carrie.poser@wibos.org"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xml"/><Relationship Id="rId3" Type="http://schemas.openxmlformats.org/officeDocument/2006/relationships/image" Target="../media/image2.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VI-SPDAT 2.0</a:t>
            </a:r>
          </a:p>
        </p:txBody>
      </p:sp>
      <p:sp>
        <p:nvSpPr>
          <p:cNvPr id="3" name="Subtitle 2"/>
          <p:cNvSpPr>
            <a:spLocks noGrp="1"/>
          </p:cNvSpPr>
          <p:nvPr>
            <p:ph type="subTitle" idx="1"/>
          </p:nvPr>
        </p:nvSpPr>
        <p:spPr/>
        <p:txBody>
          <a:bodyPr/>
          <a:lstStyle/>
          <a:p>
            <a:r>
              <a:rPr lang="en-US" dirty="0"/>
              <a:t>Vulnerability Index – Service Prioritization Decision Assistance Tool</a:t>
            </a:r>
          </a:p>
          <a:p>
            <a:r>
              <a:rPr lang="en-US" dirty="0"/>
              <a:t>January 2017</a:t>
            </a:r>
          </a:p>
        </p:txBody>
      </p:sp>
    </p:spTree>
    <p:extLst>
      <p:ext uri="{BB962C8B-B14F-4D97-AF65-F5344CB8AC3E}">
        <p14:creationId xmlns:p14="http://schemas.microsoft.com/office/powerpoint/2010/main" val="31529116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the VI-SPDAT?</a:t>
            </a:r>
          </a:p>
        </p:txBody>
      </p:sp>
      <p:sp>
        <p:nvSpPr>
          <p:cNvPr id="3" name="Content Placeholder 2"/>
          <p:cNvSpPr>
            <a:spLocks noGrp="1"/>
          </p:cNvSpPr>
          <p:nvPr>
            <p:ph idx="1"/>
          </p:nvPr>
        </p:nvSpPr>
        <p:spPr/>
        <p:txBody>
          <a:bodyPr>
            <a:normAutofit/>
          </a:bodyPr>
          <a:lstStyle/>
          <a:p>
            <a:r>
              <a:rPr lang="en-US" dirty="0"/>
              <a:t>The VI-SPDAT and SPDAT are different</a:t>
            </a:r>
          </a:p>
          <a:p>
            <a:pPr lvl="1"/>
            <a:r>
              <a:rPr lang="en-US" dirty="0"/>
              <a:t>VI-SPDAT is a triage tool (also referred to as a pre-screen tool)</a:t>
            </a:r>
          </a:p>
          <a:p>
            <a:pPr lvl="1"/>
            <a:r>
              <a:rPr lang="en-US" dirty="0"/>
              <a:t>SPDAT is an assessment tool</a:t>
            </a:r>
          </a:p>
          <a:p>
            <a:pPr lvl="2"/>
            <a:r>
              <a:rPr lang="en-US" dirty="0"/>
              <a:t>The SPDAT digs deeper into the context, history, environment and severity of an issue in a more nuanced manner than the VI-SPDAT</a:t>
            </a:r>
          </a:p>
          <a:p>
            <a:r>
              <a:rPr lang="en-US" dirty="0"/>
              <a:t>Using our Emergency Room example:</a:t>
            </a:r>
          </a:p>
          <a:p>
            <a:pPr lvl="1"/>
            <a:r>
              <a:rPr lang="en-US" dirty="0"/>
              <a:t>The VI-SPDAT is the triage station asking a series of questions to confirm what is occurring and to understand a particular patient’s needs in comparison to all other patients</a:t>
            </a:r>
          </a:p>
          <a:p>
            <a:pPr lvl="1"/>
            <a:r>
              <a:rPr lang="en-US" dirty="0"/>
              <a:t>The SPDAT is what happens when the doctor sees the patient, rounds out the understanding of the issue, and advises the appropriate treatment protocol for that individual</a:t>
            </a:r>
          </a:p>
        </p:txBody>
      </p:sp>
    </p:spTree>
    <p:extLst>
      <p:ext uri="{BB962C8B-B14F-4D97-AF65-F5344CB8AC3E}">
        <p14:creationId xmlns:p14="http://schemas.microsoft.com/office/powerpoint/2010/main" val="40170022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 there flexibility in the wording &amp; content?</a:t>
            </a:r>
          </a:p>
        </p:txBody>
      </p:sp>
      <p:sp>
        <p:nvSpPr>
          <p:cNvPr id="3" name="Content Placeholder 2"/>
          <p:cNvSpPr>
            <a:spLocks noGrp="1"/>
          </p:cNvSpPr>
          <p:nvPr>
            <p:ph idx="1"/>
          </p:nvPr>
        </p:nvSpPr>
        <p:spPr/>
        <p:txBody>
          <a:bodyPr/>
          <a:lstStyle/>
          <a:p>
            <a:r>
              <a:rPr lang="en-US" dirty="0"/>
              <a:t>The inclusion of each question is supported by an extensive body of evidence from peer-reviewed studies and government documents, and/or extensive data from program operations.</a:t>
            </a:r>
          </a:p>
          <a:p>
            <a:r>
              <a:rPr lang="en-US" dirty="0"/>
              <a:t>Each word and phrase within the tool has been carefully and rigorously tested</a:t>
            </a:r>
          </a:p>
          <a:p>
            <a:r>
              <a:rPr lang="en-US" dirty="0"/>
              <a:t>Some questions permit adjustments to the wording to allow for differences in the local context</a:t>
            </a:r>
          </a:p>
          <a:p>
            <a:r>
              <a:rPr lang="en-US" dirty="0"/>
              <a:t>Making changes to the wording of a question, other than those that are identified, may mean that the question will no longer be grounded in evidence and may not elicit the information for which it was designed</a:t>
            </a:r>
          </a:p>
          <a:p>
            <a:r>
              <a:rPr lang="en-US" dirty="0"/>
              <a:t>Permission is required from Community Solutions and </a:t>
            </a:r>
            <a:r>
              <a:rPr lang="en-US" dirty="0" err="1"/>
              <a:t>OrgCode</a:t>
            </a:r>
            <a:r>
              <a:rPr lang="en-US" dirty="0"/>
              <a:t> Consulting, Inc. to make amendments because they own the intellectual property of the tool</a:t>
            </a:r>
          </a:p>
        </p:txBody>
      </p:sp>
    </p:spTree>
    <p:extLst>
      <p:ext uri="{BB962C8B-B14F-4D97-AF65-F5344CB8AC3E}">
        <p14:creationId xmlns:p14="http://schemas.microsoft.com/office/powerpoint/2010/main" val="35346086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 there flexibility in the wording &amp; content?</a:t>
            </a:r>
          </a:p>
        </p:txBody>
      </p:sp>
      <p:sp>
        <p:nvSpPr>
          <p:cNvPr id="3" name="Content Placeholder 2"/>
          <p:cNvSpPr>
            <a:spLocks noGrp="1"/>
          </p:cNvSpPr>
          <p:nvPr>
            <p:ph idx="1"/>
          </p:nvPr>
        </p:nvSpPr>
        <p:spPr/>
        <p:txBody>
          <a:bodyPr/>
          <a:lstStyle/>
          <a:p>
            <a:r>
              <a:rPr lang="en-US" dirty="0"/>
              <a:t>Your community may choose to </a:t>
            </a:r>
            <a:r>
              <a:rPr lang="en-US" b="1" dirty="0"/>
              <a:t>add</a:t>
            </a:r>
            <a:r>
              <a:rPr lang="en-US" dirty="0"/>
              <a:t> more questions to the VI-SPDAT</a:t>
            </a:r>
          </a:p>
          <a:p>
            <a:pPr lvl="1"/>
            <a:r>
              <a:rPr lang="en-US" b="1" dirty="0"/>
              <a:t>Can not used for scoring</a:t>
            </a:r>
            <a:r>
              <a:rPr lang="en-US" dirty="0"/>
              <a:t> </a:t>
            </a:r>
          </a:p>
          <a:p>
            <a:r>
              <a:rPr lang="en-US" dirty="0"/>
              <a:t>Additional questions can be used to capture information that may be important for understanding local needs or to meet funding requirements</a:t>
            </a:r>
          </a:p>
          <a:p>
            <a:pPr lvl="1"/>
            <a:r>
              <a:rPr lang="en-US" dirty="0"/>
              <a:t>experience of domestic/intimate partner violence</a:t>
            </a:r>
          </a:p>
          <a:p>
            <a:pPr lvl="1"/>
            <a:r>
              <a:rPr lang="en-US" dirty="0"/>
              <a:t>military service and nature of discharge</a:t>
            </a:r>
          </a:p>
          <a:p>
            <a:pPr lvl="1"/>
            <a:r>
              <a:rPr lang="en-US" dirty="0"/>
              <a:t>whether the individual meets the federal definition of chronic homelessness</a:t>
            </a:r>
          </a:p>
          <a:p>
            <a:r>
              <a:rPr lang="en-US" dirty="0"/>
              <a:t>Some demographic information can be gathered that may be required for HMIS entry</a:t>
            </a:r>
          </a:p>
        </p:txBody>
      </p:sp>
    </p:spTree>
    <p:extLst>
      <p:ext uri="{BB962C8B-B14F-4D97-AF65-F5344CB8AC3E}">
        <p14:creationId xmlns:p14="http://schemas.microsoft.com/office/powerpoint/2010/main" val="30853405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Gathering the information</a:t>
            </a:r>
          </a:p>
        </p:txBody>
      </p:sp>
      <p:sp>
        <p:nvSpPr>
          <p:cNvPr id="3" name="Content Placeholder 2"/>
          <p:cNvSpPr>
            <a:spLocks noGrp="1"/>
          </p:cNvSpPr>
          <p:nvPr>
            <p:ph idx="1"/>
          </p:nvPr>
        </p:nvSpPr>
        <p:spPr/>
        <p:txBody>
          <a:bodyPr/>
          <a:lstStyle/>
          <a:p>
            <a:r>
              <a:rPr lang="en-US" dirty="0"/>
              <a:t>The VI-SPDAT is designed and structured to only use self-report</a:t>
            </a:r>
          </a:p>
          <a:p>
            <a:r>
              <a:rPr lang="en-US" dirty="0"/>
              <a:t>The person who is being surveyed using the VI-SPDAT should be able to complete it with anyone, not just the people who know her/his case history or have other information from other circumstances or sources</a:t>
            </a:r>
          </a:p>
          <a:p>
            <a:r>
              <a:rPr lang="en-US" dirty="0"/>
              <a:t>The order of the VI-SPDAT cannot change. As a self-reported tool, the sequence is vitally important </a:t>
            </a:r>
          </a:p>
          <a:p>
            <a:endParaRPr lang="en-US" dirty="0"/>
          </a:p>
        </p:txBody>
      </p:sp>
    </p:spTree>
    <p:extLst>
      <p:ext uri="{BB962C8B-B14F-4D97-AF65-F5344CB8AC3E}">
        <p14:creationId xmlns:p14="http://schemas.microsoft.com/office/powerpoint/2010/main" val="11688351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Consent</a:t>
            </a:r>
          </a:p>
        </p:txBody>
      </p:sp>
      <p:sp>
        <p:nvSpPr>
          <p:cNvPr id="3" name="Content Placeholder 2"/>
          <p:cNvSpPr>
            <a:spLocks noGrp="1"/>
          </p:cNvSpPr>
          <p:nvPr>
            <p:ph idx="1"/>
          </p:nvPr>
        </p:nvSpPr>
        <p:spPr/>
        <p:txBody>
          <a:bodyPr/>
          <a:lstStyle/>
          <a:p>
            <a:r>
              <a:rPr lang="en-US" dirty="0"/>
              <a:t>An individual </a:t>
            </a:r>
            <a:r>
              <a:rPr lang="en-US" b="1" dirty="0"/>
              <a:t>must</a:t>
            </a:r>
            <a:r>
              <a:rPr lang="en-US" dirty="0"/>
              <a:t> provide informed consent prior to the VI-SPDAT being completed.</a:t>
            </a:r>
          </a:p>
          <a:p>
            <a:r>
              <a:rPr lang="en-US" dirty="0"/>
              <a:t>You cannot complete a VI-SPDAT with a client without that person’s knowledge and explicit agreement. </a:t>
            </a:r>
          </a:p>
          <a:p>
            <a:r>
              <a:rPr lang="en-US" dirty="0"/>
              <a:t>You also cannot complete the VI-SPDAT solely through observation or using known information within your organization.</a:t>
            </a:r>
          </a:p>
        </p:txBody>
      </p:sp>
    </p:spTree>
    <p:extLst>
      <p:ext uri="{BB962C8B-B14F-4D97-AF65-F5344CB8AC3E}">
        <p14:creationId xmlns:p14="http://schemas.microsoft.com/office/powerpoint/2010/main" val="16343431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Structure of the VI-SPDAT</a:t>
            </a:r>
          </a:p>
        </p:txBody>
      </p:sp>
      <p:sp>
        <p:nvSpPr>
          <p:cNvPr id="3" name="Text Placeholder 2"/>
          <p:cNvSpPr>
            <a:spLocks noGrp="1"/>
          </p:cNvSpPr>
          <p:nvPr>
            <p:ph type="body" idx="1"/>
          </p:nvPr>
        </p:nvSpPr>
        <p:spPr/>
        <p:txBody>
          <a:bodyPr/>
          <a:lstStyle/>
          <a:p>
            <a:r>
              <a:rPr lang="en-US" dirty="0"/>
              <a:t>Lesson 2</a:t>
            </a:r>
          </a:p>
        </p:txBody>
      </p:sp>
    </p:spTree>
    <p:extLst>
      <p:ext uri="{BB962C8B-B14F-4D97-AF65-F5344CB8AC3E}">
        <p14:creationId xmlns:p14="http://schemas.microsoft.com/office/powerpoint/2010/main" val="25590420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Domains &amp; Components</a:t>
            </a:r>
          </a:p>
        </p:txBody>
      </p:sp>
      <p:sp>
        <p:nvSpPr>
          <p:cNvPr id="3" name="Content Placeholder 2"/>
          <p:cNvSpPr>
            <a:spLocks noGrp="1"/>
          </p:cNvSpPr>
          <p:nvPr>
            <p:ph idx="1"/>
          </p:nvPr>
        </p:nvSpPr>
        <p:spPr>
          <a:xfrm>
            <a:off x="677334" y="1596045"/>
            <a:ext cx="8596668" cy="4445318"/>
          </a:xfrm>
        </p:spPr>
        <p:txBody>
          <a:bodyPr numCol="2">
            <a:normAutofit fontScale="85000" lnSpcReduction="20000"/>
          </a:bodyPr>
          <a:lstStyle/>
          <a:p>
            <a:r>
              <a:rPr lang="en-US" dirty="0"/>
              <a:t>History of Housing</a:t>
            </a:r>
          </a:p>
          <a:p>
            <a:pPr lvl="1"/>
            <a:r>
              <a:rPr lang="en-US" dirty="0"/>
              <a:t>History of Housing and Homelessness</a:t>
            </a:r>
          </a:p>
          <a:p>
            <a:r>
              <a:rPr lang="en-US" dirty="0"/>
              <a:t>Risks</a:t>
            </a:r>
          </a:p>
          <a:p>
            <a:pPr lvl="1"/>
            <a:r>
              <a:rPr lang="en-US" dirty="0"/>
              <a:t>Risk of Harm to Self or Others</a:t>
            </a:r>
            <a:endParaRPr lang="en-US" sz="1400" dirty="0"/>
          </a:p>
          <a:p>
            <a:pPr lvl="1"/>
            <a:r>
              <a:rPr lang="en-US" dirty="0"/>
              <a:t>Involvement in High-Risk and/or Exploitive Situations</a:t>
            </a:r>
            <a:endParaRPr lang="en-US" sz="1800" dirty="0"/>
          </a:p>
          <a:p>
            <a:pPr lvl="1"/>
            <a:r>
              <a:rPr lang="en-US" dirty="0"/>
              <a:t>Interactions with Emergency Services</a:t>
            </a:r>
            <a:endParaRPr lang="en-US" sz="1800" dirty="0"/>
          </a:p>
          <a:p>
            <a:pPr lvl="1"/>
            <a:r>
              <a:rPr lang="en-US" dirty="0"/>
              <a:t>Legal Issues</a:t>
            </a:r>
            <a:endParaRPr lang="en-US" sz="1800" dirty="0"/>
          </a:p>
          <a:p>
            <a:pPr lvl="1"/>
            <a:r>
              <a:rPr lang="en-US" dirty="0"/>
              <a:t>Managing Tenancy</a:t>
            </a:r>
          </a:p>
          <a:p>
            <a:r>
              <a:rPr lang="en-US" dirty="0"/>
              <a:t>Socialization &amp; Daily Functions</a:t>
            </a:r>
          </a:p>
          <a:p>
            <a:pPr lvl="1"/>
            <a:r>
              <a:rPr lang="en-US" dirty="0"/>
              <a:t>Self-Care and Daily Living Skills</a:t>
            </a:r>
          </a:p>
          <a:p>
            <a:pPr lvl="1"/>
            <a:r>
              <a:rPr lang="en-US" dirty="0"/>
              <a:t>Personal Administration and Money Management</a:t>
            </a:r>
          </a:p>
          <a:p>
            <a:pPr lvl="1"/>
            <a:r>
              <a:rPr lang="en-US" dirty="0"/>
              <a:t>Meaningful Daily Activities</a:t>
            </a:r>
          </a:p>
          <a:p>
            <a:pPr lvl="1"/>
            <a:r>
              <a:rPr lang="en-US" dirty="0"/>
              <a:t>Social Relations and Networks</a:t>
            </a:r>
          </a:p>
          <a:p>
            <a:r>
              <a:rPr lang="en-US" dirty="0"/>
              <a:t>Wellness</a:t>
            </a:r>
          </a:p>
          <a:p>
            <a:pPr lvl="1"/>
            <a:r>
              <a:rPr lang="en-US" dirty="0"/>
              <a:t>Mental Health and Wellness and Cognitive Functioning</a:t>
            </a:r>
          </a:p>
          <a:p>
            <a:pPr lvl="1"/>
            <a:r>
              <a:rPr lang="en-US" dirty="0"/>
              <a:t>Physical Health and Wellness</a:t>
            </a:r>
          </a:p>
          <a:p>
            <a:pPr lvl="1"/>
            <a:r>
              <a:rPr lang="en-US" dirty="0"/>
              <a:t>Medication</a:t>
            </a:r>
          </a:p>
          <a:p>
            <a:pPr lvl="1"/>
            <a:r>
              <a:rPr lang="en-US" dirty="0"/>
              <a:t>Substance Use</a:t>
            </a:r>
          </a:p>
          <a:p>
            <a:pPr lvl="1"/>
            <a:r>
              <a:rPr lang="en-US" dirty="0"/>
              <a:t>Experience of Abuse and/or Trauma</a:t>
            </a:r>
          </a:p>
          <a:p>
            <a:r>
              <a:rPr lang="en-US" dirty="0"/>
              <a:t>Family Unit (VI-F-SPDAT only)</a:t>
            </a:r>
          </a:p>
          <a:p>
            <a:pPr lvl="1"/>
            <a:r>
              <a:rPr lang="en-US" dirty="0"/>
              <a:t>Size of Family</a:t>
            </a:r>
          </a:p>
          <a:p>
            <a:pPr lvl="1"/>
            <a:r>
              <a:rPr lang="en-US" dirty="0"/>
              <a:t>Interaction with Child Protective Services and/or Family Court</a:t>
            </a:r>
          </a:p>
          <a:p>
            <a:pPr lvl="1"/>
            <a:r>
              <a:rPr lang="en-US" dirty="0"/>
              <a:t>Needs of Children</a:t>
            </a:r>
          </a:p>
          <a:p>
            <a:pPr lvl="1"/>
            <a:r>
              <a:rPr lang="en-US" dirty="0"/>
              <a:t>Stability and Resiliency of the Family Unit</a:t>
            </a:r>
          </a:p>
          <a:p>
            <a:pPr lvl="1"/>
            <a:r>
              <a:rPr lang="en-US" dirty="0"/>
              <a:t>Parental Engagement</a:t>
            </a:r>
          </a:p>
          <a:p>
            <a:endParaRPr lang="en-US" dirty="0"/>
          </a:p>
        </p:txBody>
      </p:sp>
    </p:spTree>
    <p:extLst>
      <p:ext uri="{BB962C8B-B14F-4D97-AF65-F5344CB8AC3E}">
        <p14:creationId xmlns:p14="http://schemas.microsoft.com/office/powerpoint/2010/main" val="35761355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Questions</a:t>
            </a:r>
          </a:p>
        </p:txBody>
      </p:sp>
      <p:sp>
        <p:nvSpPr>
          <p:cNvPr id="3" name="Content Placeholder 2"/>
          <p:cNvSpPr>
            <a:spLocks noGrp="1"/>
          </p:cNvSpPr>
          <p:nvPr>
            <p:ph idx="1"/>
          </p:nvPr>
        </p:nvSpPr>
        <p:spPr/>
        <p:txBody>
          <a:bodyPr/>
          <a:lstStyle/>
          <a:p>
            <a:r>
              <a:rPr lang="en-US" dirty="0"/>
              <a:t>The questions look for the presence of a more acute issue in each component area</a:t>
            </a:r>
          </a:p>
          <a:p>
            <a:r>
              <a:rPr lang="en-US" dirty="0"/>
              <a:t>All VI-SPDAT questions result in “Yes”, “No”, “Refused”, or one-word answers</a:t>
            </a:r>
          </a:p>
          <a:p>
            <a:r>
              <a:rPr lang="en-US" dirty="0"/>
              <a:t>How the questions are structured is important as is the ordering of the questions</a:t>
            </a:r>
          </a:p>
          <a:p>
            <a:r>
              <a:rPr lang="en-US" b="1" dirty="0"/>
              <a:t>Linked</a:t>
            </a:r>
            <a:r>
              <a:rPr lang="en-US" dirty="0"/>
              <a:t> Questions are sets of two or more questions that together help determine a single scoring point</a:t>
            </a:r>
          </a:p>
          <a:p>
            <a:r>
              <a:rPr lang="en-US" dirty="0"/>
              <a:t>A </a:t>
            </a:r>
            <a:r>
              <a:rPr lang="en-US" b="1" dirty="0"/>
              <a:t>Stand-Alone</a:t>
            </a:r>
            <a:r>
              <a:rPr lang="en-US" dirty="0"/>
              <a:t> Question is when just one question is asked to determine a scoring point.</a:t>
            </a:r>
          </a:p>
        </p:txBody>
      </p:sp>
    </p:spTree>
    <p:extLst>
      <p:ext uri="{BB962C8B-B14F-4D97-AF65-F5344CB8AC3E}">
        <p14:creationId xmlns:p14="http://schemas.microsoft.com/office/powerpoint/2010/main" val="9109509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Questions</a:t>
            </a:r>
          </a:p>
        </p:txBody>
      </p:sp>
      <p:sp>
        <p:nvSpPr>
          <p:cNvPr id="3" name="Content Placeholder 2"/>
          <p:cNvSpPr>
            <a:spLocks noGrp="1"/>
          </p:cNvSpPr>
          <p:nvPr>
            <p:ph idx="1"/>
          </p:nvPr>
        </p:nvSpPr>
        <p:spPr/>
        <p:txBody>
          <a:bodyPr>
            <a:normAutofit lnSpcReduction="10000"/>
          </a:bodyPr>
          <a:lstStyle/>
          <a:p>
            <a:r>
              <a:rPr lang="en-US" dirty="0"/>
              <a:t>Every question must be asked, and a response must be recorded for every question</a:t>
            </a:r>
          </a:p>
          <a:p>
            <a:pPr lvl="1"/>
            <a:r>
              <a:rPr lang="en-US" dirty="0"/>
              <a:t>Even if that response is “Refused.”</a:t>
            </a:r>
          </a:p>
          <a:p>
            <a:pPr lvl="1"/>
            <a:r>
              <a:rPr lang="en-US" dirty="0"/>
              <a:t>Even if you know that a person meets all of the criteria to get a point for the question set once they have answered the first question</a:t>
            </a:r>
          </a:p>
          <a:p>
            <a:r>
              <a:rPr lang="en-US" dirty="0"/>
              <a:t>If a person refuses to answer one of the questions in a </a:t>
            </a:r>
            <a:r>
              <a:rPr lang="en-US" b="1" dirty="0"/>
              <a:t>Linked</a:t>
            </a:r>
            <a:r>
              <a:rPr lang="en-US" dirty="0"/>
              <a:t> Question set, mark “Refused” and keep asking the other questions in the set</a:t>
            </a:r>
          </a:p>
          <a:p>
            <a:pPr lvl="1"/>
            <a:r>
              <a:rPr lang="en-US" dirty="0"/>
              <a:t>It may still be possible to assign a score to the </a:t>
            </a:r>
            <a:r>
              <a:rPr lang="en-US" b="1" dirty="0"/>
              <a:t>Linked</a:t>
            </a:r>
            <a:r>
              <a:rPr lang="en-US" dirty="0"/>
              <a:t> Question set</a:t>
            </a:r>
          </a:p>
          <a:p>
            <a:pPr lvl="1"/>
            <a:r>
              <a:rPr lang="en-US" dirty="0"/>
              <a:t>A </a:t>
            </a:r>
            <a:r>
              <a:rPr lang="en-US" b="1" dirty="0"/>
              <a:t>Linked</a:t>
            </a:r>
            <a:r>
              <a:rPr lang="en-US" dirty="0"/>
              <a:t> Question set is only unusable if ALL of the questions that are linked together are “Refused”.</a:t>
            </a:r>
          </a:p>
          <a:p>
            <a:r>
              <a:rPr lang="en-US" b="1" dirty="0"/>
              <a:t>Remember:</a:t>
            </a:r>
            <a:r>
              <a:rPr lang="en-US" dirty="0"/>
              <a:t> There is absolutely nothing arbitrary about why the VI-SPDAT asks the questions that it does in the manner that it does.</a:t>
            </a:r>
          </a:p>
        </p:txBody>
      </p:sp>
    </p:spTree>
    <p:extLst>
      <p:ext uri="{BB962C8B-B14F-4D97-AF65-F5344CB8AC3E}">
        <p14:creationId xmlns:p14="http://schemas.microsoft.com/office/powerpoint/2010/main" val="34984833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Setting Up the VI-SPDAT</a:t>
            </a:r>
          </a:p>
        </p:txBody>
      </p:sp>
      <p:sp>
        <p:nvSpPr>
          <p:cNvPr id="3" name="Text Placeholder 2"/>
          <p:cNvSpPr>
            <a:spLocks noGrp="1"/>
          </p:cNvSpPr>
          <p:nvPr>
            <p:ph type="body" idx="1"/>
          </p:nvPr>
        </p:nvSpPr>
        <p:spPr/>
        <p:txBody>
          <a:bodyPr/>
          <a:lstStyle/>
          <a:p>
            <a:r>
              <a:rPr lang="en-US" dirty="0"/>
              <a:t>Lesson 3</a:t>
            </a:r>
          </a:p>
        </p:txBody>
      </p:sp>
    </p:spTree>
    <p:extLst>
      <p:ext uri="{BB962C8B-B14F-4D97-AF65-F5344CB8AC3E}">
        <p14:creationId xmlns:p14="http://schemas.microsoft.com/office/powerpoint/2010/main" val="18502004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p:txBody>
          <a:bodyPr/>
          <a:lstStyle/>
          <a:p>
            <a:r>
              <a:rPr lang="en-US" dirty="0"/>
              <a:t>Balance of State </a:t>
            </a:r>
            <a:r>
              <a:rPr lang="en-US" dirty="0" err="1"/>
              <a:t>CoC</a:t>
            </a:r>
            <a:r>
              <a:rPr lang="en-US" dirty="0"/>
              <a:t> Coordinated Entry Overview</a:t>
            </a:r>
          </a:p>
          <a:p>
            <a:r>
              <a:rPr lang="en-US" dirty="0"/>
              <a:t>VI-SPDAT Introduction Video – </a:t>
            </a:r>
            <a:r>
              <a:rPr lang="en-US" dirty="0" err="1"/>
              <a:t>OrgCode</a:t>
            </a:r>
            <a:r>
              <a:rPr lang="en-US" dirty="0"/>
              <a:t> Consulting Inc.</a:t>
            </a:r>
          </a:p>
          <a:p>
            <a:r>
              <a:rPr lang="en-US" dirty="0"/>
              <a:t>VI-SPDAT Domains</a:t>
            </a:r>
          </a:p>
          <a:p>
            <a:r>
              <a:rPr lang="en-US" dirty="0"/>
              <a:t>Certificate of Completion</a:t>
            </a:r>
          </a:p>
        </p:txBody>
      </p:sp>
    </p:spTree>
    <p:extLst>
      <p:ext uri="{BB962C8B-B14F-4D97-AF65-F5344CB8AC3E}">
        <p14:creationId xmlns:p14="http://schemas.microsoft.com/office/powerpoint/2010/main" val="29485057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Administrative Information</a:t>
            </a:r>
          </a:p>
        </p:txBody>
      </p:sp>
      <p:sp>
        <p:nvSpPr>
          <p:cNvPr id="4" name="Content Placeholder 3"/>
          <p:cNvSpPr>
            <a:spLocks noGrp="1"/>
          </p:cNvSpPr>
          <p:nvPr>
            <p:ph sz="half" idx="1"/>
          </p:nvPr>
        </p:nvSpPr>
        <p:spPr>
          <a:xfrm>
            <a:off x="677334" y="3438568"/>
            <a:ext cx="7985403" cy="2225251"/>
          </a:xfrm>
        </p:spPr>
        <p:txBody>
          <a:bodyPr numCol="2" spcCol="228600">
            <a:normAutofit/>
          </a:bodyPr>
          <a:lstStyle/>
          <a:p>
            <a:r>
              <a:rPr lang="en-US" sz="1200" dirty="0"/>
              <a:t>In Service Point, the interviewer’s role is one of the following:</a:t>
            </a:r>
          </a:p>
          <a:p>
            <a:pPr lvl="1"/>
            <a:r>
              <a:rPr lang="en-US" sz="1200" dirty="0"/>
              <a:t>Case Manager</a:t>
            </a:r>
          </a:p>
          <a:p>
            <a:pPr lvl="1"/>
            <a:r>
              <a:rPr lang="en-US" sz="1200" dirty="0"/>
              <a:t>General Staff</a:t>
            </a:r>
          </a:p>
          <a:p>
            <a:pPr lvl="1"/>
            <a:r>
              <a:rPr lang="en-US" sz="1200" dirty="0"/>
              <a:t>Intake Worker</a:t>
            </a:r>
          </a:p>
          <a:p>
            <a:pPr lvl="1"/>
            <a:r>
              <a:rPr lang="en-US" sz="1200" dirty="0"/>
              <a:t>Program Manager</a:t>
            </a:r>
          </a:p>
          <a:p>
            <a:pPr lvl="1"/>
            <a:r>
              <a:rPr lang="en-US" sz="1200" dirty="0"/>
              <a:t>Volunteer</a:t>
            </a:r>
          </a:p>
          <a:p>
            <a:r>
              <a:rPr lang="en-US" sz="1200" dirty="0"/>
              <a:t>In Service Point the survey location is one of the following:</a:t>
            </a:r>
          </a:p>
          <a:p>
            <a:pPr lvl="1"/>
            <a:r>
              <a:rPr lang="en-US" sz="1200" dirty="0"/>
              <a:t>At a Homeless Connect Event</a:t>
            </a:r>
          </a:p>
          <a:p>
            <a:pPr lvl="1"/>
            <a:r>
              <a:rPr lang="en-US" sz="1200" dirty="0"/>
              <a:t>Shelter</a:t>
            </a:r>
          </a:p>
          <a:p>
            <a:pPr lvl="1"/>
            <a:r>
              <a:rPr lang="en-US" sz="1200" dirty="0"/>
              <a:t>Office of Housing Provider</a:t>
            </a:r>
          </a:p>
          <a:p>
            <a:pPr lvl="1"/>
            <a:r>
              <a:rPr lang="en-US" sz="1200" dirty="0"/>
              <a:t>On the Street</a:t>
            </a:r>
          </a:p>
          <a:p>
            <a:pPr lvl="1"/>
            <a:r>
              <a:rPr lang="en-US" sz="1200" dirty="0"/>
              <a:t>Over the Phone</a:t>
            </a:r>
          </a:p>
        </p:txBody>
      </p:sp>
      <p:pic>
        <p:nvPicPr>
          <p:cNvPr id="6" name="Content Placeholder 5" descr="VI-SPDAT v2.0 US (Page 1) Administration">
            <a:hlinkClick r:id="rId2"/>
          </p:cNvPr>
          <p:cNvPicPr>
            <a:picLocks noGrp="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1" y="1640097"/>
            <a:ext cx="9402199" cy="1744547"/>
          </a:xfrm>
          <a:prstGeom prst="rect">
            <a:avLst/>
          </a:prstGeom>
          <a:noFill/>
          <a:ln>
            <a:noFill/>
          </a:ln>
        </p:spPr>
      </p:pic>
      <p:sp>
        <p:nvSpPr>
          <p:cNvPr id="7" name="TextBox 6"/>
          <p:cNvSpPr txBox="1"/>
          <p:nvPr/>
        </p:nvSpPr>
        <p:spPr>
          <a:xfrm>
            <a:off x="677334" y="5841242"/>
            <a:ext cx="7716039" cy="646331"/>
          </a:xfrm>
          <a:prstGeom prst="rect">
            <a:avLst/>
          </a:prstGeom>
          <a:noFill/>
        </p:spPr>
        <p:txBody>
          <a:bodyPr wrap="square" rtlCol="0">
            <a:spAutoFit/>
          </a:bodyPr>
          <a:lstStyle/>
          <a:p>
            <a:pPr algn="ctr"/>
            <a:r>
              <a:rPr lang="en-US" dirty="0"/>
              <a:t>This information is solely administrative, and can be completed before or after the survey itself.</a:t>
            </a:r>
          </a:p>
        </p:txBody>
      </p:sp>
    </p:spTree>
    <p:extLst>
      <p:ext uri="{BB962C8B-B14F-4D97-AF65-F5344CB8AC3E}">
        <p14:creationId xmlns:p14="http://schemas.microsoft.com/office/powerpoint/2010/main" val="37639834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Introductory Script</a:t>
            </a:r>
          </a:p>
        </p:txBody>
      </p:sp>
      <p:sp>
        <p:nvSpPr>
          <p:cNvPr id="3" name="Content Placeholder 2"/>
          <p:cNvSpPr>
            <a:spLocks noGrp="1"/>
          </p:cNvSpPr>
          <p:nvPr>
            <p:ph idx="1"/>
          </p:nvPr>
        </p:nvSpPr>
        <p:spPr/>
        <p:txBody>
          <a:bodyPr/>
          <a:lstStyle/>
          <a:p>
            <a:r>
              <a:rPr lang="en-US" dirty="0"/>
              <a:t>Everyone in the Balance of State must use the same introductory script</a:t>
            </a:r>
          </a:p>
          <a:p>
            <a:pPr lvl="1"/>
            <a:r>
              <a:rPr lang="en-US" dirty="0"/>
              <a:t>Explains how we are using the VI-SPDAT, </a:t>
            </a:r>
          </a:p>
          <a:p>
            <a:pPr lvl="1"/>
            <a:r>
              <a:rPr lang="en-US" dirty="0"/>
              <a:t>How the information is stored, and </a:t>
            </a:r>
          </a:p>
          <a:p>
            <a:pPr lvl="1"/>
            <a:r>
              <a:rPr lang="en-US" dirty="0"/>
              <a:t>What happens with the information collected from the VI-SPDAT</a:t>
            </a:r>
          </a:p>
        </p:txBody>
      </p:sp>
    </p:spTree>
    <p:extLst>
      <p:ext uri="{BB962C8B-B14F-4D97-AF65-F5344CB8AC3E}">
        <p14:creationId xmlns:p14="http://schemas.microsoft.com/office/powerpoint/2010/main" val="14409985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Introductory Script</a:t>
            </a:r>
          </a:p>
        </p:txBody>
      </p:sp>
      <p:sp>
        <p:nvSpPr>
          <p:cNvPr id="3" name="Content Placeholder 2"/>
          <p:cNvSpPr>
            <a:spLocks noGrp="1"/>
          </p:cNvSpPr>
          <p:nvPr>
            <p:ph idx="1"/>
          </p:nvPr>
        </p:nvSpPr>
        <p:spPr>
          <a:xfrm>
            <a:off x="677334" y="1546167"/>
            <a:ext cx="8596668" cy="4495195"/>
          </a:xfrm>
        </p:spPr>
        <p:txBody>
          <a:bodyPr>
            <a:normAutofit fontScale="85000" lnSpcReduction="10000"/>
          </a:bodyPr>
          <a:lstStyle/>
          <a:p>
            <a:pPr marL="0" indent="0">
              <a:buNone/>
            </a:pPr>
            <a:r>
              <a:rPr lang="en-US" dirty="0"/>
              <a:t>My name is [interviewer name] and I work for [organization name]. I have a short survey that I would like to complete with you. The answers will help us determine how we can best go about supporting you and helping you with housing. Most questions only require a Yes or No. Some questions require a one-word answer. Some of the questions are personal in nature, but you can choose to skip or refuse to answer any question. </a:t>
            </a:r>
          </a:p>
          <a:p>
            <a:pPr marL="0" indent="0">
              <a:buNone/>
            </a:pPr>
            <a:r>
              <a:rPr lang="en-US" i="1" dirty="0"/>
              <a:t>For WISP Prioritization List: </a:t>
            </a:r>
            <a:r>
              <a:rPr lang="en-US" dirty="0"/>
              <a:t>The information collected will go into a database called Wisconsin Service Point. This is a secure, web-based database that is utilized by homeless services providers in Wisconsin. </a:t>
            </a:r>
          </a:p>
          <a:p>
            <a:pPr marL="0" indent="0">
              <a:buNone/>
            </a:pPr>
            <a:r>
              <a:rPr lang="en-US" i="1" dirty="0"/>
              <a:t>For Non-WISP Prioritization List: </a:t>
            </a:r>
            <a:r>
              <a:rPr lang="en-US" dirty="0"/>
              <a:t>The information collected will result in a number that will be entered into an anonymous Prioritization List, along with a unique identifier that only our agency knows.</a:t>
            </a:r>
          </a:p>
          <a:p>
            <a:pPr marL="0" indent="0">
              <a:buNone/>
            </a:pPr>
            <a:r>
              <a:rPr lang="en-US" dirty="0"/>
              <a:t>If you do not understand a question, let me know and I will be happy to clarify. If it seems to me that you don’t understand a question I will also do my best to explain it to you without you needing to ask for clarification.</a:t>
            </a:r>
          </a:p>
          <a:p>
            <a:pPr marL="0" indent="0">
              <a:buNone/>
            </a:pPr>
            <a:r>
              <a:rPr lang="en-US" dirty="0"/>
              <a:t>Finally, it is important that you are honest with your answers. You do not need to embellish or keep information from me in order to get a program. This survey is just one factor we use in figuring out how to best support you. So please answer as honestly as you feel comfortable doing.</a:t>
            </a:r>
          </a:p>
        </p:txBody>
      </p:sp>
    </p:spTree>
    <p:extLst>
      <p:ext uri="{BB962C8B-B14F-4D97-AF65-F5344CB8AC3E}">
        <p14:creationId xmlns:p14="http://schemas.microsoft.com/office/powerpoint/2010/main" val="10444795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Basic Information</a:t>
            </a:r>
          </a:p>
        </p:txBody>
      </p:sp>
      <p:sp>
        <p:nvSpPr>
          <p:cNvPr id="3" name="Content Placeholder 2"/>
          <p:cNvSpPr>
            <a:spLocks noGrp="1"/>
          </p:cNvSpPr>
          <p:nvPr>
            <p:ph idx="1"/>
          </p:nvPr>
        </p:nvSpPr>
        <p:spPr>
          <a:xfrm>
            <a:off x="677334" y="2137836"/>
            <a:ext cx="3365277" cy="3839809"/>
          </a:xfrm>
        </p:spPr>
        <p:txBody>
          <a:bodyPr/>
          <a:lstStyle/>
          <a:p>
            <a:r>
              <a:rPr lang="en-US" dirty="0"/>
              <a:t>In Service Point, some or all of this information may already be a part of the client record</a:t>
            </a:r>
          </a:p>
          <a:p>
            <a:r>
              <a:rPr lang="en-US" dirty="0"/>
              <a:t>You must complete this section if you or doing the paper version </a:t>
            </a:r>
          </a:p>
          <a:p>
            <a:pPr marL="0" indent="0">
              <a:buNone/>
            </a:pPr>
            <a:endParaRPr lang="en-US" dirty="0"/>
          </a:p>
        </p:txBody>
      </p:sp>
      <p:pic>
        <p:nvPicPr>
          <p:cNvPr id="4" name="Picture 3" descr="VI-SPDAT v2.0 Family (Page 1) Basic Information US">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3874168" y="1930400"/>
            <a:ext cx="5751096" cy="2798634"/>
          </a:xfrm>
          <a:prstGeom prst="rect">
            <a:avLst/>
          </a:prstGeom>
          <a:noFill/>
          <a:ln>
            <a:noFill/>
          </a:ln>
        </p:spPr>
      </p:pic>
    </p:spTree>
    <p:extLst>
      <p:ext uri="{BB962C8B-B14F-4D97-AF65-F5344CB8AC3E}">
        <p14:creationId xmlns:p14="http://schemas.microsoft.com/office/powerpoint/2010/main" val="41057208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Basic Information</a:t>
            </a:r>
          </a:p>
        </p:txBody>
      </p:sp>
      <p:sp>
        <p:nvSpPr>
          <p:cNvPr id="3" name="Content Placeholder 2"/>
          <p:cNvSpPr>
            <a:spLocks noGrp="1"/>
          </p:cNvSpPr>
          <p:nvPr>
            <p:ph idx="1"/>
          </p:nvPr>
        </p:nvSpPr>
        <p:spPr/>
        <p:txBody>
          <a:bodyPr>
            <a:normAutofit fontScale="92500" lnSpcReduction="20000"/>
          </a:bodyPr>
          <a:lstStyle/>
          <a:p>
            <a:pPr marL="0" indent="0">
              <a:buNone/>
            </a:pPr>
            <a:r>
              <a:rPr lang="en-US" dirty="0"/>
              <a:t>Children (VI-F-SPDAT only)</a:t>
            </a:r>
          </a:p>
          <a:p>
            <a:r>
              <a:rPr lang="en-US" dirty="0"/>
              <a:t>Increase the number of bedrooms required </a:t>
            </a:r>
          </a:p>
          <a:p>
            <a:r>
              <a:rPr lang="en-US" dirty="0"/>
              <a:t>Impact housing affordability and finances </a:t>
            </a:r>
          </a:p>
          <a:p>
            <a:r>
              <a:rPr lang="en-US" dirty="0"/>
              <a:t>Record the number of children that currently live with the family</a:t>
            </a:r>
          </a:p>
          <a:p>
            <a:r>
              <a:rPr lang="en-US" dirty="0"/>
              <a:t>Number of children expected to move in with the family after housing</a:t>
            </a:r>
          </a:p>
          <a:p>
            <a:pPr lvl="1"/>
            <a:r>
              <a:rPr lang="en-US" dirty="0"/>
              <a:t>This question is assessing whether the household is actively looking for housing that would support those children as well</a:t>
            </a:r>
          </a:p>
          <a:p>
            <a:r>
              <a:rPr lang="en-US" dirty="0"/>
              <a:t>If there is a female in the household, also ask if anyone in the family is currently pregnant</a:t>
            </a:r>
          </a:p>
          <a:p>
            <a:pPr lvl="1"/>
            <a:r>
              <a:rPr lang="en-US" dirty="0"/>
              <a:t>Asked if there is a female present (or anyone who identifies as female), </a:t>
            </a:r>
          </a:p>
          <a:p>
            <a:pPr lvl="1"/>
            <a:r>
              <a:rPr lang="en-US" dirty="0"/>
              <a:t>Regardless of the age of the female</a:t>
            </a:r>
          </a:p>
          <a:p>
            <a:pPr lvl="1"/>
            <a:r>
              <a:rPr lang="en-US" dirty="0"/>
              <a:t>It helps to reduce surveyor bias if every household that includes a female is asked this question, even if it is unlikely that they are not of an age where pregnancy is likely.</a:t>
            </a:r>
          </a:p>
        </p:txBody>
      </p:sp>
    </p:spTree>
    <p:extLst>
      <p:ext uri="{BB962C8B-B14F-4D97-AF65-F5344CB8AC3E}">
        <p14:creationId xmlns:p14="http://schemas.microsoft.com/office/powerpoint/2010/main" val="5011280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Domain A: History of Housing &amp; Homelessness</a:t>
            </a:r>
          </a:p>
        </p:txBody>
      </p:sp>
      <p:sp>
        <p:nvSpPr>
          <p:cNvPr id="3" name="Text Placeholder 2"/>
          <p:cNvSpPr>
            <a:spLocks noGrp="1"/>
          </p:cNvSpPr>
          <p:nvPr>
            <p:ph type="body" idx="1"/>
          </p:nvPr>
        </p:nvSpPr>
        <p:spPr/>
        <p:txBody>
          <a:bodyPr/>
          <a:lstStyle/>
          <a:p>
            <a:r>
              <a:rPr lang="en-US" dirty="0"/>
              <a:t>Lesson 4</a:t>
            </a:r>
          </a:p>
        </p:txBody>
      </p:sp>
    </p:spTree>
    <p:extLst>
      <p:ext uri="{BB962C8B-B14F-4D97-AF65-F5344CB8AC3E}">
        <p14:creationId xmlns:p14="http://schemas.microsoft.com/office/powerpoint/2010/main" val="29349985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Current Sleeping Arrangement</a:t>
            </a:r>
          </a:p>
        </p:txBody>
      </p:sp>
      <p:sp>
        <p:nvSpPr>
          <p:cNvPr id="3" name="Content Placeholder 2"/>
          <p:cNvSpPr>
            <a:spLocks noGrp="1"/>
          </p:cNvSpPr>
          <p:nvPr>
            <p:ph idx="1"/>
          </p:nvPr>
        </p:nvSpPr>
        <p:spPr/>
        <p:txBody>
          <a:bodyPr/>
          <a:lstStyle/>
          <a:p>
            <a:pPr marL="0" indent="0">
              <a:buNone/>
            </a:pPr>
            <a:r>
              <a:rPr lang="en-US" b="1" i="1" dirty="0"/>
              <a:t>Question 1: Where do you sleep most frequently? (check one)</a:t>
            </a:r>
          </a:p>
          <a:p>
            <a:pPr>
              <a:buFont typeface="Wingdings" panose="05000000000000000000" pitchFamily="2" charset="2"/>
              <a:buChar char="Ø"/>
            </a:pPr>
            <a:r>
              <a:rPr lang="en-US" dirty="0"/>
              <a:t>Assess risk</a:t>
            </a:r>
          </a:p>
          <a:p>
            <a:pPr>
              <a:buFont typeface="Wingdings" panose="05000000000000000000" pitchFamily="2" charset="2"/>
              <a:buChar char="Ø"/>
            </a:pPr>
            <a:r>
              <a:rPr lang="en-US" dirty="0"/>
              <a:t>Establishes a baseline</a:t>
            </a:r>
          </a:p>
          <a:p>
            <a:pPr>
              <a:buFont typeface="Wingdings" panose="05000000000000000000" pitchFamily="2" charset="2"/>
              <a:buChar char="Ø"/>
            </a:pPr>
            <a:r>
              <a:rPr lang="en-US" dirty="0"/>
              <a:t>Directly related to a person’s history of housing and homelessness</a:t>
            </a:r>
          </a:p>
          <a:p>
            <a:pPr>
              <a:buFont typeface="Wingdings" panose="05000000000000000000" pitchFamily="2" charset="2"/>
              <a:buChar char="Ø"/>
            </a:pPr>
            <a:r>
              <a:rPr lang="en-US" dirty="0"/>
              <a:t>Staying with friends or family is considered higher risk</a:t>
            </a:r>
          </a:p>
          <a:p>
            <a:pPr lvl="1">
              <a:buFont typeface="Wingdings" panose="05000000000000000000" pitchFamily="2" charset="2"/>
              <a:buChar char="Ø"/>
            </a:pPr>
            <a:r>
              <a:rPr lang="en-US" dirty="0"/>
              <a:t>We don’t know the nature of the situation, and it may be harmful</a:t>
            </a:r>
          </a:p>
        </p:txBody>
      </p:sp>
    </p:spTree>
    <p:extLst>
      <p:ext uri="{BB962C8B-B14F-4D97-AF65-F5344CB8AC3E}">
        <p14:creationId xmlns:p14="http://schemas.microsoft.com/office/powerpoint/2010/main" val="22241077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Current Sleeping Arrangement</a:t>
            </a:r>
          </a:p>
        </p:txBody>
      </p:sp>
      <p:sp>
        <p:nvSpPr>
          <p:cNvPr id="3" name="Content Placeholder 2"/>
          <p:cNvSpPr>
            <a:spLocks noGrp="1"/>
          </p:cNvSpPr>
          <p:nvPr>
            <p:ph idx="1"/>
          </p:nvPr>
        </p:nvSpPr>
        <p:spPr/>
        <p:txBody>
          <a:bodyPr>
            <a:normAutofit/>
          </a:bodyPr>
          <a:lstStyle/>
          <a:p>
            <a:pPr marL="0" indent="0">
              <a:buNone/>
            </a:pPr>
            <a:r>
              <a:rPr lang="en-US" b="1" dirty="0"/>
              <a:t>Question 2: How long has it been since you lived in permanent stable housing?</a:t>
            </a:r>
          </a:p>
          <a:p>
            <a:pPr>
              <a:buFont typeface="Wingdings" panose="05000000000000000000" pitchFamily="2" charset="2"/>
              <a:buChar char="Ø"/>
            </a:pPr>
            <a:r>
              <a:rPr lang="en-US" b="1" dirty="0"/>
              <a:t>Permanent</a:t>
            </a:r>
            <a:r>
              <a:rPr lang="en-US" dirty="0"/>
              <a:t> housing is housing that is not temporary (i.e. halfway house, Transitional Housing)</a:t>
            </a:r>
          </a:p>
          <a:p>
            <a:pPr lvl="1">
              <a:buFont typeface="Wingdings" panose="05000000000000000000" pitchFamily="2" charset="2"/>
              <a:buChar char="Ø"/>
            </a:pPr>
            <a:r>
              <a:rPr lang="en-US" dirty="0"/>
              <a:t>No time limit imposed on the person living there</a:t>
            </a:r>
          </a:p>
          <a:p>
            <a:pPr>
              <a:buFont typeface="Wingdings" panose="05000000000000000000" pitchFamily="2" charset="2"/>
              <a:buChar char="Ø"/>
            </a:pPr>
            <a:r>
              <a:rPr lang="en-US" b="1" dirty="0"/>
              <a:t>Stable</a:t>
            </a:r>
            <a:r>
              <a:rPr lang="en-US" dirty="0"/>
              <a:t> housing is housing that is reliable and that the person can return to every day without fear of being locked out, or having to move frequently.</a:t>
            </a:r>
          </a:p>
        </p:txBody>
      </p:sp>
    </p:spTree>
    <p:extLst>
      <p:ext uri="{BB962C8B-B14F-4D97-AF65-F5344CB8AC3E}">
        <p14:creationId xmlns:p14="http://schemas.microsoft.com/office/powerpoint/2010/main" val="38304435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Current Sleeping Arrangement</a:t>
            </a:r>
          </a:p>
        </p:txBody>
      </p:sp>
      <p:sp>
        <p:nvSpPr>
          <p:cNvPr id="3" name="Content Placeholder 2"/>
          <p:cNvSpPr>
            <a:spLocks noGrp="1"/>
          </p:cNvSpPr>
          <p:nvPr>
            <p:ph idx="1"/>
          </p:nvPr>
        </p:nvSpPr>
        <p:spPr/>
        <p:txBody>
          <a:bodyPr>
            <a:normAutofit/>
          </a:bodyPr>
          <a:lstStyle/>
          <a:p>
            <a:pPr marL="0" indent="0">
              <a:buNone/>
            </a:pPr>
            <a:r>
              <a:rPr lang="en-US" b="1" i="1" dirty="0"/>
              <a:t>Question 3: In the last three years, how many times have you been homeless?</a:t>
            </a:r>
          </a:p>
          <a:p>
            <a:pPr>
              <a:buFont typeface="Wingdings" panose="05000000000000000000" pitchFamily="2" charset="2"/>
              <a:buChar char="Ø"/>
            </a:pPr>
            <a:r>
              <a:rPr lang="en-US" dirty="0"/>
              <a:t>This includes any and all types of homelessness (include living in a car, transitional housing stays, doubled up, couch surfing, living outdoors, staying in shelters, etc.)</a:t>
            </a:r>
          </a:p>
          <a:p>
            <a:pPr>
              <a:buFont typeface="Wingdings" panose="05000000000000000000" pitchFamily="2" charset="2"/>
              <a:buChar char="Ø"/>
            </a:pPr>
            <a:r>
              <a:rPr lang="en-US" dirty="0"/>
              <a:t>Also includes homelessness during periods of incarceration or during hospital stays.</a:t>
            </a:r>
          </a:p>
          <a:p>
            <a:pPr>
              <a:buFont typeface="Wingdings" panose="05000000000000000000" pitchFamily="2" charset="2"/>
              <a:buChar char="Ø"/>
            </a:pPr>
            <a:r>
              <a:rPr lang="en-US" dirty="0"/>
              <a:t>Does NOT include adult children living with parents.</a:t>
            </a:r>
          </a:p>
          <a:p>
            <a:pPr>
              <a:buFont typeface="Wingdings" panose="05000000000000000000" pitchFamily="2" charset="2"/>
              <a:buChar char="Ø"/>
            </a:pPr>
            <a:r>
              <a:rPr lang="en-US" dirty="0"/>
              <a:t>Question 3 can be modified. Instead of saying “In the past three years” you may replace it with “Since [insert date and year equal to three years ago] how many times have you been homeless?”</a:t>
            </a:r>
          </a:p>
        </p:txBody>
      </p:sp>
    </p:spTree>
    <p:extLst>
      <p:ext uri="{BB962C8B-B14F-4D97-AF65-F5344CB8AC3E}">
        <p14:creationId xmlns:p14="http://schemas.microsoft.com/office/powerpoint/2010/main" val="2394725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Quiz Time!</a:t>
            </a:r>
          </a:p>
        </p:txBody>
      </p:sp>
      <p:sp>
        <p:nvSpPr>
          <p:cNvPr id="6" name="Content Placeholder 5"/>
          <p:cNvSpPr>
            <a:spLocks noGrp="1"/>
          </p:cNvSpPr>
          <p:nvPr>
            <p:ph idx="1"/>
          </p:nvPr>
        </p:nvSpPr>
        <p:spPr/>
        <p:txBody>
          <a:bodyPr>
            <a:normAutofit lnSpcReduction="10000"/>
          </a:bodyPr>
          <a:lstStyle/>
          <a:p>
            <a:pPr marL="0" indent="0">
              <a:buNone/>
            </a:pPr>
            <a:r>
              <a:rPr lang="en-US" b="1" dirty="0"/>
              <a:t>When asked how many times he has been homeless in the last 3 years, Ronnie tells you that he is currently at ABC Shelter. Before that, he was in the woods for a few days. Prior to that he was in jail for 30 days. He had his own apartment for six months last winter, before going to jail. Prior to that he stayed in a tent in the woods when the weather was decent, and in a night-by-night shelter when the weather was bad. How many episodes of homelessness is that?</a:t>
            </a:r>
          </a:p>
          <a:p>
            <a:pPr marL="0" indent="0" algn="ctr">
              <a:buNone/>
            </a:pPr>
            <a:r>
              <a:rPr lang="en-US" sz="2800" b="1" dirty="0">
                <a:solidFill>
                  <a:schemeClr val="accent2"/>
                </a:solidFill>
                <a:latin typeface="AR BLANCA" panose="02000000000000000000" pitchFamily="2" charset="0"/>
              </a:rPr>
              <a:t>1</a:t>
            </a:r>
          </a:p>
          <a:p>
            <a:pPr marL="0" indent="0" algn="ctr">
              <a:buNone/>
            </a:pPr>
            <a:r>
              <a:rPr lang="en-US" sz="2800" b="1" dirty="0">
                <a:solidFill>
                  <a:schemeClr val="accent2"/>
                </a:solidFill>
                <a:latin typeface="AR BLANCA" panose="02000000000000000000" pitchFamily="2" charset="0"/>
              </a:rPr>
              <a:t>2</a:t>
            </a:r>
          </a:p>
          <a:p>
            <a:pPr marL="0" indent="0" algn="ctr">
              <a:buNone/>
            </a:pPr>
            <a:r>
              <a:rPr lang="en-US" sz="2800" b="1" dirty="0">
                <a:solidFill>
                  <a:schemeClr val="accent2"/>
                </a:solidFill>
                <a:latin typeface="AR BLANCA" panose="02000000000000000000" pitchFamily="2" charset="0"/>
              </a:rPr>
              <a:t>3</a:t>
            </a:r>
          </a:p>
          <a:p>
            <a:pPr marL="0" indent="0" algn="ctr">
              <a:buNone/>
            </a:pPr>
            <a:r>
              <a:rPr lang="en-US" sz="2800" b="1" dirty="0">
                <a:solidFill>
                  <a:schemeClr val="accent2"/>
                </a:solidFill>
                <a:latin typeface="AR BLANCA" panose="02000000000000000000" pitchFamily="2" charset="0"/>
              </a:rPr>
              <a:t>4</a:t>
            </a:r>
            <a:endParaRPr lang="en-US" sz="2800" dirty="0">
              <a:solidFill>
                <a:schemeClr val="accent2"/>
              </a:solidFill>
              <a:latin typeface="AR BLANCA" panose="02000000000000000000" pitchFamily="2" charset="0"/>
            </a:endParaRPr>
          </a:p>
        </p:txBody>
      </p:sp>
    </p:spTree>
    <p:extLst>
      <p:ext uri="{BB962C8B-B14F-4D97-AF65-F5344CB8AC3E}">
        <p14:creationId xmlns:p14="http://schemas.microsoft.com/office/powerpoint/2010/main" val="2034457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Balance of State </a:t>
            </a:r>
            <a:r>
              <a:rPr lang="en-US" dirty="0" err="1"/>
              <a:t>CoC</a:t>
            </a:r>
            <a:r>
              <a:rPr lang="en-US" dirty="0"/>
              <a:t> Coordinated Entry</a:t>
            </a:r>
          </a:p>
        </p:txBody>
      </p:sp>
      <p:pic>
        <p:nvPicPr>
          <p:cNvPr id="4" name="Content Placeholder 3"/>
          <p:cNvPicPr>
            <a:picLocks noGrp="1" noChangeAspect="1"/>
          </p:cNvPicPr>
          <p:nvPr>
            <p:ph idx="1"/>
          </p:nvPr>
        </p:nvPicPr>
        <p:blipFill>
          <a:blip r:embed="rId2"/>
          <a:stretch>
            <a:fillRect/>
          </a:stretch>
        </p:blipFill>
        <p:spPr>
          <a:xfrm>
            <a:off x="677334" y="1930400"/>
            <a:ext cx="7818979" cy="2860602"/>
          </a:xfrm>
          <a:prstGeom prst="rect">
            <a:avLst/>
          </a:prstGeom>
          <a:ln>
            <a:solidFill>
              <a:schemeClr val="accent1">
                <a:lumMod val="75000"/>
              </a:schemeClr>
            </a:solidFill>
          </a:ln>
        </p:spPr>
      </p:pic>
    </p:spTree>
    <p:extLst>
      <p:ext uri="{BB962C8B-B14F-4D97-AF65-F5344CB8AC3E}">
        <p14:creationId xmlns:p14="http://schemas.microsoft.com/office/powerpoint/2010/main" val="244739964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Domain B: Risks</a:t>
            </a:r>
          </a:p>
        </p:txBody>
      </p:sp>
      <p:sp>
        <p:nvSpPr>
          <p:cNvPr id="3" name="Text Placeholder 2"/>
          <p:cNvSpPr>
            <a:spLocks noGrp="1"/>
          </p:cNvSpPr>
          <p:nvPr>
            <p:ph type="body" idx="1"/>
          </p:nvPr>
        </p:nvSpPr>
        <p:spPr/>
        <p:txBody>
          <a:bodyPr/>
          <a:lstStyle/>
          <a:p>
            <a:r>
              <a:rPr lang="en-US" dirty="0"/>
              <a:t>Lesson 5</a:t>
            </a:r>
          </a:p>
        </p:txBody>
      </p:sp>
    </p:spTree>
    <p:extLst>
      <p:ext uri="{BB962C8B-B14F-4D97-AF65-F5344CB8AC3E}">
        <p14:creationId xmlns:p14="http://schemas.microsoft.com/office/powerpoint/2010/main" val="7817452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Emergency Service Use</a:t>
            </a:r>
          </a:p>
        </p:txBody>
      </p:sp>
      <p:sp>
        <p:nvSpPr>
          <p:cNvPr id="3" name="Content Placeholder 2"/>
          <p:cNvSpPr>
            <a:spLocks noGrp="1"/>
          </p:cNvSpPr>
          <p:nvPr>
            <p:ph idx="1"/>
          </p:nvPr>
        </p:nvSpPr>
        <p:spPr/>
        <p:txBody>
          <a:bodyPr/>
          <a:lstStyle/>
          <a:p>
            <a:pPr marL="0" indent="0">
              <a:buNone/>
            </a:pPr>
            <a:r>
              <a:rPr lang="en-US" b="1" dirty="0"/>
              <a:t>Question 4 In the past six months, how many times have you…</a:t>
            </a:r>
          </a:p>
          <a:p>
            <a:pPr>
              <a:buFont typeface="Wingdings" panose="05000000000000000000" pitchFamily="2" charset="2"/>
              <a:buChar char="Ø"/>
            </a:pPr>
            <a:r>
              <a:rPr lang="en-US" b="1" dirty="0"/>
              <a:t>Examines the frequency of the respondent’s interaction with various emergency services.</a:t>
            </a:r>
            <a:endParaRPr lang="en-US" dirty="0"/>
          </a:p>
          <a:p>
            <a:pPr>
              <a:buFont typeface="Wingdings" panose="05000000000000000000" pitchFamily="2" charset="2"/>
              <a:buChar char="Ø"/>
            </a:pPr>
            <a:r>
              <a:rPr lang="en-US" b="1" dirty="0"/>
              <a:t>To increase accuracy, you should assist the client’s recall by putting the past 6 months in context. </a:t>
            </a:r>
          </a:p>
          <a:p>
            <a:pPr lvl="1">
              <a:buFont typeface="Wingdings" panose="05000000000000000000" pitchFamily="2" charset="2"/>
              <a:buChar char="Ø"/>
            </a:pPr>
            <a:r>
              <a:rPr lang="en-US" b="1" dirty="0"/>
              <a:t>Count back six months out loud</a:t>
            </a:r>
          </a:p>
          <a:p>
            <a:pPr lvl="1">
              <a:buFont typeface="Wingdings" panose="05000000000000000000" pitchFamily="2" charset="2"/>
              <a:buChar char="Ø"/>
            </a:pPr>
            <a:r>
              <a:rPr lang="en-US" b="1" dirty="0"/>
              <a:t>Include a landmark date when appropriate (Since the 4</a:t>
            </a:r>
            <a:r>
              <a:rPr lang="en-US" b="1" baseline="30000" dirty="0"/>
              <a:t>th</a:t>
            </a:r>
            <a:r>
              <a:rPr lang="en-US" b="1" dirty="0"/>
              <a:t> of July, how many times have you. . .)</a:t>
            </a:r>
            <a:endParaRPr lang="en-US" dirty="0"/>
          </a:p>
        </p:txBody>
      </p:sp>
    </p:spTree>
    <p:extLst>
      <p:ext uri="{BB962C8B-B14F-4D97-AF65-F5344CB8AC3E}">
        <p14:creationId xmlns:p14="http://schemas.microsoft.com/office/powerpoint/2010/main" val="31593189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Emergency Service Use</a:t>
            </a:r>
          </a:p>
        </p:txBody>
      </p:sp>
      <p:sp>
        <p:nvSpPr>
          <p:cNvPr id="3" name="Content Placeholder 2"/>
          <p:cNvSpPr>
            <a:spLocks noGrp="1"/>
          </p:cNvSpPr>
          <p:nvPr>
            <p:ph idx="1"/>
          </p:nvPr>
        </p:nvSpPr>
        <p:spPr/>
        <p:txBody>
          <a:bodyPr>
            <a:normAutofit/>
          </a:bodyPr>
          <a:lstStyle/>
          <a:p>
            <a:pPr marL="0" indent="0">
              <a:buNone/>
            </a:pPr>
            <a:r>
              <a:rPr lang="en-US" b="1" dirty="0"/>
              <a:t>Question 4 In the past six months, how many times have you…</a:t>
            </a:r>
          </a:p>
          <a:p>
            <a:pPr marL="400050" lvl="1" indent="0">
              <a:buNone/>
            </a:pPr>
            <a:r>
              <a:rPr lang="en-US" b="1" dirty="0"/>
              <a:t>a) Received health care at an emergency department/room?</a:t>
            </a:r>
          </a:p>
          <a:p>
            <a:pPr lvl="2">
              <a:buFont typeface="Wingdings" panose="05000000000000000000" pitchFamily="2" charset="2"/>
              <a:buChar char="Ø"/>
            </a:pPr>
            <a:r>
              <a:rPr lang="en-US" b="1" dirty="0"/>
              <a:t>looking for the number of times an individual has engaged with emergency resources for the purposes of health care</a:t>
            </a:r>
          </a:p>
          <a:p>
            <a:pPr lvl="2">
              <a:buFont typeface="Wingdings" panose="05000000000000000000" pitchFamily="2" charset="2"/>
              <a:buChar char="Ø"/>
            </a:pPr>
            <a:r>
              <a:rPr lang="en-US" b="1" dirty="0"/>
              <a:t>Does not include times when an individual goes to the emergency department for purposes other than health care (for example, to warm up on a cold night but does not engage with health care; </a:t>
            </a:r>
          </a:p>
          <a:p>
            <a:pPr marL="400050" lvl="1" indent="0">
              <a:buNone/>
            </a:pPr>
            <a:r>
              <a:rPr lang="en-US" b="1" dirty="0"/>
              <a:t>b) Taken an ambulance to the hospital?</a:t>
            </a:r>
          </a:p>
          <a:p>
            <a:pPr marL="400050" lvl="1" indent="0">
              <a:buNone/>
            </a:pPr>
            <a:r>
              <a:rPr lang="en-US" b="1" dirty="0"/>
              <a:t>c)  Been hospitalized as an inpatient?</a:t>
            </a:r>
          </a:p>
          <a:p>
            <a:pPr marL="400050" lvl="1" indent="0">
              <a:buNone/>
            </a:pPr>
            <a:r>
              <a:rPr lang="en-US" b="1" dirty="0"/>
              <a:t>d)  Used a crisis service, including rape crisis, mental health crisis, domestic violence, distress centers and suicide prevention hotlines?</a:t>
            </a:r>
          </a:p>
          <a:p>
            <a:pPr lvl="2">
              <a:buFont typeface="Wingdings" panose="05000000000000000000" pitchFamily="2" charset="2"/>
              <a:buChar char="Ø"/>
            </a:pPr>
            <a:r>
              <a:rPr lang="en-US" b="1" dirty="0"/>
              <a:t>Can also add “youth runaway hotline,” or “bad date crisis line”</a:t>
            </a:r>
            <a:endParaRPr lang="en-US" dirty="0"/>
          </a:p>
          <a:p>
            <a:pPr marL="0" indent="0">
              <a:buNone/>
            </a:pPr>
            <a:endParaRPr lang="en-US" dirty="0"/>
          </a:p>
        </p:txBody>
      </p:sp>
    </p:spTree>
    <p:extLst>
      <p:ext uri="{BB962C8B-B14F-4D97-AF65-F5344CB8AC3E}">
        <p14:creationId xmlns:p14="http://schemas.microsoft.com/office/powerpoint/2010/main" val="426461021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Emergency Service Use</a:t>
            </a:r>
          </a:p>
        </p:txBody>
      </p:sp>
      <p:sp>
        <p:nvSpPr>
          <p:cNvPr id="3" name="Content Placeholder 2"/>
          <p:cNvSpPr>
            <a:spLocks noGrp="1"/>
          </p:cNvSpPr>
          <p:nvPr>
            <p:ph idx="1"/>
          </p:nvPr>
        </p:nvSpPr>
        <p:spPr/>
        <p:txBody>
          <a:bodyPr>
            <a:normAutofit/>
          </a:bodyPr>
          <a:lstStyle/>
          <a:p>
            <a:pPr marL="0" indent="0">
              <a:buNone/>
            </a:pPr>
            <a:r>
              <a:rPr lang="en-US" b="1" dirty="0"/>
              <a:t>Question 4 In the past six months, how many times have you…</a:t>
            </a:r>
          </a:p>
          <a:p>
            <a:pPr marL="400050" lvl="1" indent="0">
              <a:buNone/>
            </a:pPr>
            <a:r>
              <a:rPr lang="en-US" b="1" dirty="0"/>
              <a:t>e)  Talked to police because you witnessed a crime, were the victim of a crime, or the alleged perpetrator of a crime or because the police told you that you must move along?</a:t>
            </a:r>
          </a:p>
          <a:p>
            <a:pPr marL="1085850" lvl="2">
              <a:buFont typeface="Wingdings" panose="05000000000000000000" pitchFamily="2" charset="2"/>
              <a:buChar char="Ø"/>
            </a:pPr>
            <a:r>
              <a:rPr lang="en-US" b="1" dirty="0"/>
              <a:t>Interaction is for the purposes of law enforcement</a:t>
            </a:r>
            <a:endParaRPr lang="en-US" dirty="0"/>
          </a:p>
          <a:p>
            <a:pPr marL="400050" lvl="1" indent="0">
              <a:buNone/>
            </a:pPr>
            <a:r>
              <a:rPr lang="en-US" b="1" dirty="0"/>
              <a:t>f)  Stayed one or more nights in a holding cell, jail or prison, whether that was a short-term stay like the drunk tank, a longer stay for a more serious offence, or anything in between?</a:t>
            </a:r>
            <a:endParaRPr lang="en-US" dirty="0"/>
          </a:p>
          <a:p>
            <a:pPr marL="400050" lvl="1" indent="0">
              <a:buNone/>
            </a:pPr>
            <a:endParaRPr lang="en-US" dirty="0"/>
          </a:p>
          <a:p>
            <a:pPr marL="0" indent="0">
              <a:buNone/>
            </a:pPr>
            <a:endParaRPr lang="en-US" dirty="0"/>
          </a:p>
        </p:txBody>
      </p:sp>
    </p:spTree>
    <p:extLst>
      <p:ext uri="{BB962C8B-B14F-4D97-AF65-F5344CB8AC3E}">
        <p14:creationId xmlns:p14="http://schemas.microsoft.com/office/powerpoint/2010/main" val="369455723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Risk of Harm</a:t>
            </a:r>
          </a:p>
        </p:txBody>
      </p:sp>
      <p:sp>
        <p:nvSpPr>
          <p:cNvPr id="3" name="Content Placeholder 2"/>
          <p:cNvSpPr>
            <a:spLocks noGrp="1"/>
          </p:cNvSpPr>
          <p:nvPr>
            <p:ph idx="1"/>
          </p:nvPr>
        </p:nvSpPr>
        <p:spPr/>
        <p:txBody>
          <a:bodyPr/>
          <a:lstStyle/>
          <a:p>
            <a:pPr marL="0" indent="0">
              <a:buNone/>
            </a:pPr>
            <a:r>
              <a:rPr lang="en-US" b="1" dirty="0"/>
              <a:t>Question 5: Have you been attacked or beaten up since you’ve become homeless?</a:t>
            </a:r>
            <a:endParaRPr lang="en-US" dirty="0"/>
          </a:p>
          <a:p>
            <a:pPr>
              <a:buFont typeface="Wingdings" panose="05000000000000000000" pitchFamily="2" charset="2"/>
              <a:buChar char="Ø"/>
            </a:pPr>
            <a:r>
              <a:rPr lang="en-US" dirty="0"/>
              <a:t>Covers the entire time they have been homeless, including every instance of homelessness in their lifetime </a:t>
            </a:r>
          </a:p>
          <a:p>
            <a:pPr marL="0" indent="0">
              <a:buNone/>
            </a:pPr>
            <a:r>
              <a:rPr lang="en-US" b="1" dirty="0"/>
              <a:t>Question 6: Have you threatened to or tried to harm yourself or anyone else in the last year?</a:t>
            </a:r>
            <a:endParaRPr lang="en-US" dirty="0"/>
          </a:p>
          <a:p>
            <a:pPr>
              <a:buFont typeface="Wingdings" panose="05000000000000000000" pitchFamily="2" charset="2"/>
              <a:buChar char="Ø"/>
            </a:pPr>
            <a:r>
              <a:rPr lang="en-US" dirty="0"/>
              <a:t>The person does not need to have been homeless at the time of these threats or attempts.</a:t>
            </a:r>
          </a:p>
          <a:p>
            <a:pPr>
              <a:buFont typeface="Wingdings" panose="05000000000000000000" pitchFamily="2" charset="2"/>
              <a:buChar char="Ø"/>
            </a:pPr>
            <a:r>
              <a:rPr lang="en-US" dirty="0"/>
              <a:t>Includes threats in person, on the phone, on social media</a:t>
            </a:r>
          </a:p>
        </p:txBody>
      </p:sp>
    </p:spTree>
    <p:extLst>
      <p:ext uri="{BB962C8B-B14F-4D97-AF65-F5344CB8AC3E}">
        <p14:creationId xmlns:p14="http://schemas.microsoft.com/office/powerpoint/2010/main" val="299919524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Legal Issues</a:t>
            </a:r>
          </a:p>
        </p:txBody>
      </p:sp>
      <p:sp>
        <p:nvSpPr>
          <p:cNvPr id="3" name="Content Placeholder 2"/>
          <p:cNvSpPr>
            <a:spLocks noGrp="1"/>
          </p:cNvSpPr>
          <p:nvPr>
            <p:ph idx="1"/>
          </p:nvPr>
        </p:nvSpPr>
        <p:spPr/>
        <p:txBody>
          <a:bodyPr/>
          <a:lstStyle/>
          <a:p>
            <a:pPr marL="0" indent="0">
              <a:buNone/>
            </a:pPr>
            <a:r>
              <a:rPr lang="en-US" b="1" dirty="0"/>
              <a:t>Question 7: Do you have any legal stuff going on right now that may result in you being locked up, having to pay fines, or that make it more difficult to rent a place?</a:t>
            </a:r>
            <a:endParaRPr lang="en-US" dirty="0"/>
          </a:p>
          <a:p>
            <a:pPr>
              <a:buFont typeface="Wingdings" panose="05000000000000000000" pitchFamily="2" charset="2"/>
              <a:buChar char="Ø"/>
            </a:pPr>
            <a:r>
              <a:rPr lang="en-US" dirty="0"/>
              <a:t>Includes any type of legal matter such as being on a registered offender list, outstanding warrants, moving violations, pending charges, etc.</a:t>
            </a:r>
          </a:p>
          <a:p>
            <a:pPr>
              <a:buFont typeface="Wingdings" panose="05000000000000000000" pitchFamily="2" charset="2"/>
              <a:buChar char="Ø"/>
            </a:pPr>
            <a:r>
              <a:rPr lang="en-US" dirty="0"/>
              <a:t>It must be an issue that can result in either being incarcerated or having to pay a fine for an offence</a:t>
            </a:r>
          </a:p>
        </p:txBody>
      </p:sp>
    </p:spTree>
    <p:extLst>
      <p:ext uri="{BB962C8B-B14F-4D97-AF65-F5344CB8AC3E}">
        <p14:creationId xmlns:p14="http://schemas.microsoft.com/office/powerpoint/2010/main" val="226553173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Exploitation</a:t>
            </a:r>
          </a:p>
        </p:txBody>
      </p:sp>
      <p:sp>
        <p:nvSpPr>
          <p:cNvPr id="3" name="Content Placeholder 2"/>
          <p:cNvSpPr>
            <a:spLocks noGrp="1"/>
          </p:cNvSpPr>
          <p:nvPr>
            <p:ph idx="1"/>
          </p:nvPr>
        </p:nvSpPr>
        <p:spPr/>
        <p:txBody>
          <a:bodyPr/>
          <a:lstStyle/>
          <a:p>
            <a:pPr marL="0" indent="0">
              <a:buNone/>
            </a:pPr>
            <a:r>
              <a:rPr lang="en-US" b="1" dirty="0"/>
              <a:t>Question 8: Does anybody force or trick you to do things that you do not want to do?</a:t>
            </a:r>
            <a:endParaRPr lang="en-US" dirty="0"/>
          </a:p>
          <a:p>
            <a:pPr>
              <a:buFont typeface="Wingdings" panose="05000000000000000000" pitchFamily="2" charset="2"/>
              <a:buChar char="Ø"/>
            </a:pPr>
            <a:r>
              <a:rPr lang="en-US" dirty="0"/>
              <a:t>The use of force may be through physical or emotional means.</a:t>
            </a:r>
          </a:p>
          <a:p>
            <a:pPr marL="0" indent="0">
              <a:buNone/>
            </a:pPr>
            <a:r>
              <a:rPr lang="en-US" b="1" dirty="0"/>
              <a:t>Question 9: Do you ever do things that may be considered to be risky like exchange sex for money, run drugs for someone, have unprotected sex with someone you don’t really know, share a needle, or anything like that?</a:t>
            </a:r>
            <a:endParaRPr lang="en-US" dirty="0"/>
          </a:p>
          <a:p>
            <a:pPr marL="0" indent="0">
              <a:buNone/>
            </a:pPr>
            <a:endParaRPr lang="en-US" dirty="0"/>
          </a:p>
        </p:txBody>
      </p:sp>
    </p:spTree>
    <p:extLst>
      <p:ext uri="{BB962C8B-B14F-4D97-AF65-F5344CB8AC3E}">
        <p14:creationId xmlns:p14="http://schemas.microsoft.com/office/powerpoint/2010/main" val="318823083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dirty="0"/>
              <a:t>Domain C: Socialization and Daily Functions</a:t>
            </a:r>
          </a:p>
        </p:txBody>
      </p:sp>
      <p:sp>
        <p:nvSpPr>
          <p:cNvPr id="3" name="Text Placeholder 2"/>
          <p:cNvSpPr>
            <a:spLocks noGrp="1"/>
          </p:cNvSpPr>
          <p:nvPr>
            <p:ph type="body" idx="1"/>
          </p:nvPr>
        </p:nvSpPr>
        <p:spPr/>
        <p:txBody>
          <a:bodyPr/>
          <a:lstStyle/>
          <a:p>
            <a:r>
              <a:rPr lang="en-US" dirty="0"/>
              <a:t>Lesson 6</a:t>
            </a:r>
          </a:p>
        </p:txBody>
      </p:sp>
    </p:spTree>
    <p:extLst>
      <p:ext uri="{BB962C8B-B14F-4D97-AF65-F5344CB8AC3E}">
        <p14:creationId xmlns:p14="http://schemas.microsoft.com/office/powerpoint/2010/main" val="394629327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Money Management</a:t>
            </a:r>
          </a:p>
        </p:txBody>
      </p:sp>
      <p:sp>
        <p:nvSpPr>
          <p:cNvPr id="3" name="Content Placeholder 2"/>
          <p:cNvSpPr>
            <a:spLocks noGrp="1"/>
          </p:cNvSpPr>
          <p:nvPr>
            <p:ph idx="1"/>
          </p:nvPr>
        </p:nvSpPr>
        <p:spPr/>
        <p:txBody>
          <a:bodyPr/>
          <a:lstStyle/>
          <a:p>
            <a:pPr marL="0" indent="0">
              <a:buNone/>
            </a:pPr>
            <a:r>
              <a:rPr lang="en-US" b="1" dirty="0"/>
              <a:t>Question 10: Is there any person, past landlord, business, bookie, dealer, or government group like the IRS that thinks you owe them money?</a:t>
            </a:r>
          </a:p>
          <a:p>
            <a:pPr>
              <a:buFont typeface="Wingdings" panose="05000000000000000000" pitchFamily="2" charset="2"/>
              <a:buChar char="Ø"/>
            </a:pPr>
            <a:r>
              <a:rPr lang="en-US" dirty="0"/>
              <a:t>This question should not be confused with asking whether the person owes anybody money</a:t>
            </a:r>
          </a:p>
          <a:p>
            <a:pPr marL="0" indent="0">
              <a:buNone/>
            </a:pPr>
            <a:r>
              <a:rPr lang="en-US" b="1" dirty="0"/>
              <a:t>Question 11: Do you get any money from the government, a pension, an inheritance, working under the table, or a regular job, or anything like that?</a:t>
            </a:r>
          </a:p>
          <a:p>
            <a:pPr>
              <a:buFont typeface="Wingdings" panose="05000000000000000000" pitchFamily="2" charset="2"/>
              <a:buChar char="Ø"/>
            </a:pPr>
            <a:r>
              <a:rPr lang="en-US" dirty="0"/>
              <a:t>Put the emphasis on how you ask “or anything like that?” so as to be clear that you are not looking for specifics of how they get money</a:t>
            </a:r>
          </a:p>
        </p:txBody>
      </p:sp>
    </p:spTree>
    <p:extLst>
      <p:ext uri="{BB962C8B-B14F-4D97-AF65-F5344CB8AC3E}">
        <p14:creationId xmlns:p14="http://schemas.microsoft.com/office/powerpoint/2010/main" val="275611635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Meaningful Daily Activity</a:t>
            </a:r>
          </a:p>
        </p:txBody>
      </p:sp>
      <p:sp>
        <p:nvSpPr>
          <p:cNvPr id="3" name="Content Placeholder 2"/>
          <p:cNvSpPr>
            <a:spLocks noGrp="1"/>
          </p:cNvSpPr>
          <p:nvPr>
            <p:ph idx="1"/>
          </p:nvPr>
        </p:nvSpPr>
        <p:spPr/>
        <p:txBody>
          <a:bodyPr/>
          <a:lstStyle/>
          <a:p>
            <a:pPr marL="0" indent="0">
              <a:buNone/>
            </a:pPr>
            <a:r>
              <a:rPr lang="en-US" b="1" i="1" dirty="0"/>
              <a:t>Question 12: Do you have planned activities other than just surviving that make you feel happy and fulfilled?</a:t>
            </a:r>
          </a:p>
          <a:p>
            <a:pPr>
              <a:buFont typeface="Wingdings" panose="05000000000000000000" pitchFamily="2" charset="2"/>
              <a:buChar char="Ø"/>
            </a:pPr>
            <a:r>
              <a:rPr lang="en-US" dirty="0"/>
              <a:t>Activities that they choose</a:t>
            </a:r>
          </a:p>
          <a:p>
            <a:pPr>
              <a:buFont typeface="Wingdings" panose="05000000000000000000" pitchFamily="2" charset="2"/>
              <a:buChar char="Ø"/>
            </a:pPr>
            <a:r>
              <a:rPr lang="en-US" dirty="0"/>
              <a:t>Provide personal satisfaction </a:t>
            </a:r>
          </a:p>
          <a:p>
            <a:pPr>
              <a:buFont typeface="Wingdings" panose="05000000000000000000" pitchFamily="2" charset="2"/>
              <a:buChar char="Ø"/>
            </a:pPr>
            <a:r>
              <a:rPr lang="en-US" dirty="0"/>
              <a:t>A sense of intellectual, emotional, social, physical or spiritual fulfilment</a:t>
            </a:r>
          </a:p>
        </p:txBody>
      </p:sp>
    </p:spTree>
    <p:extLst>
      <p:ext uri="{BB962C8B-B14F-4D97-AF65-F5344CB8AC3E}">
        <p14:creationId xmlns:p14="http://schemas.microsoft.com/office/powerpoint/2010/main" val="22107882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VI-SPDAT v2.0 Training</a:t>
            </a:r>
          </a:p>
        </p:txBody>
      </p:sp>
      <p:sp>
        <p:nvSpPr>
          <p:cNvPr id="3" name="Content Placeholder 2"/>
          <p:cNvSpPr>
            <a:spLocks noGrp="1"/>
          </p:cNvSpPr>
          <p:nvPr>
            <p:ph type="body" idx="1"/>
          </p:nvPr>
        </p:nvSpPr>
        <p:spPr/>
        <p:txBody>
          <a:bodyPr/>
          <a:lstStyle/>
          <a:p>
            <a:r>
              <a:rPr lang="en-US" dirty="0">
                <a:hlinkClick r:id="rId2"/>
              </a:rPr>
              <a:t>http://www.orgcode.com/course/vi-spdat-v2-training/</a:t>
            </a:r>
            <a:endParaRPr lang="en-US" dirty="0"/>
          </a:p>
          <a:p>
            <a:endParaRPr lang="en-US" dirty="0"/>
          </a:p>
        </p:txBody>
      </p:sp>
    </p:spTree>
    <p:extLst>
      <p:ext uri="{BB962C8B-B14F-4D97-AF65-F5344CB8AC3E}">
        <p14:creationId xmlns:p14="http://schemas.microsoft.com/office/powerpoint/2010/main" val="194292614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Self Care</a:t>
            </a:r>
          </a:p>
        </p:txBody>
      </p:sp>
      <p:sp>
        <p:nvSpPr>
          <p:cNvPr id="3" name="Content Placeholder 2"/>
          <p:cNvSpPr>
            <a:spLocks noGrp="1"/>
          </p:cNvSpPr>
          <p:nvPr>
            <p:ph idx="1"/>
          </p:nvPr>
        </p:nvSpPr>
        <p:spPr/>
        <p:txBody>
          <a:bodyPr/>
          <a:lstStyle/>
          <a:p>
            <a:pPr marL="0" indent="0">
              <a:buNone/>
            </a:pPr>
            <a:r>
              <a:rPr lang="en-US" b="1" i="1" dirty="0"/>
              <a:t>Question 13: Are you able to take care of basic needs like bathing, changing clothes, using a restroom, getting food and clean water and other things like that?</a:t>
            </a:r>
          </a:p>
          <a:p>
            <a:pPr>
              <a:buFont typeface="Wingdings" panose="05000000000000000000" pitchFamily="2" charset="2"/>
              <a:buChar char="Ø"/>
            </a:pPr>
            <a:r>
              <a:rPr lang="en-US" dirty="0"/>
              <a:t>Does the respondent have both access to and the ability to take care of basic needs, including personal hygiene</a:t>
            </a:r>
          </a:p>
          <a:p>
            <a:pPr>
              <a:buFont typeface="Wingdings" panose="05000000000000000000" pitchFamily="2" charset="2"/>
              <a:buChar char="Ø"/>
            </a:pPr>
            <a:r>
              <a:rPr lang="en-US" dirty="0"/>
              <a:t>Remember that this is self-report</a:t>
            </a:r>
          </a:p>
          <a:p>
            <a:pPr lvl="1">
              <a:buFont typeface="Wingdings" panose="05000000000000000000" pitchFamily="2" charset="2"/>
              <a:buChar char="Ø"/>
            </a:pPr>
            <a:r>
              <a:rPr lang="en-US" dirty="0"/>
              <a:t>Even if the person appears as if they have not bathed, if they say “Yes,” that is what you mark</a:t>
            </a:r>
          </a:p>
        </p:txBody>
      </p:sp>
    </p:spTree>
    <p:extLst>
      <p:ext uri="{BB962C8B-B14F-4D97-AF65-F5344CB8AC3E}">
        <p14:creationId xmlns:p14="http://schemas.microsoft.com/office/powerpoint/2010/main" val="113666425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Social Relationships</a:t>
            </a:r>
          </a:p>
        </p:txBody>
      </p:sp>
      <p:sp>
        <p:nvSpPr>
          <p:cNvPr id="3" name="Content Placeholder 2"/>
          <p:cNvSpPr>
            <a:spLocks noGrp="1"/>
          </p:cNvSpPr>
          <p:nvPr>
            <p:ph idx="1"/>
          </p:nvPr>
        </p:nvSpPr>
        <p:spPr/>
        <p:txBody>
          <a:bodyPr/>
          <a:lstStyle/>
          <a:p>
            <a:pPr marL="0" indent="0">
              <a:buNone/>
            </a:pPr>
            <a:r>
              <a:rPr lang="en-US" b="1" i="1" dirty="0"/>
              <a:t>Question 14: Is your current homelessness in any way because of a relationship that broke down, an unhealthy or abusive relationship, or because friends or family caused you to become evicted?</a:t>
            </a:r>
          </a:p>
          <a:p>
            <a:pPr>
              <a:buFont typeface="Wingdings" panose="05000000000000000000" pitchFamily="2" charset="2"/>
              <a:buChar char="Ø"/>
            </a:pPr>
            <a:r>
              <a:rPr lang="en-US" dirty="0"/>
              <a:t>Has this person had relationships that may have some negative consequences for his or her housing stability?</a:t>
            </a:r>
          </a:p>
          <a:p>
            <a:pPr>
              <a:buFont typeface="Wingdings" panose="05000000000000000000" pitchFamily="2" charset="2"/>
              <a:buChar char="Ø"/>
            </a:pPr>
            <a:r>
              <a:rPr lang="en-US" dirty="0"/>
              <a:t>The respondent may feel the need to elaborate – gently remind them that you only need a yes or no answer</a:t>
            </a:r>
          </a:p>
        </p:txBody>
      </p:sp>
    </p:spTree>
    <p:extLst>
      <p:ext uri="{BB962C8B-B14F-4D97-AF65-F5344CB8AC3E}">
        <p14:creationId xmlns:p14="http://schemas.microsoft.com/office/powerpoint/2010/main" val="232173710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Domain D: Wellness</a:t>
            </a:r>
          </a:p>
        </p:txBody>
      </p:sp>
      <p:sp>
        <p:nvSpPr>
          <p:cNvPr id="3" name="Text Placeholder 2"/>
          <p:cNvSpPr>
            <a:spLocks noGrp="1"/>
          </p:cNvSpPr>
          <p:nvPr>
            <p:ph type="body" idx="1"/>
          </p:nvPr>
        </p:nvSpPr>
        <p:spPr/>
        <p:txBody>
          <a:bodyPr/>
          <a:lstStyle/>
          <a:p>
            <a:r>
              <a:rPr lang="en-US" dirty="0"/>
              <a:t>Lesson 7</a:t>
            </a:r>
          </a:p>
        </p:txBody>
      </p:sp>
    </p:spTree>
    <p:extLst>
      <p:ext uri="{BB962C8B-B14F-4D97-AF65-F5344CB8AC3E}">
        <p14:creationId xmlns:p14="http://schemas.microsoft.com/office/powerpoint/2010/main" val="74129149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Physical Health</a:t>
            </a:r>
          </a:p>
        </p:txBody>
      </p:sp>
      <p:sp>
        <p:nvSpPr>
          <p:cNvPr id="3" name="Content Placeholder 2"/>
          <p:cNvSpPr>
            <a:spLocks noGrp="1"/>
          </p:cNvSpPr>
          <p:nvPr>
            <p:ph idx="1"/>
          </p:nvPr>
        </p:nvSpPr>
        <p:spPr/>
        <p:txBody>
          <a:bodyPr/>
          <a:lstStyle/>
          <a:p>
            <a:pPr marL="0" indent="0">
              <a:buNone/>
            </a:pPr>
            <a:r>
              <a:rPr lang="en-US" b="1" i="1" dirty="0"/>
              <a:t>Question 15: Have you ever had to leave an apartment, shelter program, or other place you were staying because of your physical health?</a:t>
            </a:r>
          </a:p>
          <a:p>
            <a:pPr>
              <a:buFont typeface="Wingdings" panose="05000000000000000000" pitchFamily="2" charset="2"/>
              <a:buChar char="Ø"/>
            </a:pPr>
            <a:r>
              <a:rPr lang="en-US" dirty="0"/>
              <a:t>It does not matter whether the reason was official or unofficial</a:t>
            </a:r>
          </a:p>
          <a:p>
            <a:pPr>
              <a:buFont typeface="Wingdings" panose="05000000000000000000" pitchFamily="2" charset="2"/>
              <a:buChar char="Ø"/>
            </a:pPr>
            <a:r>
              <a:rPr lang="en-US" dirty="0"/>
              <a:t>Does the respondent feels that his/her physical health was the reason for having to leave?</a:t>
            </a:r>
          </a:p>
          <a:p>
            <a:pPr marL="0" indent="0">
              <a:buNone/>
            </a:pPr>
            <a:r>
              <a:rPr lang="en-US" b="1" i="1" dirty="0"/>
              <a:t>Question 16: Do you have any chronic health issues with your liver, kidneys, stomach, lungs or heart?</a:t>
            </a:r>
          </a:p>
          <a:p>
            <a:pPr marL="0" indent="0">
              <a:buNone/>
            </a:pPr>
            <a:r>
              <a:rPr lang="en-US" dirty="0"/>
              <a:t>This questions assesses in part, risk of heightened mortality while homeless due to serious physical health issues</a:t>
            </a:r>
          </a:p>
        </p:txBody>
      </p:sp>
    </p:spTree>
    <p:extLst>
      <p:ext uri="{BB962C8B-B14F-4D97-AF65-F5344CB8AC3E}">
        <p14:creationId xmlns:p14="http://schemas.microsoft.com/office/powerpoint/2010/main" val="253720664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Physical Health</a:t>
            </a:r>
          </a:p>
        </p:txBody>
      </p:sp>
      <p:sp>
        <p:nvSpPr>
          <p:cNvPr id="3" name="Content Placeholder 2"/>
          <p:cNvSpPr>
            <a:spLocks noGrp="1"/>
          </p:cNvSpPr>
          <p:nvPr>
            <p:ph idx="1"/>
          </p:nvPr>
        </p:nvSpPr>
        <p:spPr/>
        <p:txBody>
          <a:bodyPr/>
          <a:lstStyle/>
          <a:p>
            <a:pPr marL="0" indent="0">
              <a:buNone/>
            </a:pPr>
            <a:r>
              <a:rPr lang="en-US" b="1" i="1" dirty="0"/>
              <a:t>Question 17: If there was space available in a program that specifically assists people that live with HIV or AIDS, would that be of interest to you?</a:t>
            </a:r>
          </a:p>
          <a:p>
            <a:pPr>
              <a:buFont typeface="Wingdings" panose="05000000000000000000" pitchFamily="2" charset="2"/>
              <a:buChar char="Ø"/>
            </a:pPr>
            <a:r>
              <a:rPr lang="en-US" dirty="0"/>
              <a:t>This question is NOT asking if the person has HIV or AIDS</a:t>
            </a:r>
          </a:p>
          <a:p>
            <a:pPr>
              <a:buFont typeface="Wingdings" panose="05000000000000000000" pitchFamily="2" charset="2"/>
              <a:buChar char="Ø"/>
            </a:pPr>
            <a:r>
              <a:rPr lang="en-US" dirty="0"/>
              <a:t>It is assessing whether, if they live with HIV/AIDS, they are interested in receiving programs or services for that health issue.</a:t>
            </a:r>
          </a:p>
          <a:p>
            <a:pPr>
              <a:buFont typeface="Wingdings" panose="05000000000000000000" pitchFamily="2" charset="2"/>
              <a:buChar char="Ø"/>
            </a:pPr>
            <a:r>
              <a:rPr lang="en-US" dirty="0"/>
              <a:t>This question is often a source of confusion for clients and may need clarification</a:t>
            </a:r>
          </a:p>
        </p:txBody>
      </p:sp>
    </p:spTree>
    <p:extLst>
      <p:ext uri="{BB962C8B-B14F-4D97-AF65-F5344CB8AC3E}">
        <p14:creationId xmlns:p14="http://schemas.microsoft.com/office/powerpoint/2010/main" val="175701356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Physical Health</a:t>
            </a:r>
          </a:p>
        </p:txBody>
      </p:sp>
      <p:sp>
        <p:nvSpPr>
          <p:cNvPr id="3" name="Content Placeholder 2"/>
          <p:cNvSpPr>
            <a:spLocks noGrp="1"/>
          </p:cNvSpPr>
          <p:nvPr>
            <p:ph idx="1"/>
          </p:nvPr>
        </p:nvSpPr>
        <p:spPr/>
        <p:txBody>
          <a:bodyPr/>
          <a:lstStyle/>
          <a:p>
            <a:pPr marL="0" indent="0">
              <a:buNone/>
            </a:pPr>
            <a:r>
              <a:rPr lang="en-US" b="1" i="1" dirty="0"/>
              <a:t>Question 18: Do you have any physical disabilities that would limit the type of housing you could access, or would make it hard to live independently because you’d need help?</a:t>
            </a:r>
          </a:p>
          <a:p>
            <a:pPr>
              <a:buFont typeface="Wingdings" panose="05000000000000000000" pitchFamily="2" charset="2"/>
              <a:buChar char="Ø"/>
            </a:pPr>
            <a:r>
              <a:rPr lang="en-US" dirty="0"/>
              <a:t>NOT asking whether the person has a physical disability</a:t>
            </a:r>
          </a:p>
          <a:p>
            <a:pPr>
              <a:buFont typeface="Wingdings" panose="05000000000000000000" pitchFamily="2" charset="2"/>
              <a:buChar char="Ø"/>
            </a:pPr>
            <a:r>
              <a:rPr lang="en-US" dirty="0"/>
              <a:t>It is asking if the disability would impact housing stability or their ability to find and maintain housing</a:t>
            </a:r>
          </a:p>
          <a:p>
            <a:pPr marL="0" indent="0">
              <a:buNone/>
            </a:pPr>
            <a:r>
              <a:rPr lang="en-US" b="1" dirty="0"/>
              <a:t>Question 19: When you are sick or not feeling feel, do you avoid getting help?</a:t>
            </a:r>
          </a:p>
          <a:p>
            <a:pPr>
              <a:buFont typeface="Wingdings" panose="05000000000000000000" pitchFamily="2" charset="2"/>
              <a:buChar char="Ø"/>
            </a:pPr>
            <a:r>
              <a:rPr lang="en-US" dirty="0"/>
              <a:t>When a health issue arises, it is typically addressed or ignored for any reason?</a:t>
            </a:r>
          </a:p>
          <a:p>
            <a:pPr>
              <a:buFont typeface="Wingdings" panose="05000000000000000000" pitchFamily="2" charset="2"/>
              <a:buChar char="Ø"/>
            </a:pPr>
            <a:r>
              <a:rPr lang="en-US" dirty="0"/>
              <a:t>Some people may want to seek medical attention but are unable to do so for various reasons including financial or lack of insurance</a:t>
            </a:r>
          </a:p>
          <a:p>
            <a:pPr>
              <a:buFont typeface="Wingdings" panose="05000000000000000000" pitchFamily="2" charset="2"/>
              <a:buChar char="Ø"/>
            </a:pPr>
            <a:r>
              <a:rPr lang="en-US" dirty="0"/>
              <a:t>This is considered avoiding getting help</a:t>
            </a:r>
            <a:endParaRPr lang="en-US" b="1" i="1" dirty="0"/>
          </a:p>
        </p:txBody>
      </p:sp>
    </p:spTree>
    <p:extLst>
      <p:ext uri="{BB962C8B-B14F-4D97-AF65-F5344CB8AC3E}">
        <p14:creationId xmlns:p14="http://schemas.microsoft.com/office/powerpoint/2010/main" val="172679917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Physical Health</a:t>
            </a:r>
          </a:p>
        </p:txBody>
      </p:sp>
      <p:sp>
        <p:nvSpPr>
          <p:cNvPr id="3" name="Content Placeholder 2"/>
          <p:cNvSpPr>
            <a:spLocks noGrp="1"/>
          </p:cNvSpPr>
          <p:nvPr>
            <p:ph idx="1"/>
          </p:nvPr>
        </p:nvSpPr>
        <p:spPr/>
        <p:txBody>
          <a:bodyPr/>
          <a:lstStyle/>
          <a:p>
            <a:pPr marL="0" indent="0">
              <a:buNone/>
            </a:pPr>
            <a:r>
              <a:rPr lang="en-US" b="1" dirty="0"/>
              <a:t>Question 20: For female respondents only: Are you currently pregnant?</a:t>
            </a:r>
          </a:p>
          <a:p>
            <a:pPr>
              <a:buFont typeface="Wingdings" panose="05000000000000000000" pitchFamily="2" charset="2"/>
              <a:buChar char="Ø"/>
            </a:pPr>
            <a:r>
              <a:rPr lang="en-US" dirty="0"/>
              <a:t>This question should be asked if the respondent is female (or identifies as female), regardless of the age of the female.  </a:t>
            </a:r>
          </a:p>
          <a:p>
            <a:pPr lvl="1">
              <a:buFont typeface="Wingdings" panose="05000000000000000000" pitchFamily="2" charset="2"/>
              <a:buChar char="Ø"/>
            </a:pPr>
            <a:r>
              <a:rPr lang="en-US" dirty="0"/>
              <a:t>Reduces surveyor bias</a:t>
            </a:r>
          </a:p>
          <a:p>
            <a:pPr marL="457200" lvl="1" indent="0">
              <a:buNone/>
            </a:pPr>
            <a:endParaRPr lang="en-US" dirty="0"/>
          </a:p>
          <a:p>
            <a:pPr marL="457200" lvl="1" indent="0">
              <a:buNone/>
            </a:pPr>
            <a:r>
              <a:rPr lang="en-US" b="1" dirty="0"/>
              <a:t>NOTE: The VI-F-SPDAT does not ask this question, because it has already been asked earlier.</a:t>
            </a:r>
          </a:p>
        </p:txBody>
      </p:sp>
    </p:spTree>
    <p:extLst>
      <p:ext uri="{BB962C8B-B14F-4D97-AF65-F5344CB8AC3E}">
        <p14:creationId xmlns:p14="http://schemas.microsoft.com/office/powerpoint/2010/main" val="80664690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Substance Use</a:t>
            </a:r>
          </a:p>
        </p:txBody>
      </p:sp>
      <p:sp>
        <p:nvSpPr>
          <p:cNvPr id="3" name="Content Placeholder 2"/>
          <p:cNvSpPr>
            <a:spLocks noGrp="1"/>
          </p:cNvSpPr>
          <p:nvPr>
            <p:ph idx="1"/>
          </p:nvPr>
        </p:nvSpPr>
        <p:spPr/>
        <p:txBody>
          <a:bodyPr>
            <a:normAutofit lnSpcReduction="10000"/>
          </a:bodyPr>
          <a:lstStyle/>
          <a:p>
            <a:pPr marL="0" indent="0">
              <a:buNone/>
            </a:pPr>
            <a:r>
              <a:rPr lang="en-US" b="1" i="1" dirty="0"/>
              <a:t>Question 21: Has your drinking or drug use led you to being kicked out of an apartment or program where you were staying in the past?</a:t>
            </a:r>
          </a:p>
          <a:p>
            <a:pPr>
              <a:buFont typeface="Wingdings" panose="05000000000000000000" pitchFamily="2" charset="2"/>
              <a:buChar char="Ø"/>
            </a:pPr>
            <a:r>
              <a:rPr lang="en-US" dirty="0"/>
              <a:t>Has this happened at any point in her/his lifetime?</a:t>
            </a:r>
          </a:p>
          <a:p>
            <a:pPr>
              <a:buFont typeface="Wingdings" panose="05000000000000000000" pitchFamily="2" charset="2"/>
              <a:buChar char="Ø"/>
            </a:pPr>
            <a:r>
              <a:rPr lang="en-US" dirty="0"/>
              <a:t>Focuses on the impact of substance use on housing stability. </a:t>
            </a:r>
          </a:p>
          <a:p>
            <a:pPr>
              <a:buFont typeface="Wingdings" panose="05000000000000000000" pitchFamily="2" charset="2"/>
              <a:buChar char="Ø"/>
            </a:pPr>
            <a:r>
              <a:rPr lang="en-US" dirty="0"/>
              <a:t>Does the respondent believe that they lost their housing </a:t>
            </a:r>
            <a:r>
              <a:rPr lang="en-US" i="1" dirty="0"/>
              <a:t>because of</a:t>
            </a:r>
            <a:r>
              <a:rPr lang="en-US" dirty="0"/>
              <a:t> their drinking or drug use</a:t>
            </a:r>
          </a:p>
          <a:p>
            <a:pPr marL="0" indent="0">
              <a:buNone/>
            </a:pPr>
            <a:r>
              <a:rPr lang="en-US" b="1" i="1" dirty="0"/>
              <a:t>Question 22: Will drinking or drug use make it difficult for you to stay housed or afford your housing?</a:t>
            </a:r>
          </a:p>
          <a:p>
            <a:pPr>
              <a:buFont typeface="Wingdings" panose="05000000000000000000" pitchFamily="2" charset="2"/>
              <a:buChar char="Ø"/>
            </a:pPr>
            <a:r>
              <a:rPr lang="en-US" dirty="0"/>
              <a:t>Does the respondent believe their future housing stability will be negatively impacted by their drinking or drug use?</a:t>
            </a:r>
            <a:endParaRPr lang="en-US" b="1" dirty="0"/>
          </a:p>
          <a:p>
            <a:pPr marL="0" indent="0">
              <a:buNone/>
            </a:pPr>
            <a:r>
              <a:rPr lang="en-US" b="1" dirty="0"/>
              <a:t>Reminder: </a:t>
            </a:r>
            <a:r>
              <a:rPr lang="en-US" dirty="0"/>
              <a:t>you cannot use your knowledge of the respondent, or your organization’s knowledge of the respondent to answer these questions</a:t>
            </a:r>
          </a:p>
        </p:txBody>
      </p:sp>
    </p:spTree>
    <p:extLst>
      <p:ext uri="{BB962C8B-B14F-4D97-AF65-F5344CB8AC3E}">
        <p14:creationId xmlns:p14="http://schemas.microsoft.com/office/powerpoint/2010/main" val="184560414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Mental Health</a:t>
            </a:r>
          </a:p>
        </p:txBody>
      </p:sp>
      <p:sp>
        <p:nvSpPr>
          <p:cNvPr id="3" name="Content Placeholder 2"/>
          <p:cNvSpPr>
            <a:spLocks noGrp="1"/>
          </p:cNvSpPr>
          <p:nvPr>
            <p:ph idx="1"/>
          </p:nvPr>
        </p:nvSpPr>
        <p:spPr/>
        <p:txBody>
          <a:bodyPr/>
          <a:lstStyle/>
          <a:p>
            <a:pPr marL="0" indent="0">
              <a:buNone/>
            </a:pPr>
            <a:r>
              <a:rPr lang="en-US" b="1" i="1" dirty="0"/>
              <a:t>Question 23: Have you ever had trouble maintaining your housing, or been kicked out of an apartment, shelter program or other place you were staying, because of:</a:t>
            </a:r>
          </a:p>
          <a:p>
            <a:pPr>
              <a:buAutoNum type="alphaLcParenR"/>
            </a:pPr>
            <a:r>
              <a:rPr lang="en-US" b="1" dirty="0"/>
              <a:t>A mental health issue or concern?</a:t>
            </a:r>
          </a:p>
          <a:p>
            <a:pPr lvl="1">
              <a:buFont typeface="Wingdings" panose="05000000000000000000" pitchFamily="2" charset="2"/>
              <a:buChar char="Ø"/>
            </a:pPr>
            <a:r>
              <a:rPr lang="en-US" dirty="0"/>
              <a:t>Does not need to be a diagnosed or even diagnosable mental health issue</a:t>
            </a:r>
            <a:endParaRPr lang="en-US" b="1" dirty="0"/>
          </a:p>
          <a:p>
            <a:pPr>
              <a:buFont typeface="Wingdings 3" charset="2"/>
              <a:buAutoNum type="alphaLcParenR"/>
            </a:pPr>
            <a:r>
              <a:rPr lang="en-US" b="1" i="1" dirty="0"/>
              <a:t>A past head injury?</a:t>
            </a:r>
          </a:p>
          <a:p>
            <a:pPr lvl="1">
              <a:buFont typeface="Wingdings" panose="05000000000000000000" pitchFamily="2" charset="2"/>
              <a:buChar char="Ø"/>
            </a:pPr>
            <a:r>
              <a:rPr lang="en-US" dirty="0"/>
              <a:t>Includes both acquired and organic brain injuries regardless of how the harm occurred</a:t>
            </a:r>
            <a:endParaRPr lang="en-US" b="1" i="1" dirty="0"/>
          </a:p>
          <a:p>
            <a:pPr>
              <a:buFont typeface="Wingdings 3" charset="2"/>
              <a:buAutoNum type="alphaLcParenR"/>
            </a:pPr>
            <a:r>
              <a:rPr lang="en-US" b="1" i="1" dirty="0"/>
              <a:t>A learning disability, developmental disability, or other impairment?</a:t>
            </a:r>
          </a:p>
          <a:p>
            <a:pPr lvl="1">
              <a:buFont typeface="Wingdings" panose="05000000000000000000" pitchFamily="2" charset="2"/>
              <a:buChar char="Ø"/>
            </a:pPr>
            <a:r>
              <a:rPr lang="en-US" b="1" i="1" dirty="0"/>
              <a:t>Does </a:t>
            </a:r>
            <a:r>
              <a:rPr lang="en-US" dirty="0"/>
              <a:t>the respondent believe that their disability or impairment has in some way resulted in a loss of housing</a:t>
            </a:r>
            <a:endParaRPr lang="en-US" b="1" i="1" dirty="0"/>
          </a:p>
          <a:p>
            <a:pPr>
              <a:buAutoNum type="alphaLcParenR"/>
            </a:pPr>
            <a:endParaRPr lang="en-US" dirty="0"/>
          </a:p>
        </p:txBody>
      </p:sp>
    </p:spTree>
    <p:extLst>
      <p:ext uri="{BB962C8B-B14F-4D97-AF65-F5344CB8AC3E}">
        <p14:creationId xmlns:p14="http://schemas.microsoft.com/office/powerpoint/2010/main" val="16057101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Mental Health</a:t>
            </a:r>
          </a:p>
        </p:txBody>
      </p:sp>
      <p:sp>
        <p:nvSpPr>
          <p:cNvPr id="3" name="Content Placeholder 2"/>
          <p:cNvSpPr>
            <a:spLocks noGrp="1"/>
          </p:cNvSpPr>
          <p:nvPr>
            <p:ph idx="1"/>
          </p:nvPr>
        </p:nvSpPr>
        <p:spPr/>
        <p:txBody>
          <a:bodyPr/>
          <a:lstStyle/>
          <a:p>
            <a:pPr marL="0" indent="0">
              <a:buNone/>
            </a:pPr>
            <a:r>
              <a:rPr lang="en-US" b="1" i="1" dirty="0"/>
              <a:t>Question 24: Do you have any mental health or brain issues that would make it hard for you to live independently because you’d need help.</a:t>
            </a:r>
          </a:p>
          <a:p>
            <a:pPr>
              <a:buFont typeface="Wingdings" panose="05000000000000000000" pitchFamily="2" charset="2"/>
              <a:buChar char="Ø"/>
            </a:pPr>
            <a:r>
              <a:rPr lang="en-US" dirty="0"/>
              <a:t>Does the respondent believe their future housing stability will be negatively impacted by their mental well-being?</a:t>
            </a:r>
          </a:p>
          <a:p>
            <a:pPr marL="0" indent="0">
              <a:buNone/>
            </a:pPr>
            <a:endParaRPr lang="en-US" dirty="0"/>
          </a:p>
        </p:txBody>
      </p:sp>
    </p:spTree>
    <p:extLst>
      <p:ext uri="{BB962C8B-B14F-4D97-AF65-F5344CB8AC3E}">
        <p14:creationId xmlns:p14="http://schemas.microsoft.com/office/powerpoint/2010/main" val="838092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9135" y="2160590"/>
            <a:ext cx="9360129" cy="2876924"/>
          </a:xfrm>
        </p:spPr>
        <p:txBody>
          <a:bodyPr>
            <a:normAutofit/>
          </a:bodyPr>
          <a:lstStyle/>
          <a:p>
            <a:pPr marL="0" indent="0" algn="ctr">
              <a:buNone/>
            </a:pPr>
            <a:r>
              <a:rPr lang="en-US" sz="3000" dirty="0">
                <a:solidFill>
                  <a:schemeClr val="accent2"/>
                </a:solidFill>
              </a:rPr>
              <a:t>The following information belongs to </a:t>
            </a:r>
          </a:p>
          <a:p>
            <a:pPr marL="0" indent="0" algn="ctr">
              <a:buNone/>
            </a:pPr>
            <a:r>
              <a:rPr lang="en-US" sz="3000" dirty="0" err="1">
                <a:solidFill>
                  <a:schemeClr val="accent2"/>
                </a:solidFill>
              </a:rPr>
              <a:t>OrgCode</a:t>
            </a:r>
            <a:r>
              <a:rPr lang="en-US" sz="3000" dirty="0">
                <a:solidFill>
                  <a:schemeClr val="accent2"/>
                </a:solidFill>
              </a:rPr>
              <a:t> Consulting, Inc. </a:t>
            </a:r>
          </a:p>
          <a:p>
            <a:pPr marL="0" indent="0" algn="ctr">
              <a:buNone/>
            </a:pPr>
            <a:r>
              <a:rPr lang="en-US" sz="3000" dirty="0">
                <a:solidFill>
                  <a:schemeClr val="accent2"/>
                </a:solidFill>
              </a:rPr>
              <a:t>It can be found on </a:t>
            </a:r>
            <a:r>
              <a:rPr lang="en-US" sz="3000" dirty="0" err="1">
                <a:solidFill>
                  <a:schemeClr val="accent2"/>
                </a:solidFill>
              </a:rPr>
              <a:t>OrgCode</a:t>
            </a:r>
            <a:r>
              <a:rPr lang="en-US" sz="3000" dirty="0">
                <a:solidFill>
                  <a:schemeClr val="accent2"/>
                </a:solidFill>
              </a:rPr>
              <a:t> Consulting’s website at:</a:t>
            </a:r>
          </a:p>
          <a:p>
            <a:pPr marL="0" indent="0" algn="ctr">
              <a:buNone/>
            </a:pPr>
            <a:r>
              <a:rPr lang="en-US" sz="3200" dirty="0">
                <a:solidFill>
                  <a:schemeClr val="accent2"/>
                </a:solidFill>
              </a:rPr>
              <a:t> www.orgcode.com</a:t>
            </a:r>
          </a:p>
        </p:txBody>
      </p:sp>
    </p:spTree>
    <p:extLst>
      <p:ext uri="{BB962C8B-B14F-4D97-AF65-F5344CB8AC3E}">
        <p14:creationId xmlns:p14="http://schemas.microsoft.com/office/powerpoint/2010/main" val="150222531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Tri-Morbidity</a:t>
            </a:r>
          </a:p>
        </p:txBody>
      </p:sp>
      <p:sp>
        <p:nvSpPr>
          <p:cNvPr id="3" name="Content Placeholder 2"/>
          <p:cNvSpPr>
            <a:spLocks noGrp="1"/>
          </p:cNvSpPr>
          <p:nvPr>
            <p:ph idx="1"/>
          </p:nvPr>
        </p:nvSpPr>
        <p:spPr/>
        <p:txBody>
          <a:bodyPr/>
          <a:lstStyle/>
          <a:p>
            <a:r>
              <a:rPr lang="en-US" dirty="0"/>
              <a:t>Occurs when the person has a physical health issue, mental health issue and substance use issue at the same time</a:t>
            </a:r>
          </a:p>
          <a:p>
            <a:r>
              <a:rPr lang="en-US" dirty="0"/>
              <a:t>This is auto-calculated in Service Point</a:t>
            </a:r>
          </a:p>
          <a:p>
            <a:r>
              <a:rPr lang="en-US" dirty="0"/>
              <a:t>If you are doing the VI-SPDAT on paper, you will need to search for a “1” Score for Physical Health, a “1” Score in Mental Health, and a “1” Score in Substance Use.” </a:t>
            </a:r>
          </a:p>
          <a:p>
            <a:r>
              <a:rPr lang="en-US" dirty="0"/>
              <a:t>If these conditions are met, the person receives a score of 1 for Tri-Morbidity.</a:t>
            </a:r>
          </a:p>
        </p:txBody>
      </p:sp>
    </p:spTree>
    <p:extLst>
      <p:ext uri="{BB962C8B-B14F-4D97-AF65-F5344CB8AC3E}">
        <p14:creationId xmlns:p14="http://schemas.microsoft.com/office/powerpoint/2010/main" val="132413140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Medications</a:t>
            </a:r>
          </a:p>
        </p:txBody>
      </p:sp>
      <p:sp>
        <p:nvSpPr>
          <p:cNvPr id="3" name="Content Placeholder 2"/>
          <p:cNvSpPr>
            <a:spLocks noGrp="1"/>
          </p:cNvSpPr>
          <p:nvPr>
            <p:ph idx="1"/>
          </p:nvPr>
        </p:nvSpPr>
        <p:spPr/>
        <p:txBody>
          <a:bodyPr/>
          <a:lstStyle/>
          <a:p>
            <a:pPr marL="0" indent="0">
              <a:buNone/>
            </a:pPr>
            <a:r>
              <a:rPr lang="en-US" b="1" i="1" dirty="0"/>
              <a:t>Question 25: Are there any medications that a doctor said you should be taking that, for whatever reason, you are not taking?</a:t>
            </a:r>
          </a:p>
          <a:p>
            <a:pPr>
              <a:buFont typeface="Wingdings" panose="05000000000000000000" pitchFamily="2" charset="2"/>
              <a:buChar char="Ø"/>
            </a:pPr>
            <a:r>
              <a:rPr lang="en-US" dirty="0"/>
              <a:t>“Doctor” includes any health professionals that can prescribe medications</a:t>
            </a:r>
          </a:p>
          <a:p>
            <a:pPr lvl="1">
              <a:buFont typeface="Wingdings" panose="05000000000000000000" pitchFamily="2" charset="2"/>
              <a:buChar char="Ø"/>
            </a:pPr>
            <a:r>
              <a:rPr lang="en-US" dirty="0"/>
              <a:t>Psychiatrist, Nurse Practitioner, Physician’s Assistant</a:t>
            </a:r>
          </a:p>
          <a:p>
            <a:pPr marL="0" indent="0">
              <a:buNone/>
            </a:pPr>
            <a:r>
              <a:rPr lang="en-US" b="1" i="1" dirty="0"/>
              <a:t>Question 26: Are there any medications like painkillers that you don’t take the way the doctor prescribed or where you sell the medication?</a:t>
            </a:r>
          </a:p>
          <a:p>
            <a:pPr>
              <a:buFont typeface="Wingdings" panose="05000000000000000000" pitchFamily="2" charset="2"/>
              <a:buChar char="Ø"/>
            </a:pPr>
            <a:r>
              <a:rPr lang="en-US" dirty="0"/>
              <a:t>This could include taking less than prescribed to make the medication last longer, crushing or chewing pills, taking more than the prescribed dose</a:t>
            </a:r>
          </a:p>
          <a:p>
            <a:pPr>
              <a:buFont typeface="Wingdings" panose="05000000000000000000" pitchFamily="2" charset="2"/>
              <a:buChar char="Ø"/>
            </a:pPr>
            <a:r>
              <a:rPr lang="en-US" dirty="0"/>
              <a:t>“Doctor” includes any health professionals that can prescribe medications</a:t>
            </a:r>
          </a:p>
          <a:p>
            <a:pPr lvl="1">
              <a:buFont typeface="Wingdings" panose="05000000000000000000" pitchFamily="2" charset="2"/>
              <a:buChar char="Ø"/>
            </a:pPr>
            <a:r>
              <a:rPr lang="en-US" dirty="0"/>
              <a:t>Psychiatrist, Nurse Practitioner, Physician’s Assistant</a:t>
            </a:r>
          </a:p>
        </p:txBody>
      </p:sp>
    </p:spTree>
    <p:extLst>
      <p:ext uri="{BB962C8B-B14F-4D97-AF65-F5344CB8AC3E}">
        <p14:creationId xmlns:p14="http://schemas.microsoft.com/office/powerpoint/2010/main" val="201518926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Experience of Abuse or Trauma</a:t>
            </a:r>
          </a:p>
        </p:txBody>
      </p:sp>
      <p:sp>
        <p:nvSpPr>
          <p:cNvPr id="3" name="Content Placeholder 2"/>
          <p:cNvSpPr>
            <a:spLocks noGrp="1"/>
          </p:cNvSpPr>
          <p:nvPr>
            <p:ph idx="1"/>
          </p:nvPr>
        </p:nvSpPr>
        <p:spPr/>
        <p:txBody>
          <a:bodyPr/>
          <a:lstStyle/>
          <a:p>
            <a:pPr marL="0" indent="0">
              <a:buNone/>
            </a:pPr>
            <a:r>
              <a:rPr lang="en-US" b="1" i="1" dirty="0"/>
              <a:t>Question 27: Yes or No – Has your current period of homelessness been caused by an experience of emotional, physical, psychological, sexual, or other type of abuse, or by any other trauma you have experienced?</a:t>
            </a:r>
          </a:p>
          <a:p>
            <a:pPr>
              <a:buFont typeface="Wingdings" panose="05000000000000000000" pitchFamily="2" charset="2"/>
              <a:buChar char="Ø"/>
            </a:pPr>
            <a:r>
              <a:rPr lang="en-US" dirty="0"/>
              <a:t>Starts with, “Yes or No” in order to remind the respondent indirectly that no particular details are being sought</a:t>
            </a:r>
          </a:p>
          <a:p>
            <a:pPr>
              <a:buFont typeface="Wingdings" panose="05000000000000000000" pitchFamily="2" charset="2"/>
              <a:buChar char="Ø"/>
            </a:pPr>
            <a:r>
              <a:rPr lang="en-US" dirty="0"/>
              <a:t>That this is the only question in the VI-SPDAT that was not written by the primary authors of the tool (</a:t>
            </a:r>
            <a:r>
              <a:rPr lang="en-US" dirty="0" err="1"/>
              <a:t>OrgCode</a:t>
            </a:r>
            <a:r>
              <a:rPr lang="en-US" dirty="0"/>
              <a:t> Consulting and Community Solutions)</a:t>
            </a:r>
          </a:p>
          <a:p>
            <a:pPr>
              <a:buFont typeface="Wingdings" panose="05000000000000000000" pitchFamily="2" charset="2"/>
              <a:buChar char="Ø"/>
            </a:pPr>
            <a:r>
              <a:rPr lang="en-US" dirty="0"/>
              <a:t>Written by experts in trauma and abuse and is specifically worded to decrease the likelihood of re-traumatizing someone through the asking of the question</a:t>
            </a:r>
          </a:p>
        </p:txBody>
      </p:sp>
    </p:spTree>
    <p:extLst>
      <p:ext uri="{BB962C8B-B14F-4D97-AF65-F5344CB8AC3E}">
        <p14:creationId xmlns:p14="http://schemas.microsoft.com/office/powerpoint/2010/main" val="362561723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Calculating the VI-SPDAT</a:t>
            </a:r>
          </a:p>
        </p:txBody>
      </p:sp>
      <p:sp>
        <p:nvSpPr>
          <p:cNvPr id="3" name="Text Placeholder 2"/>
          <p:cNvSpPr>
            <a:spLocks noGrp="1"/>
          </p:cNvSpPr>
          <p:nvPr>
            <p:ph type="body" idx="1"/>
          </p:nvPr>
        </p:nvSpPr>
        <p:spPr/>
        <p:txBody>
          <a:bodyPr/>
          <a:lstStyle/>
          <a:p>
            <a:r>
              <a:rPr lang="en-US" dirty="0"/>
              <a:t>Lesson 8</a:t>
            </a:r>
          </a:p>
        </p:txBody>
      </p:sp>
    </p:spTree>
    <p:extLst>
      <p:ext uri="{BB962C8B-B14F-4D97-AF65-F5344CB8AC3E}">
        <p14:creationId xmlns:p14="http://schemas.microsoft.com/office/powerpoint/2010/main" val="13721430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600"/>
            <a:ext cx="8732673" cy="1320800"/>
          </a:xfrm>
        </p:spPr>
        <p:txBody>
          <a:bodyPr/>
          <a:lstStyle/>
          <a:p>
            <a:r>
              <a:rPr lang="en-US" dirty="0"/>
              <a:t>Scoring &amp; Intervention Recommendations</a:t>
            </a:r>
          </a:p>
        </p:txBody>
      </p:sp>
      <p:sp>
        <p:nvSpPr>
          <p:cNvPr id="3" name="Content Placeholder 2"/>
          <p:cNvSpPr>
            <a:spLocks noGrp="1"/>
          </p:cNvSpPr>
          <p:nvPr>
            <p:ph idx="1"/>
          </p:nvPr>
        </p:nvSpPr>
        <p:spPr>
          <a:xfrm>
            <a:off x="677334" y="2160590"/>
            <a:ext cx="8596668" cy="1463760"/>
          </a:xfrm>
        </p:spPr>
        <p:txBody>
          <a:bodyPr/>
          <a:lstStyle/>
          <a:p>
            <a:r>
              <a:rPr lang="en-US" dirty="0"/>
              <a:t>The scores for each question will be added to calculate sub-totals for each domain and a total VI-SPDAT score</a:t>
            </a:r>
          </a:p>
          <a:p>
            <a:r>
              <a:rPr lang="en-US" dirty="0"/>
              <a:t>Score is used to identify which clients will be referred to specific housing interventions</a:t>
            </a:r>
          </a:p>
        </p:txBody>
      </p:sp>
      <p:sp>
        <p:nvSpPr>
          <p:cNvPr id="4" name="TextBox 3"/>
          <p:cNvSpPr txBox="1"/>
          <p:nvPr/>
        </p:nvSpPr>
        <p:spPr>
          <a:xfrm>
            <a:off x="677333" y="4289367"/>
            <a:ext cx="3757353" cy="1200329"/>
          </a:xfrm>
          <a:prstGeom prst="rect">
            <a:avLst/>
          </a:prstGeom>
          <a:noFill/>
        </p:spPr>
        <p:txBody>
          <a:bodyPr wrap="square" rtlCol="0">
            <a:spAutoFit/>
          </a:bodyPr>
          <a:lstStyle/>
          <a:p>
            <a:r>
              <a:rPr lang="en-US" b="1" u="sng" dirty="0"/>
              <a:t>VI-SPDAT</a:t>
            </a:r>
          </a:p>
          <a:p>
            <a:r>
              <a:rPr lang="en-US" dirty="0"/>
              <a:t>0-3 Housing Encouragement</a:t>
            </a:r>
          </a:p>
          <a:p>
            <a:r>
              <a:rPr lang="en-US" dirty="0"/>
              <a:t>4-7 Rapid Re-Housing</a:t>
            </a:r>
          </a:p>
          <a:p>
            <a:r>
              <a:rPr lang="en-US" dirty="0"/>
              <a:t>8+ Permanent Supportive Housing</a:t>
            </a:r>
          </a:p>
        </p:txBody>
      </p:sp>
      <p:sp>
        <p:nvSpPr>
          <p:cNvPr id="5" name="TextBox 4"/>
          <p:cNvSpPr txBox="1"/>
          <p:nvPr/>
        </p:nvSpPr>
        <p:spPr>
          <a:xfrm>
            <a:off x="5619404" y="4286802"/>
            <a:ext cx="3654598" cy="1200329"/>
          </a:xfrm>
          <a:prstGeom prst="rect">
            <a:avLst/>
          </a:prstGeom>
          <a:noFill/>
        </p:spPr>
        <p:txBody>
          <a:bodyPr wrap="square" rtlCol="0">
            <a:spAutoFit/>
          </a:bodyPr>
          <a:lstStyle/>
          <a:p>
            <a:r>
              <a:rPr lang="en-US" b="1" u="sng" dirty="0"/>
              <a:t>VI-F-SPDAT</a:t>
            </a:r>
          </a:p>
          <a:p>
            <a:r>
              <a:rPr lang="en-US" dirty="0"/>
              <a:t>0-3 Housing Encouragement</a:t>
            </a:r>
          </a:p>
          <a:p>
            <a:r>
              <a:rPr lang="en-US" dirty="0"/>
              <a:t>4-8 Rapid Re-Housing</a:t>
            </a:r>
          </a:p>
          <a:p>
            <a:r>
              <a:rPr lang="en-US" dirty="0"/>
              <a:t>9+ Permanent Supportive Housing</a:t>
            </a:r>
          </a:p>
        </p:txBody>
      </p:sp>
    </p:spTree>
    <p:extLst>
      <p:ext uri="{BB962C8B-B14F-4D97-AF65-F5344CB8AC3E}">
        <p14:creationId xmlns:p14="http://schemas.microsoft.com/office/powerpoint/2010/main" val="354136357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VI-SPDAT v2.0 Training</a:t>
            </a:r>
            <a:br>
              <a:rPr lang="en-US" dirty="0"/>
            </a:br>
            <a:r>
              <a:rPr lang="en-US" dirty="0"/>
              <a:t>Certificate of Completion </a:t>
            </a:r>
          </a:p>
        </p:txBody>
      </p:sp>
      <p:sp>
        <p:nvSpPr>
          <p:cNvPr id="3" name="Content Placeholder 2"/>
          <p:cNvSpPr>
            <a:spLocks noGrp="1"/>
          </p:cNvSpPr>
          <p:nvPr>
            <p:ph idx="1"/>
          </p:nvPr>
        </p:nvSpPr>
        <p:spPr/>
        <p:txBody>
          <a:bodyPr/>
          <a:lstStyle/>
          <a:p>
            <a:r>
              <a:rPr lang="en-US" dirty="0"/>
              <a:t>Create a login on orgcode.com</a:t>
            </a:r>
          </a:p>
          <a:p>
            <a:r>
              <a:rPr lang="en-US" dirty="0"/>
              <a:t>Purchase the VI-SPDAT v2.0 training (it’s free)</a:t>
            </a:r>
          </a:p>
          <a:p>
            <a:r>
              <a:rPr lang="en-US" dirty="0"/>
              <a:t>Take the quiz and score 75%</a:t>
            </a:r>
          </a:p>
          <a:p>
            <a:r>
              <a:rPr lang="en-US" dirty="0"/>
              <a:t>Receive a Certificate of Completion</a:t>
            </a:r>
          </a:p>
          <a:p>
            <a:r>
              <a:rPr lang="en-US" dirty="0"/>
              <a:t>ETH sub-recipients will submit certificates for all applicable staff to the ETH Lead</a:t>
            </a:r>
          </a:p>
          <a:p>
            <a:r>
              <a:rPr lang="en-US" dirty="0"/>
              <a:t>Coordinated Entry partners will submit certificates for all applicable staff to the DLA Contact</a:t>
            </a:r>
          </a:p>
        </p:txBody>
      </p:sp>
    </p:spTree>
    <p:extLst>
      <p:ext uri="{BB962C8B-B14F-4D97-AF65-F5344CB8AC3E}">
        <p14:creationId xmlns:p14="http://schemas.microsoft.com/office/powerpoint/2010/main" val="303084159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Content Placeholder 2"/>
          <p:cNvSpPr>
            <a:spLocks noGrp="1"/>
          </p:cNvSpPr>
          <p:nvPr>
            <p:ph idx="1"/>
          </p:nvPr>
        </p:nvSpPr>
        <p:spPr>
          <a:xfrm>
            <a:off x="677334" y="1565500"/>
            <a:ext cx="8596668" cy="3880773"/>
          </a:xfrm>
        </p:spPr>
        <p:txBody>
          <a:bodyPr>
            <a:normAutofit lnSpcReduction="10000"/>
          </a:bodyPr>
          <a:lstStyle/>
          <a:p>
            <a:pPr marL="0" indent="0" algn="ctr">
              <a:buNone/>
            </a:pPr>
            <a:r>
              <a:rPr lang="en-US" b="1" dirty="0"/>
              <a:t>Carrie Poser</a:t>
            </a:r>
          </a:p>
          <a:p>
            <a:pPr marL="0" indent="0" algn="ctr">
              <a:buNone/>
            </a:pPr>
            <a:r>
              <a:rPr lang="en-US" dirty="0" err="1"/>
              <a:t>CoC</a:t>
            </a:r>
            <a:r>
              <a:rPr lang="en-US" dirty="0"/>
              <a:t> Director</a:t>
            </a:r>
          </a:p>
          <a:p>
            <a:pPr marL="0" indent="0" algn="ctr">
              <a:buNone/>
            </a:pPr>
            <a:r>
              <a:rPr lang="en-US" dirty="0">
                <a:hlinkClick r:id="rId2"/>
              </a:rPr>
              <a:t>carrie.poser@wibos.org</a:t>
            </a:r>
            <a:endParaRPr lang="en-US" dirty="0"/>
          </a:p>
          <a:p>
            <a:pPr marL="0" indent="0" algn="ctr">
              <a:buNone/>
            </a:pPr>
            <a:endParaRPr lang="en-US" dirty="0"/>
          </a:p>
          <a:p>
            <a:pPr marL="0" indent="0" algn="ctr">
              <a:buNone/>
            </a:pPr>
            <a:r>
              <a:rPr lang="en-US" b="1" dirty="0"/>
              <a:t>Corin Tubridy</a:t>
            </a:r>
          </a:p>
          <a:p>
            <a:pPr marL="0" indent="0" algn="ctr">
              <a:buNone/>
            </a:pPr>
            <a:r>
              <a:rPr lang="en-US" dirty="0"/>
              <a:t>Program Manager, West CAP</a:t>
            </a:r>
          </a:p>
          <a:p>
            <a:pPr marL="0" indent="0" algn="ctr">
              <a:buNone/>
            </a:pPr>
            <a:r>
              <a:rPr lang="en-US" dirty="0">
                <a:hlinkClick r:id="rId3"/>
              </a:rPr>
              <a:t>ctubridy@wcap.org</a:t>
            </a:r>
            <a:endParaRPr lang="en-US" dirty="0"/>
          </a:p>
          <a:p>
            <a:pPr marL="0" indent="0" algn="ctr">
              <a:buNone/>
            </a:pPr>
            <a:endParaRPr lang="en-US" dirty="0"/>
          </a:p>
          <a:p>
            <a:pPr marL="0" indent="0" algn="ctr">
              <a:buNone/>
            </a:pPr>
            <a:r>
              <a:rPr lang="en-US" b="1" dirty="0" err="1"/>
              <a:t>OrgCode</a:t>
            </a:r>
            <a:r>
              <a:rPr lang="en-US" b="1" dirty="0"/>
              <a:t> Consulting, Inc.</a:t>
            </a:r>
          </a:p>
          <a:p>
            <a:pPr marL="0" indent="0" algn="ctr">
              <a:buNone/>
            </a:pPr>
            <a:r>
              <a:rPr lang="en-US" dirty="0">
                <a:hlinkClick r:id="rId4"/>
              </a:rPr>
              <a:t>info@orgcode.com</a:t>
            </a:r>
            <a:endParaRPr lang="en-US" dirty="0"/>
          </a:p>
          <a:p>
            <a:pPr marL="0" indent="0">
              <a:buNone/>
            </a:pPr>
            <a:endParaRPr lang="en-US" dirty="0"/>
          </a:p>
        </p:txBody>
      </p:sp>
    </p:spTree>
    <p:extLst>
      <p:ext uri="{BB962C8B-B14F-4D97-AF65-F5344CB8AC3E}">
        <p14:creationId xmlns:p14="http://schemas.microsoft.com/office/powerpoint/2010/main" val="38917925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About the VI-SPDAT</a:t>
            </a:r>
          </a:p>
        </p:txBody>
      </p:sp>
      <p:sp>
        <p:nvSpPr>
          <p:cNvPr id="3" name="Text Placeholder 2"/>
          <p:cNvSpPr>
            <a:spLocks noGrp="1"/>
          </p:cNvSpPr>
          <p:nvPr>
            <p:ph type="body" idx="1"/>
          </p:nvPr>
        </p:nvSpPr>
        <p:spPr/>
        <p:txBody>
          <a:bodyPr/>
          <a:lstStyle/>
          <a:p>
            <a:r>
              <a:rPr lang="en-US" dirty="0"/>
              <a:t>Lesson 1</a:t>
            </a:r>
          </a:p>
        </p:txBody>
      </p:sp>
    </p:spTree>
    <p:extLst>
      <p:ext uri="{BB962C8B-B14F-4D97-AF65-F5344CB8AC3E}">
        <p14:creationId xmlns:p14="http://schemas.microsoft.com/office/powerpoint/2010/main" val="34880496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the VI-SPDAT?</a:t>
            </a:r>
          </a:p>
        </p:txBody>
      </p:sp>
      <p:sp>
        <p:nvSpPr>
          <p:cNvPr id="3" name="Content Placeholder 2"/>
          <p:cNvSpPr>
            <a:spLocks noGrp="1"/>
          </p:cNvSpPr>
          <p:nvPr>
            <p:ph idx="1"/>
          </p:nvPr>
        </p:nvSpPr>
        <p:spPr/>
        <p:txBody>
          <a:bodyPr/>
          <a:lstStyle/>
          <a:p>
            <a:r>
              <a:rPr lang="en-US" dirty="0"/>
              <a:t>Pre-screening or triage tool </a:t>
            </a:r>
          </a:p>
          <a:p>
            <a:r>
              <a:rPr lang="en-US" dirty="0"/>
              <a:t>Designed to be used by all providers within a community</a:t>
            </a:r>
          </a:p>
          <a:p>
            <a:r>
              <a:rPr lang="en-US" dirty="0"/>
              <a:t>Quickly assesses the health and social needs of homeless persons </a:t>
            </a:r>
          </a:p>
          <a:p>
            <a:pPr lvl="1"/>
            <a:r>
              <a:rPr lang="en-US" dirty="0"/>
              <a:t>Usually takes less than 10 minutes to complete</a:t>
            </a:r>
          </a:p>
          <a:p>
            <a:r>
              <a:rPr lang="en-US" dirty="0"/>
              <a:t>Matches people with the most appropriate support and housing interventions that are available in the community</a:t>
            </a:r>
          </a:p>
        </p:txBody>
      </p:sp>
    </p:spTree>
    <p:extLst>
      <p:ext uri="{BB962C8B-B14F-4D97-AF65-F5344CB8AC3E}">
        <p14:creationId xmlns:p14="http://schemas.microsoft.com/office/powerpoint/2010/main" val="36363971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Text Placeholder 3"/>
          <p:cNvSpPr>
            <a:spLocks noGrp="1"/>
          </p:cNvSpPr>
          <p:nvPr>
            <p:ph type="body" sz="half" idx="2"/>
          </p:nvPr>
        </p:nvSpPr>
        <p:spPr/>
        <p:txBody>
          <a:bodyPr/>
          <a:lstStyle/>
          <a:p>
            <a:endParaRPr lang="en-US"/>
          </a:p>
        </p:txBody>
      </p:sp>
      <p:pic>
        <p:nvPicPr>
          <p:cNvPr id="9" name="Picture Placeholder 8" descr="Article review: Service versus education"/>
          <p:cNvPicPr>
            <a:picLocks noGrp="1" noChangeAspect="1"/>
          </p:cNvPicPr>
          <p:nvPr>
            <p:ph type="pic" idx="1"/>
          </p:nvPr>
        </p:nvPicPr>
        <p:blipFill>
          <a:blip r:embed="rId3"/>
          <a:srcRect t="16286" b="16286"/>
          <a:stretch>
            <a:fillRect/>
          </a:stretch>
        </p:blipFill>
        <p:spPr/>
      </p:pic>
    </p:spTree>
    <p:extLst>
      <p:ext uri="{BB962C8B-B14F-4D97-AF65-F5344CB8AC3E}">
        <p14:creationId xmlns:p14="http://schemas.microsoft.com/office/powerpoint/2010/main" val="16450577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the VI-SPDAT?</a:t>
            </a:r>
          </a:p>
        </p:txBody>
      </p:sp>
      <p:sp>
        <p:nvSpPr>
          <p:cNvPr id="3" name="Content Placeholder 2"/>
          <p:cNvSpPr>
            <a:spLocks noGrp="1"/>
          </p:cNvSpPr>
          <p:nvPr>
            <p:ph idx="1"/>
          </p:nvPr>
        </p:nvSpPr>
        <p:spPr/>
        <p:txBody>
          <a:bodyPr/>
          <a:lstStyle/>
          <a:p>
            <a:r>
              <a:rPr lang="en-US" dirty="0"/>
              <a:t>Allows homeless service providers to similarly assess and prioritize the universe of people who are homeless in their community and identify whom to treat first based on the acuity of their needs</a:t>
            </a:r>
          </a:p>
          <a:p>
            <a:pPr lvl="1"/>
            <a:r>
              <a:rPr lang="en-US" dirty="0"/>
              <a:t>Service providers, outreach workers, and volunteers can use it</a:t>
            </a:r>
          </a:p>
          <a:p>
            <a:pPr lvl="1"/>
            <a:r>
              <a:rPr lang="en-US" dirty="0"/>
              <a:t>The scores can then be compared and used to identify and prioritize candidates for different housing interventions based upon their acuity</a:t>
            </a:r>
          </a:p>
          <a:p>
            <a:r>
              <a:rPr lang="en-US" dirty="0"/>
              <a:t>Instead of only assisting those who present at your particular agency, we work together to prioritize all homeless people in the community, regardless of where they are assessed</a:t>
            </a:r>
          </a:p>
          <a:p>
            <a:pPr lvl="1"/>
            <a:r>
              <a:rPr lang="en-US" dirty="0"/>
              <a:t>Prioritizes households in a consistent and transparent manner</a:t>
            </a:r>
          </a:p>
        </p:txBody>
      </p:sp>
    </p:spTree>
    <p:extLst>
      <p:ext uri="{BB962C8B-B14F-4D97-AF65-F5344CB8AC3E}">
        <p14:creationId xmlns:p14="http://schemas.microsoft.com/office/powerpoint/2010/main" val="179572922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387</TotalTime>
  <Words>3363</Words>
  <Application>Microsoft Macintosh PowerPoint</Application>
  <PresentationFormat>Widescreen</PresentationFormat>
  <Paragraphs>359</Paragraphs>
  <Slides>56</Slides>
  <Notes>17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56</vt:i4>
      </vt:variant>
    </vt:vector>
  </HeadingPairs>
  <TitlesOfParts>
    <vt:vector size="63" baseType="lpstr">
      <vt:lpstr>AR BLANCA</vt:lpstr>
      <vt:lpstr>Arial</vt:lpstr>
      <vt:lpstr>Calibri</vt:lpstr>
      <vt:lpstr>Trebuchet MS</vt:lpstr>
      <vt:lpstr>Wingdings</vt:lpstr>
      <vt:lpstr>Wingdings 3</vt:lpstr>
      <vt:lpstr>Facet</vt:lpstr>
      <vt:lpstr>VI-SPDAT 2.0</vt:lpstr>
      <vt:lpstr>Agenda</vt:lpstr>
      <vt:lpstr>Balance of State CoC Coordinated Entry</vt:lpstr>
      <vt:lpstr>VI-SPDAT v2.0 Training</vt:lpstr>
      <vt:lpstr>PowerPoint Presentation</vt:lpstr>
      <vt:lpstr>About the VI-SPDAT</vt:lpstr>
      <vt:lpstr>What is the VI-SPDAT?</vt:lpstr>
      <vt:lpstr>PowerPoint Presentation</vt:lpstr>
      <vt:lpstr>What is the VI-SPDAT?</vt:lpstr>
      <vt:lpstr>What is the VI-SPDAT?</vt:lpstr>
      <vt:lpstr>Is there flexibility in the wording &amp; content?</vt:lpstr>
      <vt:lpstr>Is there flexibility in the wording &amp; content?</vt:lpstr>
      <vt:lpstr>Gathering the information</vt:lpstr>
      <vt:lpstr>Consent</vt:lpstr>
      <vt:lpstr>The Structure of the VI-SPDAT</vt:lpstr>
      <vt:lpstr>Domains &amp; Components</vt:lpstr>
      <vt:lpstr>Types of Questions</vt:lpstr>
      <vt:lpstr>Types of Questions</vt:lpstr>
      <vt:lpstr>Setting Up the VI-SPDAT</vt:lpstr>
      <vt:lpstr>Administrative Information</vt:lpstr>
      <vt:lpstr>Introductory Script</vt:lpstr>
      <vt:lpstr>Introductory Script</vt:lpstr>
      <vt:lpstr>Basic Information</vt:lpstr>
      <vt:lpstr>Basic Information</vt:lpstr>
      <vt:lpstr>Domain A: History of Housing &amp; Homelessness</vt:lpstr>
      <vt:lpstr>Current Sleeping Arrangement</vt:lpstr>
      <vt:lpstr>Current Sleeping Arrangement</vt:lpstr>
      <vt:lpstr>Current Sleeping Arrangement</vt:lpstr>
      <vt:lpstr>Quiz Time!</vt:lpstr>
      <vt:lpstr>Domain B: Risks</vt:lpstr>
      <vt:lpstr>Emergency Service Use</vt:lpstr>
      <vt:lpstr>Emergency Service Use</vt:lpstr>
      <vt:lpstr>Emergency Service Use</vt:lpstr>
      <vt:lpstr>Risk of Harm</vt:lpstr>
      <vt:lpstr>Legal Issues</vt:lpstr>
      <vt:lpstr>Exploitation</vt:lpstr>
      <vt:lpstr> Domain C: Socialization and Daily Functions</vt:lpstr>
      <vt:lpstr>Money Management</vt:lpstr>
      <vt:lpstr>Meaningful Daily Activity</vt:lpstr>
      <vt:lpstr>Self Care</vt:lpstr>
      <vt:lpstr>Social Relationships</vt:lpstr>
      <vt:lpstr>Domain D: Wellness</vt:lpstr>
      <vt:lpstr>Physical Health</vt:lpstr>
      <vt:lpstr>Physical Health</vt:lpstr>
      <vt:lpstr>Physical Health</vt:lpstr>
      <vt:lpstr>Physical Health</vt:lpstr>
      <vt:lpstr>Substance Use</vt:lpstr>
      <vt:lpstr>Mental Health</vt:lpstr>
      <vt:lpstr>Mental Health</vt:lpstr>
      <vt:lpstr>Tri-Morbidity</vt:lpstr>
      <vt:lpstr>Medications</vt:lpstr>
      <vt:lpstr>Experience of Abuse or Trauma</vt:lpstr>
      <vt:lpstr>Calculating the VI-SPDAT</vt:lpstr>
      <vt:lpstr>Scoring &amp; Intervention Recommendations</vt:lpstr>
      <vt:lpstr>VI-SPDAT v2.0 Training Certificate of Completion </vt:lpstr>
      <vt:lpstr>Questions?</vt:lpstr>
    </vt:vector>
  </TitlesOfParts>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VI-SPDAT 2.0</dc:title>
  <dc:creator>Owner</dc:creator>
  <cp:lastModifiedBy>Jen Schmohe</cp:lastModifiedBy>
  <cp:revision>41</cp:revision>
  <dcterms:created xsi:type="dcterms:W3CDTF">2017-01-04T02:40:38Z</dcterms:created>
  <dcterms:modified xsi:type="dcterms:W3CDTF">2020-04-18T01:53:25Z</dcterms:modified>
</cp:coreProperties>
</file>