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99"/>
  </p:notesMasterIdLst>
  <p:handoutMasterIdLst>
    <p:handoutMasterId r:id="rId100"/>
  </p:handoutMasterIdLst>
  <p:sldIdLst>
    <p:sldId id="256" r:id="rId2"/>
    <p:sldId id="257" r:id="rId3"/>
    <p:sldId id="299" r:id="rId4"/>
    <p:sldId id="297" r:id="rId5"/>
    <p:sldId id="262" r:id="rId6"/>
    <p:sldId id="300" r:id="rId7"/>
    <p:sldId id="261" r:id="rId8"/>
    <p:sldId id="345" r:id="rId9"/>
    <p:sldId id="327" r:id="rId10"/>
    <p:sldId id="309" r:id="rId11"/>
    <p:sldId id="310" r:id="rId12"/>
    <p:sldId id="311" r:id="rId13"/>
    <p:sldId id="260" r:id="rId14"/>
    <p:sldId id="352" r:id="rId15"/>
    <p:sldId id="351" r:id="rId16"/>
    <p:sldId id="302" r:id="rId17"/>
    <p:sldId id="381" r:id="rId18"/>
    <p:sldId id="303" r:id="rId19"/>
    <p:sldId id="307" r:id="rId20"/>
    <p:sldId id="304" r:id="rId21"/>
    <p:sldId id="377" r:id="rId22"/>
    <p:sldId id="378" r:id="rId23"/>
    <p:sldId id="379" r:id="rId24"/>
    <p:sldId id="354" r:id="rId25"/>
    <p:sldId id="359" r:id="rId26"/>
    <p:sldId id="353" r:id="rId27"/>
    <p:sldId id="393" r:id="rId28"/>
    <p:sldId id="355" r:id="rId29"/>
    <p:sldId id="356" r:id="rId30"/>
    <p:sldId id="357" r:id="rId31"/>
    <p:sldId id="358" r:id="rId32"/>
    <p:sldId id="294" r:id="rId33"/>
    <p:sldId id="331" r:id="rId34"/>
    <p:sldId id="312" r:id="rId35"/>
    <p:sldId id="313" r:id="rId36"/>
    <p:sldId id="314" r:id="rId37"/>
    <p:sldId id="364" r:id="rId38"/>
    <p:sldId id="360" r:id="rId39"/>
    <p:sldId id="349" r:id="rId40"/>
    <p:sldId id="332" r:id="rId41"/>
    <p:sldId id="266" r:id="rId42"/>
    <p:sldId id="335" r:id="rId43"/>
    <p:sldId id="336" r:id="rId44"/>
    <p:sldId id="337" r:id="rId45"/>
    <p:sldId id="338" r:id="rId46"/>
    <p:sldId id="334" r:id="rId47"/>
    <p:sldId id="333" r:id="rId48"/>
    <p:sldId id="317" r:id="rId49"/>
    <p:sldId id="346" r:id="rId50"/>
    <p:sldId id="347" r:id="rId51"/>
    <p:sldId id="274" r:id="rId52"/>
    <p:sldId id="340" r:id="rId53"/>
    <p:sldId id="278" r:id="rId54"/>
    <p:sldId id="341" r:id="rId55"/>
    <p:sldId id="276" r:id="rId56"/>
    <p:sldId id="279" r:id="rId57"/>
    <p:sldId id="280" r:id="rId58"/>
    <p:sldId id="281" r:id="rId59"/>
    <p:sldId id="282" r:id="rId60"/>
    <p:sldId id="342" r:id="rId61"/>
    <p:sldId id="316" r:id="rId62"/>
    <p:sldId id="283" r:id="rId63"/>
    <p:sldId id="284" r:id="rId64"/>
    <p:sldId id="285" r:id="rId65"/>
    <p:sldId id="318" r:id="rId66"/>
    <p:sldId id="319" r:id="rId67"/>
    <p:sldId id="286" r:id="rId68"/>
    <p:sldId id="287" r:id="rId69"/>
    <p:sldId id="288" r:id="rId70"/>
    <p:sldId id="361" r:id="rId71"/>
    <p:sldId id="321" r:id="rId72"/>
    <p:sldId id="292" r:id="rId73"/>
    <p:sldId id="382" r:id="rId74"/>
    <p:sldId id="348" r:id="rId75"/>
    <p:sldId id="363" r:id="rId76"/>
    <p:sldId id="383" r:id="rId77"/>
    <p:sldId id="384" r:id="rId78"/>
    <p:sldId id="365" r:id="rId79"/>
    <p:sldId id="366" r:id="rId80"/>
    <p:sldId id="367" r:id="rId81"/>
    <p:sldId id="368" r:id="rId82"/>
    <p:sldId id="386" r:id="rId83"/>
    <p:sldId id="372" r:id="rId84"/>
    <p:sldId id="374" r:id="rId85"/>
    <p:sldId id="375" r:id="rId86"/>
    <p:sldId id="394" r:id="rId87"/>
    <p:sldId id="369" r:id="rId88"/>
    <p:sldId id="373" r:id="rId89"/>
    <p:sldId id="385" r:id="rId90"/>
    <p:sldId id="370" r:id="rId91"/>
    <p:sldId id="371" r:id="rId92"/>
    <p:sldId id="388" r:id="rId93"/>
    <p:sldId id="390" r:id="rId94"/>
    <p:sldId id="389" r:id="rId95"/>
    <p:sldId id="391" r:id="rId96"/>
    <p:sldId id="392" r:id="rId97"/>
    <p:sldId id="320" r:id="rId9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EA765-2CD7-40BB-AC0E-541C60267674}" v="5" dt="2021-04-07T21:08:36.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8" autoAdjust="0"/>
    <p:restoredTop sz="94660"/>
  </p:normalViewPr>
  <p:slideViewPr>
    <p:cSldViewPr snapToGrid="0">
      <p:cViewPr varScale="1">
        <p:scale>
          <a:sx n="82" d="100"/>
          <a:sy n="82" d="100"/>
        </p:scale>
        <p:origin x="184"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4D306-126B-407C-80EB-48114284E44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06C4E7D-B14C-49D5-A98D-5C06FEC7B06F}">
      <dgm:prSet/>
      <dgm:spPr/>
      <dgm:t>
        <a:bodyPr/>
        <a:lstStyle/>
        <a:p>
          <a:r>
            <a:rPr lang="en-US"/>
            <a:t>Overruled a series of Supreme Court Decisions regarding mitigating measures</a:t>
          </a:r>
        </a:p>
      </dgm:t>
    </dgm:pt>
    <dgm:pt modelId="{C2317B41-BD00-4660-82BE-BA82CA33FCBD}" type="parTrans" cxnId="{FC0FABFC-649A-483B-8880-1654D23FF198}">
      <dgm:prSet/>
      <dgm:spPr/>
      <dgm:t>
        <a:bodyPr/>
        <a:lstStyle/>
        <a:p>
          <a:endParaRPr lang="en-US"/>
        </a:p>
      </dgm:t>
    </dgm:pt>
    <dgm:pt modelId="{F3987E4F-9B2C-43BD-8B32-F92401BE83A9}" type="sibTrans" cxnId="{FC0FABFC-649A-483B-8880-1654D23FF198}">
      <dgm:prSet/>
      <dgm:spPr/>
      <dgm:t>
        <a:bodyPr/>
        <a:lstStyle/>
        <a:p>
          <a:endParaRPr lang="en-US"/>
        </a:p>
      </dgm:t>
    </dgm:pt>
    <dgm:pt modelId="{3A22A735-10B4-4CD6-B59C-5CB2AF50E912}">
      <dgm:prSet/>
      <dgm:spPr/>
      <dgm:t>
        <a:bodyPr/>
        <a:lstStyle/>
        <a:p>
          <a:r>
            <a:rPr lang="en-US"/>
            <a:t>Supported broad coverage of people</a:t>
          </a:r>
        </a:p>
      </dgm:t>
    </dgm:pt>
    <dgm:pt modelId="{D96A1344-C78F-49B3-B9B6-5BD129ABAE70}" type="parTrans" cxnId="{F700536E-16BF-42F6-9881-5B89AB8F2B55}">
      <dgm:prSet/>
      <dgm:spPr/>
      <dgm:t>
        <a:bodyPr/>
        <a:lstStyle/>
        <a:p>
          <a:endParaRPr lang="en-US"/>
        </a:p>
      </dgm:t>
    </dgm:pt>
    <dgm:pt modelId="{55CC1A9C-A633-43AE-8195-735CD02D5DB6}" type="sibTrans" cxnId="{F700536E-16BF-42F6-9881-5B89AB8F2B55}">
      <dgm:prSet/>
      <dgm:spPr/>
      <dgm:t>
        <a:bodyPr/>
        <a:lstStyle/>
        <a:p>
          <a:endParaRPr lang="en-US"/>
        </a:p>
      </dgm:t>
    </dgm:pt>
    <dgm:pt modelId="{0310C937-44AF-4B0F-BCB7-BE98507BC31E}">
      <dgm:prSet/>
      <dgm:spPr/>
      <dgm:t>
        <a:bodyPr/>
        <a:lstStyle/>
        <a:p>
          <a:r>
            <a:rPr lang="en-US"/>
            <a:t>Moved questions from who is disabled to whether there has been discrimination</a:t>
          </a:r>
        </a:p>
      </dgm:t>
    </dgm:pt>
    <dgm:pt modelId="{F872DA6D-A878-46CB-8466-EA9463C433CE}" type="parTrans" cxnId="{BA059BB6-3D86-431B-87BC-FBA622FB1729}">
      <dgm:prSet/>
      <dgm:spPr/>
      <dgm:t>
        <a:bodyPr/>
        <a:lstStyle/>
        <a:p>
          <a:endParaRPr lang="en-US"/>
        </a:p>
      </dgm:t>
    </dgm:pt>
    <dgm:pt modelId="{AEFEE17C-1CC0-430A-AD8B-0D47BA839C08}" type="sibTrans" cxnId="{BA059BB6-3D86-431B-87BC-FBA622FB1729}">
      <dgm:prSet/>
      <dgm:spPr/>
      <dgm:t>
        <a:bodyPr/>
        <a:lstStyle/>
        <a:p>
          <a:endParaRPr lang="en-US"/>
        </a:p>
      </dgm:t>
    </dgm:pt>
    <dgm:pt modelId="{310FD0F1-E3C0-458F-989E-7D17448A15F1}" type="pres">
      <dgm:prSet presAssocID="{2ED4D306-126B-407C-80EB-48114284E444}" presName="linear" presStyleCnt="0">
        <dgm:presLayoutVars>
          <dgm:animLvl val="lvl"/>
          <dgm:resizeHandles val="exact"/>
        </dgm:presLayoutVars>
      </dgm:prSet>
      <dgm:spPr/>
    </dgm:pt>
    <dgm:pt modelId="{11870A98-D4E2-48EE-9A0F-AB113FF02A66}" type="pres">
      <dgm:prSet presAssocID="{F06C4E7D-B14C-49D5-A98D-5C06FEC7B06F}" presName="parentText" presStyleLbl="node1" presStyleIdx="0" presStyleCnt="3">
        <dgm:presLayoutVars>
          <dgm:chMax val="0"/>
          <dgm:bulletEnabled val="1"/>
        </dgm:presLayoutVars>
      </dgm:prSet>
      <dgm:spPr/>
    </dgm:pt>
    <dgm:pt modelId="{FFB93191-6F70-4CEF-BC51-8637F8606081}" type="pres">
      <dgm:prSet presAssocID="{F3987E4F-9B2C-43BD-8B32-F92401BE83A9}" presName="spacer" presStyleCnt="0"/>
      <dgm:spPr/>
    </dgm:pt>
    <dgm:pt modelId="{85D380CB-CEE1-412F-BB12-778578FE091C}" type="pres">
      <dgm:prSet presAssocID="{3A22A735-10B4-4CD6-B59C-5CB2AF50E912}" presName="parentText" presStyleLbl="node1" presStyleIdx="1" presStyleCnt="3">
        <dgm:presLayoutVars>
          <dgm:chMax val="0"/>
          <dgm:bulletEnabled val="1"/>
        </dgm:presLayoutVars>
      </dgm:prSet>
      <dgm:spPr/>
    </dgm:pt>
    <dgm:pt modelId="{8524F03E-FF9E-4D7C-924D-BCAA2D91D6C7}" type="pres">
      <dgm:prSet presAssocID="{55CC1A9C-A633-43AE-8195-735CD02D5DB6}" presName="spacer" presStyleCnt="0"/>
      <dgm:spPr/>
    </dgm:pt>
    <dgm:pt modelId="{95F0B712-13F9-4BBA-951A-64AABA2D582F}" type="pres">
      <dgm:prSet presAssocID="{0310C937-44AF-4B0F-BCB7-BE98507BC31E}" presName="parentText" presStyleLbl="node1" presStyleIdx="2" presStyleCnt="3">
        <dgm:presLayoutVars>
          <dgm:chMax val="0"/>
          <dgm:bulletEnabled val="1"/>
        </dgm:presLayoutVars>
      </dgm:prSet>
      <dgm:spPr/>
    </dgm:pt>
  </dgm:ptLst>
  <dgm:cxnLst>
    <dgm:cxn modelId="{26E44860-9A2E-4B90-B0A8-9FCAEBB7713A}" type="presOf" srcId="{F06C4E7D-B14C-49D5-A98D-5C06FEC7B06F}" destId="{11870A98-D4E2-48EE-9A0F-AB113FF02A66}" srcOrd="0" destOrd="0" presId="urn:microsoft.com/office/officeart/2005/8/layout/vList2"/>
    <dgm:cxn modelId="{F700536E-16BF-42F6-9881-5B89AB8F2B55}" srcId="{2ED4D306-126B-407C-80EB-48114284E444}" destId="{3A22A735-10B4-4CD6-B59C-5CB2AF50E912}" srcOrd="1" destOrd="0" parTransId="{D96A1344-C78F-49B3-B9B6-5BD129ABAE70}" sibTransId="{55CC1A9C-A633-43AE-8195-735CD02D5DB6}"/>
    <dgm:cxn modelId="{4A35848A-B3C5-40DB-B157-D65523AC436B}" type="presOf" srcId="{0310C937-44AF-4B0F-BCB7-BE98507BC31E}" destId="{95F0B712-13F9-4BBA-951A-64AABA2D582F}" srcOrd="0" destOrd="0" presId="urn:microsoft.com/office/officeart/2005/8/layout/vList2"/>
    <dgm:cxn modelId="{B93F61B1-8FE9-4BB4-88F4-F99E8D4D4BA7}" type="presOf" srcId="{3A22A735-10B4-4CD6-B59C-5CB2AF50E912}" destId="{85D380CB-CEE1-412F-BB12-778578FE091C}" srcOrd="0" destOrd="0" presId="urn:microsoft.com/office/officeart/2005/8/layout/vList2"/>
    <dgm:cxn modelId="{BA059BB6-3D86-431B-87BC-FBA622FB1729}" srcId="{2ED4D306-126B-407C-80EB-48114284E444}" destId="{0310C937-44AF-4B0F-BCB7-BE98507BC31E}" srcOrd="2" destOrd="0" parTransId="{F872DA6D-A878-46CB-8466-EA9463C433CE}" sibTransId="{AEFEE17C-1CC0-430A-AD8B-0D47BA839C08}"/>
    <dgm:cxn modelId="{D9DA34F4-5E79-4817-BB98-B08A19527493}" type="presOf" srcId="{2ED4D306-126B-407C-80EB-48114284E444}" destId="{310FD0F1-E3C0-458F-989E-7D17448A15F1}" srcOrd="0" destOrd="0" presId="urn:microsoft.com/office/officeart/2005/8/layout/vList2"/>
    <dgm:cxn modelId="{FC0FABFC-649A-483B-8880-1654D23FF198}" srcId="{2ED4D306-126B-407C-80EB-48114284E444}" destId="{F06C4E7D-B14C-49D5-A98D-5C06FEC7B06F}" srcOrd="0" destOrd="0" parTransId="{C2317B41-BD00-4660-82BE-BA82CA33FCBD}" sibTransId="{F3987E4F-9B2C-43BD-8B32-F92401BE83A9}"/>
    <dgm:cxn modelId="{068AED5E-2354-430E-BB23-960A3A5E1CC5}" type="presParOf" srcId="{310FD0F1-E3C0-458F-989E-7D17448A15F1}" destId="{11870A98-D4E2-48EE-9A0F-AB113FF02A66}" srcOrd="0" destOrd="0" presId="urn:microsoft.com/office/officeart/2005/8/layout/vList2"/>
    <dgm:cxn modelId="{2E2C85B5-BF54-46F6-8DDB-8B9886FFA38D}" type="presParOf" srcId="{310FD0F1-E3C0-458F-989E-7D17448A15F1}" destId="{FFB93191-6F70-4CEF-BC51-8637F8606081}" srcOrd="1" destOrd="0" presId="urn:microsoft.com/office/officeart/2005/8/layout/vList2"/>
    <dgm:cxn modelId="{46E031A3-A8EE-4721-893A-C1412BE82EFF}" type="presParOf" srcId="{310FD0F1-E3C0-458F-989E-7D17448A15F1}" destId="{85D380CB-CEE1-412F-BB12-778578FE091C}" srcOrd="2" destOrd="0" presId="urn:microsoft.com/office/officeart/2005/8/layout/vList2"/>
    <dgm:cxn modelId="{B0BCEDA2-E626-4BA2-85BB-AF690793C3DF}" type="presParOf" srcId="{310FD0F1-E3C0-458F-989E-7D17448A15F1}" destId="{8524F03E-FF9E-4D7C-924D-BCAA2D91D6C7}" srcOrd="3" destOrd="0" presId="urn:microsoft.com/office/officeart/2005/8/layout/vList2"/>
    <dgm:cxn modelId="{8E7D2FE6-5669-4DFA-8209-CC6C4A9B8BB6}" type="presParOf" srcId="{310FD0F1-E3C0-458F-989E-7D17448A15F1}" destId="{95F0B712-13F9-4BBA-951A-64AABA2D582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05F83-C8BB-4F1C-990B-69BFB1EED855}"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42FEBF32-DB96-40B6-A5F7-75B091F72887}">
      <dgm:prSet/>
      <dgm:spPr/>
      <dgm:t>
        <a:bodyPr/>
        <a:lstStyle/>
        <a:p>
          <a:r>
            <a:rPr lang="en-US"/>
            <a:t>Modifications or adjustments to work environment </a:t>
          </a:r>
        </a:p>
      </dgm:t>
    </dgm:pt>
    <dgm:pt modelId="{C69971EC-03A1-442E-A9C7-07655391259F}" type="parTrans" cxnId="{F0ABB5A6-ECB1-4B50-BB1C-3E3366DBF63C}">
      <dgm:prSet/>
      <dgm:spPr/>
      <dgm:t>
        <a:bodyPr/>
        <a:lstStyle/>
        <a:p>
          <a:endParaRPr lang="en-US"/>
        </a:p>
      </dgm:t>
    </dgm:pt>
    <dgm:pt modelId="{A2C65FB0-444D-4B08-87F9-AAED1B358787}" type="sibTrans" cxnId="{F0ABB5A6-ECB1-4B50-BB1C-3E3366DBF63C}">
      <dgm:prSet/>
      <dgm:spPr/>
      <dgm:t>
        <a:bodyPr/>
        <a:lstStyle/>
        <a:p>
          <a:endParaRPr lang="en-US"/>
        </a:p>
      </dgm:t>
    </dgm:pt>
    <dgm:pt modelId="{02BE8A78-B75E-443C-8E3F-921288FD2CC5}">
      <dgm:prSet/>
      <dgm:spPr/>
      <dgm:t>
        <a:bodyPr/>
        <a:lstStyle/>
        <a:p>
          <a:r>
            <a:rPr lang="en-US" dirty="0"/>
            <a:t>Changing the </a:t>
          </a:r>
          <a:r>
            <a:rPr lang="en-US" baseline="0" dirty="0"/>
            <a:t>manner</a:t>
          </a:r>
          <a:r>
            <a:rPr lang="en-US" dirty="0"/>
            <a:t> or circumstances in which the job is performed</a:t>
          </a:r>
        </a:p>
      </dgm:t>
    </dgm:pt>
    <dgm:pt modelId="{C75EA786-A910-4098-BBAB-0285D4E28B84}" type="parTrans" cxnId="{26162E1B-5353-46FA-9839-9454B6BFB4F8}">
      <dgm:prSet/>
      <dgm:spPr/>
      <dgm:t>
        <a:bodyPr/>
        <a:lstStyle/>
        <a:p>
          <a:endParaRPr lang="en-US"/>
        </a:p>
      </dgm:t>
    </dgm:pt>
    <dgm:pt modelId="{551049EF-B9E7-4F74-8069-F549B60FF07F}" type="sibTrans" cxnId="{26162E1B-5353-46FA-9839-9454B6BFB4F8}">
      <dgm:prSet/>
      <dgm:spPr/>
      <dgm:t>
        <a:bodyPr/>
        <a:lstStyle/>
        <a:p>
          <a:endParaRPr lang="en-US"/>
        </a:p>
      </dgm:t>
    </dgm:pt>
    <dgm:pt modelId="{2964EADE-8DE5-4F86-9C30-BCF5E678318E}">
      <dgm:prSet/>
      <dgm:spPr/>
      <dgm:t>
        <a:bodyPr/>
        <a:lstStyle/>
        <a:p>
          <a:r>
            <a:rPr lang="en-US"/>
            <a:t>Making existing facilities readily accessible or modifying equipment</a:t>
          </a:r>
        </a:p>
      </dgm:t>
    </dgm:pt>
    <dgm:pt modelId="{E67B4FB5-D6D9-48CC-9622-BAC053F2B78B}" type="parTrans" cxnId="{A2129D38-6DD1-4927-A137-5F972C438FBC}">
      <dgm:prSet/>
      <dgm:spPr/>
      <dgm:t>
        <a:bodyPr/>
        <a:lstStyle/>
        <a:p>
          <a:endParaRPr lang="en-US"/>
        </a:p>
      </dgm:t>
    </dgm:pt>
    <dgm:pt modelId="{E2A5096D-B976-4BBE-8E6A-0A97624B6320}" type="sibTrans" cxnId="{A2129D38-6DD1-4927-A137-5F972C438FBC}">
      <dgm:prSet/>
      <dgm:spPr/>
      <dgm:t>
        <a:bodyPr/>
        <a:lstStyle/>
        <a:p>
          <a:endParaRPr lang="en-US"/>
        </a:p>
      </dgm:t>
    </dgm:pt>
    <dgm:pt modelId="{86612C4B-1B2F-4DD6-A98C-B52E21946587}">
      <dgm:prSet/>
      <dgm:spPr/>
      <dgm:t>
        <a:bodyPr/>
        <a:lstStyle/>
        <a:p>
          <a:r>
            <a:rPr lang="en-US"/>
            <a:t>Job restructuring, modified work schedules, reassignment to a vacant position </a:t>
          </a:r>
        </a:p>
      </dgm:t>
    </dgm:pt>
    <dgm:pt modelId="{749A13BF-F45F-44F4-888A-013B239C64A5}" type="parTrans" cxnId="{FA270010-8F0C-49A4-AAD5-8274195686CA}">
      <dgm:prSet/>
      <dgm:spPr/>
      <dgm:t>
        <a:bodyPr/>
        <a:lstStyle/>
        <a:p>
          <a:endParaRPr lang="en-US"/>
        </a:p>
      </dgm:t>
    </dgm:pt>
    <dgm:pt modelId="{03EFF3C0-5833-447B-9619-62E518CD96F9}" type="sibTrans" cxnId="{FA270010-8F0C-49A4-AAD5-8274195686CA}">
      <dgm:prSet/>
      <dgm:spPr/>
      <dgm:t>
        <a:bodyPr/>
        <a:lstStyle/>
        <a:p>
          <a:endParaRPr lang="en-US"/>
        </a:p>
      </dgm:t>
    </dgm:pt>
    <dgm:pt modelId="{379B6254-B652-4908-8442-D4990BA6BFEB}" type="pres">
      <dgm:prSet presAssocID="{E4605F83-C8BB-4F1C-990B-69BFB1EED855}" presName="vert0" presStyleCnt="0">
        <dgm:presLayoutVars>
          <dgm:dir/>
          <dgm:animOne val="branch"/>
          <dgm:animLvl val="lvl"/>
        </dgm:presLayoutVars>
      </dgm:prSet>
      <dgm:spPr/>
    </dgm:pt>
    <dgm:pt modelId="{8521E1CD-10FB-4BC0-94DB-08C7260CBF45}" type="pres">
      <dgm:prSet presAssocID="{42FEBF32-DB96-40B6-A5F7-75B091F72887}" presName="thickLine" presStyleLbl="alignNode1" presStyleIdx="0" presStyleCnt="4"/>
      <dgm:spPr/>
    </dgm:pt>
    <dgm:pt modelId="{9101AAAE-55B7-4544-B2E4-8761086601B2}" type="pres">
      <dgm:prSet presAssocID="{42FEBF32-DB96-40B6-A5F7-75B091F72887}" presName="horz1" presStyleCnt="0"/>
      <dgm:spPr/>
    </dgm:pt>
    <dgm:pt modelId="{0A304EE9-6D5A-4A1C-A595-706BBC6A6D17}" type="pres">
      <dgm:prSet presAssocID="{42FEBF32-DB96-40B6-A5F7-75B091F72887}" presName="tx1" presStyleLbl="revTx" presStyleIdx="0" presStyleCnt="4"/>
      <dgm:spPr/>
    </dgm:pt>
    <dgm:pt modelId="{804E6CD3-A806-4390-83FB-4DAEDA3D7D28}" type="pres">
      <dgm:prSet presAssocID="{42FEBF32-DB96-40B6-A5F7-75B091F72887}" presName="vert1" presStyleCnt="0"/>
      <dgm:spPr/>
    </dgm:pt>
    <dgm:pt modelId="{15069AE9-3E54-40E7-873F-16D422E46225}" type="pres">
      <dgm:prSet presAssocID="{02BE8A78-B75E-443C-8E3F-921288FD2CC5}" presName="thickLine" presStyleLbl="alignNode1" presStyleIdx="1" presStyleCnt="4"/>
      <dgm:spPr/>
    </dgm:pt>
    <dgm:pt modelId="{B3716CFF-B7C1-4986-AC99-636F3C2FBFCE}" type="pres">
      <dgm:prSet presAssocID="{02BE8A78-B75E-443C-8E3F-921288FD2CC5}" presName="horz1" presStyleCnt="0"/>
      <dgm:spPr/>
    </dgm:pt>
    <dgm:pt modelId="{AC3C7DEC-866E-4441-9791-4FC2E232A21B}" type="pres">
      <dgm:prSet presAssocID="{02BE8A78-B75E-443C-8E3F-921288FD2CC5}" presName="tx1" presStyleLbl="revTx" presStyleIdx="1" presStyleCnt="4"/>
      <dgm:spPr/>
    </dgm:pt>
    <dgm:pt modelId="{69ED0778-135A-4C60-B365-A375FCEA595D}" type="pres">
      <dgm:prSet presAssocID="{02BE8A78-B75E-443C-8E3F-921288FD2CC5}" presName="vert1" presStyleCnt="0"/>
      <dgm:spPr/>
    </dgm:pt>
    <dgm:pt modelId="{BB968207-1157-4C78-866F-7C86A0176590}" type="pres">
      <dgm:prSet presAssocID="{2964EADE-8DE5-4F86-9C30-BCF5E678318E}" presName="thickLine" presStyleLbl="alignNode1" presStyleIdx="2" presStyleCnt="4"/>
      <dgm:spPr/>
    </dgm:pt>
    <dgm:pt modelId="{05A7B45D-47A6-4CC1-B9AF-14639CD851BD}" type="pres">
      <dgm:prSet presAssocID="{2964EADE-8DE5-4F86-9C30-BCF5E678318E}" presName="horz1" presStyleCnt="0"/>
      <dgm:spPr/>
    </dgm:pt>
    <dgm:pt modelId="{CEF1A1BF-14B5-4E57-89C7-F90A3FE7D2D7}" type="pres">
      <dgm:prSet presAssocID="{2964EADE-8DE5-4F86-9C30-BCF5E678318E}" presName="tx1" presStyleLbl="revTx" presStyleIdx="2" presStyleCnt="4"/>
      <dgm:spPr/>
    </dgm:pt>
    <dgm:pt modelId="{33DF2A86-25F9-4E5D-83D3-0CBE9EDCD786}" type="pres">
      <dgm:prSet presAssocID="{2964EADE-8DE5-4F86-9C30-BCF5E678318E}" presName="vert1" presStyleCnt="0"/>
      <dgm:spPr/>
    </dgm:pt>
    <dgm:pt modelId="{1B0AA107-6699-4A1C-8ECF-67AF115DCC83}" type="pres">
      <dgm:prSet presAssocID="{86612C4B-1B2F-4DD6-A98C-B52E21946587}" presName="thickLine" presStyleLbl="alignNode1" presStyleIdx="3" presStyleCnt="4"/>
      <dgm:spPr/>
    </dgm:pt>
    <dgm:pt modelId="{6994D7EF-2A97-4BA6-8F7F-193B738C7434}" type="pres">
      <dgm:prSet presAssocID="{86612C4B-1B2F-4DD6-A98C-B52E21946587}" presName="horz1" presStyleCnt="0"/>
      <dgm:spPr/>
    </dgm:pt>
    <dgm:pt modelId="{41DDE75C-E549-4E70-ADD4-6A19A7DCD49E}" type="pres">
      <dgm:prSet presAssocID="{86612C4B-1B2F-4DD6-A98C-B52E21946587}" presName="tx1" presStyleLbl="revTx" presStyleIdx="3" presStyleCnt="4"/>
      <dgm:spPr/>
    </dgm:pt>
    <dgm:pt modelId="{24D73FA1-7F4B-47A5-827D-163CD7044706}" type="pres">
      <dgm:prSet presAssocID="{86612C4B-1B2F-4DD6-A98C-B52E21946587}" presName="vert1" presStyleCnt="0"/>
      <dgm:spPr/>
    </dgm:pt>
  </dgm:ptLst>
  <dgm:cxnLst>
    <dgm:cxn modelId="{FA270010-8F0C-49A4-AAD5-8274195686CA}" srcId="{E4605F83-C8BB-4F1C-990B-69BFB1EED855}" destId="{86612C4B-1B2F-4DD6-A98C-B52E21946587}" srcOrd="3" destOrd="0" parTransId="{749A13BF-F45F-44F4-888A-013B239C64A5}" sibTransId="{03EFF3C0-5833-447B-9619-62E518CD96F9}"/>
    <dgm:cxn modelId="{9DC11319-7E81-499B-8142-D20295BB3303}" type="presOf" srcId="{86612C4B-1B2F-4DD6-A98C-B52E21946587}" destId="{41DDE75C-E549-4E70-ADD4-6A19A7DCD49E}" srcOrd="0" destOrd="0" presId="urn:microsoft.com/office/officeart/2008/layout/LinedList"/>
    <dgm:cxn modelId="{26162E1B-5353-46FA-9839-9454B6BFB4F8}" srcId="{E4605F83-C8BB-4F1C-990B-69BFB1EED855}" destId="{02BE8A78-B75E-443C-8E3F-921288FD2CC5}" srcOrd="1" destOrd="0" parTransId="{C75EA786-A910-4098-BBAB-0285D4E28B84}" sibTransId="{551049EF-B9E7-4F74-8069-F549B60FF07F}"/>
    <dgm:cxn modelId="{B6C7C834-522C-4386-8E4B-4086BCF01C78}" type="presOf" srcId="{E4605F83-C8BB-4F1C-990B-69BFB1EED855}" destId="{379B6254-B652-4908-8442-D4990BA6BFEB}" srcOrd="0" destOrd="0" presId="urn:microsoft.com/office/officeart/2008/layout/LinedList"/>
    <dgm:cxn modelId="{A2129D38-6DD1-4927-A137-5F972C438FBC}" srcId="{E4605F83-C8BB-4F1C-990B-69BFB1EED855}" destId="{2964EADE-8DE5-4F86-9C30-BCF5E678318E}" srcOrd="2" destOrd="0" parTransId="{E67B4FB5-D6D9-48CC-9622-BAC053F2B78B}" sibTransId="{E2A5096D-B976-4BBE-8E6A-0A97624B6320}"/>
    <dgm:cxn modelId="{C23BE85B-DB24-4E78-AE12-7CEB55F09241}" type="presOf" srcId="{2964EADE-8DE5-4F86-9C30-BCF5E678318E}" destId="{CEF1A1BF-14B5-4E57-89C7-F90A3FE7D2D7}" srcOrd="0" destOrd="0" presId="urn:microsoft.com/office/officeart/2008/layout/LinedList"/>
    <dgm:cxn modelId="{C1A78476-A9B9-4CD2-84BD-F9DA15F4398B}" type="presOf" srcId="{02BE8A78-B75E-443C-8E3F-921288FD2CC5}" destId="{AC3C7DEC-866E-4441-9791-4FC2E232A21B}" srcOrd="0" destOrd="0" presId="urn:microsoft.com/office/officeart/2008/layout/LinedList"/>
    <dgm:cxn modelId="{CAA7577B-AA7F-46D8-9759-265A2BB86E97}" type="presOf" srcId="{42FEBF32-DB96-40B6-A5F7-75B091F72887}" destId="{0A304EE9-6D5A-4A1C-A595-706BBC6A6D17}" srcOrd="0" destOrd="0" presId="urn:microsoft.com/office/officeart/2008/layout/LinedList"/>
    <dgm:cxn modelId="{F0ABB5A6-ECB1-4B50-BB1C-3E3366DBF63C}" srcId="{E4605F83-C8BB-4F1C-990B-69BFB1EED855}" destId="{42FEBF32-DB96-40B6-A5F7-75B091F72887}" srcOrd="0" destOrd="0" parTransId="{C69971EC-03A1-442E-A9C7-07655391259F}" sibTransId="{A2C65FB0-444D-4B08-87F9-AAED1B358787}"/>
    <dgm:cxn modelId="{6F0D1DAA-599E-409B-9F91-E8D6BDF89BA9}" type="presParOf" srcId="{379B6254-B652-4908-8442-D4990BA6BFEB}" destId="{8521E1CD-10FB-4BC0-94DB-08C7260CBF45}" srcOrd="0" destOrd="0" presId="urn:microsoft.com/office/officeart/2008/layout/LinedList"/>
    <dgm:cxn modelId="{8DBECC60-AAFE-401C-A84A-8BBC31B78A50}" type="presParOf" srcId="{379B6254-B652-4908-8442-D4990BA6BFEB}" destId="{9101AAAE-55B7-4544-B2E4-8761086601B2}" srcOrd="1" destOrd="0" presId="urn:microsoft.com/office/officeart/2008/layout/LinedList"/>
    <dgm:cxn modelId="{7E0CE1F0-03EB-45DD-A096-CA5DB7514C2B}" type="presParOf" srcId="{9101AAAE-55B7-4544-B2E4-8761086601B2}" destId="{0A304EE9-6D5A-4A1C-A595-706BBC6A6D17}" srcOrd="0" destOrd="0" presId="urn:microsoft.com/office/officeart/2008/layout/LinedList"/>
    <dgm:cxn modelId="{23CE9BE7-E338-40EA-B163-406A102A5478}" type="presParOf" srcId="{9101AAAE-55B7-4544-B2E4-8761086601B2}" destId="{804E6CD3-A806-4390-83FB-4DAEDA3D7D28}" srcOrd="1" destOrd="0" presId="urn:microsoft.com/office/officeart/2008/layout/LinedList"/>
    <dgm:cxn modelId="{6302E52C-4755-42CA-BC2D-9274F98DEA7E}" type="presParOf" srcId="{379B6254-B652-4908-8442-D4990BA6BFEB}" destId="{15069AE9-3E54-40E7-873F-16D422E46225}" srcOrd="2" destOrd="0" presId="urn:microsoft.com/office/officeart/2008/layout/LinedList"/>
    <dgm:cxn modelId="{B4F07DB0-E21C-4B48-A032-2F6F17F47022}" type="presParOf" srcId="{379B6254-B652-4908-8442-D4990BA6BFEB}" destId="{B3716CFF-B7C1-4986-AC99-636F3C2FBFCE}" srcOrd="3" destOrd="0" presId="urn:microsoft.com/office/officeart/2008/layout/LinedList"/>
    <dgm:cxn modelId="{608DFEBD-2F81-41BF-80C6-59FE3421D9C1}" type="presParOf" srcId="{B3716CFF-B7C1-4986-AC99-636F3C2FBFCE}" destId="{AC3C7DEC-866E-4441-9791-4FC2E232A21B}" srcOrd="0" destOrd="0" presId="urn:microsoft.com/office/officeart/2008/layout/LinedList"/>
    <dgm:cxn modelId="{0DBDE51E-0E5C-459F-81AC-63F74994F53C}" type="presParOf" srcId="{B3716CFF-B7C1-4986-AC99-636F3C2FBFCE}" destId="{69ED0778-135A-4C60-B365-A375FCEA595D}" srcOrd="1" destOrd="0" presId="urn:microsoft.com/office/officeart/2008/layout/LinedList"/>
    <dgm:cxn modelId="{EE314871-A4B5-4B85-A72E-12C94377FE07}" type="presParOf" srcId="{379B6254-B652-4908-8442-D4990BA6BFEB}" destId="{BB968207-1157-4C78-866F-7C86A0176590}" srcOrd="4" destOrd="0" presId="urn:microsoft.com/office/officeart/2008/layout/LinedList"/>
    <dgm:cxn modelId="{3DCD91F9-2EBC-4219-9900-B5C2CBD7302C}" type="presParOf" srcId="{379B6254-B652-4908-8442-D4990BA6BFEB}" destId="{05A7B45D-47A6-4CC1-B9AF-14639CD851BD}" srcOrd="5" destOrd="0" presId="urn:microsoft.com/office/officeart/2008/layout/LinedList"/>
    <dgm:cxn modelId="{BA80B58F-7341-4E5D-8F2E-662550A08679}" type="presParOf" srcId="{05A7B45D-47A6-4CC1-B9AF-14639CD851BD}" destId="{CEF1A1BF-14B5-4E57-89C7-F90A3FE7D2D7}" srcOrd="0" destOrd="0" presId="urn:microsoft.com/office/officeart/2008/layout/LinedList"/>
    <dgm:cxn modelId="{C8784555-43FB-4209-A5BD-76816DE8925E}" type="presParOf" srcId="{05A7B45D-47A6-4CC1-B9AF-14639CD851BD}" destId="{33DF2A86-25F9-4E5D-83D3-0CBE9EDCD786}" srcOrd="1" destOrd="0" presId="urn:microsoft.com/office/officeart/2008/layout/LinedList"/>
    <dgm:cxn modelId="{DB54CBA6-A941-4E9E-8D9C-8F51691B63D3}" type="presParOf" srcId="{379B6254-B652-4908-8442-D4990BA6BFEB}" destId="{1B0AA107-6699-4A1C-8ECF-67AF115DCC83}" srcOrd="6" destOrd="0" presId="urn:microsoft.com/office/officeart/2008/layout/LinedList"/>
    <dgm:cxn modelId="{771A14F2-493C-43D9-AD82-852C0C725E54}" type="presParOf" srcId="{379B6254-B652-4908-8442-D4990BA6BFEB}" destId="{6994D7EF-2A97-4BA6-8F7F-193B738C7434}" srcOrd="7" destOrd="0" presId="urn:microsoft.com/office/officeart/2008/layout/LinedList"/>
    <dgm:cxn modelId="{3A9FA4C8-20BE-4673-B8EE-85656AEE7643}" type="presParOf" srcId="{6994D7EF-2A97-4BA6-8F7F-193B738C7434}" destId="{41DDE75C-E549-4E70-ADD4-6A19A7DCD49E}" srcOrd="0" destOrd="0" presId="urn:microsoft.com/office/officeart/2008/layout/LinedList"/>
    <dgm:cxn modelId="{2C3CE4F4-763F-45B7-923F-35FE6A5506AD}" type="presParOf" srcId="{6994D7EF-2A97-4BA6-8F7F-193B738C7434}" destId="{24D73FA1-7F4B-47A5-827D-163CD704470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19FAA2-3310-4B05-A6A3-49E006DC74AA}"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8BC30870-5AB5-4C2C-B1A0-25B8D0D61A16}">
      <dgm:prSet/>
      <dgm:spPr/>
      <dgm:t>
        <a:bodyPr/>
        <a:lstStyle/>
        <a:p>
          <a:r>
            <a:rPr lang="en-US"/>
            <a:t>Make reasonable modifications to  rules, policies or practices</a:t>
          </a:r>
        </a:p>
      </dgm:t>
    </dgm:pt>
    <dgm:pt modelId="{9F4CFDCD-3277-49B7-9B54-09638B6F2A36}" type="parTrans" cxnId="{B4F29AD9-BDA3-459F-AD35-4E7DFA62B957}">
      <dgm:prSet/>
      <dgm:spPr/>
      <dgm:t>
        <a:bodyPr/>
        <a:lstStyle/>
        <a:p>
          <a:endParaRPr lang="en-US"/>
        </a:p>
      </dgm:t>
    </dgm:pt>
    <dgm:pt modelId="{D4A78BAC-835E-4E02-99EF-EE3BB98610D1}" type="sibTrans" cxnId="{B4F29AD9-BDA3-459F-AD35-4E7DFA62B957}">
      <dgm:prSet phldrT="01" phldr="0"/>
      <dgm:spPr/>
      <dgm:t>
        <a:bodyPr/>
        <a:lstStyle/>
        <a:p>
          <a:r>
            <a:rPr lang="en-US"/>
            <a:t>01</a:t>
          </a:r>
        </a:p>
      </dgm:t>
    </dgm:pt>
    <dgm:pt modelId="{2D680FED-DE40-4FEC-AB16-1CB2B6F2C71A}">
      <dgm:prSet/>
      <dgm:spPr/>
      <dgm:t>
        <a:bodyPr/>
        <a:lstStyle/>
        <a:p>
          <a:r>
            <a:rPr lang="en-US"/>
            <a:t>Remove architectural, communication, or transportation barriers</a:t>
          </a:r>
        </a:p>
      </dgm:t>
    </dgm:pt>
    <dgm:pt modelId="{5F052E35-1B3C-447D-A073-ED65A3D0ACE3}" type="parTrans" cxnId="{E2069303-1382-4B81-9711-CBF7E82957C4}">
      <dgm:prSet/>
      <dgm:spPr/>
      <dgm:t>
        <a:bodyPr/>
        <a:lstStyle/>
        <a:p>
          <a:endParaRPr lang="en-US"/>
        </a:p>
      </dgm:t>
    </dgm:pt>
    <dgm:pt modelId="{053AD973-107C-4EF8-82FC-9B2A0AA66CD5}" type="sibTrans" cxnId="{E2069303-1382-4B81-9711-CBF7E82957C4}">
      <dgm:prSet phldrT="02" phldr="0"/>
      <dgm:spPr/>
      <dgm:t>
        <a:bodyPr/>
        <a:lstStyle/>
        <a:p>
          <a:r>
            <a:rPr lang="en-US"/>
            <a:t>02</a:t>
          </a:r>
        </a:p>
      </dgm:t>
    </dgm:pt>
    <dgm:pt modelId="{BA5AAFEB-2056-4288-AEA8-AC8EB9206363}">
      <dgm:prSet/>
      <dgm:spPr/>
      <dgm:t>
        <a:bodyPr/>
        <a:lstStyle/>
        <a:p>
          <a:r>
            <a:rPr lang="en-US"/>
            <a:t>Provide auxiliary aids and services</a:t>
          </a:r>
        </a:p>
      </dgm:t>
    </dgm:pt>
    <dgm:pt modelId="{644F74D0-ECEB-4BF3-A06E-213D2B04AFE7}" type="parTrans" cxnId="{1A268FBA-3C62-4A37-A00F-E0D7BA2E23D7}">
      <dgm:prSet/>
      <dgm:spPr/>
      <dgm:t>
        <a:bodyPr/>
        <a:lstStyle/>
        <a:p>
          <a:endParaRPr lang="en-US"/>
        </a:p>
      </dgm:t>
    </dgm:pt>
    <dgm:pt modelId="{7496A616-0878-4A76-868B-FAC7EBF0628B}" type="sibTrans" cxnId="{1A268FBA-3C62-4A37-A00F-E0D7BA2E23D7}">
      <dgm:prSet phldrT="03" phldr="0"/>
      <dgm:spPr/>
      <dgm:t>
        <a:bodyPr/>
        <a:lstStyle/>
        <a:p>
          <a:r>
            <a:rPr lang="en-US"/>
            <a:t>03</a:t>
          </a:r>
        </a:p>
      </dgm:t>
    </dgm:pt>
    <dgm:pt modelId="{980BD2B8-CAD8-48A3-94B7-74E3F07DEED5}" type="pres">
      <dgm:prSet presAssocID="{A819FAA2-3310-4B05-A6A3-49E006DC74AA}" presName="Name0" presStyleCnt="0">
        <dgm:presLayoutVars>
          <dgm:animLvl val="lvl"/>
          <dgm:resizeHandles val="exact"/>
        </dgm:presLayoutVars>
      </dgm:prSet>
      <dgm:spPr/>
    </dgm:pt>
    <dgm:pt modelId="{672A3FC0-6864-4E6A-9319-AF50265C9000}" type="pres">
      <dgm:prSet presAssocID="{8BC30870-5AB5-4C2C-B1A0-25B8D0D61A16}" presName="compositeNode" presStyleCnt="0">
        <dgm:presLayoutVars>
          <dgm:bulletEnabled val="1"/>
        </dgm:presLayoutVars>
      </dgm:prSet>
      <dgm:spPr/>
    </dgm:pt>
    <dgm:pt modelId="{4A7EA00E-84DC-4C70-BC71-D29186332D4D}" type="pres">
      <dgm:prSet presAssocID="{8BC30870-5AB5-4C2C-B1A0-25B8D0D61A16}" presName="bgRect" presStyleLbl="alignNode1" presStyleIdx="0" presStyleCnt="3"/>
      <dgm:spPr/>
    </dgm:pt>
    <dgm:pt modelId="{DC14CFA7-FDFD-4E32-A9E6-AEA4AC5D88C5}" type="pres">
      <dgm:prSet presAssocID="{D4A78BAC-835E-4E02-99EF-EE3BB98610D1}" presName="sibTransNodeRect" presStyleLbl="alignNode1" presStyleIdx="0" presStyleCnt="3">
        <dgm:presLayoutVars>
          <dgm:chMax val="0"/>
          <dgm:bulletEnabled val="1"/>
        </dgm:presLayoutVars>
      </dgm:prSet>
      <dgm:spPr/>
    </dgm:pt>
    <dgm:pt modelId="{77B5ECA7-203C-4170-83DE-963C2BACB4B2}" type="pres">
      <dgm:prSet presAssocID="{8BC30870-5AB5-4C2C-B1A0-25B8D0D61A16}" presName="nodeRect" presStyleLbl="alignNode1" presStyleIdx="0" presStyleCnt="3">
        <dgm:presLayoutVars>
          <dgm:bulletEnabled val="1"/>
        </dgm:presLayoutVars>
      </dgm:prSet>
      <dgm:spPr/>
    </dgm:pt>
    <dgm:pt modelId="{131BB019-04D4-459A-AB9A-6A2AF4F6127D}" type="pres">
      <dgm:prSet presAssocID="{D4A78BAC-835E-4E02-99EF-EE3BB98610D1}" presName="sibTrans" presStyleCnt="0"/>
      <dgm:spPr/>
    </dgm:pt>
    <dgm:pt modelId="{2A4E8955-0E52-481F-A727-3A1D84E832D9}" type="pres">
      <dgm:prSet presAssocID="{2D680FED-DE40-4FEC-AB16-1CB2B6F2C71A}" presName="compositeNode" presStyleCnt="0">
        <dgm:presLayoutVars>
          <dgm:bulletEnabled val="1"/>
        </dgm:presLayoutVars>
      </dgm:prSet>
      <dgm:spPr/>
    </dgm:pt>
    <dgm:pt modelId="{8EE0485D-96AB-458F-9C2C-C5C473FC6D89}" type="pres">
      <dgm:prSet presAssocID="{2D680FED-DE40-4FEC-AB16-1CB2B6F2C71A}" presName="bgRect" presStyleLbl="alignNode1" presStyleIdx="1" presStyleCnt="3"/>
      <dgm:spPr/>
    </dgm:pt>
    <dgm:pt modelId="{3549909C-F55B-4895-B50A-8A8D1885085F}" type="pres">
      <dgm:prSet presAssocID="{053AD973-107C-4EF8-82FC-9B2A0AA66CD5}" presName="sibTransNodeRect" presStyleLbl="alignNode1" presStyleIdx="1" presStyleCnt="3">
        <dgm:presLayoutVars>
          <dgm:chMax val="0"/>
          <dgm:bulletEnabled val="1"/>
        </dgm:presLayoutVars>
      </dgm:prSet>
      <dgm:spPr/>
    </dgm:pt>
    <dgm:pt modelId="{ECAC2BE7-2A09-4836-99EF-BA7BB5EC33D2}" type="pres">
      <dgm:prSet presAssocID="{2D680FED-DE40-4FEC-AB16-1CB2B6F2C71A}" presName="nodeRect" presStyleLbl="alignNode1" presStyleIdx="1" presStyleCnt="3">
        <dgm:presLayoutVars>
          <dgm:bulletEnabled val="1"/>
        </dgm:presLayoutVars>
      </dgm:prSet>
      <dgm:spPr/>
    </dgm:pt>
    <dgm:pt modelId="{6C0763D6-6C53-44F3-B54E-B378E90C0FB7}" type="pres">
      <dgm:prSet presAssocID="{053AD973-107C-4EF8-82FC-9B2A0AA66CD5}" presName="sibTrans" presStyleCnt="0"/>
      <dgm:spPr/>
    </dgm:pt>
    <dgm:pt modelId="{434D0EBE-F3AB-4CFE-A481-F87F77DE0184}" type="pres">
      <dgm:prSet presAssocID="{BA5AAFEB-2056-4288-AEA8-AC8EB9206363}" presName="compositeNode" presStyleCnt="0">
        <dgm:presLayoutVars>
          <dgm:bulletEnabled val="1"/>
        </dgm:presLayoutVars>
      </dgm:prSet>
      <dgm:spPr/>
    </dgm:pt>
    <dgm:pt modelId="{3E48938A-CF79-4DE9-B717-8C5DA41048F8}" type="pres">
      <dgm:prSet presAssocID="{BA5AAFEB-2056-4288-AEA8-AC8EB9206363}" presName="bgRect" presStyleLbl="alignNode1" presStyleIdx="2" presStyleCnt="3"/>
      <dgm:spPr/>
    </dgm:pt>
    <dgm:pt modelId="{77628020-E5F0-4CAA-8963-2E84987C3E78}" type="pres">
      <dgm:prSet presAssocID="{7496A616-0878-4A76-868B-FAC7EBF0628B}" presName="sibTransNodeRect" presStyleLbl="alignNode1" presStyleIdx="2" presStyleCnt="3">
        <dgm:presLayoutVars>
          <dgm:chMax val="0"/>
          <dgm:bulletEnabled val="1"/>
        </dgm:presLayoutVars>
      </dgm:prSet>
      <dgm:spPr/>
    </dgm:pt>
    <dgm:pt modelId="{3BE0A5BC-0D8B-4A1A-9154-7C1F0ADA5347}" type="pres">
      <dgm:prSet presAssocID="{BA5AAFEB-2056-4288-AEA8-AC8EB9206363}" presName="nodeRect" presStyleLbl="alignNode1" presStyleIdx="2" presStyleCnt="3">
        <dgm:presLayoutVars>
          <dgm:bulletEnabled val="1"/>
        </dgm:presLayoutVars>
      </dgm:prSet>
      <dgm:spPr/>
    </dgm:pt>
  </dgm:ptLst>
  <dgm:cxnLst>
    <dgm:cxn modelId="{E2069303-1382-4B81-9711-CBF7E82957C4}" srcId="{A819FAA2-3310-4B05-A6A3-49E006DC74AA}" destId="{2D680FED-DE40-4FEC-AB16-1CB2B6F2C71A}" srcOrd="1" destOrd="0" parTransId="{5F052E35-1B3C-447D-A073-ED65A3D0ACE3}" sibTransId="{053AD973-107C-4EF8-82FC-9B2A0AA66CD5}"/>
    <dgm:cxn modelId="{B7E71408-C8DE-441D-B1FF-591D9F4357A8}" type="presOf" srcId="{7496A616-0878-4A76-868B-FAC7EBF0628B}" destId="{77628020-E5F0-4CAA-8963-2E84987C3E78}" srcOrd="0" destOrd="0" presId="urn:microsoft.com/office/officeart/2016/7/layout/LinearBlockProcessNumbered"/>
    <dgm:cxn modelId="{3AC1DC1F-2F57-4720-94BB-B99E0882FF8E}" type="presOf" srcId="{053AD973-107C-4EF8-82FC-9B2A0AA66CD5}" destId="{3549909C-F55B-4895-B50A-8A8D1885085F}" srcOrd="0" destOrd="0" presId="urn:microsoft.com/office/officeart/2016/7/layout/LinearBlockProcessNumbered"/>
    <dgm:cxn modelId="{F2EEBE3E-314E-474D-BCC1-8D266F103FE5}" type="presOf" srcId="{BA5AAFEB-2056-4288-AEA8-AC8EB9206363}" destId="{3E48938A-CF79-4DE9-B717-8C5DA41048F8}" srcOrd="0" destOrd="0" presId="urn:microsoft.com/office/officeart/2016/7/layout/LinearBlockProcessNumbered"/>
    <dgm:cxn modelId="{0FAA2B4A-A920-4408-9E75-AE239E7515FB}" type="presOf" srcId="{8BC30870-5AB5-4C2C-B1A0-25B8D0D61A16}" destId="{77B5ECA7-203C-4170-83DE-963C2BACB4B2}" srcOrd="1" destOrd="0" presId="urn:microsoft.com/office/officeart/2016/7/layout/LinearBlockProcessNumbered"/>
    <dgm:cxn modelId="{1A268FBA-3C62-4A37-A00F-E0D7BA2E23D7}" srcId="{A819FAA2-3310-4B05-A6A3-49E006DC74AA}" destId="{BA5AAFEB-2056-4288-AEA8-AC8EB9206363}" srcOrd="2" destOrd="0" parTransId="{644F74D0-ECEB-4BF3-A06E-213D2B04AFE7}" sibTransId="{7496A616-0878-4A76-868B-FAC7EBF0628B}"/>
    <dgm:cxn modelId="{B46B90D3-15A8-4C5D-8DEF-F7A71EB7B645}" type="presOf" srcId="{2D680FED-DE40-4FEC-AB16-1CB2B6F2C71A}" destId="{8EE0485D-96AB-458F-9C2C-C5C473FC6D89}" srcOrd="0" destOrd="0" presId="urn:microsoft.com/office/officeart/2016/7/layout/LinearBlockProcessNumbered"/>
    <dgm:cxn modelId="{B4F29AD9-BDA3-459F-AD35-4E7DFA62B957}" srcId="{A819FAA2-3310-4B05-A6A3-49E006DC74AA}" destId="{8BC30870-5AB5-4C2C-B1A0-25B8D0D61A16}" srcOrd="0" destOrd="0" parTransId="{9F4CFDCD-3277-49B7-9B54-09638B6F2A36}" sibTransId="{D4A78BAC-835E-4E02-99EF-EE3BB98610D1}"/>
    <dgm:cxn modelId="{8EF6ABDA-45DB-46E3-8B4A-98B9E276561C}" type="presOf" srcId="{D4A78BAC-835E-4E02-99EF-EE3BB98610D1}" destId="{DC14CFA7-FDFD-4E32-A9E6-AEA4AC5D88C5}" srcOrd="0" destOrd="0" presId="urn:microsoft.com/office/officeart/2016/7/layout/LinearBlockProcessNumbered"/>
    <dgm:cxn modelId="{AA25DCF0-23A5-4AA6-A5CC-CEAE8B7060E6}" type="presOf" srcId="{2D680FED-DE40-4FEC-AB16-1CB2B6F2C71A}" destId="{ECAC2BE7-2A09-4836-99EF-BA7BB5EC33D2}" srcOrd="1" destOrd="0" presId="urn:microsoft.com/office/officeart/2016/7/layout/LinearBlockProcessNumbered"/>
    <dgm:cxn modelId="{6E9C86F7-EBEF-4377-BCEC-A2F591BC9FC1}" type="presOf" srcId="{8BC30870-5AB5-4C2C-B1A0-25B8D0D61A16}" destId="{4A7EA00E-84DC-4C70-BC71-D29186332D4D}" srcOrd="0" destOrd="0" presId="urn:microsoft.com/office/officeart/2016/7/layout/LinearBlockProcessNumbered"/>
    <dgm:cxn modelId="{38741DFC-7F0E-4946-BBFA-77B29120DDE1}" type="presOf" srcId="{BA5AAFEB-2056-4288-AEA8-AC8EB9206363}" destId="{3BE0A5BC-0D8B-4A1A-9154-7C1F0ADA5347}" srcOrd="1" destOrd="0" presId="urn:microsoft.com/office/officeart/2016/7/layout/LinearBlockProcessNumbered"/>
    <dgm:cxn modelId="{E9E7CAFF-B597-4A74-BCED-CD1B4A0E9288}" type="presOf" srcId="{A819FAA2-3310-4B05-A6A3-49E006DC74AA}" destId="{980BD2B8-CAD8-48A3-94B7-74E3F07DEED5}" srcOrd="0" destOrd="0" presId="urn:microsoft.com/office/officeart/2016/7/layout/LinearBlockProcessNumbered"/>
    <dgm:cxn modelId="{B2A0F298-C627-4C6F-A056-FF5E5492DC3C}" type="presParOf" srcId="{980BD2B8-CAD8-48A3-94B7-74E3F07DEED5}" destId="{672A3FC0-6864-4E6A-9319-AF50265C9000}" srcOrd="0" destOrd="0" presId="urn:microsoft.com/office/officeart/2016/7/layout/LinearBlockProcessNumbered"/>
    <dgm:cxn modelId="{BEFC96DA-6E7D-4DC4-8464-ACE3F5741B9E}" type="presParOf" srcId="{672A3FC0-6864-4E6A-9319-AF50265C9000}" destId="{4A7EA00E-84DC-4C70-BC71-D29186332D4D}" srcOrd="0" destOrd="0" presId="urn:microsoft.com/office/officeart/2016/7/layout/LinearBlockProcessNumbered"/>
    <dgm:cxn modelId="{7A2EA7CC-8AAF-4338-B578-340FB0A5AF06}" type="presParOf" srcId="{672A3FC0-6864-4E6A-9319-AF50265C9000}" destId="{DC14CFA7-FDFD-4E32-A9E6-AEA4AC5D88C5}" srcOrd="1" destOrd="0" presId="urn:microsoft.com/office/officeart/2016/7/layout/LinearBlockProcessNumbered"/>
    <dgm:cxn modelId="{5D102851-94A7-42FA-97AD-8E87BEBE84B3}" type="presParOf" srcId="{672A3FC0-6864-4E6A-9319-AF50265C9000}" destId="{77B5ECA7-203C-4170-83DE-963C2BACB4B2}" srcOrd="2" destOrd="0" presId="urn:microsoft.com/office/officeart/2016/7/layout/LinearBlockProcessNumbered"/>
    <dgm:cxn modelId="{B7B6CB74-A770-4D6A-94FD-04F05B2F4E89}" type="presParOf" srcId="{980BD2B8-CAD8-48A3-94B7-74E3F07DEED5}" destId="{131BB019-04D4-459A-AB9A-6A2AF4F6127D}" srcOrd="1" destOrd="0" presId="urn:microsoft.com/office/officeart/2016/7/layout/LinearBlockProcessNumbered"/>
    <dgm:cxn modelId="{BB83FC96-B5C6-46D6-9C0C-1ED22504FA5B}" type="presParOf" srcId="{980BD2B8-CAD8-48A3-94B7-74E3F07DEED5}" destId="{2A4E8955-0E52-481F-A727-3A1D84E832D9}" srcOrd="2" destOrd="0" presId="urn:microsoft.com/office/officeart/2016/7/layout/LinearBlockProcessNumbered"/>
    <dgm:cxn modelId="{A950F3DD-CCAF-4F1E-BD65-1BED40C8058A}" type="presParOf" srcId="{2A4E8955-0E52-481F-A727-3A1D84E832D9}" destId="{8EE0485D-96AB-458F-9C2C-C5C473FC6D89}" srcOrd="0" destOrd="0" presId="urn:microsoft.com/office/officeart/2016/7/layout/LinearBlockProcessNumbered"/>
    <dgm:cxn modelId="{11BB5237-EDF4-4A80-A674-235ED2398799}" type="presParOf" srcId="{2A4E8955-0E52-481F-A727-3A1D84E832D9}" destId="{3549909C-F55B-4895-B50A-8A8D1885085F}" srcOrd="1" destOrd="0" presId="urn:microsoft.com/office/officeart/2016/7/layout/LinearBlockProcessNumbered"/>
    <dgm:cxn modelId="{CDE1CBA1-708C-4364-9681-90F0734B70D9}" type="presParOf" srcId="{2A4E8955-0E52-481F-A727-3A1D84E832D9}" destId="{ECAC2BE7-2A09-4836-99EF-BA7BB5EC33D2}" srcOrd="2" destOrd="0" presId="urn:microsoft.com/office/officeart/2016/7/layout/LinearBlockProcessNumbered"/>
    <dgm:cxn modelId="{47DC70D8-765B-4B4C-9ECF-BDC370AF8A7B}" type="presParOf" srcId="{980BD2B8-CAD8-48A3-94B7-74E3F07DEED5}" destId="{6C0763D6-6C53-44F3-B54E-B378E90C0FB7}" srcOrd="3" destOrd="0" presId="urn:microsoft.com/office/officeart/2016/7/layout/LinearBlockProcessNumbered"/>
    <dgm:cxn modelId="{EE5F11C0-3320-4632-8430-EF25C787321E}" type="presParOf" srcId="{980BD2B8-CAD8-48A3-94B7-74E3F07DEED5}" destId="{434D0EBE-F3AB-4CFE-A481-F87F77DE0184}" srcOrd="4" destOrd="0" presId="urn:microsoft.com/office/officeart/2016/7/layout/LinearBlockProcessNumbered"/>
    <dgm:cxn modelId="{DC36A5E4-BF00-4CEC-BDB4-50466344FA8E}" type="presParOf" srcId="{434D0EBE-F3AB-4CFE-A481-F87F77DE0184}" destId="{3E48938A-CF79-4DE9-B717-8C5DA41048F8}" srcOrd="0" destOrd="0" presId="urn:microsoft.com/office/officeart/2016/7/layout/LinearBlockProcessNumbered"/>
    <dgm:cxn modelId="{308A133C-6932-45A2-AB0D-A437CB9500E3}" type="presParOf" srcId="{434D0EBE-F3AB-4CFE-A481-F87F77DE0184}" destId="{77628020-E5F0-4CAA-8963-2E84987C3E78}" srcOrd="1" destOrd="0" presId="urn:microsoft.com/office/officeart/2016/7/layout/LinearBlockProcessNumbered"/>
    <dgm:cxn modelId="{C1D4C057-C068-4D3F-9C76-74A35AE3D8E4}" type="presParOf" srcId="{434D0EBE-F3AB-4CFE-A481-F87F77DE0184}" destId="{3BE0A5BC-0D8B-4A1A-9154-7C1F0ADA5347}"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7BD3CC-07C9-40A2-8866-563EFB2C1E7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A3C1E00-A994-4A59-BFEB-B475B0C732CE}">
      <dgm:prSet/>
      <dgm:spPr/>
      <dgm:t>
        <a:bodyPr/>
        <a:lstStyle/>
        <a:p>
          <a:r>
            <a:rPr lang="en-US"/>
            <a:t>Can ask: </a:t>
          </a:r>
        </a:p>
      </dgm:t>
    </dgm:pt>
    <dgm:pt modelId="{A7BC3258-9296-4B83-998F-B13500D7A0C8}" type="parTrans" cxnId="{CE8E5B47-1D23-48C3-BDA2-685210EA5726}">
      <dgm:prSet/>
      <dgm:spPr/>
      <dgm:t>
        <a:bodyPr/>
        <a:lstStyle/>
        <a:p>
          <a:endParaRPr lang="en-US"/>
        </a:p>
      </dgm:t>
    </dgm:pt>
    <dgm:pt modelId="{5A5D7BD9-14FC-4736-9C4D-73DDF0DB958E}" type="sibTrans" cxnId="{CE8E5B47-1D23-48C3-BDA2-685210EA5726}">
      <dgm:prSet/>
      <dgm:spPr/>
      <dgm:t>
        <a:bodyPr/>
        <a:lstStyle/>
        <a:p>
          <a:endParaRPr lang="en-US"/>
        </a:p>
      </dgm:t>
    </dgm:pt>
    <dgm:pt modelId="{3D6EB2F4-AADE-45C0-9D76-8A43490BB820}">
      <dgm:prSet/>
      <dgm:spPr/>
      <dgm:t>
        <a:bodyPr/>
        <a:lstStyle/>
        <a:p>
          <a:r>
            <a:rPr lang="en-US"/>
            <a:t>Is the animal required because of a disability?</a:t>
          </a:r>
        </a:p>
      </dgm:t>
    </dgm:pt>
    <dgm:pt modelId="{5F396F81-07BC-4A06-BC8E-89123A8A0E7F}" type="parTrans" cxnId="{0676D9F7-34F8-4E5A-A93A-D395D49CE47B}">
      <dgm:prSet/>
      <dgm:spPr/>
      <dgm:t>
        <a:bodyPr/>
        <a:lstStyle/>
        <a:p>
          <a:endParaRPr lang="en-US"/>
        </a:p>
      </dgm:t>
    </dgm:pt>
    <dgm:pt modelId="{CC6540F3-8491-48C5-96E6-5D89F74F2E86}" type="sibTrans" cxnId="{0676D9F7-34F8-4E5A-A93A-D395D49CE47B}">
      <dgm:prSet/>
      <dgm:spPr/>
      <dgm:t>
        <a:bodyPr/>
        <a:lstStyle/>
        <a:p>
          <a:endParaRPr lang="en-US"/>
        </a:p>
      </dgm:t>
    </dgm:pt>
    <dgm:pt modelId="{877A06B7-DB14-44F2-83A8-38ACD3730BB0}">
      <dgm:prSet/>
      <dgm:spPr/>
      <dgm:t>
        <a:bodyPr/>
        <a:lstStyle/>
        <a:p>
          <a:r>
            <a:rPr lang="en-US"/>
            <a:t>What work or task has this animal been trained to perform?</a:t>
          </a:r>
        </a:p>
      </dgm:t>
    </dgm:pt>
    <dgm:pt modelId="{05FF5408-AEA1-47BE-A693-4B82EB9AACDE}" type="parTrans" cxnId="{F21E3C43-13C3-459D-BAD5-3B4856DEC2DE}">
      <dgm:prSet/>
      <dgm:spPr/>
      <dgm:t>
        <a:bodyPr/>
        <a:lstStyle/>
        <a:p>
          <a:endParaRPr lang="en-US"/>
        </a:p>
      </dgm:t>
    </dgm:pt>
    <dgm:pt modelId="{9E0AFD6F-A34C-4072-9074-8710BCAC59A7}" type="sibTrans" cxnId="{F21E3C43-13C3-459D-BAD5-3B4856DEC2DE}">
      <dgm:prSet/>
      <dgm:spPr/>
      <dgm:t>
        <a:bodyPr/>
        <a:lstStyle/>
        <a:p>
          <a:endParaRPr lang="en-US"/>
        </a:p>
      </dgm:t>
    </dgm:pt>
    <dgm:pt modelId="{7515930E-5804-4F6D-A16B-CFFEDCC5A35F}">
      <dgm:prSet/>
      <dgm:spPr/>
      <dgm:t>
        <a:bodyPr/>
        <a:lstStyle/>
        <a:p>
          <a:r>
            <a:rPr lang="en-US"/>
            <a:t>Cannot ask: </a:t>
          </a:r>
        </a:p>
      </dgm:t>
    </dgm:pt>
    <dgm:pt modelId="{A98908D6-7D92-405E-9206-87F4625E293A}" type="parTrans" cxnId="{016C7DFB-3AF1-400A-88BA-6C1559F51CE9}">
      <dgm:prSet/>
      <dgm:spPr/>
      <dgm:t>
        <a:bodyPr/>
        <a:lstStyle/>
        <a:p>
          <a:endParaRPr lang="en-US"/>
        </a:p>
      </dgm:t>
    </dgm:pt>
    <dgm:pt modelId="{417B71A9-9759-4D25-BD3C-84B157A61CA0}" type="sibTrans" cxnId="{016C7DFB-3AF1-400A-88BA-6C1559F51CE9}">
      <dgm:prSet/>
      <dgm:spPr/>
      <dgm:t>
        <a:bodyPr/>
        <a:lstStyle/>
        <a:p>
          <a:endParaRPr lang="en-US"/>
        </a:p>
      </dgm:t>
    </dgm:pt>
    <dgm:pt modelId="{3A1818A9-C863-42AA-B8AD-47E6BBDA79B4}">
      <dgm:prSet/>
      <dgm:spPr/>
      <dgm:t>
        <a:bodyPr/>
        <a:lstStyle/>
        <a:p>
          <a:r>
            <a:rPr lang="en-US"/>
            <a:t>The nature or extent of an individual’s disability</a:t>
          </a:r>
        </a:p>
      </dgm:t>
    </dgm:pt>
    <dgm:pt modelId="{7DADACE0-196A-46EF-9B6C-2183AFC75AE4}" type="parTrans" cxnId="{B2F2F50B-98CB-4EE5-9E39-4E584374D511}">
      <dgm:prSet/>
      <dgm:spPr/>
      <dgm:t>
        <a:bodyPr/>
        <a:lstStyle/>
        <a:p>
          <a:endParaRPr lang="en-US"/>
        </a:p>
      </dgm:t>
    </dgm:pt>
    <dgm:pt modelId="{58C81CCE-5646-4464-BEEC-87F6816785BA}" type="sibTrans" cxnId="{B2F2F50B-98CB-4EE5-9E39-4E584374D511}">
      <dgm:prSet/>
      <dgm:spPr/>
      <dgm:t>
        <a:bodyPr/>
        <a:lstStyle/>
        <a:p>
          <a:endParaRPr lang="en-US"/>
        </a:p>
      </dgm:t>
    </dgm:pt>
    <dgm:pt modelId="{340C5218-E829-4407-8B8D-46B18BEAB509}">
      <dgm:prSet/>
      <dgm:spPr/>
      <dgm:t>
        <a:bodyPr/>
        <a:lstStyle/>
        <a:p>
          <a:r>
            <a:rPr lang="en-US"/>
            <a:t>Cannot require documentation or proof of training</a:t>
          </a:r>
        </a:p>
      </dgm:t>
    </dgm:pt>
    <dgm:pt modelId="{C41D6293-2A4E-46BB-9C9E-24399F3E1ECD}" type="parTrans" cxnId="{09999DB8-3A3D-4037-869B-782796AC543F}">
      <dgm:prSet/>
      <dgm:spPr/>
      <dgm:t>
        <a:bodyPr/>
        <a:lstStyle/>
        <a:p>
          <a:endParaRPr lang="en-US"/>
        </a:p>
      </dgm:t>
    </dgm:pt>
    <dgm:pt modelId="{268C597C-D8C8-455E-AE0E-C7ABC4BD28DD}" type="sibTrans" cxnId="{09999DB8-3A3D-4037-869B-782796AC543F}">
      <dgm:prSet/>
      <dgm:spPr/>
      <dgm:t>
        <a:bodyPr/>
        <a:lstStyle/>
        <a:p>
          <a:endParaRPr lang="en-US"/>
        </a:p>
      </dgm:t>
    </dgm:pt>
    <dgm:pt modelId="{C333CD88-B08F-4BF4-AF89-E8AD2971D31A}">
      <dgm:prSet/>
      <dgm:spPr/>
      <dgm:t>
        <a:bodyPr/>
        <a:lstStyle/>
        <a:p>
          <a:r>
            <a:rPr lang="en-US"/>
            <a:t>Cannot require animal to wear a vest </a:t>
          </a:r>
        </a:p>
      </dgm:t>
    </dgm:pt>
    <dgm:pt modelId="{76B39F96-73D8-48B3-840F-D301296170A6}" type="parTrans" cxnId="{C7999508-E6EB-41F1-8F11-3C3FC863C10E}">
      <dgm:prSet/>
      <dgm:spPr/>
      <dgm:t>
        <a:bodyPr/>
        <a:lstStyle/>
        <a:p>
          <a:endParaRPr lang="en-US"/>
        </a:p>
      </dgm:t>
    </dgm:pt>
    <dgm:pt modelId="{21A8A1C1-58CD-4EBF-BAFC-5B700A1EB552}" type="sibTrans" cxnId="{C7999508-E6EB-41F1-8F11-3C3FC863C10E}">
      <dgm:prSet/>
      <dgm:spPr/>
      <dgm:t>
        <a:bodyPr/>
        <a:lstStyle/>
        <a:p>
          <a:endParaRPr lang="en-US"/>
        </a:p>
      </dgm:t>
    </dgm:pt>
    <dgm:pt modelId="{32875ACC-9F97-487C-A330-C520B45CA6E1}" type="pres">
      <dgm:prSet presAssocID="{4E7BD3CC-07C9-40A2-8866-563EFB2C1E74}" presName="linear" presStyleCnt="0">
        <dgm:presLayoutVars>
          <dgm:dir/>
          <dgm:animLvl val="lvl"/>
          <dgm:resizeHandles val="exact"/>
        </dgm:presLayoutVars>
      </dgm:prSet>
      <dgm:spPr/>
    </dgm:pt>
    <dgm:pt modelId="{4E34D508-331F-4892-B842-EBE65D878C1A}" type="pres">
      <dgm:prSet presAssocID="{0A3C1E00-A994-4A59-BFEB-B475B0C732CE}" presName="parentLin" presStyleCnt="0"/>
      <dgm:spPr/>
    </dgm:pt>
    <dgm:pt modelId="{A940DCE3-095C-4650-B1D2-494015F127DF}" type="pres">
      <dgm:prSet presAssocID="{0A3C1E00-A994-4A59-BFEB-B475B0C732CE}" presName="parentLeftMargin" presStyleLbl="node1" presStyleIdx="0" presStyleCnt="2"/>
      <dgm:spPr/>
    </dgm:pt>
    <dgm:pt modelId="{50C1C7A8-7972-408D-8092-A36FD12F0EE2}" type="pres">
      <dgm:prSet presAssocID="{0A3C1E00-A994-4A59-BFEB-B475B0C732CE}" presName="parentText" presStyleLbl="node1" presStyleIdx="0" presStyleCnt="2">
        <dgm:presLayoutVars>
          <dgm:chMax val="0"/>
          <dgm:bulletEnabled val="1"/>
        </dgm:presLayoutVars>
      </dgm:prSet>
      <dgm:spPr/>
    </dgm:pt>
    <dgm:pt modelId="{13E720E7-7FD5-4D68-B73E-64598A6FAFFC}" type="pres">
      <dgm:prSet presAssocID="{0A3C1E00-A994-4A59-BFEB-B475B0C732CE}" presName="negativeSpace" presStyleCnt="0"/>
      <dgm:spPr/>
    </dgm:pt>
    <dgm:pt modelId="{AA920E33-3971-42FE-82EA-C9D403B93747}" type="pres">
      <dgm:prSet presAssocID="{0A3C1E00-A994-4A59-BFEB-B475B0C732CE}" presName="childText" presStyleLbl="conFgAcc1" presStyleIdx="0" presStyleCnt="2">
        <dgm:presLayoutVars>
          <dgm:bulletEnabled val="1"/>
        </dgm:presLayoutVars>
      </dgm:prSet>
      <dgm:spPr/>
    </dgm:pt>
    <dgm:pt modelId="{341BFE0D-D691-4A91-8AD4-445076D75CC3}" type="pres">
      <dgm:prSet presAssocID="{5A5D7BD9-14FC-4736-9C4D-73DDF0DB958E}" presName="spaceBetweenRectangles" presStyleCnt="0"/>
      <dgm:spPr/>
    </dgm:pt>
    <dgm:pt modelId="{EE1872EA-6B98-41ED-BB67-F54A7BD72649}" type="pres">
      <dgm:prSet presAssocID="{7515930E-5804-4F6D-A16B-CFFEDCC5A35F}" presName="parentLin" presStyleCnt="0"/>
      <dgm:spPr/>
    </dgm:pt>
    <dgm:pt modelId="{F996CD7D-AB52-4A42-9B03-364075333763}" type="pres">
      <dgm:prSet presAssocID="{7515930E-5804-4F6D-A16B-CFFEDCC5A35F}" presName="parentLeftMargin" presStyleLbl="node1" presStyleIdx="0" presStyleCnt="2"/>
      <dgm:spPr/>
    </dgm:pt>
    <dgm:pt modelId="{0A384C74-BEFB-4061-87E2-746D3704F278}" type="pres">
      <dgm:prSet presAssocID="{7515930E-5804-4F6D-A16B-CFFEDCC5A35F}" presName="parentText" presStyleLbl="node1" presStyleIdx="1" presStyleCnt="2">
        <dgm:presLayoutVars>
          <dgm:chMax val="0"/>
          <dgm:bulletEnabled val="1"/>
        </dgm:presLayoutVars>
      </dgm:prSet>
      <dgm:spPr/>
    </dgm:pt>
    <dgm:pt modelId="{A6A2561F-1458-4E48-9D7B-9981580C87F8}" type="pres">
      <dgm:prSet presAssocID="{7515930E-5804-4F6D-A16B-CFFEDCC5A35F}" presName="negativeSpace" presStyleCnt="0"/>
      <dgm:spPr/>
    </dgm:pt>
    <dgm:pt modelId="{CFB7C600-3177-4877-A455-7FEB7EC6A09E}" type="pres">
      <dgm:prSet presAssocID="{7515930E-5804-4F6D-A16B-CFFEDCC5A35F}" presName="childText" presStyleLbl="conFgAcc1" presStyleIdx="1" presStyleCnt="2">
        <dgm:presLayoutVars>
          <dgm:bulletEnabled val="1"/>
        </dgm:presLayoutVars>
      </dgm:prSet>
      <dgm:spPr/>
    </dgm:pt>
  </dgm:ptLst>
  <dgm:cxnLst>
    <dgm:cxn modelId="{C7999508-E6EB-41F1-8F11-3C3FC863C10E}" srcId="{7515930E-5804-4F6D-A16B-CFFEDCC5A35F}" destId="{C333CD88-B08F-4BF4-AF89-E8AD2971D31A}" srcOrd="2" destOrd="0" parTransId="{76B39F96-73D8-48B3-840F-D301296170A6}" sibTransId="{21A8A1C1-58CD-4EBF-BAFC-5B700A1EB552}"/>
    <dgm:cxn modelId="{B2F2F50B-98CB-4EE5-9E39-4E584374D511}" srcId="{7515930E-5804-4F6D-A16B-CFFEDCC5A35F}" destId="{3A1818A9-C863-42AA-B8AD-47E6BBDA79B4}" srcOrd="0" destOrd="0" parTransId="{7DADACE0-196A-46EF-9B6C-2183AFC75AE4}" sibTransId="{58C81CCE-5646-4464-BEEC-87F6816785BA}"/>
    <dgm:cxn modelId="{D67E9D13-12D4-4E5B-B780-EF64045B9137}" type="presOf" srcId="{0A3C1E00-A994-4A59-BFEB-B475B0C732CE}" destId="{A940DCE3-095C-4650-B1D2-494015F127DF}" srcOrd="0" destOrd="0" presId="urn:microsoft.com/office/officeart/2005/8/layout/list1"/>
    <dgm:cxn modelId="{EAAF021D-467C-4D91-8483-9E8F67FA3E64}" type="presOf" srcId="{3D6EB2F4-AADE-45C0-9D76-8A43490BB820}" destId="{AA920E33-3971-42FE-82EA-C9D403B93747}" srcOrd="0" destOrd="0" presId="urn:microsoft.com/office/officeart/2005/8/layout/list1"/>
    <dgm:cxn modelId="{F21E3C43-13C3-459D-BAD5-3B4856DEC2DE}" srcId="{0A3C1E00-A994-4A59-BFEB-B475B0C732CE}" destId="{877A06B7-DB14-44F2-83A8-38ACD3730BB0}" srcOrd="1" destOrd="0" parTransId="{05FF5408-AEA1-47BE-A693-4B82EB9AACDE}" sibTransId="{9E0AFD6F-A34C-4072-9074-8710BCAC59A7}"/>
    <dgm:cxn modelId="{1E705547-E1EC-4E09-A359-FFA75B54700E}" type="presOf" srcId="{0A3C1E00-A994-4A59-BFEB-B475B0C732CE}" destId="{50C1C7A8-7972-408D-8092-A36FD12F0EE2}" srcOrd="1" destOrd="0" presId="urn:microsoft.com/office/officeart/2005/8/layout/list1"/>
    <dgm:cxn modelId="{CE8E5B47-1D23-48C3-BDA2-685210EA5726}" srcId="{4E7BD3CC-07C9-40A2-8866-563EFB2C1E74}" destId="{0A3C1E00-A994-4A59-BFEB-B475B0C732CE}" srcOrd="0" destOrd="0" parTransId="{A7BC3258-9296-4B83-998F-B13500D7A0C8}" sibTransId="{5A5D7BD9-14FC-4736-9C4D-73DDF0DB958E}"/>
    <dgm:cxn modelId="{669BE850-C18D-4A40-BC3E-5872F49A539C}" type="presOf" srcId="{C333CD88-B08F-4BF4-AF89-E8AD2971D31A}" destId="{CFB7C600-3177-4877-A455-7FEB7EC6A09E}" srcOrd="0" destOrd="2" presId="urn:microsoft.com/office/officeart/2005/8/layout/list1"/>
    <dgm:cxn modelId="{85210970-9E53-4959-AE81-96890AB8ED45}" type="presOf" srcId="{7515930E-5804-4F6D-A16B-CFFEDCC5A35F}" destId="{0A384C74-BEFB-4061-87E2-746D3704F278}" srcOrd="1" destOrd="0" presId="urn:microsoft.com/office/officeart/2005/8/layout/list1"/>
    <dgm:cxn modelId="{6F8A0673-1F3B-4BE6-825E-D9451BF86D9D}" type="presOf" srcId="{877A06B7-DB14-44F2-83A8-38ACD3730BB0}" destId="{AA920E33-3971-42FE-82EA-C9D403B93747}" srcOrd="0" destOrd="1" presId="urn:microsoft.com/office/officeart/2005/8/layout/list1"/>
    <dgm:cxn modelId="{0BC1B176-8D8C-46F9-9D47-CC5CC104A900}" type="presOf" srcId="{4E7BD3CC-07C9-40A2-8866-563EFB2C1E74}" destId="{32875ACC-9F97-487C-A330-C520B45CA6E1}" srcOrd="0" destOrd="0" presId="urn:microsoft.com/office/officeart/2005/8/layout/list1"/>
    <dgm:cxn modelId="{A8DC159E-A7AC-4063-9756-366E74D63676}" type="presOf" srcId="{3A1818A9-C863-42AA-B8AD-47E6BBDA79B4}" destId="{CFB7C600-3177-4877-A455-7FEB7EC6A09E}" srcOrd="0" destOrd="0" presId="urn:microsoft.com/office/officeart/2005/8/layout/list1"/>
    <dgm:cxn modelId="{3E67FAA2-BA19-4171-9AE0-22B129B2DE6C}" type="presOf" srcId="{340C5218-E829-4407-8B8D-46B18BEAB509}" destId="{CFB7C600-3177-4877-A455-7FEB7EC6A09E}" srcOrd="0" destOrd="1" presId="urn:microsoft.com/office/officeart/2005/8/layout/list1"/>
    <dgm:cxn modelId="{09999DB8-3A3D-4037-869B-782796AC543F}" srcId="{7515930E-5804-4F6D-A16B-CFFEDCC5A35F}" destId="{340C5218-E829-4407-8B8D-46B18BEAB509}" srcOrd="1" destOrd="0" parTransId="{C41D6293-2A4E-46BB-9C9E-24399F3E1ECD}" sibTransId="{268C597C-D8C8-455E-AE0E-C7ABC4BD28DD}"/>
    <dgm:cxn modelId="{9ED4AAEB-E56D-4A0F-B0D9-4F298D1C38A0}" type="presOf" srcId="{7515930E-5804-4F6D-A16B-CFFEDCC5A35F}" destId="{F996CD7D-AB52-4A42-9B03-364075333763}" srcOrd="0" destOrd="0" presId="urn:microsoft.com/office/officeart/2005/8/layout/list1"/>
    <dgm:cxn modelId="{0676D9F7-34F8-4E5A-A93A-D395D49CE47B}" srcId="{0A3C1E00-A994-4A59-BFEB-B475B0C732CE}" destId="{3D6EB2F4-AADE-45C0-9D76-8A43490BB820}" srcOrd="0" destOrd="0" parTransId="{5F396F81-07BC-4A06-BC8E-89123A8A0E7F}" sibTransId="{CC6540F3-8491-48C5-96E6-5D89F74F2E86}"/>
    <dgm:cxn modelId="{016C7DFB-3AF1-400A-88BA-6C1559F51CE9}" srcId="{4E7BD3CC-07C9-40A2-8866-563EFB2C1E74}" destId="{7515930E-5804-4F6D-A16B-CFFEDCC5A35F}" srcOrd="1" destOrd="0" parTransId="{A98908D6-7D92-405E-9206-87F4625E293A}" sibTransId="{417B71A9-9759-4D25-BD3C-84B157A61CA0}"/>
    <dgm:cxn modelId="{8711BCFD-1B13-484A-9981-D93575C598F3}" type="presParOf" srcId="{32875ACC-9F97-487C-A330-C520B45CA6E1}" destId="{4E34D508-331F-4892-B842-EBE65D878C1A}" srcOrd="0" destOrd="0" presId="urn:microsoft.com/office/officeart/2005/8/layout/list1"/>
    <dgm:cxn modelId="{003BB79E-93B7-44EC-B0C6-44346D576DCD}" type="presParOf" srcId="{4E34D508-331F-4892-B842-EBE65D878C1A}" destId="{A940DCE3-095C-4650-B1D2-494015F127DF}" srcOrd="0" destOrd="0" presId="urn:microsoft.com/office/officeart/2005/8/layout/list1"/>
    <dgm:cxn modelId="{726A1366-D9B9-40F2-8B64-CD426A3291A0}" type="presParOf" srcId="{4E34D508-331F-4892-B842-EBE65D878C1A}" destId="{50C1C7A8-7972-408D-8092-A36FD12F0EE2}" srcOrd="1" destOrd="0" presId="urn:microsoft.com/office/officeart/2005/8/layout/list1"/>
    <dgm:cxn modelId="{540DA25D-0BBF-47F4-B3EE-EAF1D86B98C8}" type="presParOf" srcId="{32875ACC-9F97-487C-A330-C520B45CA6E1}" destId="{13E720E7-7FD5-4D68-B73E-64598A6FAFFC}" srcOrd="1" destOrd="0" presId="urn:microsoft.com/office/officeart/2005/8/layout/list1"/>
    <dgm:cxn modelId="{FFC339E0-7320-485F-9BBF-188745ABCAF3}" type="presParOf" srcId="{32875ACC-9F97-487C-A330-C520B45CA6E1}" destId="{AA920E33-3971-42FE-82EA-C9D403B93747}" srcOrd="2" destOrd="0" presId="urn:microsoft.com/office/officeart/2005/8/layout/list1"/>
    <dgm:cxn modelId="{82F46E92-4CC1-4276-847D-50CDF1E9AA02}" type="presParOf" srcId="{32875ACC-9F97-487C-A330-C520B45CA6E1}" destId="{341BFE0D-D691-4A91-8AD4-445076D75CC3}" srcOrd="3" destOrd="0" presId="urn:microsoft.com/office/officeart/2005/8/layout/list1"/>
    <dgm:cxn modelId="{F7E10450-F65E-4758-A22E-469D0836272C}" type="presParOf" srcId="{32875ACC-9F97-487C-A330-C520B45CA6E1}" destId="{EE1872EA-6B98-41ED-BB67-F54A7BD72649}" srcOrd="4" destOrd="0" presId="urn:microsoft.com/office/officeart/2005/8/layout/list1"/>
    <dgm:cxn modelId="{6EA618BB-A874-4D8C-A08E-31C48C80A818}" type="presParOf" srcId="{EE1872EA-6B98-41ED-BB67-F54A7BD72649}" destId="{F996CD7D-AB52-4A42-9B03-364075333763}" srcOrd="0" destOrd="0" presId="urn:microsoft.com/office/officeart/2005/8/layout/list1"/>
    <dgm:cxn modelId="{C598C24A-3BBE-4F03-9669-9B9193CE4D63}" type="presParOf" srcId="{EE1872EA-6B98-41ED-BB67-F54A7BD72649}" destId="{0A384C74-BEFB-4061-87E2-746D3704F278}" srcOrd="1" destOrd="0" presId="urn:microsoft.com/office/officeart/2005/8/layout/list1"/>
    <dgm:cxn modelId="{5B6D9FCD-737A-41A2-BACC-E7EBB494B494}" type="presParOf" srcId="{32875ACC-9F97-487C-A330-C520B45CA6E1}" destId="{A6A2561F-1458-4E48-9D7B-9981580C87F8}" srcOrd="5" destOrd="0" presId="urn:microsoft.com/office/officeart/2005/8/layout/list1"/>
    <dgm:cxn modelId="{E21B6089-50E1-44CF-9EE3-D624A8590B73}" type="presParOf" srcId="{32875ACC-9F97-487C-A330-C520B45CA6E1}" destId="{CFB7C600-3177-4877-A455-7FEB7EC6A09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B457E9-955F-4A11-B8E9-AF589741A416}"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6F9205AB-E8D9-4C19-BF65-FACE0583FA53}">
      <dgm:prSet/>
      <dgm:spPr/>
      <dgm:t>
        <a:bodyPr/>
        <a:lstStyle/>
        <a:p>
          <a:r>
            <a:rPr lang="en-US"/>
            <a:t>Allowed wherever public allowed unless its presence interferes with the legitimate safety requirement of the facility</a:t>
          </a:r>
        </a:p>
      </dgm:t>
    </dgm:pt>
    <dgm:pt modelId="{8C114C5A-B1B5-4B3E-AB1C-541A5937D657}" type="parTrans" cxnId="{3256E6B3-C8FE-4E35-86AC-EAE2AD854B8E}">
      <dgm:prSet/>
      <dgm:spPr/>
      <dgm:t>
        <a:bodyPr/>
        <a:lstStyle/>
        <a:p>
          <a:endParaRPr lang="en-US"/>
        </a:p>
      </dgm:t>
    </dgm:pt>
    <dgm:pt modelId="{BBC52066-C5D9-4D87-AC58-D574E0682C70}" type="sibTrans" cxnId="{3256E6B3-C8FE-4E35-86AC-EAE2AD854B8E}">
      <dgm:prSet/>
      <dgm:spPr/>
      <dgm:t>
        <a:bodyPr/>
        <a:lstStyle/>
        <a:p>
          <a:endParaRPr lang="en-US"/>
        </a:p>
      </dgm:t>
    </dgm:pt>
    <dgm:pt modelId="{3DD5C88C-3EF0-4E94-A80D-DB6379DBCA3C}">
      <dgm:prSet/>
      <dgm:spPr/>
      <dgm:t>
        <a:bodyPr/>
        <a:lstStyle/>
        <a:p>
          <a:r>
            <a:rPr lang="en-US"/>
            <a:t>Must be on a leash or harness unless a tether would interfere with the animals ability to safely perform tasks or because of person’s disability</a:t>
          </a:r>
        </a:p>
      </dgm:t>
    </dgm:pt>
    <dgm:pt modelId="{83E1B0A6-8DE1-4527-9F96-0A860753CF31}" type="parTrans" cxnId="{3C94B22B-99B8-409A-A3D4-2BB91C23517B}">
      <dgm:prSet/>
      <dgm:spPr/>
      <dgm:t>
        <a:bodyPr/>
        <a:lstStyle/>
        <a:p>
          <a:endParaRPr lang="en-US"/>
        </a:p>
      </dgm:t>
    </dgm:pt>
    <dgm:pt modelId="{BEE0CD6F-3157-4EBD-841F-5B8A6DA005B9}" type="sibTrans" cxnId="{3C94B22B-99B8-409A-A3D4-2BB91C23517B}">
      <dgm:prSet/>
      <dgm:spPr/>
      <dgm:t>
        <a:bodyPr/>
        <a:lstStyle/>
        <a:p>
          <a:endParaRPr lang="en-US"/>
        </a:p>
      </dgm:t>
    </dgm:pt>
    <dgm:pt modelId="{EAF6813F-FEAE-4E59-A9EA-8327F59161B2}">
      <dgm:prSet/>
      <dgm:spPr/>
      <dgm:t>
        <a:bodyPr/>
        <a:lstStyle/>
        <a:p>
          <a:r>
            <a:rPr lang="en-US"/>
            <a:t>Animal must be under control and housebroken</a:t>
          </a:r>
        </a:p>
      </dgm:t>
    </dgm:pt>
    <dgm:pt modelId="{97787AC9-A3BD-4C15-B626-35AADAEBA658}" type="parTrans" cxnId="{62550FDB-4019-4C01-B9F8-698A518086F3}">
      <dgm:prSet/>
      <dgm:spPr/>
      <dgm:t>
        <a:bodyPr/>
        <a:lstStyle/>
        <a:p>
          <a:endParaRPr lang="en-US"/>
        </a:p>
      </dgm:t>
    </dgm:pt>
    <dgm:pt modelId="{D5794F91-C529-4D39-A85B-966B39C18C51}" type="sibTrans" cxnId="{62550FDB-4019-4C01-B9F8-698A518086F3}">
      <dgm:prSet/>
      <dgm:spPr/>
      <dgm:t>
        <a:bodyPr/>
        <a:lstStyle/>
        <a:p>
          <a:endParaRPr lang="en-US"/>
        </a:p>
      </dgm:t>
    </dgm:pt>
    <dgm:pt modelId="{967930A8-E268-4A6D-B392-C0A43864CF75}">
      <dgm:prSet/>
      <dgm:spPr/>
      <dgm:t>
        <a:bodyPr/>
        <a:lstStyle/>
        <a:p>
          <a:r>
            <a:rPr lang="en-US"/>
            <a:t>Care of the animal is responsibility of individual with a disability </a:t>
          </a:r>
        </a:p>
      </dgm:t>
    </dgm:pt>
    <dgm:pt modelId="{C00F01CE-8D58-4DD3-A68C-212C77541A6A}" type="parTrans" cxnId="{B6A853AC-173B-407A-9ACB-751328B0509C}">
      <dgm:prSet/>
      <dgm:spPr/>
      <dgm:t>
        <a:bodyPr/>
        <a:lstStyle/>
        <a:p>
          <a:endParaRPr lang="en-US"/>
        </a:p>
      </dgm:t>
    </dgm:pt>
    <dgm:pt modelId="{50E11225-82B2-4B95-B1E8-FA5CFF96B88B}" type="sibTrans" cxnId="{B6A853AC-173B-407A-9ACB-751328B0509C}">
      <dgm:prSet/>
      <dgm:spPr/>
      <dgm:t>
        <a:bodyPr/>
        <a:lstStyle/>
        <a:p>
          <a:endParaRPr lang="en-US"/>
        </a:p>
      </dgm:t>
    </dgm:pt>
    <dgm:pt modelId="{615559B2-12E2-4CD5-8CED-95423F383BA2}">
      <dgm:prSet/>
      <dgm:spPr/>
      <dgm:t>
        <a:bodyPr/>
        <a:lstStyle/>
        <a:p>
          <a:r>
            <a:rPr lang="en-US"/>
            <a:t>Cannot charge a surcharge for the presence of the animal</a:t>
          </a:r>
        </a:p>
      </dgm:t>
    </dgm:pt>
    <dgm:pt modelId="{E5D3D37E-B699-4294-94F4-BC9FFF59147B}" type="parTrans" cxnId="{CC00F3FC-4275-424F-87EC-53918CFEAD4A}">
      <dgm:prSet/>
      <dgm:spPr/>
      <dgm:t>
        <a:bodyPr/>
        <a:lstStyle/>
        <a:p>
          <a:endParaRPr lang="en-US"/>
        </a:p>
      </dgm:t>
    </dgm:pt>
    <dgm:pt modelId="{174C6800-578A-4434-9D81-4EFAA3506FB1}" type="sibTrans" cxnId="{CC00F3FC-4275-424F-87EC-53918CFEAD4A}">
      <dgm:prSet/>
      <dgm:spPr/>
      <dgm:t>
        <a:bodyPr/>
        <a:lstStyle/>
        <a:p>
          <a:endParaRPr lang="en-US"/>
        </a:p>
      </dgm:t>
    </dgm:pt>
    <dgm:pt modelId="{95DDE50E-FB56-43C4-92D9-BF1B400738C2}" type="pres">
      <dgm:prSet presAssocID="{6EB457E9-955F-4A11-B8E9-AF589741A416}" presName="diagram" presStyleCnt="0">
        <dgm:presLayoutVars>
          <dgm:dir/>
          <dgm:resizeHandles val="exact"/>
        </dgm:presLayoutVars>
      </dgm:prSet>
      <dgm:spPr/>
    </dgm:pt>
    <dgm:pt modelId="{BDA6DB16-0CFA-4680-B484-B64B818C9CF8}" type="pres">
      <dgm:prSet presAssocID="{6F9205AB-E8D9-4C19-BF65-FACE0583FA53}" presName="node" presStyleLbl="node1" presStyleIdx="0" presStyleCnt="5">
        <dgm:presLayoutVars>
          <dgm:bulletEnabled val="1"/>
        </dgm:presLayoutVars>
      </dgm:prSet>
      <dgm:spPr/>
    </dgm:pt>
    <dgm:pt modelId="{51AFD0B4-A24C-4644-B207-BD6EDFA30A5D}" type="pres">
      <dgm:prSet presAssocID="{BBC52066-C5D9-4D87-AC58-D574E0682C70}" presName="sibTrans" presStyleCnt="0"/>
      <dgm:spPr/>
    </dgm:pt>
    <dgm:pt modelId="{AEC19B70-1EE2-42A6-89C9-2A81947250B5}" type="pres">
      <dgm:prSet presAssocID="{3DD5C88C-3EF0-4E94-A80D-DB6379DBCA3C}" presName="node" presStyleLbl="node1" presStyleIdx="1" presStyleCnt="5">
        <dgm:presLayoutVars>
          <dgm:bulletEnabled val="1"/>
        </dgm:presLayoutVars>
      </dgm:prSet>
      <dgm:spPr/>
    </dgm:pt>
    <dgm:pt modelId="{71692B6B-0DB0-4712-B89F-E23A3B4524D2}" type="pres">
      <dgm:prSet presAssocID="{BEE0CD6F-3157-4EBD-841F-5B8A6DA005B9}" presName="sibTrans" presStyleCnt="0"/>
      <dgm:spPr/>
    </dgm:pt>
    <dgm:pt modelId="{4B0914E3-A6A0-46B3-A1F3-6EAD62DF0816}" type="pres">
      <dgm:prSet presAssocID="{EAF6813F-FEAE-4E59-A9EA-8327F59161B2}" presName="node" presStyleLbl="node1" presStyleIdx="2" presStyleCnt="5">
        <dgm:presLayoutVars>
          <dgm:bulletEnabled val="1"/>
        </dgm:presLayoutVars>
      </dgm:prSet>
      <dgm:spPr/>
    </dgm:pt>
    <dgm:pt modelId="{63C158BA-3642-477A-A660-527FCAD2848C}" type="pres">
      <dgm:prSet presAssocID="{D5794F91-C529-4D39-A85B-966B39C18C51}" presName="sibTrans" presStyleCnt="0"/>
      <dgm:spPr/>
    </dgm:pt>
    <dgm:pt modelId="{7E69DA31-AEAA-42C6-9106-290CCCED10ED}" type="pres">
      <dgm:prSet presAssocID="{967930A8-E268-4A6D-B392-C0A43864CF75}" presName="node" presStyleLbl="node1" presStyleIdx="3" presStyleCnt="5">
        <dgm:presLayoutVars>
          <dgm:bulletEnabled val="1"/>
        </dgm:presLayoutVars>
      </dgm:prSet>
      <dgm:spPr/>
    </dgm:pt>
    <dgm:pt modelId="{4B65BDE7-66A0-418C-A451-FE240CC2A043}" type="pres">
      <dgm:prSet presAssocID="{50E11225-82B2-4B95-B1E8-FA5CFF96B88B}" presName="sibTrans" presStyleCnt="0"/>
      <dgm:spPr/>
    </dgm:pt>
    <dgm:pt modelId="{666F3EB5-90C8-40DF-ABA8-AFFCF788FEEF}" type="pres">
      <dgm:prSet presAssocID="{615559B2-12E2-4CD5-8CED-95423F383BA2}" presName="node" presStyleLbl="node1" presStyleIdx="4" presStyleCnt="5">
        <dgm:presLayoutVars>
          <dgm:bulletEnabled val="1"/>
        </dgm:presLayoutVars>
      </dgm:prSet>
      <dgm:spPr/>
    </dgm:pt>
  </dgm:ptLst>
  <dgm:cxnLst>
    <dgm:cxn modelId="{6D8E150A-C4A8-4298-AC90-F4A55B51FD3A}" type="presOf" srcId="{6F9205AB-E8D9-4C19-BF65-FACE0583FA53}" destId="{BDA6DB16-0CFA-4680-B484-B64B818C9CF8}" srcOrd="0" destOrd="0" presId="urn:microsoft.com/office/officeart/2005/8/layout/default"/>
    <dgm:cxn modelId="{B328431B-39FA-4529-B044-DE916A009854}" type="presOf" srcId="{EAF6813F-FEAE-4E59-A9EA-8327F59161B2}" destId="{4B0914E3-A6A0-46B3-A1F3-6EAD62DF0816}" srcOrd="0" destOrd="0" presId="urn:microsoft.com/office/officeart/2005/8/layout/default"/>
    <dgm:cxn modelId="{3C94B22B-99B8-409A-A3D4-2BB91C23517B}" srcId="{6EB457E9-955F-4A11-B8E9-AF589741A416}" destId="{3DD5C88C-3EF0-4E94-A80D-DB6379DBCA3C}" srcOrd="1" destOrd="0" parTransId="{83E1B0A6-8DE1-4527-9F96-0A860753CF31}" sibTransId="{BEE0CD6F-3157-4EBD-841F-5B8A6DA005B9}"/>
    <dgm:cxn modelId="{C24ABE37-748A-4031-877F-8AE435683BF2}" type="presOf" srcId="{967930A8-E268-4A6D-B392-C0A43864CF75}" destId="{7E69DA31-AEAA-42C6-9106-290CCCED10ED}" srcOrd="0" destOrd="0" presId="urn:microsoft.com/office/officeart/2005/8/layout/default"/>
    <dgm:cxn modelId="{74C3C84B-5F8A-4402-A880-ACF27B5EF30F}" type="presOf" srcId="{615559B2-12E2-4CD5-8CED-95423F383BA2}" destId="{666F3EB5-90C8-40DF-ABA8-AFFCF788FEEF}" srcOrd="0" destOrd="0" presId="urn:microsoft.com/office/officeart/2005/8/layout/default"/>
    <dgm:cxn modelId="{8107E099-1D23-47BB-BFE9-AB7AAF969A4B}" type="presOf" srcId="{3DD5C88C-3EF0-4E94-A80D-DB6379DBCA3C}" destId="{AEC19B70-1EE2-42A6-89C9-2A81947250B5}" srcOrd="0" destOrd="0" presId="urn:microsoft.com/office/officeart/2005/8/layout/default"/>
    <dgm:cxn modelId="{B6A853AC-173B-407A-9ACB-751328B0509C}" srcId="{6EB457E9-955F-4A11-B8E9-AF589741A416}" destId="{967930A8-E268-4A6D-B392-C0A43864CF75}" srcOrd="3" destOrd="0" parTransId="{C00F01CE-8D58-4DD3-A68C-212C77541A6A}" sibTransId="{50E11225-82B2-4B95-B1E8-FA5CFF96B88B}"/>
    <dgm:cxn modelId="{3256E6B3-C8FE-4E35-86AC-EAE2AD854B8E}" srcId="{6EB457E9-955F-4A11-B8E9-AF589741A416}" destId="{6F9205AB-E8D9-4C19-BF65-FACE0583FA53}" srcOrd="0" destOrd="0" parTransId="{8C114C5A-B1B5-4B3E-AB1C-541A5937D657}" sibTransId="{BBC52066-C5D9-4D87-AC58-D574E0682C70}"/>
    <dgm:cxn modelId="{F93A6EB8-284D-4F46-A17F-D48CF19B07BC}" type="presOf" srcId="{6EB457E9-955F-4A11-B8E9-AF589741A416}" destId="{95DDE50E-FB56-43C4-92D9-BF1B400738C2}" srcOrd="0" destOrd="0" presId="urn:microsoft.com/office/officeart/2005/8/layout/default"/>
    <dgm:cxn modelId="{62550FDB-4019-4C01-B9F8-698A518086F3}" srcId="{6EB457E9-955F-4A11-B8E9-AF589741A416}" destId="{EAF6813F-FEAE-4E59-A9EA-8327F59161B2}" srcOrd="2" destOrd="0" parTransId="{97787AC9-A3BD-4C15-B626-35AADAEBA658}" sibTransId="{D5794F91-C529-4D39-A85B-966B39C18C51}"/>
    <dgm:cxn modelId="{CC00F3FC-4275-424F-87EC-53918CFEAD4A}" srcId="{6EB457E9-955F-4A11-B8E9-AF589741A416}" destId="{615559B2-12E2-4CD5-8CED-95423F383BA2}" srcOrd="4" destOrd="0" parTransId="{E5D3D37E-B699-4294-94F4-BC9FFF59147B}" sibTransId="{174C6800-578A-4434-9D81-4EFAA3506FB1}"/>
    <dgm:cxn modelId="{3CE16EA9-508B-4AC7-B7C3-5B099DABD05D}" type="presParOf" srcId="{95DDE50E-FB56-43C4-92D9-BF1B400738C2}" destId="{BDA6DB16-0CFA-4680-B484-B64B818C9CF8}" srcOrd="0" destOrd="0" presId="urn:microsoft.com/office/officeart/2005/8/layout/default"/>
    <dgm:cxn modelId="{40C741CE-9150-4490-873E-04D0EEBBFFB4}" type="presParOf" srcId="{95DDE50E-FB56-43C4-92D9-BF1B400738C2}" destId="{51AFD0B4-A24C-4644-B207-BD6EDFA30A5D}" srcOrd="1" destOrd="0" presId="urn:microsoft.com/office/officeart/2005/8/layout/default"/>
    <dgm:cxn modelId="{F4F61F78-B067-4731-8223-4BE634F6C1E3}" type="presParOf" srcId="{95DDE50E-FB56-43C4-92D9-BF1B400738C2}" destId="{AEC19B70-1EE2-42A6-89C9-2A81947250B5}" srcOrd="2" destOrd="0" presId="urn:microsoft.com/office/officeart/2005/8/layout/default"/>
    <dgm:cxn modelId="{8F98688B-7F25-455F-BA6F-11FD58716C62}" type="presParOf" srcId="{95DDE50E-FB56-43C4-92D9-BF1B400738C2}" destId="{71692B6B-0DB0-4712-B89F-E23A3B4524D2}" srcOrd="3" destOrd="0" presId="urn:microsoft.com/office/officeart/2005/8/layout/default"/>
    <dgm:cxn modelId="{DDC693DD-D598-4C3B-A003-5369E3CC9676}" type="presParOf" srcId="{95DDE50E-FB56-43C4-92D9-BF1B400738C2}" destId="{4B0914E3-A6A0-46B3-A1F3-6EAD62DF0816}" srcOrd="4" destOrd="0" presId="urn:microsoft.com/office/officeart/2005/8/layout/default"/>
    <dgm:cxn modelId="{F5AB0765-5F64-451F-A555-60B937BCBBA6}" type="presParOf" srcId="{95DDE50E-FB56-43C4-92D9-BF1B400738C2}" destId="{63C158BA-3642-477A-A660-527FCAD2848C}" srcOrd="5" destOrd="0" presId="urn:microsoft.com/office/officeart/2005/8/layout/default"/>
    <dgm:cxn modelId="{86E3ADC9-357B-426A-A5CD-034DE06D8FAF}" type="presParOf" srcId="{95DDE50E-FB56-43C4-92D9-BF1B400738C2}" destId="{7E69DA31-AEAA-42C6-9106-290CCCED10ED}" srcOrd="6" destOrd="0" presId="urn:microsoft.com/office/officeart/2005/8/layout/default"/>
    <dgm:cxn modelId="{6140BB02-6620-4C53-BAF6-23571FF05D94}" type="presParOf" srcId="{95DDE50E-FB56-43C4-92D9-BF1B400738C2}" destId="{4B65BDE7-66A0-418C-A451-FE240CC2A043}" srcOrd="7" destOrd="0" presId="urn:microsoft.com/office/officeart/2005/8/layout/default"/>
    <dgm:cxn modelId="{45079ABB-5F0A-4F5D-AD64-2C1C73992141}" type="presParOf" srcId="{95DDE50E-FB56-43C4-92D9-BF1B400738C2}" destId="{666F3EB5-90C8-40DF-ABA8-AFFCF788FEE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671D42-8065-4E75-A595-B3652D0538B9}"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B09B553B-AE99-4AF2-B4A0-35ECBC1597D8}">
      <dgm:prSet/>
      <dgm:spPr/>
      <dgm:t>
        <a:bodyPr/>
        <a:lstStyle/>
        <a:p>
          <a:r>
            <a:rPr lang="en-US"/>
            <a:t>Enforcement:</a:t>
          </a:r>
        </a:p>
      </dgm:t>
    </dgm:pt>
    <dgm:pt modelId="{C4D85D74-2C88-4996-8035-EFACA8DBA0D3}" type="parTrans" cxnId="{67A8F1AD-D9F8-4D10-8DB5-158B505AC53D}">
      <dgm:prSet/>
      <dgm:spPr/>
      <dgm:t>
        <a:bodyPr/>
        <a:lstStyle/>
        <a:p>
          <a:endParaRPr lang="en-US"/>
        </a:p>
      </dgm:t>
    </dgm:pt>
    <dgm:pt modelId="{D0EFD3A4-DE21-45D8-A828-D4004A3D794B}" type="sibTrans" cxnId="{67A8F1AD-D9F8-4D10-8DB5-158B505AC53D}">
      <dgm:prSet/>
      <dgm:spPr/>
      <dgm:t>
        <a:bodyPr/>
        <a:lstStyle/>
        <a:p>
          <a:endParaRPr lang="en-US"/>
        </a:p>
      </dgm:t>
    </dgm:pt>
    <dgm:pt modelId="{3CA1B21F-DE16-4680-9AAA-82B4F62DF756}">
      <dgm:prSet/>
      <dgm:spPr/>
      <dgm:t>
        <a:bodyPr/>
        <a:lstStyle/>
        <a:p>
          <a:r>
            <a:rPr lang="en-US"/>
            <a:t>Complaint to US Department of Justice</a:t>
          </a:r>
        </a:p>
      </dgm:t>
    </dgm:pt>
    <dgm:pt modelId="{9D681EEF-B1F1-4E51-A4DD-043F62865FE0}" type="parTrans" cxnId="{DD59E824-AFF4-4EFF-B04D-356A17CC07D0}">
      <dgm:prSet/>
      <dgm:spPr/>
      <dgm:t>
        <a:bodyPr/>
        <a:lstStyle/>
        <a:p>
          <a:endParaRPr lang="en-US"/>
        </a:p>
      </dgm:t>
    </dgm:pt>
    <dgm:pt modelId="{7313610D-1BA9-421A-9E35-06518DE3CAA1}" type="sibTrans" cxnId="{DD59E824-AFF4-4EFF-B04D-356A17CC07D0}">
      <dgm:prSet/>
      <dgm:spPr/>
      <dgm:t>
        <a:bodyPr/>
        <a:lstStyle/>
        <a:p>
          <a:endParaRPr lang="en-US"/>
        </a:p>
      </dgm:t>
    </dgm:pt>
    <dgm:pt modelId="{E239F71D-C2FF-459F-8AAF-8EDC83B70A8A}">
      <dgm:prSet/>
      <dgm:spPr/>
      <dgm:t>
        <a:bodyPr/>
        <a:lstStyle/>
        <a:p>
          <a:r>
            <a:rPr lang="en-US"/>
            <a:t>File a complaint in federal district court</a:t>
          </a:r>
        </a:p>
      </dgm:t>
    </dgm:pt>
    <dgm:pt modelId="{B2FD2ECC-ADA8-4508-9E0A-9140C6B23936}" type="parTrans" cxnId="{C7743EE2-7A4C-4D1E-AAC6-D911A75E8F09}">
      <dgm:prSet/>
      <dgm:spPr/>
      <dgm:t>
        <a:bodyPr/>
        <a:lstStyle/>
        <a:p>
          <a:endParaRPr lang="en-US"/>
        </a:p>
      </dgm:t>
    </dgm:pt>
    <dgm:pt modelId="{7AAD7433-E0CD-4AF2-BC9E-0F83FD3B3E71}" type="sibTrans" cxnId="{C7743EE2-7A4C-4D1E-AAC6-D911A75E8F09}">
      <dgm:prSet/>
      <dgm:spPr/>
      <dgm:t>
        <a:bodyPr/>
        <a:lstStyle/>
        <a:p>
          <a:endParaRPr lang="en-US"/>
        </a:p>
      </dgm:t>
    </dgm:pt>
    <dgm:pt modelId="{E9675C24-1A90-44C3-BBE7-FF139ECAEEE1}">
      <dgm:prSet/>
      <dgm:spPr/>
      <dgm:t>
        <a:bodyPr/>
        <a:lstStyle/>
        <a:p>
          <a:r>
            <a:rPr lang="en-US"/>
            <a:t>Remedies:</a:t>
          </a:r>
        </a:p>
      </dgm:t>
    </dgm:pt>
    <dgm:pt modelId="{38A34AD9-A6B4-4F38-9C6E-0EF9A3654102}" type="parTrans" cxnId="{5C8F9D00-738A-4883-AFD0-11898C09D569}">
      <dgm:prSet/>
      <dgm:spPr/>
      <dgm:t>
        <a:bodyPr/>
        <a:lstStyle/>
        <a:p>
          <a:endParaRPr lang="en-US"/>
        </a:p>
      </dgm:t>
    </dgm:pt>
    <dgm:pt modelId="{A3449D90-073E-4B17-AD8F-0E01F50F60E2}" type="sibTrans" cxnId="{5C8F9D00-738A-4883-AFD0-11898C09D569}">
      <dgm:prSet/>
      <dgm:spPr/>
      <dgm:t>
        <a:bodyPr/>
        <a:lstStyle/>
        <a:p>
          <a:endParaRPr lang="en-US"/>
        </a:p>
      </dgm:t>
    </dgm:pt>
    <dgm:pt modelId="{5ED1282D-155D-4468-B62F-B391197FB966}">
      <dgm:prSet/>
      <dgm:spPr/>
      <dgm:t>
        <a:bodyPr/>
        <a:lstStyle/>
        <a:p>
          <a:r>
            <a:rPr lang="en-US"/>
            <a:t>Injunctive relief to enforce ADA compliance</a:t>
          </a:r>
        </a:p>
      </dgm:t>
    </dgm:pt>
    <dgm:pt modelId="{4D2C2B50-ADEB-4C3E-A5C9-4BDDA34A4A35}" type="parTrans" cxnId="{63D1C218-271E-4A40-A565-760572D599BE}">
      <dgm:prSet/>
      <dgm:spPr/>
      <dgm:t>
        <a:bodyPr/>
        <a:lstStyle/>
        <a:p>
          <a:endParaRPr lang="en-US"/>
        </a:p>
      </dgm:t>
    </dgm:pt>
    <dgm:pt modelId="{AB093881-BD98-46F9-A845-666352D58330}" type="sibTrans" cxnId="{63D1C218-271E-4A40-A565-760572D599BE}">
      <dgm:prSet/>
      <dgm:spPr/>
      <dgm:t>
        <a:bodyPr/>
        <a:lstStyle/>
        <a:p>
          <a:endParaRPr lang="en-US"/>
        </a:p>
      </dgm:t>
    </dgm:pt>
    <dgm:pt modelId="{644DC332-407B-47DB-BBEC-AE5B0475297F}">
      <dgm:prSet/>
      <dgm:spPr/>
      <dgm:t>
        <a:bodyPr/>
        <a:lstStyle/>
        <a:p>
          <a:r>
            <a:rPr lang="en-US"/>
            <a:t>Compensatory damages</a:t>
          </a:r>
        </a:p>
      </dgm:t>
    </dgm:pt>
    <dgm:pt modelId="{7204E92B-0377-4E58-B400-E0038FB87D17}" type="parTrans" cxnId="{B77D62C6-EC30-411D-930A-5BDCD9DC451E}">
      <dgm:prSet/>
      <dgm:spPr/>
      <dgm:t>
        <a:bodyPr/>
        <a:lstStyle/>
        <a:p>
          <a:endParaRPr lang="en-US"/>
        </a:p>
      </dgm:t>
    </dgm:pt>
    <dgm:pt modelId="{E59667A7-6A93-49DC-9F9C-B3766EC4F149}" type="sibTrans" cxnId="{B77D62C6-EC30-411D-930A-5BDCD9DC451E}">
      <dgm:prSet/>
      <dgm:spPr/>
      <dgm:t>
        <a:bodyPr/>
        <a:lstStyle/>
        <a:p>
          <a:endParaRPr lang="en-US"/>
        </a:p>
      </dgm:t>
    </dgm:pt>
    <dgm:pt modelId="{3A396BA7-5E14-4907-B894-B34E3DD61354}">
      <dgm:prSet/>
      <dgm:spPr/>
      <dgm:t>
        <a:bodyPr/>
        <a:lstStyle/>
        <a:p>
          <a:r>
            <a:rPr lang="en-US"/>
            <a:t>7</a:t>
          </a:r>
          <a:r>
            <a:rPr lang="en-US" baseline="30000"/>
            <a:t>th</a:t>
          </a:r>
          <a:r>
            <a:rPr lang="en-US"/>
            <a:t> Circuit has not ruled on standard: deliberate indifference or discriminatory animus</a:t>
          </a:r>
        </a:p>
      </dgm:t>
    </dgm:pt>
    <dgm:pt modelId="{98F5FC60-3903-4D7A-84FD-7B99215C12F8}" type="parTrans" cxnId="{870625BA-8A27-4C73-A936-44999D6C5746}">
      <dgm:prSet/>
      <dgm:spPr/>
      <dgm:t>
        <a:bodyPr/>
        <a:lstStyle/>
        <a:p>
          <a:endParaRPr lang="en-US"/>
        </a:p>
      </dgm:t>
    </dgm:pt>
    <dgm:pt modelId="{1D2CA42D-5382-44C1-A8C4-7C3765F56E49}" type="sibTrans" cxnId="{870625BA-8A27-4C73-A936-44999D6C5746}">
      <dgm:prSet/>
      <dgm:spPr/>
      <dgm:t>
        <a:bodyPr/>
        <a:lstStyle/>
        <a:p>
          <a:endParaRPr lang="en-US"/>
        </a:p>
      </dgm:t>
    </dgm:pt>
    <dgm:pt modelId="{EE7C48A1-38C2-4F31-B028-EF65E3FE35BB}" type="pres">
      <dgm:prSet presAssocID="{83671D42-8065-4E75-A595-B3652D0538B9}" presName="Name0" presStyleCnt="0">
        <dgm:presLayoutVars>
          <dgm:dir/>
          <dgm:animLvl val="lvl"/>
          <dgm:resizeHandles val="exact"/>
        </dgm:presLayoutVars>
      </dgm:prSet>
      <dgm:spPr/>
    </dgm:pt>
    <dgm:pt modelId="{3A7D3804-7421-4EE4-9121-CF941B04D3F3}" type="pres">
      <dgm:prSet presAssocID="{B09B553B-AE99-4AF2-B4A0-35ECBC1597D8}" presName="composite" presStyleCnt="0"/>
      <dgm:spPr/>
    </dgm:pt>
    <dgm:pt modelId="{839B1F22-F743-42AF-97E0-26F505647AD6}" type="pres">
      <dgm:prSet presAssocID="{B09B553B-AE99-4AF2-B4A0-35ECBC1597D8}" presName="parTx" presStyleLbl="alignNode1" presStyleIdx="0" presStyleCnt="2">
        <dgm:presLayoutVars>
          <dgm:chMax val="0"/>
          <dgm:chPref val="0"/>
          <dgm:bulletEnabled val="1"/>
        </dgm:presLayoutVars>
      </dgm:prSet>
      <dgm:spPr/>
    </dgm:pt>
    <dgm:pt modelId="{EBB94C1A-406D-4626-AC32-5C17CC414E85}" type="pres">
      <dgm:prSet presAssocID="{B09B553B-AE99-4AF2-B4A0-35ECBC1597D8}" presName="desTx" presStyleLbl="alignAccFollowNode1" presStyleIdx="0" presStyleCnt="2">
        <dgm:presLayoutVars>
          <dgm:bulletEnabled val="1"/>
        </dgm:presLayoutVars>
      </dgm:prSet>
      <dgm:spPr/>
    </dgm:pt>
    <dgm:pt modelId="{C75ADFEF-8B0F-4086-8E96-C34FC9E85FDF}" type="pres">
      <dgm:prSet presAssocID="{D0EFD3A4-DE21-45D8-A828-D4004A3D794B}" presName="space" presStyleCnt="0"/>
      <dgm:spPr/>
    </dgm:pt>
    <dgm:pt modelId="{448F46FA-8D90-4827-9C89-806D70B0FEF4}" type="pres">
      <dgm:prSet presAssocID="{E9675C24-1A90-44C3-BBE7-FF139ECAEEE1}" presName="composite" presStyleCnt="0"/>
      <dgm:spPr/>
    </dgm:pt>
    <dgm:pt modelId="{912C02FD-1E9F-4E49-B170-FDA0434C08C4}" type="pres">
      <dgm:prSet presAssocID="{E9675C24-1A90-44C3-BBE7-FF139ECAEEE1}" presName="parTx" presStyleLbl="alignNode1" presStyleIdx="1" presStyleCnt="2">
        <dgm:presLayoutVars>
          <dgm:chMax val="0"/>
          <dgm:chPref val="0"/>
          <dgm:bulletEnabled val="1"/>
        </dgm:presLayoutVars>
      </dgm:prSet>
      <dgm:spPr/>
    </dgm:pt>
    <dgm:pt modelId="{8CE4A4D9-77D0-4B42-959D-CDB90A47C8B4}" type="pres">
      <dgm:prSet presAssocID="{E9675C24-1A90-44C3-BBE7-FF139ECAEEE1}" presName="desTx" presStyleLbl="alignAccFollowNode1" presStyleIdx="1" presStyleCnt="2">
        <dgm:presLayoutVars>
          <dgm:bulletEnabled val="1"/>
        </dgm:presLayoutVars>
      </dgm:prSet>
      <dgm:spPr/>
    </dgm:pt>
  </dgm:ptLst>
  <dgm:cxnLst>
    <dgm:cxn modelId="{5C8F9D00-738A-4883-AFD0-11898C09D569}" srcId="{83671D42-8065-4E75-A595-B3652D0538B9}" destId="{E9675C24-1A90-44C3-BBE7-FF139ECAEEE1}" srcOrd="1" destOrd="0" parTransId="{38A34AD9-A6B4-4F38-9C6E-0EF9A3654102}" sibTransId="{A3449D90-073E-4B17-AD8F-0E01F50F60E2}"/>
    <dgm:cxn modelId="{63D1C218-271E-4A40-A565-760572D599BE}" srcId="{E9675C24-1A90-44C3-BBE7-FF139ECAEEE1}" destId="{5ED1282D-155D-4468-B62F-B391197FB966}" srcOrd="0" destOrd="0" parTransId="{4D2C2B50-ADEB-4C3E-A5C9-4BDDA34A4A35}" sibTransId="{AB093881-BD98-46F9-A845-666352D58330}"/>
    <dgm:cxn modelId="{DD59E824-AFF4-4EFF-B04D-356A17CC07D0}" srcId="{B09B553B-AE99-4AF2-B4A0-35ECBC1597D8}" destId="{3CA1B21F-DE16-4680-9AAA-82B4F62DF756}" srcOrd="0" destOrd="0" parTransId="{9D681EEF-B1F1-4E51-A4DD-043F62865FE0}" sibTransId="{7313610D-1BA9-421A-9E35-06518DE3CAA1}"/>
    <dgm:cxn modelId="{C093603A-29E1-473A-AD5E-8B54D773B806}" type="presOf" srcId="{E9675C24-1A90-44C3-BBE7-FF139ECAEEE1}" destId="{912C02FD-1E9F-4E49-B170-FDA0434C08C4}" srcOrd="0" destOrd="0" presId="urn:microsoft.com/office/officeart/2005/8/layout/hList1"/>
    <dgm:cxn modelId="{75EF0840-E9AE-4382-ADC0-1FA99DBE89A6}" type="presOf" srcId="{B09B553B-AE99-4AF2-B4A0-35ECBC1597D8}" destId="{839B1F22-F743-42AF-97E0-26F505647AD6}" srcOrd="0" destOrd="0" presId="urn:microsoft.com/office/officeart/2005/8/layout/hList1"/>
    <dgm:cxn modelId="{AAC3A645-F3DE-408B-80CF-69BE563096B0}" type="presOf" srcId="{3A396BA7-5E14-4907-B894-B34E3DD61354}" destId="{8CE4A4D9-77D0-4B42-959D-CDB90A47C8B4}" srcOrd="0" destOrd="2" presId="urn:microsoft.com/office/officeart/2005/8/layout/hList1"/>
    <dgm:cxn modelId="{7F337479-A65F-40B4-A833-336945191528}" type="presOf" srcId="{E239F71D-C2FF-459F-8AAF-8EDC83B70A8A}" destId="{EBB94C1A-406D-4626-AC32-5C17CC414E85}" srcOrd="0" destOrd="1" presId="urn:microsoft.com/office/officeart/2005/8/layout/hList1"/>
    <dgm:cxn modelId="{88B3C088-702F-4B46-ADBD-B3E94114B4AF}" type="presOf" srcId="{5ED1282D-155D-4468-B62F-B391197FB966}" destId="{8CE4A4D9-77D0-4B42-959D-CDB90A47C8B4}" srcOrd="0" destOrd="0" presId="urn:microsoft.com/office/officeart/2005/8/layout/hList1"/>
    <dgm:cxn modelId="{3384F89E-DC99-4D1B-9510-A6B20546BA88}" type="presOf" srcId="{644DC332-407B-47DB-BBEC-AE5B0475297F}" destId="{8CE4A4D9-77D0-4B42-959D-CDB90A47C8B4}" srcOrd="0" destOrd="1" presId="urn:microsoft.com/office/officeart/2005/8/layout/hList1"/>
    <dgm:cxn modelId="{67A8F1AD-D9F8-4D10-8DB5-158B505AC53D}" srcId="{83671D42-8065-4E75-A595-B3652D0538B9}" destId="{B09B553B-AE99-4AF2-B4A0-35ECBC1597D8}" srcOrd="0" destOrd="0" parTransId="{C4D85D74-2C88-4996-8035-EFACA8DBA0D3}" sibTransId="{D0EFD3A4-DE21-45D8-A828-D4004A3D794B}"/>
    <dgm:cxn modelId="{870625BA-8A27-4C73-A936-44999D6C5746}" srcId="{644DC332-407B-47DB-BBEC-AE5B0475297F}" destId="{3A396BA7-5E14-4907-B894-B34E3DD61354}" srcOrd="0" destOrd="0" parTransId="{98F5FC60-3903-4D7A-84FD-7B99215C12F8}" sibTransId="{1D2CA42D-5382-44C1-A8C4-7C3765F56E49}"/>
    <dgm:cxn modelId="{B77D62C6-EC30-411D-930A-5BDCD9DC451E}" srcId="{E9675C24-1A90-44C3-BBE7-FF139ECAEEE1}" destId="{644DC332-407B-47DB-BBEC-AE5B0475297F}" srcOrd="1" destOrd="0" parTransId="{7204E92B-0377-4E58-B400-E0038FB87D17}" sibTransId="{E59667A7-6A93-49DC-9F9C-B3766EC4F149}"/>
    <dgm:cxn modelId="{3A94ABD5-E66A-4BD3-A1D3-2ECCCA95F22F}" type="presOf" srcId="{3CA1B21F-DE16-4680-9AAA-82B4F62DF756}" destId="{EBB94C1A-406D-4626-AC32-5C17CC414E85}" srcOrd="0" destOrd="0" presId="urn:microsoft.com/office/officeart/2005/8/layout/hList1"/>
    <dgm:cxn modelId="{C7743EE2-7A4C-4D1E-AAC6-D911A75E8F09}" srcId="{B09B553B-AE99-4AF2-B4A0-35ECBC1597D8}" destId="{E239F71D-C2FF-459F-8AAF-8EDC83B70A8A}" srcOrd="1" destOrd="0" parTransId="{B2FD2ECC-ADA8-4508-9E0A-9140C6B23936}" sibTransId="{7AAD7433-E0CD-4AF2-BC9E-0F83FD3B3E71}"/>
    <dgm:cxn modelId="{27374DFB-60CD-46E8-9323-9027D0E61828}" type="presOf" srcId="{83671D42-8065-4E75-A595-B3652D0538B9}" destId="{EE7C48A1-38C2-4F31-B028-EF65E3FE35BB}" srcOrd="0" destOrd="0" presId="urn:microsoft.com/office/officeart/2005/8/layout/hList1"/>
    <dgm:cxn modelId="{86CAF3AA-EDAB-4A6E-AF51-B3EC1DBBCF95}" type="presParOf" srcId="{EE7C48A1-38C2-4F31-B028-EF65E3FE35BB}" destId="{3A7D3804-7421-4EE4-9121-CF941B04D3F3}" srcOrd="0" destOrd="0" presId="urn:microsoft.com/office/officeart/2005/8/layout/hList1"/>
    <dgm:cxn modelId="{7EAFC133-265B-42DD-9F7F-93A9FE33D241}" type="presParOf" srcId="{3A7D3804-7421-4EE4-9121-CF941B04D3F3}" destId="{839B1F22-F743-42AF-97E0-26F505647AD6}" srcOrd="0" destOrd="0" presId="urn:microsoft.com/office/officeart/2005/8/layout/hList1"/>
    <dgm:cxn modelId="{AA923C70-8821-4072-8800-C12CB11FB837}" type="presParOf" srcId="{3A7D3804-7421-4EE4-9121-CF941B04D3F3}" destId="{EBB94C1A-406D-4626-AC32-5C17CC414E85}" srcOrd="1" destOrd="0" presId="urn:microsoft.com/office/officeart/2005/8/layout/hList1"/>
    <dgm:cxn modelId="{A31C581F-AC5E-452A-935B-56E9FC74ACAE}" type="presParOf" srcId="{EE7C48A1-38C2-4F31-B028-EF65E3FE35BB}" destId="{C75ADFEF-8B0F-4086-8E96-C34FC9E85FDF}" srcOrd="1" destOrd="0" presId="urn:microsoft.com/office/officeart/2005/8/layout/hList1"/>
    <dgm:cxn modelId="{B3F870FC-9B3D-4527-8BA3-1761230FFA9F}" type="presParOf" srcId="{EE7C48A1-38C2-4F31-B028-EF65E3FE35BB}" destId="{448F46FA-8D90-4827-9C89-806D70B0FEF4}" srcOrd="2" destOrd="0" presId="urn:microsoft.com/office/officeart/2005/8/layout/hList1"/>
    <dgm:cxn modelId="{DC3310A6-163C-4B27-A28F-E9F8695A9823}" type="presParOf" srcId="{448F46FA-8D90-4827-9C89-806D70B0FEF4}" destId="{912C02FD-1E9F-4E49-B170-FDA0434C08C4}" srcOrd="0" destOrd="0" presId="urn:microsoft.com/office/officeart/2005/8/layout/hList1"/>
    <dgm:cxn modelId="{28BDF67C-13E3-4B7C-89C2-DF2BF46D237F}" type="presParOf" srcId="{448F46FA-8D90-4827-9C89-806D70B0FEF4}" destId="{8CE4A4D9-77D0-4B42-959D-CDB90A47C8B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DEA086-F88B-4609-B85C-C5591A14585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9451368-C0DB-4652-A8F0-F910AC202B7B}">
      <dgm:prSet/>
      <dgm:spPr/>
      <dgm:t>
        <a:bodyPr/>
        <a:lstStyle/>
        <a:p>
          <a:r>
            <a:rPr lang="en-US"/>
            <a:t>Cannot refuse to rent or sell to someone because of their disability</a:t>
          </a:r>
        </a:p>
      </dgm:t>
    </dgm:pt>
    <dgm:pt modelId="{E9794100-FBB2-4EC2-BC14-A38E9CBC0648}" type="parTrans" cxnId="{98F1FF6A-6145-4417-98B4-B633530A9027}">
      <dgm:prSet/>
      <dgm:spPr/>
      <dgm:t>
        <a:bodyPr/>
        <a:lstStyle/>
        <a:p>
          <a:endParaRPr lang="en-US"/>
        </a:p>
      </dgm:t>
    </dgm:pt>
    <dgm:pt modelId="{AC7FFBE2-1B2A-4A60-ACC2-DF6AF187F2EE}" type="sibTrans" cxnId="{98F1FF6A-6145-4417-98B4-B633530A9027}">
      <dgm:prSet/>
      <dgm:spPr/>
      <dgm:t>
        <a:bodyPr/>
        <a:lstStyle/>
        <a:p>
          <a:endParaRPr lang="en-US"/>
        </a:p>
      </dgm:t>
    </dgm:pt>
    <dgm:pt modelId="{C3672394-7DC2-4620-B169-2B791C44A98B}">
      <dgm:prSet/>
      <dgm:spPr/>
      <dgm:t>
        <a:bodyPr/>
        <a:lstStyle/>
        <a:p>
          <a:r>
            <a:rPr lang="en-US"/>
            <a:t>Cannot charge higher rents or deposits to people with disabilities</a:t>
          </a:r>
        </a:p>
      </dgm:t>
    </dgm:pt>
    <dgm:pt modelId="{93A2ADDE-2C99-4354-BF0D-826CC800D376}" type="parTrans" cxnId="{6FF361BE-93C4-4C0D-AB82-D59796C58B1B}">
      <dgm:prSet/>
      <dgm:spPr/>
      <dgm:t>
        <a:bodyPr/>
        <a:lstStyle/>
        <a:p>
          <a:endParaRPr lang="en-US"/>
        </a:p>
      </dgm:t>
    </dgm:pt>
    <dgm:pt modelId="{7C2D2120-E0E1-467E-8E81-0E614381EAEB}" type="sibTrans" cxnId="{6FF361BE-93C4-4C0D-AB82-D59796C58B1B}">
      <dgm:prSet/>
      <dgm:spPr/>
      <dgm:t>
        <a:bodyPr/>
        <a:lstStyle/>
        <a:p>
          <a:endParaRPr lang="en-US"/>
        </a:p>
      </dgm:t>
    </dgm:pt>
    <dgm:pt modelId="{68A896A4-282B-42A0-8F7E-3B10DF1DB9B3}">
      <dgm:prSet/>
      <dgm:spPr/>
      <dgm:t>
        <a:bodyPr/>
        <a:lstStyle/>
        <a:p>
          <a:r>
            <a:rPr lang="en-US"/>
            <a:t>Cannot segregate people based on their disabilitiy</a:t>
          </a:r>
        </a:p>
      </dgm:t>
    </dgm:pt>
    <dgm:pt modelId="{87F43ABF-488D-4508-8F4A-50A8A024F4E9}" type="parTrans" cxnId="{B449F70E-ED07-46D3-9638-9C90D091B817}">
      <dgm:prSet/>
      <dgm:spPr/>
      <dgm:t>
        <a:bodyPr/>
        <a:lstStyle/>
        <a:p>
          <a:endParaRPr lang="en-US"/>
        </a:p>
      </dgm:t>
    </dgm:pt>
    <dgm:pt modelId="{8E910AC8-2B45-400F-9DDC-565709FBDB85}" type="sibTrans" cxnId="{B449F70E-ED07-46D3-9638-9C90D091B817}">
      <dgm:prSet/>
      <dgm:spPr/>
      <dgm:t>
        <a:bodyPr/>
        <a:lstStyle/>
        <a:p>
          <a:endParaRPr lang="en-US"/>
        </a:p>
      </dgm:t>
    </dgm:pt>
    <dgm:pt modelId="{D104C52A-1EEE-4442-92C6-BA78E212C75F}">
      <dgm:prSet/>
      <dgm:spPr/>
      <dgm:t>
        <a:bodyPr/>
        <a:lstStyle/>
        <a:p>
          <a:r>
            <a:rPr lang="en-US"/>
            <a:t>Cannot subject people with disabilities to different lease terms</a:t>
          </a:r>
        </a:p>
      </dgm:t>
    </dgm:pt>
    <dgm:pt modelId="{6DB2918D-925D-483A-96C2-EC4FF726DC9F}" type="parTrans" cxnId="{E2925104-14B1-4D99-94D0-F207E68D7866}">
      <dgm:prSet/>
      <dgm:spPr/>
      <dgm:t>
        <a:bodyPr/>
        <a:lstStyle/>
        <a:p>
          <a:endParaRPr lang="en-US"/>
        </a:p>
      </dgm:t>
    </dgm:pt>
    <dgm:pt modelId="{E01B583A-A649-4394-9602-CAE3A7990A20}" type="sibTrans" cxnId="{E2925104-14B1-4D99-94D0-F207E68D7866}">
      <dgm:prSet/>
      <dgm:spPr/>
      <dgm:t>
        <a:bodyPr/>
        <a:lstStyle/>
        <a:p>
          <a:endParaRPr lang="en-US"/>
        </a:p>
      </dgm:t>
    </dgm:pt>
    <dgm:pt modelId="{DC062B9C-5415-401C-A7F3-A0AC3BDDEF5C}">
      <dgm:prSet/>
      <dgm:spPr/>
      <dgm:t>
        <a:bodyPr/>
        <a:lstStyle/>
        <a:p>
          <a:r>
            <a:rPr lang="en-US"/>
            <a:t>Cannot harass or intimidate people because of their disability (NIMBY issues)</a:t>
          </a:r>
        </a:p>
      </dgm:t>
    </dgm:pt>
    <dgm:pt modelId="{831538F2-F49E-4E92-8914-018BE272D585}" type="parTrans" cxnId="{5625F8E4-DF0C-4EB7-9F35-622B945D071F}">
      <dgm:prSet/>
      <dgm:spPr/>
      <dgm:t>
        <a:bodyPr/>
        <a:lstStyle/>
        <a:p>
          <a:endParaRPr lang="en-US"/>
        </a:p>
      </dgm:t>
    </dgm:pt>
    <dgm:pt modelId="{9643F32C-C4F0-47F9-958C-D068243225A8}" type="sibTrans" cxnId="{5625F8E4-DF0C-4EB7-9F35-622B945D071F}">
      <dgm:prSet/>
      <dgm:spPr/>
      <dgm:t>
        <a:bodyPr/>
        <a:lstStyle/>
        <a:p>
          <a:endParaRPr lang="en-US"/>
        </a:p>
      </dgm:t>
    </dgm:pt>
    <dgm:pt modelId="{77CB8FA3-88A8-482E-8A01-AC100112A5AA}" type="pres">
      <dgm:prSet presAssocID="{07DEA086-F88B-4609-B85C-C5591A145858}" presName="diagram" presStyleCnt="0">
        <dgm:presLayoutVars>
          <dgm:dir/>
          <dgm:resizeHandles val="exact"/>
        </dgm:presLayoutVars>
      </dgm:prSet>
      <dgm:spPr/>
    </dgm:pt>
    <dgm:pt modelId="{BC577582-1F49-4497-B39B-3D54AACC53BA}" type="pres">
      <dgm:prSet presAssocID="{39451368-C0DB-4652-A8F0-F910AC202B7B}" presName="node" presStyleLbl="node1" presStyleIdx="0" presStyleCnt="5">
        <dgm:presLayoutVars>
          <dgm:bulletEnabled val="1"/>
        </dgm:presLayoutVars>
      </dgm:prSet>
      <dgm:spPr/>
    </dgm:pt>
    <dgm:pt modelId="{998D5777-7C50-4F65-9FAE-AA13B93B4312}" type="pres">
      <dgm:prSet presAssocID="{AC7FFBE2-1B2A-4A60-ACC2-DF6AF187F2EE}" presName="sibTrans" presStyleCnt="0"/>
      <dgm:spPr/>
    </dgm:pt>
    <dgm:pt modelId="{C0586B02-63E0-4656-BB71-95F6068211A8}" type="pres">
      <dgm:prSet presAssocID="{C3672394-7DC2-4620-B169-2B791C44A98B}" presName="node" presStyleLbl="node1" presStyleIdx="1" presStyleCnt="5">
        <dgm:presLayoutVars>
          <dgm:bulletEnabled val="1"/>
        </dgm:presLayoutVars>
      </dgm:prSet>
      <dgm:spPr/>
    </dgm:pt>
    <dgm:pt modelId="{71212DBA-B6AF-4FEE-B4E1-D5FF46FEF190}" type="pres">
      <dgm:prSet presAssocID="{7C2D2120-E0E1-467E-8E81-0E614381EAEB}" presName="sibTrans" presStyleCnt="0"/>
      <dgm:spPr/>
    </dgm:pt>
    <dgm:pt modelId="{CD77C5A0-59FC-49D7-BE24-9A5E75377696}" type="pres">
      <dgm:prSet presAssocID="{68A896A4-282B-42A0-8F7E-3B10DF1DB9B3}" presName="node" presStyleLbl="node1" presStyleIdx="2" presStyleCnt="5">
        <dgm:presLayoutVars>
          <dgm:bulletEnabled val="1"/>
        </dgm:presLayoutVars>
      </dgm:prSet>
      <dgm:spPr/>
    </dgm:pt>
    <dgm:pt modelId="{82F809FA-C3F3-4684-B561-B9E0CF76CEBE}" type="pres">
      <dgm:prSet presAssocID="{8E910AC8-2B45-400F-9DDC-565709FBDB85}" presName="sibTrans" presStyleCnt="0"/>
      <dgm:spPr/>
    </dgm:pt>
    <dgm:pt modelId="{979A38FA-CE93-4CCF-AEFC-EC0392BB568A}" type="pres">
      <dgm:prSet presAssocID="{D104C52A-1EEE-4442-92C6-BA78E212C75F}" presName="node" presStyleLbl="node1" presStyleIdx="3" presStyleCnt="5">
        <dgm:presLayoutVars>
          <dgm:bulletEnabled val="1"/>
        </dgm:presLayoutVars>
      </dgm:prSet>
      <dgm:spPr/>
    </dgm:pt>
    <dgm:pt modelId="{C940BF85-69D4-41E0-866C-D7FEAC5CE7F7}" type="pres">
      <dgm:prSet presAssocID="{E01B583A-A649-4394-9602-CAE3A7990A20}" presName="sibTrans" presStyleCnt="0"/>
      <dgm:spPr/>
    </dgm:pt>
    <dgm:pt modelId="{5EEED7DD-9849-450C-82D8-CA85264538B2}" type="pres">
      <dgm:prSet presAssocID="{DC062B9C-5415-401C-A7F3-A0AC3BDDEF5C}" presName="node" presStyleLbl="node1" presStyleIdx="4" presStyleCnt="5">
        <dgm:presLayoutVars>
          <dgm:bulletEnabled val="1"/>
        </dgm:presLayoutVars>
      </dgm:prSet>
      <dgm:spPr/>
    </dgm:pt>
  </dgm:ptLst>
  <dgm:cxnLst>
    <dgm:cxn modelId="{E2925104-14B1-4D99-94D0-F207E68D7866}" srcId="{07DEA086-F88B-4609-B85C-C5591A145858}" destId="{D104C52A-1EEE-4442-92C6-BA78E212C75F}" srcOrd="3" destOrd="0" parTransId="{6DB2918D-925D-483A-96C2-EC4FF726DC9F}" sibTransId="{E01B583A-A649-4394-9602-CAE3A7990A20}"/>
    <dgm:cxn modelId="{B449F70E-ED07-46D3-9638-9C90D091B817}" srcId="{07DEA086-F88B-4609-B85C-C5591A145858}" destId="{68A896A4-282B-42A0-8F7E-3B10DF1DB9B3}" srcOrd="2" destOrd="0" parTransId="{87F43ABF-488D-4508-8F4A-50A8A024F4E9}" sibTransId="{8E910AC8-2B45-400F-9DDC-565709FBDB85}"/>
    <dgm:cxn modelId="{B08B7843-D87F-41DF-A92A-9EC66263FD98}" type="presOf" srcId="{C3672394-7DC2-4620-B169-2B791C44A98B}" destId="{C0586B02-63E0-4656-BB71-95F6068211A8}" srcOrd="0" destOrd="0" presId="urn:microsoft.com/office/officeart/2005/8/layout/default"/>
    <dgm:cxn modelId="{98F1FF6A-6145-4417-98B4-B633530A9027}" srcId="{07DEA086-F88B-4609-B85C-C5591A145858}" destId="{39451368-C0DB-4652-A8F0-F910AC202B7B}" srcOrd="0" destOrd="0" parTransId="{E9794100-FBB2-4EC2-BC14-A38E9CBC0648}" sibTransId="{AC7FFBE2-1B2A-4A60-ACC2-DF6AF187F2EE}"/>
    <dgm:cxn modelId="{414F0987-4831-45F7-9D35-18181C88CC81}" type="presOf" srcId="{D104C52A-1EEE-4442-92C6-BA78E212C75F}" destId="{979A38FA-CE93-4CCF-AEFC-EC0392BB568A}" srcOrd="0" destOrd="0" presId="urn:microsoft.com/office/officeart/2005/8/layout/default"/>
    <dgm:cxn modelId="{128F858E-6E44-4E17-838A-E7E7ED5ABF53}" type="presOf" srcId="{07DEA086-F88B-4609-B85C-C5591A145858}" destId="{77CB8FA3-88A8-482E-8A01-AC100112A5AA}" srcOrd="0" destOrd="0" presId="urn:microsoft.com/office/officeart/2005/8/layout/default"/>
    <dgm:cxn modelId="{F5286CA6-EFE0-4EAC-BB72-AF1828A82C5D}" type="presOf" srcId="{DC062B9C-5415-401C-A7F3-A0AC3BDDEF5C}" destId="{5EEED7DD-9849-450C-82D8-CA85264538B2}" srcOrd="0" destOrd="0" presId="urn:microsoft.com/office/officeart/2005/8/layout/default"/>
    <dgm:cxn modelId="{6FF361BE-93C4-4C0D-AB82-D59796C58B1B}" srcId="{07DEA086-F88B-4609-B85C-C5591A145858}" destId="{C3672394-7DC2-4620-B169-2B791C44A98B}" srcOrd="1" destOrd="0" parTransId="{93A2ADDE-2C99-4354-BF0D-826CC800D376}" sibTransId="{7C2D2120-E0E1-467E-8E81-0E614381EAEB}"/>
    <dgm:cxn modelId="{5625F8E4-DF0C-4EB7-9F35-622B945D071F}" srcId="{07DEA086-F88B-4609-B85C-C5591A145858}" destId="{DC062B9C-5415-401C-A7F3-A0AC3BDDEF5C}" srcOrd="4" destOrd="0" parTransId="{831538F2-F49E-4E92-8914-018BE272D585}" sibTransId="{9643F32C-C4F0-47F9-958C-D068243225A8}"/>
    <dgm:cxn modelId="{2AD745E8-9A71-46EB-94D9-11EA60D5101B}" type="presOf" srcId="{68A896A4-282B-42A0-8F7E-3B10DF1DB9B3}" destId="{CD77C5A0-59FC-49D7-BE24-9A5E75377696}" srcOrd="0" destOrd="0" presId="urn:microsoft.com/office/officeart/2005/8/layout/default"/>
    <dgm:cxn modelId="{A3B089FA-2CEB-4C96-9400-BDF1F59ABE8D}" type="presOf" srcId="{39451368-C0DB-4652-A8F0-F910AC202B7B}" destId="{BC577582-1F49-4497-B39B-3D54AACC53BA}" srcOrd="0" destOrd="0" presId="urn:microsoft.com/office/officeart/2005/8/layout/default"/>
    <dgm:cxn modelId="{CA9E8139-E2C5-4E1B-A821-188DDB062703}" type="presParOf" srcId="{77CB8FA3-88A8-482E-8A01-AC100112A5AA}" destId="{BC577582-1F49-4497-B39B-3D54AACC53BA}" srcOrd="0" destOrd="0" presId="urn:microsoft.com/office/officeart/2005/8/layout/default"/>
    <dgm:cxn modelId="{9276E3F4-D264-47EA-B281-5DA66909913A}" type="presParOf" srcId="{77CB8FA3-88A8-482E-8A01-AC100112A5AA}" destId="{998D5777-7C50-4F65-9FAE-AA13B93B4312}" srcOrd="1" destOrd="0" presId="urn:microsoft.com/office/officeart/2005/8/layout/default"/>
    <dgm:cxn modelId="{155B19E4-514B-42A2-BA13-74D3688F15C5}" type="presParOf" srcId="{77CB8FA3-88A8-482E-8A01-AC100112A5AA}" destId="{C0586B02-63E0-4656-BB71-95F6068211A8}" srcOrd="2" destOrd="0" presId="urn:microsoft.com/office/officeart/2005/8/layout/default"/>
    <dgm:cxn modelId="{1349F7DB-F8C4-495C-906E-844DC00A4A77}" type="presParOf" srcId="{77CB8FA3-88A8-482E-8A01-AC100112A5AA}" destId="{71212DBA-B6AF-4FEE-B4E1-D5FF46FEF190}" srcOrd="3" destOrd="0" presId="urn:microsoft.com/office/officeart/2005/8/layout/default"/>
    <dgm:cxn modelId="{CFF99B19-1C2E-4B01-A5DB-5E9F38F60C71}" type="presParOf" srcId="{77CB8FA3-88A8-482E-8A01-AC100112A5AA}" destId="{CD77C5A0-59FC-49D7-BE24-9A5E75377696}" srcOrd="4" destOrd="0" presId="urn:microsoft.com/office/officeart/2005/8/layout/default"/>
    <dgm:cxn modelId="{5196B616-7210-448C-8FFA-304D7D5865B9}" type="presParOf" srcId="{77CB8FA3-88A8-482E-8A01-AC100112A5AA}" destId="{82F809FA-C3F3-4684-B561-B9E0CF76CEBE}" srcOrd="5" destOrd="0" presId="urn:microsoft.com/office/officeart/2005/8/layout/default"/>
    <dgm:cxn modelId="{FDE40C9B-0BF4-466E-BC81-BBDED44C5E2B}" type="presParOf" srcId="{77CB8FA3-88A8-482E-8A01-AC100112A5AA}" destId="{979A38FA-CE93-4CCF-AEFC-EC0392BB568A}" srcOrd="6" destOrd="0" presId="urn:microsoft.com/office/officeart/2005/8/layout/default"/>
    <dgm:cxn modelId="{FC2932F4-53B3-4598-A8EF-C5412270ED1C}" type="presParOf" srcId="{77CB8FA3-88A8-482E-8A01-AC100112A5AA}" destId="{C940BF85-69D4-41E0-866C-D7FEAC5CE7F7}" srcOrd="7" destOrd="0" presId="urn:microsoft.com/office/officeart/2005/8/layout/default"/>
    <dgm:cxn modelId="{7E973B58-D52B-400C-8B95-12CE6DC54EFA}" type="presParOf" srcId="{77CB8FA3-88A8-482E-8A01-AC100112A5AA}" destId="{5EEED7DD-9849-450C-82D8-CA85264538B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A4500E-E8B0-460F-9828-408DFD00897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1694C80-A3B6-45A9-94E3-BCDAFEE6BF91}">
      <dgm:prSet/>
      <dgm:spPr/>
      <dgm:t>
        <a:bodyPr/>
        <a:lstStyle/>
        <a:p>
          <a:r>
            <a:rPr lang="en-US"/>
            <a:t>Applies to housing for first occupancy after March 13, 1991</a:t>
          </a:r>
        </a:p>
      </dgm:t>
    </dgm:pt>
    <dgm:pt modelId="{72FD06CA-43CC-412F-B60B-BAB7F90E53D1}" type="parTrans" cxnId="{7EE5BC48-414C-4875-9EE8-602ADE7EDE60}">
      <dgm:prSet/>
      <dgm:spPr/>
      <dgm:t>
        <a:bodyPr/>
        <a:lstStyle/>
        <a:p>
          <a:endParaRPr lang="en-US"/>
        </a:p>
      </dgm:t>
    </dgm:pt>
    <dgm:pt modelId="{8DA1D796-A336-453B-892F-CE03D5DDDA32}" type="sibTrans" cxnId="{7EE5BC48-414C-4875-9EE8-602ADE7EDE60}">
      <dgm:prSet/>
      <dgm:spPr/>
      <dgm:t>
        <a:bodyPr/>
        <a:lstStyle/>
        <a:p>
          <a:endParaRPr lang="en-US"/>
        </a:p>
      </dgm:t>
    </dgm:pt>
    <dgm:pt modelId="{F97043EC-13ED-4B65-9657-2B399454F666}">
      <dgm:prSet/>
      <dgm:spPr/>
      <dgm:t>
        <a:bodyPr/>
        <a:lstStyle/>
        <a:p>
          <a:r>
            <a:rPr lang="en-US"/>
            <a:t>Applies to Multi-family units of 4 or more</a:t>
          </a:r>
        </a:p>
      </dgm:t>
    </dgm:pt>
    <dgm:pt modelId="{7213E8E0-CEE0-4160-9E4C-C5D700D11E0F}" type="parTrans" cxnId="{0153346F-92CF-4F8E-A86F-9C9B9EE74C32}">
      <dgm:prSet/>
      <dgm:spPr/>
      <dgm:t>
        <a:bodyPr/>
        <a:lstStyle/>
        <a:p>
          <a:endParaRPr lang="en-US"/>
        </a:p>
      </dgm:t>
    </dgm:pt>
    <dgm:pt modelId="{DDD5FC74-8555-42C4-A9E9-426BF3291B76}" type="sibTrans" cxnId="{0153346F-92CF-4F8E-A86F-9C9B9EE74C32}">
      <dgm:prSet/>
      <dgm:spPr/>
      <dgm:t>
        <a:bodyPr/>
        <a:lstStyle/>
        <a:p>
          <a:endParaRPr lang="en-US"/>
        </a:p>
      </dgm:t>
    </dgm:pt>
    <dgm:pt modelId="{55D8650C-F184-4386-AAF8-0F0AA9D3024A}" type="pres">
      <dgm:prSet presAssocID="{F2A4500E-E8B0-460F-9828-408DFD00897B}" presName="linear" presStyleCnt="0">
        <dgm:presLayoutVars>
          <dgm:animLvl val="lvl"/>
          <dgm:resizeHandles val="exact"/>
        </dgm:presLayoutVars>
      </dgm:prSet>
      <dgm:spPr/>
    </dgm:pt>
    <dgm:pt modelId="{F1204FAC-371F-4107-B347-CF3DE3A9DE22}" type="pres">
      <dgm:prSet presAssocID="{E1694C80-A3B6-45A9-94E3-BCDAFEE6BF91}" presName="parentText" presStyleLbl="node1" presStyleIdx="0" presStyleCnt="2">
        <dgm:presLayoutVars>
          <dgm:chMax val="0"/>
          <dgm:bulletEnabled val="1"/>
        </dgm:presLayoutVars>
      </dgm:prSet>
      <dgm:spPr/>
    </dgm:pt>
    <dgm:pt modelId="{AD570AA8-B89B-4777-8F00-FCDA7C4B2F32}" type="pres">
      <dgm:prSet presAssocID="{8DA1D796-A336-453B-892F-CE03D5DDDA32}" presName="spacer" presStyleCnt="0"/>
      <dgm:spPr/>
    </dgm:pt>
    <dgm:pt modelId="{4B780577-6074-4257-B352-B7FC7F1B1270}" type="pres">
      <dgm:prSet presAssocID="{F97043EC-13ED-4B65-9657-2B399454F666}" presName="parentText" presStyleLbl="node1" presStyleIdx="1" presStyleCnt="2">
        <dgm:presLayoutVars>
          <dgm:chMax val="0"/>
          <dgm:bulletEnabled val="1"/>
        </dgm:presLayoutVars>
      </dgm:prSet>
      <dgm:spPr/>
    </dgm:pt>
  </dgm:ptLst>
  <dgm:cxnLst>
    <dgm:cxn modelId="{78E24F2B-64DC-4654-84AE-71CE29AEC223}" type="presOf" srcId="{F97043EC-13ED-4B65-9657-2B399454F666}" destId="{4B780577-6074-4257-B352-B7FC7F1B1270}" srcOrd="0" destOrd="0" presId="urn:microsoft.com/office/officeart/2005/8/layout/vList2"/>
    <dgm:cxn modelId="{7EE5BC48-414C-4875-9EE8-602ADE7EDE60}" srcId="{F2A4500E-E8B0-460F-9828-408DFD00897B}" destId="{E1694C80-A3B6-45A9-94E3-BCDAFEE6BF91}" srcOrd="0" destOrd="0" parTransId="{72FD06CA-43CC-412F-B60B-BAB7F90E53D1}" sibTransId="{8DA1D796-A336-453B-892F-CE03D5DDDA32}"/>
    <dgm:cxn modelId="{0153346F-92CF-4F8E-A86F-9C9B9EE74C32}" srcId="{F2A4500E-E8B0-460F-9828-408DFD00897B}" destId="{F97043EC-13ED-4B65-9657-2B399454F666}" srcOrd="1" destOrd="0" parTransId="{7213E8E0-CEE0-4160-9E4C-C5D700D11E0F}" sibTransId="{DDD5FC74-8555-42C4-A9E9-426BF3291B76}"/>
    <dgm:cxn modelId="{32418E83-E64F-4C57-9BC3-E0D3A87DF438}" type="presOf" srcId="{E1694C80-A3B6-45A9-94E3-BCDAFEE6BF91}" destId="{F1204FAC-371F-4107-B347-CF3DE3A9DE22}" srcOrd="0" destOrd="0" presId="urn:microsoft.com/office/officeart/2005/8/layout/vList2"/>
    <dgm:cxn modelId="{E9E534DE-FCA0-4F0D-A733-BE85CCE37253}" type="presOf" srcId="{F2A4500E-E8B0-460F-9828-408DFD00897B}" destId="{55D8650C-F184-4386-AAF8-0F0AA9D3024A}" srcOrd="0" destOrd="0" presId="urn:microsoft.com/office/officeart/2005/8/layout/vList2"/>
    <dgm:cxn modelId="{DBBC7C9F-D9C4-4645-A45F-028AA8545921}" type="presParOf" srcId="{55D8650C-F184-4386-AAF8-0F0AA9D3024A}" destId="{F1204FAC-371F-4107-B347-CF3DE3A9DE22}" srcOrd="0" destOrd="0" presId="urn:microsoft.com/office/officeart/2005/8/layout/vList2"/>
    <dgm:cxn modelId="{E97753D8-E418-48C7-8836-CD7FE2C83816}" type="presParOf" srcId="{55D8650C-F184-4386-AAF8-0F0AA9D3024A}" destId="{AD570AA8-B89B-4777-8F00-FCDA7C4B2F32}" srcOrd="1" destOrd="0" presId="urn:microsoft.com/office/officeart/2005/8/layout/vList2"/>
    <dgm:cxn modelId="{9092B2C5-FDB2-4595-B996-06A9AB156F28}" type="presParOf" srcId="{55D8650C-F184-4386-AAF8-0F0AA9D3024A}" destId="{4B780577-6074-4257-B352-B7FC7F1B127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70A98-D4E2-48EE-9A0F-AB113FF02A66}">
      <dsp:nvSpPr>
        <dsp:cNvPr id="0" name=""/>
        <dsp:cNvSpPr/>
      </dsp:nvSpPr>
      <dsp:spPr>
        <a:xfrm>
          <a:off x="0" y="690984"/>
          <a:ext cx="5913437" cy="1038959"/>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Overruled a series of Supreme Court Decisions regarding mitigating measures</a:t>
          </a:r>
        </a:p>
      </dsp:txBody>
      <dsp:txXfrm>
        <a:off x="50718" y="741702"/>
        <a:ext cx="5812001" cy="937523"/>
      </dsp:txXfrm>
    </dsp:sp>
    <dsp:sp modelId="{85D380CB-CEE1-412F-BB12-778578FE091C}">
      <dsp:nvSpPr>
        <dsp:cNvPr id="0" name=""/>
        <dsp:cNvSpPr/>
      </dsp:nvSpPr>
      <dsp:spPr>
        <a:xfrm>
          <a:off x="0" y="1799064"/>
          <a:ext cx="5913437" cy="1038959"/>
        </a:xfrm>
        <a:prstGeom prst="roundRect">
          <a:avLst/>
        </a:prstGeom>
        <a:gradFill rotWithShape="0">
          <a:gsLst>
            <a:gs pos="0">
              <a:schemeClr val="accent2">
                <a:hueOff val="-513866"/>
                <a:satOff val="419"/>
                <a:lumOff val="-2647"/>
                <a:alphaOff val="0"/>
                <a:tint val="98000"/>
                <a:satMod val="110000"/>
                <a:lumMod val="104000"/>
              </a:schemeClr>
            </a:gs>
            <a:gs pos="69000">
              <a:schemeClr val="accent2">
                <a:hueOff val="-513866"/>
                <a:satOff val="419"/>
                <a:lumOff val="-2647"/>
                <a:alphaOff val="0"/>
                <a:shade val="88000"/>
                <a:satMod val="130000"/>
                <a:lumMod val="92000"/>
              </a:schemeClr>
            </a:gs>
            <a:gs pos="100000">
              <a:schemeClr val="accent2">
                <a:hueOff val="-513866"/>
                <a:satOff val="419"/>
                <a:lumOff val="-264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Supported broad coverage of people</a:t>
          </a:r>
        </a:p>
      </dsp:txBody>
      <dsp:txXfrm>
        <a:off x="50718" y="1849782"/>
        <a:ext cx="5812001" cy="937523"/>
      </dsp:txXfrm>
    </dsp:sp>
    <dsp:sp modelId="{95F0B712-13F9-4BBA-951A-64AABA2D582F}">
      <dsp:nvSpPr>
        <dsp:cNvPr id="0" name=""/>
        <dsp:cNvSpPr/>
      </dsp:nvSpPr>
      <dsp:spPr>
        <a:xfrm>
          <a:off x="0" y="2907143"/>
          <a:ext cx="5913437" cy="1038959"/>
        </a:xfrm>
        <a:prstGeom prst="roundRect">
          <a:avLst/>
        </a:prstGeom>
        <a:gradFill rotWithShape="0">
          <a:gsLst>
            <a:gs pos="0">
              <a:schemeClr val="accent2">
                <a:hueOff val="-1027731"/>
                <a:satOff val="838"/>
                <a:lumOff val="-5293"/>
                <a:alphaOff val="0"/>
                <a:tint val="98000"/>
                <a:satMod val="110000"/>
                <a:lumMod val="104000"/>
              </a:schemeClr>
            </a:gs>
            <a:gs pos="69000">
              <a:schemeClr val="accent2">
                <a:hueOff val="-1027731"/>
                <a:satOff val="838"/>
                <a:lumOff val="-5293"/>
                <a:alphaOff val="0"/>
                <a:shade val="88000"/>
                <a:satMod val="130000"/>
                <a:lumMod val="92000"/>
              </a:schemeClr>
            </a:gs>
            <a:gs pos="100000">
              <a:schemeClr val="accent2">
                <a:hueOff val="-1027731"/>
                <a:satOff val="838"/>
                <a:lumOff val="-52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Moved questions from who is disabled to whether there has been discrimination</a:t>
          </a:r>
        </a:p>
      </dsp:txBody>
      <dsp:txXfrm>
        <a:off x="50718" y="2957861"/>
        <a:ext cx="5812001" cy="937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1E1CD-10FB-4BC0-94DB-08C7260CBF45}">
      <dsp:nvSpPr>
        <dsp:cNvPr id="0" name=""/>
        <dsp:cNvSpPr/>
      </dsp:nvSpPr>
      <dsp:spPr>
        <a:xfrm>
          <a:off x="0" y="0"/>
          <a:ext cx="5913437"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A304EE9-6D5A-4A1C-A595-706BBC6A6D17}">
      <dsp:nvSpPr>
        <dsp:cNvPr id="0" name=""/>
        <dsp:cNvSpPr/>
      </dsp:nvSpPr>
      <dsp:spPr>
        <a:xfrm>
          <a:off x="0" y="0"/>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Modifications or adjustments to work environment </a:t>
          </a:r>
        </a:p>
      </dsp:txBody>
      <dsp:txXfrm>
        <a:off x="0" y="0"/>
        <a:ext cx="5913437" cy="1159272"/>
      </dsp:txXfrm>
    </dsp:sp>
    <dsp:sp modelId="{15069AE9-3E54-40E7-873F-16D422E46225}">
      <dsp:nvSpPr>
        <dsp:cNvPr id="0" name=""/>
        <dsp:cNvSpPr/>
      </dsp:nvSpPr>
      <dsp:spPr>
        <a:xfrm>
          <a:off x="0" y="1159272"/>
          <a:ext cx="5913437" cy="0"/>
        </a:xfrm>
        <a:prstGeom prst="line">
          <a:avLst/>
        </a:prstGeom>
        <a:gradFill rotWithShape="0">
          <a:gsLst>
            <a:gs pos="0">
              <a:schemeClr val="accent2">
                <a:hueOff val="-342577"/>
                <a:satOff val="279"/>
                <a:lumOff val="-1764"/>
                <a:alphaOff val="0"/>
                <a:tint val="98000"/>
                <a:satMod val="110000"/>
                <a:lumMod val="104000"/>
              </a:schemeClr>
            </a:gs>
            <a:gs pos="69000">
              <a:schemeClr val="accent2">
                <a:hueOff val="-342577"/>
                <a:satOff val="279"/>
                <a:lumOff val="-1764"/>
                <a:alphaOff val="0"/>
                <a:shade val="88000"/>
                <a:satMod val="130000"/>
                <a:lumMod val="92000"/>
              </a:schemeClr>
            </a:gs>
            <a:gs pos="100000">
              <a:schemeClr val="accent2">
                <a:hueOff val="-342577"/>
                <a:satOff val="279"/>
                <a:lumOff val="-1764"/>
                <a:alphaOff val="0"/>
                <a:shade val="78000"/>
                <a:satMod val="130000"/>
                <a:lumMod val="92000"/>
              </a:schemeClr>
            </a:gs>
          </a:gsLst>
          <a:lin ang="5400000" scaled="0"/>
        </a:gradFill>
        <a:ln w="9525" cap="flat" cmpd="sng" algn="ctr">
          <a:solidFill>
            <a:schemeClr val="accent2">
              <a:hueOff val="-342577"/>
              <a:satOff val="279"/>
              <a:lumOff val="-176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C3C7DEC-866E-4441-9791-4FC2E232A21B}">
      <dsp:nvSpPr>
        <dsp:cNvPr id="0" name=""/>
        <dsp:cNvSpPr/>
      </dsp:nvSpPr>
      <dsp:spPr>
        <a:xfrm>
          <a:off x="0" y="1159272"/>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Changing the </a:t>
          </a:r>
          <a:r>
            <a:rPr lang="en-US" sz="2300" kern="1200" baseline="0" dirty="0"/>
            <a:t>manner</a:t>
          </a:r>
          <a:r>
            <a:rPr lang="en-US" sz="2300" kern="1200" dirty="0"/>
            <a:t> or circumstances in which the job is performed</a:t>
          </a:r>
        </a:p>
      </dsp:txBody>
      <dsp:txXfrm>
        <a:off x="0" y="1159272"/>
        <a:ext cx="5913437" cy="1159272"/>
      </dsp:txXfrm>
    </dsp:sp>
    <dsp:sp modelId="{BB968207-1157-4C78-866F-7C86A0176590}">
      <dsp:nvSpPr>
        <dsp:cNvPr id="0" name=""/>
        <dsp:cNvSpPr/>
      </dsp:nvSpPr>
      <dsp:spPr>
        <a:xfrm>
          <a:off x="0" y="2318544"/>
          <a:ext cx="5913437" cy="0"/>
        </a:xfrm>
        <a:prstGeom prst="line">
          <a:avLst/>
        </a:prstGeom>
        <a:gradFill rotWithShape="0">
          <a:gsLst>
            <a:gs pos="0">
              <a:schemeClr val="accent2">
                <a:hueOff val="-685154"/>
                <a:satOff val="559"/>
                <a:lumOff val="-3529"/>
                <a:alphaOff val="0"/>
                <a:tint val="98000"/>
                <a:satMod val="110000"/>
                <a:lumMod val="104000"/>
              </a:schemeClr>
            </a:gs>
            <a:gs pos="69000">
              <a:schemeClr val="accent2">
                <a:hueOff val="-685154"/>
                <a:satOff val="559"/>
                <a:lumOff val="-3529"/>
                <a:alphaOff val="0"/>
                <a:shade val="88000"/>
                <a:satMod val="130000"/>
                <a:lumMod val="92000"/>
              </a:schemeClr>
            </a:gs>
            <a:gs pos="100000">
              <a:schemeClr val="accent2">
                <a:hueOff val="-685154"/>
                <a:satOff val="559"/>
                <a:lumOff val="-3529"/>
                <a:alphaOff val="0"/>
                <a:shade val="78000"/>
                <a:satMod val="130000"/>
                <a:lumMod val="92000"/>
              </a:schemeClr>
            </a:gs>
          </a:gsLst>
          <a:lin ang="5400000" scaled="0"/>
        </a:gradFill>
        <a:ln w="9525" cap="flat" cmpd="sng" algn="ctr">
          <a:solidFill>
            <a:schemeClr val="accent2">
              <a:hueOff val="-685154"/>
              <a:satOff val="559"/>
              <a:lumOff val="-352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EF1A1BF-14B5-4E57-89C7-F90A3FE7D2D7}">
      <dsp:nvSpPr>
        <dsp:cNvPr id="0" name=""/>
        <dsp:cNvSpPr/>
      </dsp:nvSpPr>
      <dsp:spPr>
        <a:xfrm>
          <a:off x="0" y="2318544"/>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Making existing facilities readily accessible or modifying equipment</a:t>
          </a:r>
        </a:p>
      </dsp:txBody>
      <dsp:txXfrm>
        <a:off x="0" y="2318544"/>
        <a:ext cx="5913437" cy="1159272"/>
      </dsp:txXfrm>
    </dsp:sp>
    <dsp:sp modelId="{1B0AA107-6699-4A1C-8ECF-67AF115DCC83}">
      <dsp:nvSpPr>
        <dsp:cNvPr id="0" name=""/>
        <dsp:cNvSpPr/>
      </dsp:nvSpPr>
      <dsp:spPr>
        <a:xfrm>
          <a:off x="0" y="3477816"/>
          <a:ext cx="5913437" cy="0"/>
        </a:xfrm>
        <a:prstGeom prst="line">
          <a:avLst/>
        </a:prstGeom>
        <a:gradFill rotWithShape="0">
          <a:gsLst>
            <a:gs pos="0">
              <a:schemeClr val="accent2">
                <a:hueOff val="-1027731"/>
                <a:satOff val="838"/>
                <a:lumOff val="-5293"/>
                <a:alphaOff val="0"/>
                <a:tint val="98000"/>
                <a:satMod val="110000"/>
                <a:lumMod val="104000"/>
              </a:schemeClr>
            </a:gs>
            <a:gs pos="69000">
              <a:schemeClr val="accent2">
                <a:hueOff val="-1027731"/>
                <a:satOff val="838"/>
                <a:lumOff val="-5293"/>
                <a:alphaOff val="0"/>
                <a:shade val="88000"/>
                <a:satMod val="130000"/>
                <a:lumMod val="92000"/>
              </a:schemeClr>
            </a:gs>
            <a:gs pos="100000">
              <a:schemeClr val="accent2">
                <a:hueOff val="-1027731"/>
                <a:satOff val="838"/>
                <a:lumOff val="-5293"/>
                <a:alphaOff val="0"/>
                <a:shade val="78000"/>
                <a:satMod val="130000"/>
                <a:lumMod val="92000"/>
              </a:schemeClr>
            </a:gs>
          </a:gsLst>
          <a:lin ang="5400000" scaled="0"/>
        </a:gradFill>
        <a:ln w="9525" cap="flat" cmpd="sng" algn="ctr">
          <a:solidFill>
            <a:schemeClr val="accent2">
              <a:hueOff val="-1027731"/>
              <a:satOff val="838"/>
              <a:lumOff val="-5293"/>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1DDE75C-E549-4E70-ADD4-6A19A7DCD49E}">
      <dsp:nvSpPr>
        <dsp:cNvPr id="0" name=""/>
        <dsp:cNvSpPr/>
      </dsp:nvSpPr>
      <dsp:spPr>
        <a:xfrm>
          <a:off x="0" y="3477816"/>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Job restructuring, modified work schedules, reassignment to a vacant position </a:t>
          </a:r>
        </a:p>
      </dsp:txBody>
      <dsp:txXfrm>
        <a:off x="0" y="3477816"/>
        <a:ext cx="5913437" cy="1159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EA00E-84DC-4C70-BC71-D29186332D4D}">
      <dsp:nvSpPr>
        <dsp:cNvPr id="0" name=""/>
        <dsp:cNvSpPr/>
      </dsp:nvSpPr>
      <dsp:spPr>
        <a:xfrm>
          <a:off x="750" y="24439"/>
          <a:ext cx="3038884" cy="3646661"/>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174" tIns="0" rIns="300174" bIns="330200" numCol="1" spcCol="1270" anchor="t" anchorCtr="0">
          <a:noAutofit/>
        </a:bodyPr>
        <a:lstStyle/>
        <a:p>
          <a:pPr marL="0" lvl="0" indent="0" algn="l" defTabSz="1066800">
            <a:lnSpc>
              <a:spcPct val="90000"/>
            </a:lnSpc>
            <a:spcBef>
              <a:spcPct val="0"/>
            </a:spcBef>
            <a:spcAft>
              <a:spcPct val="35000"/>
            </a:spcAft>
            <a:buNone/>
          </a:pPr>
          <a:r>
            <a:rPr lang="en-US" sz="2400" kern="1200"/>
            <a:t>Make reasonable modifications to  rules, policies or practices</a:t>
          </a:r>
        </a:p>
      </dsp:txBody>
      <dsp:txXfrm>
        <a:off x="750" y="1483103"/>
        <a:ext cx="3038884" cy="2187996"/>
      </dsp:txXfrm>
    </dsp:sp>
    <dsp:sp modelId="{DC14CFA7-FDFD-4E32-A9E6-AEA4AC5D88C5}">
      <dsp:nvSpPr>
        <dsp:cNvPr id="0" name=""/>
        <dsp:cNvSpPr/>
      </dsp:nvSpPr>
      <dsp:spPr>
        <a:xfrm>
          <a:off x="750" y="24439"/>
          <a:ext cx="3038884" cy="145866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174" tIns="165100" rIns="30017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50" y="24439"/>
        <a:ext cx="3038884" cy="1458664"/>
      </dsp:txXfrm>
    </dsp:sp>
    <dsp:sp modelId="{8EE0485D-96AB-458F-9C2C-C5C473FC6D89}">
      <dsp:nvSpPr>
        <dsp:cNvPr id="0" name=""/>
        <dsp:cNvSpPr/>
      </dsp:nvSpPr>
      <dsp:spPr>
        <a:xfrm>
          <a:off x="3282745" y="24439"/>
          <a:ext cx="3038884" cy="3646661"/>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174" tIns="0" rIns="300174" bIns="330200" numCol="1" spcCol="1270" anchor="t" anchorCtr="0">
          <a:noAutofit/>
        </a:bodyPr>
        <a:lstStyle/>
        <a:p>
          <a:pPr marL="0" lvl="0" indent="0" algn="l" defTabSz="1066800">
            <a:lnSpc>
              <a:spcPct val="90000"/>
            </a:lnSpc>
            <a:spcBef>
              <a:spcPct val="0"/>
            </a:spcBef>
            <a:spcAft>
              <a:spcPct val="35000"/>
            </a:spcAft>
            <a:buNone/>
          </a:pPr>
          <a:r>
            <a:rPr lang="en-US" sz="2400" kern="1200"/>
            <a:t>Remove architectural, communication, or transportation barriers</a:t>
          </a:r>
        </a:p>
      </dsp:txBody>
      <dsp:txXfrm>
        <a:off x="3282745" y="1483103"/>
        <a:ext cx="3038884" cy="2187996"/>
      </dsp:txXfrm>
    </dsp:sp>
    <dsp:sp modelId="{3549909C-F55B-4895-B50A-8A8D1885085F}">
      <dsp:nvSpPr>
        <dsp:cNvPr id="0" name=""/>
        <dsp:cNvSpPr/>
      </dsp:nvSpPr>
      <dsp:spPr>
        <a:xfrm>
          <a:off x="3282745" y="24439"/>
          <a:ext cx="3038884" cy="145866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174" tIns="165100" rIns="30017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282745" y="24439"/>
        <a:ext cx="3038884" cy="1458664"/>
      </dsp:txXfrm>
    </dsp:sp>
    <dsp:sp modelId="{3E48938A-CF79-4DE9-B717-8C5DA41048F8}">
      <dsp:nvSpPr>
        <dsp:cNvPr id="0" name=""/>
        <dsp:cNvSpPr/>
      </dsp:nvSpPr>
      <dsp:spPr>
        <a:xfrm>
          <a:off x="6564740" y="24439"/>
          <a:ext cx="3038884" cy="3646661"/>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174" tIns="0" rIns="300174" bIns="330200" numCol="1" spcCol="1270" anchor="t" anchorCtr="0">
          <a:noAutofit/>
        </a:bodyPr>
        <a:lstStyle/>
        <a:p>
          <a:pPr marL="0" lvl="0" indent="0" algn="l" defTabSz="1066800">
            <a:lnSpc>
              <a:spcPct val="90000"/>
            </a:lnSpc>
            <a:spcBef>
              <a:spcPct val="0"/>
            </a:spcBef>
            <a:spcAft>
              <a:spcPct val="35000"/>
            </a:spcAft>
            <a:buNone/>
          </a:pPr>
          <a:r>
            <a:rPr lang="en-US" sz="2400" kern="1200"/>
            <a:t>Provide auxiliary aids and services</a:t>
          </a:r>
        </a:p>
      </dsp:txBody>
      <dsp:txXfrm>
        <a:off x="6564740" y="1483103"/>
        <a:ext cx="3038884" cy="2187996"/>
      </dsp:txXfrm>
    </dsp:sp>
    <dsp:sp modelId="{77628020-E5F0-4CAA-8963-2E84987C3E78}">
      <dsp:nvSpPr>
        <dsp:cNvPr id="0" name=""/>
        <dsp:cNvSpPr/>
      </dsp:nvSpPr>
      <dsp:spPr>
        <a:xfrm>
          <a:off x="6564740" y="24439"/>
          <a:ext cx="3038884" cy="145866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174" tIns="165100" rIns="30017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564740" y="24439"/>
        <a:ext cx="3038884" cy="1458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20E33-3971-42FE-82EA-C9D403B93747}">
      <dsp:nvSpPr>
        <dsp:cNvPr id="0" name=""/>
        <dsp:cNvSpPr/>
      </dsp:nvSpPr>
      <dsp:spPr>
        <a:xfrm>
          <a:off x="0" y="376269"/>
          <a:ext cx="9604375" cy="1228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406" tIns="416560" rIns="74540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Is the animal required because of a disability?</a:t>
          </a:r>
        </a:p>
        <a:p>
          <a:pPr marL="228600" lvl="1" indent="-228600" algn="l" defTabSz="889000">
            <a:lnSpc>
              <a:spcPct val="90000"/>
            </a:lnSpc>
            <a:spcBef>
              <a:spcPct val="0"/>
            </a:spcBef>
            <a:spcAft>
              <a:spcPct val="15000"/>
            </a:spcAft>
            <a:buChar char="•"/>
          </a:pPr>
          <a:r>
            <a:rPr lang="en-US" sz="2000" kern="1200"/>
            <a:t>What work or task has this animal been trained to perform?</a:t>
          </a:r>
        </a:p>
      </dsp:txBody>
      <dsp:txXfrm>
        <a:off x="0" y="376269"/>
        <a:ext cx="9604375" cy="1228500"/>
      </dsp:txXfrm>
    </dsp:sp>
    <dsp:sp modelId="{50C1C7A8-7972-408D-8092-A36FD12F0EE2}">
      <dsp:nvSpPr>
        <dsp:cNvPr id="0" name=""/>
        <dsp:cNvSpPr/>
      </dsp:nvSpPr>
      <dsp:spPr>
        <a:xfrm>
          <a:off x="480218" y="81069"/>
          <a:ext cx="6723062"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116" tIns="0" rIns="254116" bIns="0" numCol="1" spcCol="1270" anchor="ctr" anchorCtr="0">
          <a:noAutofit/>
        </a:bodyPr>
        <a:lstStyle/>
        <a:p>
          <a:pPr marL="0" lvl="0" indent="0" algn="l" defTabSz="889000">
            <a:lnSpc>
              <a:spcPct val="90000"/>
            </a:lnSpc>
            <a:spcBef>
              <a:spcPct val="0"/>
            </a:spcBef>
            <a:spcAft>
              <a:spcPct val="35000"/>
            </a:spcAft>
            <a:buNone/>
          </a:pPr>
          <a:r>
            <a:rPr lang="en-US" sz="2000" kern="1200"/>
            <a:t>Can ask: </a:t>
          </a:r>
        </a:p>
      </dsp:txBody>
      <dsp:txXfrm>
        <a:off x="509039" y="109890"/>
        <a:ext cx="6665420" cy="532758"/>
      </dsp:txXfrm>
    </dsp:sp>
    <dsp:sp modelId="{CFB7C600-3177-4877-A455-7FEB7EC6A09E}">
      <dsp:nvSpPr>
        <dsp:cNvPr id="0" name=""/>
        <dsp:cNvSpPr/>
      </dsp:nvSpPr>
      <dsp:spPr>
        <a:xfrm>
          <a:off x="0" y="2007970"/>
          <a:ext cx="9604375" cy="16065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406" tIns="416560" rIns="74540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The nature or extent of an individual’s disability</a:t>
          </a:r>
        </a:p>
        <a:p>
          <a:pPr marL="228600" lvl="1" indent="-228600" algn="l" defTabSz="889000">
            <a:lnSpc>
              <a:spcPct val="90000"/>
            </a:lnSpc>
            <a:spcBef>
              <a:spcPct val="0"/>
            </a:spcBef>
            <a:spcAft>
              <a:spcPct val="15000"/>
            </a:spcAft>
            <a:buChar char="•"/>
          </a:pPr>
          <a:r>
            <a:rPr lang="en-US" sz="2000" kern="1200"/>
            <a:t>Cannot require documentation or proof of training</a:t>
          </a:r>
        </a:p>
        <a:p>
          <a:pPr marL="228600" lvl="1" indent="-228600" algn="l" defTabSz="889000">
            <a:lnSpc>
              <a:spcPct val="90000"/>
            </a:lnSpc>
            <a:spcBef>
              <a:spcPct val="0"/>
            </a:spcBef>
            <a:spcAft>
              <a:spcPct val="15000"/>
            </a:spcAft>
            <a:buChar char="•"/>
          </a:pPr>
          <a:r>
            <a:rPr lang="en-US" sz="2000" kern="1200"/>
            <a:t>Cannot require animal to wear a vest </a:t>
          </a:r>
        </a:p>
      </dsp:txBody>
      <dsp:txXfrm>
        <a:off x="0" y="2007970"/>
        <a:ext cx="9604375" cy="1606500"/>
      </dsp:txXfrm>
    </dsp:sp>
    <dsp:sp modelId="{0A384C74-BEFB-4061-87E2-746D3704F278}">
      <dsp:nvSpPr>
        <dsp:cNvPr id="0" name=""/>
        <dsp:cNvSpPr/>
      </dsp:nvSpPr>
      <dsp:spPr>
        <a:xfrm>
          <a:off x="480218" y="1712770"/>
          <a:ext cx="6723062" cy="590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116" tIns="0" rIns="254116" bIns="0" numCol="1" spcCol="1270" anchor="ctr" anchorCtr="0">
          <a:noAutofit/>
        </a:bodyPr>
        <a:lstStyle/>
        <a:p>
          <a:pPr marL="0" lvl="0" indent="0" algn="l" defTabSz="889000">
            <a:lnSpc>
              <a:spcPct val="90000"/>
            </a:lnSpc>
            <a:spcBef>
              <a:spcPct val="0"/>
            </a:spcBef>
            <a:spcAft>
              <a:spcPct val="35000"/>
            </a:spcAft>
            <a:buNone/>
          </a:pPr>
          <a:r>
            <a:rPr lang="en-US" sz="2000" kern="1200"/>
            <a:t>Cannot ask: </a:t>
          </a:r>
        </a:p>
      </dsp:txBody>
      <dsp:txXfrm>
        <a:off x="509039" y="1741591"/>
        <a:ext cx="6665420"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6DB16-0CFA-4680-B484-B64B818C9CF8}">
      <dsp:nvSpPr>
        <dsp:cNvPr id="0" name=""/>
        <dsp:cNvSpPr/>
      </dsp:nvSpPr>
      <dsp:spPr>
        <a:xfrm>
          <a:off x="255116" y="522"/>
          <a:ext cx="2841919" cy="170515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Allowed wherever public allowed unless its presence interferes with the legitimate safety requirement of the facility</a:t>
          </a:r>
        </a:p>
      </dsp:txBody>
      <dsp:txXfrm>
        <a:off x="255116" y="522"/>
        <a:ext cx="2841919" cy="1705151"/>
      </dsp:txXfrm>
    </dsp:sp>
    <dsp:sp modelId="{AEC19B70-1EE2-42A6-89C9-2A81947250B5}">
      <dsp:nvSpPr>
        <dsp:cNvPr id="0" name=""/>
        <dsp:cNvSpPr/>
      </dsp:nvSpPr>
      <dsp:spPr>
        <a:xfrm>
          <a:off x="3381227" y="522"/>
          <a:ext cx="2841919" cy="170515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Must be on a leash or harness unless a tether would interfere with the animals ability to safely perform tasks or because of person’s disability</a:t>
          </a:r>
        </a:p>
      </dsp:txBody>
      <dsp:txXfrm>
        <a:off x="3381227" y="522"/>
        <a:ext cx="2841919" cy="1705151"/>
      </dsp:txXfrm>
    </dsp:sp>
    <dsp:sp modelId="{4B0914E3-A6A0-46B3-A1F3-6EAD62DF0816}">
      <dsp:nvSpPr>
        <dsp:cNvPr id="0" name=""/>
        <dsp:cNvSpPr/>
      </dsp:nvSpPr>
      <dsp:spPr>
        <a:xfrm>
          <a:off x="6507339" y="522"/>
          <a:ext cx="2841919" cy="170515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Animal must be under control and housebroken</a:t>
          </a:r>
        </a:p>
      </dsp:txBody>
      <dsp:txXfrm>
        <a:off x="6507339" y="522"/>
        <a:ext cx="2841919" cy="1705151"/>
      </dsp:txXfrm>
    </dsp:sp>
    <dsp:sp modelId="{7E69DA31-AEAA-42C6-9106-290CCCED10ED}">
      <dsp:nvSpPr>
        <dsp:cNvPr id="0" name=""/>
        <dsp:cNvSpPr/>
      </dsp:nvSpPr>
      <dsp:spPr>
        <a:xfrm>
          <a:off x="1818171" y="1989865"/>
          <a:ext cx="2841919" cy="170515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Care of the animal is responsibility of individual with a disability </a:t>
          </a:r>
        </a:p>
      </dsp:txBody>
      <dsp:txXfrm>
        <a:off x="1818171" y="1989865"/>
        <a:ext cx="2841919" cy="1705151"/>
      </dsp:txXfrm>
    </dsp:sp>
    <dsp:sp modelId="{666F3EB5-90C8-40DF-ABA8-AFFCF788FEEF}">
      <dsp:nvSpPr>
        <dsp:cNvPr id="0" name=""/>
        <dsp:cNvSpPr/>
      </dsp:nvSpPr>
      <dsp:spPr>
        <a:xfrm>
          <a:off x="4944283" y="1989865"/>
          <a:ext cx="2841919" cy="170515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Cannot charge a surcharge for the presence of the animal</a:t>
          </a:r>
        </a:p>
      </dsp:txBody>
      <dsp:txXfrm>
        <a:off x="4944283" y="1989865"/>
        <a:ext cx="2841919" cy="17051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B1F22-F743-42AF-97E0-26F505647AD6}">
      <dsp:nvSpPr>
        <dsp:cNvPr id="0" name=""/>
        <dsp:cNvSpPr/>
      </dsp:nvSpPr>
      <dsp:spPr>
        <a:xfrm>
          <a:off x="46" y="54600"/>
          <a:ext cx="4487981" cy="66240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Enforcement:</a:t>
          </a:r>
        </a:p>
      </dsp:txBody>
      <dsp:txXfrm>
        <a:off x="46" y="54600"/>
        <a:ext cx="4487981" cy="662400"/>
      </dsp:txXfrm>
    </dsp:sp>
    <dsp:sp modelId="{EBB94C1A-406D-4626-AC32-5C17CC414E85}">
      <dsp:nvSpPr>
        <dsp:cNvPr id="0" name=""/>
        <dsp:cNvSpPr/>
      </dsp:nvSpPr>
      <dsp:spPr>
        <a:xfrm>
          <a:off x="46" y="717000"/>
          <a:ext cx="4487981" cy="2923939"/>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Complaint to US Department of Justice</a:t>
          </a:r>
        </a:p>
        <a:p>
          <a:pPr marL="228600" lvl="1" indent="-228600" algn="l" defTabSz="1022350">
            <a:lnSpc>
              <a:spcPct val="90000"/>
            </a:lnSpc>
            <a:spcBef>
              <a:spcPct val="0"/>
            </a:spcBef>
            <a:spcAft>
              <a:spcPct val="15000"/>
            </a:spcAft>
            <a:buChar char="•"/>
          </a:pPr>
          <a:r>
            <a:rPr lang="en-US" sz="2300" kern="1200"/>
            <a:t>File a complaint in federal district court</a:t>
          </a:r>
        </a:p>
      </dsp:txBody>
      <dsp:txXfrm>
        <a:off x="46" y="717000"/>
        <a:ext cx="4487981" cy="2923939"/>
      </dsp:txXfrm>
    </dsp:sp>
    <dsp:sp modelId="{912C02FD-1E9F-4E49-B170-FDA0434C08C4}">
      <dsp:nvSpPr>
        <dsp:cNvPr id="0" name=""/>
        <dsp:cNvSpPr/>
      </dsp:nvSpPr>
      <dsp:spPr>
        <a:xfrm>
          <a:off x="5116346" y="54600"/>
          <a:ext cx="4487981" cy="662400"/>
        </a:xfrm>
        <a:prstGeom prst="rect">
          <a:avLst/>
        </a:prstGeom>
        <a:solidFill>
          <a:schemeClr val="accent5">
            <a:hueOff val="-1108260"/>
            <a:satOff val="-733"/>
            <a:lumOff val="11569"/>
            <a:alphaOff val="0"/>
          </a:schemeClr>
        </a:solidFill>
        <a:ln w="15875" cap="flat" cmpd="sng" algn="ctr">
          <a:solidFill>
            <a:schemeClr val="accent5">
              <a:hueOff val="-1108260"/>
              <a:satOff val="-733"/>
              <a:lumOff val="1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Remedies:</a:t>
          </a:r>
        </a:p>
      </dsp:txBody>
      <dsp:txXfrm>
        <a:off x="5116346" y="54600"/>
        <a:ext cx="4487981" cy="662400"/>
      </dsp:txXfrm>
    </dsp:sp>
    <dsp:sp modelId="{8CE4A4D9-77D0-4B42-959D-CDB90A47C8B4}">
      <dsp:nvSpPr>
        <dsp:cNvPr id="0" name=""/>
        <dsp:cNvSpPr/>
      </dsp:nvSpPr>
      <dsp:spPr>
        <a:xfrm>
          <a:off x="5116346" y="717000"/>
          <a:ext cx="4487981" cy="2923939"/>
        </a:xfrm>
        <a:prstGeom prst="rect">
          <a:avLst/>
        </a:prstGeom>
        <a:solidFill>
          <a:schemeClr val="accent5">
            <a:tint val="40000"/>
            <a:alpha val="90000"/>
            <a:hueOff val="-1487124"/>
            <a:satOff val="21781"/>
            <a:lumOff val="2742"/>
            <a:alphaOff val="0"/>
          </a:schemeClr>
        </a:solidFill>
        <a:ln w="15875" cap="flat" cmpd="sng" algn="ctr">
          <a:solidFill>
            <a:schemeClr val="accent5">
              <a:tint val="40000"/>
              <a:alpha val="90000"/>
              <a:hueOff val="-1487124"/>
              <a:satOff val="21781"/>
              <a:lumOff val="27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Injunctive relief to enforce ADA compliance</a:t>
          </a:r>
        </a:p>
        <a:p>
          <a:pPr marL="228600" lvl="1" indent="-228600" algn="l" defTabSz="1022350">
            <a:lnSpc>
              <a:spcPct val="90000"/>
            </a:lnSpc>
            <a:spcBef>
              <a:spcPct val="0"/>
            </a:spcBef>
            <a:spcAft>
              <a:spcPct val="15000"/>
            </a:spcAft>
            <a:buChar char="•"/>
          </a:pPr>
          <a:r>
            <a:rPr lang="en-US" sz="2300" kern="1200"/>
            <a:t>Compensatory damages</a:t>
          </a:r>
        </a:p>
        <a:p>
          <a:pPr marL="457200" lvl="2" indent="-228600" algn="l" defTabSz="1022350">
            <a:lnSpc>
              <a:spcPct val="90000"/>
            </a:lnSpc>
            <a:spcBef>
              <a:spcPct val="0"/>
            </a:spcBef>
            <a:spcAft>
              <a:spcPct val="15000"/>
            </a:spcAft>
            <a:buChar char="•"/>
          </a:pPr>
          <a:r>
            <a:rPr lang="en-US" sz="2300" kern="1200"/>
            <a:t>7</a:t>
          </a:r>
          <a:r>
            <a:rPr lang="en-US" sz="2300" kern="1200" baseline="30000"/>
            <a:t>th</a:t>
          </a:r>
          <a:r>
            <a:rPr lang="en-US" sz="2300" kern="1200"/>
            <a:t> Circuit has not ruled on standard: deliberate indifference or discriminatory animus</a:t>
          </a:r>
        </a:p>
      </dsp:txBody>
      <dsp:txXfrm>
        <a:off x="5116346" y="717000"/>
        <a:ext cx="4487981" cy="29239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77582-1F49-4497-B39B-3D54AACC53BA}">
      <dsp:nvSpPr>
        <dsp:cNvPr id="0" name=""/>
        <dsp:cNvSpPr/>
      </dsp:nvSpPr>
      <dsp:spPr>
        <a:xfrm>
          <a:off x="255116" y="522"/>
          <a:ext cx="2841919" cy="170515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Cannot refuse to rent or sell to someone because of their disability</a:t>
          </a:r>
        </a:p>
      </dsp:txBody>
      <dsp:txXfrm>
        <a:off x="255116" y="522"/>
        <a:ext cx="2841919" cy="1705151"/>
      </dsp:txXfrm>
    </dsp:sp>
    <dsp:sp modelId="{C0586B02-63E0-4656-BB71-95F6068211A8}">
      <dsp:nvSpPr>
        <dsp:cNvPr id="0" name=""/>
        <dsp:cNvSpPr/>
      </dsp:nvSpPr>
      <dsp:spPr>
        <a:xfrm>
          <a:off x="3381227" y="522"/>
          <a:ext cx="2841919" cy="170515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Cannot charge higher rents or deposits to people with disabilities</a:t>
          </a:r>
        </a:p>
      </dsp:txBody>
      <dsp:txXfrm>
        <a:off x="3381227" y="522"/>
        <a:ext cx="2841919" cy="1705151"/>
      </dsp:txXfrm>
    </dsp:sp>
    <dsp:sp modelId="{CD77C5A0-59FC-49D7-BE24-9A5E75377696}">
      <dsp:nvSpPr>
        <dsp:cNvPr id="0" name=""/>
        <dsp:cNvSpPr/>
      </dsp:nvSpPr>
      <dsp:spPr>
        <a:xfrm>
          <a:off x="6507339" y="522"/>
          <a:ext cx="2841919" cy="170515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Cannot segregate people based on their disabilitiy</a:t>
          </a:r>
        </a:p>
      </dsp:txBody>
      <dsp:txXfrm>
        <a:off x="6507339" y="522"/>
        <a:ext cx="2841919" cy="1705151"/>
      </dsp:txXfrm>
    </dsp:sp>
    <dsp:sp modelId="{979A38FA-CE93-4CCF-AEFC-EC0392BB568A}">
      <dsp:nvSpPr>
        <dsp:cNvPr id="0" name=""/>
        <dsp:cNvSpPr/>
      </dsp:nvSpPr>
      <dsp:spPr>
        <a:xfrm>
          <a:off x="1818171" y="1989865"/>
          <a:ext cx="2841919" cy="170515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Cannot subject people with disabilities to different lease terms</a:t>
          </a:r>
        </a:p>
      </dsp:txBody>
      <dsp:txXfrm>
        <a:off x="1818171" y="1989865"/>
        <a:ext cx="2841919" cy="1705151"/>
      </dsp:txXfrm>
    </dsp:sp>
    <dsp:sp modelId="{5EEED7DD-9849-450C-82D8-CA85264538B2}">
      <dsp:nvSpPr>
        <dsp:cNvPr id="0" name=""/>
        <dsp:cNvSpPr/>
      </dsp:nvSpPr>
      <dsp:spPr>
        <a:xfrm>
          <a:off x="4944283" y="1989865"/>
          <a:ext cx="2841919" cy="170515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Cannot harass or intimidate people because of their disability (NIMBY issues)</a:t>
          </a:r>
        </a:p>
      </dsp:txBody>
      <dsp:txXfrm>
        <a:off x="4944283" y="1989865"/>
        <a:ext cx="2841919" cy="17051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04FAC-371F-4107-B347-CF3DE3A9DE22}">
      <dsp:nvSpPr>
        <dsp:cNvPr id="0" name=""/>
        <dsp:cNvSpPr/>
      </dsp:nvSpPr>
      <dsp:spPr>
        <a:xfrm>
          <a:off x="0" y="14184"/>
          <a:ext cx="5913437" cy="225108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Applies to housing for first occupancy after March 13, 1991</a:t>
          </a:r>
        </a:p>
      </dsp:txBody>
      <dsp:txXfrm>
        <a:off x="109889" y="124073"/>
        <a:ext cx="5693659" cy="2031302"/>
      </dsp:txXfrm>
    </dsp:sp>
    <dsp:sp modelId="{4B780577-6074-4257-B352-B7FC7F1B1270}">
      <dsp:nvSpPr>
        <dsp:cNvPr id="0" name=""/>
        <dsp:cNvSpPr/>
      </dsp:nvSpPr>
      <dsp:spPr>
        <a:xfrm>
          <a:off x="0" y="2371824"/>
          <a:ext cx="5913437" cy="2251080"/>
        </a:xfrm>
        <a:prstGeom prst="roundRect">
          <a:avLst/>
        </a:prstGeom>
        <a:gradFill rotWithShape="0">
          <a:gsLst>
            <a:gs pos="0">
              <a:schemeClr val="accent2">
                <a:hueOff val="-1027731"/>
                <a:satOff val="838"/>
                <a:lumOff val="-5293"/>
                <a:alphaOff val="0"/>
                <a:tint val="98000"/>
                <a:satMod val="110000"/>
                <a:lumMod val="104000"/>
              </a:schemeClr>
            </a:gs>
            <a:gs pos="69000">
              <a:schemeClr val="accent2">
                <a:hueOff val="-1027731"/>
                <a:satOff val="838"/>
                <a:lumOff val="-5293"/>
                <a:alphaOff val="0"/>
                <a:shade val="88000"/>
                <a:satMod val="130000"/>
                <a:lumMod val="92000"/>
              </a:schemeClr>
            </a:gs>
            <a:gs pos="100000">
              <a:schemeClr val="accent2">
                <a:hueOff val="-1027731"/>
                <a:satOff val="838"/>
                <a:lumOff val="-52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Applies to Multi-family units of 4 or more</a:t>
          </a:r>
        </a:p>
      </dsp:txBody>
      <dsp:txXfrm>
        <a:off x="109889" y="2481713"/>
        <a:ext cx="5693659" cy="20313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8F47C1C8-5F61-436C-A90D-550F70078A47}" type="datetimeFigureOut">
              <a:rPr lang="en-US" smtClean="0"/>
              <a:t>4/22/21</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1E6C76F9-E23B-4D50-A876-0FC0240A5299}" type="slidenum">
              <a:rPr lang="en-US" smtClean="0"/>
              <a:t>‹#›</a:t>
            </a:fld>
            <a:endParaRPr lang="en-US"/>
          </a:p>
        </p:txBody>
      </p:sp>
    </p:spTree>
    <p:extLst>
      <p:ext uri="{BB962C8B-B14F-4D97-AF65-F5344CB8AC3E}">
        <p14:creationId xmlns:p14="http://schemas.microsoft.com/office/powerpoint/2010/main" val="4265534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E0817C5-FE14-4656-A04B-16F7350676DF}" type="datetimeFigureOut">
              <a:rPr lang="en-US" smtClean="0"/>
              <a:t>4/22/21</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7FB40F0-CFBB-4101-82C9-C82BF1ABC401}" type="slidenum">
              <a:rPr lang="en-US" smtClean="0"/>
              <a:t>‹#›</a:t>
            </a:fld>
            <a:endParaRPr lang="en-US" dirty="0"/>
          </a:p>
        </p:txBody>
      </p:sp>
    </p:spTree>
    <p:extLst>
      <p:ext uri="{BB962C8B-B14F-4D97-AF65-F5344CB8AC3E}">
        <p14:creationId xmlns:p14="http://schemas.microsoft.com/office/powerpoint/2010/main" val="1699774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51494" indent="-289036"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56145"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18602"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81060"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43518"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3005976"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68434"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930891"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5406459-66F4-4CA1-946C-E047844451EE}" type="slidenum">
              <a:rPr kumimoji="0" lang="en-US" altLang="en-US" smtClean="0">
                <a:latin typeface="Tahoma" panose="020B0604030504040204" pitchFamily="34" charset="0"/>
              </a:rPr>
              <a:pPr>
                <a:spcBef>
                  <a:spcPct val="0"/>
                </a:spcBef>
              </a:pPr>
              <a:t>3</a:t>
            </a:fld>
            <a:endParaRPr kumimoji="0" lang="en-US" altLang="en-US">
              <a:latin typeface="Tahoma" panose="020B0604030504040204" pitchFamily="34" charset="0"/>
            </a:endParaRPr>
          </a:p>
        </p:txBody>
      </p:sp>
    </p:spTree>
    <p:extLst>
      <p:ext uri="{BB962C8B-B14F-4D97-AF65-F5344CB8AC3E}">
        <p14:creationId xmlns:p14="http://schemas.microsoft.com/office/powerpoint/2010/main" val="15024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51494" indent="-289036"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56145"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18602"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81060"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43518"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3005976"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68434"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930891"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0D08CCA-EB4C-4A5B-AC7B-F95DFC9FE5CA}" type="slidenum">
              <a:rPr kumimoji="0" lang="en-US" altLang="en-US" smtClean="0">
                <a:latin typeface="Tahoma" panose="020B0604030504040204" pitchFamily="34" charset="0"/>
              </a:rPr>
              <a:pPr>
                <a:spcBef>
                  <a:spcPct val="0"/>
                </a:spcBef>
              </a:pPr>
              <a:t>5</a:t>
            </a:fld>
            <a:endParaRPr kumimoji="0" lang="en-US" altLang="en-US" dirty="0">
              <a:latin typeface="Tahoma" panose="020B0604030504040204" pitchFamily="34" charset="0"/>
            </a:endParaRPr>
          </a:p>
        </p:txBody>
      </p:sp>
    </p:spTree>
    <p:extLst>
      <p:ext uri="{BB962C8B-B14F-4D97-AF65-F5344CB8AC3E}">
        <p14:creationId xmlns:p14="http://schemas.microsoft.com/office/powerpoint/2010/main" val="3056024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51494" indent="-289036"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56145"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18602"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81060"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43518"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3005976"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68434"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930891"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B1B756B-A403-41E6-9CF9-7190435C82C9}" type="slidenum">
              <a:rPr kumimoji="0" lang="en-US" altLang="en-US" smtClean="0">
                <a:latin typeface="Tahoma" panose="020B0604030504040204" pitchFamily="34" charset="0"/>
              </a:rPr>
              <a:pPr>
                <a:spcBef>
                  <a:spcPct val="0"/>
                </a:spcBef>
              </a:pPr>
              <a:t>6</a:t>
            </a:fld>
            <a:endParaRPr kumimoji="0" lang="en-US" altLang="en-US">
              <a:latin typeface="Tahoma" panose="020B0604030504040204" pitchFamily="34" charset="0"/>
            </a:endParaRPr>
          </a:p>
        </p:txBody>
      </p:sp>
    </p:spTree>
    <p:extLst>
      <p:ext uri="{BB962C8B-B14F-4D97-AF65-F5344CB8AC3E}">
        <p14:creationId xmlns:p14="http://schemas.microsoft.com/office/powerpoint/2010/main" val="267166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51494" indent="-289036"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56145"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18602"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81060"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43518"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3005976"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68434"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930891"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1BA1AAF-E317-4313-B8DA-1DA8AF38A51A}" type="slidenum">
              <a:rPr kumimoji="0" lang="en-US" altLang="en-US" smtClean="0">
                <a:latin typeface="Tahoma" panose="020B0604030504040204" pitchFamily="34" charset="0"/>
              </a:rPr>
              <a:pPr>
                <a:spcBef>
                  <a:spcPct val="0"/>
                </a:spcBef>
              </a:pPr>
              <a:t>7</a:t>
            </a:fld>
            <a:endParaRPr kumimoji="0" lang="en-US" altLang="en-US" dirty="0">
              <a:latin typeface="Tahoma" panose="020B0604030504040204" pitchFamily="34" charset="0"/>
            </a:endParaRPr>
          </a:p>
        </p:txBody>
      </p:sp>
    </p:spTree>
    <p:extLst>
      <p:ext uri="{BB962C8B-B14F-4D97-AF65-F5344CB8AC3E}">
        <p14:creationId xmlns:p14="http://schemas.microsoft.com/office/powerpoint/2010/main" val="14373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1pPr>
            <a:lvl2pPr marL="751494" indent="-289036"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2pPr>
            <a:lvl3pPr marL="1156145"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3pPr>
            <a:lvl4pPr marL="1618602"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4pPr>
            <a:lvl5pPr marL="2081060" indent="-231229" defTabSz="936156">
              <a:spcBef>
                <a:spcPct val="30000"/>
              </a:spcBef>
              <a:defRPr kumimoji="1" sz="1200">
                <a:solidFill>
                  <a:schemeClr val="tx1"/>
                </a:solidFill>
                <a:latin typeface="Arial" panose="020B0604020202020204" pitchFamily="34" charset="0"/>
                <a:ea typeface="ＭＳ Ｐゴシック" panose="020B0600070205080204" pitchFamily="34" charset="-128"/>
              </a:defRPr>
            </a:lvl5pPr>
            <a:lvl6pPr marL="2543518"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6pPr>
            <a:lvl7pPr marL="3005976"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7pPr>
            <a:lvl8pPr marL="3468434"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8pPr>
            <a:lvl9pPr marL="3930891" indent="-231229" defTabSz="936156" eaLnBrk="0" fontAlgn="base" hangingPunct="0">
              <a:spcBef>
                <a:spcPct val="30000"/>
              </a:spcBef>
              <a:spcAft>
                <a:spcPct val="0"/>
              </a:spcAft>
              <a:defRPr kumimoji="1"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DD59895-F8F3-4176-8E84-50CFF06D6F0A}" type="slidenum">
              <a:rPr kumimoji="0" lang="en-US" altLang="en-US" smtClean="0">
                <a:latin typeface="Tahoma" panose="020B0604030504040204" pitchFamily="34" charset="0"/>
              </a:rPr>
              <a:pPr>
                <a:spcBef>
                  <a:spcPct val="0"/>
                </a:spcBef>
              </a:pPr>
              <a:t>14</a:t>
            </a:fld>
            <a:endParaRPr kumimoji="0" lang="en-US" altLang="en-US">
              <a:latin typeface="Tahoma" panose="020B0604030504040204" pitchFamily="34" charset="0"/>
            </a:endParaRPr>
          </a:p>
        </p:txBody>
      </p:sp>
      <p:sp>
        <p:nvSpPr>
          <p:cNvPr id="30723" name="Rectangle 2"/>
          <p:cNvSpPr>
            <a:spLocks noGrp="1" noRot="1" noChangeAspect="1" noChangeArrowheads="1" noTextEdit="1"/>
          </p:cNvSpPr>
          <p:nvPr>
            <p:ph type="sldImg"/>
          </p:nvPr>
        </p:nvSpPr>
        <p:spPr>
          <a:ln/>
        </p:spPr>
      </p:sp>
      <p:sp>
        <p:nvSpPr>
          <p:cNvPr id="2"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28970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8BE2A8-3A3B-430F-8D7C-896C0EC02770}" type="datetimeFigureOut">
              <a:rPr lang="en-US" smtClean="0"/>
              <a:t>4/22/21</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B37E903C-9B44-4FAB-BFAB-CFAD86CCD27F}" type="slidenum">
              <a:rPr lang="en-US" smtClean="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348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BE2A8-3A3B-430F-8D7C-896C0EC02770}" type="datetimeFigureOut">
              <a:rPr lang="en-US" smtClean="0"/>
              <a:t>4/22/21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E903C-9B44-4FAB-BFAB-CFAD86CCD27F}"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881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BE2A8-3A3B-430F-8D7C-896C0EC02770}" type="datetimeFigureOut">
              <a:rPr lang="en-US" smtClean="0"/>
              <a:t>4/22/21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E903C-9B44-4FAB-BFAB-CFAD86CCD27F}" type="slidenum">
              <a:rPr lang="en-US" smtClean="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346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BE2A8-3A3B-430F-8D7C-896C0EC02770}" type="datetimeFigureOut">
              <a:rPr lang="en-US" smtClean="0"/>
              <a:t>4/22/21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E903C-9B44-4FAB-BFAB-CFAD86CCD27F}"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77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8BE2A8-3A3B-430F-8D7C-896C0EC02770}" type="datetimeFigureOut">
              <a:rPr lang="en-US" smtClean="0"/>
              <a:t>4/22/21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7E903C-9B44-4FAB-BFAB-CFAD86CCD27F}" type="slidenum">
              <a:rPr lang="en-US" smtClean="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467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8BE2A8-3A3B-430F-8D7C-896C0EC02770}" type="datetimeFigureOut">
              <a:rPr lang="en-US" smtClean="0"/>
              <a:t>4/22/21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7E903C-9B44-4FAB-BFAB-CFAD86CCD27F}" type="slidenum">
              <a:rPr lang="en-US" smtClean="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136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8BE2A8-3A3B-430F-8D7C-896C0EC02770}" type="datetimeFigureOut">
              <a:rPr lang="en-US" smtClean="0"/>
              <a:t>4/22/21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7E903C-9B44-4FAB-BFAB-CFAD86CCD27F}" type="slidenum">
              <a:rPr lang="en-US" smtClean="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88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8BE2A8-3A3B-430F-8D7C-896C0EC02770}" type="datetimeFigureOut">
              <a:rPr lang="en-US" smtClean="0"/>
              <a:t>4/22/21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7E903C-9B44-4FAB-BFAB-CFAD86CCD27F}"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896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BE2A8-3A3B-430F-8D7C-896C0EC02770}" type="datetimeFigureOut">
              <a:rPr lang="en-US" smtClean="0"/>
              <a:t>4/22/21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7E903C-9B44-4FAB-BFAB-CFAD86CCD27F}" type="slidenum">
              <a:rPr lang="en-US" smtClean="0"/>
              <a:t>‹#›</a:t>
            </a:fld>
            <a:endParaRPr lang="en-US" dirty="0"/>
          </a:p>
        </p:txBody>
      </p:sp>
    </p:spTree>
    <p:extLst>
      <p:ext uri="{BB962C8B-B14F-4D97-AF65-F5344CB8AC3E}">
        <p14:creationId xmlns:p14="http://schemas.microsoft.com/office/powerpoint/2010/main" val="334913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8BE2A8-3A3B-430F-8D7C-896C0EC02770}" type="datetimeFigureOut">
              <a:rPr lang="en-US" smtClean="0"/>
              <a:t>4/22/21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7E903C-9B44-4FAB-BFAB-CFAD86CCD27F}" type="slidenum">
              <a:rPr lang="en-US" smtClean="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854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3F8BE2A8-3A3B-430F-8D7C-896C0EC02770}" type="datetimeFigureOut">
              <a:rPr lang="en-US" smtClean="0"/>
              <a:t>4/22/21</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B37E903C-9B44-4FAB-BFAB-CFAD86CCD27F}" type="slidenum">
              <a:rPr lang="en-US" smtClean="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693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F8BE2A8-3A3B-430F-8D7C-896C0EC02770}" type="datetimeFigureOut">
              <a:rPr lang="en-US" smtClean="0"/>
              <a:t>4/22/21</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37E903C-9B44-4FAB-BFAB-CFAD86CCD27F}" type="slidenum">
              <a:rPr lang="en-US" smtClean="0"/>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12953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disabilityrightswi.org/selfassessmenttoo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w3.org/TR/WCAG20/"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plainlanguage.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justice.gov/crt/us-department-housing-and-urban-development"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www.hud.gov/sites/documents/reasonable_modifications_mar08.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www.hud.gov/sites/dfiles/PA/documents/HUDAsstAnimalNC1-28-2020.pdf"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hud.gov/program_offices/fair_housing_equal_opp/online-complaint" TargetMode="External"/><Relationship Id="rId2" Type="http://schemas.openxmlformats.org/officeDocument/2006/relationships/hyperlink" Target="https://dwd.wisconsin.gov/dwd/forms/erd/erd-10240.htm"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www.disabilityrightswi.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Rights and Responsibilities Under the Americans with Disabilities Act and the Fair Housing Amendments Act: What Homeless Services Providers Need to Know about Serving People with </a:t>
            </a:r>
            <a:r>
              <a:rPr lang="en-US" sz="3200" dirty="0" err="1"/>
              <a:t>Disabilties</a:t>
            </a:r>
            <a:endParaRPr lang="en-US" sz="3200" dirty="0"/>
          </a:p>
        </p:txBody>
      </p:sp>
      <p:sp>
        <p:nvSpPr>
          <p:cNvPr id="3" name="Subtitle 2"/>
          <p:cNvSpPr>
            <a:spLocks noGrp="1"/>
          </p:cNvSpPr>
          <p:nvPr>
            <p:ph type="subTitle" idx="1"/>
          </p:nvPr>
        </p:nvSpPr>
        <p:spPr/>
        <p:txBody>
          <a:bodyPr>
            <a:normAutofit fontScale="62500" lnSpcReduction="20000"/>
          </a:bodyPr>
          <a:lstStyle/>
          <a:p>
            <a:r>
              <a:rPr lang="en-US" dirty="0"/>
              <a:t>Monica Murphy</a:t>
            </a:r>
          </a:p>
          <a:p>
            <a:r>
              <a:rPr lang="en-US" dirty="0"/>
              <a:t>Managing Attorney</a:t>
            </a:r>
          </a:p>
          <a:p>
            <a:r>
              <a:rPr lang="en-US" dirty="0"/>
              <a:t>Disability Rights Wisconsin</a:t>
            </a:r>
          </a:p>
        </p:txBody>
      </p:sp>
      <p:sp>
        <p:nvSpPr>
          <p:cNvPr id="4" name="AutoShape 2" descr="Image result for disability rights wisconsi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disability rights wiscon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931752"/>
            <a:ext cx="7696200" cy="1238250"/>
          </a:xfrm>
          <a:prstGeom prst="rect">
            <a:avLst/>
          </a:prstGeom>
          <a:noFill/>
          <a:effectLst>
            <a:reflection blurRad="6350" stA="50000" endA="300" endPos="55000" dir="5400000" sy="-100000" algn="bl" rotWithShape="0"/>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16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chor="t">
            <a:normAutofit/>
          </a:bodyPr>
          <a:lstStyle/>
          <a:p>
            <a:r>
              <a:rPr lang="en-US">
                <a:solidFill>
                  <a:srgbClr val="FFFFFF"/>
                </a:solidFill>
              </a:rPr>
              <a:t>Illustrations</a:t>
            </a:r>
          </a:p>
        </p:txBody>
      </p:sp>
      <p:sp>
        <p:nvSpPr>
          <p:cNvPr id="3" name="Content Placeholder 2"/>
          <p:cNvSpPr>
            <a:spLocks noGrp="1"/>
          </p:cNvSpPr>
          <p:nvPr>
            <p:ph idx="1"/>
          </p:nvPr>
        </p:nvSpPr>
        <p:spPr>
          <a:xfrm>
            <a:off x="4705594" y="1240077"/>
            <a:ext cx="6034827" cy="4916465"/>
          </a:xfrm>
        </p:spPr>
        <p:txBody>
          <a:bodyPr anchor="t">
            <a:normAutofit/>
          </a:bodyPr>
          <a:lstStyle/>
          <a:p>
            <a:r>
              <a:rPr lang="en-US"/>
              <a:t>Regarded As:</a:t>
            </a:r>
          </a:p>
          <a:p>
            <a:pPr lvl="1"/>
            <a:r>
              <a:rPr lang="en-US" dirty="0"/>
              <a:t>Sarah, born with a prominent facial disfigurement, has been refused employment with  retail store because they think she will not appeal to customers.  Sarah is an individual with a physical impairment that substantially limits her major life activities only as a result of the attitudes of others toward her impairment.</a:t>
            </a:r>
          </a:p>
        </p:txBody>
      </p:sp>
    </p:spTree>
    <p:extLst>
      <p:ext uri="{BB962C8B-B14F-4D97-AF65-F5344CB8AC3E}">
        <p14:creationId xmlns:p14="http://schemas.microsoft.com/office/powerpoint/2010/main" val="197634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chor="t">
            <a:normAutofit/>
          </a:bodyPr>
          <a:lstStyle/>
          <a:p>
            <a:r>
              <a:rPr lang="en-US">
                <a:solidFill>
                  <a:srgbClr val="FFFFFF"/>
                </a:solidFill>
              </a:rPr>
              <a:t>Illustrations</a:t>
            </a:r>
          </a:p>
        </p:txBody>
      </p:sp>
      <p:sp>
        <p:nvSpPr>
          <p:cNvPr id="3" name="Content Placeholder 2"/>
          <p:cNvSpPr>
            <a:spLocks noGrp="1"/>
          </p:cNvSpPr>
          <p:nvPr>
            <p:ph idx="1"/>
          </p:nvPr>
        </p:nvSpPr>
        <p:spPr>
          <a:xfrm>
            <a:off x="4705594" y="1240077"/>
            <a:ext cx="6034827" cy="4916465"/>
          </a:xfrm>
        </p:spPr>
        <p:txBody>
          <a:bodyPr anchor="t">
            <a:normAutofit/>
          </a:bodyPr>
          <a:lstStyle/>
          <a:p>
            <a:pPr>
              <a:lnSpc>
                <a:spcPct val="110000"/>
              </a:lnSpc>
            </a:pPr>
            <a:r>
              <a:rPr lang="en-US" sz="1700"/>
              <a:t>Substantial limitation of a major life activity</a:t>
            </a:r>
          </a:p>
          <a:p>
            <a:pPr lvl="1">
              <a:lnSpc>
                <a:spcPct val="110000"/>
              </a:lnSpc>
            </a:pPr>
            <a:r>
              <a:rPr lang="en-US" sz="1700"/>
              <a:t>A person who is deaf is substantially limited in the major life activity of hearing. A person with a minor hearing impairment, on the other hand may not be substantially limited.</a:t>
            </a:r>
          </a:p>
          <a:p>
            <a:pPr lvl="1">
              <a:lnSpc>
                <a:spcPct val="110000"/>
              </a:lnSpc>
            </a:pPr>
            <a:endParaRPr lang="en-US" sz="1700"/>
          </a:p>
          <a:p>
            <a:pPr lvl="1">
              <a:lnSpc>
                <a:spcPct val="110000"/>
              </a:lnSpc>
            </a:pPr>
            <a:r>
              <a:rPr lang="en-US" sz="1700"/>
              <a:t>During a house fire, Matt received burns affecting his hands and arms. While it is expected that, with treatment, Matt will eventually recover full use of his hands, in the meantime he is substantially limited in performing basic tasks required to care for himself such as eating and dressing.  Because Matt’s burns are expected to substantially limit a major life activity (caring for one’s self) for a significant period of time, Matt would be considered to have a disability.</a:t>
            </a:r>
          </a:p>
        </p:txBody>
      </p:sp>
    </p:spTree>
    <p:extLst>
      <p:ext uri="{BB962C8B-B14F-4D97-AF65-F5344CB8AC3E}">
        <p14:creationId xmlns:p14="http://schemas.microsoft.com/office/powerpoint/2010/main" val="134025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chor="t">
            <a:normAutofit/>
          </a:bodyPr>
          <a:lstStyle/>
          <a:p>
            <a:r>
              <a:rPr lang="en-US">
                <a:solidFill>
                  <a:srgbClr val="FFFFFF"/>
                </a:solidFill>
              </a:rPr>
              <a:t>Illustrations</a:t>
            </a:r>
          </a:p>
        </p:txBody>
      </p:sp>
      <p:sp>
        <p:nvSpPr>
          <p:cNvPr id="3" name="Content Placeholder 2"/>
          <p:cNvSpPr>
            <a:spLocks noGrp="1"/>
          </p:cNvSpPr>
          <p:nvPr>
            <p:ph idx="1"/>
          </p:nvPr>
        </p:nvSpPr>
        <p:spPr>
          <a:xfrm>
            <a:off x="4705594" y="1240077"/>
            <a:ext cx="6034827" cy="4916465"/>
          </a:xfrm>
        </p:spPr>
        <p:txBody>
          <a:bodyPr anchor="t">
            <a:normAutofit/>
          </a:bodyPr>
          <a:lstStyle/>
          <a:p>
            <a:r>
              <a:rPr lang="en-US"/>
              <a:t>Record of</a:t>
            </a:r>
          </a:p>
          <a:p>
            <a:pPr lvl="1"/>
            <a:r>
              <a:rPr lang="en-US" dirty="0"/>
              <a:t>A person who has a history of an impairment that substantially limited a major life activity but who has recovered from the impairment. Examples of individuals who have a history of an impairment are persons who have histories of mental or emotional illness, drug addiction, alcoholism, heart disease, or cancer.</a:t>
            </a:r>
          </a:p>
          <a:p>
            <a:pPr lvl="1"/>
            <a:r>
              <a:rPr lang="en-US" dirty="0"/>
              <a:t>Persons who have been misclassified as having an impairment. </a:t>
            </a:r>
          </a:p>
        </p:txBody>
      </p:sp>
    </p:spTree>
    <p:extLst>
      <p:ext uri="{BB962C8B-B14F-4D97-AF65-F5344CB8AC3E}">
        <p14:creationId xmlns:p14="http://schemas.microsoft.com/office/powerpoint/2010/main" val="299994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3E94E3B-CFA4-455A-9673-F46D27D1F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F71B8AF-24E1-4CE5-BB2F-6872EEC22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362" name="Title 1"/>
          <p:cNvSpPr>
            <a:spLocks noGrp="1"/>
          </p:cNvSpPr>
          <p:nvPr>
            <p:ph type="title"/>
          </p:nvPr>
        </p:nvSpPr>
        <p:spPr>
          <a:xfrm>
            <a:off x="1451579" y="2303047"/>
            <a:ext cx="3272093" cy="2674198"/>
          </a:xfrm>
        </p:spPr>
        <p:txBody>
          <a:bodyPr anchor="t">
            <a:normAutofit/>
          </a:bodyPr>
          <a:lstStyle/>
          <a:p>
            <a:r>
              <a:rPr lang="en-US" altLang="en-US"/>
              <a:t>ADA Amendments Act 2008</a:t>
            </a:r>
          </a:p>
        </p:txBody>
      </p:sp>
      <p:cxnSp>
        <p:nvCxnSpPr>
          <p:cNvPr id="141" name="Straight Connector 140">
            <a:extLst>
              <a:ext uri="{FF2B5EF4-FFF2-40B4-BE49-F238E27FC236}">
                <a16:creationId xmlns:a16="http://schemas.microsoft.com/office/drawing/2014/main" id="{633E6928-1881-40F9-942A-64C25008A3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3" name="Title 1">
            <a:extLst>
              <a:ext uri="{FF2B5EF4-FFF2-40B4-BE49-F238E27FC236}">
                <a16:creationId xmlns:a16="http://schemas.microsoft.com/office/drawing/2014/main" id="{9EE85D1E-6AE6-45FB-8F62-424732BE3A3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45" name="Straight Connector 144">
            <a:extLst>
              <a:ext uri="{FF2B5EF4-FFF2-40B4-BE49-F238E27FC236}">
                <a16:creationId xmlns:a16="http://schemas.microsoft.com/office/drawing/2014/main" id="{6EC9DAD0-4276-4BDF-80D8-C985DFED0E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47" name="Picture 146">
            <a:extLst>
              <a:ext uri="{FF2B5EF4-FFF2-40B4-BE49-F238E27FC236}">
                <a16:creationId xmlns:a16="http://schemas.microsoft.com/office/drawing/2014/main" id="{46827CF0-2230-41FD-8518-1B5AD4769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graphicFrame>
        <p:nvGraphicFramePr>
          <p:cNvPr id="15365" name="Content Placeholder 2">
            <a:extLst>
              <a:ext uri="{FF2B5EF4-FFF2-40B4-BE49-F238E27FC236}">
                <a16:creationId xmlns:a16="http://schemas.microsoft.com/office/drawing/2014/main" id="{F88CC00F-9475-4658-B8D3-F0AA45260BFE}"/>
              </a:ext>
            </a:extLst>
          </p:cNvPr>
          <p:cNvGraphicFramePr>
            <a:graphicFrameLocks noGrp="1"/>
          </p:cNvGraphicFramePr>
          <p:nvPr>
            <p:ph idx="1"/>
            <p:extLst>
              <p:ext uri="{D42A27DB-BD31-4B8C-83A1-F6EECF244321}">
                <p14:modId xmlns:p14="http://schemas.microsoft.com/office/powerpoint/2010/main" val="817299489"/>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1221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0" y="457200"/>
            <a:ext cx="8382000" cy="1143000"/>
          </a:xfrm>
        </p:spPr>
        <p:txBody>
          <a:bodyPr vert="horz" lIns="90487" tIns="44450" rIns="90487" bIns="44450" rtlCol="0" anchor="t">
            <a:normAutofit fontScale="90000"/>
          </a:bodyPr>
          <a:lstStyle/>
          <a:p>
            <a:pPr eaLnBrk="1" hangingPunct="1">
              <a:defRPr/>
            </a:pPr>
            <a:r>
              <a:rPr kumimoji="1" lang="en-US" sz="4800" dirty="0"/>
              <a:t>Prohibition Against Discrimination: Employment</a:t>
            </a:r>
          </a:p>
        </p:txBody>
      </p:sp>
      <p:sp>
        <p:nvSpPr>
          <p:cNvPr id="4099" name="Rectangle 3"/>
          <p:cNvSpPr>
            <a:spLocks noGrp="1" noChangeArrowheads="1"/>
          </p:cNvSpPr>
          <p:nvPr>
            <p:ph idx="1"/>
          </p:nvPr>
        </p:nvSpPr>
        <p:spPr>
          <a:xfrm>
            <a:off x="2286000" y="1828800"/>
            <a:ext cx="8382000" cy="3124200"/>
          </a:xfrm>
        </p:spPr>
        <p:txBody>
          <a:bodyPr vert="horz" lIns="90487" tIns="44450" rIns="90487" bIns="44450" rtlCol="0">
            <a:normAutofit lnSpcReduction="10000"/>
          </a:bodyPr>
          <a:lstStyle/>
          <a:p>
            <a:pPr eaLnBrk="1" hangingPunct="1">
              <a:lnSpc>
                <a:spcPct val="90000"/>
              </a:lnSpc>
              <a:buFont typeface="Wingdings" charset="0"/>
              <a:buChar char="n"/>
              <a:defRPr/>
            </a:pPr>
            <a:r>
              <a:rPr kumimoji="1" lang="en-US" sz="2800" dirty="0"/>
              <a:t>Applies at all stages of the employment and pre-employment relationship</a:t>
            </a:r>
          </a:p>
          <a:p>
            <a:pPr eaLnBrk="1" hangingPunct="1">
              <a:lnSpc>
                <a:spcPct val="90000"/>
              </a:lnSpc>
              <a:buFont typeface="Wingdings" charset="0"/>
              <a:buChar char="n"/>
              <a:defRPr/>
            </a:pPr>
            <a:r>
              <a:rPr kumimoji="1" lang="en-US" sz="2800" dirty="0"/>
              <a:t>Limits inquiries about disability to post offer and must be job related and required of all in the position</a:t>
            </a:r>
          </a:p>
          <a:p>
            <a:pPr eaLnBrk="1" hangingPunct="1">
              <a:lnSpc>
                <a:spcPct val="90000"/>
              </a:lnSpc>
              <a:buFont typeface="Wingdings" charset="0"/>
              <a:buChar char="n"/>
              <a:defRPr/>
            </a:pPr>
            <a:r>
              <a:rPr kumimoji="1" lang="en-US" sz="2800" dirty="0"/>
              <a:t>Prohibits discrimination in hiring, firing, pay, recruitment, promotion, and other terms and conditions of employment</a:t>
            </a:r>
          </a:p>
          <a:p>
            <a:pPr marL="0" indent="0">
              <a:lnSpc>
                <a:spcPct val="90000"/>
              </a:lnSpc>
              <a:buNone/>
              <a:defRPr/>
            </a:pPr>
            <a:endParaRPr kumimoji="1" lang="en-US" sz="2800" dirty="0"/>
          </a:p>
        </p:txBody>
      </p:sp>
    </p:spTree>
    <p:extLst>
      <p:ext uri="{BB962C8B-B14F-4D97-AF65-F5344CB8AC3E}">
        <p14:creationId xmlns:p14="http://schemas.microsoft.com/office/powerpoint/2010/main" val="11180933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9961" y="1600199"/>
            <a:ext cx="3173482" cy="4297680"/>
          </a:xfrm>
        </p:spPr>
        <p:txBody>
          <a:bodyPr anchor="ctr">
            <a:normAutofit/>
          </a:bodyPr>
          <a:lstStyle/>
          <a:p>
            <a:r>
              <a:rPr lang="en-US" dirty="0"/>
              <a:t>Qualified Person with a Disability</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85151" y="1600199"/>
            <a:ext cx="6169703" cy="4297680"/>
          </a:xfrm>
        </p:spPr>
        <p:txBody>
          <a:bodyPr anchor="ctr">
            <a:normAutofit/>
          </a:bodyPr>
          <a:lstStyle/>
          <a:p>
            <a:r>
              <a:rPr lang="en-US" dirty="0"/>
              <a:t>With respect to employment, a person with a disability who, with or without reasonable accommodation, can perform the essential functions of the job in question</a:t>
            </a:r>
          </a:p>
        </p:txBody>
      </p:sp>
    </p:spTree>
    <p:extLst>
      <p:ext uri="{BB962C8B-B14F-4D97-AF65-F5344CB8AC3E}">
        <p14:creationId xmlns:p14="http://schemas.microsoft.com/office/powerpoint/2010/main" val="203253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Title 1"/>
          <p:cNvSpPr>
            <a:spLocks noGrp="1"/>
          </p:cNvSpPr>
          <p:nvPr>
            <p:ph type="title"/>
          </p:nvPr>
        </p:nvSpPr>
        <p:spPr>
          <a:xfrm>
            <a:off x="849683" y="1240076"/>
            <a:ext cx="2727813" cy="4584527"/>
          </a:xfrm>
        </p:spPr>
        <p:txBody>
          <a:bodyPr anchor="t">
            <a:normAutofit/>
          </a:bodyPr>
          <a:lstStyle/>
          <a:p>
            <a:r>
              <a:rPr lang="en-US" altLang="en-US">
                <a:solidFill>
                  <a:srgbClr val="FFFFFF"/>
                </a:solidFill>
              </a:rPr>
              <a:t>Qualified Individuals with Disabilities</a:t>
            </a:r>
          </a:p>
        </p:txBody>
      </p:sp>
      <p:sp>
        <p:nvSpPr>
          <p:cNvPr id="31747" name="Content Placeholder 2"/>
          <p:cNvSpPr>
            <a:spLocks noGrp="1"/>
          </p:cNvSpPr>
          <p:nvPr>
            <p:ph idx="1"/>
          </p:nvPr>
        </p:nvSpPr>
        <p:spPr>
          <a:xfrm>
            <a:off x="4705594" y="1240077"/>
            <a:ext cx="6034827" cy="4916465"/>
          </a:xfrm>
        </p:spPr>
        <p:txBody>
          <a:bodyPr anchor="t">
            <a:noAutofit/>
          </a:bodyPr>
          <a:lstStyle/>
          <a:p>
            <a:r>
              <a:rPr lang="en-US" altLang="en-US" sz="2400" dirty="0"/>
              <a:t>Must have the requisite skills and training for the position</a:t>
            </a:r>
          </a:p>
          <a:p>
            <a:r>
              <a:rPr lang="en-US" altLang="en-US" sz="2400" dirty="0"/>
              <a:t>Disability means a mental or physical impairment that substantially limits one or more major life activities (life activities include but are not limited to seeing, hearing, speaking, walking, breathing, learning, caring for oneself, reproduction, working, etc.)</a:t>
            </a:r>
          </a:p>
          <a:p>
            <a:r>
              <a:rPr lang="en-US" altLang="en-US" sz="2400" dirty="0"/>
              <a:t>Can perform the essential functions of the job with or without reasonable accommodations</a:t>
            </a:r>
          </a:p>
        </p:txBody>
      </p:sp>
    </p:spTree>
    <p:extLst>
      <p:ext uri="{BB962C8B-B14F-4D97-AF65-F5344CB8AC3E}">
        <p14:creationId xmlns:p14="http://schemas.microsoft.com/office/powerpoint/2010/main" val="4094914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55B425-B211-4A52-A559-EC70EC726058}"/>
              </a:ext>
            </a:extLst>
          </p:cNvPr>
          <p:cNvSpPr>
            <a:spLocks noGrp="1"/>
          </p:cNvSpPr>
          <p:nvPr>
            <p:ph type="title"/>
          </p:nvPr>
        </p:nvSpPr>
        <p:spPr>
          <a:xfrm>
            <a:off x="1249961" y="1600199"/>
            <a:ext cx="3173482" cy="4297680"/>
          </a:xfrm>
        </p:spPr>
        <p:txBody>
          <a:bodyPr anchor="ctr">
            <a:normAutofit/>
          </a:bodyPr>
          <a:lstStyle/>
          <a:p>
            <a:r>
              <a:rPr lang="en-US" dirty="0"/>
              <a:t>Essential Functions</a:t>
            </a:r>
          </a:p>
        </p:txBody>
      </p:sp>
      <p:cxnSp>
        <p:nvCxnSpPr>
          <p:cNvPr id="17" name="Straight Connector 16">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2FF74B7-4997-41E3-9D7C-2EA3BFEB159E}"/>
              </a:ext>
            </a:extLst>
          </p:cNvPr>
          <p:cNvSpPr>
            <a:spLocks noGrp="1"/>
          </p:cNvSpPr>
          <p:nvPr>
            <p:ph idx="1"/>
          </p:nvPr>
        </p:nvSpPr>
        <p:spPr>
          <a:xfrm>
            <a:off x="4885151" y="1600199"/>
            <a:ext cx="6169703" cy="4297680"/>
          </a:xfrm>
        </p:spPr>
        <p:txBody>
          <a:bodyPr anchor="ctr">
            <a:normAutofit/>
          </a:bodyPr>
          <a:lstStyle/>
          <a:p>
            <a:r>
              <a:rPr lang="en-US" b="0" i="0">
                <a:effectLst/>
                <a:latin typeface="Nunito Sans"/>
              </a:rPr>
              <a:t>Essential job functions are the fundamental duties of the job. A job duty is an essential function if:</a:t>
            </a:r>
          </a:p>
          <a:p>
            <a:pPr>
              <a:buFont typeface="Arial" panose="020B0604020202020204" pitchFamily="34" charset="0"/>
              <a:buChar char="•"/>
            </a:pPr>
            <a:r>
              <a:rPr lang="en-US" b="0" i="0">
                <a:effectLst/>
                <a:latin typeface="Nunito Sans"/>
              </a:rPr>
              <a:t>the reason the job exists is to perform that function (for example, a bus driver drives a bus)</a:t>
            </a:r>
          </a:p>
          <a:p>
            <a:pPr>
              <a:buFont typeface="Arial" panose="020B0604020202020204" pitchFamily="34" charset="0"/>
              <a:buChar char="•"/>
            </a:pPr>
            <a:r>
              <a:rPr lang="en-US" b="0" i="0">
                <a:effectLst/>
                <a:latin typeface="Nunito Sans"/>
              </a:rPr>
              <a:t>only a few employees can perform the function, or</a:t>
            </a:r>
          </a:p>
          <a:p>
            <a:pPr>
              <a:buFont typeface="Arial" panose="020B0604020202020204" pitchFamily="34" charset="0"/>
              <a:buChar char="•"/>
            </a:pPr>
            <a:r>
              <a:rPr lang="en-US" b="0" i="0">
                <a:effectLst/>
                <a:latin typeface="Nunito Sans"/>
              </a:rPr>
              <a:t>the function is so highly specialized that the employer hires people for the position specifically because of their skill at performing that function.</a:t>
            </a:r>
          </a:p>
          <a:p>
            <a:endParaRPr lang="en-US"/>
          </a:p>
        </p:txBody>
      </p:sp>
    </p:spTree>
    <p:extLst>
      <p:ext uri="{BB962C8B-B14F-4D97-AF65-F5344CB8AC3E}">
        <p14:creationId xmlns:p14="http://schemas.microsoft.com/office/powerpoint/2010/main" val="3687774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5847" name="Rectangle 76">
            <a:extLst>
              <a:ext uri="{FF2B5EF4-FFF2-40B4-BE49-F238E27FC236}">
                <a16:creationId xmlns:a16="http://schemas.microsoft.com/office/drawing/2014/main" id="{83E94E3B-CFA4-455A-9673-F46D27D1F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8" name="Rectangle 78">
            <a:extLst>
              <a:ext uri="{FF2B5EF4-FFF2-40B4-BE49-F238E27FC236}">
                <a16:creationId xmlns:a16="http://schemas.microsoft.com/office/drawing/2014/main" id="{5F71B8AF-24E1-4CE5-BB2F-6872EEC22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842" name="Title 4"/>
          <p:cNvSpPr>
            <a:spLocks noGrp="1"/>
          </p:cNvSpPr>
          <p:nvPr>
            <p:ph type="title"/>
          </p:nvPr>
        </p:nvSpPr>
        <p:spPr>
          <a:xfrm>
            <a:off x="1451579" y="2303047"/>
            <a:ext cx="3272093" cy="2674198"/>
          </a:xfrm>
        </p:spPr>
        <p:txBody>
          <a:bodyPr anchor="t">
            <a:normAutofit/>
          </a:bodyPr>
          <a:lstStyle/>
          <a:p>
            <a:r>
              <a:rPr lang="en-US" altLang="en-US"/>
              <a:t>Reasonable Accommodation</a:t>
            </a:r>
          </a:p>
        </p:txBody>
      </p:sp>
      <p:cxnSp>
        <p:nvCxnSpPr>
          <p:cNvPr id="81" name="Straight Connector 80">
            <a:extLst>
              <a:ext uri="{FF2B5EF4-FFF2-40B4-BE49-F238E27FC236}">
                <a16:creationId xmlns:a16="http://schemas.microsoft.com/office/drawing/2014/main" id="{633E6928-1881-40F9-942A-64C25008A3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3" name="Title 1">
            <a:extLst>
              <a:ext uri="{FF2B5EF4-FFF2-40B4-BE49-F238E27FC236}">
                <a16:creationId xmlns:a16="http://schemas.microsoft.com/office/drawing/2014/main" id="{9EE85D1E-6AE6-45FB-8F62-424732BE3A3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85" name="Straight Connector 84">
            <a:extLst>
              <a:ext uri="{FF2B5EF4-FFF2-40B4-BE49-F238E27FC236}">
                <a16:creationId xmlns:a16="http://schemas.microsoft.com/office/drawing/2014/main" id="{6EC9DAD0-4276-4BDF-80D8-C985DFED0E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id="{46827CF0-2230-41FD-8518-1B5AD4769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graphicFrame>
        <p:nvGraphicFramePr>
          <p:cNvPr id="35845" name="Content Placeholder 5">
            <a:extLst>
              <a:ext uri="{FF2B5EF4-FFF2-40B4-BE49-F238E27FC236}">
                <a16:creationId xmlns:a16="http://schemas.microsoft.com/office/drawing/2014/main" id="{B2035A48-558F-40BD-9D10-DF8A58F1E5B7}"/>
              </a:ext>
            </a:extLst>
          </p:cNvPr>
          <p:cNvGraphicFramePr>
            <a:graphicFrameLocks noGrp="1"/>
          </p:cNvGraphicFramePr>
          <p:nvPr>
            <p:ph idx="1"/>
            <p:extLst>
              <p:ext uri="{D42A27DB-BD31-4B8C-83A1-F6EECF244321}">
                <p14:modId xmlns:p14="http://schemas.microsoft.com/office/powerpoint/2010/main" val="3078156205"/>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5152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28755" y="2362303"/>
            <a:ext cx="2926097" cy="2926097"/>
          </a:xfrm>
          <a:prstGeom prst="rect">
            <a:avLst/>
          </a:prstGeom>
        </p:spPr>
      </p:pic>
      <p:sp>
        <p:nvSpPr>
          <p:cNvPr id="2" name="Title 1"/>
          <p:cNvSpPr>
            <a:spLocks noGrp="1"/>
          </p:cNvSpPr>
          <p:nvPr>
            <p:ph type="title"/>
          </p:nvPr>
        </p:nvSpPr>
        <p:spPr/>
        <p:txBody>
          <a:bodyPr>
            <a:normAutofit/>
          </a:bodyPr>
          <a:lstStyle/>
          <a:p>
            <a:r>
              <a:rPr lang="en-US" dirty="0"/>
              <a:t>Job Accommodations Network</a:t>
            </a:r>
          </a:p>
        </p:txBody>
      </p:sp>
      <p:sp>
        <p:nvSpPr>
          <p:cNvPr id="3" name="Content Placeholder 2"/>
          <p:cNvSpPr>
            <a:spLocks noGrp="1"/>
          </p:cNvSpPr>
          <p:nvPr>
            <p:ph idx="1"/>
          </p:nvPr>
        </p:nvSpPr>
        <p:spPr>
          <a:xfrm>
            <a:off x="1534695" y="2184357"/>
            <a:ext cx="6112668" cy="3281990"/>
          </a:xfrm>
        </p:spPr>
        <p:txBody>
          <a:bodyPr>
            <a:normAutofit/>
          </a:bodyPr>
          <a:lstStyle/>
          <a:p>
            <a:r>
              <a:rPr lang="en-US" dirty="0"/>
              <a:t>Information for both Employers and Employees</a:t>
            </a:r>
          </a:p>
          <a:p>
            <a:pPr lvl="1"/>
            <a:r>
              <a:rPr lang="en-US" dirty="0"/>
              <a:t>A-Z of Accommodations</a:t>
            </a:r>
          </a:p>
          <a:p>
            <a:pPr lvl="1"/>
            <a:r>
              <a:rPr lang="en-US" dirty="0"/>
              <a:t>EEOC guidance per disability</a:t>
            </a:r>
          </a:p>
          <a:p>
            <a:pPr lvl="1"/>
            <a:r>
              <a:rPr lang="en-US" dirty="0"/>
              <a:t>Legal Resources organized by disability</a:t>
            </a:r>
          </a:p>
          <a:p>
            <a:pPr lvl="1"/>
            <a:r>
              <a:rPr lang="en-US" dirty="0"/>
              <a:t>Disclosure Rules</a:t>
            </a:r>
          </a:p>
          <a:p>
            <a:pPr lvl="1"/>
            <a:r>
              <a:rPr lang="en-US" dirty="0"/>
              <a:t>Rehab Act and ADA library</a:t>
            </a:r>
          </a:p>
          <a:p>
            <a:r>
              <a:rPr lang="en-US" dirty="0"/>
              <a:t>https://askjan.org/</a:t>
            </a:r>
          </a:p>
        </p:txBody>
      </p:sp>
    </p:spTree>
    <p:extLst>
      <p:ext uri="{BB962C8B-B14F-4D97-AF65-F5344CB8AC3E}">
        <p14:creationId xmlns:p14="http://schemas.microsoft.com/office/powerpoint/2010/main" val="4158230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4" name="Picture 3"/>
          <p:cNvPicPr>
            <a:picLocks noChangeAspect="1"/>
          </p:cNvPicPr>
          <p:nvPr/>
        </p:nvPicPr>
        <p:blipFill>
          <a:blip r:embed="rId3"/>
          <a:stretch>
            <a:fillRect/>
          </a:stretch>
        </p:blipFill>
        <p:spPr>
          <a:xfrm>
            <a:off x="6535549" y="805583"/>
            <a:ext cx="4078166" cy="4660762"/>
          </a:xfrm>
          <a:prstGeom prst="rect">
            <a:avLst/>
          </a:prstGeom>
        </p:spPr>
      </p:pic>
      <p:sp>
        <p:nvSpPr>
          <p:cNvPr id="2" name="Title 1"/>
          <p:cNvSpPr>
            <a:spLocks noGrp="1"/>
          </p:cNvSpPr>
          <p:nvPr>
            <p:ph type="title"/>
          </p:nvPr>
        </p:nvSpPr>
        <p:spPr>
          <a:xfrm>
            <a:off x="1534781" y="804520"/>
            <a:ext cx="4093310" cy="1049235"/>
          </a:xfrm>
        </p:spPr>
        <p:txBody>
          <a:bodyPr>
            <a:normAutofit/>
          </a:bodyPr>
          <a:lstStyle/>
          <a:p>
            <a:r>
              <a:rPr lang="en-US" dirty="0"/>
              <a:t>ADA History</a:t>
            </a:r>
          </a:p>
        </p:txBody>
      </p:sp>
      <p:sp>
        <p:nvSpPr>
          <p:cNvPr id="3" name="Content Placeholder 2"/>
          <p:cNvSpPr>
            <a:spLocks noGrp="1"/>
          </p:cNvSpPr>
          <p:nvPr>
            <p:ph idx="1"/>
          </p:nvPr>
        </p:nvSpPr>
        <p:spPr>
          <a:xfrm>
            <a:off x="1534695" y="2015732"/>
            <a:ext cx="4089097" cy="3450613"/>
          </a:xfrm>
        </p:spPr>
        <p:txBody>
          <a:bodyPr>
            <a:normAutofit/>
          </a:bodyPr>
          <a:lstStyle/>
          <a:p>
            <a:r>
              <a:rPr lang="en-US" dirty="0"/>
              <a:t>The ADA became law on July 26</a:t>
            </a:r>
            <a:r>
              <a:rPr lang="en-US" baseline="30000" dirty="0"/>
              <a:t>th</a:t>
            </a:r>
            <a:r>
              <a:rPr lang="en-US" dirty="0"/>
              <a:t> 1990.</a:t>
            </a:r>
          </a:p>
          <a:p>
            <a:r>
              <a:rPr lang="en-US" dirty="0"/>
              <a:t>Regulations issued 1991</a:t>
            </a:r>
          </a:p>
          <a:p>
            <a:endParaRPr lang="en-US" dirty="0"/>
          </a:p>
          <a:p>
            <a:r>
              <a:rPr lang="en-US" dirty="0"/>
              <a:t>The ADA Amendments Act was passed 2008</a:t>
            </a:r>
          </a:p>
          <a:p>
            <a:r>
              <a:rPr lang="en-US" dirty="0"/>
              <a:t>Became effective 2009</a:t>
            </a:r>
          </a:p>
          <a:p>
            <a:endParaRPr lang="en-US" dirty="0"/>
          </a:p>
          <a:p>
            <a:endParaRPr lang="en-US" dirty="0"/>
          </a:p>
        </p:txBody>
      </p:sp>
    </p:spTree>
    <p:extLst>
      <p:ext uri="{BB962C8B-B14F-4D97-AF65-F5344CB8AC3E}">
        <p14:creationId xmlns:p14="http://schemas.microsoft.com/office/powerpoint/2010/main" val="1908828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ED05234-59F2-438F-99BB-C1D5FE6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92AFBBF0-B883-4E26-9359-B5CECFDCD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75" name="Straight Connector 74">
            <a:extLst>
              <a:ext uri="{FF2B5EF4-FFF2-40B4-BE49-F238E27FC236}">
                <a16:creationId xmlns:a16="http://schemas.microsoft.com/office/drawing/2014/main" id="{C156D5FE-EB26-4C38-8EC5-E5FFE1B302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19987F4-3B90-44B5-BC28-BCB01759B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79" name="Rectangle 78">
            <a:extLst>
              <a:ext uri="{FF2B5EF4-FFF2-40B4-BE49-F238E27FC236}">
                <a16:creationId xmlns:a16="http://schemas.microsoft.com/office/drawing/2014/main" id="{99DE9D0E-C638-4470-A425-A312F6514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E5E68C2-DCCC-4202-9B0B-165BA46C8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1938130"/>
            <a:ext cx="8453908" cy="3615369"/>
          </a:xfrm>
          <a:prstGeom prst="rect">
            <a:avLst/>
          </a:prstGeom>
          <a:ln>
            <a:noFill/>
          </a:ln>
        </p:spPr>
        <p:style>
          <a:lnRef idx="1">
            <a:schemeClr val="accent1"/>
          </a:lnRef>
          <a:fillRef idx="1003">
            <a:schemeClr val="dk1"/>
          </a:fillRef>
          <a:effectRef idx="2">
            <a:schemeClr val="accent1"/>
          </a:effectRef>
          <a:fontRef idx="minor">
            <a:schemeClr val="lt1"/>
          </a:fontRef>
        </p:style>
        <p:txBody>
          <a:bodyPr rtlCol="0" anchor="ctr"/>
          <a:lstStyle/>
          <a:p>
            <a:pPr algn="ctr"/>
            <a:endParaRPr lang="en-US"/>
          </a:p>
        </p:txBody>
      </p:sp>
      <p:sp>
        <p:nvSpPr>
          <p:cNvPr id="37890" name="Title 1"/>
          <p:cNvSpPr>
            <a:spLocks noGrp="1"/>
          </p:cNvSpPr>
          <p:nvPr>
            <p:ph type="title"/>
          </p:nvPr>
        </p:nvSpPr>
        <p:spPr>
          <a:xfrm>
            <a:off x="1300526" y="2067340"/>
            <a:ext cx="6829044" cy="2421732"/>
          </a:xfrm>
        </p:spPr>
        <p:txBody>
          <a:bodyPr vert="horz" lIns="91440" tIns="45720" rIns="91440" bIns="0" rtlCol="0" anchor="b">
            <a:normAutofit/>
          </a:bodyPr>
          <a:lstStyle/>
          <a:p>
            <a:pPr algn="r"/>
            <a:r>
              <a:rPr lang="en-US" altLang="en-US" sz="4000">
                <a:solidFill>
                  <a:srgbClr val="FFFFFF"/>
                </a:solidFill>
              </a:rPr>
              <a:t> Employer Defenses</a:t>
            </a:r>
          </a:p>
        </p:txBody>
      </p:sp>
      <p:cxnSp>
        <p:nvCxnSpPr>
          <p:cNvPr id="83" name="Straight Connector 82">
            <a:extLst>
              <a:ext uri="{FF2B5EF4-FFF2-40B4-BE49-F238E27FC236}">
                <a16:creationId xmlns:a16="http://schemas.microsoft.com/office/drawing/2014/main" id="{547D1AEC-1823-4871-91B6-6654851409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5809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57001A-3279-4721-AE27-8BB74A76141D}"/>
              </a:ext>
            </a:extLst>
          </p:cNvPr>
          <p:cNvSpPr>
            <a:spLocks noGrp="1"/>
          </p:cNvSpPr>
          <p:nvPr>
            <p:ph type="title"/>
          </p:nvPr>
        </p:nvSpPr>
        <p:spPr>
          <a:xfrm>
            <a:off x="1249961" y="1600199"/>
            <a:ext cx="3173482" cy="4297680"/>
          </a:xfrm>
        </p:spPr>
        <p:txBody>
          <a:bodyPr anchor="ctr">
            <a:normAutofit/>
          </a:bodyPr>
          <a:lstStyle/>
          <a:p>
            <a:r>
              <a:rPr lang="en-US" b="1"/>
              <a:t>Undue Hardship</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C7839F-5520-4287-B983-640FD2B6D3F5}"/>
              </a:ext>
            </a:extLst>
          </p:cNvPr>
          <p:cNvSpPr>
            <a:spLocks noGrp="1"/>
          </p:cNvSpPr>
          <p:nvPr>
            <p:ph idx="1"/>
          </p:nvPr>
        </p:nvSpPr>
        <p:spPr>
          <a:xfrm>
            <a:off x="4885151" y="1600199"/>
            <a:ext cx="6169703" cy="4297680"/>
          </a:xfrm>
        </p:spPr>
        <p:txBody>
          <a:bodyPr anchor="ctr">
            <a:normAutofit/>
          </a:bodyPr>
          <a:lstStyle/>
          <a:p>
            <a:r>
              <a:rPr lang="en-US" altLang="en-US" sz="2400" b="1" dirty="0"/>
              <a:t>Undue Hardship=significant difficulty or expense</a:t>
            </a:r>
          </a:p>
          <a:p>
            <a:pPr lvl="1"/>
            <a:r>
              <a:rPr lang="en-US" altLang="en-US" sz="2400" dirty="0"/>
              <a:t>Based on nature and cost of accommodation</a:t>
            </a:r>
          </a:p>
          <a:p>
            <a:pPr lvl="1"/>
            <a:r>
              <a:rPr lang="en-US" altLang="en-US" sz="2400" dirty="0"/>
              <a:t>Overall financial resources of the facility</a:t>
            </a:r>
          </a:p>
          <a:p>
            <a:pPr lvl="1"/>
            <a:r>
              <a:rPr lang="en-US" altLang="en-US" sz="2400" dirty="0"/>
              <a:t>Impact on the operation of the facility</a:t>
            </a:r>
          </a:p>
          <a:p>
            <a:endParaRPr lang="en-US" dirty="0"/>
          </a:p>
        </p:txBody>
      </p:sp>
    </p:spTree>
    <p:extLst>
      <p:ext uri="{BB962C8B-B14F-4D97-AF65-F5344CB8AC3E}">
        <p14:creationId xmlns:p14="http://schemas.microsoft.com/office/powerpoint/2010/main" val="302549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268B4-7709-47D4-8D08-34CECBC845E9}"/>
              </a:ext>
            </a:extLst>
          </p:cNvPr>
          <p:cNvSpPr>
            <a:spLocks noGrp="1"/>
          </p:cNvSpPr>
          <p:nvPr>
            <p:ph type="title"/>
          </p:nvPr>
        </p:nvSpPr>
        <p:spPr>
          <a:xfrm>
            <a:off x="849683" y="1240076"/>
            <a:ext cx="2727813" cy="4584527"/>
          </a:xfrm>
        </p:spPr>
        <p:txBody>
          <a:bodyPr anchor="t">
            <a:normAutofit/>
          </a:bodyPr>
          <a:lstStyle/>
          <a:p>
            <a:r>
              <a:rPr lang="en-US">
                <a:solidFill>
                  <a:srgbClr val="FFFFFF"/>
                </a:solidFill>
              </a:rPr>
              <a:t>Fundamental Alteration</a:t>
            </a:r>
          </a:p>
        </p:txBody>
      </p:sp>
      <p:sp>
        <p:nvSpPr>
          <p:cNvPr id="3" name="Content Placeholder 2">
            <a:extLst>
              <a:ext uri="{FF2B5EF4-FFF2-40B4-BE49-F238E27FC236}">
                <a16:creationId xmlns:a16="http://schemas.microsoft.com/office/drawing/2014/main" id="{A59EF279-F0ED-48D9-9DC6-A50FB55B98D7}"/>
              </a:ext>
            </a:extLst>
          </p:cNvPr>
          <p:cNvSpPr>
            <a:spLocks noGrp="1"/>
          </p:cNvSpPr>
          <p:nvPr>
            <p:ph idx="1"/>
          </p:nvPr>
        </p:nvSpPr>
        <p:spPr>
          <a:xfrm>
            <a:off x="4705594" y="1240077"/>
            <a:ext cx="6034827" cy="4916465"/>
          </a:xfrm>
        </p:spPr>
        <p:txBody>
          <a:bodyPr anchor="t">
            <a:normAutofit/>
          </a:bodyPr>
          <a:lstStyle/>
          <a:p>
            <a:r>
              <a:rPr lang="en-US" altLang="en-US" dirty="0"/>
              <a:t> </a:t>
            </a:r>
            <a:r>
              <a:rPr lang="en-US" altLang="en-US" sz="4000" dirty="0"/>
              <a:t>Employer need not provide an accommodation that would fundamentally alter the nature or operation of the business</a:t>
            </a:r>
          </a:p>
          <a:p>
            <a:endParaRPr lang="en-US" dirty="0"/>
          </a:p>
        </p:txBody>
      </p:sp>
    </p:spTree>
    <p:extLst>
      <p:ext uri="{BB962C8B-B14F-4D97-AF65-F5344CB8AC3E}">
        <p14:creationId xmlns:p14="http://schemas.microsoft.com/office/powerpoint/2010/main" val="3671928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FC22BA-A667-4C9C-AD70-46C794256AAA}"/>
              </a:ext>
            </a:extLst>
          </p:cNvPr>
          <p:cNvSpPr>
            <a:spLocks noGrp="1"/>
          </p:cNvSpPr>
          <p:nvPr>
            <p:ph type="title"/>
          </p:nvPr>
        </p:nvSpPr>
        <p:spPr>
          <a:xfrm>
            <a:off x="8614504" y="1240076"/>
            <a:ext cx="2727813" cy="4584527"/>
          </a:xfrm>
        </p:spPr>
        <p:txBody>
          <a:bodyPr anchor="ctr">
            <a:normAutofit/>
          </a:bodyPr>
          <a:lstStyle/>
          <a:p>
            <a:r>
              <a:rPr lang="en-US">
                <a:solidFill>
                  <a:srgbClr val="FFFFFF"/>
                </a:solidFill>
              </a:rPr>
              <a:t>Direct Threat</a:t>
            </a:r>
          </a:p>
        </p:txBody>
      </p:sp>
      <p:sp>
        <p:nvSpPr>
          <p:cNvPr id="3" name="Content Placeholder 2">
            <a:extLst>
              <a:ext uri="{FF2B5EF4-FFF2-40B4-BE49-F238E27FC236}">
                <a16:creationId xmlns:a16="http://schemas.microsoft.com/office/drawing/2014/main" id="{0DF97C6A-0F82-4723-83B2-2094D22F0607}"/>
              </a:ext>
            </a:extLst>
          </p:cNvPr>
          <p:cNvSpPr>
            <a:spLocks noGrp="1"/>
          </p:cNvSpPr>
          <p:nvPr>
            <p:ph idx="1"/>
          </p:nvPr>
        </p:nvSpPr>
        <p:spPr>
          <a:xfrm>
            <a:off x="1451579" y="1240076"/>
            <a:ext cx="6034827" cy="4584528"/>
          </a:xfrm>
        </p:spPr>
        <p:txBody>
          <a:bodyPr anchor="ctr">
            <a:normAutofit/>
          </a:bodyPr>
          <a:lstStyle/>
          <a:p>
            <a:r>
              <a:rPr lang="en-US" altLang="en-US" sz="2400" b="1" dirty="0"/>
              <a:t>Employers can refuse to hire or employ someone if they pose a direct threat to themselves or others</a:t>
            </a:r>
          </a:p>
          <a:p>
            <a:pPr lvl="1"/>
            <a:r>
              <a:rPr lang="en-US" altLang="en-US" sz="2400" dirty="0"/>
              <a:t>Significant risk of substantial harm to health or safety</a:t>
            </a:r>
          </a:p>
          <a:p>
            <a:pPr lvl="1"/>
            <a:r>
              <a:rPr lang="en-US" altLang="en-US" sz="2400" dirty="0"/>
              <a:t>Not based on myth or stereotype</a:t>
            </a:r>
          </a:p>
          <a:p>
            <a:pPr lvl="1"/>
            <a:r>
              <a:rPr lang="en-US" altLang="en-US" sz="2400" dirty="0"/>
              <a:t>Must consider accommodations or modifications to ameliorate any potential risk</a:t>
            </a:r>
          </a:p>
          <a:p>
            <a:endParaRPr lang="en-US" sz="1800" dirty="0"/>
          </a:p>
        </p:txBody>
      </p:sp>
    </p:spTree>
    <p:extLst>
      <p:ext uri="{BB962C8B-B14F-4D97-AF65-F5344CB8AC3E}">
        <p14:creationId xmlns:p14="http://schemas.microsoft.com/office/powerpoint/2010/main" val="2866023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32A6-EF8B-4E1D-B030-192E2782819E}"/>
              </a:ext>
            </a:extLst>
          </p:cNvPr>
          <p:cNvSpPr>
            <a:spLocks noGrp="1"/>
          </p:cNvSpPr>
          <p:nvPr>
            <p:ph type="title"/>
          </p:nvPr>
        </p:nvSpPr>
        <p:spPr/>
        <p:txBody>
          <a:bodyPr/>
          <a:lstStyle/>
          <a:p>
            <a:r>
              <a:rPr lang="en-US" dirty="0"/>
              <a:t>ADA Title II: State and Local Government Programs and Services</a:t>
            </a:r>
          </a:p>
        </p:txBody>
      </p:sp>
      <p:sp>
        <p:nvSpPr>
          <p:cNvPr id="3" name="Content Placeholder 2">
            <a:extLst>
              <a:ext uri="{FF2B5EF4-FFF2-40B4-BE49-F238E27FC236}">
                <a16:creationId xmlns:a16="http://schemas.microsoft.com/office/drawing/2014/main" id="{82973DF4-41B0-4E5B-BEBE-8BFD5B0A4CF7}"/>
              </a:ext>
            </a:extLst>
          </p:cNvPr>
          <p:cNvSpPr>
            <a:spLocks noGrp="1"/>
          </p:cNvSpPr>
          <p:nvPr>
            <p:ph idx="1"/>
          </p:nvPr>
        </p:nvSpPr>
        <p:spPr/>
        <p:txBody>
          <a:bodyPr/>
          <a:lstStyle/>
          <a:p>
            <a:r>
              <a:rPr lang="en-US" dirty="0"/>
              <a:t>Applies to all programs of state and local governments</a:t>
            </a:r>
          </a:p>
          <a:p>
            <a:pPr lvl="1"/>
            <a:r>
              <a:rPr lang="en-US" dirty="0"/>
              <a:t>Including such things as;</a:t>
            </a:r>
          </a:p>
          <a:p>
            <a:pPr lvl="2"/>
            <a:r>
              <a:rPr lang="en-US" dirty="0"/>
              <a:t>Access to government buildings</a:t>
            </a:r>
          </a:p>
          <a:p>
            <a:pPr lvl="2"/>
            <a:r>
              <a:rPr lang="en-US" dirty="0"/>
              <a:t>Voting</a:t>
            </a:r>
          </a:p>
          <a:p>
            <a:pPr lvl="2"/>
            <a:r>
              <a:rPr lang="en-US" dirty="0"/>
              <a:t>Courts</a:t>
            </a:r>
          </a:p>
          <a:p>
            <a:pPr lvl="2"/>
            <a:r>
              <a:rPr lang="en-US" dirty="0"/>
              <a:t>Social Services</a:t>
            </a:r>
          </a:p>
          <a:p>
            <a:pPr lvl="2"/>
            <a:r>
              <a:rPr lang="en-US" dirty="0"/>
              <a:t>Recreation programs and Parks</a:t>
            </a:r>
          </a:p>
          <a:p>
            <a:pPr lvl="2"/>
            <a:r>
              <a:rPr lang="en-US" dirty="0"/>
              <a:t>Police and Fire services</a:t>
            </a:r>
          </a:p>
          <a:p>
            <a:pPr lvl="2"/>
            <a:r>
              <a:rPr lang="en-US" dirty="0"/>
              <a:t>Zoning Boards</a:t>
            </a:r>
          </a:p>
        </p:txBody>
      </p:sp>
    </p:spTree>
    <p:extLst>
      <p:ext uri="{BB962C8B-B14F-4D97-AF65-F5344CB8AC3E}">
        <p14:creationId xmlns:p14="http://schemas.microsoft.com/office/powerpoint/2010/main" val="3077446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F88C-EF23-4547-8A14-601DCA203C20}"/>
              </a:ext>
            </a:extLst>
          </p:cNvPr>
          <p:cNvSpPr>
            <a:spLocks noGrp="1"/>
          </p:cNvSpPr>
          <p:nvPr>
            <p:ph type="title"/>
          </p:nvPr>
        </p:nvSpPr>
        <p:spPr/>
        <p:txBody>
          <a:bodyPr/>
          <a:lstStyle/>
          <a:p>
            <a:r>
              <a:rPr lang="en-US" dirty="0"/>
              <a:t>Program Access Required</a:t>
            </a:r>
          </a:p>
        </p:txBody>
      </p:sp>
      <p:sp>
        <p:nvSpPr>
          <p:cNvPr id="3" name="Content Placeholder 2">
            <a:extLst>
              <a:ext uri="{FF2B5EF4-FFF2-40B4-BE49-F238E27FC236}">
                <a16:creationId xmlns:a16="http://schemas.microsoft.com/office/drawing/2014/main" id="{723FB368-4416-480A-9283-14089063C720}"/>
              </a:ext>
            </a:extLst>
          </p:cNvPr>
          <p:cNvSpPr>
            <a:spLocks noGrp="1"/>
          </p:cNvSpPr>
          <p:nvPr>
            <p:ph idx="1"/>
          </p:nvPr>
        </p:nvSpPr>
        <p:spPr/>
        <p:txBody>
          <a:bodyPr/>
          <a:lstStyle/>
          <a:p>
            <a:r>
              <a:rPr lang="en-US" dirty="0"/>
              <a:t>Public entity’s services, programs, or activities, </a:t>
            </a:r>
            <a:r>
              <a:rPr lang="en-US" b="1" u="sng" dirty="0"/>
              <a:t>when viewed in their entirety,</a:t>
            </a:r>
            <a:r>
              <a:rPr lang="en-US" dirty="0"/>
              <a:t> must be readily accessible to and usable by individuals with disabilities.</a:t>
            </a:r>
          </a:p>
          <a:p>
            <a:pPr lvl="1"/>
            <a:r>
              <a:rPr lang="en-US" dirty="0"/>
              <a:t>Not necessarily required to make all existing facilities accessible</a:t>
            </a:r>
          </a:p>
          <a:p>
            <a:pPr lvl="1"/>
            <a:r>
              <a:rPr lang="en-US" dirty="0"/>
              <a:t>May need to move programs or services to alternative location</a:t>
            </a:r>
          </a:p>
          <a:p>
            <a:pPr lvl="1"/>
            <a:endParaRPr lang="en-US" dirty="0"/>
          </a:p>
          <a:p>
            <a:pPr marL="457200" lvl="1" indent="0">
              <a:buNone/>
            </a:pPr>
            <a:r>
              <a:rPr lang="en-US" dirty="0"/>
              <a:t>Not required if Defenses apply: </a:t>
            </a:r>
          </a:p>
          <a:p>
            <a:pPr marL="457200" lvl="1" indent="0">
              <a:buNone/>
            </a:pPr>
            <a:r>
              <a:rPr lang="en-US" dirty="0"/>
              <a:t>	-fundamental alternation</a:t>
            </a:r>
          </a:p>
          <a:p>
            <a:pPr marL="457200" lvl="1" indent="0">
              <a:buNone/>
            </a:pPr>
            <a:r>
              <a:rPr lang="en-US" dirty="0"/>
              <a:t>	-undue financial or administrative burden</a:t>
            </a:r>
          </a:p>
        </p:txBody>
      </p:sp>
    </p:spTree>
    <p:extLst>
      <p:ext uri="{BB962C8B-B14F-4D97-AF65-F5344CB8AC3E}">
        <p14:creationId xmlns:p14="http://schemas.microsoft.com/office/powerpoint/2010/main" val="4172599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81" y="1138228"/>
            <a:ext cx="3202716" cy="3858767"/>
          </a:xfrm>
        </p:spPr>
        <p:txBody>
          <a:bodyPr anchor="ctr">
            <a:normAutofit/>
          </a:bodyPr>
          <a:lstStyle/>
          <a:p>
            <a:r>
              <a:rPr kumimoji="1" lang="en-US" sz="3300"/>
              <a:t>Prohibition Against Discrimination: Programs</a:t>
            </a:r>
            <a:endParaRPr lang="en-US" sz="3300"/>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84483" y="1138228"/>
            <a:ext cx="5440680" cy="3858768"/>
          </a:xfrm>
        </p:spPr>
        <p:txBody>
          <a:bodyPr anchor="ctr">
            <a:normAutofit/>
          </a:bodyPr>
          <a:lstStyle/>
          <a:p>
            <a:pPr>
              <a:lnSpc>
                <a:spcPct val="110000"/>
              </a:lnSpc>
            </a:pPr>
            <a:r>
              <a:rPr lang="en-US">
                <a:solidFill>
                  <a:srgbClr val="000000"/>
                </a:solidFill>
              </a:rPr>
              <a:t>Cannot discriminate against a class of disabilities or based on the severity of disability</a:t>
            </a:r>
          </a:p>
          <a:p>
            <a:pPr>
              <a:lnSpc>
                <a:spcPct val="110000"/>
              </a:lnSpc>
            </a:pPr>
            <a:r>
              <a:rPr lang="en-US">
                <a:solidFill>
                  <a:srgbClr val="000000"/>
                </a:solidFill>
              </a:rPr>
              <a:t>Cannot require people with disabilities to participate in separate programs or sites for people with disabilities </a:t>
            </a:r>
          </a:p>
          <a:p>
            <a:pPr>
              <a:lnSpc>
                <a:spcPct val="110000"/>
              </a:lnSpc>
            </a:pPr>
            <a:r>
              <a:rPr lang="en-US">
                <a:solidFill>
                  <a:srgbClr val="000000"/>
                </a:solidFill>
              </a:rPr>
              <a:t>No imposition of surcharges for disability related expenses or for people with disabilities</a:t>
            </a:r>
          </a:p>
          <a:p>
            <a:pPr>
              <a:lnSpc>
                <a:spcPct val="110000"/>
              </a:lnSpc>
            </a:pPr>
            <a:r>
              <a:rPr lang="en-US">
                <a:solidFill>
                  <a:srgbClr val="000000"/>
                </a:solidFill>
              </a:rPr>
              <a:t>No discrimination through contracting</a:t>
            </a:r>
          </a:p>
        </p:txBody>
      </p:sp>
      <p:cxnSp>
        <p:nvCxnSpPr>
          <p:cNvPr id="18" name="Straight Connector 17">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777388F0-3C55-4750-BA8E-E03F237CFD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spTree>
    <p:extLst>
      <p:ext uri="{BB962C8B-B14F-4D97-AF65-F5344CB8AC3E}">
        <p14:creationId xmlns:p14="http://schemas.microsoft.com/office/powerpoint/2010/main" val="1534000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961" y="1600199"/>
            <a:ext cx="3173482" cy="4297680"/>
          </a:xfrm>
        </p:spPr>
        <p:txBody>
          <a:bodyPr anchor="ctr">
            <a:normAutofit/>
          </a:bodyPr>
          <a:lstStyle/>
          <a:p>
            <a:r>
              <a:rPr lang="en-US" dirty="0"/>
              <a:t>Qualified Person with a Disability</a:t>
            </a:r>
          </a:p>
        </p:txBody>
      </p:sp>
      <p:sp>
        <p:nvSpPr>
          <p:cNvPr id="3" name="Content Placeholder 2"/>
          <p:cNvSpPr>
            <a:spLocks noGrp="1"/>
          </p:cNvSpPr>
          <p:nvPr>
            <p:ph idx="1"/>
          </p:nvPr>
        </p:nvSpPr>
        <p:spPr>
          <a:xfrm>
            <a:off x="4885151" y="1600199"/>
            <a:ext cx="6169703" cy="4297680"/>
          </a:xfrm>
        </p:spPr>
        <p:txBody>
          <a:bodyPr anchor="ctr">
            <a:normAutofit/>
          </a:bodyPr>
          <a:lstStyle/>
          <a:p>
            <a:r>
              <a:rPr lang="en-US" sz="3600" dirty="0"/>
              <a:t>A person with a disability who meets the general requirements for participation in the program</a:t>
            </a:r>
          </a:p>
        </p:txBody>
      </p:sp>
    </p:spTree>
    <p:extLst>
      <p:ext uri="{BB962C8B-B14F-4D97-AF65-F5344CB8AC3E}">
        <p14:creationId xmlns:p14="http://schemas.microsoft.com/office/powerpoint/2010/main" val="2883329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980C74-AF2A-4450-847A-E743B22A2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597520-188F-47AB-8CE7-909A3E8B0514}"/>
              </a:ext>
            </a:extLst>
          </p:cNvPr>
          <p:cNvSpPr>
            <a:spLocks noGrp="1"/>
          </p:cNvSpPr>
          <p:nvPr>
            <p:ph type="title"/>
          </p:nvPr>
        </p:nvSpPr>
        <p:spPr>
          <a:xfrm>
            <a:off x="1534696" y="804519"/>
            <a:ext cx="9520158" cy="1049235"/>
          </a:xfrm>
        </p:spPr>
        <p:txBody>
          <a:bodyPr>
            <a:normAutofit/>
          </a:bodyPr>
          <a:lstStyle/>
          <a:p>
            <a:r>
              <a:rPr lang="en-US" dirty="0"/>
              <a:t>Government entities must:</a:t>
            </a:r>
          </a:p>
        </p:txBody>
      </p:sp>
      <p:cxnSp>
        <p:nvCxnSpPr>
          <p:cNvPr id="11" name="Straight Connector 10">
            <a:extLst>
              <a:ext uri="{FF2B5EF4-FFF2-40B4-BE49-F238E27FC236}">
                <a16:creationId xmlns:a16="http://schemas.microsoft.com/office/drawing/2014/main" id="{E9CE1AD2-68C8-4D23-BCA6-A6714F325D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698C92D5-DA82-49A4-B257-78C3125FA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470F2658-F473-41ED-A86E-5701A2F05A50}"/>
              </a:ext>
            </a:extLst>
          </p:cNvPr>
          <p:cNvGraphicFramePr>
            <a:graphicFrameLocks noGrp="1"/>
          </p:cNvGraphicFramePr>
          <p:nvPr>
            <p:ph idx="1"/>
            <p:extLst>
              <p:ext uri="{D42A27DB-BD31-4B8C-83A1-F6EECF244321}">
                <p14:modId xmlns:p14="http://schemas.microsoft.com/office/powerpoint/2010/main" val="341493575"/>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00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87CA-FADB-4641-B2A5-93825854A19B}"/>
              </a:ext>
            </a:extLst>
          </p:cNvPr>
          <p:cNvSpPr>
            <a:spLocks noGrp="1"/>
          </p:cNvSpPr>
          <p:nvPr>
            <p:ph type="title"/>
          </p:nvPr>
        </p:nvSpPr>
        <p:spPr/>
        <p:txBody>
          <a:bodyPr/>
          <a:lstStyle/>
          <a:p>
            <a:r>
              <a:rPr lang="en-US" dirty="0"/>
              <a:t>Illustrations: Reasonable Modifications</a:t>
            </a:r>
          </a:p>
        </p:txBody>
      </p:sp>
      <p:sp>
        <p:nvSpPr>
          <p:cNvPr id="3" name="Content Placeholder 2">
            <a:extLst>
              <a:ext uri="{FF2B5EF4-FFF2-40B4-BE49-F238E27FC236}">
                <a16:creationId xmlns:a16="http://schemas.microsoft.com/office/drawing/2014/main" id="{1B60B3AF-BBBD-448B-8520-0233A2C48F5A}"/>
              </a:ext>
            </a:extLst>
          </p:cNvPr>
          <p:cNvSpPr>
            <a:spLocks noGrp="1"/>
          </p:cNvSpPr>
          <p:nvPr>
            <p:ph idx="1"/>
          </p:nvPr>
        </p:nvSpPr>
        <p:spPr/>
        <p:txBody>
          <a:bodyPr/>
          <a:lstStyle/>
          <a:p>
            <a:r>
              <a:rPr lang="en-US" dirty="0"/>
              <a:t>Residential Zoning restrictions prohibit fences higher than 4 feet- may need to make modification for a higher fence to protect a child with autism who runs into the street</a:t>
            </a:r>
          </a:p>
          <a:p>
            <a:r>
              <a:rPr lang="en-US" dirty="0"/>
              <a:t>State agency requires on line application for benefits program;  Person with a cognitive disability is unable to navigate the application process. Modifications must be made to provide an alternative application process or provide assistance.</a:t>
            </a:r>
          </a:p>
        </p:txBody>
      </p:sp>
    </p:spTree>
    <p:extLst>
      <p:ext uri="{BB962C8B-B14F-4D97-AF65-F5344CB8AC3E}">
        <p14:creationId xmlns:p14="http://schemas.microsoft.com/office/powerpoint/2010/main" val="144081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266" name="Title 1"/>
          <p:cNvSpPr>
            <a:spLocks noGrp="1"/>
          </p:cNvSpPr>
          <p:nvPr>
            <p:ph type="title"/>
          </p:nvPr>
        </p:nvSpPr>
        <p:spPr>
          <a:xfrm>
            <a:off x="1451581" y="1138228"/>
            <a:ext cx="3202716" cy="3858767"/>
          </a:xfrm>
        </p:spPr>
        <p:txBody>
          <a:bodyPr anchor="ctr">
            <a:normAutofit/>
          </a:bodyPr>
          <a:lstStyle/>
          <a:p>
            <a:r>
              <a:rPr lang="en-US" altLang="en-US" sz="3600"/>
              <a:t>The Purpose of the ADA</a:t>
            </a:r>
          </a:p>
        </p:txBody>
      </p:sp>
      <p:grpSp>
        <p:nvGrpSpPr>
          <p:cNvPr id="76" name="Group 75">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77" name="Rectangle 76">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Content Placeholder 2"/>
          <p:cNvSpPr>
            <a:spLocks noGrp="1"/>
          </p:cNvSpPr>
          <p:nvPr>
            <p:ph idx="1"/>
          </p:nvPr>
        </p:nvSpPr>
        <p:spPr>
          <a:xfrm>
            <a:off x="5584483" y="1138228"/>
            <a:ext cx="5440680" cy="3858768"/>
          </a:xfrm>
        </p:spPr>
        <p:txBody>
          <a:bodyPr anchor="ctr">
            <a:normAutofit/>
          </a:bodyPr>
          <a:lstStyle/>
          <a:p>
            <a:pPr>
              <a:lnSpc>
                <a:spcPct val="110000"/>
              </a:lnSpc>
            </a:pPr>
            <a:r>
              <a:rPr lang="en-US" altLang="en-US" sz="1400">
                <a:solidFill>
                  <a:srgbClr val="000000"/>
                </a:solidFill>
              </a:rPr>
              <a:t>To provide a clear and comprehensive national mandate for the elimination of discrimination against individuals with disabilities; </a:t>
            </a:r>
          </a:p>
          <a:p>
            <a:pPr>
              <a:lnSpc>
                <a:spcPct val="110000"/>
              </a:lnSpc>
            </a:pPr>
            <a:r>
              <a:rPr lang="en-US" altLang="en-US" sz="1400">
                <a:solidFill>
                  <a:srgbClr val="000000"/>
                </a:solidFill>
              </a:rPr>
              <a:t>To provide clear, strong, consistent, enforceable standards addressing discrimination against individuals with disabilities; </a:t>
            </a:r>
          </a:p>
          <a:p>
            <a:pPr>
              <a:lnSpc>
                <a:spcPct val="110000"/>
              </a:lnSpc>
            </a:pPr>
            <a:r>
              <a:rPr lang="en-US" altLang="en-US" sz="1400">
                <a:solidFill>
                  <a:srgbClr val="000000"/>
                </a:solidFill>
              </a:rPr>
              <a:t>To ensure that the federal government plays a central role in enforcing the standards established in the Act on behalf of individuals with disabilities; and</a:t>
            </a:r>
          </a:p>
          <a:p>
            <a:pPr>
              <a:lnSpc>
                <a:spcPct val="110000"/>
              </a:lnSpc>
            </a:pPr>
            <a:r>
              <a:rPr lang="en-US" altLang="en-US" sz="1400">
                <a:solidFill>
                  <a:srgbClr val="000000"/>
                </a:solidFill>
              </a:rPr>
              <a:t>To invoke the sweep of Congressional authority, including the power to enforce the 14th Amendment and to regulate commerce, in order to address the major areas of discrimination faced day to day by people with disabilities. (ADA, 42 U.S.C. § 12101)</a:t>
            </a:r>
          </a:p>
        </p:txBody>
      </p:sp>
      <p:cxnSp>
        <p:nvCxnSpPr>
          <p:cNvPr id="82" name="Straight Connector 81">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4" name="Picture 83">
            <a:extLst>
              <a:ext uri="{FF2B5EF4-FFF2-40B4-BE49-F238E27FC236}">
                <a16:creationId xmlns:a16="http://schemas.microsoft.com/office/drawing/2014/main" id="{777388F0-3C55-4750-BA8E-E03F237CFD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spTree>
    <p:extLst>
      <p:ext uri="{BB962C8B-B14F-4D97-AF65-F5344CB8AC3E}">
        <p14:creationId xmlns:p14="http://schemas.microsoft.com/office/powerpoint/2010/main" val="2757887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77E1A-FEE6-44AA-812B-D16B05772A05}"/>
              </a:ext>
            </a:extLst>
          </p:cNvPr>
          <p:cNvSpPr>
            <a:spLocks noGrp="1"/>
          </p:cNvSpPr>
          <p:nvPr>
            <p:ph type="title"/>
          </p:nvPr>
        </p:nvSpPr>
        <p:spPr>
          <a:xfrm>
            <a:off x="849683" y="1240076"/>
            <a:ext cx="2727813" cy="4584527"/>
          </a:xfrm>
        </p:spPr>
        <p:txBody>
          <a:bodyPr anchor="t">
            <a:normAutofit/>
          </a:bodyPr>
          <a:lstStyle/>
          <a:p>
            <a:r>
              <a:rPr lang="en-US">
                <a:solidFill>
                  <a:srgbClr val="FFFFFF"/>
                </a:solidFill>
              </a:rPr>
              <a:t>Illustration: Barrier Removal</a:t>
            </a:r>
          </a:p>
        </p:txBody>
      </p:sp>
      <p:sp>
        <p:nvSpPr>
          <p:cNvPr id="15" name="Content Placeholder 2">
            <a:extLst>
              <a:ext uri="{FF2B5EF4-FFF2-40B4-BE49-F238E27FC236}">
                <a16:creationId xmlns:a16="http://schemas.microsoft.com/office/drawing/2014/main" id="{083CF8AC-7DBF-4565-8582-146D16CCE3CA}"/>
              </a:ext>
            </a:extLst>
          </p:cNvPr>
          <p:cNvSpPr>
            <a:spLocks noGrp="1"/>
          </p:cNvSpPr>
          <p:nvPr>
            <p:ph idx="1"/>
          </p:nvPr>
        </p:nvSpPr>
        <p:spPr>
          <a:xfrm>
            <a:off x="4705594" y="1240077"/>
            <a:ext cx="6034827" cy="4916465"/>
          </a:xfrm>
        </p:spPr>
        <p:txBody>
          <a:bodyPr anchor="t">
            <a:normAutofit/>
          </a:bodyPr>
          <a:lstStyle/>
          <a:p>
            <a:r>
              <a:rPr lang="en-US"/>
              <a:t>County run group counseling program held in a basement room without access to elevators– must offer an accessible alternative.</a:t>
            </a:r>
          </a:p>
          <a:p>
            <a:r>
              <a:rPr lang="en-US"/>
              <a:t>City must make </a:t>
            </a:r>
            <a:r>
              <a:rPr lang="en-US" err="1"/>
              <a:t>curbcuts</a:t>
            </a:r>
            <a:r>
              <a:rPr lang="en-US"/>
              <a:t> to sidewalks</a:t>
            </a:r>
          </a:p>
          <a:p>
            <a:r>
              <a:rPr lang="en-US"/>
              <a:t>Written communications must be available in alternative formats such as large print, braille, or audible CD</a:t>
            </a:r>
          </a:p>
        </p:txBody>
      </p:sp>
    </p:spTree>
    <p:extLst>
      <p:ext uri="{BB962C8B-B14F-4D97-AF65-F5344CB8AC3E}">
        <p14:creationId xmlns:p14="http://schemas.microsoft.com/office/powerpoint/2010/main" val="509473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DBA22-ED25-42DC-849F-1780966ABD59}"/>
              </a:ext>
            </a:extLst>
          </p:cNvPr>
          <p:cNvSpPr>
            <a:spLocks noGrp="1"/>
          </p:cNvSpPr>
          <p:nvPr>
            <p:ph type="title"/>
          </p:nvPr>
        </p:nvSpPr>
        <p:spPr>
          <a:xfrm>
            <a:off x="849683" y="1240076"/>
            <a:ext cx="2727813" cy="4584527"/>
          </a:xfrm>
        </p:spPr>
        <p:txBody>
          <a:bodyPr anchor="t">
            <a:normAutofit/>
          </a:bodyPr>
          <a:lstStyle/>
          <a:p>
            <a:r>
              <a:rPr lang="en-US">
                <a:solidFill>
                  <a:srgbClr val="FFFFFF"/>
                </a:solidFill>
              </a:rPr>
              <a:t>Illustration: Auxiliary Aids</a:t>
            </a:r>
          </a:p>
        </p:txBody>
      </p:sp>
      <p:sp>
        <p:nvSpPr>
          <p:cNvPr id="3" name="Content Placeholder 2">
            <a:extLst>
              <a:ext uri="{FF2B5EF4-FFF2-40B4-BE49-F238E27FC236}">
                <a16:creationId xmlns:a16="http://schemas.microsoft.com/office/drawing/2014/main" id="{7BE4D3D6-1D58-4DD2-B300-93937BFCE5AA}"/>
              </a:ext>
            </a:extLst>
          </p:cNvPr>
          <p:cNvSpPr>
            <a:spLocks noGrp="1"/>
          </p:cNvSpPr>
          <p:nvPr>
            <p:ph idx="1"/>
          </p:nvPr>
        </p:nvSpPr>
        <p:spPr>
          <a:xfrm>
            <a:off x="4705594" y="1240077"/>
            <a:ext cx="6034827" cy="4916465"/>
          </a:xfrm>
        </p:spPr>
        <p:txBody>
          <a:bodyPr anchor="t">
            <a:normAutofit/>
          </a:bodyPr>
          <a:lstStyle/>
          <a:p>
            <a:r>
              <a:rPr lang="en-US" dirty="0"/>
              <a:t>Provision of American sign language interpreters or video relay</a:t>
            </a:r>
          </a:p>
          <a:p>
            <a:r>
              <a:rPr lang="en-US" dirty="0"/>
              <a:t>Note takers</a:t>
            </a:r>
          </a:p>
          <a:p>
            <a:r>
              <a:rPr lang="en-US" dirty="0"/>
              <a:t>Assistive listening devices</a:t>
            </a:r>
          </a:p>
          <a:p>
            <a:r>
              <a:rPr lang="en-US" dirty="0"/>
              <a:t>Large print or braille materials</a:t>
            </a:r>
          </a:p>
          <a:p>
            <a:r>
              <a:rPr lang="en-US" dirty="0"/>
              <a:t>Assistance with forms or in locating items</a:t>
            </a:r>
          </a:p>
          <a:p>
            <a:pPr marL="0" indent="0">
              <a:buNone/>
            </a:pPr>
            <a:r>
              <a:rPr lang="en-US" dirty="0"/>
              <a:t>	does not include personal devices such as eyeglasses or hearing aids</a:t>
            </a:r>
          </a:p>
        </p:txBody>
      </p:sp>
    </p:spTree>
    <p:extLst>
      <p:ext uri="{BB962C8B-B14F-4D97-AF65-F5344CB8AC3E}">
        <p14:creationId xmlns:p14="http://schemas.microsoft.com/office/powerpoint/2010/main" val="2922933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93523" y="804519"/>
            <a:ext cx="3160501" cy="4431360"/>
          </a:xfrm>
        </p:spPr>
        <p:txBody>
          <a:bodyPr anchor="ctr">
            <a:normAutofit/>
          </a:bodyPr>
          <a:lstStyle/>
          <a:p>
            <a:r>
              <a:rPr lang="en-US" sz="3000"/>
              <a:t>ADA Title III: Public Accommodations and Commercial Facilities</a:t>
            </a:r>
          </a:p>
        </p:txBody>
      </p:sp>
      <p:cxnSp>
        <p:nvCxnSpPr>
          <p:cNvPr id="24" name="Straight Connector 23">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ontent Placeholder 2"/>
          <p:cNvSpPr>
            <a:spLocks noGrp="1"/>
          </p:cNvSpPr>
          <p:nvPr>
            <p:ph idx="1"/>
          </p:nvPr>
        </p:nvSpPr>
        <p:spPr>
          <a:xfrm>
            <a:off x="4637863" y="804520"/>
            <a:ext cx="6102559" cy="4431359"/>
          </a:xfrm>
        </p:spPr>
        <p:txBody>
          <a:bodyPr anchor="ctr">
            <a:normAutofit/>
          </a:bodyPr>
          <a:lstStyle/>
          <a:p>
            <a:r>
              <a:rPr lang="en-US"/>
              <a:t>1. Places of Public Accommodation</a:t>
            </a:r>
          </a:p>
          <a:p>
            <a:r>
              <a:rPr lang="en-US"/>
              <a:t>2. Commercial Facilities</a:t>
            </a:r>
          </a:p>
          <a:p>
            <a:r>
              <a:rPr lang="en-US"/>
              <a:t>3. Examinations and courses related to applications, licensing, certifications, or credentialing</a:t>
            </a:r>
          </a:p>
          <a:p>
            <a:endParaRPr lang="en-US"/>
          </a:p>
        </p:txBody>
      </p:sp>
      <p:pic>
        <p:nvPicPr>
          <p:cNvPr id="26" name="Picture 25">
            <a:extLst>
              <a:ext uri="{FF2B5EF4-FFF2-40B4-BE49-F238E27FC236}">
                <a16:creationId xmlns:a16="http://schemas.microsoft.com/office/drawing/2014/main" id="{3ED04084-89BE-4B9E-B532-47E5616367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spTree>
    <p:extLst>
      <p:ext uri="{BB962C8B-B14F-4D97-AF65-F5344CB8AC3E}">
        <p14:creationId xmlns:p14="http://schemas.microsoft.com/office/powerpoint/2010/main" val="1229919390"/>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4695" y="2262458"/>
            <a:ext cx="4790481" cy="3125788"/>
          </a:xfrm>
          <a:prstGeom prst="rect">
            <a:avLst/>
          </a:prstGeom>
        </p:spPr>
      </p:pic>
      <p:sp>
        <p:nvSpPr>
          <p:cNvPr id="2" name="Title 1"/>
          <p:cNvSpPr>
            <a:spLocks noGrp="1"/>
          </p:cNvSpPr>
          <p:nvPr>
            <p:ph type="title"/>
          </p:nvPr>
        </p:nvSpPr>
        <p:spPr/>
        <p:txBody>
          <a:bodyPr>
            <a:normAutofit/>
          </a:bodyPr>
          <a:lstStyle/>
          <a:p>
            <a:r>
              <a:rPr lang="en-US" dirty="0"/>
              <a:t>Places of Public Accommodation include:</a:t>
            </a:r>
          </a:p>
        </p:txBody>
      </p:sp>
      <p:sp>
        <p:nvSpPr>
          <p:cNvPr id="3" name="Content Placeholder 2"/>
          <p:cNvSpPr>
            <a:spLocks noGrp="1"/>
          </p:cNvSpPr>
          <p:nvPr>
            <p:ph idx="1"/>
          </p:nvPr>
        </p:nvSpPr>
        <p:spPr>
          <a:xfrm>
            <a:off x="6805452" y="2184357"/>
            <a:ext cx="4249401" cy="3281990"/>
          </a:xfrm>
        </p:spPr>
        <p:txBody>
          <a:bodyPr>
            <a:normAutofit/>
          </a:bodyPr>
          <a:lstStyle/>
          <a:p>
            <a:pPr>
              <a:lnSpc>
                <a:spcPct val="100000"/>
              </a:lnSpc>
            </a:pPr>
            <a:r>
              <a:rPr lang="en-US" sz="1100" b="1" dirty="0">
                <a:solidFill>
                  <a:srgbClr val="FF0000"/>
                </a:solidFill>
              </a:rPr>
              <a:t>PLACES OF LODGING</a:t>
            </a:r>
          </a:p>
          <a:p>
            <a:pPr>
              <a:lnSpc>
                <a:spcPct val="100000"/>
              </a:lnSpc>
            </a:pPr>
            <a:r>
              <a:rPr lang="en-US" sz="1100" b="1" dirty="0">
                <a:solidFill>
                  <a:srgbClr val="FF0000"/>
                </a:solidFill>
              </a:rPr>
              <a:t>SOCIAL SERVICES CENTERS</a:t>
            </a:r>
          </a:p>
          <a:p>
            <a:pPr>
              <a:lnSpc>
                <a:spcPct val="100000"/>
              </a:lnSpc>
            </a:pPr>
            <a:r>
              <a:rPr lang="en-US" sz="1100" dirty="0"/>
              <a:t>Establishments for food and drink</a:t>
            </a:r>
          </a:p>
          <a:p>
            <a:pPr>
              <a:lnSpc>
                <a:spcPct val="100000"/>
              </a:lnSpc>
            </a:pPr>
            <a:r>
              <a:rPr lang="en-US" sz="1100" dirty="0"/>
              <a:t>Places of exhibition or entertainment</a:t>
            </a:r>
          </a:p>
          <a:p>
            <a:pPr>
              <a:lnSpc>
                <a:spcPct val="100000"/>
              </a:lnSpc>
            </a:pPr>
            <a:r>
              <a:rPr lang="en-US" sz="1100" dirty="0"/>
              <a:t>Places of public gathering</a:t>
            </a:r>
          </a:p>
          <a:p>
            <a:pPr>
              <a:lnSpc>
                <a:spcPct val="100000"/>
              </a:lnSpc>
            </a:pPr>
            <a:r>
              <a:rPr lang="en-US" sz="1100" dirty="0"/>
              <a:t>Sales or rental establishment</a:t>
            </a:r>
          </a:p>
          <a:p>
            <a:pPr>
              <a:lnSpc>
                <a:spcPct val="100000"/>
              </a:lnSpc>
            </a:pPr>
            <a:r>
              <a:rPr lang="en-US" sz="1100" dirty="0"/>
              <a:t>Stations for public transportation</a:t>
            </a:r>
          </a:p>
          <a:p>
            <a:pPr>
              <a:lnSpc>
                <a:spcPct val="100000"/>
              </a:lnSpc>
            </a:pPr>
            <a:r>
              <a:rPr lang="en-US" sz="1100" dirty="0"/>
              <a:t>Places of public display or collection</a:t>
            </a:r>
          </a:p>
          <a:p>
            <a:pPr>
              <a:lnSpc>
                <a:spcPct val="100000"/>
              </a:lnSpc>
            </a:pPr>
            <a:r>
              <a:rPr lang="en-US" sz="1100" dirty="0"/>
              <a:t>Places of recreation</a:t>
            </a:r>
          </a:p>
          <a:p>
            <a:pPr>
              <a:lnSpc>
                <a:spcPct val="100000"/>
              </a:lnSpc>
            </a:pPr>
            <a:r>
              <a:rPr lang="en-US" sz="1100" dirty="0"/>
              <a:t>Places of education</a:t>
            </a:r>
          </a:p>
          <a:p>
            <a:pPr>
              <a:lnSpc>
                <a:spcPct val="100000"/>
              </a:lnSpc>
            </a:pPr>
            <a:r>
              <a:rPr lang="en-US" sz="1100" dirty="0"/>
              <a:t>Places of exercise or recreation</a:t>
            </a:r>
          </a:p>
        </p:txBody>
      </p:sp>
    </p:spTree>
    <p:extLst>
      <p:ext uri="{BB962C8B-B14F-4D97-AF65-F5344CB8AC3E}">
        <p14:creationId xmlns:p14="http://schemas.microsoft.com/office/powerpoint/2010/main" val="179192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Requirements</a:t>
            </a:r>
          </a:p>
        </p:txBody>
      </p:sp>
      <p:sp>
        <p:nvSpPr>
          <p:cNvPr id="3" name="Content Placeholder 2"/>
          <p:cNvSpPr>
            <a:spLocks noGrp="1"/>
          </p:cNvSpPr>
          <p:nvPr>
            <p:ph idx="1"/>
          </p:nvPr>
        </p:nvSpPr>
        <p:spPr/>
        <p:txBody>
          <a:bodyPr/>
          <a:lstStyle/>
          <a:p>
            <a:r>
              <a:rPr lang="en-US" dirty="0"/>
              <a:t>A public accommodation may not discriminate against an individual with a disability</a:t>
            </a:r>
          </a:p>
          <a:p>
            <a:r>
              <a:rPr lang="en-US" dirty="0"/>
              <a:t>May not be denied full and equal enjoyment of the “goods, services, facilities, privileges, advantages, or accommodations” offered</a:t>
            </a:r>
          </a:p>
          <a:p>
            <a:r>
              <a:rPr lang="en-US" dirty="0"/>
              <a:t>Equal opportunity to participate</a:t>
            </a:r>
          </a:p>
          <a:p>
            <a:r>
              <a:rPr lang="en-US" dirty="0"/>
              <a:t>Equal opportunity to benefit</a:t>
            </a:r>
          </a:p>
          <a:p>
            <a:r>
              <a:rPr lang="en-US" dirty="0"/>
              <a:t>Receipt of benefits in the most integrated setting appropriate</a:t>
            </a:r>
          </a:p>
        </p:txBody>
      </p:sp>
    </p:spTree>
    <p:extLst>
      <p:ext uri="{BB962C8B-B14F-4D97-AF65-F5344CB8AC3E}">
        <p14:creationId xmlns:p14="http://schemas.microsoft.com/office/powerpoint/2010/main" val="762297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Requirements</a:t>
            </a:r>
          </a:p>
        </p:txBody>
      </p:sp>
      <p:sp>
        <p:nvSpPr>
          <p:cNvPr id="3" name="Content Placeholder 2"/>
          <p:cNvSpPr>
            <a:spLocks noGrp="1"/>
          </p:cNvSpPr>
          <p:nvPr>
            <p:ph idx="1"/>
          </p:nvPr>
        </p:nvSpPr>
        <p:spPr/>
        <p:txBody>
          <a:bodyPr/>
          <a:lstStyle/>
          <a:p>
            <a:r>
              <a:rPr lang="en-US" dirty="0"/>
              <a:t>A public accommodation may not impose eligibility criteria that either screen out or tend to screen out persons with disabilities</a:t>
            </a:r>
          </a:p>
          <a:p>
            <a:r>
              <a:rPr lang="en-US" dirty="0"/>
              <a:t>Public accommodations must ensure that its safety requirements are based on real risks, not on speculation, stereotypes, or generalizations about individuals with disabilities</a:t>
            </a:r>
          </a:p>
          <a:p>
            <a:r>
              <a:rPr lang="en-US" dirty="0"/>
              <a:t>ADA prohibits unnecessary inquiries into the existence of a disability</a:t>
            </a:r>
          </a:p>
        </p:txBody>
      </p:sp>
    </p:spTree>
    <p:extLst>
      <p:ext uri="{BB962C8B-B14F-4D97-AF65-F5344CB8AC3E}">
        <p14:creationId xmlns:p14="http://schemas.microsoft.com/office/powerpoint/2010/main" val="3390251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9961" y="1600199"/>
            <a:ext cx="3173482" cy="4297680"/>
          </a:xfrm>
        </p:spPr>
        <p:txBody>
          <a:bodyPr anchor="ctr">
            <a:normAutofit/>
          </a:bodyPr>
          <a:lstStyle/>
          <a:p>
            <a:r>
              <a:rPr lang="en-US" dirty="0"/>
              <a:t>Reasonable Modifications</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85151" y="1600199"/>
            <a:ext cx="6169703" cy="4297680"/>
          </a:xfrm>
        </p:spPr>
        <p:txBody>
          <a:bodyPr anchor="ctr">
            <a:normAutofit/>
          </a:bodyPr>
          <a:lstStyle/>
          <a:p>
            <a:r>
              <a:rPr lang="en-US"/>
              <a:t>The ADA requires reasonable modifications in policy, practices, or procedures to allow a person with a disability equal access to goods and services. </a:t>
            </a:r>
          </a:p>
        </p:txBody>
      </p:sp>
    </p:spTree>
    <p:extLst>
      <p:ext uri="{BB962C8B-B14F-4D97-AF65-F5344CB8AC3E}">
        <p14:creationId xmlns:p14="http://schemas.microsoft.com/office/powerpoint/2010/main" val="1038562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3186-4D48-4741-9DAA-805871D79F8B}"/>
              </a:ext>
            </a:extLst>
          </p:cNvPr>
          <p:cNvSpPr>
            <a:spLocks noGrp="1"/>
          </p:cNvSpPr>
          <p:nvPr>
            <p:ph type="title"/>
          </p:nvPr>
        </p:nvSpPr>
        <p:spPr/>
        <p:txBody>
          <a:bodyPr/>
          <a:lstStyle/>
          <a:p>
            <a:r>
              <a:rPr lang="en-US" dirty="0"/>
              <a:t>Commercial Facilities</a:t>
            </a:r>
          </a:p>
        </p:txBody>
      </p:sp>
      <p:sp>
        <p:nvSpPr>
          <p:cNvPr id="3" name="Content Placeholder 2">
            <a:extLst>
              <a:ext uri="{FF2B5EF4-FFF2-40B4-BE49-F238E27FC236}">
                <a16:creationId xmlns:a16="http://schemas.microsoft.com/office/drawing/2014/main" id="{08CEE98B-3717-4EE3-A8BD-5CC39DAA7728}"/>
              </a:ext>
            </a:extLst>
          </p:cNvPr>
          <p:cNvSpPr>
            <a:spLocks noGrp="1"/>
          </p:cNvSpPr>
          <p:nvPr>
            <p:ph idx="1"/>
          </p:nvPr>
        </p:nvSpPr>
        <p:spPr/>
        <p:txBody>
          <a:bodyPr/>
          <a:lstStyle/>
          <a:p>
            <a:r>
              <a:rPr lang="en-US" sz="3200" dirty="0"/>
              <a:t>Accessibility requirements for new construction and alterations apply for office buildings, factories and warehouses whose operations affect commerce even if they are not places of public accommodation</a:t>
            </a:r>
            <a:r>
              <a:rPr lang="en-US" dirty="0"/>
              <a:t>. </a:t>
            </a:r>
          </a:p>
        </p:txBody>
      </p:sp>
    </p:spTree>
    <p:extLst>
      <p:ext uri="{BB962C8B-B14F-4D97-AF65-F5344CB8AC3E}">
        <p14:creationId xmlns:p14="http://schemas.microsoft.com/office/powerpoint/2010/main" val="1135601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63B28A7-39B7-4A4A-BE13-A3E5D3D3892C}"/>
              </a:ext>
            </a:extLst>
          </p:cNvPr>
          <p:cNvSpPr>
            <a:spLocks noGrp="1"/>
          </p:cNvSpPr>
          <p:nvPr>
            <p:ph type="title"/>
          </p:nvPr>
        </p:nvSpPr>
        <p:spPr>
          <a:xfrm>
            <a:off x="893523" y="804519"/>
            <a:ext cx="3160501" cy="4431360"/>
          </a:xfrm>
        </p:spPr>
        <p:txBody>
          <a:bodyPr anchor="ctr">
            <a:normAutofit/>
          </a:bodyPr>
          <a:lstStyle/>
          <a:p>
            <a:r>
              <a:rPr lang="en-US" dirty="0"/>
              <a:t>Title II and Title III overlap</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F11B67-24AE-4E22-AE10-8D9CE742730C}"/>
              </a:ext>
            </a:extLst>
          </p:cNvPr>
          <p:cNvSpPr>
            <a:spLocks noGrp="1"/>
          </p:cNvSpPr>
          <p:nvPr>
            <p:ph idx="1"/>
          </p:nvPr>
        </p:nvSpPr>
        <p:spPr>
          <a:xfrm>
            <a:off x="4637863" y="804520"/>
            <a:ext cx="6102559" cy="4431359"/>
          </a:xfrm>
        </p:spPr>
        <p:txBody>
          <a:bodyPr anchor="ctr">
            <a:normAutofit/>
          </a:bodyPr>
          <a:lstStyle/>
          <a:p>
            <a:r>
              <a:rPr lang="en-US" dirty="0"/>
              <a:t>Non-discrimination</a:t>
            </a:r>
          </a:p>
          <a:p>
            <a:r>
              <a:rPr lang="en-US" dirty="0"/>
              <a:t>Access</a:t>
            </a:r>
          </a:p>
          <a:p>
            <a:r>
              <a:rPr lang="en-US" dirty="0"/>
              <a:t>Removing Architectural Barriers</a:t>
            </a:r>
          </a:p>
          <a:p>
            <a:r>
              <a:rPr lang="en-US" dirty="0"/>
              <a:t>Auxiliary Aids and Services</a:t>
            </a:r>
          </a:p>
          <a:p>
            <a:r>
              <a:rPr lang="en-US" dirty="0"/>
              <a:t>Effective Communication</a:t>
            </a:r>
          </a:p>
          <a:p>
            <a:r>
              <a:rPr lang="en-US" dirty="0"/>
              <a:t>Service Animals</a:t>
            </a:r>
          </a:p>
          <a:p>
            <a:pPr marL="0" indent="0">
              <a:buNone/>
            </a:pPr>
            <a:endParaRPr lang="en-US" dirty="0"/>
          </a:p>
        </p:txBody>
      </p:sp>
      <p:pic>
        <p:nvPicPr>
          <p:cNvPr id="14" name="Picture 13">
            <a:extLst>
              <a:ext uri="{FF2B5EF4-FFF2-40B4-BE49-F238E27FC236}">
                <a16:creationId xmlns:a16="http://schemas.microsoft.com/office/drawing/2014/main" id="{3ED04084-89BE-4B9E-B532-47E5616367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spTree>
    <p:extLst>
      <p:ext uri="{BB962C8B-B14F-4D97-AF65-F5344CB8AC3E}">
        <p14:creationId xmlns:p14="http://schemas.microsoft.com/office/powerpoint/2010/main" val="4003087504"/>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Access Checklist, DRW Accessibility Guide</a:t>
            </a:r>
          </a:p>
        </p:txBody>
      </p:sp>
      <p:sp>
        <p:nvSpPr>
          <p:cNvPr id="3" name="Content Placeholder 2"/>
          <p:cNvSpPr>
            <a:spLocks noGrp="1"/>
          </p:cNvSpPr>
          <p:nvPr>
            <p:ph idx="1"/>
          </p:nvPr>
        </p:nvSpPr>
        <p:spPr/>
        <p:txBody>
          <a:bodyPr>
            <a:normAutofit/>
          </a:bodyPr>
          <a:lstStyle/>
          <a:p>
            <a:r>
              <a:rPr lang="en-US" dirty="0"/>
              <a:t>Accessibility includes removing not only physical barriers to participation, but also cultural and attitudinal barriers.</a:t>
            </a:r>
          </a:p>
          <a:p>
            <a:r>
              <a:rPr lang="en-US" dirty="0"/>
              <a:t> The Accessibility Guide also will give you practical suggestions and useful ideas to incorporate.</a:t>
            </a:r>
          </a:p>
          <a:p>
            <a:r>
              <a:rPr lang="en-US" dirty="0"/>
              <a:t>Ensuring accessibility is an on-going process. </a:t>
            </a:r>
          </a:p>
          <a:p>
            <a:r>
              <a:rPr lang="en-US" dirty="0"/>
              <a:t>Tailored for Women with Disabilities but applies to any person with a disability</a:t>
            </a:r>
          </a:p>
          <a:p>
            <a:r>
              <a:rPr lang="en-US" u="sng" dirty="0">
                <a:hlinkClick r:id="rId2"/>
              </a:rPr>
              <a:t>http://www.disabilityrightswi.org/selfassessmenttool</a:t>
            </a:r>
            <a:endParaRPr lang="en-US" dirty="0"/>
          </a:p>
          <a:p>
            <a:endParaRPr lang="en-US" dirty="0"/>
          </a:p>
        </p:txBody>
      </p:sp>
    </p:spTree>
    <p:extLst>
      <p:ext uri="{BB962C8B-B14F-4D97-AF65-F5344CB8AC3E}">
        <p14:creationId xmlns:p14="http://schemas.microsoft.com/office/powerpoint/2010/main" val="127999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Congressional findings included;</a:t>
            </a:r>
          </a:p>
        </p:txBody>
      </p:sp>
      <p:sp>
        <p:nvSpPr>
          <p:cNvPr id="9219" name="Content Placeholder 2"/>
          <p:cNvSpPr>
            <a:spLocks noGrp="1"/>
          </p:cNvSpPr>
          <p:nvPr>
            <p:ph idx="1"/>
          </p:nvPr>
        </p:nvSpPr>
        <p:spPr/>
        <p:txBody>
          <a:bodyPr>
            <a:normAutofit fontScale="92500"/>
          </a:bodyPr>
          <a:lstStyle/>
          <a:p>
            <a:r>
              <a:rPr lang="en-US" altLang="en-US" dirty="0"/>
              <a:t>43, 000,000 Americans have one or more physical or mental impairments</a:t>
            </a:r>
          </a:p>
          <a:p>
            <a:r>
              <a:rPr lang="en-US" altLang="en-US" dirty="0"/>
              <a:t>Isolation and segregation of people with disabilities is serious and pervasive problem</a:t>
            </a:r>
          </a:p>
          <a:p>
            <a:r>
              <a:rPr lang="en-US" altLang="en-US" dirty="0"/>
              <a:t>People with disabilities face intentional exclusion, architectural, transportation, and communication barriers</a:t>
            </a:r>
          </a:p>
          <a:p>
            <a:r>
              <a:rPr lang="en-US" altLang="en-US" dirty="0"/>
              <a:t>People with disabilities occupy an inferior status in our society and are severely disadvantaged socially, vocationally, economically, and educationally</a:t>
            </a:r>
          </a:p>
          <a:p>
            <a:r>
              <a:rPr lang="en-US" altLang="en-US" dirty="0"/>
              <a:t>The Nation’s proper goals </a:t>
            </a:r>
            <a:r>
              <a:rPr lang="en-US" altLang="en-US" dirty="0" err="1"/>
              <a:t>re:PWD</a:t>
            </a:r>
            <a:r>
              <a:rPr lang="en-US" altLang="en-US" dirty="0"/>
              <a:t> are to assure equality of opportunity, full participation, independent living, and economic self-sufficiency</a:t>
            </a:r>
          </a:p>
          <a:p>
            <a:endParaRPr lang="en-US" altLang="en-US" dirty="0"/>
          </a:p>
          <a:p>
            <a:endParaRPr lang="en-US" altLang="en-US" dirty="0"/>
          </a:p>
        </p:txBody>
      </p:sp>
    </p:spTree>
    <p:extLst>
      <p:ext uri="{BB962C8B-B14F-4D97-AF65-F5344CB8AC3E}">
        <p14:creationId xmlns:p14="http://schemas.microsoft.com/office/powerpoint/2010/main" val="1531566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2651" y="977028"/>
            <a:ext cx="3333410" cy="5237503"/>
          </a:xfrm>
        </p:spPr>
        <p:txBody>
          <a:bodyPr anchor="ctr">
            <a:normAutofit/>
          </a:bodyPr>
          <a:lstStyle/>
          <a:p>
            <a:br>
              <a:rPr lang="en-US">
                <a:solidFill>
                  <a:schemeClr val="bg2"/>
                </a:solidFill>
              </a:rPr>
            </a:br>
            <a:r>
              <a:rPr lang="en-US">
                <a:solidFill>
                  <a:schemeClr val="bg2"/>
                </a:solidFill>
              </a:rPr>
              <a:t>Readily achievable Barrier Removal Required</a:t>
            </a:r>
            <a:br>
              <a:rPr lang="en-US">
                <a:solidFill>
                  <a:schemeClr val="bg2"/>
                </a:solidFill>
              </a:rPr>
            </a:br>
            <a:endParaRPr lang="en-US">
              <a:solidFill>
                <a:schemeClr val="bg2"/>
              </a:solidFill>
            </a:endParaRPr>
          </a:p>
        </p:txBody>
      </p:sp>
      <p:sp useBgFill="1">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91954" y="977029"/>
            <a:ext cx="5428789" cy="5237503"/>
          </a:xfrm>
        </p:spPr>
        <p:txBody>
          <a:bodyPr anchor="ctr">
            <a:normAutofit/>
          </a:bodyPr>
          <a:lstStyle/>
          <a:p>
            <a:pPr marL="0" indent="0">
              <a:lnSpc>
                <a:spcPct val="110000"/>
              </a:lnSpc>
              <a:buNone/>
            </a:pPr>
            <a:r>
              <a:rPr lang="en-US" dirty="0"/>
              <a:t>Removal of architectural barriers, including communication barriers that are structural in nature, where removal is easily accomplished and able to be carried out without much difficulty or expense</a:t>
            </a:r>
            <a:endParaRPr lang="en-US"/>
          </a:p>
          <a:p>
            <a:pPr marL="0" indent="0">
              <a:lnSpc>
                <a:spcPct val="110000"/>
              </a:lnSpc>
              <a:buNone/>
            </a:pPr>
            <a:r>
              <a:rPr lang="en-US" dirty="0"/>
              <a:t>EXAMPLES;</a:t>
            </a:r>
            <a:endParaRPr lang="en-US"/>
          </a:p>
          <a:p>
            <a:pPr lvl="1">
              <a:lnSpc>
                <a:spcPct val="110000"/>
              </a:lnSpc>
            </a:pPr>
            <a:r>
              <a:rPr lang="en-US" dirty="0"/>
              <a:t>Accessible approach/entrance</a:t>
            </a:r>
            <a:endParaRPr lang="en-US"/>
          </a:p>
          <a:p>
            <a:pPr lvl="1">
              <a:lnSpc>
                <a:spcPct val="110000"/>
              </a:lnSpc>
            </a:pPr>
            <a:r>
              <a:rPr lang="en-US" dirty="0"/>
              <a:t>Accessible parking and drop-off areas, curb cuts</a:t>
            </a:r>
            <a:endParaRPr lang="en-US"/>
          </a:p>
          <a:p>
            <a:pPr lvl="1">
              <a:lnSpc>
                <a:spcPct val="110000"/>
              </a:lnSpc>
            </a:pPr>
            <a:r>
              <a:rPr lang="en-US" dirty="0"/>
              <a:t>Widening doorways</a:t>
            </a:r>
            <a:endParaRPr lang="en-US"/>
          </a:p>
          <a:p>
            <a:pPr lvl="1">
              <a:lnSpc>
                <a:spcPct val="110000"/>
              </a:lnSpc>
            </a:pPr>
            <a:r>
              <a:rPr lang="en-US" dirty="0"/>
              <a:t>Installing visual alarm systems</a:t>
            </a:r>
            <a:endParaRPr lang="en-US"/>
          </a:p>
          <a:p>
            <a:pPr lvl="1">
              <a:lnSpc>
                <a:spcPct val="110000"/>
              </a:lnSpc>
            </a:pPr>
            <a:r>
              <a:rPr lang="en-US" dirty="0"/>
              <a:t>Restroom usability</a:t>
            </a:r>
            <a:endParaRPr lang="en-US"/>
          </a:p>
          <a:p>
            <a:pPr marL="457200" lvl="1" indent="0">
              <a:lnSpc>
                <a:spcPct val="110000"/>
              </a:lnSpc>
              <a:buNone/>
            </a:pPr>
            <a:br>
              <a:rPr lang="en-US" dirty="0"/>
            </a:br>
            <a:endParaRPr lang="en-US"/>
          </a:p>
        </p:txBody>
      </p:sp>
    </p:spTree>
    <p:extLst>
      <p:ext uri="{BB962C8B-B14F-4D97-AF65-F5344CB8AC3E}">
        <p14:creationId xmlns:p14="http://schemas.microsoft.com/office/powerpoint/2010/main" val="75262784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2651" y="977028"/>
            <a:ext cx="3333410" cy="5237503"/>
          </a:xfrm>
        </p:spPr>
        <p:txBody>
          <a:bodyPr anchor="ctr">
            <a:normAutofit/>
          </a:bodyPr>
          <a:lstStyle/>
          <a:p>
            <a:r>
              <a:rPr lang="en-US">
                <a:solidFill>
                  <a:schemeClr val="bg2"/>
                </a:solidFill>
              </a:rPr>
              <a:t>Physical access Priorities:</a:t>
            </a:r>
          </a:p>
        </p:txBody>
      </p:sp>
      <p:sp useBgFill="1">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91954" y="977029"/>
            <a:ext cx="5428789" cy="5237503"/>
          </a:xfrm>
        </p:spPr>
        <p:txBody>
          <a:bodyPr anchor="ctr">
            <a:normAutofit/>
          </a:bodyPr>
          <a:lstStyle/>
          <a:p>
            <a:pPr marL="0" indent="0">
              <a:buNone/>
            </a:pPr>
            <a:endParaRPr lang="en-US"/>
          </a:p>
          <a:p>
            <a:r>
              <a:rPr lang="en-US"/>
              <a:t>Accessible travel route to and through the building including curb cuts and ramps</a:t>
            </a:r>
          </a:p>
          <a:p>
            <a:r>
              <a:rPr lang="en-US"/>
              <a:t>Access to areas where goods and services are available including rearranging display racks, providing </a:t>
            </a:r>
            <a:r>
              <a:rPr lang="en-US" err="1"/>
              <a:t>Brailled</a:t>
            </a:r>
            <a:r>
              <a:rPr lang="en-US"/>
              <a:t> and raised character signage, visual alarms, ramps</a:t>
            </a:r>
          </a:p>
          <a:p>
            <a:r>
              <a:rPr lang="en-US"/>
              <a:t>Accessible restrooms</a:t>
            </a:r>
          </a:p>
          <a:p>
            <a:r>
              <a:rPr lang="en-US"/>
              <a:t>Any other measures necessary to provide access to goods and services</a:t>
            </a:r>
          </a:p>
          <a:p>
            <a:endParaRPr lang="en-US"/>
          </a:p>
          <a:p>
            <a:endParaRPr lang="en-US"/>
          </a:p>
        </p:txBody>
      </p:sp>
    </p:spTree>
    <p:extLst>
      <p:ext uri="{BB962C8B-B14F-4D97-AF65-F5344CB8AC3E}">
        <p14:creationId xmlns:p14="http://schemas.microsoft.com/office/powerpoint/2010/main" val="4127877832"/>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Accessible Parking Standards</a:t>
            </a:r>
          </a:p>
        </p:txBody>
      </p:sp>
      <p:pic>
        <p:nvPicPr>
          <p:cNvPr id="4" name="Content Placeholder 3"/>
          <p:cNvPicPr>
            <a:picLocks noGrp="1" noChangeAspect="1"/>
          </p:cNvPicPr>
          <p:nvPr>
            <p:ph idx="1"/>
          </p:nvPr>
        </p:nvPicPr>
        <p:blipFill>
          <a:blip r:embed="rId2"/>
          <a:stretch>
            <a:fillRect/>
          </a:stretch>
        </p:blipFill>
        <p:spPr>
          <a:xfrm>
            <a:off x="2377441" y="1853754"/>
            <a:ext cx="6782112" cy="3886344"/>
          </a:xfrm>
          <a:prstGeom prst="rect">
            <a:avLst/>
          </a:prstGeom>
        </p:spPr>
      </p:pic>
    </p:spTree>
    <p:extLst>
      <p:ext uri="{BB962C8B-B14F-4D97-AF65-F5344CB8AC3E}">
        <p14:creationId xmlns:p14="http://schemas.microsoft.com/office/powerpoint/2010/main" val="895346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Accessible Doorways and Routes</a:t>
            </a:r>
          </a:p>
        </p:txBody>
      </p:sp>
      <p:pic>
        <p:nvPicPr>
          <p:cNvPr id="4" name="Content Placeholder 3"/>
          <p:cNvPicPr>
            <a:picLocks noGrp="1" noChangeAspect="1"/>
          </p:cNvPicPr>
          <p:nvPr>
            <p:ph idx="1"/>
          </p:nvPr>
        </p:nvPicPr>
        <p:blipFill>
          <a:blip r:embed="rId2"/>
          <a:stretch>
            <a:fillRect/>
          </a:stretch>
        </p:blipFill>
        <p:spPr>
          <a:xfrm>
            <a:off x="7049193" y="1853754"/>
            <a:ext cx="4903436" cy="3188667"/>
          </a:xfrm>
          <a:prstGeom prst="rect">
            <a:avLst/>
          </a:prstGeom>
        </p:spPr>
      </p:pic>
      <p:pic>
        <p:nvPicPr>
          <p:cNvPr id="5" name="Picture 4"/>
          <p:cNvPicPr>
            <a:picLocks noChangeAspect="1"/>
          </p:cNvPicPr>
          <p:nvPr/>
        </p:nvPicPr>
        <p:blipFill>
          <a:blip r:embed="rId3"/>
          <a:stretch>
            <a:fillRect/>
          </a:stretch>
        </p:blipFill>
        <p:spPr>
          <a:xfrm>
            <a:off x="1770400" y="2580366"/>
            <a:ext cx="4524375" cy="3019425"/>
          </a:xfrm>
          <a:prstGeom prst="rect">
            <a:avLst/>
          </a:prstGeom>
        </p:spPr>
      </p:pic>
    </p:spTree>
    <p:extLst>
      <p:ext uri="{BB962C8B-B14F-4D97-AF65-F5344CB8AC3E}">
        <p14:creationId xmlns:p14="http://schemas.microsoft.com/office/powerpoint/2010/main" val="418754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Braille Signage</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6904928" y="619586"/>
            <a:ext cx="4599517" cy="3449638"/>
          </a:xfrm>
          <a:prstGeom prst="rect">
            <a:avLst/>
          </a:prstGeom>
        </p:spPr>
      </p:pic>
      <p:pic>
        <p:nvPicPr>
          <p:cNvPr id="5" name="Picture 4"/>
          <p:cNvPicPr>
            <a:picLocks noChangeAspect="1"/>
          </p:cNvPicPr>
          <p:nvPr/>
        </p:nvPicPr>
        <p:blipFill>
          <a:blip r:embed="rId3"/>
          <a:stretch>
            <a:fillRect/>
          </a:stretch>
        </p:blipFill>
        <p:spPr>
          <a:xfrm>
            <a:off x="1085105" y="1735544"/>
            <a:ext cx="5885410" cy="4156363"/>
          </a:xfrm>
          <a:prstGeom prst="rect">
            <a:avLst/>
          </a:prstGeom>
        </p:spPr>
      </p:pic>
    </p:spTree>
    <p:extLst>
      <p:ext uri="{BB962C8B-B14F-4D97-AF65-F5344CB8AC3E}">
        <p14:creationId xmlns:p14="http://schemas.microsoft.com/office/powerpoint/2010/main" val="1328648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6" name="Picture 1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2198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grpSp>
        <p:nvGrpSpPr>
          <p:cNvPr id="22" name="Group 21"/>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23" name="Rectangle 22"/>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3"/>
          <p:cNvPicPr>
            <a:picLocks noChangeAspect="1"/>
          </p:cNvPicPr>
          <p:nvPr/>
        </p:nvPicPr>
        <p:blipFill rotWithShape="1">
          <a:blip r:embed="rId3"/>
          <a:srcRect l="1062" r="5333" b="-2"/>
          <a:stretch/>
        </p:blipFill>
        <p:spPr>
          <a:xfrm>
            <a:off x="1271223" y="1116345"/>
            <a:ext cx="4825148" cy="3866172"/>
          </a:xfrm>
          <a:prstGeom prst="rect">
            <a:avLst/>
          </a:prstGeom>
        </p:spPr>
      </p:pic>
      <p:sp>
        <p:nvSpPr>
          <p:cNvPr id="2" name="Title 1"/>
          <p:cNvSpPr>
            <a:spLocks noGrp="1"/>
          </p:cNvSpPr>
          <p:nvPr>
            <p:ph type="title"/>
          </p:nvPr>
        </p:nvSpPr>
        <p:spPr>
          <a:xfrm>
            <a:off x="7218030" y="804520"/>
            <a:ext cx="3439871" cy="1049235"/>
          </a:xfrm>
        </p:spPr>
        <p:txBody>
          <a:bodyPr>
            <a:normAutofit/>
          </a:bodyPr>
          <a:lstStyle/>
          <a:p>
            <a:pPr algn="r">
              <a:lnSpc>
                <a:spcPct val="80000"/>
              </a:lnSpc>
            </a:pPr>
            <a:r>
              <a:rPr lang="en-US" sz="2700"/>
              <a:t>Visual and Auditory Fire Alarms</a:t>
            </a:r>
          </a:p>
        </p:txBody>
      </p:sp>
    </p:spTree>
    <p:extLst>
      <p:ext uri="{BB962C8B-B14F-4D97-AF65-F5344CB8AC3E}">
        <p14:creationId xmlns:p14="http://schemas.microsoft.com/office/powerpoint/2010/main" val="3069043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be easily modified?</a:t>
            </a:r>
          </a:p>
        </p:txBody>
      </p:sp>
      <p:sp>
        <p:nvSpPr>
          <p:cNvPr id="3" name="Content Placeholder 2"/>
          <p:cNvSpPr>
            <a:spLocks noGrp="1"/>
          </p:cNvSpPr>
          <p:nvPr>
            <p:ph idx="1"/>
          </p:nvPr>
        </p:nvSpPr>
        <p:spPr/>
        <p:txBody>
          <a:bodyPr/>
          <a:lstStyle/>
          <a:p>
            <a:r>
              <a:rPr lang="en-US" dirty="0"/>
              <a:t>What if the route of travel is uneven and or slippery?</a:t>
            </a:r>
          </a:p>
          <a:p>
            <a:r>
              <a:rPr lang="en-US" dirty="0"/>
              <a:t>What if can’t use stairs?</a:t>
            </a:r>
          </a:p>
          <a:p>
            <a:r>
              <a:rPr lang="en-US" dirty="0"/>
              <a:t>Parking space isn’t wide enough for van accessibility?</a:t>
            </a:r>
          </a:p>
          <a:p>
            <a:r>
              <a:rPr lang="en-US" dirty="0"/>
              <a:t>What if can’t open the door?</a:t>
            </a:r>
          </a:p>
          <a:p>
            <a:r>
              <a:rPr lang="en-US" dirty="0"/>
              <a:t>What if can’t read the signage?</a:t>
            </a:r>
          </a:p>
          <a:p>
            <a:r>
              <a:rPr lang="en-US" dirty="0"/>
              <a:t>What if the door isn’t wide enough?</a:t>
            </a:r>
          </a:p>
          <a:p>
            <a:endParaRPr lang="en-US" dirty="0"/>
          </a:p>
        </p:txBody>
      </p:sp>
    </p:spTree>
    <p:extLst>
      <p:ext uri="{BB962C8B-B14F-4D97-AF65-F5344CB8AC3E}">
        <p14:creationId xmlns:p14="http://schemas.microsoft.com/office/powerpoint/2010/main" val="319612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9961" y="1600199"/>
            <a:ext cx="3173482" cy="4297680"/>
          </a:xfrm>
        </p:spPr>
        <p:txBody>
          <a:bodyPr anchor="ctr">
            <a:normAutofit/>
          </a:bodyPr>
          <a:lstStyle/>
          <a:p>
            <a:r>
              <a:rPr lang="en-US" dirty="0"/>
              <a:t>New or Old Building?</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4885151" y="1600199"/>
            <a:ext cx="6169703" cy="4297680"/>
          </a:xfrm>
        </p:spPr>
        <p:txBody>
          <a:bodyPr anchor="ctr">
            <a:normAutofit/>
          </a:bodyPr>
          <a:lstStyle/>
          <a:p>
            <a:r>
              <a:rPr lang="en-US"/>
              <a:t>ADAAG guidelines apply to all new construction</a:t>
            </a:r>
          </a:p>
          <a:p>
            <a:pPr lvl="1"/>
            <a:r>
              <a:rPr lang="en-US"/>
              <a:t>Accessibility Guidelines for Buildings and Facilities 1991 Standards with additional updates in 2010</a:t>
            </a:r>
          </a:p>
          <a:p>
            <a:pPr lvl="1"/>
            <a:endParaRPr lang="en-US"/>
          </a:p>
          <a:p>
            <a:r>
              <a:rPr lang="en-US"/>
              <a:t>Those built prior to 1990 follow ADA guidelines for readily achievable</a:t>
            </a:r>
          </a:p>
        </p:txBody>
      </p:sp>
    </p:spTree>
    <p:extLst>
      <p:ext uri="{BB962C8B-B14F-4D97-AF65-F5344CB8AC3E}">
        <p14:creationId xmlns:p14="http://schemas.microsoft.com/office/powerpoint/2010/main" val="1366826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93523" y="804519"/>
            <a:ext cx="3160501" cy="4431360"/>
          </a:xfrm>
        </p:spPr>
        <p:txBody>
          <a:bodyPr anchor="ctr">
            <a:normAutofit/>
          </a:bodyPr>
          <a:lstStyle/>
          <a:p>
            <a:r>
              <a:rPr lang="en-US" dirty="0"/>
              <a:t>Transient Lodging Accessibility</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37863" y="804520"/>
            <a:ext cx="6102559" cy="4431359"/>
          </a:xfrm>
        </p:spPr>
        <p:txBody>
          <a:bodyPr anchor="ctr">
            <a:normAutofit/>
          </a:bodyPr>
          <a:lstStyle/>
          <a:p>
            <a:r>
              <a:rPr lang="en-US" dirty="0"/>
              <a:t>Homeless shelter, halfway houses, and other social service establishments:</a:t>
            </a:r>
          </a:p>
          <a:p>
            <a:pPr lvl="1"/>
            <a:r>
              <a:rPr lang="en-US" dirty="0"/>
              <a:t>Four percent of the first 100 rooms must be accessible to person with mobility impairments and to persons with hearing impairments</a:t>
            </a:r>
          </a:p>
          <a:p>
            <a:pPr lvl="1"/>
            <a:r>
              <a:rPr lang="en-US" dirty="0"/>
              <a:t>At least one type of amenity in each common area must be accessible</a:t>
            </a:r>
          </a:p>
          <a:p>
            <a:pPr lvl="1"/>
            <a:endParaRPr lang="en-US" dirty="0"/>
          </a:p>
          <a:p>
            <a:pPr lvl="1"/>
            <a:r>
              <a:rPr lang="en-US" dirty="0"/>
              <a:t>Hotels and dormitories alterations include:</a:t>
            </a:r>
          </a:p>
          <a:p>
            <a:pPr lvl="2"/>
            <a:r>
              <a:rPr lang="en-US" dirty="0"/>
              <a:t>Communications</a:t>
            </a:r>
          </a:p>
          <a:p>
            <a:pPr lvl="2"/>
            <a:r>
              <a:rPr lang="en-US" dirty="0"/>
              <a:t>Accessible rooms and showers</a:t>
            </a:r>
          </a:p>
          <a:p>
            <a:pPr lvl="2"/>
            <a:r>
              <a:rPr lang="en-US" dirty="0"/>
              <a:t>Visual emergency alarms</a:t>
            </a:r>
          </a:p>
        </p:txBody>
      </p:sp>
      <p:pic>
        <p:nvPicPr>
          <p:cNvPr id="14" name="Picture 13">
            <a:extLst>
              <a:ext uri="{FF2B5EF4-FFF2-40B4-BE49-F238E27FC236}">
                <a16:creationId xmlns:a16="http://schemas.microsoft.com/office/drawing/2014/main" id="{3ED04084-89BE-4B9E-B532-47E5616367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spTree>
    <p:extLst>
      <p:ext uri="{BB962C8B-B14F-4D97-AF65-F5344CB8AC3E}">
        <p14:creationId xmlns:p14="http://schemas.microsoft.com/office/powerpoint/2010/main" val="2907823369"/>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2651" y="977028"/>
            <a:ext cx="3333410" cy="5237503"/>
          </a:xfrm>
        </p:spPr>
        <p:txBody>
          <a:bodyPr anchor="ctr">
            <a:normAutofit/>
          </a:bodyPr>
          <a:lstStyle/>
          <a:p>
            <a:r>
              <a:rPr lang="en-US">
                <a:solidFill>
                  <a:schemeClr val="bg2"/>
                </a:solidFill>
              </a:rPr>
              <a:t>Auxiliary Aids and Services</a:t>
            </a:r>
          </a:p>
        </p:txBody>
      </p:sp>
      <p:sp useBgFill="1">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91954" y="977029"/>
            <a:ext cx="5428789" cy="5237503"/>
          </a:xfrm>
        </p:spPr>
        <p:txBody>
          <a:bodyPr anchor="ctr">
            <a:normAutofit/>
          </a:bodyPr>
          <a:lstStyle/>
          <a:p>
            <a:r>
              <a:rPr lang="en-US" dirty="0"/>
              <a:t>A public accommodation is required to provide auxiliary aids and services where necessary to ensure that a person with a disability is not excluded, denied services, segregated, or otherwise treated differently than other individuals because of an absence of auxiliary aids and service</a:t>
            </a:r>
          </a:p>
        </p:txBody>
      </p:sp>
    </p:spTree>
    <p:extLst>
      <p:ext uri="{BB962C8B-B14F-4D97-AF65-F5344CB8AC3E}">
        <p14:creationId xmlns:p14="http://schemas.microsoft.com/office/powerpoint/2010/main" val="231244587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The Structure of the ADA</a:t>
            </a:r>
          </a:p>
        </p:txBody>
      </p:sp>
      <p:sp>
        <p:nvSpPr>
          <p:cNvPr id="16387" name="Content Placeholder 2"/>
          <p:cNvSpPr>
            <a:spLocks noGrp="1"/>
          </p:cNvSpPr>
          <p:nvPr>
            <p:ph idx="1"/>
          </p:nvPr>
        </p:nvSpPr>
        <p:spPr/>
        <p:txBody>
          <a:bodyPr>
            <a:normAutofit/>
          </a:bodyPr>
          <a:lstStyle/>
          <a:p>
            <a:r>
              <a:rPr lang="en-US" altLang="en-US" sz="2400" dirty="0"/>
              <a:t>Title I: Employment</a:t>
            </a:r>
          </a:p>
          <a:p>
            <a:r>
              <a:rPr lang="en-US" altLang="en-US" sz="2400" dirty="0"/>
              <a:t>Title II: State and Local government entities including courts</a:t>
            </a:r>
          </a:p>
          <a:p>
            <a:r>
              <a:rPr lang="en-US" altLang="en-US" sz="2400" dirty="0"/>
              <a:t>Title III:  Public accommodations and services operated by private entities</a:t>
            </a:r>
          </a:p>
          <a:p>
            <a:r>
              <a:rPr lang="en-US" altLang="en-US" sz="2400" dirty="0"/>
              <a:t>Title IV:  Telecommunications</a:t>
            </a:r>
          </a:p>
          <a:p>
            <a:r>
              <a:rPr lang="en-US" altLang="en-US" sz="2400" dirty="0"/>
              <a:t>Title V:  Miscellaneous provisions</a:t>
            </a:r>
          </a:p>
        </p:txBody>
      </p:sp>
    </p:spTree>
    <p:extLst>
      <p:ext uri="{BB962C8B-B14F-4D97-AF65-F5344CB8AC3E}">
        <p14:creationId xmlns:p14="http://schemas.microsoft.com/office/powerpoint/2010/main" val="2737031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2651" y="977028"/>
            <a:ext cx="3333410" cy="5237503"/>
          </a:xfrm>
        </p:spPr>
        <p:txBody>
          <a:bodyPr anchor="ctr">
            <a:normAutofit/>
          </a:bodyPr>
          <a:lstStyle/>
          <a:p>
            <a:r>
              <a:rPr lang="en-US">
                <a:solidFill>
                  <a:schemeClr val="bg2"/>
                </a:solidFill>
              </a:rPr>
              <a:t>Auxiliary Aids and Services Includes</a:t>
            </a:r>
          </a:p>
        </p:txBody>
      </p:sp>
      <p:sp useBgFill="1">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91954" y="977029"/>
            <a:ext cx="5428789" cy="5237503"/>
          </a:xfrm>
        </p:spPr>
        <p:txBody>
          <a:bodyPr anchor="ctr">
            <a:normAutofit/>
          </a:bodyPr>
          <a:lstStyle/>
          <a:p>
            <a:r>
              <a:rPr lang="en-US" dirty="0"/>
              <a:t>Qualified interpreters, video remote interpreting, note takers, real-time computer aided transcription services, assistive listening devices, </a:t>
            </a:r>
            <a:r>
              <a:rPr lang="en-US" dirty="0" err="1"/>
              <a:t>etc</a:t>
            </a:r>
            <a:endParaRPr lang="en-US" dirty="0"/>
          </a:p>
          <a:p>
            <a:r>
              <a:rPr lang="en-US" dirty="0"/>
              <a:t>Qualified readers, taped texts, audio recordings, </a:t>
            </a:r>
            <a:r>
              <a:rPr lang="en-US" dirty="0" err="1"/>
              <a:t>Brailled</a:t>
            </a:r>
            <a:r>
              <a:rPr lang="en-US" dirty="0"/>
              <a:t> materials,. Screen reader software, large print materials</a:t>
            </a:r>
          </a:p>
          <a:p>
            <a:r>
              <a:rPr lang="en-US" dirty="0"/>
              <a:t>Acquisition or modification of equipment or devices</a:t>
            </a:r>
          </a:p>
        </p:txBody>
      </p:sp>
    </p:spTree>
    <p:extLst>
      <p:ext uri="{BB962C8B-B14F-4D97-AF65-F5344CB8AC3E}">
        <p14:creationId xmlns:p14="http://schemas.microsoft.com/office/powerpoint/2010/main" val="3176892511"/>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D05234-59F2-438F-99BB-C1D5FE6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92AFBBF0-B883-4E26-9359-B5CECFDCD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3" name="Straight Connector 12">
            <a:extLst>
              <a:ext uri="{FF2B5EF4-FFF2-40B4-BE49-F238E27FC236}">
                <a16:creationId xmlns:a16="http://schemas.microsoft.com/office/drawing/2014/main" id="{C156D5FE-EB26-4C38-8EC5-E5FFE1B302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9987F4-3B90-44B5-BC28-BCB01759B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1094758"/>
            <a:ext cx="8686800"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21" name="Rectangle 20">
            <a:extLst>
              <a:ext uri="{FF2B5EF4-FFF2-40B4-BE49-F238E27FC236}">
                <a16:creationId xmlns:a16="http://schemas.microsoft.com/office/drawing/2014/main" id="{A3C126A6-EFA3-4586-A33D-52DFC84B9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Title 3"/>
          <p:cNvSpPr>
            <a:spLocks noGrp="1"/>
          </p:cNvSpPr>
          <p:nvPr>
            <p:ph type="title"/>
          </p:nvPr>
        </p:nvSpPr>
        <p:spPr>
          <a:xfrm>
            <a:off x="1752966" y="1427304"/>
            <a:ext cx="8686800" cy="2863802"/>
          </a:xfrm>
        </p:spPr>
        <p:txBody>
          <a:bodyPr vert="horz" lIns="91440" tIns="45720" rIns="91440" bIns="0" rtlCol="0" anchor="ctr">
            <a:normAutofit/>
          </a:bodyPr>
          <a:lstStyle/>
          <a:p>
            <a:r>
              <a:rPr lang="en-US" sz="5400"/>
              <a:t>Effective Communication; It’s more than you think.</a:t>
            </a:r>
          </a:p>
        </p:txBody>
      </p:sp>
      <p:cxnSp>
        <p:nvCxnSpPr>
          <p:cNvPr id="23" name="Straight Connector 22">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4590993"/>
            <a:ext cx="8686800" cy="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25" name="Picture 24">
            <a:extLst>
              <a:ext uri="{FF2B5EF4-FFF2-40B4-BE49-F238E27FC236}">
                <a16:creationId xmlns:a16="http://schemas.microsoft.com/office/drawing/2014/main" id="{7FB206E5-FB4A-44DE-AE83-631EEE271D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spTree>
    <p:extLst>
      <p:ext uri="{BB962C8B-B14F-4D97-AF65-F5344CB8AC3E}">
        <p14:creationId xmlns:p14="http://schemas.microsoft.com/office/powerpoint/2010/main" val="2944362930"/>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2651" y="977028"/>
            <a:ext cx="3333410" cy="5237503"/>
          </a:xfrm>
        </p:spPr>
        <p:txBody>
          <a:bodyPr anchor="ctr">
            <a:normAutofit/>
          </a:bodyPr>
          <a:lstStyle/>
          <a:p>
            <a:r>
              <a:rPr lang="en-US">
                <a:solidFill>
                  <a:schemeClr val="bg2"/>
                </a:solidFill>
              </a:rPr>
              <a:t>Deaf &amp; Hard of Hearing</a:t>
            </a:r>
          </a:p>
        </p:txBody>
      </p:sp>
      <p:sp useBgFill="1">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91954" y="977029"/>
            <a:ext cx="5428789" cy="5237503"/>
          </a:xfrm>
        </p:spPr>
        <p:txBody>
          <a:bodyPr anchor="ctr">
            <a:normAutofit/>
          </a:bodyPr>
          <a:lstStyle/>
          <a:p>
            <a:pPr>
              <a:lnSpc>
                <a:spcPct val="110000"/>
              </a:lnSpc>
            </a:pPr>
            <a:r>
              <a:rPr lang="en-US" sz="1500"/>
              <a:t>Sign language interpreter</a:t>
            </a:r>
          </a:p>
          <a:p>
            <a:pPr lvl="1">
              <a:lnSpc>
                <a:spcPct val="110000"/>
              </a:lnSpc>
            </a:pPr>
            <a:r>
              <a:rPr lang="en-US" sz="1500"/>
              <a:t>Obligation to obtain a sign language interpreter where necessary for effective communication-  varies with communication method used by the individual, the nature, length and complexity of the communication</a:t>
            </a:r>
          </a:p>
          <a:p>
            <a:pPr lvl="1">
              <a:lnSpc>
                <a:spcPct val="110000"/>
              </a:lnSpc>
            </a:pPr>
            <a:r>
              <a:rPr lang="en-US" sz="1500"/>
              <a:t>Consult with the individual as to preferred method</a:t>
            </a:r>
          </a:p>
          <a:p>
            <a:pPr lvl="1">
              <a:lnSpc>
                <a:spcPct val="110000"/>
              </a:lnSpc>
            </a:pPr>
            <a:r>
              <a:rPr lang="en-US" sz="1500"/>
              <a:t>Do not rely on family member or companion to interpret</a:t>
            </a:r>
          </a:p>
          <a:p>
            <a:pPr>
              <a:lnSpc>
                <a:spcPct val="110000"/>
              </a:lnSpc>
            </a:pPr>
            <a:r>
              <a:rPr lang="en-US" sz="1500"/>
              <a:t>Lip Reading- limited usefulness</a:t>
            </a:r>
          </a:p>
          <a:p>
            <a:pPr>
              <a:lnSpc>
                <a:spcPct val="110000"/>
              </a:lnSpc>
            </a:pPr>
            <a:r>
              <a:rPr lang="en-US" sz="1500"/>
              <a:t>Written materials- be aware of limited English proficiency</a:t>
            </a:r>
          </a:p>
          <a:p>
            <a:pPr>
              <a:lnSpc>
                <a:spcPct val="110000"/>
              </a:lnSpc>
            </a:pPr>
            <a:r>
              <a:rPr lang="en-US" sz="1500"/>
              <a:t>Video Relay Service for phone calls</a:t>
            </a:r>
          </a:p>
          <a:p>
            <a:pPr>
              <a:lnSpc>
                <a:spcPct val="110000"/>
              </a:lnSpc>
            </a:pPr>
            <a:r>
              <a:rPr lang="en-US" sz="1500"/>
              <a:t>Video remote interpreting (VRI)</a:t>
            </a:r>
          </a:p>
          <a:p>
            <a:pPr>
              <a:lnSpc>
                <a:spcPct val="110000"/>
              </a:lnSpc>
            </a:pPr>
            <a:endParaRPr lang="en-US" sz="1500"/>
          </a:p>
        </p:txBody>
      </p:sp>
    </p:spTree>
    <p:extLst>
      <p:ext uri="{BB962C8B-B14F-4D97-AF65-F5344CB8AC3E}">
        <p14:creationId xmlns:p14="http://schemas.microsoft.com/office/powerpoint/2010/main" val="1212132467"/>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Requirement Also applies to Spectators</a:t>
            </a:r>
            <a:br>
              <a:rPr lang="en-US" dirty="0"/>
            </a:br>
            <a:r>
              <a:rPr lang="en-US" i="1" u="sng" dirty="0" err="1"/>
              <a:t>Prakel</a:t>
            </a:r>
            <a:r>
              <a:rPr lang="en-US" i="1" u="sng" dirty="0"/>
              <a:t> v. Indiana</a:t>
            </a:r>
            <a:r>
              <a:rPr lang="en-US" dirty="0"/>
              <a:t>, 2015 US </a:t>
            </a:r>
            <a:r>
              <a:rPr lang="en-US" dirty="0" err="1"/>
              <a:t>Dist</a:t>
            </a:r>
            <a:r>
              <a:rPr lang="en-US" dirty="0"/>
              <a:t>, LEXIS 40123</a:t>
            </a:r>
            <a:br>
              <a:rPr lang="en-US" dirty="0"/>
            </a:br>
            <a:r>
              <a:rPr lang="en-US" dirty="0"/>
              <a:t>Decided March 30, 2015</a:t>
            </a:r>
          </a:p>
        </p:txBody>
      </p:sp>
      <p:sp>
        <p:nvSpPr>
          <p:cNvPr id="4" name="Content Placeholder 3"/>
          <p:cNvSpPr>
            <a:spLocks noGrp="1"/>
          </p:cNvSpPr>
          <p:nvPr>
            <p:ph idx="1"/>
          </p:nvPr>
        </p:nvSpPr>
        <p:spPr/>
        <p:txBody>
          <a:bodyPr>
            <a:normAutofit/>
          </a:bodyPr>
          <a:lstStyle/>
          <a:p>
            <a:r>
              <a:rPr lang="en-US" dirty="0"/>
              <a:t>Ms. </a:t>
            </a:r>
            <a:r>
              <a:rPr lang="en-US" dirty="0" err="1"/>
              <a:t>Prakel</a:t>
            </a:r>
            <a:r>
              <a:rPr lang="en-US" dirty="0"/>
              <a:t> on trial in criminal matter. Her deaf son asked for a sign language interpreter for her court appearances and was denied on several occasions,</a:t>
            </a:r>
          </a:p>
          <a:p>
            <a:r>
              <a:rPr lang="en-US" dirty="0"/>
              <a:t>Court found that Ms. </a:t>
            </a:r>
            <a:r>
              <a:rPr lang="en-US" dirty="0" err="1"/>
              <a:t>Prakel</a:t>
            </a:r>
            <a:r>
              <a:rPr lang="en-US" dirty="0"/>
              <a:t> could bring an associational claim under Title II of ADA. Could sue based on denial of interpreter to her son and her paying for an interpreter herself for one hearing and for compensatory damages based on her son’s inability to assist and support her in court.</a:t>
            </a:r>
          </a:p>
          <a:p>
            <a:r>
              <a:rPr lang="en-US" dirty="0"/>
              <a:t>Mr. </a:t>
            </a:r>
            <a:r>
              <a:rPr lang="en-US" dirty="0" err="1"/>
              <a:t>Prakel</a:t>
            </a:r>
            <a:r>
              <a:rPr lang="en-US" dirty="0"/>
              <a:t> as a spectator in the court was entitled to effective communication.</a:t>
            </a:r>
          </a:p>
        </p:txBody>
      </p:sp>
    </p:spTree>
    <p:extLst>
      <p:ext uri="{BB962C8B-B14F-4D97-AF65-F5344CB8AC3E}">
        <p14:creationId xmlns:p14="http://schemas.microsoft.com/office/powerpoint/2010/main" val="3173263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2651" y="977028"/>
            <a:ext cx="3333410" cy="5237503"/>
          </a:xfrm>
        </p:spPr>
        <p:txBody>
          <a:bodyPr anchor="ctr">
            <a:normAutofit/>
          </a:bodyPr>
          <a:lstStyle/>
          <a:p>
            <a:r>
              <a:rPr lang="en-US">
                <a:solidFill>
                  <a:schemeClr val="bg2"/>
                </a:solidFill>
              </a:rPr>
              <a:t>Blind &amp;Visually Impaired</a:t>
            </a:r>
          </a:p>
        </p:txBody>
      </p:sp>
      <p:sp useBgFill="1">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91954" y="977029"/>
            <a:ext cx="5428789" cy="5237503"/>
          </a:xfrm>
        </p:spPr>
        <p:txBody>
          <a:bodyPr anchor="ctr">
            <a:normAutofit/>
          </a:bodyPr>
          <a:lstStyle/>
          <a:p>
            <a:r>
              <a:rPr lang="en-US" dirty="0"/>
              <a:t>Braille books &amp; signage</a:t>
            </a:r>
          </a:p>
          <a:p>
            <a:r>
              <a:rPr lang="en-US" dirty="0"/>
              <a:t>Audio instructions</a:t>
            </a:r>
          </a:p>
          <a:p>
            <a:r>
              <a:rPr lang="en-US" dirty="0"/>
              <a:t>A reader/assistant </a:t>
            </a:r>
          </a:p>
          <a:p>
            <a:r>
              <a:rPr lang="en-US" dirty="0"/>
              <a:t>Voice controlled  software</a:t>
            </a:r>
          </a:p>
          <a:p>
            <a:r>
              <a:rPr lang="en-US" dirty="0"/>
              <a:t>Screen magnifier</a:t>
            </a:r>
          </a:p>
          <a:p>
            <a:r>
              <a:rPr lang="en-US" dirty="0"/>
              <a:t>Screen reader software</a:t>
            </a:r>
          </a:p>
          <a:p>
            <a:endParaRPr lang="en-US" dirty="0"/>
          </a:p>
        </p:txBody>
      </p:sp>
    </p:spTree>
    <p:extLst>
      <p:ext uri="{BB962C8B-B14F-4D97-AF65-F5344CB8AC3E}">
        <p14:creationId xmlns:p14="http://schemas.microsoft.com/office/powerpoint/2010/main" val="1356103273"/>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249961" y="1600199"/>
            <a:ext cx="3173482" cy="4297680"/>
          </a:xfrm>
        </p:spPr>
        <p:txBody>
          <a:bodyPr anchor="ctr">
            <a:normAutofit/>
          </a:bodyPr>
          <a:lstStyle/>
          <a:p>
            <a:r>
              <a:rPr lang="en-US" dirty="0"/>
              <a:t>Websites</a:t>
            </a:r>
          </a:p>
        </p:txBody>
      </p:sp>
      <p:cxnSp>
        <p:nvCxnSpPr>
          <p:cNvPr id="11" name="Straight Connector 1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4885151" y="1600199"/>
            <a:ext cx="6169703" cy="4297680"/>
          </a:xfrm>
        </p:spPr>
        <p:txBody>
          <a:bodyPr anchor="ctr">
            <a:normAutofit/>
          </a:bodyPr>
          <a:lstStyle/>
          <a:p>
            <a:r>
              <a:rPr lang="en-US"/>
              <a:t>Websites must be accessible to people who have visual, hearing, and physical disabilities. </a:t>
            </a:r>
          </a:p>
          <a:p>
            <a:endParaRPr lang="en-US"/>
          </a:p>
          <a:p>
            <a:r>
              <a:rPr lang="en-US"/>
              <a:t>Follow website accessibility guidelines: </a:t>
            </a:r>
            <a:r>
              <a:rPr lang="en-US">
                <a:hlinkClick r:id="rId2"/>
              </a:rPr>
              <a:t>http://www.w3.org/TR/WCAG20/</a:t>
            </a:r>
            <a:endParaRPr lang="en-US"/>
          </a:p>
          <a:p>
            <a:endParaRPr lang="en-US"/>
          </a:p>
          <a:p>
            <a:r>
              <a:rPr lang="en-US"/>
              <a:t>Any videos you produce or put on your website need to meet accessibility standards including closed captioning and detailed audio descriptions</a:t>
            </a:r>
          </a:p>
        </p:txBody>
      </p:sp>
    </p:spTree>
    <p:extLst>
      <p:ext uri="{BB962C8B-B14F-4D97-AF65-F5344CB8AC3E}">
        <p14:creationId xmlns:p14="http://schemas.microsoft.com/office/powerpoint/2010/main" val="2591791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9961" y="1600199"/>
            <a:ext cx="3173482" cy="4297680"/>
          </a:xfrm>
        </p:spPr>
        <p:txBody>
          <a:bodyPr anchor="ctr">
            <a:normAutofit/>
          </a:bodyPr>
          <a:lstStyle/>
          <a:p>
            <a:r>
              <a:rPr lang="en-US"/>
              <a:t>Effective Communication for Individuals with Intellectual Disabilities</a:t>
            </a:r>
          </a:p>
        </p:txBody>
      </p:sp>
      <p:cxnSp>
        <p:nvCxnSpPr>
          <p:cNvPr id="19" name="Straight Connector 18">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85151" y="1600199"/>
            <a:ext cx="6169703" cy="4297680"/>
          </a:xfrm>
        </p:spPr>
        <p:txBody>
          <a:bodyPr anchor="ctr">
            <a:normAutofit/>
          </a:bodyPr>
          <a:lstStyle/>
          <a:p>
            <a:r>
              <a:rPr lang="en-US"/>
              <a:t>Reading limitations</a:t>
            </a:r>
          </a:p>
          <a:p>
            <a:pPr lvl="1"/>
            <a:r>
              <a:rPr lang="en-US"/>
              <a:t>Provide pictures, symbols, or diagrams instead of words</a:t>
            </a:r>
          </a:p>
          <a:p>
            <a:pPr lvl="1"/>
            <a:r>
              <a:rPr lang="en-US"/>
              <a:t>Read written information to the person</a:t>
            </a:r>
          </a:p>
          <a:p>
            <a:pPr lvl="1"/>
            <a:r>
              <a:rPr lang="en-US"/>
              <a:t>Provide written information on audiotape</a:t>
            </a:r>
          </a:p>
          <a:p>
            <a:pPr lvl="1"/>
            <a:r>
              <a:rPr lang="en-US"/>
              <a:t>Use voice output on computer</a:t>
            </a:r>
          </a:p>
          <a:p>
            <a:pPr lvl="1"/>
            <a:r>
              <a:rPr lang="en-US"/>
              <a:t>Use line guide or highlight one line of text at a time</a:t>
            </a:r>
          </a:p>
        </p:txBody>
      </p:sp>
    </p:spTree>
    <p:extLst>
      <p:ext uri="{BB962C8B-B14F-4D97-AF65-F5344CB8AC3E}">
        <p14:creationId xmlns:p14="http://schemas.microsoft.com/office/powerpoint/2010/main" val="983265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2651" y="977028"/>
            <a:ext cx="3333410" cy="5237503"/>
          </a:xfrm>
        </p:spPr>
        <p:txBody>
          <a:bodyPr anchor="ctr">
            <a:normAutofit/>
          </a:bodyPr>
          <a:lstStyle/>
          <a:p>
            <a:r>
              <a:rPr lang="en-US">
                <a:solidFill>
                  <a:schemeClr val="bg2"/>
                </a:solidFill>
              </a:rPr>
              <a:t>Effective Communication for Individuals with Intellectual Disabilities cont.</a:t>
            </a:r>
          </a:p>
        </p:txBody>
      </p:sp>
      <p:sp useBgFill="1">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91954" y="977029"/>
            <a:ext cx="5428789" cy="5237503"/>
          </a:xfrm>
        </p:spPr>
        <p:txBody>
          <a:bodyPr anchor="ctr">
            <a:normAutofit/>
          </a:bodyPr>
          <a:lstStyle/>
          <a:p>
            <a:r>
              <a:rPr lang="en-US"/>
              <a:t>Writing Limitations</a:t>
            </a:r>
          </a:p>
          <a:p>
            <a:pPr lvl="1"/>
            <a:r>
              <a:rPr lang="en-US"/>
              <a:t>Provide template for forms to prompt information requested</a:t>
            </a:r>
          </a:p>
          <a:p>
            <a:pPr lvl="1"/>
            <a:r>
              <a:rPr lang="en-US"/>
              <a:t>Allow verbal response instead of written response</a:t>
            </a:r>
          </a:p>
          <a:p>
            <a:pPr lvl="1"/>
            <a:r>
              <a:rPr lang="en-US"/>
              <a:t>Allow typed response instead of written response</a:t>
            </a:r>
          </a:p>
          <a:p>
            <a:pPr lvl="1"/>
            <a:r>
              <a:rPr lang="en-US"/>
              <a:t>Use voice input on computer</a:t>
            </a:r>
          </a:p>
          <a:p>
            <a:pPr lvl="1"/>
            <a:r>
              <a:rPr lang="en-US"/>
              <a:t>Use spell check on computer</a:t>
            </a:r>
          </a:p>
          <a:p>
            <a:pPr lvl="1"/>
            <a:r>
              <a:rPr lang="en-US"/>
              <a:t>Use a scribe to completer written response</a:t>
            </a:r>
          </a:p>
          <a:p>
            <a:pPr lvl="1"/>
            <a:r>
              <a:rPr lang="en-US"/>
              <a:t>Provide ample space on forms requiring written response</a:t>
            </a:r>
          </a:p>
        </p:txBody>
      </p:sp>
    </p:spTree>
    <p:extLst>
      <p:ext uri="{BB962C8B-B14F-4D97-AF65-F5344CB8AC3E}">
        <p14:creationId xmlns:p14="http://schemas.microsoft.com/office/powerpoint/2010/main" val="1360561331"/>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9961" y="1600199"/>
            <a:ext cx="3173482" cy="4297680"/>
          </a:xfrm>
        </p:spPr>
        <p:txBody>
          <a:bodyPr anchor="ctr">
            <a:normAutofit/>
          </a:bodyPr>
          <a:lstStyle/>
          <a:p>
            <a:r>
              <a:rPr lang="en-US"/>
              <a:t>Effective Communication for Individuals with Intellectual Disabilities cont.</a:t>
            </a:r>
          </a:p>
        </p:txBody>
      </p:sp>
      <p:cxnSp>
        <p:nvCxnSpPr>
          <p:cNvPr id="19" name="Straight Connector 18">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85151" y="1600199"/>
            <a:ext cx="6169703" cy="4297680"/>
          </a:xfrm>
        </p:spPr>
        <p:txBody>
          <a:bodyPr anchor="ctr">
            <a:normAutofit/>
          </a:bodyPr>
          <a:lstStyle/>
          <a:p>
            <a:r>
              <a:rPr lang="en-US"/>
              <a:t>Complicated communications</a:t>
            </a:r>
          </a:p>
          <a:p>
            <a:pPr lvl="1"/>
            <a:r>
              <a:rPr lang="en-US"/>
              <a:t>Provide checklists</a:t>
            </a:r>
          </a:p>
          <a:p>
            <a:pPr lvl="1"/>
            <a:r>
              <a:rPr lang="en-US"/>
              <a:t>Divide large task into multiple smaller tasks</a:t>
            </a:r>
          </a:p>
          <a:p>
            <a:pPr lvl="1"/>
            <a:r>
              <a:rPr lang="en-US"/>
              <a:t>Label items or resources</a:t>
            </a:r>
          </a:p>
          <a:p>
            <a:pPr lvl="1"/>
            <a:r>
              <a:rPr lang="en-US"/>
              <a:t>Use symbols instead of words</a:t>
            </a:r>
          </a:p>
          <a:p>
            <a:pPr lvl="1"/>
            <a:r>
              <a:rPr lang="en-US"/>
              <a:t>Color code items</a:t>
            </a:r>
          </a:p>
          <a:p>
            <a:pPr lvl="1"/>
            <a:r>
              <a:rPr lang="en-US"/>
              <a:t>Provide a 1-2-3 of A-B-C chart</a:t>
            </a:r>
          </a:p>
        </p:txBody>
      </p:sp>
    </p:spTree>
    <p:extLst>
      <p:ext uri="{BB962C8B-B14F-4D97-AF65-F5344CB8AC3E}">
        <p14:creationId xmlns:p14="http://schemas.microsoft.com/office/powerpoint/2010/main" val="31185669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Communication Miscellaneous Tips</a:t>
            </a:r>
          </a:p>
        </p:txBody>
      </p:sp>
      <p:sp>
        <p:nvSpPr>
          <p:cNvPr id="3" name="Content Placeholder 2"/>
          <p:cNvSpPr>
            <a:spLocks noGrp="1"/>
          </p:cNvSpPr>
          <p:nvPr>
            <p:ph idx="1"/>
          </p:nvPr>
        </p:nvSpPr>
        <p:spPr/>
        <p:txBody>
          <a:bodyPr/>
          <a:lstStyle/>
          <a:p>
            <a:r>
              <a:rPr lang="en-US" dirty="0"/>
              <a:t>If a person is using a speech generating device wait for the person to construct her whole message and if you have difficult understanding the message ask to repeat it or be allowed to look at the screen.</a:t>
            </a:r>
          </a:p>
          <a:p>
            <a:r>
              <a:rPr lang="en-US" dirty="0"/>
              <a:t>If a person has speech that is difficult to understand watch how the person says their words, take your time, ask them to repeat or say it a different way.  Don’t pretend to understand if you don’t.</a:t>
            </a:r>
          </a:p>
          <a:p>
            <a:r>
              <a:rPr lang="en-US" dirty="0"/>
              <a:t>Keep communication simple.  Avoid jargon and technical terms.  Use plain language.  For tips go to </a:t>
            </a:r>
            <a:r>
              <a:rPr lang="en-US" dirty="0">
                <a:hlinkClick r:id="rId2"/>
              </a:rPr>
              <a:t>www.plainlanguage.gov</a:t>
            </a:r>
            <a:r>
              <a:rPr lang="en-US" dirty="0"/>
              <a:t> </a:t>
            </a:r>
          </a:p>
          <a:p>
            <a:endParaRPr lang="en-US" dirty="0"/>
          </a:p>
        </p:txBody>
      </p:sp>
    </p:spTree>
    <p:extLst>
      <p:ext uri="{BB962C8B-B14F-4D97-AF65-F5344CB8AC3E}">
        <p14:creationId xmlns:p14="http://schemas.microsoft.com/office/powerpoint/2010/main" val="2797200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p:cNvSpPr>
            <a:spLocks noGrp="1"/>
          </p:cNvSpPr>
          <p:nvPr>
            <p:ph type="title"/>
          </p:nvPr>
        </p:nvSpPr>
        <p:spPr>
          <a:xfrm>
            <a:off x="1249961" y="1600199"/>
            <a:ext cx="3173482" cy="4297680"/>
          </a:xfrm>
        </p:spPr>
        <p:txBody>
          <a:bodyPr anchor="ctr">
            <a:normAutofit/>
          </a:bodyPr>
          <a:lstStyle/>
          <a:p>
            <a:r>
              <a:rPr lang="en-US" altLang="en-US" dirty="0"/>
              <a:t>Title I: Employment</a:t>
            </a:r>
          </a:p>
        </p:txBody>
      </p:sp>
      <p:cxnSp>
        <p:nvCxnSpPr>
          <p:cNvPr id="74" name="Straight Connector 73">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435" name="Content Placeholder 2"/>
          <p:cNvSpPr>
            <a:spLocks noGrp="1"/>
          </p:cNvSpPr>
          <p:nvPr>
            <p:ph idx="1"/>
          </p:nvPr>
        </p:nvSpPr>
        <p:spPr>
          <a:xfrm>
            <a:off x="4885151" y="1600199"/>
            <a:ext cx="6169703" cy="4297680"/>
          </a:xfrm>
        </p:spPr>
        <p:txBody>
          <a:bodyPr anchor="ctr">
            <a:normAutofit/>
          </a:bodyPr>
          <a:lstStyle/>
          <a:p>
            <a:r>
              <a:rPr lang="en-US" altLang="en-US" sz="2800" dirty="0"/>
              <a:t>All employers of 15 or more</a:t>
            </a:r>
          </a:p>
          <a:p>
            <a:r>
              <a:rPr lang="en-US" altLang="en-US" sz="2800" dirty="0"/>
              <a:t>Requires Reasonable accommodations</a:t>
            </a:r>
          </a:p>
          <a:p>
            <a:r>
              <a:rPr lang="en-US" altLang="en-US" sz="2800" dirty="0"/>
              <a:t>Prohibition against discrimination</a:t>
            </a:r>
          </a:p>
          <a:p>
            <a:r>
              <a:rPr lang="en-US" altLang="en-US" sz="2800" dirty="0"/>
              <a:t>Enforcement through the Equal Employment Opportunity Commission</a:t>
            </a:r>
          </a:p>
        </p:txBody>
      </p:sp>
    </p:spTree>
    <p:extLst>
      <p:ext uri="{BB962C8B-B14F-4D97-AF65-F5344CB8AC3E}">
        <p14:creationId xmlns:p14="http://schemas.microsoft.com/office/powerpoint/2010/main" val="1492154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2651" y="977028"/>
            <a:ext cx="3333410" cy="5237503"/>
          </a:xfrm>
        </p:spPr>
        <p:txBody>
          <a:bodyPr anchor="ctr">
            <a:normAutofit/>
          </a:bodyPr>
          <a:lstStyle/>
          <a:p>
            <a:r>
              <a:rPr lang="en-US" sz="3000" dirty="0">
                <a:solidFill>
                  <a:schemeClr val="bg2"/>
                </a:solidFill>
              </a:rPr>
              <a:t>Mental Health Disabilities and Accommodations Examples:</a:t>
            </a:r>
          </a:p>
        </p:txBody>
      </p:sp>
      <p:sp useBgFill="1">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91954" y="977029"/>
            <a:ext cx="5428789" cy="5237503"/>
          </a:xfrm>
        </p:spPr>
        <p:txBody>
          <a:bodyPr anchor="ctr">
            <a:normAutofit/>
          </a:bodyPr>
          <a:lstStyle/>
          <a:p>
            <a:r>
              <a:rPr lang="en-US" dirty="0"/>
              <a:t>Noise proof headphones</a:t>
            </a:r>
          </a:p>
          <a:p>
            <a:r>
              <a:rPr lang="en-US" dirty="0"/>
              <a:t>Quiet times/areas</a:t>
            </a:r>
          </a:p>
          <a:p>
            <a:r>
              <a:rPr lang="en-US" dirty="0"/>
              <a:t>Extra lights/sunshine</a:t>
            </a:r>
          </a:p>
          <a:p>
            <a:r>
              <a:rPr lang="en-US" dirty="0"/>
              <a:t>Privacy (as much as reasonably possible)</a:t>
            </a:r>
          </a:p>
          <a:p>
            <a:r>
              <a:rPr lang="en-US" dirty="0"/>
              <a:t>Flexibility in scheduling and procedures</a:t>
            </a:r>
          </a:p>
          <a:p>
            <a:r>
              <a:rPr lang="en-US" dirty="0"/>
              <a:t>Checklists, organizers</a:t>
            </a:r>
          </a:p>
          <a:p>
            <a:r>
              <a:rPr lang="en-US" dirty="0"/>
              <a:t>Service animals</a:t>
            </a:r>
          </a:p>
        </p:txBody>
      </p:sp>
    </p:spTree>
    <p:extLst>
      <p:ext uri="{BB962C8B-B14F-4D97-AF65-F5344CB8AC3E}">
        <p14:creationId xmlns:p14="http://schemas.microsoft.com/office/powerpoint/2010/main" val="2505091138"/>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184357"/>
            <a:ext cx="4948659" cy="3281988"/>
            <a:chOff x="7807230" y="2012810"/>
            <a:chExt cx="3251252" cy="3459865"/>
          </a:xfrm>
        </p:grpSpPr>
        <p:sp>
          <p:nvSpPr>
            <p:cNvPr id="14" name="Rectangle 13"/>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rotWithShape="1">
          <a:blip r:embed="rId2"/>
          <a:srcRect l="12035" r="35557" b="-1"/>
          <a:stretch/>
        </p:blipFill>
        <p:spPr>
          <a:xfrm>
            <a:off x="6277256" y="2341993"/>
            <a:ext cx="2221445" cy="2956599"/>
          </a:xfrm>
          <a:prstGeom prst="rect">
            <a:avLst/>
          </a:prstGeom>
        </p:spPr>
      </p:pic>
      <p:pic>
        <p:nvPicPr>
          <p:cNvPr id="7" name="Content Placeholder 3"/>
          <p:cNvPicPr>
            <a:picLocks noChangeAspect="1"/>
          </p:cNvPicPr>
          <p:nvPr/>
        </p:nvPicPr>
        <p:blipFill rotWithShape="1">
          <a:blip r:embed="rId3"/>
          <a:srcRect l="34497" r="13786" b="-4"/>
          <a:stretch/>
        </p:blipFill>
        <p:spPr>
          <a:xfrm>
            <a:off x="8666054" y="2341994"/>
            <a:ext cx="2225073" cy="2958014"/>
          </a:xfrm>
          <a:prstGeom prst="rect">
            <a:avLst/>
          </a:prstGeom>
        </p:spPr>
      </p:pic>
      <p:sp>
        <p:nvSpPr>
          <p:cNvPr id="2" name="Title 1"/>
          <p:cNvSpPr>
            <a:spLocks noGrp="1"/>
          </p:cNvSpPr>
          <p:nvPr>
            <p:ph type="title"/>
          </p:nvPr>
        </p:nvSpPr>
        <p:spPr/>
        <p:txBody>
          <a:bodyPr>
            <a:normAutofit/>
          </a:bodyPr>
          <a:lstStyle/>
          <a:p>
            <a:r>
              <a:rPr lang="en-US" dirty="0"/>
              <a:t>Service Animals</a:t>
            </a:r>
          </a:p>
        </p:txBody>
      </p:sp>
      <p:sp>
        <p:nvSpPr>
          <p:cNvPr id="9" name="Content Placeholder 8"/>
          <p:cNvSpPr>
            <a:spLocks noGrp="1"/>
          </p:cNvSpPr>
          <p:nvPr>
            <p:ph idx="1"/>
          </p:nvPr>
        </p:nvSpPr>
        <p:spPr>
          <a:xfrm>
            <a:off x="1534695" y="2184357"/>
            <a:ext cx="4075733" cy="3281990"/>
          </a:xfrm>
        </p:spPr>
        <p:txBody>
          <a:bodyPr>
            <a:normAutofit/>
          </a:bodyPr>
          <a:lstStyle/>
          <a:p>
            <a:r>
              <a:rPr lang="en-US" dirty="0"/>
              <a:t>ADA  and Fair Housing Act protections for Service Animal</a:t>
            </a:r>
          </a:p>
          <a:p>
            <a:r>
              <a:rPr lang="en-US" dirty="0"/>
              <a:t>Emotional Support Animals protected only under Fair Housing Act</a:t>
            </a:r>
          </a:p>
        </p:txBody>
      </p:sp>
    </p:spTree>
    <p:extLst>
      <p:ext uri="{BB962C8B-B14F-4D97-AF65-F5344CB8AC3E}">
        <p14:creationId xmlns:p14="http://schemas.microsoft.com/office/powerpoint/2010/main" val="21362523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E5E629-7060-41F9-8B50-02B2E85F7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80" y="1268898"/>
            <a:ext cx="2852566" cy="4361688"/>
          </a:xfrm>
        </p:spPr>
        <p:txBody>
          <a:bodyPr anchor="ctr">
            <a:normAutofit/>
          </a:bodyPr>
          <a:lstStyle/>
          <a:p>
            <a:r>
              <a:rPr lang="en-US">
                <a:solidFill>
                  <a:schemeClr val="bg2"/>
                </a:solidFill>
              </a:rPr>
              <a:t>Service Animals Modified by ADAAA</a:t>
            </a:r>
          </a:p>
        </p:txBody>
      </p:sp>
      <p:sp>
        <p:nvSpPr>
          <p:cNvPr id="10" name="Rectangle 9">
            <a:extLst>
              <a:ext uri="{FF2B5EF4-FFF2-40B4-BE49-F238E27FC236}">
                <a16:creationId xmlns:a16="http://schemas.microsoft.com/office/drawing/2014/main" id="{88493448-FE74-4227-AC61-AF38A2227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3005" y="676656"/>
            <a:ext cx="6945528" cy="5546173"/>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DA5412-7A0F-451B-86FE-5B4B38E05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710" y="941037"/>
            <a:ext cx="6506118" cy="501741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1598E19-BACC-4AD6-8E51-F08B186A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5097" y="1104306"/>
            <a:ext cx="6181344" cy="4690872"/>
          </a:xfrm>
          <a:prstGeom prst="rect">
            <a:avLst/>
          </a:prstGeom>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54917" y="1268898"/>
            <a:ext cx="5646931" cy="4361688"/>
          </a:xfrm>
        </p:spPr>
        <p:txBody>
          <a:bodyPr anchor="ctr">
            <a:normAutofit/>
          </a:bodyPr>
          <a:lstStyle/>
          <a:p>
            <a:pPr>
              <a:lnSpc>
                <a:spcPct val="110000"/>
              </a:lnSpc>
            </a:pPr>
            <a:r>
              <a:rPr lang="en-US" sz="1600"/>
              <a:t>Dogs that are trained to do work or perform a task for the benefit of an individual with a disability.</a:t>
            </a:r>
          </a:p>
          <a:p>
            <a:pPr>
              <a:lnSpc>
                <a:spcPct val="110000"/>
              </a:lnSpc>
            </a:pPr>
            <a:r>
              <a:rPr lang="en-US" sz="1600"/>
              <a:t>Work or tasks must be directly related to the individuals disability such as assisting individuals who are blind navigate, alerting individuals who are deaf to the presence of people or sounds, pulling a wheelchair, retrieving items, providing physical support for balance or stability, assisting an individual during a seizure, or helping people with psychiatric or neurological disabilities by preventing or interrupting impulsive or destructive behavior.  (Does not include emotional support animals that have not been trained.)</a:t>
            </a:r>
          </a:p>
          <a:p>
            <a:pPr>
              <a:lnSpc>
                <a:spcPct val="110000"/>
              </a:lnSpc>
            </a:pPr>
            <a:r>
              <a:rPr lang="en-US" sz="1600"/>
              <a:t>Also included miniature horses as long as the facility can accommodate the horse’s size, type, and weight.</a:t>
            </a:r>
          </a:p>
        </p:txBody>
      </p:sp>
    </p:spTree>
    <p:extLst>
      <p:ext uri="{BB962C8B-B14F-4D97-AF65-F5344CB8AC3E}">
        <p14:creationId xmlns:p14="http://schemas.microsoft.com/office/powerpoint/2010/main" val="3301721967"/>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980C74-AF2A-4450-847A-E743B22A2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34696" y="804519"/>
            <a:ext cx="9520158" cy="1049235"/>
          </a:xfrm>
        </p:spPr>
        <p:txBody>
          <a:bodyPr>
            <a:normAutofit/>
          </a:bodyPr>
          <a:lstStyle/>
          <a:p>
            <a:r>
              <a:rPr lang="en-US" dirty="0"/>
              <a:t>Inquiries are Limited</a:t>
            </a:r>
          </a:p>
        </p:txBody>
      </p:sp>
      <p:cxnSp>
        <p:nvCxnSpPr>
          <p:cNvPr id="11" name="Straight Connector 10">
            <a:extLst>
              <a:ext uri="{FF2B5EF4-FFF2-40B4-BE49-F238E27FC236}">
                <a16:creationId xmlns:a16="http://schemas.microsoft.com/office/drawing/2014/main" id="{E9CE1AD2-68C8-4D23-BCA6-A6714F325D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698C92D5-DA82-49A4-B257-78C3125FA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7D7B0D38-5F83-4722-9F6F-3405FBBE22D9}"/>
              </a:ext>
            </a:extLst>
          </p:cNvPr>
          <p:cNvGraphicFramePr>
            <a:graphicFrameLocks noGrp="1"/>
          </p:cNvGraphicFramePr>
          <p:nvPr>
            <p:ph idx="1"/>
            <p:extLst>
              <p:ext uri="{D42A27DB-BD31-4B8C-83A1-F6EECF244321}">
                <p14:modId xmlns:p14="http://schemas.microsoft.com/office/powerpoint/2010/main" val="2189573715"/>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648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980C74-AF2A-4450-847A-E743B22A2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34696" y="804519"/>
            <a:ext cx="9520158" cy="1049235"/>
          </a:xfrm>
        </p:spPr>
        <p:txBody>
          <a:bodyPr>
            <a:normAutofit/>
          </a:bodyPr>
          <a:lstStyle/>
          <a:p>
            <a:r>
              <a:rPr lang="en-US" dirty="0"/>
              <a:t>Service Animals Cont.</a:t>
            </a:r>
          </a:p>
        </p:txBody>
      </p:sp>
      <p:cxnSp>
        <p:nvCxnSpPr>
          <p:cNvPr id="11" name="Straight Connector 10">
            <a:extLst>
              <a:ext uri="{FF2B5EF4-FFF2-40B4-BE49-F238E27FC236}">
                <a16:creationId xmlns:a16="http://schemas.microsoft.com/office/drawing/2014/main" id="{E9CE1AD2-68C8-4D23-BCA6-A6714F325D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698C92D5-DA82-49A4-B257-78C3125FA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D80406DD-C4E0-4A70-8913-30E0B6EBCACC}"/>
              </a:ext>
            </a:extLst>
          </p:cNvPr>
          <p:cNvGraphicFramePr>
            <a:graphicFrameLocks noGrp="1"/>
          </p:cNvGraphicFramePr>
          <p:nvPr>
            <p:ph idx="1"/>
            <p:extLst>
              <p:ext uri="{D42A27DB-BD31-4B8C-83A1-F6EECF244321}">
                <p14:modId xmlns:p14="http://schemas.microsoft.com/office/powerpoint/2010/main" val="909703533"/>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0057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chor="t">
            <a:normAutofit/>
          </a:bodyPr>
          <a:lstStyle/>
          <a:p>
            <a:r>
              <a:rPr lang="en-US">
                <a:solidFill>
                  <a:srgbClr val="FFFFFF"/>
                </a:solidFill>
              </a:rPr>
              <a:t>Service Animals in WI</a:t>
            </a:r>
          </a:p>
        </p:txBody>
      </p:sp>
      <p:sp>
        <p:nvSpPr>
          <p:cNvPr id="3" name="Content Placeholder 2"/>
          <p:cNvSpPr>
            <a:spLocks noGrp="1"/>
          </p:cNvSpPr>
          <p:nvPr>
            <p:ph idx="1"/>
          </p:nvPr>
        </p:nvSpPr>
        <p:spPr>
          <a:xfrm>
            <a:off x="4705594" y="1240077"/>
            <a:ext cx="6034827" cy="4916465"/>
          </a:xfrm>
        </p:spPr>
        <p:txBody>
          <a:bodyPr anchor="t">
            <a:normAutofit/>
          </a:bodyPr>
          <a:lstStyle/>
          <a:p>
            <a:r>
              <a:rPr lang="en-US" dirty="0"/>
              <a:t>Wisconsin Public Places Accommodation Act</a:t>
            </a:r>
          </a:p>
          <a:p>
            <a:pPr lvl="1"/>
            <a:r>
              <a:rPr lang="en-US" dirty="0"/>
              <a:t>Includes transient housing</a:t>
            </a:r>
          </a:p>
          <a:p>
            <a:pPr lvl="1"/>
            <a:r>
              <a:rPr lang="en-US" dirty="0"/>
              <a:t>Does not have to be a dog</a:t>
            </a:r>
          </a:p>
          <a:p>
            <a:pPr lvl="1"/>
            <a:r>
              <a:rPr lang="en-US" dirty="0"/>
              <a:t>Applies just as Title III of the ADA does</a:t>
            </a:r>
          </a:p>
          <a:p>
            <a:pPr lvl="1"/>
            <a:r>
              <a:rPr lang="en-US" dirty="0"/>
              <a:t>Also prohibited from requiring documentation</a:t>
            </a:r>
          </a:p>
          <a:p>
            <a:pPr lvl="1"/>
            <a:r>
              <a:rPr lang="en-US" dirty="0"/>
              <a:t>Wis. Stats. §106.52 and Wisconsin Open Housing Law §106.50</a:t>
            </a:r>
          </a:p>
          <a:p>
            <a:pPr lvl="1"/>
            <a:r>
              <a:rPr lang="en-US" dirty="0"/>
              <a:t>Enforcement Through the Equal Rights Division</a:t>
            </a:r>
          </a:p>
          <a:p>
            <a:pPr lvl="1"/>
            <a:endParaRPr lang="en-US" dirty="0"/>
          </a:p>
        </p:txBody>
      </p:sp>
    </p:spTree>
    <p:extLst>
      <p:ext uri="{BB962C8B-B14F-4D97-AF65-F5344CB8AC3E}">
        <p14:creationId xmlns:p14="http://schemas.microsoft.com/office/powerpoint/2010/main" val="1671715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2651" y="977028"/>
            <a:ext cx="3333410" cy="5237503"/>
          </a:xfrm>
        </p:spPr>
        <p:txBody>
          <a:bodyPr anchor="ctr">
            <a:normAutofit/>
          </a:bodyPr>
          <a:lstStyle/>
          <a:p>
            <a:r>
              <a:rPr lang="en-US">
                <a:solidFill>
                  <a:schemeClr val="bg2"/>
                </a:solidFill>
              </a:rPr>
              <a:t>Service Animals in Transient Homes</a:t>
            </a:r>
          </a:p>
        </p:txBody>
      </p:sp>
      <p:sp useBgFill="1">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91954" y="977029"/>
            <a:ext cx="5428789" cy="5237503"/>
          </a:xfrm>
        </p:spPr>
        <p:txBody>
          <a:bodyPr anchor="ctr">
            <a:normAutofit/>
          </a:bodyPr>
          <a:lstStyle/>
          <a:p>
            <a:r>
              <a:rPr lang="en-US" dirty="0"/>
              <a:t>May not require additional documentation</a:t>
            </a:r>
          </a:p>
          <a:p>
            <a:r>
              <a:rPr lang="en-US" dirty="0"/>
              <a:t>May not exclude or deny because of having a service animal</a:t>
            </a:r>
          </a:p>
          <a:p>
            <a:r>
              <a:rPr lang="en-US" dirty="0"/>
              <a:t>May only ask two questions:</a:t>
            </a:r>
          </a:p>
          <a:p>
            <a:pPr lvl="1"/>
            <a:r>
              <a:rPr lang="en-US" dirty="0"/>
              <a:t>Is this animal required because of a disability?</a:t>
            </a:r>
          </a:p>
          <a:p>
            <a:pPr lvl="1"/>
            <a:r>
              <a:rPr lang="en-US" dirty="0"/>
              <a:t>What work or task(s) has the animal been trained to perform?</a:t>
            </a:r>
          </a:p>
          <a:p>
            <a:pPr lvl="1"/>
            <a:endParaRPr lang="en-US" dirty="0"/>
          </a:p>
          <a:p>
            <a:pPr lvl="1"/>
            <a:r>
              <a:rPr lang="en-US" dirty="0"/>
              <a:t>WI law does require rabies vaccinations for all dogs, may ask to see the required tags</a:t>
            </a:r>
          </a:p>
        </p:txBody>
      </p:sp>
    </p:spTree>
    <p:extLst>
      <p:ext uri="{BB962C8B-B14F-4D97-AF65-F5344CB8AC3E}">
        <p14:creationId xmlns:p14="http://schemas.microsoft.com/office/powerpoint/2010/main" val="1278835870"/>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D05234-59F2-438F-99BB-C1D5FE6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92AFBBF0-B883-4E26-9359-B5CECFDCD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4" name="Straight Connector 13">
            <a:extLst>
              <a:ext uri="{FF2B5EF4-FFF2-40B4-BE49-F238E27FC236}">
                <a16:creationId xmlns:a16="http://schemas.microsoft.com/office/drawing/2014/main" id="{C156D5FE-EB26-4C38-8EC5-E5FFE1B302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9987F4-3B90-44B5-BC28-BCB01759B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Rectangle 2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557071" y="1584552"/>
            <a:ext cx="9099255" cy="2537251"/>
          </a:xfrm>
        </p:spPr>
        <p:txBody>
          <a:bodyPr vert="horz" lIns="91440" tIns="45720" rIns="91440" bIns="0" rtlCol="0" anchor="ctr">
            <a:normAutofit/>
          </a:bodyPr>
          <a:lstStyle/>
          <a:p>
            <a:pPr algn="ctr"/>
            <a:r>
              <a:rPr lang="en-US" sz="5600">
                <a:solidFill>
                  <a:srgbClr val="454545"/>
                </a:solidFill>
              </a:rPr>
              <a:t>ADA Defenses: Fundamental Alteration and Undue Burden, Safety</a:t>
            </a:r>
          </a:p>
        </p:txBody>
      </p:sp>
      <p:sp>
        <p:nvSpPr>
          <p:cNvPr id="5" name="Text Placeholder 4"/>
          <p:cNvSpPr>
            <a:spLocks noGrp="1"/>
          </p:cNvSpPr>
          <p:nvPr>
            <p:ph type="body" idx="1"/>
          </p:nvPr>
        </p:nvSpPr>
        <p:spPr>
          <a:xfrm>
            <a:off x="1535372" y="4133234"/>
            <a:ext cx="9120954" cy="744373"/>
          </a:xfrm>
        </p:spPr>
        <p:txBody>
          <a:bodyPr vert="horz" lIns="91440" tIns="91440" rIns="91440" bIns="91440" rtlCol="0">
            <a:normAutofit/>
          </a:bodyPr>
          <a:lstStyle/>
          <a:p>
            <a:pPr algn="ctr"/>
            <a:endParaRPr lang="en-US" cap="all">
              <a:solidFill>
                <a:schemeClr val="accent1"/>
              </a:solidFill>
            </a:endParaRPr>
          </a:p>
        </p:txBody>
      </p:sp>
      <p:cxnSp>
        <p:nvCxnSpPr>
          <p:cNvPr id="28" name="Straight Connector 2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0FE9B6F-A7A5-454C-A29B-78650855F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spTree>
    <p:extLst>
      <p:ext uri="{BB962C8B-B14F-4D97-AF65-F5344CB8AC3E}">
        <p14:creationId xmlns:p14="http://schemas.microsoft.com/office/powerpoint/2010/main" val="2841435911"/>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49683" y="1240076"/>
            <a:ext cx="2727813" cy="4584527"/>
          </a:xfrm>
        </p:spPr>
        <p:txBody>
          <a:bodyPr anchor="t">
            <a:normAutofit/>
          </a:bodyPr>
          <a:lstStyle/>
          <a:p>
            <a:r>
              <a:rPr lang="en-US">
                <a:solidFill>
                  <a:srgbClr val="FFFFFF"/>
                </a:solidFill>
              </a:rPr>
              <a:t>Fundamental Alteration</a:t>
            </a:r>
          </a:p>
        </p:txBody>
      </p:sp>
      <p:sp>
        <p:nvSpPr>
          <p:cNvPr id="5" name="Content Placeholder 4"/>
          <p:cNvSpPr>
            <a:spLocks noGrp="1"/>
          </p:cNvSpPr>
          <p:nvPr>
            <p:ph idx="1"/>
          </p:nvPr>
        </p:nvSpPr>
        <p:spPr>
          <a:xfrm>
            <a:off x="4705594" y="1240077"/>
            <a:ext cx="6034827" cy="4916465"/>
          </a:xfrm>
        </p:spPr>
        <p:txBody>
          <a:bodyPr anchor="t">
            <a:normAutofit/>
          </a:bodyPr>
          <a:lstStyle/>
          <a:p>
            <a:r>
              <a:rPr lang="en-US"/>
              <a:t>Public entities do not have to provide modifications to programs, services, or activities if to do so would fundamentally alter that program, activity, or service.</a:t>
            </a:r>
          </a:p>
          <a:p>
            <a:pPr lvl="1"/>
            <a:r>
              <a:rPr lang="en-US"/>
              <a:t> A </a:t>
            </a:r>
            <a:r>
              <a:rPr lang="en-US" u="sng"/>
              <a:t>fundamental alteration</a:t>
            </a:r>
            <a:r>
              <a:rPr lang="en-US"/>
              <a:t> is a change to such a degree that the original program, service, or activity is no longer the same.</a:t>
            </a:r>
          </a:p>
        </p:txBody>
      </p:sp>
    </p:spTree>
    <p:extLst>
      <p:ext uri="{BB962C8B-B14F-4D97-AF65-F5344CB8AC3E}">
        <p14:creationId xmlns:p14="http://schemas.microsoft.com/office/powerpoint/2010/main" val="38915396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chor="t">
            <a:normAutofit/>
          </a:bodyPr>
          <a:lstStyle/>
          <a:p>
            <a:r>
              <a:rPr lang="en-US" sz="2700">
                <a:solidFill>
                  <a:srgbClr val="FFFFFF"/>
                </a:solidFill>
              </a:rPr>
              <a:t>Undue Financial or Administrative Burden</a:t>
            </a:r>
          </a:p>
        </p:txBody>
      </p:sp>
      <p:sp>
        <p:nvSpPr>
          <p:cNvPr id="3" name="Content Placeholder 2"/>
          <p:cNvSpPr>
            <a:spLocks noGrp="1"/>
          </p:cNvSpPr>
          <p:nvPr>
            <p:ph idx="1"/>
          </p:nvPr>
        </p:nvSpPr>
        <p:spPr>
          <a:xfrm>
            <a:off x="4705594" y="1240077"/>
            <a:ext cx="6034827" cy="4916465"/>
          </a:xfrm>
        </p:spPr>
        <p:txBody>
          <a:bodyPr anchor="t">
            <a:normAutofit/>
          </a:bodyPr>
          <a:lstStyle/>
          <a:p>
            <a:r>
              <a:rPr lang="en-US"/>
              <a:t>Public entities are not required to take any action that it can demonstrate would result in an undue financial or administrative burden on that entity.</a:t>
            </a:r>
          </a:p>
        </p:txBody>
      </p:sp>
    </p:spTree>
    <p:extLst>
      <p:ext uri="{BB962C8B-B14F-4D97-AF65-F5344CB8AC3E}">
        <p14:creationId xmlns:p14="http://schemas.microsoft.com/office/powerpoint/2010/main" val="210604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dirty="0">
                <a:cs typeface="+mj-cs"/>
              </a:rPr>
              <a:t>Who is Protected?</a:t>
            </a:r>
          </a:p>
        </p:txBody>
      </p:sp>
      <p:sp>
        <p:nvSpPr>
          <p:cNvPr id="13315" name="Rectangle 3"/>
          <p:cNvSpPr>
            <a:spLocks noGrp="1" noChangeArrowheads="1"/>
          </p:cNvSpPr>
          <p:nvPr>
            <p:ph idx="1"/>
          </p:nvPr>
        </p:nvSpPr>
        <p:spPr/>
        <p:txBody>
          <a:bodyPr/>
          <a:lstStyle/>
          <a:p>
            <a:pPr eaLnBrk="1" hangingPunct="1"/>
            <a:r>
              <a:rPr lang="en-US" altLang="en-US" sz="2800" dirty="0"/>
              <a:t>Under the ADA a person with disability has:</a:t>
            </a:r>
          </a:p>
          <a:p>
            <a:pPr lvl="1" eaLnBrk="1" hangingPunct="1"/>
            <a:r>
              <a:rPr lang="en-US" altLang="en-US" sz="2400" dirty="0"/>
              <a:t>A physical or mental impairment that substantially limits one or more of the major life activities of such individual;</a:t>
            </a:r>
          </a:p>
          <a:p>
            <a:pPr lvl="1" eaLnBrk="1" hangingPunct="1"/>
            <a:r>
              <a:rPr lang="en-US" altLang="en-US" sz="2400" dirty="0"/>
              <a:t>Has a record of such an impairment; or</a:t>
            </a:r>
          </a:p>
          <a:p>
            <a:pPr lvl="1"/>
            <a:r>
              <a:rPr lang="en-US" altLang="en-US" sz="2400" dirty="0"/>
              <a:t>Is regarded as having such an impairment. (ADA, 42 U.S.C.§ 12102 [2])</a:t>
            </a:r>
          </a:p>
        </p:txBody>
      </p:sp>
    </p:spTree>
    <p:extLst>
      <p:ext uri="{BB962C8B-B14F-4D97-AF65-F5344CB8AC3E}">
        <p14:creationId xmlns:p14="http://schemas.microsoft.com/office/powerpoint/2010/main" val="13400229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780AC8-18FA-401B-8BAA-D866D930FBCB}"/>
              </a:ext>
            </a:extLst>
          </p:cNvPr>
          <p:cNvSpPr>
            <a:spLocks noGrp="1"/>
          </p:cNvSpPr>
          <p:nvPr>
            <p:ph type="title"/>
          </p:nvPr>
        </p:nvSpPr>
        <p:spPr>
          <a:xfrm>
            <a:off x="849683" y="1240076"/>
            <a:ext cx="2727813" cy="4584527"/>
          </a:xfrm>
        </p:spPr>
        <p:txBody>
          <a:bodyPr anchor="t">
            <a:normAutofit/>
          </a:bodyPr>
          <a:lstStyle/>
          <a:p>
            <a:r>
              <a:rPr lang="en-US">
                <a:solidFill>
                  <a:srgbClr val="FFFFFF"/>
                </a:solidFill>
              </a:rPr>
              <a:t>Safety</a:t>
            </a:r>
          </a:p>
        </p:txBody>
      </p:sp>
      <p:sp>
        <p:nvSpPr>
          <p:cNvPr id="3" name="Content Placeholder 2">
            <a:extLst>
              <a:ext uri="{FF2B5EF4-FFF2-40B4-BE49-F238E27FC236}">
                <a16:creationId xmlns:a16="http://schemas.microsoft.com/office/drawing/2014/main" id="{6A37B2AF-822F-4AB5-9A7D-CB2BD0D4E214}"/>
              </a:ext>
            </a:extLst>
          </p:cNvPr>
          <p:cNvSpPr>
            <a:spLocks noGrp="1"/>
          </p:cNvSpPr>
          <p:nvPr>
            <p:ph idx="1"/>
          </p:nvPr>
        </p:nvSpPr>
        <p:spPr>
          <a:xfrm>
            <a:off x="4705594" y="1240077"/>
            <a:ext cx="6034827" cy="4916465"/>
          </a:xfrm>
        </p:spPr>
        <p:txBody>
          <a:bodyPr anchor="t">
            <a:normAutofit/>
          </a:bodyPr>
          <a:lstStyle/>
          <a:p>
            <a:r>
              <a:rPr lang="en-US" dirty="0"/>
              <a:t>May have legitimate safety requirements for the safe operation of services, programs, or activities</a:t>
            </a:r>
            <a:r>
              <a:rPr lang="en-US" b="1" u="sng" dirty="0"/>
              <a:t>,</a:t>
            </a:r>
          </a:p>
          <a:p>
            <a:pPr marL="0" indent="0">
              <a:buNone/>
            </a:pPr>
            <a:r>
              <a:rPr lang="en-US" b="1" u="sng"/>
              <a:t>However,</a:t>
            </a:r>
          </a:p>
          <a:p>
            <a:pPr marL="0" indent="0">
              <a:buNone/>
            </a:pPr>
            <a:r>
              <a:rPr lang="en-US" dirty="0"/>
              <a:t> requirements or exclusions must be made based on real risks, not speculation, stereotype or myth, and must look at reasonable modifications to mitigate potential risks.</a:t>
            </a:r>
          </a:p>
          <a:p>
            <a:endParaRPr lang="en-US" dirty="0"/>
          </a:p>
        </p:txBody>
      </p:sp>
    </p:spTree>
    <p:extLst>
      <p:ext uri="{BB962C8B-B14F-4D97-AF65-F5344CB8AC3E}">
        <p14:creationId xmlns:p14="http://schemas.microsoft.com/office/powerpoint/2010/main" val="411859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Complaint Process</a:t>
            </a:r>
          </a:p>
        </p:txBody>
      </p:sp>
      <p:sp>
        <p:nvSpPr>
          <p:cNvPr id="3" name="Content Placeholder 2"/>
          <p:cNvSpPr>
            <a:spLocks noGrp="1"/>
          </p:cNvSpPr>
          <p:nvPr>
            <p:ph idx="1"/>
          </p:nvPr>
        </p:nvSpPr>
        <p:spPr/>
        <p:txBody>
          <a:bodyPr>
            <a:normAutofit/>
          </a:bodyPr>
          <a:lstStyle/>
          <a:p>
            <a:r>
              <a:rPr lang="en-US" dirty="0"/>
              <a:t>School discrimination file claim with Office of Civil Rights</a:t>
            </a:r>
          </a:p>
          <a:p>
            <a:r>
              <a:rPr lang="en-US" dirty="0"/>
              <a:t>Employment claim may file with EEOC </a:t>
            </a:r>
          </a:p>
          <a:p>
            <a:r>
              <a:rPr lang="en-US" dirty="0"/>
              <a:t>Housing complaints filed with HUD</a:t>
            </a:r>
          </a:p>
          <a:p>
            <a:r>
              <a:rPr lang="en-US" dirty="0"/>
              <a:t>Title III cases file with DOJ</a:t>
            </a:r>
          </a:p>
          <a:p>
            <a:pPr lvl="1"/>
            <a:r>
              <a:rPr lang="en-US" dirty="0"/>
              <a:t>Does not have to file with DOJ prior filing a lawsuit in federal court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616111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980C74-AF2A-4450-847A-E743B22A2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34696" y="804519"/>
            <a:ext cx="9520158" cy="1049235"/>
          </a:xfrm>
        </p:spPr>
        <p:txBody>
          <a:bodyPr>
            <a:normAutofit/>
          </a:bodyPr>
          <a:lstStyle/>
          <a:p>
            <a:r>
              <a:rPr lang="en-US" dirty="0"/>
              <a:t> Enforcement and Remedies</a:t>
            </a:r>
          </a:p>
        </p:txBody>
      </p:sp>
      <p:cxnSp>
        <p:nvCxnSpPr>
          <p:cNvPr id="11" name="Straight Connector 10">
            <a:extLst>
              <a:ext uri="{FF2B5EF4-FFF2-40B4-BE49-F238E27FC236}">
                <a16:creationId xmlns:a16="http://schemas.microsoft.com/office/drawing/2014/main" id="{E9CE1AD2-68C8-4D23-BCA6-A6714F325D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698C92D5-DA82-49A4-B257-78C3125FA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C776D49E-868C-4809-9B0F-11FD352234DA}"/>
              </a:ext>
            </a:extLst>
          </p:cNvPr>
          <p:cNvGraphicFramePr>
            <a:graphicFrameLocks noGrp="1"/>
          </p:cNvGraphicFramePr>
          <p:nvPr>
            <p:ph idx="1"/>
            <p:extLst>
              <p:ext uri="{D42A27DB-BD31-4B8C-83A1-F6EECF244321}">
                <p14:modId xmlns:p14="http://schemas.microsoft.com/office/powerpoint/2010/main" val="1297249117"/>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29934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BACF0-6057-459B-9F3F-D80EED54B1AD}"/>
              </a:ext>
            </a:extLst>
          </p:cNvPr>
          <p:cNvSpPr>
            <a:spLocks noGrp="1"/>
          </p:cNvSpPr>
          <p:nvPr>
            <p:ph type="title"/>
          </p:nvPr>
        </p:nvSpPr>
        <p:spPr>
          <a:xfrm>
            <a:off x="1249961" y="1600199"/>
            <a:ext cx="3173482" cy="4297680"/>
          </a:xfrm>
        </p:spPr>
        <p:txBody>
          <a:bodyPr anchor="ctr">
            <a:normAutofit/>
          </a:bodyPr>
          <a:lstStyle/>
          <a:p>
            <a:r>
              <a:rPr lang="en-US" dirty="0"/>
              <a:t>Department of Justice Enforcement</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D74B4169-B7FC-4A56-895C-7FE779566B18}"/>
              </a:ext>
            </a:extLst>
          </p:cNvPr>
          <p:cNvSpPr>
            <a:spLocks noGrp="1"/>
          </p:cNvSpPr>
          <p:nvPr>
            <p:ph idx="1"/>
          </p:nvPr>
        </p:nvSpPr>
        <p:spPr>
          <a:xfrm>
            <a:off x="4885151" y="1600199"/>
            <a:ext cx="6169703" cy="4297680"/>
          </a:xfrm>
        </p:spPr>
        <p:txBody>
          <a:bodyPr anchor="ctr">
            <a:normAutofit/>
          </a:bodyPr>
          <a:lstStyle/>
          <a:p>
            <a:r>
              <a:rPr lang="en-US"/>
              <a:t>Refer to other Federal Agency such as Department of Health and Human Services or Housing and Urban Development for investigation</a:t>
            </a:r>
          </a:p>
          <a:p>
            <a:r>
              <a:rPr lang="en-US"/>
              <a:t>Conduct own investigation including negotiations and prosecution</a:t>
            </a:r>
          </a:p>
          <a:p>
            <a:r>
              <a:rPr lang="en-US"/>
              <a:t>Refer for Mediation</a:t>
            </a:r>
          </a:p>
          <a:p>
            <a:r>
              <a:rPr lang="en-US"/>
              <a:t>Refer to local U.S. Attorney’s Office</a:t>
            </a:r>
          </a:p>
          <a:p>
            <a:r>
              <a:rPr lang="en-US"/>
              <a:t>Decline to process</a:t>
            </a:r>
          </a:p>
        </p:txBody>
      </p:sp>
    </p:spTree>
    <p:extLst>
      <p:ext uri="{BB962C8B-B14F-4D97-AF65-F5344CB8AC3E}">
        <p14:creationId xmlns:p14="http://schemas.microsoft.com/office/powerpoint/2010/main" val="2020764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Checklist</a:t>
            </a:r>
          </a:p>
        </p:txBody>
      </p:sp>
      <p:sp>
        <p:nvSpPr>
          <p:cNvPr id="3" name="Content Placeholder 2"/>
          <p:cNvSpPr>
            <a:spLocks noGrp="1"/>
          </p:cNvSpPr>
          <p:nvPr>
            <p:ph idx="1"/>
          </p:nvPr>
        </p:nvSpPr>
        <p:spPr/>
        <p:txBody>
          <a:bodyPr/>
          <a:lstStyle/>
          <a:p>
            <a:r>
              <a:rPr lang="en-US" dirty="0"/>
              <a:t>Opportunity to review your practices and procedures </a:t>
            </a:r>
          </a:p>
          <a:p>
            <a:r>
              <a:rPr lang="en-US" dirty="0"/>
              <a:t>Be Proactive not reactive</a:t>
            </a:r>
          </a:p>
          <a:p>
            <a:r>
              <a:rPr lang="en-US" dirty="0"/>
              <a:t>Knowledgeable staff</a:t>
            </a:r>
          </a:p>
          <a:p>
            <a:r>
              <a:rPr lang="en-US" dirty="0"/>
              <a:t>Collect resources</a:t>
            </a:r>
          </a:p>
        </p:txBody>
      </p:sp>
    </p:spTree>
    <p:extLst>
      <p:ext uri="{BB962C8B-B14F-4D97-AF65-F5344CB8AC3E}">
        <p14:creationId xmlns:p14="http://schemas.microsoft.com/office/powerpoint/2010/main" val="31503673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99EA18D-C00B-4693-AB17-28AC952D788B}"/>
              </a:ext>
            </a:extLst>
          </p:cNvPr>
          <p:cNvSpPr>
            <a:spLocks noGrp="1"/>
          </p:cNvSpPr>
          <p:nvPr>
            <p:ph type="title"/>
          </p:nvPr>
        </p:nvSpPr>
        <p:spPr>
          <a:xfrm>
            <a:off x="893523" y="804519"/>
            <a:ext cx="3160501" cy="4431360"/>
          </a:xfrm>
        </p:spPr>
        <p:txBody>
          <a:bodyPr anchor="ctr">
            <a:normAutofit/>
          </a:bodyPr>
          <a:lstStyle/>
          <a:p>
            <a:r>
              <a:rPr lang="en-US" dirty="0"/>
              <a:t>Fair Housing Amendments Act of 1988</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341855-731C-4769-B2D8-4C7864062B08}"/>
              </a:ext>
            </a:extLst>
          </p:cNvPr>
          <p:cNvSpPr>
            <a:spLocks noGrp="1"/>
          </p:cNvSpPr>
          <p:nvPr>
            <p:ph idx="1"/>
          </p:nvPr>
        </p:nvSpPr>
        <p:spPr>
          <a:xfrm>
            <a:off x="4637863" y="804520"/>
            <a:ext cx="6102559" cy="4431359"/>
          </a:xfrm>
        </p:spPr>
        <p:txBody>
          <a:bodyPr anchor="ctr">
            <a:normAutofit/>
          </a:bodyPr>
          <a:lstStyle/>
          <a:p>
            <a:r>
              <a:rPr lang="en-US" dirty="0"/>
              <a:t>Added disability as protected class in all housing prohibiting discrimination against people with disabilities</a:t>
            </a:r>
          </a:p>
          <a:p>
            <a:r>
              <a:rPr lang="en-US" dirty="0"/>
              <a:t>Added accessibility requirements for multifamily housing (four or more units) available for first occupancy after March 13, 1991</a:t>
            </a:r>
          </a:p>
        </p:txBody>
      </p:sp>
      <p:pic>
        <p:nvPicPr>
          <p:cNvPr id="14" name="Picture 13">
            <a:extLst>
              <a:ext uri="{FF2B5EF4-FFF2-40B4-BE49-F238E27FC236}">
                <a16:creationId xmlns:a16="http://schemas.microsoft.com/office/drawing/2014/main" id="{3ED04084-89BE-4B9E-B532-47E5616367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spTree>
    <p:extLst>
      <p:ext uri="{BB962C8B-B14F-4D97-AF65-F5344CB8AC3E}">
        <p14:creationId xmlns:p14="http://schemas.microsoft.com/office/powerpoint/2010/main" val="2040020434"/>
      </p:ext>
    </p:extLst>
  </p:cSld>
  <p:clrMapOvr>
    <a:overrideClrMapping bg1="dk1" tx1="lt1" bg2="dk2" tx2="lt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5A6A99-7101-4E6B-9848-7623A04EDE5E}"/>
              </a:ext>
            </a:extLst>
          </p:cNvPr>
          <p:cNvSpPr>
            <a:spLocks noGrp="1"/>
          </p:cNvSpPr>
          <p:nvPr>
            <p:ph type="title"/>
          </p:nvPr>
        </p:nvSpPr>
        <p:spPr>
          <a:xfrm>
            <a:off x="849683" y="1240076"/>
            <a:ext cx="2727813" cy="4584527"/>
          </a:xfrm>
        </p:spPr>
        <p:txBody>
          <a:bodyPr anchor="t">
            <a:normAutofit/>
          </a:bodyPr>
          <a:lstStyle/>
          <a:p>
            <a:r>
              <a:rPr lang="en-US">
                <a:solidFill>
                  <a:srgbClr val="FFFFFF"/>
                </a:solidFill>
              </a:rPr>
              <a:t>Coverage of Homeless Shelters</a:t>
            </a:r>
          </a:p>
        </p:txBody>
      </p:sp>
      <p:sp>
        <p:nvSpPr>
          <p:cNvPr id="3" name="Content Placeholder 2">
            <a:extLst>
              <a:ext uri="{FF2B5EF4-FFF2-40B4-BE49-F238E27FC236}">
                <a16:creationId xmlns:a16="http://schemas.microsoft.com/office/drawing/2014/main" id="{220928DE-48A2-4B4C-8594-2F8527C06A43}"/>
              </a:ext>
            </a:extLst>
          </p:cNvPr>
          <p:cNvSpPr>
            <a:spLocks noGrp="1"/>
          </p:cNvSpPr>
          <p:nvPr>
            <p:ph idx="1"/>
          </p:nvPr>
        </p:nvSpPr>
        <p:spPr>
          <a:xfrm>
            <a:off x="4705594" y="1240077"/>
            <a:ext cx="6034827" cy="4916465"/>
          </a:xfrm>
        </p:spPr>
        <p:txBody>
          <a:bodyPr anchor="t">
            <a:normAutofit/>
          </a:bodyPr>
          <a:lstStyle/>
          <a:p>
            <a:r>
              <a:rPr lang="en-US" dirty="0"/>
              <a:t>Under the Fair Housing Act, a dwelling is “any building, structure, or portion thereof which is occupied as, or designed or intended for occupancy as, a residence by one or more families . . . .” 42 U.S.C. § 3602(b)</a:t>
            </a:r>
          </a:p>
          <a:p>
            <a:r>
              <a:rPr lang="en-US" dirty="0"/>
              <a:t>Generally applies to homeless shelters and transitional living- case-by-case basis</a:t>
            </a:r>
          </a:p>
          <a:p>
            <a:pPr lvl="1"/>
            <a:r>
              <a:rPr lang="en-US" dirty="0"/>
              <a:t>Factors include: duration of stay, intent to return each night, housing as purpose of the program, inclusion of amenities, program fee or rent charged, rental or occupancy agreement</a:t>
            </a:r>
          </a:p>
        </p:txBody>
      </p:sp>
    </p:spTree>
    <p:extLst>
      <p:ext uri="{BB962C8B-B14F-4D97-AF65-F5344CB8AC3E}">
        <p14:creationId xmlns:p14="http://schemas.microsoft.com/office/powerpoint/2010/main" val="17629381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B67659-016C-4FFA-B047-517EED84EA39}"/>
              </a:ext>
            </a:extLst>
          </p:cNvPr>
          <p:cNvSpPr>
            <a:spLocks noGrp="1"/>
          </p:cNvSpPr>
          <p:nvPr>
            <p:ph type="title"/>
          </p:nvPr>
        </p:nvSpPr>
        <p:spPr>
          <a:xfrm>
            <a:off x="882651" y="977028"/>
            <a:ext cx="3333410" cy="5237503"/>
          </a:xfrm>
        </p:spPr>
        <p:txBody>
          <a:bodyPr anchor="ctr">
            <a:normAutofit/>
          </a:bodyPr>
          <a:lstStyle/>
          <a:p>
            <a:r>
              <a:rPr lang="en-US">
                <a:solidFill>
                  <a:schemeClr val="bg2"/>
                </a:solidFill>
              </a:rPr>
              <a:t>Other basis for non-discrimination on basis of disability</a:t>
            </a:r>
          </a:p>
        </p:txBody>
      </p:sp>
      <p:sp useBgFill="1">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676740-9C8B-4281-800C-8CCE6D66B7AC}"/>
              </a:ext>
            </a:extLst>
          </p:cNvPr>
          <p:cNvSpPr>
            <a:spLocks noGrp="1"/>
          </p:cNvSpPr>
          <p:nvPr>
            <p:ph idx="1"/>
          </p:nvPr>
        </p:nvSpPr>
        <p:spPr>
          <a:xfrm>
            <a:off x="5791954" y="977029"/>
            <a:ext cx="5428789" cy="5237503"/>
          </a:xfrm>
        </p:spPr>
        <p:txBody>
          <a:bodyPr anchor="ctr">
            <a:normAutofit/>
          </a:bodyPr>
          <a:lstStyle/>
          <a:p>
            <a:r>
              <a:rPr lang="en-US" dirty="0"/>
              <a:t>Americans With Disabilities Act</a:t>
            </a:r>
          </a:p>
          <a:p>
            <a:r>
              <a:rPr lang="en-US" dirty="0"/>
              <a:t>Section 504 of the Rehabilitation Act if receiving federal funds</a:t>
            </a:r>
          </a:p>
          <a:p>
            <a:r>
              <a:rPr lang="en-US" dirty="0"/>
              <a:t>State Law</a:t>
            </a:r>
          </a:p>
        </p:txBody>
      </p:sp>
    </p:spTree>
    <p:extLst>
      <p:ext uri="{BB962C8B-B14F-4D97-AF65-F5344CB8AC3E}">
        <p14:creationId xmlns:p14="http://schemas.microsoft.com/office/powerpoint/2010/main" val="2118281415"/>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980C74-AF2A-4450-847A-E743B22A2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1E17B-C1ED-49F6-80E0-8DCA7B6508D6}"/>
              </a:ext>
            </a:extLst>
          </p:cNvPr>
          <p:cNvSpPr>
            <a:spLocks noGrp="1"/>
          </p:cNvSpPr>
          <p:nvPr>
            <p:ph type="title"/>
          </p:nvPr>
        </p:nvSpPr>
        <p:spPr>
          <a:xfrm>
            <a:off x="1534696" y="804519"/>
            <a:ext cx="9520158" cy="1049235"/>
          </a:xfrm>
        </p:spPr>
        <p:txBody>
          <a:bodyPr>
            <a:normAutofit/>
          </a:bodyPr>
          <a:lstStyle/>
          <a:p>
            <a:r>
              <a:rPr lang="en-US" dirty="0"/>
              <a:t>Discrimination Prohibited</a:t>
            </a:r>
          </a:p>
        </p:txBody>
      </p:sp>
      <p:cxnSp>
        <p:nvCxnSpPr>
          <p:cNvPr id="11" name="Straight Connector 10">
            <a:extLst>
              <a:ext uri="{FF2B5EF4-FFF2-40B4-BE49-F238E27FC236}">
                <a16:creationId xmlns:a16="http://schemas.microsoft.com/office/drawing/2014/main" id="{E9CE1AD2-68C8-4D23-BCA6-A6714F325D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698C92D5-DA82-49A4-B257-78C3125FA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7177BDEC-B2A5-48FC-9D9A-B5CA183E9183}"/>
              </a:ext>
            </a:extLst>
          </p:cNvPr>
          <p:cNvGraphicFramePr>
            <a:graphicFrameLocks noGrp="1"/>
          </p:cNvGraphicFramePr>
          <p:nvPr>
            <p:ph idx="1"/>
            <p:extLst>
              <p:ext uri="{D42A27DB-BD31-4B8C-83A1-F6EECF244321}">
                <p14:modId xmlns:p14="http://schemas.microsoft.com/office/powerpoint/2010/main" val="2663185245"/>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6930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E94E3B-CFA4-455A-9673-F46D27D1F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71B8AF-24E1-4CE5-BB2F-6872EEC22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8088088-4466-40C0-976A-9872AEC69CAB}"/>
              </a:ext>
            </a:extLst>
          </p:cNvPr>
          <p:cNvSpPr>
            <a:spLocks noGrp="1"/>
          </p:cNvSpPr>
          <p:nvPr>
            <p:ph type="title"/>
          </p:nvPr>
        </p:nvSpPr>
        <p:spPr>
          <a:xfrm>
            <a:off x="1451579" y="2303047"/>
            <a:ext cx="3272093" cy="2674198"/>
          </a:xfrm>
        </p:spPr>
        <p:txBody>
          <a:bodyPr anchor="t">
            <a:normAutofit/>
          </a:bodyPr>
          <a:lstStyle/>
          <a:p>
            <a:r>
              <a:rPr lang="en-US" dirty="0"/>
              <a:t>Accessibility Requirements for New Construction</a:t>
            </a:r>
          </a:p>
        </p:txBody>
      </p:sp>
      <p:cxnSp>
        <p:nvCxnSpPr>
          <p:cNvPr id="13" name="Straight Connector 12">
            <a:extLst>
              <a:ext uri="{FF2B5EF4-FFF2-40B4-BE49-F238E27FC236}">
                <a16:creationId xmlns:a16="http://schemas.microsoft.com/office/drawing/2014/main" id="{633E6928-1881-40F9-942A-64C25008A3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9EE85D1E-6AE6-45FB-8F62-424732BE3A3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6EC9DAD0-4276-4BDF-80D8-C985DFED0E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46827CF0-2230-41FD-8518-1B5AD4769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graphicFrame>
        <p:nvGraphicFramePr>
          <p:cNvPr id="5" name="Content Placeholder 2">
            <a:extLst>
              <a:ext uri="{FF2B5EF4-FFF2-40B4-BE49-F238E27FC236}">
                <a16:creationId xmlns:a16="http://schemas.microsoft.com/office/drawing/2014/main" id="{DEDA0CAA-0E20-4B71-A86E-EDE5FF6A06F1}"/>
              </a:ext>
            </a:extLst>
          </p:cNvPr>
          <p:cNvGraphicFramePr>
            <a:graphicFrameLocks noGrp="1"/>
          </p:cNvGraphicFramePr>
          <p:nvPr>
            <p:ph idx="1"/>
            <p:extLst>
              <p:ext uri="{D42A27DB-BD31-4B8C-83A1-F6EECF244321}">
                <p14:modId xmlns:p14="http://schemas.microsoft.com/office/powerpoint/2010/main" val="1806817479"/>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36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Impairment</a:t>
            </a:r>
          </a:p>
        </p:txBody>
      </p:sp>
      <p:sp>
        <p:nvSpPr>
          <p:cNvPr id="3" name="Content Placeholder 2"/>
          <p:cNvSpPr>
            <a:spLocks noGrp="1"/>
          </p:cNvSpPr>
          <p:nvPr>
            <p:ph idx="1"/>
          </p:nvPr>
        </p:nvSpPr>
        <p:spPr/>
        <p:txBody>
          <a:bodyPr/>
          <a:lstStyle/>
          <a:p>
            <a:pPr lvl="1"/>
            <a:r>
              <a:rPr lang="en-US" b="1" dirty="0"/>
              <a:t>(1)  </a:t>
            </a:r>
            <a:r>
              <a:rPr lang="en-US" b="1" i="1" dirty="0"/>
              <a:t>Physical or mental impairment</a:t>
            </a:r>
            <a:r>
              <a:rPr lang="en-US" b="1" dirty="0"/>
              <a:t> means:</a:t>
            </a:r>
            <a:endParaRPr lang="en-US" dirty="0"/>
          </a:p>
          <a:p>
            <a:pPr lvl="2"/>
            <a:r>
              <a:rPr lang="en-US" b="1" dirty="0"/>
              <a:t>(</a:t>
            </a:r>
            <a:r>
              <a:rPr lang="en-US" b="1" dirty="0" err="1"/>
              <a:t>i</a:t>
            </a:r>
            <a:r>
              <a:rPr lang="en-US" b="1" dirty="0"/>
              <a:t>)  Any physiological disorder or condition, cosmetic disfigurement, or anatomical loss affecting one or more body systems, such as: neurological, musculoskeletal, special sense organs, respiratory (including speech organs), cardiovascular, reproductive, digestive, genitourinary, immune, circulatory, hemic, lymphatic, skin, and endocrine; or</a:t>
            </a:r>
            <a:endParaRPr lang="en-US" dirty="0"/>
          </a:p>
          <a:p>
            <a:pPr lvl="2"/>
            <a:r>
              <a:rPr lang="en-US" b="1" dirty="0"/>
              <a:t>(ii)  Any mental or psychological disorder such as intellectual disability, organic brain syndrome, emotional or mental illness, and specific learning disability</a:t>
            </a:r>
            <a:endParaRPr lang="en-US" dirty="0"/>
          </a:p>
          <a:p>
            <a:endParaRPr lang="en-US" dirty="0"/>
          </a:p>
        </p:txBody>
      </p:sp>
    </p:spTree>
    <p:extLst>
      <p:ext uri="{BB962C8B-B14F-4D97-AF65-F5344CB8AC3E}">
        <p14:creationId xmlns:p14="http://schemas.microsoft.com/office/powerpoint/2010/main" val="3790767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Outdoor warehouse">
            <a:extLst>
              <a:ext uri="{FF2B5EF4-FFF2-40B4-BE49-F238E27FC236}">
                <a16:creationId xmlns:a16="http://schemas.microsoft.com/office/drawing/2014/main" id="{1EF6D470-AC6E-45D0-8699-10DD4428C16D}"/>
              </a:ext>
            </a:extLst>
          </p:cNvPr>
          <p:cNvPicPr>
            <a:picLocks noChangeAspect="1"/>
          </p:cNvPicPr>
          <p:nvPr/>
        </p:nvPicPr>
        <p:blipFill rotWithShape="1">
          <a:blip r:embed="rId2"/>
          <a:srcRect l="9091" t="23102"/>
          <a:stretch/>
        </p:blipFill>
        <p:spPr>
          <a:xfrm>
            <a:off x="305" y="10"/>
            <a:ext cx="12191695" cy="6857990"/>
          </a:xfrm>
          <a:prstGeom prst="rect">
            <a:avLst/>
          </a:prstGeom>
        </p:spPr>
      </p:pic>
      <p:sp>
        <p:nvSpPr>
          <p:cNvPr id="24" name="Rectangle 23">
            <a:extLst>
              <a:ext uri="{FF2B5EF4-FFF2-40B4-BE49-F238E27FC236}">
                <a16:creationId xmlns:a16="http://schemas.microsoft.com/office/drawing/2014/main" id="{CE15AA44-F065-4781-BEE7-BA8E7C471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CC90C3-2B71-4698-B9E9-B51B135F2FE7}"/>
              </a:ext>
            </a:extLst>
          </p:cNvPr>
          <p:cNvSpPr>
            <a:spLocks noGrp="1"/>
          </p:cNvSpPr>
          <p:nvPr>
            <p:ph type="title"/>
          </p:nvPr>
        </p:nvSpPr>
        <p:spPr>
          <a:xfrm>
            <a:off x="4063421" y="804520"/>
            <a:ext cx="6734591" cy="1049235"/>
          </a:xfrm>
        </p:spPr>
        <p:txBody>
          <a:bodyPr>
            <a:normAutofit/>
          </a:bodyPr>
          <a:lstStyle/>
          <a:p>
            <a:r>
              <a:rPr lang="en-US">
                <a:solidFill>
                  <a:srgbClr val="FFFFFE"/>
                </a:solidFill>
              </a:rPr>
              <a:t>Accessibility Requirements:</a:t>
            </a:r>
          </a:p>
        </p:txBody>
      </p:sp>
      <p:sp>
        <p:nvSpPr>
          <p:cNvPr id="3" name="Content Placeholder 2">
            <a:extLst>
              <a:ext uri="{FF2B5EF4-FFF2-40B4-BE49-F238E27FC236}">
                <a16:creationId xmlns:a16="http://schemas.microsoft.com/office/drawing/2014/main" id="{C2547C80-1105-407E-B4AB-1F1F62A912E7}"/>
              </a:ext>
            </a:extLst>
          </p:cNvPr>
          <p:cNvSpPr>
            <a:spLocks noGrp="1"/>
          </p:cNvSpPr>
          <p:nvPr>
            <p:ph idx="1"/>
          </p:nvPr>
        </p:nvSpPr>
        <p:spPr>
          <a:xfrm>
            <a:off x="4063421" y="2015733"/>
            <a:ext cx="6734591" cy="4021267"/>
          </a:xfrm>
        </p:spPr>
        <p:txBody>
          <a:bodyPr>
            <a:normAutofit/>
          </a:bodyPr>
          <a:lstStyle/>
          <a:p>
            <a:pPr>
              <a:lnSpc>
                <a:spcPct val="110000"/>
              </a:lnSpc>
            </a:pPr>
            <a:r>
              <a:rPr lang="en-US" sz="1900">
                <a:solidFill>
                  <a:srgbClr val="FFFFFE"/>
                </a:solidFill>
              </a:rPr>
              <a:t>Public and Common areas must be accessible and usable</a:t>
            </a:r>
          </a:p>
          <a:p>
            <a:pPr>
              <a:lnSpc>
                <a:spcPct val="110000"/>
              </a:lnSpc>
            </a:pPr>
            <a:r>
              <a:rPr lang="en-US" sz="1900">
                <a:solidFill>
                  <a:srgbClr val="FFFFFE"/>
                </a:solidFill>
              </a:rPr>
              <a:t>Doorways must be wide enough to allow wheelchair passage</a:t>
            </a:r>
          </a:p>
          <a:p>
            <a:pPr>
              <a:lnSpc>
                <a:spcPct val="110000"/>
              </a:lnSpc>
            </a:pPr>
            <a:r>
              <a:rPr lang="en-US" sz="1900">
                <a:solidFill>
                  <a:srgbClr val="FFFFFE"/>
                </a:solidFill>
              </a:rPr>
              <a:t>Must have an accessible route to and through the dwelling</a:t>
            </a:r>
          </a:p>
          <a:p>
            <a:pPr>
              <a:lnSpc>
                <a:spcPct val="110000"/>
              </a:lnSpc>
            </a:pPr>
            <a:r>
              <a:rPr lang="en-US" sz="1900">
                <a:solidFill>
                  <a:srgbClr val="FFFFFE"/>
                </a:solidFill>
              </a:rPr>
              <a:t>Light switches, electrical outlets, thermostats, and other environmental controls in accessible locations</a:t>
            </a:r>
          </a:p>
          <a:p>
            <a:pPr>
              <a:lnSpc>
                <a:spcPct val="110000"/>
              </a:lnSpc>
            </a:pPr>
            <a:r>
              <a:rPr lang="en-US" sz="1900">
                <a:solidFill>
                  <a:srgbClr val="FFFFFE"/>
                </a:solidFill>
              </a:rPr>
              <a:t>Reinforcements in walls to allow the installation of grab bars</a:t>
            </a:r>
          </a:p>
          <a:p>
            <a:pPr>
              <a:lnSpc>
                <a:spcPct val="110000"/>
              </a:lnSpc>
            </a:pPr>
            <a:r>
              <a:rPr lang="en-US" sz="1900">
                <a:solidFill>
                  <a:srgbClr val="FFFFFE"/>
                </a:solidFill>
              </a:rPr>
              <a:t>Usable kitchens and bathrooms so a person in a wheelchair can maneuver in the space</a:t>
            </a:r>
          </a:p>
          <a:p>
            <a:pPr>
              <a:lnSpc>
                <a:spcPct val="110000"/>
              </a:lnSpc>
            </a:pPr>
            <a:endParaRPr lang="en-US" sz="1900">
              <a:solidFill>
                <a:srgbClr val="FFFFFE"/>
              </a:solidFill>
            </a:endParaRPr>
          </a:p>
        </p:txBody>
      </p:sp>
      <p:cxnSp>
        <p:nvCxnSpPr>
          <p:cNvPr id="26" name="Straight Connector 25">
            <a:extLst>
              <a:ext uri="{FF2B5EF4-FFF2-40B4-BE49-F238E27FC236}">
                <a16:creationId xmlns:a16="http://schemas.microsoft.com/office/drawing/2014/main" id="{B5C32177-8746-4CFD-8590-5F71226814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54783" y="798334"/>
            <a:ext cx="0" cy="1055421"/>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77303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46141E-8FB6-4965-902E-D8B186E3F5F7}"/>
              </a:ext>
            </a:extLst>
          </p:cNvPr>
          <p:cNvSpPr>
            <a:spLocks noGrp="1"/>
          </p:cNvSpPr>
          <p:nvPr>
            <p:ph type="title"/>
          </p:nvPr>
        </p:nvSpPr>
        <p:spPr>
          <a:xfrm>
            <a:off x="882651" y="977028"/>
            <a:ext cx="3333410" cy="5237503"/>
          </a:xfrm>
        </p:spPr>
        <p:txBody>
          <a:bodyPr anchor="ctr">
            <a:normAutofit/>
          </a:bodyPr>
          <a:lstStyle/>
          <a:p>
            <a:r>
              <a:rPr lang="en-US" sz="3000">
                <a:solidFill>
                  <a:schemeClr val="bg2"/>
                </a:solidFill>
              </a:rPr>
              <a:t>Reasonable Accommodations</a:t>
            </a:r>
          </a:p>
        </p:txBody>
      </p:sp>
      <p:sp useBgFill="1">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8A3C5F-E921-4DF0-9FCE-EF8958920E50}"/>
              </a:ext>
            </a:extLst>
          </p:cNvPr>
          <p:cNvSpPr>
            <a:spLocks noGrp="1"/>
          </p:cNvSpPr>
          <p:nvPr>
            <p:ph idx="1"/>
          </p:nvPr>
        </p:nvSpPr>
        <p:spPr>
          <a:xfrm>
            <a:off x="5791954" y="977029"/>
            <a:ext cx="5428789" cy="5237503"/>
          </a:xfrm>
        </p:spPr>
        <p:txBody>
          <a:bodyPr anchor="ctr">
            <a:normAutofit/>
          </a:bodyPr>
          <a:lstStyle/>
          <a:p>
            <a:r>
              <a:rPr lang="en-US" dirty="0"/>
              <a:t>Housing providers must allow a reasonable accommodations which is a change, exception, or adjustment to a rule, policy, practice, or service.</a:t>
            </a:r>
          </a:p>
          <a:p>
            <a:r>
              <a:rPr lang="en-US" dirty="0"/>
              <a:t>Generally provided at housing provider’s expense unless it results in an undue financial or administrative burden</a:t>
            </a:r>
          </a:p>
          <a:p>
            <a:r>
              <a:rPr lang="en-US" dirty="0"/>
              <a:t>There must be a nexus between the disability and the requested accommodation</a:t>
            </a:r>
          </a:p>
          <a:p>
            <a:r>
              <a:rPr lang="en-US" dirty="0"/>
              <a:t>Provider cannot charge extra fee or deposit for accommodation</a:t>
            </a:r>
          </a:p>
        </p:txBody>
      </p:sp>
    </p:spTree>
    <p:extLst>
      <p:ext uri="{BB962C8B-B14F-4D97-AF65-F5344CB8AC3E}">
        <p14:creationId xmlns:p14="http://schemas.microsoft.com/office/powerpoint/2010/main" val="1442608653"/>
      </p:ext>
    </p:extLst>
  </p:cSld>
  <p:clrMapOvr>
    <a:overrideClrMapping bg1="dk1" tx1="lt1" bg2="dk2" tx2="lt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03EFC-53E2-405C-869A-C08A6D2CEF30}"/>
              </a:ext>
            </a:extLst>
          </p:cNvPr>
          <p:cNvSpPr>
            <a:spLocks noGrp="1"/>
          </p:cNvSpPr>
          <p:nvPr>
            <p:ph type="title"/>
          </p:nvPr>
        </p:nvSpPr>
        <p:spPr/>
        <p:txBody>
          <a:bodyPr/>
          <a:lstStyle/>
          <a:p>
            <a:r>
              <a:rPr lang="en-US" dirty="0"/>
              <a:t>HUD and DOJ guidance on Reasonable Accommodations</a:t>
            </a:r>
          </a:p>
        </p:txBody>
      </p:sp>
      <p:sp>
        <p:nvSpPr>
          <p:cNvPr id="3" name="Content Placeholder 2">
            <a:extLst>
              <a:ext uri="{FF2B5EF4-FFF2-40B4-BE49-F238E27FC236}">
                <a16:creationId xmlns:a16="http://schemas.microsoft.com/office/drawing/2014/main" id="{5607E242-9EE0-4CAE-8683-33C115B8AD57}"/>
              </a:ext>
            </a:extLst>
          </p:cNvPr>
          <p:cNvSpPr>
            <a:spLocks noGrp="1"/>
          </p:cNvSpPr>
          <p:nvPr>
            <p:ph idx="1"/>
          </p:nvPr>
        </p:nvSpPr>
        <p:spPr/>
        <p:txBody>
          <a:bodyPr>
            <a:normAutofit/>
          </a:bodyPr>
          <a:lstStyle/>
          <a:p>
            <a:r>
              <a:rPr lang="en-US" sz="2800" dirty="0">
                <a:hlinkClick r:id="rId2"/>
              </a:rPr>
              <a:t>U.S. Department Of Housing And Urban Development (justice.gov)</a:t>
            </a:r>
            <a:endParaRPr lang="en-US" sz="2800" dirty="0"/>
          </a:p>
        </p:txBody>
      </p:sp>
    </p:spTree>
    <p:extLst>
      <p:ext uri="{BB962C8B-B14F-4D97-AF65-F5344CB8AC3E}">
        <p14:creationId xmlns:p14="http://schemas.microsoft.com/office/powerpoint/2010/main" val="31391142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5C01F-A01C-4C7D-95C0-1690DE24390D}"/>
              </a:ext>
            </a:extLst>
          </p:cNvPr>
          <p:cNvSpPr>
            <a:spLocks noGrp="1"/>
          </p:cNvSpPr>
          <p:nvPr>
            <p:ph type="title"/>
          </p:nvPr>
        </p:nvSpPr>
        <p:spPr>
          <a:xfrm>
            <a:off x="849683" y="1240076"/>
            <a:ext cx="2727813" cy="4584527"/>
          </a:xfrm>
        </p:spPr>
        <p:txBody>
          <a:bodyPr anchor="t">
            <a:normAutofit/>
          </a:bodyPr>
          <a:lstStyle/>
          <a:p>
            <a:r>
              <a:rPr lang="en-US" sz="2700">
                <a:solidFill>
                  <a:srgbClr val="FFFFFF"/>
                </a:solidFill>
              </a:rPr>
              <a:t>Illustration: Reasonable Accommodation </a:t>
            </a:r>
          </a:p>
        </p:txBody>
      </p:sp>
      <p:sp>
        <p:nvSpPr>
          <p:cNvPr id="3" name="Content Placeholder 2">
            <a:extLst>
              <a:ext uri="{FF2B5EF4-FFF2-40B4-BE49-F238E27FC236}">
                <a16:creationId xmlns:a16="http://schemas.microsoft.com/office/drawing/2014/main" id="{4CFF7E98-7AD4-4733-A57D-EC9BE5355438}"/>
              </a:ext>
            </a:extLst>
          </p:cNvPr>
          <p:cNvSpPr>
            <a:spLocks noGrp="1"/>
          </p:cNvSpPr>
          <p:nvPr>
            <p:ph idx="1"/>
          </p:nvPr>
        </p:nvSpPr>
        <p:spPr>
          <a:xfrm>
            <a:off x="4705594" y="1240077"/>
            <a:ext cx="6034827" cy="4916465"/>
          </a:xfrm>
        </p:spPr>
        <p:txBody>
          <a:bodyPr anchor="t">
            <a:normAutofit/>
          </a:bodyPr>
          <a:lstStyle/>
          <a:p>
            <a:r>
              <a:rPr lang="en-US" dirty="0"/>
              <a:t>Allowing an assigned parking space along an accessible route to an individual with a mobility impairment even if other spots are first come first serve</a:t>
            </a:r>
          </a:p>
          <a:p>
            <a:r>
              <a:rPr lang="en-US" dirty="0"/>
              <a:t>Moving an individual with a mobility impairment to a first floor unit</a:t>
            </a:r>
          </a:p>
          <a:p>
            <a:r>
              <a:rPr lang="en-US" dirty="0"/>
              <a:t>Allowing early termination of lease if individuals disability makes it difficult to enjoy housing unit</a:t>
            </a:r>
          </a:p>
          <a:p>
            <a:r>
              <a:rPr lang="en-US" dirty="0"/>
              <a:t>Allowing service animal or emotional support animal in “no pets” housing</a:t>
            </a:r>
          </a:p>
        </p:txBody>
      </p:sp>
    </p:spTree>
    <p:extLst>
      <p:ext uri="{BB962C8B-B14F-4D97-AF65-F5344CB8AC3E}">
        <p14:creationId xmlns:p14="http://schemas.microsoft.com/office/powerpoint/2010/main" val="1717036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 of Issue: Ramps</a:t>
            </a:r>
          </a:p>
        </p:txBody>
      </p:sp>
      <p:sp>
        <p:nvSpPr>
          <p:cNvPr id="3" name="Content Placeholder 2"/>
          <p:cNvSpPr>
            <a:spLocks noGrp="1"/>
          </p:cNvSpPr>
          <p:nvPr>
            <p:ph idx="1"/>
          </p:nvPr>
        </p:nvSpPr>
        <p:spPr/>
        <p:txBody>
          <a:bodyPr/>
          <a:lstStyle/>
          <a:p>
            <a:r>
              <a:rPr lang="en-US" dirty="0"/>
              <a:t>Tenants often cannot use stairs and require a ramp to access the building.</a:t>
            </a:r>
          </a:p>
          <a:p>
            <a:r>
              <a:rPr lang="en-US" dirty="0"/>
              <a:t>Landlords often claim that ramps are too expensive or while ruin the value of part of their property.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699" y="3314722"/>
            <a:ext cx="4648843" cy="3099616"/>
          </a:xfrm>
          <a:prstGeom prst="rect">
            <a:avLst/>
          </a:prstGeom>
        </p:spPr>
      </p:pic>
    </p:spTree>
    <p:extLst>
      <p:ext uri="{BB962C8B-B14F-4D97-AF65-F5344CB8AC3E}">
        <p14:creationId xmlns:p14="http://schemas.microsoft.com/office/powerpoint/2010/main" val="19513870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Issue: Grab Bars</a:t>
            </a:r>
          </a:p>
        </p:txBody>
      </p:sp>
      <p:sp>
        <p:nvSpPr>
          <p:cNvPr id="3" name="Content Placeholder 2"/>
          <p:cNvSpPr>
            <a:spLocks noGrp="1"/>
          </p:cNvSpPr>
          <p:nvPr>
            <p:ph idx="1"/>
          </p:nvPr>
        </p:nvSpPr>
        <p:spPr/>
        <p:txBody>
          <a:bodyPr/>
          <a:lstStyle/>
          <a:p>
            <a:r>
              <a:rPr lang="en-US" dirty="0"/>
              <a:t>Many tenants require grab bars in parts of their home, specifically the bathroom, to safely maneuver. </a:t>
            </a:r>
          </a:p>
          <a:p>
            <a:r>
              <a:rPr lang="en-US" dirty="0"/>
              <a:t>Common issues include landlords not being willing to allow the installation of grab bars for a variety of reasons such as the type of bathroom wall will not allow the installation or that the installation will affect the value of the premise.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364" y="4116043"/>
            <a:ext cx="2348992" cy="3225949"/>
          </a:xfrm>
          <a:prstGeom prst="rect">
            <a:avLst/>
          </a:prstGeom>
        </p:spPr>
      </p:pic>
    </p:spTree>
    <p:extLst>
      <p:ext uri="{BB962C8B-B14F-4D97-AF65-F5344CB8AC3E}">
        <p14:creationId xmlns:p14="http://schemas.microsoft.com/office/powerpoint/2010/main" val="26424464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4094-4CDF-4859-944E-0C27F12A833E}"/>
              </a:ext>
            </a:extLst>
          </p:cNvPr>
          <p:cNvSpPr>
            <a:spLocks noGrp="1"/>
          </p:cNvSpPr>
          <p:nvPr>
            <p:ph type="title"/>
          </p:nvPr>
        </p:nvSpPr>
        <p:spPr/>
        <p:txBody>
          <a:bodyPr/>
          <a:lstStyle/>
          <a:p>
            <a:r>
              <a:rPr lang="en-US" dirty="0"/>
              <a:t>Example of Issue: Parking Spaces</a:t>
            </a:r>
          </a:p>
        </p:txBody>
      </p:sp>
      <p:sp>
        <p:nvSpPr>
          <p:cNvPr id="3" name="Content Placeholder 2">
            <a:extLst>
              <a:ext uri="{FF2B5EF4-FFF2-40B4-BE49-F238E27FC236}">
                <a16:creationId xmlns:a16="http://schemas.microsoft.com/office/drawing/2014/main" id="{DE614B2A-4332-4235-87F6-CFC1A9AD70E5}"/>
              </a:ext>
            </a:extLst>
          </p:cNvPr>
          <p:cNvSpPr>
            <a:spLocks noGrp="1"/>
          </p:cNvSpPr>
          <p:nvPr>
            <p:ph idx="1"/>
          </p:nvPr>
        </p:nvSpPr>
        <p:spPr/>
        <p:txBody>
          <a:bodyPr/>
          <a:lstStyle/>
          <a:p>
            <a:r>
              <a:rPr lang="en-US" sz="2800" dirty="0"/>
              <a:t>It is generally a reasonable accommodation under the Fair Housing Act to allow a tenant with a mobility impairment to have their own assigned parking space close to where they enter the building even if the building has designated disabled parking spots</a:t>
            </a:r>
            <a:r>
              <a:rPr lang="en-US" dirty="0"/>
              <a:t>.</a:t>
            </a:r>
          </a:p>
        </p:txBody>
      </p:sp>
    </p:spTree>
    <p:extLst>
      <p:ext uri="{BB962C8B-B14F-4D97-AF65-F5344CB8AC3E}">
        <p14:creationId xmlns:p14="http://schemas.microsoft.com/office/powerpoint/2010/main" val="3647732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5C778-F7F9-4910-AB5C-E6896972C9C2}"/>
              </a:ext>
            </a:extLst>
          </p:cNvPr>
          <p:cNvSpPr>
            <a:spLocks noGrp="1"/>
          </p:cNvSpPr>
          <p:nvPr>
            <p:ph type="title"/>
          </p:nvPr>
        </p:nvSpPr>
        <p:spPr>
          <a:xfrm>
            <a:off x="882651" y="977028"/>
            <a:ext cx="3333410" cy="5237503"/>
          </a:xfrm>
        </p:spPr>
        <p:txBody>
          <a:bodyPr anchor="ctr">
            <a:normAutofit/>
          </a:bodyPr>
          <a:lstStyle/>
          <a:p>
            <a:r>
              <a:rPr lang="en-US">
                <a:solidFill>
                  <a:schemeClr val="bg2"/>
                </a:solidFill>
              </a:rPr>
              <a:t>Reasonable Modification</a:t>
            </a:r>
          </a:p>
        </p:txBody>
      </p:sp>
      <p:sp useBgFill="1">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9DCE28-E57C-4A24-A895-38A1BBE57726}"/>
              </a:ext>
            </a:extLst>
          </p:cNvPr>
          <p:cNvSpPr>
            <a:spLocks noGrp="1"/>
          </p:cNvSpPr>
          <p:nvPr>
            <p:ph idx="1"/>
          </p:nvPr>
        </p:nvSpPr>
        <p:spPr>
          <a:xfrm>
            <a:off x="5791954" y="977029"/>
            <a:ext cx="5428789" cy="5237503"/>
          </a:xfrm>
        </p:spPr>
        <p:txBody>
          <a:bodyPr anchor="ctr">
            <a:normAutofit/>
          </a:bodyPr>
          <a:lstStyle/>
          <a:p>
            <a:pPr>
              <a:lnSpc>
                <a:spcPct val="110000"/>
              </a:lnSpc>
            </a:pPr>
            <a:r>
              <a:rPr lang="en-US" sz="1900"/>
              <a:t>Housing provider’s must allow reasonable modifications to a premises.  Reasonable modifications are structural changes necessary to allow a person with a disability full enjoyment of the premises</a:t>
            </a:r>
          </a:p>
          <a:p>
            <a:pPr>
              <a:lnSpc>
                <a:spcPct val="110000"/>
              </a:lnSpc>
            </a:pPr>
            <a:r>
              <a:rPr lang="en-US" sz="1900"/>
              <a:t>Generally modifications are the tenant’s expense (different requirements for federally funded housing)</a:t>
            </a:r>
          </a:p>
          <a:p>
            <a:pPr>
              <a:lnSpc>
                <a:spcPct val="110000"/>
              </a:lnSpc>
            </a:pPr>
            <a:r>
              <a:rPr lang="en-US" sz="1900"/>
              <a:t>Housing provider can require workman like manner and meeting building permit requirements</a:t>
            </a:r>
          </a:p>
          <a:p>
            <a:pPr>
              <a:lnSpc>
                <a:spcPct val="110000"/>
              </a:lnSpc>
            </a:pPr>
            <a:r>
              <a:rPr lang="en-US" sz="1900"/>
              <a:t>Housing provider may require the premises be returned to prior state when tenant moves out if it effects </a:t>
            </a:r>
            <a:r>
              <a:rPr lang="en-US" sz="1900" err="1"/>
              <a:t>tenantability</a:t>
            </a:r>
            <a:r>
              <a:rPr lang="en-US" sz="1900"/>
              <a:t> at tenant’s expense</a:t>
            </a:r>
          </a:p>
        </p:txBody>
      </p:sp>
    </p:spTree>
    <p:extLst>
      <p:ext uri="{BB962C8B-B14F-4D97-AF65-F5344CB8AC3E}">
        <p14:creationId xmlns:p14="http://schemas.microsoft.com/office/powerpoint/2010/main" val="2387684893"/>
      </p:ext>
    </p:extLst>
  </p:cSld>
  <p:clrMapOvr>
    <a:overrideClrMapping bg1="dk1" tx1="lt1" bg2="dk2" tx2="lt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2C099B-9007-45F5-A87F-D8E49F85BE6A}"/>
              </a:ext>
            </a:extLst>
          </p:cNvPr>
          <p:cNvSpPr>
            <a:spLocks noGrp="1"/>
          </p:cNvSpPr>
          <p:nvPr>
            <p:ph type="title"/>
          </p:nvPr>
        </p:nvSpPr>
        <p:spPr>
          <a:xfrm>
            <a:off x="849683" y="1240076"/>
            <a:ext cx="2727813" cy="4584527"/>
          </a:xfrm>
        </p:spPr>
        <p:txBody>
          <a:bodyPr anchor="t">
            <a:normAutofit/>
          </a:bodyPr>
          <a:lstStyle/>
          <a:p>
            <a:r>
              <a:rPr lang="en-US">
                <a:solidFill>
                  <a:srgbClr val="FFFFFF"/>
                </a:solidFill>
              </a:rPr>
              <a:t>Illustration: Reasonable Modification</a:t>
            </a:r>
          </a:p>
        </p:txBody>
      </p:sp>
      <p:sp>
        <p:nvSpPr>
          <p:cNvPr id="3" name="Content Placeholder 2">
            <a:extLst>
              <a:ext uri="{FF2B5EF4-FFF2-40B4-BE49-F238E27FC236}">
                <a16:creationId xmlns:a16="http://schemas.microsoft.com/office/drawing/2014/main" id="{75429FC4-668C-4B26-834C-59CB0B8A68BE}"/>
              </a:ext>
            </a:extLst>
          </p:cNvPr>
          <p:cNvSpPr>
            <a:spLocks noGrp="1"/>
          </p:cNvSpPr>
          <p:nvPr>
            <p:ph idx="1"/>
          </p:nvPr>
        </p:nvSpPr>
        <p:spPr>
          <a:xfrm>
            <a:off x="4705594" y="1240077"/>
            <a:ext cx="6034827" cy="4916465"/>
          </a:xfrm>
        </p:spPr>
        <p:txBody>
          <a:bodyPr anchor="t">
            <a:normAutofit/>
          </a:bodyPr>
          <a:lstStyle/>
          <a:p>
            <a:r>
              <a:rPr lang="en-US"/>
              <a:t>Putting a ramp on the entrance way to an apartment building</a:t>
            </a:r>
          </a:p>
          <a:p>
            <a:r>
              <a:rPr lang="en-US"/>
              <a:t>Allowing a tenant to install grab bars in their unit</a:t>
            </a:r>
          </a:p>
          <a:p>
            <a:r>
              <a:rPr lang="en-US"/>
              <a:t>Removing cabinet doors to allow access to a sink or countertop</a:t>
            </a:r>
          </a:p>
          <a:p>
            <a:r>
              <a:rPr lang="en-US"/>
              <a:t>Widening doorways</a:t>
            </a:r>
          </a:p>
        </p:txBody>
      </p:sp>
    </p:spTree>
    <p:extLst>
      <p:ext uri="{BB962C8B-B14F-4D97-AF65-F5344CB8AC3E}">
        <p14:creationId xmlns:p14="http://schemas.microsoft.com/office/powerpoint/2010/main" val="2115993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A607-D787-4A9B-A951-D9280DF5E14D}"/>
              </a:ext>
            </a:extLst>
          </p:cNvPr>
          <p:cNvSpPr>
            <a:spLocks noGrp="1"/>
          </p:cNvSpPr>
          <p:nvPr>
            <p:ph type="title"/>
          </p:nvPr>
        </p:nvSpPr>
        <p:spPr/>
        <p:txBody>
          <a:bodyPr/>
          <a:lstStyle/>
          <a:p>
            <a:r>
              <a:rPr lang="en-US" dirty="0"/>
              <a:t>HUD and DOJ guidance on Reasonable Modifications</a:t>
            </a:r>
          </a:p>
        </p:txBody>
      </p:sp>
      <p:sp>
        <p:nvSpPr>
          <p:cNvPr id="3" name="Content Placeholder 2">
            <a:extLst>
              <a:ext uri="{FF2B5EF4-FFF2-40B4-BE49-F238E27FC236}">
                <a16:creationId xmlns:a16="http://schemas.microsoft.com/office/drawing/2014/main" id="{BA9B5D38-0217-488D-96C9-E7C715906368}"/>
              </a:ext>
            </a:extLst>
          </p:cNvPr>
          <p:cNvSpPr>
            <a:spLocks noGrp="1"/>
          </p:cNvSpPr>
          <p:nvPr>
            <p:ph idx="1"/>
          </p:nvPr>
        </p:nvSpPr>
        <p:spPr/>
        <p:txBody>
          <a:bodyPr>
            <a:normAutofit/>
          </a:bodyPr>
          <a:lstStyle/>
          <a:p>
            <a:r>
              <a:rPr lang="en-US" sz="2800" dirty="0">
                <a:hlinkClick r:id="rId2"/>
              </a:rPr>
              <a:t>Joint Statement on Reasonable Modifications - March 5, 2008 (hud.gov)</a:t>
            </a:r>
            <a:endParaRPr lang="en-US" sz="2800" dirty="0"/>
          </a:p>
        </p:txBody>
      </p:sp>
    </p:spTree>
    <p:extLst>
      <p:ext uri="{BB962C8B-B14F-4D97-AF65-F5344CB8AC3E}">
        <p14:creationId xmlns:p14="http://schemas.microsoft.com/office/powerpoint/2010/main" val="412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Life Activities &amp; Bodily Functions</a:t>
            </a:r>
          </a:p>
        </p:txBody>
      </p:sp>
      <p:sp>
        <p:nvSpPr>
          <p:cNvPr id="3" name="Content Placeholder 2"/>
          <p:cNvSpPr>
            <a:spLocks noGrp="1"/>
          </p:cNvSpPr>
          <p:nvPr>
            <p:ph idx="1"/>
          </p:nvPr>
        </p:nvSpPr>
        <p:spPr/>
        <p:txBody>
          <a:bodyPr/>
          <a:lstStyle/>
          <a:p>
            <a:r>
              <a:rPr lang="en-US" b="1" dirty="0"/>
              <a:t>Major life activities</a:t>
            </a:r>
            <a:r>
              <a:rPr lang="en-US" dirty="0"/>
              <a:t> include, but are not limited to, caring for oneself, performing manual tasks, seeing, hearing, eating, sleeping, walking, standing, lifting, bending, speaking, breathing, learning, reading, concentrating, thinking, communicating, and working.</a:t>
            </a:r>
          </a:p>
          <a:p>
            <a:r>
              <a:rPr lang="en-US" b="1" dirty="0"/>
              <a:t>Major Bodily Functions</a:t>
            </a:r>
            <a:r>
              <a:rPr lang="en-US" dirty="0"/>
              <a:t> include, but are not limited to, functions of the immune system, normal cell growth, digestive, bowel, bladder, neurological, brain, respiratory, circulatory, endocrine, and reproductive functions.</a:t>
            </a:r>
          </a:p>
          <a:p>
            <a:endParaRPr lang="en-US" dirty="0"/>
          </a:p>
        </p:txBody>
      </p:sp>
    </p:spTree>
    <p:extLst>
      <p:ext uri="{BB962C8B-B14F-4D97-AF65-F5344CB8AC3E}">
        <p14:creationId xmlns:p14="http://schemas.microsoft.com/office/powerpoint/2010/main" val="16975101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0893C-755B-4DFB-ACC8-80D204B51A85}"/>
              </a:ext>
            </a:extLst>
          </p:cNvPr>
          <p:cNvSpPr>
            <a:spLocks noGrp="1"/>
          </p:cNvSpPr>
          <p:nvPr>
            <p:ph type="title"/>
          </p:nvPr>
        </p:nvSpPr>
        <p:spPr>
          <a:xfrm>
            <a:off x="1249961" y="1600199"/>
            <a:ext cx="3173482" cy="4297680"/>
          </a:xfrm>
        </p:spPr>
        <p:txBody>
          <a:bodyPr anchor="ctr">
            <a:normAutofit/>
          </a:bodyPr>
          <a:lstStyle/>
          <a:p>
            <a:r>
              <a:rPr lang="en-US"/>
              <a:t>Allowed Inquiry</a:t>
            </a:r>
            <a:endParaRPr lang="en-US" dirty="0"/>
          </a:p>
        </p:txBody>
      </p:sp>
      <p:cxnSp>
        <p:nvCxnSpPr>
          <p:cNvPr id="31" name="Straight Connector 3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93CDE9-0551-45D8-AE34-91B2F3FE9D54}"/>
              </a:ext>
            </a:extLst>
          </p:cNvPr>
          <p:cNvSpPr>
            <a:spLocks noGrp="1"/>
          </p:cNvSpPr>
          <p:nvPr>
            <p:ph idx="1"/>
          </p:nvPr>
        </p:nvSpPr>
        <p:spPr>
          <a:xfrm>
            <a:off x="4885151" y="1600199"/>
            <a:ext cx="6169703" cy="4297680"/>
          </a:xfrm>
        </p:spPr>
        <p:txBody>
          <a:bodyPr anchor="ctr">
            <a:normAutofit/>
          </a:bodyPr>
          <a:lstStyle/>
          <a:p>
            <a:pPr>
              <a:lnSpc>
                <a:spcPct val="110000"/>
              </a:lnSpc>
            </a:pPr>
            <a:r>
              <a:rPr lang="en-US" sz="1700"/>
              <a:t>Housing provider is allowed to obtain information sufficient to determine if the requested accommodation is necessary because of a disability</a:t>
            </a:r>
          </a:p>
          <a:p>
            <a:pPr>
              <a:lnSpc>
                <a:spcPct val="110000"/>
              </a:lnSpc>
            </a:pPr>
            <a:r>
              <a:rPr lang="en-US" sz="1700"/>
              <a:t>If disability is obvious or known to the provider no additional information about the disability is necessary</a:t>
            </a:r>
          </a:p>
          <a:p>
            <a:pPr>
              <a:lnSpc>
                <a:spcPct val="110000"/>
              </a:lnSpc>
            </a:pPr>
            <a:r>
              <a:rPr lang="en-US" sz="1700"/>
              <a:t>If disability is known but the need is not readily apparent the provider can ask for information necessary to evaluate the disability related need</a:t>
            </a:r>
          </a:p>
          <a:p>
            <a:pPr>
              <a:lnSpc>
                <a:spcPct val="110000"/>
              </a:lnSpc>
            </a:pPr>
            <a:r>
              <a:rPr lang="en-US" sz="1700"/>
              <a:t>If disability is not known, provider can ask for information verifying the disability, the needed accommodation, and the relationship between the disability and the requested accommodation</a:t>
            </a:r>
          </a:p>
        </p:txBody>
      </p:sp>
    </p:spTree>
    <p:extLst>
      <p:ext uri="{BB962C8B-B14F-4D97-AF65-F5344CB8AC3E}">
        <p14:creationId xmlns:p14="http://schemas.microsoft.com/office/powerpoint/2010/main" val="29171323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D62916F-EA44-4128-BD5A-80F6A071FB33}"/>
              </a:ext>
            </a:extLst>
          </p:cNvPr>
          <p:cNvSpPr>
            <a:spLocks noGrp="1"/>
          </p:cNvSpPr>
          <p:nvPr>
            <p:ph type="title"/>
          </p:nvPr>
        </p:nvSpPr>
        <p:spPr>
          <a:xfrm>
            <a:off x="893523" y="804519"/>
            <a:ext cx="3160501" cy="4431360"/>
          </a:xfrm>
        </p:spPr>
        <p:txBody>
          <a:bodyPr anchor="ctr">
            <a:normAutofit/>
          </a:bodyPr>
          <a:lstStyle/>
          <a:p>
            <a:r>
              <a:rPr lang="en-US" dirty="0"/>
              <a:t>Emotional Support Animals</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FA714F-4497-4E2B-8641-20B2A687FE22}"/>
              </a:ext>
            </a:extLst>
          </p:cNvPr>
          <p:cNvSpPr>
            <a:spLocks noGrp="1"/>
          </p:cNvSpPr>
          <p:nvPr>
            <p:ph idx="1"/>
          </p:nvPr>
        </p:nvSpPr>
        <p:spPr>
          <a:xfrm>
            <a:off x="4637863" y="804520"/>
            <a:ext cx="6102559" cy="4431359"/>
          </a:xfrm>
        </p:spPr>
        <p:txBody>
          <a:bodyPr anchor="ctr">
            <a:normAutofit/>
          </a:bodyPr>
          <a:lstStyle/>
          <a:p>
            <a:r>
              <a:rPr lang="en-US" dirty="0"/>
              <a:t>Distinct from Service Animals</a:t>
            </a:r>
          </a:p>
          <a:p>
            <a:r>
              <a:rPr lang="en-US" dirty="0"/>
              <a:t>Not limited to dogs</a:t>
            </a:r>
          </a:p>
          <a:p>
            <a:r>
              <a:rPr lang="en-US" dirty="0"/>
              <a:t>Does not need specific training or certification</a:t>
            </a:r>
          </a:p>
          <a:p>
            <a:r>
              <a:rPr lang="en-US" dirty="0"/>
              <a:t>Cannot charge pet deposit or additional rent</a:t>
            </a:r>
          </a:p>
          <a:p>
            <a:r>
              <a:rPr lang="en-US" dirty="0"/>
              <a:t>Can inquire as to whether individual has a disability and whether there is a disability related need for the animal</a:t>
            </a:r>
          </a:p>
        </p:txBody>
      </p:sp>
      <p:pic>
        <p:nvPicPr>
          <p:cNvPr id="14" name="Picture 13">
            <a:extLst>
              <a:ext uri="{FF2B5EF4-FFF2-40B4-BE49-F238E27FC236}">
                <a16:creationId xmlns:a16="http://schemas.microsoft.com/office/drawing/2014/main" id="{3ED04084-89BE-4B9E-B532-47E5616367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spTree>
    <p:extLst>
      <p:ext uri="{BB962C8B-B14F-4D97-AF65-F5344CB8AC3E}">
        <p14:creationId xmlns:p14="http://schemas.microsoft.com/office/powerpoint/2010/main" val="4043626210"/>
      </p:ext>
    </p:extLst>
  </p:cSld>
  <p:clrMapOvr>
    <a:overrideClrMapping bg1="dk1" tx1="lt1" bg2="dk2" tx2="lt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D6FB-0991-4A7D-8035-EDB468A5C389}"/>
              </a:ext>
            </a:extLst>
          </p:cNvPr>
          <p:cNvSpPr>
            <a:spLocks noGrp="1"/>
          </p:cNvSpPr>
          <p:nvPr>
            <p:ph type="title"/>
          </p:nvPr>
        </p:nvSpPr>
        <p:spPr/>
        <p:txBody>
          <a:bodyPr/>
          <a:lstStyle/>
          <a:p>
            <a:r>
              <a:rPr lang="en-US" dirty="0"/>
              <a:t>HUD Memo on Assistance Animals</a:t>
            </a:r>
          </a:p>
        </p:txBody>
      </p:sp>
      <p:sp>
        <p:nvSpPr>
          <p:cNvPr id="3" name="Content Placeholder 2">
            <a:extLst>
              <a:ext uri="{FF2B5EF4-FFF2-40B4-BE49-F238E27FC236}">
                <a16:creationId xmlns:a16="http://schemas.microsoft.com/office/drawing/2014/main" id="{F07D6BED-5558-4B4E-A54D-B015B6F90636}"/>
              </a:ext>
            </a:extLst>
          </p:cNvPr>
          <p:cNvSpPr>
            <a:spLocks noGrp="1"/>
          </p:cNvSpPr>
          <p:nvPr>
            <p:ph idx="1"/>
          </p:nvPr>
        </p:nvSpPr>
        <p:spPr/>
        <p:txBody>
          <a:bodyPr>
            <a:normAutofit/>
          </a:bodyPr>
          <a:lstStyle/>
          <a:p>
            <a:r>
              <a:rPr lang="en-US" sz="2800" dirty="0">
                <a:hlinkClick r:id="rId2"/>
              </a:rPr>
              <a:t>HUDAsstAnimalNC1-28-2020.pdf</a:t>
            </a:r>
            <a:endParaRPr lang="en-US" sz="2800" dirty="0"/>
          </a:p>
        </p:txBody>
      </p:sp>
    </p:spTree>
    <p:extLst>
      <p:ext uri="{BB962C8B-B14F-4D97-AF65-F5344CB8AC3E}">
        <p14:creationId xmlns:p14="http://schemas.microsoft.com/office/powerpoint/2010/main" val="3821440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B0BB24-CF19-4E6C-AFC4-A0F18438D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438CEF5-63E3-4928-9F1C-395224D24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612258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0167A0-185F-43E3-AED1-9ABF07C7B7C1}"/>
              </a:ext>
            </a:extLst>
          </p:cNvPr>
          <p:cNvSpPr>
            <a:spLocks noGrp="1"/>
          </p:cNvSpPr>
          <p:nvPr>
            <p:ph type="title"/>
          </p:nvPr>
        </p:nvSpPr>
        <p:spPr>
          <a:xfrm>
            <a:off x="1451579" y="1040302"/>
            <a:ext cx="9603275" cy="1020229"/>
          </a:xfrm>
        </p:spPr>
        <p:txBody>
          <a:bodyPr>
            <a:normAutofit/>
          </a:bodyPr>
          <a:lstStyle/>
          <a:p>
            <a:r>
              <a:rPr lang="en-US" dirty="0"/>
              <a:t>Landlord/Housing Provider Defenses</a:t>
            </a:r>
          </a:p>
        </p:txBody>
      </p:sp>
      <p:cxnSp>
        <p:nvCxnSpPr>
          <p:cNvPr id="12" name="Straight Connector 11">
            <a:extLst>
              <a:ext uri="{FF2B5EF4-FFF2-40B4-BE49-F238E27FC236}">
                <a16:creationId xmlns:a16="http://schemas.microsoft.com/office/drawing/2014/main" id="{F328CB6C-F677-4C0B-9EE8-4D1C44DDF8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6990" y="2191408"/>
            <a:ext cx="9581995"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9993295F-8DF1-46BC-B900-2CE1E0A10C2C}"/>
              </a:ext>
            </a:extLst>
          </p:cNvPr>
          <p:cNvSpPr>
            <a:spLocks noGrp="1"/>
          </p:cNvSpPr>
          <p:nvPr>
            <p:ph idx="1"/>
          </p:nvPr>
        </p:nvSpPr>
        <p:spPr>
          <a:xfrm>
            <a:off x="1451580" y="2355536"/>
            <a:ext cx="9436404" cy="3215530"/>
          </a:xfrm>
        </p:spPr>
        <p:txBody>
          <a:bodyPr>
            <a:normAutofit/>
          </a:bodyPr>
          <a:lstStyle/>
          <a:p>
            <a:r>
              <a:rPr lang="en-US" dirty="0"/>
              <a:t>Fundamental Alteration</a:t>
            </a:r>
          </a:p>
          <a:p>
            <a:r>
              <a:rPr lang="en-US" dirty="0"/>
              <a:t>Undue Burden</a:t>
            </a:r>
          </a:p>
          <a:p>
            <a:r>
              <a:rPr lang="en-US" dirty="0"/>
              <a:t>Direct Threat- Must be real and substantial, not based on stereotype, cannot be ameliorated by reasonable accommodations</a:t>
            </a:r>
          </a:p>
        </p:txBody>
      </p:sp>
      <p:sp>
        <p:nvSpPr>
          <p:cNvPr id="14" name="Rectangle 13">
            <a:extLst>
              <a:ext uri="{FF2B5EF4-FFF2-40B4-BE49-F238E27FC236}">
                <a16:creationId xmlns:a16="http://schemas.microsoft.com/office/drawing/2014/main" id="{A72CA9B9-8D14-4AF2-934E-21FE4A33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6122584"/>
            <a:ext cx="12191695" cy="735415"/>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833320"/>
      </p:ext>
    </p:extLst>
  </p:cSld>
  <p:clrMapOvr>
    <a:overrideClrMapping bg1="dk1" tx1="lt1" bg2="dk2" tx2="lt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BD2F5-F760-44FD-AD92-14E3E0640291}"/>
              </a:ext>
            </a:extLst>
          </p:cNvPr>
          <p:cNvSpPr>
            <a:spLocks noGrp="1"/>
          </p:cNvSpPr>
          <p:nvPr>
            <p:ph type="title"/>
          </p:nvPr>
        </p:nvSpPr>
        <p:spPr/>
        <p:txBody>
          <a:bodyPr/>
          <a:lstStyle/>
          <a:p>
            <a:r>
              <a:rPr lang="en-US" dirty="0"/>
              <a:t>Complaint Process</a:t>
            </a:r>
          </a:p>
        </p:txBody>
      </p:sp>
      <p:sp>
        <p:nvSpPr>
          <p:cNvPr id="3" name="Content Placeholder 2">
            <a:extLst>
              <a:ext uri="{FF2B5EF4-FFF2-40B4-BE49-F238E27FC236}">
                <a16:creationId xmlns:a16="http://schemas.microsoft.com/office/drawing/2014/main" id="{E148FD41-BA3D-4EB8-B025-2E26E7FD560D}"/>
              </a:ext>
            </a:extLst>
          </p:cNvPr>
          <p:cNvSpPr>
            <a:spLocks noGrp="1"/>
          </p:cNvSpPr>
          <p:nvPr>
            <p:ph idx="1"/>
          </p:nvPr>
        </p:nvSpPr>
        <p:spPr/>
        <p:txBody>
          <a:bodyPr/>
          <a:lstStyle/>
          <a:p>
            <a:r>
              <a:rPr lang="en-US" dirty="0"/>
              <a:t>State Law complaints: State of Wisconsin Equal Rights Division</a:t>
            </a:r>
          </a:p>
          <a:p>
            <a:r>
              <a:rPr lang="en-US" dirty="0">
                <a:hlinkClick r:id="rId2"/>
              </a:rPr>
              <a:t>ERD-10240, Discrimination Complaint - Fair Housing (wisconsin.gov)</a:t>
            </a:r>
            <a:endParaRPr lang="en-US" dirty="0"/>
          </a:p>
          <a:p>
            <a:r>
              <a:rPr lang="en-US" dirty="0"/>
              <a:t>Fair Housing Act Complaint: Housing and Urban Development</a:t>
            </a:r>
          </a:p>
          <a:p>
            <a:r>
              <a:rPr lang="en-US" dirty="0">
                <a:hlinkClick r:id="rId3"/>
              </a:rPr>
              <a:t>File a Complaint – Main Page | HUD.gov / U.S. Department of Housing and Urban Development (HUD)</a:t>
            </a:r>
            <a:endParaRPr lang="en-US" dirty="0"/>
          </a:p>
        </p:txBody>
      </p:sp>
    </p:spTree>
    <p:extLst>
      <p:ext uri="{BB962C8B-B14F-4D97-AF65-F5344CB8AC3E}">
        <p14:creationId xmlns:p14="http://schemas.microsoft.com/office/powerpoint/2010/main" val="34399726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05C9CB-3668-42AD-A27F-0D7CC2BBBDDC}"/>
              </a:ext>
            </a:extLst>
          </p:cNvPr>
          <p:cNvSpPr>
            <a:spLocks noGrp="1"/>
          </p:cNvSpPr>
          <p:nvPr>
            <p:ph type="title"/>
          </p:nvPr>
        </p:nvSpPr>
        <p:spPr>
          <a:xfrm>
            <a:off x="882651" y="977028"/>
            <a:ext cx="3333410" cy="5237503"/>
          </a:xfrm>
        </p:spPr>
        <p:txBody>
          <a:bodyPr anchor="ctr">
            <a:normAutofit/>
          </a:bodyPr>
          <a:lstStyle/>
          <a:p>
            <a:r>
              <a:rPr lang="en-US">
                <a:solidFill>
                  <a:schemeClr val="bg2"/>
                </a:solidFill>
              </a:rPr>
              <a:t>Enforcement Procedures</a:t>
            </a:r>
          </a:p>
        </p:txBody>
      </p:sp>
      <p:sp useBgFill="1">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FDBD7E-1170-4A1C-A214-F18518166816}"/>
              </a:ext>
            </a:extLst>
          </p:cNvPr>
          <p:cNvSpPr>
            <a:spLocks noGrp="1"/>
          </p:cNvSpPr>
          <p:nvPr>
            <p:ph idx="1"/>
          </p:nvPr>
        </p:nvSpPr>
        <p:spPr>
          <a:xfrm>
            <a:off x="5791954" y="977029"/>
            <a:ext cx="5428789" cy="5237503"/>
          </a:xfrm>
        </p:spPr>
        <p:txBody>
          <a:bodyPr anchor="ctr">
            <a:normAutofit/>
          </a:bodyPr>
          <a:lstStyle/>
          <a:p>
            <a:r>
              <a:rPr lang="en-US" dirty="0"/>
              <a:t>Investigation</a:t>
            </a:r>
          </a:p>
          <a:p>
            <a:r>
              <a:rPr lang="en-US" dirty="0"/>
              <a:t>Negotiation/ Mediation</a:t>
            </a:r>
          </a:p>
          <a:p>
            <a:r>
              <a:rPr lang="en-US" dirty="0"/>
              <a:t>HUD- findings and order: Possible U.S. DOJ involvement</a:t>
            </a:r>
          </a:p>
          <a:p>
            <a:r>
              <a:rPr lang="en-US" dirty="0"/>
              <a:t>ERD hearing  results in Finding and Order, may be removed to circuit court</a:t>
            </a:r>
          </a:p>
        </p:txBody>
      </p:sp>
    </p:spTree>
    <p:extLst>
      <p:ext uri="{BB962C8B-B14F-4D97-AF65-F5344CB8AC3E}">
        <p14:creationId xmlns:p14="http://schemas.microsoft.com/office/powerpoint/2010/main" val="138035543"/>
      </p:ext>
    </p:extLst>
  </p:cSld>
  <p:clrMapOvr>
    <a:overrideClrMapping bg1="dk1" tx1="lt1" bg2="dk2" tx2="lt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DC56E-1AF1-40F6-84E9-179C8A1C69DA}"/>
              </a:ext>
            </a:extLst>
          </p:cNvPr>
          <p:cNvSpPr>
            <a:spLocks noGrp="1"/>
          </p:cNvSpPr>
          <p:nvPr>
            <p:ph type="title"/>
          </p:nvPr>
        </p:nvSpPr>
        <p:spPr>
          <a:xfrm>
            <a:off x="849683" y="1240076"/>
            <a:ext cx="2727813" cy="4584527"/>
          </a:xfrm>
        </p:spPr>
        <p:txBody>
          <a:bodyPr anchor="t">
            <a:normAutofit/>
          </a:bodyPr>
          <a:lstStyle/>
          <a:p>
            <a:r>
              <a:rPr lang="en-US">
                <a:solidFill>
                  <a:srgbClr val="FFFFFF"/>
                </a:solidFill>
              </a:rPr>
              <a:t>Remedies</a:t>
            </a:r>
          </a:p>
        </p:txBody>
      </p:sp>
      <p:sp>
        <p:nvSpPr>
          <p:cNvPr id="3" name="Content Placeholder 2">
            <a:extLst>
              <a:ext uri="{FF2B5EF4-FFF2-40B4-BE49-F238E27FC236}">
                <a16:creationId xmlns:a16="http://schemas.microsoft.com/office/drawing/2014/main" id="{DAAD8DA2-8E8C-4A74-9E65-31CCA737A074}"/>
              </a:ext>
            </a:extLst>
          </p:cNvPr>
          <p:cNvSpPr>
            <a:spLocks noGrp="1"/>
          </p:cNvSpPr>
          <p:nvPr>
            <p:ph idx="1"/>
          </p:nvPr>
        </p:nvSpPr>
        <p:spPr>
          <a:xfrm>
            <a:off x="4705594" y="1240077"/>
            <a:ext cx="6034827" cy="4916465"/>
          </a:xfrm>
        </p:spPr>
        <p:txBody>
          <a:bodyPr anchor="t">
            <a:normAutofit/>
          </a:bodyPr>
          <a:lstStyle/>
          <a:p>
            <a:r>
              <a:rPr lang="en-US" dirty="0"/>
              <a:t>Affirmative order to provide accommodation/modification</a:t>
            </a:r>
          </a:p>
          <a:p>
            <a:r>
              <a:rPr lang="en-US" dirty="0"/>
              <a:t>Damages for Moving or other expenses</a:t>
            </a:r>
          </a:p>
          <a:p>
            <a:r>
              <a:rPr lang="en-US" dirty="0"/>
              <a:t>Emotional Distress damages</a:t>
            </a:r>
          </a:p>
          <a:p>
            <a:r>
              <a:rPr lang="en-US" dirty="0"/>
              <a:t>Attorney’s Fees</a:t>
            </a:r>
          </a:p>
          <a:p>
            <a:r>
              <a:rPr lang="en-US" dirty="0"/>
              <a:t>Training orders</a:t>
            </a:r>
          </a:p>
          <a:p>
            <a:r>
              <a:rPr lang="en-US" dirty="0"/>
              <a:t>Notice Posting</a:t>
            </a:r>
          </a:p>
          <a:p>
            <a:r>
              <a:rPr lang="en-US" dirty="0"/>
              <a:t>Forfeitures</a:t>
            </a:r>
          </a:p>
        </p:txBody>
      </p:sp>
    </p:spTree>
    <p:extLst>
      <p:ext uri="{BB962C8B-B14F-4D97-AF65-F5344CB8AC3E}">
        <p14:creationId xmlns:p14="http://schemas.microsoft.com/office/powerpoint/2010/main" val="8828456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Questions?</a:t>
            </a:r>
          </a:p>
        </p:txBody>
      </p:sp>
      <p:sp>
        <p:nvSpPr>
          <p:cNvPr id="3" name="Content Placeholder 2"/>
          <p:cNvSpPr>
            <a:spLocks noGrp="1"/>
          </p:cNvSpPr>
          <p:nvPr>
            <p:ph idx="1"/>
          </p:nvPr>
        </p:nvSpPr>
        <p:spPr/>
        <p:txBody>
          <a:bodyPr>
            <a:normAutofit/>
          </a:bodyPr>
          <a:lstStyle/>
          <a:p>
            <a:pPr algn="ctr"/>
            <a:r>
              <a:rPr lang="en-US" dirty="0"/>
              <a:t>Monica Murphy </a:t>
            </a:r>
          </a:p>
          <a:p>
            <a:pPr algn="ctr"/>
            <a:r>
              <a:rPr lang="en-US" dirty="0" err="1"/>
              <a:t>disability</a:t>
            </a:r>
            <a:r>
              <a:rPr lang="en-US" b="1" dirty="0" err="1"/>
              <a:t>rights|</a:t>
            </a:r>
            <a:r>
              <a:rPr lang="en-US" dirty="0" err="1"/>
              <a:t>WISCONSIN</a:t>
            </a:r>
            <a:endParaRPr lang="en-US" dirty="0"/>
          </a:p>
          <a:p>
            <a:pPr algn="ctr"/>
            <a:r>
              <a:rPr lang="en-US" dirty="0"/>
              <a:t>6737 W. Washington St., Suite 3230</a:t>
            </a:r>
          </a:p>
          <a:p>
            <a:pPr algn="ctr"/>
            <a:r>
              <a:rPr lang="en-US" dirty="0"/>
              <a:t>Milwaukee, Wisconsin 53214</a:t>
            </a:r>
          </a:p>
          <a:p>
            <a:pPr algn="ctr"/>
            <a:r>
              <a:rPr lang="en-US" dirty="0"/>
              <a:t>414-773-4646 Voice</a:t>
            </a:r>
          </a:p>
          <a:p>
            <a:pPr algn="ctr"/>
            <a:r>
              <a:rPr lang="en-US" dirty="0"/>
              <a:t>414-773-4647  Fax</a:t>
            </a:r>
          </a:p>
          <a:p>
            <a:pPr algn="ctr"/>
            <a:r>
              <a:rPr lang="en-US" b="1" u="sng" dirty="0">
                <a:hlinkClick r:id="rId2"/>
              </a:rPr>
              <a:t>www.disabilityrightswi.org</a:t>
            </a:r>
            <a:r>
              <a:rPr lang="en-US" b="1" dirty="0"/>
              <a:t> </a:t>
            </a:r>
            <a:endParaRPr lang="en-US" dirty="0"/>
          </a:p>
        </p:txBody>
      </p:sp>
    </p:spTree>
    <p:extLst>
      <p:ext uri="{BB962C8B-B14F-4D97-AF65-F5344CB8AC3E}">
        <p14:creationId xmlns:p14="http://schemas.microsoft.com/office/powerpoint/2010/main" val="184103494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4739</Words>
  <Application>Microsoft Macintosh PowerPoint</Application>
  <PresentationFormat>Widescreen</PresentationFormat>
  <Paragraphs>478</Paragraphs>
  <Slides>97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Arial</vt:lpstr>
      <vt:lpstr>Calibri</vt:lpstr>
      <vt:lpstr>Nunito Sans</vt:lpstr>
      <vt:lpstr>Palatino Linotype</vt:lpstr>
      <vt:lpstr>Tahoma</vt:lpstr>
      <vt:lpstr>Wingdings</vt:lpstr>
      <vt:lpstr>Gallery</vt:lpstr>
      <vt:lpstr>Rights and Responsibilities Under the Americans with Disabilities Act and the Fair Housing Amendments Act: What Homeless Services Providers Need to Know about Serving People with Disabilties</vt:lpstr>
      <vt:lpstr>ADA History</vt:lpstr>
      <vt:lpstr>The Purpose of the ADA</vt:lpstr>
      <vt:lpstr>Congressional findings included;</vt:lpstr>
      <vt:lpstr>The Structure of the ADA</vt:lpstr>
      <vt:lpstr>Title I: Employment</vt:lpstr>
      <vt:lpstr>Who is Protected?</vt:lpstr>
      <vt:lpstr>Definition of Impairment</vt:lpstr>
      <vt:lpstr>Major Life Activities &amp; Bodily Functions</vt:lpstr>
      <vt:lpstr>Illustrations</vt:lpstr>
      <vt:lpstr>Illustrations</vt:lpstr>
      <vt:lpstr>Illustrations</vt:lpstr>
      <vt:lpstr>ADA Amendments Act 2008</vt:lpstr>
      <vt:lpstr>Prohibition Against Discrimination: Employment</vt:lpstr>
      <vt:lpstr>Qualified Person with a Disability</vt:lpstr>
      <vt:lpstr>Qualified Individuals with Disabilities</vt:lpstr>
      <vt:lpstr>Essential Functions</vt:lpstr>
      <vt:lpstr>Reasonable Accommodation</vt:lpstr>
      <vt:lpstr>Job Accommodations Network</vt:lpstr>
      <vt:lpstr> Employer Defenses</vt:lpstr>
      <vt:lpstr>Undue Hardship</vt:lpstr>
      <vt:lpstr>Fundamental Alteration</vt:lpstr>
      <vt:lpstr>Direct Threat</vt:lpstr>
      <vt:lpstr>ADA Title II: State and Local Government Programs and Services</vt:lpstr>
      <vt:lpstr>Program Access Required</vt:lpstr>
      <vt:lpstr>Prohibition Against Discrimination: Programs</vt:lpstr>
      <vt:lpstr>Qualified Person with a Disability</vt:lpstr>
      <vt:lpstr>Government entities must:</vt:lpstr>
      <vt:lpstr>Illustrations: Reasonable Modifications</vt:lpstr>
      <vt:lpstr>Illustration: Barrier Removal</vt:lpstr>
      <vt:lpstr>Illustration: Auxiliary Aids</vt:lpstr>
      <vt:lpstr>ADA Title III: Public Accommodations and Commercial Facilities</vt:lpstr>
      <vt:lpstr>Places of Public Accommodation include:</vt:lpstr>
      <vt:lpstr>General Requirements</vt:lpstr>
      <vt:lpstr>Specific Requirements</vt:lpstr>
      <vt:lpstr>Reasonable Modifications</vt:lpstr>
      <vt:lpstr>Commercial Facilities</vt:lpstr>
      <vt:lpstr>Title II and Title III overlap</vt:lpstr>
      <vt:lpstr>Ensuring Access Checklist, DRW Accessibility Guide</vt:lpstr>
      <vt:lpstr> Readily achievable Barrier Removal Required </vt:lpstr>
      <vt:lpstr>Physical access Priorities:</vt:lpstr>
      <vt:lpstr>              Accessible Parking Standards</vt:lpstr>
      <vt:lpstr>Accessible Doorways and Routes</vt:lpstr>
      <vt:lpstr>Braille Signage </vt:lpstr>
      <vt:lpstr>Visual and Auditory Fire Alarms</vt:lpstr>
      <vt:lpstr>What can be easily modified?</vt:lpstr>
      <vt:lpstr>New or Old Building?</vt:lpstr>
      <vt:lpstr>Transient Lodging Accessibility</vt:lpstr>
      <vt:lpstr>Auxiliary Aids and Services</vt:lpstr>
      <vt:lpstr>Auxiliary Aids and Services Includes</vt:lpstr>
      <vt:lpstr>Effective Communication; It’s more than you think.</vt:lpstr>
      <vt:lpstr>Deaf &amp; Hard of Hearing</vt:lpstr>
      <vt:lpstr>Requirement Also applies to Spectators Prakel v. Indiana, 2015 US Dist, LEXIS 40123 Decided March 30, 2015</vt:lpstr>
      <vt:lpstr>Blind &amp;Visually Impaired</vt:lpstr>
      <vt:lpstr>Websites</vt:lpstr>
      <vt:lpstr>Effective Communication for Individuals with Intellectual Disabilities</vt:lpstr>
      <vt:lpstr>Effective Communication for Individuals with Intellectual Disabilities cont.</vt:lpstr>
      <vt:lpstr>Effective Communication for Individuals with Intellectual Disabilities cont.</vt:lpstr>
      <vt:lpstr>Effective Communication Miscellaneous Tips</vt:lpstr>
      <vt:lpstr>Mental Health Disabilities and Accommodations Examples:</vt:lpstr>
      <vt:lpstr>Service Animals</vt:lpstr>
      <vt:lpstr>Service Animals Modified by ADAAA</vt:lpstr>
      <vt:lpstr>Inquiries are Limited</vt:lpstr>
      <vt:lpstr>Service Animals Cont.</vt:lpstr>
      <vt:lpstr>Service Animals in WI</vt:lpstr>
      <vt:lpstr>Service Animals in Transient Homes</vt:lpstr>
      <vt:lpstr>ADA Defenses: Fundamental Alteration and Undue Burden, Safety</vt:lpstr>
      <vt:lpstr>Fundamental Alteration</vt:lpstr>
      <vt:lpstr>Undue Financial or Administrative Burden</vt:lpstr>
      <vt:lpstr>Safety</vt:lpstr>
      <vt:lpstr>Complaint Process</vt:lpstr>
      <vt:lpstr> Enforcement and Remedies</vt:lpstr>
      <vt:lpstr>Department of Justice Enforcement</vt:lpstr>
      <vt:lpstr>Access Checklist</vt:lpstr>
      <vt:lpstr>Fair Housing Amendments Act of 1988</vt:lpstr>
      <vt:lpstr>Coverage of Homeless Shelters</vt:lpstr>
      <vt:lpstr>Other basis for non-discrimination on basis of disability</vt:lpstr>
      <vt:lpstr>Discrimination Prohibited</vt:lpstr>
      <vt:lpstr>Accessibility Requirements for New Construction</vt:lpstr>
      <vt:lpstr>Accessibility Requirements:</vt:lpstr>
      <vt:lpstr>Reasonable Accommodations</vt:lpstr>
      <vt:lpstr>HUD and DOJ guidance on Reasonable Accommodations</vt:lpstr>
      <vt:lpstr>Illustration: Reasonable Accommodation </vt:lpstr>
      <vt:lpstr>Example of Issue: Ramps</vt:lpstr>
      <vt:lpstr>Example of Issue: Grab Bars</vt:lpstr>
      <vt:lpstr>Example of Issue: Parking Spaces</vt:lpstr>
      <vt:lpstr>Reasonable Modification</vt:lpstr>
      <vt:lpstr>Illustration: Reasonable Modification</vt:lpstr>
      <vt:lpstr>HUD and DOJ guidance on Reasonable Modifications</vt:lpstr>
      <vt:lpstr>Allowed Inquiry</vt:lpstr>
      <vt:lpstr>Emotional Support Animals</vt:lpstr>
      <vt:lpstr>HUD Memo on Assistance Animals</vt:lpstr>
      <vt:lpstr>Landlord/Housing Provider Defenses</vt:lpstr>
      <vt:lpstr>Complaint Process</vt:lpstr>
      <vt:lpstr>Enforcement Procedures</vt:lpstr>
      <vt:lpstr>Remedies</vt:lpstr>
      <vt:lpstr>Further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Rights and Responsibilities Under the Americans with Disabilities Act and the Fair Housing Amendments Act: What Homeless Services Providers Need to Know about Serving People with Disabilties</dc:title>
  <dc:creator>Monica Murphy</dc:creator>
  <cp:lastModifiedBy>Jen Schmohe</cp:lastModifiedBy>
  <cp:revision>1</cp:revision>
  <dcterms:created xsi:type="dcterms:W3CDTF">2021-04-07T21:41:35Z</dcterms:created>
  <dcterms:modified xsi:type="dcterms:W3CDTF">2021-04-22T20:07:40Z</dcterms:modified>
</cp:coreProperties>
</file>