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67" r:id="rId4"/>
    <p:sldId id="268" r:id="rId5"/>
    <p:sldId id="263" r:id="rId6"/>
    <p:sldId id="260" r:id="rId7"/>
    <p:sldId id="261" r:id="rId8"/>
    <p:sldId id="262" r:id="rId9"/>
    <p:sldId id="264" r:id="rId10"/>
    <p:sldId id="265" r:id="rId11"/>
    <p:sldId id="258"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5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F77B0-025C-4073-9AD4-6DB52576BC65}" type="datetimeFigureOut">
              <a:rPr lang="en-US" smtClean="0"/>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9F1D8-B663-469A-8657-3FFCB91827BD}" type="slidenum">
              <a:rPr lang="en-US" smtClean="0"/>
              <a:t>‹#›</a:t>
            </a:fld>
            <a:endParaRPr lang="en-US"/>
          </a:p>
        </p:txBody>
      </p:sp>
    </p:spTree>
    <p:extLst>
      <p:ext uri="{BB962C8B-B14F-4D97-AF65-F5344CB8AC3E}">
        <p14:creationId xmlns:p14="http://schemas.microsoft.com/office/powerpoint/2010/main" val="337469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dirty="0" smtClean="0">
                <a:solidFill>
                  <a:schemeClr val="tx1"/>
                </a:solidFill>
              </a:rPr>
              <a:t>DCF recognizes the complexities of the work we engage in as part of the Child Welfare System. We believe how we do our work is as important as what we do. </a:t>
            </a:r>
            <a:endParaRPr lang="en-US" dirty="0"/>
          </a:p>
        </p:txBody>
      </p:sp>
      <p:sp>
        <p:nvSpPr>
          <p:cNvPr id="4" name="Slide Number Placeholder 3"/>
          <p:cNvSpPr>
            <a:spLocks noGrp="1"/>
          </p:cNvSpPr>
          <p:nvPr>
            <p:ph type="sldNum" sz="quarter" idx="10"/>
          </p:nvPr>
        </p:nvSpPr>
        <p:spPr/>
        <p:txBody>
          <a:bodyPr/>
          <a:lstStyle/>
          <a:p>
            <a:fld id="{F969F1D8-B663-469A-8657-3FFCB91827BD}" type="slidenum">
              <a:rPr lang="en-US" smtClean="0"/>
              <a:t>2</a:t>
            </a:fld>
            <a:endParaRPr lang="en-US"/>
          </a:p>
        </p:txBody>
      </p:sp>
    </p:spTree>
    <p:extLst>
      <p:ext uri="{BB962C8B-B14F-4D97-AF65-F5344CB8AC3E}">
        <p14:creationId xmlns:p14="http://schemas.microsoft.com/office/powerpoint/2010/main" val="182273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BYS’ partners and grantees are expected to work within the Youth Services Framework which include the Child Welfare system, the Youth Justice system, and programs such as the Independent Living Transition Resource Agencies that provide Independent Living Services to eligible youth aging out of care, Brighter Futures programs that provide prevention services to youth and young adults, Runaway and Homeless Youth programs that provide services to homeless youth and young adults, and the PATHS program that provides housing and additional services to homeless and at-risk youth who age out of care.</a:t>
            </a:r>
          </a:p>
          <a:p>
            <a:endParaRPr lang="en-US" dirty="0"/>
          </a:p>
        </p:txBody>
      </p:sp>
      <p:sp>
        <p:nvSpPr>
          <p:cNvPr id="4" name="Slide Number Placeholder 3"/>
          <p:cNvSpPr>
            <a:spLocks noGrp="1"/>
          </p:cNvSpPr>
          <p:nvPr>
            <p:ph type="sldNum" sz="quarter" idx="10"/>
          </p:nvPr>
        </p:nvSpPr>
        <p:spPr/>
        <p:txBody>
          <a:bodyPr/>
          <a:lstStyle/>
          <a:p>
            <a:fld id="{F969F1D8-B663-469A-8657-3FFCB91827BD}" type="slidenum">
              <a:rPr lang="en-US" smtClean="0"/>
              <a:t>10</a:t>
            </a:fld>
            <a:endParaRPr lang="en-US"/>
          </a:p>
        </p:txBody>
      </p:sp>
    </p:spTree>
    <p:extLst>
      <p:ext uri="{BB962C8B-B14F-4D97-AF65-F5344CB8AC3E}">
        <p14:creationId xmlns:p14="http://schemas.microsoft.com/office/powerpoint/2010/main" val="383641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0EA1464-971A-4039-81B6-F2ED40449101}" type="datetimeFigureOut">
              <a:rPr lang="en-US" smtClean="0"/>
              <a:t>5/15/2017</a:t>
            </a:fld>
            <a:endParaRPr lang="en-US"/>
          </a:p>
        </p:txBody>
      </p:sp>
      <p:sp>
        <p:nvSpPr>
          <p:cNvPr id="8" name="Slide Number Placeholder 7"/>
          <p:cNvSpPr>
            <a:spLocks noGrp="1"/>
          </p:cNvSpPr>
          <p:nvPr>
            <p:ph type="sldNum" sz="quarter" idx="11"/>
          </p:nvPr>
        </p:nvSpPr>
        <p:spPr/>
        <p:txBody>
          <a:bodyPr/>
          <a:lstStyle/>
          <a:p>
            <a:fld id="{9E67DDF3-7D46-4B19-A9F3-56DDF10D66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A1464-971A-4039-81B6-F2ED40449101}"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7DDF3-7D46-4B19-A9F3-56DDF10D66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A1464-971A-4039-81B6-F2ED40449101}"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7DDF3-7D46-4B19-A9F3-56DDF10D66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0EA1464-971A-4039-81B6-F2ED40449101}"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7DDF3-7D46-4B19-A9F3-56DDF10D66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EA1464-971A-4039-81B6-F2ED40449101}"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7DDF3-7D46-4B19-A9F3-56DDF10D66B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0EA1464-971A-4039-81B6-F2ED40449101}"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7DDF3-7D46-4B19-A9F3-56DDF10D66B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0EA1464-971A-4039-81B6-F2ED40449101}"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7DDF3-7D46-4B19-A9F3-56DDF10D66B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EA1464-971A-4039-81B6-F2ED40449101}"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7DDF3-7D46-4B19-A9F3-56DDF10D66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A1464-971A-4039-81B6-F2ED40449101}"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7DDF3-7D46-4B19-A9F3-56DDF10D66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A1464-971A-4039-81B6-F2ED40449101}"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7DDF3-7D46-4B19-A9F3-56DDF10D66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A1464-971A-4039-81B6-F2ED40449101}"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7DDF3-7D46-4B19-A9F3-56DDF10D66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0EA1464-971A-4039-81B6-F2ED40449101}" type="datetimeFigureOut">
              <a:rPr lang="en-US" smtClean="0"/>
              <a:t>5/15/2017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E67DDF3-7D46-4B19-A9F3-56DDF10D66B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mailto:ragen.shapiro@wisconsin.gov" TargetMode="External"/><Relationship Id="rId3" Type="http://schemas.openxmlformats.org/officeDocument/2006/relationships/hyperlink" Target="mailto:emily.tofte@wisconsin.gov" TargetMode="External"/><Relationship Id="rId7" Type="http://schemas.openxmlformats.org/officeDocument/2006/relationships/hyperlink" Target="mailto:bryn.martyna@wisconsin.gov" TargetMode="External"/><Relationship Id="rId2" Type="http://schemas.openxmlformats.org/officeDocument/2006/relationships/hyperlink" Target="mailto:wendy.henderson@wisconsin.gov" TargetMode="External"/><Relationship Id="rId1" Type="http://schemas.openxmlformats.org/officeDocument/2006/relationships/slideLayout" Target="../slideLayouts/slideLayout2.xml"/><Relationship Id="rId6" Type="http://schemas.openxmlformats.org/officeDocument/2006/relationships/hyperlink" Target="mailto:kelseyr.hill@wisconsin.gov" TargetMode="External"/><Relationship Id="rId11" Type="http://schemas.openxmlformats.org/officeDocument/2006/relationships/image" Target="../media/image19.png"/><Relationship Id="rId5" Type="http://schemas.openxmlformats.org/officeDocument/2006/relationships/hyperlink" Target="mailto:brooke.hobbs@wisconsin.gov" TargetMode="External"/><Relationship Id="rId10" Type="http://schemas.microsoft.com/office/2007/relationships/hdphoto" Target="../media/hdphoto1.wdp"/><Relationship Id="rId4" Type="http://schemas.openxmlformats.org/officeDocument/2006/relationships/hyperlink" Target="mailto:HaiPhuong.Eagan@wisconsin.gov"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470025"/>
          </a:xfrm>
        </p:spPr>
        <p:txBody>
          <a:bodyPr/>
          <a:lstStyle/>
          <a:p>
            <a:r>
              <a:rPr lang="en-US" sz="6600" dirty="0" smtClean="0"/>
              <a:t>Youth Services Framework</a:t>
            </a:r>
            <a:endParaRPr lang="en-US" sz="6600" dirty="0"/>
          </a:p>
        </p:txBody>
      </p:sp>
      <p:sp>
        <p:nvSpPr>
          <p:cNvPr id="3" name="Subtitle 2"/>
          <p:cNvSpPr>
            <a:spLocks noGrp="1"/>
          </p:cNvSpPr>
          <p:nvPr>
            <p:ph type="subTitle" idx="1"/>
          </p:nvPr>
        </p:nvSpPr>
        <p:spPr>
          <a:xfrm>
            <a:off x="1371600" y="4114800"/>
            <a:ext cx="6400800" cy="2133600"/>
          </a:xfrm>
        </p:spPr>
        <p:txBody>
          <a:bodyPr>
            <a:normAutofit/>
          </a:bodyPr>
          <a:lstStyle/>
          <a:p>
            <a:r>
              <a:rPr lang="en-US" dirty="0" smtClean="0"/>
              <a:t>Emily Tofte and Brooke Hobbs</a:t>
            </a:r>
            <a:endParaRPr lang="en-US" dirty="0"/>
          </a:p>
          <a:p>
            <a:r>
              <a:rPr lang="en-US" dirty="0" smtClean="0"/>
              <a:t>Wisconsin Department of Children and Families,</a:t>
            </a:r>
          </a:p>
          <a:p>
            <a:r>
              <a:rPr lang="en-US" dirty="0" smtClean="0"/>
              <a:t>Bureau of Youth Services</a:t>
            </a:r>
          </a:p>
          <a:p>
            <a:r>
              <a:rPr lang="en-US" sz="1500" dirty="0" smtClean="0"/>
              <a:t>May 2017</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0"/>
            <a:ext cx="1905000" cy="2256157"/>
          </a:xfrm>
          <a:prstGeom prst="rect">
            <a:avLst/>
          </a:prstGeom>
          <a:noFill/>
          <a:ln>
            <a:noFill/>
          </a:ln>
          <a:effectLst>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97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0" y="889575"/>
            <a:ext cx="4343400" cy="5435026"/>
          </a:xfrm>
        </p:spPr>
        <p:txBody>
          <a:bodyPr>
            <a:normAutofit fontScale="70000" lnSpcReduction="20000"/>
          </a:bodyPr>
          <a:lstStyle/>
          <a:p>
            <a:pPr marL="0" indent="0">
              <a:buNone/>
            </a:pPr>
            <a:endParaRPr lang="en-US" sz="3600" dirty="0">
              <a:solidFill>
                <a:schemeClr val="tx1"/>
              </a:solidFill>
            </a:endParaRPr>
          </a:p>
          <a:p>
            <a:pPr>
              <a:buFont typeface="Wingdings" panose="05000000000000000000" pitchFamily="2" charset="2"/>
              <a:buChar char="q"/>
            </a:pPr>
            <a:r>
              <a:rPr lang="en-US" sz="3600" dirty="0">
                <a:solidFill>
                  <a:schemeClr val="tx1"/>
                </a:solidFill>
              </a:rPr>
              <a:t>BYS’ partners and grantees are expected to work within the Youth Services Framework</a:t>
            </a:r>
            <a:r>
              <a:rPr lang="en-US" sz="3600" dirty="0" smtClean="0">
                <a:solidFill>
                  <a:schemeClr val="tx1"/>
                </a:solidFill>
              </a:rPr>
              <a:t>.</a:t>
            </a:r>
          </a:p>
          <a:p>
            <a:pPr marL="0" indent="0">
              <a:buNone/>
            </a:pPr>
            <a:endParaRPr lang="en-US" sz="3600" dirty="0" smtClean="0">
              <a:solidFill>
                <a:schemeClr val="tx1"/>
              </a:solidFill>
            </a:endParaRPr>
          </a:p>
          <a:p>
            <a:pPr>
              <a:buFont typeface="Wingdings" panose="05000000000000000000" pitchFamily="2" charset="2"/>
              <a:buChar char="q"/>
            </a:pPr>
            <a:r>
              <a:rPr lang="en-US" sz="3600" dirty="0">
                <a:solidFill>
                  <a:schemeClr val="tx1"/>
                </a:solidFill>
              </a:rPr>
              <a:t>Additionally, those programs are located within regions specifically designed for regional community collaboration to provide a streamlined and comprehensive response to </a:t>
            </a:r>
            <a:r>
              <a:rPr lang="en-US" sz="3600" dirty="0" smtClean="0">
                <a:solidFill>
                  <a:schemeClr val="tx1"/>
                </a:solidFill>
              </a:rPr>
              <a:t>youth </a:t>
            </a:r>
            <a:r>
              <a:rPr lang="en-US" sz="3600" dirty="0">
                <a:solidFill>
                  <a:schemeClr val="tx1"/>
                </a:solidFill>
              </a:rPr>
              <a:t>needs in those areas</a:t>
            </a:r>
            <a:r>
              <a:rPr lang="en-US" sz="3600" dirty="0" smtClean="0">
                <a:solidFill>
                  <a:schemeClr val="tx1"/>
                </a:solidFill>
              </a:rPr>
              <a:t>.</a:t>
            </a:r>
            <a:endParaRPr lang="en-US" sz="3600" dirty="0">
              <a:solidFill>
                <a:schemeClr val="tx1"/>
              </a:solidFill>
            </a:endParaRPr>
          </a:p>
        </p:txBody>
      </p:sp>
      <p:sp>
        <p:nvSpPr>
          <p:cNvPr id="4" name="TextBox 3"/>
          <p:cNvSpPr txBox="1"/>
          <p:nvPr/>
        </p:nvSpPr>
        <p:spPr>
          <a:xfrm>
            <a:off x="762000" y="152400"/>
            <a:ext cx="7467600" cy="584775"/>
          </a:xfrm>
          <a:prstGeom prst="rect">
            <a:avLst/>
          </a:prstGeom>
          <a:noFill/>
        </p:spPr>
        <p:txBody>
          <a:bodyPr wrap="square" rtlCol="0">
            <a:spAutoFit/>
          </a:bodyPr>
          <a:lstStyle/>
          <a:p>
            <a:pPr algn="ctr"/>
            <a:r>
              <a:rPr lang="en-US" sz="3200" dirty="0">
                <a:solidFill>
                  <a:schemeClr val="tx2"/>
                </a:solidFill>
                <a:effectLst>
                  <a:outerShdw blurRad="63500" dist="38100" dir="5400000" algn="t" rotWithShape="0">
                    <a:prstClr val="black">
                      <a:alpha val="25000"/>
                    </a:prstClr>
                  </a:outerShdw>
                </a:effectLst>
                <a:ea typeface="+mj-ea"/>
                <a:cs typeface="+mj-cs"/>
              </a:rPr>
              <a:t>The Framework: BYS and its Partners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45323"/>
            <a:ext cx="4608883" cy="2819400"/>
          </a:xfrm>
          <a:prstGeom prst="rect">
            <a:avLst/>
          </a:prstGeom>
          <a:noFill/>
          <a:ln>
            <a:noFill/>
          </a:ln>
          <a:effectLst>
            <a:glow rad="127000">
              <a:schemeClr val="accent2">
                <a:alpha val="47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12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99525" cy="61722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sz="3600" dirty="0" smtClean="0"/>
              <a:t>Bureau of Youth Services Contact Info</a:t>
            </a:r>
            <a:endParaRPr lang="en-US" sz="3600" dirty="0"/>
          </a:p>
        </p:txBody>
      </p:sp>
      <p:sp>
        <p:nvSpPr>
          <p:cNvPr id="3" name="Content Placeholder 2"/>
          <p:cNvSpPr>
            <a:spLocks noGrp="1"/>
          </p:cNvSpPr>
          <p:nvPr>
            <p:ph idx="1"/>
          </p:nvPr>
        </p:nvSpPr>
        <p:spPr/>
        <p:txBody>
          <a:bodyPr>
            <a:normAutofit/>
          </a:bodyPr>
          <a:lstStyle/>
          <a:p>
            <a:r>
              <a:rPr lang="en-US" sz="1600" b="1" dirty="0" smtClean="0"/>
              <a:t>Wendy Henderson, Bureau Director</a:t>
            </a:r>
          </a:p>
          <a:p>
            <a:pPr marL="0" indent="0">
              <a:buNone/>
              <a:tabLst>
                <a:tab pos="457200" algn="l"/>
              </a:tabLst>
            </a:pPr>
            <a:r>
              <a:rPr lang="en-US" sz="1600"/>
              <a:t> </a:t>
            </a:r>
            <a:r>
              <a:rPr lang="en-US" sz="1600" smtClean="0"/>
              <a:t>     608-422-6989</a:t>
            </a:r>
            <a:r>
              <a:rPr lang="en-US" sz="1600" dirty="0" smtClean="0"/>
              <a:t>, </a:t>
            </a:r>
            <a:r>
              <a:rPr lang="en-US" sz="1600" dirty="0" smtClean="0">
                <a:hlinkClick r:id="rId2"/>
              </a:rPr>
              <a:t>wendy.henderson@wisconsin.gov</a:t>
            </a:r>
            <a:endParaRPr lang="en-US" sz="1600" dirty="0" smtClean="0"/>
          </a:p>
          <a:p>
            <a:r>
              <a:rPr lang="en-US" sz="1600" b="1" dirty="0" smtClean="0"/>
              <a:t>Emily Tofte, Bureau Manager</a:t>
            </a:r>
          </a:p>
          <a:p>
            <a:pPr>
              <a:buNone/>
            </a:pPr>
            <a:r>
              <a:rPr lang="en-US" sz="1600" dirty="0" smtClean="0"/>
              <a:t>	608-422-6993, </a:t>
            </a:r>
            <a:r>
              <a:rPr lang="en-US" sz="1600" dirty="0" smtClean="0">
                <a:hlinkClick r:id="rId3"/>
              </a:rPr>
              <a:t>emily.tofte@wisconsin.gov</a:t>
            </a:r>
            <a:endParaRPr lang="en-US" sz="1600" dirty="0" smtClean="0"/>
          </a:p>
          <a:p>
            <a:r>
              <a:rPr lang="en-US" sz="1600" b="1" dirty="0"/>
              <a:t>Kinnic </a:t>
            </a:r>
            <a:r>
              <a:rPr lang="en-US" sz="1600" b="1" dirty="0" smtClean="0"/>
              <a:t>Eagan</a:t>
            </a:r>
            <a:r>
              <a:rPr lang="en-US" sz="1600" b="1" dirty="0"/>
              <a:t>, Education &amp; NYTD Coordinator</a:t>
            </a:r>
          </a:p>
          <a:p>
            <a:pPr>
              <a:buNone/>
            </a:pPr>
            <a:r>
              <a:rPr lang="en-US" sz="1600" dirty="0"/>
              <a:t>	608-422-6988, </a:t>
            </a:r>
            <a:r>
              <a:rPr lang="en-US" sz="1600" dirty="0">
                <a:hlinkClick r:id="rId4"/>
              </a:rPr>
              <a:t>HaiPhuong.Eagan@wisconsin.gov</a:t>
            </a:r>
            <a:r>
              <a:rPr lang="en-US" sz="1600" dirty="0"/>
              <a:t> </a:t>
            </a:r>
            <a:endParaRPr lang="en-US" sz="1600" dirty="0" smtClean="0"/>
          </a:p>
          <a:p>
            <a:r>
              <a:rPr lang="en-US" sz="1600" b="1" dirty="0" smtClean="0"/>
              <a:t>Brooke Hobbs, Housing &amp; Employment Coordinator</a:t>
            </a:r>
          </a:p>
          <a:p>
            <a:pPr>
              <a:buNone/>
            </a:pPr>
            <a:r>
              <a:rPr lang="en-US" sz="1600" dirty="0"/>
              <a:t>	</a:t>
            </a:r>
            <a:r>
              <a:rPr lang="en-US" sz="1600" dirty="0" smtClean="0"/>
              <a:t>608-422-6992, </a:t>
            </a:r>
            <a:r>
              <a:rPr lang="en-US" sz="1600" dirty="0" smtClean="0">
                <a:hlinkClick r:id="rId5"/>
              </a:rPr>
              <a:t>brooke.hobbs@wisconsin.gov</a:t>
            </a:r>
            <a:endParaRPr lang="en-US" sz="1600" dirty="0" smtClean="0"/>
          </a:p>
          <a:p>
            <a:r>
              <a:rPr lang="en-US" sz="1600" b="1" dirty="0" smtClean="0"/>
              <a:t>Kelsey Hill, Independent Living Coordinator</a:t>
            </a:r>
          </a:p>
          <a:p>
            <a:pPr>
              <a:buNone/>
            </a:pPr>
            <a:r>
              <a:rPr lang="en-US" sz="1600" dirty="0" smtClean="0"/>
              <a:t>	608-422-6990, </a:t>
            </a:r>
            <a:r>
              <a:rPr lang="en-US" sz="1600" dirty="0" smtClean="0">
                <a:hlinkClick r:id="rId6"/>
              </a:rPr>
              <a:t>kelseyr.hill@wisconsin.gov</a:t>
            </a:r>
            <a:endParaRPr lang="en-US" sz="1600" dirty="0" smtClean="0"/>
          </a:p>
          <a:p>
            <a:r>
              <a:rPr lang="en-US" sz="1600" b="1" dirty="0" smtClean="0"/>
              <a:t>Bryn Martyna, Youth Justice Coordinator</a:t>
            </a:r>
          </a:p>
          <a:p>
            <a:pPr>
              <a:buNone/>
            </a:pPr>
            <a:r>
              <a:rPr lang="en-US" sz="1600" dirty="0" smtClean="0"/>
              <a:t>	608-422-6897, </a:t>
            </a:r>
            <a:r>
              <a:rPr lang="en-US" sz="1600" dirty="0" smtClean="0">
                <a:hlinkClick r:id="rId7"/>
              </a:rPr>
              <a:t>bryn.martyna@wisconsin.gov</a:t>
            </a:r>
            <a:endParaRPr lang="en-US" sz="1600" dirty="0" smtClean="0"/>
          </a:p>
          <a:p>
            <a:r>
              <a:rPr lang="en-US" sz="1600" b="1" dirty="0" smtClean="0"/>
              <a:t>Ragen Shapiro, Youth Justice Coordinator</a:t>
            </a:r>
          </a:p>
          <a:p>
            <a:pPr>
              <a:buNone/>
            </a:pPr>
            <a:r>
              <a:rPr lang="en-US" sz="1600" dirty="0" smtClean="0"/>
              <a:t>	608-422-6899, </a:t>
            </a:r>
            <a:r>
              <a:rPr lang="en-US" sz="1600" dirty="0" smtClean="0">
                <a:hlinkClick r:id="rId8"/>
              </a:rPr>
              <a:t>ragen.shapiro@wisconsin.gov</a:t>
            </a:r>
            <a:r>
              <a:rPr lang="en-US" sz="1600" dirty="0" smtClean="0"/>
              <a:t> </a:t>
            </a:r>
          </a:p>
          <a:p>
            <a:r>
              <a:rPr lang="en-US" sz="1600" b="1" dirty="0" smtClean="0"/>
              <a:t>Vacant, Prevention &amp; Intervention Coordinator</a:t>
            </a:r>
          </a:p>
          <a:p>
            <a:pPr marL="0" indent="0">
              <a:buNone/>
            </a:pPr>
            <a:endParaRPr lang="en-US" dirty="0" smtClean="0"/>
          </a:p>
        </p:txBody>
      </p:sp>
      <p:pic>
        <p:nvPicPr>
          <p:cNvPr id="2050"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7000"/>
                    </a14:imgEffect>
                  </a14:imgLayer>
                </a14:imgProps>
              </a:ext>
              <a:ext uri="{28A0092B-C50C-407E-A947-70E740481C1C}">
                <a14:useLocalDpi xmlns:a14="http://schemas.microsoft.com/office/drawing/2010/main" val="0"/>
              </a:ext>
            </a:extLst>
          </a:blip>
          <a:srcRect/>
          <a:stretch>
            <a:fillRect/>
          </a:stretch>
        </p:blipFill>
        <p:spPr bwMode="auto">
          <a:xfrm>
            <a:off x="6172200" y="2362200"/>
            <a:ext cx="2381250" cy="3048000"/>
          </a:xfrm>
          <a:prstGeom prst="rect">
            <a:avLst/>
          </a:prstGeom>
          <a:noFill/>
          <a:ln>
            <a:noFill/>
          </a:ln>
          <a:effectLst>
            <a:softEdge rad="101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8999" y="152400"/>
            <a:ext cx="1799193" cy="44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28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09600"/>
          </a:xfrm>
        </p:spPr>
        <p:txBody>
          <a:bodyPr/>
          <a:lstStyle/>
          <a:p>
            <a:r>
              <a:rPr lang="en-US" sz="2500" dirty="0" smtClean="0"/>
              <a:t>Background: Wisconsin Child Welfare Model for Practice</a:t>
            </a:r>
            <a:endParaRPr lang="en-US" sz="2500" dirty="0"/>
          </a:p>
        </p:txBody>
      </p:sp>
      <p:sp>
        <p:nvSpPr>
          <p:cNvPr id="4" name="Content Placeholder 3"/>
          <p:cNvSpPr>
            <a:spLocks noGrp="1"/>
          </p:cNvSpPr>
          <p:nvPr>
            <p:ph sz="quarter" idx="13"/>
          </p:nvPr>
        </p:nvSpPr>
        <p:spPr>
          <a:xfrm>
            <a:off x="17585" y="1066800"/>
            <a:ext cx="4038600" cy="5105400"/>
          </a:xfrm>
        </p:spPr>
        <p:txBody>
          <a:bodyPr>
            <a:normAutofit fontScale="32500" lnSpcReduction="20000"/>
          </a:bodyPr>
          <a:lstStyle/>
          <a:p>
            <a:r>
              <a:rPr lang="en-US" sz="5500" dirty="0" smtClean="0">
                <a:solidFill>
                  <a:schemeClr val="tx1"/>
                </a:solidFill>
              </a:rPr>
              <a:t>The Wisconsin Department of Children and Families (DCF) created the </a:t>
            </a:r>
            <a:r>
              <a:rPr lang="en-US" sz="5500" b="1" dirty="0" smtClean="0">
                <a:solidFill>
                  <a:schemeClr val="tx1"/>
                </a:solidFill>
              </a:rPr>
              <a:t>Wisconsin Child Welfare Model for Practice </a:t>
            </a:r>
            <a:r>
              <a:rPr lang="en-US" sz="5500" dirty="0" smtClean="0">
                <a:solidFill>
                  <a:schemeClr val="tx1"/>
                </a:solidFill>
              </a:rPr>
              <a:t>in </a:t>
            </a:r>
            <a:r>
              <a:rPr lang="en-US" sz="5500" dirty="0" smtClean="0">
                <a:solidFill>
                  <a:schemeClr val="tx1"/>
                </a:solidFill>
              </a:rPr>
              <a:t>2016.</a:t>
            </a:r>
            <a:endParaRPr lang="en-US" sz="5500" dirty="0" smtClean="0">
              <a:solidFill>
                <a:schemeClr val="tx1"/>
              </a:solidFill>
            </a:endParaRPr>
          </a:p>
          <a:p>
            <a:pPr marL="0" indent="0">
              <a:buNone/>
            </a:pPr>
            <a:endParaRPr lang="en-US" sz="5500" dirty="0" smtClean="0">
              <a:solidFill>
                <a:schemeClr val="tx1"/>
              </a:solidFill>
            </a:endParaRPr>
          </a:p>
          <a:p>
            <a:r>
              <a:rPr lang="en-US" sz="5500" dirty="0" smtClean="0">
                <a:solidFill>
                  <a:schemeClr val="tx1"/>
                </a:solidFill>
              </a:rPr>
              <a:t>The </a:t>
            </a:r>
            <a:r>
              <a:rPr lang="en-US" sz="5500" dirty="0">
                <a:solidFill>
                  <a:schemeClr val="tx1"/>
                </a:solidFill>
              </a:rPr>
              <a:t>Wisconsin Child Welfare </a:t>
            </a:r>
            <a:r>
              <a:rPr lang="en-US" sz="5500" dirty="0" smtClean="0">
                <a:solidFill>
                  <a:schemeClr val="tx1"/>
                </a:solidFill>
              </a:rPr>
              <a:t>Model </a:t>
            </a:r>
            <a:r>
              <a:rPr lang="en-US" sz="5500" dirty="0">
                <a:solidFill>
                  <a:schemeClr val="tx1"/>
                </a:solidFill>
              </a:rPr>
              <a:t>for Practice is the compass which informs the development of </a:t>
            </a:r>
            <a:r>
              <a:rPr lang="en-US" sz="5500" dirty="0" smtClean="0">
                <a:solidFill>
                  <a:schemeClr val="tx1"/>
                </a:solidFill>
              </a:rPr>
              <a:t>standards</a:t>
            </a:r>
            <a:r>
              <a:rPr lang="en-US" sz="5500" dirty="0">
                <a:solidFill>
                  <a:schemeClr val="tx1"/>
                </a:solidFill>
              </a:rPr>
              <a:t>, codes and regulations that direct our work and guide decision-making. </a:t>
            </a:r>
            <a:endParaRPr lang="en-US" sz="5500" dirty="0" smtClean="0">
              <a:solidFill>
                <a:schemeClr val="tx1"/>
              </a:solidFill>
            </a:endParaRPr>
          </a:p>
          <a:p>
            <a:endParaRPr lang="en-US" sz="5500" dirty="0">
              <a:solidFill>
                <a:schemeClr val="tx1"/>
              </a:solidFill>
            </a:endParaRPr>
          </a:p>
          <a:p>
            <a:r>
              <a:rPr lang="en-US" sz="5500" dirty="0" smtClean="0">
                <a:solidFill>
                  <a:schemeClr val="tx1"/>
                </a:solidFill>
              </a:rPr>
              <a:t>The </a:t>
            </a:r>
            <a:r>
              <a:rPr lang="en-US" sz="5500" dirty="0">
                <a:solidFill>
                  <a:schemeClr val="tx1"/>
                </a:solidFill>
              </a:rPr>
              <a:t>Model for Practice aligns what we do with how and why we do our work, and provides a vision for quality services.</a:t>
            </a:r>
          </a:p>
          <a:p>
            <a:endParaRPr lang="en-US" sz="6500" dirty="0" smtClean="0">
              <a:solidFill>
                <a:schemeClr val="tx1"/>
              </a:solidFill>
            </a:endParaRPr>
          </a:p>
          <a:p>
            <a:endParaRPr lang="en-US" sz="6500" dirty="0" smtClean="0">
              <a:solidFill>
                <a:schemeClr val="tx1"/>
              </a:solidFill>
            </a:endParaRPr>
          </a:p>
          <a:p>
            <a:endParaRPr lang="en-US" dirty="0"/>
          </a:p>
        </p:txBody>
      </p:sp>
      <p:pic>
        <p:nvPicPr>
          <p:cNvPr id="2053"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62400" y="914400"/>
            <a:ext cx="5029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46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762000"/>
          </a:xfrm>
        </p:spPr>
        <p:txBody>
          <a:bodyPr/>
          <a:lstStyle/>
          <a:p>
            <a:r>
              <a:rPr lang="en-US" sz="4000" dirty="0" smtClean="0"/>
              <a:t>Youth Services Framework</a:t>
            </a:r>
            <a:endParaRPr lang="en-US" sz="4000" dirty="0"/>
          </a:p>
        </p:txBody>
      </p:sp>
      <p:sp>
        <p:nvSpPr>
          <p:cNvPr id="7" name="Content Placeholder 6"/>
          <p:cNvSpPr>
            <a:spLocks noGrp="1"/>
          </p:cNvSpPr>
          <p:nvPr>
            <p:ph idx="1"/>
          </p:nvPr>
        </p:nvSpPr>
        <p:spPr>
          <a:xfrm>
            <a:off x="328246" y="457200"/>
            <a:ext cx="8229600" cy="2133600"/>
          </a:xfrm>
        </p:spPr>
        <p:txBody>
          <a:bodyPr>
            <a:normAutofit fontScale="92500"/>
          </a:bodyPr>
          <a:lstStyle/>
          <a:p>
            <a:endParaRPr lang="en-US" i="1" dirty="0"/>
          </a:p>
          <a:p>
            <a:pPr marL="0" indent="0" algn="ctr">
              <a:buNone/>
            </a:pPr>
            <a:r>
              <a:rPr lang="en-US" dirty="0">
                <a:solidFill>
                  <a:schemeClr val="tx1"/>
                </a:solidFill>
              </a:rPr>
              <a:t>From this Model, the Bureau of Youth </a:t>
            </a:r>
            <a:r>
              <a:rPr lang="en-US" dirty="0" smtClean="0">
                <a:solidFill>
                  <a:schemeClr val="tx1"/>
                </a:solidFill>
              </a:rPr>
              <a:t>Services </a:t>
            </a:r>
            <a:r>
              <a:rPr lang="en-US" dirty="0">
                <a:solidFill>
                  <a:schemeClr val="tx1"/>
                </a:solidFill>
              </a:rPr>
              <a:t>created the Youth Services Framework as a way to guide and implement the </a:t>
            </a:r>
            <a:r>
              <a:rPr lang="en-US" dirty="0" smtClean="0">
                <a:solidFill>
                  <a:schemeClr val="tx1"/>
                </a:solidFill>
              </a:rPr>
              <a:t>Model </a:t>
            </a:r>
            <a:r>
              <a:rPr lang="en-US" dirty="0">
                <a:solidFill>
                  <a:schemeClr val="tx1"/>
                </a:solidFill>
              </a:rPr>
              <a:t>in the Bureau’s work, including extending this Framework to </a:t>
            </a:r>
            <a:r>
              <a:rPr lang="en-US" dirty="0" smtClean="0">
                <a:solidFill>
                  <a:schemeClr val="tx1"/>
                </a:solidFill>
              </a:rPr>
              <a:t>it</a:t>
            </a:r>
            <a:r>
              <a:rPr lang="en-US" dirty="0">
                <a:solidFill>
                  <a:schemeClr val="tx1"/>
                </a:solidFill>
              </a:rPr>
              <a:t>s</a:t>
            </a:r>
            <a:r>
              <a:rPr lang="en-US" dirty="0" smtClean="0">
                <a:solidFill>
                  <a:schemeClr val="tx1"/>
                </a:solidFill>
              </a:rPr>
              <a:t> </a:t>
            </a:r>
            <a:r>
              <a:rPr lang="en-US" dirty="0">
                <a:solidFill>
                  <a:schemeClr val="tx1"/>
                </a:solidFill>
              </a:rPr>
              <a:t>partners and programs.</a:t>
            </a:r>
          </a:p>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37714"/>
            <a:ext cx="3581400" cy="426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719146"/>
            <a:ext cx="2626749" cy="231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61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261" y="4377327"/>
            <a:ext cx="3959323" cy="248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4122" y="76200"/>
            <a:ext cx="8229600" cy="990600"/>
          </a:xfrm>
        </p:spPr>
        <p:txBody>
          <a:bodyPr/>
          <a:lstStyle/>
          <a:p>
            <a:r>
              <a:rPr lang="en-US" sz="4000" dirty="0" smtClean="0"/>
              <a:t>Youth Services </a:t>
            </a:r>
            <a:r>
              <a:rPr lang="en-US" sz="4000" dirty="0" smtClean="0"/>
              <a:t>Framework</a:t>
            </a:r>
            <a:endParaRPr lang="en-US" sz="4000" dirty="0"/>
          </a:p>
        </p:txBody>
      </p:sp>
      <p:sp>
        <p:nvSpPr>
          <p:cNvPr id="6" name="Content Placeholder 5"/>
          <p:cNvSpPr>
            <a:spLocks noGrp="1"/>
          </p:cNvSpPr>
          <p:nvPr>
            <p:ph idx="1"/>
          </p:nvPr>
        </p:nvSpPr>
        <p:spPr>
          <a:xfrm>
            <a:off x="111222" y="1091700"/>
            <a:ext cx="8915400" cy="4525963"/>
          </a:xfrm>
        </p:spPr>
        <p:txBody>
          <a:bodyPr/>
          <a:lstStyle/>
          <a:p>
            <a:pPr algn="ctr">
              <a:spcBef>
                <a:spcPts val="0"/>
              </a:spcBef>
            </a:pPr>
            <a:r>
              <a:rPr lang="en-US" dirty="0">
                <a:solidFill>
                  <a:schemeClr val="tx1"/>
                </a:solidFill>
              </a:rPr>
              <a:t>The Youth Services Framework establishes a unifying vision, core principles, foundational elements, and outcomes to guide the work of the Bureau of Youth Services (BYS) and its partners.  </a:t>
            </a:r>
          </a:p>
          <a:p>
            <a:pPr marL="0" indent="0" algn="ctr">
              <a:spcBef>
                <a:spcPts val="0"/>
              </a:spcBef>
              <a:buNone/>
            </a:pPr>
            <a:r>
              <a:rPr lang="en-US" dirty="0">
                <a:solidFill>
                  <a:schemeClr val="tx1"/>
                </a:solidFill>
              </a:rPr>
              <a:t> </a:t>
            </a:r>
          </a:p>
          <a:p>
            <a:pPr algn="ctr"/>
            <a:r>
              <a:rPr lang="en-US" dirty="0">
                <a:solidFill>
                  <a:schemeClr val="tx1"/>
                </a:solidFill>
              </a:rPr>
              <a:t>Guided by the overarching vision and embodying the principles, BYS and its partners can work together to provide all youth the foundational elements they need to achieve positive outcomes.  </a:t>
            </a:r>
          </a:p>
          <a:p>
            <a:endParaRPr lang="en-US" dirty="0"/>
          </a:p>
        </p:txBody>
      </p:sp>
    </p:spTree>
    <p:extLst>
      <p:ext uri="{BB962C8B-B14F-4D97-AF65-F5344CB8AC3E}">
        <p14:creationId xmlns:p14="http://schemas.microsoft.com/office/powerpoint/2010/main" val="389124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t>Youth Services </a:t>
            </a:r>
            <a:r>
              <a:rPr lang="en-US" sz="4000" dirty="0" smtClean="0"/>
              <a:t>Framework</a:t>
            </a:r>
            <a:endParaRPr lang="en-US" sz="4000" dirty="0"/>
          </a:p>
        </p:txBody>
      </p:sp>
      <p:sp>
        <p:nvSpPr>
          <p:cNvPr id="3" name="Content Placeholder 2"/>
          <p:cNvSpPr>
            <a:spLocks noGrp="1"/>
          </p:cNvSpPr>
          <p:nvPr>
            <p:ph idx="1"/>
          </p:nvPr>
        </p:nvSpPr>
        <p:spPr>
          <a:xfrm>
            <a:off x="419100" y="457200"/>
            <a:ext cx="8229600" cy="3048000"/>
          </a:xfrm>
        </p:spPr>
        <p:txBody>
          <a:bodyPr>
            <a:normAutofit/>
          </a:bodyPr>
          <a:lstStyle/>
          <a:p>
            <a:pPr marL="0" indent="0" algn="ctr">
              <a:buNone/>
            </a:pPr>
            <a:r>
              <a:rPr lang="en-US" sz="2600" dirty="0">
                <a:solidFill>
                  <a:schemeClr val="tx1"/>
                </a:solidFill>
              </a:rPr>
              <a:t> </a:t>
            </a:r>
          </a:p>
          <a:p>
            <a:pPr marL="0" indent="0" algn="ctr">
              <a:buNone/>
            </a:pPr>
            <a:r>
              <a:rPr lang="en-US" sz="2600" dirty="0">
                <a:solidFill>
                  <a:schemeClr val="tx1"/>
                </a:solidFill>
              </a:rPr>
              <a:t>Under this </a:t>
            </a:r>
            <a:r>
              <a:rPr lang="en-US" sz="2600" dirty="0" smtClean="0">
                <a:solidFill>
                  <a:schemeClr val="tx1"/>
                </a:solidFill>
              </a:rPr>
              <a:t>Framework</a:t>
            </a:r>
            <a:r>
              <a:rPr lang="en-US" sz="2600" dirty="0" smtClean="0">
                <a:solidFill>
                  <a:schemeClr val="tx1"/>
                </a:solidFill>
              </a:rPr>
              <a:t>, the vision is that </a:t>
            </a:r>
            <a:r>
              <a:rPr lang="en-US" sz="2600" dirty="0">
                <a:solidFill>
                  <a:schemeClr val="tx1"/>
                </a:solidFill>
              </a:rPr>
              <a:t>no matter which system “door” a youth enters, a coordinated and comprehensive response is available to provide the support needed to fulfill the youth-driven vision that </a:t>
            </a:r>
            <a:r>
              <a:rPr lang="en-US" sz="2600" i="1" dirty="0">
                <a:solidFill>
                  <a:schemeClr val="tx1"/>
                </a:solidFill>
              </a:rPr>
              <a:t>“</a:t>
            </a:r>
            <a:r>
              <a:rPr lang="en-US" sz="2600" b="1" i="1" dirty="0">
                <a:solidFill>
                  <a:schemeClr val="tx1"/>
                </a:solidFill>
              </a:rPr>
              <a:t>all youth have the tools to thrive in </a:t>
            </a:r>
            <a:r>
              <a:rPr lang="en-US" sz="2900" b="1" i="1" dirty="0">
                <a:solidFill>
                  <a:schemeClr val="tx1"/>
                </a:solidFill>
              </a:rPr>
              <a:t>adulthood</a:t>
            </a:r>
            <a:r>
              <a:rPr lang="en-US" sz="2900" i="1" dirty="0">
                <a:solidFill>
                  <a:schemeClr val="tx1"/>
                </a:solidFill>
              </a:rPr>
              <a:t>.”</a:t>
            </a:r>
            <a:endParaRPr lang="en-US" sz="2900" dirty="0">
              <a:solidFill>
                <a:schemeClr val="tx1"/>
              </a:solidFill>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81400"/>
            <a:ext cx="4800600" cy="3158290"/>
          </a:xfrm>
          <a:prstGeom prst="rect">
            <a:avLst/>
          </a:prstGeom>
          <a:noFill/>
          <a:ln>
            <a:noFill/>
          </a:ln>
          <a:effectLst>
            <a:softEdge rad="114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02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3"/>
            <a:ext cx="502285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932" y="893030"/>
            <a:ext cx="4542068" cy="598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1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4210299" cy="63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523" y="381000"/>
            <a:ext cx="5080463"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20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22"/>
            <a:ext cx="471431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313" y="216022"/>
            <a:ext cx="4429687" cy="643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50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30" y="0"/>
            <a:ext cx="3824757" cy="547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188" y="134813"/>
            <a:ext cx="5111158" cy="670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11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1410</TotalTime>
  <Words>388</Words>
  <Application>Microsoft Office PowerPoint</Application>
  <PresentationFormat>On-screen Show (4:3)</PresentationFormat>
  <Paragraphs>47</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Executive</vt:lpstr>
      <vt:lpstr>Youth Services Framework</vt:lpstr>
      <vt:lpstr>Background: Wisconsin Child Welfare Model for Practice</vt:lpstr>
      <vt:lpstr>Youth Services Framework</vt:lpstr>
      <vt:lpstr>Youth Services Framework</vt:lpstr>
      <vt:lpstr>Youth Services Framework</vt:lpstr>
      <vt:lpstr>PowerPoint Presentation</vt:lpstr>
      <vt:lpstr>PowerPoint Presentation</vt:lpstr>
      <vt:lpstr>PowerPoint Presentation</vt:lpstr>
      <vt:lpstr>PowerPoint Presentation</vt:lpstr>
      <vt:lpstr>PowerPoint Presentation</vt:lpstr>
      <vt:lpstr>PowerPoint Presentation</vt:lpstr>
      <vt:lpstr>Bureau of Youth Services Contact Info</vt:lpstr>
    </vt:vector>
  </TitlesOfParts>
  <Company>DCF WI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Hobbs</dc:creator>
  <cp:lastModifiedBy>Emily Tofte</cp:lastModifiedBy>
  <cp:revision>59</cp:revision>
  <dcterms:created xsi:type="dcterms:W3CDTF">2017-04-24T16:22:50Z</dcterms:created>
  <dcterms:modified xsi:type="dcterms:W3CDTF">2017-05-15T13:39:49Z</dcterms:modified>
</cp:coreProperties>
</file>