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0" r:id="rId2"/>
  </p:sldMasterIdLst>
  <p:notesMasterIdLst>
    <p:notesMasterId r:id="rId33"/>
  </p:notesMasterIdLst>
  <p:handoutMasterIdLst>
    <p:handoutMasterId r:id="rId34"/>
  </p:handoutMasterIdLst>
  <p:sldIdLst>
    <p:sldId id="256" r:id="rId3"/>
    <p:sldId id="376" r:id="rId4"/>
    <p:sldId id="460" r:id="rId5"/>
    <p:sldId id="418" r:id="rId6"/>
    <p:sldId id="419" r:id="rId7"/>
    <p:sldId id="461" r:id="rId8"/>
    <p:sldId id="471" r:id="rId9"/>
    <p:sldId id="462" r:id="rId10"/>
    <p:sldId id="463" r:id="rId11"/>
    <p:sldId id="464" r:id="rId12"/>
    <p:sldId id="465" r:id="rId13"/>
    <p:sldId id="467" r:id="rId14"/>
    <p:sldId id="468" r:id="rId15"/>
    <p:sldId id="469" r:id="rId16"/>
    <p:sldId id="470" r:id="rId17"/>
    <p:sldId id="448" r:id="rId18"/>
    <p:sldId id="472" r:id="rId19"/>
    <p:sldId id="474" r:id="rId20"/>
    <p:sldId id="475" r:id="rId21"/>
    <p:sldId id="476" r:id="rId22"/>
    <p:sldId id="477" r:id="rId23"/>
    <p:sldId id="450" r:id="rId24"/>
    <p:sldId id="451" r:id="rId25"/>
    <p:sldId id="478" r:id="rId26"/>
    <p:sldId id="458" r:id="rId27"/>
    <p:sldId id="424" r:id="rId28"/>
    <p:sldId id="407" r:id="rId29"/>
    <p:sldId id="408" r:id="rId30"/>
    <p:sldId id="453" r:id="rId31"/>
    <p:sldId id="454"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C0099"/>
    <a:srgbClr val="FF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274" autoAdjust="0"/>
  </p:normalViewPr>
  <p:slideViewPr>
    <p:cSldViewPr snapToGrid="0">
      <p:cViewPr varScale="1">
        <p:scale>
          <a:sx n="71" d="100"/>
          <a:sy n="71" d="100"/>
        </p:scale>
        <p:origin x="-618" y="-90"/>
      </p:cViewPr>
      <p:guideLst>
        <p:guide orient="horz" pos="2160"/>
        <p:guide pos="3840"/>
      </p:guideLst>
    </p:cSldViewPr>
  </p:slid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pPr/>
              <a:t>8/14/2017</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pPr/>
              <a:t>‹#›</a:t>
            </a:fld>
            <a:endParaRPr/>
          </a:p>
        </p:txBody>
      </p:sp>
    </p:spTree>
    <p:extLst>
      <p:ext uri="{BB962C8B-B14F-4D97-AF65-F5344CB8AC3E}">
        <p14:creationId xmlns:p14="http://schemas.microsoft.com/office/powerpoint/2010/main" xmlns=""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pPr/>
              <a:t>8/14/2017</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pPr/>
              <a:t>‹#›</a:t>
            </a:fld>
            <a:endParaRPr/>
          </a:p>
        </p:txBody>
      </p:sp>
    </p:spTree>
    <p:extLst>
      <p:ext uri="{BB962C8B-B14F-4D97-AF65-F5344CB8AC3E}">
        <p14:creationId xmlns:p14="http://schemas.microsoft.com/office/powerpoint/2010/main" xmlns=""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xmlns="" val="24485081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Shape 2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7" name="Shape 2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xmlns="" val="32714112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Shape 2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7" name="Shape 2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xmlns="" val="32714112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Shape 2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9" name="Shape 28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xmlns="" val="13163919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Shape 2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5" name="Shape 29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I.e. Emergency Shelter</a:t>
            </a:r>
          </a:p>
        </p:txBody>
      </p:sp>
    </p:spTree>
    <p:extLst>
      <p:ext uri="{BB962C8B-B14F-4D97-AF65-F5344CB8AC3E}">
        <p14:creationId xmlns:p14="http://schemas.microsoft.com/office/powerpoint/2010/main" xmlns="" val="10251171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Shape 2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5" name="Shape 29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I.e. Emergency Shelter</a:t>
            </a:r>
          </a:p>
        </p:txBody>
      </p:sp>
    </p:spTree>
    <p:extLst>
      <p:ext uri="{BB962C8B-B14F-4D97-AF65-F5344CB8AC3E}">
        <p14:creationId xmlns:p14="http://schemas.microsoft.com/office/powerpoint/2010/main" xmlns="" val="10251171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Shape 3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1" name="Shape 30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xmlns="" val="17035422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7" name="Shape 11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xmlns="" val="3060595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Shape 3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7" name="Shape 30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xmlns="" val="24157224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Shape 3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2" name="Shape 31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xmlns="" val="371626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xmlns="" val="3850388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xmlns="" val="38503889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xmlns="" val="3850388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xmlns="" val="38503889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Shape 2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7" name="Shape 2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xmlns="" val="32714112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Shape 2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7" name="Shape 2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xmlns="" val="3271411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Shape 2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7" name="Shape 2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xmlns="" val="32714112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Shape 2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7" name="Shape 2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xmlns="" val="3271411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923F103-BC34-4FE4-A40E-EDDEECFDA5D0}" type="datetimeFigureOut">
              <a:rPr lang="en-US" smtClean="0"/>
              <a:pPr/>
              <a:t>8/14/2017</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80685849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583DDF-CA54-461A-A486-592D2374C532}" type="datetimeFigureOut">
              <a:rPr lang="en-US" smtClean="0"/>
              <a:pPr/>
              <a:t>8/14/2017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xmlns="" val="292813813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583DDF-CA54-461A-A486-592D2374C532}" type="datetimeFigureOut">
              <a:rPr lang="en-US" smtClean="0"/>
              <a:pPr/>
              <a:t>8/14/2017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xmlns="" val="14057304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5"/>
        <p:cNvGrpSpPr/>
        <p:nvPr/>
      </p:nvGrpSpPr>
      <p:grpSpPr>
        <a:xfrm>
          <a:off x="0" y="0"/>
          <a:ext cx="0" cy="0"/>
          <a:chOff x="0" y="0"/>
          <a:chExt cx="0" cy="0"/>
        </a:xfrm>
      </p:grpSpPr>
      <p:sp>
        <p:nvSpPr>
          <p:cNvPr id="26" name="Shape 26"/>
          <p:cNvSpPr/>
          <p:nvPr/>
        </p:nvSpPr>
        <p:spPr>
          <a:xfrm>
            <a:off x="-100" y="6727600"/>
            <a:ext cx="12192000" cy="130400"/>
          </a:xfrm>
          <a:prstGeom prst="rect">
            <a:avLst/>
          </a:prstGeom>
          <a:solidFill>
            <a:schemeClr val="accent3"/>
          </a:solidFill>
          <a:ln>
            <a:noFill/>
          </a:ln>
        </p:spPr>
        <p:txBody>
          <a:bodyPr lIns="121900" tIns="121900" rIns="121900" bIns="121900" anchor="ctr" anchorCtr="0">
            <a:noAutofit/>
          </a:bodyPr>
          <a:lstStyle/>
          <a:p>
            <a:pPr lvl="0">
              <a:spcBef>
                <a:spcPts val="0"/>
              </a:spcBef>
              <a:buNone/>
            </a:pPr>
            <a:endParaRPr sz="2400"/>
          </a:p>
        </p:txBody>
      </p:sp>
      <p:sp>
        <p:nvSpPr>
          <p:cNvPr id="27" name="Shape 27"/>
          <p:cNvSpPr txBox="1">
            <a:spLocks noGrp="1"/>
          </p:cNvSpPr>
          <p:nvPr>
            <p:ph type="title"/>
          </p:nvPr>
        </p:nvSpPr>
        <p:spPr>
          <a:xfrm>
            <a:off x="415600" y="593367"/>
            <a:ext cx="11360800" cy="943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415600" y="1688433"/>
            <a:ext cx="11360800" cy="44036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9" name="Shape 29"/>
          <p:cNvSpPr txBox="1">
            <a:spLocks noGrp="1"/>
          </p:cNvSpPr>
          <p:nvPr>
            <p:ph type="sldNum" idx="12"/>
          </p:nvPr>
        </p:nvSpPr>
        <p:spPr>
          <a:xfrm>
            <a:off x="11296609" y="6217621"/>
            <a:ext cx="731600" cy="524800"/>
          </a:xfrm>
          <a:prstGeom prst="rect">
            <a:avLst/>
          </a:prstGeom>
        </p:spPr>
        <p:txBody>
          <a:bodyPr lIns="91425" tIns="91425" rIns="91425" bIns="91425" anchor="ctr" anchorCtr="0">
            <a:noAutofit/>
          </a:bodyPr>
          <a:lstStyle/>
          <a:p>
            <a:fld id="{00000000-1234-1234-1234-123412341234}" type="slidenum">
              <a:rPr lang="en" smtClean="0"/>
              <a:pPr/>
              <a:t>‹#›</a:t>
            </a:fld>
            <a:endParaRPr lang="en"/>
          </a:p>
        </p:txBody>
      </p:sp>
    </p:spTree>
    <p:extLst>
      <p:ext uri="{BB962C8B-B14F-4D97-AF65-F5344CB8AC3E}">
        <p14:creationId xmlns:p14="http://schemas.microsoft.com/office/powerpoint/2010/main" xmlns="" val="4355960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Main point">
    <p:bg>
      <p:bgPr>
        <a:solidFill>
          <a:schemeClr val="accent6"/>
        </a:solidFill>
        <a:effectLst/>
      </p:bgPr>
    </p:bg>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653667" y="701800"/>
            <a:ext cx="7484800" cy="5454400"/>
          </a:xfrm>
          <a:prstGeom prst="rect">
            <a:avLst/>
          </a:prstGeom>
        </p:spPr>
        <p:txBody>
          <a:bodyPr lIns="91425" tIns="91425" rIns="91425" bIns="91425" anchor="ctr" anchorCtr="0"/>
          <a:lstStyle>
            <a:lvl1pPr lvl="0">
              <a:spcBef>
                <a:spcPts val="0"/>
              </a:spcBef>
              <a:buClr>
                <a:schemeClr val="dk2"/>
              </a:buClr>
              <a:buSzPct val="100000"/>
              <a:defRPr sz="7200" b="0">
                <a:solidFill>
                  <a:schemeClr val="dk2"/>
                </a:solidFill>
              </a:defRPr>
            </a:lvl1pPr>
            <a:lvl2pPr lvl="1">
              <a:spcBef>
                <a:spcPts val="0"/>
              </a:spcBef>
              <a:buClr>
                <a:schemeClr val="dk2"/>
              </a:buClr>
              <a:buSzPct val="100000"/>
              <a:defRPr sz="7200" b="0">
                <a:solidFill>
                  <a:schemeClr val="dk2"/>
                </a:solidFill>
              </a:defRPr>
            </a:lvl2pPr>
            <a:lvl3pPr lvl="2">
              <a:spcBef>
                <a:spcPts val="0"/>
              </a:spcBef>
              <a:buClr>
                <a:schemeClr val="dk2"/>
              </a:buClr>
              <a:buSzPct val="100000"/>
              <a:defRPr sz="7200" b="0">
                <a:solidFill>
                  <a:schemeClr val="dk2"/>
                </a:solidFill>
              </a:defRPr>
            </a:lvl3pPr>
            <a:lvl4pPr lvl="3">
              <a:spcBef>
                <a:spcPts val="0"/>
              </a:spcBef>
              <a:buClr>
                <a:schemeClr val="dk2"/>
              </a:buClr>
              <a:buSzPct val="100000"/>
              <a:defRPr sz="7200" b="0">
                <a:solidFill>
                  <a:schemeClr val="dk2"/>
                </a:solidFill>
              </a:defRPr>
            </a:lvl4pPr>
            <a:lvl5pPr lvl="4">
              <a:spcBef>
                <a:spcPts val="0"/>
              </a:spcBef>
              <a:buClr>
                <a:schemeClr val="dk2"/>
              </a:buClr>
              <a:buSzPct val="100000"/>
              <a:defRPr sz="7200" b="0">
                <a:solidFill>
                  <a:schemeClr val="dk2"/>
                </a:solidFill>
              </a:defRPr>
            </a:lvl5pPr>
            <a:lvl6pPr lvl="5">
              <a:spcBef>
                <a:spcPts val="0"/>
              </a:spcBef>
              <a:buClr>
                <a:schemeClr val="dk2"/>
              </a:buClr>
              <a:buSzPct val="100000"/>
              <a:defRPr sz="7200" b="0">
                <a:solidFill>
                  <a:schemeClr val="dk2"/>
                </a:solidFill>
              </a:defRPr>
            </a:lvl6pPr>
            <a:lvl7pPr lvl="6">
              <a:spcBef>
                <a:spcPts val="0"/>
              </a:spcBef>
              <a:buClr>
                <a:schemeClr val="dk2"/>
              </a:buClr>
              <a:buSzPct val="100000"/>
              <a:defRPr sz="7200" b="0">
                <a:solidFill>
                  <a:schemeClr val="dk2"/>
                </a:solidFill>
              </a:defRPr>
            </a:lvl7pPr>
            <a:lvl8pPr lvl="7">
              <a:spcBef>
                <a:spcPts val="0"/>
              </a:spcBef>
              <a:buClr>
                <a:schemeClr val="dk2"/>
              </a:buClr>
              <a:buSzPct val="100000"/>
              <a:defRPr sz="7200" b="0">
                <a:solidFill>
                  <a:schemeClr val="dk2"/>
                </a:solidFill>
              </a:defRPr>
            </a:lvl8pPr>
            <a:lvl9pPr lvl="8">
              <a:spcBef>
                <a:spcPts val="0"/>
              </a:spcBef>
              <a:buClr>
                <a:schemeClr val="dk2"/>
              </a:buClr>
              <a:buSzPct val="100000"/>
              <a:defRPr sz="7200" b="0">
                <a:solidFill>
                  <a:schemeClr val="dk2"/>
                </a:solidFill>
              </a:defRPr>
            </a:lvl9pPr>
          </a:lstStyle>
          <a:p>
            <a:endParaRPr/>
          </a:p>
        </p:txBody>
      </p:sp>
      <p:sp>
        <p:nvSpPr>
          <p:cNvPr id="44" name="Shape 44"/>
          <p:cNvSpPr txBox="1">
            <a:spLocks noGrp="1"/>
          </p:cNvSpPr>
          <p:nvPr>
            <p:ph type="sldNum" idx="12"/>
          </p:nvPr>
        </p:nvSpPr>
        <p:spPr>
          <a:xfrm>
            <a:off x="11296609" y="6217621"/>
            <a:ext cx="731600" cy="524800"/>
          </a:xfrm>
          <a:prstGeom prst="rect">
            <a:avLst/>
          </a:prstGeom>
        </p:spPr>
        <p:txBody>
          <a:bodyPr lIns="91425" tIns="91425" rIns="91425" bIns="91425" anchor="ctr" anchorCtr="0">
            <a:noAutofit/>
          </a:bodyPr>
          <a:lstStyle/>
          <a:p>
            <a:fld id="{00000000-1234-1234-1234-123412341234}" type="slidenum">
              <a:rPr lang="en" smtClean="0"/>
              <a:pPr/>
              <a:t>‹#›</a:t>
            </a:fld>
            <a:endParaRPr lang="en"/>
          </a:p>
        </p:txBody>
      </p:sp>
    </p:spTree>
    <p:extLst>
      <p:ext uri="{BB962C8B-B14F-4D97-AF65-F5344CB8AC3E}">
        <p14:creationId xmlns:p14="http://schemas.microsoft.com/office/powerpoint/2010/main" xmlns="" val="4238274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583DDF-CA54-461A-A486-592D2374C532}" type="datetimeFigureOut">
              <a:rPr lang="en-US" smtClean="0"/>
              <a:pPr/>
              <a:t>8/14/2017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xmlns="" val="216645907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583DDF-CA54-461A-A486-592D2374C532}" type="datetimeFigureOut">
              <a:rPr lang="en-US" smtClean="0"/>
              <a:pPr/>
              <a:t>8/14/2017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2716489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A879FD0-C37A-4F50-8F3B-5FA0D9D0B42F}" type="datetimeFigureOut">
              <a:rPr lang="en-US" smtClean="0"/>
              <a:pPr/>
              <a:t>8/14/2017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06EF73-9DB8-4763-865F-2F88181A4732}" type="slidenum">
              <a:rPr lang="en-US" smtClean="0"/>
              <a:pPr/>
              <a:t>‹#›</a:t>
            </a:fld>
            <a:endParaRPr lang="en-US"/>
          </a:p>
        </p:txBody>
      </p:sp>
    </p:spTree>
    <p:extLst>
      <p:ext uri="{BB962C8B-B14F-4D97-AF65-F5344CB8AC3E}">
        <p14:creationId xmlns:p14="http://schemas.microsoft.com/office/powerpoint/2010/main" xmlns="" val="214326282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E583DDF-CA54-461A-A486-592D2374C532}" type="datetimeFigureOut">
              <a:rPr lang="en-US" smtClean="0"/>
              <a:pPr/>
              <a:t>8/14/2017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xmlns="" val="214961380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E583DDF-CA54-461A-A486-592D2374C532}" type="datetimeFigureOut">
              <a:rPr lang="en-US" smtClean="0"/>
              <a:pPr/>
              <a:t>8/14/2017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xmlns="" val="286520389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E583DDF-CA54-461A-A486-592D2374C532}" type="datetimeFigureOut">
              <a:rPr lang="en-US" smtClean="0"/>
              <a:pPr/>
              <a:t>8/14/2017</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xmlns="" val="301951770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E583DDF-CA54-461A-A486-592D2374C532}" type="datetimeFigureOut">
              <a:rPr lang="en-US" smtClean="0"/>
              <a:pPr/>
              <a:t>8/14/2017</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A8D9AD5-F248-4919-864A-CFD76CC027D6}" type="slidenum">
              <a:rPr lang="en-US" smtClean="0"/>
              <a:pPr/>
              <a:t>‹#›</a:t>
            </a:fld>
            <a:endParaRPr lang="en-US"/>
          </a:p>
        </p:txBody>
      </p:sp>
    </p:spTree>
    <p:extLst>
      <p:ext uri="{BB962C8B-B14F-4D97-AF65-F5344CB8AC3E}">
        <p14:creationId xmlns:p14="http://schemas.microsoft.com/office/powerpoint/2010/main" xmlns="" val="295787300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smtClean="0"/>
              <a:pPr/>
              <a:t>8/14/2017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xmlns="" val="276579430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E583DDF-CA54-461A-A486-592D2374C532}" type="datetimeFigureOut">
              <a:rPr lang="en-US" smtClean="0"/>
              <a:pPr/>
              <a:t>8/14/2017</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A8D9AD5-F248-4919-864A-CFD76CC027D6}"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368998899"/>
      </p:ext>
    </p:extLst>
  </p:cSld>
  <p:clrMap bg1="lt1" tx1="dk1" bg2="lt2" tx2="dk2" accent1="accent1" accent2="accent2" accent3="accent3" accent4="accent4" accent5="accent5" accent6="accent6" hlink="hlink" folHlink="folHlink"/>
  <p:sldLayoutIdLst>
    <p:sldLayoutId id="2147483941" r:id="rId1"/>
    <p:sldLayoutId id="2147483942" r:id="rId2"/>
    <p:sldLayoutId id="2147483943" r:id="rId3"/>
    <p:sldLayoutId id="2147483944" r:id="rId4"/>
    <p:sldLayoutId id="2147483945" r:id="rId5"/>
    <p:sldLayoutId id="2147483946" r:id="rId6"/>
    <p:sldLayoutId id="2147483947" r:id="rId7"/>
    <p:sldLayoutId id="2147483948" r:id="rId8"/>
    <p:sldLayoutId id="2147483949" r:id="rId9"/>
    <p:sldLayoutId id="2147483950" r:id="rId10"/>
    <p:sldLayoutId id="2147483951" r:id="rId11"/>
    <p:sldLayoutId id="2147483953" r:id="rId12"/>
    <p:sldLayoutId id="2147483955" r:id="rId13"/>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hyperlink" Target="mailto:wiboscoc@gmail.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wiboscoc@gmail.org"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3" Type="http://schemas.openxmlformats.org/officeDocument/2006/relationships/hyperlink" Target="https://www.hudexchange.info/resources/documents/Notice-CPD-17-01-Establishing-Additional-Requirements-or-a-Continuum-of-Care-Centralized-or-Coordinated-Assessment-System.pdf" TargetMode="External"/><Relationship Id="rId2" Type="http://schemas.openxmlformats.org/officeDocument/2006/relationships/notesSlide" Target="../notesSlides/notesSlide18.xml"/><Relationship Id="rId1" Type="http://schemas.openxmlformats.org/officeDocument/2006/relationships/slideLayout" Target="../slideLayouts/slideLayout12.xml"/><Relationship Id="rId5" Type="http://schemas.openxmlformats.org/officeDocument/2006/relationships/image" Target="../media/image1.png"/><Relationship Id="rId4" Type="http://schemas.openxmlformats.org/officeDocument/2006/relationships/hyperlink" Target="https://www.gpo.gov/fdsys/granule/CFR-2013-title24-vol3/CFR-2013-title24-vol3-sec578-7"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t>Balance of State CoC Coordinated Entry 2.0</a:t>
            </a:r>
            <a:endParaRPr lang="en-US" sz="6000" dirty="0"/>
          </a:p>
        </p:txBody>
      </p:sp>
      <p:sp>
        <p:nvSpPr>
          <p:cNvPr id="3" name="Subtitle 2"/>
          <p:cNvSpPr>
            <a:spLocks noGrp="1"/>
          </p:cNvSpPr>
          <p:nvPr>
            <p:ph type="subTitle" idx="1"/>
          </p:nvPr>
        </p:nvSpPr>
        <p:spPr>
          <a:xfrm>
            <a:off x="1100051" y="4455620"/>
            <a:ext cx="10058400" cy="1302449"/>
          </a:xfrm>
        </p:spPr>
        <p:txBody>
          <a:bodyPr>
            <a:normAutofit fontScale="62500" lnSpcReduction="20000"/>
          </a:bodyPr>
          <a:lstStyle/>
          <a:p>
            <a:r>
              <a:rPr lang="en-US" dirty="0" smtClean="0"/>
              <a:t>Carrie Poser, COC Director</a:t>
            </a:r>
          </a:p>
          <a:p>
            <a:r>
              <a:rPr lang="en-US" dirty="0" smtClean="0"/>
              <a:t>Jeanette Petts, Chair of Coordinated Entry Committee, Board VP</a:t>
            </a:r>
          </a:p>
          <a:p>
            <a:r>
              <a:rPr lang="en-US" dirty="0" smtClean="0"/>
              <a:t>Corin Tubridy, Co-Chair of Coordinated Entry Committee</a:t>
            </a:r>
          </a:p>
          <a:p>
            <a:r>
              <a:rPr lang="en-US" dirty="0" smtClean="0"/>
              <a:t>August 2017</a:t>
            </a:r>
            <a:endParaRPr lang="en-US" dirty="0"/>
          </a:p>
        </p:txBody>
      </p:sp>
    </p:spTree>
    <p:extLst>
      <p:ext uri="{BB962C8B-B14F-4D97-AF65-F5344CB8AC3E}">
        <p14:creationId xmlns:p14="http://schemas.microsoft.com/office/powerpoint/2010/main" xmlns="" val="325067004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The Coordinated Entry Process</a:t>
            </a:r>
            <a:endParaRPr lang="en-US" sz="4400" dirty="0"/>
          </a:p>
        </p:txBody>
      </p:sp>
      <p:sp>
        <p:nvSpPr>
          <p:cNvPr id="3" name="Content Placeholder 2"/>
          <p:cNvSpPr>
            <a:spLocks noGrp="1"/>
          </p:cNvSpPr>
          <p:nvPr>
            <p:ph idx="1"/>
          </p:nvPr>
        </p:nvSpPr>
        <p:spPr>
          <a:xfrm>
            <a:off x="1097280" y="2070846"/>
            <a:ext cx="10058400" cy="3798247"/>
          </a:xfrm>
        </p:spPr>
        <p:txBody>
          <a:bodyPr>
            <a:normAutofit/>
          </a:bodyPr>
          <a:lstStyle/>
          <a:p>
            <a:pPr>
              <a:buFont typeface="Courier New" pitchFamily="49" charset="0"/>
              <a:buChar char="o"/>
            </a:pPr>
            <a:r>
              <a:rPr lang="en-US" sz="2400" dirty="0" smtClean="0"/>
              <a:t>Scoring (p </a:t>
            </a:r>
            <a:r>
              <a:rPr lang="en-US" sz="2400" dirty="0" smtClean="0"/>
              <a:t>30)</a:t>
            </a:r>
            <a:endParaRPr lang="en-US" sz="2400" dirty="0" smtClean="0"/>
          </a:p>
          <a:p>
            <a:pPr lvl="1">
              <a:buFont typeface="Courier New" pitchFamily="49" charset="0"/>
              <a:buChar char="o"/>
            </a:pPr>
            <a:r>
              <a:rPr lang="en-US" dirty="0" smtClean="0"/>
              <a:t>Added additional information to reflect current process</a:t>
            </a:r>
          </a:p>
          <a:p>
            <a:pPr lvl="1">
              <a:buFont typeface="Courier New" pitchFamily="49" charset="0"/>
              <a:buChar char="o"/>
            </a:pPr>
            <a:r>
              <a:rPr lang="en-US" i="1" dirty="0" smtClean="0">
                <a:solidFill>
                  <a:schemeClr val="accent5"/>
                </a:solidFill>
              </a:rPr>
              <a:t>HUD Required</a:t>
            </a:r>
          </a:p>
          <a:p>
            <a:pPr>
              <a:buFont typeface="Courier New" pitchFamily="49" charset="0"/>
              <a:buChar char="o"/>
            </a:pPr>
            <a:r>
              <a:rPr lang="en-US" sz="2400" dirty="0" smtClean="0"/>
              <a:t>Referral (p </a:t>
            </a:r>
            <a:r>
              <a:rPr lang="en-US" sz="2400" dirty="0" smtClean="0"/>
              <a:t>30-31)</a:t>
            </a:r>
            <a:endParaRPr lang="en-US" sz="2400" dirty="0" smtClean="0"/>
          </a:p>
          <a:p>
            <a:pPr lvl="1">
              <a:buFont typeface="Courier New" pitchFamily="49" charset="0"/>
              <a:buChar char="o"/>
            </a:pPr>
            <a:r>
              <a:rPr lang="en-US" dirty="0" smtClean="0"/>
              <a:t>Added additional information to reflect current process</a:t>
            </a:r>
          </a:p>
          <a:p>
            <a:pPr>
              <a:buFont typeface="Courier New" pitchFamily="49" charset="0"/>
              <a:buChar char="o"/>
            </a:pPr>
            <a:r>
              <a:rPr lang="en-US" sz="2400" dirty="0" smtClean="0"/>
              <a:t>Follow-Up (p </a:t>
            </a:r>
            <a:r>
              <a:rPr lang="en-US" sz="2400" dirty="0" smtClean="0"/>
              <a:t>31-32</a:t>
            </a:r>
            <a:r>
              <a:rPr lang="en-US" sz="2400" dirty="0" smtClean="0"/>
              <a:t>)</a:t>
            </a:r>
            <a:endParaRPr lang="en-US" sz="2400" dirty="0" smtClean="0"/>
          </a:p>
          <a:p>
            <a:pPr marL="274320" lvl="2" indent="-91440">
              <a:spcBef>
                <a:spcPts val="1200"/>
              </a:spcBef>
              <a:spcAft>
                <a:spcPts val="200"/>
              </a:spcAft>
              <a:buSzPct val="100000"/>
              <a:buFont typeface="Courier New" pitchFamily="49" charset="0"/>
              <a:buChar char="o"/>
            </a:pPr>
            <a:r>
              <a:rPr lang="en-US" sz="1800" dirty="0" smtClean="0"/>
              <a:t>Added additional information to reflect current process</a:t>
            </a:r>
          </a:p>
          <a:p>
            <a:pPr>
              <a:buNone/>
            </a:pPr>
            <a:endParaRPr lang="en-US" dirty="0"/>
          </a:p>
        </p:txBody>
      </p:sp>
      <p:pic>
        <p:nvPicPr>
          <p:cNvPr id="4" name="Picture 3"/>
          <p:cNvPicPr/>
          <p:nvPr/>
        </p:nvPicPr>
        <p:blipFill>
          <a:blip r:embed="rId2" cstate="print">
            <a:extLst>
              <a:ext uri="{28A0092B-C50C-407E-A947-70E740481C1C}">
                <a14:useLocalDpi xmlns:a14="http://schemas.microsoft.com/office/drawing/2010/main" xmlns="" val="0"/>
              </a:ext>
            </a:extLst>
          </a:blip>
          <a:stretch>
            <a:fillRect/>
          </a:stretch>
        </p:blipFill>
        <p:spPr>
          <a:xfrm>
            <a:off x="10474990" y="337030"/>
            <a:ext cx="1240790" cy="914400"/>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The Coordinated Entry Process</a:t>
            </a:r>
            <a:endParaRPr lang="en-US" sz="4400" dirty="0"/>
          </a:p>
        </p:txBody>
      </p:sp>
      <p:sp>
        <p:nvSpPr>
          <p:cNvPr id="3" name="Content Placeholder 2"/>
          <p:cNvSpPr>
            <a:spLocks noGrp="1"/>
          </p:cNvSpPr>
          <p:nvPr>
            <p:ph idx="1"/>
          </p:nvPr>
        </p:nvSpPr>
        <p:spPr>
          <a:xfrm>
            <a:off x="1097280" y="2070846"/>
            <a:ext cx="10058400" cy="3798247"/>
          </a:xfrm>
        </p:spPr>
        <p:txBody>
          <a:bodyPr>
            <a:normAutofit/>
          </a:bodyPr>
          <a:lstStyle/>
          <a:p>
            <a:pPr>
              <a:buFont typeface="Courier New" pitchFamily="49" charset="0"/>
              <a:buChar char="o"/>
            </a:pPr>
            <a:r>
              <a:rPr lang="en-US" sz="2400" dirty="0" smtClean="0"/>
              <a:t>Prioritization (p </a:t>
            </a:r>
            <a:r>
              <a:rPr lang="en-US" sz="2400" dirty="0" smtClean="0"/>
              <a:t>32</a:t>
            </a:r>
            <a:r>
              <a:rPr lang="en-US" sz="2400" dirty="0" smtClean="0"/>
              <a:t>)</a:t>
            </a:r>
            <a:endParaRPr lang="en-US" sz="2400" dirty="0" smtClean="0"/>
          </a:p>
          <a:p>
            <a:pPr lvl="1">
              <a:buFont typeface="Courier New" pitchFamily="49" charset="0"/>
              <a:buChar char="o"/>
            </a:pPr>
            <a:r>
              <a:rPr lang="en-US" dirty="0" smtClean="0"/>
              <a:t>Added additional information to reflect current process</a:t>
            </a:r>
          </a:p>
          <a:p>
            <a:pPr lvl="1">
              <a:buFont typeface="Courier New" pitchFamily="49" charset="0"/>
              <a:buChar char="o"/>
            </a:pPr>
            <a:r>
              <a:rPr lang="en-US" i="1" dirty="0" smtClean="0">
                <a:solidFill>
                  <a:schemeClr val="accent5"/>
                </a:solidFill>
              </a:rPr>
              <a:t>HUD Required</a:t>
            </a:r>
          </a:p>
          <a:p>
            <a:pPr>
              <a:buFont typeface="Courier New" pitchFamily="49" charset="0"/>
              <a:buChar char="o"/>
            </a:pPr>
            <a:r>
              <a:rPr lang="en-US" sz="2400" dirty="0" smtClean="0"/>
              <a:t>Determining Eligibility (p </a:t>
            </a:r>
            <a:r>
              <a:rPr lang="en-US" sz="2400" dirty="0" smtClean="0"/>
              <a:t>33</a:t>
            </a:r>
            <a:r>
              <a:rPr lang="en-US" sz="2400" dirty="0" smtClean="0"/>
              <a:t>-34)</a:t>
            </a:r>
            <a:endParaRPr lang="en-US" sz="2400" dirty="0" smtClean="0"/>
          </a:p>
          <a:p>
            <a:pPr lvl="1">
              <a:buFont typeface="Courier New" pitchFamily="49" charset="0"/>
              <a:buChar char="o"/>
            </a:pPr>
            <a:r>
              <a:rPr lang="en-US" dirty="0" smtClean="0"/>
              <a:t>Added additional information to reflect current process</a:t>
            </a:r>
          </a:p>
          <a:p>
            <a:pPr lvl="1">
              <a:buFont typeface="Courier New" pitchFamily="49" charset="0"/>
              <a:buChar char="o"/>
            </a:pPr>
            <a:r>
              <a:rPr lang="en-US" i="1" dirty="0" smtClean="0">
                <a:solidFill>
                  <a:schemeClr val="accent5"/>
                </a:solidFill>
              </a:rPr>
              <a:t>HUD Required</a:t>
            </a:r>
          </a:p>
          <a:p>
            <a:pPr>
              <a:buFont typeface="Courier New" pitchFamily="49" charset="0"/>
              <a:buChar char="o"/>
            </a:pPr>
            <a:r>
              <a:rPr lang="en-US" sz="2400" dirty="0" smtClean="0"/>
              <a:t>Project Enrollment (p </a:t>
            </a:r>
            <a:r>
              <a:rPr lang="en-US" sz="2400" dirty="0" smtClean="0"/>
              <a:t>34-35</a:t>
            </a:r>
            <a:r>
              <a:rPr lang="en-US" sz="2400" dirty="0" smtClean="0"/>
              <a:t>)</a:t>
            </a:r>
            <a:endParaRPr lang="en-US" sz="2400" dirty="0" smtClean="0"/>
          </a:p>
          <a:p>
            <a:pPr lvl="1">
              <a:buFont typeface="Courier New" pitchFamily="49" charset="0"/>
              <a:buChar char="o"/>
            </a:pPr>
            <a:r>
              <a:rPr lang="en-US" dirty="0" smtClean="0"/>
              <a:t>No Changes</a:t>
            </a:r>
          </a:p>
          <a:p>
            <a:pPr>
              <a:buNone/>
            </a:pPr>
            <a:endParaRPr lang="en-US" dirty="0"/>
          </a:p>
        </p:txBody>
      </p:sp>
      <p:pic>
        <p:nvPicPr>
          <p:cNvPr id="4" name="Picture 3"/>
          <p:cNvPicPr/>
          <p:nvPr/>
        </p:nvPicPr>
        <p:blipFill>
          <a:blip r:embed="rId2" cstate="print">
            <a:extLst>
              <a:ext uri="{28A0092B-C50C-407E-A947-70E740481C1C}">
                <a14:useLocalDpi xmlns:a14="http://schemas.microsoft.com/office/drawing/2010/main" xmlns="" val="0"/>
              </a:ext>
            </a:extLst>
          </a:blip>
          <a:stretch>
            <a:fillRect/>
          </a:stretch>
        </p:blipFill>
        <p:spPr>
          <a:xfrm>
            <a:off x="10474990" y="337030"/>
            <a:ext cx="1240790" cy="914400"/>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The Coordinated Entry Process</a:t>
            </a:r>
            <a:endParaRPr lang="en-US" sz="4400" dirty="0"/>
          </a:p>
        </p:txBody>
      </p:sp>
      <p:sp>
        <p:nvSpPr>
          <p:cNvPr id="3" name="Content Placeholder 2"/>
          <p:cNvSpPr>
            <a:spLocks noGrp="1"/>
          </p:cNvSpPr>
          <p:nvPr>
            <p:ph idx="1"/>
          </p:nvPr>
        </p:nvSpPr>
        <p:spPr>
          <a:xfrm>
            <a:off x="1097280" y="2070846"/>
            <a:ext cx="10058400" cy="3798247"/>
          </a:xfrm>
        </p:spPr>
        <p:txBody>
          <a:bodyPr>
            <a:normAutofit/>
          </a:bodyPr>
          <a:lstStyle/>
          <a:p>
            <a:pPr>
              <a:buFont typeface="Courier New" pitchFamily="49" charset="0"/>
              <a:buChar char="o"/>
            </a:pPr>
            <a:r>
              <a:rPr lang="en-US" sz="2400" dirty="0" smtClean="0"/>
              <a:t>Homeless Prevention Services (p </a:t>
            </a:r>
            <a:r>
              <a:rPr lang="en-US" sz="2400" dirty="0" smtClean="0"/>
              <a:t>35</a:t>
            </a:r>
            <a:r>
              <a:rPr lang="en-US" sz="2400" dirty="0" smtClean="0"/>
              <a:t>-39)</a:t>
            </a:r>
            <a:endParaRPr lang="en-US" sz="2400" dirty="0" smtClean="0"/>
          </a:p>
          <a:p>
            <a:pPr lvl="1">
              <a:buFont typeface="Courier New" pitchFamily="49" charset="0"/>
              <a:buChar char="o"/>
            </a:pPr>
            <a:r>
              <a:rPr lang="en-US" dirty="0" smtClean="0"/>
              <a:t>Developed Coordinated Entry process for Prevention Services</a:t>
            </a:r>
          </a:p>
          <a:p>
            <a:pPr lvl="1">
              <a:buFont typeface="Courier New" pitchFamily="49" charset="0"/>
              <a:buChar char="o"/>
            </a:pPr>
            <a:r>
              <a:rPr lang="en-US" i="1" dirty="0" smtClean="0">
                <a:solidFill>
                  <a:schemeClr val="accent5"/>
                </a:solidFill>
              </a:rPr>
              <a:t>HUD Required</a:t>
            </a:r>
          </a:p>
        </p:txBody>
      </p:sp>
      <p:pic>
        <p:nvPicPr>
          <p:cNvPr id="4" name="Picture 3"/>
          <p:cNvPicPr/>
          <p:nvPr/>
        </p:nvPicPr>
        <p:blipFill>
          <a:blip r:embed="rId2" cstate="print">
            <a:extLst>
              <a:ext uri="{28A0092B-C50C-407E-A947-70E740481C1C}">
                <a14:useLocalDpi xmlns:a14="http://schemas.microsoft.com/office/drawing/2010/main" xmlns="" val="0"/>
              </a:ext>
            </a:extLst>
          </a:blip>
          <a:stretch>
            <a:fillRect/>
          </a:stretch>
        </p:blipFill>
        <p:spPr>
          <a:xfrm>
            <a:off x="10474990" y="337030"/>
            <a:ext cx="1240790" cy="914400"/>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Training</a:t>
            </a:r>
            <a:endParaRPr lang="en-US" sz="4400" dirty="0"/>
          </a:p>
        </p:txBody>
      </p:sp>
      <p:sp>
        <p:nvSpPr>
          <p:cNvPr id="3" name="Content Placeholder 2"/>
          <p:cNvSpPr>
            <a:spLocks noGrp="1"/>
          </p:cNvSpPr>
          <p:nvPr>
            <p:ph idx="1"/>
          </p:nvPr>
        </p:nvSpPr>
        <p:spPr>
          <a:xfrm>
            <a:off x="1097280" y="2070846"/>
            <a:ext cx="10058400" cy="3798247"/>
          </a:xfrm>
        </p:spPr>
        <p:txBody>
          <a:bodyPr>
            <a:normAutofit/>
          </a:bodyPr>
          <a:lstStyle/>
          <a:p>
            <a:pPr>
              <a:buFont typeface="Courier New" pitchFamily="49" charset="0"/>
              <a:buChar char="o"/>
            </a:pPr>
            <a:r>
              <a:rPr lang="en-US" sz="2400" dirty="0" smtClean="0"/>
              <a:t>Initial Training (p </a:t>
            </a:r>
            <a:r>
              <a:rPr lang="en-US" sz="2400" dirty="0" smtClean="0"/>
              <a:t>40</a:t>
            </a:r>
            <a:r>
              <a:rPr lang="en-US" sz="2400" dirty="0" smtClean="0"/>
              <a:t>)</a:t>
            </a:r>
            <a:endParaRPr lang="en-US" sz="2400" dirty="0" smtClean="0"/>
          </a:p>
          <a:p>
            <a:pPr lvl="1">
              <a:buFont typeface="Courier New" pitchFamily="49" charset="0"/>
              <a:buChar char="o"/>
            </a:pPr>
            <a:r>
              <a:rPr lang="en-US" dirty="0" smtClean="0"/>
              <a:t>Added information to reflect current process</a:t>
            </a:r>
          </a:p>
          <a:p>
            <a:pPr lvl="1">
              <a:buFont typeface="Courier New" pitchFamily="49" charset="0"/>
              <a:buChar char="o"/>
            </a:pPr>
            <a:r>
              <a:rPr lang="en-US" i="1" dirty="0" smtClean="0">
                <a:solidFill>
                  <a:schemeClr val="accent5"/>
                </a:solidFill>
              </a:rPr>
              <a:t>HUD Required</a:t>
            </a:r>
            <a:endParaRPr lang="en-US" sz="2400" i="1" dirty="0" smtClean="0">
              <a:solidFill>
                <a:schemeClr val="accent5"/>
              </a:solidFill>
            </a:endParaRPr>
          </a:p>
          <a:p>
            <a:pPr>
              <a:buFont typeface="Courier New" pitchFamily="49" charset="0"/>
              <a:buChar char="o"/>
            </a:pPr>
            <a:r>
              <a:rPr lang="en-US" sz="2400" dirty="0" smtClean="0"/>
              <a:t>On-Going Training (p </a:t>
            </a:r>
            <a:r>
              <a:rPr lang="en-US" sz="2400" dirty="0" smtClean="0"/>
              <a:t>41</a:t>
            </a:r>
            <a:r>
              <a:rPr lang="en-US" sz="2400" dirty="0" smtClean="0"/>
              <a:t>)</a:t>
            </a:r>
            <a:endParaRPr lang="en-US" sz="2400" dirty="0" smtClean="0"/>
          </a:p>
          <a:p>
            <a:pPr marL="274320" lvl="2" indent="-91440">
              <a:spcBef>
                <a:spcPts val="1200"/>
              </a:spcBef>
              <a:spcAft>
                <a:spcPts val="200"/>
              </a:spcAft>
              <a:buSzPct val="100000"/>
              <a:buFont typeface="Courier New" pitchFamily="49" charset="0"/>
              <a:buChar char="o"/>
            </a:pPr>
            <a:r>
              <a:rPr lang="en-US" sz="1800" dirty="0" smtClean="0"/>
              <a:t>Added information to reflect current process</a:t>
            </a:r>
          </a:p>
          <a:p>
            <a:pPr marL="274320" lvl="2" indent="-91440">
              <a:spcBef>
                <a:spcPts val="1200"/>
              </a:spcBef>
              <a:spcAft>
                <a:spcPts val="200"/>
              </a:spcAft>
              <a:buSzPct val="100000"/>
              <a:buFont typeface="Courier New" pitchFamily="49" charset="0"/>
              <a:buChar char="o"/>
            </a:pPr>
            <a:r>
              <a:rPr lang="en-US" sz="1800" i="1" dirty="0" smtClean="0">
                <a:solidFill>
                  <a:schemeClr val="accent5"/>
                </a:solidFill>
              </a:rPr>
              <a:t>HUD Required</a:t>
            </a:r>
          </a:p>
          <a:p>
            <a:pPr>
              <a:buFont typeface="Courier New" pitchFamily="49" charset="0"/>
              <a:buChar char="o"/>
            </a:pPr>
            <a:r>
              <a:rPr lang="en-US" sz="2400" dirty="0" smtClean="0"/>
              <a:t>HMIS-Specific Training (p </a:t>
            </a:r>
            <a:r>
              <a:rPr lang="en-US" sz="2400" dirty="0" smtClean="0"/>
              <a:t>41</a:t>
            </a:r>
            <a:r>
              <a:rPr lang="en-US" sz="2400" dirty="0" smtClean="0"/>
              <a:t>)</a:t>
            </a:r>
            <a:endParaRPr lang="en-US" sz="2400" dirty="0" smtClean="0"/>
          </a:p>
          <a:p>
            <a:pPr lvl="1">
              <a:buFont typeface="Courier New" pitchFamily="49" charset="0"/>
              <a:buChar char="o"/>
            </a:pPr>
            <a:r>
              <a:rPr lang="en-US" dirty="0" smtClean="0"/>
              <a:t>Added information to reflect current process</a:t>
            </a:r>
          </a:p>
        </p:txBody>
      </p:sp>
      <p:pic>
        <p:nvPicPr>
          <p:cNvPr id="4" name="Picture 3"/>
          <p:cNvPicPr/>
          <p:nvPr/>
        </p:nvPicPr>
        <p:blipFill>
          <a:blip r:embed="rId2" cstate="print">
            <a:extLst>
              <a:ext uri="{28A0092B-C50C-407E-A947-70E740481C1C}">
                <a14:useLocalDpi xmlns:a14="http://schemas.microsoft.com/office/drawing/2010/main" xmlns="" val="0"/>
              </a:ext>
            </a:extLst>
          </a:blip>
          <a:stretch>
            <a:fillRect/>
          </a:stretch>
        </p:blipFill>
        <p:spPr>
          <a:xfrm>
            <a:off x="10474990" y="337030"/>
            <a:ext cx="1240790" cy="914400"/>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Evaluation</a:t>
            </a:r>
            <a:endParaRPr lang="en-US" sz="4400" dirty="0"/>
          </a:p>
        </p:txBody>
      </p:sp>
      <p:sp>
        <p:nvSpPr>
          <p:cNvPr id="3" name="Content Placeholder 2"/>
          <p:cNvSpPr>
            <a:spLocks noGrp="1"/>
          </p:cNvSpPr>
          <p:nvPr>
            <p:ph idx="1"/>
          </p:nvPr>
        </p:nvSpPr>
        <p:spPr>
          <a:xfrm>
            <a:off x="1097280" y="2070846"/>
            <a:ext cx="10058400" cy="3798247"/>
          </a:xfrm>
        </p:spPr>
        <p:txBody>
          <a:bodyPr>
            <a:normAutofit/>
          </a:bodyPr>
          <a:lstStyle/>
          <a:p>
            <a:pPr>
              <a:buFont typeface="Courier New" pitchFamily="49" charset="0"/>
              <a:buChar char="o"/>
            </a:pPr>
            <a:r>
              <a:rPr lang="en-US" sz="2400" dirty="0" smtClean="0"/>
              <a:t>HMIS Component (p </a:t>
            </a:r>
            <a:r>
              <a:rPr lang="en-US" sz="2400" dirty="0" smtClean="0"/>
              <a:t>42</a:t>
            </a:r>
            <a:r>
              <a:rPr lang="en-US" sz="2400" dirty="0" smtClean="0"/>
              <a:t>-44)</a:t>
            </a:r>
            <a:endParaRPr lang="en-US" sz="2400" dirty="0" smtClean="0"/>
          </a:p>
          <a:p>
            <a:pPr lvl="1">
              <a:buFont typeface="Courier New" pitchFamily="49" charset="0"/>
              <a:buChar char="o"/>
            </a:pPr>
            <a:r>
              <a:rPr lang="en-US" dirty="0" smtClean="0"/>
              <a:t>Added information to reflect current process</a:t>
            </a:r>
          </a:p>
          <a:p>
            <a:pPr lvl="1">
              <a:buFont typeface="Courier New" pitchFamily="49" charset="0"/>
              <a:buChar char="o"/>
            </a:pPr>
            <a:r>
              <a:rPr lang="en-US" i="1" dirty="0" smtClean="0">
                <a:solidFill>
                  <a:schemeClr val="accent5"/>
                </a:solidFill>
              </a:rPr>
              <a:t>HUD Required</a:t>
            </a:r>
            <a:endParaRPr lang="en-US" sz="2400" i="1" dirty="0" smtClean="0">
              <a:solidFill>
                <a:schemeClr val="accent5"/>
              </a:solidFill>
            </a:endParaRPr>
          </a:p>
          <a:p>
            <a:pPr>
              <a:buFont typeface="Courier New" pitchFamily="49" charset="0"/>
              <a:buChar char="o"/>
            </a:pPr>
            <a:r>
              <a:rPr lang="en-US" sz="2400" dirty="0" smtClean="0"/>
              <a:t>Stakeholder Information (p </a:t>
            </a:r>
            <a:r>
              <a:rPr lang="en-US" sz="2400" dirty="0" smtClean="0"/>
              <a:t>44</a:t>
            </a:r>
            <a:r>
              <a:rPr lang="en-US" sz="2400" dirty="0" smtClean="0"/>
              <a:t>)</a:t>
            </a:r>
            <a:endParaRPr lang="en-US" sz="2400" dirty="0" smtClean="0"/>
          </a:p>
          <a:p>
            <a:pPr marL="274320" lvl="2" indent="-91440">
              <a:spcBef>
                <a:spcPts val="1200"/>
              </a:spcBef>
              <a:spcAft>
                <a:spcPts val="200"/>
              </a:spcAft>
              <a:buSzPct val="100000"/>
              <a:buFont typeface="Courier New" pitchFamily="49" charset="0"/>
              <a:buChar char="o"/>
            </a:pPr>
            <a:r>
              <a:rPr lang="en-US" sz="1800" dirty="0" smtClean="0"/>
              <a:t>Added additional information</a:t>
            </a:r>
          </a:p>
          <a:p>
            <a:pPr marL="274320" lvl="2" indent="-91440">
              <a:spcBef>
                <a:spcPts val="1200"/>
              </a:spcBef>
              <a:spcAft>
                <a:spcPts val="200"/>
              </a:spcAft>
              <a:buSzPct val="100000"/>
              <a:buFont typeface="Courier New" pitchFamily="49" charset="0"/>
              <a:buChar char="o"/>
            </a:pPr>
            <a:r>
              <a:rPr lang="en-US" sz="1800" i="1" dirty="0" smtClean="0">
                <a:solidFill>
                  <a:schemeClr val="accent5"/>
                </a:solidFill>
              </a:rPr>
              <a:t>HUD Required</a:t>
            </a:r>
          </a:p>
          <a:p>
            <a:pPr>
              <a:buFont typeface="Courier New" pitchFamily="49" charset="0"/>
              <a:buChar char="o"/>
            </a:pPr>
            <a:r>
              <a:rPr lang="en-US" sz="2400" dirty="0" smtClean="0"/>
              <a:t>Ongoing Planning (p </a:t>
            </a:r>
            <a:r>
              <a:rPr lang="en-US" sz="2400" dirty="0" smtClean="0"/>
              <a:t>44</a:t>
            </a:r>
            <a:r>
              <a:rPr lang="en-US" sz="2400" dirty="0" smtClean="0"/>
              <a:t>)</a:t>
            </a:r>
            <a:endParaRPr lang="en-US" sz="2400" dirty="0" smtClean="0"/>
          </a:p>
          <a:p>
            <a:pPr lvl="1">
              <a:buFont typeface="Courier New" pitchFamily="49" charset="0"/>
              <a:buChar char="o"/>
            </a:pPr>
            <a:r>
              <a:rPr lang="en-US" dirty="0" smtClean="0"/>
              <a:t>No change</a:t>
            </a:r>
          </a:p>
          <a:p>
            <a:pPr lvl="1">
              <a:buFont typeface="Courier New" pitchFamily="49" charset="0"/>
              <a:buChar char="o"/>
            </a:pPr>
            <a:r>
              <a:rPr lang="en-US" i="1" dirty="0" smtClean="0">
                <a:solidFill>
                  <a:schemeClr val="accent5"/>
                </a:solidFill>
              </a:rPr>
              <a:t>HUD Required</a:t>
            </a:r>
          </a:p>
        </p:txBody>
      </p:sp>
      <p:pic>
        <p:nvPicPr>
          <p:cNvPr id="4" name="Picture 3"/>
          <p:cNvPicPr/>
          <p:nvPr/>
        </p:nvPicPr>
        <p:blipFill>
          <a:blip r:embed="rId2" cstate="print">
            <a:extLst>
              <a:ext uri="{28A0092B-C50C-407E-A947-70E740481C1C}">
                <a14:useLocalDpi xmlns:a14="http://schemas.microsoft.com/office/drawing/2010/main" xmlns="" val="0"/>
              </a:ext>
            </a:extLst>
          </a:blip>
          <a:stretch>
            <a:fillRect/>
          </a:stretch>
        </p:blipFill>
        <p:spPr>
          <a:xfrm>
            <a:off x="10474990" y="337030"/>
            <a:ext cx="1240790" cy="914400"/>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Appendices</a:t>
            </a:r>
            <a:endParaRPr lang="en-US" sz="4400" dirty="0"/>
          </a:p>
        </p:txBody>
      </p:sp>
      <p:sp>
        <p:nvSpPr>
          <p:cNvPr id="3" name="Content Placeholder 2"/>
          <p:cNvSpPr>
            <a:spLocks noGrp="1"/>
          </p:cNvSpPr>
          <p:nvPr>
            <p:ph idx="1"/>
          </p:nvPr>
        </p:nvSpPr>
        <p:spPr>
          <a:xfrm>
            <a:off x="1097280" y="2070846"/>
            <a:ext cx="10058400" cy="3798247"/>
          </a:xfrm>
        </p:spPr>
        <p:txBody>
          <a:bodyPr>
            <a:normAutofit/>
          </a:bodyPr>
          <a:lstStyle/>
          <a:p>
            <a:r>
              <a:rPr lang="en-US" sz="2400" dirty="0" smtClean="0"/>
              <a:t>A change to the Appendices may be approved by the majority of the WI BOSCOC Board and does not necessitate a full review or approval of the Coordinated Entry System Policies and Procedures. The Appendices will otherwise be updated annually.</a:t>
            </a:r>
            <a:endParaRPr lang="en-US" sz="2400" dirty="0"/>
          </a:p>
        </p:txBody>
      </p:sp>
      <p:pic>
        <p:nvPicPr>
          <p:cNvPr id="4" name="Picture 3"/>
          <p:cNvPicPr/>
          <p:nvPr/>
        </p:nvPicPr>
        <p:blipFill>
          <a:blip r:embed="rId2" cstate="print">
            <a:extLst>
              <a:ext uri="{28A0092B-C50C-407E-A947-70E740481C1C}">
                <a14:useLocalDpi xmlns:a14="http://schemas.microsoft.com/office/drawing/2010/main" xmlns="" val="0"/>
              </a:ext>
            </a:extLst>
          </a:blip>
          <a:stretch>
            <a:fillRect/>
          </a:stretch>
        </p:blipFill>
        <p:spPr>
          <a:xfrm>
            <a:off x="10474990" y="337030"/>
            <a:ext cx="1240790" cy="914400"/>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1161324" y="513468"/>
            <a:ext cx="9429736" cy="943200"/>
          </a:xfrm>
          <a:prstGeom prst="rect">
            <a:avLst/>
          </a:prstGeom>
        </p:spPr>
        <p:txBody>
          <a:bodyPr vert="horz" lIns="121900" tIns="121900" rIns="121900" bIns="121900" rtlCol="0" anchor="t" anchorCtr="0">
            <a:noAutofit/>
          </a:bodyPr>
          <a:lstStyle/>
          <a:p>
            <a:r>
              <a:rPr lang="en" b="1" dirty="0" smtClean="0"/>
              <a:t>Homeless Prevention Services</a:t>
            </a:r>
            <a:endParaRPr lang="en" dirty="0"/>
          </a:p>
        </p:txBody>
      </p:sp>
      <p:sp>
        <p:nvSpPr>
          <p:cNvPr id="280" name="Shape 280"/>
          <p:cNvSpPr txBox="1">
            <a:spLocks noGrp="1"/>
          </p:cNvSpPr>
          <p:nvPr>
            <p:ph type="body" idx="1"/>
          </p:nvPr>
        </p:nvSpPr>
        <p:spPr>
          <a:xfrm>
            <a:off x="415600" y="2057400"/>
            <a:ext cx="11360800" cy="4034632"/>
          </a:xfrm>
          <a:prstGeom prst="rect">
            <a:avLst/>
          </a:prstGeom>
        </p:spPr>
        <p:txBody>
          <a:bodyPr vert="horz" lIns="121900" tIns="121900" rIns="121900" bIns="121900" rtlCol="0" anchor="t" anchorCtr="0">
            <a:noAutofit/>
          </a:bodyPr>
          <a:lstStyle/>
          <a:p>
            <a:pPr marL="274320" indent="0">
              <a:spcAft>
                <a:spcPts val="0"/>
              </a:spcAft>
              <a:buNone/>
            </a:pPr>
            <a:r>
              <a:rPr lang="en" sz="2400" dirty="0" smtClean="0"/>
              <a:t>Participant Consent and Pre-Screen</a:t>
            </a:r>
          </a:p>
          <a:p>
            <a:pPr marL="274320" indent="0">
              <a:spcAft>
                <a:spcPts val="0"/>
              </a:spcAft>
              <a:buNone/>
            </a:pPr>
            <a:r>
              <a:rPr lang="en" sz="1800" dirty="0" smtClean="0"/>
              <a:t>Same process as the rest of Coordinated Entry</a:t>
            </a:r>
          </a:p>
          <a:p>
            <a:pPr marL="274320" indent="0">
              <a:spcAft>
                <a:spcPts val="0"/>
              </a:spcAft>
              <a:buNone/>
            </a:pPr>
            <a:r>
              <a:rPr lang="en" sz="2400" dirty="0" smtClean="0"/>
              <a:t>Assessment</a:t>
            </a:r>
          </a:p>
          <a:p>
            <a:pPr marL="274320" indent="0">
              <a:spcAft>
                <a:spcPts val="0"/>
              </a:spcAft>
              <a:buNone/>
            </a:pPr>
            <a:r>
              <a:rPr lang="en" sz="1800" dirty="0" smtClean="0"/>
              <a:t>Persons at Imminent Risk of Homelessness are 1 of 5 designated subpopulations that can have a customized assessment process and tools</a:t>
            </a:r>
          </a:p>
          <a:p>
            <a:pPr marL="274320" indent="0">
              <a:spcAft>
                <a:spcPts val="0"/>
              </a:spcAft>
              <a:buNone/>
            </a:pPr>
            <a:r>
              <a:rPr lang="en" sz="1800" dirty="0" smtClean="0"/>
              <a:t>Developed in collaboration with ICA</a:t>
            </a:r>
          </a:p>
          <a:p>
            <a:pPr marL="274320" indent="0">
              <a:spcAft>
                <a:spcPts val="0"/>
              </a:spcAft>
              <a:buNone/>
            </a:pPr>
            <a:r>
              <a:rPr lang="en" sz="2400" dirty="0" smtClean="0"/>
              <a:t>Scoring</a:t>
            </a:r>
          </a:p>
          <a:p>
            <a:pPr marL="274320" indent="0">
              <a:spcAft>
                <a:spcPts val="0"/>
              </a:spcAft>
              <a:buNone/>
            </a:pPr>
            <a:r>
              <a:rPr lang="en" sz="1800" dirty="0" smtClean="0"/>
              <a:t>Completed in HMIS and automatically scored</a:t>
            </a:r>
          </a:p>
          <a:p>
            <a:pPr marL="274320" indent="0">
              <a:spcAft>
                <a:spcPts val="0"/>
              </a:spcAft>
              <a:buNone/>
            </a:pPr>
            <a:r>
              <a:rPr lang="en" sz="2400" dirty="0" smtClean="0"/>
              <a:t>Referral</a:t>
            </a:r>
          </a:p>
          <a:p>
            <a:pPr marL="274320" indent="0">
              <a:spcAft>
                <a:spcPts val="0"/>
              </a:spcAft>
              <a:buNone/>
            </a:pPr>
            <a:r>
              <a:rPr lang="en" sz="1800" dirty="0" smtClean="0"/>
              <a:t>Completed in HMIS</a:t>
            </a:r>
          </a:p>
          <a:p>
            <a:pPr marL="274320" indent="0">
              <a:spcAft>
                <a:spcPts val="0"/>
              </a:spcAft>
              <a:buNone/>
            </a:pPr>
            <a:r>
              <a:rPr lang="en" sz="1800" dirty="0" smtClean="0"/>
              <a:t>Referred to the LCES Prevention Provider</a:t>
            </a:r>
          </a:p>
          <a:p>
            <a:pPr marL="274320" indent="0">
              <a:spcAft>
                <a:spcPts val="0"/>
              </a:spcAft>
              <a:buNone/>
            </a:pPr>
            <a:r>
              <a:rPr lang="en" sz="2400" dirty="0" smtClean="0"/>
              <a:t>Follow-Up</a:t>
            </a:r>
          </a:p>
          <a:p>
            <a:pPr marL="274320" indent="0">
              <a:spcAft>
                <a:spcPts val="0"/>
              </a:spcAft>
              <a:buNone/>
            </a:pPr>
            <a:r>
              <a:rPr lang="en" sz="1800" dirty="0" smtClean="0"/>
              <a:t>Same process as the rest of Coordinated Entry</a:t>
            </a:r>
          </a:p>
        </p:txBody>
      </p:sp>
      <p:pic>
        <p:nvPicPr>
          <p:cNvPr id="4" name="Picture 3"/>
          <p:cNvPicPr/>
          <p:nvPr/>
        </p:nvPicPr>
        <p:blipFill>
          <a:blip r:embed="rId3" cstate="print">
            <a:extLst>
              <a:ext uri="{28A0092B-C50C-407E-A947-70E740481C1C}">
                <a14:useLocalDpi xmlns:a14="http://schemas.microsoft.com/office/drawing/2010/main" xmlns=""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xmlns="" val="19703066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1161324" y="513468"/>
            <a:ext cx="9429736" cy="943200"/>
          </a:xfrm>
          <a:prstGeom prst="rect">
            <a:avLst/>
          </a:prstGeom>
        </p:spPr>
        <p:txBody>
          <a:bodyPr vert="horz" lIns="121900" tIns="121900" rIns="121900" bIns="121900" rtlCol="0" anchor="t" anchorCtr="0">
            <a:noAutofit/>
          </a:bodyPr>
          <a:lstStyle/>
          <a:p>
            <a:r>
              <a:rPr lang="en" b="1" dirty="0" smtClean="0"/>
              <a:t>Homeless Prevention Services</a:t>
            </a:r>
            <a:endParaRPr lang="en" dirty="0"/>
          </a:p>
        </p:txBody>
      </p:sp>
      <p:sp>
        <p:nvSpPr>
          <p:cNvPr id="280" name="Shape 280"/>
          <p:cNvSpPr txBox="1">
            <a:spLocks noGrp="1"/>
          </p:cNvSpPr>
          <p:nvPr>
            <p:ph type="body" idx="1"/>
          </p:nvPr>
        </p:nvSpPr>
        <p:spPr>
          <a:xfrm>
            <a:off x="415600" y="2057400"/>
            <a:ext cx="11360800" cy="4034632"/>
          </a:xfrm>
          <a:prstGeom prst="rect">
            <a:avLst/>
          </a:prstGeom>
        </p:spPr>
        <p:txBody>
          <a:bodyPr vert="horz" lIns="121900" tIns="121900" rIns="121900" bIns="121900" rtlCol="0" anchor="t" anchorCtr="0">
            <a:noAutofit/>
          </a:bodyPr>
          <a:lstStyle/>
          <a:p>
            <a:pPr marL="274320" indent="0">
              <a:spcAft>
                <a:spcPts val="1200"/>
              </a:spcAft>
              <a:buNone/>
            </a:pPr>
            <a:r>
              <a:rPr lang="en" sz="2400" b="1" dirty="0" smtClean="0"/>
              <a:t>Determining Eligibility</a:t>
            </a:r>
          </a:p>
          <a:p>
            <a:pPr marL="274320" indent="0">
              <a:spcAft>
                <a:spcPts val="0"/>
              </a:spcAft>
              <a:buNone/>
            </a:pPr>
            <a:r>
              <a:rPr lang="en" sz="2400" i="1" dirty="0" smtClean="0"/>
              <a:t>Prevention Services provider is responsible for determining eligibility</a:t>
            </a:r>
          </a:p>
          <a:p>
            <a:pPr marL="274320" indent="0">
              <a:spcAft>
                <a:spcPts val="600"/>
              </a:spcAft>
              <a:buNone/>
            </a:pPr>
            <a:r>
              <a:rPr lang="en" sz="2400" u="sng" dirty="0" smtClean="0"/>
              <a:t>Criteria for Eligibility established in collaboration with DEHCR:</a:t>
            </a:r>
          </a:p>
          <a:p>
            <a:pPr marL="274320" indent="-274320">
              <a:spcAft>
                <a:spcPts val="600"/>
              </a:spcAft>
              <a:buFont typeface="Wingdings" pitchFamily="2" charset="2"/>
              <a:buChar char="ü"/>
            </a:pPr>
            <a:r>
              <a:rPr lang="en-US" sz="2400" dirty="0" smtClean="0"/>
              <a:t>Score of 10 or higher on the Homeless Prevention Assessment</a:t>
            </a:r>
          </a:p>
          <a:p>
            <a:pPr marL="274320" indent="-274320">
              <a:spcAft>
                <a:spcPts val="600"/>
              </a:spcAft>
              <a:buFont typeface="Wingdings" pitchFamily="2" charset="2"/>
              <a:buChar char="ü"/>
            </a:pPr>
            <a:r>
              <a:rPr lang="en-US" sz="2400" dirty="0" smtClean="0"/>
              <a:t>The person or persons served meet the criteria in paragraph (2), (3), or (4) of the homeless definition in § 576.2</a:t>
            </a:r>
          </a:p>
          <a:p>
            <a:pPr marL="274320" indent="-274320">
              <a:spcAft>
                <a:spcPts val="600"/>
              </a:spcAft>
              <a:buFont typeface="Wingdings" pitchFamily="2" charset="2"/>
              <a:buChar char="ü"/>
            </a:pPr>
            <a:r>
              <a:rPr lang="en-US" sz="2400" dirty="0" smtClean="0"/>
              <a:t>Annual income below 30% of area median family income for the area at admission for both ESG and HPP funds </a:t>
            </a:r>
            <a:r>
              <a:rPr lang="en-US" sz="2400" i="1" u="sng" dirty="0" smtClean="0"/>
              <a:t>and</a:t>
            </a:r>
            <a:r>
              <a:rPr lang="en-US" sz="2400" dirty="0" smtClean="0"/>
              <a:t> documentation of a lack of sufficient resources or support networks to sustain housing without assistance</a:t>
            </a:r>
          </a:p>
        </p:txBody>
      </p:sp>
      <p:pic>
        <p:nvPicPr>
          <p:cNvPr id="4" name="Picture 3"/>
          <p:cNvPicPr/>
          <p:nvPr/>
        </p:nvPicPr>
        <p:blipFill>
          <a:blip r:embed="rId3" cstate="print">
            <a:extLst>
              <a:ext uri="{28A0092B-C50C-407E-A947-70E740481C1C}">
                <a14:useLocalDpi xmlns:a14="http://schemas.microsoft.com/office/drawing/2010/main" xmlns=""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xmlns="" val="19703066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1161324" y="513468"/>
            <a:ext cx="9429736" cy="943200"/>
          </a:xfrm>
          <a:prstGeom prst="rect">
            <a:avLst/>
          </a:prstGeom>
        </p:spPr>
        <p:txBody>
          <a:bodyPr vert="horz" lIns="121900" tIns="121900" rIns="121900" bIns="121900" rtlCol="0" anchor="t" anchorCtr="0">
            <a:noAutofit/>
          </a:bodyPr>
          <a:lstStyle/>
          <a:p>
            <a:r>
              <a:rPr lang="en" b="1" dirty="0" smtClean="0"/>
              <a:t>Homeless Prevention Services</a:t>
            </a:r>
            <a:endParaRPr lang="en" dirty="0"/>
          </a:p>
        </p:txBody>
      </p:sp>
      <p:sp>
        <p:nvSpPr>
          <p:cNvPr id="280" name="Shape 280"/>
          <p:cNvSpPr txBox="1">
            <a:spLocks noGrp="1"/>
          </p:cNvSpPr>
          <p:nvPr>
            <p:ph type="body" idx="1"/>
          </p:nvPr>
        </p:nvSpPr>
        <p:spPr>
          <a:xfrm>
            <a:off x="415600" y="2057400"/>
            <a:ext cx="11360800" cy="4034632"/>
          </a:xfrm>
          <a:prstGeom prst="rect">
            <a:avLst/>
          </a:prstGeom>
        </p:spPr>
        <p:txBody>
          <a:bodyPr vert="horz" lIns="121900" tIns="121900" rIns="121900" bIns="121900" rtlCol="0" anchor="t" anchorCtr="0">
            <a:noAutofit/>
          </a:bodyPr>
          <a:lstStyle/>
          <a:p>
            <a:pPr marL="274320" indent="0">
              <a:spcAft>
                <a:spcPts val="1200"/>
              </a:spcAft>
              <a:buNone/>
            </a:pPr>
            <a:r>
              <a:rPr lang="en" sz="2400" u="sng" dirty="0" smtClean="0"/>
              <a:t>Criteria for Eligibility established in collaboration with DEHCR:</a:t>
            </a:r>
          </a:p>
          <a:p>
            <a:pPr marL="274320" indent="-274320">
              <a:spcAft>
                <a:spcPts val="600"/>
              </a:spcAft>
              <a:buFont typeface="Wingdings" pitchFamily="2" charset="2"/>
              <a:buChar char="ü"/>
            </a:pPr>
            <a:r>
              <a:rPr lang="en-US" sz="2400" dirty="0" smtClean="0"/>
              <a:t>The unit to be assisted must pass Habitability Standards </a:t>
            </a:r>
            <a:r>
              <a:rPr lang="en-US" sz="2400" i="1" u="sng" dirty="0" smtClean="0"/>
              <a:t>and</a:t>
            </a:r>
            <a:r>
              <a:rPr lang="en-US" sz="2400" dirty="0" smtClean="0"/>
              <a:t> meet Fair Market Rent </a:t>
            </a:r>
            <a:r>
              <a:rPr lang="en-US" sz="2400" i="1" u="sng" dirty="0" smtClean="0"/>
              <a:t>and</a:t>
            </a:r>
            <a:r>
              <a:rPr lang="en-US" sz="2400" dirty="0" smtClean="0"/>
              <a:t> Rent Reasonableness standards</a:t>
            </a:r>
          </a:p>
          <a:p>
            <a:pPr marL="274320" indent="-274320">
              <a:spcAft>
                <a:spcPts val="600"/>
              </a:spcAft>
              <a:buFont typeface="Wingdings" pitchFamily="2" charset="2"/>
              <a:buChar char="ü"/>
            </a:pPr>
            <a:r>
              <a:rPr lang="en-US" sz="2400" dirty="0" smtClean="0"/>
              <a:t>Legally binding, written lease</a:t>
            </a:r>
          </a:p>
          <a:p>
            <a:pPr marL="274320" indent="-274320">
              <a:spcAft>
                <a:spcPts val="600"/>
              </a:spcAft>
              <a:buFont typeface="Wingdings" pitchFamily="2" charset="2"/>
              <a:buChar char="ü"/>
            </a:pPr>
            <a:r>
              <a:rPr lang="en-US" sz="2400" dirty="0" smtClean="0"/>
              <a:t>The unit must be affordable for the person(s) requesting assistance</a:t>
            </a:r>
          </a:p>
          <a:p>
            <a:pPr marL="274320" indent="-274320">
              <a:spcAft>
                <a:spcPts val="600"/>
              </a:spcAft>
              <a:buFont typeface="Wingdings" pitchFamily="2" charset="2"/>
              <a:buChar char="ü"/>
            </a:pPr>
            <a:r>
              <a:rPr lang="en-US" sz="2400" dirty="0" smtClean="0"/>
              <a:t>An affordable unit is one in which the rent is no more than 50% of the household’s adjusted gross income. </a:t>
            </a:r>
          </a:p>
          <a:p>
            <a:pPr marL="566928" lvl="1" indent="-274320">
              <a:spcAft>
                <a:spcPts val="600"/>
              </a:spcAft>
              <a:buFont typeface="Courier New" pitchFamily="49" charset="0"/>
              <a:buChar char="o"/>
            </a:pPr>
            <a:r>
              <a:rPr lang="en-US" sz="2200" dirty="0" smtClean="0"/>
              <a:t>If the rent is more than 50% of the household’s adjusted gross income, the agency can still determine the unit is affordable after completing a detailed budget with the person(s) demonstrating they are able to maintain the monthly housing expenses.</a:t>
            </a:r>
          </a:p>
        </p:txBody>
      </p:sp>
      <p:pic>
        <p:nvPicPr>
          <p:cNvPr id="4" name="Picture 3"/>
          <p:cNvPicPr/>
          <p:nvPr/>
        </p:nvPicPr>
        <p:blipFill>
          <a:blip r:embed="rId3" cstate="print">
            <a:extLst>
              <a:ext uri="{28A0092B-C50C-407E-A947-70E740481C1C}">
                <a14:useLocalDpi xmlns:a14="http://schemas.microsoft.com/office/drawing/2010/main" xmlns=""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xmlns="" val="19703066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1161324" y="513468"/>
            <a:ext cx="9429736" cy="943200"/>
          </a:xfrm>
          <a:prstGeom prst="rect">
            <a:avLst/>
          </a:prstGeom>
        </p:spPr>
        <p:txBody>
          <a:bodyPr vert="horz" lIns="121900" tIns="121900" rIns="121900" bIns="121900" rtlCol="0" anchor="t" anchorCtr="0">
            <a:noAutofit/>
          </a:bodyPr>
          <a:lstStyle/>
          <a:p>
            <a:r>
              <a:rPr lang="en" b="1" dirty="0" smtClean="0"/>
              <a:t>Homeless Prevention Services</a:t>
            </a:r>
            <a:endParaRPr lang="en" dirty="0"/>
          </a:p>
        </p:txBody>
      </p:sp>
      <p:sp>
        <p:nvSpPr>
          <p:cNvPr id="280" name="Shape 280"/>
          <p:cNvSpPr txBox="1">
            <a:spLocks noGrp="1"/>
          </p:cNvSpPr>
          <p:nvPr>
            <p:ph type="body" idx="1"/>
          </p:nvPr>
        </p:nvSpPr>
        <p:spPr>
          <a:xfrm>
            <a:off x="415600" y="2057400"/>
            <a:ext cx="11360800" cy="4034632"/>
          </a:xfrm>
          <a:prstGeom prst="rect">
            <a:avLst/>
          </a:prstGeom>
        </p:spPr>
        <p:txBody>
          <a:bodyPr vert="horz" lIns="121900" tIns="121900" rIns="121900" bIns="121900" rtlCol="0" anchor="t" anchorCtr="0">
            <a:noAutofit/>
          </a:bodyPr>
          <a:lstStyle/>
          <a:p>
            <a:pPr marL="274320" indent="0">
              <a:spcAft>
                <a:spcPts val="1200"/>
              </a:spcAft>
              <a:buNone/>
            </a:pPr>
            <a:r>
              <a:rPr lang="en" sz="2400" b="1" dirty="0" smtClean="0"/>
              <a:t>Documentation Requirements </a:t>
            </a:r>
            <a:r>
              <a:rPr lang="en" sz="2400" i="1" dirty="0" smtClean="0"/>
              <a:t>(Established in collaboration with DEHCR)</a:t>
            </a:r>
          </a:p>
          <a:p>
            <a:pPr marL="274320" indent="-274320">
              <a:spcAft>
                <a:spcPts val="600"/>
              </a:spcAft>
              <a:buFont typeface="Wingdings" pitchFamily="2" charset="2"/>
              <a:buChar char="ü"/>
            </a:pPr>
            <a:r>
              <a:rPr lang="en-US" sz="2400" dirty="0" smtClean="0"/>
              <a:t>ETH-funded projects must maintain documentation showing adherence to the established Order of Priority and the Coordinated Entry System</a:t>
            </a:r>
          </a:p>
          <a:p>
            <a:pPr marL="274320" indent="-274320">
              <a:spcAft>
                <a:spcPts val="600"/>
              </a:spcAft>
              <a:buFont typeface="Wingdings" pitchFamily="2" charset="2"/>
              <a:buChar char="ü"/>
            </a:pPr>
            <a:r>
              <a:rPr lang="en-US" sz="2400" dirty="0" smtClean="0"/>
              <a:t>All client entries after 1/1/18 should have a Pre-Screen Form in the file</a:t>
            </a:r>
          </a:p>
          <a:p>
            <a:pPr marL="274320" indent="-274320">
              <a:spcAft>
                <a:spcPts val="600"/>
              </a:spcAft>
              <a:buFont typeface="Wingdings" pitchFamily="2" charset="2"/>
              <a:buChar char="ü"/>
            </a:pPr>
            <a:r>
              <a:rPr lang="en-US" sz="2400" dirty="0" smtClean="0"/>
              <a:t>Copy of the Prevention Prioritization List from the day assistance was offered in the file</a:t>
            </a:r>
          </a:p>
          <a:p>
            <a:pPr marL="274320" indent="-274320">
              <a:spcAft>
                <a:spcPts val="600"/>
              </a:spcAft>
              <a:buFont typeface="Wingdings" pitchFamily="2" charset="2"/>
              <a:buChar char="ü"/>
            </a:pPr>
            <a:r>
              <a:rPr lang="en-US" sz="2400" dirty="0" smtClean="0"/>
              <a:t>Documentation that the assisted unit meets Habitability Standards </a:t>
            </a:r>
            <a:r>
              <a:rPr lang="en-US" sz="2400" i="1" u="sng" dirty="0" smtClean="0"/>
              <a:t>and</a:t>
            </a:r>
            <a:r>
              <a:rPr lang="en-US" sz="2400" dirty="0" smtClean="0"/>
              <a:t> Fair Market Rent </a:t>
            </a:r>
            <a:r>
              <a:rPr lang="en-US" sz="2400" i="1" u="sng" dirty="0" smtClean="0"/>
              <a:t>and</a:t>
            </a:r>
            <a:r>
              <a:rPr lang="en-US" sz="2400" dirty="0" smtClean="0"/>
              <a:t> Rent Reasonableness standards</a:t>
            </a:r>
          </a:p>
          <a:p>
            <a:pPr marL="274320" indent="-274320">
              <a:spcAft>
                <a:spcPts val="600"/>
              </a:spcAft>
              <a:buFont typeface="Wingdings" pitchFamily="2" charset="2"/>
              <a:buChar char="ü"/>
            </a:pPr>
            <a:r>
              <a:rPr lang="en-US" sz="2400" dirty="0" smtClean="0"/>
              <a:t>Documentation of income eligibility</a:t>
            </a:r>
          </a:p>
        </p:txBody>
      </p:sp>
      <p:pic>
        <p:nvPicPr>
          <p:cNvPr id="4" name="Picture 3"/>
          <p:cNvPicPr/>
          <p:nvPr/>
        </p:nvPicPr>
        <p:blipFill>
          <a:blip r:embed="rId3" cstate="print">
            <a:extLst>
              <a:ext uri="{28A0092B-C50C-407E-A947-70E740481C1C}">
                <a14:useLocalDpi xmlns:a14="http://schemas.microsoft.com/office/drawing/2010/main" xmlns=""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xmlns="" val="1970306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Presentation Overview</a:t>
            </a:r>
            <a:endParaRPr lang="en-US" b="1" dirty="0"/>
          </a:p>
        </p:txBody>
      </p:sp>
      <p:sp>
        <p:nvSpPr>
          <p:cNvPr id="3" name="Content Placeholder 2"/>
          <p:cNvSpPr>
            <a:spLocks noGrp="1"/>
          </p:cNvSpPr>
          <p:nvPr>
            <p:ph idx="1"/>
          </p:nvPr>
        </p:nvSpPr>
        <p:spPr>
          <a:xfrm>
            <a:off x="1097280" y="2057400"/>
            <a:ext cx="10058400" cy="3811694"/>
          </a:xfrm>
        </p:spPr>
        <p:txBody>
          <a:bodyPr>
            <a:normAutofit lnSpcReduction="10000"/>
          </a:bodyPr>
          <a:lstStyle/>
          <a:p>
            <a:pPr lvl="1"/>
            <a:r>
              <a:rPr lang="en-US" sz="2400" b="1" dirty="0" smtClean="0">
                <a:solidFill>
                  <a:schemeClr val="tx2"/>
                </a:solidFill>
              </a:rPr>
              <a:t>Overview of Coordinated Entry System Changes</a:t>
            </a:r>
          </a:p>
          <a:p>
            <a:pPr marL="548640" lvl="2" indent="0">
              <a:buNone/>
            </a:pPr>
            <a:endParaRPr lang="en-US" sz="2400" dirty="0"/>
          </a:p>
          <a:p>
            <a:pPr lvl="1"/>
            <a:r>
              <a:rPr lang="en-US" sz="2400" b="1" dirty="0" smtClean="0">
                <a:solidFill>
                  <a:schemeClr val="tx2"/>
                </a:solidFill>
              </a:rPr>
              <a:t>Proposed Homeless Prevention Services Coordinated Entry</a:t>
            </a:r>
          </a:p>
          <a:p>
            <a:pPr lvl="1"/>
            <a:endParaRPr lang="en-US" sz="2400" b="1" dirty="0" smtClean="0">
              <a:solidFill>
                <a:schemeClr val="tx2"/>
              </a:solidFill>
            </a:endParaRPr>
          </a:p>
          <a:p>
            <a:pPr lvl="1"/>
            <a:r>
              <a:rPr lang="en-US" sz="2400" b="1" dirty="0" smtClean="0">
                <a:solidFill>
                  <a:schemeClr val="tx2"/>
                </a:solidFill>
              </a:rPr>
              <a:t>Accessing Emergency Services</a:t>
            </a:r>
          </a:p>
          <a:p>
            <a:pPr lvl="2"/>
            <a:r>
              <a:rPr lang="en-US" sz="1800" b="1" dirty="0" smtClean="0">
                <a:solidFill>
                  <a:schemeClr val="tx2"/>
                </a:solidFill>
              </a:rPr>
              <a:t>After Hour Plan</a:t>
            </a:r>
          </a:p>
          <a:p>
            <a:pPr lvl="2"/>
            <a:endParaRPr lang="en-US" b="1" dirty="0" smtClean="0">
              <a:solidFill>
                <a:schemeClr val="tx2"/>
              </a:solidFill>
            </a:endParaRPr>
          </a:p>
          <a:p>
            <a:pPr lvl="1"/>
            <a:r>
              <a:rPr lang="en-US" sz="2400" b="1" dirty="0" smtClean="0">
                <a:solidFill>
                  <a:schemeClr val="tx2"/>
                </a:solidFill>
              </a:rPr>
              <a:t>Checklists and Timelines</a:t>
            </a:r>
            <a:endParaRPr lang="en-US" sz="2400" b="1" dirty="0">
              <a:solidFill>
                <a:schemeClr val="tx2"/>
              </a:solidFill>
            </a:endParaRPr>
          </a:p>
          <a:p>
            <a:pPr lvl="1"/>
            <a:endParaRPr lang="en-US" sz="2400" b="1" dirty="0" smtClean="0">
              <a:solidFill>
                <a:schemeClr val="tx2"/>
              </a:solidFill>
            </a:endParaRPr>
          </a:p>
          <a:p>
            <a:pPr lvl="1"/>
            <a:r>
              <a:rPr lang="en-US" sz="2400" b="1" dirty="0" smtClean="0">
                <a:solidFill>
                  <a:schemeClr val="tx2"/>
                </a:solidFill>
              </a:rPr>
              <a:t>Questions</a:t>
            </a:r>
          </a:p>
          <a:p>
            <a:pPr marL="548640" lvl="2" indent="0">
              <a:buNone/>
            </a:pPr>
            <a:endParaRPr lang="en-US" b="1" dirty="0" smtClean="0">
              <a:solidFill>
                <a:schemeClr val="tx2"/>
              </a:solidFill>
            </a:endParaRPr>
          </a:p>
          <a:p>
            <a:pPr marL="45720" indent="0">
              <a:buNone/>
            </a:pPr>
            <a:endParaRPr lang="en-US" dirty="0"/>
          </a:p>
        </p:txBody>
      </p:sp>
      <p:pic>
        <p:nvPicPr>
          <p:cNvPr id="6" name="Picture 5"/>
          <p:cNvPicPr/>
          <p:nvPr/>
        </p:nvPicPr>
        <p:blipFill>
          <a:blip r:embed="rId2" cstate="print">
            <a:extLst>
              <a:ext uri="{28A0092B-C50C-407E-A947-70E740481C1C}">
                <a14:useLocalDpi xmlns:a14="http://schemas.microsoft.com/office/drawing/2010/main" xmlns=""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xmlns="" val="364004291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1161324" y="513468"/>
            <a:ext cx="9429736" cy="943200"/>
          </a:xfrm>
          <a:prstGeom prst="rect">
            <a:avLst/>
          </a:prstGeom>
        </p:spPr>
        <p:txBody>
          <a:bodyPr vert="horz" lIns="121900" tIns="121900" rIns="121900" bIns="121900" rtlCol="0" anchor="t" anchorCtr="0">
            <a:noAutofit/>
          </a:bodyPr>
          <a:lstStyle/>
          <a:p>
            <a:r>
              <a:rPr lang="en" b="1" dirty="0" smtClean="0"/>
              <a:t>Homeless Prevention Services</a:t>
            </a:r>
            <a:endParaRPr lang="en" dirty="0"/>
          </a:p>
        </p:txBody>
      </p:sp>
      <p:sp>
        <p:nvSpPr>
          <p:cNvPr id="280" name="Shape 280"/>
          <p:cNvSpPr txBox="1">
            <a:spLocks noGrp="1"/>
          </p:cNvSpPr>
          <p:nvPr>
            <p:ph type="body" idx="1"/>
          </p:nvPr>
        </p:nvSpPr>
        <p:spPr>
          <a:xfrm>
            <a:off x="415600" y="2057400"/>
            <a:ext cx="11360800" cy="4034632"/>
          </a:xfrm>
          <a:prstGeom prst="rect">
            <a:avLst/>
          </a:prstGeom>
        </p:spPr>
        <p:txBody>
          <a:bodyPr vert="horz" lIns="121900" tIns="121900" rIns="121900" bIns="121900" rtlCol="0" anchor="t" anchorCtr="0">
            <a:noAutofit/>
          </a:bodyPr>
          <a:lstStyle/>
          <a:p>
            <a:pPr marL="274320" indent="-274320">
              <a:spcAft>
                <a:spcPts val="1200"/>
              </a:spcAft>
              <a:buNone/>
            </a:pPr>
            <a:r>
              <a:rPr lang="en" sz="2400" b="1" dirty="0" smtClean="0"/>
              <a:t>Rejected Referrals </a:t>
            </a:r>
            <a:endParaRPr lang="en" sz="2400" i="1" dirty="0" smtClean="0"/>
          </a:p>
          <a:p>
            <a:pPr marL="274320" indent="-274320">
              <a:spcAft>
                <a:spcPts val="600"/>
              </a:spcAft>
              <a:buFont typeface="Courier New" pitchFamily="49" charset="0"/>
              <a:buChar char="o"/>
            </a:pPr>
            <a:r>
              <a:rPr lang="en-US" sz="2400" dirty="0" smtClean="0"/>
              <a:t>Must document reason for not taking highest prioritized household</a:t>
            </a:r>
          </a:p>
          <a:p>
            <a:pPr marL="274320" indent="-274320">
              <a:spcAft>
                <a:spcPts val="600"/>
              </a:spcAft>
              <a:buNone/>
            </a:pPr>
            <a:r>
              <a:rPr lang="en" sz="2400" b="1" dirty="0" smtClean="0"/>
              <a:t>Declined Referrals </a:t>
            </a:r>
            <a:endParaRPr lang="en" sz="2400" i="1" dirty="0" smtClean="0"/>
          </a:p>
          <a:p>
            <a:pPr marL="274320" indent="-274320">
              <a:spcAft>
                <a:spcPts val="600"/>
              </a:spcAft>
              <a:buFont typeface="Courier New" pitchFamily="49" charset="0"/>
              <a:buChar char="o"/>
            </a:pPr>
            <a:r>
              <a:rPr lang="en-US" sz="2400" dirty="0" smtClean="0"/>
              <a:t>Client Choice</a:t>
            </a:r>
          </a:p>
          <a:p>
            <a:pPr marL="274320" indent="-274320">
              <a:spcAft>
                <a:spcPts val="600"/>
              </a:spcAft>
              <a:buFont typeface="Courier New" pitchFamily="49" charset="0"/>
              <a:buChar char="o"/>
            </a:pPr>
            <a:r>
              <a:rPr lang="en-US" sz="2400" dirty="0" smtClean="0"/>
              <a:t>Name remains on Prioritization List</a:t>
            </a:r>
          </a:p>
        </p:txBody>
      </p:sp>
      <p:pic>
        <p:nvPicPr>
          <p:cNvPr id="4" name="Picture 3"/>
          <p:cNvPicPr/>
          <p:nvPr/>
        </p:nvPicPr>
        <p:blipFill>
          <a:blip r:embed="rId3" cstate="print">
            <a:extLst>
              <a:ext uri="{28A0092B-C50C-407E-A947-70E740481C1C}">
                <a14:useLocalDpi xmlns:a14="http://schemas.microsoft.com/office/drawing/2010/main" xmlns=""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xmlns="" val="19703066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1161324" y="513468"/>
            <a:ext cx="9429736" cy="943200"/>
          </a:xfrm>
          <a:prstGeom prst="rect">
            <a:avLst/>
          </a:prstGeom>
        </p:spPr>
        <p:txBody>
          <a:bodyPr vert="horz" lIns="121900" tIns="121900" rIns="121900" bIns="121900" rtlCol="0" anchor="t" anchorCtr="0">
            <a:noAutofit/>
          </a:bodyPr>
          <a:lstStyle/>
          <a:p>
            <a:r>
              <a:rPr lang="en" b="1" dirty="0" smtClean="0"/>
              <a:t>Homeless Prevention Services</a:t>
            </a:r>
            <a:endParaRPr lang="en" dirty="0"/>
          </a:p>
        </p:txBody>
      </p:sp>
      <p:sp>
        <p:nvSpPr>
          <p:cNvPr id="280" name="Shape 280"/>
          <p:cNvSpPr txBox="1">
            <a:spLocks noGrp="1"/>
          </p:cNvSpPr>
          <p:nvPr>
            <p:ph type="body" idx="1"/>
          </p:nvPr>
        </p:nvSpPr>
        <p:spPr>
          <a:xfrm>
            <a:off x="415600" y="2057400"/>
            <a:ext cx="11360800" cy="4034632"/>
          </a:xfrm>
          <a:prstGeom prst="rect">
            <a:avLst/>
          </a:prstGeom>
        </p:spPr>
        <p:txBody>
          <a:bodyPr vert="horz" lIns="121900" tIns="121900" rIns="121900" bIns="121900" rtlCol="0" anchor="t" anchorCtr="0">
            <a:noAutofit/>
          </a:bodyPr>
          <a:lstStyle/>
          <a:p>
            <a:pPr marL="274320" indent="0">
              <a:spcAft>
                <a:spcPts val="1200"/>
              </a:spcAft>
              <a:buNone/>
            </a:pPr>
            <a:r>
              <a:rPr lang="en" sz="2400" b="1" dirty="0" smtClean="0"/>
              <a:t>Project Enrollment</a:t>
            </a:r>
            <a:endParaRPr lang="en" sz="2400" i="1" dirty="0" smtClean="0"/>
          </a:p>
          <a:p>
            <a:pPr marL="274320" indent="-274320">
              <a:spcAft>
                <a:spcPts val="600"/>
              </a:spcAft>
              <a:buFont typeface="Courier New" pitchFamily="49" charset="0"/>
              <a:buChar char="o"/>
            </a:pPr>
            <a:r>
              <a:rPr lang="en-US" sz="2400" dirty="0" smtClean="0"/>
              <a:t>It is prohibited for any CoC-funded or ESG-funded housing project to serve individuals and/or families without the household first going through the Coordinated Entry System and receiving a referral to the Prioritization List</a:t>
            </a:r>
          </a:p>
          <a:p>
            <a:pPr marL="274320" indent="-274320">
              <a:spcAft>
                <a:spcPts val="600"/>
              </a:spcAft>
              <a:buFont typeface="Courier New" pitchFamily="49" charset="0"/>
              <a:buChar char="o"/>
            </a:pPr>
            <a:r>
              <a:rPr lang="en-US" sz="2400" dirty="0" smtClean="0"/>
              <a:t>Verify and document eligibility</a:t>
            </a:r>
          </a:p>
        </p:txBody>
      </p:sp>
      <p:pic>
        <p:nvPicPr>
          <p:cNvPr id="4" name="Picture 3"/>
          <p:cNvPicPr/>
          <p:nvPr/>
        </p:nvPicPr>
        <p:blipFill>
          <a:blip r:embed="rId3" cstate="print">
            <a:extLst>
              <a:ext uri="{28A0092B-C50C-407E-A947-70E740481C1C}">
                <a14:useLocalDpi xmlns:a14="http://schemas.microsoft.com/office/drawing/2010/main" xmlns=""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xmlns="" val="19703066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Shape 291"/>
          <p:cNvSpPr txBox="1">
            <a:spLocks noGrp="1"/>
          </p:cNvSpPr>
          <p:nvPr>
            <p:ph type="title"/>
          </p:nvPr>
        </p:nvSpPr>
        <p:spPr>
          <a:xfrm>
            <a:off x="1187957" y="593367"/>
            <a:ext cx="9287033" cy="943200"/>
          </a:xfrm>
          <a:prstGeom prst="rect">
            <a:avLst/>
          </a:prstGeom>
        </p:spPr>
        <p:txBody>
          <a:bodyPr vert="horz" lIns="121900" tIns="121900" rIns="121900" bIns="121900" rtlCol="0" anchor="t" anchorCtr="0">
            <a:noAutofit/>
          </a:bodyPr>
          <a:lstStyle/>
          <a:p>
            <a:r>
              <a:rPr lang="en" b="1" dirty="0" smtClean="0"/>
              <a:t>Emergency Services</a:t>
            </a:r>
            <a:endParaRPr lang="en" dirty="0"/>
          </a:p>
        </p:txBody>
      </p:sp>
      <p:sp>
        <p:nvSpPr>
          <p:cNvPr id="292" name="Shape 292"/>
          <p:cNvSpPr txBox="1">
            <a:spLocks noGrp="1"/>
          </p:cNvSpPr>
          <p:nvPr>
            <p:ph type="body" idx="1"/>
          </p:nvPr>
        </p:nvSpPr>
        <p:spPr>
          <a:xfrm>
            <a:off x="415600" y="1688433"/>
            <a:ext cx="11360800" cy="4403600"/>
          </a:xfrm>
          <a:prstGeom prst="rect">
            <a:avLst/>
          </a:prstGeom>
        </p:spPr>
        <p:txBody>
          <a:bodyPr vert="horz" lIns="121900" tIns="121900" rIns="121900" bIns="121900" rtlCol="0" anchor="t" anchorCtr="0">
            <a:noAutofit/>
          </a:bodyPr>
          <a:lstStyle/>
          <a:p>
            <a:pPr>
              <a:buNone/>
            </a:pPr>
            <a:r>
              <a:rPr lang="en" dirty="0" smtClean="0"/>
              <a:t>The </a:t>
            </a:r>
            <a:r>
              <a:rPr lang="en" dirty="0"/>
              <a:t>CE process </a:t>
            </a:r>
            <a:r>
              <a:rPr lang="en" u="sng" dirty="0"/>
              <a:t>must</a:t>
            </a:r>
            <a:r>
              <a:rPr lang="en" dirty="0"/>
              <a:t> allow emergency services to operate with as few barriers to entry as possible</a:t>
            </a:r>
            <a:r>
              <a:rPr lang="en" dirty="0" smtClean="0"/>
              <a:t>. This includes:</a:t>
            </a:r>
            <a:endParaRPr lang="en" dirty="0"/>
          </a:p>
          <a:p>
            <a:pPr marL="609585" indent="-423323">
              <a:spcAft>
                <a:spcPts val="0"/>
              </a:spcAft>
              <a:buChar char="●"/>
            </a:pPr>
            <a:r>
              <a:rPr lang="en" sz="1867" dirty="0"/>
              <a:t>All DV and emergency services </a:t>
            </a:r>
            <a:r>
              <a:rPr lang="en" sz="1867" dirty="0" smtClean="0"/>
              <a:t>hotlines</a:t>
            </a:r>
          </a:p>
          <a:p>
            <a:pPr marL="186262" indent="0">
              <a:spcAft>
                <a:spcPts val="0"/>
              </a:spcAft>
              <a:buNone/>
            </a:pPr>
            <a:endParaRPr lang="en" sz="1867" dirty="0"/>
          </a:p>
          <a:p>
            <a:pPr marL="609585" indent="-423323">
              <a:spcAft>
                <a:spcPts val="0"/>
              </a:spcAft>
              <a:buChar char="●"/>
            </a:pPr>
            <a:r>
              <a:rPr lang="en" sz="1867" dirty="0"/>
              <a:t>Drop-in service </a:t>
            </a:r>
            <a:r>
              <a:rPr lang="en" sz="1867" dirty="0" smtClean="0"/>
              <a:t>programs</a:t>
            </a:r>
          </a:p>
          <a:p>
            <a:pPr marL="186262" indent="0">
              <a:spcAft>
                <a:spcPts val="0"/>
              </a:spcAft>
              <a:buNone/>
            </a:pPr>
            <a:endParaRPr lang="en" sz="1867" dirty="0"/>
          </a:p>
          <a:p>
            <a:pPr marL="609585" indent="-423323">
              <a:spcAft>
                <a:spcPts val="0"/>
              </a:spcAft>
              <a:buChar char="●"/>
            </a:pPr>
            <a:r>
              <a:rPr lang="en" sz="1867" dirty="0"/>
              <a:t>Emergency shelters, including DV </a:t>
            </a:r>
            <a:r>
              <a:rPr lang="en" sz="1867" dirty="0" smtClean="0"/>
              <a:t>shelters</a:t>
            </a:r>
          </a:p>
          <a:p>
            <a:pPr marL="186262" indent="0">
              <a:spcAft>
                <a:spcPts val="0"/>
              </a:spcAft>
              <a:buNone/>
            </a:pPr>
            <a:endParaRPr lang="en" sz="1867" dirty="0"/>
          </a:p>
          <a:p>
            <a:pPr marL="609585" indent="-423323">
              <a:spcAft>
                <a:spcPts val="0"/>
              </a:spcAft>
              <a:buChar char="●"/>
            </a:pPr>
            <a:r>
              <a:rPr lang="en" sz="1867" dirty="0"/>
              <a:t>Other short-term crisis residential programs</a:t>
            </a:r>
          </a:p>
          <a:p>
            <a:pPr>
              <a:buNone/>
            </a:pPr>
            <a:endParaRPr dirty="0"/>
          </a:p>
        </p:txBody>
      </p:sp>
      <p:pic>
        <p:nvPicPr>
          <p:cNvPr id="4" name="Picture 3"/>
          <p:cNvPicPr/>
          <p:nvPr/>
        </p:nvPicPr>
        <p:blipFill>
          <a:blip r:embed="rId3" cstate="print">
            <a:extLst>
              <a:ext uri="{28A0092B-C50C-407E-A947-70E740481C1C}">
                <a14:useLocalDpi xmlns:a14="http://schemas.microsoft.com/office/drawing/2010/main" xmlns=""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xmlns="" val="40392702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Shape 297"/>
          <p:cNvSpPr txBox="1">
            <a:spLocks noGrp="1"/>
          </p:cNvSpPr>
          <p:nvPr>
            <p:ph type="title"/>
          </p:nvPr>
        </p:nvSpPr>
        <p:spPr>
          <a:xfrm>
            <a:off x="415600" y="593367"/>
            <a:ext cx="11360800" cy="943200"/>
          </a:xfrm>
          <a:prstGeom prst="rect">
            <a:avLst/>
          </a:prstGeom>
        </p:spPr>
        <p:txBody>
          <a:bodyPr vert="horz" lIns="121900" tIns="121900" rIns="121900" bIns="121900" rtlCol="0" anchor="t" anchorCtr="0">
            <a:noAutofit/>
          </a:bodyPr>
          <a:lstStyle/>
          <a:p>
            <a:r>
              <a:rPr lang="en" b="1" dirty="0" smtClean="0"/>
              <a:t>After Hours Plan</a:t>
            </a:r>
            <a:endParaRPr lang="en" dirty="0"/>
          </a:p>
        </p:txBody>
      </p:sp>
      <p:sp>
        <p:nvSpPr>
          <p:cNvPr id="298" name="Shape 298"/>
          <p:cNvSpPr txBox="1">
            <a:spLocks noGrp="1"/>
          </p:cNvSpPr>
          <p:nvPr>
            <p:ph type="body" idx="1"/>
          </p:nvPr>
        </p:nvSpPr>
        <p:spPr>
          <a:xfrm>
            <a:off x="415600" y="2043953"/>
            <a:ext cx="11360800" cy="4048080"/>
          </a:xfrm>
          <a:prstGeom prst="rect">
            <a:avLst/>
          </a:prstGeom>
        </p:spPr>
        <p:txBody>
          <a:bodyPr vert="horz" lIns="121900" tIns="121900" rIns="121900" bIns="121900" rtlCol="0" anchor="t" anchorCtr="0">
            <a:noAutofit/>
          </a:bodyPr>
          <a:lstStyle/>
          <a:p>
            <a:pPr marL="274320" indent="-274320">
              <a:spcAft>
                <a:spcPts val="1200"/>
              </a:spcAft>
              <a:buSzPct val="150000"/>
              <a:buFont typeface="Courier New" pitchFamily="49" charset="0"/>
              <a:buChar char="o"/>
            </a:pPr>
            <a:r>
              <a:rPr lang="en-US" dirty="0" smtClean="0"/>
              <a:t>The plan should be reasonable given the geographic area and availability of emergency services, and ensure persons experiencing homelessness are able to access the Coordinated Entry System during the operating hours of participating agencies in the LCES. </a:t>
            </a:r>
          </a:p>
          <a:p>
            <a:pPr marL="274320" indent="-274320">
              <a:spcAft>
                <a:spcPts val="1200"/>
              </a:spcAft>
              <a:buSzPct val="150000"/>
              <a:buFont typeface="Courier New" pitchFamily="49" charset="0"/>
              <a:buChar char="o"/>
            </a:pPr>
            <a:r>
              <a:rPr lang="en" dirty="0" smtClean="0"/>
              <a:t>People </a:t>
            </a:r>
            <a:r>
              <a:rPr lang="en" u="sng" dirty="0"/>
              <a:t>must</a:t>
            </a:r>
            <a:r>
              <a:rPr lang="en" dirty="0"/>
              <a:t> be able to access emergency services independent of the operating hours of the coordinated entry’s intake and assessment processes</a:t>
            </a:r>
            <a:r>
              <a:rPr lang="en" dirty="0" smtClean="0"/>
              <a:t>.</a:t>
            </a:r>
          </a:p>
          <a:p>
            <a:pPr marL="274320" indent="-274320">
              <a:spcAft>
                <a:spcPts val="1200"/>
              </a:spcAft>
              <a:buSzPct val="150000"/>
              <a:buFont typeface="Courier New" pitchFamily="49" charset="0"/>
              <a:buChar char="o"/>
            </a:pPr>
            <a:r>
              <a:rPr lang="en" dirty="0"/>
              <a:t>Policies and procedures </a:t>
            </a:r>
            <a:r>
              <a:rPr lang="en" u="sng" dirty="0"/>
              <a:t>must</a:t>
            </a:r>
            <a:r>
              <a:rPr lang="en" dirty="0"/>
              <a:t> document a process by which </a:t>
            </a:r>
            <a:r>
              <a:rPr lang="en" b="1" dirty="0">
                <a:solidFill>
                  <a:srgbClr val="FF9900"/>
                </a:solidFill>
              </a:rPr>
              <a:t>persons are ensured access to emergency services during hours when the coordinated entry’s intake and assessment processes are not operating </a:t>
            </a:r>
            <a:r>
              <a:rPr lang="en" dirty="0">
                <a:solidFill>
                  <a:schemeClr val="tx1"/>
                </a:solidFill>
              </a:rPr>
              <a:t>and how they will be connected</a:t>
            </a:r>
            <a:r>
              <a:rPr lang="en" dirty="0"/>
              <a:t>, as necessary, to coordinated entry as soon as the intake and assessment processes are operating.</a:t>
            </a:r>
          </a:p>
          <a:p>
            <a:pPr>
              <a:buNone/>
            </a:pPr>
            <a:endParaRPr lang="en" dirty="0"/>
          </a:p>
        </p:txBody>
      </p:sp>
      <p:pic>
        <p:nvPicPr>
          <p:cNvPr id="4" name="Picture 3"/>
          <p:cNvPicPr/>
          <p:nvPr/>
        </p:nvPicPr>
        <p:blipFill>
          <a:blip r:embed="rId3" cstate="print">
            <a:extLst>
              <a:ext uri="{28A0092B-C50C-407E-A947-70E740481C1C}">
                <a14:useLocalDpi xmlns:a14="http://schemas.microsoft.com/office/drawing/2010/main" xmlns=""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xmlns="" val="27007892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Shape 297"/>
          <p:cNvSpPr txBox="1">
            <a:spLocks noGrp="1"/>
          </p:cNvSpPr>
          <p:nvPr>
            <p:ph type="title"/>
          </p:nvPr>
        </p:nvSpPr>
        <p:spPr>
          <a:xfrm>
            <a:off x="415600" y="593367"/>
            <a:ext cx="11360800" cy="943200"/>
          </a:xfrm>
          <a:prstGeom prst="rect">
            <a:avLst/>
          </a:prstGeom>
        </p:spPr>
        <p:txBody>
          <a:bodyPr vert="horz" lIns="121900" tIns="121900" rIns="121900" bIns="121900" rtlCol="0" anchor="t" anchorCtr="0">
            <a:noAutofit/>
          </a:bodyPr>
          <a:lstStyle/>
          <a:p>
            <a:r>
              <a:rPr lang="en" b="1" dirty="0" smtClean="0"/>
              <a:t>After Hours Plan</a:t>
            </a:r>
            <a:endParaRPr lang="en" dirty="0"/>
          </a:p>
        </p:txBody>
      </p:sp>
      <p:sp>
        <p:nvSpPr>
          <p:cNvPr id="298" name="Shape 298"/>
          <p:cNvSpPr txBox="1">
            <a:spLocks noGrp="1"/>
          </p:cNvSpPr>
          <p:nvPr>
            <p:ph type="body" idx="1"/>
          </p:nvPr>
        </p:nvSpPr>
        <p:spPr>
          <a:xfrm>
            <a:off x="415600" y="2043953"/>
            <a:ext cx="11360800" cy="4048080"/>
          </a:xfrm>
          <a:prstGeom prst="rect">
            <a:avLst/>
          </a:prstGeom>
        </p:spPr>
        <p:txBody>
          <a:bodyPr vert="horz" lIns="121900" tIns="121900" rIns="121900" bIns="121900" rtlCol="0" anchor="t" anchorCtr="0">
            <a:noAutofit/>
          </a:bodyPr>
          <a:lstStyle/>
          <a:p>
            <a:pPr marL="274320" indent="-274320">
              <a:spcAft>
                <a:spcPts val="1200"/>
              </a:spcAft>
              <a:buSzPct val="150000"/>
              <a:buFont typeface="Courier New" pitchFamily="49" charset="0"/>
              <a:buChar char="o"/>
            </a:pPr>
            <a:r>
              <a:rPr lang="en-US" dirty="0" smtClean="0"/>
              <a:t>The After-Hours Plan must be communicated to all emergency service providers and crisis response systems, </a:t>
            </a:r>
          </a:p>
          <a:p>
            <a:pPr marL="274320" indent="-274320">
              <a:spcAft>
                <a:spcPts val="1200"/>
              </a:spcAft>
              <a:buSzPct val="150000"/>
              <a:buFont typeface="Courier New" pitchFamily="49" charset="0"/>
              <a:buChar char="o"/>
            </a:pPr>
            <a:r>
              <a:rPr lang="en-US" dirty="0" smtClean="0"/>
              <a:t>Must be voted on and approved by the local homeless coalition. </a:t>
            </a:r>
            <a:endParaRPr lang="en" dirty="0"/>
          </a:p>
        </p:txBody>
      </p:sp>
      <p:pic>
        <p:nvPicPr>
          <p:cNvPr id="4" name="Picture 3"/>
          <p:cNvPicPr/>
          <p:nvPr/>
        </p:nvPicPr>
        <p:blipFill>
          <a:blip r:embed="rId3" cstate="print">
            <a:extLst>
              <a:ext uri="{28A0092B-C50C-407E-A947-70E740481C1C}">
                <a14:useLocalDpi xmlns:a14="http://schemas.microsoft.com/office/drawing/2010/main" xmlns=""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xmlns="" val="27007892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Shape 303"/>
          <p:cNvSpPr txBox="1">
            <a:spLocks noGrp="1"/>
          </p:cNvSpPr>
          <p:nvPr>
            <p:ph type="title"/>
          </p:nvPr>
        </p:nvSpPr>
        <p:spPr>
          <a:prstGeom prst="rect">
            <a:avLst/>
          </a:prstGeom>
        </p:spPr>
        <p:txBody>
          <a:bodyPr vert="horz" lIns="121900" tIns="121900" rIns="121900" bIns="121900" rtlCol="0" anchor="t" anchorCtr="0">
            <a:noAutofit/>
          </a:bodyPr>
          <a:lstStyle/>
          <a:p>
            <a:r>
              <a:rPr lang="en" b="1" dirty="0" smtClean="0"/>
              <a:t>After Hour Plan</a:t>
            </a:r>
            <a:endParaRPr lang="en" b="1" dirty="0"/>
          </a:p>
        </p:txBody>
      </p:sp>
      <p:sp>
        <p:nvSpPr>
          <p:cNvPr id="304" name="Shape 304"/>
          <p:cNvSpPr txBox="1">
            <a:spLocks noGrp="1"/>
          </p:cNvSpPr>
          <p:nvPr>
            <p:ph idx="1"/>
          </p:nvPr>
        </p:nvSpPr>
        <p:spPr>
          <a:prstGeom prst="rect">
            <a:avLst/>
          </a:prstGeom>
        </p:spPr>
        <p:txBody>
          <a:bodyPr vert="horz" lIns="121900" tIns="121900" rIns="121900" bIns="121900" rtlCol="0" anchor="t" anchorCtr="0">
            <a:noAutofit/>
          </a:bodyPr>
          <a:lstStyle/>
          <a:p>
            <a:pPr>
              <a:buSzPct val="150000"/>
              <a:buFont typeface="Arial" panose="020B0604020202020204" pitchFamily="34" charset="0"/>
              <a:buChar char="•"/>
            </a:pPr>
            <a:r>
              <a:rPr lang="en-US" dirty="0" smtClean="0">
                <a:solidFill>
                  <a:schemeClr val="tx1"/>
                </a:solidFill>
              </a:rPr>
              <a:t>Each Local Coordinated Entry System must develop an “After Hour Plan” for people that are experiencing homelessness when “regular” business is closed and how those people are connected to coordinated entry when it opens.</a:t>
            </a:r>
          </a:p>
          <a:p>
            <a:pPr>
              <a:buSzPct val="150000"/>
              <a:buFont typeface="Arial" panose="020B0604020202020204" pitchFamily="34" charset="0"/>
              <a:buChar char="•"/>
            </a:pPr>
            <a:endParaRPr lang="en-US" dirty="0">
              <a:solidFill>
                <a:schemeClr val="tx1"/>
              </a:solidFill>
            </a:endParaRPr>
          </a:p>
          <a:p>
            <a:pPr lvl="1">
              <a:buSzPct val="150000"/>
              <a:buFont typeface="Arial" panose="020B0604020202020204" pitchFamily="34" charset="0"/>
              <a:buChar char="•"/>
            </a:pPr>
            <a:r>
              <a:rPr lang="en-US" dirty="0" smtClean="0">
                <a:solidFill>
                  <a:schemeClr val="tx1"/>
                </a:solidFill>
              </a:rPr>
              <a:t>Deadline:  </a:t>
            </a:r>
            <a:r>
              <a:rPr lang="en-US" b="1" dirty="0" smtClean="0">
                <a:solidFill>
                  <a:srgbClr val="CC0099"/>
                </a:solidFill>
              </a:rPr>
              <a:t>September 30, 2017</a:t>
            </a:r>
          </a:p>
          <a:p>
            <a:pPr lvl="1">
              <a:buSzPct val="150000"/>
              <a:buFont typeface="Arial" panose="020B0604020202020204" pitchFamily="34" charset="0"/>
              <a:buChar char="•"/>
            </a:pPr>
            <a:r>
              <a:rPr lang="en-US" dirty="0" smtClean="0">
                <a:solidFill>
                  <a:schemeClr val="tx1"/>
                </a:solidFill>
              </a:rPr>
              <a:t>Submit:  </a:t>
            </a:r>
            <a:r>
              <a:rPr lang="en-US" dirty="0" smtClean="0">
                <a:solidFill>
                  <a:schemeClr val="tx1"/>
                </a:solidFill>
                <a:hlinkClick r:id="rId3"/>
              </a:rPr>
              <a:t>wiboscoc@gmail.com</a:t>
            </a:r>
            <a:r>
              <a:rPr lang="en-US" dirty="0" smtClean="0">
                <a:solidFill>
                  <a:schemeClr val="tx1"/>
                </a:solidFill>
              </a:rPr>
              <a:t> – the plan and the minutes of the meeting approving the plan</a:t>
            </a:r>
          </a:p>
          <a:p>
            <a:pPr lvl="1">
              <a:buSzPct val="150000"/>
              <a:buFont typeface="Arial" panose="020B0604020202020204" pitchFamily="34" charset="0"/>
              <a:buChar char="•"/>
            </a:pPr>
            <a:r>
              <a:rPr lang="en-US" dirty="0" smtClean="0">
                <a:solidFill>
                  <a:schemeClr val="tx1"/>
                </a:solidFill>
              </a:rPr>
              <a:t>Requirement:  Voted and approved by local homeless coalition</a:t>
            </a:r>
          </a:p>
          <a:p>
            <a:pPr lvl="1">
              <a:buSzPct val="150000"/>
              <a:buFont typeface="Arial" panose="020B0604020202020204" pitchFamily="34" charset="0"/>
              <a:buChar char="•"/>
            </a:pPr>
            <a:r>
              <a:rPr lang="en-US" dirty="0" smtClean="0">
                <a:solidFill>
                  <a:schemeClr val="tx1"/>
                </a:solidFill>
              </a:rPr>
              <a:t>CE </a:t>
            </a:r>
            <a:r>
              <a:rPr lang="en-US" dirty="0">
                <a:solidFill>
                  <a:schemeClr val="tx1"/>
                </a:solidFill>
              </a:rPr>
              <a:t>Implementation team </a:t>
            </a:r>
            <a:r>
              <a:rPr lang="en-US" dirty="0" smtClean="0">
                <a:solidFill>
                  <a:schemeClr val="tx1"/>
                </a:solidFill>
              </a:rPr>
              <a:t>will review and provide feedback</a:t>
            </a:r>
          </a:p>
          <a:p>
            <a:pPr lvl="1">
              <a:buSzPct val="150000"/>
              <a:buFont typeface="Arial" panose="020B0604020202020204" pitchFamily="34" charset="0"/>
              <a:buChar char="•"/>
            </a:pPr>
            <a:endParaRPr lang="en-US" dirty="0">
              <a:solidFill>
                <a:schemeClr val="tx1"/>
              </a:solidFill>
            </a:endParaRPr>
          </a:p>
          <a:p>
            <a:pPr>
              <a:buSzPct val="150000"/>
              <a:buFont typeface="Arial" panose="020B0604020202020204" pitchFamily="34" charset="0"/>
              <a:buChar char="•"/>
            </a:pPr>
            <a:r>
              <a:rPr lang="en-US" dirty="0" smtClean="0">
                <a:solidFill>
                  <a:schemeClr val="tx1"/>
                </a:solidFill>
              </a:rPr>
              <a:t>If you have multiple counties in your area, you can have a plan for each county. The package of plans has to be approved by your local homeless coalition.</a:t>
            </a:r>
            <a:endParaRPr lang="en-US" dirty="0">
              <a:solidFill>
                <a:schemeClr val="tx1"/>
              </a:solidFill>
            </a:endParaRPr>
          </a:p>
          <a:p>
            <a:pPr>
              <a:buNone/>
            </a:pPr>
            <a:endParaRPr dirty="0"/>
          </a:p>
        </p:txBody>
      </p:sp>
      <p:pic>
        <p:nvPicPr>
          <p:cNvPr id="4" name="Picture 3"/>
          <p:cNvPicPr/>
          <p:nvPr/>
        </p:nvPicPr>
        <p:blipFill>
          <a:blip r:embed="rId4" cstate="print">
            <a:extLst>
              <a:ext uri="{28A0092B-C50C-407E-A947-70E740481C1C}">
                <a14:useLocalDpi xmlns:a14="http://schemas.microsoft.com/office/drawing/2010/main" xmlns=""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xmlns="" val="188430622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1044824" y="593367"/>
            <a:ext cx="9301443" cy="943200"/>
          </a:xfrm>
          <a:prstGeom prst="rect">
            <a:avLst/>
          </a:prstGeom>
        </p:spPr>
        <p:txBody>
          <a:bodyPr vert="horz" lIns="121900" tIns="121900" rIns="121900" bIns="121900" rtlCol="0" anchor="t" anchorCtr="0">
            <a:noAutofit/>
          </a:bodyPr>
          <a:lstStyle/>
          <a:p>
            <a:r>
              <a:rPr lang="en" b="1" dirty="0" smtClean="0"/>
              <a:t>Coordinated Entry Checklist</a:t>
            </a:r>
            <a:endParaRPr lang="en" b="1" dirty="0"/>
          </a:p>
        </p:txBody>
      </p:sp>
      <p:sp>
        <p:nvSpPr>
          <p:cNvPr id="120" name="Shape 120"/>
          <p:cNvSpPr txBox="1">
            <a:spLocks noGrp="1"/>
          </p:cNvSpPr>
          <p:nvPr>
            <p:ph type="body" idx="1"/>
          </p:nvPr>
        </p:nvSpPr>
        <p:spPr>
          <a:xfrm>
            <a:off x="354980" y="1828800"/>
            <a:ext cx="11360800" cy="4246300"/>
          </a:xfrm>
          <a:prstGeom prst="rect">
            <a:avLst/>
          </a:prstGeom>
        </p:spPr>
        <p:txBody>
          <a:bodyPr vert="horz" lIns="121900" tIns="121900" rIns="121900" bIns="121900" rtlCol="0" anchor="t" anchorCtr="0">
            <a:noAutofit/>
          </a:bodyPr>
          <a:lstStyle/>
          <a:p>
            <a:pPr marL="609585" indent="-304792">
              <a:buChar char="❏"/>
            </a:pPr>
            <a:r>
              <a:rPr lang="en" dirty="0"/>
              <a:t>Coordinated Entry Committee reviews current policy against HUD Notice to determine which areas are compliant, need updating, or need to be </a:t>
            </a:r>
            <a:r>
              <a:rPr lang="en" dirty="0" smtClean="0"/>
              <a:t>added</a:t>
            </a:r>
          </a:p>
          <a:p>
            <a:pPr marL="609585" indent="-304792">
              <a:buChar char="❏"/>
            </a:pPr>
            <a:endParaRPr lang="en" dirty="0"/>
          </a:p>
          <a:p>
            <a:pPr marL="609585" indent="-304792">
              <a:buChar char="❏"/>
            </a:pPr>
            <a:r>
              <a:rPr lang="en" dirty="0"/>
              <a:t>Policy and Procedures are updated to be compliant with the HUD </a:t>
            </a:r>
            <a:r>
              <a:rPr lang="en" dirty="0" smtClean="0"/>
              <a:t>Notice</a:t>
            </a:r>
          </a:p>
          <a:p>
            <a:pPr marL="609585" indent="-304792">
              <a:buChar char="❏"/>
            </a:pPr>
            <a:endParaRPr lang="en" dirty="0"/>
          </a:p>
          <a:p>
            <a:pPr marL="609585" indent="-304792">
              <a:buChar char="❏"/>
            </a:pPr>
            <a:r>
              <a:rPr lang="en" dirty="0"/>
              <a:t>Policy and Procedures are sent to the Committee for review and </a:t>
            </a:r>
            <a:r>
              <a:rPr lang="en" dirty="0" smtClean="0"/>
              <a:t>approval</a:t>
            </a:r>
          </a:p>
          <a:p>
            <a:pPr marL="609585" indent="-304792">
              <a:buChar char="❏"/>
            </a:pPr>
            <a:endParaRPr lang="en" dirty="0"/>
          </a:p>
          <a:p>
            <a:pPr marL="609585" indent="-304792">
              <a:buChar char="❏"/>
            </a:pPr>
            <a:r>
              <a:rPr lang="en" dirty="0"/>
              <a:t>Policy and Procedures are sent to the membership for </a:t>
            </a:r>
            <a:r>
              <a:rPr lang="en" dirty="0" smtClean="0"/>
              <a:t>review and feedback</a:t>
            </a:r>
          </a:p>
          <a:p>
            <a:pPr marL="609585" indent="-304792">
              <a:buChar char="❏"/>
            </a:pPr>
            <a:endParaRPr lang="en" dirty="0"/>
          </a:p>
          <a:p>
            <a:pPr marL="609585" indent="-304792">
              <a:buChar char="❏"/>
            </a:pPr>
            <a:r>
              <a:rPr lang="en" dirty="0"/>
              <a:t>Revisions are made based on membership comments and approval of the </a:t>
            </a:r>
            <a:r>
              <a:rPr lang="en" dirty="0" smtClean="0"/>
              <a:t>Committee</a:t>
            </a:r>
          </a:p>
          <a:p>
            <a:pPr marL="609585" indent="-304792">
              <a:buChar char="❏"/>
            </a:pPr>
            <a:endParaRPr lang="en" dirty="0"/>
          </a:p>
          <a:p>
            <a:pPr marL="609585" indent="-304792">
              <a:buChar char="❏"/>
            </a:pPr>
            <a:r>
              <a:rPr lang="en" dirty="0"/>
              <a:t>Policy and Procedures are sent to the Board of Directors for review and approval</a:t>
            </a:r>
          </a:p>
        </p:txBody>
      </p:sp>
      <p:pic>
        <p:nvPicPr>
          <p:cNvPr id="121" name="Shape 121" descr="Check, Mark - Free images on Pixabay"/>
          <p:cNvPicPr preferRelativeResize="0"/>
          <p:nvPr/>
        </p:nvPicPr>
        <p:blipFill>
          <a:blip r:embed="rId3" cstate="print">
            <a:alphaModFix/>
          </a:blip>
          <a:stretch>
            <a:fillRect/>
          </a:stretch>
        </p:blipFill>
        <p:spPr>
          <a:xfrm>
            <a:off x="684844" y="1579283"/>
            <a:ext cx="596984" cy="586399"/>
          </a:xfrm>
          <a:prstGeom prst="rect">
            <a:avLst/>
          </a:prstGeom>
          <a:noFill/>
          <a:ln>
            <a:noFill/>
          </a:ln>
        </p:spPr>
      </p:pic>
      <p:pic>
        <p:nvPicPr>
          <p:cNvPr id="5" name="Picture 4"/>
          <p:cNvPicPr/>
          <p:nvPr/>
        </p:nvPicPr>
        <p:blipFill>
          <a:blip r:embed="rId4" cstate="print">
            <a:extLst>
              <a:ext uri="{28A0092B-C50C-407E-A947-70E740481C1C}">
                <a14:useLocalDpi xmlns:a14="http://schemas.microsoft.com/office/drawing/2010/main" xmlns="" val="0"/>
              </a:ext>
            </a:extLst>
          </a:blip>
          <a:stretch>
            <a:fillRect/>
          </a:stretch>
        </p:blipFill>
        <p:spPr>
          <a:xfrm>
            <a:off x="10474990" y="337030"/>
            <a:ext cx="1240790" cy="914400"/>
          </a:xfrm>
          <a:prstGeom prst="rect">
            <a:avLst/>
          </a:prstGeom>
        </p:spPr>
      </p:pic>
      <p:pic>
        <p:nvPicPr>
          <p:cNvPr id="6" name="Shape 121" descr="Check, Mark - Free images on Pixabay"/>
          <p:cNvPicPr preferRelativeResize="0"/>
          <p:nvPr/>
        </p:nvPicPr>
        <p:blipFill>
          <a:blip r:embed="rId3" cstate="print">
            <a:alphaModFix/>
          </a:blip>
          <a:stretch>
            <a:fillRect/>
          </a:stretch>
        </p:blipFill>
        <p:spPr>
          <a:xfrm>
            <a:off x="675880" y="2444376"/>
            <a:ext cx="596984" cy="586399"/>
          </a:xfrm>
          <a:prstGeom prst="rect">
            <a:avLst/>
          </a:prstGeom>
          <a:noFill/>
          <a:ln>
            <a:noFill/>
          </a:ln>
        </p:spPr>
      </p:pic>
      <p:pic>
        <p:nvPicPr>
          <p:cNvPr id="7" name="Shape 121" descr="Check, Mark - Free images on Pixabay"/>
          <p:cNvPicPr preferRelativeResize="0"/>
          <p:nvPr/>
        </p:nvPicPr>
        <p:blipFill>
          <a:blip r:embed="rId3" cstate="print">
            <a:alphaModFix/>
          </a:blip>
          <a:stretch>
            <a:fillRect/>
          </a:stretch>
        </p:blipFill>
        <p:spPr>
          <a:xfrm>
            <a:off x="675880" y="3641165"/>
            <a:ext cx="596984" cy="586399"/>
          </a:xfrm>
          <a:prstGeom prst="rect">
            <a:avLst/>
          </a:prstGeom>
          <a:noFill/>
          <a:ln>
            <a:noFill/>
          </a:ln>
        </p:spPr>
      </p:pic>
      <p:pic>
        <p:nvPicPr>
          <p:cNvPr id="8" name="Shape 121" descr="Check, Mark - Free images on Pixabay"/>
          <p:cNvPicPr preferRelativeResize="0"/>
          <p:nvPr/>
        </p:nvPicPr>
        <p:blipFill>
          <a:blip r:embed="rId3" cstate="print">
            <a:alphaModFix/>
          </a:blip>
          <a:stretch>
            <a:fillRect/>
          </a:stretch>
        </p:blipFill>
        <p:spPr>
          <a:xfrm>
            <a:off x="675879" y="3036047"/>
            <a:ext cx="596984" cy="586399"/>
          </a:xfrm>
          <a:prstGeom prst="rect">
            <a:avLst/>
          </a:prstGeom>
          <a:noFill/>
          <a:ln>
            <a:noFill/>
          </a:ln>
        </p:spPr>
      </p:pic>
    </p:spTree>
    <p:extLst>
      <p:ext uri="{BB962C8B-B14F-4D97-AF65-F5344CB8AC3E}">
        <p14:creationId xmlns:p14="http://schemas.microsoft.com/office/powerpoint/2010/main" xmlns="" val="251013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34367"/>
            <a:ext cx="9283849" cy="1450757"/>
          </a:xfrm>
        </p:spPr>
        <p:txBody>
          <a:bodyPr/>
          <a:lstStyle/>
          <a:p>
            <a:r>
              <a:rPr lang="en" b="1" dirty="0" smtClean="0"/>
              <a:t>WI Balance of State CoC Timeline</a:t>
            </a:r>
            <a:endParaRPr lang="en-US" b="1"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smtClean="0">
                <a:solidFill>
                  <a:schemeClr val="tx1"/>
                </a:solidFill>
              </a:rPr>
              <a:t>Presentation to membership of key changes (5/19/17)</a:t>
            </a:r>
            <a:r>
              <a:rPr lang="en-US" dirty="0" smtClean="0"/>
              <a:t>				</a:t>
            </a:r>
            <a:r>
              <a:rPr lang="en-US" b="1" dirty="0" smtClean="0">
                <a:solidFill>
                  <a:srgbClr val="FF9900"/>
                </a:solidFill>
              </a:rPr>
              <a:t>CHECK</a:t>
            </a:r>
          </a:p>
          <a:p>
            <a:pPr>
              <a:buFont typeface="Arial" panose="020B0604020202020204" pitchFamily="34" charset="0"/>
              <a:buChar char="•"/>
            </a:pPr>
            <a:r>
              <a:rPr lang="en-US" dirty="0" smtClean="0">
                <a:solidFill>
                  <a:schemeClr val="tx1"/>
                </a:solidFill>
              </a:rPr>
              <a:t>Presentation of final policy guide to membership at August quarterly meeting</a:t>
            </a:r>
            <a:r>
              <a:rPr lang="en-US" b="1" dirty="0" smtClean="0">
                <a:solidFill>
                  <a:srgbClr val="FF9900"/>
                </a:solidFill>
              </a:rPr>
              <a:t> 		CHECK</a:t>
            </a:r>
            <a:endParaRPr lang="en-US" dirty="0" smtClean="0">
              <a:solidFill>
                <a:schemeClr val="tx1"/>
              </a:solidFill>
            </a:endParaRPr>
          </a:p>
          <a:p>
            <a:pPr>
              <a:buFont typeface="Arial" panose="020B0604020202020204" pitchFamily="34" charset="0"/>
              <a:buChar char="•"/>
            </a:pPr>
            <a:r>
              <a:rPr lang="en-US" dirty="0" smtClean="0">
                <a:solidFill>
                  <a:schemeClr val="tx1"/>
                </a:solidFill>
              </a:rPr>
              <a:t>Membership feedback due to </a:t>
            </a:r>
            <a:r>
              <a:rPr lang="en-US" dirty="0" smtClean="0">
                <a:solidFill>
                  <a:schemeClr val="tx1"/>
                </a:solidFill>
                <a:hlinkClick r:id="rId2"/>
              </a:rPr>
              <a:t>wiboscoc@gmail.org</a:t>
            </a:r>
            <a:r>
              <a:rPr lang="en-US" dirty="0" smtClean="0">
                <a:solidFill>
                  <a:schemeClr val="tx1"/>
                </a:solidFill>
              </a:rPr>
              <a:t> by Monday, August 28</a:t>
            </a:r>
            <a:r>
              <a:rPr lang="en-US" baseline="30000" dirty="0" smtClean="0">
                <a:solidFill>
                  <a:schemeClr val="tx1"/>
                </a:solidFill>
              </a:rPr>
              <a:t>th</a:t>
            </a:r>
            <a:r>
              <a:rPr lang="en-US" dirty="0" smtClean="0">
                <a:solidFill>
                  <a:schemeClr val="tx1"/>
                </a:solidFill>
              </a:rPr>
              <a:t>.</a:t>
            </a:r>
            <a:endParaRPr lang="en-US" dirty="0" smtClean="0">
              <a:solidFill>
                <a:schemeClr val="tx1"/>
              </a:solidFill>
            </a:endParaRPr>
          </a:p>
          <a:p>
            <a:pPr>
              <a:buFont typeface="Arial" panose="020B0604020202020204" pitchFamily="34" charset="0"/>
              <a:buChar char="•"/>
            </a:pPr>
            <a:r>
              <a:rPr lang="en-US" dirty="0" smtClean="0">
                <a:solidFill>
                  <a:schemeClr val="tx1"/>
                </a:solidFill>
              </a:rPr>
              <a:t>After Hours Plans due 9/30/17</a:t>
            </a:r>
          </a:p>
          <a:p>
            <a:pPr>
              <a:buFont typeface="Arial" panose="020B0604020202020204" pitchFamily="34" charset="0"/>
              <a:buChar char="•"/>
            </a:pPr>
            <a:r>
              <a:rPr lang="en-US" dirty="0" smtClean="0">
                <a:solidFill>
                  <a:schemeClr val="tx1"/>
                </a:solidFill>
              </a:rPr>
              <a:t>Vote on final CE Policy and Procedures 2.0 at November quarterly meeting</a:t>
            </a:r>
          </a:p>
          <a:p>
            <a:pPr>
              <a:buFont typeface="Arial" panose="020B0604020202020204" pitchFamily="34" charset="0"/>
              <a:buChar char="•"/>
            </a:pPr>
            <a:r>
              <a:rPr lang="en-US" dirty="0" smtClean="0">
                <a:solidFill>
                  <a:schemeClr val="tx1"/>
                </a:solidFill>
              </a:rPr>
              <a:t>Implement new CE Policy and Procedures 2.0 on 12/1/17</a:t>
            </a:r>
            <a:endParaRPr lang="en-US" dirty="0">
              <a:solidFill>
                <a:schemeClr val="tx1"/>
              </a:solidFill>
            </a:endParaRPr>
          </a:p>
          <a:p>
            <a:pPr>
              <a:buFont typeface="Arial" panose="020B0604020202020204" pitchFamily="34" charset="0"/>
              <a:buChar char="•"/>
            </a:pPr>
            <a:endParaRPr lang="en-US" dirty="0" smtClean="0">
              <a:solidFill>
                <a:schemeClr val="tx1"/>
              </a:solidFill>
            </a:endParaRPr>
          </a:p>
          <a:p>
            <a:pPr>
              <a:buFont typeface="Arial" panose="020B0604020202020204" pitchFamily="34" charset="0"/>
              <a:buChar char="•"/>
            </a:pPr>
            <a:endParaRPr lang="en-US" dirty="0">
              <a:solidFill>
                <a:schemeClr val="tx1"/>
              </a:solidFill>
            </a:endParaRPr>
          </a:p>
          <a:p>
            <a:pPr marL="0" indent="0" algn="ctr">
              <a:buNone/>
            </a:pPr>
            <a:r>
              <a:rPr lang="en-US" b="1" dirty="0" smtClean="0">
                <a:solidFill>
                  <a:srgbClr val="7030A0"/>
                </a:solidFill>
              </a:rPr>
              <a:t>HUD Deadline:  January 23, 2018</a:t>
            </a:r>
          </a:p>
          <a:p>
            <a:pPr>
              <a:buFont typeface="Arial" panose="020B0604020202020204" pitchFamily="34" charset="0"/>
              <a:buChar char="•"/>
            </a:pPr>
            <a:endParaRPr lang="en-US" dirty="0" smtClean="0">
              <a:solidFill>
                <a:schemeClr val="tx1"/>
              </a:solidFill>
            </a:endParaRPr>
          </a:p>
          <a:p>
            <a:pPr>
              <a:buFont typeface="Arial" panose="020B0604020202020204" pitchFamily="34" charset="0"/>
              <a:buChar char="•"/>
            </a:pPr>
            <a:endParaRPr lang="en-US" dirty="0">
              <a:solidFill>
                <a:schemeClr val="tx1"/>
              </a:solidFill>
            </a:endParaRPr>
          </a:p>
        </p:txBody>
      </p:sp>
      <p:pic>
        <p:nvPicPr>
          <p:cNvPr id="4" name="Picture 3"/>
          <p:cNvPicPr/>
          <p:nvPr/>
        </p:nvPicPr>
        <p:blipFill>
          <a:blip r:embed="rId3" cstate="print">
            <a:extLst>
              <a:ext uri="{28A0092B-C50C-407E-A947-70E740481C1C}">
                <a14:useLocalDpi xmlns:a14="http://schemas.microsoft.com/office/drawing/2010/main" xmlns=""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xmlns="" val="225707386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Summary</a:t>
            </a:r>
            <a:endParaRPr lang="en-US" b="1"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smtClean="0">
                <a:solidFill>
                  <a:schemeClr val="tx1"/>
                </a:solidFill>
              </a:rPr>
              <a:t>Coordinated Entry Policy and Procedures are updated</a:t>
            </a:r>
            <a:r>
              <a:rPr lang="en-US" dirty="0">
                <a:solidFill>
                  <a:schemeClr val="tx1"/>
                </a:solidFill>
              </a:rPr>
              <a:t>			</a:t>
            </a:r>
          </a:p>
          <a:p>
            <a:pPr>
              <a:buFont typeface="Arial" panose="020B0604020202020204" pitchFamily="34" charset="0"/>
              <a:buChar char="•"/>
            </a:pPr>
            <a:r>
              <a:rPr lang="en-US" dirty="0" smtClean="0">
                <a:solidFill>
                  <a:schemeClr val="tx1"/>
                </a:solidFill>
              </a:rPr>
              <a:t>Prevention</a:t>
            </a:r>
            <a:endParaRPr lang="en-US" dirty="0">
              <a:solidFill>
                <a:schemeClr val="tx1"/>
              </a:solidFill>
            </a:endParaRPr>
          </a:p>
          <a:p>
            <a:pPr lvl="1">
              <a:buFont typeface="Arial" panose="020B0604020202020204" pitchFamily="34" charset="0"/>
              <a:buChar char="•"/>
            </a:pPr>
            <a:r>
              <a:rPr lang="en-US" dirty="0" smtClean="0">
                <a:solidFill>
                  <a:schemeClr val="tx1"/>
                </a:solidFill>
              </a:rPr>
              <a:t>Prevention </a:t>
            </a:r>
            <a:r>
              <a:rPr lang="en-US" dirty="0">
                <a:solidFill>
                  <a:schemeClr val="tx1"/>
                </a:solidFill>
              </a:rPr>
              <a:t>Assessment </a:t>
            </a:r>
            <a:r>
              <a:rPr lang="en-US" dirty="0" smtClean="0">
                <a:solidFill>
                  <a:schemeClr val="tx1"/>
                </a:solidFill>
              </a:rPr>
              <a:t>developed</a:t>
            </a:r>
            <a:endParaRPr lang="en-US" dirty="0">
              <a:solidFill>
                <a:schemeClr val="tx1"/>
              </a:solidFill>
            </a:endParaRPr>
          </a:p>
          <a:p>
            <a:pPr>
              <a:buFont typeface="Arial" panose="020B0604020202020204" pitchFamily="34" charset="0"/>
              <a:buChar char="•"/>
            </a:pPr>
            <a:r>
              <a:rPr lang="en-US" dirty="0" smtClean="0">
                <a:solidFill>
                  <a:schemeClr val="tx1"/>
                </a:solidFill>
              </a:rPr>
              <a:t>After </a:t>
            </a:r>
            <a:r>
              <a:rPr lang="en-US" dirty="0">
                <a:solidFill>
                  <a:schemeClr val="tx1"/>
                </a:solidFill>
              </a:rPr>
              <a:t>Hour Plan</a:t>
            </a:r>
          </a:p>
          <a:p>
            <a:pPr lvl="1">
              <a:buFont typeface="Arial" panose="020B0604020202020204" pitchFamily="34" charset="0"/>
              <a:buChar char="•"/>
            </a:pPr>
            <a:r>
              <a:rPr lang="en-US" dirty="0">
                <a:solidFill>
                  <a:schemeClr val="tx1"/>
                </a:solidFill>
              </a:rPr>
              <a:t>Each local continua submits approved plan by 9/30/17</a:t>
            </a:r>
          </a:p>
          <a:p>
            <a:pPr lvl="1">
              <a:buFont typeface="Arial" panose="020B0604020202020204" pitchFamily="34" charset="0"/>
              <a:buChar char="•"/>
            </a:pPr>
            <a:r>
              <a:rPr lang="en-US" dirty="0">
                <a:solidFill>
                  <a:schemeClr val="tx1"/>
                </a:solidFill>
              </a:rPr>
              <a:t>CE Implementation team reviews and provides feedback</a:t>
            </a:r>
          </a:p>
          <a:p>
            <a:endParaRPr lang="en-US" dirty="0"/>
          </a:p>
        </p:txBody>
      </p:sp>
      <p:pic>
        <p:nvPicPr>
          <p:cNvPr id="4" name="Picture 3"/>
          <p:cNvPicPr/>
          <p:nvPr/>
        </p:nvPicPr>
        <p:blipFill>
          <a:blip r:embed="rId2" cstate="print">
            <a:extLst>
              <a:ext uri="{28A0092B-C50C-407E-A947-70E740481C1C}">
                <a14:useLocalDpi xmlns:a14="http://schemas.microsoft.com/office/drawing/2010/main" xmlns=""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xmlns="" val="351289655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Shape 309"/>
          <p:cNvSpPr txBox="1">
            <a:spLocks noGrp="1"/>
          </p:cNvSpPr>
          <p:nvPr>
            <p:ph type="title"/>
          </p:nvPr>
        </p:nvSpPr>
        <p:spPr>
          <a:xfrm>
            <a:off x="653667" y="701800"/>
            <a:ext cx="7484800" cy="5454400"/>
          </a:xfrm>
          <a:prstGeom prst="rect">
            <a:avLst/>
          </a:prstGeom>
        </p:spPr>
        <p:txBody>
          <a:bodyPr vert="horz" lIns="121900" tIns="121900" rIns="121900" bIns="121900" rtlCol="0" anchor="ctr" anchorCtr="0">
            <a:noAutofit/>
          </a:bodyPr>
          <a:lstStyle/>
          <a:p>
            <a:r>
              <a:rPr lang="en" b="1" dirty="0">
                <a:solidFill>
                  <a:srgbClr val="000000"/>
                </a:solidFill>
              </a:rPr>
              <a:t>Questions?</a:t>
            </a:r>
          </a:p>
        </p:txBody>
      </p:sp>
    </p:spTree>
    <p:extLst>
      <p:ext uri="{BB962C8B-B14F-4D97-AF65-F5344CB8AC3E}">
        <p14:creationId xmlns:p14="http://schemas.microsoft.com/office/powerpoint/2010/main" xmlns="" val="4259060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0575"/>
            <a:ext cx="3200400" cy="1629783"/>
          </a:xfrm>
        </p:spPr>
        <p:txBody>
          <a:bodyPr>
            <a:normAutofit/>
          </a:bodyPr>
          <a:lstStyle/>
          <a:p>
            <a:r>
              <a:rPr lang="en-US" sz="4400" dirty="0" smtClean="0"/>
              <a:t>Coordinated Entry System</a:t>
            </a:r>
            <a:endParaRPr lang="en-US" dirty="0"/>
          </a:p>
        </p:txBody>
      </p:sp>
      <p:sp>
        <p:nvSpPr>
          <p:cNvPr id="4" name="Text Placeholder 3"/>
          <p:cNvSpPr>
            <a:spLocks noGrp="1"/>
          </p:cNvSpPr>
          <p:nvPr>
            <p:ph type="body" sz="half" idx="2"/>
          </p:nvPr>
        </p:nvSpPr>
        <p:spPr/>
        <p:txBody>
          <a:bodyPr/>
          <a:lstStyle/>
          <a:p>
            <a:r>
              <a:rPr lang="en-US" sz="2800" dirty="0" smtClean="0"/>
              <a:t>Policy and Procedure Manual</a:t>
            </a:r>
          </a:p>
          <a:p>
            <a:endParaRPr lang="en-US" dirty="0"/>
          </a:p>
        </p:txBody>
      </p:sp>
      <p:pic>
        <p:nvPicPr>
          <p:cNvPr id="5" name="Content Placeholder 4" descr="Doors.JPG"/>
          <p:cNvPicPr>
            <a:picLocks noGrp="1"/>
          </p:cNvPicPr>
          <p:nvPr>
            <p:ph idx="1"/>
          </p:nvPr>
        </p:nvPicPr>
        <p:blipFill>
          <a:blip r:embed="rId2" cstate="print"/>
          <a:stretch>
            <a:fillRect/>
          </a:stretch>
        </p:blipFill>
        <p:spPr>
          <a:xfrm>
            <a:off x="4800600" y="2541244"/>
            <a:ext cx="6492875" cy="2418914"/>
          </a:xfrm>
          <a:prstGeom prst="rect">
            <a:avLst/>
          </a:prstGeom>
        </p:spPr>
      </p:pic>
      <p:pic>
        <p:nvPicPr>
          <p:cNvPr id="6" name="Picture 5"/>
          <p:cNvPicPr/>
          <p:nvPr/>
        </p:nvPicPr>
        <p:blipFill>
          <a:blip r:embed="rId3"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0"/>
              </a:ext>
            </a:extLst>
          </a:blip>
          <a:stretch>
            <a:fillRect/>
          </a:stretch>
        </p:blipFill>
        <p:spPr>
          <a:xfrm>
            <a:off x="6857999" y="484094"/>
            <a:ext cx="2291603" cy="1683213"/>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Shape 314"/>
          <p:cNvSpPr txBox="1">
            <a:spLocks noGrp="1"/>
          </p:cNvSpPr>
          <p:nvPr>
            <p:ph type="title"/>
          </p:nvPr>
        </p:nvSpPr>
        <p:spPr>
          <a:xfrm>
            <a:off x="1125813" y="526732"/>
            <a:ext cx="9030241" cy="943200"/>
          </a:xfrm>
          <a:prstGeom prst="rect">
            <a:avLst/>
          </a:prstGeom>
        </p:spPr>
        <p:txBody>
          <a:bodyPr vert="horz" lIns="121900" tIns="121900" rIns="121900" bIns="121900" rtlCol="0" anchor="t" anchorCtr="0">
            <a:noAutofit/>
          </a:bodyPr>
          <a:lstStyle/>
          <a:p>
            <a:r>
              <a:rPr lang="en" b="1" dirty="0"/>
              <a:t>Resources and References</a:t>
            </a:r>
          </a:p>
        </p:txBody>
      </p:sp>
      <p:sp>
        <p:nvSpPr>
          <p:cNvPr id="315" name="Shape 315"/>
          <p:cNvSpPr txBox="1">
            <a:spLocks noGrp="1"/>
          </p:cNvSpPr>
          <p:nvPr>
            <p:ph type="body" idx="1"/>
          </p:nvPr>
        </p:nvSpPr>
        <p:spPr>
          <a:xfrm>
            <a:off x="415600" y="1953087"/>
            <a:ext cx="11360800" cy="4138946"/>
          </a:xfrm>
          <a:prstGeom prst="rect">
            <a:avLst/>
          </a:prstGeom>
        </p:spPr>
        <p:txBody>
          <a:bodyPr vert="horz" lIns="121900" tIns="121900" rIns="121900" bIns="121900" rtlCol="0" anchor="t" anchorCtr="0">
            <a:noAutofit/>
          </a:bodyPr>
          <a:lstStyle/>
          <a:p>
            <a:pPr>
              <a:spcAft>
                <a:spcPts val="0"/>
              </a:spcAft>
              <a:buNone/>
            </a:pPr>
            <a:r>
              <a:rPr lang="en" sz="1600" b="1" dirty="0"/>
              <a:t>HUD Notice CPD 17-01</a:t>
            </a:r>
          </a:p>
          <a:p>
            <a:pPr>
              <a:spcAft>
                <a:spcPts val="0"/>
              </a:spcAft>
              <a:buNone/>
            </a:pPr>
            <a:r>
              <a:rPr lang="en" sz="1600" u="sng" dirty="0">
                <a:solidFill>
                  <a:schemeClr val="hlink"/>
                </a:solidFill>
                <a:hlinkClick r:id="rId3"/>
              </a:rPr>
              <a:t>https://www.hudexchange.info/resources/documents/Notice-CPD-17-01-Establishing-Additional-Requirements-or-a-Continuum-of-Care-Centralized-or-Coordinated-Assessment-System.pdf</a:t>
            </a:r>
          </a:p>
          <a:p>
            <a:pPr>
              <a:spcAft>
                <a:spcPts val="0"/>
              </a:spcAft>
              <a:buNone/>
            </a:pPr>
            <a:endParaRPr sz="1600" dirty="0"/>
          </a:p>
          <a:p>
            <a:pPr>
              <a:spcAft>
                <a:spcPts val="0"/>
              </a:spcAft>
              <a:buNone/>
            </a:pPr>
            <a:r>
              <a:rPr lang="en" sz="1600" b="1" dirty="0"/>
              <a:t>CoC Interim Rule</a:t>
            </a:r>
          </a:p>
          <a:p>
            <a:pPr>
              <a:spcAft>
                <a:spcPts val="0"/>
              </a:spcAft>
              <a:buNone/>
            </a:pPr>
            <a:r>
              <a:rPr lang="en" sz="1600" u="sng" dirty="0">
                <a:solidFill>
                  <a:schemeClr val="hlink"/>
                </a:solidFill>
                <a:hlinkClick r:id="rId4"/>
              </a:rPr>
              <a:t>https://www.gpo.gov/fdsys/granule/CFR-2013-title24-vol3/CFR-2013-title24-vol3-sec578-7</a:t>
            </a:r>
          </a:p>
          <a:p>
            <a:pPr>
              <a:spcAft>
                <a:spcPts val="0"/>
              </a:spcAft>
              <a:buNone/>
            </a:pPr>
            <a:endParaRPr sz="1600" dirty="0"/>
          </a:p>
          <a:p>
            <a:pPr>
              <a:spcAft>
                <a:spcPts val="0"/>
              </a:spcAft>
              <a:buNone/>
            </a:pPr>
            <a:endParaRPr sz="1600" dirty="0"/>
          </a:p>
        </p:txBody>
      </p:sp>
      <p:pic>
        <p:nvPicPr>
          <p:cNvPr id="4" name="Picture 3"/>
          <p:cNvPicPr/>
          <p:nvPr/>
        </p:nvPicPr>
        <p:blipFill>
          <a:blip r:embed="rId5" cstate="print">
            <a:extLst>
              <a:ext uri="{28A0092B-C50C-407E-A947-70E740481C1C}">
                <a14:useLocalDpi xmlns:a14="http://schemas.microsoft.com/office/drawing/2010/main" xmlns=""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xmlns="" val="20207265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415600" y="593367"/>
            <a:ext cx="11360800" cy="943200"/>
          </a:xfrm>
          <a:prstGeom prst="rect">
            <a:avLst/>
          </a:prstGeom>
        </p:spPr>
        <p:txBody>
          <a:bodyPr vert="horz" lIns="121900" tIns="121900" rIns="121900" bIns="121900" rtlCol="0" anchor="t" anchorCtr="0">
            <a:noAutofit/>
          </a:bodyPr>
          <a:lstStyle/>
          <a:p>
            <a:endParaRPr lang="en" b="1" dirty="0"/>
          </a:p>
        </p:txBody>
      </p:sp>
      <p:sp>
        <p:nvSpPr>
          <p:cNvPr id="85" name="Shape 85"/>
          <p:cNvSpPr txBox="1">
            <a:spLocks noGrp="1"/>
          </p:cNvSpPr>
          <p:nvPr>
            <p:ph type="body" idx="1"/>
          </p:nvPr>
        </p:nvSpPr>
        <p:spPr>
          <a:xfrm>
            <a:off x="415600" y="2043953"/>
            <a:ext cx="11360800" cy="4048080"/>
          </a:xfrm>
          <a:prstGeom prst="rect">
            <a:avLst/>
          </a:prstGeom>
        </p:spPr>
        <p:txBody>
          <a:bodyPr vert="horz" lIns="121900" tIns="121900" rIns="121900" bIns="121900" rtlCol="0" anchor="t" anchorCtr="0">
            <a:noAutofit/>
          </a:bodyPr>
          <a:lstStyle/>
          <a:p>
            <a:r>
              <a:rPr lang="en-US" sz="2800" dirty="0" smtClean="0">
                <a:solidFill>
                  <a:schemeClr val="accent6"/>
                </a:solidFill>
              </a:rPr>
              <a:t>This document replaces all previously approved Coordinated Entry policies. This document shall be incorporated into the WI Balance of State Continuum of Care’s Governance Charter. Any changes to the Appendices shall not impact the body of this document.</a:t>
            </a:r>
            <a:endParaRPr lang="en-US" sz="2800" dirty="0">
              <a:solidFill>
                <a:schemeClr val="accent6"/>
              </a:solidFill>
            </a:endParaRPr>
          </a:p>
        </p:txBody>
      </p:sp>
      <p:pic>
        <p:nvPicPr>
          <p:cNvPr id="4" name="Picture 3"/>
          <p:cNvPicPr/>
          <p:nvPr/>
        </p:nvPicPr>
        <p:blipFill>
          <a:blip r:embed="rId3" cstate="print">
            <a:extLst>
              <a:ext uri="{28A0092B-C50C-407E-A947-70E740481C1C}">
                <a14:useLocalDpi xmlns:a14="http://schemas.microsoft.com/office/drawing/2010/main" xmlns=""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xmlns="" val="28435886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415600" y="593367"/>
            <a:ext cx="10100000" cy="943200"/>
          </a:xfrm>
          <a:prstGeom prst="rect">
            <a:avLst/>
          </a:prstGeom>
        </p:spPr>
        <p:txBody>
          <a:bodyPr vert="horz" lIns="121900" tIns="121900" rIns="121900" bIns="121900" rtlCol="0" anchor="t" anchorCtr="0">
            <a:noAutofit/>
          </a:bodyPr>
          <a:lstStyle/>
          <a:p>
            <a:r>
              <a:rPr lang="en" sz="4400" b="1" dirty="0" smtClean="0"/>
              <a:t>Overview of the Coordinated Entry System</a:t>
            </a:r>
            <a:endParaRPr lang="en" sz="4400" b="1" dirty="0"/>
          </a:p>
        </p:txBody>
      </p:sp>
      <p:sp>
        <p:nvSpPr>
          <p:cNvPr id="91" name="Shape 91"/>
          <p:cNvSpPr txBox="1">
            <a:spLocks noGrp="1"/>
          </p:cNvSpPr>
          <p:nvPr>
            <p:ph type="body" idx="1"/>
          </p:nvPr>
        </p:nvSpPr>
        <p:spPr>
          <a:xfrm>
            <a:off x="415600" y="2043953"/>
            <a:ext cx="11360800" cy="4048080"/>
          </a:xfrm>
          <a:prstGeom prst="rect">
            <a:avLst/>
          </a:prstGeom>
        </p:spPr>
        <p:txBody>
          <a:bodyPr vert="horz" lIns="121900" tIns="121900" rIns="121900" bIns="121900" rtlCol="0" anchor="t" anchorCtr="0">
            <a:noAutofit/>
          </a:bodyPr>
          <a:lstStyle/>
          <a:p>
            <a:pPr>
              <a:buFont typeface="Courier New" pitchFamily="49" charset="0"/>
              <a:buChar char="o"/>
            </a:pPr>
            <a:r>
              <a:rPr lang="en" sz="2400" dirty="0" smtClean="0">
                <a:solidFill>
                  <a:srgbClr val="000000"/>
                </a:solidFill>
              </a:rPr>
              <a:t>Governing Documents (p </a:t>
            </a:r>
            <a:r>
              <a:rPr lang="en" sz="2400" dirty="0" smtClean="0">
                <a:solidFill>
                  <a:srgbClr val="000000"/>
                </a:solidFill>
              </a:rPr>
              <a:t>10-11)</a:t>
            </a:r>
            <a:endParaRPr lang="en" sz="2400" dirty="0" smtClean="0">
              <a:solidFill>
                <a:srgbClr val="000000"/>
              </a:solidFill>
            </a:endParaRPr>
          </a:p>
          <a:p>
            <a:pPr lvl="1">
              <a:buFont typeface="Courier New" pitchFamily="49" charset="0"/>
              <a:buChar char="o"/>
            </a:pPr>
            <a:r>
              <a:rPr lang="en" dirty="0" smtClean="0">
                <a:solidFill>
                  <a:srgbClr val="000000"/>
                </a:solidFill>
              </a:rPr>
              <a:t>Added Key HUD Documents</a:t>
            </a:r>
          </a:p>
          <a:p>
            <a:pPr>
              <a:buFont typeface="Courier New" pitchFamily="49" charset="0"/>
              <a:buChar char="o"/>
            </a:pPr>
            <a:r>
              <a:rPr lang="en" sz="2400" dirty="0" smtClean="0">
                <a:solidFill>
                  <a:srgbClr val="000000"/>
                </a:solidFill>
              </a:rPr>
              <a:t>Non-Discrimination (p </a:t>
            </a:r>
            <a:r>
              <a:rPr lang="en" sz="2400" dirty="0" smtClean="0">
                <a:solidFill>
                  <a:srgbClr val="000000"/>
                </a:solidFill>
              </a:rPr>
              <a:t>12-13)</a:t>
            </a:r>
            <a:endParaRPr lang="en" sz="2400" dirty="0" smtClean="0">
              <a:solidFill>
                <a:srgbClr val="000000"/>
              </a:solidFill>
            </a:endParaRPr>
          </a:p>
          <a:p>
            <a:pPr lvl="1">
              <a:buFont typeface="Courier New" pitchFamily="49" charset="0"/>
              <a:buChar char="o"/>
            </a:pPr>
            <a:r>
              <a:rPr lang="en" dirty="0" smtClean="0">
                <a:solidFill>
                  <a:srgbClr val="000000"/>
                </a:solidFill>
              </a:rPr>
              <a:t>Added policy </a:t>
            </a:r>
          </a:p>
          <a:p>
            <a:pPr lvl="1">
              <a:buFont typeface="Courier New" pitchFamily="49" charset="0"/>
              <a:buChar char="o"/>
            </a:pPr>
            <a:r>
              <a:rPr lang="en" i="1" dirty="0" smtClean="0">
                <a:solidFill>
                  <a:schemeClr val="accent5"/>
                </a:solidFill>
              </a:rPr>
              <a:t>HUD required</a:t>
            </a:r>
          </a:p>
          <a:p>
            <a:pPr>
              <a:buFont typeface="Courier New" pitchFamily="49" charset="0"/>
              <a:buChar char="o"/>
            </a:pPr>
            <a:r>
              <a:rPr lang="en" sz="2400" dirty="0" smtClean="0">
                <a:solidFill>
                  <a:srgbClr val="000000"/>
                </a:solidFill>
              </a:rPr>
              <a:t>Grievance Policies (p </a:t>
            </a:r>
            <a:r>
              <a:rPr lang="en" sz="2400" dirty="0" smtClean="0">
                <a:solidFill>
                  <a:srgbClr val="000000"/>
                </a:solidFill>
              </a:rPr>
              <a:t>13-14)</a:t>
            </a:r>
            <a:endParaRPr lang="en" sz="2400" dirty="0" smtClean="0">
              <a:solidFill>
                <a:srgbClr val="000000"/>
              </a:solidFill>
            </a:endParaRPr>
          </a:p>
          <a:p>
            <a:pPr lvl="1">
              <a:buFont typeface="Courier New" pitchFamily="49" charset="0"/>
              <a:buChar char="o"/>
            </a:pPr>
            <a:r>
              <a:rPr lang="en" dirty="0" smtClean="0">
                <a:solidFill>
                  <a:srgbClr val="000000"/>
                </a:solidFill>
              </a:rPr>
              <a:t>Added additional information to reflect current process</a:t>
            </a:r>
          </a:p>
          <a:p>
            <a:pPr>
              <a:buFont typeface="Courier New" pitchFamily="49" charset="0"/>
              <a:buChar char="o"/>
            </a:pPr>
            <a:r>
              <a:rPr lang="en" sz="2400" dirty="0" smtClean="0">
                <a:solidFill>
                  <a:srgbClr val="000000"/>
                </a:solidFill>
              </a:rPr>
              <a:t>Marketing and Outreach (p </a:t>
            </a:r>
            <a:r>
              <a:rPr lang="en" sz="2400" dirty="0" smtClean="0">
                <a:solidFill>
                  <a:srgbClr val="000000"/>
                </a:solidFill>
              </a:rPr>
              <a:t>15-17)</a:t>
            </a:r>
            <a:endParaRPr lang="en" sz="2400" dirty="0" smtClean="0">
              <a:solidFill>
                <a:srgbClr val="000000"/>
              </a:solidFill>
            </a:endParaRPr>
          </a:p>
          <a:p>
            <a:pPr lvl="1">
              <a:buFont typeface="Courier New" pitchFamily="49" charset="0"/>
              <a:buChar char="o"/>
            </a:pPr>
            <a:r>
              <a:rPr lang="en" dirty="0" smtClean="0">
                <a:solidFill>
                  <a:srgbClr val="000000"/>
                </a:solidFill>
              </a:rPr>
              <a:t>Added additonal information to clarify HUD requirements</a:t>
            </a:r>
          </a:p>
          <a:p>
            <a:pPr lvl="1">
              <a:buFont typeface="Courier New" pitchFamily="49" charset="0"/>
              <a:buChar char="o"/>
            </a:pPr>
            <a:r>
              <a:rPr lang="en" dirty="0" smtClean="0">
                <a:solidFill>
                  <a:srgbClr val="000000"/>
                </a:solidFill>
              </a:rPr>
              <a:t>Added information about Accessibility</a:t>
            </a:r>
          </a:p>
          <a:p>
            <a:pPr lvl="1">
              <a:buFont typeface="Courier New" pitchFamily="49" charset="0"/>
              <a:buChar char="o"/>
            </a:pPr>
            <a:r>
              <a:rPr lang="en" i="1" dirty="0" smtClean="0">
                <a:solidFill>
                  <a:schemeClr val="accent5"/>
                </a:solidFill>
              </a:rPr>
              <a:t>HUD Required</a:t>
            </a:r>
            <a:endParaRPr lang="en" i="1" dirty="0">
              <a:solidFill>
                <a:schemeClr val="accent5"/>
              </a:solidFill>
            </a:endParaRPr>
          </a:p>
          <a:p>
            <a:pPr>
              <a:buNone/>
            </a:pPr>
            <a:endParaRPr dirty="0"/>
          </a:p>
        </p:txBody>
      </p:sp>
      <p:pic>
        <p:nvPicPr>
          <p:cNvPr id="4" name="Picture 3"/>
          <p:cNvPicPr/>
          <p:nvPr/>
        </p:nvPicPr>
        <p:blipFill>
          <a:blip r:embed="rId3" cstate="print">
            <a:extLst>
              <a:ext uri="{28A0092B-C50C-407E-A947-70E740481C1C}">
                <a14:useLocalDpi xmlns:a14="http://schemas.microsoft.com/office/drawing/2010/main" xmlns=""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xmlns="" val="26098258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415600" y="593367"/>
            <a:ext cx="10100000" cy="943200"/>
          </a:xfrm>
          <a:prstGeom prst="rect">
            <a:avLst/>
          </a:prstGeom>
        </p:spPr>
        <p:txBody>
          <a:bodyPr vert="horz" lIns="121900" tIns="121900" rIns="121900" bIns="121900" rtlCol="0" anchor="t" anchorCtr="0">
            <a:noAutofit/>
          </a:bodyPr>
          <a:lstStyle/>
          <a:p>
            <a:r>
              <a:rPr lang="en" sz="4400" b="1" dirty="0" smtClean="0"/>
              <a:t>Overview of the Coordinated Entry System</a:t>
            </a:r>
            <a:endParaRPr lang="en" sz="4400" b="1" dirty="0"/>
          </a:p>
        </p:txBody>
      </p:sp>
      <p:sp>
        <p:nvSpPr>
          <p:cNvPr id="91" name="Shape 91"/>
          <p:cNvSpPr txBox="1">
            <a:spLocks noGrp="1"/>
          </p:cNvSpPr>
          <p:nvPr>
            <p:ph type="body" idx="1"/>
          </p:nvPr>
        </p:nvSpPr>
        <p:spPr>
          <a:xfrm>
            <a:off x="415600" y="2043953"/>
            <a:ext cx="11360800" cy="4048080"/>
          </a:xfrm>
          <a:prstGeom prst="rect">
            <a:avLst/>
          </a:prstGeom>
        </p:spPr>
        <p:txBody>
          <a:bodyPr vert="horz" lIns="121900" tIns="121900" rIns="121900" bIns="121900" rtlCol="0" anchor="t" anchorCtr="0">
            <a:noAutofit/>
          </a:bodyPr>
          <a:lstStyle/>
          <a:p>
            <a:pPr>
              <a:buFont typeface="Courier New" pitchFamily="49" charset="0"/>
              <a:buChar char="o"/>
            </a:pPr>
            <a:r>
              <a:rPr lang="en" sz="2400" dirty="0" smtClean="0">
                <a:solidFill>
                  <a:srgbClr val="000000"/>
                </a:solidFill>
              </a:rPr>
              <a:t>Accessing the Coordinated Entry System (p </a:t>
            </a:r>
            <a:r>
              <a:rPr lang="en" sz="2400" dirty="0" smtClean="0">
                <a:solidFill>
                  <a:srgbClr val="000000"/>
                </a:solidFill>
              </a:rPr>
              <a:t>17-22)</a:t>
            </a:r>
            <a:endParaRPr lang="en" sz="2400" dirty="0" smtClean="0">
              <a:solidFill>
                <a:srgbClr val="000000"/>
              </a:solidFill>
            </a:endParaRPr>
          </a:p>
          <a:p>
            <a:pPr lvl="1">
              <a:buFont typeface="Courier New" pitchFamily="49" charset="0"/>
              <a:buChar char="o"/>
            </a:pPr>
            <a:r>
              <a:rPr lang="en" dirty="0" smtClean="0">
                <a:solidFill>
                  <a:srgbClr val="000000"/>
                </a:solidFill>
              </a:rPr>
              <a:t>Added Street Outreach policy (p </a:t>
            </a:r>
            <a:r>
              <a:rPr lang="en" dirty="0" smtClean="0">
                <a:solidFill>
                  <a:srgbClr val="000000"/>
                </a:solidFill>
              </a:rPr>
              <a:t>18)</a:t>
            </a:r>
            <a:endParaRPr lang="en" dirty="0" smtClean="0">
              <a:solidFill>
                <a:srgbClr val="000000"/>
              </a:solidFill>
            </a:endParaRPr>
          </a:p>
          <a:p>
            <a:pPr lvl="2">
              <a:buFont typeface="Courier New" pitchFamily="49" charset="0"/>
              <a:buChar char="o"/>
            </a:pPr>
            <a:r>
              <a:rPr lang="en" sz="1800" i="1" dirty="0" smtClean="0">
                <a:solidFill>
                  <a:schemeClr val="accent5"/>
                </a:solidFill>
              </a:rPr>
              <a:t>HUD Required</a:t>
            </a:r>
          </a:p>
          <a:p>
            <a:pPr lvl="1">
              <a:buFont typeface="Courier New" pitchFamily="49" charset="0"/>
              <a:buChar char="o"/>
            </a:pPr>
            <a:r>
              <a:rPr lang="en" dirty="0" smtClean="0">
                <a:solidFill>
                  <a:srgbClr val="000000"/>
                </a:solidFill>
              </a:rPr>
              <a:t>Safety Planning a separate section to provide clarity (p </a:t>
            </a:r>
            <a:r>
              <a:rPr lang="en" dirty="0" smtClean="0">
                <a:solidFill>
                  <a:srgbClr val="000000"/>
                </a:solidFill>
              </a:rPr>
              <a:t>18)</a:t>
            </a:r>
            <a:endParaRPr lang="en" dirty="0" smtClean="0">
              <a:solidFill>
                <a:srgbClr val="000000"/>
              </a:solidFill>
            </a:endParaRPr>
          </a:p>
          <a:p>
            <a:pPr lvl="1">
              <a:buFont typeface="Courier New" pitchFamily="49" charset="0"/>
              <a:buChar char="o"/>
            </a:pPr>
            <a:r>
              <a:rPr lang="en" dirty="0" smtClean="0">
                <a:solidFill>
                  <a:srgbClr val="000000"/>
                </a:solidFill>
              </a:rPr>
              <a:t>Added Accessing Emergency Services and After-Hours Plan (p </a:t>
            </a:r>
            <a:r>
              <a:rPr lang="en" dirty="0" smtClean="0">
                <a:solidFill>
                  <a:srgbClr val="000000"/>
                </a:solidFill>
              </a:rPr>
              <a:t>19)</a:t>
            </a:r>
            <a:endParaRPr lang="en" dirty="0" smtClean="0">
              <a:solidFill>
                <a:srgbClr val="000000"/>
              </a:solidFill>
            </a:endParaRPr>
          </a:p>
          <a:p>
            <a:pPr lvl="2">
              <a:buFont typeface="Courier New" pitchFamily="49" charset="0"/>
              <a:buChar char="o"/>
            </a:pPr>
            <a:r>
              <a:rPr lang="en" sz="1800" i="1" dirty="0" smtClean="0">
                <a:solidFill>
                  <a:schemeClr val="accent5"/>
                </a:solidFill>
              </a:rPr>
              <a:t>HUD Required</a:t>
            </a:r>
          </a:p>
          <a:p>
            <a:pPr lvl="1">
              <a:buFont typeface="Courier New" pitchFamily="49" charset="0"/>
              <a:buChar char="o"/>
            </a:pPr>
            <a:endParaRPr lang="en" dirty="0" smtClean="0">
              <a:solidFill>
                <a:srgbClr val="000000"/>
              </a:solidFill>
            </a:endParaRPr>
          </a:p>
          <a:p>
            <a:pPr>
              <a:buNone/>
            </a:pPr>
            <a:endParaRPr dirty="0"/>
          </a:p>
        </p:txBody>
      </p:sp>
      <p:pic>
        <p:nvPicPr>
          <p:cNvPr id="4" name="Picture 3"/>
          <p:cNvPicPr/>
          <p:nvPr/>
        </p:nvPicPr>
        <p:blipFill>
          <a:blip r:embed="rId3" cstate="print">
            <a:extLst>
              <a:ext uri="{28A0092B-C50C-407E-A947-70E740481C1C}">
                <a14:useLocalDpi xmlns:a14="http://schemas.microsoft.com/office/drawing/2010/main" xmlns=""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xmlns="" val="26098258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415600" y="593367"/>
            <a:ext cx="10100000" cy="943200"/>
          </a:xfrm>
          <a:prstGeom prst="rect">
            <a:avLst/>
          </a:prstGeom>
        </p:spPr>
        <p:txBody>
          <a:bodyPr vert="horz" lIns="121900" tIns="121900" rIns="121900" bIns="121900" rtlCol="0" anchor="t" anchorCtr="0">
            <a:noAutofit/>
          </a:bodyPr>
          <a:lstStyle/>
          <a:p>
            <a:r>
              <a:rPr lang="en" sz="4400" b="1" dirty="0" smtClean="0"/>
              <a:t>Overview of the Coordinated Entry System</a:t>
            </a:r>
            <a:endParaRPr lang="en" sz="4400" b="1" dirty="0"/>
          </a:p>
        </p:txBody>
      </p:sp>
      <p:sp>
        <p:nvSpPr>
          <p:cNvPr id="91" name="Shape 91"/>
          <p:cNvSpPr txBox="1">
            <a:spLocks noGrp="1"/>
          </p:cNvSpPr>
          <p:nvPr>
            <p:ph type="body" idx="1"/>
          </p:nvPr>
        </p:nvSpPr>
        <p:spPr>
          <a:xfrm>
            <a:off x="415600" y="2043953"/>
            <a:ext cx="11360800" cy="4048080"/>
          </a:xfrm>
          <a:prstGeom prst="rect">
            <a:avLst/>
          </a:prstGeom>
        </p:spPr>
        <p:txBody>
          <a:bodyPr vert="horz" lIns="121900" tIns="121900" rIns="121900" bIns="121900" rtlCol="0" anchor="t" anchorCtr="0">
            <a:noAutofit/>
          </a:bodyPr>
          <a:lstStyle/>
          <a:p>
            <a:pPr>
              <a:buFont typeface="Courier New" pitchFamily="49" charset="0"/>
              <a:buChar char="o"/>
            </a:pPr>
            <a:r>
              <a:rPr lang="en" sz="2400" dirty="0" smtClean="0">
                <a:solidFill>
                  <a:srgbClr val="000000"/>
                </a:solidFill>
              </a:rPr>
              <a:t>Accessing the Coordinated Entry System (p </a:t>
            </a:r>
            <a:r>
              <a:rPr lang="en" sz="2400" dirty="0" smtClean="0">
                <a:solidFill>
                  <a:srgbClr val="000000"/>
                </a:solidFill>
              </a:rPr>
              <a:t>17-22)</a:t>
            </a:r>
            <a:endParaRPr lang="en" sz="2400" dirty="0" smtClean="0">
              <a:solidFill>
                <a:srgbClr val="000000"/>
              </a:solidFill>
            </a:endParaRPr>
          </a:p>
          <a:p>
            <a:pPr lvl="1">
              <a:buFont typeface="Courier New" pitchFamily="49" charset="0"/>
              <a:buChar char="o"/>
            </a:pPr>
            <a:r>
              <a:rPr lang="en" dirty="0" smtClean="0">
                <a:solidFill>
                  <a:srgbClr val="000000"/>
                </a:solidFill>
              </a:rPr>
              <a:t>Added Connection to Mainstream Resources (p </a:t>
            </a:r>
            <a:r>
              <a:rPr lang="en" dirty="0" smtClean="0">
                <a:solidFill>
                  <a:srgbClr val="000000"/>
                </a:solidFill>
              </a:rPr>
              <a:t>19-20)</a:t>
            </a:r>
            <a:endParaRPr lang="en" dirty="0" smtClean="0">
              <a:solidFill>
                <a:srgbClr val="000000"/>
              </a:solidFill>
            </a:endParaRPr>
          </a:p>
          <a:p>
            <a:pPr lvl="2">
              <a:buFont typeface="Courier New" pitchFamily="49" charset="0"/>
              <a:buChar char="o"/>
            </a:pPr>
            <a:r>
              <a:rPr lang="en" sz="1800" dirty="0" smtClean="0">
                <a:solidFill>
                  <a:srgbClr val="000000"/>
                </a:solidFill>
              </a:rPr>
              <a:t>HUD Recommended</a:t>
            </a:r>
          </a:p>
          <a:p>
            <a:pPr lvl="1">
              <a:buFont typeface="Courier New" pitchFamily="49" charset="0"/>
              <a:buChar char="o"/>
            </a:pPr>
            <a:r>
              <a:rPr lang="en" dirty="0" smtClean="0">
                <a:solidFill>
                  <a:srgbClr val="000000"/>
                </a:solidFill>
              </a:rPr>
              <a:t>Privacy Protections and Data S</a:t>
            </a:r>
            <a:r>
              <a:rPr lang="en-US" dirty="0" smtClean="0">
                <a:solidFill>
                  <a:srgbClr val="000000"/>
                </a:solidFill>
              </a:rPr>
              <a:t>e</a:t>
            </a:r>
            <a:r>
              <a:rPr lang="en" dirty="0" smtClean="0">
                <a:solidFill>
                  <a:srgbClr val="000000"/>
                </a:solidFill>
              </a:rPr>
              <a:t>curity Protections added as separate sections (p </a:t>
            </a:r>
            <a:r>
              <a:rPr lang="en" dirty="0" smtClean="0">
                <a:solidFill>
                  <a:srgbClr val="000000"/>
                </a:solidFill>
              </a:rPr>
              <a:t>20</a:t>
            </a:r>
            <a:r>
              <a:rPr lang="en" dirty="0" smtClean="0">
                <a:solidFill>
                  <a:srgbClr val="000000"/>
                </a:solidFill>
              </a:rPr>
              <a:t> </a:t>
            </a:r>
            <a:r>
              <a:rPr lang="en" dirty="0" smtClean="0">
                <a:solidFill>
                  <a:srgbClr val="000000"/>
                </a:solidFill>
              </a:rPr>
              <a:t>&amp; 21</a:t>
            </a:r>
            <a:r>
              <a:rPr lang="en" dirty="0" smtClean="0">
                <a:solidFill>
                  <a:srgbClr val="000000"/>
                </a:solidFill>
              </a:rPr>
              <a:t>)</a:t>
            </a:r>
            <a:endParaRPr lang="en" dirty="0" smtClean="0">
              <a:solidFill>
                <a:srgbClr val="000000"/>
              </a:solidFill>
            </a:endParaRPr>
          </a:p>
          <a:p>
            <a:pPr lvl="2">
              <a:buFont typeface="Courier New" pitchFamily="49" charset="0"/>
              <a:buChar char="o"/>
            </a:pPr>
            <a:r>
              <a:rPr lang="en" sz="1800" dirty="0" smtClean="0">
                <a:solidFill>
                  <a:srgbClr val="000000"/>
                </a:solidFill>
              </a:rPr>
              <a:t>More detail</a:t>
            </a:r>
          </a:p>
          <a:p>
            <a:pPr lvl="2">
              <a:buFont typeface="Courier New" pitchFamily="49" charset="0"/>
              <a:buChar char="o"/>
            </a:pPr>
            <a:r>
              <a:rPr lang="en" sz="1800" i="1" dirty="0" smtClean="0">
                <a:solidFill>
                  <a:schemeClr val="accent5"/>
                </a:solidFill>
              </a:rPr>
              <a:t>HUD Required</a:t>
            </a:r>
          </a:p>
          <a:p>
            <a:pPr lvl="1">
              <a:buFont typeface="Courier New" pitchFamily="49" charset="0"/>
              <a:buChar char="o"/>
            </a:pPr>
            <a:r>
              <a:rPr lang="en" dirty="0" smtClean="0">
                <a:solidFill>
                  <a:srgbClr val="000000"/>
                </a:solidFill>
              </a:rPr>
              <a:t>Non-HMIS Data Security (p </a:t>
            </a:r>
            <a:r>
              <a:rPr lang="en" dirty="0" smtClean="0">
                <a:solidFill>
                  <a:srgbClr val="000000"/>
                </a:solidFill>
              </a:rPr>
              <a:t>21-22</a:t>
            </a:r>
            <a:r>
              <a:rPr lang="en" dirty="0" smtClean="0">
                <a:solidFill>
                  <a:srgbClr val="000000"/>
                </a:solidFill>
              </a:rPr>
              <a:t>)</a:t>
            </a:r>
            <a:endParaRPr lang="en" dirty="0" smtClean="0">
              <a:solidFill>
                <a:srgbClr val="000000"/>
              </a:solidFill>
            </a:endParaRPr>
          </a:p>
          <a:p>
            <a:pPr lvl="2">
              <a:buFont typeface="Courier New" pitchFamily="49" charset="0"/>
              <a:buChar char="o"/>
            </a:pPr>
            <a:r>
              <a:rPr lang="en" sz="1800" dirty="0" smtClean="0">
                <a:solidFill>
                  <a:srgbClr val="000000"/>
                </a:solidFill>
              </a:rPr>
              <a:t>Added additional information to reflect current process</a:t>
            </a:r>
          </a:p>
          <a:p>
            <a:pPr lvl="1">
              <a:buFont typeface="Courier New" pitchFamily="49" charset="0"/>
              <a:buChar char="o"/>
            </a:pPr>
            <a:endParaRPr lang="en" dirty="0" smtClean="0">
              <a:solidFill>
                <a:srgbClr val="000000"/>
              </a:solidFill>
            </a:endParaRPr>
          </a:p>
          <a:p>
            <a:pPr lvl="1">
              <a:buFont typeface="Courier New" pitchFamily="49" charset="0"/>
              <a:buChar char="o"/>
            </a:pPr>
            <a:endParaRPr lang="en" dirty="0" smtClean="0">
              <a:solidFill>
                <a:srgbClr val="000000"/>
              </a:solidFill>
            </a:endParaRPr>
          </a:p>
          <a:p>
            <a:pPr>
              <a:buNone/>
            </a:pPr>
            <a:endParaRPr dirty="0"/>
          </a:p>
        </p:txBody>
      </p:sp>
      <p:pic>
        <p:nvPicPr>
          <p:cNvPr id="4" name="Picture 3"/>
          <p:cNvPicPr/>
          <p:nvPr/>
        </p:nvPicPr>
        <p:blipFill>
          <a:blip r:embed="rId3" cstate="print">
            <a:extLst>
              <a:ext uri="{28A0092B-C50C-407E-A947-70E740481C1C}">
                <a14:useLocalDpi xmlns:a14="http://schemas.microsoft.com/office/drawing/2010/main" xmlns=""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xmlns="" val="26098258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415600" y="593367"/>
            <a:ext cx="10100000" cy="943200"/>
          </a:xfrm>
          <a:prstGeom prst="rect">
            <a:avLst/>
          </a:prstGeom>
        </p:spPr>
        <p:txBody>
          <a:bodyPr vert="horz" lIns="121900" tIns="121900" rIns="121900" bIns="121900" rtlCol="0" anchor="t" anchorCtr="0">
            <a:noAutofit/>
          </a:bodyPr>
          <a:lstStyle/>
          <a:p>
            <a:r>
              <a:rPr lang="en" sz="4200" b="1" dirty="0" smtClean="0"/>
              <a:t>Establishing the Local Coordinated Entry System</a:t>
            </a:r>
            <a:endParaRPr lang="en" sz="4200" b="1" dirty="0"/>
          </a:p>
        </p:txBody>
      </p:sp>
      <p:sp>
        <p:nvSpPr>
          <p:cNvPr id="91" name="Shape 91"/>
          <p:cNvSpPr txBox="1">
            <a:spLocks noGrp="1"/>
          </p:cNvSpPr>
          <p:nvPr>
            <p:ph type="body" idx="1"/>
          </p:nvPr>
        </p:nvSpPr>
        <p:spPr>
          <a:xfrm>
            <a:off x="415600" y="2043953"/>
            <a:ext cx="11360800" cy="4048080"/>
          </a:xfrm>
          <a:prstGeom prst="rect">
            <a:avLst/>
          </a:prstGeom>
        </p:spPr>
        <p:txBody>
          <a:bodyPr vert="horz" lIns="121900" tIns="121900" rIns="121900" bIns="121900" rtlCol="0" anchor="t" anchorCtr="0">
            <a:noAutofit/>
          </a:bodyPr>
          <a:lstStyle/>
          <a:p>
            <a:pPr>
              <a:buFont typeface="Courier New" pitchFamily="49" charset="0"/>
              <a:buChar char="o"/>
            </a:pPr>
            <a:r>
              <a:rPr lang="en" sz="2400" dirty="0" smtClean="0">
                <a:solidFill>
                  <a:srgbClr val="000000"/>
                </a:solidFill>
              </a:rPr>
              <a:t>Geographic Area (p </a:t>
            </a:r>
            <a:r>
              <a:rPr lang="en" sz="2400" dirty="0" smtClean="0">
                <a:solidFill>
                  <a:srgbClr val="000000"/>
                </a:solidFill>
              </a:rPr>
              <a:t>23)</a:t>
            </a:r>
            <a:endParaRPr lang="en" sz="2400" dirty="0" smtClean="0">
              <a:solidFill>
                <a:srgbClr val="000000"/>
              </a:solidFill>
            </a:endParaRPr>
          </a:p>
          <a:p>
            <a:pPr lvl="1">
              <a:buFont typeface="Courier New" pitchFamily="49" charset="0"/>
              <a:buChar char="o"/>
            </a:pPr>
            <a:r>
              <a:rPr lang="en" dirty="0" smtClean="0">
                <a:solidFill>
                  <a:srgbClr val="000000"/>
                </a:solidFill>
              </a:rPr>
              <a:t>Added additional information to reflect current process</a:t>
            </a:r>
            <a:endParaRPr lang="en" sz="2200" dirty="0" smtClean="0">
              <a:solidFill>
                <a:srgbClr val="000000"/>
              </a:solidFill>
            </a:endParaRPr>
          </a:p>
          <a:p>
            <a:pPr>
              <a:buFont typeface="Courier New" pitchFamily="49" charset="0"/>
              <a:buChar char="o"/>
            </a:pPr>
            <a:r>
              <a:rPr lang="en" sz="2400" dirty="0" smtClean="0">
                <a:solidFill>
                  <a:srgbClr val="000000"/>
                </a:solidFill>
              </a:rPr>
              <a:t>Local Coordinated Entry Lead (p </a:t>
            </a:r>
            <a:r>
              <a:rPr lang="en" sz="2400" dirty="0" smtClean="0">
                <a:solidFill>
                  <a:srgbClr val="000000"/>
                </a:solidFill>
              </a:rPr>
              <a:t>23-24) </a:t>
            </a:r>
            <a:endParaRPr lang="en" sz="2400" dirty="0" smtClean="0">
              <a:solidFill>
                <a:srgbClr val="000000"/>
              </a:solidFill>
            </a:endParaRPr>
          </a:p>
          <a:p>
            <a:pPr lvl="1">
              <a:buFont typeface="Courier New" pitchFamily="49" charset="0"/>
              <a:buChar char="o"/>
            </a:pPr>
            <a:r>
              <a:rPr lang="en" dirty="0" smtClean="0">
                <a:solidFill>
                  <a:srgbClr val="000000"/>
                </a:solidFill>
              </a:rPr>
              <a:t>Added additional information to reflect current process</a:t>
            </a:r>
            <a:endParaRPr lang="en" sz="1800" dirty="0" smtClean="0">
              <a:solidFill>
                <a:srgbClr val="000000"/>
              </a:solidFill>
            </a:endParaRPr>
          </a:p>
          <a:p>
            <a:pPr>
              <a:buFont typeface="Courier New" pitchFamily="49" charset="0"/>
              <a:buChar char="o"/>
            </a:pPr>
            <a:r>
              <a:rPr lang="en" sz="2400" dirty="0" smtClean="0">
                <a:solidFill>
                  <a:srgbClr val="000000"/>
                </a:solidFill>
              </a:rPr>
              <a:t>Non-HMIS List Holder (p </a:t>
            </a:r>
            <a:r>
              <a:rPr lang="en" sz="2400" dirty="0" smtClean="0">
                <a:solidFill>
                  <a:srgbClr val="000000"/>
                </a:solidFill>
              </a:rPr>
              <a:t>24-25)</a:t>
            </a:r>
            <a:endParaRPr lang="en" sz="2400" dirty="0" smtClean="0">
              <a:solidFill>
                <a:srgbClr val="000000"/>
              </a:solidFill>
            </a:endParaRPr>
          </a:p>
          <a:p>
            <a:pPr lvl="1">
              <a:buFont typeface="Courier New" pitchFamily="49" charset="0"/>
              <a:buChar char="o"/>
            </a:pPr>
            <a:r>
              <a:rPr lang="en" dirty="0" smtClean="0">
                <a:solidFill>
                  <a:srgbClr val="000000"/>
                </a:solidFill>
              </a:rPr>
              <a:t>Added additional information to reflect current process</a:t>
            </a:r>
          </a:p>
          <a:p>
            <a:pPr lvl="1">
              <a:buFont typeface="Courier New" pitchFamily="49" charset="0"/>
              <a:buChar char="o"/>
            </a:pPr>
            <a:endParaRPr lang="en" dirty="0" smtClean="0">
              <a:solidFill>
                <a:srgbClr val="000000"/>
              </a:solidFill>
            </a:endParaRPr>
          </a:p>
          <a:p>
            <a:pPr lvl="1">
              <a:buFont typeface="Courier New" pitchFamily="49" charset="0"/>
              <a:buChar char="o"/>
            </a:pPr>
            <a:endParaRPr lang="en" dirty="0" smtClean="0">
              <a:solidFill>
                <a:srgbClr val="000000"/>
              </a:solidFill>
            </a:endParaRPr>
          </a:p>
          <a:p>
            <a:pPr>
              <a:buNone/>
            </a:pPr>
            <a:endParaRPr dirty="0"/>
          </a:p>
        </p:txBody>
      </p:sp>
      <p:pic>
        <p:nvPicPr>
          <p:cNvPr id="4" name="Picture 3"/>
          <p:cNvPicPr/>
          <p:nvPr/>
        </p:nvPicPr>
        <p:blipFill>
          <a:blip r:embed="rId3" cstate="print">
            <a:extLst>
              <a:ext uri="{28A0092B-C50C-407E-A947-70E740481C1C}">
                <a14:useLocalDpi xmlns:a14="http://schemas.microsoft.com/office/drawing/2010/main" xmlns=""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xmlns="" val="26098258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The Coordinated Entry Process</a:t>
            </a:r>
            <a:endParaRPr lang="en-US" sz="4400" dirty="0"/>
          </a:p>
        </p:txBody>
      </p:sp>
      <p:sp>
        <p:nvSpPr>
          <p:cNvPr id="3" name="Content Placeholder 2"/>
          <p:cNvSpPr>
            <a:spLocks noGrp="1"/>
          </p:cNvSpPr>
          <p:nvPr>
            <p:ph idx="1"/>
          </p:nvPr>
        </p:nvSpPr>
        <p:spPr>
          <a:xfrm>
            <a:off x="1097280" y="2070846"/>
            <a:ext cx="10058400" cy="3798247"/>
          </a:xfrm>
        </p:spPr>
        <p:txBody>
          <a:bodyPr/>
          <a:lstStyle/>
          <a:p>
            <a:pPr>
              <a:buFont typeface="Courier New" pitchFamily="49" charset="0"/>
              <a:buChar char="o"/>
            </a:pPr>
            <a:r>
              <a:rPr lang="en-US" dirty="0" smtClean="0"/>
              <a:t>Participant Consent and Pre-Screen (</a:t>
            </a:r>
            <a:r>
              <a:rPr lang="en-US" dirty="0" smtClean="0"/>
              <a:t>p26-27)</a:t>
            </a:r>
            <a:endParaRPr lang="en-US" dirty="0" smtClean="0"/>
          </a:p>
          <a:p>
            <a:pPr lvl="1">
              <a:buFont typeface="Courier New" pitchFamily="49" charset="0"/>
              <a:buChar char="o"/>
            </a:pPr>
            <a:r>
              <a:rPr lang="en-US" dirty="0" smtClean="0"/>
              <a:t>Added additional information to reflect current process</a:t>
            </a:r>
          </a:p>
          <a:p>
            <a:pPr>
              <a:buFont typeface="Courier New" pitchFamily="49" charset="0"/>
              <a:buChar char="o"/>
            </a:pPr>
            <a:r>
              <a:rPr lang="en-US" dirty="0" smtClean="0"/>
              <a:t>Assessment (p </a:t>
            </a:r>
            <a:r>
              <a:rPr lang="en-US" dirty="0" smtClean="0"/>
              <a:t>27-28)</a:t>
            </a:r>
            <a:endParaRPr lang="en-US" dirty="0" smtClean="0"/>
          </a:p>
          <a:p>
            <a:pPr lvl="1">
              <a:buFont typeface="Courier New" pitchFamily="49" charset="0"/>
              <a:buChar char="o"/>
            </a:pPr>
            <a:r>
              <a:rPr lang="en-US" dirty="0" smtClean="0"/>
              <a:t>Added additional information</a:t>
            </a:r>
          </a:p>
          <a:p>
            <a:pPr lvl="1">
              <a:buFont typeface="Courier New" pitchFamily="49" charset="0"/>
              <a:buChar char="o"/>
            </a:pPr>
            <a:r>
              <a:rPr lang="en-US" i="1" dirty="0" smtClean="0">
                <a:solidFill>
                  <a:schemeClr val="accent5"/>
                </a:solidFill>
              </a:rPr>
              <a:t>HUD Required</a:t>
            </a:r>
          </a:p>
          <a:p>
            <a:pPr>
              <a:buFont typeface="Courier New" pitchFamily="49" charset="0"/>
              <a:buChar char="o"/>
            </a:pPr>
            <a:r>
              <a:rPr lang="en-US" dirty="0" smtClean="0"/>
              <a:t>Pre-Screen and Assessment of Domestic Violence Survivors (p </a:t>
            </a:r>
            <a:r>
              <a:rPr lang="en-US" dirty="0" smtClean="0"/>
              <a:t>29)</a:t>
            </a:r>
            <a:endParaRPr lang="en-US" dirty="0" smtClean="0"/>
          </a:p>
          <a:p>
            <a:pPr lvl="1">
              <a:buFont typeface="Courier New" pitchFamily="49" charset="0"/>
              <a:buChar char="o"/>
            </a:pPr>
            <a:r>
              <a:rPr lang="en-US" dirty="0" smtClean="0"/>
              <a:t>No Changes</a:t>
            </a:r>
          </a:p>
          <a:p>
            <a:pPr>
              <a:buNone/>
            </a:pPr>
            <a:endParaRPr lang="en-US" dirty="0"/>
          </a:p>
        </p:txBody>
      </p:sp>
      <p:pic>
        <p:nvPicPr>
          <p:cNvPr id="4" name="Picture 3"/>
          <p:cNvPicPr/>
          <p:nvPr/>
        </p:nvPicPr>
        <p:blipFill>
          <a:blip r:embed="rId2" cstate="print">
            <a:extLst>
              <a:ext uri="{28A0092B-C50C-407E-A947-70E740481C1C}">
                <a14:useLocalDpi xmlns:a14="http://schemas.microsoft.com/office/drawing/2010/main" xmlns="" val="0"/>
              </a:ext>
            </a:extLst>
          </a:blip>
          <a:stretch>
            <a:fillRect/>
          </a:stretch>
        </p:blipFill>
        <p:spPr>
          <a:xfrm>
            <a:off x="10474990" y="337030"/>
            <a:ext cx="1240790" cy="914400"/>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heme/theme1.xml><?xml version="1.0" encoding="utf-8"?>
<a:theme xmlns:a="http://schemas.openxmlformats.org/drawingml/2006/main" name="Retrospect">
  <a:themeElements>
    <a:clrScheme name="Logo">
      <a:dk1>
        <a:sysClr val="windowText" lastClr="000000"/>
      </a:dk1>
      <a:lt1>
        <a:sysClr val="window" lastClr="FFFFFF"/>
      </a:lt1>
      <a:dk2>
        <a:srgbClr val="373545"/>
      </a:dk2>
      <a:lt2>
        <a:srgbClr val="CEDBE6"/>
      </a:lt2>
      <a:accent1>
        <a:srgbClr val="33CC33"/>
      </a:accent1>
      <a:accent2>
        <a:srgbClr val="58B6C0"/>
      </a:accent2>
      <a:accent3>
        <a:srgbClr val="75BDA7"/>
      </a:accent3>
      <a:accent4>
        <a:srgbClr val="33CC33"/>
      </a:accent4>
      <a:accent5>
        <a:srgbClr val="FF9933"/>
      </a:accent5>
      <a:accent6>
        <a:srgbClr val="009999"/>
      </a:accent6>
      <a:hlink>
        <a:srgbClr val="A9DB66"/>
      </a:hlink>
      <a:folHlink>
        <a:srgbClr val="FFC000"/>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D26EA377-59BD-4C9C-9D94-EE8416EE4C79}"/>
    </a:ext>
  </a:extLst>
</a:theme>
</file>

<file path=ppt/theme/theme2.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BBF5D7C-90AF-408A-B515-5CD5355B6C0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4627</TotalTime>
  <Words>1447</Words>
  <Application>Microsoft Office PowerPoint</Application>
  <PresentationFormat>Custom</PresentationFormat>
  <Paragraphs>213</Paragraphs>
  <Slides>30</Slides>
  <Notes>18</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Retrospect</vt:lpstr>
      <vt:lpstr>Balance of State CoC Coordinated Entry 2.0</vt:lpstr>
      <vt:lpstr>Presentation Overview</vt:lpstr>
      <vt:lpstr>Coordinated Entry System</vt:lpstr>
      <vt:lpstr>Slide 4</vt:lpstr>
      <vt:lpstr>Overview of the Coordinated Entry System</vt:lpstr>
      <vt:lpstr>Overview of the Coordinated Entry System</vt:lpstr>
      <vt:lpstr>Overview of the Coordinated Entry System</vt:lpstr>
      <vt:lpstr>Establishing the Local Coordinated Entry System</vt:lpstr>
      <vt:lpstr>The Coordinated Entry Process</vt:lpstr>
      <vt:lpstr>The Coordinated Entry Process</vt:lpstr>
      <vt:lpstr>The Coordinated Entry Process</vt:lpstr>
      <vt:lpstr>The Coordinated Entry Process</vt:lpstr>
      <vt:lpstr>Training</vt:lpstr>
      <vt:lpstr>Evaluation</vt:lpstr>
      <vt:lpstr>Appendices</vt:lpstr>
      <vt:lpstr>Homeless Prevention Services</vt:lpstr>
      <vt:lpstr>Homeless Prevention Services</vt:lpstr>
      <vt:lpstr>Homeless Prevention Services</vt:lpstr>
      <vt:lpstr>Homeless Prevention Services</vt:lpstr>
      <vt:lpstr>Homeless Prevention Services</vt:lpstr>
      <vt:lpstr>Homeless Prevention Services</vt:lpstr>
      <vt:lpstr>Emergency Services</vt:lpstr>
      <vt:lpstr>After Hours Plan</vt:lpstr>
      <vt:lpstr>After Hours Plan</vt:lpstr>
      <vt:lpstr>After Hour Plan</vt:lpstr>
      <vt:lpstr>Coordinated Entry Checklist</vt:lpstr>
      <vt:lpstr>WI Balance of State CoC Timeline</vt:lpstr>
      <vt:lpstr>Summary</vt:lpstr>
      <vt:lpstr>Questions?</vt:lpstr>
      <vt:lpstr>Resources and References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Carrie Poser</dc:creator>
  <cp:lastModifiedBy>Corin Tubridy</cp:lastModifiedBy>
  <cp:revision>300</cp:revision>
  <dcterms:created xsi:type="dcterms:W3CDTF">2016-02-03T16:01:10Z</dcterms:created>
  <dcterms:modified xsi:type="dcterms:W3CDTF">2017-08-14T19:10:22Z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TC028952549991</vt:lpwstr>
  </property>
</Properties>
</file>