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2"/>
  </p:sldMasterIdLst>
  <p:notesMasterIdLst>
    <p:notesMasterId r:id="rId22"/>
  </p:notesMasterIdLst>
  <p:handoutMasterIdLst>
    <p:handoutMasterId r:id="rId23"/>
  </p:handoutMasterIdLst>
  <p:sldIdLst>
    <p:sldId id="256" r:id="rId3"/>
    <p:sldId id="581" r:id="rId4"/>
    <p:sldId id="582" r:id="rId5"/>
    <p:sldId id="509" r:id="rId6"/>
    <p:sldId id="533" r:id="rId7"/>
    <p:sldId id="569" r:id="rId8"/>
    <p:sldId id="534" r:id="rId9"/>
    <p:sldId id="583" r:id="rId10"/>
    <p:sldId id="568" r:id="rId11"/>
    <p:sldId id="571" r:id="rId12"/>
    <p:sldId id="585" r:id="rId13"/>
    <p:sldId id="578" r:id="rId14"/>
    <p:sldId id="572" r:id="rId15"/>
    <p:sldId id="574" r:id="rId16"/>
    <p:sldId id="573" r:id="rId17"/>
    <p:sldId id="584" r:id="rId18"/>
    <p:sldId id="577" r:id="rId19"/>
    <p:sldId id="575" r:id="rId20"/>
    <p:sldId id="579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39" autoAdjust="0"/>
    <p:restoredTop sz="95274" autoAdjust="0"/>
  </p:normalViewPr>
  <p:slideViewPr>
    <p:cSldViewPr snapToGrid="0">
      <p:cViewPr varScale="1">
        <p:scale>
          <a:sx n="108" d="100"/>
          <a:sy n="108" d="100"/>
        </p:scale>
        <p:origin x="115" y="235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ln w="34925" cap="rnd">
              <a:solidFill>
                <a:srgbClr val="00B0F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2102</c:v>
                </c:pt>
                <c:pt idx="1">
                  <c:v>1898</c:v>
                </c:pt>
                <c:pt idx="2">
                  <c:v>1849</c:v>
                </c:pt>
                <c:pt idx="3">
                  <c:v>1650</c:v>
                </c:pt>
                <c:pt idx="4">
                  <c:v>1457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ES</c:v>
                </c:pt>
              </c:strCache>
            </c:strRef>
          </c:tx>
          <c:spPr>
            <a:ln w="34925" cap="rnd">
              <a:solidFill>
                <a:srgbClr val="FF00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936</c:v>
                </c:pt>
                <c:pt idx="1">
                  <c:v>920</c:v>
                </c:pt>
                <c:pt idx="2">
                  <c:v>939</c:v>
                </c:pt>
                <c:pt idx="3">
                  <c:v>836</c:v>
                </c:pt>
                <c:pt idx="4">
                  <c:v>889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TH</c:v>
                </c:pt>
              </c:strCache>
            </c:strRef>
          </c:tx>
          <c:spPr>
            <a:ln w="34925" cap="rnd">
              <a:solidFill>
                <a:srgbClr val="FFFF0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1072</c:v>
                </c:pt>
                <c:pt idx="1">
                  <c:v>965</c:v>
                </c:pt>
                <c:pt idx="2">
                  <c:v>904</c:v>
                </c:pt>
                <c:pt idx="3">
                  <c:v>794</c:v>
                </c:pt>
                <c:pt idx="4">
                  <c:v>563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</c:v>
                </c:pt>
              </c:strCache>
            </c:strRef>
          </c:tx>
          <c:spPr>
            <a:ln w="34925" cap="rnd">
              <a:solidFill>
                <a:srgbClr val="00B050"/>
              </a:solidFill>
              <a:round/>
            </a:ln>
            <a:effectLst>
              <a:outerShdw blurRad="38100" dist="25400" dir="5400000" rotWithShape="0">
                <a:srgbClr val="000000">
                  <a:alpha val="45000"/>
                </a:srgbClr>
              </a:outerShdw>
            </a:effectLst>
          </c:spPr>
          <c:marker>
            <c:symbol val="none"/>
          </c:marker>
          <c:cat>
            <c:numRef>
              <c:f>Sheet1!$A$2:$A$6</c:f>
              <c:numCache>
                <c:formatCode>General</c:formatCode>
                <c:ptCount val="5"/>
                <c:pt idx="0">
                  <c:v>2015</c:v>
                </c:pt>
                <c:pt idx="1">
                  <c:v>2016</c:v>
                </c:pt>
                <c:pt idx="2">
                  <c:v>2016</c:v>
                </c:pt>
                <c:pt idx="3">
                  <c:v>2018</c:v>
                </c:pt>
                <c:pt idx="4">
                  <c:v>2019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94</c:v>
                </c:pt>
                <c:pt idx="1">
                  <c:v>13</c:v>
                </c:pt>
                <c:pt idx="2">
                  <c:v>6</c:v>
                </c:pt>
                <c:pt idx="3">
                  <c:v>20</c:v>
                </c:pt>
                <c:pt idx="4">
                  <c:v>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8776568"/>
        <c:axId val="438777744"/>
      </c:lineChart>
      <c:catAx>
        <c:axId val="43877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95000"/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77744"/>
        <c:crosses val="autoZero"/>
        <c:auto val="1"/>
        <c:lblAlgn val="ctr"/>
        <c:lblOffset val="100"/>
        <c:noMultiLvlLbl val="0"/>
      </c:catAx>
      <c:valAx>
        <c:axId val="438777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776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29%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mtClean="0"/>
                      <a:t>71%</a:t>
                    </a:r>
                    <a:endParaRPr lang="en-US" dirty="0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Sheet1!$A$2:$A$3</c:f>
              <c:strCache>
                <c:ptCount val="2"/>
                <c:pt idx="0">
                  <c:v>HH with children</c:v>
                </c:pt>
                <c:pt idx="1">
                  <c:v>HH without children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858</c:v>
                </c:pt>
                <c:pt idx="1">
                  <c:v>2051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Race</a:t>
            </a:r>
          </a:p>
        </c:rich>
      </c:tx>
      <c:layout>
        <c:manualLayout>
          <c:xMode val="edge"/>
          <c:yMode val="edge"/>
          <c:x val="0.11959809861553511"/>
          <c:y val="0.7004607102184491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0432510773630581"/>
          <c:y val="0.15004972014841911"/>
          <c:w val="0.41078863159118295"/>
          <c:h val="0.5013896717575497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5"/>
          <c:dPt>
            <c:idx val="0"/>
            <c:bubble3D val="0"/>
            <c:explosion val="16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4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explosion val="4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/>
                  </a:gs>
                  <a:gs pos="90000">
                    <a:schemeClr val="accent6">
                      <a:shade val="100000"/>
                      <a:satMod val="105000"/>
                    </a:schemeClr>
                  </a:gs>
                  <a:gs pos="100000">
                    <a:schemeClr val="accent6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8.2868140605270965E-2"/>
                  <c:y val="-0.1491869669303496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9.3267531349622207E-2"/>
                  <c:y val="9.690699775939794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9291900004790902"/>
                  <c:y val="3.82001561902862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0018061424551289E-2"/>
                  <c:y val="-2.09419165455758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065901030514359"/>
                      <c:h val="0.14815865271176473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0.29988819146172863"/>
                  <c:y val="1.794302681895180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</c:v>
                </c:pt>
                <c:pt idx="2">
                  <c:v>Missing</c:v>
                </c:pt>
                <c:pt idx="3">
                  <c:v>Am. Indian</c:v>
                </c:pt>
                <c:pt idx="4">
                  <c:v>Asian</c:v>
                </c:pt>
                <c:pt idx="5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1528</c:v>
                </c:pt>
                <c:pt idx="1">
                  <c:v>359</c:v>
                </c:pt>
                <c:pt idx="2">
                  <c:v>65</c:v>
                </c:pt>
                <c:pt idx="3">
                  <c:v>69</c:v>
                </c:pt>
                <c:pt idx="4">
                  <c:v>21</c:v>
                </c:pt>
                <c:pt idx="5">
                  <c:v>2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6332200883672"/>
          <c:y val="0.72251428016345021"/>
          <c:w val="0.62576199498238494"/>
          <c:h val="0.243049084906420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Ethnicity</a:t>
            </a:r>
          </a:p>
        </c:rich>
      </c:tx>
      <c:layout>
        <c:manualLayout>
          <c:xMode val="edge"/>
          <c:yMode val="edge"/>
          <c:x val="1.7017670838702842E-2"/>
          <c:y val="0.794407261592301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34793840215133"/>
          <c:y val="0.18244063242094738"/>
          <c:w val="0.67520676293537174"/>
          <c:h val="0.5736548556430446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explosion val="29"/>
          <c:dPt>
            <c:idx val="0"/>
            <c:bubble3D val="0"/>
            <c:explosion val="4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4012399891727129"/>
                  <c:y val="-0.10208333333333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8402850106801772"/>
                      <c:h val="0.14943819522559679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3.1678710950751546E-2"/>
                  <c:y val="-4.453111279865937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2295676609532812"/>
                      <c:h val="0.156535599192848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42019374158677103"/>
                  <c:y val="1.67493720421114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81505695462985"/>
                      <c:h val="0.17682558267103879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1863</c:v>
                </c:pt>
                <c:pt idx="1">
                  <c:v>100</c:v>
                </c:pt>
                <c:pt idx="2">
                  <c:v>88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2211230349039771E-2"/>
          <c:y val="0.90994915016888989"/>
          <c:w val="0.82235065987082157"/>
          <c:h val="9.00508498311100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explosion val="18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"/>
                  <c:y val="1.543700708441125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9450076756419714E-2"/>
                  <c:y val="1.666854789385678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643</c:v>
                </c:pt>
                <c:pt idx="1">
                  <c:v>203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570620555801111"/>
          <c:y val="0.12203767686387727"/>
          <c:w val="0.57273008995385311"/>
          <c:h val="0.580137006777735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</c:v>
                </c:pt>
              </c:strCache>
            </c:strRef>
          </c:tx>
          <c:explosion val="10"/>
          <c:dPt>
            <c:idx val="0"/>
            <c:bubble3D val="0"/>
            <c:explosion val="13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explosion val="11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/>
                  </a:gs>
                  <a:gs pos="90000">
                    <a:schemeClr val="accent4">
                      <a:shade val="100000"/>
                      <a:satMod val="105000"/>
                    </a:schemeClr>
                  </a:gs>
                  <a:gs pos="100000">
                    <a:schemeClr val="accent4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/>
                  </a:gs>
                  <a:gs pos="90000">
                    <a:schemeClr val="accent5">
                      <a:shade val="100000"/>
                      <a:satMod val="105000"/>
                    </a:schemeClr>
                  </a:gs>
                  <a:gs pos="100000">
                    <a:schemeClr val="accent5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3.969852353690579E-2"/>
                  <c:y val="-1.82216594276863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5109661343173146E-2"/>
                  <c:y val="0.227927516239659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001601475127946"/>
                  <c:y val="1.437047919629523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0.27371065089880064"/>
                  <c:y val="-4.5197360085529464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84589227602709"/>
                      <c:h val="0.1591789131422014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White</c:v>
                </c:pt>
                <c:pt idx="1">
                  <c:v>Black</c:v>
                </c:pt>
                <c:pt idx="2">
                  <c:v>Am. Indian</c:v>
                </c:pt>
                <c:pt idx="3">
                  <c:v>Asian</c:v>
                </c:pt>
                <c:pt idx="4">
                  <c:v>Missing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530</c:v>
                </c:pt>
                <c:pt idx="1">
                  <c:v>225</c:v>
                </c:pt>
                <c:pt idx="2">
                  <c:v>48</c:v>
                </c:pt>
                <c:pt idx="3">
                  <c:v>5</c:v>
                </c:pt>
                <c:pt idx="4">
                  <c:v>48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193201565918024"/>
          <c:y val="0.75078760390463617"/>
          <c:w val="0.69908640727782256"/>
          <c:h val="0.2187567175886579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685024533952158"/>
          <c:y val="0.12852315010529894"/>
          <c:w val="0.50806010898701448"/>
          <c:h val="0.56515000744466926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</c:v>
                </c:pt>
              </c:strCache>
            </c:strRef>
          </c:tx>
          <c:dPt>
            <c:idx val="0"/>
            <c:bubble3D val="0"/>
            <c:explosion val="20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/>
                  </a:gs>
                  <a:gs pos="90000">
                    <a:schemeClr val="accent3">
                      <a:shade val="100000"/>
                      <a:satMod val="105000"/>
                    </a:schemeClr>
                  </a:gs>
                  <a:gs pos="100000">
                    <a:schemeClr val="accent3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0.15335835501186162"/>
                  <c:y val="-0.1979037712265470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373757868585874"/>
                      <c:h val="0.16355287070316746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10839126198662714"/>
                  <c:y val="3.09011689544062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800431540558231"/>
                      <c:h val="0.16214153841456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25688684203781226"/>
                  <c:y val="3.1842768586241459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NH/NL</c:v>
                </c:pt>
                <c:pt idx="1">
                  <c:v>Hisp/Lat</c:v>
                </c:pt>
                <c:pt idx="2">
                  <c:v>Missing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735</c:v>
                </c:pt>
                <c:pt idx="1">
                  <c:v>60</c:v>
                </c:pt>
                <c:pt idx="2">
                  <c:v>63</c:v>
                </c:pt>
              </c:numCache>
            </c:numRef>
          </c:val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0991572350169738E-2"/>
          <c:y val="0.78974106982888526"/>
          <c:w val="0.77780534290152537"/>
          <c:h val="0.167132999807459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7030A0"/>
                </a:solidFill>
              </a:rPr>
              <a:t>Gender</a:t>
            </a:r>
          </a:p>
        </c:rich>
      </c:tx>
      <c:layout>
        <c:manualLayout>
          <c:xMode val="edge"/>
          <c:yMode val="edge"/>
          <c:x val="6.0525857182902793E-4"/>
          <c:y val="0.79592021546789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Gender</c:v>
                </c:pt>
              </c:strCache>
            </c:strRef>
          </c:tx>
          <c:dPt>
            <c:idx val="0"/>
            <c:bubble3D val="0"/>
            <c:explosion val="14"/>
            <c:spPr>
              <a:gradFill rotWithShape="1">
                <a:gsLst>
                  <a:gs pos="0">
                    <a:schemeClr val="accent1"/>
                  </a:gs>
                  <a:gs pos="90000">
                    <a:schemeClr val="accent1">
                      <a:shade val="100000"/>
                      <a:satMod val="105000"/>
                    </a:schemeClr>
                  </a:gs>
                  <a:gs pos="100000">
                    <a:schemeClr val="accent1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/>
                  </a:gs>
                  <a:gs pos="90000">
                    <a:schemeClr val="accent2">
                      <a:shade val="100000"/>
                      <a:satMod val="105000"/>
                    </a:schemeClr>
                  </a:gs>
                  <a:gs pos="100000">
                    <a:schemeClr val="accent2">
                      <a:shade val="80000"/>
                      <a:satMod val="120000"/>
                    </a:schemeClr>
                  </a:gs>
                </a:gsLst>
                <a:path path="circle">
                  <a:fillToRect l="100000" t="100000" r="100000" b="100000"/>
                </a:path>
              </a:gradFill>
              <a:ln>
                <a:noFill/>
              </a:ln>
              <a:effectLst>
                <a:outerShdw blurRad="38100" dist="25400" dir="5400000" rotWithShape="0">
                  <a:srgbClr val="000000">
                    <a:alpha val="4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/>
              </a:scene3d>
              <a:sp3d extrusionH="12700" contourW="25400" prstMaterial="flat">
                <a:bevelT w="63500" h="152400" prst="angle"/>
                <a:contourClr>
                  <a:scrgbClr r="0" g="0" b="0">
                    <a:shade val="27000"/>
                    <a:satMod val="120000"/>
                  </a:scrgbClr>
                </a:contourClr>
              </a:sp3d>
            </c:spPr>
          </c:dPt>
          <c:dLbls>
            <c:dLbl>
              <c:idx val="0"/>
              <c:layout>
                <c:manualLayout>
                  <c:x val="-5.7697544189203587E-2"/>
                  <c:y val="-0.1146066146791165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3997371733907"/>
                      <c:h val="0.207306862719126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4.8317870236267706E-2"/>
                  <c:y val="-0.5550038133188701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Female</c:v>
                </c:pt>
                <c:pt idx="1">
                  <c:v>Male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699</c:v>
                </c:pt>
                <c:pt idx="1">
                  <c:v>1330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3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pPr/>
              <a:t>11/4/2019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pPr/>
              <a:t>11/4/2019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1274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0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51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200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17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79FD0-C37A-4F50-8F3B-5FA0D9D0B42F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6EF73-9DB8-4763-865F-2F88181A47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213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444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49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06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10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8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5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8.xml"/><Relationship Id="rId3" Type="http://schemas.openxmlformats.org/officeDocument/2006/relationships/chart" Target="../charts/chart3.xml"/><Relationship Id="rId7" Type="http://schemas.openxmlformats.org/officeDocument/2006/relationships/chart" Target="../charts/chart7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Ending Homelessness </a:t>
            </a:r>
            <a:br>
              <a:rPr lang="en-US" sz="6000" dirty="0" smtClean="0"/>
            </a:br>
            <a:r>
              <a:rPr lang="en-US" sz="6000" dirty="0" smtClean="0"/>
              <a:t>&amp; Coordinated Entry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Poser</a:t>
            </a:r>
          </a:p>
          <a:p>
            <a:r>
              <a:rPr lang="en-US" dirty="0" smtClean="0"/>
              <a:t>CoC Director, WI Balance of State CoC</a:t>
            </a:r>
          </a:p>
          <a:p>
            <a:r>
              <a:rPr lang="en-US" dirty="0" smtClean="0"/>
              <a:t>November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3592151"/>
              </p:ext>
            </p:extLst>
          </p:nvPr>
        </p:nvGraphicFramePr>
        <p:xfrm>
          <a:off x="373949" y="931183"/>
          <a:ext cx="8379111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92626"/>
                <a:gridCol w="1266413"/>
                <a:gridCol w="1172932"/>
                <a:gridCol w="1086785"/>
                <a:gridCol w="1086785"/>
                <a:gridCol w="1086785"/>
                <a:gridCol w="1086785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HH w/out</a:t>
                      </a:r>
                      <a:r>
                        <a:rPr lang="en-US" b="1" baseline="0" dirty="0" smtClean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1,777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1,960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2,051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1,031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390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50574" y="4236053"/>
            <a:ext cx="114565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dirty="0" smtClean="0"/>
              <a:t> = Meets Chronic Homeless Definition</a:t>
            </a:r>
          </a:p>
          <a:p>
            <a:endParaRPr lang="en-US" dirty="0" smtClean="0"/>
          </a:p>
          <a:p>
            <a:r>
              <a:rPr lang="en-US" b="1" dirty="0" smtClean="0"/>
              <a:t>CH – 2</a:t>
            </a:r>
            <a:r>
              <a:rPr lang="en-US" b="1" baseline="30000" dirty="0" smtClean="0"/>
              <a:t>nd</a:t>
            </a:r>
            <a:r>
              <a:rPr lang="en-US" b="1" dirty="0" smtClean="0"/>
              <a:t> priority </a:t>
            </a:r>
            <a:r>
              <a:rPr lang="en-US" dirty="0" smtClean="0"/>
              <a:t>= does not meet chronic homeless definition, has a disability, 12 months or more homeless</a:t>
            </a:r>
          </a:p>
          <a:p>
            <a:endParaRPr lang="en-US" dirty="0" smtClean="0"/>
          </a:p>
          <a:p>
            <a:r>
              <a:rPr lang="en-US" b="1" dirty="0" smtClean="0"/>
              <a:t>RRH w/ICM (intensive case management) </a:t>
            </a:r>
            <a:r>
              <a:rPr lang="en-US" dirty="0" smtClean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 smtClean="0"/>
              <a:t>RRH</a:t>
            </a:r>
            <a:r>
              <a:rPr lang="en-US" dirty="0" smtClean="0"/>
              <a:t> = non-chronic, without a disability, less than 12 months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270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2625" y="1411357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799325"/>
              </p:ext>
            </p:extLst>
          </p:nvPr>
        </p:nvGraphicFramePr>
        <p:xfrm>
          <a:off x="407080" y="636431"/>
          <a:ext cx="8180327" cy="32359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554843"/>
                <a:gridCol w="1236370"/>
                <a:gridCol w="1145106"/>
                <a:gridCol w="1061002"/>
                <a:gridCol w="1061002"/>
                <a:gridCol w="1061002"/>
                <a:gridCol w="10610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HH w/</a:t>
                      </a:r>
                      <a:r>
                        <a:rPr lang="en-US" b="1" baseline="0" dirty="0" smtClean="0"/>
                        <a:t> kids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750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Veterans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</a:t>
                      </a:r>
                      <a:r>
                        <a:rPr lang="en-US" baseline="0" dirty="0" smtClean="0"/>
                        <a:t> – 2</a:t>
                      </a:r>
                      <a:r>
                        <a:rPr lang="en-US" baseline="30000" dirty="0" smtClean="0"/>
                        <a:t>nd</a:t>
                      </a:r>
                      <a:r>
                        <a:rPr lang="en-US" baseline="0" dirty="0" smtClean="0"/>
                        <a:t> priority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w/ICM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RRH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235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Data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348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57810" y="4177498"/>
            <a:ext cx="112908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CH</a:t>
            </a:r>
            <a:r>
              <a:rPr lang="en-US" dirty="0" smtClean="0"/>
              <a:t> = Meets Chronic Homeless Definition</a:t>
            </a:r>
          </a:p>
          <a:p>
            <a:endParaRPr lang="en-US" dirty="0" smtClean="0"/>
          </a:p>
          <a:p>
            <a:r>
              <a:rPr lang="en-US" b="1" dirty="0" smtClean="0"/>
              <a:t>CH – 2</a:t>
            </a:r>
            <a:r>
              <a:rPr lang="en-US" b="1" baseline="30000" dirty="0" smtClean="0"/>
              <a:t>nd</a:t>
            </a:r>
            <a:r>
              <a:rPr lang="en-US" b="1" dirty="0" smtClean="0"/>
              <a:t> priority </a:t>
            </a:r>
            <a:r>
              <a:rPr lang="en-US" dirty="0" smtClean="0"/>
              <a:t>= does not meet chronic homeless definition, has a disability, 12 months or more homeless</a:t>
            </a:r>
          </a:p>
          <a:p>
            <a:endParaRPr lang="en-US" dirty="0" smtClean="0"/>
          </a:p>
          <a:p>
            <a:r>
              <a:rPr lang="en-US" b="1" dirty="0" smtClean="0"/>
              <a:t>RRH w/ICM (intensive case management) </a:t>
            </a:r>
            <a:r>
              <a:rPr lang="en-US" dirty="0" smtClean="0"/>
              <a:t>= non-chronic, with a disability, less than 12 months homeless PLUS non-chronic, without a disability, 12 months or more homeless</a:t>
            </a:r>
          </a:p>
          <a:p>
            <a:endParaRPr lang="en-US" dirty="0"/>
          </a:p>
          <a:p>
            <a:r>
              <a:rPr lang="en-US" b="1" dirty="0" smtClean="0"/>
              <a:t>RRH</a:t>
            </a:r>
            <a:r>
              <a:rPr lang="en-US" dirty="0" smtClean="0"/>
              <a:t> = non-chronic, without a disability, less than 12 months homeless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515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Total Units Needed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346357"/>
              </p:ext>
            </p:extLst>
          </p:nvPr>
        </p:nvGraphicFramePr>
        <p:xfrm>
          <a:off x="665825" y="1805557"/>
          <a:ext cx="7967966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45462"/>
                <a:gridCol w="1007165"/>
                <a:gridCol w="981503"/>
                <a:gridCol w="1033459"/>
                <a:gridCol w="1033459"/>
                <a:gridCol w="1033459"/>
                <a:gridCol w="103345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r>
                        <a:rPr lang="en-US" baseline="0" dirty="0" smtClean="0"/>
                        <a:t>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PSH (1</a:t>
                      </a:r>
                      <a:r>
                        <a:rPr lang="en-US" b="1" baseline="30000" dirty="0" smtClean="0"/>
                        <a:t>st</a:t>
                      </a:r>
                      <a:r>
                        <a:rPr lang="en-US" b="1" dirty="0" smtClean="0"/>
                        <a:t> &amp; 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656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w/ICM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1,143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1,177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1,123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1,295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551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2,147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2,159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2,424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2,382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2,600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5227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1815859"/>
              </p:ext>
            </p:extLst>
          </p:nvPr>
        </p:nvGraphicFramePr>
        <p:xfrm>
          <a:off x="744006" y="1243359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188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38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150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11/4</a:t>
            </a:r>
            <a:r>
              <a:rPr lang="en-US" sz="1100" i="1" dirty="0" smtClean="0"/>
              <a:t>/2019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2681333"/>
              </p:ext>
            </p:extLst>
          </p:nvPr>
        </p:nvGraphicFramePr>
        <p:xfrm>
          <a:off x="744006" y="3523285"/>
          <a:ext cx="3056496" cy="16306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PL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Currently</a:t>
                      </a:r>
                      <a:r>
                        <a:rPr lang="en-US" sz="1400" b="1" baseline="0" dirty="0" smtClean="0"/>
                        <a:t> w</a:t>
                      </a:r>
                      <a:r>
                        <a:rPr lang="en-US" sz="14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176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10 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166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6782377"/>
              </p:ext>
            </p:extLst>
          </p:nvPr>
        </p:nvGraphicFramePr>
        <p:xfrm>
          <a:off x="4081250" y="1243359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38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835808"/>
              </p:ext>
            </p:extLst>
          </p:nvPr>
        </p:nvGraphicFramePr>
        <p:xfrm>
          <a:off x="4098022" y="3523285"/>
          <a:ext cx="3056496" cy="1788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 </a:t>
                      </a:r>
                      <a:r>
                        <a:rPr lang="en-US" sz="1400" dirty="0" smtClean="0"/>
                        <a:t>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</a:t>
                      </a:r>
                      <a:r>
                        <a:rPr lang="en-US" sz="1400" b="1" baseline="0" dirty="0" smtClean="0"/>
                        <a:t> 4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256885"/>
              </p:ext>
            </p:extLst>
          </p:nvPr>
        </p:nvGraphicFramePr>
        <p:xfrm>
          <a:off x="7392858" y="1254324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150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771670"/>
              </p:ext>
            </p:extLst>
          </p:nvPr>
        </p:nvGraphicFramePr>
        <p:xfrm>
          <a:off x="7392858" y="3523285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33745"/>
                <a:gridCol w="132275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Non-Chronic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166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&gt;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4 –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&lt;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score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7132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1"/>
            <a:ext cx="9326839" cy="456414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Domestic Violence Survivors (HMIS)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70526" y="6428800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11/4/2019</a:t>
            </a:r>
            <a:endParaRPr lang="en-US" sz="1100" i="1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450513"/>
              </p:ext>
            </p:extLst>
          </p:nvPr>
        </p:nvGraphicFramePr>
        <p:xfrm>
          <a:off x="673219" y="1321489"/>
          <a:ext cx="4331171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84 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1898403"/>
              </p:ext>
            </p:extLst>
          </p:nvPr>
        </p:nvGraphicFramePr>
        <p:xfrm>
          <a:off x="673219" y="4203760"/>
          <a:ext cx="4550911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1392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&gt; 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109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 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73219" y="950683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without Children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12291" y="3817271"/>
            <a:ext cx="33386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Households with Children</a:t>
            </a:r>
            <a:endParaRPr lang="en-US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53791"/>
              </p:ext>
            </p:extLst>
          </p:nvPr>
        </p:nvGraphicFramePr>
        <p:xfrm>
          <a:off x="5716596" y="1320499"/>
          <a:ext cx="4331171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309939"/>
                <a:gridCol w="102123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99 </a:t>
                      </a:r>
                      <a:r>
                        <a:rPr lang="en-US" sz="1400" dirty="0" smtClean="0"/>
                        <a:t>people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35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15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147579"/>
              </p:ext>
            </p:extLst>
          </p:nvPr>
        </p:nvGraphicFramePr>
        <p:xfrm>
          <a:off x="5716596" y="4203760"/>
          <a:ext cx="4444586" cy="2225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411681"/>
                <a:gridCol w="103290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VI-SPDAT</a:t>
                      </a:r>
                      <a:r>
                        <a:rPr lang="en-US" sz="1400" baseline="0" dirty="0" smtClean="0"/>
                        <a:t> 4-8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66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families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w/disability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12 +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 disability</a:t>
                      </a:r>
                      <a:r>
                        <a:rPr lang="en-US" sz="1400" b="1" baseline="0" dirty="0" smtClean="0"/>
                        <a:t> &amp; &lt;12 months homeless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41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Missing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49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for housing for DV at the Balance of State level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(38+14= 52)  </a:t>
            </a:r>
            <a:r>
              <a:rPr lang="en-US" dirty="0" smtClean="0"/>
              <a:t>	HH w/children (</a:t>
            </a:r>
            <a:r>
              <a:rPr lang="en-US" dirty="0" smtClean="0"/>
              <a:t>10+2=12)   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64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(81)</a:t>
            </a:r>
            <a:r>
              <a:rPr lang="en-US" dirty="0" smtClean="0"/>
              <a:t>		HH w/children </a:t>
            </a:r>
            <a:r>
              <a:rPr lang="en-US" dirty="0" smtClean="0"/>
              <a:t>(53)</a:t>
            </a:r>
            <a:r>
              <a:rPr lang="en-US" dirty="0" smtClean="0"/>
              <a:t>	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134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(</a:t>
            </a:r>
            <a:r>
              <a:rPr lang="en-US" dirty="0" smtClean="0"/>
              <a:t>21)</a:t>
            </a:r>
            <a:r>
              <a:rPr lang="en-US" dirty="0" smtClean="0"/>
              <a:t>		HH w/children </a:t>
            </a:r>
            <a:r>
              <a:rPr lang="en-US" dirty="0" smtClean="0"/>
              <a:t>(80)</a:t>
            </a:r>
            <a:r>
              <a:rPr lang="en-US" dirty="0" smtClean="0"/>
              <a:t>	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101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 algn="ctr">
              <a:buNone/>
            </a:pPr>
            <a:r>
              <a:rPr lang="en-US" b="1" dirty="0" smtClean="0">
                <a:solidFill>
                  <a:srgbClr val="7030A0"/>
                </a:solidFill>
              </a:rPr>
              <a:t>					Total Units:  </a:t>
            </a:r>
            <a:r>
              <a:rPr lang="en-US" b="1" dirty="0" smtClean="0">
                <a:solidFill>
                  <a:srgbClr val="7030A0"/>
                </a:solidFill>
              </a:rPr>
              <a:t>299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34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Total Units Needed – DV only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788167"/>
              </p:ext>
            </p:extLst>
          </p:nvPr>
        </p:nvGraphicFramePr>
        <p:xfrm>
          <a:off x="665825" y="1805557"/>
          <a:ext cx="4945839" cy="2123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845462"/>
                <a:gridCol w="1033459"/>
                <a:gridCol w="1033459"/>
                <a:gridCol w="103345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 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 2019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PSH (1</a:t>
                      </a:r>
                      <a:r>
                        <a:rPr lang="en-US" b="1" baseline="30000" dirty="0" smtClean="0"/>
                        <a:t>st</a:t>
                      </a:r>
                      <a:r>
                        <a:rPr lang="en-US" b="1" dirty="0" smtClean="0"/>
                        <a:t> &amp; 2</a:t>
                      </a:r>
                      <a:r>
                        <a:rPr lang="en-US" b="1" baseline="30000" dirty="0" smtClean="0"/>
                        <a:t>nd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w/ICM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RRH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Total</a:t>
                      </a:r>
                      <a:r>
                        <a:rPr lang="en-US" b="1" baseline="0" dirty="0" smtClean="0"/>
                        <a:t>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265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805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HMIS Prioritization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11/5/2019</a:t>
            </a:r>
            <a:endParaRPr lang="en-US" sz="11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649957"/>
              </p:ext>
            </p:extLst>
          </p:nvPr>
        </p:nvGraphicFramePr>
        <p:xfrm>
          <a:off x="297423" y="940566"/>
          <a:ext cx="5435881" cy="5262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0882"/>
                <a:gridCol w="773745"/>
                <a:gridCol w="692268"/>
                <a:gridCol w="601542"/>
                <a:gridCol w="577203"/>
                <a:gridCol w="626747"/>
                <a:gridCol w="626747"/>
                <a:gridCol w="626747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DV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537290"/>
              </p:ext>
            </p:extLst>
          </p:nvPr>
        </p:nvGraphicFramePr>
        <p:xfrm>
          <a:off x="5959136" y="1251430"/>
          <a:ext cx="5362173" cy="4237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9157"/>
                <a:gridCol w="689067"/>
                <a:gridCol w="683227"/>
                <a:gridCol w="640349"/>
                <a:gridCol w="556759"/>
                <a:gridCol w="560596"/>
                <a:gridCol w="636509"/>
                <a:gridCol w="636509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Vet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CH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DV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Youth HH</a:t>
                      </a:r>
                      <a:endParaRPr lang="en-US" sz="1200" dirty="0"/>
                    </a:p>
                  </a:txBody>
                  <a:tcPr/>
                </a:tc>
              </a:tr>
              <a:tr h="37116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313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369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96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398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Winnebago-land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59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2,225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754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2,979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128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448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289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22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Coordinated Entry – Non HMIS Prioritization</a:t>
            </a:r>
            <a:r>
              <a:rPr lang="en-US" sz="3600" b="1" u="sng" dirty="0" smtClean="0"/>
              <a:t/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12697" y="6261883"/>
            <a:ext cx="27166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Non-HMIS Prioritization List as of </a:t>
            </a:r>
            <a:r>
              <a:rPr lang="en-US" sz="1100" i="1" dirty="0" smtClean="0"/>
              <a:t>11/4/2019</a:t>
            </a:r>
            <a:endParaRPr lang="en-US" sz="1100" i="1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797522"/>
              </p:ext>
            </p:extLst>
          </p:nvPr>
        </p:nvGraphicFramePr>
        <p:xfrm>
          <a:off x="733009" y="1043748"/>
          <a:ext cx="4216678" cy="50901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076067"/>
                <a:gridCol w="748594"/>
                <a:gridCol w="762000"/>
                <a:gridCol w="755373"/>
                <a:gridCol w="874644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Compare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(8/2019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42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Coulee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Dairyland</a:t>
                      </a:r>
                      <a:endParaRPr lang="en-US" sz="12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East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Fox Cities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37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Jefferson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Kenosha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Lakeshore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NE/NWISH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Northwest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438722"/>
              </p:ext>
            </p:extLst>
          </p:nvPr>
        </p:nvGraphicFramePr>
        <p:xfrm>
          <a:off x="5603999" y="1028818"/>
          <a:ext cx="4870990" cy="397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2553"/>
                <a:gridCol w="798005"/>
                <a:gridCol w="815008"/>
                <a:gridCol w="728870"/>
                <a:gridCol w="966554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Coalition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w/out</a:t>
                      </a:r>
                      <a:r>
                        <a:rPr lang="en-US" sz="1200" baseline="0" dirty="0" smtClean="0"/>
                        <a:t> 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HH w/kids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Total HH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Compare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smtClean="0"/>
                        <a:t>(8/2019</a:t>
                      </a:r>
                      <a:r>
                        <a:rPr lang="en-US" sz="1200" baseline="0" dirty="0" smtClean="0"/>
                        <a:t>)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Ozaukee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8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Rock-Walworth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23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Rural North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Southwest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Washington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13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Waukesha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West Central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Winnebagoland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21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20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122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174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1798758"/>
              </p:ext>
            </p:extLst>
          </p:nvPr>
        </p:nvGraphicFramePr>
        <p:xfrm>
          <a:off x="5603999" y="5286146"/>
          <a:ext cx="3155688" cy="828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24523"/>
                <a:gridCol w="583095"/>
                <a:gridCol w="622853"/>
                <a:gridCol w="675860"/>
                <a:gridCol w="649357"/>
              </a:tblGrid>
              <a:tr h="284693">
                <a:tc>
                  <a:txBody>
                    <a:bodyPr/>
                    <a:lstStyle/>
                    <a:p>
                      <a:endParaRPr lang="en-US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Feb</a:t>
                      </a:r>
                      <a:r>
                        <a:rPr lang="en-US" sz="1200" baseline="0" dirty="0" smtClean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May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Aug</a:t>
                      </a:r>
                      <a:r>
                        <a:rPr lang="en-US" sz="1200" baseline="0" dirty="0" smtClean="0"/>
                        <a:t> 2019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Nov 2019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285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250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296</a:t>
                      </a:r>
                      <a:endParaRPr lang="en-US" sz="1200" b="1" dirty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98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Areas to Address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Clean Up Lists – Do Follow Up </a:t>
            </a:r>
          </a:p>
          <a:p>
            <a:pPr marL="342900" indent="-342900"/>
            <a:r>
              <a:rPr lang="en-US" dirty="0" smtClean="0"/>
              <a:t>Marketing </a:t>
            </a:r>
            <a:r>
              <a:rPr lang="en-US" dirty="0"/>
              <a:t>– posters and flyers, advertising access to assistance</a:t>
            </a:r>
          </a:p>
          <a:p>
            <a:pPr marL="342900" indent="-342900"/>
            <a:r>
              <a:rPr lang="en-US" dirty="0"/>
              <a:t>Reaching beyond the CoC &amp; EHH funded agencies – other systems of care </a:t>
            </a:r>
          </a:p>
          <a:p>
            <a:pPr marL="571500" lvl="1" indent="-342900"/>
            <a:r>
              <a:rPr lang="en-US" dirty="0"/>
              <a:t>Social services</a:t>
            </a:r>
          </a:p>
          <a:p>
            <a:pPr marL="571500" lvl="1" indent="-342900"/>
            <a:r>
              <a:rPr lang="en-US" dirty="0"/>
              <a:t>Section 8</a:t>
            </a:r>
          </a:p>
          <a:p>
            <a:pPr marL="571500" lvl="1" indent="-342900"/>
            <a:r>
              <a:rPr lang="en-US" dirty="0"/>
              <a:t>School districts</a:t>
            </a:r>
          </a:p>
          <a:p>
            <a:pPr marL="571500" lvl="1" indent="-342900"/>
            <a:r>
              <a:rPr lang="en-US" dirty="0"/>
              <a:t>Law enforcement</a:t>
            </a:r>
          </a:p>
          <a:p>
            <a:pPr marL="342900" indent="-342900"/>
            <a:r>
              <a:rPr lang="en-US" dirty="0"/>
              <a:t>Case managing the list – helping people to self resolve</a:t>
            </a:r>
          </a:p>
          <a:p>
            <a:pPr marL="342900" indent="-342900"/>
            <a:r>
              <a:rPr lang="en-US" dirty="0"/>
              <a:t>Prevention – targeting prevention services</a:t>
            </a:r>
          </a:p>
          <a:p>
            <a:pPr marL="342900" indent="-342900"/>
            <a:r>
              <a:rPr lang="en-US" dirty="0"/>
              <a:t>Diversion – create standardized diversion </a:t>
            </a:r>
            <a:r>
              <a:rPr lang="en-US" dirty="0" smtClean="0"/>
              <a:t>(problem-solving conversations) at </a:t>
            </a:r>
            <a:r>
              <a:rPr lang="en-US" dirty="0"/>
              <a:t>each emergency shelter</a:t>
            </a:r>
          </a:p>
          <a:p>
            <a:pPr marL="342900" indent="-342900"/>
            <a:r>
              <a:rPr lang="en-US" dirty="0"/>
              <a:t>After Hour Plan – revisit and revise to ensure that anyone found after hours has access to coordinated entry and emergency services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71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Family Homelessness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213" y="2368076"/>
            <a:ext cx="3759782" cy="184578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According to the January PIT data:</a:t>
            </a:r>
          </a:p>
          <a:p>
            <a:pPr marL="45720" indent="0">
              <a:buNone/>
            </a:pPr>
            <a:r>
              <a:rPr lang="en-US" dirty="0" smtClean="0"/>
              <a:t>Since 2015, the Balance of State has experienced a 30% reduction in family homelessness. </a:t>
            </a:r>
            <a:endParaRPr lang="en-US" b="1" dirty="0" smtClean="0">
              <a:solidFill>
                <a:srgbClr val="FFC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 noChangeAspect="1"/>
          </p:cNvGraphicFramePr>
          <p:nvPr>
            <p:extLst/>
          </p:nvPr>
        </p:nvGraphicFramePr>
        <p:xfrm>
          <a:off x="4707852" y="1484472"/>
          <a:ext cx="7071356" cy="4714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4346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213" y="569033"/>
            <a:ext cx="8764219" cy="502386"/>
          </a:xfrm>
        </p:spPr>
        <p:txBody>
          <a:bodyPr>
            <a:noAutofit/>
          </a:bodyPr>
          <a:lstStyle/>
          <a:p>
            <a:r>
              <a:rPr lang="en-US" b="1" u="sng" dirty="0" smtClean="0"/>
              <a:t>Homelessness by Household Type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73" y="1374988"/>
            <a:ext cx="3581687" cy="5018191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According to Coordinated Entry data:</a:t>
            </a:r>
          </a:p>
          <a:p>
            <a:pPr marL="4572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Nov </a:t>
            </a:r>
            <a:r>
              <a:rPr lang="en-US" i="1" dirty="0" smtClean="0">
                <a:solidFill>
                  <a:srgbClr val="7030A0"/>
                </a:solidFill>
              </a:rPr>
              <a:t>4, </a:t>
            </a:r>
            <a:r>
              <a:rPr lang="en-US" i="1" dirty="0" smtClean="0">
                <a:solidFill>
                  <a:srgbClr val="7030A0"/>
                </a:solidFill>
              </a:rPr>
              <a:t>2019</a:t>
            </a:r>
          </a:p>
          <a:p>
            <a:pPr marL="45720" indent="0">
              <a:buNone/>
            </a:pPr>
            <a:r>
              <a:rPr lang="en-US" dirty="0">
                <a:solidFill>
                  <a:srgbClr val="0070C0"/>
                </a:solidFill>
              </a:rPr>
              <a:t>There are </a:t>
            </a:r>
            <a:r>
              <a:rPr lang="en-US" dirty="0" smtClean="0">
                <a:solidFill>
                  <a:srgbClr val="0070C0"/>
                </a:solidFill>
              </a:rPr>
              <a:t>2,051 </a:t>
            </a:r>
            <a:r>
              <a:rPr lang="en-US" dirty="0" smtClean="0">
                <a:solidFill>
                  <a:srgbClr val="0070C0"/>
                </a:solidFill>
              </a:rPr>
              <a:t>singles (71%) </a:t>
            </a:r>
            <a:r>
              <a:rPr lang="en-US" dirty="0">
                <a:solidFill>
                  <a:srgbClr val="0070C0"/>
                </a:solidFill>
              </a:rPr>
              <a:t>and </a:t>
            </a:r>
            <a:r>
              <a:rPr lang="en-US" u="sng" dirty="0" smtClean="0">
                <a:solidFill>
                  <a:srgbClr val="0070C0"/>
                </a:solidFill>
              </a:rPr>
              <a:t>858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>
                <a:solidFill>
                  <a:srgbClr val="0070C0"/>
                </a:solidFill>
              </a:rPr>
              <a:t>households with children </a:t>
            </a:r>
            <a:r>
              <a:rPr lang="en-US" dirty="0" smtClean="0">
                <a:solidFill>
                  <a:srgbClr val="0070C0"/>
                </a:solidFill>
              </a:rPr>
              <a:t>(29%) </a:t>
            </a:r>
            <a:r>
              <a:rPr lang="en-US" dirty="0">
                <a:solidFill>
                  <a:srgbClr val="0070C0"/>
                </a:solidFill>
              </a:rPr>
              <a:t>identified.</a:t>
            </a:r>
          </a:p>
          <a:p>
            <a:pPr marL="4572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July 17, 2019</a:t>
            </a: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There are </a:t>
            </a:r>
            <a:r>
              <a:rPr lang="en-US" u="sng" dirty="0" smtClean="0">
                <a:solidFill>
                  <a:srgbClr val="0070C0"/>
                </a:solidFill>
              </a:rPr>
              <a:t>1,960</a:t>
            </a:r>
            <a:r>
              <a:rPr lang="en-US" dirty="0" smtClean="0">
                <a:solidFill>
                  <a:srgbClr val="0070C0"/>
                </a:solidFill>
              </a:rPr>
              <a:t> singles (73%) and </a:t>
            </a:r>
            <a:r>
              <a:rPr lang="en-US" u="sng" dirty="0" smtClean="0">
                <a:solidFill>
                  <a:srgbClr val="0070C0"/>
                </a:solidFill>
              </a:rPr>
              <a:t>717</a:t>
            </a:r>
            <a:r>
              <a:rPr lang="en-US" dirty="0" smtClean="0">
                <a:solidFill>
                  <a:srgbClr val="0070C0"/>
                </a:solidFill>
              </a:rPr>
              <a:t> households with children (27%) identified.</a:t>
            </a:r>
          </a:p>
          <a:p>
            <a:pPr marL="45720" indent="0">
              <a:buNone/>
            </a:pPr>
            <a:r>
              <a:rPr lang="en-US" i="1" dirty="0" smtClean="0">
                <a:solidFill>
                  <a:srgbClr val="7030A0"/>
                </a:solidFill>
              </a:rPr>
              <a:t>May 18, 2018</a:t>
            </a:r>
            <a:endParaRPr lang="en-US" i="1" dirty="0">
              <a:solidFill>
                <a:srgbClr val="7030A0"/>
              </a:solidFill>
            </a:endParaRPr>
          </a:p>
          <a:p>
            <a:pPr marL="4572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There </a:t>
            </a:r>
            <a:r>
              <a:rPr lang="en-US" dirty="0">
                <a:solidFill>
                  <a:srgbClr val="0070C0"/>
                </a:solidFill>
              </a:rPr>
              <a:t>were </a:t>
            </a:r>
            <a:r>
              <a:rPr lang="en-US" u="sng" dirty="0">
                <a:solidFill>
                  <a:srgbClr val="0070C0"/>
                </a:solidFill>
              </a:rPr>
              <a:t>1,777 </a:t>
            </a:r>
            <a:r>
              <a:rPr lang="en-US" dirty="0">
                <a:solidFill>
                  <a:srgbClr val="0070C0"/>
                </a:solidFill>
              </a:rPr>
              <a:t>singles (66%) and </a:t>
            </a:r>
            <a:r>
              <a:rPr lang="en-US" u="sng" dirty="0">
                <a:solidFill>
                  <a:srgbClr val="0070C0"/>
                </a:solidFill>
              </a:rPr>
              <a:t>898</a:t>
            </a:r>
            <a:r>
              <a:rPr lang="en-US" dirty="0">
                <a:solidFill>
                  <a:srgbClr val="0070C0"/>
                </a:solidFill>
              </a:rPr>
              <a:t> households with children (34</a:t>
            </a:r>
            <a:r>
              <a:rPr lang="en-US" dirty="0" smtClean="0">
                <a:solidFill>
                  <a:srgbClr val="0070C0"/>
                </a:solidFill>
              </a:rPr>
              <a:t>%) identified.</a:t>
            </a:r>
            <a:endParaRPr lang="en-US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dirty="0" smtClean="0">
              <a:solidFill>
                <a:srgbClr val="0070C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4" name="Char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964154"/>
              </p:ext>
            </p:extLst>
          </p:nvPr>
        </p:nvGraphicFramePr>
        <p:xfrm>
          <a:off x="4330995" y="1374989"/>
          <a:ext cx="7315197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8993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Right Sizing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 lnSpcReduction="10000"/>
          </a:bodyPr>
          <a:lstStyle/>
          <a:p>
            <a:pPr marL="342900" indent="-342900"/>
            <a:r>
              <a:rPr lang="en-US" dirty="0" smtClean="0"/>
              <a:t>Do you have the right projects in your coalition? </a:t>
            </a:r>
          </a:p>
          <a:p>
            <a:pPr marL="342900" indent="-342900"/>
            <a:r>
              <a:rPr lang="en-US" dirty="0" smtClean="0"/>
              <a:t>Do you have the right funding for those projects?</a:t>
            </a:r>
          </a:p>
          <a:p>
            <a:pPr marL="342900" indent="-342900"/>
            <a:r>
              <a:rPr lang="en-US" dirty="0" smtClean="0"/>
              <a:t>Landlord recruitment &amp; Housing Navigation 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Matching needs with projects – analysis of prioritization list</a:t>
            </a:r>
          </a:p>
          <a:p>
            <a:pPr marL="571500" lvl="1" indent="-342900"/>
            <a:r>
              <a:rPr lang="en-US" dirty="0" smtClean="0"/>
              <a:t>Those with lower barriers (VI-SDPAT scores 4-7) means more Rapid Re-housing “type” projects are needed. This could include CoC, EHH, TBRA, SSVF, or other local funds.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with medium or higher barriers (VI-SPDAT scores 8+) and not chronically homeless, means more Rapid Re-housing type projects with more </a:t>
            </a:r>
            <a:r>
              <a:rPr lang="en-US" u="sng" dirty="0" smtClean="0"/>
              <a:t>intensive case management </a:t>
            </a:r>
            <a:r>
              <a:rPr lang="en-US" dirty="0" smtClean="0"/>
              <a:t>level services or alternative project structures are needed.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Those with medium or higher barriers (VI-SPDAT scores 8+) and chronically homeless, means more Permanent Supportive Housing projects are needed. This could include CoC, HUD-VASH, or other local funds.</a:t>
            </a:r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Coordinated Entry Data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5692171"/>
              </p:ext>
            </p:extLst>
          </p:nvPr>
        </p:nvGraphicFramePr>
        <p:xfrm>
          <a:off x="487140" y="950429"/>
          <a:ext cx="3056496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HH without</a:t>
                      </a:r>
                      <a:r>
                        <a:rPr lang="en-US" sz="1200" baseline="0" dirty="0" smtClean="0"/>
                        <a:t>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Currently</a:t>
                      </a:r>
                      <a:r>
                        <a:rPr lang="en-US" sz="1200" b="1" baseline="0" dirty="0" smtClean="0"/>
                        <a:t> w</a:t>
                      </a:r>
                      <a:r>
                        <a:rPr lang="en-US" sz="12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2051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371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106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Youth 18-24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188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Average LOT</a:t>
                      </a:r>
                      <a:r>
                        <a:rPr lang="en-US" sz="1200" b="1" baseline="0" dirty="0" smtClean="0"/>
                        <a:t> on list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195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1,258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days 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Fleeing</a:t>
                      </a:r>
                      <a:r>
                        <a:rPr lang="en-US" sz="1200" b="1" baseline="0" dirty="0" smtClean="0"/>
                        <a:t> DV (HMIS)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188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11.4.19</a:t>
            </a:r>
            <a:endParaRPr lang="en-US" sz="1100" i="1" dirty="0"/>
          </a:p>
        </p:txBody>
      </p:sp>
      <p:graphicFrame>
        <p:nvGraphicFramePr>
          <p:cNvPr id="13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3194923"/>
              </p:ext>
            </p:extLst>
          </p:nvPr>
        </p:nvGraphicFramePr>
        <p:xfrm>
          <a:off x="495086" y="4036843"/>
          <a:ext cx="3056496" cy="2549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64212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HH with Children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PL</a:t>
                      </a:r>
                      <a:endParaRPr lang="en-US" sz="1200" dirty="0"/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Currently</a:t>
                      </a:r>
                      <a:r>
                        <a:rPr lang="en-US" sz="1200" b="1" baseline="0" dirty="0" smtClean="0"/>
                        <a:t> w</a:t>
                      </a:r>
                      <a:r>
                        <a:rPr lang="en-US" sz="1200" b="1" dirty="0" smtClean="0"/>
                        <a:t>aiting on PL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750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Chronic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47 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Veterans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16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people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Average LOT</a:t>
                      </a:r>
                      <a:r>
                        <a:rPr lang="en-US" sz="1200" b="1" baseline="0" dirty="0" smtClean="0"/>
                        <a:t> on list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113</a:t>
                      </a:r>
                      <a:r>
                        <a:rPr lang="en-US" sz="1200" b="1" baseline="0" dirty="0" smtClean="0">
                          <a:solidFill>
                            <a:srgbClr val="7030A0"/>
                          </a:solidFill>
                        </a:rPr>
                        <a:t>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Longest LOTH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1,134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days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64212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Fleeing DV (HMIS)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176 </a:t>
                      </a:r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858536"/>
              </p:ext>
            </p:extLst>
          </p:nvPr>
        </p:nvGraphicFramePr>
        <p:xfrm>
          <a:off x="3688860" y="980357"/>
          <a:ext cx="3056496" cy="11125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1,640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7,458 people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888863"/>
              </p:ext>
            </p:extLst>
          </p:nvPr>
        </p:nvGraphicFramePr>
        <p:xfrm>
          <a:off x="3688860" y="4046672"/>
          <a:ext cx="3056496" cy="10464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90913"/>
                <a:gridCol w="1265583"/>
              </a:tblGrid>
              <a:tr h="181996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Accepted off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2,067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Removed from 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5,655 </a:t>
                      </a:r>
                      <a:r>
                        <a:rPr lang="en-US" sz="1400" b="1" baseline="0" dirty="0" smtClean="0">
                          <a:solidFill>
                            <a:srgbClr val="7030A0"/>
                          </a:solidFill>
                        </a:rPr>
                        <a:t>families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1194128"/>
              </p:ext>
            </p:extLst>
          </p:nvPr>
        </p:nvGraphicFramePr>
        <p:xfrm>
          <a:off x="6890580" y="980357"/>
          <a:ext cx="2860592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828"/>
                <a:gridCol w="73176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4,022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2,618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497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0983506"/>
              </p:ext>
            </p:extLst>
          </p:nvPr>
        </p:nvGraphicFramePr>
        <p:xfrm>
          <a:off x="6882634" y="4078200"/>
          <a:ext cx="3056496" cy="18542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274618"/>
                <a:gridCol w="7818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Top Reasons Removed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#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Found</a:t>
                      </a:r>
                      <a:r>
                        <a:rPr lang="en-US" sz="1400" b="1" baseline="0" dirty="0" smtClean="0"/>
                        <a:t> housing on own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2,174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Unable</a:t>
                      </a:r>
                      <a:r>
                        <a:rPr lang="en-US" sz="1400" b="1" baseline="0" dirty="0" smtClean="0"/>
                        <a:t> to contact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1,709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Asked to be removed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296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Death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756682" y="2091955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clients ever referred: </a:t>
            </a:r>
            <a:r>
              <a:rPr lang="en-US" sz="1400" dirty="0" smtClean="0"/>
              <a:t>10,236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52271" y="5093152"/>
            <a:ext cx="2736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Total families ever referred: </a:t>
            </a:r>
            <a:r>
              <a:rPr lang="en-US" sz="1400" dirty="0" smtClean="0"/>
              <a:t>8,098</a:t>
            </a:r>
            <a:endParaRPr lang="en-US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10333381" y="3443266"/>
            <a:ext cx="131463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Why is # of reasons greater than # removed?</a:t>
            </a:r>
          </a:p>
          <a:p>
            <a:endParaRPr lang="en-US" sz="1400" dirty="0" smtClean="0"/>
          </a:p>
          <a:p>
            <a:r>
              <a:rPr lang="en-US" sz="1400" dirty="0" smtClean="0"/>
              <a:t>Because a client can be removed more than once for more than 1 reason.</a:t>
            </a:r>
            <a:endParaRPr lang="en-US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3752271" y="2456130"/>
            <a:ext cx="2968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Since Nov. 2018:</a:t>
            </a:r>
          </a:p>
          <a:p>
            <a:r>
              <a:rPr lang="en-US" sz="1100" dirty="0" smtClean="0"/>
              <a:t>Increase </a:t>
            </a:r>
            <a:r>
              <a:rPr lang="en-US" sz="1100" dirty="0" smtClean="0"/>
              <a:t>from 2,020 to </a:t>
            </a:r>
            <a:r>
              <a:rPr lang="en-US" sz="1100" dirty="0" smtClean="0"/>
              <a:t>2,051</a:t>
            </a:r>
            <a:endParaRPr lang="en-US" sz="1100" dirty="0" smtClean="0"/>
          </a:p>
          <a:p>
            <a:r>
              <a:rPr lang="en-US" sz="1100" dirty="0" smtClean="0"/>
              <a:t>Decrease average days 621 to </a:t>
            </a:r>
            <a:r>
              <a:rPr lang="en-US" sz="1100" dirty="0" smtClean="0"/>
              <a:t>195</a:t>
            </a:r>
            <a:endParaRPr lang="en-US" sz="1100" dirty="0" smtClean="0"/>
          </a:p>
          <a:p>
            <a:r>
              <a:rPr lang="en-US" sz="1100" dirty="0" smtClean="0"/>
              <a:t>Increase self resolve 2,046 to </a:t>
            </a:r>
            <a:r>
              <a:rPr lang="en-US" sz="1100" dirty="0" smtClean="0"/>
              <a:t>4,022</a:t>
            </a:r>
            <a:endParaRPr lang="en-US" sz="1100" dirty="0"/>
          </a:p>
        </p:txBody>
      </p:sp>
      <p:sp>
        <p:nvSpPr>
          <p:cNvPr id="20" name="TextBox 19"/>
          <p:cNvSpPr txBox="1"/>
          <p:nvPr/>
        </p:nvSpPr>
        <p:spPr>
          <a:xfrm>
            <a:off x="3752271" y="5467990"/>
            <a:ext cx="29684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Since Nov. 2018:</a:t>
            </a:r>
          </a:p>
          <a:p>
            <a:r>
              <a:rPr lang="en-US" sz="1100" dirty="0" smtClean="0"/>
              <a:t>Decrease from 994 to </a:t>
            </a:r>
            <a:r>
              <a:rPr lang="en-US" sz="1100" dirty="0" smtClean="0"/>
              <a:t>750 </a:t>
            </a:r>
            <a:r>
              <a:rPr lang="en-US" sz="1100" dirty="0" smtClean="0"/>
              <a:t>HH</a:t>
            </a:r>
          </a:p>
          <a:p>
            <a:r>
              <a:rPr lang="en-US" sz="1100" dirty="0" smtClean="0"/>
              <a:t>Decrease average days 454 to </a:t>
            </a:r>
            <a:r>
              <a:rPr lang="en-US" sz="1100" dirty="0" smtClean="0"/>
              <a:t>113 </a:t>
            </a:r>
            <a:endParaRPr lang="en-US" sz="1100" dirty="0" smtClean="0"/>
          </a:p>
          <a:p>
            <a:r>
              <a:rPr lang="en-US" sz="1100" dirty="0" smtClean="0"/>
              <a:t>Increase Self Resolve 1,667 to </a:t>
            </a:r>
            <a:r>
              <a:rPr lang="en-US" sz="1100" dirty="0" smtClean="0"/>
              <a:t>2,174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423049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941125072"/>
              </p:ext>
            </p:extLst>
          </p:nvPr>
        </p:nvGraphicFramePr>
        <p:xfrm>
          <a:off x="3142868" y="588335"/>
          <a:ext cx="3819743" cy="33354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9610175" y="1315995"/>
            <a:ext cx="21307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without Children – Current Clients on Prioritization List</a:t>
            </a:r>
            <a:endParaRPr lang="en-US" sz="1200" b="1" dirty="0"/>
          </a:p>
        </p:txBody>
      </p:sp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3896484601"/>
              </p:ext>
            </p:extLst>
          </p:nvPr>
        </p:nvGraphicFramePr>
        <p:xfrm>
          <a:off x="7105428" y="457201"/>
          <a:ext cx="2719056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2" name="Chart 21"/>
          <p:cNvGraphicFramePr/>
          <p:nvPr>
            <p:extLst>
              <p:ext uri="{D42A27DB-BD31-4B8C-83A1-F6EECF244321}">
                <p14:modId xmlns:p14="http://schemas.microsoft.com/office/powerpoint/2010/main" val="2947564502"/>
              </p:ext>
            </p:extLst>
          </p:nvPr>
        </p:nvGraphicFramePr>
        <p:xfrm>
          <a:off x="462481" y="4201353"/>
          <a:ext cx="2533990" cy="22857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22"/>
          <p:cNvGraphicFramePr/>
          <p:nvPr>
            <p:extLst>
              <p:ext uri="{D42A27DB-BD31-4B8C-83A1-F6EECF244321}">
                <p14:modId xmlns:p14="http://schemas.microsoft.com/office/powerpoint/2010/main" val="982865158"/>
              </p:ext>
            </p:extLst>
          </p:nvPr>
        </p:nvGraphicFramePr>
        <p:xfrm>
          <a:off x="3825169" y="3874523"/>
          <a:ext cx="2846126" cy="28097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4" name="Chart 23"/>
          <p:cNvGraphicFramePr/>
          <p:nvPr>
            <p:extLst>
              <p:ext uri="{D42A27DB-BD31-4B8C-83A1-F6EECF244321}">
                <p14:modId xmlns:p14="http://schemas.microsoft.com/office/powerpoint/2010/main" val="2776339939"/>
              </p:ext>
            </p:extLst>
          </p:nvPr>
        </p:nvGraphicFramePr>
        <p:xfrm>
          <a:off x="7103770" y="3923745"/>
          <a:ext cx="3160193" cy="2840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9610175" y="4217763"/>
            <a:ext cx="21056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Households with Children – </a:t>
            </a:r>
          </a:p>
          <a:p>
            <a:r>
              <a:rPr lang="en-US" sz="1200" b="1" dirty="0" smtClean="0"/>
              <a:t>Current Clients on Prioritization List</a:t>
            </a:r>
            <a:endParaRPr lang="en-US" sz="1200" b="1" dirty="0"/>
          </a:p>
        </p:txBody>
      </p:sp>
      <p:graphicFrame>
        <p:nvGraphicFramePr>
          <p:cNvPr id="12" name="Chart 11"/>
          <p:cNvGraphicFramePr/>
          <p:nvPr>
            <p:extLst>
              <p:ext uri="{D42A27DB-BD31-4B8C-83A1-F6EECF244321}">
                <p14:modId xmlns:p14="http://schemas.microsoft.com/office/powerpoint/2010/main" val="3962985199"/>
              </p:ext>
            </p:extLst>
          </p:nvPr>
        </p:nvGraphicFramePr>
        <p:xfrm>
          <a:off x="528016" y="527880"/>
          <a:ext cx="2533990" cy="2868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06989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Need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062744"/>
              </p:ext>
            </p:extLst>
          </p:nvPr>
        </p:nvGraphicFramePr>
        <p:xfrm>
          <a:off x="684777" y="1190093"/>
          <a:ext cx="7476096" cy="35204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79369"/>
                <a:gridCol w="710000"/>
                <a:gridCol w="710000"/>
                <a:gridCol w="710000"/>
                <a:gridCol w="710668"/>
                <a:gridCol w="756038"/>
                <a:gridCol w="8000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without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Nov. 2019</a:t>
                      </a:r>
                    </a:p>
                    <a:p>
                      <a:pPr algn="ctr"/>
                      <a:r>
                        <a:rPr lang="en-US" sz="140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Aug.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2019</a:t>
                      </a:r>
                    </a:p>
                    <a:p>
                      <a:pPr algn="ctr"/>
                      <a:r>
                        <a:rPr lang="en-US" sz="140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 2018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2018 #HH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381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384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316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baseline="0" dirty="0" smtClean="0">
                          <a:solidFill>
                            <a:schemeClr val="tx1"/>
                          </a:solidFill>
                        </a:rPr>
                        <a:t>312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182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211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1,031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749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282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897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974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865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720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390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357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371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332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2,010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1,846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1,957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1,728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1,516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rgbClr val="7030A0"/>
                          </a:solidFill>
                        </a:rPr>
                        <a:t>1,597</a:t>
                      </a:r>
                      <a:endParaRPr lang="en-US" sz="12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</a:t>
            </a:r>
            <a:r>
              <a:rPr lang="en-US" sz="1100" i="1" dirty="0" smtClean="0"/>
              <a:t>of 11/4/2019</a:t>
            </a:r>
            <a:endParaRPr lang="en-US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Nov. 2019:</a:t>
            </a:r>
          </a:p>
          <a:p>
            <a:r>
              <a:rPr lang="en-US" sz="1100" dirty="0" smtClean="0"/>
              <a:t>HH without children total on list </a:t>
            </a:r>
            <a:r>
              <a:rPr lang="en-US" sz="1100" dirty="0" smtClean="0"/>
              <a:t>(2051) </a:t>
            </a:r>
            <a:r>
              <a:rPr lang="en-US" sz="1100" dirty="0" smtClean="0"/>
              <a:t>and need </a:t>
            </a:r>
            <a:r>
              <a:rPr lang="en-US" sz="1100" dirty="0" smtClean="0"/>
              <a:t>(2010) </a:t>
            </a:r>
            <a:r>
              <a:rPr lang="en-US" sz="1100" dirty="0" smtClean="0"/>
              <a:t>– difference </a:t>
            </a:r>
            <a:r>
              <a:rPr lang="en-US" sz="1100" dirty="0" smtClean="0"/>
              <a:t>247 </a:t>
            </a:r>
            <a:r>
              <a:rPr lang="en-US" sz="1100" dirty="0" smtClean="0"/>
              <a:t>data issues (compared to 215 in Feb. 2019)</a:t>
            </a:r>
          </a:p>
        </p:txBody>
      </p:sp>
    </p:spTree>
    <p:extLst>
      <p:ext uri="{BB962C8B-B14F-4D97-AF65-F5344CB8AC3E}">
        <p14:creationId xmlns:p14="http://schemas.microsoft.com/office/powerpoint/2010/main" val="404804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291" y="485690"/>
            <a:ext cx="9326839" cy="704403"/>
          </a:xfrm>
        </p:spPr>
        <p:txBody>
          <a:bodyPr>
            <a:normAutofit fontScale="90000"/>
          </a:bodyPr>
          <a:lstStyle/>
          <a:p>
            <a:r>
              <a:rPr lang="en-US" sz="3600" b="1" u="sng" dirty="0" smtClean="0"/>
              <a:t>Balance of State CoC - Need</a:t>
            </a:r>
            <a:br>
              <a:rPr lang="en-US" sz="3600" b="1" u="sng" dirty="0" smtClean="0"/>
            </a:br>
            <a:endParaRPr lang="en-US" sz="36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  <p:graphicFrame>
        <p:nvGraphicFramePr>
          <p:cNvPr id="16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280300"/>
              </p:ext>
            </p:extLst>
          </p:nvPr>
        </p:nvGraphicFramePr>
        <p:xfrm>
          <a:off x="676865" y="1129334"/>
          <a:ext cx="7226668" cy="409448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17128"/>
                <a:gridCol w="699344"/>
                <a:gridCol w="699344"/>
                <a:gridCol w="699344"/>
                <a:gridCol w="734814"/>
                <a:gridCol w="734814"/>
                <a:gridCol w="741880"/>
              </a:tblGrid>
              <a:tr h="755278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HH with</a:t>
                      </a:r>
                      <a:r>
                        <a:rPr lang="en-US" sz="1400" baseline="0" dirty="0" smtClean="0"/>
                        <a:t> Children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Nov. 2019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Aug.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2019#HH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Feb 2019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Nov 2018 #HH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May 2018 #HH</a:t>
                      </a:r>
                      <a:endParaRPr lang="en-US" sz="1400" dirty="0"/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Chronic</a:t>
                      </a:r>
                      <a:r>
                        <a:rPr lang="en-US" sz="1400" b="1" baseline="0" dirty="0" smtClean="0"/>
                        <a:t> with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4988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55563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 with disability &amp; less than 12 months homeless </a:t>
                      </a:r>
                      <a:r>
                        <a:rPr lang="en-US" sz="1400" b="1" u="sng" dirty="0" smtClean="0"/>
                        <a:t>and</a:t>
                      </a:r>
                    </a:p>
                    <a:p>
                      <a:endParaRPr lang="en-US" sz="1400" b="1" u="sng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/>
                        <a:t>Non-Chronic without a disability &amp; 12 or more months 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264</a:t>
                      </a: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179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226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203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258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342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268</a:t>
                      </a:r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Non-Chronic</a:t>
                      </a:r>
                      <a:r>
                        <a:rPr lang="en-US" sz="1400" b="1" baseline="0" dirty="0" smtClean="0"/>
                        <a:t> without a disability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259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235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201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204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197</a:t>
                      </a:r>
                    </a:p>
                  </a:txBody>
                  <a:tcPr/>
                </a:tc>
              </a:tr>
              <a:tr h="382884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Total HH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590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536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467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524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643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rgbClr val="7030A0"/>
                          </a:solidFill>
                        </a:rPr>
                        <a:t>550</a:t>
                      </a:r>
                      <a:endParaRPr lang="en-US" sz="1400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137373" y="6261883"/>
            <a:ext cx="23920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 smtClean="0"/>
              <a:t>HMIS Prioritization List as of </a:t>
            </a:r>
            <a:r>
              <a:rPr lang="en-US" sz="1100" i="1" dirty="0" smtClean="0"/>
              <a:t>11/4/2019</a:t>
            </a:r>
            <a:endParaRPr lang="en-US" sz="11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41251" y="5961801"/>
            <a:ext cx="82905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Nov. 2019:</a:t>
            </a:r>
          </a:p>
          <a:p>
            <a:r>
              <a:rPr lang="en-US" sz="1100" dirty="0" smtClean="0"/>
              <a:t>HH with children total families on list (</a:t>
            </a:r>
            <a:r>
              <a:rPr lang="en-US" sz="1100" dirty="0" smtClean="0"/>
              <a:t>750) </a:t>
            </a:r>
            <a:r>
              <a:rPr lang="en-US" sz="1100" dirty="0" smtClean="0"/>
              <a:t>and need </a:t>
            </a:r>
            <a:r>
              <a:rPr lang="en-US" sz="1100" dirty="0" smtClean="0"/>
              <a:t>(590) </a:t>
            </a:r>
            <a:r>
              <a:rPr lang="en-US" sz="1100" dirty="0" smtClean="0"/>
              <a:t>– difference </a:t>
            </a:r>
            <a:r>
              <a:rPr lang="en-US" sz="1100" dirty="0" smtClean="0"/>
              <a:t>160 </a:t>
            </a:r>
            <a:r>
              <a:rPr lang="en-US" sz="1100" dirty="0" smtClean="0"/>
              <a:t>data issues (compared to 210 in Feb. 2019)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51558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825" y="609600"/>
            <a:ext cx="8842159" cy="872971"/>
          </a:xfrm>
        </p:spPr>
        <p:txBody>
          <a:bodyPr>
            <a:normAutofit/>
          </a:bodyPr>
          <a:lstStyle/>
          <a:p>
            <a:r>
              <a:rPr lang="en-US" sz="4000" b="1" u="sng" dirty="0" smtClean="0"/>
              <a:t>What does all this mean?</a:t>
            </a:r>
            <a:endParaRPr lang="en-U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6" y="1482571"/>
            <a:ext cx="11155680" cy="4973093"/>
          </a:xfrm>
        </p:spPr>
        <p:txBody>
          <a:bodyPr>
            <a:normAutofit/>
          </a:bodyPr>
          <a:lstStyle/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Data issues on HMIS prioritization lists –  </a:t>
            </a:r>
            <a:r>
              <a:rPr lang="en-US" dirty="0" smtClean="0">
                <a:solidFill>
                  <a:schemeClr val="tx1"/>
                </a:solidFill>
              </a:rPr>
              <a:t>247 </a:t>
            </a:r>
            <a:r>
              <a:rPr lang="en-US" dirty="0" smtClean="0">
                <a:solidFill>
                  <a:schemeClr val="tx1"/>
                </a:solidFill>
              </a:rPr>
              <a:t>HH w/out, </a:t>
            </a:r>
            <a:r>
              <a:rPr lang="en-US" dirty="0" smtClean="0">
                <a:solidFill>
                  <a:schemeClr val="tx1"/>
                </a:solidFill>
              </a:rPr>
              <a:t>160 </a:t>
            </a:r>
            <a:r>
              <a:rPr lang="en-US" dirty="0" smtClean="0">
                <a:solidFill>
                  <a:schemeClr val="tx1"/>
                </a:solidFill>
              </a:rPr>
              <a:t>HH with children</a:t>
            </a:r>
          </a:p>
          <a:p>
            <a:pPr marL="571500" lvl="1" indent="-342900"/>
            <a:r>
              <a:rPr lang="en-US" dirty="0" smtClean="0"/>
              <a:t>Missing # months homeless </a:t>
            </a:r>
            <a:endParaRPr lang="en-US" dirty="0" smtClean="0"/>
          </a:p>
          <a:p>
            <a:pPr marL="571500" lvl="1" indent="-342900"/>
            <a:r>
              <a:rPr lang="en-US" dirty="0" smtClean="0"/>
              <a:t>Missing Chronic homeless status</a:t>
            </a:r>
            <a:endParaRPr lang="en-US" dirty="0" smtClean="0"/>
          </a:p>
          <a:p>
            <a:pPr marL="342900" indent="-342900"/>
            <a:r>
              <a:rPr lang="en-US" b="1" dirty="0" smtClean="0">
                <a:solidFill>
                  <a:schemeClr val="tx1"/>
                </a:solidFill>
              </a:rPr>
              <a:t>Realistic look at need at the Balance of State level: </a:t>
            </a:r>
          </a:p>
          <a:p>
            <a:pPr marL="571500" lvl="1" indent="-342900"/>
            <a:r>
              <a:rPr lang="en-US" dirty="0" smtClean="0"/>
              <a:t>Increase PSH units and/or enhance moving up strategies to free up units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(407 </a:t>
            </a:r>
            <a:r>
              <a:rPr lang="en-US" dirty="0" smtClean="0"/>
              <a:t>+ </a:t>
            </a:r>
            <a:r>
              <a:rPr lang="en-US" dirty="0" smtClean="0"/>
              <a:t>182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n-US" dirty="0" smtClean="0"/>
              <a:t>589)  </a:t>
            </a:r>
            <a:r>
              <a:rPr lang="en-US" dirty="0" smtClean="0"/>
              <a:t>	HH w/children </a:t>
            </a:r>
            <a:r>
              <a:rPr lang="en-US" dirty="0" smtClean="0"/>
              <a:t>(47+ 20 </a:t>
            </a:r>
            <a:r>
              <a:rPr lang="en-US" dirty="0" smtClean="0"/>
              <a:t>= </a:t>
            </a:r>
            <a:r>
              <a:rPr lang="en-US" dirty="0" smtClean="0"/>
              <a:t>67)   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656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Increase RRH units with intensive case management (similar to PSH level if needed)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(1,031)</a:t>
            </a:r>
            <a:r>
              <a:rPr lang="en-US" dirty="0" smtClean="0"/>
              <a:t>		HH w/children </a:t>
            </a:r>
            <a:r>
              <a:rPr lang="en-US" dirty="0" smtClean="0"/>
              <a:t>(264)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1,295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</a:p>
          <a:p>
            <a:pPr marL="571500" lvl="1" indent="-342900"/>
            <a:endParaRPr lang="en-US" dirty="0" smtClean="0"/>
          </a:p>
          <a:p>
            <a:pPr marL="571500" lvl="1" indent="-342900"/>
            <a:r>
              <a:rPr lang="en-US" dirty="0" smtClean="0"/>
              <a:t>Focus other RRH units on lower barrier (less than 12 </a:t>
            </a:r>
            <a:r>
              <a:rPr lang="en-US" dirty="0" err="1" smtClean="0"/>
              <a:t>mo</a:t>
            </a:r>
            <a:r>
              <a:rPr lang="en-US" dirty="0" smtClean="0"/>
              <a:t> of homeless, no disability)</a:t>
            </a:r>
          </a:p>
          <a:p>
            <a:pPr marL="845820" lvl="2" indent="-342900"/>
            <a:r>
              <a:rPr lang="en-US" dirty="0" smtClean="0"/>
              <a:t>HH w/out children </a:t>
            </a:r>
            <a:r>
              <a:rPr lang="en-US" dirty="0" smtClean="0"/>
              <a:t>(390)</a:t>
            </a:r>
            <a:r>
              <a:rPr lang="en-US" dirty="0" smtClean="0"/>
              <a:t>		HH w/children (</a:t>
            </a:r>
            <a:r>
              <a:rPr lang="en-US" dirty="0" smtClean="0"/>
              <a:t>259)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Total = </a:t>
            </a:r>
            <a:r>
              <a:rPr lang="en-US" b="1" dirty="0" smtClean="0">
                <a:solidFill>
                  <a:srgbClr val="7030A0"/>
                </a:solidFill>
              </a:rPr>
              <a:t>649 </a:t>
            </a:r>
            <a:r>
              <a:rPr lang="en-US" b="1" dirty="0" smtClean="0">
                <a:solidFill>
                  <a:srgbClr val="7030A0"/>
                </a:solidFill>
              </a:rPr>
              <a:t>units</a:t>
            </a:r>
            <a:endParaRPr lang="en-US" dirty="0" smtClean="0"/>
          </a:p>
          <a:p>
            <a:pPr marL="342900" indent="-342900"/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4990" y="337030"/>
            <a:ext cx="124079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565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si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BBF5D7C-90AF-408A-B515-5CD5355B6C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19909</TotalTime>
  <Words>2032</Words>
  <Application>Microsoft Office PowerPoint</Application>
  <PresentationFormat>Widescreen</PresentationFormat>
  <Paragraphs>879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Calibri</vt:lpstr>
      <vt:lpstr>Corbel</vt:lpstr>
      <vt:lpstr>Wingdings</vt:lpstr>
      <vt:lpstr>Basis</vt:lpstr>
      <vt:lpstr>Ending Homelessness  &amp; Coordinated Entry</vt:lpstr>
      <vt:lpstr>Family Homelessness</vt:lpstr>
      <vt:lpstr>Homelessness by Household Type</vt:lpstr>
      <vt:lpstr>Right Sizing</vt:lpstr>
      <vt:lpstr>Balance of State CoC - Coordinated Entry Data </vt:lpstr>
      <vt:lpstr>PowerPoint Presentation</vt:lpstr>
      <vt:lpstr>Balance of State CoC - Need </vt:lpstr>
      <vt:lpstr>Balance of State CoC - Need </vt:lpstr>
      <vt:lpstr>What does all this mean?</vt:lpstr>
      <vt:lpstr>PowerPoint Presentation</vt:lpstr>
      <vt:lpstr>PowerPoint Presentation</vt:lpstr>
      <vt:lpstr>Total Units Needed</vt:lpstr>
      <vt:lpstr>Coordinated Entry – Domestic Violence Survivors (HMIS) </vt:lpstr>
      <vt:lpstr>Coordinated Entry – Domestic Violence Survivors (HMIS) </vt:lpstr>
      <vt:lpstr>What does all this mean?</vt:lpstr>
      <vt:lpstr>Total Units Needed – DV only</vt:lpstr>
      <vt:lpstr>Coordinated Entry – HMIS Prioritization </vt:lpstr>
      <vt:lpstr>Coordinated Entry – Non HMIS Prioritization </vt:lpstr>
      <vt:lpstr>Areas to Address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Layout</dc:title>
  <dc:creator>Carrie Poser</dc:creator>
  <cp:keywords/>
  <cp:lastModifiedBy>Carrie Poser</cp:lastModifiedBy>
  <cp:revision>845</cp:revision>
  <dcterms:created xsi:type="dcterms:W3CDTF">2016-02-03T16:01:10Z</dcterms:created>
  <dcterms:modified xsi:type="dcterms:W3CDTF">2019-11-06T01:42:35Z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TC028952549991</vt:lpwstr>
  </property>
</Properties>
</file>