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24"/>
  </p:notesMasterIdLst>
  <p:handoutMasterIdLst>
    <p:handoutMasterId r:id="rId25"/>
  </p:handoutMasterIdLst>
  <p:sldIdLst>
    <p:sldId id="256" r:id="rId3"/>
    <p:sldId id="581" r:id="rId4"/>
    <p:sldId id="582" r:id="rId5"/>
    <p:sldId id="586" r:id="rId6"/>
    <p:sldId id="509" r:id="rId7"/>
    <p:sldId id="533" r:id="rId8"/>
    <p:sldId id="569" r:id="rId9"/>
    <p:sldId id="534" r:id="rId10"/>
    <p:sldId id="583" r:id="rId11"/>
    <p:sldId id="568" r:id="rId12"/>
    <p:sldId id="571" r:id="rId13"/>
    <p:sldId id="585" r:id="rId14"/>
    <p:sldId id="578" r:id="rId15"/>
    <p:sldId id="572" r:id="rId16"/>
    <p:sldId id="574" r:id="rId17"/>
    <p:sldId id="573" r:id="rId18"/>
    <p:sldId id="584" r:id="rId19"/>
    <p:sldId id="577" r:id="rId20"/>
    <p:sldId id="587" r:id="rId21"/>
    <p:sldId id="575" r:id="rId22"/>
    <p:sldId id="5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08" d="100"/>
          <a:sy n="108" d="100"/>
        </p:scale>
        <p:origin x="115" y="235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2102</c:v>
                </c:pt>
                <c:pt idx="1">
                  <c:v>1898</c:v>
                </c:pt>
                <c:pt idx="2">
                  <c:v>1849</c:v>
                </c:pt>
                <c:pt idx="3">
                  <c:v>1650</c:v>
                </c:pt>
                <c:pt idx="4">
                  <c:v>1457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936</c:v>
                </c:pt>
                <c:pt idx="1">
                  <c:v>920</c:v>
                </c:pt>
                <c:pt idx="2">
                  <c:v>939</c:v>
                </c:pt>
                <c:pt idx="3">
                  <c:v>836</c:v>
                </c:pt>
                <c:pt idx="4">
                  <c:v>889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1072</c:v>
                </c:pt>
                <c:pt idx="1">
                  <c:v>965</c:v>
                </c:pt>
                <c:pt idx="2">
                  <c:v>904</c:v>
                </c:pt>
                <c:pt idx="3">
                  <c:v>794</c:v>
                </c:pt>
                <c:pt idx="4">
                  <c:v>563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94</c:v>
                </c:pt>
                <c:pt idx="1">
                  <c:v>13</c:v>
                </c:pt>
                <c:pt idx="2">
                  <c:v>6</c:v>
                </c:pt>
                <c:pt idx="3">
                  <c:v>20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340280"/>
        <c:axId val="272341456"/>
      </c:lineChart>
      <c:catAx>
        <c:axId val="27234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41456"/>
        <c:crosses val="autoZero"/>
        <c:auto val="1"/>
        <c:lblAlgn val="ctr"/>
        <c:lblOffset val="100"/>
        <c:noMultiLvlLbl val="0"/>
      </c:catAx>
      <c:valAx>
        <c:axId val="27234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340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74%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722</c:v>
                </c:pt>
                <c:pt idx="1">
                  <c:v>2093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77%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415</c:v>
                </c:pt>
                <c:pt idx="1">
                  <c:v>1358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8.2868140605270965E-2"/>
                  <c:y val="-0.149186966930349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267531349622207E-2"/>
                  <c:y val="9.6906997759397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018061424551289E-2"/>
                  <c:y val="-2.0941916545575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5901030514359"/>
                      <c:h val="0.1481586527117647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1527</c:v>
                </c:pt>
                <c:pt idx="1">
                  <c:v>397</c:v>
                </c:pt>
                <c:pt idx="2">
                  <c:v>65</c:v>
                </c:pt>
                <c:pt idx="3">
                  <c:v>81</c:v>
                </c:pt>
                <c:pt idx="4">
                  <c:v>19</c:v>
                </c:pt>
                <c:pt idx="5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1.7017670838702842E-2"/>
          <c:y val="0.7944072615923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33"/>
          <c:y val="0.18244063242094738"/>
          <c:w val="0.67520676293537174"/>
          <c:h val="0.573654855643044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4012399891727129"/>
                  <c:y val="-0.10208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02850106801772"/>
                      <c:h val="0.1494381952255967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1909</c:v>
                </c:pt>
                <c:pt idx="1">
                  <c:v>95</c:v>
                </c:pt>
                <c:pt idx="2">
                  <c:v>89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11230349039771E-2"/>
          <c:y val="0.90994915016888989"/>
          <c:w val="0.82235065987082157"/>
          <c:h val="9.005084983111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1.5437007084411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450076756419714E-2"/>
                  <c:y val="1.66685478938567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574</c:v>
                </c:pt>
                <c:pt idx="1">
                  <c:v>198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0620555801111"/>
          <c:y val="0.12203767686387727"/>
          <c:w val="0.57273008995385311"/>
          <c:h val="0.58013700677773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1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explosion val="11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3.969852353690579E-2"/>
                  <c:y val="-1.8221659427686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09661343173146E-2"/>
                  <c:y val="0.227927516239659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1601475127946"/>
                  <c:y val="1.437047919629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7371065089880064"/>
                  <c:y val="-4.51973600855294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4589227602709"/>
                      <c:h val="0.1591789131422014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449</c:v>
                </c:pt>
                <c:pt idx="1">
                  <c:v>198</c:v>
                </c:pt>
                <c:pt idx="2">
                  <c:v>83</c:v>
                </c:pt>
                <c:pt idx="3">
                  <c:v>6</c:v>
                </c:pt>
                <c:pt idx="4">
                  <c:v>42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024"/>
          <c:y val="0.75078760390463617"/>
          <c:w val="0.69908640727782256"/>
          <c:h val="0.21875671758865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158"/>
          <c:y val="0.12852315010529894"/>
          <c:w val="0.50806010898701448"/>
          <c:h val="0.565150007444669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5335835501186162"/>
                  <c:y val="-0.19790377122654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3757868585874"/>
                      <c:h val="0.163552870703167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5688684203781226"/>
                  <c:y val="3.18427685862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659</c:v>
                </c:pt>
                <c:pt idx="1">
                  <c:v>55</c:v>
                </c:pt>
                <c:pt idx="2">
                  <c:v>67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991572350169738E-2"/>
          <c:y val="0.78974106982888526"/>
          <c:w val="0.77780534290152537"/>
          <c:h val="0.16713299980745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5.7697544189203587E-2"/>
                  <c:y val="-0.11460661467911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8317870236267706E-2"/>
                  <c:y val="-0.555003813318870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665</c:v>
                </c:pt>
                <c:pt idx="1">
                  <c:v>1411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2/6/2020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2/6/2020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Ending Homelessness </a:t>
            </a:r>
            <a:br>
              <a:rPr lang="en-US" sz="6000" dirty="0" smtClean="0"/>
            </a:br>
            <a:r>
              <a:rPr lang="en-US" sz="6000" dirty="0" smtClean="0"/>
              <a:t>&amp; Coordinated Entry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smtClean="0"/>
              <a:t>February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Data issues on HMIS prioritization lists –  </a:t>
            </a:r>
            <a:r>
              <a:rPr lang="en-US" dirty="0" smtClean="0">
                <a:solidFill>
                  <a:schemeClr val="tx1"/>
                </a:solidFill>
              </a:rPr>
              <a:t>234 </a:t>
            </a:r>
            <a:r>
              <a:rPr lang="en-US" dirty="0" smtClean="0">
                <a:solidFill>
                  <a:schemeClr val="tx1"/>
                </a:solidFill>
              </a:rPr>
              <a:t>HH w/out, </a:t>
            </a:r>
            <a:r>
              <a:rPr lang="en-US" dirty="0" smtClean="0">
                <a:solidFill>
                  <a:schemeClr val="tx1"/>
                </a:solidFill>
              </a:rPr>
              <a:t>171 </a:t>
            </a:r>
            <a:r>
              <a:rPr lang="en-US" dirty="0" smtClean="0">
                <a:solidFill>
                  <a:schemeClr val="tx1"/>
                </a:solidFill>
              </a:rPr>
              <a:t>HH with children</a:t>
            </a:r>
          </a:p>
          <a:p>
            <a:pPr marL="571500" lvl="1" indent="-342900"/>
            <a:r>
              <a:rPr lang="en-US" dirty="0" smtClean="0"/>
              <a:t>Missing # months homeless </a:t>
            </a:r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</a:t>
            </a:r>
            <a:r>
              <a:rPr lang="en-US" b="1" dirty="0" smtClean="0">
                <a:solidFill>
                  <a:schemeClr val="tx1"/>
                </a:solidFill>
              </a:rPr>
              <a:t>look at need at the Balance of State level: 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(323+ 222 </a:t>
            </a:r>
            <a:r>
              <a:rPr lang="en-US" dirty="0" smtClean="0"/>
              <a:t>= </a:t>
            </a:r>
            <a:r>
              <a:rPr lang="en-US" dirty="0" smtClean="0"/>
              <a:t>545)  </a:t>
            </a:r>
            <a:r>
              <a:rPr lang="en-US" dirty="0" smtClean="0"/>
              <a:t>	HH w/children </a:t>
            </a:r>
            <a:r>
              <a:rPr lang="en-US" dirty="0" smtClean="0"/>
              <a:t>(50+ 28 </a:t>
            </a:r>
            <a:r>
              <a:rPr lang="en-US" dirty="0" smtClean="0"/>
              <a:t>= </a:t>
            </a:r>
            <a:r>
              <a:rPr lang="en-US" dirty="0" smtClean="0"/>
              <a:t>78)  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623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(1,044)</a:t>
            </a:r>
            <a:r>
              <a:rPr lang="en-US" dirty="0" smtClean="0"/>
              <a:t>		HH w/children </a:t>
            </a:r>
            <a:r>
              <a:rPr lang="en-US" dirty="0" smtClean="0"/>
              <a:t>(243)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1,287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(376)</a:t>
            </a:r>
            <a:r>
              <a:rPr lang="en-US" dirty="0" smtClean="0"/>
              <a:t>		HH w/children (</a:t>
            </a:r>
            <a:r>
              <a:rPr lang="en-US" dirty="0" smtClean="0"/>
              <a:t>230)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606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85388"/>
              </p:ext>
            </p:extLst>
          </p:nvPr>
        </p:nvGraphicFramePr>
        <p:xfrm>
          <a:off x="373949" y="931183"/>
          <a:ext cx="9769510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43709"/>
                <a:gridCol w="1307033"/>
                <a:gridCol w="1210553"/>
                <a:gridCol w="1121643"/>
                <a:gridCol w="1121643"/>
                <a:gridCol w="1121643"/>
                <a:gridCol w="1121643"/>
                <a:gridCol w="112164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HH w/out</a:t>
                      </a:r>
                      <a:r>
                        <a:rPr lang="en-US" b="1" baseline="0" dirty="0" smtClean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0574" y="4236053"/>
            <a:ext cx="11456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dirty="0" smtClean="0"/>
              <a:t> = Meets Chronic Homeless Definition</a:t>
            </a:r>
          </a:p>
          <a:p>
            <a:endParaRPr lang="en-US" dirty="0" smtClean="0"/>
          </a:p>
          <a:p>
            <a:r>
              <a:rPr lang="en-US" b="1" dirty="0" smtClean="0"/>
              <a:t>CH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priority </a:t>
            </a:r>
            <a:r>
              <a:rPr lang="en-US" dirty="0" smtClean="0"/>
              <a:t>= does not meet chronic homeless definition, has a disability, 12 months or more homeless</a:t>
            </a:r>
          </a:p>
          <a:p>
            <a:endParaRPr lang="en-US" dirty="0" smtClean="0"/>
          </a:p>
          <a:p>
            <a:r>
              <a:rPr lang="en-US" b="1" dirty="0" smtClean="0"/>
              <a:t>RRH w/ICM (intensive case management) </a:t>
            </a:r>
            <a:r>
              <a:rPr lang="en-US" dirty="0" smtClean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 smtClean="0"/>
              <a:t>RRH</a:t>
            </a:r>
            <a:r>
              <a:rPr lang="en-US" dirty="0" smtClean="0"/>
              <a:t> = non-chronic, without a disability, less than 12 months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25" y="1411357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897871"/>
              </p:ext>
            </p:extLst>
          </p:nvPr>
        </p:nvGraphicFramePr>
        <p:xfrm>
          <a:off x="407080" y="636431"/>
          <a:ext cx="9637139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1438"/>
                <a:gridCol w="1289324"/>
                <a:gridCol w="1194152"/>
                <a:gridCol w="1106445"/>
                <a:gridCol w="1106445"/>
                <a:gridCol w="1106445"/>
                <a:gridCol w="1106445"/>
                <a:gridCol w="11064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HH w/</a:t>
                      </a:r>
                      <a:r>
                        <a:rPr lang="en-US" b="1" baseline="0" dirty="0" smtClean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810" y="4177498"/>
            <a:ext cx="11290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dirty="0" smtClean="0"/>
              <a:t> = Meets Chronic Homeless Definition</a:t>
            </a:r>
          </a:p>
          <a:p>
            <a:endParaRPr lang="en-US" dirty="0" smtClean="0"/>
          </a:p>
          <a:p>
            <a:r>
              <a:rPr lang="en-US" b="1" dirty="0" smtClean="0"/>
              <a:t>CH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priority </a:t>
            </a:r>
            <a:r>
              <a:rPr lang="en-US" dirty="0" smtClean="0"/>
              <a:t>= does not meet chronic homeless definition, has a disability, 12 months or more homeless</a:t>
            </a:r>
          </a:p>
          <a:p>
            <a:endParaRPr lang="en-US" dirty="0" smtClean="0"/>
          </a:p>
          <a:p>
            <a:r>
              <a:rPr lang="en-US" b="1" dirty="0" smtClean="0"/>
              <a:t>RRH w/ICM (intensive case management) </a:t>
            </a:r>
            <a:r>
              <a:rPr lang="en-US" dirty="0" smtClean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 smtClean="0"/>
              <a:t>RRH</a:t>
            </a:r>
            <a:r>
              <a:rPr lang="en-US" dirty="0" smtClean="0"/>
              <a:t> = non-chronic, without a disability, less than 12 months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Total Units Needed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89429"/>
              </p:ext>
            </p:extLst>
          </p:nvPr>
        </p:nvGraphicFramePr>
        <p:xfrm>
          <a:off x="665823" y="1805557"/>
          <a:ext cx="9194100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84964"/>
                <a:gridCol w="1028724"/>
                <a:gridCol w="1002512"/>
                <a:gridCol w="1055580"/>
                <a:gridCol w="1055580"/>
                <a:gridCol w="1055580"/>
                <a:gridCol w="1055580"/>
                <a:gridCol w="10555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 </a:t>
                      </a:r>
                    </a:p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2,424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493382"/>
              </p:ext>
            </p:extLst>
          </p:nvPr>
        </p:nvGraphicFramePr>
        <p:xfrm>
          <a:off x="744006" y="124335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142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30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112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694821"/>
              </p:ext>
            </p:extLst>
          </p:nvPr>
        </p:nvGraphicFramePr>
        <p:xfrm>
          <a:off x="744006" y="3523285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119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10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109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71091"/>
              </p:ext>
            </p:extLst>
          </p:nvPr>
        </p:nvGraphicFramePr>
        <p:xfrm>
          <a:off x="4081250" y="124335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30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202422"/>
              </p:ext>
            </p:extLst>
          </p:nvPr>
        </p:nvGraphicFramePr>
        <p:xfrm>
          <a:off x="4098022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</a:t>
                      </a:r>
                      <a:r>
                        <a:rPr lang="en-US" sz="1400" b="1" baseline="0" dirty="0" smtClean="0"/>
                        <a:t> 4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692459"/>
              </p:ext>
            </p:extLst>
          </p:nvPr>
        </p:nvGraphicFramePr>
        <p:xfrm>
          <a:off x="7392858" y="1254324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112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046919"/>
              </p:ext>
            </p:extLst>
          </p:nvPr>
        </p:nvGraphicFramePr>
        <p:xfrm>
          <a:off x="7392858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2335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109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1"/>
            <a:ext cx="9326839" cy="456414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0526" y="6428800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29057"/>
              </p:ext>
            </p:extLst>
          </p:nvPr>
        </p:nvGraphicFramePr>
        <p:xfrm>
          <a:off x="673219" y="1321489"/>
          <a:ext cx="433117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57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834780"/>
              </p:ext>
            </p:extLst>
          </p:nvPr>
        </p:nvGraphicFramePr>
        <p:xfrm>
          <a:off x="673219" y="4203760"/>
          <a:ext cx="455091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139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3219" y="950683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without Children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2291" y="3817271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 Children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301595"/>
              </p:ext>
            </p:extLst>
          </p:nvPr>
        </p:nvGraphicFramePr>
        <p:xfrm>
          <a:off x="5716596" y="1320499"/>
          <a:ext cx="433117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85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895636"/>
              </p:ext>
            </p:extLst>
          </p:nvPr>
        </p:nvGraphicFramePr>
        <p:xfrm>
          <a:off x="5716596" y="4203760"/>
          <a:ext cx="4444586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for housing for DV at the Balance of State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(</a:t>
            </a:r>
            <a:r>
              <a:rPr lang="en-US" dirty="0" smtClean="0"/>
              <a:t>30+11= 41)  </a:t>
            </a:r>
            <a:r>
              <a:rPr lang="en-US" dirty="0" smtClean="0"/>
              <a:t>	HH w/children </a:t>
            </a:r>
            <a:r>
              <a:rPr lang="en-US" dirty="0" smtClean="0"/>
              <a:t>(9+3=12</a:t>
            </a:r>
            <a:r>
              <a:rPr lang="en-US" dirty="0" smtClean="0"/>
              <a:t>)   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53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(76)</a:t>
            </a:r>
            <a:r>
              <a:rPr lang="en-US" dirty="0" smtClean="0"/>
              <a:t>		HH w/children </a:t>
            </a:r>
            <a:r>
              <a:rPr lang="en-US" dirty="0" smtClean="0"/>
              <a:t>(50)</a:t>
            </a:r>
            <a:r>
              <a:rPr lang="en-US" dirty="0" smtClean="0"/>
              <a:t>	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126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(25)</a:t>
            </a:r>
            <a:r>
              <a:rPr lang="en-US" dirty="0" smtClean="0"/>
              <a:t>		HH w/children </a:t>
            </a:r>
            <a:r>
              <a:rPr lang="en-US" dirty="0" smtClean="0"/>
              <a:t>(53)</a:t>
            </a:r>
            <a:r>
              <a:rPr lang="en-US" dirty="0" smtClean="0"/>
              <a:t>	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78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Total Units:  </a:t>
            </a:r>
            <a:r>
              <a:rPr lang="en-US" b="1" dirty="0" smtClean="0">
                <a:solidFill>
                  <a:srgbClr val="7030A0"/>
                </a:solidFill>
              </a:rPr>
              <a:t>257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Total Units Needed – DV only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73354"/>
              </p:ext>
            </p:extLst>
          </p:nvPr>
        </p:nvGraphicFramePr>
        <p:xfrm>
          <a:off x="665825" y="1805557"/>
          <a:ext cx="5586118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24110"/>
                <a:gridCol w="965502"/>
                <a:gridCol w="965502"/>
                <a:gridCol w="965502"/>
                <a:gridCol w="9655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052384"/>
              </p:ext>
            </p:extLst>
          </p:nvPr>
        </p:nvGraphicFramePr>
        <p:xfrm>
          <a:off x="297423" y="940566"/>
          <a:ext cx="5435881" cy="5262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/>
                <a:gridCol w="773745"/>
                <a:gridCol w="692268"/>
                <a:gridCol w="601542"/>
                <a:gridCol w="577203"/>
                <a:gridCol w="626747"/>
                <a:gridCol w="626747"/>
                <a:gridCol w="626747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7391"/>
              </p:ext>
            </p:extLst>
          </p:nvPr>
        </p:nvGraphicFramePr>
        <p:xfrm>
          <a:off x="5959136" y="1251430"/>
          <a:ext cx="5362173" cy="423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9157"/>
                <a:gridCol w="689067"/>
                <a:gridCol w="683227"/>
                <a:gridCol w="640349"/>
                <a:gridCol w="556759"/>
                <a:gridCol w="560596"/>
                <a:gridCol w="636509"/>
                <a:gridCol w="636509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Winnebago-land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2,312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3,034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Point-in-Time:  July 2019 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37259"/>
              </p:ext>
            </p:extLst>
          </p:nvPr>
        </p:nvGraphicFramePr>
        <p:xfrm>
          <a:off x="297423" y="940566"/>
          <a:ext cx="4809134" cy="5633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/>
                <a:gridCol w="773745"/>
                <a:gridCol w="692268"/>
                <a:gridCol w="601542"/>
                <a:gridCol w="577203"/>
                <a:gridCol w="626747"/>
                <a:gridCol w="626747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Northeast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NWISH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380790"/>
              </p:ext>
            </p:extLst>
          </p:nvPr>
        </p:nvGraphicFramePr>
        <p:xfrm>
          <a:off x="5959136" y="1251430"/>
          <a:ext cx="4725664" cy="423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9157"/>
                <a:gridCol w="689067"/>
                <a:gridCol w="683227"/>
                <a:gridCol w="640349"/>
                <a:gridCol w="556759"/>
                <a:gridCol w="560596"/>
                <a:gridCol w="636509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Winnebago-land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1,359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1,774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06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2368076"/>
            <a:ext cx="3759782" cy="1845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the January PIT data:</a:t>
            </a:r>
          </a:p>
          <a:p>
            <a:pPr marL="45720" indent="0">
              <a:buNone/>
            </a:pPr>
            <a:r>
              <a:rPr lang="en-US" dirty="0" smtClean="0"/>
              <a:t>Since 2015, the Balance of State has experienced a 30% reduction in family homelessness. 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 noChangeAspect="1"/>
          </p:cNvGraphicFramePr>
          <p:nvPr>
            <p:extLst/>
          </p:nvPr>
        </p:nvGraphicFramePr>
        <p:xfrm>
          <a:off x="4707852" y="1484472"/>
          <a:ext cx="7071356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34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Non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12697" y="6261883"/>
            <a:ext cx="271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Non-HMIS Prioritization List as of </a:t>
            </a:r>
            <a:r>
              <a:rPr lang="en-US" sz="1100" i="1" dirty="0" smtClean="0"/>
              <a:t>2.6.2020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41134"/>
              </p:ext>
            </p:extLst>
          </p:nvPr>
        </p:nvGraphicFramePr>
        <p:xfrm>
          <a:off x="733009" y="1043748"/>
          <a:ext cx="4216678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067"/>
                <a:gridCol w="748594"/>
                <a:gridCol w="762000"/>
                <a:gridCol w="755373"/>
                <a:gridCol w="87464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(8/2019)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97134"/>
              </p:ext>
            </p:extLst>
          </p:nvPr>
        </p:nvGraphicFramePr>
        <p:xfrm>
          <a:off x="5603999" y="1028818"/>
          <a:ext cx="4870990" cy="397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2553"/>
                <a:gridCol w="798005"/>
                <a:gridCol w="815008"/>
                <a:gridCol w="728870"/>
                <a:gridCol w="96655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(8/2019)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483499"/>
              </p:ext>
            </p:extLst>
          </p:nvPr>
        </p:nvGraphicFramePr>
        <p:xfrm>
          <a:off x="5603999" y="5286146"/>
          <a:ext cx="3341528" cy="82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446"/>
                <a:gridCol w="512064"/>
                <a:gridCol w="546979"/>
                <a:gridCol w="593529"/>
                <a:gridCol w="570255"/>
                <a:gridCol w="570255"/>
              </a:tblGrid>
              <a:tr h="284693"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 2020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Areas to Address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Clean Up Lists – Do Follow Up </a:t>
            </a:r>
          </a:p>
          <a:p>
            <a:pPr marL="342900" indent="-342900"/>
            <a:r>
              <a:rPr lang="en-US" dirty="0" smtClean="0"/>
              <a:t>Marketing </a:t>
            </a:r>
            <a:r>
              <a:rPr lang="en-US" dirty="0"/>
              <a:t>– posters and flyers, advertising access to assistance</a:t>
            </a:r>
          </a:p>
          <a:p>
            <a:pPr marL="342900" indent="-342900"/>
            <a:r>
              <a:rPr lang="en-US" dirty="0"/>
              <a:t>Reaching beyond the CoC &amp; EHH funded agencies – other systems of care </a:t>
            </a:r>
          </a:p>
          <a:p>
            <a:pPr marL="571500" lvl="1" indent="-342900"/>
            <a:r>
              <a:rPr lang="en-US" dirty="0"/>
              <a:t>Social services</a:t>
            </a:r>
          </a:p>
          <a:p>
            <a:pPr marL="571500" lvl="1" indent="-342900"/>
            <a:r>
              <a:rPr lang="en-US" dirty="0"/>
              <a:t>Section 8</a:t>
            </a:r>
          </a:p>
          <a:p>
            <a:pPr marL="571500" lvl="1" indent="-342900"/>
            <a:r>
              <a:rPr lang="en-US" dirty="0"/>
              <a:t>School districts</a:t>
            </a:r>
          </a:p>
          <a:p>
            <a:pPr marL="571500" lvl="1" indent="-342900"/>
            <a:r>
              <a:rPr lang="en-US" dirty="0"/>
              <a:t>Law enforcement</a:t>
            </a:r>
          </a:p>
          <a:p>
            <a:pPr marL="342900" indent="-342900"/>
            <a:r>
              <a:rPr lang="en-US" dirty="0"/>
              <a:t>Case managing the list – helping people to self resolve</a:t>
            </a:r>
          </a:p>
          <a:p>
            <a:pPr marL="342900" indent="-342900"/>
            <a:r>
              <a:rPr lang="en-US" dirty="0"/>
              <a:t>Prevention – targeting prevention services</a:t>
            </a:r>
          </a:p>
          <a:p>
            <a:pPr marL="342900" indent="-342900"/>
            <a:r>
              <a:rPr lang="en-US" dirty="0"/>
              <a:t>Diversion – create standardized diversion </a:t>
            </a:r>
            <a:r>
              <a:rPr lang="en-US" dirty="0" smtClean="0"/>
              <a:t>(problem-solving conversations) at </a:t>
            </a:r>
            <a:r>
              <a:rPr lang="en-US" dirty="0"/>
              <a:t>each emergency shelter</a:t>
            </a:r>
          </a:p>
          <a:p>
            <a:pPr marL="342900" indent="-342900"/>
            <a:r>
              <a:rPr lang="en-US" dirty="0"/>
              <a:t>After Hour Plan – revisit and revise to ensure that anyone found after hours has access to coordinated entry and emergency services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07984" y="4029493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are case conferencing?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07984" y="2946676"/>
            <a:ext cx="2324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have had the conversation?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Homelessness by Household Type</a:t>
            </a:r>
            <a:endParaRPr lang="en-US" b="1" u="sng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2023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According to CE Data 2.5.2020</a:t>
            </a:r>
            <a:endParaRPr lang="en-US" sz="14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290968"/>
              </p:ext>
            </p:extLst>
          </p:nvPr>
        </p:nvGraphicFramePr>
        <p:xfrm>
          <a:off x="377936" y="1374989"/>
          <a:ext cx="3825875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/>
                <a:gridCol w="765175"/>
                <a:gridCol w="765175"/>
                <a:gridCol w="765175"/>
                <a:gridCol w="765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1777</a:t>
                      </a:r>
                    </a:p>
                    <a:p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</a:p>
                    <a:p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2051</a:t>
                      </a:r>
                    </a:p>
                    <a:p>
                      <a:r>
                        <a:rPr lang="en-US" dirty="0" smtClean="0"/>
                        <a:t>71%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2093</a:t>
                      </a:r>
                    </a:p>
                    <a:p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with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898</a:t>
                      </a:r>
                    </a:p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717</a:t>
                      </a:r>
                    </a:p>
                    <a:p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858</a:t>
                      </a:r>
                    </a:p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722</a:t>
                      </a:r>
                    </a:p>
                    <a:p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Homelessness by Household Type</a:t>
            </a:r>
            <a:endParaRPr lang="en-US" b="1" u="sng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09306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74865" y="5628167"/>
            <a:ext cx="177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According to PIT data July 2019</a:t>
            </a:r>
            <a:endParaRPr lang="en-US" sz="1400" i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189169"/>
              </p:ext>
            </p:extLst>
          </p:nvPr>
        </p:nvGraphicFramePr>
        <p:xfrm>
          <a:off x="377936" y="1374989"/>
          <a:ext cx="2295525" cy="1920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765175"/>
                <a:gridCol w="765175"/>
                <a:gridCol w="7651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1381</a:t>
                      </a:r>
                    </a:p>
                    <a:p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1358</a:t>
                      </a:r>
                    </a:p>
                    <a:p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with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436</a:t>
                      </a:r>
                    </a:p>
                    <a:p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415</a:t>
                      </a:r>
                    </a:p>
                    <a:p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4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Right Sizing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Do you have the right projects in your coalition? </a:t>
            </a:r>
          </a:p>
          <a:p>
            <a:pPr marL="342900" indent="-342900"/>
            <a:r>
              <a:rPr lang="en-US" dirty="0" smtClean="0"/>
              <a:t>Do you have the right funding for those projects?</a:t>
            </a:r>
          </a:p>
          <a:p>
            <a:pPr marL="342900" indent="-342900"/>
            <a:r>
              <a:rPr lang="en-US" dirty="0" smtClean="0"/>
              <a:t>Landlord recruitment &amp; Housing Navigation 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Matching needs with projects – analysis of prioritization list</a:t>
            </a:r>
          </a:p>
          <a:p>
            <a:pPr marL="571500" lvl="1" indent="-342900"/>
            <a:r>
              <a:rPr lang="en-US" dirty="0" smtClean="0"/>
              <a:t>Those with lower barriers (VI-SDPAT scores 4-7) means more Rapid Re-housing “type” projects are needed. This could include CoC, EHH, TBRA, SSVF, or other local funds.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not chronically homeless, means more Rapid Re-housing type projects with more </a:t>
            </a:r>
            <a:r>
              <a:rPr lang="en-US" u="sng" dirty="0" smtClean="0"/>
              <a:t>intensive case management </a:t>
            </a:r>
            <a:r>
              <a:rPr lang="en-US" dirty="0" smtClean="0"/>
              <a:t>level services or alternative project structures are needed.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chronically homeless, means more Permanent Supportive Housing projects are needed. This could include CoC, HUD-VASH, or other local funds.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Coordinated Entry Data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032595"/>
              </p:ext>
            </p:extLst>
          </p:nvPr>
        </p:nvGraphicFramePr>
        <p:xfrm>
          <a:off x="487140" y="950429"/>
          <a:ext cx="3056496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2093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323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93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210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203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1,351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days 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</a:t>
                      </a:r>
                      <a:r>
                        <a:rPr lang="en-US" sz="1200" b="1" baseline="0" dirty="0" smtClean="0"/>
                        <a:t> DV (HMIS)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142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91936"/>
              </p:ext>
            </p:extLst>
          </p:nvPr>
        </p:nvGraphicFramePr>
        <p:xfrm>
          <a:off x="495086" y="4036843"/>
          <a:ext cx="3056496" cy="2549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642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722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50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136 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1,029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 DV (HMIS)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176 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017222"/>
              </p:ext>
            </p:extLst>
          </p:nvPr>
        </p:nvGraphicFramePr>
        <p:xfrm>
          <a:off x="3688860" y="980357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1,735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7,990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787264"/>
              </p:ext>
            </p:extLst>
          </p:nvPr>
        </p:nvGraphicFramePr>
        <p:xfrm>
          <a:off x="3688860" y="4046672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1,507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4,708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571536"/>
              </p:ext>
            </p:extLst>
          </p:nvPr>
        </p:nvGraphicFramePr>
        <p:xfrm>
          <a:off x="6890580" y="98035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/>
                <a:gridCol w="731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4,387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3,091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463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10349"/>
              </p:ext>
            </p:extLst>
          </p:nvPr>
        </p:nvGraphicFramePr>
        <p:xfrm>
          <a:off x="6882634" y="4078200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/>
                <a:gridCol w="78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2,389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1,987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328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6682" y="2091955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clients ever referred: </a:t>
            </a:r>
            <a:r>
              <a:rPr lang="en-US" sz="1400" dirty="0" smtClean="0"/>
              <a:t>10,921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52271" y="509315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families ever referred: </a:t>
            </a:r>
            <a:r>
              <a:rPr lang="en-US" sz="1400" dirty="0" smtClean="0"/>
              <a:t>8,468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# of reasons greater than # removed?</a:t>
            </a:r>
          </a:p>
          <a:p>
            <a:endParaRPr lang="en-US" sz="1400" dirty="0" smtClean="0"/>
          </a:p>
          <a:p>
            <a:r>
              <a:rPr lang="en-US" sz="1400" dirty="0" smtClean="0"/>
              <a:t>Because a client can be removed more than once for more than 1 reason.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2271" y="2456130"/>
            <a:ext cx="2968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</a:t>
            </a:r>
            <a:r>
              <a:rPr lang="en-US" sz="1100" u="sng" dirty="0" smtClean="0"/>
              <a:t>2019:</a:t>
            </a:r>
            <a:endParaRPr lang="en-US" sz="1100" u="sng" dirty="0" smtClean="0"/>
          </a:p>
          <a:p>
            <a:r>
              <a:rPr lang="en-US" sz="1100" dirty="0" smtClean="0"/>
              <a:t>Increase from </a:t>
            </a:r>
            <a:r>
              <a:rPr lang="en-US" sz="1100" dirty="0" smtClean="0"/>
              <a:t>2,051 to 2,093</a:t>
            </a:r>
            <a:endParaRPr lang="en-US" sz="1100" dirty="0" smtClean="0"/>
          </a:p>
          <a:p>
            <a:r>
              <a:rPr lang="en-US" sz="1100" dirty="0" smtClean="0"/>
              <a:t>In</a:t>
            </a:r>
            <a:r>
              <a:rPr lang="en-US" sz="1100" dirty="0" smtClean="0"/>
              <a:t>crease </a:t>
            </a:r>
            <a:r>
              <a:rPr lang="en-US" sz="1100" dirty="0" smtClean="0"/>
              <a:t>average days </a:t>
            </a:r>
            <a:r>
              <a:rPr lang="en-US" sz="1100" dirty="0" smtClean="0"/>
              <a:t>195 to 203</a:t>
            </a:r>
          </a:p>
          <a:p>
            <a:r>
              <a:rPr lang="en-US" sz="1100" dirty="0" smtClean="0"/>
              <a:t>Decrease people fleeing DV 188 to 142</a:t>
            </a:r>
            <a:endParaRPr lang="en-US" sz="1100" dirty="0" smtClean="0"/>
          </a:p>
          <a:p>
            <a:r>
              <a:rPr lang="en-US" sz="1100" dirty="0" smtClean="0"/>
              <a:t>Increase self resolve </a:t>
            </a:r>
            <a:r>
              <a:rPr lang="en-US" sz="1100" dirty="0" smtClean="0"/>
              <a:t>4,022 to 4,387</a:t>
            </a:r>
          </a:p>
          <a:p>
            <a:r>
              <a:rPr lang="en-US" sz="1100" dirty="0" smtClean="0"/>
              <a:t>Increase people who died 43 to 49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752271" y="5467990"/>
            <a:ext cx="29684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</a:t>
            </a:r>
            <a:r>
              <a:rPr lang="en-US" sz="1100" u="sng" dirty="0" smtClean="0"/>
              <a:t>2019:</a:t>
            </a:r>
            <a:endParaRPr lang="en-US" sz="1100" u="sng" dirty="0" smtClean="0"/>
          </a:p>
          <a:p>
            <a:r>
              <a:rPr lang="en-US" sz="1100" dirty="0" smtClean="0"/>
              <a:t>Decrease from </a:t>
            </a:r>
            <a:r>
              <a:rPr lang="en-US" sz="1100" dirty="0" smtClean="0"/>
              <a:t>750 to 722 HH</a:t>
            </a:r>
            <a:endParaRPr lang="en-US" sz="1100" dirty="0" smtClean="0"/>
          </a:p>
          <a:p>
            <a:r>
              <a:rPr lang="en-US" sz="1100" dirty="0" smtClean="0"/>
              <a:t>Decrease average days </a:t>
            </a:r>
            <a:r>
              <a:rPr lang="en-US" sz="1100" dirty="0" smtClean="0"/>
              <a:t>113 to 136</a:t>
            </a:r>
          </a:p>
          <a:p>
            <a:r>
              <a:rPr lang="en-US" sz="1100" dirty="0" smtClean="0"/>
              <a:t>Decrease people fleeing DV 176 to 119</a:t>
            </a:r>
            <a:endParaRPr lang="en-US" sz="1100" dirty="0" smtClean="0"/>
          </a:p>
          <a:p>
            <a:r>
              <a:rPr lang="en-US" sz="1100" dirty="0" smtClean="0"/>
              <a:t>Increase Self Resolve </a:t>
            </a:r>
            <a:r>
              <a:rPr lang="en-US" sz="1100" dirty="0" smtClean="0"/>
              <a:t>2,174 to 2,389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902558800"/>
              </p:ext>
            </p:extLst>
          </p:nvPr>
        </p:nvGraphicFramePr>
        <p:xfrm>
          <a:off x="3142868" y="588335"/>
          <a:ext cx="3819743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without Children – Current Clients on Prioritization List</a:t>
            </a:r>
            <a:endParaRPr lang="en-US" sz="1200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728239025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992896642"/>
              </p:ext>
            </p:extLst>
          </p:nvPr>
        </p:nvGraphicFramePr>
        <p:xfrm>
          <a:off x="462481" y="4201353"/>
          <a:ext cx="2533990" cy="22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591494768"/>
              </p:ext>
            </p:extLst>
          </p:nvPr>
        </p:nvGraphicFramePr>
        <p:xfrm>
          <a:off x="3825169" y="3874523"/>
          <a:ext cx="2846126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066887276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 Children – </a:t>
            </a:r>
          </a:p>
          <a:p>
            <a:r>
              <a:rPr lang="en-US" sz="1200" b="1" dirty="0" smtClean="0"/>
              <a:t>Current Clients on Prioritization List</a:t>
            </a:r>
            <a:endParaRPr lang="en-US" sz="1200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2057123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45324"/>
              </p:ext>
            </p:extLst>
          </p:nvPr>
        </p:nvGraphicFramePr>
        <p:xfrm>
          <a:off x="684777" y="1190093"/>
          <a:ext cx="8912876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763"/>
                <a:gridCol w="773035"/>
                <a:gridCol w="773035"/>
                <a:gridCol w="773035"/>
                <a:gridCol w="773035"/>
                <a:gridCol w="773763"/>
                <a:gridCol w="823161"/>
                <a:gridCol w="8710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Feb.</a:t>
                      </a:r>
                    </a:p>
                    <a:p>
                      <a:pPr algn="ctr"/>
                      <a:r>
                        <a:rPr lang="en-US" sz="1400" dirty="0" smtClean="0"/>
                        <a:t>2020</a:t>
                      </a:r>
                    </a:p>
                    <a:p>
                      <a:pPr algn="ctr"/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Nov. 2019</a:t>
                      </a:r>
                    </a:p>
                    <a:p>
                      <a:pPr algn="ctr"/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</a:t>
                      </a:r>
                    </a:p>
                    <a:p>
                      <a:pPr algn="ctr"/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1,044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746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298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1,031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282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897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974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865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357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1,965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2,010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1,846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1,957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1,728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1,516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1,597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Feb. 2020</a:t>
            </a:r>
            <a:endParaRPr lang="en-US" sz="1100" dirty="0" smtClean="0"/>
          </a:p>
          <a:p>
            <a:r>
              <a:rPr lang="en-US" sz="1100" dirty="0" smtClean="0"/>
              <a:t>HH without children total on list </a:t>
            </a:r>
            <a:r>
              <a:rPr lang="en-US" sz="1100" dirty="0" smtClean="0"/>
              <a:t>(2,093) </a:t>
            </a:r>
            <a:r>
              <a:rPr lang="en-US" sz="1100" dirty="0" smtClean="0"/>
              <a:t>and need </a:t>
            </a:r>
            <a:r>
              <a:rPr lang="en-US" sz="1100" dirty="0" smtClean="0"/>
              <a:t>(1,965)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includes VISPDAT &lt;3, missing months H (234), &amp; duplicate referrals </a:t>
            </a:r>
            <a:endParaRPr lang="en-US" sz="11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939129" y="1800447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Feb. 2020</a:t>
            </a:r>
          </a:p>
          <a:p>
            <a:r>
              <a:rPr lang="en-US" sz="1200" dirty="0" smtClean="0"/>
              <a:t>Average VISPDAT score 8</a:t>
            </a:r>
          </a:p>
          <a:p>
            <a:r>
              <a:rPr lang="en-US" sz="1200" dirty="0" smtClean="0"/>
              <a:t>Range: 15 - 4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211019"/>
              </p:ext>
            </p:extLst>
          </p:nvPr>
        </p:nvGraphicFramePr>
        <p:xfrm>
          <a:off x="676865" y="1129334"/>
          <a:ext cx="8913703" cy="4094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80642"/>
                <a:gridCol w="786492"/>
                <a:gridCol w="786492"/>
                <a:gridCol w="786492"/>
                <a:gridCol w="786492"/>
                <a:gridCol w="826382"/>
                <a:gridCol w="826382"/>
                <a:gridCol w="834329"/>
              </a:tblGrid>
              <a:tr h="755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Feb.</a:t>
                      </a:r>
                      <a:r>
                        <a:rPr lang="en-US" sz="1400" baseline="0" dirty="0" smtClean="0"/>
                        <a:t> 2020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Nov. 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49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555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551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590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536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467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643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550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2.5.2020</a:t>
            </a:r>
            <a:endParaRPr lang="en-US" sz="11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9939129" y="1800447"/>
            <a:ext cx="1933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Feb. 2020</a:t>
            </a:r>
          </a:p>
          <a:p>
            <a:r>
              <a:rPr lang="en-US" sz="1200" dirty="0" smtClean="0"/>
              <a:t>Average VISPDAT score 8.7</a:t>
            </a:r>
          </a:p>
          <a:p>
            <a:r>
              <a:rPr lang="en-US" sz="1200" dirty="0" smtClean="0"/>
              <a:t>Range: 20 - 4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5427" y="6092606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Feb. 2020</a:t>
            </a:r>
            <a:endParaRPr lang="en-US" sz="1100" dirty="0" smtClean="0"/>
          </a:p>
          <a:p>
            <a:r>
              <a:rPr lang="en-US" sz="1100" dirty="0" smtClean="0"/>
              <a:t>HH without children total on list </a:t>
            </a:r>
            <a:r>
              <a:rPr lang="en-US" sz="1100" dirty="0" smtClean="0"/>
              <a:t>(722) </a:t>
            </a:r>
            <a:r>
              <a:rPr lang="en-US" sz="1100" dirty="0" smtClean="0"/>
              <a:t>and need </a:t>
            </a:r>
            <a:r>
              <a:rPr lang="en-US" sz="1100" dirty="0" smtClean="0"/>
              <a:t>(551)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includes missing months H (171) 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5155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23154</TotalTime>
  <Words>2334</Words>
  <Application>Microsoft Office PowerPoint</Application>
  <PresentationFormat>Widescreen</PresentationFormat>
  <Paragraphs>1141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Corbel</vt:lpstr>
      <vt:lpstr>Wingdings</vt:lpstr>
      <vt:lpstr>Basis</vt:lpstr>
      <vt:lpstr>Ending Homelessness  &amp; Coordinated Entry</vt:lpstr>
      <vt:lpstr>Family Homelessness</vt:lpstr>
      <vt:lpstr>Homelessness by Household Type</vt:lpstr>
      <vt:lpstr>Homelessness by Household Type</vt:lpstr>
      <vt:lpstr>Right Sizing</vt:lpstr>
      <vt:lpstr>Balance of State CoC - Coordinated Entry Data </vt:lpstr>
      <vt:lpstr>PowerPoint Presentation</vt:lpstr>
      <vt:lpstr>Balance of State CoC - Need </vt:lpstr>
      <vt:lpstr>Balance of State CoC - Need </vt:lpstr>
      <vt:lpstr>What does all this mean?</vt:lpstr>
      <vt:lpstr>PowerPoint Presentation</vt:lpstr>
      <vt:lpstr>PowerPoint Presentation</vt:lpstr>
      <vt:lpstr>Total Units Needed</vt:lpstr>
      <vt:lpstr>Coordinated Entry – Domestic Violence Survivors (HMIS) </vt:lpstr>
      <vt:lpstr>Coordinated Entry – Domestic Violence Survivors (HMIS) </vt:lpstr>
      <vt:lpstr>What does all this mean?</vt:lpstr>
      <vt:lpstr>Total Units Needed – DV only</vt:lpstr>
      <vt:lpstr>Coordinated Entry – HMIS Prioritization </vt:lpstr>
      <vt:lpstr>Point-in-Time:  July 2019  </vt:lpstr>
      <vt:lpstr>Coordinated Entry – Non HMIS Prioritization </vt:lpstr>
      <vt:lpstr>Areas to Address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882</cp:revision>
  <dcterms:created xsi:type="dcterms:W3CDTF">2016-02-03T16:01:10Z</dcterms:created>
  <dcterms:modified xsi:type="dcterms:W3CDTF">2020-02-09T03:38:00Z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