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24"/>
  </p:notesMasterIdLst>
  <p:handoutMasterIdLst>
    <p:handoutMasterId r:id="rId25"/>
  </p:handoutMasterIdLst>
  <p:sldIdLst>
    <p:sldId id="256" r:id="rId3"/>
    <p:sldId id="581" r:id="rId4"/>
    <p:sldId id="582" r:id="rId5"/>
    <p:sldId id="586" r:id="rId6"/>
    <p:sldId id="509" r:id="rId7"/>
    <p:sldId id="533" r:id="rId8"/>
    <p:sldId id="569" r:id="rId9"/>
    <p:sldId id="534" r:id="rId10"/>
    <p:sldId id="583" r:id="rId11"/>
    <p:sldId id="568" r:id="rId12"/>
    <p:sldId id="571" r:id="rId13"/>
    <p:sldId id="585" r:id="rId14"/>
    <p:sldId id="578" r:id="rId15"/>
    <p:sldId id="572" r:id="rId16"/>
    <p:sldId id="588" r:id="rId17"/>
    <p:sldId id="573" r:id="rId18"/>
    <p:sldId id="584" r:id="rId19"/>
    <p:sldId id="577" r:id="rId20"/>
    <p:sldId id="587" r:id="rId21"/>
    <p:sldId id="575" r:id="rId22"/>
    <p:sldId id="5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14" d="100"/>
          <a:sy n="114" d="100"/>
        </p:scale>
        <p:origin x="63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2102</c:v>
                </c:pt>
                <c:pt idx="1">
                  <c:v>1898</c:v>
                </c:pt>
                <c:pt idx="2">
                  <c:v>1849</c:v>
                </c:pt>
                <c:pt idx="3">
                  <c:v>1650</c:v>
                </c:pt>
                <c:pt idx="4">
                  <c:v>1457</c:v>
                </c:pt>
                <c:pt idx="5">
                  <c:v>1231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74-432F-A551-E04593C804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936</c:v>
                </c:pt>
                <c:pt idx="1">
                  <c:v>920</c:v>
                </c:pt>
                <c:pt idx="2">
                  <c:v>939</c:v>
                </c:pt>
                <c:pt idx="3">
                  <c:v>836</c:v>
                </c:pt>
                <c:pt idx="4">
                  <c:v>889</c:v>
                </c:pt>
                <c:pt idx="5">
                  <c:v>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74-432F-A551-E04593C804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1072</c:v>
                </c:pt>
                <c:pt idx="1">
                  <c:v>965</c:v>
                </c:pt>
                <c:pt idx="2">
                  <c:v>904</c:v>
                </c:pt>
                <c:pt idx="3">
                  <c:v>794</c:v>
                </c:pt>
                <c:pt idx="4">
                  <c:v>563</c:v>
                </c:pt>
                <c:pt idx="5">
                  <c:v>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74-432F-A551-E04593C804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94</c:v>
                </c:pt>
                <c:pt idx="1">
                  <c:v>13</c:v>
                </c:pt>
                <c:pt idx="2">
                  <c:v>6</c:v>
                </c:pt>
                <c:pt idx="3">
                  <c:v>20</c:v>
                </c:pt>
                <c:pt idx="4">
                  <c:v>5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74-432F-A551-E04593C80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340280"/>
        <c:axId val="272341456"/>
      </c:lineChart>
      <c:catAx>
        <c:axId val="27234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41456"/>
        <c:crosses val="autoZero"/>
        <c:auto val="1"/>
        <c:lblAlgn val="ctr"/>
        <c:lblOffset val="100"/>
        <c:noMultiLvlLbl val="0"/>
      </c:catAx>
      <c:valAx>
        <c:axId val="27234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40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BD-4A7A-8986-95179A1AA3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BD-4A7A-8986-95179A1AA3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BD-4A7A-8986-95179A1AA3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BD-4A7A-8986-95179A1AA3E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722</c:v>
                </c:pt>
                <c:pt idx="1">
                  <c:v>2093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BD-4A7A-8986-95179A1AA3E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C8-478B-B757-D66BE4B9A7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C8-478B-B757-D66BE4B9A7B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C8-478B-B757-D66BE4B9A7B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C8-478B-B757-D66BE4B9A7B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378</c:v>
                </c:pt>
                <c:pt idx="1">
                  <c:v>1412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C8-478B-B757-D66BE4B9A7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DC-48CD-A99B-B45C7541655F}"/>
              </c:ext>
            </c:extLst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DC-48CD-A99B-B45C754165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DC-48CD-A99B-B45C7541655F}"/>
              </c:ext>
            </c:extLst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DC-48CD-A99B-B45C7541655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1DC-48CD-A99B-B45C7541655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1DC-48CD-A99B-B45C7541655F}"/>
              </c:ext>
            </c:extLst>
          </c:dPt>
          <c:dLbls>
            <c:dLbl>
              <c:idx val="0"/>
              <c:layout>
                <c:manualLayout>
                  <c:x val="8.2868140605270965E-2"/>
                  <c:y val="-0.149186966930349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DC-48CD-A99B-B45C7541655F}"/>
                </c:ext>
              </c:extLst>
            </c:dLbl>
            <c:dLbl>
              <c:idx val="1"/>
              <c:layout>
                <c:manualLayout>
                  <c:x val="-9.3267531349622207E-2"/>
                  <c:y val="9.6906997759397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DC-48CD-A99B-B45C7541655F}"/>
                </c:ext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DC-48CD-A99B-B45C7541655F}"/>
                </c:ext>
              </c:extLst>
            </c:dLbl>
            <c:dLbl>
              <c:idx val="3"/>
              <c:layout>
                <c:manualLayout>
                  <c:x val="7.0018061424551289E-2"/>
                  <c:y val="-2.0941916545575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5901030514359"/>
                      <c:h val="0.148158652711764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1DC-48CD-A99B-B45C7541655F}"/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DC-48CD-A99B-B45C754165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DC-48CD-A99B-B45C75416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1011</c:v>
                </c:pt>
                <c:pt idx="1">
                  <c:v>241</c:v>
                </c:pt>
                <c:pt idx="2">
                  <c:v>32</c:v>
                </c:pt>
                <c:pt idx="3">
                  <c:v>57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1DC-48CD-A99B-B45C7541655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1.7017670838702842E-2"/>
          <c:y val="0.7944072615923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33"/>
          <c:y val="0.18244063242094738"/>
          <c:w val="0.67520676293537174"/>
          <c:h val="0.573654855643044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59-44E4-B4CF-DF702D1C0AF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F59-44E4-B4CF-DF702D1C0AF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F59-44E4-B4CF-DF702D1C0AF1}"/>
              </c:ext>
            </c:extLst>
          </c:dPt>
          <c:dLbls>
            <c:dLbl>
              <c:idx val="0"/>
              <c:layout>
                <c:manualLayout>
                  <c:x val="0.14012399891727129"/>
                  <c:y val="-0.10208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02850106801772"/>
                      <c:h val="0.14943819522559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F59-44E4-B4CF-DF702D1C0AF1}"/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F59-44E4-B4CF-DF702D1C0AF1}"/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F59-44E4-B4CF-DF702D1C0A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1265</c:v>
                </c:pt>
                <c:pt idx="1">
                  <c:v>56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59-44E4-B4CF-DF702D1C0AF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11230349039771E-2"/>
          <c:y val="0.90994915016888989"/>
          <c:w val="0.82235065987082157"/>
          <c:h val="9.005084983111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34-4296-950E-5F1DB4A7B6EA}"/>
              </c:ext>
            </c:extLst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34-4296-950E-5F1DB4A7B6EA}"/>
              </c:ext>
            </c:extLst>
          </c:dPt>
          <c:dLbls>
            <c:dLbl>
              <c:idx val="0"/>
              <c:layout>
                <c:manualLayout>
                  <c:x val="0"/>
                  <c:y val="1.5437007084411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034-4296-950E-5F1DB4A7B6EA}"/>
                </c:ext>
              </c:extLst>
            </c:dLbl>
            <c:dLbl>
              <c:idx val="1"/>
              <c:layout>
                <c:manualLayout>
                  <c:x val="-4.9450076756419714E-2"/>
                  <c:y val="1.66685478938567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34-4296-950E-5F1DB4A7B6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322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34-4296-950E-5F1DB4A7B6E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0620555801111"/>
          <c:y val="0.12203767686387727"/>
          <c:w val="0.57273008995385311"/>
          <c:h val="0.58013700677773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1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862-49FE-8AC0-3CA201DA25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862-49FE-8AC0-3CA201DA25E1}"/>
              </c:ext>
            </c:extLst>
          </c:dPt>
          <c:dPt>
            <c:idx val="2"/>
            <c:bubble3D val="0"/>
            <c:explosion val="11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862-49FE-8AC0-3CA201DA25E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862-49FE-8AC0-3CA201DA25E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862-49FE-8AC0-3CA201DA25E1}"/>
              </c:ext>
            </c:extLst>
          </c:dPt>
          <c:dLbls>
            <c:dLbl>
              <c:idx val="0"/>
              <c:layout>
                <c:manualLayout>
                  <c:x val="3.969852353690579E-2"/>
                  <c:y val="-1.8221659427686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62-49FE-8AC0-3CA201DA25E1}"/>
                </c:ext>
              </c:extLst>
            </c:dLbl>
            <c:dLbl>
              <c:idx val="1"/>
              <c:layout>
                <c:manualLayout>
                  <c:x val="1.5109661343173146E-2"/>
                  <c:y val="0.227927516239659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62-49FE-8AC0-3CA201DA25E1}"/>
                </c:ext>
              </c:extLst>
            </c:dLbl>
            <c:dLbl>
              <c:idx val="2"/>
              <c:layout>
                <c:manualLayout>
                  <c:x val="-0.2001601475127946"/>
                  <c:y val="1.437047919629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62-49FE-8AC0-3CA201DA25E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62-49FE-8AC0-3CA201DA25E1}"/>
                </c:ext>
              </c:extLst>
            </c:dLbl>
            <c:dLbl>
              <c:idx val="4"/>
              <c:layout>
                <c:manualLayout>
                  <c:x val="0.27371065089880064"/>
                  <c:y val="-4.51973600855294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4589227602709"/>
                      <c:h val="0.159178913142201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62-49FE-8AC0-3CA201DA25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216</c:v>
                </c:pt>
                <c:pt idx="1">
                  <c:v>112</c:v>
                </c:pt>
                <c:pt idx="2">
                  <c:v>41</c:v>
                </c:pt>
                <c:pt idx="3">
                  <c:v>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62-49FE-8AC0-3CA201DA25E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024"/>
          <c:y val="0.75078760390463617"/>
          <c:w val="0.69908640727782256"/>
          <c:h val="0.21875671758865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158"/>
          <c:y val="0.12852315010529894"/>
          <c:w val="0.50806010898701448"/>
          <c:h val="0.565150007444669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E59-4442-BE02-8A05EBAD8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E59-4442-BE02-8A05EBAD8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E59-4442-BE02-8A05EBAD8482}"/>
              </c:ext>
            </c:extLst>
          </c:dPt>
          <c:dLbls>
            <c:dLbl>
              <c:idx val="0"/>
              <c:layout>
                <c:manualLayout>
                  <c:x val="0.15335835501186162"/>
                  <c:y val="-0.19790377122654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3757868585874"/>
                      <c:h val="0.163552870703167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E59-4442-BE02-8A05EBAD8482}"/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E59-4442-BE02-8A05EBAD8482}"/>
                </c:ext>
              </c:extLst>
            </c:dLbl>
            <c:dLbl>
              <c:idx val="2"/>
              <c:layout>
                <c:manualLayout>
                  <c:x val="0.25688684203781226"/>
                  <c:y val="3.18427685862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59-4442-BE02-8A05EBAD8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337</c:v>
                </c:pt>
                <c:pt idx="1">
                  <c:v>31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59-4442-BE02-8A05EBAD84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991572350169738E-2"/>
          <c:y val="0.78974106982888526"/>
          <c:w val="0.77780534290152537"/>
          <c:h val="0.16713299980745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9E-406C-8CCE-03EBFE6081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9E-406C-8CCE-03EBFE60814C}"/>
              </c:ext>
            </c:extLst>
          </c:dPt>
          <c:dLbls>
            <c:dLbl>
              <c:idx val="0"/>
              <c:layout>
                <c:manualLayout>
                  <c:x val="-5.7697544189203587E-2"/>
                  <c:y val="-0.11460661467911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E9E-406C-8CCE-03EBFE60814C}"/>
                </c:ext>
              </c:extLst>
            </c:dLbl>
            <c:dLbl>
              <c:idx val="1"/>
              <c:layout>
                <c:manualLayout>
                  <c:x val="4.8317870236267706E-2"/>
                  <c:y val="-0.555003813318870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9E-406C-8CCE-03EBFE608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468</c:v>
                </c:pt>
                <c:pt idx="1">
                  <c:v>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E-406C-8CCE-03EBFE60814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5/21/2020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5/21/2020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Ending Homelessness </a:t>
            </a:r>
            <a:br>
              <a:rPr lang="en-US" sz="6000" dirty="0"/>
            </a:br>
            <a:r>
              <a:rPr lang="en-US" sz="6000" dirty="0"/>
              <a:t>&amp; Coordinated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Carrie Poser</a:t>
            </a:r>
          </a:p>
          <a:p>
            <a:r>
              <a:rPr lang="en-US" dirty="0"/>
              <a:t>CoC Director, WI Balance of State CoC</a:t>
            </a:r>
          </a:p>
          <a:p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What does all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Data issues on HMIS prioritization lists –  </a:t>
            </a:r>
            <a:r>
              <a:rPr lang="en-US" dirty="0">
                <a:solidFill>
                  <a:schemeClr val="tx1"/>
                </a:solidFill>
              </a:rPr>
              <a:t>123 HH w/out, 78 HH with children</a:t>
            </a:r>
          </a:p>
          <a:p>
            <a:pPr marL="571500" lvl="1" indent="-342900"/>
            <a:r>
              <a:rPr lang="en-US" dirty="0"/>
              <a:t>Missing # months homeless </a:t>
            </a:r>
          </a:p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Realistic look at need at the Balance of State level: </a:t>
            </a:r>
          </a:p>
          <a:p>
            <a:pPr marL="571500" lvl="1" indent="-342900"/>
            <a:r>
              <a:rPr lang="en-US" dirty="0"/>
              <a:t>Increase PSH units and/or enhance moving up strategies to free up units</a:t>
            </a:r>
          </a:p>
          <a:p>
            <a:pPr marL="845820" lvl="2" indent="-342900"/>
            <a:r>
              <a:rPr lang="en-US" dirty="0"/>
              <a:t>HH w/out children (336 + 129 = 465)  	HH w/children (32+ 23 = 55)   		</a:t>
            </a:r>
            <a:r>
              <a:rPr lang="en-US" b="1" dirty="0">
                <a:solidFill>
                  <a:srgbClr val="7030A0"/>
                </a:solidFill>
              </a:rPr>
              <a:t>Total = 520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/>
              <a:t>HH w/out children (690)		HH w/children (143)		</a:t>
            </a:r>
            <a:r>
              <a:rPr lang="en-US" b="1" dirty="0">
                <a:solidFill>
                  <a:srgbClr val="7030A0"/>
                </a:solidFill>
              </a:rPr>
              <a:t>Total = 833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Focus other RRH units on lower barrier (less than 12 </a:t>
            </a:r>
            <a:r>
              <a:rPr lang="en-US" dirty="0" err="1"/>
              <a:t>mo</a:t>
            </a:r>
            <a:r>
              <a:rPr lang="en-US" dirty="0"/>
              <a:t> of homeless, no disability)</a:t>
            </a:r>
          </a:p>
          <a:p>
            <a:pPr marL="845820" lvl="2" indent="-342900"/>
            <a:r>
              <a:rPr lang="en-US" dirty="0"/>
              <a:t>HH w/out children (248)		HH w/children (157)		</a:t>
            </a:r>
            <a:r>
              <a:rPr lang="en-US" b="1" dirty="0">
                <a:solidFill>
                  <a:srgbClr val="7030A0"/>
                </a:solidFill>
              </a:rPr>
              <a:t>Total = 405 units</a:t>
            </a:r>
            <a:endParaRPr lang="en-US" dirty="0"/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89116"/>
              </p:ext>
            </p:extLst>
          </p:nvPr>
        </p:nvGraphicFramePr>
        <p:xfrm>
          <a:off x="373949" y="931183"/>
          <a:ext cx="7349623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4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418">
                  <a:extLst>
                    <a:ext uri="{9D8B030D-6E8A-4147-A177-3AD203B41FA5}">
                      <a16:colId xmlns:a16="http://schemas.microsoft.com/office/drawing/2014/main" val="3381117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HH w/out</a:t>
                      </a:r>
                      <a:r>
                        <a:rPr lang="en-US" b="1" baseline="0" dirty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0" dirty="0"/>
                        <a:t> –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0574" y="4236053"/>
            <a:ext cx="11456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</a:t>
            </a:r>
            <a:r>
              <a:rPr lang="en-US" dirty="0"/>
              <a:t> = Meets Chronic Homeless Definition</a:t>
            </a:r>
          </a:p>
          <a:p>
            <a:endParaRPr lang="en-US" dirty="0"/>
          </a:p>
          <a:p>
            <a:r>
              <a:rPr lang="en-US" b="1" dirty="0"/>
              <a:t>CH – 2</a:t>
            </a:r>
            <a:r>
              <a:rPr lang="en-US" b="1" baseline="30000" dirty="0"/>
              <a:t>nd</a:t>
            </a:r>
            <a:r>
              <a:rPr lang="en-US" b="1" dirty="0"/>
              <a:t> priority </a:t>
            </a:r>
            <a:r>
              <a:rPr lang="en-US" dirty="0"/>
              <a:t>= does not meet chronic homeless definition, has a disability, 12 months or more homeless</a:t>
            </a:r>
          </a:p>
          <a:p>
            <a:endParaRPr lang="en-US" dirty="0"/>
          </a:p>
          <a:p>
            <a:r>
              <a:rPr lang="en-US" b="1" dirty="0"/>
              <a:t>RRH w/ICM (intensive case management) </a:t>
            </a:r>
            <a:r>
              <a:rPr lang="en-US" dirty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/>
              <a:t>RRH</a:t>
            </a:r>
            <a:r>
              <a:rPr lang="en-US" dirty="0"/>
              <a:t> = non-chronic, without a disability, less than 12 months homeless</a:t>
            </a:r>
          </a:p>
        </p:txBody>
      </p:sp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25" y="1411357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65723"/>
              </p:ext>
            </p:extLst>
          </p:nvPr>
        </p:nvGraphicFramePr>
        <p:xfrm>
          <a:off x="407080" y="636431"/>
          <a:ext cx="7112304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7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26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2627">
                  <a:extLst>
                    <a:ext uri="{9D8B030D-6E8A-4147-A177-3AD203B41FA5}">
                      <a16:colId xmlns:a16="http://schemas.microsoft.com/office/drawing/2014/main" val="1784982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HH w/</a:t>
                      </a:r>
                      <a:r>
                        <a:rPr lang="en-US" b="1" baseline="0" dirty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0" dirty="0"/>
                        <a:t> –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810" y="4177498"/>
            <a:ext cx="11290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</a:t>
            </a:r>
            <a:r>
              <a:rPr lang="en-US" dirty="0"/>
              <a:t> = Meets Chronic Homeless Definition</a:t>
            </a:r>
          </a:p>
          <a:p>
            <a:endParaRPr lang="en-US" dirty="0"/>
          </a:p>
          <a:p>
            <a:r>
              <a:rPr lang="en-US" b="1" dirty="0"/>
              <a:t>CH – 2</a:t>
            </a:r>
            <a:r>
              <a:rPr lang="en-US" b="1" baseline="30000" dirty="0"/>
              <a:t>nd</a:t>
            </a:r>
            <a:r>
              <a:rPr lang="en-US" b="1" dirty="0"/>
              <a:t> priority </a:t>
            </a:r>
            <a:r>
              <a:rPr lang="en-US" dirty="0"/>
              <a:t>= does not meet chronic homeless definition, has a disability, 12 months or more homeless</a:t>
            </a:r>
          </a:p>
          <a:p>
            <a:endParaRPr lang="en-US" dirty="0"/>
          </a:p>
          <a:p>
            <a:r>
              <a:rPr lang="en-US" b="1" dirty="0"/>
              <a:t>RRH w/ICM (intensive case management) </a:t>
            </a:r>
            <a:r>
              <a:rPr lang="en-US" dirty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/>
              <a:t>RRH</a:t>
            </a:r>
            <a:r>
              <a:rPr lang="en-US" dirty="0"/>
              <a:t> = non-chronic, without a disability, less than 12 months homeless</a:t>
            </a:r>
          </a:p>
        </p:txBody>
      </p:sp>
    </p:spTree>
    <p:extLst>
      <p:ext uri="{BB962C8B-B14F-4D97-AF65-F5344CB8AC3E}">
        <p14:creationId xmlns:p14="http://schemas.microsoft.com/office/powerpoint/2010/main" val="25285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Total Units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22098"/>
              </p:ext>
            </p:extLst>
          </p:nvPr>
        </p:nvGraphicFramePr>
        <p:xfrm>
          <a:off x="665822" y="1805557"/>
          <a:ext cx="9880849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17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7595">
                  <a:extLst>
                    <a:ext uri="{9D8B030D-6E8A-4147-A177-3AD203B41FA5}">
                      <a16:colId xmlns:a16="http://schemas.microsoft.com/office/drawing/2014/main" val="2356258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</a:t>
                      </a:r>
                      <a:r>
                        <a:rPr lang="en-US" baseline="0" dirty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</a:t>
                      </a:r>
                    </a:p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PSH (1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&amp; 2</a:t>
                      </a:r>
                      <a:r>
                        <a:rPr lang="en-US" b="1" baseline="30000" dirty="0"/>
                        <a:t>nd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Domestic Violence Survivors (HMIS)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68341"/>
              </p:ext>
            </p:extLst>
          </p:nvPr>
        </p:nvGraphicFramePr>
        <p:xfrm>
          <a:off x="744006" y="124335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Currently</a:t>
                      </a:r>
                      <a:r>
                        <a:rPr lang="en-US" sz="1400" b="1" baseline="0" dirty="0"/>
                        <a:t> w</a:t>
                      </a:r>
                      <a:r>
                        <a:rPr lang="en-US" sz="14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127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23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104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5.7.2020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457450"/>
              </p:ext>
            </p:extLst>
          </p:nvPr>
        </p:nvGraphicFramePr>
        <p:xfrm>
          <a:off x="744006" y="3523285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Currently</a:t>
                      </a:r>
                      <a:r>
                        <a:rPr lang="en-US" sz="1400" b="1" baseline="0" dirty="0"/>
                        <a:t> w</a:t>
                      </a:r>
                      <a:r>
                        <a:rPr lang="en-US" sz="14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100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2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98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62771"/>
              </p:ext>
            </p:extLst>
          </p:nvPr>
        </p:nvGraphicFramePr>
        <p:xfrm>
          <a:off x="4081250" y="124335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81329"/>
              </p:ext>
            </p:extLst>
          </p:nvPr>
        </p:nvGraphicFramePr>
        <p:xfrm>
          <a:off x="4098022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/>
                        <a:t>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</a:t>
                      </a:r>
                      <a:r>
                        <a:rPr lang="en-US" sz="1400" b="1" baseline="0" dirty="0"/>
                        <a:t> 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18525"/>
              </p:ext>
            </p:extLst>
          </p:nvPr>
        </p:nvGraphicFramePr>
        <p:xfrm>
          <a:off x="7392858" y="1254324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77006"/>
              </p:ext>
            </p:extLst>
          </p:nvPr>
        </p:nvGraphicFramePr>
        <p:xfrm>
          <a:off x="7392858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552">
                <a:tc>
                  <a:txBody>
                    <a:bodyPr/>
                    <a:lstStyle/>
                    <a:p>
                      <a:r>
                        <a:rPr lang="en-US" sz="1400" dirty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DV-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443184"/>
              </p:ext>
            </p:extLst>
          </p:nvPr>
        </p:nvGraphicFramePr>
        <p:xfrm>
          <a:off x="684776" y="1190093"/>
          <a:ext cx="3941972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4272034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5.7.2020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560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May 2020</a:t>
            </a:r>
          </a:p>
          <a:p>
            <a:r>
              <a:rPr lang="en-US" sz="1100" dirty="0"/>
              <a:t>HH without children total on list (127) and need (101) – difference is because there are 26 missing “months homeless” answers</a:t>
            </a:r>
          </a:p>
          <a:p>
            <a:r>
              <a:rPr lang="en-US" sz="1100" dirty="0"/>
              <a:t>HH with children total on list (100) and need (73) – difference is because there are 27 missing “months homeless” answers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649F4E-51DD-444C-BB36-016F60AADFA1}"/>
              </a:ext>
            </a:extLst>
          </p:cNvPr>
          <p:cNvSpPr txBox="1"/>
          <p:nvPr/>
        </p:nvSpPr>
        <p:spPr>
          <a:xfrm>
            <a:off x="612291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8.1</a:t>
            </a:r>
          </a:p>
          <a:p>
            <a:r>
              <a:rPr lang="en-US" sz="1200" dirty="0"/>
              <a:t>Range: 15 - 3</a:t>
            </a:r>
          </a:p>
        </p:txBody>
      </p:sp>
      <p:graphicFrame>
        <p:nvGraphicFramePr>
          <p:cNvPr id="10" name="Content Placeholder 11">
            <a:extLst>
              <a:ext uri="{FF2B5EF4-FFF2-40B4-BE49-F238E27FC236}">
                <a16:creationId xmlns:a16="http://schemas.microsoft.com/office/drawing/2014/main" id="{134B7FEE-6309-460B-8C04-B2F8CB4D5C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660063"/>
              </p:ext>
            </p:extLst>
          </p:nvPr>
        </p:nvGraphicFramePr>
        <p:xfrm>
          <a:off x="6265088" y="1190093"/>
          <a:ext cx="3941972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4272034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531CA1B-D0F2-478A-BAE7-724CC3DCAE96}"/>
              </a:ext>
            </a:extLst>
          </p:cNvPr>
          <p:cNvSpPr txBox="1"/>
          <p:nvPr/>
        </p:nvSpPr>
        <p:spPr>
          <a:xfrm>
            <a:off x="6302181" y="4929243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9.4</a:t>
            </a:r>
          </a:p>
          <a:p>
            <a:r>
              <a:rPr lang="en-US" sz="1200" dirty="0"/>
              <a:t>Range: 17 - 5</a:t>
            </a:r>
          </a:p>
        </p:txBody>
      </p:sp>
    </p:spTree>
    <p:extLst>
      <p:ext uri="{BB962C8B-B14F-4D97-AF65-F5344CB8AC3E}">
        <p14:creationId xmlns:p14="http://schemas.microsoft.com/office/powerpoint/2010/main" val="16560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What does all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>
                <a:solidFill>
                  <a:schemeClr val="tx1"/>
                </a:solidFill>
              </a:rPr>
              <a:t>Realistic look at need for housing for DV at the Balance of State level</a:t>
            </a:r>
          </a:p>
          <a:p>
            <a:pPr marL="571500" lvl="1" indent="-342900"/>
            <a:r>
              <a:rPr lang="en-US" dirty="0"/>
              <a:t>Increase PSH units and/or enhance moving up strategies to free up units</a:t>
            </a:r>
          </a:p>
          <a:p>
            <a:pPr marL="845820" lvl="2" indent="-342900"/>
            <a:r>
              <a:rPr lang="en-US" dirty="0"/>
              <a:t>HH w/out children (23+6= 29)  	HH w/children (2+4=6)   		</a:t>
            </a:r>
            <a:r>
              <a:rPr lang="en-US" b="1" dirty="0">
                <a:solidFill>
                  <a:srgbClr val="7030A0"/>
                </a:solidFill>
              </a:rPr>
              <a:t>Total = 35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/>
              <a:t>HH w/out children (55)		HH w/children (30)			</a:t>
            </a:r>
            <a:r>
              <a:rPr lang="en-US" b="1" dirty="0">
                <a:solidFill>
                  <a:srgbClr val="7030A0"/>
                </a:solidFill>
              </a:rPr>
              <a:t>Total = 85 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Focus other RRH units on lower barrier (less than 12 </a:t>
            </a:r>
            <a:r>
              <a:rPr lang="en-US" dirty="0" err="1"/>
              <a:t>mo</a:t>
            </a:r>
            <a:r>
              <a:rPr lang="en-US" dirty="0"/>
              <a:t> of homeless, no disability)</a:t>
            </a:r>
          </a:p>
          <a:p>
            <a:pPr marL="845820" lvl="2" indent="-342900"/>
            <a:r>
              <a:rPr lang="en-US" dirty="0"/>
              <a:t>HH w/out children (17)		HH w/children (37)			</a:t>
            </a:r>
            <a:r>
              <a:rPr lang="en-US" b="1" dirty="0">
                <a:solidFill>
                  <a:srgbClr val="7030A0"/>
                </a:solidFill>
              </a:rPr>
              <a:t>Total = 54 units</a:t>
            </a:r>
            <a:endParaRPr lang="en-US" dirty="0"/>
          </a:p>
          <a:p>
            <a:pPr marL="342900" indent="-342900"/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					Total Units:  174 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Total Units Needed – DV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66545"/>
              </p:ext>
            </p:extLst>
          </p:nvPr>
        </p:nvGraphicFramePr>
        <p:xfrm>
          <a:off x="665825" y="1805557"/>
          <a:ext cx="6696999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2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6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6926">
                  <a:extLst>
                    <a:ext uri="{9D8B030D-6E8A-4147-A177-3AD203B41FA5}">
                      <a16:colId xmlns:a16="http://schemas.microsoft.com/office/drawing/2014/main" val="972592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</a:t>
                      </a:r>
                      <a:r>
                        <a:rPr lang="en-US" baseline="0" dirty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PSH (1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&amp; 2</a:t>
                      </a:r>
                      <a:r>
                        <a:rPr lang="en-US" b="1" baseline="30000" dirty="0"/>
                        <a:t>nd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w/ICM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RRH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HMIS Prioritization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5.13.2020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41640"/>
              </p:ext>
            </p:extLst>
          </p:nvPr>
        </p:nvGraphicFramePr>
        <p:xfrm>
          <a:off x="297423" y="940566"/>
          <a:ext cx="5435881" cy="5262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DV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Brown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Coulee 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East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Fox Cities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Jefferson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Kenosha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Lakeshore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NE/NWISH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49924"/>
              </p:ext>
            </p:extLst>
          </p:nvPr>
        </p:nvGraphicFramePr>
        <p:xfrm>
          <a:off x="5959136" y="1251430"/>
          <a:ext cx="5435880" cy="423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3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DV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/>
                        <a:t>Ozaukee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Rock-Walworth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Rural North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Southwest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Washington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Waukesha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West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Winnebago-land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Point-in-Time:  January 2020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13187"/>
              </p:ext>
            </p:extLst>
          </p:nvPr>
        </p:nvGraphicFramePr>
        <p:xfrm>
          <a:off x="297423" y="940566"/>
          <a:ext cx="4809134" cy="5633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1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/>
                        <a:t>Brown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Coulee 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East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Fox Cities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Jefferson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Kenosha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Lakeshore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Northeast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NWISH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Northwest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50868"/>
              </p:ext>
            </p:extLst>
          </p:nvPr>
        </p:nvGraphicFramePr>
        <p:xfrm>
          <a:off x="5959136" y="1251430"/>
          <a:ext cx="4725664" cy="4323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5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 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Vet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Youth 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/>
                        <a:t>Ozaukee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Rock-Walworth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Rural North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Southwest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Washington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Waukesha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West Central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Winnebago-land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06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/>
              <a:t>Family Homelessness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2368076"/>
            <a:ext cx="3759782" cy="1845784"/>
          </a:xfrm>
        </p:spPr>
        <p:txBody>
          <a:bodyPr>
            <a:normAutofit fontScale="92500"/>
          </a:bodyPr>
          <a:lstStyle/>
          <a:p>
            <a:r>
              <a:rPr lang="en-US" dirty="0"/>
              <a:t>According to the January 2020 PIT data:</a:t>
            </a:r>
          </a:p>
          <a:p>
            <a:pPr marL="45720" indent="0">
              <a:buNone/>
            </a:pPr>
            <a:r>
              <a:rPr lang="en-US" dirty="0"/>
              <a:t>Since 2015, the Balance of State has experienced a 41% reduction in family homelessness. 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01066"/>
              </p:ext>
            </p:extLst>
          </p:nvPr>
        </p:nvGraphicFramePr>
        <p:xfrm>
          <a:off x="4707852" y="1484472"/>
          <a:ext cx="7071356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34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/>
              <a:t>Coordinated Entry – Non HMIS Prioritization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12697" y="6261883"/>
            <a:ext cx="271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Non-HMIS Prioritization List as of 5.7.2020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83343"/>
              </p:ext>
            </p:extLst>
          </p:nvPr>
        </p:nvGraphicFramePr>
        <p:xfrm>
          <a:off x="733009" y="1043748"/>
          <a:ext cx="4216678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</a:t>
                      </a:r>
                      <a:r>
                        <a:rPr lang="en-US" sz="1200" baseline="0" dirty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Compare</a:t>
                      </a:r>
                      <a:r>
                        <a:rPr lang="en-US" sz="1200" baseline="0" dirty="0"/>
                        <a:t> (2/2020)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08178"/>
              </p:ext>
            </p:extLst>
          </p:nvPr>
        </p:nvGraphicFramePr>
        <p:xfrm>
          <a:off x="5603999" y="1028818"/>
          <a:ext cx="4870990" cy="397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2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/>
                        <a:t>Coalition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w/out</a:t>
                      </a:r>
                      <a:r>
                        <a:rPr lang="en-US" sz="1200" baseline="0" dirty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HH w/kids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Compare</a:t>
                      </a:r>
                      <a:r>
                        <a:rPr lang="en-US" sz="1200" baseline="0" dirty="0"/>
                        <a:t> (2/2020)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19288"/>
              </p:ext>
            </p:extLst>
          </p:nvPr>
        </p:nvGraphicFramePr>
        <p:xfrm>
          <a:off x="5603999" y="5286146"/>
          <a:ext cx="4127231" cy="82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3695829766"/>
                    </a:ext>
                  </a:extLst>
                </a:gridCol>
              </a:tblGrid>
              <a:tr h="28469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Feb</a:t>
                      </a:r>
                      <a:r>
                        <a:rPr lang="en-US" sz="1200" baseline="0" dirty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Aug</a:t>
                      </a:r>
                      <a:r>
                        <a:rPr lang="en-US" sz="1200" baseline="0" dirty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Feb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Areas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Clean Up Lists – Do Follow Up </a:t>
            </a:r>
          </a:p>
          <a:p>
            <a:pPr marL="342900" indent="-342900"/>
            <a:r>
              <a:rPr lang="en-US" dirty="0"/>
              <a:t>Marketing – posters and flyers, advertising access to assistance</a:t>
            </a:r>
          </a:p>
          <a:p>
            <a:pPr marL="342900" indent="-342900"/>
            <a:r>
              <a:rPr lang="en-US" dirty="0"/>
              <a:t>Reaching beyond the CoC &amp; EHH funded agencies – other systems of care </a:t>
            </a:r>
          </a:p>
          <a:p>
            <a:pPr marL="571500" lvl="1" indent="-342900"/>
            <a:r>
              <a:rPr lang="en-US" dirty="0"/>
              <a:t>Social services</a:t>
            </a:r>
          </a:p>
          <a:p>
            <a:pPr marL="571500" lvl="1" indent="-342900"/>
            <a:r>
              <a:rPr lang="en-US" dirty="0"/>
              <a:t>Section 8</a:t>
            </a:r>
          </a:p>
          <a:p>
            <a:pPr marL="571500" lvl="1" indent="-342900"/>
            <a:r>
              <a:rPr lang="en-US" dirty="0"/>
              <a:t>School districts</a:t>
            </a:r>
          </a:p>
          <a:p>
            <a:pPr marL="571500" lvl="1" indent="-342900"/>
            <a:r>
              <a:rPr lang="en-US" dirty="0"/>
              <a:t>Law enforcement</a:t>
            </a:r>
          </a:p>
          <a:p>
            <a:pPr marL="342900" indent="-342900"/>
            <a:r>
              <a:rPr lang="en-US" dirty="0"/>
              <a:t>Case managing the list – helping people to self resolve</a:t>
            </a:r>
          </a:p>
          <a:p>
            <a:pPr marL="342900" indent="-342900"/>
            <a:r>
              <a:rPr lang="en-US" dirty="0"/>
              <a:t>Prevention – targeting prevention services</a:t>
            </a:r>
          </a:p>
          <a:p>
            <a:pPr marL="342900" indent="-342900"/>
            <a:r>
              <a:rPr lang="en-US" dirty="0"/>
              <a:t>Diversion – create standardized diversion (problem-solving conversations) at each emergency shelter</a:t>
            </a:r>
          </a:p>
          <a:p>
            <a:pPr marL="342900" indent="-342900"/>
            <a:r>
              <a:rPr lang="en-US" dirty="0"/>
              <a:t>After Hour Plan – revisit and revise to ensure that anyone found after hours has access to coordinated entry and emergency services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07984" y="4029493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are case conferencing?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7984" y="2946676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have had the conversation?</a:t>
            </a:r>
          </a:p>
        </p:txBody>
      </p:sp>
    </p:spTree>
    <p:extLst>
      <p:ext uri="{BB962C8B-B14F-4D97-AF65-F5344CB8AC3E}">
        <p14:creationId xmlns:p14="http://schemas.microsoft.com/office/powerpoint/2010/main" val="17437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/>
              <a:t>Homelessness by Household Type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2023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According to CE Data _______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290968"/>
              </p:ext>
            </p:extLst>
          </p:nvPr>
        </p:nvGraphicFramePr>
        <p:xfrm>
          <a:off x="377936" y="1374989"/>
          <a:ext cx="3825875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1777</a:t>
                      </a:r>
                    </a:p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1960</a:t>
                      </a:r>
                    </a:p>
                    <a:p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2051</a:t>
                      </a:r>
                    </a:p>
                    <a:p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2093</a:t>
                      </a:r>
                    </a:p>
                    <a:p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898</a:t>
                      </a:r>
                    </a:p>
                    <a:p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717</a:t>
                      </a:r>
                    </a:p>
                    <a:p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858</a:t>
                      </a:r>
                    </a:p>
                    <a:p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722</a:t>
                      </a:r>
                    </a:p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5F2CB1BA-1C9D-4AD4-A50E-8E923A518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855719"/>
              </p:ext>
            </p:extLst>
          </p:nvPr>
        </p:nvGraphicFramePr>
        <p:xfrm>
          <a:off x="377935" y="3598799"/>
          <a:ext cx="3825875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/>
              <a:t>Homelessness by Household Type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2302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According to PIT data January 2020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13549"/>
              </p:ext>
            </p:extLst>
          </p:nvPr>
        </p:nvGraphicFramePr>
        <p:xfrm>
          <a:off x="377935" y="1374989"/>
          <a:ext cx="2942316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3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579">
                  <a:extLst>
                    <a:ext uri="{9D8B030D-6E8A-4147-A177-3AD203B41FA5}">
                      <a16:colId xmlns:a16="http://schemas.microsoft.com/office/drawing/2014/main" val="1259003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  <a:r>
                        <a:rPr lang="en-US" baseline="0" dirty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w/out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1381</a:t>
                      </a:r>
                    </a:p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1358</a:t>
                      </a:r>
                    </a:p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1412</a:t>
                      </a:r>
                    </a:p>
                    <a:p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HH with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436</a:t>
                      </a:r>
                    </a:p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415</a:t>
                      </a:r>
                    </a:p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378</a:t>
                      </a:r>
                    </a:p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Right Sizing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Do you have the right projects in your coalition? </a:t>
            </a:r>
          </a:p>
          <a:p>
            <a:pPr marL="342900" indent="-342900"/>
            <a:r>
              <a:rPr lang="en-US" dirty="0"/>
              <a:t>Do you have the right funding for those projects?</a:t>
            </a:r>
          </a:p>
          <a:p>
            <a:pPr marL="342900" indent="-342900"/>
            <a:r>
              <a:rPr lang="en-US" dirty="0"/>
              <a:t>Landlord recruitment &amp; Housing Navigation 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r>
              <a:rPr lang="en-US" b="1" dirty="0"/>
              <a:t>Matching needs with projects – analysis of prioritization list</a:t>
            </a:r>
          </a:p>
          <a:p>
            <a:pPr marL="571500" lvl="1" indent="-342900"/>
            <a:r>
              <a:rPr lang="en-US" dirty="0"/>
              <a:t>Those with lower barriers (VI-SDPAT scores 4-7) means more Rapid Re-housing “type” projects are needed. This could include CoC, EHH, TBRA, SSVF, or other local funds.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Those with medium or higher barriers (VI-SPDAT scores 8+) and not chronically homeless, means more Rapid Re-housing type projects with more </a:t>
            </a:r>
            <a:r>
              <a:rPr lang="en-US" u="sng" dirty="0"/>
              <a:t>intensive case management </a:t>
            </a:r>
            <a:r>
              <a:rPr lang="en-US" dirty="0"/>
              <a:t>level services or alternative project structures are needed.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Those with medium or higher barriers (VI-SPDAT scores 8+) and chronically homeless, means more Permanent Supportive Housing projects are needed. This could include CoC, HUD-VASH, or other local funds.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Coordinated Entry Data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590257"/>
              </p:ext>
            </p:extLst>
          </p:nvPr>
        </p:nvGraphicFramePr>
        <p:xfrm>
          <a:off x="487140" y="950429"/>
          <a:ext cx="3056496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HH without</a:t>
                      </a:r>
                      <a:r>
                        <a:rPr lang="en-US" sz="1200" baseline="0" dirty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Currently</a:t>
                      </a:r>
                      <a:r>
                        <a:rPr lang="en-US" sz="1200" b="1" baseline="0" dirty="0"/>
                        <a:t> w</a:t>
                      </a:r>
                      <a:r>
                        <a:rPr lang="en-US" sz="12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1356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296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55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120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Average LOT</a:t>
                      </a:r>
                      <a:r>
                        <a:rPr lang="en-US" sz="1200" b="1" baseline="0" dirty="0"/>
                        <a:t> on list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157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1,442</a:t>
                      </a:r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 days 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Fleeing</a:t>
                      </a:r>
                      <a:r>
                        <a:rPr lang="en-US" sz="1200" b="1" baseline="0" dirty="0"/>
                        <a:t> DV (HMIS)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127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5.7.2020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501263"/>
              </p:ext>
            </p:extLst>
          </p:nvPr>
        </p:nvGraphicFramePr>
        <p:xfrm>
          <a:off x="495086" y="4036843"/>
          <a:ext cx="3056496" cy="2549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212">
                <a:tc>
                  <a:txBody>
                    <a:bodyPr/>
                    <a:lstStyle/>
                    <a:p>
                      <a:r>
                        <a:rPr lang="en-US" sz="1200" dirty="0"/>
                        <a:t>HH with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Currently</a:t>
                      </a:r>
                      <a:r>
                        <a:rPr lang="en-US" sz="1200" b="1" baseline="0" dirty="0"/>
                        <a:t> w</a:t>
                      </a:r>
                      <a:r>
                        <a:rPr lang="en-US" sz="1200" b="1" dirty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433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32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en-US" sz="1200" b="1" baseline="0" dirty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Average LOT</a:t>
                      </a:r>
                      <a:r>
                        <a:rPr lang="en-US" sz="1200" b="1" baseline="0" dirty="0"/>
                        <a:t> on list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141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764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/>
                        <a:t>Fleeing DV (HMIS)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100 families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06564"/>
              </p:ext>
            </p:extLst>
          </p:nvPr>
        </p:nvGraphicFramePr>
        <p:xfrm>
          <a:off x="3688860" y="980357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1,881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9,641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65112"/>
              </p:ext>
            </p:extLst>
          </p:nvPr>
        </p:nvGraphicFramePr>
        <p:xfrm>
          <a:off x="3688860" y="4046672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3,336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5,271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440486"/>
              </p:ext>
            </p:extLst>
          </p:nvPr>
        </p:nvGraphicFramePr>
        <p:xfrm>
          <a:off x="6890580" y="98035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Top Reasons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Found</a:t>
                      </a:r>
                      <a:r>
                        <a:rPr lang="en-US" sz="1400" b="1" baseline="0" dirty="0"/>
                        <a:t> housing on own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4,962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Unable</a:t>
                      </a:r>
                      <a:r>
                        <a:rPr lang="en-US" sz="1400" b="1" baseline="0" dirty="0"/>
                        <a:t> to contact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3,769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646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66598"/>
              </p:ext>
            </p:extLst>
          </p:nvPr>
        </p:nvGraphicFramePr>
        <p:xfrm>
          <a:off x="6882634" y="4078200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Top Reasons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Found</a:t>
                      </a:r>
                      <a:r>
                        <a:rPr lang="en-US" sz="1400" b="1" baseline="0" dirty="0"/>
                        <a:t> housing on own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2,581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Unable</a:t>
                      </a:r>
                      <a:r>
                        <a:rPr lang="en-US" sz="1400" b="1" baseline="0" dirty="0"/>
                        <a:t> to contact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2,100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6682" y="2091955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Total clients ever referred: 11,522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52271" y="509315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Total families ever referred: 8,607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Why is # of reasons greater than # removed?</a:t>
            </a:r>
          </a:p>
          <a:p>
            <a:endParaRPr lang="en-US" sz="1400" dirty="0"/>
          </a:p>
          <a:p>
            <a:r>
              <a:rPr lang="en-US" sz="1400" dirty="0"/>
              <a:t>Because a client can be removed more than once for more than 1 reason.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2271" y="2456130"/>
            <a:ext cx="2968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Since Feb 2020:</a:t>
            </a:r>
          </a:p>
          <a:p>
            <a:r>
              <a:rPr lang="en-US" sz="1100" dirty="0"/>
              <a:t>Decrease from 2,093 to 1,356</a:t>
            </a:r>
          </a:p>
          <a:p>
            <a:r>
              <a:rPr lang="en-US" sz="1100" dirty="0"/>
              <a:t>Decrease average days 203 to 157</a:t>
            </a:r>
          </a:p>
          <a:p>
            <a:r>
              <a:rPr lang="en-US" sz="1100" dirty="0"/>
              <a:t>Decrease people fleeing DV 142 to 127</a:t>
            </a:r>
          </a:p>
          <a:p>
            <a:r>
              <a:rPr lang="en-US" sz="1100" dirty="0"/>
              <a:t>Increase self resolve 4,387 to 4,962</a:t>
            </a:r>
          </a:p>
          <a:p>
            <a:r>
              <a:rPr lang="en-US" sz="1100" dirty="0"/>
              <a:t>Increase people who died 49 to 55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2271" y="5467990"/>
            <a:ext cx="29684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/>
              <a:t>Since Feb. 2020:</a:t>
            </a:r>
          </a:p>
          <a:p>
            <a:r>
              <a:rPr lang="en-US" sz="1100" dirty="0"/>
              <a:t>Decrease from 722 to 433 HH</a:t>
            </a:r>
          </a:p>
          <a:p>
            <a:r>
              <a:rPr lang="en-US" sz="1100" dirty="0"/>
              <a:t>Increase average days 136 to 141</a:t>
            </a:r>
          </a:p>
          <a:p>
            <a:r>
              <a:rPr lang="en-US" sz="1100" dirty="0"/>
              <a:t>Decrease people fleeing DV 119 to 100</a:t>
            </a:r>
          </a:p>
          <a:p>
            <a:r>
              <a:rPr lang="en-US" sz="1100" dirty="0"/>
              <a:t>Increase Self Resolve 2,389 to 2,581</a:t>
            </a:r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564760035"/>
              </p:ext>
            </p:extLst>
          </p:nvPr>
        </p:nvGraphicFramePr>
        <p:xfrm>
          <a:off x="2851552" y="404056"/>
          <a:ext cx="3819743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Households without Children – Current Clients on Prioritization List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508027361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73997738"/>
              </p:ext>
            </p:extLst>
          </p:nvPr>
        </p:nvGraphicFramePr>
        <p:xfrm>
          <a:off x="462481" y="4201353"/>
          <a:ext cx="2533990" cy="22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673724794"/>
              </p:ext>
            </p:extLst>
          </p:nvPr>
        </p:nvGraphicFramePr>
        <p:xfrm>
          <a:off x="3825169" y="3874523"/>
          <a:ext cx="2846126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239336291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Households with Children – </a:t>
            </a:r>
          </a:p>
          <a:p>
            <a:r>
              <a:rPr lang="en-US" sz="1200" b="1" dirty="0"/>
              <a:t>Current Clients on Prioritization List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296727506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461774"/>
              </p:ext>
            </p:extLst>
          </p:nvPr>
        </p:nvGraphicFramePr>
        <p:xfrm>
          <a:off x="684776" y="1190093"/>
          <a:ext cx="9254352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4272034827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4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2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HH without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2020</a:t>
                      </a:r>
                    </a:p>
                    <a:p>
                      <a:pPr algn="ctr"/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Feb.</a:t>
                      </a:r>
                    </a:p>
                    <a:p>
                      <a:pPr algn="ctr"/>
                      <a:r>
                        <a:rPr lang="en-US" sz="1400" dirty="0"/>
                        <a:t>2020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Nov. 2019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Aug.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2019</a:t>
                      </a:r>
                    </a:p>
                    <a:p>
                      <a:pPr algn="ctr"/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 2018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2018 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690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496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1,044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746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1,031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749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2,010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030A0"/>
                          </a:solidFill>
                        </a:rPr>
                        <a:t>1,597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5.7.2020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May 2020</a:t>
            </a:r>
          </a:p>
          <a:p>
            <a:r>
              <a:rPr lang="en-US" sz="1100" dirty="0"/>
              <a:t>HH without children total on list (1356) and need (1403) – difference includes missing months H (123), &amp; duplicate referrals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777" y="4966835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Feb. 2020</a:t>
            </a:r>
          </a:p>
          <a:p>
            <a:r>
              <a:rPr lang="en-US" sz="1200" dirty="0"/>
              <a:t>Average VISPDAT score 8</a:t>
            </a:r>
          </a:p>
          <a:p>
            <a:r>
              <a:rPr lang="en-US" sz="1200" dirty="0"/>
              <a:t>Range: 15 - 4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649F4E-51DD-444C-BB36-016F60AADFA1}"/>
              </a:ext>
            </a:extLst>
          </p:cNvPr>
          <p:cNvSpPr txBox="1"/>
          <p:nvPr/>
        </p:nvSpPr>
        <p:spPr>
          <a:xfrm>
            <a:off x="3021084" y="4966835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7</a:t>
            </a:r>
          </a:p>
          <a:p>
            <a:r>
              <a:rPr lang="en-US" sz="1200" dirty="0"/>
              <a:t>Range: 16 - 0</a:t>
            </a:r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Balance of State CoC - Need</a:t>
            </a:r>
            <a:br>
              <a:rPr lang="en-US" sz="3600" b="1" u="sng" dirty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97159"/>
              </p:ext>
            </p:extLst>
          </p:nvPr>
        </p:nvGraphicFramePr>
        <p:xfrm>
          <a:off x="676864" y="1129334"/>
          <a:ext cx="9168472" cy="4094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0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380">
                  <a:extLst>
                    <a:ext uri="{9D8B030D-6E8A-4147-A177-3AD203B41FA5}">
                      <a16:colId xmlns:a16="http://schemas.microsoft.com/office/drawing/2014/main" val="3829940290"/>
                    </a:ext>
                  </a:extLst>
                </a:gridCol>
                <a:gridCol w="743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5278">
                <a:tc>
                  <a:txBody>
                    <a:bodyPr/>
                    <a:lstStyle/>
                    <a:p>
                      <a:r>
                        <a:rPr lang="en-US" sz="1400" dirty="0"/>
                        <a:t>HH with</a:t>
                      </a:r>
                      <a:r>
                        <a:rPr lang="en-US" sz="1400" baseline="0" dirty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May 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Feb.</a:t>
                      </a:r>
                      <a:r>
                        <a:rPr lang="en-US" sz="1400" baseline="0" dirty="0"/>
                        <a:t> 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Nov. 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Aug.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2019#HH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 2019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 2018 #HH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 2018 #HH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Chronic</a:t>
                      </a:r>
                      <a:r>
                        <a:rPr lang="en-US" sz="1400" b="1" baseline="0" dirty="0"/>
                        <a:t> with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5563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 with disability &amp; less than 12 months homeless </a:t>
                      </a:r>
                      <a:r>
                        <a:rPr lang="en-US" sz="1400" b="1" u="sng" dirty="0"/>
                        <a:t>and</a:t>
                      </a:r>
                    </a:p>
                    <a:p>
                      <a:endParaRPr lang="en-US" sz="1400" b="1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179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Non-Chronic</a:t>
                      </a:r>
                      <a:r>
                        <a:rPr lang="en-US" sz="1400" b="1" baseline="0" dirty="0"/>
                        <a:t> without a disability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HMIS Prioritization List as of 5.7.2020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291" y="5288878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Feb. 2020</a:t>
            </a:r>
          </a:p>
          <a:p>
            <a:r>
              <a:rPr lang="en-US" sz="1200" dirty="0"/>
              <a:t>Average VISPDAT score 8.7</a:t>
            </a:r>
          </a:p>
          <a:p>
            <a:r>
              <a:rPr lang="en-US" sz="1200" dirty="0"/>
              <a:t>Range: 20 - 4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427" y="6092606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May 2020</a:t>
            </a:r>
          </a:p>
          <a:p>
            <a:r>
              <a:rPr lang="en-US" sz="1100" dirty="0"/>
              <a:t>HH without children total on list (433) and need (355) – difference includes missing months H (78)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91C2A0-1661-4BCF-8BFA-A2DB32D8CC89}"/>
              </a:ext>
            </a:extLst>
          </p:cNvPr>
          <p:cNvSpPr txBox="1"/>
          <p:nvPr/>
        </p:nvSpPr>
        <p:spPr>
          <a:xfrm>
            <a:off x="2850943" y="5288878"/>
            <a:ext cx="21687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2020</a:t>
            </a:r>
          </a:p>
          <a:p>
            <a:r>
              <a:rPr lang="en-US" sz="1200" dirty="0"/>
              <a:t>Average VISPDAT score 8.96</a:t>
            </a:r>
          </a:p>
          <a:p>
            <a:r>
              <a:rPr lang="en-US" sz="1200" dirty="0"/>
              <a:t>Range: 20 - 3</a:t>
            </a:r>
          </a:p>
        </p:txBody>
      </p:sp>
    </p:spTree>
    <p:extLst>
      <p:ext uri="{BB962C8B-B14F-4D97-AF65-F5344CB8AC3E}">
        <p14:creationId xmlns:p14="http://schemas.microsoft.com/office/powerpoint/2010/main" val="5155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23815</TotalTime>
  <Words>2700</Words>
  <Application>Microsoft Office PowerPoint</Application>
  <PresentationFormat>Widescreen</PresentationFormat>
  <Paragraphs>1151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</vt:lpstr>
      <vt:lpstr>Basis</vt:lpstr>
      <vt:lpstr>Ending Homelessness  &amp; Coordinated Entry</vt:lpstr>
      <vt:lpstr>Family Homelessness</vt:lpstr>
      <vt:lpstr>Homelessness by Household Type</vt:lpstr>
      <vt:lpstr>Homelessness by Household Type</vt:lpstr>
      <vt:lpstr>Right Sizing</vt:lpstr>
      <vt:lpstr>Balance of State CoC - Coordinated Entry Data </vt:lpstr>
      <vt:lpstr>PowerPoint Presentation</vt:lpstr>
      <vt:lpstr>Balance of State CoC - Need </vt:lpstr>
      <vt:lpstr>Balance of State CoC - Need </vt:lpstr>
      <vt:lpstr>What does all this mean?</vt:lpstr>
      <vt:lpstr>PowerPoint Presentation</vt:lpstr>
      <vt:lpstr>PowerPoint Presentation</vt:lpstr>
      <vt:lpstr>Total Units Needed</vt:lpstr>
      <vt:lpstr>Coordinated Entry – Domestic Violence Survivors (HMIS) </vt:lpstr>
      <vt:lpstr>DV- Need </vt:lpstr>
      <vt:lpstr>What does all this mean?</vt:lpstr>
      <vt:lpstr>Total Units Needed – DV only</vt:lpstr>
      <vt:lpstr>Coordinated Entry – HMIS Prioritization </vt:lpstr>
      <vt:lpstr>Point-in-Time:  January 2020 </vt:lpstr>
      <vt:lpstr>Coordinated Entry – Non HMIS Prioritization </vt:lpstr>
      <vt:lpstr>Areas to Address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927</cp:revision>
  <dcterms:created xsi:type="dcterms:W3CDTF">2016-02-03T16:01:10Z</dcterms:created>
  <dcterms:modified xsi:type="dcterms:W3CDTF">2020-05-21T15:50:58Z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