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24"/>
  </p:notesMasterIdLst>
  <p:handoutMasterIdLst>
    <p:handoutMasterId r:id="rId25"/>
  </p:handoutMasterIdLst>
  <p:sldIdLst>
    <p:sldId id="256" r:id="rId3"/>
    <p:sldId id="582" r:id="rId4"/>
    <p:sldId id="586" r:id="rId5"/>
    <p:sldId id="509" r:id="rId6"/>
    <p:sldId id="533" r:id="rId7"/>
    <p:sldId id="569" r:id="rId8"/>
    <p:sldId id="534" r:id="rId9"/>
    <p:sldId id="583" r:id="rId10"/>
    <p:sldId id="568" r:id="rId11"/>
    <p:sldId id="571" r:id="rId12"/>
    <p:sldId id="585" r:id="rId13"/>
    <p:sldId id="578" r:id="rId14"/>
    <p:sldId id="572" r:id="rId15"/>
    <p:sldId id="588" r:id="rId16"/>
    <p:sldId id="573" r:id="rId17"/>
    <p:sldId id="584" r:id="rId18"/>
    <p:sldId id="577" r:id="rId19"/>
    <p:sldId id="589" r:id="rId20"/>
    <p:sldId id="575" r:id="rId21"/>
    <p:sldId id="587" r:id="rId22"/>
    <p:sldId id="5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5274" autoAdjust="0"/>
  </p:normalViewPr>
  <p:slideViewPr>
    <p:cSldViewPr snapToGrid="0">
      <p:cViewPr varScale="1">
        <p:scale>
          <a:sx n="108" d="100"/>
          <a:sy n="108" d="100"/>
        </p:scale>
        <p:origin x="272" y="20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BD-4A7A-8986-95179A1AA3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BD-4A7A-8986-95179A1AA3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BD-4A7A-8986-95179A1AA3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7BD-4A7A-8986-95179A1AA3EE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500.0</c:v>
                </c:pt>
                <c:pt idx="1">
                  <c:v>1297.0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7BD-4A7A-8986-95179A1AA3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C8-478B-B757-D66BE4B9A7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C8-478B-B757-D66BE4B9A7B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C8-478B-B757-D66BE4B9A7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DC8-478B-B757-D66BE4B9A7B7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378.0</c:v>
                </c:pt>
                <c:pt idx="1">
                  <c:v>1412.0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DC8-478B-B757-D66BE4B9A7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"/>
          <c:y val="0.700460710218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6"/>
          <c:y val="0.150049720148419"/>
          <c:w val="0.410788631591183"/>
          <c:h val="0.501389671757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DC-48CD-A99B-B45C7541655F}"/>
              </c:ext>
            </c:extLst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DC-48CD-A99B-B45C754165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1DC-48CD-A99B-B45C7541655F}"/>
              </c:ext>
            </c:extLst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1DC-48CD-A99B-B45C7541655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1DC-48CD-A99B-B45C7541655F}"/>
              </c:ext>
            </c:extLst>
          </c:dPt>
          <c:dLbls>
            <c:dLbl>
              <c:idx val="0"/>
              <c:layout>
                <c:manualLayout>
                  <c:x val="0.082868140605271"/>
                  <c:y val="-0.149186966930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1DC-48CD-A99B-B45C7541655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8734669774496"/>
                  <c:y val="0.2377892859380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1DC-48CD-A99B-B45C7541655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2919000047909"/>
                  <c:y val="0.03820015619028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1DC-48CD-A99B-B45C7541655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700180614245513"/>
                  <c:y val="-0.0209419165455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1DC-48CD-A99B-B45C7541655F}"/>
                </c:ext>
                <c:ext xmlns:c15="http://schemas.microsoft.com/office/drawing/2012/chart" uri="{CE6537A1-D6FC-4f65-9D91-7224C49458BB}">
                  <c15:layout>
                    <c:manualLayout>
                      <c:w val="0.250659010305144"/>
                      <c:h val="0.14815865271176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9"/>
                  <c:y val="0.01794302681895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1DC-48CD-A99B-B45C7541655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973.0</c:v>
                </c:pt>
                <c:pt idx="1">
                  <c:v>233.0</c:v>
                </c:pt>
                <c:pt idx="2">
                  <c:v>31.0</c:v>
                </c:pt>
                <c:pt idx="3">
                  <c:v>47.0</c:v>
                </c:pt>
                <c:pt idx="4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1DC-48CD-A99B-B45C7541655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"/>
          <c:w val="0.625761994982385"/>
          <c:h val="0.243049084906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0.0170176708387028"/>
          <c:y val="0.794407261592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"/>
          <c:y val="0.182440632420947"/>
          <c:w val="0.675206762935372"/>
          <c:h val="0.5736548556430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59-44E4-B4CF-DF702D1C0AF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59-44E4-B4CF-DF702D1C0AF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F59-44E4-B4CF-DF702D1C0AF1}"/>
              </c:ext>
            </c:extLst>
          </c:dPt>
          <c:dLbls>
            <c:dLbl>
              <c:idx val="0"/>
              <c:layout>
                <c:manualLayout>
                  <c:x val="0.140123998917271"/>
                  <c:y val="-0.10208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59-44E4-B4CF-DF702D1C0AF1}"/>
                </c:ext>
                <c:ext xmlns:c15="http://schemas.microsoft.com/office/drawing/2012/chart" uri="{CE6537A1-D6FC-4f65-9D91-7224C49458BB}">
                  <c15:layout>
                    <c:manualLayout>
                      <c:w val="0.384028501068018"/>
                      <c:h val="0.149438195225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316787109507515"/>
                  <c:y val="-0.04453111279865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59-44E4-B4CF-DF702D1C0AF1}"/>
                </c:ext>
                <c:ext xmlns:c15="http://schemas.microsoft.com/office/drawing/2012/chart" uri="{CE6537A1-D6FC-4f65-9D91-7224C49458BB}">
                  <c15:layout>
                    <c:manualLayout>
                      <c:w val="0.422956766095328"/>
                      <c:h val="0.156535599192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"/>
                  <c:y val="0.01674937204211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59-44E4-B4CF-DF702D1C0AF1}"/>
                </c:ext>
                <c:ext xmlns:c15="http://schemas.microsoft.com/office/drawing/2012/chart" uri="{CE6537A1-D6FC-4f65-9D91-7224C49458BB}">
                  <c15:layout>
                    <c:manualLayout>
                      <c:w val="0.21681505695463"/>
                      <c:h val="0.17682558267103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1189.0</c:v>
                </c:pt>
                <c:pt idx="1">
                  <c:v>70.0</c:v>
                </c:pt>
                <c:pt idx="2">
                  <c:v>38.0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F59-44E4-B4CF-DF702D1C0AF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722112303490398"/>
          <c:y val="0.90994915016889"/>
          <c:w val="0.822350659870822"/>
          <c:h val="0.0900508498311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34-4296-950E-5F1DB4A7B6EA}"/>
              </c:ext>
            </c:extLst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34-4296-950E-5F1DB4A7B6EA}"/>
              </c:ext>
            </c:extLst>
          </c:dPt>
          <c:dLbls>
            <c:dLbl>
              <c:idx val="0"/>
              <c:layout>
                <c:manualLayout>
                  <c:x val="0.0258528588426206"/>
                  <c:y val="-0.09013046966805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34-4296-950E-5F1DB4A7B6EA}"/>
                </c:ext>
                <c:ext xmlns:c15="http://schemas.microsoft.com/office/drawing/2012/chart" uri="{CE6537A1-D6FC-4f65-9D91-7224C49458BB}">
                  <c15:layout>
                    <c:manualLayout>
                      <c:w val="0.249339973717339"/>
                      <c:h val="0.2073068627191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494500767564197"/>
                  <c:y val="0.01666854789385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34-4296-950E-5F1DB4A7B6E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397.0</c:v>
                </c:pt>
                <c:pt idx="1">
                  <c:v>102.0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34-4296-950E-5F1DB4A7B6E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06205558011"/>
          <c:y val="0.122037676863877"/>
          <c:w val="0.572730089953853"/>
          <c:h val="0.5801370067777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62-49FE-8AC0-3CA201DA25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62-49FE-8AC0-3CA201DA25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62-49FE-8AC0-3CA201DA25E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62-49FE-8AC0-3CA201DA25E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62-49FE-8AC0-3CA201DA25E1}"/>
              </c:ext>
            </c:extLst>
          </c:dPt>
          <c:dLbls>
            <c:dLbl>
              <c:idx val="0"/>
              <c:layout>
                <c:manualLayout>
                  <c:x val="0.0396985235369058"/>
                  <c:y val="-0.01822165942768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862-49FE-8AC0-3CA201DA25E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468090152804378"/>
                  <c:y val="0.2008080324921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862-49FE-8AC0-3CA201DA25E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7694002303482"/>
                  <c:y val="0.2448860910502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862-49FE-8AC0-3CA201DA25E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862-49FE-8AC0-3CA201DA25E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990500868678364"/>
                  <c:y val="0.01355974187376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862-49FE-8AC0-3CA201DA25E1}"/>
                </c:ext>
                <c:ext xmlns:c15="http://schemas.microsoft.com/office/drawing/2012/chart" uri="{CE6537A1-D6FC-4f65-9D91-7224C49458BB}">
                  <c15:layout>
                    <c:manualLayout>
                      <c:w val="0.234845892276027"/>
                      <c:h val="0.1591789131422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284.0</c:v>
                </c:pt>
                <c:pt idx="1">
                  <c:v>131.0</c:v>
                </c:pt>
                <c:pt idx="2">
                  <c:v>56.0</c:v>
                </c:pt>
                <c:pt idx="3">
                  <c:v>5.0</c:v>
                </c:pt>
                <c:pt idx="4">
                  <c:v>30.0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62-49FE-8AC0-3CA201DA25E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"/>
          <c:y val="0.750787603904636"/>
          <c:w val="0.699086407277823"/>
          <c:h val="0.218756717588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2"/>
          <c:y val="0.128523150105299"/>
          <c:w val="0.508060108987014"/>
          <c:h val="0.565150007444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59-4442-BE02-8A05EBAD8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59-4442-BE02-8A05EBAD8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59-4442-BE02-8A05EBAD8482}"/>
              </c:ext>
            </c:extLst>
          </c:dPt>
          <c:dLbls>
            <c:dLbl>
              <c:idx val="0"/>
              <c:layout>
                <c:manualLayout>
                  <c:x val="0.153358355011862"/>
                  <c:y val="-0.1979037712265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E59-4442-BE02-8A05EBAD8482}"/>
                </c:ext>
                <c:ext xmlns:c15="http://schemas.microsoft.com/office/drawing/2012/chart" uri="{CE6537A1-D6FC-4f65-9D91-7224C49458BB}">
                  <c15:layout>
                    <c:manualLayout>
                      <c:w val="0.213737578685859"/>
                      <c:h val="0.1635528707031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"/>
                  <c:y val="0.03090116895440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59-4442-BE02-8A05EBAD8482}"/>
                </c:ext>
                <c:ext xmlns:c15="http://schemas.microsoft.com/office/drawing/2012/chart" uri="{CE6537A1-D6FC-4f65-9D91-7224C49458BB}">
                  <c15:layout>
                    <c:manualLayout>
                      <c:w val="0.238004315405582"/>
                      <c:h val="0.162141538414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49317905583615"/>
                  <c:y val="0.03184276858624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59-4442-BE02-8A05EBAD848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437.0</c:v>
                </c:pt>
                <c:pt idx="1">
                  <c:v>34.0</c:v>
                </c:pt>
                <c:pt idx="2">
                  <c:v>36.0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59-4442-BE02-8A05EBAD84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809915723501698"/>
          <c:y val="0.789741069828885"/>
          <c:w val="0.777805342901525"/>
          <c:h val="0.1671329998074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0.000605258571829028"/>
          <c:y val="0.795920215467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9E-406C-8CCE-03EBFE6081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9E-406C-8CCE-03EBFE60814C}"/>
              </c:ext>
            </c:extLst>
          </c:dPt>
          <c:dLbls>
            <c:dLbl>
              <c:idx val="0"/>
              <c:layout>
                <c:manualLayout>
                  <c:x val="-0.0276263915800773"/>
                  <c:y val="-0.2031425372582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9E-406C-8CCE-03EBFE60814C}"/>
                </c:ext>
                <c:ext xmlns:c15="http://schemas.microsoft.com/office/drawing/2012/chart" uri="{CE6537A1-D6FC-4f65-9D91-7224C49458BB}">
                  <c15:layout>
                    <c:manualLayout>
                      <c:w val="0.249339973717339"/>
                      <c:h val="0.2073068627191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232585763953291"/>
                  <c:y val="-0.4487607062238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E9E-406C-8CCE-03EBFE60814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477.0</c:v>
                </c:pt>
                <c:pt idx="1">
                  <c:v>810.0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E9E-406C-8CCE-03EBFE60814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8/19/20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8/19/20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Ending Homelessness </a:t>
            </a:r>
            <a:br>
              <a:rPr lang="en-US" sz="6000" dirty="0"/>
            </a:br>
            <a:r>
              <a:rPr lang="en-US" sz="6000" dirty="0"/>
              <a:t>&amp; Coordinated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Carrie Poser</a:t>
            </a:r>
          </a:p>
          <a:p>
            <a:r>
              <a:rPr lang="en-US" dirty="0"/>
              <a:t>CoC Director, WI Balance of State CoC</a:t>
            </a:r>
          </a:p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68522"/>
              </p:ext>
            </p:extLst>
          </p:nvPr>
        </p:nvGraphicFramePr>
        <p:xfrm>
          <a:off x="450574" y="483508"/>
          <a:ext cx="7779453" cy="3505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4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7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94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94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194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19490">
                  <a:extLst>
                    <a:ext uri="{9D8B030D-6E8A-4147-A177-3AD203B41FA5}">
                      <a16:colId xmlns:a16="http://schemas.microsoft.com/office/drawing/2014/main" xmlns="" val="3381117008"/>
                    </a:ext>
                  </a:extLst>
                </a:gridCol>
                <a:gridCol w="1019490">
                  <a:extLst>
                    <a:ext uri="{9D8B030D-6E8A-4147-A177-3AD203B41FA5}">
                      <a16:colId xmlns:a16="http://schemas.microsoft.com/office/drawing/2014/main" xmlns="" val="170192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HH w/out</a:t>
                      </a:r>
                      <a:r>
                        <a:rPr lang="en-US" b="1" baseline="0" dirty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0" dirty="0"/>
                        <a:t> –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0574" y="4236053"/>
            <a:ext cx="11456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</a:t>
            </a:r>
            <a:r>
              <a:rPr lang="en-US" dirty="0"/>
              <a:t> = Meets Chronic Homeless Definition</a:t>
            </a:r>
          </a:p>
          <a:p>
            <a:endParaRPr lang="en-US" dirty="0"/>
          </a:p>
          <a:p>
            <a:r>
              <a:rPr lang="en-US" b="1" dirty="0"/>
              <a:t>CH – 2</a:t>
            </a:r>
            <a:r>
              <a:rPr lang="en-US" b="1" baseline="30000" dirty="0"/>
              <a:t>nd</a:t>
            </a:r>
            <a:r>
              <a:rPr lang="en-US" b="1" dirty="0"/>
              <a:t> priority </a:t>
            </a:r>
            <a:r>
              <a:rPr lang="en-US" dirty="0"/>
              <a:t>= does not meet chronic homeless definition, has a disability, 12 months or more homeless</a:t>
            </a:r>
          </a:p>
          <a:p>
            <a:endParaRPr lang="en-US" dirty="0"/>
          </a:p>
          <a:p>
            <a:r>
              <a:rPr lang="en-US" b="1" dirty="0"/>
              <a:t>RRH w/ICM (intensive case management) </a:t>
            </a:r>
            <a:r>
              <a:rPr lang="en-US" dirty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/>
              <a:t>RRH</a:t>
            </a:r>
            <a:r>
              <a:rPr lang="en-US" dirty="0"/>
              <a:t> = non-chronic, without a disability, less than 12 months homeless</a:t>
            </a:r>
          </a:p>
        </p:txBody>
      </p:sp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25" y="1411357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27233"/>
              </p:ext>
            </p:extLst>
          </p:nvPr>
        </p:nvGraphicFramePr>
        <p:xfrm>
          <a:off x="407080" y="636431"/>
          <a:ext cx="7870143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11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13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13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13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31374">
                  <a:extLst>
                    <a:ext uri="{9D8B030D-6E8A-4147-A177-3AD203B41FA5}">
                      <a16:colId xmlns:a16="http://schemas.microsoft.com/office/drawing/2014/main" xmlns="" val="1784982813"/>
                    </a:ext>
                  </a:extLst>
                </a:gridCol>
                <a:gridCol w="1031374">
                  <a:extLst>
                    <a:ext uri="{9D8B030D-6E8A-4147-A177-3AD203B41FA5}">
                      <a16:colId xmlns:a16="http://schemas.microsoft.com/office/drawing/2014/main" xmlns="" val="3107870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HH w/</a:t>
                      </a:r>
                      <a:r>
                        <a:rPr lang="en-US" b="1" baseline="0" dirty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0" dirty="0"/>
                        <a:t> –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810" y="4177498"/>
            <a:ext cx="11290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</a:t>
            </a:r>
            <a:r>
              <a:rPr lang="en-US" dirty="0"/>
              <a:t> = Meets Chronic Homeless Definition</a:t>
            </a:r>
          </a:p>
          <a:p>
            <a:endParaRPr lang="en-US" dirty="0"/>
          </a:p>
          <a:p>
            <a:r>
              <a:rPr lang="en-US" b="1" dirty="0"/>
              <a:t>CH – 2</a:t>
            </a:r>
            <a:r>
              <a:rPr lang="en-US" b="1" baseline="30000" dirty="0"/>
              <a:t>nd</a:t>
            </a:r>
            <a:r>
              <a:rPr lang="en-US" b="1" dirty="0"/>
              <a:t> priority </a:t>
            </a:r>
            <a:r>
              <a:rPr lang="en-US" dirty="0"/>
              <a:t>= does not meet chronic homeless definition, has a disability, 12 months or more homeless</a:t>
            </a:r>
          </a:p>
          <a:p>
            <a:endParaRPr lang="en-US" dirty="0"/>
          </a:p>
          <a:p>
            <a:r>
              <a:rPr lang="en-US" b="1" dirty="0"/>
              <a:t>RRH w/ICM (intensive case management) </a:t>
            </a:r>
            <a:r>
              <a:rPr lang="en-US" dirty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/>
              <a:t>RRH</a:t>
            </a:r>
            <a:r>
              <a:rPr lang="en-US" dirty="0"/>
              <a:t> = non-chronic, without a disability, less than 12 months homeless</a:t>
            </a:r>
          </a:p>
        </p:txBody>
      </p:sp>
    </p:spTree>
    <p:extLst>
      <p:ext uri="{BB962C8B-B14F-4D97-AF65-F5344CB8AC3E}">
        <p14:creationId xmlns:p14="http://schemas.microsoft.com/office/powerpoint/2010/main" val="25285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Total Units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34570"/>
              </p:ext>
            </p:extLst>
          </p:nvPr>
        </p:nvGraphicFramePr>
        <p:xfrm>
          <a:off x="313397" y="1713712"/>
          <a:ext cx="9880846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47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9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6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2356258968"/>
                    </a:ext>
                  </a:extLst>
                </a:gridCol>
                <a:gridCol w="922581">
                  <a:extLst>
                    <a:ext uri="{9D8B030D-6E8A-4147-A177-3AD203B41FA5}">
                      <a16:colId xmlns:a16="http://schemas.microsoft.com/office/drawing/2014/main" xmlns="" val="47260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</a:t>
                      </a:r>
                      <a:r>
                        <a:rPr lang="en-US" baseline="0" dirty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</a:t>
                      </a:r>
                    </a:p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</a:t>
                      </a:r>
                    </a:p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PSH (1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&amp; 2</a:t>
                      </a:r>
                      <a:r>
                        <a:rPr lang="en-US" b="1" baseline="30000" dirty="0"/>
                        <a:t>nd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Domestic Violence Survivors (HMIS)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59750"/>
              </p:ext>
            </p:extLst>
          </p:nvPr>
        </p:nvGraphicFramePr>
        <p:xfrm>
          <a:off x="744006" y="124335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Currently</a:t>
                      </a:r>
                      <a:r>
                        <a:rPr lang="en-US" sz="1400" b="1" baseline="0" dirty="0"/>
                        <a:t> w</a:t>
                      </a:r>
                      <a:r>
                        <a:rPr lang="en-US" sz="14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111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24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87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159698"/>
              </p:ext>
            </p:extLst>
          </p:nvPr>
        </p:nvGraphicFramePr>
        <p:xfrm>
          <a:off x="744006" y="3523285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Currently</a:t>
                      </a:r>
                      <a:r>
                        <a:rPr lang="en-US" sz="1400" b="1" baseline="0" dirty="0"/>
                        <a:t> w</a:t>
                      </a:r>
                      <a:r>
                        <a:rPr lang="en-US" sz="14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151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15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136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0197"/>
              </p:ext>
            </p:extLst>
          </p:nvPr>
        </p:nvGraphicFramePr>
        <p:xfrm>
          <a:off x="4081250" y="124335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4855"/>
              </p:ext>
            </p:extLst>
          </p:nvPr>
        </p:nvGraphicFramePr>
        <p:xfrm>
          <a:off x="4098022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/>
                        <a:t>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</a:t>
                      </a:r>
                      <a:r>
                        <a:rPr lang="en-US" sz="1400" b="1" baseline="0" dirty="0"/>
                        <a:t> 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04578"/>
              </p:ext>
            </p:extLst>
          </p:nvPr>
        </p:nvGraphicFramePr>
        <p:xfrm>
          <a:off x="7392858" y="1254324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15729"/>
              </p:ext>
            </p:extLst>
          </p:nvPr>
        </p:nvGraphicFramePr>
        <p:xfrm>
          <a:off x="7392858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3552">
                <a:tc>
                  <a:txBody>
                    <a:bodyPr/>
                    <a:lstStyle/>
                    <a:p>
                      <a:r>
                        <a:rPr lang="en-US" sz="1400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136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DV-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914785"/>
              </p:ext>
            </p:extLst>
          </p:nvPr>
        </p:nvGraphicFramePr>
        <p:xfrm>
          <a:off x="684776" y="1190093"/>
          <a:ext cx="3941971" cy="3733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7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2042">
                  <a:extLst>
                    <a:ext uri="{9D8B030D-6E8A-4147-A177-3AD203B41FA5}">
                      <a16:colId xmlns:a16="http://schemas.microsoft.com/office/drawing/2014/main" xmlns="" val="4272034827"/>
                    </a:ext>
                  </a:extLst>
                </a:gridCol>
                <a:gridCol w="622042">
                  <a:extLst>
                    <a:ext uri="{9D8B030D-6E8A-4147-A177-3AD203B41FA5}">
                      <a16:colId xmlns:a16="http://schemas.microsoft.com/office/drawing/2014/main" xmlns="" val="3873723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</a:t>
                      </a:r>
                    </a:p>
                    <a:p>
                      <a:pPr algn="ctr"/>
                      <a:r>
                        <a:rPr lang="en-US" sz="1400" dirty="0"/>
                        <a:t>2020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560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May 2020</a:t>
            </a:r>
          </a:p>
          <a:p>
            <a:r>
              <a:rPr lang="en-US" sz="1100" dirty="0"/>
              <a:t>HH without children total on list (111) and need (86) – difference is because there are 25 missing “months homeless” answers</a:t>
            </a:r>
          </a:p>
          <a:p>
            <a:r>
              <a:rPr lang="en-US" sz="1100" dirty="0"/>
              <a:t>HH with children total on list (151) and need (116) – difference is because there are 35 missing “months homeless” answers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9649F4E-51DD-444C-BB36-016F60AADFA1}"/>
              </a:ext>
            </a:extLst>
          </p:cNvPr>
          <p:cNvSpPr txBox="1"/>
          <p:nvPr/>
        </p:nvSpPr>
        <p:spPr>
          <a:xfrm>
            <a:off x="612291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8.1</a:t>
            </a:r>
          </a:p>
          <a:p>
            <a:r>
              <a:rPr lang="en-US" sz="1200" dirty="0"/>
              <a:t>Range: 15 - 3</a:t>
            </a:r>
          </a:p>
        </p:txBody>
      </p:sp>
      <p:graphicFrame>
        <p:nvGraphicFramePr>
          <p:cNvPr id="10" name="Content Placeholder 11">
            <a:extLst>
              <a:ext uri="{FF2B5EF4-FFF2-40B4-BE49-F238E27FC236}">
                <a16:creationId xmlns:a16="http://schemas.microsoft.com/office/drawing/2014/main" xmlns="" id="{134B7FEE-6309-460B-8C04-B2F8CB4D5C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157051"/>
              </p:ext>
            </p:extLst>
          </p:nvPr>
        </p:nvGraphicFramePr>
        <p:xfrm>
          <a:off x="6265088" y="1190093"/>
          <a:ext cx="3941971" cy="3733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7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2042">
                  <a:extLst>
                    <a:ext uri="{9D8B030D-6E8A-4147-A177-3AD203B41FA5}">
                      <a16:colId xmlns:a16="http://schemas.microsoft.com/office/drawing/2014/main" xmlns="" val="4272034827"/>
                    </a:ext>
                  </a:extLst>
                </a:gridCol>
                <a:gridCol w="622042">
                  <a:extLst>
                    <a:ext uri="{9D8B030D-6E8A-4147-A177-3AD203B41FA5}">
                      <a16:colId xmlns:a16="http://schemas.microsoft.com/office/drawing/2014/main" xmlns="" val="390954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</a:t>
                      </a:r>
                    </a:p>
                    <a:p>
                      <a:pPr algn="ctr"/>
                      <a:r>
                        <a:rPr lang="en-US" sz="1400" dirty="0"/>
                        <a:t>2020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531CA1B-D0F2-478A-BAE7-724CC3DCAE96}"/>
              </a:ext>
            </a:extLst>
          </p:cNvPr>
          <p:cNvSpPr txBox="1"/>
          <p:nvPr/>
        </p:nvSpPr>
        <p:spPr>
          <a:xfrm>
            <a:off x="6302181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9.4</a:t>
            </a:r>
          </a:p>
          <a:p>
            <a:r>
              <a:rPr lang="en-US" sz="1200" dirty="0"/>
              <a:t>Range: 17 - 5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C0F570-86AA-4CB2-8A9A-1D89F9218631}"/>
              </a:ext>
            </a:extLst>
          </p:cNvPr>
          <p:cNvSpPr txBox="1"/>
          <p:nvPr/>
        </p:nvSpPr>
        <p:spPr>
          <a:xfrm>
            <a:off x="2618669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Aug. 2020</a:t>
            </a:r>
          </a:p>
          <a:p>
            <a:r>
              <a:rPr lang="en-US" sz="1200" dirty="0"/>
              <a:t>Average VISPDAT score 8.3</a:t>
            </a:r>
          </a:p>
          <a:p>
            <a:r>
              <a:rPr lang="en-US" sz="1200" dirty="0"/>
              <a:t>Range: 15 - 3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5B62BB-DAD7-406E-9F3E-4306554C3DC7}"/>
              </a:ext>
            </a:extLst>
          </p:cNvPr>
          <p:cNvSpPr txBox="1"/>
          <p:nvPr/>
        </p:nvSpPr>
        <p:spPr>
          <a:xfrm>
            <a:off x="8263527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Aug. 2020</a:t>
            </a:r>
          </a:p>
          <a:p>
            <a:r>
              <a:rPr lang="en-US" sz="1200" dirty="0"/>
              <a:t>Average VISPDAT score 9.5</a:t>
            </a:r>
          </a:p>
          <a:p>
            <a:r>
              <a:rPr lang="en-US" sz="1200" dirty="0"/>
              <a:t>Range: 16 - 4</a:t>
            </a:r>
          </a:p>
        </p:txBody>
      </p:sp>
    </p:spTree>
    <p:extLst>
      <p:ext uri="{BB962C8B-B14F-4D97-AF65-F5344CB8AC3E}">
        <p14:creationId xmlns:p14="http://schemas.microsoft.com/office/powerpoint/2010/main" val="16560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What does all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Realistic look at need for housing for DV at the Balance of State level</a:t>
            </a:r>
          </a:p>
          <a:p>
            <a:pPr marL="571500" lvl="1" indent="-342900"/>
            <a:r>
              <a:rPr lang="en-US" dirty="0"/>
              <a:t>Increase PSH units and/or enhance moving up strategies to free up units</a:t>
            </a:r>
          </a:p>
          <a:p>
            <a:pPr marL="845820" lvl="2" indent="-342900"/>
            <a:r>
              <a:rPr lang="en-US" dirty="0"/>
              <a:t>HH w/out children (24+6=30)  		HH w/children (15+2=17)   		</a:t>
            </a:r>
            <a:r>
              <a:rPr lang="en-US" b="1" dirty="0">
                <a:solidFill>
                  <a:srgbClr val="7030A0"/>
                </a:solidFill>
              </a:rPr>
              <a:t>Total = 47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/>
              <a:t>HH w/out children (40)		HH w/children (57)			</a:t>
            </a:r>
            <a:r>
              <a:rPr lang="en-US" b="1" dirty="0">
                <a:solidFill>
                  <a:srgbClr val="7030A0"/>
                </a:solidFill>
              </a:rPr>
              <a:t>Total = 97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Focus other RRH units on lower barrier (less than 12 </a:t>
            </a:r>
            <a:r>
              <a:rPr lang="en-US" dirty="0" err="1"/>
              <a:t>mo</a:t>
            </a:r>
            <a:r>
              <a:rPr lang="en-US" dirty="0"/>
              <a:t> of homeless, no disability)</a:t>
            </a:r>
          </a:p>
          <a:p>
            <a:pPr marL="845820" lvl="2" indent="-342900"/>
            <a:r>
              <a:rPr lang="en-US" dirty="0"/>
              <a:t>HH w/out children (16)		HH w/children (42)			</a:t>
            </a:r>
            <a:r>
              <a:rPr lang="en-US" b="1" dirty="0">
                <a:solidFill>
                  <a:srgbClr val="7030A0"/>
                </a:solidFill>
              </a:rPr>
              <a:t>Total = 58 units</a:t>
            </a:r>
            <a:endParaRPr lang="en-US" dirty="0"/>
          </a:p>
          <a:p>
            <a:pPr marL="342900" indent="-342900"/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					Total Units:  202 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Total Units Needed – DV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93384"/>
              </p:ext>
            </p:extLst>
          </p:nvPr>
        </p:nvGraphicFramePr>
        <p:xfrm>
          <a:off x="665824" y="1805557"/>
          <a:ext cx="7392326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95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972592710"/>
                    </a:ext>
                  </a:extLst>
                </a:gridCol>
                <a:gridCol w="949473">
                  <a:extLst>
                    <a:ext uri="{9D8B030D-6E8A-4147-A177-3AD203B41FA5}">
                      <a16:colId xmlns:a16="http://schemas.microsoft.com/office/drawing/2014/main" xmlns="" val="2670502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</a:t>
                      </a:r>
                      <a:r>
                        <a:rPr lang="en-US" baseline="0" dirty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</a:t>
                      </a:r>
                    </a:p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PSH (1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&amp; 2</a:t>
                      </a:r>
                      <a:r>
                        <a:rPr lang="en-US" b="1" baseline="30000" dirty="0"/>
                        <a:t>nd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HMIS Prioritization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6959"/>
              </p:ext>
            </p:extLst>
          </p:nvPr>
        </p:nvGraphicFramePr>
        <p:xfrm>
          <a:off x="679403" y="883920"/>
          <a:ext cx="4596307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2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7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27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Average time on list (days)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Brown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Coulee 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East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Fox Cities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Jefferson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Kenosha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Lakeshore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NE/NWISH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69327"/>
              </p:ext>
            </p:extLst>
          </p:nvPr>
        </p:nvGraphicFramePr>
        <p:xfrm>
          <a:off x="5867828" y="1018334"/>
          <a:ext cx="4381072" cy="397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4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96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2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Average time on list (days)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/>
                        <a:t>Ozaukee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Rock-Walworth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Rural North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Southwest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Washington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Waukesha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West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Winnebago-land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HMIS Prioritization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51120"/>
              </p:ext>
            </p:extLst>
          </p:nvPr>
        </p:nvGraphicFramePr>
        <p:xfrm>
          <a:off x="754623" y="1035816"/>
          <a:ext cx="3368326" cy="508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2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DV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Brown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Coulee 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East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Fox Cities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Jefferson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Kenosha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Lakeshore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NE/NWISH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47174"/>
              </p:ext>
            </p:extLst>
          </p:nvPr>
        </p:nvGraphicFramePr>
        <p:xfrm>
          <a:off x="6143829" y="1165173"/>
          <a:ext cx="3426956" cy="41974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3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5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DV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/>
                        <a:t>Ozaukee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Rock-Walworth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Rural North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Southwest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Washington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422">
                <a:tc>
                  <a:txBody>
                    <a:bodyPr/>
                    <a:lstStyle/>
                    <a:p>
                      <a:r>
                        <a:rPr lang="en-US" sz="1200" b="1" dirty="0"/>
                        <a:t>Waukesha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West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Winnebago-land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54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Non HMIS Prioritization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12697" y="6261883"/>
            <a:ext cx="271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Non-HMIS Prioritization List as of 5.7.2020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30535"/>
              </p:ext>
            </p:extLst>
          </p:nvPr>
        </p:nvGraphicFramePr>
        <p:xfrm>
          <a:off x="733009" y="1043748"/>
          <a:ext cx="4216678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8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5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</a:t>
                      </a:r>
                      <a:r>
                        <a:rPr lang="en-US" sz="1200" baseline="0" dirty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Compare</a:t>
                      </a:r>
                      <a:r>
                        <a:rPr lang="en-US" sz="1200" baseline="0" dirty="0"/>
                        <a:t> (2/2020)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72241"/>
              </p:ext>
            </p:extLst>
          </p:nvPr>
        </p:nvGraphicFramePr>
        <p:xfrm>
          <a:off x="5603999" y="1028818"/>
          <a:ext cx="4870990" cy="397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2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8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65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</a:t>
                      </a:r>
                      <a:r>
                        <a:rPr lang="en-US" sz="1200" baseline="0" dirty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Compare</a:t>
                      </a:r>
                      <a:r>
                        <a:rPr lang="en-US" sz="1200" baseline="0" dirty="0"/>
                        <a:t> (2/2020)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84451"/>
              </p:ext>
            </p:extLst>
          </p:nvPr>
        </p:nvGraphicFramePr>
        <p:xfrm>
          <a:off x="5603998" y="5250963"/>
          <a:ext cx="4454400" cy="82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3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98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6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67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6739">
                  <a:extLst>
                    <a:ext uri="{9D8B030D-6E8A-4147-A177-3AD203B41FA5}">
                      <a16:colId xmlns:a16="http://schemas.microsoft.com/office/drawing/2014/main" xmlns="" val="3695829766"/>
                    </a:ext>
                  </a:extLst>
                </a:gridCol>
                <a:gridCol w="566739">
                  <a:extLst>
                    <a:ext uri="{9D8B030D-6E8A-4147-A177-3AD203B41FA5}">
                      <a16:colId xmlns:a16="http://schemas.microsoft.com/office/drawing/2014/main" xmlns="" val="1583198468"/>
                    </a:ext>
                  </a:extLst>
                </a:gridCol>
              </a:tblGrid>
              <a:tr h="28469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Feb</a:t>
                      </a:r>
                      <a:r>
                        <a:rPr lang="en-US" sz="1200" baseline="0" dirty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Aug</a:t>
                      </a:r>
                      <a:r>
                        <a:rPr lang="en-US" sz="1200" baseline="0" dirty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Feb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Aug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/>
              <a:t>Homelessness by Household Type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43226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According to CE Data 8-10-2020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636832"/>
              </p:ext>
            </p:extLst>
          </p:nvPr>
        </p:nvGraphicFramePr>
        <p:xfrm>
          <a:off x="377936" y="1374988"/>
          <a:ext cx="3825875" cy="2187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12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1,777</a:t>
                      </a:r>
                    </a:p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1,960</a:t>
                      </a:r>
                    </a:p>
                    <a:p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2,051</a:t>
                      </a:r>
                    </a:p>
                    <a:p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2,093</a:t>
                      </a:r>
                    </a:p>
                    <a:p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912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898</a:t>
                      </a:r>
                    </a:p>
                    <a:p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717</a:t>
                      </a:r>
                    </a:p>
                    <a:p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858</a:t>
                      </a:r>
                    </a:p>
                    <a:p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722</a:t>
                      </a:r>
                    </a:p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xmlns="" id="{5F2CB1BA-1C9D-4AD4-A50E-8E923A518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011956"/>
              </p:ext>
            </p:extLst>
          </p:nvPr>
        </p:nvGraphicFramePr>
        <p:xfrm>
          <a:off x="377936" y="4231147"/>
          <a:ext cx="2295525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1,356</a:t>
                      </a:r>
                    </a:p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1,297</a:t>
                      </a:r>
                    </a:p>
                    <a:p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433</a:t>
                      </a:r>
                    </a:p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  <a:p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Point-in-Time:  January 2020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13187"/>
              </p:ext>
            </p:extLst>
          </p:nvPr>
        </p:nvGraphicFramePr>
        <p:xfrm>
          <a:off x="297423" y="940566"/>
          <a:ext cx="4809134" cy="5633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10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3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15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72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Brown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Coulee 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East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Fox Cities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Jefferson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Kenosha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Lakeshore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Northeast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NWISH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Northwest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91200"/>
              </p:ext>
            </p:extLst>
          </p:nvPr>
        </p:nvGraphicFramePr>
        <p:xfrm>
          <a:off x="5991225" y="1190093"/>
          <a:ext cx="4960275" cy="4150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23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7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2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4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81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/>
                        <a:t>Ozaukee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Rock-Walworth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Rural North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Southwest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Washington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Waukesha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West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Winnebago-land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06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Areas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Clean Up Lists – Do Follow Up </a:t>
            </a:r>
          </a:p>
          <a:p>
            <a:pPr marL="342900" indent="-342900"/>
            <a:r>
              <a:rPr lang="en-US" dirty="0"/>
              <a:t>Marketing – posters and flyers, advertising access to assistance</a:t>
            </a:r>
          </a:p>
          <a:p>
            <a:pPr marL="342900" indent="-342900"/>
            <a:r>
              <a:rPr lang="en-US" dirty="0"/>
              <a:t>Reaching beyond the CoC &amp; EHH funded agencies – other systems of care </a:t>
            </a:r>
          </a:p>
          <a:p>
            <a:pPr marL="571500" lvl="1" indent="-342900"/>
            <a:r>
              <a:rPr lang="en-US" dirty="0"/>
              <a:t>Social services</a:t>
            </a:r>
          </a:p>
          <a:p>
            <a:pPr marL="571500" lvl="1" indent="-342900"/>
            <a:r>
              <a:rPr lang="en-US" dirty="0"/>
              <a:t>Section 8</a:t>
            </a:r>
          </a:p>
          <a:p>
            <a:pPr marL="571500" lvl="1" indent="-342900"/>
            <a:r>
              <a:rPr lang="en-US" dirty="0"/>
              <a:t>School districts</a:t>
            </a:r>
          </a:p>
          <a:p>
            <a:pPr marL="571500" lvl="1" indent="-342900"/>
            <a:r>
              <a:rPr lang="en-US" dirty="0"/>
              <a:t>Law enforcement</a:t>
            </a:r>
          </a:p>
          <a:p>
            <a:pPr marL="342900" indent="-342900"/>
            <a:r>
              <a:rPr lang="en-US" dirty="0"/>
              <a:t>Case managing the list – helping people to self resolve</a:t>
            </a:r>
          </a:p>
          <a:p>
            <a:pPr marL="342900" indent="-342900"/>
            <a:r>
              <a:rPr lang="en-US" dirty="0"/>
              <a:t>Prevention – targeting prevention services</a:t>
            </a:r>
          </a:p>
          <a:p>
            <a:pPr marL="342900" indent="-342900"/>
            <a:r>
              <a:rPr lang="en-US" dirty="0"/>
              <a:t>Diversion – create standardized diversion (problem-solving conversations) at each emergency shelter</a:t>
            </a:r>
          </a:p>
          <a:p>
            <a:pPr marL="342900" indent="-342900"/>
            <a:r>
              <a:rPr lang="en-US" dirty="0"/>
              <a:t>After Hour Plan – revisit and revise to ensure that anyone found after hours has access to coordinated entry and emergency services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07984" y="4029493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are case conferencing?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7984" y="2946676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have had the conversation?</a:t>
            </a:r>
          </a:p>
        </p:txBody>
      </p:sp>
    </p:spTree>
    <p:extLst>
      <p:ext uri="{BB962C8B-B14F-4D97-AF65-F5344CB8AC3E}">
        <p14:creationId xmlns:p14="http://schemas.microsoft.com/office/powerpoint/2010/main" val="17437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/>
              <a:t>Homelessness by Household Type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2302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According to PIT data January 2020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13549"/>
              </p:ext>
            </p:extLst>
          </p:nvPr>
        </p:nvGraphicFramePr>
        <p:xfrm>
          <a:off x="377935" y="1374989"/>
          <a:ext cx="2942316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5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xmlns="" val="1259003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  <a:r>
                        <a:rPr lang="en-US" baseline="0" dirty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1381</a:t>
                      </a:r>
                    </a:p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1358</a:t>
                      </a:r>
                    </a:p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1412</a:t>
                      </a:r>
                    </a:p>
                    <a:p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436</a:t>
                      </a:r>
                    </a:p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415</a:t>
                      </a:r>
                    </a:p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378</a:t>
                      </a:r>
                    </a:p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Right Sizing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Do you have the right projects in your coalition? </a:t>
            </a:r>
          </a:p>
          <a:p>
            <a:pPr marL="342900" indent="-342900"/>
            <a:r>
              <a:rPr lang="en-US" dirty="0"/>
              <a:t>Do you have the right funding for those projects?</a:t>
            </a:r>
          </a:p>
          <a:p>
            <a:pPr marL="342900" indent="-342900"/>
            <a:r>
              <a:rPr lang="en-US" dirty="0"/>
              <a:t>Landlord recruitment &amp; Housing Navigation 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r>
              <a:rPr lang="en-US" b="1" dirty="0"/>
              <a:t>Matching needs with projects – analysis of prioritization list</a:t>
            </a:r>
          </a:p>
          <a:p>
            <a:pPr marL="571500" lvl="1" indent="-342900"/>
            <a:r>
              <a:rPr lang="en-US" dirty="0"/>
              <a:t>Those with lower barriers (VI-SDPAT scores 4-7) means more Rapid Re-housing “type” projects are needed. This could include CoC, EHH, TBRA, SSVF, or other local funds.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Those with medium or higher barriers (VI-SPDAT scores 8+) and not chronically homeless, means more Rapid Re-housing type projects with more </a:t>
            </a:r>
            <a:r>
              <a:rPr lang="en-US" u="sng" dirty="0"/>
              <a:t>intensive case management </a:t>
            </a:r>
            <a:r>
              <a:rPr lang="en-US" dirty="0"/>
              <a:t>level services or alternative project structures are needed.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Those with medium or higher barriers (VI-SPDAT scores 8+) and chronically homeless, means more Permanent Supportive Housing projects are needed. This could include CoC, HUD-VASH, or other local funds.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Coordinated Entry Data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424670"/>
              </p:ext>
            </p:extLst>
          </p:nvPr>
        </p:nvGraphicFramePr>
        <p:xfrm>
          <a:off x="487140" y="950429"/>
          <a:ext cx="3056496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HH without</a:t>
                      </a:r>
                      <a:r>
                        <a:rPr lang="en-US" sz="1200" baseline="0" dirty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Currently</a:t>
                      </a:r>
                      <a:r>
                        <a:rPr lang="en-US" sz="1200" b="1" baseline="0" dirty="0"/>
                        <a:t> w</a:t>
                      </a:r>
                      <a:r>
                        <a:rPr lang="en-US" sz="12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1,297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297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47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116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Average LOT</a:t>
                      </a:r>
                      <a:r>
                        <a:rPr lang="en-US" sz="1200" b="1" baseline="0" dirty="0"/>
                        <a:t> on list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146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1,537</a:t>
                      </a:r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 days 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Fleeing</a:t>
                      </a:r>
                      <a:r>
                        <a:rPr lang="en-US" sz="1200" b="1" baseline="0" dirty="0"/>
                        <a:t> DV (HMIS)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111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161048"/>
              </p:ext>
            </p:extLst>
          </p:nvPr>
        </p:nvGraphicFramePr>
        <p:xfrm>
          <a:off x="495086" y="4036843"/>
          <a:ext cx="3056496" cy="2549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4212">
                <a:tc>
                  <a:txBody>
                    <a:bodyPr/>
                    <a:lstStyle/>
                    <a:p>
                      <a:r>
                        <a:rPr lang="en-US" sz="1200" dirty="0"/>
                        <a:t>HH with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Currently</a:t>
                      </a:r>
                      <a:r>
                        <a:rPr lang="en-US" sz="1200" b="1" baseline="0" dirty="0"/>
                        <a:t> w</a:t>
                      </a:r>
                      <a:r>
                        <a:rPr lang="en-US" sz="12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500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49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Average LOT</a:t>
                      </a:r>
                      <a:r>
                        <a:rPr lang="en-US" sz="1200" b="1" baseline="0" dirty="0"/>
                        <a:t> on list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128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859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Fleeing DV (HMIS)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151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01354"/>
              </p:ext>
            </p:extLst>
          </p:nvPr>
        </p:nvGraphicFramePr>
        <p:xfrm>
          <a:off x="3688860" y="980357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1,993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9,772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50382"/>
              </p:ext>
            </p:extLst>
          </p:nvPr>
        </p:nvGraphicFramePr>
        <p:xfrm>
          <a:off x="3688860" y="4046672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1,706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5,498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52323"/>
              </p:ext>
            </p:extLst>
          </p:nvPr>
        </p:nvGraphicFramePr>
        <p:xfrm>
          <a:off x="6890580" y="98035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Top Reasons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Found</a:t>
                      </a:r>
                      <a:r>
                        <a:rPr lang="en-US" sz="1400" b="1" baseline="0" dirty="0"/>
                        <a:t> housing on own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5,235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Unable</a:t>
                      </a:r>
                      <a:r>
                        <a:rPr lang="en-US" sz="1400" b="1" baseline="0" dirty="0"/>
                        <a:t> to contact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5,624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84196"/>
              </p:ext>
            </p:extLst>
          </p:nvPr>
        </p:nvGraphicFramePr>
        <p:xfrm>
          <a:off x="6882634" y="4078200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Top Reasons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Found</a:t>
                      </a:r>
                      <a:r>
                        <a:rPr lang="en-US" sz="1400" b="1" baseline="0" dirty="0"/>
                        <a:t> housing on own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2,666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Unable</a:t>
                      </a:r>
                      <a:r>
                        <a:rPr lang="en-US" sz="1400" b="1" baseline="0" dirty="0"/>
                        <a:t> to contact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6682" y="2091955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Total clients ever referred: 12,129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52271" y="509315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Total families ever referred: 8,993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Why is # of reasons greater than # removed?</a:t>
            </a:r>
          </a:p>
          <a:p>
            <a:endParaRPr lang="en-US" sz="1400" dirty="0"/>
          </a:p>
          <a:p>
            <a:r>
              <a:rPr lang="en-US" sz="1400" dirty="0"/>
              <a:t>Because a client can be removed more than once for more than 1 reason.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2271" y="2456130"/>
            <a:ext cx="2968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Since May 2020:</a:t>
            </a:r>
          </a:p>
          <a:p>
            <a:r>
              <a:rPr lang="en-US" sz="1100" dirty="0"/>
              <a:t>Decrease from 1,356 to 1,297</a:t>
            </a:r>
          </a:p>
          <a:p>
            <a:r>
              <a:rPr lang="en-US" sz="1100" dirty="0"/>
              <a:t>Decrease average days 157 to 146</a:t>
            </a:r>
          </a:p>
          <a:p>
            <a:r>
              <a:rPr lang="en-US" sz="1100" dirty="0"/>
              <a:t>Decrease people fleeing DV 127 to 111</a:t>
            </a:r>
          </a:p>
          <a:p>
            <a:r>
              <a:rPr lang="en-US" sz="1100" dirty="0"/>
              <a:t>Increase self resolve 4,962 to 5,235</a:t>
            </a:r>
          </a:p>
          <a:p>
            <a:r>
              <a:rPr lang="en-US" sz="1100" dirty="0"/>
              <a:t>Increase people who died 55 to 59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2271" y="5467990"/>
            <a:ext cx="29684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Since May 2020:</a:t>
            </a:r>
          </a:p>
          <a:p>
            <a:r>
              <a:rPr lang="en-US" sz="1100" dirty="0"/>
              <a:t>Increase from 433 HH to 500 </a:t>
            </a:r>
          </a:p>
          <a:p>
            <a:r>
              <a:rPr lang="en-US" sz="1100" dirty="0"/>
              <a:t>Decrease average days 141 to 128 </a:t>
            </a:r>
          </a:p>
          <a:p>
            <a:r>
              <a:rPr lang="en-US" sz="1100" dirty="0"/>
              <a:t>Increase people fleeing DV 100 to 151</a:t>
            </a:r>
          </a:p>
          <a:p>
            <a:r>
              <a:rPr lang="en-US" sz="1100" dirty="0"/>
              <a:t>Increase Self Resolve 2,581 to 2,666</a:t>
            </a:r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755526832"/>
              </p:ext>
            </p:extLst>
          </p:nvPr>
        </p:nvGraphicFramePr>
        <p:xfrm>
          <a:off x="2966756" y="446253"/>
          <a:ext cx="3938869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Households without Children – Current Clients on Prioritization List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466650220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740042229"/>
              </p:ext>
            </p:extLst>
          </p:nvPr>
        </p:nvGraphicFramePr>
        <p:xfrm>
          <a:off x="445225" y="4126005"/>
          <a:ext cx="2947469" cy="22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496843236"/>
              </p:ext>
            </p:extLst>
          </p:nvPr>
        </p:nvGraphicFramePr>
        <p:xfrm>
          <a:off x="3532685" y="3874523"/>
          <a:ext cx="3372940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861975166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Households with Children – </a:t>
            </a:r>
          </a:p>
          <a:p>
            <a:r>
              <a:rPr lang="en-US" sz="1200" b="1" dirty="0"/>
              <a:t>Current Clients on Prioritization List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35030096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776424"/>
              </p:ext>
            </p:extLst>
          </p:nvPr>
        </p:nvGraphicFramePr>
        <p:xfrm>
          <a:off x="684776" y="1190093"/>
          <a:ext cx="8828835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0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3107784939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4272034827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25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31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48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52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Aug.</a:t>
                      </a:r>
                    </a:p>
                    <a:p>
                      <a:pPr algn="ctr"/>
                      <a:r>
                        <a:rPr lang="en-US" sz="1400" dirty="0"/>
                        <a:t>2020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Feb.</a:t>
                      </a:r>
                    </a:p>
                    <a:p>
                      <a:pPr algn="ctr"/>
                      <a:r>
                        <a:rPr lang="en-US" sz="1400" dirty="0"/>
                        <a:t>2020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Nov. 2019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Aug.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2019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 2018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2018 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574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390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690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496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1,044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746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1,031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749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2,010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1,597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Aug. 2020</a:t>
            </a:r>
          </a:p>
          <a:p>
            <a:r>
              <a:rPr lang="en-US" sz="1100" dirty="0"/>
              <a:t>HH without children total on list and need to do not match. Missing months homelessness (139).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777" y="4966835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Feb. 2020</a:t>
            </a:r>
          </a:p>
          <a:p>
            <a:r>
              <a:rPr lang="en-US" sz="1200" dirty="0"/>
              <a:t>Average VISPDAT score 8</a:t>
            </a:r>
          </a:p>
          <a:p>
            <a:r>
              <a:rPr lang="en-US" sz="1200" dirty="0"/>
              <a:t>Range: 15 - 4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9649F4E-51DD-444C-BB36-016F60AADFA1}"/>
              </a:ext>
            </a:extLst>
          </p:cNvPr>
          <p:cNvSpPr txBox="1"/>
          <p:nvPr/>
        </p:nvSpPr>
        <p:spPr>
          <a:xfrm>
            <a:off x="3021084" y="4966835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7</a:t>
            </a:r>
          </a:p>
          <a:p>
            <a:r>
              <a:rPr lang="en-US" sz="1200" dirty="0"/>
              <a:t>Range: 16 - 0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AA74D3-F4A6-446D-A4D3-9B8E505EC75E}"/>
              </a:ext>
            </a:extLst>
          </p:cNvPr>
          <p:cNvSpPr txBox="1"/>
          <p:nvPr/>
        </p:nvSpPr>
        <p:spPr>
          <a:xfrm>
            <a:off x="5129053" y="4966835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Aug. 2020</a:t>
            </a:r>
          </a:p>
          <a:p>
            <a:r>
              <a:rPr lang="en-US" sz="1200" dirty="0"/>
              <a:t>Average VISPDAT score 7</a:t>
            </a:r>
          </a:p>
          <a:p>
            <a:r>
              <a:rPr lang="en-US" sz="1200" dirty="0"/>
              <a:t>Range: 16 - 0</a:t>
            </a:r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245723"/>
              </p:ext>
            </p:extLst>
          </p:nvPr>
        </p:nvGraphicFramePr>
        <p:xfrm>
          <a:off x="676864" y="1129334"/>
          <a:ext cx="8743086" cy="4094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5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739131971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3829940290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57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89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89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56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55278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Aug. 2020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May 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Feb.</a:t>
                      </a:r>
                      <a:r>
                        <a:rPr lang="en-US" sz="1400" baseline="0" dirty="0"/>
                        <a:t> 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Nov. 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Aug.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2019#HH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 2018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2018 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5563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181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179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8.10.2020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291" y="5288878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Feb. 2020</a:t>
            </a:r>
          </a:p>
          <a:p>
            <a:r>
              <a:rPr lang="en-US" sz="1200" dirty="0"/>
              <a:t>Average VISPDAT score 8.7</a:t>
            </a:r>
          </a:p>
          <a:p>
            <a:r>
              <a:rPr lang="en-US" sz="1200" dirty="0"/>
              <a:t>Range: 20 - 4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427" y="6092606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Aug. 2020</a:t>
            </a:r>
          </a:p>
          <a:p>
            <a:r>
              <a:rPr lang="en-US" sz="1100" dirty="0"/>
              <a:t>HH without children total on list (500) and need (433) – difference includes missing months H (67)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B91C2A0-1661-4BCF-8BFA-A2DB32D8CC89}"/>
              </a:ext>
            </a:extLst>
          </p:cNvPr>
          <p:cNvSpPr txBox="1"/>
          <p:nvPr/>
        </p:nvSpPr>
        <p:spPr>
          <a:xfrm>
            <a:off x="2850943" y="5288878"/>
            <a:ext cx="21687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8.96</a:t>
            </a:r>
          </a:p>
          <a:p>
            <a:r>
              <a:rPr lang="en-US" sz="1200" dirty="0"/>
              <a:t>Range: 20 - 3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B575782-D718-405C-A406-3F5235D85DBD}"/>
              </a:ext>
            </a:extLst>
          </p:cNvPr>
          <p:cNvSpPr txBox="1"/>
          <p:nvPr/>
        </p:nvSpPr>
        <p:spPr>
          <a:xfrm>
            <a:off x="5019675" y="5321410"/>
            <a:ext cx="21687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Aug. 2020</a:t>
            </a:r>
          </a:p>
          <a:p>
            <a:r>
              <a:rPr lang="en-US" sz="1200" dirty="0"/>
              <a:t>Average VISPDAT score 8.9</a:t>
            </a:r>
          </a:p>
          <a:p>
            <a:r>
              <a:rPr lang="en-US" sz="1200" dirty="0"/>
              <a:t>Range: 18 - 4</a:t>
            </a:r>
          </a:p>
        </p:txBody>
      </p:sp>
    </p:spTree>
    <p:extLst>
      <p:ext uri="{BB962C8B-B14F-4D97-AF65-F5344CB8AC3E}">
        <p14:creationId xmlns:p14="http://schemas.microsoft.com/office/powerpoint/2010/main" val="5155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What does all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Data issues on HMIS prioritization lists –  </a:t>
            </a:r>
            <a:r>
              <a:rPr lang="en-US" dirty="0">
                <a:solidFill>
                  <a:schemeClr val="tx1"/>
                </a:solidFill>
              </a:rPr>
              <a:t>139 HH w/out, 67 HH with children</a:t>
            </a:r>
          </a:p>
          <a:p>
            <a:pPr marL="571500" lvl="1" indent="-342900"/>
            <a:r>
              <a:rPr lang="en-US" dirty="0"/>
              <a:t>Missing # months homeless </a:t>
            </a:r>
          </a:p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Realistic look at need at the Balance of State level: </a:t>
            </a:r>
          </a:p>
          <a:p>
            <a:pPr marL="571500" lvl="1" indent="-342900"/>
            <a:r>
              <a:rPr lang="en-US" dirty="0"/>
              <a:t>Increase PSH units and/or enhance moving up strategies to free up units</a:t>
            </a:r>
          </a:p>
          <a:p>
            <a:pPr marL="845820" lvl="2" indent="-342900"/>
            <a:r>
              <a:rPr lang="en-US" dirty="0"/>
              <a:t>HH w/out children (343 + 110 = 453)  	HH w/children (49 + 17 = 66)  		</a:t>
            </a:r>
            <a:r>
              <a:rPr lang="en-US" b="1" dirty="0">
                <a:solidFill>
                  <a:srgbClr val="7030A0"/>
                </a:solidFill>
              </a:rPr>
              <a:t>Total = 519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/>
              <a:t>HH w/out children (574)		HH w/children (181)		</a:t>
            </a:r>
            <a:r>
              <a:rPr lang="en-US" b="1" dirty="0">
                <a:solidFill>
                  <a:srgbClr val="7030A0"/>
                </a:solidFill>
              </a:rPr>
              <a:t>Total = 755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Focus other RRH units on lower barrier (less than 12 </a:t>
            </a:r>
            <a:r>
              <a:rPr lang="en-US" dirty="0" err="1"/>
              <a:t>mo</a:t>
            </a:r>
            <a:r>
              <a:rPr lang="en-US" dirty="0"/>
              <a:t> of homeless, no disability)</a:t>
            </a:r>
          </a:p>
          <a:p>
            <a:pPr marL="845820" lvl="2" indent="-342900"/>
            <a:r>
              <a:rPr lang="en-US" dirty="0"/>
              <a:t>HH w/out children (274)		HH w/children (186)		</a:t>
            </a:r>
            <a:r>
              <a:rPr lang="en-US" b="1" dirty="0">
                <a:solidFill>
                  <a:srgbClr val="7030A0"/>
                </a:solidFill>
              </a:rPr>
              <a:t>Total = 460 units</a:t>
            </a:r>
            <a:endParaRPr lang="en-US" dirty="0"/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25415</TotalTime>
  <Words>2548</Words>
  <Application>Microsoft Macintosh PowerPoint</Application>
  <PresentationFormat>Widescreen</PresentationFormat>
  <Paragraphs>1271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</vt:lpstr>
      <vt:lpstr>Basis</vt:lpstr>
      <vt:lpstr>Ending Homelessness  &amp; Coordinated Entry</vt:lpstr>
      <vt:lpstr>Homelessness by Household Type</vt:lpstr>
      <vt:lpstr>Homelessness by Household Type</vt:lpstr>
      <vt:lpstr>Right Sizing</vt:lpstr>
      <vt:lpstr>Balance of State CoC - Coordinated Entry Data </vt:lpstr>
      <vt:lpstr>PowerPoint Presentation</vt:lpstr>
      <vt:lpstr>Balance of State CoC - Need </vt:lpstr>
      <vt:lpstr>Balance of State CoC - Need </vt:lpstr>
      <vt:lpstr>What does all this mean?</vt:lpstr>
      <vt:lpstr>PowerPoint Presentation</vt:lpstr>
      <vt:lpstr>PowerPoint Presentation</vt:lpstr>
      <vt:lpstr>Total Units Needed</vt:lpstr>
      <vt:lpstr>Coordinated Entry – Domestic Violence Survivors (HMIS) </vt:lpstr>
      <vt:lpstr>DV- Need </vt:lpstr>
      <vt:lpstr>What does all this mean?</vt:lpstr>
      <vt:lpstr>Total Units Needed – DV only</vt:lpstr>
      <vt:lpstr>Coordinated Entry – HMIS Prioritization </vt:lpstr>
      <vt:lpstr>Coordinated Entry – HMIS Prioritization </vt:lpstr>
      <vt:lpstr>Coordinated Entry – Non HMIS Prioritization </vt:lpstr>
      <vt:lpstr>Point-in-Time:  January 2020 </vt:lpstr>
      <vt:lpstr>Areas to Address</vt:lpstr>
    </vt:vector>
  </TitlesOfParts>
  <Company>Hewlett-Packard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jens@gbcc.me</cp:lastModifiedBy>
  <cp:revision>957</cp:revision>
  <dcterms:created xsi:type="dcterms:W3CDTF">2016-02-03T16:01:10Z</dcterms:created>
  <dcterms:modified xsi:type="dcterms:W3CDTF">2020-08-20T01:05:21Z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