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23" r:id="rId3"/>
    <p:sldId id="330" r:id="rId4"/>
    <p:sldId id="327" r:id="rId5"/>
    <p:sldId id="328" r:id="rId6"/>
    <p:sldId id="333" r:id="rId7"/>
    <p:sldId id="324" r:id="rId8"/>
    <p:sldId id="329" r:id="rId9"/>
    <p:sldId id="325" r:id="rId10"/>
    <p:sldId id="326" r:id="rId11"/>
    <p:sldId id="331" r:id="rId12"/>
    <p:sldId id="336" r:id="rId13"/>
    <p:sldId id="322" r:id="rId14"/>
    <p:sldId id="334" r:id="rId15"/>
    <p:sldId id="29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4" autoAdjust="0"/>
    <p:restoredTop sz="84982" autoAdjust="0"/>
  </p:normalViewPr>
  <p:slideViewPr>
    <p:cSldViewPr>
      <p:cViewPr varScale="1">
        <p:scale>
          <a:sx n="99" d="100"/>
          <a:sy n="99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6D656486-0B69-46A6-BDD8-584FC378AD1A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C20B4442-18FA-4349-B139-52529042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7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817BE13F-43AD-4945-BECF-F7C0D80D989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E72537D2-FEC0-4064-B3FE-C39695C0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8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7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0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Myth 1: Veterans are a small subset of the population.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number that’s often thrown out is 1 percent, but that applies to active duty troops, researchers said. As of 2017, federal data show veterans make up 8 percent of the U.S. population, with post-9/11 veterans the fastest growing group among them.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Myth 2: Veterans join the military because they could not get into college and are uneducated.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federal data collected in the 2017 Current Population Survey, 35 percent of post-9/11 veterans have a bachelor’s degree or higher, compared to 31 percent of all veterans and 32 percent of the general U.S. population.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Rosalinda Maury, a researcher with the Syracuse Institute for Veterans and Military Families, said education benefits tend to be a top recruiting incentive, and the military promotes and prepares service members for post-secondary education.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Myth: 3 All veterans are eligible for VA Health Care 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40% of those that serve in the Military are eligible for VA Services.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want to fall into the stereotypes: PTSD,</a:t>
            </a:r>
            <a:r>
              <a:rPr lang="en-US" sz="28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damaged goods, gun-waving, outraged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Non-combat: Military fraught with hazardous, psychologically taxing assignments that don’t involve direct combat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“Bad Paper” 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 quotes said to female veterans  - “You</a:t>
            </a:r>
            <a:r>
              <a:rPr lang="en-US" sz="28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don’t qualify because veterans are men.”  “Being married to a solider doesn’t make you a veteran.”  “Thank your husband for his service.”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Ask, Don’t Tell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Trauma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5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Funding available for</a:t>
            </a:r>
            <a:r>
              <a:rPr lang="en-US" baseline="0" dirty="0"/>
              <a:t>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Cannot enroll those with a Dishonorable</a:t>
            </a:r>
            <a:r>
              <a:rPr lang="en-US" baseline="0" dirty="0"/>
              <a:t> Discharge but can refer them to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37D2-FEC0-4064-B3FE-C39695C046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7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539C-2EB9-410F-8EC1-E14FAE44101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8B11-A965-4AEF-9212-47546B1C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aheconnect.com/citizensoldi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ploymentpsych.org/military-culture-course-modules" TargetMode="External"/><Relationship Id="rId5" Type="http://schemas.openxmlformats.org/officeDocument/2006/relationships/hyperlink" Target="https://psycharmor.org/" TargetMode="External"/><Relationship Id="rId4" Type="http://schemas.openxmlformats.org/officeDocument/2006/relationships/hyperlink" Target="https://www.mentalhealth.va.gov/communityprovider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.gov/homeless/" TargetMode="External"/><Relationship Id="rId5" Type="http://schemas.openxmlformats.org/officeDocument/2006/relationships/hyperlink" Target="https://dva.wi.gov/Pages/benefitsClaims/VORP.aspx" TargetMode="External"/><Relationship Id="rId4" Type="http://schemas.openxmlformats.org/officeDocument/2006/relationships/hyperlink" Target="http://wicvso.org/locate-your-cvs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-35" dirty="0">
                <a:solidFill>
                  <a:srgbClr val="002060"/>
                </a:solidFill>
                <a:latin typeface="+mj-lt"/>
                <a:cs typeface="Tw Cen MT"/>
              </a:rPr>
              <a:t>Who is a Veteran?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4" t="16812" r="19826"/>
          <a:stretch/>
        </p:blipFill>
        <p:spPr>
          <a:xfrm>
            <a:off x="152400" y="4876800"/>
            <a:ext cx="1295401" cy="1885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189" r="10000"/>
          <a:stretch/>
        </p:blipFill>
        <p:spPr>
          <a:xfrm>
            <a:off x="262649" y="1386718"/>
            <a:ext cx="1774763" cy="219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/>
        </p:blipFill>
        <p:spPr>
          <a:xfrm>
            <a:off x="5510587" y="2225634"/>
            <a:ext cx="1425638" cy="2266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17287" r="7500"/>
          <a:stretch/>
        </p:blipFill>
        <p:spPr>
          <a:xfrm>
            <a:off x="2037412" y="1998176"/>
            <a:ext cx="1354718" cy="1171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28333"/>
          <a:stretch/>
        </p:blipFill>
        <p:spPr>
          <a:xfrm>
            <a:off x="1152196" y="3541816"/>
            <a:ext cx="1219200" cy="1900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7222" r="30000"/>
          <a:stretch/>
        </p:blipFill>
        <p:spPr>
          <a:xfrm>
            <a:off x="2218997" y="4733338"/>
            <a:ext cx="1332627" cy="196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83" y="4195272"/>
            <a:ext cx="2057946" cy="13630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7"/>
          <a:stretch/>
        </p:blipFill>
        <p:spPr>
          <a:xfrm>
            <a:off x="4521214" y="5409432"/>
            <a:ext cx="2698095" cy="1343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2" r="5555" b="4706"/>
          <a:stretch/>
        </p:blipFill>
        <p:spPr>
          <a:xfrm rot="16200000">
            <a:off x="6806626" y="2091557"/>
            <a:ext cx="2662725" cy="1253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8480" r="36667"/>
          <a:stretch/>
        </p:blipFill>
        <p:spPr>
          <a:xfrm>
            <a:off x="6873121" y="3714008"/>
            <a:ext cx="1424391" cy="1817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40833"/>
          <a:stretch/>
        </p:blipFill>
        <p:spPr>
          <a:xfrm>
            <a:off x="7763204" y="5127933"/>
            <a:ext cx="1380796" cy="1892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r="68333" b="31127"/>
          <a:stretch/>
        </p:blipFill>
        <p:spPr>
          <a:xfrm>
            <a:off x="4189384" y="2147151"/>
            <a:ext cx="1403257" cy="1698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2320" r="22500"/>
          <a:stretch/>
        </p:blipFill>
        <p:spPr>
          <a:xfrm>
            <a:off x="2971800" y="2692197"/>
            <a:ext cx="1350250" cy="15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8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Veterans Outreach &amp; Recovery Program (VORP)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Veteran Hub: Help navigate service systems with special focus on treatment and recovery support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through State of Wisconsin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short and long term case management depending on need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who have served in any component of the U.S. Armed Forces including those that have previously served and continue to serve in the National Guard and Reserve</a:t>
            </a:r>
          </a:p>
        </p:txBody>
      </p:sp>
    </p:spTree>
    <p:extLst>
      <p:ext uri="{BB962C8B-B14F-4D97-AF65-F5344CB8AC3E}">
        <p14:creationId xmlns:p14="http://schemas.microsoft.com/office/powerpoint/2010/main" val="303463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U.S. Department of Veterans Affairs</a:t>
            </a:r>
            <a:b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Homeless Programs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0" lvl="6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Mission:  To help prevent and end homelessness among Veterans.  We seek to empower Veterans to lead their own recovery process toward independence and a full life in the community.  </a:t>
            </a:r>
          </a:p>
          <a:p>
            <a:pPr marL="0" lvl="6" indent="0" algn="ct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6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Care for Homeless Veterans (HCHV)</a:t>
            </a:r>
          </a:p>
          <a:p>
            <a:pPr marL="0" lvl="6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Resource and Referral Center (CRRC)</a:t>
            </a:r>
          </a:p>
          <a:p>
            <a:pPr marL="0" lvl="6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 Transitional Housing</a:t>
            </a:r>
          </a:p>
          <a:p>
            <a:pPr marL="0" lvl="6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 &amp; Per Diem (GPD)</a:t>
            </a:r>
          </a:p>
          <a:p>
            <a:pPr marL="0" lvl="6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HUD-VASH</a:t>
            </a:r>
          </a:p>
          <a:p>
            <a:pPr marL="0" lvl="6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Healthcare for Re-entry Veterans (HCRV)</a:t>
            </a:r>
          </a:p>
          <a:p>
            <a:pPr marL="0" lvl="6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Veteran Justice Outreach</a:t>
            </a:r>
          </a:p>
          <a:p>
            <a:pPr marL="0" lvl="6" indent="0"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6" indent="0"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HUD-VASH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Served in active military and discharged or released under conditions other than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dishonorable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Homeless or at risk for becoming homeless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for VA health care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substance abuse disorder, mental illness 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disability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 clinic case management services and be willing and able to engage in clinical case management services in order to remain housed in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tribe HUD VASH program, the Veteran must be a full member of a federally recognized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tribe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Veterans with spouses and dependent children and also eligible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Veteran’s family’s total household income must fall within HUD income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situation meets HUD criteria for participation in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6" indent="0"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4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85815" y="1698130"/>
            <a:ext cx="1828800" cy="41148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215" y="2845119"/>
            <a:ext cx="91440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1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2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3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4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5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6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7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8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9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10 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Region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8215" y="1812130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VORP Field Staffing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11 VORP Regions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0615" y="3457020"/>
            <a:ext cx="152400" cy="152400"/>
          </a:xfrm>
          <a:prstGeom prst="rect">
            <a:avLst/>
          </a:prstGeom>
          <a:solidFill>
            <a:srgbClr val="BF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0615" y="3712412"/>
            <a:ext cx="152400" cy="152400"/>
          </a:xfrm>
          <a:prstGeom prst="rect">
            <a:avLst/>
          </a:prstGeom>
          <a:solidFill>
            <a:srgbClr val="C8C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1091" y="3970147"/>
            <a:ext cx="152400" cy="152400"/>
          </a:xfrm>
          <a:prstGeom prst="rect">
            <a:avLst/>
          </a:prstGeom>
          <a:solidFill>
            <a:srgbClr val="E2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1091" y="4225728"/>
            <a:ext cx="152400" cy="152400"/>
          </a:xfrm>
          <a:prstGeom prst="rect">
            <a:avLst/>
          </a:prstGeom>
          <a:solidFill>
            <a:srgbClr val="C6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81091" y="4479430"/>
            <a:ext cx="152400" cy="152400"/>
          </a:xfrm>
          <a:prstGeom prst="rect">
            <a:avLst/>
          </a:prstGeom>
          <a:solidFill>
            <a:srgbClr val="EC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81091" y="4746130"/>
            <a:ext cx="152400" cy="152400"/>
          </a:xfrm>
          <a:prstGeom prst="rect">
            <a:avLst/>
          </a:prstGeom>
          <a:solidFill>
            <a:srgbClr val="B2C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0615" y="3218039"/>
            <a:ext cx="152400" cy="152400"/>
          </a:xfrm>
          <a:prstGeom prst="rect">
            <a:avLst/>
          </a:prstGeom>
          <a:solidFill>
            <a:srgbClr val="F0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81091" y="4995492"/>
            <a:ext cx="152400" cy="152400"/>
          </a:xfrm>
          <a:prstGeom prst="rect">
            <a:avLst/>
          </a:prstGeom>
          <a:solidFill>
            <a:srgbClr val="DF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81091" y="5498073"/>
            <a:ext cx="152400" cy="152400"/>
          </a:xfrm>
          <a:prstGeom prst="rect">
            <a:avLst/>
          </a:prstGeom>
          <a:solidFill>
            <a:srgbClr val="B0A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81091" y="5260480"/>
            <a:ext cx="152400" cy="152400"/>
          </a:xfrm>
          <a:prstGeom prst="rect">
            <a:avLst/>
          </a:prstGeom>
          <a:solidFill>
            <a:srgbClr val="8C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14415" y="2688730"/>
            <a:ext cx="8382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90615" y="2942811"/>
            <a:ext cx="152400" cy="152400"/>
          </a:xfrm>
          <a:prstGeom prst="rect">
            <a:avLst/>
          </a:prstGeom>
          <a:solidFill>
            <a:srgbClr val="E3C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4415" y="4833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4717895" cy="53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2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Resources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fontScale="85000" lnSpcReduction="10000"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Veterans Crisis Line: 1-800-273-8255 Press 1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 Community Provider Toolkit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https://www.mentalhealth.va.gov/communityproviders/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lvl="6" indent="-342900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PsychArmor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https://psycharmor.org/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Deployment Psychology (CDP)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https://deploymentpsych.org/military-culture-course-modules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Citizen Soldier Support Program (CSSP) 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http://www.aheconnect.com/citizensoldier/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lvl="7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881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8157" y="2891408"/>
            <a:ext cx="5108575" cy="140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spc="-15" dirty="0">
                <a:solidFill>
                  <a:srgbClr val="7E7E7E"/>
                </a:solidFill>
                <a:latin typeface="Calibri"/>
                <a:cs typeface="Calibri"/>
              </a:rPr>
              <a:t>Questions?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0452" y="4084066"/>
            <a:ext cx="494474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solidFill>
                  <a:srgbClr val="7E7E7E"/>
                </a:solidFill>
                <a:latin typeface="Calibri"/>
                <a:cs typeface="Calibri"/>
              </a:rPr>
              <a:t>Visit </a:t>
            </a:r>
            <a:r>
              <a:rPr sz="2700" b="1" spc="-20" dirty="0">
                <a:solidFill>
                  <a:srgbClr val="282873"/>
                </a:solidFill>
                <a:latin typeface="Calibri"/>
                <a:cs typeface="Calibri"/>
              </a:rPr>
              <a:t>WisVets.com </a:t>
            </a:r>
            <a:r>
              <a:rPr sz="2700" spc="-15" dirty="0">
                <a:solidFill>
                  <a:srgbClr val="585858"/>
                </a:solidFill>
                <a:latin typeface="Calibri"/>
                <a:cs typeface="Calibri"/>
              </a:rPr>
              <a:t>to </a:t>
            </a:r>
            <a:r>
              <a:rPr sz="2700" dirty="0">
                <a:solidFill>
                  <a:srgbClr val="585858"/>
                </a:solidFill>
                <a:latin typeface="Calibri"/>
                <a:cs typeface="Calibri"/>
              </a:rPr>
              <a:t>learn </a:t>
            </a:r>
            <a:r>
              <a:rPr sz="2700" spc="-10" dirty="0">
                <a:solidFill>
                  <a:srgbClr val="585858"/>
                </a:solidFill>
                <a:latin typeface="Calibri"/>
                <a:cs typeface="Calibri"/>
              </a:rPr>
              <a:t>more</a:t>
            </a:r>
            <a:r>
              <a:rPr sz="27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585858"/>
                </a:solidFill>
                <a:latin typeface="Calibri"/>
                <a:cs typeface="Calibri"/>
              </a:rPr>
              <a:t>&gt;&gt;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3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Presenters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 Corry 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Wisconsin Department of Veterans Affairs, Veterans Outreach &amp; Recovery Program Region 6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Jesse P. Cuff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Waupaca County Veterans Service Officer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Heather Grasse, LICSW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Veterans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Affairs, Green Bay     HUD-VASH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3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Definitions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VA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Benefits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State VA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Benefits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VORP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Local Government</a:t>
            </a:r>
          </a:p>
        </p:txBody>
      </p:sp>
      <p:pic>
        <p:nvPicPr>
          <p:cNvPr id="1026" name="Picture 2" descr="Image result for department of veterans affai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4" y="2133600"/>
            <a:ext cx="1881746" cy="18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79" y="4572000"/>
            <a:ext cx="2258096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0394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Military Culture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86200" y="2209800"/>
            <a:ext cx="4800600" cy="4114800"/>
          </a:xfrm>
        </p:spPr>
        <p:txBody>
          <a:bodyPr>
            <a:normAutofit fontScale="92500" lnSpcReduction="10000"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Military service can be significant piece of one’s background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Each branch represented by its’ own unique symbols, values, and mottos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Active Duty, Reserve, and National Guard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Generational differences </a:t>
            </a:r>
          </a:p>
          <a:p>
            <a:pPr marL="0" lvl="6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*Taken from VA Community Provider Toolkit - Understanding Your Client’s Military Background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96726"/>
            <a:ext cx="1554480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2" y="3126541"/>
            <a:ext cx="1554480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2" y="4956356"/>
            <a:ext cx="1554480" cy="155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16" y="2209800"/>
            <a:ext cx="1554480" cy="1554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1" y="403860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Myths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 fontScale="85000" lnSpcReduction="10000"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Myth 1: Veterans are a small subset of the population.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data show veterans make up 8 percent of the U.S. population.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Myth 2: Veterans join the military because they could not get into college and are uneducated.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 percent of post-9/11 veterans have a bachelor’s degree or higher, compared to 31 percent of all veterans and 32 percent of the general U.S. population.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Myth 3: All veterans are eligible for VA Health Care. 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40% of those that serve in the Military are eligible for VA Services. </a:t>
            </a:r>
          </a:p>
        </p:txBody>
      </p:sp>
    </p:spTree>
    <p:extLst>
      <p:ext uri="{BB962C8B-B14F-4D97-AF65-F5344CB8AC3E}">
        <p14:creationId xmlns:p14="http://schemas.microsoft.com/office/powerpoint/2010/main" val="406248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Why People May Not Identify as a Veteran?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“Have you ever served in the military?” vs. “Are you a veteran?”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want to fall into the stereotypes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Non-combat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“Bad Paper”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Gender, Sexual Identity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Reserves and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20045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Screening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Ensure that veterans have access to the health care and support services that they have earned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Awareness strengths and unique challenges 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Ask client if close family members have served in military</a:t>
            </a:r>
          </a:p>
        </p:txBody>
      </p:sp>
    </p:spTree>
    <p:extLst>
      <p:ext uri="{BB962C8B-B14F-4D97-AF65-F5344CB8AC3E}">
        <p14:creationId xmlns:p14="http://schemas.microsoft.com/office/powerpoint/2010/main" val="388108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Who </a:t>
            </a:r>
            <a:r>
              <a:rPr lang="en-US" sz="3600" b="1" dirty="0" err="1">
                <a:solidFill>
                  <a:srgbClr val="002060"/>
                </a:solidFill>
                <a:latin typeface="Tw Cen MT" panose="020B0602020104020603" pitchFamily="34" charset="0"/>
              </a:rPr>
              <a:t>Ya</a:t>
            </a:r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w Cen MT" panose="020B0602020104020603" pitchFamily="34" charset="0"/>
              </a:rPr>
              <a:t>Gonna</a:t>
            </a:r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call?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534400" cy="4419600"/>
          </a:xfrm>
        </p:spPr>
        <p:txBody>
          <a:bodyPr>
            <a:normAutofit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County Veteran Service Office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http://wicvso.org/locate-your-cvso/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Veterans Outreach and Recovery Program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https://dva.wi.gov/Pages/benefitsClaims/VORP.aspx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Federal VA Services for Homeless and At-Risk Veterans</a:t>
            </a: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6"/>
              </a:rPr>
              <a:t>https://www.va.gov/homeless/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800100" lvl="7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Dial 1-877-4AID-VET (1-877-424-3838)</a:t>
            </a:r>
          </a:p>
          <a:p>
            <a:pPr marL="800100" lvl="7" indent="-342900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210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7904"/>
            <a:ext cx="9144000" cy="13629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County Veterans Service Officers (CVSO)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8"/>
            <a:ext cx="9144000" cy="101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 marL="342900" lvl="6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Liaison between veteran benefits and those who may be entitled to them including veterans, their dependents, and the survivors of veterans </a:t>
            </a:r>
          </a:p>
          <a:p>
            <a:pPr marL="342900" lvl="6" indent="-3429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Federal: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Veteran Affairs (VA) disability and pension claims, G.I. Bill education, VA home loans, medical care, nursing homes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replacement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discharge certificates and military medals, death benefits, veteran cemeteries, funeral honors, life insurance, employment, vocational rehabilitation, etc.</a:t>
            </a:r>
          </a:p>
          <a:p>
            <a:pPr marL="342900" lvl="6" indent="-3429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State: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Emergency aid grants, participation in veteran assistance programs for the homeless, state nursing home care, education programs and state eligibility applications </a:t>
            </a:r>
          </a:p>
          <a:p>
            <a:pPr marL="342900" lvl="6" indent="-3429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County: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Emergency financial assistance and assistance to any veteran or veteran's dependent in need</a:t>
            </a:r>
          </a:p>
        </p:txBody>
      </p:sp>
    </p:spTree>
    <p:extLst>
      <p:ext uri="{BB962C8B-B14F-4D97-AF65-F5344CB8AC3E}">
        <p14:creationId xmlns:p14="http://schemas.microsoft.com/office/powerpoint/2010/main" val="40238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1045</Words>
  <Application>Microsoft Office PowerPoint</Application>
  <PresentationFormat>On-screen Show (4:3)</PresentationFormat>
  <Paragraphs>131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Office Theme</vt:lpstr>
      <vt:lpstr>PowerPoint Presentation</vt:lpstr>
      <vt:lpstr>Presenters</vt:lpstr>
      <vt:lpstr>Definitions</vt:lpstr>
      <vt:lpstr>Military Culture</vt:lpstr>
      <vt:lpstr>Myths</vt:lpstr>
      <vt:lpstr>Why People May Not Identify as a Veteran?</vt:lpstr>
      <vt:lpstr>Screening</vt:lpstr>
      <vt:lpstr>Who Ya Gonna call?</vt:lpstr>
      <vt:lpstr>County Veterans Service Officers (CVSO)</vt:lpstr>
      <vt:lpstr>Veterans Outreach &amp; Recovery Program (VORP)</vt:lpstr>
      <vt:lpstr>U.S. Department of Veterans Affairs Homeless Programs</vt:lpstr>
      <vt:lpstr>HUD-VASH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Blair, Bryan</dc:creator>
  <cp:lastModifiedBy>Kirchgatter, Lori</cp:lastModifiedBy>
  <cp:revision>149</cp:revision>
  <cp:lastPrinted>2016-08-18T15:19:14Z</cp:lastPrinted>
  <dcterms:created xsi:type="dcterms:W3CDTF">2016-08-05T13:25:48Z</dcterms:created>
  <dcterms:modified xsi:type="dcterms:W3CDTF">2019-05-08T15:40:06Z</dcterms:modified>
</cp:coreProperties>
</file>