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7"/>
  </p:notes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83" r:id="rId17"/>
    <p:sldId id="275" r:id="rId18"/>
    <p:sldId id="282" r:id="rId19"/>
    <p:sldId id="280" r:id="rId20"/>
    <p:sldId id="273" r:id="rId21"/>
    <p:sldId id="274" r:id="rId22"/>
    <p:sldId id="281" r:id="rId23"/>
    <p:sldId id="277" r:id="rId24"/>
    <p:sldId id="286" r:id="rId25"/>
    <p:sldId id="292" r:id="rId26"/>
    <p:sldId id="278" r:id="rId27"/>
    <p:sldId id="279" r:id="rId28"/>
    <p:sldId id="284" r:id="rId29"/>
    <p:sldId id="276" r:id="rId30"/>
    <p:sldId id="269" r:id="rId31"/>
    <p:sldId id="270" r:id="rId32"/>
    <p:sldId id="271" r:id="rId33"/>
    <p:sldId id="290" r:id="rId34"/>
    <p:sldId id="289" r:id="rId35"/>
    <p:sldId id="288" r:id="rId36"/>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497" autoAdjust="0"/>
  </p:normalViewPr>
  <p:slideViewPr>
    <p:cSldViewPr snapToGrid="0">
      <p:cViewPr varScale="1">
        <p:scale>
          <a:sx n="98" d="100"/>
          <a:sy n="98" d="100"/>
        </p:scale>
        <p:origin x="10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A674B95-5C29-4E3A-99EB-83548DF253A9}" type="datetimeFigureOut">
              <a:rPr lang="en-US" smtClean="0"/>
              <a:t>2/1/2019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67B28D-4A43-4C93-BAD0-9D0A9132E423}" type="slidenum">
              <a:rPr lang="en-US" smtClean="0"/>
              <a:t>‹#›</a:t>
            </a:fld>
            <a:endParaRPr lang="en-US"/>
          </a:p>
        </p:txBody>
      </p:sp>
    </p:spTree>
    <p:extLst>
      <p:ext uri="{BB962C8B-B14F-4D97-AF65-F5344CB8AC3E}">
        <p14:creationId xmlns:p14="http://schemas.microsoft.com/office/powerpoint/2010/main" val="85934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1</a:t>
            </a:fld>
            <a:endParaRPr lang="en-US"/>
          </a:p>
        </p:txBody>
      </p:sp>
    </p:spTree>
    <p:extLst>
      <p:ext uri="{BB962C8B-B14F-4D97-AF65-F5344CB8AC3E}">
        <p14:creationId xmlns:p14="http://schemas.microsoft.com/office/powerpoint/2010/main" val="366819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RRH and Prevention – need a written notice</a:t>
            </a:r>
          </a:p>
        </p:txBody>
      </p:sp>
      <p:sp>
        <p:nvSpPr>
          <p:cNvPr id="4" name="Slide Number Placeholder 3"/>
          <p:cNvSpPr>
            <a:spLocks noGrp="1"/>
          </p:cNvSpPr>
          <p:nvPr>
            <p:ph type="sldNum" sz="quarter" idx="10"/>
          </p:nvPr>
        </p:nvSpPr>
        <p:spPr/>
        <p:txBody>
          <a:bodyPr/>
          <a:lstStyle/>
          <a:p>
            <a:fld id="{0667B28D-4A43-4C93-BAD0-9D0A9132E423}" type="slidenum">
              <a:rPr lang="en-US" smtClean="0"/>
              <a:t>22</a:t>
            </a:fld>
            <a:endParaRPr lang="en-US"/>
          </a:p>
        </p:txBody>
      </p:sp>
    </p:spTree>
    <p:extLst>
      <p:ext uri="{BB962C8B-B14F-4D97-AF65-F5344CB8AC3E}">
        <p14:creationId xmlns:p14="http://schemas.microsoft.com/office/powerpoint/2010/main" val="276994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checkboxes or a narrative; need to describe the program and what to expect</a:t>
            </a:r>
          </a:p>
        </p:txBody>
      </p:sp>
      <p:sp>
        <p:nvSpPr>
          <p:cNvPr id="4" name="Slide Number Placeholder 3"/>
          <p:cNvSpPr>
            <a:spLocks noGrp="1"/>
          </p:cNvSpPr>
          <p:nvPr>
            <p:ph type="sldNum" sz="quarter" idx="10"/>
          </p:nvPr>
        </p:nvSpPr>
        <p:spPr/>
        <p:txBody>
          <a:bodyPr/>
          <a:lstStyle/>
          <a:p>
            <a:fld id="{0667B28D-4A43-4C93-BAD0-9D0A9132E423}" type="slidenum">
              <a:rPr lang="en-US" smtClean="0"/>
              <a:t>25</a:t>
            </a:fld>
            <a:endParaRPr lang="en-US"/>
          </a:p>
        </p:txBody>
      </p:sp>
    </p:spTree>
    <p:extLst>
      <p:ext uri="{BB962C8B-B14F-4D97-AF65-F5344CB8AC3E}">
        <p14:creationId xmlns:p14="http://schemas.microsoft.com/office/powerpoint/2010/main" val="283814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state the FMR and the Rent + UA amount</a:t>
            </a:r>
          </a:p>
        </p:txBody>
      </p:sp>
      <p:sp>
        <p:nvSpPr>
          <p:cNvPr id="4" name="Slide Number Placeholder 3"/>
          <p:cNvSpPr>
            <a:spLocks noGrp="1"/>
          </p:cNvSpPr>
          <p:nvPr>
            <p:ph type="sldNum" sz="quarter" idx="10"/>
          </p:nvPr>
        </p:nvSpPr>
        <p:spPr/>
        <p:txBody>
          <a:bodyPr/>
          <a:lstStyle/>
          <a:p>
            <a:fld id="{0667B28D-4A43-4C93-BAD0-9D0A9132E423}" type="slidenum">
              <a:rPr lang="en-US" smtClean="0"/>
              <a:t>26</a:t>
            </a:fld>
            <a:endParaRPr lang="en-US"/>
          </a:p>
        </p:txBody>
      </p:sp>
    </p:spTree>
    <p:extLst>
      <p:ext uri="{BB962C8B-B14F-4D97-AF65-F5344CB8AC3E}">
        <p14:creationId xmlns:p14="http://schemas.microsoft.com/office/powerpoint/2010/main" val="324296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33</a:t>
            </a:fld>
            <a:endParaRPr lang="en-US"/>
          </a:p>
        </p:txBody>
      </p:sp>
    </p:spTree>
    <p:extLst>
      <p:ext uri="{BB962C8B-B14F-4D97-AF65-F5344CB8AC3E}">
        <p14:creationId xmlns:p14="http://schemas.microsoft.com/office/powerpoint/2010/main" val="155391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34</a:t>
            </a:fld>
            <a:endParaRPr lang="en-US"/>
          </a:p>
        </p:txBody>
      </p:sp>
    </p:spTree>
    <p:extLst>
      <p:ext uri="{BB962C8B-B14F-4D97-AF65-F5344CB8AC3E}">
        <p14:creationId xmlns:p14="http://schemas.microsoft.com/office/powerpoint/2010/main" val="13383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Contact agency with possible dates for monitoring, usually give a range of 2-4 weeks; come to a consensus</a:t>
            </a:r>
          </a:p>
          <a:p>
            <a:pPr marL="232943" indent="-232943">
              <a:buAutoNum type="arabicPeriod"/>
            </a:pPr>
            <a:r>
              <a:rPr lang="en-US" dirty="0"/>
              <a:t>Appointment letter confirms date of monitoring; materials include two questionnaires and client file checklists</a:t>
            </a:r>
          </a:p>
          <a:p>
            <a:pPr marL="232943" indent="-232943">
              <a:buAutoNum type="arabicPeriod"/>
            </a:pPr>
            <a:r>
              <a:rPr lang="en-US" dirty="0"/>
              <a:t>Day of monitoring – first go through questionnaires and attachments; then client files; </a:t>
            </a:r>
          </a:p>
          <a:p>
            <a:pPr marL="690143" lvl="1" indent="-232943">
              <a:buAutoNum type="arabicPeriod"/>
            </a:pPr>
            <a:r>
              <a:rPr lang="en-US" dirty="0"/>
              <a:t>visit emergency shelters, if time allows; not formal monitoring, want to learn about programs and gather feedback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3</a:t>
            </a:fld>
            <a:endParaRPr lang="en-US"/>
          </a:p>
        </p:txBody>
      </p:sp>
    </p:spTree>
    <p:extLst>
      <p:ext uri="{BB962C8B-B14F-4D97-AF65-F5344CB8AC3E}">
        <p14:creationId xmlns:p14="http://schemas.microsoft.com/office/powerpoint/2010/main" val="366950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question does not apply to you, put n/a.</a:t>
            </a:r>
          </a:p>
          <a:p>
            <a:r>
              <a:rPr lang="en-US" dirty="0"/>
              <a:t>If electronic copies – prefer to have everything labeled and in one place; example: </a:t>
            </a:r>
            <a:r>
              <a:rPr lang="en-US" dirty="0" err="1"/>
              <a:t>flashdrive</a:t>
            </a:r>
            <a:r>
              <a:rPr lang="en-US" dirty="0"/>
              <a:t> with all attachments labeled with question number</a:t>
            </a:r>
          </a:p>
          <a:p>
            <a:r>
              <a:rPr lang="en-US" dirty="0"/>
              <a:t>If a question says “available for review”, have it available the day of the monitoring; can be originals; I won’t take them; will ask for a copy if I want one</a:t>
            </a:r>
          </a:p>
          <a:p>
            <a:r>
              <a:rPr lang="en-US" dirty="0"/>
              <a:t>Some questions have multiple parts; answer all of the question</a:t>
            </a:r>
          </a:p>
          <a:p>
            <a:r>
              <a:rPr lang="en-US" dirty="0"/>
              <a:t>Statute is given next to most questions; can look it up for more information</a:t>
            </a:r>
          </a:p>
        </p:txBody>
      </p:sp>
      <p:sp>
        <p:nvSpPr>
          <p:cNvPr id="4" name="Slide Number Placeholder 3"/>
          <p:cNvSpPr>
            <a:spLocks noGrp="1"/>
          </p:cNvSpPr>
          <p:nvPr>
            <p:ph type="sldNum" sz="quarter" idx="10"/>
          </p:nvPr>
        </p:nvSpPr>
        <p:spPr/>
        <p:txBody>
          <a:bodyPr/>
          <a:lstStyle/>
          <a:p>
            <a:fld id="{0667B28D-4A43-4C93-BAD0-9D0A9132E423}" type="slidenum">
              <a:rPr lang="en-US" smtClean="0"/>
              <a:t>5</a:t>
            </a:fld>
            <a:endParaRPr lang="en-US"/>
          </a:p>
        </p:txBody>
      </p:sp>
    </p:spTree>
    <p:extLst>
      <p:ext uri="{BB962C8B-B14F-4D97-AF65-F5344CB8AC3E}">
        <p14:creationId xmlns:p14="http://schemas.microsoft.com/office/powerpoint/2010/main" val="356762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7</a:t>
            </a:fld>
            <a:endParaRPr lang="en-US"/>
          </a:p>
        </p:txBody>
      </p:sp>
    </p:spTree>
    <p:extLst>
      <p:ext uri="{BB962C8B-B14F-4D97-AF65-F5344CB8AC3E}">
        <p14:creationId xmlns:p14="http://schemas.microsoft.com/office/powerpoint/2010/main" val="281727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8</a:t>
            </a:fld>
            <a:endParaRPr lang="en-US"/>
          </a:p>
        </p:txBody>
      </p:sp>
    </p:spTree>
    <p:extLst>
      <p:ext uri="{BB962C8B-B14F-4D97-AF65-F5344CB8AC3E}">
        <p14:creationId xmlns:p14="http://schemas.microsoft.com/office/powerpoint/2010/main" val="413759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10</a:t>
            </a:fld>
            <a:endParaRPr lang="en-US"/>
          </a:p>
        </p:txBody>
      </p:sp>
    </p:spTree>
    <p:extLst>
      <p:ext uri="{BB962C8B-B14F-4D97-AF65-F5344CB8AC3E}">
        <p14:creationId xmlns:p14="http://schemas.microsoft.com/office/powerpoint/2010/main" val="398907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13</a:t>
            </a:fld>
            <a:endParaRPr lang="en-US"/>
          </a:p>
        </p:txBody>
      </p:sp>
    </p:spTree>
    <p:extLst>
      <p:ext uri="{BB962C8B-B14F-4D97-AF65-F5344CB8AC3E}">
        <p14:creationId xmlns:p14="http://schemas.microsoft.com/office/powerpoint/2010/main" val="33976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14</a:t>
            </a:fld>
            <a:endParaRPr lang="en-US"/>
          </a:p>
        </p:txBody>
      </p:sp>
    </p:spTree>
    <p:extLst>
      <p:ext uri="{BB962C8B-B14F-4D97-AF65-F5344CB8AC3E}">
        <p14:creationId xmlns:p14="http://schemas.microsoft.com/office/powerpoint/2010/main" val="390811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7B28D-4A43-4C93-BAD0-9D0A9132E423}" type="slidenum">
              <a:rPr lang="en-US" smtClean="0"/>
              <a:t>17</a:t>
            </a:fld>
            <a:endParaRPr lang="en-US"/>
          </a:p>
        </p:txBody>
      </p:sp>
    </p:spTree>
    <p:extLst>
      <p:ext uri="{BB962C8B-B14F-4D97-AF65-F5344CB8AC3E}">
        <p14:creationId xmlns:p14="http://schemas.microsoft.com/office/powerpoint/2010/main" val="37492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264504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17348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728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327445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0414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3117085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257418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20961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383617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186DB3-533C-4552-87E9-7CDC989FBDAB}"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323455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186DB3-533C-4552-87E9-7CDC989FBDAB}"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326566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186DB3-533C-4552-87E9-7CDC989FBDAB}"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426175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186DB3-533C-4552-87E9-7CDC989FBDAB}"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412481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86DB3-533C-4552-87E9-7CDC989FBDAB}"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338428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186DB3-533C-4552-87E9-7CDC989FBDAB}"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339231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186DB3-533C-4552-87E9-7CDC989FBDAB}"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99BBC-7BE1-4384-9614-E25F96E43153}" type="slidenum">
              <a:rPr lang="en-US" smtClean="0"/>
              <a:t>‹#›</a:t>
            </a:fld>
            <a:endParaRPr lang="en-US"/>
          </a:p>
        </p:txBody>
      </p:sp>
    </p:spTree>
    <p:extLst>
      <p:ext uri="{BB962C8B-B14F-4D97-AF65-F5344CB8AC3E}">
        <p14:creationId xmlns:p14="http://schemas.microsoft.com/office/powerpoint/2010/main" val="408393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186DB3-533C-4552-87E9-7CDC989FBDAB}" type="datetimeFigureOut">
              <a:rPr lang="en-US" smtClean="0"/>
              <a:t>2/1/2019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899BBC-7BE1-4384-9614-E25F96E43153}" type="slidenum">
              <a:rPr lang="en-US" smtClean="0"/>
              <a:t>‹#›</a:t>
            </a:fld>
            <a:endParaRPr lang="en-US"/>
          </a:p>
        </p:txBody>
      </p:sp>
    </p:spTree>
    <p:extLst>
      <p:ext uri="{BB962C8B-B14F-4D97-AF65-F5344CB8AC3E}">
        <p14:creationId xmlns:p14="http://schemas.microsoft.com/office/powerpoint/2010/main" val="6169407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arah.Isaak@wisconsin.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arah.Isaak@wisconsin.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Sarah.Isaak@wisconsin.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a.wi.gov/Pages/LocalGovtsGrants/Emergency-Solutions-Grant-Transitional-Housing-Program-Homelessness-Prevention-Program-ETH.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2940-3C58-460F-8A18-171E8B8531AE}"/>
              </a:ext>
            </a:extLst>
          </p:cNvPr>
          <p:cNvSpPr>
            <a:spLocks noGrp="1"/>
          </p:cNvSpPr>
          <p:nvPr>
            <p:ph type="ctrTitle"/>
          </p:nvPr>
        </p:nvSpPr>
        <p:spPr>
          <a:xfrm>
            <a:off x="1524000" y="868362"/>
            <a:ext cx="9230686" cy="2092952"/>
          </a:xfrm>
        </p:spPr>
        <p:txBody>
          <a:bodyPr>
            <a:normAutofit/>
          </a:bodyPr>
          <a:lstStyle/>
          <a:p>
            <a:pPr algn="ctr"/>
            <a:r>
              <a:rPr lang="en-US" dirty="0"/>
              <a:t>EHH Monitoring </a:t>
            </a:r>
            <a:br>
              <a:rPr lang="en-US" dirty="0"/>
            </a:br>
            <a:r>
              <a:rPr lang="en-US" dirty="0"/>
              <a:t>and Compliance</a:t>
            </a:r>
          </a:p>
        </p:txBody>
      </p:sp>
      <p:sp>
        <p:nvSpPr>
          <p:cNvPr id="3" name="Subtitle 2">
            <a:extLst>
              <a:ext uri="{FF2B5EF4-FFF2-40B4-BE49-F238E27FC236}">
                <a16:creationId xmlns:a16="http://schemas.microsoft.com/office/drawing/2014/main" id="{D4BCCFA4-74B2-4D5D-8FA7-C7CF75EDBB4A}"/>
              </a:ext>
            </a:extLst>
          </p:cNvPr>
          <p:cNvSpPr>
            <a:spLocks noGrp="1"/>
          </p:cNvSpPr>
          <p:nvPr>
            <p:ph type="subTitle" idx="1"/>
          </p:nvPr>
        </p:nvSpPr>
        <p:spPr/>
        <p:txBody>
          <a:bodyPr>
            <a:normAutofit lnSpcReduction="10000"/>
          </a:bodyPr>
          <a:lstStyle/>
          <a:p>
            <a:r>
              <a:rPr lang="en-US" dirty="0"/>
              <a:t>Sarah Isaak, Grants Specialist-Advanced</a:t>
            </a:r>
          </a:p>
          <a:p>
            <a:r>
              <a:rPr lang="en-US" dirty="0"/>
              <a:t>Department of Administration</a:t>
            </a:r>
          </a:p>
          <a:p>
            <a:r>
              <a:rPr lang="en-US" dirty="0"/>
              <a:t>Division of Energy, Housing &amp; Community Resources (DEHCR)</a:t>
            </a:r>
          </a:p>
        </p:txBody>
      </p:sp>
      <p:pic>
        <p:nvPicPr>
          <p:cNvPr id="5" name="Picture 4">
            <a:extLst>
              <a:ext uri="{FF2B5EF4-FFF2-40B4-BE49-F238E27FC236}">
                <a16:creationId xmlns:a16="http://schemas.microsoft.com/office/drawing/2014/main" id="{BD948648-1E37-4297-9DD5-74FADF7DC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0"/>
            <a:ext cx="2589926" cy="1655763"/>
          </a:xfrm>
          <a:prstGeom prst="rect">
            <a:avLst/>
          </a:prstGeom>
        </p:spPr>
      </p:pic>
    </p:spTree>
    <p:extLst>
      <p:ext uri="{BB962C8B-B14F-4D97-AF65-F5344CB8AC3E}">
        <p14:creationId xmlns:p14="http://schemas.microsoft.com/office/powerpoint/2010/main" val="416763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EB8B-6094-44C8-AEB9-960B2267B5B1}"/>
              </a:ext>
            </a:extLst>
          </p:cNvPr>
          <p:cNvSpPr>
            <a:spLocks noGrp="1"/>
          </p:cNvSpPr>
          <p:nvPr>
            <p:ph type="title"/>
          </p:nvPr>
        </p:nvSpPr>
        <p:spPr>
          <a:xfrm>
            <a:off x="838200" y="365125"/>
            <a:ext cx="10515600" cy="859993"/>
          </a:xfrm>
        </p:spPr>
        <p:txBody>
          <a:bodyPr/>
          <a:lstStyle/>
          <a:p>
            <a:r>
              <a:rPr lang="en-US" dirty="0"/>
              <a:t>Client File Checklist – Emergency Shelter</a:t>
            </a:r>
          </a:p>
        </p:txBody>
      </p:sp>
      <p:pic>
        <p:nvPicPr>
          <p:cNvPr id="7" name="Content Placeholder 6" descr="EHH Client File Checklist Emergency Shelter 2018  -  Compatibility Mode - Word">
            <a:extLst>
              <a:ext uri="{FF2B5EF4-FFF2-40B4-BE49-F238E27FC236}">
                <a16:creationId xmlns:a16="http://schemas.microsoft.com/office/drawing/2014/main" id="{CD83037F-53CF-45CA-8A1C-1E441BE5BA8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395" t="29278" r="16726" b="6302"/>
          <a:stretch/>
        </p:blipFill>
        <p:spPr>
          <a:xfrm>
            <a:off x="1955259" y="1225118"/>
            <a:ext cx="5894962" cy="5321772"/>
          </a:xfrm>
          <a:ln>
            <a:solidFill>
              <a:schemeClr val="tx1"/>
            </a:solidFill>
          </a:ln>
        </p:spPr>
      </p:pic>
    </p:spTree>
    <p:extLst>
      <p:ext uri="{BB962C8B-B14F-4D97-AF65-F5344CB8AC3E}">
        <p14:creationId xmlns:p14="http://schemas.microsoft.com/office/powerpoint/2010/main" val="231487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EB8B-6094-44C8-AEB9-960B2267B5B1}"/>
              </a:ext>
            </a:extLst>
          </p:cNvPr>
          <p:cNvSpPr>
            <a:spLocks noGrp="1"/>
          </p:cNvSpPr>
          <p:nvPr>
            <p:ph type="title"/>
          </p:nvPr>
        </p:nvSpPr>
        <p:spPr>
          <a:xfrm>
            <a:off x="838200" y="365125"/>
            <a:ext cx="10515600" cy="859993"/>
          </a:xfrm>
        </p:spPr>
        <p:txBody>
          <a:bodyPr/>
          <a:lstStyle/>
          <a:p>
            <a:r>
              <a:rPr lang="en-US" dirty="0"/>
              <a:t>Client File Checklist – Rapid Re-Housing</a:t>
            </a:r>
          </a:p>
        </p:txBody>
      </p:sp>
      <p:pic>
        <p:nvPicPr>
          <p:cNvPr id="18" name="Content Placeholder 17" descr="EHH Client File Checklist Rapid Re-Housing 2018.pdf - Adobe Acrobat Reader DC">
            <a:extLst>
              <a:ext uri="{FF2B5EF4-FFF2-40B4-BE49-F238E27FC236}">
                <a16:creationId xmlns:a16="http://schemas.microsoft.com/office/drawing/2014/main" id="{064A74EC-6013-4046-98E3-F604FB760E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395" t="12927" r="34022" b="2405"/>
          <a:stretch/>
        </p:blipFill>
        <p:spPr>
          <a:xfrm>
            <a:off x="838200" y="1225118"/>
            <a:ext cx="5045213" cy="5424257"/>
          </a:xfrm>
          <a:ln>
            <a:solidFill>
              <a:schemeClr val="tx1"/>
            </a:solidFill>
          </a:ln>
        </p:spPr>
      </p:pic>
      <p:pic>
        <p:nvPicPr>
          <p:cNvPr id="20" name="Picture 19" descr="EHH Client File Checklist Rapid Re-Housing 2018.pdf - Adobe Acrobat Reader DC">
            <a:extLst>
              <a:ext uri="{FF2B5EF4-FFF2-40B4-BE49-F238E27FC236}">
                <a16:creationId xmlns:a16="http://schemas.microsoft.com/office/drawing/2014/main" id="{37697D40-05B8-484C-B51A-34D30DF98234}"/>
              </a:ext>
            </a:extLst>
          </p:cNvPr>
          <p:cNvPicPr>
            <a:picLocks noChangeAspect="1"/>
          </p:cNvPicPr>
          <p:nvPr/>
        </p:nvPicPr>
        <p:blipFill rotWithShape="1">
          <a:blip r:embed="rId3">
            <a:extLst>
              <a:ext uri="{28A0092B-C50C-407E-A947-70E740481C1C}">
                <a14:useLocalDpi xmlns:a14="http://schemas.microsoft.com/office/drawing/2010/main" val="0"/>
              </a:ext>
            </a:extLst>
          </a:blip>
          <a:srcRect l="21737" t="17864" r="34293" b="33204"/>
          <a:stretch/>
        </p:blipFill>
        <p:spPr>
          <a:xfrm>
            <a:off x="6096000" y="1751120"/>
            <a:ext cx="5326602" cy="3355760"/>
          </a:xfrm>
          <a:prstGeom prst="rect">
            <a:avLst/>
          </a:prstGeom>
          <a:ln>
            <a:solidFill>
              <a:schemeClr val="tx1"/>
            </a:solidFill>
          </a:ln>
        </p:spPr>
      </p:pic>
    </p:spTree>
    <p:extLst>
      <p:ext uri="{BB962C8B-B14F-4D97-AF65-F5344CB8AC3E}">
        <p14:creationId xmlns:p14="http://schemas.microsoft.com/office/powerpoint/2010/main" val="232399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EB8B-6094-44C8-AEB9-960B2267B5B1}"/>
              </a:ext>
            </a:extLst>
          </p:cNvPr>
          <p:cNvSpPr>
            <a:spLocks noGrp="1"/>
          </p:cNvSpPr>
          <p:nvPr>
            <p:ph type="title"/>
          </p:nvPr>
        </p:nvSpPr>
        <p:spPr>
          <a:xfrm>
            <a:off x="838200" y="365125"/>
            <a:ext cx="10515600" cy="859993"/>
          </a:xfrm>
        </p:spPr>
        <p:txBody>
          <a:bodyPr/>
          <a:lstStyle/>
          <a:p>
            <a:r>
              <a:rPr lang="en-US" dirty="0"/>
              <a:t>Client File Checklist – Prevention</a:t>
            </a:r>
          </a:p>
        </p:txBody>
      </p:sp>
      <p:pic>
        <p:nvPicPr>
          <p:cNvPr id="5" name="Content Placeholder 4" descr="EHH Client File Checklist Prevention 2018.pdf - Adobe Acrobat Reader DC">
            <a:extLst>
              <a:ext uri="{FF2B5EF4-FFF2-40B4-BE49-F238E27FC236}">
                <a16:creationId xmlns:a16="http://schemas.microsoft.com/office/drawing/2014/main" id="{B42611F7-812B-44CB-B0FF-2E64727E6F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668" t="18435" r="38181" b="11994"/>
          <a:stretch/>
        </p:blipFill>
        <p:spPr>
          <a:xfrm>
            <a:off x="838199" y="1120204"/>
            <a:ext cx="5083207" cy="5537935"/>
          </a:xfrm>
          <a:ln>
            <a:solidFill>
              <a:schemeClr val="tx1"/>
            </a:solidFill>
          </a:ln>
        </p:spPr>
      </p:pic>
      <p:pic>
        <p:nvPicPr>
          <p:cNvPr id="7" name="Picture 6" descr="EHH Client File Checklist Prevention 2018.pdf - Adobe Acrobat Reader DC">
            <a:extLst>
              <a:ext uri="{FF2B5EF4-FFF2-40B4-BE49-F238E27FC236}">
                <a16:creationId xmlns:a16="http://schemas.microsoft.com/office/drawing/2014/main" id="{45EC8331-6119-465C-BE62-11DBA1965369}"/>
              </a:ext>
            </a:extLst>
          </p:cNvPr>
          <p:cNvPicPr>
            <a:picLocks noChangeAspect="1"/>
          </p:cNvPicPr>
          <p:nvPr/>
        </p:nvPicPr>
        <p:blipFill rotWithShape="1">
          <a:blip r:embed="rId3">
            <a:extLst>
              <a:ext uri="{28A0092B-C50C-407E-A947-70E740481C1C}">
                <a14:useLocalDpi xmlns:a14="http://schemas.microsoft.com/office/drawing/2010/main" val="0"/>
              </a:ext>
            </a:extLst>
          </a:blip>
          <a:srcRect l="26061" t="22783" r="38763" b="33981"/>
          <a:stretch/>
        </p:blipFill>
        <p:spPr>
          <a:xfrm>
            <a:off x="6096000" y="1623203"/>
            <a:ext cx="5190315" cy="3611594"/>
          </a:xfrm>
          <a:prstGeom prst="rect">
            <a:avLst/>
          </a:prstGeom>
          <a:ln>
            <a:solidFill>
              <a:schemeClr val="tx1"/>
            </a:solidFill>
          </a:ln>
        </p:spPr>
      </p:pic>
    </p:spTree>
    <p:extLst>
      <p:ext uri="{BB962C8B-B14F-4D97-AF65-F5344CB8AC3E}">
        <p14:creationId xmlns:p14="http://schemas.microsoft.com/office/powerpoint/2010/main" val="255359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EB8B-6094-44C8-AEB9-960B2267B5B1}"/>
              </a:ext>
            </a:extLst>
          </p:cNvPr>
          <p:cNvSpPr>
            <a:spLocks noGrp="1"/>
          </p:cNvSpPr>
          <p:nvPr>
            <p:ph type="title"/>
          </p:nvPr>
        </p:nvSpPr>
        <p:spPr>
          <a:xfrm>
            <a:off x="838200" y="365125"/>
            <a:ext cx="10515600" cy="859993"/>
          </a:xfrm>
        </p:spPr>
        <p:txBody>
          <a:bodyPr/>
          <a:lstStyle/>
          <a:p>
            <a:r>
              <a:rPr lang="en-US" dirty="0"/>
              <a:t>Client File Checklist – Diversion</a:t>
            </a:r>
          </a:p>
        </p:txBody>
      </p:sp>
      <p:pic>
        <p:nvPicPr>
          <p:cNvPr id="9" name="Content Placeholder 8" descr="EHH Client File Checklist Diversion 2018.pdf - Adobe Acrobat Reader DC">
            <a:extLst>
              <a:ext uri="{FF2B5EF4-FFF2-40B4-BE49-F238E27FC236}">
                <a16:creationId xmlns:a16="http://schemas.microsoft.com/office/drawing/2014/main" id="{FEB167BF-30D9-4139-B06E-191EEF7E014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137" t="15927" r="34648" b="2325"/>
          <a:stretch/>
        </p:blipFill>
        <p:spPr>
          <a:xfrm>
            <a:off x="2714016" y="1225118"/>
            <a:ext cx="5107022" cy="5345434"/>
          </a:xfrm>
          <a:ln>
            <a:solidFill>
              <a:schemeClr val="tx1"/>
            </a:solidFill>
          </a:ln>
        </p:spPr>
      </p:pic>
    </p:spTree>
    <p:extLst>
      <p:ext uri="{BB962C8B-B14F-4D97-AF65-F5344CB8AC3E}">
        <p14:creationId xmlns:p14="http://schemas.microsoft.com/office/powerpoint/2010/main" val="7211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EB8B-6094-44C8-AEB9-960B2267B5B1}"/>
              </a:ext>
            </a:extLst>
          </p:cNvPr>
          <p:cNvSpPr>
            <a:spLocks noGrp="1"/>
          </p:cNvSpPr>
          <p:nvPr>
            <p:ph type="title"/>
          </p:nvPr>
        </p:nvSpPr>
        <p:spPr>
          <a:xfrm>
            <a:off x="838200" y="365125"/>
            <a:ext cx="10515600" cy="859993"/>
          </a:xfrm>
        </p:spPr>
        <p:txBody>
          <a:bodyPr/>
          <a:lstStyle/>
          <a:p>
            <a:r>
              <a:rPr lang="en-US" dirty="0"/>
              <a:t>Client File Checklist – HAP</a:t>
            </a:r>
          </a:p>
        </p:txBody>
      </p:sp>
      <p:pic>
        <p:nvPicPr>
          <p:cNvPr id="5" name="Content Placeholder 4" descr="EHH Client File Checklist HAP 2018.pdf - Adobe Acrobat Reader DC">
            <a:extLst>
              <a:ext uri="{FF2B5EF4-FFF2-40B4-BE49-F238E27FC236}">
                <a16:creationId xmlns:a16="http://schemas.microsoft.com/office/drawing/2014/main" id="{E6101837-A01D-4F6D-ACED-D86DEFDBEDB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977" t="31515" r="28004" b="19209"/>
          <a:stretch/>
        </p:blipFill>
        <p:spPr>
          <a:xfrm>
            <a:off x="1595336" y="1512651"/>
            <a:ext cx="7696811" cy="3832698"/>
          </a:xfrm>
          <a:ln>
            <a:solidFill>
              <a:schemeClr val="tx1"/>
            </a:solidFill>
          </a:ln>
        </p:spPr>
      </p:pic>
    </p:spTree>
    <p:extLst>
      <p:ext uri="{BB962C8B-B14F-4D97-AF65-F5344CB8AC3E}">
        <p14:creationId xmlns:p14="http://schemas.microsoft.com/office/powerpoint/2010/main" val="380329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53272" cy="4871946"/>
          </a:xfrm>
        </p:spPr>
        <p:txBody>
          <a:bodyPr>
            <a:normAutofit/>
          </a:bodyPr>
          <a:lstStyle/>
          <a:p>
            <a:r>
              <a:rPr lang="en-US" dirty="0"/>
              <a:t>Intake form/Initial Assessment, with entry date clearly documented</a:t>
            </a:r>
          </a:p>
          <a:p>
            <a:pPr lvl="1"/>
            <a:r>
              <a:rPr lang="en-US" b="1" dirty="0"/>
              <a:t> </a:t>
            </a:r>
            <a:r>
              <a:rPr lang="en-US" i="1" dirty="0"/>
              <a:t>24 CFR 576.401 Evaluation of program participant eligibility and needs</a:t>
            </a:r>
          </a:p>
          <a:p>
            <a:pPr lvl="2"/>
            <a:r>
              <a:rPr lang="en-US" dirty="0"/>
              <a:t>(a) Evaluations. The recipient or its subrecipient must conduct an initial evaluation to determine the eligibility of each individual or family's eligibility for ESG assistance and the amount and types of assistance the individual or family needs to regain stability in permanent housing. These evaluations must be conducted in accordance with the centralized or coordinated assessment requirements set forth under §576.400(d) and the written standards established under §576.400(e)</a:t>
            </a:r>
            <a:endParaRPr lang="en-US" i="1" dirty="0"/>
          </a:p>
          <a:p>
            <a:pPr lvl="1"/>
            <a:r>
              <a:rPr lang="en-US" dirty="0"/>
              <a:t>Example: BOS Pre-Screen Form</a:t>
            </a:r>
          </a:p>
          <a:p>
            <a:endParaRPr lang="en-US" dirty="0"/>
          </a:p>
        </p:txBody>
      </p:sp>
    </p:spTree>
    <p:extLst>
      <p:ext uri="{BB962C8B-B14F-4D97-AF65-F5344CB8AC3E}">
        <p14:creationId xmlns:p14="http://schemas.microsoft.com/office/powerpoint/2010/main" val="421706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53272" cy="4871946"/>
          </a:xfrm>
        </p:spPr>
        <p:txBody>
          <a:bodyPr>
            <a:normAutofit/>
          </a:bodyPr>
          <a:lstStyle/>
          <a:p>
            <a:r>
              <a:rPr lang="en-US" dirty="0"/>
              <a:t>Evidence of continued eligibility which includes re-evaluation of income and other resources and support networks. </a:t>
            </a:r>
          </a:p>
          <a:p>
            <a:pPr lvl="1"/>
            <a:r>
              <a:rPr lang="en-US" i="1" dirty="0"/>
              <a:t>24 CFR 576.401 (b) Re-evaluations for homelessness prevention and rapid re-housing assistance. </a:t>
            </a:r>
          </a:p>
          <a:p>
            <a:pPr lvl="2"/>
            <a:r>
              <a:rPr lang="en-US" dirty="0"/>
              <a:t>(1) The recipient or subrecipient must re-evaluate the program participant's eligibility and the types and amounts of assistance the program participant needs not less than once every 3 months for program participants receiving homelessness prevention assistance, and not less than once annually for program participants receiving rapid re-housing assistance. At a minimum, each re-evaluation of eligibility must establish that:</a:t>
            </a:r>
          </a:p>
          <a:p>
            <a:pPr lvl="3"/>
            <a:r>
              <a:rPr lang="en-US" dirty="0"/>
              <a:t>(</a:t>
            </a:r>
            <a:r>
              <a:rPr lang="en-US" dirty="0" err="1"/>
              <a:t>i</a:t>
            </a:r>
            <a:r>
              <a:rPr lang="en-US" dirty="0"/>
              <a:t>) The program participant does not have an annual income that exceeds 30 percent of median family income for the area, as determined by HUD; and</a:t>
            </a:r>
          </a:p>
          <a:p>
            <a:pPr lvl="3"/>
            <a:r>
              <a:rPr lang="en-US" dirty="0"/>
              <a:t>(ii) The program participant lacks sufficient resources and support networks necessary to retain housing without ESG assistance.</a:t>
            </a:r>
          </a:p>
        </p:txBody>
      </p:sp>
    </p:spTree>
    <p:extLst>
      <p:ext uri="{BB962C8B-B14F-4D97-AF65-F5344CB8AC3E}">
        <p14:creationId xmlns:p14="http://schemas.microsoft.com/office/powerpoint/2010/main" val="413107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63000" cy="4871946"/>
          </a:xfrm>
        </p:spPr>
        <p:txBody>
          <a:bodyPr>
            <a:normAutofit/>
          </a:bodyPr>
          <a:lstStyle/>
          <a:p>
            <a:r>
              <a:rPr lang="en-US" dirty="0"/>
              <a:t>Demonstration of referral and connection to homeless and mainstream services. </a:t>
            </a:r>
          </a:p>
          <a:p>
            <a:pPr lvl="1"/>
            <a:r>
              <a:rPr lang="en-US" i="1" dirty="0"/>
              <a:t>24 CFR 576.401 Evaluation of program participant eligibility and needs</a:t>
            </a:r>
          </a:p>
          <a:p>
            <a:pPr lvl="2"/>
            <a:r>
              <a:rPr lang="en-US" dirty="0"/>
              <a:t>(d) Connecting program participants to mainstream and other resources. The recipient and its subrecipients must assist each program participant, as needed, to obtain:</a:t>
            </a:r>
          </a:p>
          <a:p>
            <a:pPr lvl="3"/>
            <a:r>
              <a:rPr lang="en-US" dirty="0"/>
              <a:t>(1) Appropriate supportive services, including assistance in obtaining permanent housing, medical health treatment, mental health treatment, counseling, supervision, and other services essential for achieving independent living; and</a:t>
            </a:r>
          </a:p>
          <a:p>
            <a:pPr lvl="3"/>
            <a:r>
              <a:rPr lang="en-US" dirty="0"/>
              <a:t>(2) Other Federal, State, local, and private assistance available to assist the program participant in obtaining housing stability</a:t>
            </a:r>
          </a:p>
          <a:p>
            <a:endParaRPr lang="en-US" dirty="0"/>
          </a:p>
        </p:txBody>
      </p:sp>
      <p:pic>
        <p:nvPicPr>
          <p:cNvPr id="5" name="Picture 4" descr="Mainstream Resource Checklist  -  Compatibility Mode - Excel">
            <a:extLst>
              <a:ext uri="{FF2B5EF4-FFF2-40B4-BE49-F238E27FC236}">
                <a16:creationId xmlns:a16="http://schemas.microsoft.com/office/drawing/2014/main" id="{B8A4FF12-2DC3-455C-9888-FC9D4D668FED}"/>
              </a:ext>
            </a:extLst>
          </p:cNvPr>
          <p:cNvPicPr>
            <a:picLocks noChangeAspect="1"/>
          </p:cNvPicPr>
          <p:nvPr/>
        </p:nvPicPr>
        <p:blipFill rotWithShape="1">
          <a:blip r:embed="rId3">
            <a:extLst>
              <a:ext uri="{28A0092B-C50C-407E-A947-70E740481C1C}">
                <a14:useLocalDpi xmlns:a14="http://schemas.microsoft.com/office/drawing/2010/main" val="0"/>
              </a:ext>
            </a:extLst>
          </a:blip>
          <a:srcRect l="5322" t="36375" r="50644" b="35923"/>
          <a:stretch/>
        </p:blipFill>
        <p:spPr>
          <a:xfrm>
            <a:off x="406677" y="4165865"/>
            <a:ext cx="5489810" cy="1955160"/>
          </a:xfrm>
          <a:prstGeom prst="rect">
            <a:avLst/>
          </a:prstGeom>
          <a:ln>
            <a:solidFill>
              <a:schemeClr val="tx1"/>
            </a:solidFill>
          </a:ln>
        </p:spPr>
      </p:pic>
      <p:pic>
        <p:nvPicPr>
          <p:cNvPr id="7" name="Picture 6">
            <a:extLst>
              <a:ext uri="{FF2B5EF4-FFF2-40B4-BE49-F238E27FC236}">
                <a16:creationId xmlns:a16="http://schemas.microsoft.com/office/drawing/2014/main" id="{3007D6B6-F56C-4640-98A8-F099ACC33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08" y="4053987"/>
            <a:ext cx="5482466" cy="2067038"/>
          </a:xfrm>
          <a:prstGeom prst="rect">
            <a:avLst/>
          </a:prstGeom>
        </p:spPr>
      </p:pic>
    </p:spTree>
    <p:extLst>
      <p:ext uri="{BB962C8B-B14F-4D97-AF65-F5344CB8AC3E}">
        <p14:creationId xmlns:p14="http://schemas.microsoft.com/office/powerpoint/2010/main" val="119517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43545" cy="4871946"/>
          </a:xfrm>
        </p:spPr>
        <p:txBody>
          <a:bodyPr>
            <a:normAutofit/>
          </a:bodyPr>
          <a:lstStyle/>
          <a:p>
            <a:r>
              <a:rPr lang="en-US" dirty="0"/>
              <a:t>Evidence of a case management meeting at least monthly</a:t>
            </a:r>
            <a:endParaRPr lang="en-US" i="1" dirty="0"/>
          </a:p>
          <a:p>
            <a:r>
              <a:rPr lang="en-US" dirty="0"/>
              <a:t>Record of a House Stability Plan to assist the program participant to retain permanent housing after the assistance ends</a:t>
            </a:r>
          </a:p>
          <a:p>
            <a:pPr lvl="1"/>
            <a:r>
              <a:rPr lang="en-US" i="1" dirty="0"/>
              <a:t>24 CFR 576.401(e) Housing stability case management</a:t>
            </a:r>
          </a:p>
          <a:p>
            <a:pPr lvl="2"/>
            <a:r>
              <a:rPr lang="en-US" dirty="0"/>
              <a:t>While providing homelessness prevention or rapid re-housing assistance to a program participant, the recipient or subrecipient must:</a:t>
            </a:r>
          </a:p>
          <a:p>
            <a:pPr lvl="3"/>
            <a:r>
              <a:rPr lang="en-US" dirty="0"/>
              <a:t>(</a:t>
            </a:r>
            <a:r>
              <a:rPr lang="en-US" dirty="0" err="1"/>
              <a:t>i</a:t>
            </a:r>
            <a:r>
              <a:rPr lang="en-US" dirty="0"/>
              <a:t>) Require the program participant to meet with a case manager not less than once per month to assist the program participant in ensuring long-term housing stability; and</a:t>
            </a:r>
          </a:p>
          <a:p>
            <a:pPr lvl="3"/>
            <a:r>
              <a:rPr lang="en-US" dirty="0"/>
              <a:t>(ii) Develop a plan to assist the program participant to retain permanent housing after the ESG assistance ends, taking into account all relevant considerations, such as the program participant's current or expected income and expenses; other public or private assistance for which the program participant will be eligible and likely to receive; and the relative affordability of available housing in the area.</a:t>
            </a:r>
            <a:endParaRPr lang="en-US" i="1" dirty="0"/>
          </a:p>
          <a:p>
            <a:endParaRPr lang="en-US" dirty="0"/>
          </a:p>
        </p:txBody>
      </p:sp>
    </p:spTree>
    <p:extLst>
      <p:ext uri="{BB962C8B-B14F-4D97-AF65-F5344CB8AC3E}">
        <p14:creationId xmlns:p14="http://schemas.microsoft.com/office/powerpoint/2010/main" val="134611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endParaRPr lang="en-US" dirty="0"/>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53272" cy="4871946"/>
          </a:xfrm>
        </p:spPr>
        <p:txBody>
          <a:bodyPr>
            <a:normAutofit/>
          </a:bodyPr>
          <a:lstStyle/>
          <a:p>
            <a:r>
              <a:rPr lang="en-US" dirty="0"/>
              <a:t>Documentation that the client meets an eligible definition of homelessness</a:t>
            </a:r>
            <a:endParaRPr lang="en-US" i="1" dirty="0"/>
          </a:p>
          <a:p>
            <a:pPr lvl="1"/>
            <a:r>
              <a:rPr lang="en-US" i="1" dirty="0"/>
              <a:t>24 CFR 576.500 Recordkeeping and reporting requirements</a:t>
            </a:r>
          </a:p>
          <a:p>
            <a:pPr lvl="2"/>
            <a:r>
              <a:rPr lang="en-US" dirty="0"/>
              <a:t>(b) Homeless status. The recipient must maintain and follow written intake procedures to ensure compliance with the homeless definition in §576.2. The procedures must require documentation at intake of the evidence relied upon to establish and verify homeless status. </a:t>
            </a:r>
          </a:p>
          <a:p>
            <a:pPr lvl="2"/>
            <a:r>
              <a:rPr lang="en-US" dirty="0"/>
              <a:t>(c) At risk of homelessness status. For each individual or family who receives Emergency Solutions Grant (ESG) homelessness prevention assistance, the records must include the evidence relied upon to establish and verify the individual or family's “at risk of homelessness” status. This evidence must include an intake and certification form that meets HUD specifications and is completed by the recipient or subrecipient. </a:t>
            </a:r>
          </a:p>
          <a:p>
            <a:r>
              <a:rPr lang="en-US" dirty="0"/>
              <a:t>If there is no source documentation or third-party documentation, certification from the agency that efforts were made to obtain it</a:t>
            </a:r>
          </a:p>
          <a:p>
            <a:endParaRPr lang="en-US" dirty="0"/>
          </a:p>
          <a:p>
            <a:endParaRPr lang="en-US" dirty="0"/>
          </a:p>
        </p:txBody>
      </p:sp>
    </p:spTree>
    <p:extLst>
      <p:ext uri="{BB962C8B-B14F-4D97-AF65-F5344CB8AC3E}">
        <p14:creationId xmlns:p14="http://schemas.microsoft.com/office/powerpoint/2010/main" val="216579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C354-76D5-4626-8F99-9A6781BB302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00E8934-975F-4CF1-ACFE-F35B84F3E2CB}"/>
              </a:ext>
            </a:extLst>
          </p:cNvPr>
          <p:cNvSpPr>
            <a:spLocks noGrp="1"/>
          </p:cNvSpPr>
          <p:nvPr>
            <p:ph idx="1"/>
          </p:nvPr>
        </p:nvSpPr>
        <p:spPr>
          <a:xfrm>
            <a:off x="677334" y="1930400"/>
            <a:ext cx="8596668" cy="3880773"/>
          </a:xfrm>
        </p:spPr>
        <p:txBody>
          <a:bodyPr/>
          <a:lstStyle/>
          <a:p>
            <a:r>
              <a:rPr lang="en-US" dirty="0"/>
              <a:t>Overview of monitoring process</a:t>
            </a:r>
          </a:p>
          <a:p>
            <a:r>
              <a:rPr lang="en-US" dirty="0"/>
              <a:t>Review monitoring materials</a:t>
            </a:r>
          </a:p>
          <a:p>
            <a:pPr lvl="1"/>
            <a:r>
              <a:rPr lang="en-US" dirty="0"/>
              <a:t>General questionnaire</a:t>
            </a:r>
          </a:p>
          <a:p>
            <a:pPr lvl="1"/>
            <a:r>
              <a:rPr lang="en-US" dirty="0"/>
              <a:t>Lead agency questionnaire</a:t>
            </a:r>
          </a:p>
          <a:p>
            <a:pPr lvl="1"/>
            <a:r>
              <a:rPr lang="en-US" dirty="0"/>
              <a:t>Client file checklists</a:t>
            </a:r>
          </a:p>
          <a:p>
            <a:r>
              <a:rPr lang="en-US" dirty="0"/>
              <a:t>Review checklist items in detail</a:t>
            </a:r>
          </a:p>
          <a:p>
            <a:r>
              <a:rPr lang="en-US" dirty="0"/>
              <a:t>How I track results</a:t>
            </a:r>
          </a:p>
          <a:p>
            <a:r>
              <a:rPr lang="en-US" dirty="0"/>
              <a:t>Concerns vs findings</a:t>
            </a:r>
          </a:p>
        </p:txBody>
      </p:sp>
    </p:spTree>
    <p:extLst>
      <p:ext uri="{BB962C8B-B14F-4D97-AF65-F5344CB8AC3E}">
        <p14:creationId xmlns:p14="http://schemas.microsoft.com/office/powerpoint/2010/main" val="1482523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a:t>
            </a:r>
            <a:r>
              <a:rPr lang="en-US" i="1" dirty="0"/>
              <a:t> (continued)</a:t>
            </a:r>
            <a:endParaRPr lang="en-US" dirty="0"/>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53272" cy="4871946"/>
          </a:xfrm>
        </p:spPr>
        <p:txBody>
          <a:bodyPr>
            <a:normAutofit/>
          </a:bodyPr>
          <a:lstStyle/>
          <a:p>
            <a:r>
              <a:rPr lang="en-US" dirty="0"/>
              <a:t>An income evaluation form establishing that the client earns less than 30% CMI. The form must contain the minimum requirements specified by HUD and corresponding source documents. In the absence of source documentation, there may be third-party verification and in the absence of third-party verification there must be at least certification from the client.</a:t>
            </a:r>
            <a:r>
              <a:rPr lang="en-US" i="1" dirty="0"/>
              <a:t> </a:t>
            </a:r>
          </a:p>
          <a:p>
            <a:pPr lvl="1"/>
            <a:r>
              <a:rPr lang="en-US" i="1" dirty="0"/>
              <a:t>24 CFR 576.500 Recordkeeping and reporting requirements</a:t>
            </a:r>
          </a:p>
          <a:p>
            <a:pPr lvl="2"/>
            <a:r>
              <a:rPr lang="en-US" dirty="0"/>
              <a:t>(e) Annual income. For each program participant who receives homelessness prevention assistance, or who receives rapid re-housing assistance longer than one year, the following documentation of annual income must be maintained:</a:t>
            </a:r>
          </a:p>
          <a:p>
            <a:pPr lvl="3"/>
            <a:r>
              <a:rPr lang="en-US" dirty="0"/>
              <a:t>(1) Income evaluation form containing the minimum requirements specified by HUD and completed by the recipient or subrecipient; and</a:t>
            </a:r>
          </a:p>
          <a:p>
            <a:pPr lvl="3"/>
            <a:r>
              <a:rPr lang="en-US" dirty="0"/>
              <a:t>(2) Source documents for the assets held by the program participant and income received over the most recent period for which representative data is available before the date of the evaluation (e.g., wage statement, unemployment compensation statement, public benefits statement, bank statement);</a:t>
            </a:r>
          </a:p>
          <a:p>
            <a:pPr lvl="1"/>
            <a:endParaRPr lang="en-US" dirty="0"/>
          </a:p>
          <a:p>
            <a:endParaRPr lang="en-US" dirty="0"/>
          </a:p>
          <a:p>
            <a:endParaRPr lang="en-US" dirty="0"/>
          </a:p>
        </p:txBody>
      </p:sp>
    </p:spTree>
    <p:extLst>
      <p:ext uri="{BB962C8B-B14F-4D97-AF65-F5344CB8AC3E}">
        <p14:creationId xmlns:p14="http://schemas.microsoft.com/office/powerpoint/2010/main" val="219370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53272" cy="4871946"/>
          </a:xfrm>
        </p:spPr>
        <p:txBody>
          <a:bodyPr>
            <a:normAutofit/>
          </a:bodyPr>
          <a:lstStyle/>
          <a:p>
            <a:r>
              <a:rPr lang="en-US" dirty="0"/>
              <a:t>Record of services provided</a:t>
            </a:r>
            <a:r>
              <a:rPr lang="en-US" i="1" dirty="0"/>
              <a:t> </a:t>
            </a:r>
          </a:p>
          <a:p>
            <a:r>
              <a:rPr lang="en-US" dirty="0"/>
              <a:t>Documentation of the amount and type of financial assistance provided to the client</a:t>
            </a:r>
            <a:endParaRPr lang="en-US" i="1" dirty="0"/>
          </a:p>
          <a:p>
            <a:pPr lvl="1"/>
            <a:r>
              <a:rPr lang="en-US" i="1" dirty="0"/>
              <a:t>24 CFR 576.500(f) Program participant records</a:t>
            </a:r>
          </a:p>
          <a:p>
            <a:pPr lvl="2"/>
            <a:r>
              <a:rPr lang="en-US" dirty="0"/>
              <a:t>Records must be kept for each program participant that document: (1) The services and assistance provided to that program participant, including, as applicable, the security deposit, rental assistance, and utility payments made on behalf of the program participant.</a:t>
            </a:r>
          </a:p>
          <a:p>
            <a:pPr lvl="1"/>
            <a:r>
              <a:rPr lang="en-US" i="1" dirty="0"/>
              <a:t>24 CFR 576.500(l) </a:t>
            </a:r>
            <a:r>
              <a:rPr lang="en-US" dirty="0"/>
              <a:t>Services and assistance provided</a:t>
            </a:r>
          </a:p>
          <a:p>
            <a:pPr lvl="2"/>
            <a:r>
              <a:rPr lang="en-US" dirty="0"/>
              <a:t>The recipient must keep records of the types of essential services, rental assistance, and housing stabilization and relocation services provided under the recipient's program and the amounts spent on these services and assistance. </a:t>
            </a:r>
          </a:p>
          <a:p>
            <a:pPr lvl="2"/>
            <a:endParaRPr lang="en-US" i="1" dirty="0"/>
          </a:p>
          <a:p>
            <a:endParaRPr lang="en-US" dirty="0"/>
          </a:p>
        </p:txBody>
      </p:sp>
    </p:spTree>
    <p:extLst>
      <p:ext uri="{BB962C8B-B14F-4D97-AF65-F5344CB8AC3E}">
        <p14:creationId xmlns:p14="http://schemas.microsoft.com/office/powerpoint/2010/main" val="3923496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33817" cy="4871946"/>
          </a:xfrm>
        </p:spPr>
        <p:txBody>
          <a:bodyPr>
            <a:normAutofit/>
          </a:bodyPr>
          <a:lstStyle/>
          <a:p>
            <a:r>
              <a:rPr lang="en-US" dirty="0"/>
              <a:t>Evidence that the client was informed of the agency’s termination procedure and any correspondence related to a termination proceeding, if applicable. </a:t>
            </a:r>
          </a:p>
          <a:p>
            <a:pPr lvl="1"/>
            <a:r>
              <a:rPr lang="en-US" i="1" dirty="0"/>
              <a:t>24 CFR 576.402 Terminating assistance</a:t>
            </a:r>
          </a:p>
          <a:p>
            <a:pPr lvl="2"/>
            <a:r>
              <a:rPr lang="en-US" dirty="0"/>
              <a:t>(a) In general. If a program participant violates program requirements, the recipient or subrecipient may terminate the assistance in accordance with a formal process established by the recipient or subrecipient that recognizes the rights of individuals affected. The recipient or subrecipient must exercise judgment and examine all extenuating circumstances in determining when violations warrant termination so that a program participant's assistance is terminated only in the most severe cases.</a:t>
            </a:r>
          </a:p>
          <a:p>
            <a:pPr lvl="1"/>
            <a:r>
              <a:rPr lang="en-US" i="1" dirty="0"/>
              <a:t>24 CFR 576.500(f) Program participant records</a:t>
            </a:r>
          </a:p>
          <a:p>
            <a:pPr lvl="2"/>
            <a:r>
              <a:rPr lang="en-US" dirty="0"/>
              <a:t>Records must be kept for each program participant that document: (3) Where applicable, compliance with the termination of assistance requirement in §576.402.</a:t>
            </a:r>
          </a:p>
          <a:p>
            <a:endParaRPr lang="en-US" dirty="0"/>
          </a:p>
        </p:txBody>
      </p:sp>
    </p:spTree>
    <p:extLst>
      <p:ext uri="{BB962C8B-B14F-4D97-AF65-F5344CB8AC3E}">
        <p14:creationId xmlns:p14="http://schemas.microsoft.com/office/powerpoint/2010/main" val="18464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43545" cy="4871946"/>
          </a:xfrm>
        </p:spPr>
        <p:txBody>
          <a:bodyPr>
            <a:normAutofit/>
          </a:bodyPr>
          <a:lstStyle/>
          <a:p>
            <a:r>
              <a:rPr lang="en-US" dirty="0"/>
              <a:t>A copy of the lease agreement</a:t>
            </a:r>
            <a:endParaRPr lang="en-US" i="1" dirty="0"/>
          </a:p>
          <a:p>
            <a:pPr lvl="1"/>
            <a:r>
              <a:rPr lang="en-US" i="1" dirty="0"/>
              <a:t>24 CFR 576.106(g) Short-term and medium-term rental assistance</a:t>
            </a:r>
          </a:p>
          <a:p>
            <a:pPr lvl="2"/>
            <a:r>
              <a:rPr lang="en-US" dirty="0"/>
              <a:t>(g) Lease. Each program participant receiving rental assistance must have a legally binding, written lease for the rental unit. The lease must be between the owner and the program participant. </a:t>
            </a:r>
            <a:r>
              <a:rPr lang="en-US" i="1" dirty="0"/>
              <a:t> </a:t>
            </a:r>
          </a:p>
          <a:p>
            <a:pPr lvl="1"/>
            <a:r>
              <a:rPr lang="en-US" i="1" dirty="0"/>
              <a:t>24 CFR 576.500 Recordkeeping and reporting requirements</a:t>
            </a:r>
          </a:p>
          <a:p>
            <a:pPr lvl="2"/>
            <a:r>
              <a:rPr lang="en-US" dirty="0"/>
              <a:t>(h) Rental assistance agreements and payments. The records must include copies of all leases and rental assistance agreements for the provision of rental assistance, documentation of payments made to owners for the provision of rental assistance, and supporting documentation for these payments, including dates of occupancy by program participants.</a:t>
            </a:r>
            <a:endParaRPr lang="en-US" i="1" dirty="0"/>
          </a:p>
          <a:p>
            <a:r>
              <a:rPr lang="en-US" dirty="0"/>
              <a:t>Documentation of payments made to landlords</a:t>
            </a:r>
            <a:endParaRPr lang="en-US" i="1" dirty="0"/>
          </a:p>
          <a:p>
            <a:pPr lvl="1"/>
            <a:r>
              <a:rPr lang="en-US" i="1" dirty="0"/>
              <a:t>24 CFR 576.500(h)</a:t>
            </a:r>
            <a:endParaRPr lang="en-US" dirty="0"/>
          </a:p>
          <a:p>
            <a:endParaRPr lang="en-US" dirty="0"/>
          </a:p>
        </p:txBody>
      </p:sp>
    </p:spTree>
    <p:extLst>
      <p:ext uri="{BB962C8B-B14F-4D97-AF65-F5344CB8AC3E}">
        <p14:creationId xmlns:p14="http://schemas.microsoft.com/office/powerpoint/2010/main" val="305986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63000" cy="4871946"/>
          </a:xfrm>
        </p:spPr>
        <p:txBody>
          <a:bodyPr>
            <a:normAutofit/>
          </a:bodyPr>
          <a:lstStyle/>
          <a:p>
            <a:r>
              <a:rPr lang="en-US" dirty="0"/>
              <a:t>Rental Assistance Agreement with the landlord outlining the terms of the assistance.</a:t>
            </a:r>
            <a:r>
              <a:rPr lang="en-US" i="1" dirty="0"/>
              <a:t> </a:t>
            </a:r>
          </a:p>
          <a:p>
            <a:pPr lvl="1"/>
            <a:r>
              <a:rPr lang="en-US" i="1" dirty="0"/>
              <a:t>24 CFR 576.106 Short-term and medium-term rental assistance</a:t>
            </a:r>
          </a:p>
          <a:p>
            <a:pPr lvl="2"/>
            <a:r>
              <a:rPr lang="en-US" dirty="0"/>
              <a:t>(e) Rental assistance agreement. The recipient or subrecipient may make rental assistance payments only to an owner with whom the recipient or subrecipient has entered into a rental assistance agreement. The rental assistance agreement must set forth the terms under which rental assistance will be provided, including the requirements that apply under this section. The rental assistance agreement must provide that, during the term of the agreement, the owner must give the recipient or subrecipient a copy of any notice to the program participant to vacate the housing unit or any complaint used under State or local law to commence an eviction action against the program participant. Each rental assistance agreement that is executed or renewed on or after December 16, 2016 must include all protections that apply to tenants and applicants under 24 CFR part 5, subpart L, as supplemented by §576.409, except for the emergency transfer plan requirements under 24 CFR 5.2005(e) and 576.409(d). </a:t>
            </a:r>
          </a:p>
          <a:p>
            <a:pPr lvl="1"/>
            <a:r>
              <a:rPr lang="en-US" i="1" dirty="0"/>
              <a:t>24 CFR 576.500(h) – previous slide</a:t>
            </a:r>
            <a:endParaRPr lang="en-US" dirty="0"/>
          </a:p>
          <a:p>
            <a:endParaRPr lang="en-US" dirty="0"/>
          </a:p>
        </p:txBody>
      </p:sp>
    </p:spTree>
    <p:extLst>
      <p:ext uri="{BB962C8B-B14F-4D97-AF65-F5344CB8AC3E}">
        <p14:creationId xmlns:p14="http://schemas.microsoft.com/office/powerpoint/2010/main" val="397081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127464"/>
            <a:ext cx="10515600" cy="5049500"/>
          </a:xfrm>
        </p:spPr>
        <p:txBody>
          <a:bodyPr>
            <a:normAutofit/>
          </a:bodyPr>
          <a:lstStyle/>
          <a:p>
            <a:r>
              <a:rPr lang="en-US" dirty="0"/>
              <a:t>Rental Assistance Agreement Examples</a:t>
            </a:r>
          </a:p>
        </p:txBody>
      </p:sp>
      <p:pic>
        <p:nvPicPr>
          <p:cNvPr id="5" name="Picture 4" descr="Rental Assistance Agreement  -  Protected View - Word">
            <a:extLst>
              <a:ext uri="{FF2B5EF4-FFF2-40B4-BE49-F238E27FC236}">
                <a16:creationId xmlns:a16="http://schemas.microsoft.com/office/drawing/2014/main" id="{B2E005F9-D2D3-4254-A73C-6111DA7DE80A}"/>
              </a:ext>
            </a:extLst>
          </p:cNvPr>
          <p:cNvPicPr>
            <a:picLocks noChangeAspect="1"/>
          </p:cNvPicPr>
          <p:nvPr/>
        </p:nvPicPr>
        <p:blipFill rotWithShape="1">
          <a:blip r:embed="rId3">
            <a:extLst>
              <a:ext uri="{28A0092B-C50C-407E-A947-70E740481C1C}">
                <a14:useLocalDpi xmlns:a14="http://schemas.microsoft.com/office/drawing/2010/main" val="0"/>
              </a:ext>
            </a:extLst>
          </a:blip>
          <a:srcRect l="34687" t="10612" r="34610" b="7174"/>
          <a:stretch/>
        </p:blipFill>
        <p:spPr>
          <a:xfrm>
            <a:off x="1378389" y="1566077"/>
            <a:ext cx="3457576" cy="5049998"/>
          </a:xfrm>
          <a:prstGeom prst="rect">
            <a:avLst/>
          </a:prstGeom>
          <a:ln>
            <a:solidFill>
              <a:schemeClr val="tx1"/>
            </a:solidFill>
          </a:ln>
        </p:spPr>
      </p:pic>
      <p:pic>
        <p:nvPicPr>
          <p:cNvPr id="7" name="Picture 6" descr="Landlord Subsidy Agreement  -  Read-Only  -  Compatibility Mode - Word">
            <a:extLst>
              <a:ext uri="{FF2B5EF4-FFF2-40B4-BE49-F238E27FC236}">
                <a16:creationId xmlns:a16="http://schemas.microsoft.com/office/drawing/2014/main" id="{FED10575-1E20-478D-B945-74B2FD5B445C}"/>
              </a:ext>
            </a:extLst>
          </p:cNvPr>
          <p:cNvPicPr>
            <a:picLocks noChangeAspect="1"/>
          </p:cNvPicPr>
          <p:nvPr/>
        </p:nvPicPr>
        <p:blipFill rotWithShape="1">
          <a:blip r:embed="rId4">
            <a:extLst>
              <a:ext uri="{28A0092B-C50C-407E-A947-70E740481C1C}">
                <a14:useLocalDpi xmlns:a14="http://schemas.microsoft.com/office/drawing/2010/main" val="0"/>
              </a:ext>
            </a:extLst>
          </a:blip>
          <a:srcRect l="30468" t="17965" r="30782" b="7031"/>
          <a:stretch/>
        </p:blipFill>
        <p:spPr>
          <a:xfrm>
            <a:off x="5045412" y="1563309"/>
            <a:ext cx="4783166" cy="5049998"/>
          </a:xfrm>
          <a:prstGeom prst="rect">
            <a:avLst/>
          </a:prstGeom>
          <a:ln>
            <a:solidFill>
              <a:schemeClr val="tx1"/>
            </a:solidFill>
          </a:ln>
        </p:spPr>
      </p:pic>
    </p:spTree>
    <p:extLst>
      <p:ext uri="{BB962C8B-B14F-4D97-AF65-F5344CB8AC3E}">
        <p14:creationId xmlns:p14="http://schemas.microsoft.com/office/powerpoint/2010/main" val="141596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53272" cy="4871946"/>
          </a:xfrm>
        </p:spPr>
        <p:txBody>
          <a:bodyPr>
            <a:normAutofit/>
          </a:bodyPr>
          <a:lstStyle/>
          <a:p>
            <a:r>
              <a:rPr lang="en-US" dirty="0"/>
              <a:t>Certification that assisted unit complies with Rent Reasonableness</a:t>
            </a:r>
            <a:endParaRPr lang="en-US" i="1" dirty="0"/>
          </a:p>
          <a:p>
            <a:r>
              <a:rPr lang="en-US" dirty="0"/>
              <a:t>Certification that assisted unit is at or below the Fair Market Rent for the area</a:t>
            </a:r>
            <a:endParaRPr lang="en-US" b="1" dirty="0"/>
          </a:p>
          <a:p>
            <a:pPr lvl="1"/>
            <a:r>
              <a:rPr lang="en-US" dirty="0"/>
              <a:t>576.106   Short-term and medium-term rental assistance.</a:t>
            </a:r>
          </a:p>
          <a:p>
            <a:pPr lvl="2"/>
            <a:r>
              <a:rPr lang="en-US" dirty="0"/>
              <a:t>(d) Rent restrictions. (1) Rental assistance cannot be provided unless the rent does not exceed the Fair Market Rent established by HUD, as provided under 24 CFR part 888, and complies with HUD's standard of rent reasonableness, as established under 24 CFR 982.507.</a:t>
            </a:r>
          </a:p>
        </p:txBody>
      </p:sp>
    </p:spTree>
    <p:extLst>
      <p:ext uri="{BB962C8B-B14F-4D97-AF65-F5344CB8AC3E}">
        <p14:creationId xmlns:p14="http://schemas.microsoft.com/office/powerpoint/2010/main" val="4288533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72728" cy="4871946"/>
          </a:xfrm>
        </p:spPr>
        <p:txBody>
          <a:bodyPr>
            <a:normAutofit/>
          </a:bodyPr>
          <a:lstStyle/>
          <a:p>
            <a:r>
              <a:rPr lang="en-US" dirty="0"/>
              <a:t>A completed EHH minimum</a:t>
            </a:r>
            <a:r>
              <a:rPr lang="en-US" b="1" dirty="0"/>
              <a:t> </a:t>
            </a:r>
            <a:r>
              <a:rPr lang="en-US" dirty="0"/>
              <a:t>Habitability Standards checklist</a:t>
            </a:r>
            <a:endParaRPr lang="en-US" b="1" dirty="0"/>
          </a:p>
          <a:p>
            <a:pPr lvl="1"/>
            <a:r>
              <a:rPr lang="en-US" i="1" dirty="0"/>
              <a:t>24 CFR 576.403 Shelter and housing standards</a:t>
            </a:r>
          </a:p>
          <a:p>
            <a:pPr lvl="2"/>
            <a:r>
              <a:rPr lang="en-US" dirty="0"/>
              <a:t>(b) Minimum standards for emergency shelters. Any building for which Emergency Solutions Grant (ESG) funds are used for conversion, major rehabilitation, or other renovation, must meet state or local government safety and sanitation standards, as applicable, and the following minimum safety, sanitation, and privacy standards. Any emergency shelter that receives assistance for shelter operations must also meet the following minimum safety, sanitation, and privacy standards. The recipient may also establish standards that exceed or add to these minimum standards.</a:t>
            </a:r>
          </a:p>
          <a:p>
            <a:pPr lvl="2"/>
            <a:r>
              <a:rPr lang="en-US" dirty="0"/>
              <a:t>(c) Minimum standards for permanent housing. The recipient or subrecipient cannot use ESG funds to help a program participant remain or move into housing that does not meet the minimum habitability standards provided in this paragraph (c). The recipient may also establish standards that exceed or add to these minimum standards.</a:t>
            </a:r>
          </a:p>
        </p:txBody>
      </p:sp>
    </p:spTree>
    <p:extLst>
      <p:ext uri="{BB962C8B-B14F-4D97-AF65-F5344CB8AC3E}">
        <p14:creationId xmlns:p14="http://schemas.microsoft.com/office/powerpoint/2010/main" val="263533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53272" cy="4871946"/>
          </a:xfrm>
        </p:spPr>
        <p:txBody>
          <a:bodyPr>
            <a:normAutofit/>
          </a:bodyPr>
          <a:lstStyle/>
          <a:p>
            <a:r>
              <a:rPr lang="en-US" dirty="0"/>
              <a:t>If payment assistance</a:t>
            </a:r>
            <a:r>
              <a:rPr lang="en-US" b="1" dirty="0"/>
              <a:t> </a:t>
            </a:r>
            <a:r>
              <a:rPr lang="en-US" dirty="0"/>
              <a:t>lasts more than 100 days, the unit was built before 1978,</a:t>
            </a:r>
            <a:r>
              <a:rPr lang="en-US" b="1" dirty="0"/>
              <a:t> </a:t>
            </a:r>
            <a:r>
              <a:rPr lang="en-US" dirty="0"/>
              <a:t>and a child under 6 years of age or a pregnant woman is/will be in residence, demonstration that the unit assisted is lead safe and that the agency followed lead-safe rules. </a:t>
            </a:r>
          </a:p>
          <a:p>
            <a:pPr lvl="1"/>
            <a:r>
              <a:rPr lang="en-US" i="1" dirty="0"/>
              <a:t>24 CFR 576.403(a) Lead-based paint remediation and disclosure</a:t>
            </a:r>
          </a:p>
          <a:p>
            <a:pPr lvl="2"/>
            <a:r>
              <a:rPr lang="en-US" dirty="0"/>
              <a:t>The Lead-Based Paint Poisoning Prevention Act (42 U.S.C. 4821-4846), the Residential Lead-Based Paint Hazard Reduction Act of 1992 (42 U.S.C. 4851-4856), and implementing regulations in 24 CFR part 35, subparts A, B, H, J, K, M, and R apply to all shelters assisted under ESG program and all housing occupied by program participants.</a:t>
            </a:r>
            <a:endParaRPr lang="en-US" i="1" dirty="0"/>
          </a:p>
          <a:p>
            <a:endParaRPr lang="en-US" dirty="0"/>
          </a:p>
        </p:txBody>
      </p:sp>
    </p:spTree>
    <p:extLst>
      <p:ext uri="{BB962C8B-B14F-4D97-AF65-F5344CB8AC3E}">
        <p14:creationId xmlns:p14="http://schemas.microsoft.com/office/powerpoint/2010/main" val="323468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7D38-9B27-4464-89B9-EF75890076E8}"/>
              </a:ext>
            </a:extLst>
          </p:cNvPr>
          <p:cNvSpPr>
            <a:spLocks noGrp="1"/>
          </p:cNvSpPr>
          <p:nvPr>
            <p:ph type="title"/>
          </p:nvPr>
        </p:nvSpPr>
        <p:spPr>
          <a:xfrm>
            <a:off x="838200" y="365125"/>
            <a:ext cx="10515600" cy="762339"/>
          </a:xfrm>
        </p:spPr>
        <p:txBody>
          <a:bodyPr/>
          <a:lstStyle/>
          <a:p>
            <a:r>
              <a:rPr lang="en-US" dirty="0"/>
              <a:t>Checklist Items </a:t>
            </a:r>
            <a:r>
              <a:rPr lang="en-US" i="1" dirty="0"/>
              <a:t>(continued)</a:t>
            </a:r>
          </a:p>
        </p:txBody>
      </p:sp>
      <p:sp>
        <p:nvSpPr>
          <p:cNvPr id="3" name="Content Placeholder 2">
            <a:extLst>
              <a:ext uri="{FF2B5EF4-FFF2-40B4-BE49-F238E27FC236}">
                <a16:creationId xmlns:a16="http://schemas.microsoft.com/office/drawing/2014/main" id="{9F360B27-97A8-46B9-A1B0-66F61D68B815}"/>
              </a:ext>
            </a:extLst>
          </p:cNvPr>
          <p:cNvSpPr>
            <a:spLocks noGrp="1"/>
          </p:cNvSpPr>
          <p:nvPr>
            <p:ph idx="1"/>
          </p:nvPr>
        </p:nvSpPr>
        <p:spPr>
          <a:xfrm>
            <a:off x="838200" y="1305018"/>
            <a:ext cx="8743545" cy="4871946"/>
          </a:xfrm>
        </p:spPr>
        <p:txBody>
          <a:bodyPr>
            <a:normAutofit/>
          </a:bodyPr>
          <a:lstStyle/>
          <a:p>
            <a:r>
              <a:rPr lang="en-US" dirty="0"/>
              <a:t>Certification of the client’s program entry into HMIS (or comparable database).</a:t>
            </a:r>
          </a:p>
          <a:p>
            <a:pPr lvl="1"/>
            <a:r>
              <a:rPr lang="en-US" i="1" dirty="0"/>
              <a:t>24 CFR 576.500 Recordkeeping and reporting requirements</a:t>
            </a:r>
          </a:p>
          <a:p>
            <a:pPr lvl="2"/>
            <a:r>
              <a:rPr lang="en-US" dirty="0"/>
              <a:t>(n) HMIS. The recipient must keep records of the participation in HMIS or a comparable database by all projects of the recipient and its subrecipients.</a:t>
            </a:r>
          </a:p>
        </p:txBody>
      </p:sp>
    </p:spTree>
    <p:extLst>
      <p:ext uri="{BB962C8B-B14F-4D97-AF65-F5344CB8AC3E}">
        <p14:creationId xmlns:p14="http://schemas.microsoft.com/office/powerpoint/2010/main" val="38463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2AF3-B9E9-4A5B-AECA-5ADAC2B98213}"/>
              </a:ext>
            </a:extLst>
          </p:cNvPr>
          <p:cNvSpPr>
            <a:spLocks noGrp="1"/>
          </p:cNvSpPr>
          <p:nvPr>
            <p:ph type="title"/>
          </p:nvPr>
        </p:nvSpPr>
        <p:spPr/>
        <p:txBody>
          <a:bodyPr/>
          <a:lstStyle/>
          <a:p>
            <a:r>
              <a:rPr lang="en-US" dirty="0"/>
              <a:t>Monitoring Process</a:t>
            </a:r>
          </a:p>
        </p:txBody>
      </p:sp>
      <p:sp>
        <p:nvSpPr>
          <p:cNvPr id="3" name="Content Placeholder 2">
            <a:extLst>
              <a:ext uri="{FF2B5EF4-FFF2-40B4-BE49-F238E27FC236}">
                <a16:creationId xmlns:a16="http://schemas.microsoft.com/office/drawing/2014/main" id="{F8FE28A5-F826-4E56-8C6F-A0595C188597}"/>
              </a:ext>
            </a:extLst>
          </p:cNvPr>
          <p:cNvSpPr>
            <a:spLocks noGrp="1"/>
          </p:cNvSpPr>
          <p:nvPr>
            <p:ph idx="1"/>
          </p:nvPr>
        </p:nvSpPr>
        <p:spPr>
          <a:xfrm>
            <a:off x="677334" y="1930400"/>
            <a:ext cx="8596668" cy="3880773"/>
          </a:xfrm>
        </p:spPr>
        <p:txBody>
          <a:bodyPr/>
          <a:lstStyle/>
          <a:p>
            <a:pPr marL="514350" indent="-514350">
              <a:buFont typeface="+mj-lt"/>
              <a:buAutoNum type="arabicPeriod"/>
            </a:pPr>
            <a:r>
              <a:rPr lang="en-US" dirty="0"/>
              <a:t>DEHCR coordinates with agency to select monitoring date</a:t>
            </a:r>
          </a:p>
          <a:p>
            <a:pPr marL="514350" indent="-514350">
              <a:buFont typeface="+mj-lt"/>
              <a:buAutoNum type="arabicPeriod"/>
            </a:pPr>
            <a:r>
              <a:rPr lang="en-US" dirty="0"/>
              <a:t>DEHCR sends out monitoring appointment letter, along with monitoring materials</a:t>
            </a:r>
          </a:p>
          <a:p>
            <a:pPr marL="514350" indent="-514350">
              <a:buFont typeface="+mj-lt"/>
              <a:buAutoNum type="arabicPeriod"/>
            </a:pPr>
            <a:r>
              <a:rPr lang="en-US" dirty="0"/>
              <a:t>Agency submits questionnaires prior to monitoring date</a:t>
            </a:r>
          </a:p>
          <a:p>
            <a:pPr marL="514350" indent="-514350">
              <a:buFont typeface="+mj-lt"/>
              <a:buAutoNum type="arabicPeriod"/>
            </a:pPr>
            <a:r>
              <a:rPr lang="en-US" dirty="0"/>
              <a:t>Day of monitoring</a:t>
            </a:r>
          </a:p>
          <a:p>
            <a:pPr marL="514350" indent="-514350">
              <a:buFont typeface="+mj-lt"/>
              <a:buAutoNum type="arabicPeriod"/>
            </a:pPr>
            <a:r>
              <a:rPr lang="en-US" dirty="0"/>
              <a:t>DEHCR has 30 days to submit a results letter to agency</a:t>
            </a:r>
          </a:p>
          <a:p>
            <a:pPr marL="514350" indent="-514350">
              <a:buFont typeface="+mj-lt"/>
              <a:buAutoNum type="arabicPeriod"/>
            </a:pPr>
            <a:r>
              <a:rPr lang="en-US" dirty="0"/>
              <a:t>Agency has 30 days to respond to any concerns/findings</a:t>
            </a:r>
          </a:p>
          <a:p>
            <a:pPr marL="514350" indent="-514350">
              <a:buFont typeface="+mj-lt"/>
              <a:buAutoNum type="arabicPeriod"/>
            </a:pPr>
            <a:r>
              <a:rPr lang="en-US" dirty="0"/>
              <a:t>DEHCR sends Agency a monitoring close-out letter</a:t>
            </a:r>
          </a:p>
        </p:txBody>
      </p:sp>
    </p:spTree>
    <p:extLst>
      <p:ext uri="{BB962C8B-B14F-4D97-AF65-F5344CB8AC3E}">
        <p14:creationId xmlns:p14="http://schemas.microsoft.com/office/powerpoint/2010/main" val="630732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DF51-75EE-492B-A79B-843917C094EC}"/>
              </a:ext>
            </a:extLst>
          </p:cNvPr>
          <p:cNvSpPr>
            <a:spLocks noGrp="1"/>
          </p:cNvSpPr>
          <p:nvPr>
            <p:ph type="title"/>
          </p:nvPr>
        </p:nvSpPr>
        <p:spPr>
          <a:xfrm>
            <a:off x="838200" y="365125"/>
            <a:ext cx="10515600" cy="859993"/>
          </a:xfrm>
        </p:spPr>
        <p:txBody>
          <a:bodyPr/>
          <a:lstStyle/>
          <a:p>
            <a:r>
              <a:rPr lang="en-US" dirty="0"/>
              <a:t>How I track results</a:t>
            </a:r>
          </a:p>
        </p:txBody>
      </p:sp>
      <p:pic>
        <p:nvPicPr>
          <p:cNvPr id="11" name="Picture 10">
            <a:extLst>
              <a:ext uri="{FF2B5EF4-FFF2-40B4-BE49-F238E27FC236}">
                <a16:creationId xmlns:a16="http://schemas.microsoft.com/office/drawing/2014/main" id="{99D3F3CE-3868-44AC-91B3-EC2B50FB9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1972"/>
            <a:ext cx="6554114" cy="802925"/>
          </a:xfrm>
          <a:prstGeom prst="rect">
            <a:avLst/>
          </a:prstGeom>
          <a:ln>
            <a:solidFill>
              <a:schemeClr val="tx1"/>
            </a:solidFill>
          </a:ln>
        </p:spPr>
      </p:pic>
      <p:pic>
        <p:nvPicPr>
          <p:cNvPr id="13" name="Picture 12">
            <a:extLst>
              <a:ext uri="{FF2B5EF4-FFF2-40B4-BE49-F238E27FC236}">
                <a16:creationId xmlns:a16="http://schemas.microsoft.com/office/drawing/2014/main" id="{F3C06CDC-AD26-490D-8124-C9E3AEA90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221912"/>
            <a:ext cx="6554115" cy="933635"/>
          </a:xfrm>
          <a:prstGeom prst="rect">
            <a:avLst/>
          </a:prstGeom>
          <a:ln>
            <a:solidFill>
              <a:schemeClr val="tx1"/>
            </a:solidFill>
          </a:ln>
        </p:spPr>
      </p:pic>
      <p:pic>
        <p:nvPicPr>
          <p:cNvPr id="15" name="Picture 14">
            <a:extLst>
              <a:ext uri="{FF2B5EF4-FFF2-40B4-BE49-F238E27FC236}">
                <a16:creationId xmlns:a16="http://schemas.microsoft.com/office/drawing/2014/main" id="{0ED38037-9668-4B90-B5EC-F782683B5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44174"/>
            <a:ext cx="6554115" cy="2838846"/>
          </a:xfrm>
          <a:prstGeom prst="rect">
            <a:avLst/>
          </a:prstGeom>
          <a:ln>
            <a:solidFill>
              <a:schemeClr val="tx1"/>
            </a:solidFill>
          </a:ln>
        </p:spPr>
      </p:pic>
    </p:spTree>
    <p:extLst>
      <p:ext uri="{BB962C8B-B14F-4D97-AF65-F5344CB8AC3E}">
        <p14:creationId xmlns:p14="http://schemas.microsoft.com/office/powerpoint/2010/main" val="2521723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C1AA-FB92-4BBD-A62E-CB1CA1CEB65F}"/>
              </a:ext>
            </a:extLst>
          </p:cNvPr>
          <p:cNvSpPr>
            <a:spLocks noGrp="1"/>
          </p:cNvSpPr>
          <p:nvPr>
            <p:ph type="title"/>
          </p:nvPr>
        </p:nvSpPr>
        <p:spPr/>
        <p:txBody>
          <a:bodyPr/>
          <a:lstStyle/>
          <a:p>
            <a:r>
              <a:rPr lang="en-US" dirty="0"/>
              <a:t>Concerns vs Findings</a:t>
            </a:r>
          </a:p>
        </p:txBody>
      </p:sp>
      <p:sp>
        <p:nvSpPr>
          <p:cNvPr id="3" name="Content Placeholder 2">
            <a:extLst>
              <a:ext uri="{FF2B5EF4-FFF2-40B4-BE49-F238E27FC236}">
                <a16:creationId xmlns:a16="http://schemas.microsoft.com/office/drawing/2014/main" id="{9CED86E0-DA16-4266-BCF5-56AE0EC97518}"/>
              </a:ext>
            </a:extLst>
          </p:cNvPr>
          <p:cNvSpPr>
            <a:spLocks noGrp="1"/>
          </p:cNvSpPr>
          <p:nvPr>
            <p:ph idx="1"/>
          </p:nvPr>
        </p:nvSpPr>
        <p:spPr>
          <a:xfrm>
            <a:off x="677334" y="1930400"/>
            <a:ext cx="8596668" cy="3880773"/>
          </a:xfrm>
        </p:spPr>
        <p:txBody>
          <a:bodyPr/>
          <a:lstStyle/>
          <a:p>
            <a:r>
              <a:rPr lang="en-US" dirty="0"/>
              <a:t>A finding represents an issue of non-compliance with EHH policy or regulatory requirements</a:t>
            </a:r>
          </a:p>
          <a:p>
            <a:r>
              <a:rPr lang="en-US" dirty="0"/>
              <a:t>A concern represents an issue with documentation or procedure that does not necessarily represent non-compliance but must be addressed to ensure compliance</a:t>
            </a:r>
          </a:p>
          <a:p>
            <a:pPr lvl="1"/>
            <a:r>
              <a:rPr lang="en-US" dirty="0"/>
              <a:t>Repeated concerns may lead to a finding</a:t>
            </a:r>
          </a:p>
        </p:txBody>
      </p:sp>
    </p:spTree>
    <p:extLst>
      <p:ext uri="{BB962C8B-B14F-4D97-AF65-F5344CB8AC3E}">
        <p14:creationId xmlns:p14="http://schemas.microsoft.com/office/powerpoint/2010/main" val="1863226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C6C0-FA93-46C7-876A-686F00D9419A}"/>
              </a:ext>
            </a:extLst>
          </p:cNvPr>
          <p:cNvSpPr>
            <a:spLocks noGrp="1"/>
          </p:cNvSpPr>
          <p:nvPr>
            <p:ph type="title"/>
          </p:nvPr>
        </p:nvSpPr>
        <p:spPr/>
        <p:txBody>
          <a:bodyPr/>
          <a:lstStyle/>
          <a:p>
            <a:r>
              <a:rPr lang="en-US" dirty="0"/>
              <a:t>Concern vs Finding Example</a:t>
            </a:r>
          </a:p>
        </p:txBody>
      </p:sp>
      <p:sp>
        <p:nvSpPr>
          <p:cNvPr id="3" name="Content Placeholder 2">
            <a:extLst>
              <a:ext uri="{FF2B5EF4-FFF2-40B4-BE49-F238E27FC236}">
                <a16:creationId xmlns:a16="http://schemas.microsoft.com/office/drawing/2014/main" id="{9ABD75E8-EF2D-48B3-BBF0-26C9F60AEC99}"/>
              </a:ext>
            </a:extLst>
          </p:cNvPr>
          <p:cNvSpPr>
            <a:spLocks noGrp="1"/>
          </p:cNvSpPr>
          <p:nvPr>
            <p:ph idx="1"/>
          </p:nvPr>
        </p:nvSpPr>
        <p:spPr>
          <a:xfrm>
            <a:off x="677334" y="1930400"/>
            <a:ext cx="8596668" cy="3880773"/>
          </a:xfrm>
        </p:spPr>
        <p:txBody>
          <a:bodyPr/>
          <a:lstStyle/>
          <a:p>
            <a:r>
              <a:rPr lang="en-US" dirty="0"/>
              <a:t>Drug-free Workplace Policy – DEHCR must be notified within 10 days after an agency receives notice that a covered employee has been convicted of a criminal drug violation in the workplace</a:t>
            </a:r>
          </a:p>
          <a:p>
            <a:r>
              <a:rPr lang="en-US" dirty="0"/>
              <a:t>Policy is incomplete, but no employees were convicted so no violation occurred = Concern</a:t>
            </a:r>
          </a:p>
          <a:p>
            <a:r>
              <a:rPr lang="en-US" dirty="0"/>
              <a:t>Policy is incomplete, an employee was convicted, and DEHCR was not notified = Finding</a:t>
            </a:r>
          </a:p>
          <a:p>
            <a:endParaRPr lang="en-US" dirty="0"/>
          </a:p>
        </p:txBody>
      </p:sp>
    </p:spTree>
    <p:extLst>
      <p:ext uri="{BB962C8B-B14F-4D97-AF65-F5344CB8AC3E}">
        <p14:creationId xmlns:p14="http://schemas.microsoft.com/office/powerpoint/2010/main" val="251563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A232-21E7-469C-8A22-3BF711828791}"/>
              </a:ext>
            </a:extLst>
          </p:cNvPr>
          <p:cNvSpPr>
            <a:spLocks noGrp="1"/>
          </p:cNvSpPr>
          <p:nvPr>
            <p:ph type="title"/>
          </p:nvPr>
        </p:nvSpPr>
        <p:spPr/>
        <p:txBody>
          <a:bodyPr/>
          <a:lstStyle/>
          <a:p>
            <a:r>
              <a:rPr lang="en-US" dirty="0"/>
              <a:t>Examples of Corrective Actions – Concern </a:t>
            </a:r>
          </a:p>
        </p:txBody>
      </p:sp>
      <p:sp>
        <p:nvSpPr>
          <p:cNvPr id="3" name="Content Placeholder 2">
            <a:extLst>
              <a:ext uri="{FF2B5EF4-FFF2-40B4-BE49-F238E27FC236}">
                <a16:creationId xmlns:a16="http://schemas.microsoft.com/office/drawing/2014/main" id="{717B7472-EAC3-40EC-ACC2-DB1667A5261F}"/>
              </a:ext>
            </a:extLst>
          </p:cNvPr>
          <p:cNvSpPr>
            <a:spLocks noGrp="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4" name="Table 3">
            <a:extLst>
              <a:ext uri="{FF2B5EF4-FFF2-40B4-BE49-F238E27FC236}">
                <a16:creationId xmlns:a16="http://schemas.microsoft.com/office/drawing/2014/main" id="{40733226-0820-4D8F-8C29-5287B40CE6ED}"/>
              </a:ext>
            </a:extLst>
          </p:cNvPr>
          <p:cNvGraphicFramePr>
            <a:graphicFrameLocks noGrp="1"/>
          </p:cNvGraphicFramePr>
          <p:nvPr>
            <p:extLst>
              <p:ext uri="{D42A27DB-BD31-4B8C-83A1-F6EECF244321}">
                <p14:modId xmlns:p14="http://schemas.microsoft.com/office/powerpoint/2010/main" val="25734248"/>
              </p:ext>
            </p:extLst>
          </p:nvPr>
        </p:nvGraphicFramePr>
        <p:xfrm>
          <a:off x="677334" y="2160589"/>
          <a:ext cx="9040598" cy="3653507"/>
        </p:xfrm>
        <a:graphic>
          <a:graphicData uri="http://schemas.openxmlformats.org/drawingml/2006/table">
            <a:tbl>
              <a:tblPr firstRow="1" firstCol="1" bandRow="1">
                <a:tableStyleId>{5940675A-B579-460E-94D1-54222C63F5DA}</a:tableStyleId>
              </a:tblPr>
              <a:tblGrid>
                <a:gridCol w="1707669">
                  <a:extLst>
                    <a:ext uri="{9D8B030D-6E8A-4147-A177-3AD203B41FA5}">
                      <a16:colId xmlns:a16="http://schemas.microsoft.com/office/drawing/2014/main" val="239641469"/>
                    </a:ext>
                  </a:extLst>
                </a:gridCol>
                <a:gridCol w="7332929">
                  <a:extLst>
                    <a:ext uri="{9D8B030D-6E8A-4147-A177-3AD203B41FA5}">
                      <a16:colId xmlns:a16="http://schemas.microsoft.com/office/drawing/2014/main" val="1032326418"/>
                    </a:ext>
                  </a:extLst>
                </a:gridCol>
              </a:tblGrid>
              <a:tr h="423380">
                <a:tc>
                  <a:txBody>
                    <a:bodyPr/>
                    <a:lstStyle/>
                    <a:p>
                      <a:pPr marL="457200" marR="0" indent="-457200">
                        <a:spcBef>
                          <a:spcPts val="0"/>
                        </a:spcBef>
                        <a:spcAft>
                          <a:spcPts val="0"/>
                        </a:spcAft>
                      </a:pPr>
                      <a:r>
                        <a:rPr lang="en-US" sz="1600">
                          <a:effectLst/>
                        </a:rPr>
                        <a:t>CONDITION</a:t>
                      </a:r>
                      <a:endParaRPr lang="en-US" sz="1600">
                        <a:effectLst/>
                        <a:latin typeface="Times New Roman" panose="02020603050405020304" pitchFamily="18" charset="0"/>
                        <a:ea typeface="Times New Roman" panose="02020603050405020304" pitchFamily="18" charset="0"/>
                      </a:endParaRPr>
                    </a:p>
                  </a:txBody>
                  <a:tcPr marL="113533" marR="113533" marT="0" marB="0"/>
                </a:tc>
                <a:tc>
                  <a:txBody>
                    <a:bodyPr/>
                    <a:lstStyle/>
                    <a:p>
                      <a:pPr marL="0" marR="0">
                        <a:spcBef>
                          <a:spcPts val="0"/>
                        </a:spcBef>
                        <a:spcAft>
                          <a:spcPts val="0"/>
                        </a:spcAft>
                      </a:pPr>
                      <a:r>
                        <a:rPr lang="en-US" sz="1600" dirty="0">
                          <a:effectLst/>
                        </a:rPr>
                        <a:t>Insufficient Drug-Free Workplace policy.</a:t>
                      </a:r>
                      <a:endParaRPr lang="en-US" sz="1600" dirty="0">
                        <a:effectLst/>
                        <a:latin typeface="Times New Roman" panose="02020603050405020304" pitchFamily="18" charset="0"/>
                        <a:ea typeface="Times New Roman" panose="02020603050405020304" pitchFamily="18" charset="0"/>
                      </a:endParaRPr>
                    </a:p>
                  </a:txBody>
                  <a:tcPr marL="113533" marR="113533" marT="0" marB="0"/>
                </a:tc>
                <a:extLst>
                  <a:ext uri="{0D108BD9-81ED-4DB2-BD59-A6C34878D82A}">
                    <a16:rowId xmlns:a16="http://schemas.microsoft.com/office/drawing/2014/main" val="3528599770"/>
                  </a:ext>
                </a:extLst>
              </a:tr>
              <a:tr h="408132">
                <a:tc>
                  <a:txBody>
                    <a:bodyPr/>
                    <a:lstStyle/>
                    <a:p>
                      <a:pPr marL="457200" marR="0" indent="-457200">
                        <a:spcBef>
                          <a:spcPts val="0"/>
                        </a:spcBef>
                        <a:spcAft>
                          <a:spcPts val="0"/>
                        </a:spcAft>
                      </a:pPr>
                      <a:r>
                        <a:rPr lang="en-US" sz="1600">
                          <a:effectLst/>
                        </a:rPr>
                        <a:t>CRITERIA</a:t>
                      </a:r>
                      <a:endParaRPr lang="en-US" sz="1600">
                        <a:effectLst/>
                        <a:latin typeface="Times New Roman" panose="02020603050405020304" pitchFamily="18" charset="0"/>
                        <a:ea typeface="Times New Roman" panose="02020603050405020304" pitchFamily="18" charset="0"/>
                      </a:endParaRPr>
                    </a:p>
                  </a:txBody>
                  <a:tcPr marL="113533" marR="113533" marT="0" marB="0"/>
                </a:tc>
                <a:tc>
                  <a:txBody>
                    <a:bodyPr/>
                    <a:lstStyle/>
                    <a:p>
                      <a:pPr marL="0" marR="0">
                        <a:spcBef>
                          <a:spcPts val="0"/>
                        </a:spcBef>
                        <a:spcAft>
                          <a:spcPts val="0"/>
                        </a:spcAft>
                      </a:pPr>
                      <a:r>
                        <a:rPr lang="en-US" sz="1600" dirty="0">
                          <a:effectLst/>
                        </a:rPr>
                        <a:t>24 CFR 5.105(d) &amp; Executed Grant Agreement Attachment F #26</a:t>
                      </a:r>
                      <a:endParaRPr lang="en-US" sz="1600" dirty="0">
                        <a:effectLst/>
                        <a:latin typeface="Times New Roman" panose="02020603050405020304" pitchFamily="18" charset="0"/>
                        <a:ea typeface="Times New Roman" panose="02020603050405020304" pitchFamily="18" charset="0"/>
                      </a:endParaRPr>
                    </a:p>
                  </a:txBody>
                  <a:tcPr marL="113533" marR="113533" marT="0" marB="0"/>
                </a:tc>
                <a:extLst>
                  <a:ext uri="{0D108BD9-81ED-4DB2-BD59-A6C34878D82A}">
                    <a16:rowId xmlns:a16="http://schemas.microsoft.com/office/drawing/2014/main" val="657146019"/>
                  </a:ext>
                </a:extLst>
              </a:tr>
              <a:tr h="871275">
                <a:tc>
                  <a:txBody>
                    <a:bodyPr/>
                    <a:lstStyle/>
                    <a:p>
                      <a:pPr marL="0" marR="0" indent="11430">
                        <a:spcBef>
                          <a:spcPts val="0"/>
                        </a:spcBef>
                        <a:spcAft>
                          <a:spcPts val="0"/>
                        </a:spcAft>
                      </a:pPr>
                      <a:r>
                        <a:rPr lang="en-US" sz="1600">
                          <a:effectLst/>
                        </a:rPr>
                        <a:t>CAUSE</a:t>
                      </a:r>
                      <a:endParaRPr lang="en-US" sz="1600">
                        <a:effectLst/>
                        <a:latin typeface="Times New Roman" panose="02020603050405020304" pitchFamily="18" charset="0"/>
                        <a:ea typeface="Times New Roman" panose="02020603050405020304" pitchFamily="18" charset="0"/>
                      </a:endParaRPr>
                    </a:p>
                  </a:txBody>
                  <a:tcPr marL="113533" marR="113533" marT="0" marB="0"/>
                </a:tc>
                <a:tc>
                  <a:txBody>
                    <a:bodyPr/>
                    <a:lstStyle/>
                    <a:p>
                      <a:pPr marL="0" marR="0">
                        <a:spcBef>
                          <a:spcPts val="0"/>
                        </a:spcBef>
                        <a:spcAft>
                          <a:spcPts val="0"/>
                        </a:spcAft>
                      </a:pPr>
                      <a:r>
                        <a:rPr lang="en-US" sz="1600" dirty="0">
                          <a:effectLst/>
                        </a:rPr>
                        <a:t>The current Drug-Free Workplace policy does not have a provision that states DEHCR will be notified within 10 days if an employee is convicted of a criminal drug violation in the workplace.</a:t>
                      </a:r>
                    </a:p>
                  </a:txBody>
                  <a:tcPr marL="113533" marR="113533" marT="0" marB="0"/>
                </a:tc>
                <a:extLst>
                  <a:ext uri="{0D108BD9-81ED-4DB2-BD59-A6C34878D82A}">
                    <a16:rowId xmlns:a16="http://schemas.microsoft.com/office/drawing/2014/main" val="2190188933"/>
                  </a:ext>
                </a:extLst>
              </a:tr>
              <a:tr h="311877">
                <a:tc>
                  <a:txBody>
                    <a:bodyPr/>
                    <a:lstStyle/>
                    <a:p>
                      <a:pPr marL="0" marR="0" indent="11430">
                        <a:spcBef>
                          <a:spcPts val="0"/>
                        </a:spcBef>
                        <a:spcAft>
                          <a:spcPts val="0"/>
                        </a:spcAft>
                      </a:pPr>
                      <a:r>
                        <a:rPr lang="en-US" sz="1600">
                          <a:effectLst/>
                        </a:rPr>
                        <a:t>EFFECT</a:t>
                      </a:r>
                      <a:endParaRPr lang="en-US" sz="1600">
                        <a:effectLst/>
                        <a:latin typeface="Times New Roman" panose="02020603050405020304" pitchFamily="18" charset="0"/>
                        <a:ea typeface="Times New Roman" panose="02020603050405020304" pitchFamily="18" charset="0"/>
                      </a:endParaRPr>
                    </a:p>
                  </a:txBody>
                  <a:tcPr marL="113533" marR="113533" marT="0" marB="0"/>
                </a:tc>
                <a:tc>
                  <a:txBody>
                    <a:bodyPr/>
                    <a:lstStyle/>
                    <a:p>
                      <a:pPr marL="0" marR="0">
                        <a:spcBef>
                          <a:spcPts val="0"/>
                        </a:spcBef>
                        <a:spcAft>
                          <a:spcPts val="0"/>
                        </a:spcAft>
                      </a:pPr>
                      <a:r>
                        <a:rPr lang="en-US" sz="1600" dirty="0">
                          <a:effectLst/>
                        </a:rPr>
                        <a:t>The current Drug-Free Workplace policy is not fully compliant with DEHCR requirements.</a:t>
                      </a:r>
                    </a:p>
                  </a:txBody>
                  <a:tcPr marL="113533" marR="113533" marT="0" marB="0"/>
                </a:tc>
                <a:extLst>
                  <a:ext uri="{0D108BD9-81ED-4DB2-BD59-A6C34878D82A}">
                    <a16:rowId xmlns:a16="http://schemas.microsoft.com/office/drawing/2014/main" val="169754193"/>
                  </a:ext>
                </a:extLst>
              </a:tr>
              <a:tr h="1337165">
                <a:tc>
                  <a:txBody>
                    <a:bodyPr/>
                    <a:lstStyle/>
                    <a:p>
                      <a:pPr marL="0" marR="0">
                        <a:spcBef>
                          <a:spcPts val="0"/>
                        </a:spcBef>
                        <a:spcAft>
                          <a:spcPts val="0"/>
                        </a:spcAft>
                      </a:pPr>
                      <a:r>
                        <a:rPr lang="en-US" sz="1600">
                          <a:effectLst/>
                        </a:rPr>
                        <a:t>CORRECTIVE ACTION</a:t>
                      </a:r>
                      <a:endParaRPr lang="en-US" sz="1600">
                        <a:effectLst/>
                        <a:latin typeface="Times New Roman" panose="02020603050405020304" pitchFamily="18" charset="0"/>
                        <a:ea typeface="Times New Roman" panose="02020603050405020304" pitchFamily="18" charset="0"/>
                      </a:endParaRPr>
                    </a:p>
                  </a:txBody>
                  <a:tcPr marL="113533" marR="113533" marT="0" marB="0"/>
                </a:tc>
                <a:tc>
                  <a:txBody>
                    <a:bodyPr/>
                    <a:lstStyle/>
                    <a:p>
                      <a:pPr marL="0" marR="0">
                        <a:spcBef>
                          <a:spcPts val="0"/>
                        </a:spcBef>
                        <a:spcAft>
                          <a:spcPts val="0"/>
                        </a:spcAft>
                      </a:pPr>
                      <a:r>
                        <a:rPr lang="en-US" sz="1600" dirty="0">
                          <a:effectLst/>
                        </a:rPr>
                        <a:t>To resolve this concern, Agency must submit to DEHCR a revised Drug-Free Workplace policy.</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The Agency document submission to resolve this concern should be emailed to Sarah Isaak at </a:t>
                      </a:r>
                      <a:r>
                        <a:rPr lang="en-US" sz="1600" u="sng" dirty="0">
                          <a:effectLst/>
                          <a:hlinkClick r:id="rId3"/>
                        </a:rPr>
                        <a:t>Sarah.Isaak@wisconsin.gov</a:t>
                      </a:r>
                      <a:r>
                        <a:rPr lang="en-US" sz="1600" dirty="0">
                          <a:effectLst/>
                        </a:rPr>
                        <a:t> at within 30 days of the date of this letter.</a:t>
                      </a:r>
                      <a:endParaRPr lang="en-US" sz="1600" dirty="0">
                        <a:effectLst/>
                        <a:latin typeface="Times New Roman" panose="02020603050405020304" pitchFamily="18" charset="0"/>
                        <a:ea typeface="Times New Roman" panose="02020603050405020304" pitchFamily="18" charset="0"/>
                      </a:endParaRPr>
                    </a:p>
                  </a:txBody>
                  <a:tcPr marL="113533" marR="113533" marT="0" marB="0"/>
                </a:tc>
                <a:extLst>
                  <a:ext uri="{0D108BD9-81ED-4DB2-BD59-A6C34878D82A}">
                    <a16:rowId xmlns:a16="http://schemas.microsoft.com/office/drawing/2014/main" val="1926695183"/>
                  </a:ext>
                </a:extLst>
              </a:tr>
            </a:tbl>
          </a:graphicData>
        </a:graphic>
      </p:graphicFrame>
    </p:spTree>
    <p:extLst>
      <p:ext uri="{BB962C8B-B14F-4D97-AF65-F5344CB8AC3E}">
        <p14:creationId xmlns:p14="http://schemas.microsoft.com/office/powerpoint/2010/main" val="1118330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A232-21E7-469C-8A22-3BF711828791}"/>
              </a:ext>
            </a:extLst>
          </p:cNvPr>
          <p:cNvSpPr>
            <a:spLocks noGrp="1"/>
          </p:cNvSpPr>
          <p:nvPr>
            <p:ph type="title"/>
          </p:nvPr>
        </p:nvSpPr>
        <p:spPr/>
        <p:txBody>
          <a:bodyPr/>
          <a:lstStyle/>
          <a:p>
            <a:r>
              <a:rPr lang="en-US" dirty="0"/>
              <a:t>Examples of Corrective Actions – Concern </a:t>
            </a:r>
          </a:p>
        </p:txBody>
      </p:sp>
      <p:sp>
        <p:nvSpPr>
          <p:cNvPr id="3" name="Content Placeholder 2">
            <a:extLst>
              <a:ext uri="{FF2B5EF4-FFF2-40B4-BE49-F238E27FC236}">
                <a16:creationId xmlns:a16="http://schemas.microsoft.com/office/drawing/2014/main" id="{717B7472-EAC3-40EC-ACC2-DB1667A5261F}"/>
              </a:ext>
            </a:extLst>
          </p:cNvPr>
          <p:cNvSpPr>
            <a:spLocks noGrp="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4" name="Table 3">
            <a:extLst>
              <a:ext uri="{FF2B5EF4-FFF2-40B4-BE49-F238E27FC236}">
                <a16:creationId xmlns:a16="http://schemas.microsoft.com/office/drawing/2014/main" id="{4D3FC389-1DBC-4311-84E1-326683CF2240}"/>
              </a:ext>
            </a:extLst>
          </p:cNvPr>
          <p:cNvGraphicFramePr>
            <a:graphicFrameLocks noGrp="1"/>
          </p:cNvGraphicFramePr>
          <p:nvPr>
            <p:extLst>
              <p:ext uri="{D42A27DB-BD31-4B8C-83A1-F6EECF244321}">
                <p14:modId xmlns:p14="http://schemas.microsoft.com/office/powerpoint/2010/main" val="42559125"/>
              </p:ext>
            </p:extLst>
          </p:nvPr>
        </p:nvGraphicFramePr>
        <p:xfrm>
          <a:off x="677333" y="1888947"/>
          <a:ext cx="8311024" cy="4655821"/>
        </p:xfrm>
        <a:graphic>
          <a:graphicData uri="http://schemas.openxmlformats.org/drawingml/2006/table">
            <a:tbl>
              <a:tblPr firstRow="1" firstCol="1" bandRow="1">
                <a:tableStyleId>{5940675A-B579-460E-94D1-54222C63F5DA}</a:tableStyleId>
              </a:tblPr>
              <a:tblGrid>
                <a:gridCol w="1569861">
                  <a:extLst>
                    <a:ext uri="{9D8B030D-6E8A-4147-A177-3AD203B41FA5}">
                      <a16:colId xmlns:a16="http://schemas.microsoft.com/office/drawing/2014/main" val="1901729925"/>
                    </a:ext>
                  </a:extLst>
                </a:gridCol>
                <a:gridCol w="6741163">
                  <a:extLst>
                    <a:ext uri="{9D8B030D-6E8A-4147-A177-3AD203B41FA5}">
                      <a16:colId xmlns:a16="http://schemas.microsoft.com/office/drawing/2014/main" val="3346251775"/>
                    </a:ext>
                  </a:extLst>
                </a:gridCol>
              </a:tblGrid>
              <a:tr h="1834639">
                <a:tc>
                  <a:txBody>
                    <a:bodyPr/>
                    <a:lstStyle/>
                    <a:p>
                      <a:pPr marL="457200" marR="0" indent="-457200">
                        <a:spcBef>
                          <a:spcPts val="0"/>
                        </a:spcBef>
                        <a:spcAft>
                          <a:spcPts val="0"/>
                        </a:spcAft>
                      </a:pPr>
                      <a:r>
                        <a:rPr lang="en-US" sz="1400" dirty="0">
                          <a:effectLst/>
                        </a:rPr>
                        <a:t>CONDITION</a:t>
                      </a:r>
                      <a:endParaRPr lang="en-US" sz="1400" dirty="0">
                        <a:effectLst/>
                        <a:latin typeface="Times New Roman" panose="02020603050405020304" pitchFamily="18" charset="0"/>
                        <a:ea typeface="Times New Roman" panose="02020603050405020304" pitchFamily="18" charset="0"/>
                      </a:endParaRPr>
                    </a:p>
                  </a:txBody>
                  <a:tcPr marL="86784" marR="86784" marT="0" marB="0"/>
                </a:tc>
                <a:tc>
                  <a:txBody>
                    <a:bodyPr/>
                    <a:lstStyle/>
                    <a:p>
                      <a:pPr marL="0" marR="0">
                        <a:spcBef>
                          <a:spcPts val="0"/>
                        </a:spcBef>
                        <a:spcAft>
                          <a:spcPts val="0"/>
                        </a:spcAft>
                      </a:pPr>
                      <a:r>
                        <a:rPr lang="en-US" sz="1400" dirty="0">
                          <a:effectLst/>
                        </a:rPr>
                        <a:t>Client files were insufficient/missing documentation.</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Subrecipient 1 – RRH program</a:t>
                      </a:r>
                    </a:p>
                    <a:p>
                      <a:pPr marL="342900" marR="0" lvl="0" indent="-342900">
                        <a:spcBef>
                          <a:spcPts val="0"/>
                        </a:spcBef>
                        <a:spcAft>
                          <a:spcPts val="0"/>
                        </a:spcAft>
                        <a:buFont typeface="Arial" panose="020B0604020202020204" pitchFamily="34" charset="0"/>
                        <a:buChar char="-"/>
                      </a:pPr>
                      <a:r>
                        <a:rPr lang="en-US" sz="1400" dirty="0">
                          <a:effectLst/>
                        </a:rPr>
                        <a:t>Missing documentation of payments made to landlords</a:t>
                      </a:r>
                    </a:p>
                    <a:p>
                      <a:pPr marL="342900" marR="0" lvl="0" indent="-342900">
                        <a:spcBef>
                          <a:spcPts val="0"/>
                        </a:spcBef>
                        <a:spcAft>
                          <a:spcPts val="0"/>
                        </a:spcAft>
                        <a:buFont typeface="Arial" panose="020B0604020202020204" pitchFamily="34" charset="0"/>
                        <a:buChar char="-"/>
                      </a:pPr>
                      <a:r>
                        <a:rPr lang="en-US" sz="1400" dirty="0">
                          <a:effectLst/>
                        </a:rPr>
                        <a:t>Missing rent reasonableness certification</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Subrecipient 2 – Prevention program</a:t>
                      </a:r>
                    </a:p>
                    <a:p>
                      <a:pPr marL="342900" marR="0" lvl="0" indent="-342900">
                        <a:spcBef>
                          <a:spcPts val="0"/>
                        </a:spcBef>
                        <a:spcAft>
                          <a:spcPts val="0"/>
                        </a:spcAft>
                        <a:buFont typeface="Arial" panose="020B0604020202020204" pitchFamily="34" charset="0"/>
                        <a:buChar char="-"/>
                      </a:pPr>
                      <a:r>
                        <a:rPr lang="en-US" sz="1400" dirty="0">
                          <a:effectLst/>
                        </a:rPr>
                        <a:t>Missing termination procedure</a:t>
                      </a:r>
                    </a:p>
                    <a:p>
                      <a:pPr marL="342900" marR="0" lvl="0" indent="-342900">
                        <a:spcBef>
                          <a:spcPts val="0"/>
                        </a:spcBef>
                        <a:spcAft>
                          <a:spcPts val="0"/>
                        </a:spcAft>
                        <a:buFont typeface="Arial" panose="020B0604020202020204" pitchFamily="34" charset="0"/>
                        <a:buChar char="-"/>
                      </a:pPr>
                      <a:r>
                        <a:rPr lang="en-US" sz="1400" dirty="0">
                          <a:effectLst/>
                        </a:rPr>
                        <a:t>Missing housing stability plan</a:t>
                      </a:r>
                    </a:p>
                  </a:txBody>
                  <a:tcPr marL="86784" marR="86784" marT="0" marB="0"/>
                </a:tc>
                <a:extLst>
                  <a:ext uri="{0D108BD9-81ED-4DB2-BD59-A6C34878D82A}">
                    <a16:rowId xmlns:a16="http://schemas.microsoft.com/office/drawing/2014/main" val="2142310583"/>
                  </a:ext>
                </a:extLst>
              </a:tr>
              <a:tr h="259652">
                <a:tc>
                  <a:txBody>
                    <a:bodyPr/>
                    <a:lstStyle/>
                    <a:p>
                      <a:pPr marL="457200" marR="0" indent="-457200">
                        <a:spcBef>
                          <a:spcPts val="0"/>
                        </a:spcBef>
                        <a:spcAft>
                          <a:spcPts val="0"/>
                        </a:spcAft>
                      </a:pPr>
                      <a:r>
                        <a:rPr lang="en-US" sz="1400">
                          <a:effectLst/>
                        </a:rPr>
                        <a:t>CRITERIA</a:t>
                      </a:r>
                      <a:endParaRPr lang="en-US" sz="1400">
                        <a:effectLst/>
                        <a:latin typeface="Times New Roman" panose="02020603050405020304" pitchFamily="18" charset="0"/>
                        <a:ea typeface="Times New Roman" panose="02020603050405020304" pitchFamily="18" charset="0"/>
                      </a:endParaRPr>
                    </a:p>
                  </a:txBody>
                  <a:tcPr marL="86784" marR="86784" marT="0" marB="0"/>
                </a:tc>
                <a:tc>
                  <a:txBody>
                    <a:bodyPr/>
                    <a:lstStyle/>
                    <a:p>
                      <a:pPr marL="0" marR="0">
                        <a:spcBef>
                          <a:spcPts val="0"/>
                        </a:spcBef>
                        <a:spcAft>
                          <a:spcPts val="0"/>
                        </a:spcAft>
                      </a:pPr>
                      <a:r>
                        <a:rPr lang="en-US" sz="1400" dirty="0">
                          <a:effectLst/>
                        </a:rPr>
                        <a:t>24 CFR 576.500(h), 24 CFR 982.507, 24 CFR 576.500(b) </a:t>
                      </a:r>
                      <a:endParaRPr lang="en-US" sz="1400" dirty="0">
                        <a:effectLst/>
                        <a:latin typeface="Times New Roman" panose="02020603050405020304" pitchFamily="18" charset="0"/>
                        <a:ea typeface="Times New Roman" panose="02020603050405020304" pitchFamily="18" charset="0"/>
                      </a:endParaRPr>
                    </a:p>
                  </a:txBody>
                  <a:tcPr marL="86784" marR="86784" marT="0" marB="0"/>
                </a:tc>
                <a:extLst>
                  <a:ext uri="{0D108BD9-81ED-4DB2-BD59-A6C34878D82A}">
                    <a16:rowId xmlns:a16="http://schemas.microsoft.com/office/drawing/2014/main" val="1873077362"/>
                  </a:ext>
                </a:extLst>
              </a:tr>
              <a:tr h="264895">
                <a:tc>
                  <a:txBody>
                    <a:bodyPr/>
                    <a:lstStyle/>
                    <a:p>
                      <a:pPr marL="0" marR="0" indent="11430">
                        <a:spcBef>
                          <a:spcPts val="0"/>
                        </a:spcBef>
                        <a:spcAft>
                          <a:spcPts val="0"/>
                        </a:spcAft>
                      </a:pPr>
                      <a:r>
                        <a:rPr lang="en-US" sz="1400">
                          <a:effectLst/>
                        </a:rPr>
                        <a:t>CAUSE</a:t>
                      </a:r>
                      <a:endParaRPr lang="en-US" sz="1400">
                        <a:effectLst/>
                        <a:latin typeface="Times New Roman" panose="02020603050405020304" pitchFamily="18" charset="0"/>
                        <a:ea typeface="Times New Roman" panose="02020603050405020304" pitchFamily="18" charset="0"/>
                      </a:endParaRPr>
                    </a:p>
                  </a:txBody>
                  <a:tcPr marL="86784" marR="86784" marT="0" marB="0"/>
                </a:tc>
                <a:tc>
                  <a:txBody>
                    <a:bodyPr/>
                    <a:lstStyle/>
                    <a:p>
                      <a:pPr marL="0" marR="0">
                        <a:spcBef>
                          <a:spcPts val="0"/>
                        </a:spcBef>
                        <a:spcAft>
                          <a:spcPts val="0"/>
                        </a:spcAft>
                      </a:pPr>
                      <a:r>
                        <a:rPr lang="en-US" sz="1400" dirty="0">
                          <a:effectLst/>
                        </a:rPr>
                        <a:t>Client files were insufficient/missing required documentation.</a:t>
                      </a:r>
                      <a:endParaRPr lang="en-US" sz="1400" dirty="0">
                        <a:effectLst/>
                        <a:latin typeface="Times New Roman" panose="02020603050405020304" pitchFamily="18" charset="0"/>
                        <a:ea typeface="Times New Roman" panose="02020603050405020304" pitchFamily="18" charset="0"/>
                      </a:endParaRPr>
                    </a:p>
                  </a:txBody>
                  <a:tcPr marL="86784" marR="86784" marT="0" marB="0"/>
                </a:tc>
                <a:extLst>
                  <a:ext uri="{0D108BD9-81ED-4DB2-BD59-A6C34878D82A}">
                    <a16:rowId xmlns:a16="http://schemas.microsoft.com/office/drawing/2014/main" val="629111109"/>
                  </a:ext>
                </a:extLst>
              </a:tr>
              <a:tr h="256350">
                <a:tc>
                  <a:txBody>
                    <a:bodyPr/>
                    <a:lstStyle/>
                    <a:p>
                      <a:pPr marL="0" marR="0" indent="11430">
                        <a:spcBef>
                          <a:spcPts val="0"/>
                        </a:spcBef>
                        <a:spcAft>
                          <a:spcPts val="0"/>
                        </a:spcAft>
                      </a:pPr>
                      <a:r>
                        <a:rPr lang="en-US" sz="1400">
                          <a:effectLst/>
                        </a:rPr>
                        <a:t>EFFECT</a:t>
                      </a:r>
                      <a:endParaRPr lang="en-US" sz="1400">
                        <a:effectLst/>
                        <a:latin typeface="Times New Roman" panose="02020603050405020304" pitchFamily="18" charset="0"/>
                        <a:ea typeface="Times New Roman" panose="02020603050405020304" pitchFamily="18" charset="0"/>
                      </a:endParaRPr>
                    </a:p>
                  </a:txBody>
                  <a:tcPr marL="86784" marR="86784" marT="0" marB="0"/>
                </a:tc>
                <a:tc>
                  <a:txBody>
                    <a:bodyPr/>
                    <a:lstStyle/>
                    <a:p>
                      <a:pPr marL="0" marR="0">
                        <a:spcBef>
                          <a:spcPts val="0"/>
                        </a:spcBef>
                        <a:spcAft>
                          <a:spcPts val="0"/>
                        </a:spcAft>
                      </a:pPr>
                      <a:r>
                        <a:rPr lang="en-US" sz="1400" dirty="0">
                          <a:effectLst/>
                        </a:rPr>
                        <a:t>Full compliance with EHH program requirements could not be verified.</a:t>
                      </a:r>
                    </a:p>
                  </a:txBody>
                  <a:tcPr marL="86784" marR="86784" marT="0" marB="0"/>
                </a:tc>
                <a:extLst>
                  <a:ext uri="{0D108BD9-81ED-4DB2-BD59-A6C34878D82A}">
                    <a16:rowId xmlns:a16="http://schemas.microsoft.com/office/drawing/2014/main" val="3913568323"/>
                  </a:ext>
                </a:extLst>
              </a:tr>
              <a:tr h="1954684">
                <a:tc>
                  <a:txBody>
                    <a:bodyPr/>
                    <a:lstStyle/>
                    <a:p>
                      <a:pPr marL="0" marR="0">
                        <a:spcBef>
                          <a:spcPts val="0"/>
                        </a:spcBef>
                        <a:spcAft>
                          <a:spcPts val="0"/>
                        </a:spcAft>
                      </a:pPr>
                      <a:r>
                        <a:rPr lang="en-US" sz="1400">
                          <a:effectLst/>
                        </a:rPr>
                        <a:t>CORRECTIVE ACTION</a:t>
                      </a:r>
                      <a:endParaRPr lang="en-US" sz="1400">
                        <a:effectLst/>
                        <a:latin typeface="Times New Roman" panose="02020603050405020304" pitchFamily="18" charset="0"/>
                        <a:ea typeface="Times New Roman" panose="02020603050405020304" pitchFamily="18" charset="0"/>
                      </a:endParaRPr>
                    </a:p>
                  </a:txBody>
                  <a:tcPr marL="86784" marR="86784" marT="0" marB="0"/>
                </a:tc>
                <a:tc>
                  <a:txBody>
                    <a:bodyPr/>
                    <a:lstStyle/>
                    <a:p>
                      <a:pPr marL="0" marR="0">
                        <a:spcBef>
                          <a:spcPts val="0"/>
                        </a:spcBef>
                        <a:spcAft>
                          <a:spcPts val="0"/>
                        </a:spcAft>
                      </a:pPr>
                      <a:r>
                        <a:rPr lang="en-US" sz="1400" dirty="0">
                          <a:effectLst/>
                        </a:rPr>
                        <a:t>The client files reviewed cannot be corrected retroactively. Current and future client files must contain all required documentation. Agency must notify program staff of the client file requirements and include reviewing client files in the required annual subrecipient monitoring. To resolve this finding, Agency will disclose to DEHCR when program staff has been notified of the requirements.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Agency document submission to resolve this concern should be emailed to Sarah Isaak at </a:t>
                      </a:r>
                      <a:r>
                        <a:rPr lang="en-US" sz="1400" u="sng" dirty="0">
                          <a:effectLst/>
                          <a:hlinkClick r:id="rId3"/>
                        </a:rPr>
                        <a:t>Sarah.Isaak@wisconsin.gov</a:t>
                      </a:r>
                      <a:r>
                        <a:rPr lang="en-US" sz="1400" dirty="0">
                          <a:effectLst/>
                        </a:rPr>
                        <a:t> at within 30 days of the date of this letter.</a:t>
                      </a:r>
                      <a:endParaRPr lang="en-US" sz="1400" dirty="0">
                        <a:effectLst/>
                        <a:latin typeface="Times New Roman" panose="02020603050405020304" pitchFamily="18" charset="0"/>
                        <a:ea typeface="Times New Roman" panose="02020603050405020304" pitchFamily="18" charset="0"/>
                      </a:endParaRPr>
                    </a:p>
                  </a:txBody>
                  <a:tcPr marL="86784" marR="86784" marT="0" marB="0"/>
                </a:tc>
                <a:extLst>
                  <a:ext uri="{0D108BD9-81ED-4DB2-BD59-A6C34878D82A}">
                    <a16:rowId xmlns:a16="http://schemas.microsoft.com/office/drawing/2014/main" val="716028976"/>
                  </a:ext>
                </a:extLst>
              </a:tr>
            </a:tbl>
          </a:graphicData>
        </a:graphic>
      </p:graphicFrame>
    </p:spTree>
    <p:extLst>
      <p:ext uri="{BB962C8B-B14F-4D97-AF65-F5344CB8AC3E}">
        <p14:creationId xmlns:p14="http://schemas.microsoft.com/office/powerpoint/2010/main" val="3286327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A232-21E7-469C-8A22-3BF711828791}"/>
              </a:ext>
            </a:extLst>
          </p:cNvPr>
          <p:cNvSpPr>
            <a:spLocks noGrp="1"/>
          </p:cNvSpPr>
          <p:nvPr>
            <p:ph type="title"/>
          </p:nvPr>
        </p:nvSpPr>
        <p:spPr/>
        <p:txBody>
          <a:bodyPr/>
          <a:lstStyle/>
          <a:p>
            <a:r>
              <a:rPr lang="en-US" dirty="0"/>
              <a:t>Examples of Corrective Actions – Finding </a:t>
            </a:r>
          </a:p>
        </p:txBody>
      </p:sp>
      <p:sp>
        <p:nvSpPr>
          <p:cNvPr id="3" name="Content Placeholder 2">
            <a:extLst>
              <a:ext uri="{FF2B5EF4-FFF2-40B4-BE49-F238E27FC236}">
                <a16:creationId xmlns:a16="http://schemas.microsoft.com/office/drawing/2014/main" id="{717B7472-EAC3-40EC-ACC2-DB1667A5261F}"/>
              </a:ext>
            </a:extLst>
          </p:cNvPr>
          <p:cNvSpPr>
            <a:spLocks noGrp="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6" name="Table 5">
            <a:extLst>
              <a:ext uri="{FF2B5EF4-FFF2-40B4-BE49-F238E27FC236}">
                <a16:creationId xmlns:a16="http://schemas.microsoft.com/office/drawing/2014/main" id="{59A44701-98C1-4CDD-9605-07C20193A29F}"/>
              </a:ext>
            </a:extLst>
          </p:cNvPr>
          <p:cNvGraphicFramePr>
            <a:graphicFrameLocks noGrp="1"/>
          </p:cNvGraphicFramePr>
          <p:nvPr>
            <p:extLst>
              <p:ext uri="{D42A27DB-BD31-4B8C-83A1-F6EECF244321}">
                <p14:modId xmlns:p14="http://schemas.microsoft.com/office/powerpoint/2010/main" val="2361707583"/>
              </p:ext>
            </p:extLst>
          </p:nvPr>
        </p:nvGraphicFramePr>
        <p:xfrm>
          <a:off x="677334" y="1708189"/>
          <a:ext cx="8991960" cy="3441622"/>
        </p:xfrm>
        <a:graphic>
          <a:graphicData uri="http://schemas.openxmlformats.org/drawingml/2006/table">
            <a:tbl>
              <a:tblPr firstRow="1" firstCol="1" bandRow="1">
                <a:tableStyleId>{5940675A-B579-460E-94D1-54222C63F5DA}</a:tableStyleId>
              </a:tblPr>
              <a:tblGrid>
                <a:gridCol w="1698482">
                  <a:extLst>
                    <a:ext uri="{9D8B030D-6E8A-4147-A177-3AD203B41FA5}">
                      <a16:colId xmlns:a16="http://schemas.microsoft.com/office/drawing/2014/main" val="1246029800"/>
                    </a:ext>
                  </a:extLst>
                </a:gridCol>
                <a:gridCol w="7293478">
                  <a:extLst>
                    <a:ext uri="{9D8B030D-6E8A-4147-A177-3AD203B41FA5}">
                      <a16:colId xmlns:a16="http://schemas.microsoft.com/office/drawing/2014/main" val="197660764"/>
                    </a:ext>
                  </a:extLst>
                </a:gridCol>
              </a:tblGrid>
              <a:tr h="402346">
                <a:tc>
                  <a:txBody>
                    <a:bodyPr/>
                    <a:lstStyle/>
                    <a:p>
                      <a:pPr marL="457200" marR="0" indent="-457200">
                        <a:spcBef>
                          <a:spcPts val="0"/>
                        </a:spcBef>
                        <a:spcAft>
                          <a:spcPts val="0"/>
                        </a:spcAft>
                      </a:pPr>
                      <a:r>
                        <a:rPr lang="en-US" sz="1800" dirty="0">
                          <a:effectLst/>
                        </a:rPr>
                        <a:t>CONDITION</a:t>
                      </a:r>
                      <a:endParaRPr lang="en-US" sz="1800" dirty="0">
                        <a:effectLst/>
                        <a:latin typeface="Times New Roman" panose="02020603050405020304" pitchFamily="18" charset="0"/>
                        <a:ea typeface="Times New Roman" panose="02020603050405020304" pitchFamily="18" charset="0"/>
                      </a:endParaRPr>
                    </a:p>
                  </a:txBody>
                  <a:tcPr marL="117803" marR="117803" marT="0" marB="0"/>
                </a:tc>
                <a:tc>
                  <a:txBody>
                    <a:bodyPr/>
                    <a:lstStyle/>
                    <a:p>
                      <a:pPr marL="0" marR="0">
                        <a:spcBef>
                          <a:spcPts val="0"/>
                        </a:spcBef>
                        <a:spcAft>
                          <a:spcPts val="0"/>
                        </a:spcAft>
                      </a:pPr>
                      <a:r>
                        <a:rPr lang="en-US" sz="1800" dirty="0">
                          <a:effectLst/>
                        </a:rPr>
                        <a:t>Grantee did not provide an emergency transfer plan for review. </a:t>
                      </a:r>
                    </a:p>
                  </a:txBody>
                  <a:tcPr marL="117803" marR="117803" marT="0" marB="0"/>
                </a:tc>
                <a:extLst>
                  <a:ext uri="{0D108BD9-81ED-4DB2-BD59-A6C34878D82A}">
                    <a16:rowId xmlns:a16="http://schemas.microsoft.com/office/drawing/2014/main" val="1088837152"/>
                  </a:ext>
                </a:extLst>
              </a:tr>
              <a:tr h="421912">
                <a:tc>
                  <a:txBody>
                    <a:bodyPr/>
                    <a:lstStyle/>
                    <a:p>
                      <a:pPr marL="457200" marR="0" indent="-457200">
                        <a:spcBef>
                          <a:spcPts val="0"/>
                        </a:spcBef>
                        <a:spcAft>
                          <a:spcPts val="0"/>
                        </a:spcAft>
                      </a:pPr>
                      <a:r>
                        <a:rPr lang="en-US" sz="1800">
                          <a:effectLst/>
                        </a:rPr>
                        <a:t>CRITERIA</a:t>
                      </a:r>
                      <a:endParaRPr lang="en-US" sz="1800">
                        <a:effectLst/>
                        <a:latin typeface="Times New Roman" panose="02020603050405020304" pitchFamily="18" charset="0"/>
                        <a:ea typeface="Times New Roman" panose="02020603050405020304" pitchFamily="18" charset="0"/>
                      </a:endParaRPr>
                    </a:p>
                  </a:txBody>
                  <a:tcPr marL="117803" marR="117803" marT="0" marB="0"/>
                </a:tc>
                <a:tc>
                  <a:txBody>
                    <a:bodyPr/>
                    <a:lstStyle/>
                    <a:p>
                      <a:pPr marL="0" marR="0">
                        <a:spcBef>
                          <a:spcPts val="0"/>
                        </a:spcBef>
                        <a:spcAft>
                          <a:spcPts val="0"/>
                        </a:spcAft>
                      </a:pPr>
                      <a:r>
                        <a:rPr lang="en-US" sz="1800" dirty="0">
                          <a:effectLst/>
                        </a:rPr>
                        <a:t>24 CFR 576.409(d)</a:t>
                      </a:r>
                    </a:p>
                  </a:txBody>
                  <a:tcPr marL="117803" marR="117803" marT="0" marB="0"/>
                </a:tc>
                <a:extLst>
                  <a:ext uri="{0D108BD9-81ED-4DB2-BD59-A6C34878D82A}">
                    <a16:rowId xmlns:a16="http://schemas.microsoft.com/office/drawing/2014/main" val="700492673"/>
                  </a:ext>
                </a:extLst>
              </a:tr>
              <a:tr h="560217">
                <a:tc>
                  <a:txBody>
                    <a:bodyPr/>
                    <a:lstStyle/>
                    <a:p>
                      <a:pPr marL="0" marR="0" indent="11430">
                        <a:spcBef>
                          <a:spcPts val="0"/>
                        </a:spcBef>
                        <a:spcAft>
                          <a:spcPts val="0"/>
                        </a:spcAft>
                      </a:pPr>
                      <a:r>
                        <a:rPr lang="en-US" sz="1800" dirty="0">
                          <a:effectLst/>
                        </a:rPr>
                        <a:t>CAUSE</a:t>
                      </a:r>
                      <a:endParaRPr lang="en-US" sz="1800" dirty="0">
                        <a:effectLst/>
                        <a:latin typeface="Times New Roman" panose="02020603050405020304" pitchFamily="18" charset="0"/>
                        <a:ea typeface="Times New Roman" panose="02020603050405020304" pitchFamily="18" charset="0"/>
                      </a:endParaRPr>
                    </a:p>
                  </a:txBody>
                  <a:tcPr marL="117803" marR="117803" marT="0" marB="0"/>
                </a:tc>
                <a:tc>
                  <a:txBody>
                    <a:bodyPr/>
                    <a:lstStyle/>
                    <a:p>
                      <a:pPr marL="0" marR="0">
                        <a:spcBef>
                          <a:spcPts val="0"/>
                        </a:spcBef>
                        <a:spcAft>
                          <a:spcPts val="0"/>
                        </a:spcAft>
                      </a:pPr>
                      <a:r>
                        <a:rPr lang="en-US" sz="1800" dirty="0">
                          <a:effectLst/>
                        </a:rPr>
                        <a:t>At the time of the monitoring, the grantee had not developed an emergency transfer plan.</a:t>
                      </a:r>
                    </a:p>
                  </a:txBody>
                  <a:tcPr marL="117803" marR="117803" marT="0" marB="0"/>
                </a:tc>
                <a:extLst>
                  <a:ext uri="{0D108BD9-81ED-4DB2-BD59-A6C34878D82A}">
                    <a16:rowId xmlns:a16="http://schemas.microsoft.com/office/drawing/2014/main" val="554556875"/>
                  </a:ext>
                </a:extLst>
              </a:tr>
              <a:tr h="411227">
                <a:tc>
                  <a:txBody>
                    <a:bodyPr/>
                    <a:lstStyle/>
                    <a:p>
                      <a:pPr marL="0" marR="0" indent="11430">
                        <a:spcBef>
                          <a:spcPts val="0"/>
                        </a:spcBef>
                        <a:spcAft>
                          <a:spcPts val="0"/>
                        </a:spcAft>
                      </a:pPr>
                      <a:r>
                        <a:rPr lang="en-US" sz="1800">
                          <a:effectLst/>
                        </a:rPr>
                        <a:t>EFFECT</a:t>
                      </a:r>
                      <a:endParaRPr lang="en-US" sz="1800">
                        <a:effectLst/>
                        <a:latin typeface="Times New Roman" panose="02020603050405020304" pitchFamily="18" charset="0"/>
                        <a:ea typeface="Times New Roman" panose="02020603050405020304" pitchFamily="18" charset="0"/>
                      </a:endParaRPr>
                    </a:p>
                  </a:txBody>
                  <a:tcPr marL="117803" marR="117803" marT="0" marB="0"/>
                </a:tc>
                <a:tc>
                  <a:txBody>
                    <a:bodyPr/>
                    <a:lstStyle/>
                    <a:p>
                      <a:pPr marL="0" marR="0">
                        <a:spcBef>
                          <a:spcPts val="0"/>
                        </a:spcBef>
                        <a:spcAft>
                          <a:spcPts val="0"/>
                        </a:spcAft>
                      </a:pPr>
                      <a:r>
                        <a:rPr lang="en-US" sz="1800" dirty="0">
                          <a:effectLst/>
                        </a:rPr>
                        <a:t>Grantee is not fully compliant with EHH regulations. </a:t>
                      </a:r>
                    </a:p>
                  </a:txBody>
                  <a:tcPr marL="117803" marR="117803" marT="0" marB="0"/>
                </a:tc>
                <a:extLst>
                  <a:ext uri="{0D108BD9-81ED-4DB2-BD59-A6C34878D82A}">
                    <a16:rowId xmlns:a16="http://schemas.microsoft.com/office/drawing/2014/main" val="1700721433"/>
                  </a:ext>
                </a:extLst>
              </a:tr>
              <a:tr h="1387452">
                <a:tc>
                  <a:txBody>
                    <a:bodyPr/>
                    <a:lstStyle/>
                    <a:p>
                      <a:pPr marL="0" marR="0">
                        <a:spcBef>
                          <a:spcPts val="0"/>
                        </a:spcBef>
                        <a:spcAft>
                          <a:spcPts val="0"/>
                        </a:spcAft>
                      </a:pPr>
                      <a:r>
                        <a:rPr lang="en-US" sz="1800">
                          <a:effectLst/>
                        </a:rPr>
                        <a:t>CORRECTIVE ACTION</a:t>
                      </a:r>
                      <a:endParaRPr lang="en-US" sz="1800">
                        <a:effectLst/>
                        <a:latin typeface="Times New Roman" panose="02020603050405020304" pitchFamily="18" charset="0"/>
                        <a:ea typeface="Times New Roman" panose="02020603050405020304" pitchFamily="18" charset="0"/>
                      </a:endParaRPr>
                    </a:p>
                  </a:txBody>
                  <a:tcPr marL="117803" marR="117803" marT="0" marB="0"/>
                </a:tc>
                <a:tc>
                  <a:txBody>
                    <a:bodyPr/>
                    <a:lstStyle/>
                    <a:p>
                      <a:pPr marL="0" marR="0">
                        <a:spcBef>
                          <a:spcPts val="0"/>
                        </a:spcBef>
                        <a:spcAft>
                          <a:spcPts val="0"/>
                        </a:spcAft>
                      </a:pPr>
                      <a:r>
                        <a:rPr lang="en-US" sz="1800" dirty="0">
                          <a:effectLst/>
                        </a:rPr>
                        <a:t>To resolve this finding, Agency must create and implement an emergency transfer plan and send a copy to DEHCR.</a:t>
                      </a:r>
                    </a:p>
                    <a:p>
                      <a:pPr marL="0" marR="0">
                        <a:spcBef>
                          <a:spcPts val="0"/>
                        </a:spcBef>
                        <a:spcAft>
                          <a:spcPts val="0"/>
                        </a:spcAft>
                      </a:pPr>
                      <a:r>
                        <a:rPr lang="en-US" sz="1800" dirty="0">
                          <a:effectLst/>
                        </a:rPr>
                        <a:t> </a:t>
                      </a:r>
                    </a:p>
                    <a:p>
                      <a:pPr marL="0" marR="0">
                        <a:spcBef>
                          <a:spcPts val="0"/>
                        </a:spcBef>
                        <a:spcAft>
                          <a:spcPts val="0"/>
                        </a:spcAft>
                      </a:pPr>
                      <a:r>
                        <a:rPr lang="en-US" sz="1800" dirty="0">
                          <a:effectLst/>
                        </a:rPr>
                        <a:t>Agency document submission to resolve this finding should be emailed to Sarah Isaak at </a:t>
                      </a:r>
                      <a:r>
                        <a:rPr lang="en-US" sz="1800" u="sng" dirty="0">
                          <a:effectLst/>
                          <a:hlinkClick r:id="rId2"/>
                        </a:rPr>
                        <a:t>Sarah.Isaak@wisconsin.gov</a:t>
                      </a:r>
                      <a:r>
                        <a:rPr lang="en-US" sz="1800" dirty="0">
                          <a:effectLst/>
                        </a:rPr>
                        <a:t>  within 30 days of the date of this letter.</a:t>
                      </a:r>
                      <a:endParaRPr lang="en-US" sz="1800" dirty="0">
                        <a:effectLst/>
                        <a:latin typeface="Times New Roman" panose="02020603050405020304" pitchFamily="18" charset="0"/>
                        <a:ea typeface="Times New Roman" panose="02020603050405020304" pitchFamily="18" charset="0"/>
                      </a:endParaRPr>
                    </a:p>
                  </a:txBody>
                  <a:tcPr marL="117803" marR="117803" marT="0" marB="0"/>
                </a:tc>
                <a:extLst>
                  <a:ext uri="{0D108BD9-81ED-4DB2-BD59-A6C34878D82A}">
                    <a16:rowId xmlns:a16="http://schemas.microsoft.com/office/drawing/2014/main" val="181480452"/>
                  </a:ext>
                </a:extLst>
              </a:tr>
            </a:tbl>
          </a:graphicData>
        </a:graphic>
      </p:graphicFrame>
    </p:spTree>
    <p:extLst>
      <p:ext uri="{BB962C8B-B14F-4D97-AF65-F5344CB8AC3E}">
        <p14:creationId xmlns:p14="http://schemas.microsoft.com/office/powerpoint/2010/main" val="373076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B5CF-54F4-4ED7-829E-FCC2D66752FC}"/>
              </a:ext>
            </a:extLst>
          </p:cNvPr>
          <p:cNvSpPr>
            <a:spLocks noGrp="1"/>
          </p:cNvSpPr>
          <p:nvPr>
            <p:ph type="title"/>
          </p:nvPr>
        </p:nvSpPr>
        <p:spPr/>
        <p:txBody>
          <a:bodyPr/>
          <a:lstStyle/>
          <a:p>
            <a:r>
              <a:rPr lang="en-US" dirty="0"/>
              <a:t>Monitoring Materials</a:t>
            </a:r>
          </a:p>
        </p:txBody>
      </p:sp>
      <p:sp>
        <p:nvSpPr>
          <p:cNvPr id="3" name="Content Placeholder 2">
            <a:extLst>
              <a:ext uri="{FF2B5EF4-FFF2-40B4-BE49-F238E27FC236}">
                <a16:creationId xmlns:a16="http://schemas.microsoft.com/office/drawing/2014/main" id="{9836E382-F4D2-4C00-8775-3A8F69A2367B}"/>
              </a:ext>
            </a:extLst>
          </p:cNvPr>
          <p:cNvSpPr>
            <a:spLocks noGrp="1"/>
          </p:cNvSpPr>
          <p:nvPr>
            <p:ph idx="1"/>
          </p:nvPr>
        </p:nvSpPr>
        <p:spPr>
          <a:xfrm>
            <a:off x="677334" y="1930400"/>
            <a:ext cx="8596668" cy="3880773"/>
          </a:xfrm>
        </p:spPr>
        <p:txBody>
          <a:bodyPr/>
          <a:lstStyle/>
          <a:p>
            <a:r>
              <a:rPr lang="en-US" dirty="0"/>
              <a:t>General Questionnaire</a:t>
            </a:r>
          </a:p>
          <a:p>
            <a:r>
              <a:rPr lang="en-US" dirty="0"/>
              <a:t>Lead Agency Questionnaire</a:t>
            </a:r>
          </a:p>
          <a:p>
            <a:r>
              <a:rPr lang="en-US" dirty="0"/>
              <a:t>Client File Checklists</a:t>
            </a:r>
          </a:p>
          <a:p>
            <a:endParaRPr lang="en-US" dirty="0"/>
          </a:p>
          <a:p>
            <a:r>
              <a:rPr lang="en-US" dirty="0"/>
              <a:t>Forms are available on the DOA website at </a:t>
            </a:r>
            <a:r>
              <a:rPr lang="en-US" dirty="0">
                <a:hlinkClick r:id="rId2"/>
              </a:rPr>
              <a:t>https://doa.wi.gov/Pages/LocalGovtsGrants/Emergency-Solutions-Grant-Transitional-Housing-Program-Homelessness-Prevention-Program-ETH.aspx</a:t>
            </a:r>
            <a:r>
              <a:rPr lang="en-US" dirty="0"/>
              <a:t> </a:t>
            </a:r>
          </a:p>
        </p:txBody>
      </p:sp>
    </p:spTree>
    <p:extLst>
      <p:ext uri="{BB962C8B-B14F-4D97-AF65-F5344CB8AC3E}">
        <p14:creationId xmlns:p14="http://schemas.microsoft.com/office/powerpoint/2010/main" val="237692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47C9E6-5817-431E-BF15-65DEBEA33B79}"/>
              </a:ext>
            </a:extLst>
          </p:cNvPr>
          <p:cNvSpPr>
            <a:spLocks noGrp="1"/>
          </p:cNvSpPr>
          <p:nvPr>
            <p:ph type="title"/>
          </p:nvPr>
        </p:nvSpPr>
        <p:spPr>
          <a:xfrm>
            <a:off x="838200" y="365125"/>
            <a:ext cx="10515600" cy="700195"/>
          </a:xfrm>
        </p:spPr>
        <p:txBody>
          <a:bodyPr>
            <a:normAutofit/>
          </a:bodyPr>
          <a:lstStyle/>
          <a:p>
            <a:r>
              <a:rPr lang="en-US" dirty="0"/>
              <a:t>General Questionnaire</a:t>
            </a:r>
          </a:p>
        </p:txBody>
      </p:sp>
      <p:pic>
        <p:nvPicPr>
          <p:cNvPr id="10" name="Content Placeholder 9" descr="General Monitoring Questionnaire 2018.pdf - Adobe Acrobat Reader DC">
            <a:extLst>
              <a:ext uri="{FF2B5EF4-FFF2-40B4-BE49-F238E27FC236}">
                <a16:creationId xmlns:a16="http://schemas.microsoft.com/office/drawing/2014/main" id="{F12EE993-1FA0-4A05-9A34-081FF2FF991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612" t="21025" r="32556" b="1585"/>
          <a:stretch/>
        </p:blipFill>
        <p:spPr>
          <a:xfrm>
            <a:off x="384699" y="1342703"/>
            <a:ext cx="5412419" cy="4758517"/>
          </a:xfrm>
          <a:ln>
            <a:solidFill>
              <a:schemeClr val="tx1"/>
            </a:solidFill>
          </a:ln>
        </p:spPr>
      </p:pic>
      <p:pic>
        <p:nvPicPr>
          <p:cNvPr id="12" name="Picture 11" descr="General Monitoring Questionnaire 2018.pdf - Adobe Acrobat Reader DC">
            <a:extLst>
              <a:ext uri="{FF2B5EF4-FFF2-40B4-BE49-F238E27FC236}">
                <a16:creationId xmlns:a16="http://schemas.microsoft.com/office/drawing/2014/main" id="{56516D27-4CCC-4E3E-8188-631D208A9D6C}"/>
              </a:ext>
            </a:extLst>
          </p:cNvPr>
          <p:cNvPicPr>
            <a:picLocks noChangeAspect="1"/>
          </p:cNvPicPr>
          <p:nvPr/>
        </p:nvPicPr>
        <p:blipFill rotWithShape="1">
          <a:blip r:embed="rId4">
            <a:extLst>
              <a:ext uri="{28A0092B-C50C-407E-A947-70E740481C1C}">
                <a14:useLocalDpi xmlns:a14="http://schemas.microsoft.com/office/drawing/2010/main" val="0"/>
              </a:ext>
            </a:extLst>
          </a:blip>
          <a:srcRect l="17487" t="14887" r="31069" b="27336"/>
          <a:stretch/>
        </p:blipFill>
        <p:spPr>
          <a:xfrm>
            <a:off x="5860849" y="1538610"/>
            <a:ext cx="5946452" cy="3780780"/>
          </a:xfrm>
          <a:prstGeom prst="rect">
            <a:avLst/>
          </a:prstGeom>
          <a:ln>
            <a:solidFill>
              <a:schemeClr val="tx1"/>
            </a:solidFill>
          </a:ln>
        </p:spPr>
      </p:pic>
    </p:spTree>
    <p:extLst>
      <p:ext uri="{BB962C8B-B14F-4D97-AF65-F5344CB8AC3E}">
        <p14:creationId xmlns:p14="http://schemas.microsoft.com/office/powerpoint/2010/main" val="279516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CD50-E9F8-43C9-92F4-3BAF74006909}"/>
              </a:ext>
            </a:extLst>
          </p:cNvPr>
          <p:cNvSpPr>
            <a:spLocks noGrp="1"/>
          </p:cNvSpPr>
          <p:nvPr>
            <p:ph type="title"/>
          </p:nvPr>
        </p:nvSpPr>
        <p:spPr>
          <a:xfrm>
            <a:off x="838200" y="365125"/>
            <a:ext cx="10515600" cy="700195"/>
          </a:xfrm>
        </p:spPr>
        <p:txBody>
          <a:bodyPr>
            <a:normAutofit/>
          </a:bodyPr>
          <a:lstStyle/>
          <a:p>
            <a:r>
              <a:rPr lang="en-US" dirty="0"/>
              <a:t>General Questionnaire </a:t>
            </a:r>
            <a:r>
              <a:rPr lang="en-US" i="1" dirty="0"/>
              <a:t>(continued)</a:t>
            </a:r>
          </a:p>
        </p:txBody>
      </p:sp>
      <p:pic>
        <p:nvPicPr>
          <p:cNvPr id="5" name="Content Placeholder 4" descr="General Monitoring Questionnaire 2018.pdf - Adobe Acrobat Reader DC">
            <a:extLst>
              <a:ext uri="{FF2B5EF4-FFF2-40B4-BE49-F238E27FC236}">
                <a16:creationId xmlns:a16="http://schemas.microsoft.com/office/drawing/2014/main" id="{C5BC47EB-86B5-45E3-AD60-79A5187062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272" t="36848" r="32970" b="44433"/>
          <a:stretch/>
        </p:blipFill>
        <p:spPr>
          <a:xfrm>
            <a:off x="332174" y="1261005"/>
            <a:ext cx="5763826" cy="1252725"/>
          </a:xfrm>
          <a:ln>
            <a:solidFill>
              <a:schemeClr val="tx1"/>
            </a:solidFill>
          </a:ln>
        </p:spPr>
      </p:pic>
      <p:pic>
        <p:nvPicPr>
          <p:cNvPr id="7" name="Picture 6" descr="General Monitoring Questionnaire 2018.pdf - Adobe Acrobat Reader DC">
            <a:extLst>
              <a:ext uri="{FF2B5EF4-FFF2-40B4-BE49-F238E27FC236}">
                <a16:creationId xmlns:a16="http://schemas.microsoft.com/office/drawing/2014/main" id="{881149BB-52C0-413F-A532-F63C49CB4F5D}"/>
              </a:ext>
            </a:extLst>
          </p:cNvPr>
          <p:cNvPicPr>
            <a:picLocks noChangeAspect="1"/>
          </p:cNvPicPr>
          <p:nvPr/>
        </p:nvPicPr>
        <p:blipFill rotWithShape="1">
          <a:blip r:embed="rId3">
            <a:extLst>
              <a:ext uri="{28A0092B-C50C-407E-A947-70E740481C1C}">
                <a14:useLocalDpi xmlns:a14="http://schemas.microsoft.com/office/drawing/2010/main" val="0"/>
              </a:ext>
            </a:extLst>
          </a:blip>
          <a:srcRect l="17852" t="18253" r="32901" b="28932"/>
          <a:stretch/>
        </p:blipFill>
        <p:spPr>
          <a:xfrm>
            <a:off x="332174" y="2787587"/>
            <a:ext cx="5764739" cy="3500021"/>
          </a:xfrm>
          <a:prstGeom prst="rect">
            <a:avLst/>
          </a:prstGeom>
          <a:ln>
            <a:solidFill>
              <a:schemeClr val="tx1"/>
            </a:solidFill>
          </a:ln>
        </p:spPr>
      </p:pic>
      <p:pic>
        <p:nvPicPr>
          <p:cNvPr id="9" name="Picture 8" descr="General Monitoring Questionnaire 2018.pdf - Adobe Acrobat Reader DC">
            <a:extLst>
              <a:ext uri="{FF2B5EF4-FFF2-40B4-BE49-F238E27FC236}">
                <a16:creationId xmlns:a16="http://schemas.microsoft.com/office/drawing/2014/main" id="{9E79FA34-8C6A-4478-9177-C2AFD1667A00}"/>
              </a:ext>
            </a:extLst>
          </p:cNvPr>
          <p:cNvPicPr>
            <a:picLocks noChangeAspect="1"/>
          </p:cNvPicPr>
          <p:nvPr/>
        </p:nvPicPr>
        <p:blipFill rotWithShape="1">
          <a:blip r:embed="rId4">
            <a:extLst>
              <a:ext uri="{28A0092B-C50C-407E-A947-70E740481C1C}">
                <a14:useLocalDpi xmlns:a14="http://schemas.microsoft.com/office/drawing/2010/main" val="0"/>
              </a:ext>
            </a:extLst>
          </a:blip>
          <a:srcRect l="17999" t="23041" r="31655" b="14046"/>
          <a:stretch/>
        </p:blipFill>
        <p:spPr>
          <a:xfrm>
            <a:off x="6311083" y="2362295"/>
            <a:ext cx="5548743" cy="3925313"/>
          </a:xfrm>
          <a:prstGeom prst="rect">
            <a:avLst/>
          </a:prstGeom>
          <a:ln>
            <a:solidFill>
              <a:schemeClr val="tx1"/>
            </a:solidFill>
          </a:ln>
        </p:spPr>
      </p:pic>
    </p:spTree>
    <p:extLst>
      <p:ext uri="{BB962C8B-B14F-4D97-AF65-F5344CB8AC3E}">
        <p14:creationId xmlns:p14="http://schemas.microsoft.com/office/powerpoint/2010/main" val="42240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FDB3-C18F-4827-88AF-2331042455FA}"/>
              </a:ext>
            </a:extLst>
          </p:cNvPr>
          <p:cNvSpPr>
            <a:spLocks noGrp="1"/>
          </p:cNvSpPr>
          <p:nvPr>
            <p:ph type="title"/>
          </p:nvPr>
        </p:nvSpPr>
        <p:spPr/>
        <p:txBody>
          <a:bodyPr/>
          <a:lstStyle/>
          <a:p>
            <a:r>
              <a:rPr lang="en-US" dirty="0"/>
              <a:t>Lead Agency Questionnaire</a:t>
            </a:r>
          </a:p>
        </p:txBody>
      </p:sp>
      <p:pic>
        <p:nvPicPr>
          <p:cNvPr id="5" name="Content Placeholder 4" descr="EHH Lead Agency Questionnaire 2018 - Word">
            <a:extLst>
              <a:ext uri="{FF2B5EF4-FFF2-40B4-BE49-F238E27FC236}">
                <a16:creationId xmlns:a16="http://schemas.microsoft.com/office/drawing/2014/main" id="{3C937E29-CE4D-4861-B62A-6F40E997389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838" t="24914" r="18088" b="12737"/>
          <a:stretch/>
        </p:blipFill>
        <p:spPr>
          <a:xfrm>
            <a:off x="2917998" y="1449421"/>
            <a:ext cx="5593405" cy="5104592"/>
          </a:xfrm>
          <a:ln>
            <a:solidFill>
              <a:schemeClr val="tx1"/>
            </a:solidFill>
          </a:ln>
        </p:spPr>
      </p:pic>
    </p:spTree>
    <p:extLst>
      <p:ext uri="{BB962C8B-B14F-4D97-AF65-F5344CB8AC3E}">
        <p14:creationId xmlns:p14="http://schemas.microsoft.com/office/powerpoint/2010/main" val="17593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8A5D-E1FE-4902-9659-1D4A93D47293}"/>
              </a:ext>
            </a:extLst>
          </p:cNvPr>
          <p:cNvSpPr>
            <a:spLocks noGrp="1"/>
          </p:cNvSpPr>
          <p:nvPr>
            <p:ph type="title"/>
          </p:nvPr>
        </p:nvSpPr>
        <p:spPr/>
        <p:txBody>
          <a:bodyPr/>
          <a:lstStyle/>
          <a:p>
            <a:r>
              <a:rPr lang="en-US" dirty="0"/>
              <a:t>Client File Checklists</a:t>
            </a:r>
          </a:p>
        </p:txBody>
      </p:sp>
      <p:sp>
        <p:nvSpPr>
          <p:cNvPr id="3" name="Content Placeholder 2">
            <a:extLst>
              <a:ext uri="{FF2B5EF4-FFF2-40B4-BE49-F238E27FC236}">
                <a16:creationId xmlns:a16="http://schemas.microsoft.com/office/drawing/2014/main" id="{1E4FC259-61C1-495F-8B44-080361BB5251}"/>
              </a:ext>
            </a:extLst>
          </p:cNvPr>
          <p:cNvSpPr>
            <a:spLocks noGrp="1"/>
          </p:cNvSpPr>
          <p:nvPr>
            <p:ph idx="1"/>
          </p:nvPr>
        </p:nvSpPr>
        <p:spPr>
          <a:xfrm>
            <a:off x="677334" y="1930400"/>
            <a:ext cx="8596668" cy="3880773"/>
          </a:xfrm>
        </p:spPr>
        <p:txBody>
          <a:bodyPr/>
          <a:lstStyle/>
          <a:p>
            <a:r>
              <a:rPr lang="en-US" dirty="0"/>
              <a:t>Street Outreach</a:t>
            </a:r>
          </a:p>
          <a:p>
            <a:r>
              <a:rPr lang="en-US" dirty="0"/>
              <a:t>Emergency Shelter</a:t>
            </a:r>
          </a:p>
          <a:p>
            <a:r>
              <a:rPr lang="en-US" dirty="0"/>
              <a:t>Rapid Re-Housing</a:t>
            </a:r>
          </a:p>
          <a:p>
            <a:r>
              <a:rPr lang="en-US" dirty="0"/>
              <a:t>Homelessness Prevention</a:t>
            </a:r>
          </a:p>
          <a:p>
            <a:r>
              <a:rPr lang="en-US" dirty="0"/>
              <a:t>Diversion</a:t>
            </a:r>
          </a:p>
          <a:p>
            <a:r>
              <a:rPr lang="en-US" dirty="0"/>
              <a:t>Housing Assistance Program</a:t>
            </a:r>
          </a:p>
        </p:txBody>
      </p:sp>
      <p:pic>
        <p:nvPicPr>
          <p:cNvPr id="4" name="Content Placeholder 4" descr="EHH Client File Checklist Street Outreach 2018 - Word">
            <a:extLst>
              <a:ext uri="{FF2B5EF4-FFF2-40B4-BE49-F238E27FC236}">
                <a16:creationId xmlns:a16="http://schemas.microsoft.com/office/drawing/2014/main" id="{7F0560CC-CDCD-45B1-9E8C-847B5170A522}"/>
              </a:ext>
            </a:extLst>
          </p:cNvPr>
          <p:cNvPicPr>
            <a:picLocks noChangeAspect="1"/>
          </p:cNvPicPr>
          <p:nvPr/>
        </p:nvPicPr>
        <p:blipFill rotWithShape="1">
          <a:blip r:embed="rId3">
            <a:extLst>
              <a:ext uri="{28A0092B-C50C-407E-A947-70E740481C1C}">
                <a14:useLocalDpi xmlns:a14="http://schemas.microsoft.com/office/drawing/2010/main" val="0"/>
              </a:ext>
            </a:extLst>
          </a:blip>
          <a:srcRect l="17100" t="22107" r="16410" b="66406"/>
          <a:stretch/>
        </p:blipFill>
        <p:spPr>
          <a:xfrm>
            <a:off x="677334" y="4685604"/>
            <a:ext cx="7057107" cy="1125569"/>
          </a:xfrm>
          <a:prstGeom prst="rect">
            <a:avLst/>
          </a:prstGeom>
          <a:ln>
            <a:solidFill>
              <a:schemeClr val="tx1"/>
            </a:solidFill>
          </a:ln>
        </p:spPr>
      </p:pic>
    </p:spTree>
    <p:extLst>
      <p:ext uri="{BB962C8B-B14F-4D97-AF65-F5344CB8AC3E}">
        <p14:creationId xmlns:p14="http://schemas.microsoft.com/office/powerpoint/2010/main" val="165710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EB8B-6094-44C8-AEB9-960B2267B5B1}"/>
              </a:ext>
            </a:extLst>
          </p:cNvPr>
          <p:cNvSpPr>
            <a:spLocks noGrp="1"/>
          </p:cNvSpPr>
          <p:nvPr>
            <p:ph type="title"/>
          </p:nvPr>
        </p:nvSpPr>
        <p:spPr>
          <a:xfrm>
            <a:off x="838200" y="365125"/>
            <a:ext cx="10515600" cy="859993"/>
          </a:xfrm>
        </p:spPr>
        <p:txBody>
          <a:bodyPr/>
          <a:lstStyle/>
          <a:p>
            <a:r>
              <a:rPr lang="en-US" dirty="0"/>
              <a:t>Client File Checklist – Street Outreach</a:t>
            </a:r>
          </a:p>
        </p:txBody>
      </p:sp>
      <p:pic>
        <p:nvPicPr>
          <p:cNvPr id="5" name="Content Placeholder 4" descr="EHH Client File Checklist Street Outreach 2018 - Word">
            <a:extLst>
              <a:ext uri="{FF2B5EF4-FFF2-40B4-BE49-F238E27FC236}">
                <a16:creationId xmlns:a16="http://schemas.microsoft.com/office/drawing/2014/main" id="{F3E855EF-6FC0-47EA-B896-58822465BA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382" t="32592" r="16399" b="16911"/>
          <a:stretch/>
        </p:blipFill>
        <p:spPr>
          <a:xfrm>
            <a:off x="1575882" y="1225118"/>
            <a:ext cx="6926092" cy="4876012"/>
          </a:xfrm>
          <a:ln>
            <a:solidFill>
              <a:schemeClr val="tx1"/>
            </a:solidFill>
          </a:ln>
        </p:spPr>
      </p:pic>
    </p:spTree>
    <p:extLst>
      <p:ext uri="{BB962C8B-B14F-4D97-AF65-F5344CB8AC3E}">
        <p14:creationId xmlns:p14="http://schemas.microsoft.com/office/powerpoint/2010/main" val="2364314173"/>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TotalTime>
  <Words>1609</Words>
  <Application>Microsoft Office PowerPoint</Application>
  <PresentationFormat>Widescreen</PresentationFormat>
  <Paragraphs>220</Paragraphs>
  <Slides>35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 New Roman</vt:lpstr>
      <vt:lpstr>Trebuchet MS</vt:lpstr>
      <vt:lpstr>Wingdings 3</vt:lpstr>
      <vt:lpstr>Facet</vt:lpstr>
      <vt:lpstr>EHH Monitoring  and Compliance</vt:lpstr>
      <vt:lpstr>Agenda</vt:lpstr>
      <vt:lpstr>Monitoring Process</vt:lpstr>
      <vt:lpstr>Monitoring Materials</vt:lpstr>
      <vt:lpstr>General Questionnaire</vt:lpstr>
      <vt:lpstr>General Questionnaire (continued)</vt:lpstr>
      <vt:lpstr>Lead Agency Questionnaire</vt:lpstr>
      <vt:lpstr>Client File Checklists</vt:lpstr>
      <vt:lpstr>Client File Checklist – Street Outreach</vt:lpstr>
      <vt:lpstr>Client File Checklist – Emergency Shelter</vt:lpstr>
      <vt:lpstr>Client File Checklist – Rapid Re-Housing</vt:lpstr>
      <vt:lpstr>Client File Checklist – Prevention</vt:lpstr>
      <vt:lpstr>Client File Checklist – Diversion</vt:lpstr>
      <vt:lpstr>Client File Checklist – HAP</vt:lpstr>
      <vt:lpstr>Checklist Items</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Checklist Items (continued)</vt:lpstr>
      <vt:lpstr>How I track results</vt:lpstr>
      <vt:lpstr>Concerns vs Findings</vt:lpstr>
      <vt:lpstr>Concern vs Finding Example</vt:lpstr>
      <vt:lpstr>Examples of Corrective Actions – Concern </vt:lpstr>
      <vt:lpstr>Examples of Corrective Actions – Concern </vt:lpstr>
      <vt:lpstr>Examples of Corrective Actions – Finding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EHH Monitoring  and Compliance</dc:title>
  <dc:creator>Isaak, Sarah - DOA</dc:creator>
  <cp:lastModifiedBy>Isaak, Sarah - DOA</cp:lastModifiedBy>
  <cp:revision>43</cp:revision>
  <cp:lastPrinted>2019-01-24T22:13:55Z</cp:lastPrinted>
  <dcterms:created xsi:type="dcterms:W3CDTF">2019-01-16T19:52:16Z</dcterms:created>
  <dcterms:modified xsi:type="dcterms:W3CDTF">2019-02-01T16:37:56Z</dcterms:modified>
</cp:coreProperties>
</file>