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2"/>
  </p:sldMasterIdLst>
  <p:notesMasterIdLst>
    <p:notesMasterId r:id="rId43"/>
  </p:notesMasterIdLst>
  <p:handoutMasterIdLst>
    <p:handoutMasterId r:id="rId44"/>
  </p:handoutMasterIdLst>
  <p:sldIdLst>
    <p:sldId id="256" r:id="rId3"/>
    <p:sldId id="448" r:id="rId4"/>
    <p:sldId id="549" r:id="rId5"/>
    <p:sldId id="539" r:id="rId6"/>
    <p:sldId id="545" r:id="rId7"/>
    <p:sldId id="548" r:id="rId8"/>
    <p:sldId id="536" r:id="rId9"/>
    <p:sldId id="544" r:id="rId10"/>
    <p:sldId id="550" r:id="rId11"/>
    <p:sldId id="556" r:id="rId12"/>
    <p:sldId id="546" r:id="rId13"/>
    <p:sldId id="557" r:id="rId14"/>
    <p:sldId id="551" r:id="rId15"/>
    <p:sldId id="558" r:id="rId16"/>
    <p:sldId id="552" r:id="rId17"/>
    <p:sldId id="559" r:id="rId18"/>
    <p:sldId id="553" r:id="rId19"/>
    <p:sldId id="560" r:id="rId20"/>
    <p:sldId id="561" r:id="rId21"/>
    <p:sldId id="554" r:id="rId22"/>
    <p:sldId id="562" r:id="rId23"/>
    <p:sldId id="555" r:id="rId24"/>
    <p:sldId id="563" r:id="rId25"/>
    <p:sldId id="565" r:id="rId26"/>
    <p:sldId id="466" r:id="rId27"/>
    <p:sldId id="522" r:id="rId28"/>
    <p:sldId id="567" r:id="rId29"/>
    <p:sldId id="509" r:id="rId30"/>
    <p:sldId id="533" r:id="rId31"/>
    <p:sldId id="569" r:id="rId32"/>
    <p:sldId id="534" r:id="rId33"/>
    <p:sldId id="568" r:id="rId34"/>
    <p:sldId id="571" r:id="rId35"/>
    <p:sldId id="572" r:id="rId36"/>
    <p:sldId id="570" r:id="rId37"/>
    <p:sldId id="573" r:id="rId38"/>
    <p:sldId id="574" r:id="rId39"/>
    <p:sldId id="575" r:id="rId40"/>
    <p:sldId id="537" r:id="rId41"/>
    <p:sldId id="53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39" autoAdjust="0"/>
    <p:restoredTop sz="95274" autoAdjust="0"/>
  </p:normalViewPr>
  <p:slideViewPr>
    <p:cSldViewPr snapToGrid="0">
      <p:cViewPr varScale="1">
        <p:scale>
          <a:sx n="108" d="100"/>
          <a:sy n="108" d="100"/>
        </p:scale>
        <p:origin x="115" y="235"/>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solidFill>
                  <a:srgbClr val="7030A0"/>
                </a:solidFill>
              </a:rPr>
              <a:t>Gender</a:t>
            </a:r>
          </a:p>
        </c:rich>
      </c:tx>
      <c:layout>
        <c:manualLayout>
          <c:xMode val="edge"/>
          <c:yMode val="edge"/>
          <c:x val="4.0091213403878799E-2"/>
          <c:y val="0.85918886324802324"/>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Gender</c:v>
                </c:pt>
              </c:strCache>
            </c:strRef>
          </c:tx>
          <c:dPt>
            <c:idx val="0"/>
            <c:bubble3D val="0"/>
            <c:spPr>
              <a:gradFill rotWithShape="1">
                <a:gsLst>
                  <a:gs pos="0">
                    <a:schemeClr val="accent1"/>
                  </a:gs>
                  <a:gs pos="90000">
                    <a:schemeClr val="accent1">
                      <a:shade val="100000"/>
                      <a:satMod val="105000"/>
                    </a:schemeClr>
                  </a:gs>
                  <a:gs pos="100000">
                    <a:schemeClr val="accent1">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1"/>
            <c:bubble3D val="0"/>
            <c:spPr>
              <a:gradFill rotWithShape="1">
                <a:gsLst>
                  <a:gs pos="0">
                    <a:schemeClr val="accent3"/>
                  </a:gs>
                  <a:gs pos="90000">
                    <a:schemeClr val="accent3">
                      <a:shade val="100000"/>
                      <a:satMod val="105000"/>
                    </a:schemeClr>
                  </a:gs>
                  <a:gs pos="100000">
                    <a:schemeClr val="accent3">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Lbls>
            <c:dLbl>
              <c:idx val="0"/>
              <c:layout>
                <c:manualLayout>
                  <c:x val="-0.16829240115038874"/>
                  <c:y val="-0.19405752883260377"/>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dLblPos val="inEnd"/>
              <c:showLegendKey val="0"/>
              <c:showVal val="0"/>
              <c:showCatName val="1"/>
              <c:showSerName val="0"/>
              <c:showPercent val="1"/>
              <c:showBubbleSize val="0"/>
              <c:extLst>
                <c:ext xmlns:c15="http://schemas.microsoft.com/office/drawing/2012/chart" uri="{CE6537A1-D6FC-4f65-9D91-7224C49458BB}">
                  <c15:layout>
                    <c:manualLayout>
                      <c:w val="0.30363423915956472"/>
                      <c:h val="0.15903469317561783"/>
                    </c:manualLayout>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General</c:formatCode>
                <c:ptCount val="2"/>
                <c:pt idx="0">
                  <c:v>1135</c:v>
                </c:pt>
                <c:pt idx="1">
                  <c:v>635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48474719987734555"/>
          <c:y val="0.90673237621300162"/>
          <c:w val="0.51525282735702416"/>
          <c:h val="8.824199490767918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solidFill>
                  <a:srgbClr val="7030A0"/>
                </a:solidFill>
              </a:rPr>
              <a:t>Race</a:t>
            </a:r>
          </a:p>
        </c:rich>
      </c:tx>
      <c:layout>
        <c:manualLayout>
          <c:xMode val="edge"/>
          <c:yMode val="edge"/>
          <c:x val="0.11959809861553511"/>
          <c:y val="0.70046071021844913"/>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Race</c:v>
                </c:pt>
              </c:strCache>
            </c:strRef>
          </c:tx>
          <c:dPt>
            <c:idx val="0"/>
            <c:bubble3D val="0"/>
            <c:spPr>
              <a:gradFill rotWithShape="1">
                <a:gsLst>
                  <a:gs pos="0">
                    <a:schemeClr val="accent1"/>
                  </a:gs>
                  <a:gs pos="90000">
                    <a:schemeClr val="accent1">
                      <a:shade val="100000"/>
                      <a:satMod val="105000"/>
                    </a:schemeClr>
                  </a:gs>
                  <a:gs pos="100000">
                    <a:schemeClr val="accent1">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1"/>
            <c:bubble3D val="0"/>
            <c:spPr>
              <a:gradFill rotWithShape="1">
                <a:gsLst>
                  <a:gs pos="0">
                    <a:schemeClr val="accent2"/>
                  </a:gs>
                  <a:gs pos="90000">
                    <a:schemeClr val="accent2">
                      <a:shade val="100000"/>
                      <a:satMod val="105000"/>
                    </a:schemeClr>
                  </a:gs>
                  <a:gs pos="100000">
                    <a:schemeClr val="accent2">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2"/>
            <c:bubble3D val="0"/>
            <c:spPr>
              <a:gradFill rotWithShape="1">
                <a:gsLst>
                  <a:gs pos="0">
                    <a:schemeClr val="accent3"/>
                  </a:gs>
                  <a:gs pos="90000">
                    <a:schemeClr val="accent3">
                      <a:shade val="100000"/>
                      <a:satMod val="105000"/>
                    </a:schemeClr>
                  </a:gs>
                  <a:gs pos="100000">
                    <a:schemeClr val="accent3">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3"/>
            <c:bubble3D val="0"/>
            <c:spPr>
              <a:gradFill rotWithShape="1">
                <a:gsLst>
                  <a:gs pos="0">
                    <a:schemeClr val="accent4"/>
                  </a:gs>
                  <a:gs pos="90000">
                    <a:schemeClr val="accent4">
                      <a:shade val="100000"/>
                      <a:satMod val="105000"/>
                    </a:schemeClr>
                  </a:gs>
                  <a:gs pos="100000">
                    <a:schemeClr val="accent4">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4"/>
            <c:bubble3D val="0"/>
            <c:spPr>
              <a:gradFill rotWithShape="1">
                <a:gsLst>
                  <a:gs pos="0">
                    <a:schemeClr val="accent5"/>
                  </a:gs>
                  <a:gs pos="90000">
                    <a:schemeClr val="accent5">
                      <a:shade val="100000"/>
                      <a:satMod val="105000"/>
                    </a:schemeClr>
                  </a:gs>
                  <a:gs pos="100000">
                    <a:schemeClr val="accent5">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5"/>
            <c:bubble3D val="0"/>
            <c:spPr>
              <a:gradFill rotWithShape="1">
                <a:gsLst>
                  <a:gs pos="0">
                    <a:schemeClr val="accent6"/>
                  </a:gs>
                  <a:gs pos="90000">
                    <a:schemeClr val="accent6">
                      <a:shade val="100000"/>
                      <a:satMod val="105000"/>
                    </a:schemeClr>
                  </a:gs>
                  <a:gs pos="100000">
                    <a:schemeClr val="accent6">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Lbls>
            <c:dLbl>
              <c:idx val="0"/>
              <c:layout>
                <c:manualLayout>
                  <c:x val="-0.13324587544240543"/>
                  <c:y val="-0.16136137345199705"/>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4.9951253727862958E-2"/>
                  <c:y val="3.8200312545525694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2.1808135047960142E-2"/>
                  <c:y val="2.6866683870095218E-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29988819146172863"/>
                  <c:y val="1.7943026818951806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5"/>
              <c:delete val="1"/>
              <c:extLst>
                <c:ext xmlns:c15="http://schemas.microsoft.com/office/drawing/2012/chart" uri="{CE6537A1-D6FC-4f65-9D91-7224C49458BB}">
                  <c15:layout>
                    <c:manualLayout>
                      <c:w val="0.47890688321118374"/>
                      <c:h val="9.9264777173337468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Sheet1!$A$2:$A$7</c:f>
              <c:strCache>
                <c:ptCount val="6"/>
                <c:pt idx="0">
                  <c:v>White</c:v>
                </c:pt>
                <c:pt idx="1">
                  <c:v>Black</c:v>
                </c:pt>
                <c:pt idx="2">
                  <c:v>Missing</c:v>
                </c:pt>
                <c:pt idx="3">
                  <c:v>Am. Indian</c:v>
                </c:pt>
                <c:pt idx="4">
                  <c:v>Asian</c:v>
                </c:pt>
                <c:pt idx="5">
                  <c:v>Native Hawaiian</c:v>
                </c:pt>
              </c:strCache>
            </c:strRef>
          </c:cat>
          <c:val>
            <c:numRef>
              <c:f>Sheet1!$B$2:$B$7</c:f>
              <c:numCache>
                <c:formatCode>General</c:formatCode>
                <c:ptCount val="6"/>
                <c:pt idx="0">
                  <c:v>1311</c:v>
                </c:pt>
                <c:pt idx="1">
                  <c:v>318</c:v>
                </c:pt>
                <c:pt idx="2">
                  <c:v>70</c:v>
                </c:pt>
                <c:pt idx="3">
                  <c:v>62</c:v>
                </c:pt>
                <c:pt idx="4">
                  <c:v>13</c:v>
                </c:pt>
                <c:pt idx="5">
                  <c:v>3</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346332200883672"/>
          <c:y val="0.72251428016345021"/>
          <c:w val="0.62576199498238494"/>
          <c:h val="0.2430490849064200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solidFill>
                  <a:srgbClr val="7030A0"/>
                </a:solidFill>
              </a:rPr>
              <a:t>Ethnicity</a:t>
            </a:r>
          </a:p>
        </c:rich>
      </c:tx>
      <c:layout>
        <c:manualLayout>
          <c:xMode val="edge"/>
          <c:yMode val="edge"/>
          <c:x val="3.0054409772253166E-3"/>
          <c:y val="0.7071058052888225"/>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Ethnicity</c:v>
                </c:pt>
              </c:strCache>
            </c:strRef>
          </c:tx>
          <c:dPt>
            <c:idx val="0"/>
            <c:bubble3D val="0"/>
            <c:spPr>
              <a:gradFill rotWithShape="1">
                <a:gsLst>
                  <a:gs pos="0">
                    <a:schemeClr val="accent1"/>
                  </a:gs>
                  <a:gs pos="90000">
                    <a:schemeClr val="accent1">
                      <a:shade val="100000"/>
                      <a:satMod val="105000"/>
                    </a:schemeClr>
                  </a:gs>
                  <a:gs pos="100000">
                    <a:schemeClr val="accent1">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1"/>
            <c:bubble3D val="0"/>
            <c:spPr>
              <a:gradFill rotWithShape="1">
                <a:gsLst>
                  <a:gs pos="0">
                    <a:schemeClr val="accent2"/>
                  </a:gs>
                  <a:gs pos="90000">
                    <a:schemeClr val="accent2">
                      <a:shade val="100000"/>
                      <a:satMod val="105000"/>
                    </a:schemeClr>
                  </a:gs>
                  <a:gs pos="100000">
                    <a:schemeClr val="accent2">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2"/>
            <c:bubble3D val="0"/>
            <c:spPr>
              <a:gradFill rotWithShape="1">
                <a:gsLst>
                  <a:gs pos="0">
                    <a:schemeClr val="accent3"/>
                  </a:gs>
                  <a:gs pos="90000">
                    <a:schemeClr val="accent3">
                      <a:shade val="100000"/>
                      <a:satMod val="105000"/>
                    </a:schemeClr>
                  </a:gs>
                  <a:gs pos="100000">
                    <a:schemeClr val="accent3">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Lbls>
            <c:dLbl>
              <c:idx val="0"/>
              <c:layout>
                <c:manualLayout>
                  <c:x val="-0.21475641195715933"/>
                  <c:y val="-0.21773974835744286"/>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46343118623804685"/>
                      <c:h val="0.18912084329465223"/>
                    </c:manualLayout>
                  </c15:layout>
                </c:ext>
              </c:extLst>
            </c:dLbl>
            <c:dLbl>
              <c:idx val="1"/>
              <c:layout>
                <c:manualLayout>
                  <c:x val="3.1678710950751546E-2"/>
                  <c:y val="-4.4531112798659379E-2"/>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42295676609532812"/>
                      <c:h val="0.15653559919284848"/>
                    </c:manualLayout>
                  </c15:layout>
                </c:ext>
              </c:extLst>
            </c:dLbl>
            <c:dLbl>
              <c:idx val="2"/>
              <c:layout>
                <c:manualLayout>
                  <c:x val="0.42019374158677103"/>
                  <c:y val="1.6749372042111476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1681505695462985"/>
                      <c:h val="0.17682558267103879"/>
                    </c:manualLayout>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Non-Hisp/Non-Lat</c:v>
                </c:pt>
                <c:pt idx="1">
                  <c:v>Hisp/Lat</c:v>
                </c:pt>
                <c:pt idx="2">
                  <c:v>Missing</c:v>
                </c:pt>
              </c:strCache>
            </c:strRef>
          </c:cat>
          <c:val>
            <c:numRef>
              <c:f>Sheet1!$B$2:$B$4</c:f>
              <c:numCache>
                <c:formatCode>General</c:formatCode>
                <c:ptCount val="3"/>
                <c:pt idx="0">
                  <c:v>1623</c:v>
                </c:pt>
                <c:pt idx="1">
                  <c:v>83</c:v>
                </c:pt>
                <c:pt idx="2">
                  <c:v>71</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41816845062948821"/>
          <c:y val="0.7815685387029051"/>
          <c:w val="0.47639339914120016"/>
          <c:h val="0.2184315846339142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solidFill>
                  <a:srgbClr val="7030A0"/>
                </a:solidFill>
              </a:rPr>
              <a:t>Gender</a:t>
            </a:r>
          </a:p>
        </c:rich>
      </c:tx>
      <c:layout>
        <c:manualLayout>
          <c:xMode val="edge"/>
          <c:yMode val="edge"/>
          <c:x val="6.0525857182902793E-4"/>
          <c:y val="0.7959202154678936"/>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Gender</c:v>
                </c:pt>
              </c:strCache>
            </c:strRef>
          </c:tx>
          <c:dPt>
            <c:idx val="0"/>
            <c:bubble3D val="0"/>
            <c:spPr>
              <a:gradFill rotWithShape="1">
                <a:gsLst>
                  <a:gs pos="0">
                    <a:schemeClr val="accent1"/>
                  </a:gs>
                  <a:gs pos="90000">
                    <a:schemeClr val="accent1">
                      <a:shade val="100000"/>
                      <a:satMod val="105000"/>
                    </a:schemeClr>
                  </a:gs>
                  <a:gs pos="100000">
                    <a:schemeClr val="accent1">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1"/>
            <c:bubble3D val="0"/>
            <c:spPr>
              <a:gradFill rotWithShape="1">
                <a:gsLst>
                  <a:gs pos="0">
                    <a:schemeClr val="accent2"/>
                  </a:gs>
                  <a:gs pos="90000">
                    <a:schemeClr val="accent2">
                      <a:shade val="100000"/>
                      <a:satMod val="105000"/>
                    </a:schemeClr>
                  </a:gs>
                  <a:gs pos="100000">
                    <a:schemeClr val="accent2">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2"/>
            <c:bubble3D val="0"/>
            <c:spPr>
              <a:gradFill rotWithShape="1">
                <a:gsLst>
                  <a:gs pos="0">
                    <a:schemeClr val="accent3"/>
                  </a:gs>
                  <a:gs pos="90000">
                    <a:schemeClr val="accent3">
                      <a:shade val="100000"/>
                      <a:satMod val="105000"/>
                    </a:schemeClr>
                  </a:gs>
                  <a:gs pos="100000">
                    <a:schemeClr val="accent3">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Lbls>
            <c:dLbl>
              <c:idx val="0"/>
              <c:layout>
                <c:manualLayout>
                  <c:x val="-0.23812445984396149"/>
                  <c:y val="-0.2414527978048669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4933997371733907"/>
                      <c:h val="0.20730686271912641"/>
                    </c:manualLayout>
                  </c15:layout>
                </c:ext>
              </c:extLst>
            </c:dLbl>
            <c:dLbl>
              <c:idx val="2"/>
              <c:layout>
                <c:manualLayout>
                  <c:x val="1.0980657914774291E-2"/>
                  <c:y val="-7.1627721760470177E-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Female</c:v>
                </c:pt>
                <c:pt idx="1">
                  <c:v>Male</c:v>
                </c:pt>
                <c:pt idx="2">
                  <c:v>Other</c:v>
                </c:pt>
              </c:strCache>
            </c:strRef>
          </c:cat>
          <c:val>
            <c:numRef>
              <c:f>Sheet1!$B$2:$B$4</c:f>
              <c:numCache>
                <c:formatCode>General</c:formatCode>
                <c:ptCount val="3"/>
                <c:pt idx="0">
                  <c:v>889</c:v>
                </c:pt>
                <c:pt idx="1">
                  <c:v>298</c:v>
                </c:pt>
                <c:pt idx="2">
                  <c:v>8</c:v>
                </c:pt>
              </c:numCache>
            </c:numRef>
          </c:val>
        </c:ser>
        <c:dLbls>
          <c:dLblPos val="inEnd"/>
          <c:showLegendKey val="0"/>
          <c:showVal val="0"/>
          <c:showCatName val="1"/>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solidFill>
                  <a:srgbClr val="7030A0"/>
                </a:solidFill>
              </a:rPr>
              <a:t>Race</a:t>
            </a:r>
          </a:p>
        </c:rich>
      </c:tx>
      <c:layout>
        <c:manualLayout>
          <c:xMode val="edge"/>
          <c:yMode val="edge"/>
          <c:x val="1.7362659560417364E-2"/>
          <c:y val="0.6291320922017327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Race</c:v>
                </c:pt>
              </c:strCache>
            </c:strRef>
          </c:tx>
          <c:dPt>
            <c:idx val="0"/>
            <c:bubble3D val="0"/>
            <c:spPr>
              <a:gradFill rotWithShape="1">
                <a:gsLst>
                  <a:gs pos="0">
                    <a:schemeClr val="accent1"/>
                  </a:gs>
                  <a:gs pos="90000">
                    <a:schemeClr val="accent1">
                      <a:shade val="100000"/>
                      <a:satMod val="105000"/>
                    </a:schemeClr>
                  </a:gs>
                  <a:gs pos="100000">
                    <a:schemeClr val="accent1">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1"/>
            <c:bubble3D val="0"/>
            <c:spPr>
              <a:gradFill rotWithShape="1">
                <a:gsLst>
                  <a:gs pos="0">
                    <a:schemeClr val="accent2"/>
                  </a:gs>
                  <a:gs pos="90000">
                    <a:schemeClr val="accent2">
                      <a:shade val="100000"/>
                      <a:satMod val="105000"/>
                    </a:schemeClr>
                  </a:gs>
                  <a:gs pos="100000">
                    <a:schemeClr val="accent2">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2"/>
            <c:bubble3D val="0"/>
            <c:spPr>
              <a:gradFill rotWithShape="1">
                <a:gsLst>
                  <a:gs pos="0">
                    <a:schemeClr val="accent3"/>
                  </a:gs>
                  <a:gs pos="90000">
                    <a:schemeClr val="accent3">
                      <a:shade val="100000"/>
                      <a:satMod val="105000"/>
                    </a:schemeClr>
                  </a:gs>
                  <a:gs pos="100000">
                    <a:schemeClr val="accent3">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3"/>
            <c:bubble3D val="0"/>
            <c:spPr>
              <a:gradFill rotWithShape="1">
                <a:gsLst>
                  <a:gs pos="0">
                    <a:schemeClr val="accent4"/>
                  </a:gs>
                  <a:gs pos="90000">
                    <a:schemeClr val="accent4">
                      <a:shade val="100000"/>
                      <a:satMod val="105000"/>
                    </a:schemeClr>
                  </a:gs>
                  <a:gs pos="100000">
                    <a:schemeClr val="accent4">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4"/>
            <c:bubble3D val="0"/>
            <c:spPr>
              <a:gradFill rotWithShape="1">
                <a:gsLst>
                  <a:gs pos="0">
                    <a:schemeClr val="accent5"/>
                  </a:gs>
                  <a:gs pos="90000">
                    <a:schemeClr val="accent5">
                      <a:shade val="100000"/>
                      <a:satMod val="105000"/>
                    </a:schemeClr>
                  </a:gs>
                  <a:gs pos="100000">
                    <a:schemeClr val="accent5">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Lbls>
            <c:dLbl>
              <c:idx val="0"/>
              <c:layout>
                <c:manualLayout>
                  <c:x val="-0.27711800646516799"/>
                  <c:y val="1.5896331270438366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7.9193430488116098E-2"/>
                  <c:y val="0.1684323137852083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7.6930023823511369E-3"/>
                  <c:y val="1.3810089592317254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37187900513317851"/>
                  <c:y val="-1.8856382580630399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White</c:v>
                </c:pt>
                <c:pt idx="1">
                  <c:v>Black</c:v>
                </c:pt>
                <c:pt idx="2">
                  <c:v>Am. Indian</c:v>
                </c:pt>
                <c:pt idx="3">
                  <c:v>Asian</c:v>
                </c:pt>
                <c:pt idx="4">
                  <c:v>Missing</c:v>
                </c:pt>
              </c:strCache>
            </c:strRef>
          </c:cat>
          <c:val>
            <c:numRef>
              <c:f>Sheet1!$B$2:$B$6</c:f>
              <c:numCache>
                <c:formatCode>General</c:formatCode>
                <c:ptCount val="5"/>
                <c:pt idx="0">
                  <c:v>621</c:v>
                </c:pt>
                <c:pt idx="1">
                  <c:v>398</c:v>
                </c:pt>
                <c:pt idx="2">
                  <c:v>58</c:v>
                </c:pt>
                <c:pt idx="3">
                  <c:v>10</c:v>
                </c:pt>
                <c:pt idx="4">
                  <c:v>108</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solidFill>
                  <a:srgbClr val="7030A0"/>
                </a:solidFill>
              </a:rPr>
              <a:t>Ethnicity</a:t>
            </a:r>
          </a:p>
        </c:rich>
      </c:tx>
      <c:layout>
        <c:manualLayout>
          <c:xMode val="edge"/>
          <c:yMode val="edge"/>
          <c:x val="3.1897635531788898E-2"/>
          <c:y val="0.77210256387887144"/>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Ethnicity</c:v>
                </c:pt>
              </c:strCache>
            </c:strRef>
          </c:tx>
          <c:dPt>
            <c:idx val="0"/>
            <c:bubble3D val="0"/>
            <c:spPr>
              <a:gradFill rotWithShape="1">
                <a:gsLst>
                  <a:gs pos="0">
                    <a:schemeClr val="accent1"/>
                  </a:gs>
                  <a:gs pos="90000">
                    <a:schemeClr val="accent1">
                      <a:shade val="100000"/>
                      <a:satMod val="105000"/>
                    </a:schemeClr>
                  </a:gs>
                  <a:gs pos="100000">
                    <a:schemeClr val="accent1">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1"/>
            <c:bubble3D val="0"/>
            <c:spPr>
              <a:gradFill rotWithShape="1">
                <a:gsLst>
                  <a:gs pos="0">
                    <a:schemeClr val="accent2"/>
                  </a:gs>
                  <a:gs pos="90000">
                    <a:schemeClr val="accent2">
                      <a:shade val="100000"/>
                      <a:satMod val="105000"/>
                    </a:schemeClr>
                  </a:gs>
                  <a:gs pos="100000">
                    <a:schemeClr val="accent2">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Pt>
            <c:idx val="2"/>
            <c:bubble3D val="0"/>
            <c:spPr>
              <a:gradFill rotWithShape="1">
                <a:gsLst>
                  <a:gs pos="0">
                    <a:schemeClr val="accent3"/>
                  </a:gs>
                  <a:gs pos="90000">
                    <a:schemeClr val="accent3">
                      <a:shade val="100000"/>
                      <a:satMod val="105000"/>
                    </a:schemeClr>
                  </a:gs>
                  <a:gs pos="100000">
                    <a:schemeClr val="accent3">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rgbClr r="0" g="0" b="0">
                    <a:shade val="27000"/>
                    <a:satMod val="120000"/>
                  </a:scrgbClr>
                </a:contourClr>
              </a:sp3d>
            </c:spPr>
          </c:dPt>
          <c:dLbls>
            <c:dLbl>
              <c:idx val="0"/>
              <c:layout>
                <c:manualLayout>
                  <c:x val="-0.24047840045994051"/>
                  <c:y val="-0.21802021572307359"/>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44682457495333061"/>
                      <c:h val="0.2127263745503043"/>
                    </c:manualLayout>
                  </c15:layout>
                </c:ext>
              </c:extLst>
            </c:dLbl>
            <c:dLbl>
              <c:idx val="1"/>
              <c:layout>
                <c:manualLayout>
                  <c:x val="2.2833205764495206E-2"/>
                  <c:y val="-1.4821283106272676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3800431540558231"/>
                      <c:h val="0.162141538414563"/>
                    </c:manualLayout>
                  </c15:layout>
                </c:ext>
              </c:extLst>
            </c:dLbl>
            <c:dLbl>
              <c:idx val="2"/>
              <c:layout>
                <c:manualLayout>
                  <c:x val="0.11466926191325549"/>
                  <c:y val="-8.9824636399424736E-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Non-Hisp/Non-Lat</c:v>
                </c:pt>
                <c:pt idx="1">
                  <c:v>Hisp/Lat</c:v>
                </c:pt>
                <c:pt idx="2">
                  <c:v>Missing</c:v>
                </c:pt>
              </c:strCache>
            </c:strRef>
          </c:cat>
          <c:val>
            <c:numRef>
              <c:f>Sheet1!$B$2:$B$4</c:f>
              <c:numCache>
                <c:formatCode>General</c:formatCode>
                <c:ptCount val="3"/>
                <c:pt idx="0">
                  <c:v>995</c:v>
                </c:pt>
                <c:pt idx="1">
                  <c:v>103</c:v>
                </c:pt>
                <c:pt idx="2">
                  <c:v>97</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50295948159718495"/>
          <c:y val="0.77185992721990737"/>
          <c:w val="0.46032459053866376"/>
          <c:h val="0.2073660127654145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pPr/>
              <a:t>5/15/2018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pPr/>
              <a:t>5/15/2018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923F103-BC34-4FE4-A40E-EDDEECFDA5D0}" type="datetimeFigureOut">
              <a:rPr lang="en-US" smtClean="0"/>
              <a:pPr/>
              <a:t>5/15/2018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smtClean="0"/>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54620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66865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2520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17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val="142421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5/15/2018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78144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07149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smtClean="0"/>
              <a:pPr/>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510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407421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85948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E583DDF-CA54-461A-A486-592D2374C532}" type="datetimeFigureOut">
              <a:rPr lang="en-US" smtClean="0"/>
              <a:pPr/>
              <a:t>5/15/2018</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07265931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hudexchange.info/resources/documents/system-performance-measures-in-context.pdf" TargetMode="External"/><Relationship Id="rId7" Type="http://schemas.openxmlformats.org/officeDocument/2006/relationships/hyperlink" Target="https://www.hudexchange.info/homelessness-assistance/hearth-act/" TargetMode="External"/><Relationship Id="rId2" Type="http://schemas.openxmlformats.org/officeDocument/2006/relationships/hyperlink" Target="https://www.hudexchange.info/trainings/system-performance-measures/" TargetMode="External"/><Relationship Id="rId1" Type="http://schemas.openxmlformats.org/officeDocument/2006/relationships/slideLayout" Target="../slideLayouts/slideLayout2.xml"/><Relationship Id="rId6" Type="http://schemas.openxmlformats.org/officeDocument/2006/relationships/hyperlink" Target="https://www.hudexchange.info/resources/documents/Strategies-for-System-Performance-Improvement-Brief.pdf" TargetMode="External"/><Relationship Id="rId5" Type="http://schemas.openxmlformats.org/officeDocument/2006/relationships/hyperlink" Target="http://endhomelessness.org/wp-content/uploads/2016/08/2016-national-slides-intro-to-performance-measurement.pdf" TargetMode="External"/><Relationship Id="rId4" Type="http://schemas.openxmlformats.org/officeDocument/2006/relationships/hyperlink" Target="https://www.hudexchange.info/resources/documents/System-Performance-Measures-Introductory-Guide.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wiboscoc.org/system-performance-measures.html" TargetMode="External"/><Relationship Id="rId2" Type="http://schemas.openxmlformats.org/officeDocument/2006/relationships/hyperlink" Target="https://www.hudexchange.info/resource/3031/pit-and-hic-data-since-2007/"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icalliances.org/wisconsin-point-in-time-data-2013-2016"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Ending Homelessness </a:t>
            </a:r>
            <a:r>
              <a:rPr lang="en-US" sz="6000" dirty="0" smtClean="0"/>
              <a:t/>
            </a:r>
            <a:br>
              <a:rPr lang="en-US" sz="6000" dirty="0" smtClean="0"/>
            </a:br>
            <a:r>
              <a:rPr lang="en-US" sz="6000" dirty="0" smtClean="0"/>
              <a:t>&amp; Data</a:t>
            </a:r>
            <a:endParaRPr lang="en-US" sz="6000" dirty="0"/>
          </a:p>
        </p:txBody>
      </p:sp>
      <p:sp>
        <p:nvSpPr>
          <p:cNvPr id="3" name="Subtitle 2"/>
          <p:cNvSpPr>
            <a:spLocks noGrp="1"/>
          </p:cNvSpPr>
          <p:nvPr>
            <p:ph type="subTitle" idx="1"/>
          </p:nvPr>
        </p:nvSpPr>
        <p:spPr/>
        <p:txBody>
          <a:bodyPr/>
          <a:lstStyle/>
          <a:p>
            <a:r>
              <a:rPr lang="en-US" dirty="0" smtClean="0"/>
              <a:t>Carrie Poser</a:t>
            </a:r>
          </a:p>
          <a:p>
            <a:r>
              <a:rPr lang="en-US" dirty="0" smtClean="0"/>
              <a:t>COC Director, WI Balance of State CoC</a:t>
            </a:r>
          </a:p>
          <a:p>
            <a:r>
              <a:rPr lang="en-US" dirty="0" smtClean="0"/>
              <a:t>May </a:t>
            </a:r>
            <a:r>
              <a:rPr lang="en-US" dirty="0" smtClean="0"/>
              <a:t>2018</a:t>
            </a:r>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702365"/>
          </a:xfrm>
        </p:spPr>
        <p:txBody>
          <a:bodyPr>
            <a:normAutofit/>
          </a:bodyPr>
          <a:lstStyle/>
          <a:p>
            <a:r>
              <a:rPr lang="en-US" sz="4000" b="1" u="sng" dirty="0" smtClean="0"/>
              <a:t>Disclaimer</a:t>
            </a:r>
            <a:endParaRPr lang="en-US" sz="4000" b="1" u="sng" dirty="0"/>
          </a:p>
        </p:txBody>
      </p:sp>
      <p:sp>
        <p:nvSpPr>
          <p:cNvPr id="3" name="Content Placeholder 2"/>
          <p:cNvSpPr>
            <a:spLocks noGrp="1"/>
          </p:cNvSpPr>
          <p:nvPr>
            <p:ph idx="1"/>
          </p:nvPr>
        </p:nvSpPr>
        <p:spPr>
          <a:xfrm>
            <a:off x="585217" y="1757779"/>
            <a:ext cx="11173968" cy="4771037"/>
          </a:xfrm>
        </p:spPr>
        <p:txBody>
          <a:bodyPr>
            <a:normAutofit/>
          </a:bodyPr>
          <a:lstStyle/>
          <a:p>
            <a:r>
              <a:rPr lang="en-US" dirty="0" smtClean="0"/>
              <a:t>The data for 10/1/16 – 9/30/17 is the current year. This data set is not official yet, but only minimal change is anticipated for finalization occurs.</a:t>
            </a:r>
          </a:p>
          <a:p>
            <a:endParaRPr lang="en-US" dirty="0" smtClean="0"/>
          </a:p>
          <a:p>
            <a:r>
              <a:rPr lang="en-US" dirty="0" smtClean="0"/>
              <a:t>For comparison purposes, the data set from 10/1/15 – 9/30/16 will be used. </a:t>
            </a:r>
          </a:p>
          <a:p>
            <a:endParaRPr lang="en-US" dirty="0"/>
          </a:p>
          <a:p>
            <a:r>
              <a:rPr lang="en-US" dirty="0" smtClean="0"/>
              <a:t>HUD will use the comparison between 15-16 and 16-17 for the CoC Competition and scoring purpose. </a:t>
            </a:r>
            <a:endParaRPr lang="en-US" dirty="0" smtClean="0"/>
          </a:p>
          <a:p>
            <a:endParaRPr lang="en-US" dirty="0" smtClean="0"/>
          </a:p>
          <a:p>
            <a:pPr marL="0" indent="0">
              <a:buNone/>
            </a:pPr>
            <a:r>
              <a:rPr lang="en-US" dirty="0" smtClean="0"/>
              <a:t>	</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9959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609600"/>
            <a:ext cx="9169409" cy="702365"/>
          </a:xfrm>
        </p:spPr>
        <p:txBody>
          <a:bodyPr>
            <a:normAutofit fontScale="90000"/>
          </a:bodyPr>
          <a:lstStyle/>
          <a:p>
            <a:r>
              <a:rPr lang="en-US" sz="4000" b="1" u="sng" dirty="0" smtClean="0"/>
              <a:t>Measure 1: Length of Time Homeless (LOTH)</a:t>
            </a:r>
            <a:endParaRPr lang="en-US" sz="4000" b="1" u="sng" dirty="0"/>
          </a:p>
        </p:txBody>
      </p:sp>
      <p:sp>
        <p:nvSpPr>
          <p:cNvPr id="3" name="Content Placeholder 2"/>
          <p:cNvSpPr>
            <a:spLocks noGrp="1"/>
          </p:cNvSpPr>
          <p:nvPr>
            <p:ph idx="1"/>
          </p:nvPr>
        </p:nvSpPr>
        <p:spPr>
          <a:xfrm>
            <a:off x="585217" y="1757779"/>
            <a:ext cx="11173968" cy="4771037"/>
          </a:xfrm>
        </p:spPr>
        <p:txBody>
          <a:bodyPr>
            <a:normAutofit/>
          </a:bodyPr>
          <a:lstStyle/>
          <a:p>
            <a:r>
              <a:rPr lang="en-US" dirty="0" smtClean="0"/>
              <a:t>Goal: Reduce the average and median length of time people remain homeless</a:t>
            </a:r>
          </a:p>
          <a:p>
            <a:r>
              <a:rPr lang="en-US" dirty="0" smtClean="0"/>
              <a:t>Metric:</a:t>
            </a:r>
          </a:p>
          <a:p>
            <a:pPr lvl="1"/>
            <a:r>
              <a:rPr lang="en-US" dirty="0" smtClean="0"/>
              <a:t>A) The measure of a client’s entry, exit, and bed nights as entered in HMIS.</a:t>
            </a:r>
          </a:p>
          <a:p>
            <a:pPr lvl="2"/>
            <a:r>
              <a:rPr lang="en-US" dirty="0" smtClean="0"/>
              <a:t>1.1 = change in average and median LOTH in Emergency Shelter (ES) &amp; Safe Haven (SH)</a:t>
            </a:r>
          </a:p>
          <a:p>
            <a:pPr lvl="2"/>
            <a:r>
              <a:rPr lang="en-US" dirty="0" smtClean="0"/>
              <a:t>1.2 = change in average and median LOTH in ES, SH, &amp; Transitional Housing (TH)</a:t>
            </a:r>
          </a:p>
          <a:p>
            <a:pPr lvl="1"/>
            <a:endParaRPr lang="en-US" dirty="0" smtClean="0"/>
          </a:p>
          <a:p>
            <a:pPr lvl="1"/>
            <a:r>
              <a:rPr lang="en-US" dirty="0" smtClean="0"/>
              <a:t>B) This measure includes data from each client’s “Length of Time on the Street, in an Emergency Shelter, or Safe Haven (Data Standards element 3.17) response and adjusts the </a:t>
            </a:r>
            <a:r>
              <a:rPr lang="en-US" dirty="0" smtClean="0"/>
              <a:t>client’s entry date – effectively extending it backward in time. </a:t>
            </a:r>
            <a:r>
              <a:rPr lang="en-US" dirty="0" smtClean="0"/>
              <a:t>This “adjusted entry date” is then used in the calculations just as if it were the client’s actual entry date. </a:t>
            </a:r>
          </a:p>
          <a:p>
            <a:pPr lvl="2"/>
            <a:r>
              <a:rPr lang="en-US" dirty="0"/>
              <a:t>1.1 = change in average and median LOTH in Emergency Shelter (ES) &amp; Safe Haven (SH)</a:t>
            </a:r>
          </a:p>
          <a:p>
            <a:pPr lvl="2"/>
            <a:r>
              <a:rPr lang="en-US" dirty="0"/>
              <a:t>1.2 = change in average and median LOTH in ES, SH, &amp; Transitional Housing (TH</a:t>
            </a:r>
            <a:r>
              <a:rPr lang="en-US" dirty="0" smtClean="0"/>
              <a:t>)</a:t>
            </a:r>
            <a:r>
              <a:rPr lang="en-US" dirty="0" smtClean="0"/>
              <a:t>	</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233440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609600"/>
            <a:ext cx="9169409" cy="702365"/>
          </a:xfrm>
        </p:spPr>
        <p:txBody>
          <a:bodyPr>
            <a:normAutofit fontScale="90000"/>
          </a:bodyPr>
          <a:lstStyle/>
          <a:p>
            <a:r>
              <a:rPr lang="en-US" sz="4000" b="1" u="sng" dirty="0" smtClean="0"/>
              <a:t>Measure 1: Length of Time Homeless (LOTH)</a:t>
            </a:r>
            <a:endParaRPr lang="en-US" sz="4000" b="1" u="sng"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6" name="Content Placeholder 11"/>
          <p:cNvGraphicFramePr>
            <a:graphicFrameLocks/>
          </p:cNvGraphicFramePr>
          <p:nvPr>
            <p:extLst>
              <p:ext uri="{D42A27DB-BD31-4B8C-83A1-F6EECF244321}">
                <p14:modId xmlns:p14="http://schemas.microsoft.com/office/powerpoint/2010/main" val="843024708"/>
              </p:ext>
            </p:extLst>
          </p:nvPr>
        </p:nvGraphicFramePr>
        <p:xfrm>
          <a:off x="422487" y="2539591"/>
          <a:ext cx="10278639" cy="1656080"/>
        </p:xfrm>
        <a:graphic>
          <a:graphicData uri="http://schemas.openxmlformats.org/drawingml/2006/table">
            <a:tbl>
              <a:tblPr firstRow="1" bandRow="1">
                <a:tableStyleId>{93296810-A885-4BE3-A3E7-6D5BEEA58F35}</a:tableStyleId>
              </a:tblPr>
              <a:tblGrid>
                <a:gridCol w="1837010"/>
                <a:gridCol w="1106556"/>
                <a:gridCol w="854765"/>
                <a:gridCol w="1060174"/>
                <a:gridCol w="887896"/>
                <a:gridCol w="1099930"/>
                <a:gridCol w="1192695"/>
                <a:gridCol w="1060174"/>
                <a:gridCol w="1179439"/>
              </a:tblGrid>
              <a:tr h="603775">
                <a:tc>
                  <a:txBody>
                    <a:bodyPr/>
                    <a:lstStyle/>
                    <a:p>
                      <a:r>
                        <a:rPr lang="en-US" dirty="0" smtClean="0"/>
                        <a:t>Metric A</a:t>
                      </a:r>
                      <a:endParaRPr lang="en-US" dirty="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Average LOTH</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c>
                  <a:txBody>
                    <a:bodyPr/>
                    <a:lstStyle/>
                    <a:p>
                      <a:r>
                        <a:rPr lang="en-US" dirty="0" smtClean="0"/>
                        <a:t>Median LOTH</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r>
              <a:tr h="370840">
                <a:tc>
                  <a:txBody>
                    <a:bodyPr/>
                    <a:lstStyle/>
                    <a:p>
                      <a:r>
                        <a:rPr lang="en-US" dirty="0" smtClean="0"/>
                        <a:t>1.1: ES &amp; SH</a:t>
                      </a:r>
                      <a:endParaRPr lang="en-US" dirty="0" smtClean="0"/>
                    </a:p>
                  </a:txBody>
                  <a:tcPr/>
                </a:tc>
                <a:tc>
                  <a:txBody>
                    <a:bodyPr/>
                    <a:lstStyle/>
                    <a:p>
                      <a:pPr algn="ctr"/>
                      <a:r>
                        <a:rPr lang="en-US" b="0" dirty="0" smtClean="0">
                          <a:solidFill>
                            <a:schemeClr val="tx1"/>
                          </a:solidFill>
                        </a:rPr>
                        <a:t>10,016</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10,360</a:t>
                      </a:r>
                      <a:endParaRPr lang="en-US" dirty="0">
                        <a:solidFill>
                          <a:schemeClr val="tx1"/>
                        </a:solidFill>
                      </a:endParaRPr>
                    </a:p>
                  </a:txBody>
                  <a:tcPr>
                    <a:solidFill>
                      <a:schemeClr val="accent2">
                        <a:lumMod val="60000"/>
                        <a:lumOff val="40000"/>
                      </a:schemeClr>
                    </a:solidFill>
                  </a:tcPr>
                </a:tc>
                <a:tc>
                  <a:txBody>
                    <a:bodyPr/>
                    <a:lstStyle/>
                    <a:p>
                      <a:pPr algn="ctr"/>
                      <a:r>
                        <a:rPr lang="en-US" b="0" dirty="0" smtClean="0">
                          <a:solidFill>
                            <a:schemeClr val="tx1"/>
                          </a:solidFill>
                        </a:rPr>
                        <a:t>48</a:t>
                      </a:r>
                      <a:endParaRPr lang="en-US" b="0" dirty="0">
                        <a:solidFill>
                          <a:schemeClr val="tx1"/>
                        </a:solidFill>
                      </a:endParaRPr>
                    </a:p>
                  </a:txBody>
                  <a:tcPr>
                    <a:solidFill>
                      <a:schemeClr val="accent6">
                        <a:lumMod val="60000"/>
                        <a:lumOff val="40000"/>
                      </a:schemeClr>
                    </a:solidFill>
                  </a:tcPr>
                </a:tc>
                <a:tc>
                  <a:txBody>
                    <a:bodyPr/>
                    <a:lstStyle/>
                    <a:p>
                      <a:pPr algn="ctr"/>
                      <a:r>
                        <a:rPr lang="en-US" dirty="0" smtClean="0"/>
                        <a:t>46</a:t>
                      </a:r>
                      <a:endParaRPr lang="en-US" dirty="0"/>
                    </a:p>
                  </a:txBody>
                  <a:tcPr>
                    <a:solidFill>
                      <a:schemeClr val="accent6">
                        <a:lumMod val="60000"/>
                        <a:lumOff val="40000"/>
                      </a:schemeClr>
                    </a:solidFill>
                  </a:tcPr>
                </a:tc>
                <a:tc>
                  <a:txBody>
                    <a:bodyPr/>
                    <a:lstStyle/>
                    <a:p>
                      <a:pPr algn="ctr"/>
                      <a:r>
                        <a:rPr lang="en-US" dirty="0" smtClean="0"/>
                        <a:t>+2</a:t>
                      </a:r>
                      <a:endParaRPr lang="en-US" dirty="0"/>
                    </a:p>
                  </a:txBody>
                  <a:tcPr>
                    <a:solidFill>
                      <a:srgbClr val="FFC000"/>
                    </a:solidFill>
                  </a:tcPr>
                </a:tc>
                <a:tc>
                  <a:txBody>
                    <a:bodyPr/>
                    <a:lstStyle/>
                    <a:p>
                      <a:pPr algn="ctr"/>
                      <a:r>
                        <a:rPr lang="en-US" dirty="0" smtClean="0"/>
                        <a:t>28</a:t>
                      </a:r>
                      <a:endParaRPr lang="en-US" dirty="0"/>
                    </a:p>
                  </a:txBody>
                  <a:tcPr>
                    <a:solidFill>
                      <a:schemeClr val="bg2">
                        <a:lumMod val="75000"/>
                      </a:schemeClr>
                    </a:solidFill>
                  </a:tcPr>
                </a:tc>
                <a:tc>
                  <a:txBody>
                    <a:bodyPr/>
                    <a:lstStyle/>
                    <a:p>
                      <a:pPr algn="ctr"/>
                      <a:r>
                        <a:rPr lang="en-US" dirty="0" smtClean="0"/>
                        <a:t>28</a:t>
                      </a:r>
                      <a:endParaRPr lang="en-US" dirty="0"/>
                    </a:p>
                  </a:txBody>
                  <a:tcPr>
                    <a:solidFill>
                      <a:schemeClr val="bg2">
                        <a:lumMod val="75000"/>
                      </a:schemeClr>
                    </a:solidFill>
                  </a:tcPr>
                </a:tc>
                <a:tc>
                  <a:txBody>
                    <a:bodyPr/>
                    <a:lstStyle/>
                    <a:p>
                      <a:pPr algn="ctr"/>
                      <a:r>
                        <a:rPr lang="en-US" dirty="0" smtClean="0"/>
                        <a:t>0</a:t>
                      </a:r>
                      <a:endParaRPr lang="en-US" dirty="0"/>
                    </a:p>
                  </a:txBody>
                  <a:tcPr>
                    <a:solidFill>
                      <a:srgbClr val="FFC000"/>
                    </a:solidFill>
                  </a:tcPr>
                </a:tc>
              </a:tr>
              <a:tr h="370840">
                <a:tc>
                  <a:txBody>
                    <a:bodyPr/>
                    <a:lstStyle/>
                    <a:p>
                      <a:r>
                        <a:rPr lang="en-US" dirty="0" smtClean="0"/>
                        <a:t>1.2: ES,</a:t>
                      </a:r>
                      <a:r>
                        <a:rPr lang="en-US" baseline="0" dirty="0" smtClean="0"/>
                        <a:t> SH &amp; TH</a:t>
                      </a:r>
                      <a:endParaRPr lang="en-US" dirty="0"/>
                    </a:p>
                  </a:txBody>
                  <a:tcPr/>
                </a:tc>
                <a:tc>
                  <a:txBody>
                    <a:bodyPr/>
                    <a:lstStyle/>
                    <a:p>
                      <a:pPr algn="ctr"/>
                      <a:r>
                        <a:rPr lang="en-US" b="0" dirty="0" smtClean="0">
                          <a:solidFill>
                            <a:schemeClr val="tx1"/>
                          </a:solidFill>
                        </a:rPr>
                        <a:t>11,220</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11,779</a:t>
                      </a:r>
                      <a:endParaRPr lang="en-US" dirty="0">
                        <a:solidFill>
                          <a:schemeClr val="tx1"/>
                        </a:solidFill>
                      </a:endParaRPr>
                    </a:p>
                  </a:txBody>
                  <a:tcPr>
                    <a:solidFill>
                      <a:schemeClr val="accent2">
                        <a:lumMod val="60000"/>
                        <a:lumOff val="40000"/>
                      </a:schemeClr>
                    </a:solidFill>
                  </a:tcPr>
                </a:tc>
                <a:tc>
                  <a:txBody>
                    <a:bodyPr/>
                    <a:lstStyle/>
                    <a:p>
                      <a:pPr algn="ctr"/>
                      <a:r>
                        <a:rPr lang="en-US" b="0" dirty="0" smtClean="0">
                          <a:solidFill>
                            <a:schemeClr val="tx1"/>
                          </a:solidFill>
                        </a:rPr>
                        <a:t>87</a:t>
                      </a:r>
                      <a:endParaRPr lang="en-US" b="0" dirty="0">
                        <a:solidFill>
                          <a:schemeClr val="tx1"/>
                        </a:solidFill>
                      </a:endParaRPr>
                    </a:p>
                  </a:txBody>
                  <a:tcPr>
                    <a:solidFill>
                      <a:schemeClr val="accent6">
                        <a:lumMod val="60000"/>
                        <a:lumOff val="40000"/>
                      </a:schemeClr>
                    </a:solidFill>
                  </a:tcPr>
                </a:tc>
                <a:tc>
                  <a:txBody>
                    <a:bodyPr/>
                    <a:lstStyle/>
                    <a:p>
                      <a:pPr algn="ctr"/>
                      <a:r>
                        <a:rPr lang="en-US" dirty="0" smtClean="0"/>
                        <a:t>89</a:t>
                      </a:r>
                      <a:endParaRPr lang="en-US" dirty="0"/>
                    </a:p>
                  </a:txBody>
                  <a:tcPr>
                    <a:solidFill>
                      <a:schemeClr val="accent6">
                        <a:lumMod val="60000"/>
                        <a:lumOff val="40000"/>
                      </a:schemeClr>
                    </a:solidFill>
                  </a:tcPr>
                </a:tc>
                <a:tc>
                  <a:txBody>
                    <a:bodyPr/>
                    <a:lstStyle/>
                    <a:p>
                      <a:pPr algn="ctr"/>
                      <a:r>
                        <a:rPr lang="en-US" dirty="0" smtClean="0"/>
                        <a:t>-2</a:t>
                      </a:r>
                      <a:endParaRPr lang="en-US" dirty="0"/>
                    </a:p>
                  </a:txBody>
                  <a:tcPr>
                    <a:solidFill>
                      <a:srgbClr val="FFC000"/>
                    </a:solidFill>
                  </a:tcPr>
                </a:tc>
                <a:tc>
                  <a:txBody>
                    <a:bodyPr/>
                    <a:lstStyle/>
                    <a:p>
                      <a:pPr algn="ctr"/>
                      <a:r>
                        <a:rPr lang="en-US" dirty="0" smtClean="0"/>
                        <a:t>36</a:t>
                      </a:r>
                      <a:endParaRPr lang="en-US" dirty="0"/>
                    </a:p>
                  </a:txBody>
                  <a:tcPr>
                    <a:solidFill>
                      <a:schemeClr val="bg2">
                        <a:lumMod val="75000"/>
                      </a:schemeClr>
                    </a:solidFill>
                  </a:tcPr>
                </a:tc>
                <a:tc>
                  <a:txBody>
                    <a:bodyPr/>
                    <a:lstStyle/>
                    <a:p>
                      <a:pPr algn="ctr"/>
                      <a:r>
                        <a:rPr lang="en-US" dirty="0" smtClean="0"/>
                        <a:t>36</a:t>
                      </a:r>
                      <a:endParaRPr lang="en-US" dirty="0"/>
                    </a:p>
                  </a:txBody>
                  <a:tcPr>
                    <a:solidFill>
                      <a:schemeClr val="bg2">
                        <a:lumMod val="75000"/>
                      </a:schemeClr>
                    </a:solidFill>
                  </a:tcPr>
                </a:tc>
                <a:tc>
                  <a:txBody>
                    <a:bodyPr/>
                    <a:lstStyle/>
                    <a:p>
                      <a:pPr algn="ctr"/>
                      <a:r>
                        <a:rPr lang="en-US" dirty="0" smtClean="0"/>
                        <a:t>0</a:t>
                      </a:r>
                      <a:endParaRPr lang="en-US" dirty="0"/>
                    </a:p>
                  </a:txBody>
                  <a:tcPr>
                    <a:solidFill>
                      <a:srgbClr val="FFC000"/>
                    </a:solidFill>
                  </a:tcPr>
                </a:tc>
              </a:tr>
            </a:tbl>
          </a:graphicData>
        </a:graphic>
      </p:graphicFrame>
      <p:graphicFrame>
        <p:nvGraphicFramePr>
          <p:cNvPr id="7" name="Content Placeholder 11"/>
          <p:cNvGraphicFramePr>
            <a:graphicFrameLocks/>
          </p:cNvGraphicFramePr>
          <p:nvPr>
            <p:extLst>
              <p:ext uri="{D42A27DB-BD31-4B8C-83A1-F6EECF244321}">
                <p14:modId xmlns:p14="http://schemas.microsoft.com/office/powerpoint/2010/main" val="955954408"/>
              </p:ext>
            </p:extLst>
          </p:nvPr>
        </p:nvGraphicFramePr>
        <p:xfrm>
          <a:off x="422486" y="4545342"/>
          <a:ext cx="10278640" cy="1656080"/>
        </p:xfrm>
        <a:graphic>
          <a:graphicData uri="http://schemas.openxmlformats.org/drawingml/2006/table">
            <a:tbl>
              <a:tblPr firstRow="1" bandRow="1">
                <a:tableStyleId>{93296810-A885-4BE3-A3E7-6D5BEEA58F35}</a:tableStyleId>
              </a:tblPr>
              <a:tblGrid>
                <a:gridCol w="1825243"/>
                <a:gridCol w="1099468"/>
                <a:gridCol w="866994"/>
                <a:gridCol w="1060174"/>
                <a:gridCol w="887896"/>
                <a:gridCol w="1106556"/>
                <a:gridCol w="1192696"/>
                <a:gridCol w="1066800"/>
                <a:gridCol w="1172813"/>
              </a:tblGrid>
              <a:tr h="0">
                <a:tc>
                  <a:txBody>
                    <a:bodyPr/>
                    <a:lstStyle/>
                    <a:p>
                      <a:r>
                        <a:rPr lang="en-US" dirty="0" smtClean="0"/>
                        <a:t>Metric B</a:t>
                      </a:r>
                      <a:endParaRPr lang="en-US" dirty="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Average LOTH</a:t>
                      </a:r>
                      <a:endParaRPr lang="en-US" dirty="0"/>
                    </a:p>
                  </a:txBody>
                  <a:tcPr/>
                </a:tc>
                <a:tc>
                  <a:txBody>
                    <a:bodyPr/>
                    <a:lstStyle/>
                    <a:p>
                      <a:r>
                        <a:rPr lang="en-US" dirty="0" smtClean="0"/>
                        <a:t>15-16</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Change</a:t>
                      </a:r>
                    </a:p>
                    <a:p>
                      <a:endParaRPr lang="en-US" dirty="0"/>
                    </a:p>
                  </a:txBody>
                  <a:tcPr/>
                </a:tc>
                <a:tc>
                  <a:txBody>
                    <a:bodyPr/>
                    <a:lstStyle/>
                    <a:p>
                      <a:r>
                        <a:rPr lang="en-US" dirty="0" smtClean="0"/>
                        <a:t>Median LOTH</a:t>
                      </a:r>
                      <a:endParaRPr lang="en-US" dirty="0"/>
                    </a:p>
                  </a:txBody>
                  <a:tcPr/>
                </a:tc>
                <a:tc>
                  <a:txBody>
                    <a:bodyPr/>
                    <a:lstStyle/>
                    <a:p>
                      <a:r>
                        <a:rPr lang="en-US" dirty="0" smtClean="0"/>
                        <a:t>15-16</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Change</a:t>
                      </a:r>
                    </a:p>
                    <a:p>
                      <a:endParaRPr lang="en-US" dirty="0"/>
                    </a:p>
                  </a:txBody>
                  <a:tcPr/>
                </a:tc>
              </a:tr>
              <a:tr h="370840">
                <a:tc>
                  <a:txBody>
                    <a:bodyPr/>
                    <a:lstStyle/>
                    <a:p>
                      <a:r>
                        <a:rPr lang="en-US" dirty="0" smtClean="0"/>
                        <a:t>1.1: ES &amp; SH</a:t>
                      </a:r>
                      <a:endParaRPr lang="en-US" dirty="0" smtClean="0"/>
                    </a:p>
                  </a:txBody>
                  <a:tcPr/>
                </a:tc>
                <a:tc>
                  <a:txBody>
                    <a:bodyPr/>
                    <a:lstStyle/>
                    <a:p>
                      <a:pPr algn="ctr"/>
                      <a:r>
                        <a:rPr lang="en-US" b="0" dirty="0" smtClean="0">
                          <a:solidFill>
                            <a:schemeClr val="tx1"/>
                          </a:solidFill>
                        </a:rPr>
                        <a:t>9,645</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10,422</a:t>
                      </a:r>
                      <a:endParaRPr lang="en-US" dirty="0">
                        <a:solidFill>
                          <a:schemeClr val="tx1"/>
                        </a:solidFill>
                      </a:endParaRPr>
                    </a:p>
                  </a:txBody>
                  <a:tcPr>
                    <a:solidFill>
                      <a:schemeClr val="accent2">
                        <a:lumMod val="60000"/>
                        <a:lumOff val="40000"/>
                      </a:schemeClr>
                    </a:solidFill>
                  </a:tcPr>
                </a:tc>
                <a:tc>
                  <a:txBody>
                    <a:bodyPr/>
                    <a:lstStyle/>
                    <a:p>
                      <a:pPr algn="ctr"/>
                      <a:r>
                        <a:rPr lang="en-US" b="0" dirty="0" smtClean="0">
                          <a:solidFill>
                            <a:schemeClr val="tx1"/>
                          </a:solidFill>
                        </a:rPr>
                        <a:t>145</a:t>
                      </a:r>
                      <a:endParaRPr lang="en-US" b="0" dirty="0">
                        <a:solidFill>
                          <a:schemeClr val="tx1"/>
                        </a:solidFill>
                      </a:endParaRPr>
                    </a:p>
                  </a:txBody>
                  <a:tcPr/>
                </a:tc>
                <a:tc>
                  <a:txBody>
                    <a:bodyPr/>
                    <a:lstStyle/>
                    <a:p>
                      <a:pPr algn="ctr"/>
                      <a:r>
                        <a:rPr lang="en-US" dirty="0" smtClean="0"/>
                        <a:t>84</a:t>
                      </a:r>
                      <a:endParaRPr lang="en-US" dirty="0"/>
                    </a:p>
                  </a:txBody>
                  <a:tcPr/>
                </a:tc>
                <a:tc>
                  <a:txBody>
                    <a:bodyPr/>
                    <a:lstStyle/>
                    <a:p>
                      <a:pPr algn="ctr"/>
                      <a:r>
                        <a:rPr lang="en-US" dirty="0" smtClean="0"/>
                        <a:t>+61</a:t>
                      </a:r>
                      <a:endParaRPr lang="en-US" dirty="0"/>
                    </a:p>
                  </a:txBody>
                  <a:tcPr>
                    <a:solidFill>
                      <a:srgbClr val="FFC000"/>
                    </a:solidFill>
                  </a:tcPr>
                </a:tc>
                <a:tc>
                  <a:txBody>
                    <a:bodyPr/>
                    <a:lstStyle/>
                    <a:p>
                      <a:pPr algn="ctr"/>
                      <a:r>
                        <a:rPr lang="en-US" dirty="0" smtClean="0"/>
                        <a:t>51</a:t>
                      </a:r>
                      <a:endParaRPr lang="en-US" dirty="0"/>
                    </a:p>
                  </a:txBody>
                  <a:tcPr>
                    <a:solidFill>
                      <a:schemeClr val="bg2">
                        <a:lumMod val="75000"/>
                      </a:schemeClr>
                    </a:solidFill>
                  </a:tcPr>
                </a:tc>
                <a:tc>
                  <a:txBody>
                    <a:bodyPr/>
                    <a:lstStyle/>
                    <a:p>
                      <a:pPr algn="ctr"/>
                      <a:r>
                        <a:rPr lang="en-US" dirty="0" smtClean="0"/>
                        <a:t>33</a:t>
                      </a:r>
                      <a:endParaRPr lang="en-US" dirty="0"/>
                    </a:p>
                  </a:txBody>
                  <a:tcPr>
                    <a:solidFill>
                      <a:schemeClr val="bg2">
                        <a:lumMod val="75000"/>
                      </a:schemeClr>
                    </a:solidFill>
                  </a:tcPr>
                </a:tc>
                <a:tc>
                  <a:txBody>
                    <a:bodyPr/>
                    <a:lstStyle/>
                    <a:p>
                      <a:pPr algn="ctr"/>
                      <a:r>
                        <a:rPr lang="en-US" dirty="0" smtClean="0"/>
                        <a:t>+18</a:t>
                      </a:r>
                      <a:endParaRPr lang="en-US" dirty="0"/>
                    </a:p>
                  </a:txBody>
                  <a:tcPr>
                    <a:solidFill>
                      <a:srgbClr val="FFC000"/>
                    </a:solidFill>
                  </a:tcPr>
                </a:tc>
              </a:tr>
              <a:tr h="370840">
                <a:tc>
                  <a:txBody>
                    <a:bodyPr/>
                    <a:lstStyle/>
                    <a:p>
                      <a:r>
                        <a:rPr lang="en-US" dirty="0" smtClean="0"/>
                        <a:t>1.2: ES,</a:t>
                      </a:r>
                      <a:r>
                        <a:rPr lang="en-US" baseline="0" dirty="0" smtClean="0"/>
                        <a:t> SH &amp; TH</a:t>
                      </a:r>
                      <a:endParaRPr lang="en-US" dirty="0"/>
                    </a:p>
                  </a:txBody>
                  <a:tcPr/>
                </a:tc>
                <a:tc>
                  <a:txBody>
                    <a:bodyPr/>
                    <a:lstStyle/>
                    <a:p>
                      <a:pPr algn="ctr"/>
                      <a:r>
                        <a:rPr lang="en-US" b="0" dirty="0" smtClean="0">
                          <a:solidFill>
                            <a:schemeClr val="tx1"/>
                          </a:solidFill>
                        </a:rPr>
                        <a:t>10,947</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11,820</a:t>
                      </a:r>
                      <a:endParaRPr lang="en-US" dirty="0">
                        <a:solidFill>
                          <a:schemeClr val="tx1"/>
                        </a:solidFill>
                      </a:endParaRPr>
                    </a:p>
                  </a:txBody>
                  <a:tcPr>
                    <a:solidFill>
                      <a:schemeClr val="accent2">
                        <a:lumMod val="60000"/>
                        <a:lumOff val="40000"/>
                      </a:schemeClr>
                    </a:solidFill>
                  </a:tcPr>
                </a:tc>
                <a:tc>
                  <a:txBody>
                    <a:bodyPr/>
                    <a:lstStyle/>
                    <a:p>
                      <a:pPr algn="ctr"/>
                      <a:r>
                        <a:rPr lang="en-US" b="0" dirty="0" smtClean="0">
                          <a:solidFill>
                            <a:schemeClr val="tx1"/>
                          </a:solidFill>
                        </a:rPr>
                        <a:t>185</a:t>
                      </a:r>
                      <a:endParaRPr lang="en-US" b="0" dirty="0">
                        <a:solidFill>
                          <a:schemeClr val="tx1"/>
                        </a:solidFill>
                      </a:endParaRPr>
                    </a:p>
                  </a:txBody>
                  <a:tcPr/>
                </a:tc>
                <a:tc>
                  <a:txBody>
                    <a:bodyPr/>
                    <a:lstStyle/>
                    <a:p>
                      <a:pPr algn="ctr"/>
                      <a:r>
                        <a:rPr lang="en-US" dirty="0" smtClean="0"/>
                        <a:t>132</a:t>
                      </a:r>
                      <a:endParaRPr lang="en-US" dirty="0"/>
                    </a:p>
                  </a:txBody>
                  <a:tcPr/>
                </a:tc>
                <a:tc>
                  <a:txBody>
                    <a:bodyPr/>
                    <a:lstStyle/>
                    <a:p>
                      <a:pPr algn="ctr"/>
                      <a:r>
                        <a:rPr lang="en-US" dirty="0" smtClean="0"/>
                        <a:t>+114</a:t>
                      </a:r>
                      <a:endParaRPr lang="en-US" dirty="0"/>
                    </a:p>
                  </a:txBody>
                  <a:tcPr>
                    <a:solidFill>
                      <a:srgbClr val="FFC000"/>
                    </a:solidFill>
                  </a:tcPr>
                </a:tc>
                <a:tc>
                  <a:txBody>
                    <a:bodyPr/>
                    <a:lstStyle/>
                    <a:p>
                      <a:pPr algn="ctr"/>
                      <a:r>
                        <a:rPr lang="en-US" dirty="0" smtClean="0"/>
                        <a:t>66</a:t>
                      </a:r>
                      <a:endParaRPr lang="en-US" dirty="0"/>
                    </a:p>
                  </a:txBody>
                  <a:tcPr>
                    <a:solidFill>
                      <a:schemeClr val="bg2">
                        <a:lumMod val="75000"/>
                      </a:schemeClr>
                    </a:solidFill>
                  </a:tcPr>
                </a:tc>
                <a:tc>
                  <a:txBody>
                    <a:bodyPr/>
                    <a:lstStyle/>
                    <a:p>
                      <a:pPr algn="ctr"/>
                      <a:r>
                        <a:rPr lang="en-US" dirty="0" smtClean="0"/>
                        <a:t>48</a:t>
                      </a:r>
                      <a:endParaRPr lang="en-US" dirty="0"/>
                    </a:p>
                  </a:txBody>
                  <a:tcPr>
                    <a:solidFill>
                      <a:schemeClr val="bg2">
                        <a:lumMod val="75000"/>
                      </a:schemeClr>
                    </a:solidFill>
                  </a:tcPr>
                </a:tc>
                <a:tc>
                  <a:txBody>
                    <a:bodyPr/>
                    <a:lstStyle/>
                    <a:p>
                      <a:pPr algn="ctr"/>
                      <a:r>
                        <a:rPr lang="en-US" dirty="0" smtClean="0"/>
                        <a:t>+18</a:t>
                      </a:r>
                      <a:endParaRPr lang="en-US" dirty="0"/>
                    </a:p>
                  </a:txBody>
                  <a:tcPr>
                    <a:solidFill>
                      <a:srgbClr val="FFC000"/>
                    </a:solidFill>
                  </a:tcPr>
                </a:tc>
              </a:tr>
            </a:tbl>
          </a:graphicData>
        </a:graphic>
      </p:graphicFrame>
      <p:sp>
        <p:nvSpPr>
          <p:cNvPr id="9" name="Rectangle 8"/>
          <p:cNvSpPr/>
          <p:nvPr/>
        </p:nvSpPr>
        <p:spPr>
          <a:xfrm>
            <a:off x="735496" y="1450213"/>
            <a:ext cx="8865703" cy="369332"/>
          </a:xfrm>
          <a:prstGeom prst="rect">
            <a:avLst/>
          </a:prstGeom>
        </p:spPr>
        <p:txBody>
          <a:bodyPr wrap="square">
            <a:spAutoFit/>
          </a:bodyPr>
          <a:lstStyle/>
          <a:p>
            <a:r>
              <a:rPr lang="en-US" dirty="0"/>
              <a:t>Goal: Reduce the average and median length of time people remain homeless</a:t>
            </a:r>
          </a:p>
        </p:txBody>
      </p:sp>
    </p:spTree>
    <p:extLst>
      <p:ext uri="{BB962C8B-B14F-4D97-AF65-F5344CB8AC3E}">
        <p14:creationId xmlns:p14="http://schemas.microsoft.com/office/powerpoint/2010/main" val="353135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702365"/>
          </a:xfrm>
        </p:spPr>
        <p:txBody>
          <a:bodyPr>
            <a:normAutofit/>
          </a:bodyPr>
          <a:lstStyle/>
          <a:p>
            <a:r>
              <a:rPr lang="en-US" sz="4000" b="1" u="sng" dirty="0" smtClean="0"/>
              <a:t>Measure 2: Reoccurrence </a:t>
            </a:r>
            <a:endParaRPr lang="en-US" sz="4000" b="1" u="sng" dirty="0"/>
          </a:p>
        </p:txBody>
      </p:sp>
      <p:sp>
        <p:nvSpPr>
          <p:cNvPr id="3" name="Content Placeholder 2"/>
          <p:cNvSpPr>
            <a:spLocks noGrp="1"/>
          </p:cNvSpPr>
          <p:nvPr>
            <p:ph idx="1"/>
          </p:nvPr>
        </p:nvSpPr>
        <p:spPr>
          <a:xfrm>
            <a:off x="585217" y="1530627"/>
            <a:ext cx="11173968" cy="4998190"/>
          </a:xfrm>
        </p:spPr>
        <p:txBody>
          <a:bodyPr>
            <a:normAutofit/>
          </a:bodyPr>
          <a:lstStyle/>
          <a:p>
            <a:r>
              <a:rPr lang="en-US" dirty="0"/>
              <a:t>Goal: Reduce the </a:t>
            </a:r>
            <a:r>
              <a:rPr lang="en-US" dirty="0" smtClean="0"/>
              <a:t>percentage of persons who return into homeless</a:t>
            </a:r>
            <a:endParaRPr lang="en-US" dirty="0"/>
          </a:p>
          <a:p>
            <a:r>
              <a:rPr lang="en-US" dirty="0" smtClean="0"/>
              <a:t>Metric</a:t>
            </a:r>
            <a:r>
              <a:rPr lang="en-US" dirty="0"/>
              <a:t>:</a:t>
            </a:r>
          </a:p>
          <a:p>
            <a:pPr lvl="1"/>
            <a:r>
              <a:rPr lang="en-US" dirty="0" smtClean="0"/>
              <a:t>This measures clients who exited Street Outreach (SO), ES, TH, SH, or Permanent Housing (PH) to permanent housing destinations in the date range two years prior to the report date range. </a:t>
            </a:r>
          </a:p>
          <a:p>
            <a:pPr lvl="1"/>
            <a:r>
              <a:rPr lang="en-US" dirty="0" smtClean="0"/>
              <a:t>Of those clients, the measure reports on how many of them returned to homelessness as indicated in HMIS for up to two years after their initial exit.</a:t>
            </a:r>
          </a:p>
          <a:p>
            <a:pPr lvl="1"/>
            <a:endParaRPr lang="en-US" dirty="0"/>
          </a:p>
          <a:p>
            <a:pPr lvl="1">
              <a:buFont typeface="Wingdings" panose="05000000000000000000" pitchFamily="2" charset="2"/>
              <a:buChar char="Ø"/>
            </a:pPr>
            <a:r>
              <a:rPr lang="en-US" dirty="0" smtClean="0"/>
              <a:t>The current year is 10/1/16 – 9/30/17. </a:t>
            </a:r>
          </a:p>
          <a:p>
            <a:pPr lvl="1">
              <a:buFont typeface="Wingdings" panose="05000000000000000000" pitchFamily="2" charset="2"/>
              <a:buChar char="Ø"/>
            </a:pPr>
            <a:r>
              <a:rPr lang="en-US" dirty="0" smtClean="0"/>
              <a:t>The measure looks back to 10/1/14 – 9/30/15 for all exits. </a:t>
            </a:r>
          </a:p>
          <a:p>
            <a:pPr lvl="1">
              <a:buFont typeface="Wingdings" panose="05000000000000000000" pitchFamily="2" charset="2"/>
              <a:buChar char="Ø"/>
            </a:pPr>
            <a:r>
              <a:rPr lang="en-US" dirty="0" smtClean="0"/>
              <a:t>For all those exits, it then looks at any returns from 10/1/15 – 9/30/17.</a:t>
            </a:r>
            <a:endParaRPr lang="en-US" dirty="0"/>
          </a:p>
          <a:p>
            <a:endParaRPr lang="en-US" dirty="0" smtClean="0"/>
          </a:p>
          <a:p>
            <a:pPr marL="0" indent="0">
              <a:buNone/>
            </a:pPr>
            <a:r>
              <a:rPr lang="en-US" dirty="0" smtClean="0"/>
              <a:t>	</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972710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609600"/>
            <a:ext cx="9169409" cy="702365"/>
          </a:xfrm>
        </p:spPr>
        <p:txBody>
          <a:bodyPr>
            <a:normAutofit/>
          </a:bodyPr>
          <a:lstStyle/>
          <a:p>
            <a:r>
              <a:rPr lang="en-US" sz="4000" b="1" u="sng" dirty="0"/>
              <a:t>Measure 2: Reoccurrence </a:t>
            </a:r>
            <a:endParaRPr lang="en-US" sz="4000" b="1" u="sng"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6" name="Content Placeholder 11"/>
          <p:cNvGraphicFramePr>
            <a:graphicFrameLocks/>
          </p:cNvGraphicFramePr>
          <p:nvPr>
            <p:extLst>
              <p:ext uri="{D42A27DB-BD31-4B8C-83A1-F6EECF244321}">
                <p14:modId xmlns:p14="http://schemas.microsoft.com/office/powerpoint/2010/main" val="4032347131"/>
              </p:ext>
            </p:extLst>
          </p:nvPr>
        </p:nvGraphicFramePr>
        <p:xfrm>
          <a:off x="475496" y="1744461"/>
          <a:ext cx="10424416" cy="3677920"/>
        </p:xfrm>
        <a:graphic>
          <a:graphicData uri="http://schemas.openxmlformats.org/drawingml/2006/table">
            <a:tbl>
              <a:tblPr firstRow="1" bandRow="1">
                <a:tableStyleId>{93296810-A885-4BE3-A3E7-6D5BEEA58F35}</a:tableStyleId>
              </a:tblPr>
              <a:tblGrid>
                <a:gridCol w="1552759"/>
                <a:gridCol w="767307"/>
                <a:gridCol w="736142"/>
                <a:gridCol w="947531"/>
                <a:gridCol w="775252"/>
                <a:gridCol w="1053548"/>
                <a:gridCol w="722243"/>
                <a:gridCol w="1166192"/>
                <a:gridCol w="768626"/>
                <a:gridCol w="1179443"/>
                <a:gridCol w="755373"/>
              </a:tblGrid>
              <a:tr h="603775">
                <a:tc>
                  <a:txBody>
                    <a:bodyPr/>
                    <a:lstStyle/>
                    <a:p>
                      <a:endParaRPr lang="en-US" dirty="0"/>
                    </a:p>
                  </a:txBody>
                  <a:tcPr/>
                </a:tc>
                <a:tc>
                  <a:txBody>
                    <a:bodyPr/>
                    <a:lstStyle/>
                    <a:p>
                      <a:r>
                        <a:rPr lang="en-US" dirty="0" smtClean="0"/>
                        <a:t>Total #</a:t>
                      </a:r>
                      <a:r>
                        <a:rPr lang="en-US" baseline="0" dirty="0" smtClean="0"/>
                        <a:t> Exits</a:t>
                      </a:r>
                      <a:endParaRPr lang="en-US" dirty="0"/>
                    </a:p>
                  </a:txBody>
                  <a:tcPr/>
                </a:tc>
                <a:tc>
                  <a:txBody>
                    <a:bodyPr/>
                    <a:lstStyle/>
                    <a:p>
                      <a:r>
                        <a:rPr lang="en-US" dirty="0" smtClean="0"/>
                        <a:t>15-16</a:t>
                      </a:r>
                      <a:endParaRPr lang="en-US" dirty="0"/>
                    </a:p>
                  </a:txBody>
                  <a:tcPr/>
                </a:tc>
                <a:tc>
                  <a:txBody>
                    <a:bodyPr/>
                    <a:lstStyle/>
                    <a:p>
                      <a:r>
                        <a:rPr lang="en-US" dirty="0" smtClean="0"/>
                        <a:t>% returns &lt; 6 mo.</a:t>
                      </a:r>
                      <a:endParaRPr lang="en-US" dirty="0"/>
                    </a:p>
                  </a:txBody>
                  <a:tcPr/>
                </a:tc>
                <a:tc>
                  <a:txBody>
                    <a:bodyPr/>
                    <a:lstStyle/>
                    <a:p>
                      <a:r>
                        <a:rPr lang="en-US" dirty="0" smtClean="0"/>
                        <a:t>15-16</a:t>
                      </a:r>
                      <a:endParaRPr lang="en-US" dirty="0"/>
                    </a:p>
                  </a:txBody>
                  <a:tcPr/>
                </a:tc>
                <a:tc>
                  <a:txBody>
                    <a:bodyPr/>
                    <a:lstStyle/>
                    <a:p>
                      <a:r>
                        <a:rPr lang="en-US" dirty="0" smtClean="0"/>
                        <a:t>% returns 6-12 mo.</a:t>
                      </a:r>
                      <a:endParaRPr lang="en-US" dirty="0"/>
                    </a:p>
                  </a:txBody>
                  <a:tcPr/>
                </a:tc>
                <a:tc>
                  <a:txBody>
                    <a:bodyPr/>
                    <a:lstStyle/>
                    <a:p>
                      <a:r>
                        <a:rPr lang="en-US" dirty="0" smtClean="0"/>
                        <a:t>15-16</a:t>
                      </a:r>
                      <a:endParaRPr lang="en-US" dirty="0"/>
                    </a:p>
                  </a:txBody>
                  <a:tcPr/>
                </a:tc>
                <a:tc>
                  <a:txBody>
                    <a:bodyPr/>
                    <a:lstStyle/>
                    <a:p>
                      <a:r>
                        <a:rPr lang="en-US" dirty="0" smtClean="0"/>
                        <a:t>#</a:t>
                      </a:r>
                      <a:r>
                        <a:rPr lang="en-US" baseline="0" dirty="0" smtClean="0"/>
                        <a:t> Returns in 2 years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15-16</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of Returns in 2 years</a:t>
                      </a:r>
                      <a:endParaRPr lang="en-US" dirty="0"/>
                    </a:p>
                  </a:txBody>
                  <a:tcPr/>
                </a:tc>
                <a:tc>
                  <a:txBody>
                    <a:bodyPr/>
                    <a:lstStyle/>
                    <a:p>
                      <a:r>
                        <a:rPr lang="en-US" dirty="0" smtClean="0"/>
                        <a:t>15-16</a:t>
                      </a:r>
                      <a:endParaRPr lang="en-US" dirty="0"/>
                    </a:p>
                  </a:txBody>
                  <a:tcPr/>
                </a:tc>
              </a:tr>
              <a:tr h="370840">
                <a:tc>
                  <a:txBody>
                    <a:bodyPr/>
                    <a:lstStyle/>
                    <a:p>
                      <a:r>
                        <a:rPr lang="en-US" dirty="0" smtClean="0"/>
                        <a:t>Exits from SO</a:t>
                      </a:r>
                      <a:endParaRPr lang="en-US" dirty="0" smtClean="0"/>
                    </a:p>
                  </a:txBody>
                  <a:tcPr/>
                </a:tc>
                <a:tc>
                  <a:txBody>
                    <a:bodyPr/>
                    <a:lstStyle/>
                    <a:p>
                      <a:pPr algn="ctr"/>
                      <a:r>
                        <a:rPr lang="en-US" b="0" dirty="0" smtClean="0">
                          <a:solidFill>
                            <a:schemeClr val="tx1"/>
                          </a:solidFill>
                        </a:rPr>
                        <a:t>27</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155</a:t>
                      </a:r>
                      <a:endParaRPr lang="en-US" dirty="0">
                        <a:solidFill>
                          <a:schemeClr val="tx1"/>
                        </a:solidFill>
                      </a:endParaRPr>
                    </a:p>
                  </a:txBody>
                  <a:tcPr>
                    <a:solidFill>
                      <a:schemeClr val="accent2">
                        <a:lumMod val="60000"/>
                        <a:lumOff val="40000"/>
                      </a:schemeClr>
                    </a:solidFill>
                  </a:tcPr>
                </a:tc>
                <a:tc>
                  <a:txBody>
                    <a:bodyPr/>
                    <a:lstStyle/>
                    <a:p>
                      <a:pPr algn="ctr"/>
                      <a:r>
                        <a:rPr lang="en-US" b="0" dirty="0" smtClean="0">
                          <a:solidFill>
                            <a:schemeClr val="tx1"/>
                          </a:solidFill>
                        </a:rPr>
                        <a:t>11%</a:t>
                      </a:r>
                      <a:endParaRPr lang="en-US" b="0" dirty="0">
                        <a:solidFill>
                          <a:schemeClr val="tx1"/>
                        </a:solidFill>
                      </a:endParaRPr>
                    </a:p>
                  </a:txBody>
                  <a:tcPr>
                    <a:solidFill>
                      <a:schemeClr val="accent6">
                        <a:lumMod val="60000"/>
                        <a:lumOff val="40000"/>
                      </a:schemeClr>
                    </a:solidFill>
                  </a:tcPr>
                </a:tc>
                <a:tc>
                  <a:txBody>
                    <a:bodyPr/>
                    <a:lstStyle/>
                    <a:p>
                      <a:pPr algn="ctr"/>
                      <a:r>
                        <a:rPr lang="en-US" dirty="0" smtClean="0"/>
                        <a:t>9%</a:t>
                      </a:r>
                      <a:endParaRPr lang="en-US" dirty="0"/>
                    </a:p>
                  </a:txBody>
                  <a:tcPr>
                    <a:solidFill>
                      <a:schemeClr val="accent6">
                        <a:lumMod val="60000"/>
                        <a:lumOff val="40000"/>
                      </a:schemeClr>
                    </a:solidFill>
                  </a:tcPr>
                </a:tc>
                <a:tc>
                  <a:txBody>
                    <a:bodyPr/>
                    <a:lstStyle/>
                    <a:p>
                      <a:pPr algn="ctr"/>
                      <a:r>
                        <a:rPr lang="en-US" dirty="0" smtClean="0"/>
                        <a:t>4%</a:t>
                      </a:r>
                      <a:endParaRPr lang="en-US" dirty="0"/>
                    </a:p>
                  </a:txBody>
                  <a:tcPr>
                    <a:solidFill>
                      <a:schemeClr val="accent2">
                        <a:lumMod val="60000"/>
                        <a:lumOff val="40000"/>
                      </a:schemeClr>
                    </a:solidFill>
                  </a:tcPr>
                </a:tc>
                <a:tc>
                  <a:txBody>
                    <a:bodyPr/>
                    <a:lstStyle/>
                    <a:p>
                      <a:pPr algn="ctr"/>
                      <a:r>
                        <a:rPr lang="en-US" dirty="0" smtClean="0"/>
                        <a:t>9%</a:t>
                      </a:r>
                      <a:endParaRPr lang="en-US" dirty="0"/>
                    </a:p>
                  </a:txBody>
                  <a:tcPr>
                    <a:solidFill>
                      <a:schemeClr val="accent2">
                        <a:lumMod val="60000"/>
                        <a:lumOff val="40000"/>
                      </a:schemeClr>
                    </a:solidFill>
                  </a:tcPr>
                </a:tc>
                <a:tc>
                  <a:txBody>
                    <a:bodyPr/>
                    <a:lstStyle/>
                    <a:p>
                      <a:pPr algn="ctr"/>
                      <a:r>
                        <a:rPr lang="en-US" dirty="0" smtClean="0"/>
                        <a:t>5</a:t>
                      </a:r>
                      <a:endParaRPr lang="en-US" dirty="0"/>
                    </a:p>
                  </a:txBody>
                  <a:tcPr>
                    <a:solidFill>
                      <a:schemeClr val="accent6">
                        <a:lumMod val="60000"/>
                        <a:lumOff val="40000"/>
                      </a:schemeClr>
                    </a:solidFill>
                  </a:tcPr>
                </a:tc>
                <a:tc>
                  <a:txBody>
                    <a:bodyPr/>
                    <a:lstStyle/>
                    <a:p>
                      <a:pPr algn="ctr"/>
                      <a:r>
                        <a:rPr lang="en-US" dirty="0" smtClean="0"/>
                        <a:t>45</a:t>
                      </a:r>
                      <a:endParaRPr lang="en-US" dirty="0"/>
                    </a:p>
                  </a:txBody>
                  <a:tcPr>
                    <a:solidFill>
                      <a:schemeClr val="accent6">
                        <a:lumMod val="60000"/>
                        <a:lumOff val="40000"/>
                      </a:schemeClr>
                    </a:solidFill>
                  </a:tcPr>
                </a:tc>
                <a:tc>
                  <a:txBody>
                    <a:bodyPr/>
                    <a:lstStyle/>
                    <a:p>
                      <a:pPr algn="ctr"/>
                      <a:r>
                        <a:rPr lang="en-US" dirty="0" smtClean="0"/>
                        <a:t>18.5%</a:t>
                      </a:r>
                      <a:endParaRPr lang="en-US" dirty="0"/>
                    </a:p>
                  </a:txBody>
                  <a:tcPr>
                    <a:solidFill>
                      <a:schemeClr val="accent2">
                        <a:lumMod val="60000"/>
                        <a:lumOff val="40000"/>
                      </a:schemeClr>
                    </a:solidFill>
                  </a:tcPr>
                </a:tc>
                <a:tc>
                  <a:txBody>
                    <a:bodyPr/>
                    <a:lstStyle/>
                    <a:p>
                      <a:pPr algn="ctr"/>
                      <a:r>
                        <a:rPr lang="en-US" dirty="0" smtClean="0"/>
                        <a:t>29%</a:t>
                      </a:r>
                      <a:endParaRPr lang="en-US" dirty="0"/>
                    </a:p>
                  </a:txBody>
                  <a:tcPr>
                    <a:solidFill>
                      <a:schemeClr val="accent2">
                        <a:lumMod val="60000"/>
                        <a:lumOff val="40000"/>
                      </a:schemeClr>
                    </a:solidFill>
                  </a:tcPr>
                </a:tc>
              </a:tr>
              <a:tr h="370840">
                <a:tc>
                  <a:txBody>
                    <a:bodyPr/>
                    <a:lstStyle/>
                    <a:p>
                      <a:r>
                        <a:rPr lang="en-US" dirty="0" smtClean="0"/>
                        <a:t>Exits</a:t>
                      </a:r>
                      <a:r>
                        <a:rPr lang="en-US" baseline="0" dirty="0" smtClean="0"/>
                        <a:t> from ES</a:t>
                      </a:r>
                      <a:endParaRPr lang="en-US" dirty="0"/>
                    </a:p>
                  </a:txBody>
                  <a:tcPr/>
                </a:tc>
                <a:tc>
                  <a:txBody>
                    <a:bodyPr/>
                    <a:lstStyle/>
                    <a:p>
                      <a:pPr algn="ctr"/>
                      <a:r>
                        <a:rPr lang="en-US" b="0" dirty="0" smtClean="0">
                          <a:solidFill>
                            <a:schemeClr val="tx1"/>
                          </a:solidFill>
                        </a:rPr>
                        <a:t>3979</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2507</a:t>
                      </a:r>
                      <a:endParaRPr lang="en-US" dirty="0">
                        <a:solidFill>
                          <a:schemeClr val="tx1"/>
                        </a:solidFill>
                      </a:endParaRPr>
                    </a:p>
                  </a:txBody>
                  <a:tcPr>
                    <a:solidFill>
                      <a:schemeClr val="accent2">
                        <a:lumMod val="60000"/>
                        <a:lumOff val="40000"/>
                      </a:schemeClr>
                    </a:solidFill>
                  </a:tcPr>
                </a:tc>
                <a:tc>
                  <a:txBody>
                    <a:bodyPr/>
                    <a:lstStyle/>
                    <a:p>
                      <a:pPr algn="ctr"/>
                      <a:r>
                        <a:rPr lang="en-US" b="0" dirty="0" smtClean="0">
                          <a:solidFill>
                            <a:schemeClr val="tx1"/>
                          </a:solidFill>
                        </a:rPr>
                        <a:t>15%</a:t>
                      </a:r>
                      <a:endParaRPr lang="en-US" b="0" dirty="0">
                        <a:solidFill>
                          <a:schemeClr val="tx1"/>
                        </a:solidFill>
                      </a:endParaRPr>
                    </a:p>
                  </a:txBody>
                  <a:tcPr>
                    <a:solidFill>
                      <a:schemeClr val="accent6">
                        <a:lumMod val="60000"/>
                        <a:lumOff val="40000"/>
                      </a:schemeClr>
                    </a:solidFill>
                  </a:tcPr>
                </a:tc>
                <a:tc>
                  <a:txBody>
                    <a:bodyPr/>
                    <a:lstStyle/>
                    <a:p>
                      <a:pPr algn="ctr"/>
                      <a:r>
                        <a:rPr lang="en-US" dirty="0" smtClean="0"/>
                        <a:t>11%</a:t>
                      </a:r>
                      <a:endParaRPr lang="en-US" dirty="0"/>
                    </a:p>
                  </a:txBody>
                  <a:tcPr>
                    <a:solidFill>
                      <a:schemeClr val="accent6">
                        <a:lumMod val="60000"/>
                        <a:lumOff val="40000"/>
                      </a:schemeClr>
                    </a:solidFill>
                  </a:tcPr>
                </a:tc>
                <a:tc>
                  <a:txBody>
                    <a:bodyPr/>
                    <a:lstStyle/>
                    <a:p>
                      <a:pPr algn="ctr"/>
                      <a:r>
                        <a:rPr lang="en-US" dirty="0" smtClean="0"/>
                        <a:t>6%</a:t>
                      </a:r>
                      <a:endParaRPr lang="en-US" dirty="0"/>
                    </a:p>
                  </a:txBody>
                  <a:tcPr>
                    <a:solidFill>
                      <a:schemeClr val="accent2">
                        <a:lumMod val="60000"/>
                        <a:lumOff val="40000"/>
                      </a:schemeClr>
                    </a:solidFill>
                  </a:tcPr>
                </a:tc>
                <a:tc>
                  <a:txBody>
                    <a:bodyPr/>
                    <a:lstStyle/>
                    <a:p>
                      <a:pPr algn="ctr"/>
                      <a:r>
                        <a:rPr lang="en-US" dirty="0" smtClean="0"/>
                        <a:t>5%</a:t>
                      </a:r>
                      <a:endParaRPr lang="en-US" dirty="0"/>
                    </a:p>
                  </a:txBody>
                  <a:tcPr>
                    <a:solidFill>
                      <a:schemeClr val="accent2">
                        <a:lumMod val="60000"/>
                        <a:lumOff val="40000"/>
                      </a:schemeClr>
                    </a:solidFill>
                  </a:tcPr>
                </a:tc>
                <a:tc>
                  <a:txBody>
                    <a:bodyPr/>
                    <a:lstStyle/>
                    <a:p>
                      <a:pPr algn="ctr"/>
                      <a:r>
                        <a:rPr lang="en-US" dirty="0" smtClean="0"/>
                        <a:t>1148</a:t>
                      </a:r>
                      <a:endParaRPr lang="en-US" dirty="0"/>
                    </a:p>
                  </a:txBody>
                  <a:tcPr>
                    <a:solidFill>
                      <a:schemeClr val="accent6">
                        <a:lumMod val="60000"/>
                        <a:lumOff val="40000"/>
                      </a:schemeClr>
                    </a:solidFill>
                  </a:tcPr>
                </a:tc>
                <a:tc>
                  <a:txBody>
                    <a:bodyPr/>
                    <a:lstStyle/>
                    <a:p>
                      <a:pPr algn="ctr"/>
                      <a:r>
                        <a:rPr lang="en-US" dirty="0" smtClean="0"/>
                        <a:t>623</a:t>
                      </a:r>
                      <a:endParaRPr lang="en-US" dirty="0"/>
                    </a:p>
                  </a:txBody>
                  <a:tcPr>
                    <a:solidFill>
                      <a:schemeClr val="accent6">
                        <a:lumMod val="60000"/>
                        <a:lumOff val="40000"/>
                      </a:schemeClr>
                    </a:solidFill>
                  </a:tcPr>
                </a:tc>
                <a:tc>
                  <a:txBody>
                    <a:bodyPr/>
                    <a:lstStyle/>
                    <a:p>
                      <a:pPr algn="ctr"/>
                      <a:r>
                        <a:rPr lang="en-US" dirty="0" smtClean="0"/>
                        <a:t>29%</a:t>
                      </a:r>
                      <a:endParaRPr lang="en-US" dirty="0"/>
                    </a:p>
                  </a:txBody>
                  <a:tcPr>
                    <a:solidFill>
                      <a:schemeClr val="accent2">
                        <a:lumMod val="60000"/>
                        <a:lumOff val="40000"/>
                      </a:schemeClr>
                    </a:solidFill>
                  </a:tcPr>
                </a:tc>
                <a:tc>
                  <a:txBody>
                    <a:bodyPr/>
                    <a:lstStyle/>
                    <a:p>
                      <a:pPr algn="ctr"/>
                      <a:r>
                        <a:rPr lang="en-US" dirty="0" smtClean="0"/>
                        <a:t>25%</a:t>
                      </a:r>
                      <a:endParaRPr lang="en-US" dirty="0"/>
                    </a:p>
                  </a:txBody>
                  <a:tcPr>
                    <a:solidFill>
                      <a:schemeClr val="accent2">
                        <a:lumMod val="60000"/>
                        <a:lumOff val="40000"/>
                      </a:schemeClr>
                    </a:solidFill>
                  </a:tcPr>
                </a:tc>
              </a:tr>
              <a:tr h="370840">
                <a:tc>
                  <a:txBody>
                    <a:bodyPr/>
                    <a:lstStyle/>
                    <a:p>
                      <a:r>
                        <a:rPr lang="en-US" dirty="0" smtClean="0"/>
                        <a:t>Exits from TH</a:t>
                      </a:r>
                      <a:endParaRPr lang="en-US" dirty="0"/>
                    </a:p>
                  </a:txBody>
                  <a:tcPr/>
                </a:tc>
                <a:tc>
                  <a:txBody>
                    <a:bodyPr/>
                    <a:lstStyle/>
                    <a:p>
                      <a:pPr algn="ctr"/>
                      <a:r>
                        <a:rPr lang="en-US" b="0" dirty="0" smtClean="0">
                          <a:solidFill>
                            <a:schemeClr val="tx1"/>
                          </a:solidFill>
                        </a:rPr>
                        <a:t>833</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900</a:t>
                      </a:r>
                      <a:endParaRPr lang="en-US" dirty="0">
                        <a:solidFill>
                          <a:schemeClr val="tx1"/>
                        </a:solidFill>
                      </a:endParaRPr>
                    </a:p>
                  </a:txBody>
                  <a:tcPr>
                    <a:solidFill>
                      <a:schemeClr val="accent2">
                        <a:lumMod val="60000"/>
                        <a:lumOff val="40000"/>
                      </a:schemeClr>
                    </a:solidFill>
                  </a:tcPr>
                </a:tc>
                <a:tc>
                  <a:txBody>
                    <a:bodyPr/>
                    <a:lstStyle/>
                    <a:p>
                      <a:pPr algn="ctr"/>
                      <a:r>
                        <a:rPr lang="en-US" b="0" dirty="0" smtClean="0">
                          <a:solidFill>
                            <a:schemeClr val="tx1"/>
                          </a:solidFill>
                        </a:rPr>
                        <a:t>4%</a:t>
                      </a:r>
                      <a:endParaRPr lang="en-US" b="0" dirty="0">
                        <a:solidFill>
                          <a:schemeClr val="tx1"/>
                        </a:solidFill>
                      </a:endParaRPr>
                    </a:p>
                  </a:txBody>
                  <a:tcPr>
                    <a:solidFill>
                      <a:schemeClr val="accent6">
                        <a:lumMod val="60000"/>
                        <a:lumOff val="40000"/>
                      </a:schemeClr>
                    </a:solidFill>
                  </a:tcPr>
                </a:tc>
                <a:tc>
                  <a:txBody>
                    <a:bodyPr/>
                    <a:lstStyle/>
                    <a:p>
                      <a:pPr algn="ctr"/>
                      <a:r>
                        <a:rPr lang="en-US" dirty="0" smtClean="0"/>
                        <a:t>3%</a:t>
                      </a:r>
                      <a:endParaRPr lang="en-US" dirty="0"/>
                    </a:p>
                  </a:txBody>
                  <a:tcPr>
                    <a:solidFill>
                      <a:schemeClr val="accent6">
                        <a:lumMod val="60000"/>
                        <a:lumOff val="40000"/>
                      </a:schemeClr>
                    </a:solidFill>
                  </a:tcPr>
                </a:tc>
                <a:tc>
                  <a:txBody>
                    <a:bodyPr/>
                    <a:lstStyle/>
                    <a:p>
                      <a:pPr algn="ctr"/>
                      <a:r>
                        <a:rPr lang="en-US" dirty="0" smtClean="0"/>
                        <a:t>4%</a:t>
                      </a:r>
                      <a:endParaRPr lang="en-US" dirty="0"/>
                    </a:p>
                  </a:txBody>
                  <a:tcPr>
                    <a:solidFill>
                      <a:schemeClr val="accent2">
                        <a:lumMod val="60000"/>
                        <a:lumOff val="40000"/>
                      </a:schemeClr>
                    </a:solidFill>
                  </a:tcPr>
                </a:tc>
                <a:tc>
                  <a:txBody>
                    <a:bodyPr/>
                    <a:lstStyle/>
                    <a:p>
                      <a:pPr algn="ctr"/>
                      <a:r>
                        <a:rPr lang="en-US" dirty="0" smtClean="0"/>
                        <a:t>3%</a:t>
                      </a:r>
                      <a:endParaRPr lang="en-US" dirty="0"/>
                    </a:p>
                  </a:txBody>
                  <a:tcPr>
                    <a:solidFill>
                      <a:schemeClr val="accent2">
                        <a:lumMod val="60000"/>
                        <a:lumOff val="40000"/>
                      </a:schemeClr>
                    </a:solidFill>
                  </a:tcPr>
                </a:tc>
                <a:tc>
                  <a:txBody>
                    <a:bodyPr/>
                    <a:lstStyle/>
                    <a:p>
                      <a:pPr algn="ctr"/>
                      <a:r>
                        <a:rPr lang="en-US" dirty="0" smtClean="0"/>
                        <a:t>96</a:t>
                      </a:r>
                      <a:endParaRPr lang="en-US" dirty="0"/>
                    </a:p>
                  </a:txBody>
                  <a:tcPr>
                    <a:solidFill>
                      <a:schemeClr val="accent6">
                        <a:lumMod val="60000"/>
                        <a:lumOff val="40000"/>
                      </a:schemeClr>
                    </a:solidFill>
                  </a:tcPr>
                </a:tc>
                <a:tc>
                  <a:txBody>
                    <a:bodyPr/>
                    <a:lstStyle/>
                    <a:p>
                      <a:pPr algn="ctr"/>
                      <a:r>
                        <a:rPr lang="en-US" dirty="0" smtClean="0"/>
                        <a:t>104</a:t>
                      </a:r>
                      <a:endParaRPr lang="en-US" dirty="0"/>
                    </a:p>
                  </a:txBody>
                  <a:tcPr>
                    <a:solidFill>
                      <a:schemeClr val="accent6">
                        <a:lumMod val="60000"/>
                        <a:lumOff val="40000"/>
                      </a:schemeClr>
                    </a:solidFill>
                  </a:tcPr>
                </a:tc>
                <a:tc>
                  <a:txBody>
                    <a:bodyPr/>
                    <a:lstStyle/>
                    <a:p>
                      <a:pPr algn="ctr"/>
                      <a:r>
                        <a:rPr lang="en-US" dirty="0" smtClean="0"/>
                        <a:t>11.5%</a:t>
                      </a:r>
                      <a:endParaRPr lang="en-US" dirty="0"/>
                    </a:p>
                  </a:txBody>
                  <a:tcPr>
                    <a:solidFill>
                      <a:schemeClr val="accent2">
                        <a:lumMod val="60000"/>
                        <a:lumOff val="40000"/>
                      </a:schemeClr>
                    </a:solidFill>
                  </a:tcPr>
                </a:tc>
                <a:tc>
                  <a:txBody>
                    <a:bodyPr/>
                    <a:lstStyle/>
                    <a:p>
                      <a:pPr algn="ctr"/>
                      <a:r>
                        <a:rPr lang="en-US" dirty="0" smtClean="0"/>
                        <a:t>12%</a:t>
                      </a:r>
                      <a:endParaRPr lang="en-US" dirty="0"/>
                    </a:p>
                  </a:txBody>
                  <a:tcPr>
                    <a:solidFill>
                      <a:schemeClr val="accent2">
                        <a:lumMod val="60000"/>
                        <a:lumOff val="40000"/>
                      </a:schemeClr>
                    </a:solidFill>
                  </a:tcPr>
                </a:tc>
              </a:tr>
              <a:tr h="370840">
                <a:tc>
                  <a:txBody>
                    <a:bodyPr/>
                    <a:lstStyle/>
                    <a:p>
                      <a:r>
                        <a:rPr lang="en-US" dirty="0" smtClean="0"/>
                        <a:t>Exits from SH</a:t>
                      </a:r>
                      <a:endParaRPr lang="en-US" dirty="0"/>
                    </a:p>
                  </a:txBody>
                  <a:tcPr/>
                </a:tc>
                <a:tc>
                  <a:txBody>
                    <a:bodyPr/>
                    <a:lstStyle/>
                    <a:p>
                      <a:pPr algn="ctr"/>
                      <a:r>
                        <a:rPr lang="en-US" b="0" dirty="0" smtClean="0">
                          <a:solidFill>
                            <a:schemeClr val="tx1"/>
                          </a:solidFill>
                        </a:rPr>
                        <a:t>6</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9</a:t>
                      </a:r>
                      <a:endParaRPr lang="en-US" dirty="0">
                        <a:solidFill>
                          <a:schemeClr val="tx1"/>
                        </a:solidFill>
                      </a:endParaRPr>
                    </a:p>
                  </a:txBody>
                  <a:tcPr>
                    <a:solidFill>
                      <a:schemeClr val="accent2">
                        <a:lumMod val="60000"/>
                        <a:lumOff val="40000"/>
                      </a:schemeClr>
                    </a:solidFill>
                  </a:tcPr>
                </a:tc>
                <a:tc>
                  <a:txBody>
                    <a:bodyPr/>
                    <a:lstStyle/>
                    <a:p>
                      <a:pPr algn="ctr"/>
                      <a:r>
                        <a:rPr lang="en-US" b="0" dirty="0" smtClean="0">
                          <a:solidFill>
                            <a:schemeClr val="tx1"/>
                          </a:solidFill>
                        </a:rPr>
                        <a:t>0%</a:t>
                      </a:r>
                      <a:endParaRPr lang="en-US" b="0" dirty="0">
                        <a:solidFill>
                          <a:schemeClr val="tx1"/>
                        </a:solidFill>
                      </a:endParaRPr>
                    </a:p>
                  </a:txBody>
                  <a:tcPr>
                    <a:solidFill>
                      <a:schemeClr val="accent6">
                        <a:lumMod val="60000"/>
                        <a:lumOff val="40000"/>
                      </a:schemeClr>
                    </a:solidFill>
                  </a:tcPr>
                </a:tc>
                <a:tc>
                  <a:txBody>
                    <a:bodyPr/>
                    <a:lstStyle/>
                    <a:p>
                      <a:pPr algn="ctr"/>
                      <a:r>
                        <a:rPr lang="en-US" dirty="0" smtClean="0"/>
                        <a:t>0%</a:t>
                      </a:r>
                      <a:endParaRPr lang="en-US" dirty="0"/>
                    </a:p>
                  </a:txBody>
                  <a:tcPr>
                    <a:solidFill>
                      <a:schemeClr val="accent6">
                        <a:lumMod val="60000"/>
                        <a:lumOff val="40000"/>
                      </a:schemeClr>
                    </a:solidFill>
                  </a:tcPr>
                </a:tc>
                <a:tc>
                  <a:txBody>
                    <a:bodyPr/>
                    <a:lstStyle/>
                    <a:p>
                      <a:pPr algn="ctr"/>
                      <a:r>
                        <a:rPr lang="en-US" dirty="0" smtClean="0"/>
                        <a:t>17%</a:t>
                      </a:r>
                      <a:endParaRPr lang="en-US" dirty="0"/>
                    </a:p>
                  </a:txBody>
                  <a:tcPr>
                    <a:solidFill>
                      <a:schemeClr val="accent2">
                        <a:lumMod val="60000"/>
                        <a:lumOff val="40000"/>
                      </a:schemeClr>
                    </a:solidFill>
                  </a:tcPr>
                </a:tc>
                <a:tc>
                  <a:txBody>
                    <a:bodyPr/>
                    <a:lstStyle/>
                    <a:p>
                      <a:pPr algn="ctr"/>
                      <a:r>
                        <a:rPr lang="en-US" dirty="0" smtClean="0"/>
                        <a:t>0%</a:t>
                      </a:r>
                      <a:endParaRPr lang="en-US" dirty="0"/>
                    </a:p>
                  </a:txBody>
                  <a:tcPr>
                    <a:solidFill>
                      <a:schemeClr val="accent2">
                        <a:lumMod val="60000"/>
                        <a:lumOff val="40000"/>
                      </a:schemeClr>
                    </a:solidFill>
                  </a:tcPr>
                </a:tc>
                <a:tc>
                  <a:txBody>
                    <a:bodyPr/>
                    <a:lstStyle/>
                    <a:p>
                      <a:pPr algn="ctr"/>
                      <a:r>
                        <a:rPr lang="en-US" dirty="0" smtClean="0"/>
                        <a:t>1</a:t>
                      </a:r>
                      <a:endParaRPr lang="en-US" dirty="0"/>
                    </a:p>
                  </a:txBody>
                  <a:tcPr>
                    <a:solidFill>
                      <a:schemeClr val="accent6">
                        <a:lumMod val="60000"/>
                        <a:lumOff val="40000"/>
                      </a:schemeClr>
                    </a:solidFill>
                  </a:tcPr>
                </a:tc>
                <a:tc>
                  <a:txBody>
                    <a:bodyPr/>
                    <a:lstStyle/>
                    <a:p>
                      <a:pPr algn="ctr"/>
                      <a:r>
                        <a:rPr lang="en-US" dirty="0" smtClean="0"/>
                        <a:t>1</a:t>
                      </a:r>
                      <a:endParaRPr lang="en-US" dirty="0"/>
                    </a:p>
                  </a:txBody>
                  <a:tcPr>
                    <a:solidFill>
                      <a:schemeClr val="accent6">
                        <a:lumMod val="60000"/>
                        <a:lumOff val="40000"/>
                      </a:schemeClr>
                    </a:solidFill>
                  </a:tcPr>
                </a:tc>
                <a:tc>
                  <a:txBody>
                    <a:bodyPr/>
                    <a:lstStyle/>
                    <a:p>
                      <a:pPr algn="ctr"/>
                      <a:r>
                        <a:rPr lang="en-US" dirty="0" smtClean="0"/>
                        <a:t>16.5%</a:t>
                      </a:r>
                      <a:endParaRPr lang="en-US" dirty="0"/>
                    </a:p>
                  </a:txBody>
                  <a:tcPr>
                    <a:solidFill>
                      <a:schemeClr val="accent2">
                        <a:lumMod val="60000"/>
                        <a:lumOff val="40000"/>
                      </a:schemeClr>
                    </a:solidFill>
                  </a:tcPr>
                </a:tc>
                <a:tc>
                  <a:txBody>
                    <a:bodyPr/>
                    <a:lstStyle/>
                    <a:p>
                      <a:pPr algn="ctr"/>
                      <a:r>
                        <a:rPr lang="en-US" dirty="0" smtClean="0"/>
                        <a:t>11%</a:t>
                      </a:r>
                      <a:endParaRPr lang="en-US" dirty="0"/>
                    </a:p>
                  </a:txBody>
                  <a:tcPr>
                    <a:solidFill>
                      <a:schemeClr val="accent2">
                        <a:lumMod val="60000"/>
                        <a:lumOff val="40000"/>
                      </a:schemeClr>
                    </a:solidFill>
                  </a:tcPr>
                </a:tc>
              </a:tr>
              <a:tr h="370840">
                <a:tc>
                  <a:txBody>
                    <a:bodyPr/>
                    <a:lstStyle/>
                    <a:p>
                      <a:r>
                        <a:rPr lang="en-US" dirty="0" smtClean="0"/>
                        <a:t>Exits from all PH</a:t>
                      </a:r>
                      <a:endParaRPr lang="en-US" dirty="0"/>
                    </a:p>
                  </a:txBody>
                  <a:tcPr/>
                </a:tc>
                <a:tc>
                  <a:txBody>
                    <a:bodyPr/>
                    <a:lstStyle/>
                    <a:p>
                      <a:pPr algn="ctr"/>
                      <a:r>
                        <a:rPr lang="en-US" b="0" dirty="0" smtClean="0">
                          <a:solidFill>
                            <a:schemeClr val="tx1"/>
                          </a:solidFill>
                        </a:rPr>
                        <a:t>1206</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999</a:t>
                      </a:r>
                      <a:endParaRPr lang="en-US" dirty="0">
                        <a:solidFill>
                          <a:schemeClr val="tx1"/>
                        </a:solidFill>
                      </a:endParaRPr>
                    </a:p>
                  </a:txBody>
                  <a:tcPr>
                    <a:solidFill>
                      <a:schemeClr val="accent2">
                        <a:lumMod val="60000"/>
                        <a:lumOff val="40000"/>
                      </a:schemeClr>
                    </a:solidFill>
                  </a:tcPr>
                </a:tc>
                <a:tc>
                  <a:txBody>
                    <a:bodyPr/>
                    <a:lstStyle/>
                    <a:p>
                      <a:pPr algn="ctr"/>
                      <a:r>
                        <a:rPr lang="en-US" b="0" dirty="0" smtClean="0">
                          <a:solidFill>
                            <a:schemeClr val="tx1"/>
                          </a:solidFill>
                        </a:rPr>
                        <a:t>3.5%</a:t>
                      </a:r>
                      <a:endParaRPr lang="en-US" b="0" dirty="0">
                        <a:solidFill>
                          <a:schemeClr val="tx1"/>
                        </a:solidFill>
                      </a:endParaRPr>
                    </a:p>
                  </a:txBody>
                  <a:tcPr>
                    <a:solidFill>
                      <a:schemeClr val="accent6">
                        <a:lumMod val="60000"/>
                        <a:lumOff val="40000"/>
                      </a:schemeClr>
                    </a:solidFill>
                  </a:tcPr>
                </a:tc>
                <a:tc>
                  <a:txBody>
                    <a:bodyPr/>
                    <a:lstStyle/>
                    <a:p>
                      <a:pPr algn="ctr"/>
                      <a:r>
                        <a:rPr lang="en-US" dirty="0" smtClean="0"/>
                        <a:t>6%</a:t>
                      </a:r>
                      <a:endParaRPr lang="en-US" dirty="0"/>
                    </a:p>
                  </a:txBody>
                  <a:tcPr>
                    <a:solidFill>
                      <a:schemeClr val="accent6">
                        <a:lumMod val="60000"/>
                        <a:lumOff val="40000"/>
                      </a:schemeClr>
                    </a:solidFill>
                  </a:tcPr>
                </a:tc>
                <a:tc>
                  <a:txBody>
                    <a:bodyPr/>
                    <a:lstStyle/>
                    <a:p>
                      <a:pPr algn="ctr"/>
                      <a:r>
                        <a:rPr lang="en-US" dirty="0" smtClean="0"/>
                        <a:t>4%</a:t>
                      </a:r>
                      <a:endParaRPr lang="en-US" dirty="0"/>
                    </a:p>
                  </a:txBody>
                  <a:tcPr>
                    <a:solidFill>
                      <a:schemeClr val="accent2">
                        <a:lumMod val="60000"/>
                        <a:lumOff val="40000"/>
                      </a:schemeClr>
                    </a:solidFill>
                  </a:tcPr>
                </a:tc>
                <a:tc>
                  <a:txBody>
                    <a:bodyPr/>
                    <a:lstStyle/>
                    <a:p>
                      <a:pPr algn="ctr"/>
                      <a:r>
                        <a:rPr lang="en-US" dirty="0" smtClean="0"/>
                        <a:t>5%</a:t>
                      </a:r>
                      <a:endParaRPr lang="en-US" dirty="0"/>
                    </a:p>
                  </a:txBody>
                  <a:tcPr>
                    <a:solidFill>
                      <a:schemeClr val="accent2">
                        <a:lumMod val="60000"/>
                        <a:lumOff val="40000"/>
                      </a:schemeClr>
                    </a:solidFill>
                  </a:tcPr>
                </a:tc>
                <a:tc>
                  <a:txBody>
                    <a:bodyPr/>
                    <a:lstStyle/>
                    <a:p>
                      <a:pPr algn="ctr"/>
                      <a:r>
                        <a:rPr lang="en-US" dirty="0" smtClean="0"/>
                        <a:t>170</a:t>
                      </a:r>
                      <a:endParaRPr lang="en-US" dirty="0"/>
                    </a:p>
                  </a:txBody>
                  <a:tcPr>
                    <a:solidFill>
                      <a:schemeClr val="accent6">
                        <a:lumMod val="60000"/>
                        <a:lumOff val="40000"/>
                      </a:schemeClr>
                    </a:solidFill>
                  </a:tcPr>
                </a:tc>
                <a:tc>
                  <a:txBody>
                    <a:bodyPr/>
                    <a:lstStyle/>
                    <a:p>
                      <a:pPr algn="ctr"/>
                      <a:r>
                        <a:rPr lang="en-US" dirty="0" smtClean="0"/>
                        <a:t>160</a:t>
                      </a:r>
                      <a:endParaRPr lang="en-US" dirty="0"/>
                    </a:p>
                  </a:txBody>
                  <a:tcPr>
                    <a:solidFill>
                      <a:schemeClr val="accent6">
                        <a:lumMod val="60000"/>
                        <a:lumOff val="40000"/>
                      </a:schemeClr>
                    </a:solidFill>
                  </a:tcPr>
                </a:tc>
                <a:tc>
                  <a:txBody>
                    <a:bodyPr/>
                    <a:lstStyle/>
                    <a:p>
                      <a:pPr algn="ctr"/>
                      <a:r>
                        <a:rPr lang="en-US" dirty="0" smtClean="0"/>
                        <a:t>14%</a:t>
                      </a:r>
                      <a:endParaRPr lang="en-US" dirty="0"/>
                    </a:p>
                  </a:txBody>
                  <a:tcPr>
                    <a:solidFill>
                      <a:schemeClr val="accent2">
                        <a:lumMod val="60000"/>
                        <a:lumOff val="40000"/>
                      </a:schemeClr>
                    </a:solidFill>
                  </a:tcPr>
                </a:tc>
                <a:tc>
                  <a:txBody>
                    <a:bodyPr/>
                    <a:lstStyle/>
                    <a:p>
                      <a:pPr algn="ctr"/>
                      <a:r>
                        <a:rPr lang="en-US" dirty="0" smtClean="0"/>
                        <a:t>16%</a:t>
                      </a:r>
                      <a:endParaRPr lang="en-US" dirty="0"/>
                    </a:p>
                  </a:txBody>
                  <a:tcPr>
                    <a:solidFill>
                      <a:schemeClr val="accent2">
                        <a:lumMod val="60000"/>
                        <a:lumOff val="40000"/>
                      </a:schemeClr>
                    </a:solidFill>
                  </a:tcPr>
                </a:tc>
              </a:tr>
              <a:tr h="370840">
                <a:tc>
                  <a:txBody>
                    <a:bodyPr/>
                    <a:lstStyle/>
                    <a:p>
                      <a:r>
                        <a:rPr lang="en-US" dirty="0" smtClean="0"/>
                        <a:t>TOTAL Returns</a:t>
                      </a:r>
                      <a:endParaRPr lang="en-US" dirty="0"/>
                    </a:p>
                  </a:txBody>
                  <a:tcPr/>
                </a:tc>
                <a:tc>
                  <a:txBody>
                    <a:bodyPr/>
                    <a:lstStyle/>
                    <a:p>
                      <a:pPr algn="ctr"/>
                      <a:r>
                        <a:rPr lang="en-US" b="0" dirty="0" smtClean="0">
                          <a:solidFill>
                            <a:schemeClr val="tx1"/>
                          </a:solidFill>
                        </a:rPr>
                        <a:t>6051</a:t>
                      </a:r>
                      <a:endParaRPr lang="en-US" b="0" dirty="0">
                        <a:solidFill>
                          <a:schemeClr val="tx1"/>
                        </a:solidFill>
                      </a:endParaRPr>
                    </a:p>
                  </a:txBody>
                  <a:tcPr>
                    <a:solidFill>
                      <a:srgbClr val="FFC000"/>
                    </a:solidFill>
                  </a:tcPr>
                </a:tc>
                <a:tc>
                  <a:txBody>
                    <a:bodyPr/>
                    <a:lstStyle/>
                    <a:p>
                      <a:pPr algn="ctr"/>
                      <a:r>
                        <a:rPr lang="en-US" dirty="0" smtClean="0">
                          <a:solidFill>
                            <a:schemeClr val="tx1"/>
                          </a:solidFill>
                        </a:rPr>
                        <a:t>4570</a:t>
                      </a:r>
                      <a:endParaRPr lang="en-US" dirty="0">
                        <a:solidFill>
                          <a:schemeClr val="tx1"/>
                        </a:solidFill>
                      </a:endParaRPr>
                    </a:p>
                  </a:txBody>
                  <a:tcPr>
                    <a:solidFill>
                      <a:srgbClr val="FFC000"/>
                    </a:solidFill>
                  </a:tcPr>
                </a:tc>
                <a:tc>
                  <a:txBody>
                    <a:bodyPr/>
                    <a:lstStyle/>
                    <a:p>
                      <a:pPr algn="ctr"/>
                      <a:r>
                        <a:rPr lang="en-US" b="0" dirty="0" smtClean="0">
                          <a:solidFill>
                            <a:schemeClr val="tx1"/>
                          </a:solidFill>
                        </a:rPr>
                        <a:t>11%</a:t>
                      </a:r>
                      <a:endParaRPr lang="en-US" b="0" dirty="0">
                        <a:solidFill>
                          <a:schemeClr val="tx1"/>
                        </a:solidFill>
                      </a:endParaRPr>
                    </a:p>
                  </a:txBody>
                  <a:tcPr>
                    <a:solidFill>
                      <a:srgbClr val="FFC000"/>
                    </a:solidFill>
                  </a:tcPr>
                </a:tc>
                <a:tc>
                  <a:txBody>
                    <a:bodyPr/>
                    <a:lstStyle/>
                    <a:p>
                      <a:pPr algn="ctr"/>
                      <a:r>
                        <a:rPr lang="en-US" dirty="0" smtClean="0"/>
                        <a:t>8%</a:t>
                      </a:r>
                      <a:endParaRPr lang="en-US" dirty="0"/>
                    </a:p>
                  </a:txBody>
                  <a:tcPr>
                    <a:solidFill>
                      <a:srgbClr val="FFC000"/>
                    </a:solidFill>
                  </a:tcPr>
                </a:tc>
                <a:tc>
                  <a:txBody>
                    <a:bodyPr/>
                    <a:lstStyle/>
                    <a:p>
                      <a:pPr algn="ctr"/>
                      <a:r>
                        <a:rPr lang="en-US" dirty="0" smtClean="0"/>
                        <a:t>5.5%</a:t>
                      </a:r>
                      <a:endParaRPr lang="en-US" dirty="0"/>
                    </a:p>
                  </a:txBody>
                  <a:tcPr>
                    <a:solidFill>
                      <a:srgbClr val="FFC000"/>
                    </a:solidFill>
                  </a:tcPr>
                </a:tc>
                <a:tc>
                  <a:txBody>
                    <a:bodyPr/>
                    <a:lstStyle/>
                    <a:p>
                      <a:pPr algn="ctr"/>
                      <a:r>
                        <a:rPr lang="en-US" dirty="0" smtClean="0"/>
                        <a:t>5%</a:t>
                      </a:r>
                      <a:endParaRPr lang="en-US" dirty="0"/>
                    </a:p>
                  </a:txBody>
                  <a:tcPr>
                    <a:solidFill>
                      <a:srgbClr val="FFC000"/>
                    </a:solidFill>
                  </a:tcPr>
                </a:tc>
                <a:tc>
                  <a:txBody>
                    <a:bodyPr/>
                    <a:lstStyle/>
                    <a:p>
                      <a:pPr algn="ctr"/>
                      <a:r>
                        <a:rPr lang="en-US" dirty="0" smtClean="0"/>
                        <a:t>1420</a:t>
                      </a:r>
                      <a:endParaRPr lang="en-US" dirty="0"/>
                    </a:p>
                  </a:txBody>
                  <a:tcPr>
                    <a:solidFill>
                      <a:srgbClr val="FFC000"/>
                    </a:solidFill>
                  </a:tcPr>
                </a:tc>
                <a:tc>
                  <a:txBody>
                    <a:bodyPr/>
                    <a:lstStyle/>
                    <a:p>
                      <a:pPr algn="ctr"/>
                      <a:r>
                        <a:rPr lang="en-US" dirty="0" smtClean="0"/>
                        <a:t>933</a:t>
                      </a:r>
                      <a:endParaRPr lang="en-US" dirty="0"/>
                    </a:p>
                  </a:txBody>
                  <a:tcPr>
                    <a:solidFill>
                      <a:srgbClr val="FFC000"/>
                    </a:solidFill>
                  </a:tcPr>
                </a:tc>
                <a:tc>
                  <a:txBody>
                    <a:bodyPr/>
                    <a:lstStyle/>
                    <a:p>
                      <a:pPr algn="ctr"/>
                      <a:r>
                        <a:rPr lang="en-US" dirty="0" smtClean="0"/>
                        <a:t>23.5%</a:t>
                      </a:r>
                      <a:endParaRPr lang="en-US" dirty="0"/>
                    </a:p>
                  </a:txBody>
                  <a:tcPr>
                    <a:solidFill>
                      <a:srgbClr val="FFC000"/>
                    </a:solidFill>
                  </a:tcPr>
                </a:tc>
                <a:tc>
                  <a:txBody>
                    <a:bodyPr/>
                    <a:lstStyle/>
                    <a:p>
                      <a:pPr algn="ctr"/>
                      <a:r>
                        <a:rPr lang="en-US" dirty="0" smtClean="0"/>
                        <a:t>20%</a:t>
                      </a:r>
                      <a:endParaRPr lang="en-US" dirty="0"/>
                    </a:p>
                  </a:txBody>
                  <a:tcPr>
                    <a:solidFill>
                      <a:srgbClr val="FFC000"/>
                    </a:solidFill>
                  </a:tcPr>
                </a:tc>
              </a:tr>
            </a:tbl>
          </a:graphicData>
        </a:graphic>
      </p:graphicFrame>
      <p:sp>
        <p:nvSpPr>
          <p:cNvPr id="9" name="Rectangle 8"/>
          <p:cNvSpPr/>
          <p:nvPr/>
        </p:nvSpPr>
        <p:spPr>
          <a:xfrm>
            <a:off x="609600" y="1251430"/>
            <a:ext cx="8865703" cy="369332"/>
          </a:xfrm>
          <a:prstGeom prst="rect">
            <a:avLst/>
          </a:prstGeom>
        </p:spPr>
        <p:txBody>
          <a:bodyPr wrap="square">
            <a:spAutoFit/>
          </a:bodyPr>
          <a:lstStyle/>
          <a:p>
            <a:r>
              <a:rPr lang="en-US" dirty="0"/>
              <a:t>Goal: Reduce the </a:t>
            </a:r>
            <a:r>
              <a:rPr lang="en-US" dirty="0" smtClean="0"/>
              <a:t>percentage </a:t>
            </a:r>
            <a:r>
              <a:rPr lang="en-US" dirty="0"/>
              <a:t>of persons who return into </a:t>
            </a:r>
            <a:r>
              <a:rPr lang="en-US" dirty="0" smtClean="0"/>
              <a:t>homeless</a:t>
            </a:r>
            <a:endParaRPr lang="en-US" dirty="0"/>
          </a:p>
        </p:txBody>
      </p:sp>
    </p:spTree>
    <p:extLst>
      <p:ext uri="{BB962C8B-B14F-4D97-AF65-F5344CB8AC3E}">
        <p14:creationId xmlns:p14="http://schemas.microsoft.com/office/powerpoint/2010/main" val="175375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702365"/>
          </a:xfrm>
        </p:spPr>
        <p:txBody>
          <a:bodyPr>
            <a:normAutofit fontScale="90000"/>
          </a:bodyPr>
          <a:lstStyle/>
          <a:p>
            <a:r>
              <a:rPr lang="en-US" sz="4000" b="1" u="sng" dirty="0" smtClean="0"/>
              <a:t>Measure 3: Number of Homeless Persons</a:t>
            </a:r>
            <a:endParaRPr lang="en-US" sz="4000" b="1" u="sng" dirty="0"/>
          </a:p>
        </p:txBody>
      </p:sp>
      <p:sp>
        <p:nvSpPr>
          <p:cNvPr id="3" name="Content Placeholder 2"/>
          <p:cNvSpPr>
            <a:spLocks noGrp="1"/>
          </p:cNvSpPr>
          <p:nvPr>
            <p:ph idx="1"/>
          </p:nvPr>
        </p:nvSpPr>
        <p:spPr>
          <a:xfrm>
            <a:off x="585217" y="1757779"/>
            <a:ext cx="11173968" cy="4771037"/>
          </a:xfrm>
        </p:spPr>
        <p:txBody>
          <a:bodyPr>
            <a:normAutofit/>
          </a:bodyPr>
          <a:lstStyle/>
          <a:p>
            <a:r>
              <a:rPr lang="en-US" dirty="0"/>
              <a:t>Goal: Reduce </a:t>
            </a:r>
            <a:r>
              <a:rPr lang="en-US" dirty="0" smtClean="0"/>
              <a:t>the number of people who are homeless</a:t>
            </a:r>
            <a:endParaRPr lang="en-US" dirty="0"/>
          </a:p>
          <a:p>
            <a:r>
              <a:rPr lang="en-US" dirty="0" smtClean="0"/>
              <a:t>Metric</a:t>
            </a:r>
            <a:r>
              <a:rPr lang="en-US" dirty="0"/>
              <a:t>:</a:t>
            </a:r>
          </a:p>
          <a:p>
            <a:pPr lvl="1"/>
            <a:r>
              <a:rPr lang="en-US" dirty="0" smtClean="0"/>
              <a:t>3.1 = This measures the change in PIT counts of sheltered and unsheltered homeless people as reported on the PIT. </a:t>
            </a:r>
            <a:endParaRPr lang="en-US" dirty="0"/>
          </a:p>
          <a:p>
            <a:pPr lvl="1"/>
            <a:endParaRPr lang="en-US" dirty="0"/>
          </a:p>
          <a:p>
            <a:pPr lvl="1"/>
            <a:r>
              <a:rPr lang="en-US" dirty="0" smtClean="0"/>
              <a:t>3.2 = This measures the change in annual counts of sheltered homeless persons in HMIS. </a:t>
            </a:r>
          </a:p>
          <a:p>
            <a:pPr lvl="2"/>
            <a:r>
              <a:rPr lang="en-US" dirty="0" smtClean="0"/>
              <a:t>Sheltered includes ES, SH, and TH.</a:t>
            </a:r>
          </a:p>
          <a:p>
            <a:endParaRPr lang="en-US" dirty="0" smtClean="0"/>
          </a:p>
          <a:p>
            <a:pPr marL="0" indent="0">
              <a:buNone/>
            </a:pPr>
            <a:r>
              <a:rPr lang="en-US" dirty="0" smtClean="0"/>
              <a:t>	</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965545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609600"/>
            <a:ext cx="9169409" cy="702365"/>
          </a:xfrm>
        </p:spPr>
        <p:txBody>
          <a:bodyPr>
            <a:normAutofit/>
          </a:bodyPr>
          <a:lstStyle/>
          <a:p>
            <a:r>
              <a:rPr lang="en-US" sz="4000" b="1" u="sng" dirty="0"/>
              <a:t>Measure 3: Number of Homeless Persons</a:t>
            </a:r>
            <a:endParaRPr lang="en-US" sz="4000" b="1" u="sng"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6" name="Content Placeholder 11"/>
          <p:cNvGraphicFramePr>
            <a:graphicFrameLocks/>
          </p:cNvGraphicFramePr>
          <p:nvPr>
            <p:extLst>
              <p:ext uri="{D42A27DB-BD31-4B8C-83A1-F6EECF244321}">
                <p14:modId xmlns:p14="http://schemas.microsoft.com/office/powerpoint/2010/main" val="1357173065"/>
              </p:ext>
            </p:extLst>
          </p:nvPr>
        </p:nvGraphicFramePr>
        <p:xfrm>
          <a:off x="448991" y="2042635"/>
          <a:ext cx="4898261" cy="3139440"/>
        </p:xfrm>
        <a:graphic>
          <a:graphicData uri="http://schemas.openxmlformats.org/drawingml/2006/table">
            <a:tbl>
              <a:tblPr firstRow="1" bandRow="1">
                <a:tableStyleId>{93296810-A885-4BE3-A3E7-6D5BEEA58F35}</a:tableStyleId>
              </a:tblPr>
              <a:tblGrid>
                <a:gridCol w="1896644"/>
                <a:gridCol w="1166191"/>
                <a:gridCol w="848139"/>
                <a:gridCol w="987287"/>
              </a:tblGrid>
              <a:tr h="603775">
                <a:tc>
                  <a:txBody>
                    <a:bodyPr/>
                    <a:lstStyle/>
                    <a:p>
                      <a:r>
                        <a:rPr lang="en-US" dirty="0" smtClean="0"/>
                        <a:t>Metric 3.1</a:t>
                      </a:r>
                      <a:endParaRPr lang="en-US" dirty="0"/>
                    </a:p>
                  </a:txBody>
                  <a:tcPr/>
                </a:tc>
                <a:tc>
                  <a:txBody>
                    <a:bodyPr/>
                    <a:lstStyle/>
                    <a:p>
                      <a:r>
                        <a:rPr lang="en-US" dirty="0" smtClean="0"/>
                        <a:t>Current Counts (Persons)</a:t>
                      </a:r>
                      <a:endParaRPr lang="en-US" dirty="0"/>
                    </a:p>
                  </a:txBody>
                  <a:tcPr/>
                </a:tc>
                <a:tc>
                  <a:txBody>
                    <a:bodyPr/>
                    <a:lstStyle/>
                    <a:p>
                      <a:r>
                        <a:rPr lang="en-US" dirty="0" smtClean="0"/>
                        <a:t>2017</a:t>
                      </a:r>
                      <a:endParaRPr lang="en-US" dirty="0"/>
                    </a:p>
                  </a:txBody>
                  <a:tcPr/>
                </a:tc>
                <a:tc>
                  <a:txBody>
                    <a:bodyPr/>
                    <a:lstStyle/>
                    <a:p>
                      <a:r>
                        <a:rPr lang="en-US" dirty="0" smtClean="0"/>
                        <a:t>Change</a:t>
                      </a:r>
                      <a:endParaRPr lang="en-US" dirty="0"/>
                    </a:p>
                  </a:txBody>
                  <a:tcPr/>
                </a:tc>
              </a:tr>
              <a:tr h="370840">
                <a:tc>
                  <a:txBody>
                    <a:bodyPr/>
                    <a:lstStyle/>
                    <a:p>
                      <a:r>
                        <a:rPr lang="en-US" dirty="0" smtClean="0"/>
                        <a:t>Total PIT count</a:t>
                      </a:r>
                      <a:endParaRPr lang="en-US" dirty="0" smtClean="0"/>
                    </a:p>
                  </a:txBody>
                  <a:tcPr/>
                </a:tc>
                <a:tc>
                  <a:txBody>
                    <a:bodyPr/>
                    <a:lstStyle/>
                    <a:p>
                      <a:pPr algn="ctr"/>
                      <a:r>
                        <a:rPr lang="en-US" b="0" dirty="0" smtClean="0">
                          <a:solidFill>
                            <a:schemeClr val="tx1"/>
                          </a:solidFill>
                        </a:rPr>
                        <a:t>3147</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3445</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-298</a:t>
                      </a:r>
                      <a:endParaRPr lang="en-US" dirty="0"/>
                    </a:p>
                  </a:txBody>
                  <a:tcPr>
                    <a:solidFill>
                      <a:srgbClr val="FFC000"/>
                    </a:solidFill>
                  </a:tcPr>
                </a:tc>
              </a:tr>
              <a:tr h="370840">
                <a:tc>
                  <a:txBody>
                    <a:bodyPr/>
                    <a:lstStyle/>
                    <a:p>
                      <a:r>
                        <a:rPr lang="en-US" dirty="0" smtClean="0"/>
                        <a:t>ES</a:t>
                      </a:r>
                      <a:endParaRPr lang="en-US" dirty="0"/>
                    </a:p>
                  </a:txBody>
                  <a:tcPr/>
                </a:tc>
                <a:tc>
                  <a:txBody>
                    <a:bodyPr/>
                    <a:lstStyle/>
                    <a:p>
                      <a:pPr algn="ctr"/>
                      <a:r>
                        <a:rPr lang="en-US" b="0" dirty="0" smtClean="0">
                          <a:solidFill>
                            <a:schemeClr val="tx1"/>
                          </a:solidFill>
                        </a:rPr>
                        <a:t>1990</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1939</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+51</a:t>
                      </a:r>
                      <a:endParaRPr lang="en-US" dirty="0"/>
                    </a:p>
                  </a:txBody>
                  <a:tcPr>
                    <a:solidFill>
                      <a:srgbClr val="FFC000"/>
                    </a:solidFill>
                  </a:tcPr>
                </a:tc>
              </a:tr>
              <a:tr h="370840">
                <a:tc>
                  <a:txBody>
                    <a:bodyPr/>
                    <a:lstStyle/>
                    <a:p>
                      <a:r>
                        <a:rPr lang="en-US" dirty="0" smtClean="0"/>
                        <a:t>SH</a:t>
                      </a:r>
                      <a:endParaRPr lang="en-US" dirty="0"/>
                    </a:p>
                  </a:txBody>
                  <a:tcPr/>
                </a:tc>
                <a:tc>
                  <a:txBody>
                    <a:bodyPr/>
                    <a:lstStyle/>
                    <a:p>
                      <a:pPr algn="ctr"/>
                      <a:r>
                        <a:rPr lang="en-US" b="0" dirty="0" smtClean="0">
                          <a:solidFill>
                            <a:schemeClr val="tx1"/>
                          </a:solidFill>
                        </a:rPr>
                        <a:t>7</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7</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0</a:t>
                      </a:r>
                      <a:endParaRPr lang="en-US" dirty="0"/>
                    </a:p>
                  </a:txBody>
                  <a:tcPr>
                    <a:solidFill>
                      <a:srgbClr val="FFC000"/>
                    </a:solidFill>
                  </a:tcPr>
                </a:tc>
              </a:tr>
              <a:tr h="370840">
                <a:tc>
                  <a:txBody>
                    <a:bodyPr/>
                    <a:lstStyle/>
                    <a:p>
                      <a:r>
                        <a:rPr lang="en-US" dirty="0" smtClean="0"/>
                        <a:t>TH</a:t>
                      </a:r>
                      <a:endParaRPr lang="en-US" dirty="0"/>
                    </a:p>
                  </a:txBody>
                  <a:tcPr/>
                </a:tc>
                <a:tc>
                  <a:txBody>
                    <a:bodyPr/>
                    <a:lstStyle/>
                    <a:p>
                      <a:pPr algn="ctr"/>
                      <a:r>
                        <a:rPr lang="en-US" b="0" dirty="0" smtClean="0">
                          <a:solidFill>
                            <a:schemeClr val="tx1"/>
                          </a:solidFill>
                        </a:rPr>
                        <a:t>1023</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1367</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-344</a:t>
                      </a:r>
                      <a:endParaRPr lang="en-US" dirty="0"/>
                    </a:p>
                  </a:txBody>
                  <a:tcPr>
                    <a:solidFill>
                      <a:srgbClr val="FFC000"/>
                    </a:solidFill>
                  </a:tcPr>
                </a:tc>
              </a:tr>
              <a:tr h="370840">
                <a:tc>
                  <a:txBody>
                    <a:bodyPr/>
                    <a:lstStyle/>
                    <a:p>
                      <a:r>
                        <a:rPr lang="en-US" dirty="0" smtClean="0"/>
                        <a:t>Total Sheltered</a:t>
                      </a:r>
                      <a:endParaRPr lang="en-US" dirty="0"/>
                    </a:p>
                  </a:txBody>
                  <a:tcPr/>
                </a:tc>
                <a:tc>
                  <a:txBody>
                    <a:bodyPr/>
                    <a:lstStyle/>
                    <a:p>
                      <a:pPr algn="ctr"/>
                      <a:r>
                        <a:rPr lang="en-US" b="0" dirty="0" smtClean="0">
                          <a:solidFill>
                            <a:schemeClr val="tx1"/>
                          </a:solidFill>
                        </a:rPr>
                        <a:t>3020</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3313</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-293</a:t>
                      </a:r>
                      <a:endParaRPr lang="en-US" dirty="0"/>
                    </a:p>
                  </a:txBody>
                  <a:tcPr>
                    <a:solidFill>
                      <a:srgbClr val="FFC000"/>
                    </a:solidFill>
                  </a:tcPr>
                </a:tc>
              </a:tr>
              <a:tr h="370840">
                <a:tc>
                  <a:txBody>
                    <a:bodyPr/>
                    <a:lstStyle/>
                    <a:p>
                      <a:r>
                        <a:rPr lang="en-US" dirty="0" smtClean="0"/>
                        <a:t>Total Unsheltered</a:t>
                      </a:r>
                      <a:endParaRPr lang="en-US" dirty="0"/>
                    </a:p>
                  </a:txBody>
                  <a:tcPr/>
                </a:tc>
                <a:tc>
                  <a:txBody>
                    <a:bodyPr/>
                    <a:lstStyle/>
                    <a:p>
                      <a:pPr algn="ctr"/>
                      <a:r>
                        <a:rPr lang="en-US" b="0" dirty="0" smtClean="0">
                          <a:solidFill>
                            <a:schemeClr val="tx1"/>
                          </a:solidFill>
                        </a:rPr>
                        <a:t>127</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132</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-5</a:t>
                      </a:r>
                      <a:endParaRPr lang="en-US" dirty="0"/>
                    </a:p>
                  </a:txBody>
                  <a:tcPr>
                    <a:solidFill>
                      <a:srgbClr val="FFC000"/>
                    </a:solidFill>
                  </a:tcPr>
                </a:tc>
              </a:tr>
            </a:tbl>
          </a:graphicData>
        </a:graphic>
      </p:graphicFrame>
      <p:sp>
        <p:nvSpPr>
          <p:cNvPr id="9" name="Rectangle 8"/>
          <p:cNvSpPr/>
          <p:nvPr/>
        </p:nvSpPr>
        <p:spPr>
          <a:xfrm>
            <a:off x="735496" y="1450213"/>
            <a:ext cx="8865703" cy="369332"/>
          </a:xfrm>
          <a:prstGeom prst="rect">
            <a:avLst/>
          </a:prstGeom>
        </p:spPr>
        <p:txBody>
          <a:bodyPr wrap="square">
            <a:spAutoFit/>
          </a:bodyPr>
          <a:lstStyle/>
          <a:p>
            <a:r>
              <a:rPr lang="en-US" dirty="0"/>
              <a:t>Goal: Reduce the </a:t>
            </a:r>
            <a:r>
              <a:rPr lang="en-US" dirty="0" smtClean="0"/>
              <a:t>number of people who are homeless</a:t>
            </a:r>
            <a:endParaRPr lang="en-US" dirty="0"/>
          </a:p>
        </p:txBody>
      </p:sp>
      <p:graphicFrame>
        <p:nvGraphicFramePr>
          <p:cNvPr id="8" name="Content Placeholder 11"/>
          <p:cNvGraphicFramePr>
            <a:graphicFrameLocks/>
          </p:cNvGraphicFramePr>
          <p:nvPr>
            <p:extLst>
              <p:ext uri="{D42A27DB-BD31-4B8C-83A1-F6EECF244321}">
                <p14:modId xmlns:p14="http://schemas.microsoft.com/office/powerpoint/2010/main" val="4049574661"/>
              </p:ext>
            </p:extLst>
          </p:nvPr>
        </p:nvGraphicFramePr>
        <p:xfrm>
          <a:off x="6140799" y="2042635"/>
          <a:ext cx="4898261" cy="2667000"/>
        </p:xfrm>
        <a:graphic>
          <a:graphicData uri="http://schemas.openxmlformats.org/drawingml/2006/table">
            <a:tbl>
              <a:tblPr firstRow="1" bandRow="1">
                <a:tableStyleId>{93296810-A885-4BE3-A3E7-6D5BEEA58F35}</a:tableStyleId>
              </a:tblPr>
              <a:tblGrid>
                <a:gridCol w="1896644"/>
                <a:gridCol w="1166191"/>
                <a:gridCol w="848139"/>
                <a:gridCol w="987287"/>
              </a:tblGrid>
              <a:tr h="603775">
                <a:tc>
                  <a:txBody>
                    <a:bodyPr/>
                    <a:lstStyle/>
                    <a:p>
                      <a:r>
                        <a:rPr lang="en-US" dirty="0" smtClean="0"/>
                        <a:t>Metric 3.2</a:t>
                      </a:r>
                      <a:endParaRPr lang="en-US" dirty="0"/>
                    </a:p>
                  </a:txBody>
                  <a:tcPr/>
                </a:tc>
                <a:tc>
                  <a:txBody>
                    <a:bodyPr/>
                    <a:lstStyle/>
                    <a:p>
                      <a:r>
                        <a:rPr lang="en-US" dirty="0" smtClean="0"/>
                        <a:t>Current Counts (Persons)</a:t>
                      </a:r>
                      <a:endParaRPr lang="en-US" dirty="0"/>
                    </a:p>
                  </a:txBody>
                  <a:tcPr/>
                </a:tc>
                <a:tc>
                  <a:txBody>
                    <a:bodyPr/>
                    <a:lstStyle/>
                    <a:p>
                      <a:r>
                        <a:rPr lang="en-US" dirty="0" smtClean="0"/>
                        <a:t>2017</a:t>
                      </a:r>
                      <a:endParaRPr lang="en-US" dirty="0"/>
                    </a:p>
                  </a:txBody>
                  <a:tcPr/>
                </a:tc>
                <a:tc>
                  <a:txBody>
                    <a:bodyPr/>
                    <a:lstStyle/>
                    <a:p>
                      <a:r>
                        <a:rPr lang="en-US" dirty="0" smtClean="0"/>
                        <a:t>Change</a:t>
                      </a:r>
                      <a:endParaRPr lang="en-US" dirty="0"/>
                    </a:p>
                  </a:txBody>
                  <a:tcPr/>
                </a:tc>
              </a:tr>
              <a:tr h="370840">
                <a:tc>
                  <a:txBody>
                    <a:bodyPr/>
                    <a:lstStyle/>
                    <a:p>
                      <a:r>
                        <a:rPr lang="en-US" dirty="0" smtClean="0"/>
                        <a:t>Total Sheltered Persons</a:t>
                      </a:r>
                      <a:endParaRPr lang="en-US" dirty="0" smtClean="0"/>
                    </a:p>
                  </a:txBody>
                  <a:tcPr/>
                </a:tc>
                <a:tc>
                  <a:txBody>
                    <a:bodyPr/>
                    <a:lstStyle/>
                    <a:p>
                      <a:pPr algn="ctr"/>
                      <a:r>
                        <a:rPr lang="en-US" b="0" dirty="0" smtClean="0">
                          <a:solidFill>
                            <a:schemeClr val="tx1"/>
                          </a:solidFill>
                        </a:rPr>
                        <a:t>11,284</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11,856</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-572</a:t>
                      </a:r>
                      <a:endParaRPr lang="en-US" dirty="0"/>
                    </a:p>
                  </a:txBody>
                  <a:tcPr>
                    <a:solidFill>
                      <a:srgbClr val="FFC000"/>
                    </a:solidFill>
                  </a:tcPr>
                </a:tc>
              </a:tr>
              <a:tr h="370840">
                <a:tc>
                  <a:txBody>
                    <a:bodyPr/>
                    <a:lstStyle/>
                    <a:p>
                      <a:r>
                        <a:rPr lang="en-US" dirty="0" smtClean="0"/>
                        <a:t>ES</a:t>
                      </a:r>
                      <a:endParaRPr lang="en-US" dirty="0"/>
                    </a:p>
                  </a:txBody>
                  <a:tcPr/>
                </a:tc>
                <a:tc>
                  <a:txBody>
                    <a:bodyPr/>
                    <a:lstStyle/>
                    <a:p>
                      <a:pPr algn="ctr"/>
                      <a:r>
                        <a:rPr lang="en-US" b="0" dirty="0" smtClean="0">
                          <a:solidFill>
                            <a:schemeClr val="tx1"/>
                          </a:solidFill>
                        </a:rPr>
                        <a:t>9,982</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10,321</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-339</a:t>
                      </a:r>
                      <a:endParaRPr lang="en-US" dirty="0"/>
                    </a:p>
                  </a:txBody>
                  <a:tcPr>
                    <a:solidFill>
                      <a:srgbClr val="FFC000"/>
                    </a:solidFill>
                  </a:tcPr>
                </a:tc>
              </a:tr>
              <a:tr h="370840">
                <a:tc>
                  <a:txBody>
                    <a:bodyPr/>
                    <a:lstStyle/>
                    <a:p>
                      <a:r>
                        <a:rPr lang="en-US" dirty="0" smtClean="0"/>
                        <a:t>SH</a:t>
                      </a:r>
                      <a:endParaRPr lang="en-US" dirty="0"/>
                    </a:p>
                  </a:txBody>
                  <a:tcPr/>
                </a:tc>
                <a:tc>
                  <a:txBody>
                    <a:bodyPr/>
                    <a:lstStyle/>
                    <a:p>
                      <a:pPr algn="ctr"/>
                      <a:r>
                        <a:rPr lang="en-US" b="0" dirty="0" smtClean="0">
                          <a:solidFill>
                            <a:schemeClr val="tx1"/>
                          </a:solidFill>
                        </a:rPr>
                        <a:t>23</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25</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-2</a:t>
                      </a:r>
                      <a:endParaRPr lang="en-US" dirty="0"/>
                    </a:p>
                  </a:txBody>
                  <a:tcPr>
                    <a:solidFill>
                      <a:srgbClr val="FFC000"/>
                    </a:solidFill>
                  </a:tcPr>
                </a:tc>
              </a:tr>
              <a:tr h="370840">
                <a:tc>
                  <a:txBody>
                    <a:bodyPr/>
                    <a:lstStyle/>
                    <a:p>
                      <a:r>
                        <a:rPr lang="en-US" dirty="0" smtClean="0"/>
                        <a:t>TH</a:t>
                      </a:r>
                      <a:endParaRPr lang="en-US" dirty="0"/>
                    </a:p>
                  </a:txBody>
                  <a:tcPr/>
                </a:tc>
                <a:tc>
                  <a:txBody>
                    <a:bodyPr/>
                    <a:lstStyle/>
                    <a:p>
                      <a:pPr algn="ctr"/>
                      <a:r>
                        <a:rPr lang="en-US" b="0" dirty="0" smtClean="0">
                          <a:solidFill>
                            <a:schemeClr val="tx1"/>
                          </a:solidFill>
                        </a:rPr>
                        <a:t>1,619</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1,974</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-355</a:t>
                      </a:r>
                      <a:endParaRPr lang="en-US" dirty="0"/>
                    </a:p>
                  </a:txBody>
                  <a:tcPr>
                    <a:solidFill>
                      <a:srgbClr val="FFC000"/>
                    </a:solidFill>
                  </a:tcPr>
                </a:tc>
              </a:tr>
            </a:tbl>
          </a:graphicData>
        </a:graphic>
      </p:graphicFrame>
    </p:spTree>
    <p:extLst>
      <p:ext uri="{BB962C8B-B14F-4D97-AF65-F5344CB8AC3E}">
        <p14:creationId xmlns:p14="http://schemas.microsoft.com/office/powerpoint/2010/main" val="4198491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702365"/>
          </a:xfrm>
        </p:spPr>
        <p:txBody>
          <a:bodyPr>
            <a:normAutofit fontScale="90000"/>
          </a:bodyPr>
          <a:lstStyle/>
          <a:p>
            <a:r>
              <a:rPr lang="en-US" sz="4000" b="1" u="sng" dirty="0" smtClean="0"/>
              <a:t>Measure 4: Employment &amp; Income Growth</a:t>
            </a:r>
            <a:endParaRPr lang="en-US" sz="4000" b="1" u="sng" dirty="0"/>
          </a:p>
        </p:txBody>
      </p:sp>
      <p:sp>
        <p:nvSpPr>
          <p:cNvPr id="3" name="Content Placeholder 2"/>
          <p:cNvSpPr>
            <a:spLocks noGrp="1"/>
          </p:cNvSpPr>
          <p:nvPr>
            <p:ph idx="1"/>
          </p:nvPr>
        </p:nvSpPr>
        <p:spPr>
          <a:xfrm>
            <a:off x="585217" y="1470991"/>
            <a:ext cx="11173968" cy="5057825"/>
          </a:xfrm>
        </p:spPr>
        <p:txBody>
          <a:bodyPr>
            <a:normAutofit/>
          </a:bodyPr>
          <a:lstStyle/>
          <a:p>
            <a:r>
              <a:rPr lang="en-US" dirty="0"/>
              <a:t>Goal: </a:t>
            </a:r>
            <a:r>
              <a:rPr lang="en-US" dirty="0" smtClean="0"/>
              <a:t>Increase percentage of adults who gain or increase income</a:t>
            </a:r>
            <a:endParaRPr lang="en-US" dirty="0"/>
          </a:p>
          <a:p>
            <a:r>
              <a:rPr lang="en-US" dirty="0" smtClean="0"/>
              <a:t>Metric: </a:t>
            </a:r>
            <a:endParaRPr lang="en-US" dirty="0"/>
          </a:p>
          <a:p>
            <a:pPr lvl="1"/>
            <a:r>
              <a:rPr lang="en-US" dirty="0" smtClean="0"/>
              <a:t>4.1 = Change in earned income for adult system stayers – in CoC funded projects</a:t>
            </a:r>
          </a:p>
          <a:p>
            <a:pPr lvl="1"/>
            <a:r>
              <a:rPr lang="en-US" dirty="0" smtClean="0"/>
              <a:t>4.2 = Change in non-employment income for adult system stayers </a:t>
            </a:r>
            <a:r>
              <a:rPr lang="en-US" dirty="0"/>
              <a:t>– in CoC funded projects</a:t>
            </a:r>
          </a:p>
          <a:p>
            <a:pPr lvl="1"/>
            <a:r>
              <a:rPr lang="en-US" dirty="0" smtClean="0"/>
              <a:t>4.3 = Change in total income for adult system stayers </a:t>
            </a:r>
            <a:r>
              <a:rPr lang="en-US" dirty="0"/>
              <a:t>– in CoC funded projects</a:t>
            </a:r>
          </a:p>
          <a:p>
            <a:pPr lvl="1"/>
            <a:r>
              <a:rPr lang="en-US" dirty="0" smtClean="0"/>
              <a:t>4.4 </a:t>
            </a:r>
            <a:r>
              <a:rPr lang="en-US" dirty="0"/>
              <a:t>= Change in earned income for adult system </a:t>
            </a:r>
            <a:r>
              <a:rPr lang="en-US" dirty="0" smtClean="0"/>
              <a:t>leavers </a:t>
            </a:r>
            <a:r>
              <a:rPr lang="en-US" dirty="0"/>
              <a:t>– in CoC funded projects</a:t>
            </a:r>
          </a:p>
          <a:p>
            <a:pPr lvl="1"/>
            <a:r>
              <a:rPr lang="en-US" dirty="0" smtClean="0"/>
              <a:t>4.5 </a:t>
            </a:r>
            <a:r>
              <a:rPr lang="en-US" dirty="0"/>
              <a:t>= Change in non-employment income for adult system </a:t>
            </a:r>
            <a:r>
              <a:rPr lang="en-US" dirty="0" smtClean="0"/>
              <a:t>leavers </a:t>
            </a:r>
            <a:r>
              <a:rPr lang="en-US" dirty="0"/>
              <a:t>– in CoC funded projects</a:t>
            </a:r>
          </a:p>
          <a:p>
            <a:pPr lvl="1"/>
            <a:r>
              <a:rPr lang="en-US" dirty="0" smtClean="0"/>
              <a:t>4.6 </a:t>
            </a:r>
            <a:r>
              <a:rPr lang="en-US" dirty="0"/>
              <a:t>= Change in total income for adult system </a:t>
            </a:r>
            <a:r>
              <a:rPr lang="en-US" dirty="0" smtClean="0"/>
              <a:t>leavers </a:t>
            </a:r>
            <a:r>
              <a:rPr lang="en-US" dirty="0"/>
              <a:t>– in CoC funded </a:t>
            </a:r>
            <a:r>
              <a:rPr lang="en-US" dirty="0" smtClean="0"/>
              <a:t>projects</a:t>
            </a:r>
            <a:r>
              <a:rPr lang="en-US" dirty="0" smtClean="0"/>
              <a:t>	</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451235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609600"/>
            <a:ext cx="9169409" cy="702365"/>
          </a:xfrm>
        </p:spPr>
        <p:txBody>
          <a:bodyPr>
            <a:normAutofit fontScale="90000"/>
          </a:bodyPr>
          <a:lstStyle/>
          <a:p>
            <a:r>
              <a:rPr lang="en-US" sz="4000" b="1" u="sng" dirty="0"/>
              <a:t>Measure 4: Employment &amp; Income Growth</a:t>
            </a:r>
            <a:endParaRPr lang="en-US" sz="4000" b="1" u="sng"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6" name="Content Placeholder 11"/>
          <p:cNvGraphicFramePr>
            <a:graphicFrameLocks/>
          </p:cNvGraphicFramePr>
          <p:nvPr>
            <p:extLst>
              <p:ext uri="{D42A27DB-BD31-4B8C-83A1-F6EECF244321}">
                <p14:modId xmlns:p14="http://schemas.microsoft.com/office/powerpoint/2010/main" val="2894040166"/>
              </p:ext>
            </p:extLst>
          </p:nvPr>
        </p:nvGraphicFramePr>
        <p:xfrm>
          <a:off x="197200" y="1665847"/>
          <a:ext cx="5984939" cy="2296160"/>
        </p:xfrm>
        <a:graphic>
          <a:graphicData uri="http://schemas.openxmlformats.org/drawingml/2006/table">
            <a:tbl>
              <a:tblPr firstRow="1" bandRow="1">
                <a:tableStyleId>{93296810-A885-4BE3-A3E7-6D5BEEA58F35}</a:tableStyleId>
              </a:tblPr>
              <a:tblGrid>
                <a:gridCol w="3003200"/>
                <a:gridCol w="1133061"/>
                <a:gridCol w="868018"/>
                <a:gridCol w="980660"/>
              </a:tblGrid>
              <a:tr h="603775">
                <a:tc>
                  <a:txBody>
                    <a:bodyPr/>
                    <a:lstStyle/>
                    <a:p>
                      <a:r>
                        <a:rPr lang="en-US" dirty="0" smtClean="0"/>
                        <a:t>Metric</a:t>
                      </a:r>
                      <a:r>
                        <a:rPr lang="en-US" baseline="0" dirty="0" smtClean="0"/>
                        <a:t> 4.1</a:t>
                      </a:r>
                      <a:endParaRPr lang="en-US" dirty="0" smtClean="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r>
              <a:tr h="370840">
                <a:tc>
                  <a:txBody>
                    <a:bodyPr/>
                    <a:lstStyle/>
                    <a:p>
                      <a:r>
                        <a:rPr lang="en-US" dirty="0" smtClean="0"/>
                        <a:t>#</a:t>
                      </a:r>
                      <a:r>
                        <a:rPr lang="en-US" baseline="0" dirty="0" smtClean="0"/>
                        <a:t> adult stayers</a:t>
                      </a:r>
                      <a:endParaRPr lang="en-US" dirty="0" smtClean="0"/>
                    </a:p>
                  </a:txBody>
                  <a:tcPr/>
                </a:tc>
                <a:tc>
                  <a:txBody>
                    <a:bodyPr/>
                    <a:lstStyle/>
                    <a:p>
                      <a:pPr algn="ctr"/>
                      <a:r>
                        <a:rPr lang="en-US" b="0" dirty="0" smtClean="0">
                          <a:solidFill>
                            <a:schemeClr val="tx1"/>
                          </a:solidFill>
                        </a:rPr>
                        <a:t>272</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343</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-71</a:t>
                      </a:r>
                      <a:endParaRPr lang="en-US" dirty="0"/>
                    </a:p>
                  </a:txBody>
                  <a:tcPr>
                    <a:solidFill>
                      <a:srgbClr val="FFC000"/>
                    </a:solidFill>
                  </a:tcPr>
                </a:tc>
              </a:tr>
              <a:tr h="370840">
                <a:tc>
                  <a:txBody>
                    <a:bodyPr/>
                    <a:lstStyle/>
                    <a:p>
                      <a:r>
                        <a:rPr lang="en-US" dirty="0" smtClean="0"/>
                        <a:t>#</a:t>
                      </a:r>
                      <a:r>
                        <a:rPr lang="en-US" baseline="0" dirty="0" smtClean="0"/>
                        <a:t> w/increased earned income</a:t>
                      </a:r>
                      <a:endParaRPr lang="en-US" dirty="0"/>
                    </a:p>
                  </a:txBody>
                  <a:tcPr/>
                </a:tc>
                <a:tc>
                  <a:txBody>
                    <a:bodyPr/>
                    <a:lstStyle/>
                    <a:p>
                      <a:pPr algn="ctr"/>
                      <a:r>
                        <a:rPr lang="en-US" b="0" dirty="0" smtClean="0">
                          <a:solidFill>
                            <a:schemeClr val="tx1"/>
                          </a:solidFill>
                        </a:rPr>
                        <a:t>33</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31</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+2</a:t>
                      </a:r>
                      <a:endParaRPr lang="en-US" dirty="0"/>
                    </a:p>
                  </a:txBody>
                  <a:tcPr>
                    <a:solidFill>
                      <a:srgbClr val="FFC000"/>
                    </a:solidFill>
                  </a:tcPr>
                </a:tc>
              </a:tr>
              <a:tr h="370840">
                <a:tc>
                  <a:txBody>
                    <a:bodyPr/>
                    <a:lstStyle/>
                    <a:p>
                      <a:r>
                        <a:rPr lang="en-US" dirty="0" smtClean="0"/>
                        <a:t>%</a:t>
                      </a:r>
                      <a:r>
                        <a:rPr lang="en-US" baseline="0" dirty="0" smtClean="0"/>
                        <a:t> of adults with increased income</a:t>
                      </a:r>
                      <a:endParaRPr lang="en-US" dirty="0"/>
                    </a:p>
                  </a:txBody>
                  <a:tcPr/>
                </a:tc>
                <a:tc>
                  <a:txBody>
                    <a:bodyPr/>
                    <a:lstStyle/>
                    <a:p>
                      <a:pPr algn="ctr"/>
                      <a:r>
                        <a:rPr lang="en-US" b="0" dirty="0" smtClean="0">
                          <a:solidFill>
                            <a:schemeClr val="tx1"/>
                          </a:solidFill>
                        </a:rPr>
                        <a:t>12%</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9%</a:t>
                      </a:r>
                      <a:endParaRPr lang="en-US" dirty="0">
                        <a:solidFill>
                          <a:schemeClr val="tx1"/>
                        </a:solidFill>
                      </a:endParaRPr>
                    </a:p>
                  </a:txBody>
                  <a:tcPr>
                    <a:solidFill>
                      <a:schemeClr val="accent2">
                        <a:lumMod val="60000"/>
                        <a:lumOff val="40000"/>
                      </a:schemeClr>
                    </a:solidFill>
                  </a:tcPr>
                </a:tc>
                <a:tc>
                  <a:txBody>
                    <a:bodyPr/>
                    <a:lstStyle/>
                    <a:p>
                      <a:pPr algn="ctr"/>
                      <a:endParaRPr lang="en-US" dirty="0"/>
                    </a:p>
                  </a:txBody>
                  <a:tcPr>
                    <a:solidFill>
                      <a:srgbClr val="FFC000"/>
                    </a:solidFill>
                  </a:tcPr>
                </a:tc>
              </a:tr>
            </a:tbl>
          </a:graphicData>
        </a:graphic>
      </p:graphicFrame>
      <p:sp>
        <p:nvSpPr>
          <p:cNvPr id="9" name="Rectangle 8"/>
          <p:cNvSpPr/>
          <p:nvPr/>
        </p:nvSpPr>
        <p:spPr>
          <a:xfrm>
            <a:off x="735496" y="1277701"/>
            <a:ext cx="8865703" cy="369332"/>
          </a:xfrm>
          <a:prstGeom prst="rect">
            <a:avLst/>
          </a:prstGeom>
        </p:spPr>
        <p:txBody>
          <a:bodyPr wrap="square">
            <a:spAutoFit/>
          </a:bodyPr>
          <a:lstStyle/>
          <a:p>
            <a:r>
              <a:rPr lang="en-US" dirty="0"/>
              <a:t>Goal: </a:t>
            </a:r>
            <a:r>
              <a:rPr lang="en-US" dirty="0" smtClean="0"/>
              <a:t>Increase percentage of adults who gain or increase income</a:t>
            </a:r>
            <a:endParaRPr lang="en-US" dirty="0"/>
          </a:p>
        </p:txBody>
      </p:sp>
      <p:graphicFrame>
        <p:nvGraphicFramePr>
          <p:cNvPr id="7" name="Content Placeholder 11"/>
          <p:cNvGraphicFramePr>
            <a:graphicFrameLocks/>
          </p:cNvGraphicFramePr>
          <p:nvPr>
            <p:extLst>
              <p:ext uri="{D42A27DB-BD31-4B8C-83A1-F6EECF244321}">
                <p14:modId xmlns:p14="http://schemas.microsoft.com/office/powerpoint/2010/main" val="3522668478"/>
              </p:ext>
            </p:extLst>
          </p:nvPr>
        </p:nvGraphicFramePr>
        <p:xfrm>
          <a:off x="197199" y="4119000"/>
          <a:ext cx="5984939" cy="2296160"/>
        </p:xfrm>
        <a:graphic>
          <a:graphicData uri="http://schemas.openxmlformats.org/drawingml/2006/table">
            <a:tbl>
              <a:tblPr firstRow="1" bandRow="1">
                <a:tableStyleId>{93296810-A885-4BE3-A3E7-6D5BEEA58F35}</a:tableStyleId>
              </a:tblPr>
              <a:tblGrid>
                <a:gridCol w="3003200"/>
                <a:gridCol w="1133061"/>
                <a:gridCol w="868018"/>
                <a:gridCol w="980660"/>
              </a:tblGrid>
              <a:tr h="603775">
                <a:tc>
                  <a:txBody>
                    <a:bodyPr/>
                    <a:lstStyle/>
                    <a:p>
                      <a:r>
                        <a:rPr lang="en-US" dirty="0" smtClean="0"/>
                        <a:t>Metric</a:t>
                      </a:r>
                      <a:r>
                        <a:rPr lang="en-US" baseline="0" dirty="0" smtClean="0"/>
                        <a:t> 4.2</a:t>
                      </a:r>
                      <a:endParaRPr lang="en-US" dirty="0" smtClean="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r>
              <a:tr h="370840">
                <a:tc>
                  <a:txBody>
                    <a:bodyPr/>
                    <a:lstStyle/>
                    <a:p>
                      <a:r>
                        <a:rPr lang="en-US" dirty="0" smtClean="0"/>
                        <a:t>#</a:t>
                      </a:r>
                      <a:r>
                        <a:rPr lang="en-US" baseline="0" dirty="0" smtClean="0"/>
                        <a:t> adult stayers</a:t>
                      </a:r>
                      <a:endParaRPr lang="en-US" dirty="0" smtClean="0"/>
                    </a:p>
                  </a:txBody>
                  <a:tcPr/>
                </a:tc>
                <a:tc>
                  <a:txBody>
                    <a:bodyPr/>
                    <a:lstStyle/>
                    <a:p>
                      <a:pPr algn="ctr"/>
                      <a:r>
                        <a:rPr lang="en-US" b="0" dirty="0" smtClean="0">
                          <a:solidFill>
                            <a:schemeClr val="tx1"/>
                          </a:solidFill>
                        </a:rPr>
                        <a:t>272</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343</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-71</a:t>
                      </a:r>
                      <a:endParaRPr lang="en-US" dirty="0"/>
                    </a:p>
                  </a:txBody>
                  <a:tcPr>
                    <a:solidFill>
                      <a:srgbClr val="FFC000"/>
                    </a:solidFill>
                  </a:tcPr>
                </a:tc>
              </a:tr>
              <a:tr h="370840">
                <a:tc>
                  <a:txBody>
                    <a:bodyPr/>
                    <a:lstStyle/>
                    <a:p>
                      <a:r>
                        <a:rPr lang="en-US" dirty="0" smtClean="0"/>
                        <a:t>#</a:t>
                      </a:r>
                      <a:r>
                        <a:rPr lang="en-US" baseline="0" dirty="0" smtClean="0"/>
                        <a:t> w/increased non-earned</a:t>
                      </a:r>
                      <a:endParaRPr lang="en-US" dirty="0"/>
                    </a:p>
                  </a:txBody>
                  <a:tcPr/>
                </a:tc>
                <a:tc>
                  <a:txBody>
                    <a:bodyPr/>
                    <a:lstStyle/>
                    <a:p>
                      <a:pPr algn="ctr"/>
                      <a:r>
                        <a:rPr lang="en-US" b="0" dirty="0" smtClean="0">
                          <a:solidFill>
                            <a:schemeClr val="tx1"/>
                          </a:solidFill>
                        </a:rPr>
                        <a:t>41</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37</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+4</a:t>
                      </a:r>
                      <a:endParaRPr lang="en-US" dirty="0"/>
                    </a:p>
                  </a:txBody>
                  <a:tcPr>
                    <a:solidFill>
                      <a:srgbClr val="FFC000"/>
                    </a:solidFill>
                  </a:tcPr>
                </a:tc>
              </a:tr>
              <a:tr h="370840">
                <a:tc>
                  <a:txBody>
                    <a:bodyPr/>
                    <a:lstStyle/>
                    <a:p>
                      <a:r>
                        <a:rPr lang="en-US" dirty="0" smtClean="0"/>
                        <a:t>%</a:t>
                      </a:r>
                      <a:r>
                        <a:rPr lang="en-US" baseline="0" dirty="0" smtClean="0"/>
                        <a:t> of adults with non-earned income</a:t>
                      </a:r>
                      <a:endParaRPr lang="en-US" dirty="0"/>
                    </a:p>
                  </a:txBody>
                  <a:tcPr/>
                </a:tc>
                <a:tc>
                  <a:txBody>
                    <a:bodyPr/>
                    <a:lstStyle/>
                    <a:p>
                      <a:pPr algn="ctr"/>
                      <a:r>
                        <a:rPr lang="en-US" b="0" dirty="0" smtClean="0">
                          <a:solidFill>
                            <a:schemeClr val="tx1"/>
                          </a:solidFill>
                        </a:rPr>
                        <a:t>15%</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11%</a:t>
                      </a:r>
                      <a:endParaRPr lang="en-US" dirty="0">
                        <a:solidFill>
                          <a:schemeClr val="tx1"/>
                        </a:solidFill>
                      </a:endParaRPr>
                    </a:p>
                  </a:txBody>
                  <a:tcPr>
                    <a:solidFill>
                      <a:schemeClr val="accent2">
                        <a:lumMod val="60000"/>
                        <a:lumOff val="40000"/>
                      </a:schemeClr>
                    </a:solidFill>
                  </a:tcPr>
                </a:tc>
                <a:tc>
                  <a:txBody>
                    <a:bodyPr/>
                    <a:lstStyle/>
                    <a:p>
                      <a:pPr algn="ctr"/>
                      <a:endParaRPr lang="en-US" dirty="0"/>
                    </a:p>
                  </a:txBody>
                  <a:tcPr>
                    <a:solidFill>
                      <a:srgbClr val="FFC000"/>
                    </a:solidFill>
                  </a:tcPr>
                </a:tc>
              </a:tr>
            </a:tbl>
          </a:graphicData>
        </a:graphic>
      </p:graphicFrame>
      <p:graphicFrame>
        <p:nvGraphicFramePr>
          <p:cNvPr id="10" name="Content Placeholder 11"/>
          <p:cNvGraphicFramePr>
            <a:graphicFrameLocks/>
          </p:cNvGraphicFramePr>
          <p:nvPr>
            <p:extLst>
              <p:ext uri="{D42A27DB-BD31-4B8C-83A1-F6EECF244321}">
                <p14:modId xmlns:p14="http://schemas.microsoft.com/office/powerpoint/2010/main" val="2076204973"/>
              </p:ext>
            </p:extLst>
          </p:nvPr>
        </p:nvGraphicFramePr>
        <p:xfrm>
          <a:off x="6608729" y="1822840"/>
          <a:ext cx="5059810" cy="2570480"/>
        </p:xfrm>
        <a:graphic>
          <a:graphicData uri="http://schemas.openxmlformats.org/drawingml/2006/table">
            <a:tbl>
              <a:tblPr firstRow="1" bandRow="1">
                <a:tableStyleId>{93296810-A885-4BE3-A3E7-6D5BEEA58F35}</a:tableStyleId>
              </a:tblPr>
              <a:tblGrid>
                <a:gridCol w="2197341"/>
                <a:gridCol w="1106556"/>
                <a:gridCol w="775252"/>
                <a:gridCol w="980661"/>
              </a:tblGrid>
              <a:tr h="603775">
                <a:tc>
                  <a:txBody>
                    <a:bodyPr/>
                    <a:lstStyle/>
                    <a:p>
                      <a:r>
                        <a:rPr lang="en-US" dirty="0" smtClean="0"/>
                        <a:t>Metric</a:t>
                      </a:r>
                      <a:r>
                        <a:rPr lang="en-US" baseline="0" dirty="0" smtClean="0"/>
                        <a:t> 4.3</a:t>
                      </a:r>
                      <a:endParaRPr lang="en-US" dirty="0" smtClean="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r>
              <a:tr h="370840">
                <a:tc>
                  <a:txBody>
                    <a:bodyPr/>
                    <a:lstStyle/>
                    <a:p>
                      <a:r>
                        <a:rPr lang="en-US" dirty="0" smtClean="0"/>
                        <a:t>#</a:t>
                      </a:r>
                      <a:r>
                        <a:rPr lang="en-US" baseline="0" dirty="0" smtClean="0"/>
                        <a:t> adult stayers</a:t>
                      </a:r>
                      <a:endParaRPr lang="en-US" dirty="0" smtClean="0"/>
                    </a:p>
                  </a:txBody>
                  <a:tcPr/>
                </a:tc>
                <a:tc>
                  <a:txBody>
                    <a:bodyPr/>
                    <a:lstStyle/>
                    <a:p>
                      <a:pPr algn="ctr"/>
                      <a:r>
                        <a:rPr lang="en-US" b="0" dirty="0" smtClean="0">
                          <a:solidFill>
                            <a:schemeClr val="tx1"/>
                          </a:solidFill>
                        </a:rPr>
                        <a:t>272</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343</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-71</a:t>
                      </a:r>
                      <a:endParaRPr lang="en-US" dirty="0"/>
                    </a:p>
                  </a:txBody>
                  <a:tcPr>
                    <a:solidFill>
                      <a:srgbClr val="FFC000"/>
                    </a:solidFill>
                  </a:tcPr>
                </a:tc>
              </a:tr>
              <a:tr h="370840">
                <a:tc>
                  <a:txBody>
                    <a:bodyPr/>
                    <a:lstStyle/>
                    <a:p>
                      <a:r>
                        <a:rPr lang="en-US" dirty="0" smtClean="0"/>
                        <a:t>#</a:t>
                      </a:r>
                      <a:r>
                        <a:rPr lang="en-US" baseline="0" dirty="0" smtClean="0"/>
                        <a:t> w/increase total</a:t>
                      </a:r>
                      <a:endParaRPr lang="en-US" dirty="0"/>
                    </a:p>
                  </a:txBody>
                  <a:tcPr/>
                </a:tc>
                <a:tc>
                  <a:txBody>
                    <a:bodyPr/>
                    <a:lstStyle/>
                    <a:p>
                      <a:pPr algn="ctr"/>
                      <a:r>
                        <a:rPr lang="en-US" b="0" dirty="0" smtClean="0">
                          <a:solidFill>
                            <a:schemeClr val="tx1"/>
                          </a:solidFill>
                        </a:rPr>
                        <a:t>64</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62</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+2</a:t>
                      </a:r>
                      <a:endParaRPr lang="en-US" dirty="0"/>
                    </a:p>
                  </a:txBody>
                  <a:tcPr>
                    <a:solidFill>
                      <a:srgbClr val="FFC000"/>
                    </a:solidFill>
                  </a:tcPr>
                </a:tc>
              </a:tr>
              <a:tr h="370840">
                <a:tc>
                  <a:txBody>
                    <a:bodyPr/>
                    <a:lstStyle/>
                    <a:p>
                      <a:r>
                        <a:rPr lang="en-US" dirty="0" smtClean="0"/>
                        <a:t>%</a:t>
                      </a:r>
                      <a:r>
                        <a:rPr lang="en-US" baseline="0" dirty="0" smtClean="0"/>
                        <a:t> of adults with increased total income</a:t>
                      </a:r>
                      <a:endParaRPr lang="en-US" dirty="0"/>
                    </a:p>
                  </a:txBody>
                  <a:tcPr/>
                </a:tc>
                <a:tc>
                  <a:txBody>
                    <a:bodyPr/>
                    <a:lstStyle/>
                    <a:p>
                      <a:pPr algn="ctr"/>
                      <a:r>
                        <a:rPr lang="en-US" b="0" dirty="0" smtClean="0">
                          <a:solidFill>
                            <a:schemeClr val="tx1"/>
                          </a:solidFill>
                        </a:rPr>
                        <a:t>23.5%</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18%</a:t>
                      </a:r>
                      <a:endParaRPr lang="en-US" dirty="0">
                        <a:solidFill>
                          <a:schemeClr val="tx1"/>
                        </a:solidFill>
                      </a:endParaRPr>
                    </a:p>
                  </a:txBody>
                  <a:tcPr>
                    <a:solidFill>
                      <a:schemeClr val="accent2">
                        <a:lumMod val="60000"/>
                        <a:lumOff val="40000"/>
                      </a:schemeClr>
                    </a:solidFill>
                  </a:tcPr>
                </a:tc>
                <a:tc>
                  <a:txBody>
                    <a:bodyPr/>
                    <a:lstStyle/>
                    <a:p>
                      <a:pPr algn="ctr"/>
                      <a:endParaRPr lang="en-US" dirty="0"/>
                    </a:p>
                  </a:txBody>
                  <a:tcPr>
                    <a:solidFill>
                      <a:srgbClr val="FFC000"/>
                    </a:solidFill>
                  </a:tcPr>
                </a:tc>
              </a:tr>
            </a:tbl>
          </a:graphicData>
        </a:graphic>
      </p:graphicFrame>
    </p:spTree>
    <p:extLst>
      <p:ext uri="{BB962C8B-B14F-4D97-AF65-F5344CB8AC3E}">
        <p14:creationId xmlns:p14="http://schemas.microsoft.com/office/powerpoint/2010/main" val="2145977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609600"/>
            <a:ext cx="9169409" cy="702365"/>
          </a:xfrm>
        </p:spPr>
        <p:txBody>
          <a:bodyPr>
            <a:normAutofit fontScale="90000"/>
          </a:bodyPr>
          <a:lstStyle/>
          <a:p>
            <a:r>
              <a:rPr lang="en-US" sz="4000" b="1" u="sng" dirty="0"/>
              <a:t>Measure 4: Employment &amp; Income Growth</a:t>
            </a:r>
            <a:endParaRPr lang="en-US" sz="4000" b="1" u="sng"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6" name="Content Placeholder 11"/>
          <p:cNvGraphicFramePr>
            <a:graphicFrameLocks/>
          </p:cNvGraphicFramePr>
          <p:nvPr>
            <p:extLst>
              <p:ext uri="{D42A27DB-BD31-4B8C-83A1-F6EECF244321}">
                <p14:modId xmlns:p14="http://schemas.microsoft.com/office/powerpoint/2010/main" val="323917942"/>
              </p:ext>
            </p:extLst>
          </p:nvPr>
        </p:nvGraphicFramePr>
        <p:xfrm>
          <a:off x="197200" y="1665847"/>
          <a:ext cx="5984939" cy="2296160"/>
        </p:xfrm>
        <a:graphic>
          <a:graphicData uri="http://schemas.openxmlformats.org/drawingml/2006/table">
            <a:tbl>
              <a:tblPr firstRow="1" bandRow="1">
                <a:tableStyleId>{93296810-A885-4BE3-A3E7-6D5BEEA58F35}</a:tableStyleId>
              </a:tblPr>
              <a:tblGrid>
                <a:gridCol w="3003200"/>
                <a:gridCol w="1133061"/>
                <a:gridCol w="868018"/>
                <a:gridCol w="980660"/>
              </a:tblGrid>
              <a:tr h="603775">
                <a:tc>
                  <a:txBody>
                    <a:bodyPr/>
                    <a:lstStyle/>
                    <a:p>
                      <a:r>
                        <a:rPr lang="en-US" dirty="0" smtClean="0"/>
                        <a:t>Metric</a:t>
                      </a:r>
                      <a:r>
                        <a:rPr lang="en-US" baseline="0" dirty="0" smtClean="0"/>
                        <a:t> 4.4</a:t>
                      </a:r>
                      <a:endParaRPr lang="en-US" dirty="0" smtClean="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r>
              <a:tr h="370840">
                <a:tc>
                  <a:txBody>
                    <a:bodyPr/>
                    <a:lstStyle/>
                    <a:p>
                      <a:r>
                        <a:rPr lang="en-US" dirty="0" smtClean="0"/>
                        <a:t>#</a:t>
                      </a:r>
                      <a:r>
                        <a:rPr lang="en-US" baseline="0" dirty="0" smtClean="0"/>
                        <a:t> adult leavers</a:t>
                      </a:r>
                      <a:endParaRPr lang="en-US" dirty="0" smtClean="0"/>
                    </a:p>
                  </a:txBody>
                  <a:tcPr/>
                </a:tc>
                <a:tc>
                  <a:txBody>
                    <a:bodyPr/>
                    <a:lstStyle/>
                    <a:p>
                      <a:pPr algn="ctr"/>
                      <a:r>
                        <a:rPr lang="en-US" b="0" dirty="0" smtClean="0">
                          <a:solidFill>
                            <a:schemeClr val="tx1"/>
                          </a:solidFill>
                        </a:rPr>
                        <a:t>471</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385</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+86</a:t>
                      </a:r>
                      <a:endParaRPr lang="en-US" dirty="0"/>
                    </a:p>
                  </a:txBody>
                  <a:tcPr>
                    <a:solidFill>
                      <a:srgbClr val="FFC000"/>
                    </a:solidFill>
                  </a:tcPr>
                </a:tc>
              </a:tr>
              <a:tr h="370840">
                <a:tc>
                  <a:txBody>
                    <a:bodyPr/>
                    <a:lstStyle/>
                    <a:p>
                      <a:r>
                        <a:rPr lang="en-US" dirty="0" smtClean="0"/>
                        <a:t>#</a:t>
                      </a:r>
                      <a:r>
                        <a:rPr lang="en-US" baseline="0" dirty="0" smtClean="0"/>
                        <a:t> w/increased earned income</a:t>
                      </a:r>
                      <a:endParaRPr lang="en-US" dirty="0"/>
                    </a:p>
                  </a:txBody>
                  <a:tcPr/>
                </a:tc>
                <a:tc>
                  <a:txBody>
                    <a:bodyPr/>
                    <a:lstStyle/>
                    <a:p>
                      <a:pPr algn="ctr"/>
                      <a:r>
                        <a:rPr lang="en-US" b="0" dirty="0" smtClean="0">
                          <a:solidFill>
                            <a:schemeClr val="tx1"/>
                          </a:solidFill>
                        </a:rPr>
                        <a:t>136</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115</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+21</a:t>
                      </a:r>
                      <a:endParaRPr lang="en-US" dirty="0"/>
                    </a:p>
                  </a:txBody>
                  <a:tcPr>
                    <a:solidFill>
                      <a:srgbClr val="FFC000"/>
                    </a:solidFill>
                  </a:tcPr>
                </a:tc>
              </a:tr>
              <a:tr h="370840">
                <a:tc>
                  <a:txBody>
                    <a:bodyPr/>
                    <a:lstStyle/>
                    <a:p>
                      <a:r>
                        <a:rPr lang="en-US" dirty="0" smtClean="0"/>
                        <a:t>%</a:t>
                      </a:r>
                      <a:r>
                        <a:rPr lang="en-US" baseline="0" dirty="0" smtClean="0"/>
                        <a:t> of adults with increased income</a:t>
                      </a:r>
                      <a:endParaRPr lang="en-US" dirty="0"/>
                    </a:p>
                  </a:txBody>
                  <a:tcPr/>
                </a:tc>
                <a:tc>
                  <a:txBody>
                    <a:bodyPr/>
                    <a:lstStyle/>
                    <a:p>
                      <a:pPr algn="ctr"/>
                      <a:r>
                        <a:rPr lang="en-US" b="0" dirty="0" smtClean="0">
                          <a:solidFill>
                            <a:schemeClr val="tx1"/>
                          </a:solidFill>
                        </a:rPr>
                        <a:t>29%</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30%</a:t>
                      </a:r>
                      <a:endParaRPr lang="en-US" dirty="0">
                        <a:solidFill>
                          <a:schemeClr val="tx1"/>
                        </a:solidFill>
                      </a:endParaRPr>
                    </a:p>
                  </a:txBody>
                  <a:tcPr>
                    <a:solidFill>
                      <a:schemeClr val="accent2">
                        <a:lumMod val="60000"/>
                        <a:lumOff val="40000"/>
                      </a:schemeClr>
                    </a:solidFill>
                  </a:tcPr>
                </a:tc>
                <a:tc>
                  <a:txBody>
                    <a:bodyPr/>
                    <a:lstStyle/>
                    <a:p>
                      <a:pPr algn="ctr"/>
                      <a:endParaRPr lang="en-US" dirty="0"/>
                    </a:p>
                  </a:txBody>
                  <a:tcPr>
                    <a:solidFill>
                      <a:srgbClr val="FFC000"/>
                    </a:solidFill>
                  </a:tcPr>
                </a:tc>
              </a:tr>
            </a:tbl>
          </a:graphicData>
        </a:graphic>
      </p:graphicFrame>
      <p:sp>
        <p:nvSpPr>
          <p:cNvPr id="9" name="Rectangle 8"/>
          <p:cNvSpPr/>
          <p:nvPr/>
        </p:nvSpPr>
        <p:spPr>
          <a:xfrm>
            <a:off x="735496" y="1277701"/>
            <a:ext cx="8865703" cy="369332"/>
          </a:xfrm>
          <a:prstGeom prst="rect">
            <a:avLst/>
          </a:prstGeom>
        </p:spPr>
        <p:txBody>
          <a:bodyPr wrap="square">
            <a:spAutoFit/>
          </a:bodyPr>
          <a:lstStyle/>
          <a:p>
            <a:r>
              <a:rPr lang="en-US" dirty="0"/>
              <a:t>Goal: </a:t>
            </a:r>
            <a:r>
              <a:rPr lang="en-US" dirty="0" smtClean="0"/>
              <a:t>Increase percentage of adults who gain or increase income</a:t>
            </a:r>
            <a:endParaRPr lang="en-US" dirty="0"/>
          </a:p>
        </p:txBody>
      </p:sp>
      <p:graphicFrame>
        <p:nvGraphicFramePr>
          <p:cNvPr id="7" name="Content Placeholder 11"/>
          <p:cNvGraphicFramePr>
            <a:graphicFrameLocks/>
          </p:cNvGraphicFramePr>
          <p:nvPr>
            <p:extLst>
              <p:ext uri="{D42A27DB-BD31-4B8C-83A1-F6EECF244321}">
                <p14:modId xmlns:p14="http://schemas.microsoft.com/office/powerpoint/2010/main" val="4202497790"/>
              </p:ext>
            </p:extLst>
          </p:nvPr>
        </p:nvGraphicFramePr>
        <p:xfrm>
          <a:off x="197199" y="4119000"/>
          <a:ext cx="5984939" cy="2296160"/>
        </p:xfrm>
        <a:graphic>
          <a:graphicData uri="http://schemas.openxmlformats.org/drawingml/2006/table">
            <a:tbl>
              <a:tblPr firstRow="1" bandRow="1">
                <a:tableStyleId>{93296810-A885-4BE3-A3E7-6D5BEEA58F35}</a:tableStyleId>
              </a:tblPr>
              <a:tblGrid>
                <a:gridCol w="3003200"/>
                <a:gridCol w="1133061"/>
                <a:gridCol w="868018"/>
                <a:gridCol w="980660"/>
              </a:tblGrid>
              <a:tr h="603775">
                <a:tc>
                  <a:txBody>
                    <a:bodyPr/>
                    <a:lstStyle/>
                    <a:p>
                      <a:r>
                        <a:rPr lang="en-US" dirty="0" smtClean="0"/>
                        <a:t>Metric</a:t>
                      </a:r>
                      <a:r>
                        <a:rPr lang="en-US" baseline="0" dirty="0" smtClean="0"/>
                        <a:t> 4.5</a:t>
                      </a:r>
                      <a:endParaRPr lang="en-US" dirty="0" smtClean="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r>
              <a:tr h="370840">
                <a:tc>
                  <a:txBody>
                    <a:bodyPr/>
                    <a:lstStyle/>
                    <a:p>
                      <a:r>
                        <a:rPr lang="en-US" dirty="0" smtClean="0"/>
                        <a:t>#</a:t>
                      </a:r>
                      <a:r>
                        <a:rPr lang="en-US" baseline="0" dirty="0" smtClean="0"/>
                        <a:t> adult leavers</a:t>
                      </a:r>
                      <a:endParaRPr lang="en-US" dirty="0" smtClean="0"/>
                    </a:p>
                  </a:txBody>
                  <a:tcPr/>
                </a:tc>
                <a:tc>
                  <a:txBody>
                    <a:bodyPr/>
                    <a:lstStyle/>
                    <a:p>
                      <a:pPr algn="ctr"/>
                      <a:r>
                        <a:rPr lang="en-US" b="0" dirty="0" smtClean="0">
                          <a:solidFill>
                            <a:schemeClr val="tx1"/>
                          </a:solidFill>
                        </a:rPr>
                        <a:t>471</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385</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+86</a:t>
                      </a:r>
                      <a:endParaRPr lang="en-US" dirty="0"/>
                    </a:p>
                  </a:txBody>
                  <a:tcPr>
                    <a:solidFill>
                      <a:srgbClr val="FFC000"/>
                    </a:solidFill>
                  </a:tcPr>
                </a:tc>
              </a:tr>
              <a:tr h="370840">
                <a:tc>
                  <a:txBody>
                    <a:bodyPr/>
                    <a:lstStyle/>
                    <a:p>
                      <a:r>
                        <a:rPr lang="en-US" dirty="0" smtClean="0"/>
                        <a:t>#</a:t>
                      </a:r>
                      <a:r>
                        <a:rPr lang="en-US" baseline="0" dirty="0" smtClean="0"/>
                        <a:t> w/increased non-earned</a:t>
                      </a:r>
                      <a:endParaRPr lang="en-US" dirty="0"/>
                    </a:p>
                  </a:txBody>
                  <a:tcPr/>
                </a:tc>
                <a:tc>
                  <a:txBody>
                    <a:bodyPr/>
                    <a:lstStyle/>
                    <a:p>
                      <a:pPr algn="ctr"/>
                      <a:r>
                        <a:rPr lang="en-US" b="0" dirty="0" smtClean="0">
                          <a:solidFill>
                            <a:schemeClr val="tx1"/>
                          </a:solidFill>
                        </a:rPr>
                        <a:t>66</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74</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-8</a:t>
                      </a:r>
                      <a:endParaRPr lang="en-US" dirty="0"/>
                    </a:p>
                  </a:txBody>
                  <a:tcPr>
                    <a:solidFill>
                      <a:srgbClr val="FFC000"/>
                    </a:solidFill>
                  </a:tcPr>
                </a:tc>
              </a:tr>
              <a:tr h="370840">
                <a:tc>
                  <a:txBody>
                    <a:bodyPr/>
                    <a:lstStyle/>
                    <a:p>
                      <a:r>
                        <a:rPr lang="en-US" dirty="0" smtClean="0"/>
                        <a:t>%</a:t>
                      </a:r>
                      <a:r>
                        <a:rPr lang="en-US" baseline="0" dirty="0" smtClean="0"/>
                        <a:t> of adults with non-earned income</a:t>
                      </a:r>
                      <a:endParaRPr lang="en-US" dirty="0"/>
                    </a:p>
                  </a:txBody>
                  <a:tcPr/>
                </a:tc>
                <a:tc>
                  <a:txBody>
                    <a:bodyPr/>
                    <a:lstStyle/>
                    <a:p>
                      <a:pPr algn="ctr"/>
                      <a:r>
                        <a:rPr lang="en-US" b="0" dirty="0" smtClean="0">
                          <a:solidFill>
                            <a:schemeClr val="tx1"/>
                          </a:solidFill>
                        </a:rPr>
                        <a:t>14%</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19%</a:t>
                      </a:r>
                      <a:endParaRPr lang="en-US" dirty="0">
                        <a:solidFill>
                          <a:schemeClr val="tx1"/>
                        </a:solidFill>
                      </a:endParaRPr>
                    </a:p>
                  </a:txBody>
                  <a:tcPr>
                    <a:solidFill>
                      <a:schemeClr val="accent2">
                        <a:lumMod val="60000"/>
                        <a:lumOff val="40000"/>
                      </a:schemeClr>
                    </a:solidFill>
                  </a:tcPr>
                </a:tc>
                <a:tc>
                  <a:txBody>
                    <a:bodyPr/>
                    <a:lstStyle/>
                    <a:p>
                      <a:pPr algn="ctr"/>
                      <a:endParaRPr lang="en-US" dirty="0"/>
                    </a:p>
                  </a:txBody>
                  <a:tcPr>
                    <a:solidFill>
                      <a:srgbClr val="FFC000"/>
                    </a:solidFill>
                  </a:tcPr>
                </a:tc>
              </a:tr>
            </a:tbl>
          </a:graphicData>
        </a:graphic>
      </p:graphicFrame>
      <p:graphicFrame>
        <p:nvGraphicFramePr>
          <p:cNvPr id="10" name="Content Placeholder 11"/>
          <p:cNvGraphicFramePr>
            <a:graphicFrameLocks/>
          </p:cNvGraphicFramePr>
          <p:nvPr>
            <p:extLst>
              <p:ext uri="{D42A27DB-BD31-4B8C-83A1-F6EECF244321}">
                <p14:modId xmlns:p14="http://schemas.microsoft.com/office/powerpoint/2010/main" val="3979028465"/>
              </p:ext>
            </p:extLst>
          </p:nvPr>
        </p:nvGraphicFramePr>
        <p:xfrm>
          <a:off x="6608729" y="1822840"/>
          <a:ext cx="5059810" cy="2570480"/>
        </p:xfrm>
        <a:graphic>
          <a:graphicData uri="http://schemas.openxmlformats.org/drawingml/2006/table">
            <a:tbl>
              <a:tblPr firstRow="1" bandRow="1">
                <a:tableStyleId>{93296810-A885-4BE3-A3E7-6D5BEEA58F35}</a:tableStyleId>
              </a:tblPr>
              <a:tblGrid>
                <a:gridCol w="2197341"/>
                <a:gridCol w="1106556"/>
                <a:gridCol w="775252"/>
                <a:gridCol w="980661"/>
              </a:tblGrid>
              <a:tr h="603775">
                <a:tc>
                  <a:txBody>
                    <a:bodyPr/>
                    <a:lstStyle/>
                    <a:p>
                      <a:r>
                        <a:rPr lang="en-US" dirty="0" smtClean="0"/>
                        <a:t>Metric</a:t>
                      </a:r>
                      <a:r>
                        <a:rPr lang="en-US" baseline="0" dirty="0" smtClean="0"/>
                        <a:t> 4.5</a:t>
                      </a:r>
                      <a:endParaRPr lang="en-US" dirty="0" smtClean="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r>
              <a:tr h="370840">
                <a:tc>
                  <a:txBody>
                    <a:bodyPr/>
                    <a:lstStyle/>
                    <a:p>
                      <a:r>
                        <a:rPr lang="en-US" dirty="0" smtClean="0"/>
                        <a:t>#</a:t>
                      </a:r>
                      <a:r>
                        <a:rPr lang="en-US" baseline="0" dirty="0" smtClean="0"/>
                        <a:t> adult leavers</a:t>
                      </a:r>
                      <a:endParaRPr lang="en-US" dirty="0" smtClean="0"/>
                    </a:p>
                  </a:txBody>
                  <a:tcPr/>
                </a:tc>
                <a:tc>
                  <a:txBody>
                    <a:bodyPr/>
                    <a:lstStyle/>
                    <a:p>
                      <a:pPr algn="ctr"/>
                      <a:r>
                        <a:rPr lang="en-US" b="0" dirty="0" smtClean="0">
                          <a:solidFill>
                            <a:schemeClr val="tx1"/>
                          </a:solidFill>
                        </a:rPr>
                        <a:t>471</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385</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+86</a:t>
                      </a:r>
                      <a:endParaRPr lang="en-US" dirty="0"/>
                    </a:p>
                  </a:txBody>
                  <a:tcPr>
                    <a:solidFill>
                      <a:srgbClr val="FFC000"/>
                    </a:solidFill>
                  </a:tcPr>
                </a:tc>
              </a:tr>
              <a:tr h="370840">
                <a:tc>
                  <a:txBody>
                    <a:bodyPr/>
                    <a:lstStyle/>
                    <a:p>
                      <a:r>
                        <a:rPr lang="en-US" dirty="0" smtClean="0"/>
                        <a:t>#</a:t>
                      </a:r>
                      <a:r>
                        <a:rPr lang="en-US" baseline="0" dirty="0" smtClean="0"/>
                        <a:t> w/increase total</a:t>
                      </a:r>
                      <a:endParaRPr lang="en-US" dirty="0"/>
                    </a:p>
                  </a:txBody>
                  <a:tcPr/>
                </a:tc>
                <a:tc>
                  <a:txBody>
                    <a:bodyPr/>
                    <a:lstStyle/>
                    <a:p>
                      <a:pPr algn="ctr"/>
                      <a:r>
                        <a:rPr lang="en-US" b="0" dirty="0" smtClean="0">
                          <a:solidFill>
                            <a:schemeClr val="tx1"/>
                          </a:solidFill>
                        </a:rPr>
                        <a:t>190</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168</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+22</a:t>
                      </a:r>
                      <a:endParaRPr lang="en-US" dirty="0"/>
                    </a:p>
                  </a:txBody>
                  <a:tcPr>
                    <a:solidFill>
                      <a:srgbClr val="FFC000"/>
                    </a:solidFill>
                  </a:tcPr>
                </a:tc>
              </a:tr>
              <a:tr h="370840">
                <a:tc>
                  <a:txBody>
                    <a:bodyPr/>
                    <a:lstStyle/>
                    <a:p>
                      <a:r>
                        <a:rPr lang="en-US" dirty="0" smtClean="0"/>
                        <a:t>%</a:t>
                      </a:r>
                      <a:r>
                        <a:rPr lang="en-US" baseline="0" dirty="0" smtClean="0"/>
                        <a:t> of adults with increased total income</a:t>
                      </a:r>
                      <a:endParaRPr lang="en-US" dirty="0"/>
                    </a:p>
                  </a:txBody>
                  <a:tcPr/>
                </a:tc>
                <a:tc>
                  <a:txBody>
                    <a:bodyPr/>
                    <a:lstStyle/>
                    <a:p>
                      <a:pPr algn="ctr"/>
                      <a:r>
                        <a:rPr lang="en-US" b="0" dirty="0" smtClean="0">
                          <a:solidFill>
                            <a:schemeClr val="tx1"/>
                          </a:solidFill>
                        </a:rPr>
                        <a:t>40.3%</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43.5%</a:t>
                      </a:r>
                      <a:endParaRPr lang="en-US" dirty="0">
                        <a:solidFill>
                          <a:schemeClr val="tx1"/>
                        </a:solidFill>
                      </a:endParaRPr>
                    </a:p>
                  </a:txBody>
                  <a:tcPr>
                    <a:solidFill>
                      <a:schemeClr val="accent2">
                        <a:lumMod val="60000"/>
                        <a:lumOff val="40000"/>
                      </a:schemeClr>
                    </a:solidFill>
                  </a:tcPr>
                </a:tc>
                <a:tc>
                  <a:txBody>
                    <a:bodyPr/>
                    <a:lstStyle/>
                    <a:p>
                      <a:pPr algn="ctr"/>
                      <a:endParaRPr lang="en-US" dirty="0"/>
                    </a:p>
                  </a:txBody>
                  <a:tcPr>
                    <a:solidFill>
                      <a:srgbClr val="FFC000"/>
                    </a:solidFill>
                  </a:tcPr>
                </a:tc>
              </a:tr>
            </a:tbl>
          </a:graphicData>
        </a:graphic>
      </p:graphicFrame>
    </p:spTree>
    <p:extLst>
      <p:ext uri="{BB962C8B-B14F-4D97-AF65-F5344CB8AC3E}">
        <p14:creationId xmlns:p14="http://schemas.microsoft.com/office/powerpoint/2010/main" val="386055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7911"/>
          </a:xfrm>
        </p:spPr>
        <p:txBody>
          <a:bodyPr>
            <a:normAutofit/>
          </a:bodyPr>
          <a:lstStyle/>
          <a:p>
            <a:r>
              <a:rPr lang="en-US" sz="4000" b="1" u="sng" dirty="0" smtClean="0"/>
              <a:t>Overview of the Presentation</a:t>
            </a:r>
            <a:endParaRPr lang="en-US" sz="4000" b="1" u="sng" dirty="0"/>
          </a:p>
        </p:txBody>
      </p:sp>
      <p:sp>
        <p:nvSpPr>
          <p:cNvPr id="3" name="Content Placeholder 2"/>
          <p:cNvSpPr>
            <a:spLocks noGrp="1"/>
          </p:cNvSpPr>
          <p:nvPr>
            <p:ph idx="1"/>
          </p:nvPr>
        </p:nvSpPr>
        <p:spPr>
          <a:xfrm>
            <a:off x="692494" y="1762539"/>
            <a:ext cx="10479089" cy="4419599"/>
          </a:xfrm>
        </p:spPr>
        <p:txBody>
          <a:bodyPr>
            <a:normAutofit/>
          </a:bodyPr>
          <a:lstStyle/>
          <a:p>
            <a:r>
              <a:rPr lang="en-US" dirty="0" smtClean="0"/>
              <a:t>The focus of this presentation is on 3 distinct data elements that tell us something about our Balance of State CoC system. </a:t>
            </a:r>
          </a:p>
          <a:p>
            <a:r>
              <a:rPr lang="en-US" dirty="0" smtClean="0"/>
              <a:t>This includes what data HUD receives regarding our use of HUD funding and performance outcomes.  </a:t>
            </a:r>
            <a:r>
              <a:rPr lang="en-US" i="1" dirty="0" smtClean="0">
                <a:solidFill>
                  <a:srgbClr val="7030A0"/>
                </a:solidFill>
              </a:rPr>
              <a:t>SPM &amp; PIT</a:t>
            </a:r>
            <a:endParaRPr lang="en-US" i="1" dirty="0" smtClean="0"/>
          </a:p>
          <a:p>
            <a:r>
              <a:rPr lang="en-US" dirty="0" smtClean="0"/>
              <a:t>This also includes a picture of who is waiting for assistance right now in the Balance of State CoC.   </a:t>
            </a:r>
            <a:r>
              <a:rPr lang="en-US" i="1" dirty="0" smtClean="0">
                <a:solidFill>
                  <a:srgbClr val="7030A0"/>
                </a:solidFill>
              </a:rPr>
              <a:t>CE PL</a:t>
            </a:r>
          </a:p>
          <a:p>
            <a:r>
              <a:rPr lang="en-US" dirty="0" smtClean="0"/>
              <a:t>The three data points are:</a:t>
            </a:r>
          </a:p>
          <a:p>
            <a:pPr lvl="1"/>
            <a:r>
              <a:rPr lang="en-US" dirty="0" smtClean="0"/>
              <a:t>System Performance Measures</a:t>
            </a:r>
            <a:endParaRPr lang="en-US" dirty="0" smtClean="0"/>
          </a:p>
          <a:p>
            <a:pPr lvl="1"/>
            <a:r>
              <a:rPr lang="en-US" dirty="0" smtClean="0"/>
              <a:t>Point-in-Time</a:t>
            </a:r>
            <a:endParaRPr lang="en-US" dirty="0" smtClean="0"/>
          </a:p>
          <a:p>
            <a:pPr lvl="1"/>
            <a:r>
              <a:rPr lang="en-US" dirty="0" smtClean="0"/>
              <a:t>Coordinated Entry Prioritization Lists</a:t>
            </a:r>
            <a:endParaRPr lang="en-US" dirty="0" smtClean="0"/>
          </a:p>
          <a:p>
            <a:endParaRPr lang="en-US" dirty="0" smtClean="0"/>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315804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702365"/>
          </a:xfrm>
        </p:spPr>
        <p:txBody>
          <a:bodyPr>
            <a:normAutofit/>
          </a:bodyPr>
          <a:lstStyle/>
          <a:p>
            <a:r>
              <a:rPr lang="en-US" sz="4000" b="1" u="sng" dirty="0" smtClean="0"/>
              <a:t>Measure 5: Homeless for First Time</a:t>
            </a:r>
            <a:endParaRPr lang="en-US" sz="4000" b="1" u="sng" dirty="0"/>
          </a:p>
        </p:txBody>
      </p:sp>
      <p:sp>
        <p:nvSpPr>
          <p:cNvPr id="3" name="Content Placeholder 2"/>
          <p:cNvSpPr>
            <a:spLocks noGrp="1"/>
          </p:cNvSpPr>
          <p:nvPr>
            <p:ph idx="1"/>
          </p:nvPr>
        </p:nvSpPr>
        <p:spPr>
          <a:xfrm>
            <a:off x="585217" y="1504123"/>
            <a:ext cx="11173968" cy="5024694"/>
          </a:xfrm>
        </p:spPr>
        <p:txBody>
          <a:bodyPr>
            <a:normAutofit/>
          </a:bodyPr>
          <a:lstStyle/>
          <a:p>
            <a:r>
              <a:rPr lang="en-US" dirty="0"/>
              <a:t>Goal: </a:t>
            </a:r>
            <a:r>
              <a:rPr lang="en-US" dirty="0" smtClean="0"/>
              <a:t>Reduction in the number of persons who come homeless for the first time</a:t>
            </a:r>
            <a:endParaRPr lang="en-US" dirty="0"/>
          </a:p>
          <a:p>
            <a:r>
              <a:rPr lang="en-US" dirty="0" smtClean="0"/>
              <a:t>Metric</a:t>
            </a:r>
            <a:r>
              <a:rPr lang="en-US" dirty="0"/>
              <a:t>:</a:t>
            </a:r>
          </a:p>
          <a:p>
            <a:pPr lvl="1"/>
            <a:r>
              <a:rPr lang="en-US" dirty="0" smtClean="0"/>
              <a:t>5.1 </a:t>
            </a:r>
            <a:r>
              <a:rPr lang="en-US" dirty="0"/>
              <a:t>= Change </a:t>
            </a:r>
            <a:r>
              <a:rPr lang="en-US" dirty="0" smtClean="0"/>
              <a:t>in the number of persons entering ES, SH, and TH projects with no prior enrollment in HMIS (prior 24 months) </a:t>
            </a:r>
          </a:p>
          <a:p>
            <a:pPr lvl="1"/>
            <a:endParaRPr lang="en-US" dirty="0" smtClean="0"/>
          </a:p>
          <a:p>
            <a:pPr lvl="1"/>
            <a:r>
              <a:rPr lang="en-US" dirty="0" smtClean="0"/>
              <a:t>5.2 </a:t>
            </a:r>
            <a:r>
              <a:rPr lang="en-US" dirty="0"/>
              <a:t>= Change in </a:t>
            </a:r>
            <a:r>
              <a:rPr lang="en-US" dirty="0" smtClean="0"/>
              <a:t>the number of persons entering ES, SH, TH, and PH projects with no prior enrollment in HMIS (prior 24 months)</a:t>
            </a:r>
          </a:p>
          <a:p>
            <a:pPr lvl="1"/>
            <a:endParaRPr lang="en-US" dirty="0"/>
          </a:p>
          <a:p>
            <a:endParaRPr lang="en-US" dirty="0" smtClean="0"/>
          </a:p>
          <a:p>
            <a:pPr marL="0" indent="0">
              <a:buNone/>
            </a:pPr>
            <a:r>
              <a:rPr lang="en-US" dirty="0" smtClean="0"/>
              <a:t>	</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24320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609600"/>
            <a:ext cx="9169409" cy="702365"/>
          </a:xfrm>
        </p:spPr>
        <p:txBody>
          <a:bodyPr>
            <a:normAutofit/>
          </a:bodyPr>
          <a:lstStyle/>
          <a:p>
            <a:r>
              <a:rPr lang="en-US" sz="4000" b="1" u="sng" dirty="0"/>
              <a:t>Measure 5: Homeless for First Time</a:t>
            </a:r>
            <a:endParaRPr lang="en-US" sz="4000" b="1" u="sng"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6" name="Content Placeholder 11"/>
          <p:cNvGraphicFramePr>
            <a:graphicFrameLocks/>
          </p:cNvGraphicFramePr>
          <p:nvPr>
            <p:extLst>
              <p:ext uri="{D42A27DB-BD31-4B8C-83A1-F6EECF244321}">
                <p14:modId xmlns:p14="http://schemas.microsoft.com/office/powerpoint/2010/main" val="2502995246"/>
              </p:ext>
            </p:extLst>
          </p:nvPr>
        </p:nvGraphicFramePr>
        <p:xfrm>
          <a:off x="342974" y="2042635"/>
          <a:ext cx="5627131" cy="3931920"/>
        </p:xfrm>
        <a:graphic>
          <a:graphicData uri="http://schemas.openxmlformats.org/drawingml/2006/table">
            <a:tbl>
              <a:tblPr firstRow="1" bandRow="1">
                <a:tableStyleId>{93296810-A885-4BE3-A3E7-6D5BEEA58F35}</a:tableStyleId>
              </a:tblPr>
              <a:tblGrid>
                <a:gridCol w="2671896"/>
                <a:gridCol w="1126435"/>
                <a:gridCol w="815008"/>
                <a:gridCol w="1013792"/>
              </a:tblGrid>
              <a:tr h="603775">
                <a:tc>
                  <a:txBody>
                    <a:bodyPr/>
                    <a:lstStyle/>
                    <a:p>
                      <a:r>
                        <a:rPr lang="en-US" dirty="0" smtClean="0"/>
                        <a:t>Metric 5.1</a:t>
                      </a:r>
                      <a:endParaRPr lang="en-US" dirty="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r>
              <a:tr h="370840">
                <a:tc>
                  <a:txBody>
                    <a:bodyPr/>
                    <a:lstStyle/>
                    <a:p>
                      <a:r>
                        <a:rPr lang="en-US" dirty="0" smtClean="0"/>
                        <a:t>Person with entries in ES, SH, TH</a:t>
                      </a:r>
                      <a:endParaRPr lang="en-US" dirty="0" smtClean="0"/>
                    </a:p>
                  </a:txBody>
                  <a:tcPr/>
                </a:tc>
                <a:tc>
                  <a:txBody>
                    <a:bodyPr/>
                    <a:lstStyle/>
                    <a:p>
                      <a:pPr algn="ctr"/>
                      <a:r>
                        <a:rPr lang="en-US" b="0" dirty="0" smtClean="0">
                          <a:solidFill>
                            <a:schemeClr val="tx1"/>
                          </a:solidFill>
                        </a:rPr>
                        <a:t>9,895</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10,337</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-442</a:t>
                      </a:r>
                      <a:endParaRPr lang="en-US" dirty="0"/>
                    </a:p>
                  </a:txBody>
                  <a:tcPr>
                    <a:solidFill>
                      <a:srgbClr val="FFC000"/>
                    </a:solidFill>
                  </a:tcPr>
                </a:tc>
              </a:tr>
              <a:tr h="370840">
                <a:tc>
                  <a:txBody>
                    <a:bodyPr/>
                    <a:lstStyle/>
                    <a:p>
                      <a:r>
                        <a:rPr lang="en-US" dirty="0" smtClean="0"/>
                        <a:t>Of the persons above, number</a:t>
                      </a:r>
                      <a:r>
                        <a:rPr lang="en-US" baseline="0" dirty="0" smtClean="0"/>
                        <a:t> of those who were in ES, SH, TH or any PH within 24 months.</a:t>
                      </a:r>
                      <a:endParaRPr lang="en-US" dirty="0"/>
                    </a:p>
                  </a:txBody>
                  <a:tcPr/>
                </a:tc>
                <a:tc>
                  <a:txBody>
                    <a:bodyPr/>
                    <a:lstStyle/>
                    <a:p>
                      <a:pPr algn="ctr"/>
                      <a:r>
                        <a:rPr lang="en-US" b="0" dirty="0" smtClean="0">
                          <a:solidFill>
                            <a:schemeClr val="tx1"/>
                          </a:solidFill>
                        </a:rPr>
                        <a:t>2,624</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2,691</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-67</a:t>
                      </a:r>
                      <a:endParaRPr lang="en-US" dirty="0"/>
                    </a:p>
                  </a:txBody>
                  <a:tcPr>
                    <a:solidFill>
                      <a:srgbClr val="FFC000"/>
                    </a:solidFill>
                  </a:tcPr>
                </a:tc>
              </a:tr>
              <a:tr h="370840">
                <a:tc>
                  <a:txBody>
                    <a:bodyPr/>
                    <a:lstStyle/>
                    <a:p>
                      <a:r>
                        <a:rPr lang="en-US" dirty="0" smtClean="0"/>
                        <a:t>Of</a:t>
                      </a:r>
                      <a:r>
                        <a:rPr lang="en-US" baseline="0" dirty="0" smtClean="0"/>
                        <a:t> persons above, count those who did not an entry in ES, SH, TH, or PH in previously 24 months.</a:t>
                      </a:r>
                      <a:endParaRPr lang="en-US" dirty="0"/>
                    </a:p>
                  </a:txBody>
                  <a:tcPr/>
                </a:tc>
                <a:tc>
                  <a:txBody>
                    <a:bodyPr/>
                    <a:lstStyle/>
                    <a:p>
                      <a:pPr algn="ctr"/>
                      <a:r>
                        <a:rPr lang="en-US" b="0" dirty="0" smtClean="0">
                          <a:solidFill>
                            <a:schemeClr val="tx1"/>
                          </a:solidFill>
                        </a:rPr>
                        <a:t>7,271</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7,677</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-406</a:t>
                      </a:r>
                      <a:endParaRPr lang="en-US" dirty="0"/>
                    </a:p>
                  </a:txBody>
                  <a:tcPr>
                    <a:solidFill>
                      <a:srgbClr val="FFC000"/>
                    </a:solidFill>
                  </a:tcPr>
                </a:tc>
              </a:tr>
            </a:tbl>
          </a:graphicData>
        </a:graphic>
      </p:graphicFrame>
      <p:sp>
        <p:nvSpPr>
          <p:cNvPr id="9" name="Rectangle 8"/>
          <p:cNvSpPr/>
          <p:nvPr/>
        </p:nvSpPr>
        <p:spPr>
          <a:xfrm>
            <a:off x="735496" y="1450213"/>
            <a:ext cx="8865703" cy="369332"/>
          </a:xfrm>
          <a:prstGeom prst="rect">
            <a:avLst/>
          </a:prstGeom>
        </p:spPr>
        <p:txBody>
          <a:bodyPr wrap="square">
            <a:spAutoFit/>
          </a:bodyPr>
          <a:lstStyle/>
          <a:p>
            <a:r>
              <a:rPr lang="en-US" dirty="0"/>
              <a:t>Goal: </a:t>
            </a:r>
            <a:r>
              <a:rPr lang="en-US" dirty="0" smtClean="0"/>
              <a:t>Reduction in the number of persons who become homeless for the first time</a:t>
            </a:r>
            <a:endParaRPr lang="en-US" dirty="0"/>
          </a:p>
        </p:txBody>
      </p:sp>
      <p:graphicFrame>
        <p:nvGraphicFramePr>
          <p:cNvPr id="7" name="Content Placeholder 11"/>
          <p:cNvGraphicFramePr>
            <a:graphicFrameLocks/>
          </p:cNvGraphicFramePr>
          <p:nvPr>
            <p:extLst>
              <p:ext uri="{D42A27DB-BD31-4B8C-83A1-F6EECF244321}">
                <p14:modId xmlns:p14="http://schemas.microsoft.com/office/powerpoint/2010/main" val="1151617561"/>
              </p:ext>
            </p:extLst>
          </p:nvPr>
        </p:nvGraphicFramePr>
        <p:xfrm>
          <a:off x="6226940" y="2042635"/>
          <a:ext cx="5627131" cy="3931920"/>
        </p:xfrm>
        <a:graphic>
          <a:graphicData uri="http://schemas.openxmlformats.org/drawingml/2006/table">
            <a:tbl>
              <a:tblPr firstRow="1" bandRow="1">
                <a:tableStyleId>{93296810-A885-4BE3-A3E7-6D5BEEA58F35}</a:tableStyleId>
              </a:tblPr>
              <a:tblGrid>
                <a:gridCol w="2671896"/>
                <a:gridCol w="1126435"/>
                <a:gridCol w="815008"/>
                <a:gridCol w="1013792"/>
              </a:tblGrid>
              <a:tr h="603775">
                <a:tc>
                  <a:txBody>
                    <a:bodyPr/>
                    <a:lstStyle/>
                    <a:p>
                      <a:r>
                        <a:rPr lang="en-US" dirty="0" smtClean="0"/>
                        <a:t>Metric 5.2</a:t>
                      </a:r>
                      <a:endParaRPr lang="en-US" dirty="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r>
              <a:tr h="370840">
                <a:tc>
                  <a:txBody>
                    <a:bodyPr/>
                    <a:lstStyle/>
                    <a:p>
                      <a:r>
                        <a:rPr lang="en-US" dirty="0" smtClean="0"/>
                        <a:t>Person with entries in ES, SH, TH &amp; PH</a:t>
                      </a:r>
                      <a:endParaRPr lang="en-US" dirty="0" smtClean="0"/>
                    </a:p>
                  </a:txBody>
                  <a:tcPr/>
                </a:tc>
                <a:tc>
                  <a:txBody>
                    <a:bodyPr/>
                    <a:lstStyle/>
                    <a:p>
                      <a:pPr algn="ctr"/>
                      <a:r>
                        <a:rPr lang="en-US" b="0" dirty="0" smtClean="0">
                          <a:solidFill>
                            <a:schemeClr val="tx1"/>
                          </a:solidFill>
                        </a:rPr>
                        <a:t>11,108</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11,531</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-423</a:t>
                      </a:r>
                      <a:endParaRPr lang="en-US" dirty="0"/>
                    </a:p>
                  </a:txBody>
                  <a:tcPr>
                    <a:solidFill>
                      <a:srgbClr val="FFC000"/>
                    </a:solidFill>
                  </a:tcPr>
                </a:tc>
              </a:tr>
              <a:tr h="370840">
                <a:tc>
                  <a:txBody>
                    <a:bodyPr/>
                    <a:lstStyle/>
                    <a:p>
                      <a:r>
                        <a:rPr lang="en-US" dirty="0" smtClean="0"/>
                        <a:t>Of the persons above, number</a:t>
                      </a:r>
                      <a:r>
                        <a:rPr lang="en-US" baseline="0" dirty="0" smtClean="0"/>
                        <a:t> of those who were in ES, SH, TH or any PH within 24 months.</a:t>
                      </a:r>
                      <a:endParaRPr lang="en-US" dirty="0"/>
                    </a:p>
                  </a:txBody>
                  <a:tcPr/>
                </a:tc>
                <a:tc>
                  <a:txBody>
                    <a:bodyPr/>
                    <a:lstStyle/>
                    <a:p>
                      <a:pPr algn="ctr"/>
                      <a:r>
                        <a:rPr lang="en-US" b="0" dirty="0" smtClean="0">
                          <a:solidFill>
                            <a:schemeClr val="tx1"/>
                          </a:solidFill>
                        </a:rPr>
                        <a:t>2,910</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2,957</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-47</a:t>
                      </a:r>
                      <a:endParaRPr lang="en-US" dirty="0"/>
                    </a:p>
                  </a:txBody>
                  <a:tcPr>
                    <a:solidFill>
                      <a:srgbClr val="FFC000"/>
                    </a:solidFill>
                  </a:tcPr>
                </a:tc>
              </a:tr>
              <a:tr h="370840">
                <a:tc>
                  <a:txBody>
                    <a:bodyPr/>
                    <a:lstStyle/>
                    <a:p>
                      <a:r>
                        <a:rPr lang="en-US" dirty="0" smtClean="0"/>
                        <a:t>Of</a:t>
                      </a:r>
                      <a:r>
                        <a:rPr lang="en-US" baseline="0" dirty="0" smtClean="0"/>
                        <a:t> persons above, count those who did not an entry in ES, SH, TH, or PH in previously 24 months.</a:t>
                      </a:r>
                      <a:endParaRPr lang="en-US" dirty="0"/>
                    </a:p>
                  </a:txBody>
                  <a:tcPr/>
                </a:tc>
                <a:tc>
                  <a:txBody>
                    <a:bodyPr/>
                    <a:lstStyle/>
                    <a:p>
                      <a:pPr algn="ctr"/>
                      <a:r>
                        <a:rPr lang="en-US" b="0" dirty="0" smtClean="0">
                          <a:solidFill>
                            <a:schemeClr val="tx1"/>
                          </a:solidFill>
                        </a:rPr>
                        <a:t>8,198</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8,638</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-440</a:t>
                      </a:r>
                      <a:endParaRPr lang="en-US" dirty="0"/>
                    </a:p>
                  </a:txBody>
                  <a:tcPr>
                    <a:solidFill>
                      <a:srgbClr val="FFC000"/>
                    </a:solidFill>
                  </a:tcPr>
                </a:tc>
              </a:tr>
            </a:tbl>
          </a:graphicData>
        </a:graphic>
      </p:graphicFrame>
    </p:spTree>
    <p:extLst>
      <p:ext uri="{BB962C8B-B14F-4D97-AF65-F5344CB8AC3E}">
        <p14:creationId xmlns:p14="http://schemas.microsoft.com/office/powerpoint/2010/main" val="2842701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557" y="609600"/>
            <a:ext cx="9992139" cy="702365"/>
          </a:xfrm>
        </p:spPr>
        <p:txBody>
          <a:bodyPr>
            <a:noAutofit/>
          </a:bodyPr>
          <a:lstStyle/>
          <a:p>
            <a:r>
              <a:rPr lang="en-US" sz="2800" b="1" u="sng" dirty="0" smtClean="0"/>
              <a:t>Measure 7: Successful Placement or Retention in Permanent Housing</a:t>
            </a:r>
            <a:endParaRPr lang="en-US" sz="2800" b="1" u="sng" dirty="0"/>
          </a:p>
        </p:txBody>
      </p:sp>
      <p:sp>
        <p:nvSpPr>
          <p:cNvPr id="3" name="Content Placeholder 2"/>
          <p:cNvSpPr>
            <a:spLocks noGrp="1"/>
          </p:cNvSpPr>
          <p:nvPr>
            <p:ph idx="1"/>
          </p:nvPr>
        </p:nvSpPr>
        <p:spPr>
          <a:xfrm>
            <a:off x="585217" y="1757779"/>
            <a:ext cx="11173968" cy="4771037"/>
          </a:xfrm>
        </p:spPr>
        <p:txBody>
          <a:bodyPr>
            <a:normAutofit/>
          </a:bodyPr>
          <a:lstStyle/>
          <a:p>
            <a:r>
              <a:rPr lang="en-US" dirty="0"/>
              <a:t>Goal: </a:t>
            </a:r>
            <a:r>
              <a:rPr lang="en-US" dirty="0" smtClean="0"/>
              <a:t>Increase percentage of people who exit to or retain permanent housing</a:t>
            </a:r>
            <a:endParaRPr lang="en-US" dirty="0"/>
          </a:p>
          <a:p>
            <a:r>
              <a:rPr lang="en-US" dirty="0" smtClean="0"/>
              <a:t>Metric</a:t>
            </a:r>
            <a:r>
              <a:rPr lang="en-US" dirty="0"/>
              <a:t>:</a:t>
            </a:r>
          </a:p>
          <a:p>
            <a:pPr lvl="1"/>
            <a:r>
              <a:rPr lang="en-US" dirty="0" smtClean="0"/>
              <a:t>7a.1 = Change in exits to permanent housing destination – exits from Street Outreach</a:t>
            </a:r>
          </a:p>
          <a:p>
            <a:pPr lvl="1"/>
            <a:endParaRPr lang="en-US" dirty="0" smtClean="0"/>
          </a:p>
          <a:p>
            <a:pPr lvl="1"/>
            <a:r>
              <a:rPr lang="en-US" dirty="0" smtClean="0"/>
              <a:t>7b.1 = Change in exits to permanent housing destination – exits from ES, SH, TH, and RRH</a:t>
            </a:r>
          </a:p>
          <a:p>
            <a:pPr lvl="1"/>
            <a:endParaRPr lang="en-US" dirty="0" smtClean="0"/>
          </a:p>
          <a:p>
            <a:pPr lvl="1"/>
            <a:r>
              <a:rPr lang="en-US" dirty="0" smtClean="0"/>
              <a:t>7b.2 = Change in exits to permanent housing destination – exits from all PH projects (except RRH)</a:t>
            </a:r>
          </a:p>
          <a:p>
            <a:pPr marL="0" indent="0">
              <a:buNone/>
            </a:pPr>
            <a:endParaRPr lang="en-US" dirty="0" smtClean="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226270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810" y="602893"/>
            <a:ext cx="10044054" cy="702365"/>
          </a:xfrm>
        </p:spPr>
        <p:txBody>
          <a:bodyPr>
            <a:noAutofit/>
          </a:bodyPr>
          <a:lstStyle/>
          <a:p>
            <a:r>
              <a:rPr lang="en-US" sz="2800" b="1" u="sng" dirty="0"/>
              <a:t>Measure 7: Successful Placement or Retention in Permanent Housing</a:t>
            </a:r>
            <a:endParaRPr lang="en-US" sz="2800" b="1" u="sng"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6" name="Content Placeholder 11"/>
          <p:cNvGraphicFramePr>
            <a:graphicFrameLocks/>
          </p:cNvGraphicFramePr>
          <p:nvPr>
            <p:extLst>
              <p:ext uri="{D42A27DB-BD31-4B8C-83A1-F6EECF244321}">
                <p14:modId xmlns:p14="http://schemas.microsoft.com/office/powerpoint/2010/main" val="602974483"/>
              </p:ext>
            </p:extLst>
          </p:nvPr>
        </p:nvGraphicFramePr>
        <p:xfrm>
          <a:off x="1237496" y="1980066"/>
          <a:ext cx="8661878" cy="2667000"/>
        </p:xfrm>
        <a:graphic>
          <a:graphicData uri="http://schemas.openxmlformats.org/drawingml/2006/table">
            <a:tbl>
              <a:tblPr firstRow="1" bandRow="1">
                <a:tableStyleId>{93296810-A885-4BE3-A3E7-6D5BEEA58F35}</a:tableStyleId>
              </a:tblPr>
              <a:tblGrid>
                <a:gridCol w="4745861"/>
                <a:gridCol w="1557130"/>
                <a:gridCol w="939598"/>
                <a:gridCol w="1419289"/>
              </a:tblGrid>
              <a:tr h="685186">
                <a:tc>
                  <a:txBody>
                    <a:bodyPr/>
                    <a:lstStyle/>
                    <a:p>
                      <a:r>
                        <a:rPr lang="en-US" dirty="0" smtClean="0"/>
                        <a:t>Metric</a:t>
                      </a:r>
                      <a:r>
                        <a:rPr lang="en-US" baseline="0" dirty="0" smtClean="0"/>
                        <a:t> 7a.1</a:t>
                      </a:r>
                      <a:endParaRPr lang="en-US" dirty="0" smtClean="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r>
              <a:tr h="370840">
                <a:tc>
                  <a:txBody>
                    <a:bodyPr/>
                    <a:lstStyle/>
                    <a:p>
                      <a:r>
                        <a:rPr lang="en-US" dirty="0" smtClean="0"/>
                        <a:t>Persons exit SO</a:t>
                      </a:r>
                      <a:endParaRPr lang="en-US" dirty="0" smtClean="0"/>
                    </a:p>
                  </a:txBody>
                  <a:tcPr/>
                </a:tc>
                <a:tc>
                  <a:txBody>
                    <a:bodyPr/>
                    <a:lstStyle/>
                    <a:p>
                      <a:pPr algn="ctr"/>
                      <a:r>
                        <a:rPr lang="en-US" b="0" dirty="0" smtClean="0">
                          <a:solidFill>
                            <a:schemeClr val="tx1"/>
                          </a:solidFill>
                        </a:rPr>
                        <a:t>359</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729</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-70</a:t>
                      </a:r>
                      <a:endParaRPr lang="en-US" dirty="0"/>
                    </a:p>
                  </a:txBody>
                  <a:tcPr>
                    <a:solidFill>
                      <a:srgbClr val="FFC000"/>
                    </a:solidFill>
                  </a:tcPr>
                </a:tc>
              </a:tr>
              <a:tr h="370840">
                <a:tc>
                  <a:txBody>
                    <a:bodyPr/>
                    <a:lstStyle/>
                    <a:p>
                      <a:r>
                        <a:rPr lang="en-US" dirty="0" smtClean="0"/>
                        <a:t>Of persons above, those exited to temp</a:t>
                      </a:r>
                      <a:r>
                        <a:rPr lang="en-US" baseline="0" dirty="0" smtClean="0"/>
                        <a:t> or inst.</a:t>
                      </a:r>
                      <a:endParaRPr lang="en-US" dirty="0"/>
                    </a:p>
                  </a:txBody>
                  <a:tcPr/>
                </a:tc>
                <a:tc>
                  <a:txBody>
                    <a:bodyPr/>
                    <a:lstStyle/>
                    <a:p>
                      <a:pPr algn="ctr"/>
                      <a:r>
                        <a:rPr lang="en-US" b="0" dirty="0" smtClean="0">
                          <a:solidFill>
                            <a:schemeClr val="tx1"/>
                          </a:solidFill>
                        </a:rPr>
                        <a:t>55</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140</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-85</a:t>
                      </a:r>
                      <a:endParaRPr lang="en-US" dirty="0"/>
                    </a:p>
                  </a:txBody>
                  <a:tcPr>
                    <a:solidFill>
                      <a:srgbClr val="FFC000"/>
                    </a:solidFill>
                  </a:tcPr>
                </a:tc>
              </a:tr>
              <a:tr h="370840">
                <a:tc>
                  <a:txBody>
                    <a:bodyPr/>
                    <a:lstStyle/>
                    <a:p>
                      <a:r>
                        <a:rPr lang="en-US" dirty="0" smtClean="0"/>
                        <a:t>Of persons above, those who exited to permanent</a:t>
                      </a:r>
                      <a:r>
                        <a:rPr lang="en-US" baseline="0" dirty="0" smtClean="0"/>
                        <a:t> housing</a:t>
                      </a:r>
                      <a:endParaRPr lang="en-US" dirty="0"/>
                    </a:p>
                  </a:txBody>
                  <a:tcPr/>
                </a:tc>
                <a:tc>
                  <a:txBody>
                    <a:bodyPr/>
                    <a:lstStyle/>
                    <a:p>
                      <a:pPr algn="ctr"/>
                      <a:r>
                        <a:rPr lang="en-US" b="0" dirty="0" smtClean="0">
                          <a:solidFill>
                            <a:schemeClr val="tx1"/>
                          </a:solidFill>
                        </a:rPr>
                        <a:t>360</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289</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+71</a:t>
                      </a:r>
                      <a:endParaRPr lang="en-US" dirty="0"/>
                    </a:p>
                  </a:txBody>
                  <a:tcPr>
                    <a:solidFill>
                      <a:srgbClr val="FFC000"/>
                    </a:solidFill>
                  </a:tcPr>
                </a:tc>
              </a:tr>
              <a:tr h="370840">
                <a:tc>
                  <a:txBody>
                    <a:bodyPr/>
                    <a:lstStyle/>
                    <a:p>
                      <a:r>
                        <a:rPr lang="en-US" dirty="0" smtClean="0"/>
                        <a:t>% of successful</a:t>
                      </a:r>
                      <a:r>
                        <a:rPr lang="en-US" baseline="0" dirty="0" smtClean="0"/>
                        <a:t> exits</a:t>
                      </a:r>
                      <a:endParaRPr lang="en-US" dirty="0"/>
                    </a:p>
                  </a:txBody>
                  <a:tcPr/>
                </a:tc>
                <a:tc>
                  <a:txBody>
                    <a:bodyPr/>
                    <a:lstStyle/>
                    <a:p>
                      <a:pPr algn="ctr"/>
                      <a:r>
                        <a:rPr lang="en-US" b="0" dirty="0" smtClean="0">
                          <a:solidFill>
                            <a:schemeClr val="tx1"/>
                          </a:solidFill>
                        </a:rPr>
                        <a:t>63%</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59%</a:t>
                      </a:r>
                      <a:endParaRPr lang="en-US" dirty="0">
                        <a:solidFill>
                          <a:schemeClr val="tx1"/>
                        </a:solidFill>
                      </a:endParaRPr>
                    </a:p>
                  </a:txBody>
                  <a:tcPr>
                    <a:solidFill>
                      <a:schemeClr val="accent2">
                        <a:lumMod val="60000"/>
                        <a:lumOff val="40000"/>
                      </a:schemeClr>
                    </a:solidFill>
                  </a:tcPr>
                </a:tc>
                <a:tc>
                  <a:txBody>
                    <a:bodyPr/>
                    <a:lstStyle/>
                    <a:p>
                      <a:pPr algn="ctr"/>
                      <a:endParaRPr lang="en-US" dirty="0"/>
                    </a:p>
                  </a:txBody>
                  <a:tcPr>
                    <a:solidFill>
                      <a:srgbClr val="FFC000"/>
                    </a:solidFill>
                  </a:tcPr>
                </a:tc>
              </a:tr>
            </a:tbl>
          </a:graphicData>
        </a:graphic>
      </p:graphicFrame>
      <p:sp>
        <p:nvSpPr>
          <p:cNvPr id="9" name="Rectangle 8"/>
          <p:cNvSpPr/>
          <p:nvPr/>
        </p:nvSpPr>
        <p:spPr>
          <a:xfrm>
            <a:off x="735496" y="1277701"/>
            <a:ext cx="8865703" cy="369332"/>
          </a:xfrm>
          <a:prstGeom prst="rect">
            <a:avLst/>
          </a:prstGeom>
        </p:spPr>
        <p:txBody>
          <a:bodyPr wrap="square">
            <a:spAutoFit/>
          </a:bodyPr>
          <a:lstStyle/>
          <a:p>
            <a:r>
              <a:rPr lang="en-US" dirty="0"/>
              <a:t>Goal: </a:t>
            </a:r>
            <a:r>
              <a:rPr lang="en-US" dirty="0" smtClean="0"/>
              <a:t>Increase percentage of people who exit to or retain permanent housing</a:t>
            </a:r>
            <a:endParaRPr lang="en-US" dirty="0"/>
          </a:p>
        </p:txBody>
      </p:sp>
    </p:spTree>
    <p:extLst>
      <p:ext uri="{BB962C8B-B14F-4D97-AF65-F5344CB8AC3E}">
        <p14:creationId xmlns:p14="http://schemas.microsoft.com/office/powerpoint/2010/main" val="125539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810" y="602893"/>
            <a:ext cx="10044054" cy="702365"/>
          </a:xfrm>
        </p:spPr>
        <p:txBody>
          <a:bodyPr>
            <a:noAutofit/>
          </a:bodyPr>
          <a:lstStyle/>
          <a:p>
            <a:r>
              <a:rPr lang="en-US" sz="2800" b="1" u="sng" dirty="0"/>
              <a:t>Measure 7: Successful Placement or Retention in Permanent Housing</a:t>
            </a:r>
            <a:endParaRPr lang="en-US" sz="2800" b="1" u="sng"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9" name="Rectangle 8"/>
          <p:cNvSpPr/>
          <p:nvPr/>
        </p:nvSpPr>
        <p:spPr>
          <a:xfrm>
            <a:off x="735496" y="1277701"/>
            <a:ext cx="8865703" cy="369332"/>
          </a:xfrm>
          <a:prstGeom prst="rect">
            <a:avLst/>
          </a:prstGeom>
        </p:spPr>
        <p:txBody>
          <a:bodyPr wrap="square">
            <a:spAutoFit/>
          </a:bodyPr>
          <a:lstStyle/>
          <a:p>
            <a:r>
              <a:rPr lang="en-US" dirty="0"/>
              <a:t>Goal: </a:t>
            </a:r>
            <a:r>
              <a:rPr lang="en-US" dirty="0" smtClean="0"/>
              <a:t>Increase percentage of people who exit to or retain permanent housing</a:t>
            </a:r>
            <a:endParaRPr lang="en-US" dirty="0"/>
          </a:p>
        </p:txBody>
      </p:sp>
      <p:graphicFrame>
        <p:nvGraphicFramePr>
          <p:cNvPr id="8" name="Content Placeholder 11"/>
          <p:cNvGraphicFramePr>
            <a:graphicFrameLocks/>
          </p:cNvGraphicFramePr>
          <p:nvPr>
            <p:extLst>
              <p:ext uri="{D42A27DB-BD31-4B8C-83A1-F6EECF244321}">
                <p14:modId xmlns:p14="http://schemas.microsoft.com/office/powerpoint/2010/main" val="2388729682"/>
              </p:ext>
            </p:extLst>
          </p:nvPr>
        </p:nvGraphicFramePr>
        <p:xfrm>
          <a:off x="357810" y="1755054"/>
          <a:ext cx="8661878" cy="2296160"/>
        </p:xfrm>
        <a:graphic>
          <a:graphicData uri="http://schemas.openxmlformats.org/drawingml/2006/table">
            <a:tbl>
              <a:tblPr firstRow="1" bandRow="1">
                <a:tableStyleId>{93296810-A885-4BE3-A3E7-6D5BEEA58F35}</a:tableStyleId>
              </a:tblPr>
              <a:tblGrid>
                <a:gridCol w="4745861"/>
                <a:gridCol w="1557130"/>
                <a:gridCol w="939598"/>
                <a:gridCol w="1419289"/>
              </a:tblGrid>
              <a:tr h="685186">
                <a:tc>
                  <a:txBody>
                    <a:bodyPr/>
                    <a:lstStyle/>
                    <a:p>
                      <a:r>
                        <a:rPr lang="en-US" dirty="0" smtClean="0"/>
                        <a:t>Metric</a:t>
                      </a:r>
                      <a:r>
                        <a:rPr lang="en-US" baseline="0" dirty="0" smtClean="0"/>
                        <a:t> 7b.1</a:t>
                      </a:r>
                      <a:endParaRPr lang="en-US" dirty="0" smtClean="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r>
              <a:tr h="370840">
                <a:tc>
                  <a:txBody>
                    <a:bodyPr/>
                    <a:lstStyle/>
                    <a:p>
                      <a:r>
                        <a:rPr lang="en-US" dirty="0" smtClean="0"/>
                        <a:t>Persons in</a:t>
                      </a:r>
                      <a:r>
                        <a:rPr lang="en-US" baseline="0" dirty="0" smtClean="0"/>
                        <a:t> ES, SH, TH, and RRH who exited</a:t>
                      </a:r>
                      <a:endParaRPr lang="en-US" dirty="0" smtClean="0"/>
                    </a:p>
                  </a:txBody>
                  <a:tcPr/>
                </a:tc>
                <a:tc>
                  <a:txBody>
                    <a:bodyPr/>
                    <a:lstStyle/>
                    <a:p>
                      <a:pPr algn="ctr"/>
                      <a:r>
                        <a:rPr lang="en-US" b="0" dirty="0" smtClean="0">
                          <a:solidFill>
                            <a:schemeClr val="tx1"/>
                          </a:solidFill>
                        </a:rPr>
                        <a:t>10,228</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8,900</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+1,328</a:t>
                      </a:r>
                      <a:endParaRPr lang="en-US" dirty="0"/>
                    </a:p>
                  </a:txBody>
                  <a:tcPr>
                    <a:solidFill>
                      <a:srgbClr val="FFC000"/>
                    </a:solidFill>
                  </a:tcPr>
                </a:tc>
              </a:tr>
              <a:tr h="370840">
                <a:tc>
                  <a:txBody>
                    <a:bodyPr/>
                    <a:lstStyle/>
                    <a:p>
                      <a:r>
                        <a:rPr lang="en-US" dirty="0" smtClean="0"/>
                        <a:t>Of persons above, those who exited to permanent</a:t>
                      </a:r>
                      <a:r>
                        <a:rPr lang="en-US" baseline="0" dirty="0" smtClean="0"/>
                        <a:t> housing destination</a:t>
                      </a:r>
                      <a:endParaRPr lang="en-US" dirty="0"/>
                    </a:p>
                  </a:txBody>
                  <a:tcPr/>
                </a:tc>
                <a:tc>
                  <a:txBody>
                    <a:bodyPr/>
                    <a:lstStyle/>
                    <a:p>
                      <a:pPr algn="ctr"/>
                      <a:r>
                        <a:rPr lang="en-US" b="0" dirty="0" smtClean="0">
                          <a:solidFill>
                            <a:schemeClr val="tx1"/>
                          </a:solidFill>
                        </a:rPr>
                        <a:t>5,189</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4,538</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+651</a:t>
                      </a:r>
                      <a:endParaRPr lang="en-US" dirty="0"/>
                    </a:p>
                  </a:txBody>
                  <a:tcPr>
                    <a:solidFill>
                      <a:srgbClr val="FFC000"/>
                    </a:solidFill>
                  </a:tcPr>
                </a:tc>
              </a:tr>
              <a:tr h="370840">
                <a:tc>
                  <a:txBody>
                    <a:bodyPr/>
                    <a:lstStyle/>
                    <a:p>
                      <a:r>
                        <a:rPr lang="en-US" dirty="0" smtClean="0"/>
                        <a:t>% of successful</a:t>
                      </a:r>
                      <a:r>
                        <a:rPr lang="en-US" baseline="0" dirty="0" smtClean="0"/>
                        <a:t> exits/retention</a:t>
                      </a:r>
                      <a:endParaRPr lang="en-US" dirty="0"/>
                    </a:p>
                  </a:txBody>
                  <a:tcPr/>
                </a:tc>
                <a:tc>
                  <a:txBody>
                    <a:bodyPr/>
                    <a:lstStyle/>
                    <a:p>
                      <a:pPr algn="ctr"/>
                      <a:r>
                        <a:rPr lang="en-US" b="0" dirty="0" smtClean="0">
                          <a:solidFill>
                            <a:schemeClr val="tx1"/>
                          </a:solidFill>
                        </a:rPr>
                        <a:t>51%</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51%</a:t>
                      </a:r>
                      <a:endParaRPr lang="en-US" dirty="0">
                        <a:solidFill>
                          <a:schemeClr val="tx1"/>
                        </a:solidFill>
                      </a:endParaRPr>
                    </a:p>
                  </a:txBody>
                  <a:tcPr>
                    <a:solidFill>
                      <a:schemeClr val="accent2">
                        <a:lumMod val="60000"/>
                        <a:lumOff val="40000"/>
                      </a:schemeClr>
                    </a:solidFill>
                  </a:tcPr>
                </a:tc>
                <a:tc>
                  <a:txBody>
                    <a:bodyPr/>
                    <a:lstStyle/>
                    <a:p>
                      <a:pPr algn="ctr"/>
                      <a:endParaRPr lang="en-US" dirty="0"/>
                    </a:p>
                  </a:txBody>
                  <a:tcPr>
                    <a:solidFill>
                      <a:srgbClr val="FFC000"/>
                    </a:solidFill>
                  </a:tcPr>
                </a:tc>
              </a:tr>
            </a:tbl>
          </a:graphicData>
        </a:graphic>
      </p:graphicFrame>
      <p:graphicFrame>
        <p:nvGraphicFramePr>
          <p:cNvPr id="11" name="Content Placeholder 11"/>
          <p:cNvGraphicFramePr>
            <a:graphicFrameLocks/>
          </p:cNvGraphicFramePr>
          <p:nvPr>
            <p:extLst>
              <p:ext uri="{D42A27DB-BD31-4B8C-83A1-F6EECF244321}">
                <p14:modId xmlns:p14="http://schemas.microsoft.com/office/powerpoint/2010/main" val="838985101"/>
              </p:ext>
            </p:extLst>
          </p:nvPr>
        </p:nvGraphicFramePr>
        <p:xfrm>
          <a:off x="357810" y="4159235"/>
          <a:ext cx="8661878" cy="2296160"/>
        </p:xfrm>
        <a:graphic>
          <a:graphicData uri="http://schemas.openxmlformats.org/drawingml/2006/table">
            <a:tbl>
              <a:tblPr firstRow="1" bandRow="1">
                <a:tableStyleId>{93296810-A885-4BE3-A3E7-6D5BEEA58F35}</a:tableStyleId>
              </a:tblPr>
              <a:tblGrid>
                <a:gridCol w="4745861"/>
                <a:gridCol w="1557130"/>
                <a:gridCol w="939598"/>
                <a:gridCol w="1419289"/>
              </a:tblGrid>
              <a:tr h="685186">
                <a:tc>
                  <a:txBody>
                    <a:bodyPr/>
                    <a:lstStyle/>
                    <a:p>
                      <a:r>
                        <a:rPr lang="en-US" dirty="0" smtClean="0"/>
                        <a:t>Metric</a:t>
                      </a:r>
                      <a:r>
                        <a:rPr lang="en-US" baseline="0" dirty="0" smtClean="0"/>
                        <a:t> 7b.2</a:t>
                      </a:r>
                      <a:endParaRPr lang="en-US" dirty="0" smtClean="0"/>
                    </a:p>
                  </a:txBody>
                  <a:tcPr/>
                </a:tc>
                <a:tc>
                  <a:txBody>
                    <a:bodyPr/>
                    <a:lstStyle/>
                    <a:p>
                      <a:r>
                        <a:rPr lang="en-US" dirty="0" smtClean="0"/>
                        <a:t>Current Counts (Persons)</a:t>
                      </a:r>
                      <a:endParaRPr lang="en-US" dirty="0"/>
                    </a:p>
                  </a:txBody>
                  <a:tcPr/>
                </a:tc>
                <a:tc>
                  <a:txBody>
                    <a:bodyPr/>
                    <a:lstStyle/>
                    <a:p>
                      <a:r>
                        <a:rPr lang="en-US" dirty="0" smtClean="0"/>
                        <a:t>15-16</a:t>
                      </a:r>
                      <a:endParaRPr lang="en-US" dirty="0"/>
                    </a:p>
                  </a:txBody>
                  <a:tcPr/>
                </a:tc>
                <a:tc>
                  <a:txBody>
                    <a:bodyPr/>
                    <a:lstStyle/>
                    <a:p>
                      <a:r>
                        <a:rPr lang="en-US" dirty="0" smtClean="0"/>
                        <a:t>Change</a:t>
                      </a:r>
                      <a:endParaRPr lang="en-US" dirty="0"/>
                    </a:p>
                  </a:txBody>
                  <a:tcPr/>
                </a:tc>
              </a:tr>
              <a:tr h="370840">
                <a:tc>
                  <a:txBody>
                    <a:bodyPr/>
                    <a:lstStyle/>
                    <a:p>
                      <a:r>
                        <a:rPr lang="en-US" dirty="0" smtClean="0"/>
                        <a:t>Persons in</a:t>
                      </a:r>
                      <a:r>
                        <a:rPr lang="en-US" baseline="0" dirty="0" smtClean="0"/>
                        <a:t> all PH projects (except RRH)</a:t>
                      </a:r>
                      <a:endParaRPr lang="en-US" dirty="0" smtClean="0"/>
                    </a:p>
                  </a:txBody>
                  <a:tcPr/>
                </a:tc>
                <a:tc>
                  <a:txBody>
                    <a:bodyPr/>
                    <a:lstStyle/>
                    <a:p>
                      <a:pPr algn="ctr"/>
                      <a:r>
                        <a:rPr lang="en-US" b="0" dirty="0" smtClean="0">
                          <a:solidFill>
                            <a:schemeClr val="tx1"/>
                          </a:solidFill>
                        </a:rPr>
                        <a:t>794</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705</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+92</a:t>
                      </a:r>
                      <a:endParaRPr lang="en-US" dirty="0"/>
                    </a:p>
                  </a:txBody>
                  <a:tcPr>
                    <a:solidFill>
                      <a:srgbClr val="FFC000"/>
                    </a:solidFill>
                  </a:tcPr>
                </a:tc>
              </a:tr>
              <a:tr h="370840">
                <a:tc>
                  <a:txBody>
                    <a:bodyPr/>
                    <a:lstStyle/>
                    <a:p>
                      <a:r>
                        <a:rPr lang="en-US" dirty="0" smtClean="0"/>
                        <a:t>Of persons above, those who remained in and</a:t>
                      </a:r>
                      <a:r>
                        <a:rPr lang="en-US" baseline="0" dirty="0" smtClean="0"/>
                        <a:t> those exiting </a:t>
                      </a:r>
                      <a:r>
                        <a:rPr lang="en-US" dirty="0" smtClean="0"/>
                        <a:t>to permanent</a:t>
                      </a:r>
                      <a:r>
                        <a:rPr lang="en-US" baseline="0" dirty="0" smtClean="0"/>
                        <a:t> housing destination</a:t>
                      </a:r>
                      <a:endParaRPr lang="en-US" dirty="0"/>
                    </a:p>
                  </a:txBody>
                  <a:tcPr/>
                </a:tc>
                <a:tc>
                  <a:txBody>
                    <a:bodyPr/>
                    <a:lstStyle/>
                    <a:p>
                      <a:pPr algn="ctr"/>
                      <a:r>
                        <a:rPr lang="en-US" b="0" dirty="0" smtClean="0">
                          <a:solidFill>
                            <a:schemeClr val="tx1"/>
                          </a:solidFill>
                        </a:rPr>
                        <a:t>752</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657</a:t>
                      </a:r>
                      <a:endParaRPr lang="en-US" dirty="0">
                        <a:solidFill>
                          <a:schemeClr val="tx1"/>
                        </a:solidFill>
                      </a:endParaRPr>
                    </a:p>
                  </a:txBody>
                  <a:tcPr>
                    <a:solidFill>
                      <a:schemeClr val="accent2">
                        <a:lumMod val="60000"/>
                        <a:lumOff val="40000"/>
                      </a:schemeClr>
                    </a:solidFill>
                  </a:tcPr>
                </a:tc>
                <a:tc>
                  <a:txBody>
                    <a:bodyPr/>
                    <a:lstStyle/>
                    <a:p>
                      <a:pPr algn="ctr"/>
                      <a:r>
                        <a:rPr lang="en-US" dirty="0" smtClean="0"/>
                        <a:t>+95</a:t>
                      </a:r>
                      <a:endParaRPr lang="en-US" dirty="0"/>
                    </a:p>
                  </a:txBody>
                  <a:tcPr>
                    <a:solidFill>
                      <a:srgbClr val="FFC000"/>
                    </a:solidFill>
                  </a:tcPr>
                </a:tc>
              </a:tr>
              <a:tr h="370840">
                <a:tc>
                  <a:txBody>
                    <a:bodyPr/>
                    <a:lstStyle/>
                    <a:p>
                      <a:r>
                        <a:rPr lang="en-US" dirty="0" smtClean="0"/>
                        <a:t>% of successful</a:t>
                      </a:r>
                      <a:r>
                        <a:rPr lang="en-US" baseline="0" dirty="0" smtClean="0"/>
                        <a:t> exits/retention</a:t>
                      </a:r>
                      <a:endParaRPr lang="en-US" dirty="0"/>
                    </a:p>
                  </a:txBody>
                  <a:tcPr/>
                </a:tc>
                <a:tc>
                  <a:txBody>
                    <a:bodyPr/>
                    <a:lstStyle/>
                    <a:p>
                      <a:pPr algn="ctr"/>
                      <a:r>
                        <a:rPr lang="en-US" b="0" dirty="0" smtClean="0">
                          <a:solidFill>
                            <a:schemeClr val="tx1"/>
                          </a:solidFill>
                        </a:rPr>
                        <a:t>94%</a:t>
                      </a:r>
                      <a:endParaRPr lang="en-US" b="0" dirty="0">
                        <a:solidFill>
                          <a:schemeClr val="tx1"/>
                        </a:solidFill>
                      </a:endParaRPr>
                    </a:p>
                  </a:txBody>
                  <a:tcPr>
                    <a:solidFill>
                      <a:schemeClr val="accent2">
                        <a:lumMod val="60000"/>
                        <a:lumOff val="40000"/>
                      </a:schemeClr>
                    </a:solidFill>
                  </a:tcPr>
                </a:tc>
                <a:tc>
                  <a:txBody>
                    <a:bodyPr/>
                    <a:lstStyle/>
                    <a:p>
                      <a:pPr algn="ctr"/>
                      <a:r>
                        <a:rPr lang="en-US" dirty="0" smtClean="0">
                          <a:solidFill>
                            <a:schemeClr val="tx1"/>
                          </a:solidFill>
                        </a:rPr>
                        <a:t>92.5%</a:t>
                      </a:r>
                      <a:endParaRPr lang="en-US" dirty="0">
                        <a:solidFill>
                          <a:schemeClr val="tx1"/>
                        </a:solidFill>
                      </a:endParaRPr>
                    </a:p>
                  </a:txBody>
                  <a:tcPr>
                    <a:solidFill>
                      <a:schemeClr val="accent2">
                        <a:lumMod val="60000"/>
                        <a:lumOff val="40000"/>
                      </a:schemeClr>
                    </a:solidFill>
                  </a:tcPr>
                </a:tc>
                <a:tc>
                  <a:txBody>
                    <a:bodyPr/>
                    <a:lstStyle/>
                    <a:p>
                      <a:pPr algn="ctr"/>
                      <a:endParaRPr lang="en-US" dirty="0"/>
                    </a:p>
                  </a:txBody>
                  <a:tcPr>
                    <a:solidFill>
                      <a:srgbClr val="FFC000"/>
                    </a:solidFill>
                  </a:tcPr>
                </a:tc>
              </a:tr>
            </a:tbl>
          </a:graphicData>
        </a:graphic>
      </p:graphicFrame>
    </p:spTree>
    <p:extLst>
      <p:ext uri="{BB962C8B-B14F-4D97-AF65-F5344CB8AC3E}">
        <p14:creationId xmlns:p14="http://schemas.microsoft.com/office/powerpoint/2010/main" val="3984830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213" y="337030"/>
            <a:ext cx="8764219" cy="502386"/>
          </a:xfrm>
        </p:spPr>
        <p:txBody>
          <a:bodyPr>
            <a:normAutofit fontScale="90000"/>
          </a:bodyPr>
          <a:lstStyle/>
          <a:p>
            <a:r>
              <a:rPr lang="en-US" sz="4000" b="1" u="sng" dirty="0" smtClean="0"/>
              <a:t>Point-in-Time</a:t>
            </a:r>
            <a:endParaRPr lang="en-US" sz="4000" b="1" u="sng" dirty="0"/>
          </a:p>
        </p:txBody>
      </p:sp>
      <p:sp>
        <p:nvSpPr>
          <p:cNvPr id="3" name="Content Placeholder 2"/>
          <p:cNvSpPr>
            <a:spLocks noGrp="1"/>
          </p:cNvSpPr>
          <p:nvPr>
            <p:ph idx="1"/>
          </p:nvPr>
        </p:nvSpPr>
        <p:spPr>
          <a:xfrm>
            <a:off x="571213" y="1009650"/>
            <a:ext cx="11207995" cy="5279740"/>
          </a:xfrm>
        </p:spPr>
        <p:txBody>
          <a:bodyPr>
            <a:normAutofit/>
          </a:bodyPr>
          <a:lstStyle/>
          <a:p>
            <a:r>
              <a:rPr lang="en-US" dirty="0" smtClean="0"/>
              <a:t>During the January </a:t>
            </a:r>
            <a:r>
              <a:rPr lang="en-US" dirty="0" smtClean="0"/>
              <a:t>2018 </a:t>
            </a:r>
            <a:r>
              <a:rPr lang="en-US" dirty="0" smtClean="0"/>
              <a:t>point-in-time count in Wisconsin, there were </a:t>
            </a:r>
            <a:r>
              <a:rPr lang="en-US" b="1" dirty="0" smtClean="0">
                <a:solidFill>
                  <a:srgbClr val="7030A0"/>
                </a:solidFill>
              </a:rPr>
              <a:t>4,907 </a:t>
            </a:r>
            <a:r>
              <a:rPr lang="en-US" b="1" dirty="0" smtClean="0">
                <a:solidFill>
                  <a:srgbClr val="7030A0"/>
                </a:solidFill>
              </a:rPr>
              <a:t>people </a:t>
            </a:r>
            <a:r>
              <a:rPr lang="en-US" dirty="0" smtClean="0"/>
              <a:t>experiencing homelessness on 1 night. </a:t>
            </a:r>
          </a:p>
          <a:p>
            <a:pPr lvl="1"/>
            <a:r>
              <a:rPr lang="en-US" b="1" dirty="0" smtClean="0">
                <a:solidFill>
                  <a:srgbClr val="FFC000"/>
                </a:solidFill>
              </a:rPr>
              <a:t>Balance of </a:t>
            </a:r>
            <a:r>
              <a:rPr lang="en-US" b="1" dirty="0" smtClean="0">
                <a:solidFill>
                  <a:srgbClr val="FFC000"/>
                </a:solidFill>
              </a:rPr>
              <a:t>State (3147) </a:t>
            </a:r>
            <a:r>
              <a:rPr lang="en-US" b="1" dirty="0" smtClean="0">
                <a:solidFill>
                  <a:srgbClr val="FFC000"/>
                </a:solidFill>
              </a:rPr>
              <a:t>makes up </a:t>
            </a:r>
            <a:r>
              <a:rPr lang="en-US" b="1" dirty="0" smtClean="0">
                <a:solidFill>
                  <a:srgbClr val="FFC000"/>
                </a:solidFill>
              </a:rPr>
              <a:t>64%  	*decrease</a:t>
            </a:r>
            <a:endParaRPr lang="en-US" b="1" dirty="0" smtClean="0">
              <a:solidFill>
                <a:srgbClr val="FFC000"/>
              </a:solidFill>
            </a:endParaRPr>
          </a:p>
          <a:p>
            <a:pPr lvl="1"/>
            <a:r>
              <a:rPr lang="en-US" b="1" dirty="0" smtClean="0">
                <a:solidFill>
                  <a:srgbClr val="FFC000"/>
                </a:solidFill>
              </a:rPr>
              <a:t>Milwaukee </a:t>
            </a:r>
            <a:r>
              <a:rPr lang="en-US" b="1" dirty="0" smtClean="0">
                <a:solidFill>
                  <a:srgbClr val="FFC000"/>
                </a:solidFill>
              </a:rPr>
              <a:t>(871) makes </a:t>
            </a:r>
            <a:r>
              <a:rPr lang="en-US" b="1" dirty="0" smtClean="0">
                <a:solidFill>
                  <a:srgbClr val="FFC000"/>
                </a:solidFill>
              </a:rPr>
              <a:t>up 18</a:t>
            </a:r>
            <a:r>
              <a:rPr lang="en-US" b="1" dirty="0" smtClean="0">
                <a:solidFill>
                  <a:srgbClr val="FFC000"/>
                </a:solidFill>
              </a:rPr>
              <a:t>%  		*decrease </a:t>
            </a:r>
            <a:endParaRPr lang="en-US" b="1" dirty="0" smtClean="0">
              <a:solidFill>
                <a:srgbClr val="FFC000"/>
              </a:solidFill>
            </a:endParaRPr>
          </a:p>
          <a:p>
            <a:pPr lvl="1"/>
            <a:r>
              <a:rPr lang="en-US" b="1" dirty="0" smtClean="0">
                <a:solidFill>
                  <a:srgbClr val="FFC000"/>
                </a:solidFill>
              </a:rPr>
              <a:t>Dane </a:t>
            </a:r>
            <a:r>
              <a:rPr lang="en-US" b="1" dirty="0" smtClean="0">
                <a:solidFill>
                  <a:srgbClr val="FFC000"/>
                </a:solidFill>
              </a:rPr>
              <a:t>(614) makes </a:t>
            </a:r>
            <a:r>
              <a:rPr lang="en-US" b="1" dirty="0" smtClean="0">
                <a:solidFill>
                  <a:srgbClr val="FFC000"/>
                </a:solidFill>
              </a:rPr>
              <a:t>up </a:t>
            </a:r>
            <a:r>
              <a:rPr lang="en-US" b="1" dirty="0" smtClean="0">
                <a:solidFill>
                  <a:srgbClr val="FFC000"/>
                </a:solidFill>
              </a:rPr>
              <a:t>12.5%  			*increase</a:t>
            </a:r>
            <a:endParaRPr lang="en-US" b="1" dirty="0" smtClean="0">
              <a:solidFill>
                <a:srgbClr val="FFC000"/>
              </a:solidFill>
            </a:endParaRPr>
          </a:p>
          <a:p>
            <a:pPr lvl="1"/>
            <a:r>
              <a:rPr lang="en-US" b="1" dirty="0" smtClean="0">
                <a:solidFill>
                  <a:srgbClr val="FFC000"/>
                </a:solidFill>
              </a:rPr>
              <a:t>Racine </a:t>
            </a:r>
            <a:r>
              <a:rPr lang="en-US" b="1" dirty="0" smtClean="0">
                <a:solidFill>
                  <a:srgbClr val="FFC000"/>
                </a:solidFill>
              </a:rPr>
              <a:t>(275) makes </a:t>
            </a:r>
            <a:r>
              <a:rPr lang="en-US" b="1" dirty="0" smtClean="0">
                <a:solidFill>
                  <a:srgbClr val="FFC000"/>
                </a:solidFill>
              </a:rPr>
              <a:t>up </a:t>
            </a:r>
            <a:r>
              <a:rPr lang="en-US" b="1" dirty="0" smtClean="0">
                <a:solidFill>
                  <a:srgbClr val="FFC000"/>
                </a:solidFill>
              </a:rPr>
              <a:t>5.6%  			*increase</a:t>
            </a:r>
            <a:endParaRPr lang="en-US" b="1" dirty="0" smtClean="0">
              <a:solidFill>
                <a:srgbClr val="FFC000"/>
              </a:solidFill>
            </a:endParaRPr>
          </a:p>
          <a:p>
            <a:r>
              <a:rPr lang="en-US" dirty="0" smtClean="0"/>
              <a:t>In the Balance of State, there were </a:t>
            </a:r>
            <a:r>
              <a:rPr lang="en-US" dirty="0" smtClean="0"/>
              <a:t>3,147 </a:t>
            </a:r>
            <a:r>
              <a:rPr lang="en-US" dirty="0" smtClean="0"/>
              <a:t>people homeless on 1 night:</a:t>
            </a:r>
          </a:p>
        </p:txBody>
      </p:sp>
      <p:graphicFrame>
        <p:nvGraphicFramePr>
          <p:cNvPr id="4" name="Table 3"/>
          <p:cNvGraphicFramePr>
            <a:graphicFrameLocks noGrp="1"/>
          </p:cNvGraphicFramePr>
          <p:nvPr>
            <p:extLst>
              <p:ext uri="{D42A27DB-BD31-4B8C-83A1-F6EECF244321}">
                <p14:modId xmlns:p14="http://schemas.microsoft.com/office/powerpoint/2010/main" val="961580931"/>
              </p:ext>
            </p:extLst>
          </p:nvPr>
        </p:nvGraphicFramePr>
        <p:xfrm>
          <a:off x="571213" y="3612610"/>
          <a:ext cx="10996390" cy="2087523"/>
        </p:xfrm>
        <a:graphic>
          <a:graphicData uri="http://schemas.openxmlformats.org/drawingml/2006/table">
            <a:tbl>
              <a:tblPr firstRow="1" bandRow="1">
                <a:tableStyleId>{073A0DAA-6AF3-43AB-8588-CEC1D06C72B9}</a:tableStyleId>
              </a:tblPr>
              <a:tblGrid>
                <a:gridCol w="2223947"/>
                <a:gridCol w="1297301"/>
                <a:gridCol w="3122083"/>
                <a:gridCol w="1211698"/>
                <a:gridCol w="2116553"/>
                <a:gridCol w="1024808"/>
              </a:tblGrid>
              <a:tr h="705763">
                <a:tc>
                  <a:txBody>
                    <a:bodyPr/>
                    <a:lstStyle/>
                    <a:p>
                      <a:r>
                        <a:rPr lang="en-US" dirty="0" smtClean="0"/>
                        <a:t>Provider Type*</a:t>
                      </a:r>
                      <a:endParaRPr lang="en-US" dirty="0"/>
                    </a:p>
                  </a:txBody>
                  <a:tcPr/>
                </a:tc>
                <a:tc>
                  <a:txBody>
                    <a:bodyPr/>
                    <a:lstStyle/>
                    <a:p>
                      <a:r>
                        <a:rPr lang="en-US" dirty="0" smtClean="0"/>
                        <a:t># of People</a:t>
                      </a:r>
                      <a:endParaRPr lang="en-US" dirty="0"/>
                    </a:p>
                  </a:txBody>
                  <a:tcPr/>
                </a:tc>
                <a:tc>
                  <a:txBody>
                    <a:bodyPr/>
                    <a:lstStyle/>
                    <a:p>
                      <a:r>
                        <a:rPr lang="en-US" dirty="0" smtClean="0"/>
                        <a:t>Household</a:t>
                      </a:r>
                      <a:r>
                        <a:rPr lang="en-US" baseline="0" dirty="0" smtClean="0"/>
                        <a:t> Composition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of People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Sub-population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of People</a:t>
                      </a:r>
                      <a:endParaRPr lang="en-US" dirty="0"/>
                    </a:p>
                  </a:txBody>
                  <a:tcPr/>
                </a:tc>
              </a:tr>
              <a:tr h="370840">
                <a:tc>
                  <a:txBody>
                    <a:bodyPr/>
                    <a:lstStyle/>
                    <a:p>
                      <a:r>
                        <a:rPr lang="en-US" dirty="0" smtClean="0"/>
                        <a:t>Emergency Shelter</a:t>
                      </a:r>
                      <a:endParaRPr lang="en-US" b="1" dirty="0"/>
                    </a:p>
                  </a:txBody>
                  <a:tcPr/>
                </a:tc>
                <a:tc>
                  <a:txBody>
                    <a:bodyPr/>
                    <a:lstStyle/>
                    <a:p>
                      <a:r>
                        <a:rPr lang="en-US" dirty="0" smtClean="0"/>
                        <a:t>1990</a:t>
                      </a:r>
                      <a:endParaRPr lang="en-US" dirty="0"/>
                    </a:p>
                  </a:txBody>
                  <a:tcPr/>
                </a:tc>
                <a:tc>
                  <a:txBody>
                    <a:bodyPr/>
                    <a:lstStyle/>
                    <a:p>
                      <a:r>
                        <a:rPr lang="en-US" dirty="0" smtClean="0"/>
                        <a:t>Household</a:t>
                      </a:r>
                      <a:r>
                        <a:rPr lang="en-US" baseline="0" dirty="0" smtClean="0"/>
                        <a:t> with children</a:t>
                      </a:r>
                      <a:endParaRPr lang="en-US" b="1" dirty="0"/>
                    </a:p>
                  </a:txBody>
                  <a:tcPr/>
                </a:tc>
                <a:tc>
                  <a:txBody>
                    <a:bodyPr/>
                    <a:lstStyle/>
                    <a:p>
                      <a:r>
                        <a:rPr lang="en-US" dirty="0" smtClean="0"/>
                        <a:t>1650</a:t>
                      </a:r>
                      <a:endParaRPr lang="en-US" dirty="0"/>
                    </a:p>
                  </a:txBody>
                  <a:tcPr/>
                </a:tc>
                <a:tc>
                  <a:txBody>
                    <a:bodyPr/>
                    <a:lstStyle/>
                    <a:p>
                      <a:r>
                        <a:rPr lang="en-US" dirty="0" smtClean="0"/>
                        <a:t>Chronic Homelessness</a:t>
                      </a:r>
                      <a:endParaRPr lang="en-US" b="1" dirty="0"/>
                    </a:p>
                  </a:txBody>
                  <a:tcPr/>
                </a:tc>
                <a:tc>
                  <a:txBody>
                    <a:bodyPr/>
                    <a:lstStyle/>
                    <a:p>
                      <a:r>
                        <a:rPr lang="en-US" dirty="0" smtClean="0"/>
                        <a:t>285</a:t>
                      </a:r>
                      <a:endParaRPr lang="en-US" dirty="0"/>
                    </a:p>
                  </a:txBody>
                  <a:tcPr/>
                </a:tc>
              </a:tr>
              <a:tr h="370840">
                <a:tc>
                  <a:txBody>
                    <a:bodyPr/>
                    <a:lstStyle/>
                    <a:p>
                      <a:r>
                        <a:rPr lang="en-US" dirty="0" smtClean="0"/>
                        <a:t>Transitional Housing</a:t>
                      </a:r>
                      <a:endParaRPr lang="en-US" b="1" dirty="0"/>
                    </a:p>
                  </a:txBody>
                  <a:tcPr/>
                </a:tc>
                <a:tc>
                  <a:txBody>
                    <a:bodyPr/>
                    <a:lstStyle/>
                    <a:p>
                      <a:r>
                        <a:rPr lang="en-US" dirty="0" smtClean="0"/>
                        <a:t>1,023</a:t>
                      </a:r>
                      <a:endParaRPr lang="en-US" dirty="0"/>
                    </a:p>
                  </a:txBody>
                  <a:tcPr/>
                </a:tc>
                <a:tc>
                  <a:txBody>
                    <a:bodyPr/>
                    <a:lstStyle/>
                    <a:p>
                      <a:r>
                        <a:rPr lang="en-US" dirty="0" smtClean="0"/>
                        <a:t>Household without</a:t>
                      </a:r>
                      <a:r>
                        <a:rPr lang="en-US" baseline="0" dirty="0" smtClean="0"/>
                        <a:t> children</a:t>
                      </a:r>
                      <a:endParaRPr lang="en-US" b="1" dirty="0"/>
                    </a:p>
                  </a:txBody>
                  <a:tcPr/>
                </a:tc>
                <a:tc>
                  <a:txBody>
                    <a:bodyPr/>
                    <a:lstStyle/>
                    <a:p>
                      <a:r>
                        <a:rPr lang="en-US" dirty="0" smtClean="0"/>
                        <a:t>1493</a:t>
                      </a:r>
                      <a:endParaRPr lang="en-US" dirty="0"/>
                    </a:p>
                  </a:txBody>
                  <a:tcPr/>
                </a:tc>
                <a:tc>
                  <a:txBody>
                    <a:bodyPr/>
                    <a:lstStyle/>
                    <a:p>
                      <a:r>
                        <a:rPr lang="en-US" dirty="0" smtClean="0"/>
                        <a:t>Veterans</a:t>
                      </a:r>
                      <a:endParaRPr lang="en-US" b="1" dirty="0"/>
                    </a:p>
                  </a:txBody>
                  <a:tcPr/>
                </a:tc>
                <a:tc>
                  <a:txBody>
                    <a:bodyPr/>
                    <a:lstStyle/>
                    <a:p>
                      <a:r>
                        <a:rPr lang="en-US" dirty="0" smtClean="0"/>
                        <a:t>165</a:t>
                      </a:r>
                      <a:endParaRPr lang="en-US" dirty="0"/>
                    </a:p>
                  </a:txBody>
                  <a:tcPr/>
                </a:tc>
              </a:tr>
              <a:tr h="370840">
                <a:tc>
                  <a:txBody>
                    <a:bodyPr/>
                    <a:lstStyle/>
                    <a:p>
                      <a:r>
                        <a:rPr lang="en-US" dirty="0" smtClean="0"/>
                        <a:t>Unsheltered</a:t>
                      </a:r>
                      <a:endParaRPr lang="en-US" b="1" dirty="0"/>
                    </a:p>
                  </a:txBody>
                  <a:tcPr/>
                </a:tc>
                <a:tc>
                  <a:txBody>
                    <a:bodyPr/>
                    <a:lstStyle/>
                    <a:p>
                      <a:r>
                        <a:rPr lang="en-US" dirty="0" smtClean="0"/>
                        <a:t>127</a:t>
                      </a:r>
                      <a:endParaRPr lang="en-US" dirty="0"/>
                    </a:p>
                  </a:txBody>
                  <a:tcPr/>
                </a:tc>
                <a:tc>
                  <a:txBody>
                    <a:bodyPr/>
                    <a:lstStyle/>
                    <a:p>
                      <a:r>
                        <a:rPr lang="en-US" dirty="0" smtClean="0"/>
                        <a:t>Household with only children</a:t>
                      </a:r>
                      <a:endParaRPr lang="en-US" b="1" dirty="0"/>
                    </a:p>
                  </a:txBody>
                  <a:tcPr/>
                </a:tc>
                <a:tc>
                  <a:txBody>
                    <a:bodyPr/>
                    <a:lstStyle/>
                    <a:p>
                      <a:r>
                        <a:rPr lang="en-US" dirty="0" smtClean="0"/>
                        <a:t>4</a:t>
                      </a:r>
                      <a:endParaRPr lang="en-US" dirty="0"/>
                    </a:p>
                  </a:txBody>
                  <a:tcPr/>
                </a:tc>
                <a:tc>
                  <a:txBody>
                    <a:bodyPr/>
                    <a:lstStyle/>
                    <a:p>
                      <a:r>
                        <a:rPr lang="en-US" dirty="0" smtClean="0"/>
                        <a:t>Adult</a:t>
                      </a:r>
                      <a:r>
                        <a:rPr lang="en-US" baseline="0" dirty="0" smtClean="0"/>
                        <a:t> v</a:t>
                      </a:r>
                      <a:r>
                        <a:rPr lang="en-US" dirty="0" smtClean="0"/>
                        <a:t>ictims of DV</a:t>
                      </a:r>
                      <a:endParaRPr lang="en-US" b="1" dirty="0"/>
                    </a:p>
                  </a:txBody>
                  <a:tcPr/>
                </a:tc>
                <a:tc>
                  <a:txBody>
                    <a:bodyPr/>
                    <a:lstStyle/>
                    <a:p>
                      <a:r>
                        <a:rPr lang="en-US" dirty="0" smtClean="0"/>
                        <a:t>522</a:t>
                      </a:r>
                      <a:endParaRPr lang="en-US" dirty="0"/>
                    </a:p>
                  </a:txBody>
                  <a:tcPr/>
                </a:tc>
              </a:tr>
            </a:tbl>
          </a:graphicData>
        </a:graphic>
      </p:graphicFrame>
      <p:sp>
        <p:nvSpPr>
          <p:cNvPr id="5" name="TextBox 4"/>
          <p:cNvSpPr txBox="1"/>
          <p:nvPr/>
        </p:nvSpPr>
        <p:spPr>
          <a:xfrm>
            <a:off x="1036540" y="6214686"/>
            <a:ext cx="10277340" cy="369332"/>
          </a:xfrm>
          <a:prstGeom prst="rect">
            <a:avLst/>
          </a:prstGeom>
          <a:noFill/>
        </p:spPr>
        <p:txBody>
          <a:bodyPr wrap="square" rtlCol="0">
            <a:spAutoFit/>
          </a:bodyPr>
          <a:lstStyle/>
          <a:p>
            <a:r>
              <a:rPr lang="en-US" dirty="0" smtClean="0"/>
              <a:t>*This does not include the 7 people who were in Safe Haven projects the night of the PIT. </a:t>
            </a:r>
            <a:endParaRPr lang="en-US" dirty="0"/>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7285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213" y="337030"/>
            <a:ext cx="8764219" cy="502386"/>
          </a:xfrm>
        </p:spPr>
        <p:txBody>
          <a:bodyPr>
            <a:normAutofit fontScale="90000"/>
          </a:bodyPr>
          <a:lstStyle/>
          <a:p>
            <a:r>
              <a:rPr lang="en-US" sz="4000" b="1" u="sng" dirty="0" smtClean="0"/>
              <a:t>PIT Data 2013 - 2018</a:t>
            </a:r>
            <a:endParaRPr lang="en-US" sz="4000" b="1" u="sng" dirty="0"/>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16266030"/>
              </p:ext>
            </p:extLst>
          </p:nvPr>
        </p:nvGraphicFramePr>
        <p:xfrm>
          <a:off x="663787" y="1276681"/>
          <a:ext cx="5710508" cy="2075754"/>
        </p:xfrm>
        <a:graphic>
          <a:graphicData uri="http://schemas.openxmlformats.org/drawingml/2006/table">
            <a:tbl>
              <a:tblPr firstRow="1" firstCol="1" bandRow="1">
                <a:tableStyleId>{5C22544A-7EE6-4342-B048-85BDC9FD1C3A}</a:tableStyleId>
              </a:tblPr>
              <a:tblGrid>
                <a:gridCol w="1281488"/>
                <a:gridCol w="1188864"/>
                <a:gridCol w="1371600"/>
                <a:gridCol w="1119808"/>
                <a:gridCol w="748748"/>
              </a:tblGrid>
              <a:tr h="333458">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rPr>
                        <a:t>Balance of State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rPr>
                        <a:t># unsheltered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rPr>
                        <a:t># veterans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rPr>
                        <a:t># 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nSpc>
                          <a:spcPct val="107000"/>
                        </a:lnSpc>
                        <a:spcBef>
                          <a:spcPts val="0"/>
                        </a:spcBef>
                        <a:spcAft>
                          <a:spcPts val="0"/>
                        </a:spcAft>
                      </a:pPr>
                      <a:r>
                        <a:rPr lang="en-US" sz="1600">
                          <a:effectLst/>
                        </a:rPr>
                        <a:t>2013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rPr>
                        <a:t>3610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171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258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nSpc>
                          <a:spcPct val="107000"/>
                        </a:lnSpc>
                        <a:spcBef>
                          <a:spcPts val="0"/>
                        </a:spcBef>
                        <a:spcAft>
                          <a:spcPts val="0"/>
                        </a:spcAft>
                      </a:pPr>
                      <a:r>
                        <a:rPr lang="en-US" sz="1600">
                          <a:effectLst/>
                        </a:rPr>
                        <a:t>2014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rPr>
                        <a:t>3569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123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259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246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nSpc>
                          <a:spcPct val="107000"/>
                        </a:lnSpc>
                        <a:spcBef>
                          <a:spcPts val="0"/>
                        </a:spcBef>
                        <a:spcAft>
                          <a:spcPts val="0"/>
                        </a:spcAft>
                      </a:pPr>
                      <a:r>
                        <a:rPr lang="en-US" sz="1600">
                          <a:effectLst/>
                        </a:rPr>
                        <a:t>2015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rPr>
                        <a:t>3597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207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246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238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nSpc>
                          <a:spcPct val="107000"/>
                        </a:lnSpc>
                        <a:spcBef>
                          <a:spcPts val="0"/>
                        </a:spcBef>
                        <a:spcAft>
                          <a:spcPts val="0"/>
                        </a:spcAft>
                      </a:pPr>
                      <a:r>
                        <a:rPr lang="en-US" sz="1600">
                          <a:effectLst/>
                        </a:rPr>
                        <a:t>2016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rPr>
                        <a:t>3445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132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236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187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nSpc>
                          <a:spcPct val="107000"/>
                        </a:lnSpc>
                        <a:spcBef>
                          <a:spcPts val="0"/>
                        </a:spcBef>
                        <a:spcAft>
                          <a:spcPts val="0"/>
                        </a:spcAft>
                      </a:pPr>
                      <a:r>
                        <a:rPr lang="en-US" sz="1600" dirty="0">
                          <a:effectLst/>
                        </a:rPr>
                        <a:t>2017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rPr>
                        <a:t>3348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137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180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232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2018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3147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127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165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285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9202745"/>
              </p:ext>
            </p:extLst>
          </p:nvPr>
        </p:nvGraphicFramePr>
        <p:xfrm>
          <a:off x="663787" y="3685735"/>
          <a:ext cx="6810442" cy="2804160"/>
        </p:xfrm>
        <a:graphic>
          <a:graphicData uri="http://schemas.openxmlformats.org/drawingml/2006/table">
            <a:tbl>
              <a:tblPr firstRow="1" bandRow="1">
                <a:tableStyleId>{6E25E649-3F16-4E02-A733-19D2CDBF48F0}</a:tableStyleId>
              </a:tblPr>
              <a:tblGrid>
                <a:gridCol w="1244529"/>
                <a:gridCol w="1172817"/>
                <a:gridCol w="2199861"/>
                <a:gridCol w="2193235"/>
              </a:tblGrid>
              <a:tr h="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Total People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People</a:t>
                      </a:r>
                      <a:r>
                        <a:rPr lang="en-US" sz="1600" baseline="0" dirty="0" smtClean="0"/>
                        <a:t> in HH w/children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People</a:t>
                      </a:r>
                      <a:r>
                        <a:rPr lang="en-US" sz="1600" baseline="0" dirty="0" smtClean="0"/>
                        <a:t> in HH w/out children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nSpc>
                          <a:spcPct val="107000"/>
                        </a:lnSpc>
                        <a:spcBef>
                          <a:spcPts val="0"/>
                        </a:spcBef>
                        <a:spcAft>
                          <a:spcPts val="0"/>
                        </a:spcAft>
                      </a:pPr>
                      <a:r>
                        <a:rPr lang="en-US" sz="1600" b="1" dirty="0">
                          <a:solidFill>
                            <a:schemeClr val="bg1"/>
                          </a:solidFill>
                          <a:effectLst/>
                        </a:rPr>
                        <a:t>2013</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lnSpc>
                          <a:spcPct val="107000"/>
                        </a:lnSpc>
                        <a:spcBef>
                          <a:spcPts val="0"/>
                        </a:spcBef>
                        <a:spcAft>
                          <a:spcPts val="0"/>
                        </a:spcAft>
                      </a:pPr>
                      <a:r>
                        <a:rPr lang="en-US" sz="1600" dirty="0">
                          <a:effectLst/>
                        </a:rPr>
                        <a:t>3610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2063  </a:t>
                      </a:r>
                      <a:r>
                        <a:rPr lang="en-US" sz="1600" dirty="0" smtClean="0"/>
                        <a:t>(</a:t>
                      </a:r>
                      <a:r>
                        <a:rPr lang="en-US" sz="1600" dirty="0" smtClean="0"/>
                        <a:t>57%)</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1547  </a:t>
                      </a:r>
                      <a:r>
                        <a:rPr lang="en-US" sz="1600" dirty="0" smtClean="0"/>
                        <a:t>(</a:t>
                      </a:r>
                      <a:r>
                        <a:rPr lang="en-US" sz="1600" dirty="0" smtClean="0"/>
                        <a:t>43%)</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nSpc>
                          <a:spcPct val="107000"/>
                        </a:lnSpc>
                        <a:spcBef>
                          <a:spcPts val="0"/>
                        </a:spcBef>
                        <a:spcAft>
                          <a:spcPts val="0"/>
                        </a:spcAft>
                      </a:pPr>
                      <a:r>
                        <a:rPr lang="en-US" sz="1600" b="1" dirty="0">
                          <a:solidFill>
                            <a:schemeClr val="bg1"/>
                          </a:solidFill>
                          <a:effectLst/>
                        </a:rPr>
                        <a:t>2014</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lnSpc>
                          <a:spcPct val="107000"/>
                        </a:lnSpc>
                        <a:spcBef>
                          <a:spcPts val="0"/>
                        </a:spcBef>
                        <a:spcAft>
                          <a:spcPts val="0"/>
                        </a:spcAft>
                      </a:pPr>
                      <a:r>
                        <a:rPr lang="en-US" sz="1600" dirty="0">
                          <a:effectLst/>
                        </a:rPr>
                        <a:t>3569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aseline="0" dirty="0" smtClean="0"/>
                        <a:t>2089 </a:t>
                      </a:r>
                      <a:r>
                        <a:rPr lang="en-US" sz="1600" dirty="0" smtClean="0"/>
                        <a:t>(59%)</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1480 </a:t>
                      </a:r>
                      <a:r>
                        <a:rPr lang="en-US" sz="1600" dirty="0" smtClean="0"/>
                        <a:t>(</a:t>
                      </a:r>
                      <a:r>
                        <a:rPr lang="en-US" sz="1600" dirty="0" smtClean="0"/>
                        <a:t>41%)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nSpc>
                          <a:spcPct val="107000"/>
                        </a:lnSpc>
                        <a:spcBef>
                          <a:spcPts val="0"/>
                        </a:spcBef>
                        <a:spcAft>
                          <a:spcPts val="0"/>
                        </a:spcAft>
                      </a:pPr>
                      <a:r>
                        <a:rPr lang="en-US" sz="1600" b="1" dirty="0">
                          <a:solidFill>
                            <a:schemeClr val="bg1"/>
                          </a:solidFill>
                          <a:effectLst/>
                        </a:rPr>
                        <a:t>2015</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lnSpc>
                          <a:spcPct val="107000"/>
                        </a:lnSpc>
                        <a:spcBef>
                          <a:spcPts val="0"/>
                        </a:spcBef>
                        <a:spcAft>
                          <a:spcPts val="0"/>
                        </a:spcAft>
                      </a:pPr>
                      <a:r>
                        <a:rPr lang="en-US" sz="1600" dirty="0" smtClean="0">
                          <a:effectLst/>
                        </a:rPr>
                        <a:t>3597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2102  </a:t>
                      </a:r>
                      <a:r>
                        <a:rPr lang="en-US" sz="1600" dirty="0" smtClean="0"/>
                        <a:t>(</a:t>
                      </a:r>
                      <a:r>
                        <a:rPr lang="en-US" sz="1600" dirty="0" smtClean="0"/>
                        <a:t>58%)</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1495  (42%)</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nSpc>
                          <a:spcPct val="107000"/>
                        </a:lnSpc>
                        <a:spcBef>
                          <a:spcPts val="0"/>
                        </a:spcBef>
                        <a:spcAft>
                          <a:spcPts val="0"/>
                        </a:spcAft>
                      </a:pPr>
                      <a:r>
                        <a:rPr lang="en-US" sz="1600" b="1">
                          <a:solidFill>
                            <a:schemeClr val="bg1"/>
                          </a:solidFill>
                          <a:effectLst/>
                        </a:rPr>
                        <a:t>2016</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lnSpc>
                          <a:spcPct val="107000"/>
                        </a:lnSpc>
                        <a:spcBef>
                          <a:spcPts val="0"/>
                        </a:spcBef>
                        <a:spcAft>
                          <a:spcPts val="0"/>
                        </a:spcAft>
                      </a:pPr>
                      <a:r>
                        <a:rPr lang="en-US" sz="1600" dirty="0" smtClean="0">
                          <a:effectLst/>
                        </a:rPr>
                        <a:t>3445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1898  </a:t>
                      </a:r>
                      <a:r>
                        <a:rPr lang="en-US" sz="1600" dirty="0" smtClean="0"/>
                        <a:t>(</a:t>
                      </a:r>
                      <a:r>
                        <a:rPr lang="en-US" sz="1600" dirty="0" smtClean="0"/>
                        <a:t>55%)</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1547 </a:t>
                      </a:r>
                      <a:r>
                        <a:rPr lang="en-US" sz="1600" dirty="0" smtClean="0"/>
                        <a:t>(</a:t>
                      </a:r>
                      <a:r>
                        <a:rPr lang="en-US" sz="1600" dirty="0" smtClean="0"/>
                        <a:t>45%)</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nSpc>
                          <a:spcPct val="107000"/>
                        </a:lnSpc>
                        <a:spcBef>
                          <a:spcPts val="0"/>
                        </a:spcBef>
                        <a:spcAft>
                          <a:spcPts val="0"/>
                        </a:spcAft>
                      </a:pPr>
                      <a:r>
                        <a:rPr lang="en-US" sz="1600" b="1" dirty="0">
                          <a:solidFill>
                            <a:schemeClr val="bg1"/>
                          </a:solidFill>
                          <a:effectLst/>
                        </a:rPr>
                        <a:t>2017</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lnSpc>
                          <a:spcPct val="107000"/>
                        </a:lnSpc>
                        <a:spcBef>
                          <a:spcPts val="0"/>
                        </a:spcBef>
                        <a:spcAft>
                          <a:spcPts val="0"/>
                        </a:spcAft>
                      </a:pPr>
                      <a:r>
                        <a:rPr lang="en-US" sz="1600" dirty="0">
                          <a:effectLst/>
                        </a:rPr>
                        <a:t>3348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1849   </a:t>
                      </a:r>
                      <a:r>
                        <a:rPr lang="en-US" sz="1600" b="0" dirty="0" smtClean="0">
                          <a:solidFill>
                            <a:schemeClr val="tx1"/>
                          </a:solidFill>
                        </a:rPr>
                        <a:t>(</a:t>
                      </a:r>
                      <a:r>
                        <a:rPr lang="en-US" sz="1600" b="0" dirty="0" smtClean="0">
                          <a:solidFill>
                            <a:schemeClr val="tx1"/>
                          </a:solidFill>
                        </a:rPr>
                        <a:t>55%)</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1499  </a:t>
                      </a:r>
                      <a:r>
                        <a:rPr lang="en-US" sz="1600" b="0" dirty="0" smtClean="0">
                          <a:solidFill>
                            <a:schemeClr val="tx1"/>
                          </a:solidFill>
                        </a:rPr>
                        <a:t>(</a:t>
                      </a:r>
                      <a:r>
                        <a:rPr lang="en-US" sz="1600" b="0" dirty="0" smtClean="0">
                          <a:solidFill>
                            <a:schemeClr val="tx1"/>
                          </a:solidFill>
                        </a:rPr>
                        <a:t>45%)</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nSpc>
                          <a:spcPct val="107000"/>
                        </a:lnSpc>
                        <a:spcBef>
                          <a:spcPts val="0"/>
                        </a:spcBef>
                        <a:spcAft>
                          <a:spcPts val="0"/>
                        </a:spcAft>
                      </a:pPr>
                      <a:r>
                        <a:rPr lang="en-US" sz="16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2018</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3147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rgbClr val="00B050"/>
                          </a:solidFill>
                        </a:rPr>
                        <a:t>1650 (52%)</a:t>
                      </a:r>
                      <a:endParaRPr lang="en-US" sz="1600" b="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rgbClr val="00B050"/>
                          </a:solidFill>
                        </a:rPr>
                        <a:t>1497</a:t>
                      </a:r>
                      <a:r>
                        <a:rPr lang="en-US" sz="1600" b="1" baseline="0" dirty="0" smtClean="0">
                          <a:solidFill>
                            <a:srgbClr val="00B050"/>
                          </a:solidFill>
                        </a:rPr>
                        <a:t>  </a:t>
                      </a:r>
                      <a:r>
                        <a:rPr lang="en-US" sz="1600" b="1" dirty="0" smtClean="0">
                          <a:solidFill>
                            <a:srgbClr val="00B050"/>
                          </a:solidFill>
                        </a:rPr>
                        <a:t>(48%)</a:t>
                      </a:r>
                      <a:endParaRPr lang="en-US" sz="1600" b="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85555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4000" b="1" u="sng" dirty="0" smtClean="0"/>
              <a:t>PIT Data 2018</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342900" indent="-342900"/>
            <a:r>
              <a:rPr lang="en-US" dirty="0" smtClean="0"/>
              <a:t>Chronically Homeless = 285</a:t>
            </a:r>
          </a:p>
          <a:p>
            <a:pPr marL="342900" indent="-342900"/>
            <a:endParaRPr lang="en-US" dirty="0" smtClean="0"/>
          </a:p>
          <a:p>
            <a:pPr marL="342900" indent="-342900"/>
            <a:endParaRPr lang="en-US" dirty="0"/>
          </a:p>
          <a:p>
            <a:pPr marL="342900" indent="-342900"/>
            <a:endParaRPr lang="en-US" dirty="0" smtClean="0"/>
          </a:p>
          <a:p>
            <a:pPr marL="342900" indent="-342900"/>
            <a:endParaRPr lang="en-US" dirty="0"/>
          </a:p>
          <a:p>
            <a:pPr marL="342900" indent="-342900">
              <a:spcBef>
                <a:spcPts val="0"/>
              </a:spcBef>
            </a:pPr>
            <a:endParaRPr lang="en-US" dirty="0" smtClean="0"/>
          </a:p>
          <a:p>
            <a:pPr marL="342900" indent="-342900">
              <a:spcBef>
                <a:spcPts val="0"/>
              </a:spcBef>
            </a:pPr>
            <a:r>
              <a:rPr lang="en-US" dirty="0" smtClean="0"/>
              <a:t>Veterans = 165</a:t>
            </a:r>
          </a:p>
          <a:p>
            <a:pPr marL="342900" indent="-342900"/>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50073659"/>
              </p:ext>
            </p:extLst>
          </p:nvPr>
        </p:nvGraphicFramePr>
        <p:xfrm>
          <a:off x="1022904" y="2032868"/>
          <a:ext cx="4581479" cy="1854200"/>
        </p:xfrm>
        <a:graphic>
          <a:graphicData uri="http://schemas.openxmlformats.org/drawingml/2006/table">
            <a:tbl>
              <a:tblPr firstRow="1" bandRow="1">
                <a:tableStyleId>{69CF1AB2-1976-4502-BF36-3FF5EA218861}</a:tableStyleId>
              </a:tblPr>
              <a:tblGrid>
                <a:gridCol w="1515364"/>
                <a:gridCol w="757677"/>
                <a:gridCol w="2308438"/>
              </a:tblGrid>
              <a:tr h="370840">
                <a:tc>
                  <a:txBody>
                    <a:bodyPr/>
                    <a:lstStyle/>
                    <a:p>
                      <a:r>
                        <a:rPr lang="en-US" b="0" dirty="0" smtClean="0"/>
                        <a:t>Brown</a:t>
                      </a:r>
                      <a:endParaRPr lang="en-US" b="0" dirty="0"/>
                    </a:p>
                  </a:txBody>
                  <a:tcPr/>
                </a:tc>
                <a:tc>
                  <a:txBody>
                    <a:bodyPr/>
                    <a:lstStyle/>
                    <a:p>
                      <a:r>
                        <a:rPr lang="en-US" b="0" dirty="0" smtClean="0"/>
                        <a:t>17 H</a:t>
                      </a:r>
                      <a:endParaRPr lang="en-US" b="0" dirty="0"/>
                    </a:p>
                  </a:txBody>
                  <a:tcPr/>
                </a:tc>
                <a:tc>
                  <a:txBody>
                    <a:bodyPr/>
                    <a:lstStyle/>
                    <a:p>
                      <a:r>
                        <a:rPr lang="en-US" b="0" dirty="0" smtClean="0"/>
                        <a:t>1 family + 16 single</a:t>
                      </a:r>
                      <a:endParaRPr lang="en-US" b="0" dirty="0"/>
                    </a:p>
                  </a:txBody>
                  <a:tcPr/>
                </a:tc>
              </a:tr>
              <a:tr h="370840">
                <a:tc>
                  <a:txBody>
                    <a:bodyPr/>
                    <a:lstStyle/>
                    <a:p>
                      <a:r>
                        <a:rPr lang="en-US" dirty="0" smtClean="0"/>
                        <a:t>Central</a:t>
                      </a:r>
                      <a:endParaRPr lang="en-US" dirty="0"/>
                    </a:p>
                  </a:txBody>
                  <a:tcPr/>
                </a:tc>
                <a:tc>
                  <a:txBody>
                    <a:bodyPr/>
                    <a:lstStyle/>
                    <a:p>
                      <a:r>
                        <a:rPr lang="en-US" dirty="0" smtClean="0"/>
                        <a:t>12 H</a:t>
                      </a:r>
                      <a:endParaRPr lang="en-US" dirty="0"/>
                    </a:p>
                  </a:txBody>
                  <a:tcPr/>
                </a:tc>
                <a:tc>
                  <a:txBody>
                    <a:bodyPr/>
                    <a:lstStyle/>
                    <a:p>
                      <a:r>
                        <a:rPr lang="en-US" dirty="0" smtClean="0"/>
                        <a:t>4 family + 8 single</a:t>
                      </a:r>
                      <a:endParaRPr lang="en-US" dirty="0"/>
                    </a:p>
                  </a:txBody>
                  <a:tcPr/>
                </a:tc>
              </a:tr>
              <a:tr h="370840">
                <a:tc>
                  <a:txBody>
                    <a:bodyPr/>
                    <a:lstStyle/>
                    <a:p>
                      <a:r>
                        <a:rPr lang="en-US" dirty="0" smtClean="0"/>
                        <a:t>Coulee</a:t>
                      </a:r>
                      <a:endParaRPr lang="en-US" dirty="0"/>
                    </a:p>
                  </a:txBody>
                  <a:tcPr/>
                </a:tc>
                <a:tc>
                  <a:txBody>
                    <a:bodyPr/>
                    <a:lstStyle/>
                    <a:p>
                      <a:r>
                        <a:rPr lang="en-US" dirty="0" smtClean="0"/>
                        <a:t>35 H</a:t>
                      </a:r>
                      <a:endParaRPr lang="en-US" dirty="0"/>
                    </a:p>
                  </a:txBody>
                  <a:tcPr/>
                </a:tc>
                <a:tc>
                  <a:txBody>
                    <a:bodyPr/>
                    <a:lstStyle/>
                    <a:p>
                      <a:r>
                        <a:rPr lang="en-US" dirty="0" smtClean="0"/>
                        <a:t>0</a:t>
                      </a:r>
                      <a:r>
                        <a:rPr lang="en-US" baseline="0" dirty="0" smtClean="0"/>
                        <a:t> family + 35 single</a:t>
                      </a:r>
                      <a:endParaRPr lang="en-US" dirty="0"/>
                    </a:p>
                  </a:txBody>
                  <a:tcPr/>
                </a:tc>
              </a:tr>
              <a:tr h="370840">
                <a:tc>
                  <a:txBody>
                    <a:bodyPr/>
                    <a:lstStyle/>
                    <a:p>
                      <a:r>
                        <a:rPr lang="en-US" dirty="0" err="1" smtClean="0"/>
                        <a:t>Dairyland</a:t>
                      </a:r>
                      <a:endParaRPr lang="en-US" dirty="0"/>
                    </a:p>
                  </a:txBody>
                  <a:tcPr/>
                </a:tc>
                <a:tc>
                  <a:txBody>
                    <a:bodyPr/>
                    <a:lstStyle/>
                    <a:p>
                      <a:r>
                        <a:rPr lang="en-US" dirty="0" smtClean="0"/>
                        <a:t>19 H</a:t>
                      </a:r>
                      <a:endParaRPr lang="en-US" dirty="0"/>
                    </a:p>
                  </a:txBody>
                  <a:tcPr/>
                </a:tc>
                <a:tc>
                  <a:txBody>
                    <a:bodyPr/>
                    <a:lstStyle/>
                    <a:p>
                      <a:r>
                        <a:rPr lang="en-US" dirty="0" smtClean="0"/>
                        <a:t>0 family</a:t>
                      </a:r>
                      <a:r>
                        <a:rPr lang="en-US" baseline="0" dirty="0" smtClean="0"/>
                        <a:t> + 19 single</a:t>
                      </a:r>
                      <a:endParaRPr lang="en-US" dirty="0"/>
                    </a:p>
                  </a:txBody>
                  <a:tcPr/>
                </a:tc>
              </a:tr>
              <a:tr h="370840">
                <a:tc>
                  <a:txBody>
                    <a:bodyPr/>
                    <a:lstStyle/>
                    <a:p>
                      <a:r>
                        <a:rPr lang="en-US" dirty="0" smtClean="0"/>
                        <a:t>Fox Cities</a:t>
                      </a:r>
                      <a:endParaRPr lang="en-US" dirty="0"/>
                    </a:p>
                  </a:txBody>
                  <a:tcPr/>
                </a:tc>
                <a:tc>
                  <a:txBody>
                    <a:bodyPr/>
                    <a:lstStyle/>
                    <a:p>
                      <a:r>
                        <a:rPr lang="en-US" dirty="0" smtClean="0"/>
                        <a:t>27 H</a:t>
                      </a:r>
                      <a:endParaRPr lang="en-US" dirty="0"/>
                    </a:p>
                  </a:txBody>
                  <a:tcPr/>
                </a:tc>
                <a:tc>
                  <a:txBody>
                    <a:bodyPr/>
                    <a:lstStyle/>
                    <a:p>
                      <a:r>
                        <a:rPr lang="en-US" dirty="0" smtClean="0"/>
                        <a:t>5 family + 22 single</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59249070"/>
              </p:ext>
            </p:extLst>
          </p:nvPr>
        </p:nvGraphicFramePr>
        <p:xfrm>
          <a:off x="6042072" y="2032868"/>
          <a:ext cx="4702464" cy="1854200"/>
        </p:xfrm>
        <a:graphic>
          <a:graphicData uri="http://schemas.openxmlformats.org/drawingml/2006/table">
            <a:tbl>
              <a:tblPr firstRow="1" bandRow="1">
                <a:tableStyleId>{69CF1AB2-1976-4502-BF36-3FF5EA218861}</a:tableStyleId>
              </a:tblPr>
              <a:tblGrid>
                <a:gridCol w="1723702"/>
                <a:gridCol w="609364"/>
                <a:gridCol w="2369398"/>
              </a:tblGrid>
              <a:tr h="370840">
                <a:tc>
                  <a:txBody>
                    <a:bodyPr/>
                    <a:lstStyle/>
                    <a:p>
                      <a:r>
                        <a:rPr lang="en-US" b="0" dirty="0" smtClean="0"/>
                        <a:t>Lakeshore</a:t>
                      </a:r>
                      <a:endParaRPr lang="en-US" b="0" dirty="0"/>
                    </a:p>
                  </a:txBody>
                  <a:tcPr/>
                </a:tc>
                <a:tc>
                  <a:txBody>
                    <a:bodyPr/>
                    <a:lstStyle/>
                    <a:p>
                      <a:r>
                        <a:rPr lang="en-US" b="0" dirty="0" smtClean="0"/>
                        <a:t>12 H</a:t>
                      </a:r>
                      <a:endParaRPr lang="en-US" b="0" dirty="0"/>
                    </a:p>
                  </a:txBody>
                  <a:tcPr/>
                </a:tc>
                <a:tc>
                  <a:txBody>
                    <a:bodyPr/>
                    <a:lstStyle/>
                    <a:p>
                      <a:r>
                        <a:rPr lang="en-US" b="0" dirty="0" smtClean="0"/>
                        <a:t>0 family + 12 single</a:t>
                      </a:r>
                      <a:endParaRPr lang="en-US" b="0" dirty="0"/>
                    </a:p>
                  </a:txBody>
                  <a:tcPr/>
                </a:tc>
              </a:tr>
              <a:tr h="370840">
                <a:tc>
                  <a:txBody>
                    <a:bodyPr/>
                    <a:lstStyle/>
                    <a:p>
                      <a:r>
                        <a:rPr lang="en-US" b="0" dirty="0" smtClean="0"/>
                        <a:t>North Central</a:t>
                      </a:r>
                      <a:endParaRPr lang="en-US" b="0" dirty="0"/>
                    </a:p>
                  </a:txBody>
                  <a:tcPr/>
                </a:tc>
                <a:tc>
                  <a:txBody>
                    <a:bodyPr/>
                    <a:lstStyle/>
                    <a:p>
                      <a:r>
                        <a:rPr lang="en-US" b="0" dirty="0" smtClean="0"/>
                        <a:t>13 H</a:t>
                      </a:r>
                      <a:endParaRPr lang="en-US" b="0" dirty="0"/>
                    </a:p>
                  </a:txBody>
                  <a:tcPr/>
                </a:tc>
                <a:tc>
                  <a:txBody>
                    <a:bodyPr/>
                    <a:lstStyle/>
                    <a:p>
                      <a:r>
                        <a:rPr lang="en-US" b="0" dirty="0" smtClean="0"/>
                        <a:t>1</a:t>
                      </a:r>
                      <a:r>
                        <a:rPr lang="en-US" b="0" baseline="0" dirty="0" smtClean="0"/>
                        <a:t> family + 12 single</a:t>
                      </a:r>
                      <a:endParaRPr lang="en-US" b="0" dirty="0"/>
                    </a:p>
                  </a:txBody>
                  <a:tcPr/>
                </a:tc>
              </a:tr>
              <a:tr h="370840">
                <a:tc>
                  <a:txBody>
                    <a:bodyPr/>
                    <a:lstStyle/>
                    <a:p>
                      <a:r>
                        <a:rPr lang="en-US" dirty="0" smtClean="0"/>
                        <a:t>Waukesha</a:t>
                      </a:r>
                      <a:endParaRPr lang="en-US" dirty="0"/>
                    </a:p>
                  </a:txBody>
                  <a:tcPr/>
                </a:tc>
                <a:tc>
                  <a:txBody>
                    <a:bodyPr/>
                    <a:lstStyle/>
                    <a:p>
                      <a:r>
                        <a:rPr lang="en-US" dirty="0" smtClean="0"/>
                        <a:t>27 H</a:t>
                      </a:r>
                      <a:endParaRPr lang="en-US" dirty="0"/>
                    </a:p>
                  </a:txBody>
                  <a:tcPr/>
                </a:tc>
                <a:tc>
                  <a:txBody>
                    <a:bodyPr/>
                    <a:lstStyle/>
                    <a:p>
                      <a:r>
                        <a:rPr lang="en-US" dirty="0" smtClean="0"/>
                        <a:t>0 family + 27 single</a:t>
                      </a:r>
                      <a:endParaRPr lang="en-US" dirty="0"/>
                    </a:p>
                  </a:txBody>
                  <a:tcPr/>
                </a:tc>
              </a:tr>
              <a:tr h="370840">
                <a:tc>
                  <a:txBody>
                    <a:bodyPr/>
                    <a:lstStyle/>
                    <a:p>
                      <a:r>
                        <a:rPr lang="en-US" dirty="0" smtClean="0"/>
                        <a:t>West Central</a:t>
                      </a:r>
                      <a:endParaRPr lang="en-US" dirty="0"/>
                    </a:p>
                  </a:txBody>
                  <a:tcPr/>
                </a:tc>
                <a:tc>
                  <a:txBody>
                    <a:bodyPr/>
                    <a:lstStyle/>
                    <a:p>
                      <a:r>
                        <a:rPr lang="en-US" dirty="0" smtClean="0"/>
                        <a:t>13 H</a:t>
                      </a:r>
                      <a:endParaRPr lang="en-US" dirty="0"/>
                    </a:p>
                  </a:txBody>
                  <a:tcPr/>
                </a:tc>
                <a:tc>
                  <a:txBody>
                    <a:bodyPr/>
                    <a:lstStyle/>
                    <a:p>
                      <a:r>
                        <a:rPr lang="en-US" dirty="0" smtClean="0"/>
                        <a:t>2 family + 11 single</a:t>
                      </a:r>
                      <a:endParaRPr lang="en-US" dirty="0"/>
                    </a:p>
                  </a:txBody>
                  <a:tcPr/>
                </a:tc>
              </a:tr>
              <a:tr h="370840">
                <a:tc>
                  <a:txBody>
                    <a:bodyPr/>
                    <a:lstStyle/>
                    <a:p>
                      <a:r>
                        <a:rPr lang="en-US" dirty="0" smtClean="0"/>
                        <a:t>Winnebagoland</a:t>
                      </a:r>
                      <a:endParaRPr lang="en-US" dirty="0"/>
                    </a:p>
                  </a:txBody>
                  <a:tcPr/>
                </a:tc>
                <a:tc>
                  <a:txBody>
                    <a:bodyPr/>
                    <a:lstStyle/>
                    <a:p>
                      <a:r>
                        <a:rPr lang="en-US" dirty="0" smtClean="0"/>
                        <a:t>11 H</a:t>
                      </a:r>
                      <a:endParaRPr lang="en-US" dirty="0"/>
                    </a:p>
                  </a:txBody>
                  <a:tcPr/>
                </a:tc>
                <a:tc>
                  <a:txBody>
                    <a:bodyPr/>
                    <a:lstStyle/>
                    <a:p>
                      <a:r>
                        <a:rPr lang="en-US" dirty="0" smtClean="0"/>
                        <a:t>0 family + 11 single</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2603854"/>
              </p:ext>
            </p:extLst>
          </p:nvPr>
        </p:nvGraphicFramePr>
        <p:xfrm>
          <a:off x="1022904" y="4530902"/>
          <a:ext cx="4581479" cy="1112520"/>
        </p:xfrm>
        <a:graphic>
          <a:graphicData uri="http://schemas.openxmlformats.org/drawingml/2006/table">
            <a:tbl>
              <a:tblPr firstRow="1" bandRow="1">
                <a:tableStyleId>{69CF1AB2-1976-4502-BF36-3FF5EA218861}</a:tableStyleId>
              </a:tblPr>
              <a:tblGrid>
                <a:gridCol w="1515364"/>
                <a:gridCol w="757677"/>
                <a:gridCol w="2308438"/>
              </a:tblGrid>
              <a:tr h="370840">
                <a:tc>
                  <a:txBody>
                    <a:bodyPr/>
                    <a:lstStyle/>
                    <a:p>
                      <a:r>
                        <a:rPr lang="en-US" b="0" dirty="0" smtClean="0"/>
                        <a:t>Brown</a:t>
                      </a:r>
                      <a:endParaRPr lang="en-US" b="0" dirty="0"/>
                    </a:p>
                  </a:txBody>
                  <a:tcPr/>
                </a:tc>
                <a:tc>
                  <a:txBody>
                    <a:bodyPr/>
                    <a:lstStyle/>
                    <a:p>
                      <a:r>
                        <a:rPr lang="en-US" b="0" dirty="0" smtClean="0"/>
                        <a:t>14 H</a:t>
                      </a:r>
                      <a:endParaRPr lang="en-US" b="0" dirty="0"/>
                    </a:p>
                  </a:txBody>
                  <a:tcPr/>
                </a:tc>
                <a:tc>
                  <a:txBody>
                    <a:bodyPr/>
                    <a:lstStyle/>
                    <a:p>
                      <a:r>
                        <a:rPr lang="en-US" b="0" dirty="0" smtClean="0"/>
                        <a:t>1 family + 13 single</a:t>
                      </a:r>
                      <a:endParaRPr lang="en-US" b="0" dirty="0"/>
                    </a:p>
                  </a:txBody>
                  <a:tcPr/>
                </a:tc>
              </a:tr>
              <a:tr h="370840">
                <a:tc>
                  <a:txBody>
                    <a:bodyPr/>
                    <a:lstStyle/>
                    <a:p>
                      <a:r>
                        <a:rPr lang="en-US" dirty="0" smtClean="0"/>
                        <a:t>Coulee</a:t>
                      </a:r>
                      <a:endParaRPr lang="en-US" dirty="0"/>
                    </a:p>
                  </a:txBody>
                  <a:tcPr/>
                </a:tc>
                <a:tc>
                  <a:txBody>
                    <a:bodyPr/>
                    <a:lstStyle/>
                    <a:p>
                      <a:r>
                        <a:rPr lang="en-US" dirty="0" smtClean="0"/>
                        <a:t>11 </a:t>
                      </a:r>
                      <a:r>
                        <a:rPr lang="en-US" dirty="0" smtClean="0"/>
                        <a:t>H</a:t>
                      </a:r>
                      <a:endParaRPr lang="en-US" dirty="0"/>
                    </a:p>
                  </a:txBody>
                  <a:tcPr/>
                </a:tc>
                <a:tc>
                  <a:txBody>
                    <a:bodyPr/>
                    <a:lstStyle/>
                    <a:p>
                      <a:r>
                        <a:rPr lang="en-US" dirty="0" smtClean="0"/>
                        <a:t>0</a:t>
                      </a:r>
                      <a:r>
                        <a:rPr lang="en-US" baseline="0" dirty="0" smtClean="0"/>
                        <a:t> family + </a:t>
                      </a:r>
                      <a:r>
                        <a:rPr lang="en-US" baseline="0" dirty="0" smtClean="0"/>
                        <a:t>11 single</a:t>
                      </a:r>
                      <a:endParaRPr lang="en-US" dirty="0"/>
                    </a:p>
                  </a:txBody>
                  <a:tcPr/>
                </a:tc>
              </a:tr>
              <a:tr h="370840">
                <a:tc>
                  <a:txBody>
                    <a:bodyPr/>
                    <a:lstStyle/>
                    <a:p>
                      <a:r>
                        <a:rPr lang="en-US" dirty="0" err="1" smtClean="0"/>
                        <a:t>Dairyland</a:t>
                      </a:r>
                      <a:endParaRPr lang="en-US" dirty="0"/>
                    </a:p>
                  </a:txBody>
                  <a:tcPr/>
                </a:tc>
                <a:tc>
                  <a:txBody>
                    <a:bodyPr/>
                    <a:lstStyle/>
                    <a:p>
                      <a:r>
                        <a:rPr lang="en-US" dirty="0" smtClean="0"/>
                        <a:t>7 H</a:t>
                      </a:r>
                      <a:endParaRPr lang="en-US" dirty="0"/>
                    </a:p>
                  </a:txBody>
                  <a:tcPr/>
                </a:tc>
                <a:tc>
                  <a:txBody>
                    <a:bodyPr/>
                    <a:lstStyle/>
                    <a:p>
                      <a:r>
                        <a:rPr lang="en-US" dirty="0" smtClean="0"/>
                        <a:t>0 family + 7 single</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828264278"/>
              </p:ext>
            </p:extLst>
          </p:nvPr>
        </p:nvGraphicFramePr>
        <p:xfrm>
          <a:off x="6042071" y="4530902"/>
          <a:ext cx="4581479" cy="1112520"/>
        </p:xfrm>
        <a:graphic>
          <a:graphicData uri="http://schemas.openxmlformats.org/drawingml/2006/table">
            <a:tbl>
              <a:tblPr firstRow="1" bandRow="1">
                <a:tableStyleId>{69CF1AB2-1976-4502-BF36-3FF5EA218861}</a:tableStyleId>
              </a:tblPr>
              <a:tblGrid>
                <a:gridCol w="1515364"/>
                <a:gridCol w="757677"/>
                <a:gridCol w="2308438"/>
              </a:tblGrid>
              <a:tr h="370840">
                <a:tc>
                  <a:txBody>
                    <a:bodyPr/>
                    <a:lstStyle/>
                    <a:p>
                      <a:r>
                        <a:rPr lang="en-US" b="0" dirty="0" smtClean="0"/>
                        <a:t>Fox Cities</a:t>
                      </a:r>
                      <a:endParaRPr lang="en-US" b="0" dirty="0"/>
                    </a:p>
                  </a:txBody>
                  <a:tcPr/>
                </a:tc>
                <a:tc>
                  <a:txBody>
                    <a:bodyPr/>
                    <a:lstStyle/>
                    <a:p>
                      <a:r>
                        <a:rPr lang="en-US" b="0" dirty="0" smtClean="0"/>
                        <a:t>8 H</a:t>
                      </a:r>
                      <a:endParaRPr lang="en-US" b="0" dirty="0"/>
                    </a:p>
                  </a:txBody>
                  <a:tcPr/>
                </a:tc>
                <a:tc>
                  <a:txBody>
                    <a:bodyPr/>
                    <a:lstStyle/>
                    <a:p>
                      <a:r>
                        <a:rPr lang="en-US" b="0" dirty="0" smtClean="0"/>
                        <a:t>0</a:t>
                      </a:r>
                      <a:r>
                        <a:rPr lang="en-US" b="0" baseline="0" dirty="0" smtClean="0"/>
                        <a:t> family + 8 single</a:t>
                      </a:r>
                      <a:r>
                        <a:rPr lang="en-US" b="0" dirty="0" smtClean="0"/>
                        <a:t> </a:t>
                      </a:r>
                      <a:endParaRPr lang="en-US" b="0" dirty="0"/>
                    </a:p>
                  </a:txBody>
                  <a:tcPr/>
                </a:tc>
              </a:tr>
              <a:tr h="370840">
                <a:tc>
                  <a:txBody>
                    <a:bodyPr/>
                    <a:lstStyle/>
                    <a:p>
                      <a:r>
                        <a:rPr lang="en-US" b="0" dirty="0" smtClean="0"/>
                        <a:t>West Central</a:t>
                      </a:r>
                      <a:endParaRPr lang="en-US" b="0" dirty="0"/>
                    </a:p>
                  </a:txBody>
                  <a:tcPr/>
                </a:tc>
                <a:tc>
                  <a:txBody>
                    <a:bodyPr/>
                    <a:lstStyle/>
                    <a:p>
                      <a:r>
                        <a:rPr lang="en-US" b="0" dirty="0" smtClean="0"/>
                        <a:t>9 H</a:t>
                      </a:r>
                      <a:endParaRPr lang="en-US" b="0" dirty="0"/>
                    </a:p>
                  </a:txBody>
                  <a:tcPr/>
                </a:tc>
                <a:tc>
                  <a:txBody>
                    <a:bodyPr/>
                    <a:lstStyle/>
                    <a:p>
                      <a:r>
                        <a:rPr lang="en-US" b="0" dirty="0" smtClean="0"/>
                        <a:t>4 family + 5 single</a:t>
                      </a:r>
                      <a:endParaRPr lang="en-US" b="0" dirty="0"/>
                    </a:p>
                  </a:txBody>
                  <a:tcPr/>
                </a:tc>
              </a:tr>
              <a:tr h="370840">
                <a:tc>
                  <a:txBody>
                    <a:bodyPr/>
                    <a:lstStyle/>
                    <a:p>
                      <a:r>
                        <a:rPr lang="en-US" dirty="0" smtClean="0"/>
                        <a:t>Waukesha</a:t>
                      </a:r>
                      <a:endParaRPr lang="en-US" dirty="0"/>
                    </a:p>
                  </a:txBody>
                  <a:tcPr/>
                </a:tc>
                <a:tc>
                  <a:txBody>
                    <a:bodyPr/>
                    <a:lstStyle/>
                    <a:p>
                      <a:r>
                        <a:rPr lang="en-US" dirty="0" smtClean="0"/>
                        <a:t>9 H</a:t>
                      </a:r>
                      <a:endParaRPr lang="en-US" dirty="0"/>
                    </a:p>
                  </a:txBody>
                  <a:tcPr/>
                </a:tc>
                <a:tc>
                  <a:txBody>
                    <a:bodyPr/>
                    <a:lstStyle/>
                    <a:p>
                      <a:r>
                        <a:rPr lang="en-US" dirty="0" smtClean="0"/>
                        <a:t>1 family + 8 single</a:t>
                      </a:r>
                      <a:endParaRPr lang="en-US" dirty="0"/>
                    </a:p>
                  </a:txBody>
                  <a:tcPr/>
                </a:tc>
              </a:tr>
            </a:tbl>
          </a:graphicData>
        </a:graphic>
      </p:graphicFrame>
    </p:spTree>
    <p:extLst>
      <p:ext uri="{BB962C8B-B14F-4D97-AF65-F5344CB8AC3E}">
        <p14:creationId xmlns:p14="http://schemas.microsoft.com/office/powerpoint/2010/main" val="184909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4000" b="1" u="sng" dirty="0" smtClean="0"/>
              <a:t>Right </a:t>
            </a:r>
            <a:r>
              <a:rPr lang="en-US" sz="4000" b="1" u="sng" dirty="0" smtClean="0"/>
              <a:t>Sizing</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342900" indent="-342900"/>
            <a:r>
              <a:rPr lang="en-US" dirty="0" smtClean="0"/>
              <a:t>Do you have the right projects in your coalition? </a:t>
            </a:r>
          </a:p>
          <a:p>
            <a:pPr marL="342900" indent="-342900"/>
            <a:r>
              <a:rPr lang="en-US" dirty="0" smtClean="0"/>
              <a:t>Do you have the right funding for those projects?</a:t>
            </a:r>
          </a:p>
          <a:p>
            <a:pPr marL="342900" indent="-342900"/>
            <a:r>
              <a:rPr lang="en-US" dirty="0" smtClean="0"/>
              <a:t>Landlord recruitment and education</a:t>
            </a:r>
          </a:p>
          <a:p>
            <a:pPr marL="342900" indent="-342900"/>
            <a:endParaRPr lang="en-US" dirty="0" smtClean="0"/>
          </a:p>
          <a:p>
            <a:pPr marL="342900" indent="-342900"/>
            <a:r>
              <a:rPr lang="en-US" dirty="0" smtClean="0"/>
              <a:t>Matching needs with projects – analysis of prioritization list</a:t>
            </a:r>
          </a:p>
          <a:p>
            <a:pPr marL="571500" lvl="1" indent="-342900"/>
            <a:r>
              <a:rPr lang="en-US" dirty="0" smtClean="0"/>
              <a:t>Lots of 4-7 means more Rapid Re-housing type projects needed</a:t>
            </a:r>
          </a:p>
          <a:p>
            <a:pPr marL="571500" lvl="1" indent="-342900"/>
            <a:r>
              <a:rPr lang="en-US" dirty="0" smtClean="0"/>
              <a:t>Lots of 8+ and not chronic, means Rapid Re-housing type projects with more case management level services or alternative project structures</a:t>
            </a:r>
          </a:p>
          <a:p>
            <a:pPr marL="571500" lvl="1" indent="-342900"/>
            <a:r>
              <a:rPr lang="en-US" dirty="0" smtClean="0"/>
              <a:t>Lots of 8+ and chronic, means Permanent Supportive Housing projects</a:t>
            </a:r>
          </a:p>
          <a:p>
            <a:pPr marL="342900" indent="-342900"/>
            <a:endParaRPr lang="en-US" dirty="0" smtClean="0"/>
          </a:p>
          <a:p>
            <a:pPr marL="342900" indent="-342900"/>
            <a:r>
              <a:rPr lang="en-US" dirty="0" smtClean="0"/>
              <a:t>Non-HUD funding ideas &amp; options</a:t>
            </a:r>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20832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91" y="485690"/>
            <a:ext cx="9326839" cy="704403"/>
          </a:xfrm>
        </p:spPr>
        <p:txBody>
          <a:bodyPr>
            <a:normAutofit fontScale="90000"/>
          </a:bodyPr>
          <a:lstStyle/>
          <a:p>
            <a:r>
              <a:rPr lang="en-US" sz="3600" b="1" u="sng" dirty="0" smtClean="0"/>
              <a:t>Balance of State CoC - Coordinated </a:t>
            </a:r>
            <a:r>
              <a:rPr lang="en-US" sz="3600" b="1" u="sng" dirty="0" smtClean="0"/>
              <a:t>Entry Data</a:t>
            </a:r>
            <a:br>
              <a:rPr lang="en-US" sz="3600" b="1" u="sng" dirty="0" smtClean="0"/>
            </a:br>
            <a:endParaRPr lang="en-US" sz="3600"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12" name="Content Placeholder 11"/>
          <p:cNvGraphicFramePr>
            <a:graphicFrameLocks noGrp="1"/>
          </p:cNvGraphicFramePr>
          <p:nvPr>
            <p:ph idx="1"/>
            <p:extLst>
              <p:ext uri="{D42A27DB-BD31-4B8C-83A1-F6EECF244321}">
                <p14:modId xmlns:p14="http://schemas.microsoft.com/office/powerpoint/2010/main" val="2384556546"/>
              </p:ext>
            </p:extLst>
          </p:nvPr>
        </p:nvGraphicFramePr>
        <p:xfrm>
          <a:off x="495087" y="1169090"/>
          <a:ext cx="3056496" cy="2743200"/>
        </p:xfrm>
        <a:graphic>
          <a:graphicData uri="http://schemas.openxmlformats.org/drawingml/2006/table">
            <a:tbl>
              <a:tblPr firstRow="1" bandRow="1">
                <a:tableStyleId>{93296810-A885-4BE3-A3E7-6D5BEEA58F35}</a:tableStyleId>
              </a:tblPr>
              <a:tblGrid>
                <a:gridCol w="1790913"/>
                <a:gridCol w="1265583"/>
              </a:tblGrid>
              <a:tr h="370840">
                <a:tc>
                  <a:txBody>
                    <a:bodyPr/>
                    <a:lstStyle/>
                    <a:p>
                      <a:r>
                        <a:rPr lang="en-US" sz="1400" dirty="0" smtClean="0"/>
                        <a:t>HH without</a:t>
                      </a:r>
                      <a:r>
                        <a:rPr lang="en-US" sz="1400" baseline="0" dirty="0" smtClean="0"/>
                        <a:t> Children</a:t>
                      </a:r>
                      <a:endParaRPr lang="en-US" sz="1400" dirty="0"/>
                    </a:p>
                  </a:txBody>
                  <a:tcPr/>
                </a:tc>
                <a:tc>
                  <a:txBody>
                    <a:bodyPr/>
                    <a:lstStyle/>
                    <a:p>
                      <a:pPr algn="ctr"/>
                      <a:r>
                        <a:rPr lang="en-US" sz="1400" dirty="0" smtClean="0"/>
                        <a:t>PL</a:t>
                      </a:r>
                      <a:endParaRPr lang="en-US" sz="1400" dirty="0"/>
                    </a:p>
                  </a:txBody>
                  <a:tcPr/>
                </a:tc>
              </a:tr>
              <a:tr h="370840">
                <a:tc>
                  <a:txBody>
                    <a:bodyPr/>
                    <a:lstStyle/>
                    <a:p>
                      <a:r>
                        <a:rPr lang="en-US" sz="1400" b="1" dirty="0" smtClean="0"/>
                        <a:t>Currently</a:t>
                      </a:r>
                      <a:r>
                        <a:rPr lang="en-US" sz="1400" b="1" baseline="0" dirty="0" smtClean="0"/>
                        <a:t> w</a:t>
                      </a:r>
                      <a:r>
                        <a:rPr lang="en-US" sz="1400" b="1" dirty="0" smtClean="0"/>
                        <a:t>aiting on PL</a:t>
                      </a:r>
                    </a:p>
                  </a:txBody>
                  <a:tcPr/>
                </a:tc>
                <a:tc>
                  <a:txBody>
                    <a:bodyPr/>
                    <a:lstStyle/>
                    <a:p>
                      <a:pPr algn="ctr"/>
                      <a:r>
                        <a:rPr lang="en-US" sz="1400" b="1" dirty="0" smtClean="0">
                          <a:solidFill>
                            <a:srgbClr val="7030A0"/>
                          </a:solidFill>
                        </a:rPr>
                        <a:t>1,777 </a:t>
                      </a:r>
                      <a:r>
                        <a:rPr lang="en-US" sz="1400" b="1" dirty="0" smtClean="0">
                          <a:solidFill>
                            <a:srgbClr val="7030A0"/>
                          </a:solidFill>
                        </a:rPr>
                        <a:t>people</a:t>
                      </a:r>
                      <a:endParaRPr lang="en-US" sz="1400" b="1" dirty="0">
                        <a:solidFill>
                          <a:srgbClr val="7030A0"/>
                        </a:solidFill>
                      </a:endParaRPr>
                    </a:p>
                  </a:txBody>
                  <a:tcPr/>
                </a:tc>
              </a:tr>
              <a:tr h="370840">
                <a:tc>
                  <a:txBody>
                    <a:bodyPr/>
                    <a:lstStyle/>
                    <a:p>
                      <a:r>
                        <a:rPr lang="en-US" sz="1400" b="1" dirty="0" smtClean="0"/>
                        <a:t>Chronic Homeless</a:t>
                      </a:r>
                    </a:p>
                  </a:txBody>
                  <a:tcPr/>
                </a:tc>
                <a:tc>
                  <a:txBody>
                    <a:bodyPr/>
                    <a:lstStyle/>
                    <a:p>
                      <a:pPr algn="ctr"/>
                      <a:r>
                        <a:rPr lang="en-US" sz="1400" b="1" dirty="0" smtClean="0">
                          <a:solidFill>
                            <a:srgbClr val="7030A0"/>
                          </a:solidFill>
                        </a:rPr>
                        <a:t>282 </a:t>
                      </a:r>
                      <a:r>
                        <a:rPr lang="en-US" sz="1400" b="1" dirty="0" smtClean="0">
                          <a:solidFill>
                            <a:srgbClr val="7030A0"/>
                          </a:solidFill>
                        </a:rPr>
                        <a:t>people</a:t>
                      </a:r>
                      <a:endParaRPr lang="en-US" sz="1400" b="1" dirty="0">
                        <a:solidFill>
                          <a:srgbClr val="7030A0"/>
                        </a:solidFill>
                      </a:endParaRPr>
                    </a:p>
                  </a:txBody>
                  <a:tcPr/>
                </a:tc>
              </a:tr>
              <a:tr h="370840">
                <a:tc>
                  <a:txBody>
                    <a:bodyPr/>
                    <a:lstStyle/>
                    <a:p>
                      <a:r>
                        <a:rPr lang="en-US" sz="1400" b="1" dirty="0" smtClean="0"/>
                        <a:t>Veterans</a:t>
                      </a:r>
                    </a:p>
                  </a:txBody>
                  <a:tcPr/>
                </a:tc>
                <a:tc>
                  <a:txBody>
                    <a:bodyPr/>
                    <a:lstStyle/>
                    <a:p>
                      <a:pPr algn="ctr"/>
                      <a:r>
                        <a:rPr lang="en-US" sz="1400" b="1" dirty="0" smtClean="0">
                          <a:solidFill>
                            <a:srgbClr val="7030A0"/>
                          </a:solidFill>
                        </a:rPr>
                        <a:t>89 </a:t>
                      </a:r>
                      <a:r>
                        <a:rPr lang="en-US" sz="1400" b="1" dirty="0" smtClean="0">
                          <a:solidFill>
                            <a:srgbClr val="7030A0"/>
                          </a:solidFill>
                        </a:rPr>
                        <a:t>people</a:t>
                      </a:r>
                      <a:endParaRPr lang="en-US" sz="1400" b="1" dirty="0">
                        <a:solidFill>
                          <a:srgbClr val="7030A0"/>
                        </a:solidFill>
                      </a:endParaRPr>
                    </a:p>
                  </a:txBody>
                  <a:tcPr/>
                </a:tc>
              </a:tr>
              <a:tr h="370840">
                <a:tc>
                  <a:txBody>
                    <a:bodyPr/>
                    <a:lstStyle/>
                    <a:p>
                      <a:r>
                        <a:rPr lang="en-US" sz="1400" b="1" dirty="0" smtClean="0"/>
                        <a:t>Youth 18-24</a:t>
                      </a:r>
                    </a:p>
                  </a:txBody>
                  <a:tcPr/>
                </a:tc>
                <a:tc>
                  <a:txBody>
                    <a:bodyPr/>
                    <a:lstStyle/>
                    <a:p>
                      <a:pPr algn="ctr"/>
                      <a:r>
                        <a:rPr lang="en-US" sz="1400" b="1" dirty="0" smtClean="0">
                          <a:solidFill>
                            <a:srgbClr val="7030A0"/>
                          </a:solidFill>
                        </a:rPr>
                        <a:t>204 </a:t>
                      </a:r>
                      <a:r>
                        <a:rPr lang="en-US" sz="1400" b="1" dirty="0" smtClean="0">
                          <a:solidFill>
                            <a:srgbClr val="7030A0"/>
                          </a:solidFill>
                        </a:rPr>
                        <a:t>people</a:t>
                      </a:r>
                      <a:endParaRPr lang="en-US" sz="1400" b="1" dirty="0">
                        <a:solidFill>
                          <a:srgbClr val="7030A0"/>
                        </a:solidFill>
                      </a:endParaRPr>
                    </a:p>
                  </a:txBody>
                  <a:tcPr/>
                </a:tc>
              </a:tr>
              <a:tr h="370840">
                <a:tc>
                  <a:txBody>
                    <a:bodyPr/>
                    <a:lstStyle/>
                    <a:p>
                      <a:r>
                        <a:rPr lang="en-US" sz="1400" b="1" dirty="0" smtClean="0"/>
                        <a:t>Average LOT</a:t>
                      </a:r>
                      <a:r>
                        <a:rPr lang="en-US" sz="1400" b="1" baseline="0" dirty="0" smtClean="0"/>
                        <a:t> on list</a:t>
                      </a:r>
                      <a:endParaRPr lang="en-US" sz="1400" b="1" dirty="0" smtClean="0"/>
                    </a:p>
                  </a:txBody>
                  <a:tcPr/>
                </a:tc>
                <a:tc>
                  <a:txBody>
                    <a:bodyPr/>
                    <a:lstStyle/>
                    <a:p>
                      <a:pPr algn="ctr"/>
                      <a:r>
                        <a:rPr lang="en-US" sz="1400" b="1" dirty="0" smtClean="0">
                          <a:solidFill>
                            <a:srgbClr val="7030A0"/>
                          </a:solidFill>
                        </a:rPr>
                        <a:t>443 </a:t>
                      </a:r>
                      <a:r>
                        <a:rPr lang="en-US" sz="1400" b="1" dirty="0" smtClean="0">
                          <a:solidFill>
                            <a:srgbClr val="7030A0"/>
                          </a:solidFill>
                        </a:rPr>
                        <a:t>days</a:t>
                      </a:r>
                      <a:endParaRPr lang="en-US" sz="1400" b="1" dirty="0">
                        <a:solidFill>
                          <a:srgbClr val="7030A0"/>
                        </a:solidFill>
                      </a:endParaRPr>
                    </a:p>
                  </a:txBody>
                  <a:tcPr/>
                </a:tc>
              </a:tr>
              <a:tr h="370840">
                <a:tc>
                  <a:txBody>
                    <a:bodyPr/>
                    <a:lstStyle/>
                    <a:p>
                      <a:r>
                        <a:rPr lang="en-US" sz="1400" b="1" dirty="0" smtClean="0"/>
                        <a:t>Longest LOTH</a:t>
                      </a:r>
                    </a:p>
                  </a:txBody>
                  <a:tcPr/>
                </a:tc>
                <a:tc>
                  <a:txBody>
                    <a:bodyPr/>
                    <a:lstStyle/>
                    <a:p>
                      <a:pPr algn="ctr"/>
                      <a:r>
                        <a:rPr lang="en-US" sz="1400" b="1" dirty="0" smtClean="0">
                          <a:solidFill>
                            <a:srgbClr val="7030A0"/>
                          </a:solidFill>
                        </a:rPr>
                        <a:t>2.4 years</a:t>
                      </a:r>
                      <a:endParaRPr lang="en-US" sz="1400" b="1" dirty="0">
                        <a:solidFill>
                          <a:srgbClr val="7030A0"/>
                        </a:solidFill>
                      </a:endParaRPr>
                    </a:p>
                  </a:txBody>
                  <a:tcPr/>
                </a:tc>
              </a:tr>
            </a:tbl>
          </a:graphicData>
        </a:graphic>
      </p:graphicFrame>
      <p:sp>
        <p:nvSpPr>
          <p:cNvPr id="3" name="TextBox 2"/>
          <p:cNvSpPr txBox="1"/>
          <p:nvPr/>
        </p:nvSpPr>
        <p:spPr>
          <a:xfrm>
            <a:off x="9137373" y="6261883"/>
            <a:ext cx="2392017" cy="261610"/>
          </a:xfrm>
          <a:prstGeom prst="rect">
            <a:avLst/>
          </a:prstGeom>
          <a:noFill/>
        </p:spPr>
        <p:txBody>
          <a:bodyPr wrap="square" rtlCol="0">
            <a:spAutoFit/>
          </a:bodyPr>
          <a:lstStyle/>
          <a:p>
            <a:r>
              <a:rPr lang="en-US" sz="1100" i="1" dirty="0" smtClean="0"/>
              <a:t>HMIS Prioritization List as of </a:t>
            </a:r>
            <a:r>
              <a:rPr lang="en-US" sz="1100" i="1" dirty="0" smtClean="0"/>
              <a:t>5/16/2018</a:t>
            </a:r>
            <a:endParaRPr lang="en-US" sz="1100" i="1" dirty="0"/>
          </a:p>
        </p:txBody>
      </p:sp>
      <p:graphicFrame>
        <p:nvGraphicFramePr>
          <p:cNvPr id="13" name="Content Placeholder 11"/>
          <p:cNvGraphicFramePr>
            <a:graphicFrameLocks/>
          </p:cNvGraphicFramePr>
          <p:nvPr>
            <p:extLst>
              <p:ext uri="{D42A27DB-BD31-4B8C-83A1-F6EECF244321}">
                <p14:modId xmlns:p14="http://schemas.microsoft.com/office/powerpoint/2010/main" val="119896303"/>
              </p:ext>
            </p:extLst>
          </p:nvPr>
        </p:nvGraphicFramePr>
        <p:xfrm>
          <a:off x="493217" y="4151133"/>
          <a:ext cx="3056496" cy="2372360"/>
        </p:xfrm>
        <a:graphic>
          <a:graphicData uri="http://schemas.openxmlformats.org/drawingml/2006/table">
            <a:tbl>
              <a:tblPr firstRow="1" bandRow="1">
                <a:tableStyleId>{93296810-A885-4BE3-A3E7-6D5BEEA58F35}</a:tableStyleId>
              </a:tblPr>
              <a:tblGrid>
                <a:gridCol w="1790913"/>
                <a:gridCol w="1265583"/>
              </a:tblGrid>
              <a:tr h="370840">
                <a:tc>
                  <a:txBody>
                    <a:bodyPr/>
                    <a:lstStyle/>
                    <a:p>
                      <a:r>
                        <a:rPr lang="en-US" sz="1400" dirty="0" smtClean="0"/>
                        <a:t>HH with Children</a:t>
                      </a:r>
                      <a:endParaRPr lang="en-US" sz="1400" dirty="0"/>
                    </a:p>
                  </a:txBody>
                  <a:tcPr/>
                </a:tc>
                <a:tc>
                  <a:txBody>
                    <a:bodyPr/>
                    <a:lstStyle/>
                    <a:p>
                      <a:pPr algn="ctr"/>
                      <a:r>
                        <a:rPr lang="en-US" sz="1400" dirty="0" smtClean="0"/>
                        <a:t>PL</a:t>
                      </a:r>
                      <a:endParaRPr lang="en-US" sz="1400" dirty="0"/>
                    </a:p>
                  </a:txBody>
                  <a:tcPr/>
                </a:tc>
              </a:tr>
              <a:tr h="370840">
                <a:tc>
                  <a:txBody>
                    <a:bodyPr/>
                    <a:lstStyle/>
                    <a:p>
                      <a:r>
                        <a:rPr lang="en-US" sz="1400" b="1" dirty="0" smtClean="0"/>
                        <a:t>Currently</a:t>
                      </a:r>
                      <a:r>
                        <a:rPr lang="en-US" sz="1400" b="1" baseline="0" dirty="0" smtClean="0"/>
                        <a:t> w</a:t>
                      </a:r>
                      <a:r>
                        <a:rPr lang="en-US" sz="1400" b="1" dirty="0" smtClean="0"/>
                        <a:t>aiting on PL</a:t>
                      </a:r>
                    </a:p>
                  </a:txBody>
                  <a:tcPr/>
                </a:tc>
                <a:tc>
                  <a:txBody>
                    <a:bodyPr/>
                    <a:lstStyle/>
                    <a:p>
                      <a:pPr algn="ctr"/>
                      <a:r>
                        <a:rPr lang="en-US" sz="1400" b="1" dirty="0" smtClean="0">
                          <a:solidFill>
                            <a:srgbClr val="7030A0"/>
                          </a:solidFill>
                        </a:rPr>
                        <a:t>898 families</a:t>
                      </a:r>
                      <a:endParaRPr lang="en-US" sz="1400" b="1" dirty="0">
                        <a:solidFill>
                          <a:srgbClr val="7030A0"/>
                        </a:solidFill>
                      </a:endParaRPr>
                    </a:p>
                  </a:txBody>
                  <a:tcPr/>
                </a:tc>
              </a:tr>
              <a:tr h="370840">
                <a:tc>
                  <a:txBody>
                    <a:bodyPr/>
                    <a:lstStyle/>
                    <a:p>
                      <a:r>
                        <a:rPr lang="en-US" sz="1400" b="1" dirty="0" smtClean="0"/>
                        <a:t>Chronic Homeless</a:t>
                      </a:r>
                    </a:p>
                  </a:txBody>
                  <a:tcPr/>
                </a:tc>
                <a:tc>
                  <a:txBody>
                    <a:bodyPr/>
                    <a:lstStyle/>
                    <a:p>
                      <a:pPr algn="ctr"/>
                      <a:r>
                        <a:rPr lang="en-US" sz="1400" b="1" dirty="0" smtClean="0">
                          <a:solidFill>
                            <a:srgbClr val="7030A0"/>
                          </a:solidFill>
                        </a:rPr>
                        <a:t>46</a:t>
                      </a:r>
                      <a:r>
                        <a:rPr lang="en-US" sz="1400" b="1" baseline="0" dirty="0" smtClean="0">
                          <a:solidFill>
                            <a:srgbClr val="7030A0"/>
                          </a:solidFill>
                        </a:rPr>
                        <a:t> people</a:t>
                      </a:r>
                      <a:endParaRPr lang="en-US" sz="1400" b="1" dirty="0">
                        <a:solidFill>
                          <a:srgbClr val="7030A0"/>
                        </a:solidFill>
                      </a:endParaRPr>
                    </a:p>
                  </a:txBody>
                  <a:tcPr/>
                </a:tc>
              </a:tr>
              <a:tr h="370840">
                <a:tc>
                  <a:txBody>
                    <a:bodyPr/>
                    <a:lstStyle/>
                    <a:p>
                      <a:r>
                        <a:rPr lang="en-US" sz="1400" b="1" dirty="0" smtClean="0"/>
                        <a:t>Veterans</a:t>
                      </a:r>
                    </a:p>
                  </a:txBody>
                  <a:tcPr/>
                </a:tc>
                <a:tc>
                  <a:txBody>
                    <a:bodyPr/>
                    <a:lstStyle/>
                    <a:p>
                      <a:pPr algn="ctr"/>
                      <a:r>
                        <a:rPr lang="en-US" sz="1400" b="1" dirty="0" smtClean="0">
                          <a:solidFill>
                            <a:srgbClr val="7030A0"/>
                          </a:solidFill>
                        </a:rPr>
                        <a:t>10</a:t>
                      </a:r>
                      <a:r>
                        <a:rPr lang="en-US" sz="1400" b="1" baseline="0" dirty="0" smtClean="0">
                          <a:solidFill>
                            <a:srgbClr val="7030A0"/>
                          </a:solidFill>
                        </a:rPr>
                        <a:t> people</a:t>
                      </a:r>
                      <a:endParaRPr lang="en-US" sz="1400" b="1" dirty="0">
                        <a:solidFill>
                          <a:srgbClr val="7030A0"/>
                        </a:solidFill>
                      </a:endParaRPr>
                    </a:p>
                  </a:txBody>
                  <a:tcPr/>
                </a:tc>
              </a:tr>
              <a:tr h="370840">
                <a:tc>
                  <a:txBody>
                    <a:bodyPr/>
                    <a:lstStyle/>
                    <a:p>
                      <a:r>
                        <a:rPr lang="en-US" sz="1400" b="1" dirty="0" smtClean="0"/>
                        <a:t>Average LOT</a:t>
                      </a:r>
                      <a:r>
                        <a:rPr lang="en-US" sz="1400" b="1" baseline="0" dirty="0" smtClean="0"/>
                        <a:t> on list</a:t>
                      </a:r>
                      <a:endParaRPr lang="en-US" sz="1400" b="1" dirty="0" smtClean="0"/>
                    </a:p>
                  </a:txBody>
                  <a:tcPr/>
                </a:tc>
                <a:tc>
                  <a:txBody>
                    <a:bodyPr/>
                    <a:lstStyle/>
                    <a:p>
                      <a:pPr algn="ctr"/>
                      <a:r>
                        <a:rPr lang="en-US" sz="1400" b="1" dirty="0" smtClean="0">
                          <a:solidFill>
                            <a:srgbClr val="7030A0"/>
                          </a:solidFill>
                        </a:rPr>
                        <a:t>374 </a:t>
                      </a:r>
                      <a:r>
                        <a:rPr lang="en-US" sz="1400" b="1" dirty="0" smtClean="0">
                          <a:solidFill>
                            <a:srgbClr val="7030A0"/>
                          </a:solidFill>
                        </a:rPr>
                        <a:t>days</a:t>
                      </a:r>
                      <a:endParaRPr lang="en-US" sz="1400" b="1" dirty="0">
                        <a:solidFill>
                          <a:srgbClr val="7030A0"/>
                        </a:solidFill>
                      </a:endParaRPr>
                    </a:p>
                  </a:txBody>
                  <a:tcPr/>
                </a:tc>
              </a:tr>
              <a:tr h="370840">
                <a:tc>
                  <a:txBody>
                    <a:bodyPr/>
                    <a:lstStyle/>
                    <a:p>
                      <a:r>
                        <a:rPr lang="en-US" sz="1400" b="1" dirty="0" smtClean="0"/>
                        <a:t>Longest LOTH</a:t>
                      </a:r>
                    </a:p>
                  </a:txBody>
                  <a:tcPr/>
                </a:tc>
                <a:tc>
                  <a:txBody>
                    <a:bodyPr/>
                    <a:lstStyle/>
                    <a:p>
                      <a:pPr algn="ctr"/>
                      <a:r>
                        <a:rPr lang="en-US" sz="1400" b="1" dirty="0" smtClean="0">
                          <a:solidFill>
                            <a:srgbClr val="7030A0"/>
                          </a:solidFill>
                        </a:rPr>
                        <a:t>2.3 years</a:t>
                      </a:r>
                      <a:endParaRPr lang="en-US" sz="1400" b="1" dirty="0">
                        <a:solidFill>
                          <a:srgbClr val="7030A0"/>
                        </a:solidFill>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16588750"/>
              </p:ext>
            </p:extLst>
          </p:nvPr>
        </p:nvGraphicFramePr>
        <p:xfrm>
          <a:off x="3688860" y="1179740"/>
          <a:ext cx="3056496" cy="1112520"/>
        </p:xfrm>
        <a:graphic>
          <a:graphicData uri="http://schemas.openxmlformats.org/drawingml/2006/table">
            <a:tbl>
              <a:tblPr firstRow="1" bandRow="1">
                <a:tableStyleId>{93296810-A885-4BE3-A3E7-6D5BEEA58F35}</a:tableStyleId>
              </a:tblPr>
              <a:tblGrid>
                <a:gridCol w="1790913"/>
                <a:gridCol w="1265583"/>
              </a:tblGrid>
              <a:tr h="370840">
                <a:tc>
                  <a:txBody>
                    <a:bodyPr/>
                    <a:lstStyle/>
                    <a:p>
                      <a:r>
                        <a:rPr lang="en-US" sz="1400" dirty="0" smtClean="0"/>
                        <a:t>HH without</a:t>
                      </a:r>
                      <a:r>
                        <a:rPr lang="en-US" sz="1400" baseline="0" dirty="0" smtClean="0"/>
                        <a:t> Children</a:t>
                      </a:r>
                      <a:endParaRPr lang="en-US" sz="1400" dirty="0"/>
                    </a:p>
                  </a:txBody>
                  <a:tcPr/>
                </a:tc>
                <a:tc>
                  <a:txBody>
                    <a:bodyPr/>
                    <a:lstStyle/>
                    <a:p>
                      <a:pPr algn="ctr"/>
                      <a:r>
                        <a:rPr lang="en-US" sz="1400" dirty="0" smtClean="0"/>
                        <a:t>#</a:t>
                      </a:r>
                      <a:endParaRPr lang="en-US" sz="1400" dirty="0"/>
                    </a:p>
                  </a:txBody>
                  <a:tcPr/>
                </a:tc>
              </a:tr>
              <a:tr h="370840">
                <a:tc>
                  <a:txBody>
                    <a:bodyPr/>
                    <a:lstStyle/>
                    <a:p>
                      <a:r>
                        <a:rPr lang="en-US" sz="1400" b="1" dirty="0" smtClean="0"/>
                        <a:t>Accepted off List</a:t>
                      </a:r>
                    </a:p>
                  </a:txBody>
                  <a:tcPr/>
                </a:tc>
                <a:tc>
                  <a:txBody>
                    <a:bodyPr/>
                    <a:lstStyle/>
                    <a:p>
                      <a:pPr algn="ctr"/>
                      <a:r>
                        <a:rPr lang="en-US" sz="1400" b="1" dirty="0" smtClean="0">
                          <a:solidFill>
                            <a:srgbClr val="7030A0"/>
                          </a:solidFill>
                        </a:rPr>
                        <a:t>1,093</a:t>
                      </a:r>
                      <a:endParaRPr lang="en-US" sz="1400" b="1" dirty="0">
                        <a:solidFill>
                          <a:srgbClr val="7030A0"/>
                        </a:solidFill>
                      </a:endParaRPr>
                    </a:p>
                  </a:txBody>
                  <a:tcPr/>
                </a:tc>
              </a:tr>
              <a:tr h="370840">
                <a:tc>
                  <a:txBody>
                    <a:bodyPr/>
                    <a:lstStyle/>
                    <a:p>
                      <a:r>
                        <a:rPr lang="en-US" sz="1400" b="1" dirty="0" smtClean="0"/>
                        <a:t>Removed from List</a:t>
                      </a:r>
                    </a:p>
                  </a:txBody>
                  <a:tcPr/>
                </a:tc>
                <a:tc>
                  <a:txBody>
                    <a:bodyPr/>
                    <a:lstStyle/>
                    <a:p>
                      <a:pPr algn="ctr"/>
                      <a:r>
                        <a:rPr lang="en-US" sz="1400" b="1" dirty="0" smtClean="0">
                          <a:solidFill>
                            <a:srgbClr val="7030A0"/>
                          </a:solidFill>
                        </a:rPr>
                        <a:t>3,719</a:t>
                      </a:r>
                      <a:endParaRPr lang="en-US" sz="1400" b="1" dirty="0">
                        <a:solidFill>
                          <a:srgbClr val="7030A0"/>
                        </a:solidFill>
                      </a:endParaRPr>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861152531"/>
              </p:ext>
            </p:extLst>
          </p:nvPr>
        </p:nvGraphicFramePr>
        <p:xfrm>
          <a:off x="3688860" y="4151133"/>
          <a:ext cx="3056496" cy="1046480"/>
        </p:xfrm>
        <a:graphic>
          <a:graphicData uri="http://schemas.openxmlformats.org/drawingml/2006/table">
            <a:tbl>
              <a:tblPr firstRow="1" bandRow="1">
                <a:tableStyleId>{93296810-A885-4BE3-A3E7-6D5BEEA58F35}</a:tableStyleId>
              </a:tblPr>
              <a:tblGrid>
                <a:gridCol w="1790913"/>
                <a:gridCol w="1265583"/>
              </a:tblGrid>
              <a:tr h="181996">
                <a:tc>
                  <a:txBody>
                    <a:bodyPr/>
                    <a:lstStyle/>
                    <a:p>
                      <a:r>
                        <a:rPr lang="en-US" sz="1400" dirty="0" smtClean="0"/>
                        <a:t>HH with</a:t>
                      </a:r>
                      <a:r>
                        <a:rPr lang="en-US" sz="1400" baseline="0" dirty="0" smtClean="0"/>
                        <a:t> Children</a:t>
                      </a:r>
                      <a:endParaRPr lang="en-US" sz="1400" dirty="0"/>
                    </a:p>
                  </a:txBody>
                  <a:tcPr/>
                </a:tc>
                <a:tc>
                  <a:txBody>
                    <a:bodyPr/>
                    <a:lstStyle/>
                    <a:p>
                      <a:pPr algn="ctr"/>
                      <a:r>
                        <a:rPr lang="en-US" sz="1400" dirty="0" smtClean="0"/>
                        <a:t>#</a:t>
                      </a:r>
                      <a:endParaRPr lang="en-US" sz="1400" dirty="0"/>
                    </a:p>
                  </a:txBody>
                  <a:tcPr/>
                </a:tc>
              </a:tr>
              <a:tr h="370840">
                <a:tc>
                  <a:txBody>
                    <a:bodyPr/>
                    <a:lstStyle/>
                    <a:p>
                      <a:r>
                        <a:rPr lang="en-US" sz="1400" b="1" dirty="0" smtClean="0"/>
                        <a:t>Accepted off List</a:t>
                      </a:r>
                    </a:p>
                  </a:txBody>
                  <a:tcPr/>
                </a:tc>
                <a:tc>
                  <a:txBody>
                    <a:bodyPr/>
                    <a:lstStyle/>
                    <a:p>
                      <a:pPr algn="ctr"/>
                      <a:r>
                        <a:rPr lang="en-US" sz="1400" b="1" dirty="0" smtClean="0">
                          <a:solidFill>
                            <a:srgbClr val="7030A0"/>
                          </a:solidFill>
                        </a:rPr>
                        <a:t>890</a:t>
                      </a:r>
                      <a:r>
                        <a:rPr lang="en-US" sz="1400" b="1" baseline="0" dirty="0" smtClean="0">
                          <a:solidFill>
                            <a:srgbClr val="7030A0"/>
                          </a:solidFill>
                        </a:rPr>
                        <a:t> families</a:t>
                      </a:r>
                      <a:endParaRPr lang="en-US" sz="1400" b="1" dirty="0">
                        <a:solidFill>
                          <a:srgbClr val="7030A0"/>
                        </a:solidFill>
                      </a:endParaRPr>
                    </a:p>
                  </a:txBody>
                  <a:tcPr/>
                </a:tc>
              </a:tr>
              <a:tr h="370840">
                <a:tc>
                  <a:txBody>
                    <a:bodyPr/>
                    <a:lstStyle/>
                    <a:p>
                      <a:r>
                        <a:rPr lang="en-US" sz="1400" b="1" dirty="0" smtClean="0"/>
                        <a:t>Removed from List</a:t>
                      </a:r>
                    </a:p>
                  </a:txBody>
                  <a:tcPr/>
                </a:tc>
                <a:tc>
                  <a:txBody>
                    <a:bodyPr/>
                    <a:lstStyle/>
                    <a:p>
                      <a:pPr algn="ctr"/>
                      <a:r>
                        <a:rPr lang="en-US" sz="1400" b="1" dirty="0" smtClean="0">
                          <a:solidFill>
                            <a:srgbClr val="7030A0"/>
                          </a:solidFill>
                        </a:rPr>
                        <a:t>1,934</a:t>
                      </a:r>
                      <a:r>
                        <a:rPr lang="en-US" sz="1400" b="1" baseline="0" dirty="0" smtClean="0">
                          <a:solidFill>
                            <a:srgbClr val="7030A0"/>
                          </a:solidFill>
                        </a:rPr>
                        <a:t> families</a:t>
                      </a:r>
                      <a:endParaRPr lang="en-US" sz="1400" b="1" dirty="0">
                        <a:solidFill>
                          <a:srgbClr val="7030A0"/>
                        </a:solidFill>
                      </a:endParaRPr>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23921610"/>
              </p:ext>
            </p:extLst>
          </p:nvPr>
        </p:nvGraphicFramePr>
        <p:xfrm>
          <a:off x="6882634" y="1165777"/>
          <a:ext cx="2860592" cy="1483360"/>
        </p:xfrm>
        <a:graphic>
          <a:graphicData uri="http://schemas.openxmlformats.org/drawingml/2006/table">
            <a:tbl>
              <a:tblPr firstRow="1" bandRow="1">
                <a:tableStyleId>{93296810-A885-4BE3-A3E7-6D5BEEA58F35}</a:tableStyleId>
              </a:tblPr>
              <a:tblGrid>
                <a:gridCol w="2128828"/>
                <a:gridCol w="731764"/>
              </a:tblGrid>
              <a:tr h="370840">
                <a:tc>
                  <a:txBody>
                    <a:bodyPr/>
                    <a:lstStyle/>
                    <a:p>
                      <a:r>
                        <a:rPr lang="en-US" sz="1400" dirty="0" smtClean="0"/>
                        <a:t>Top Reasons Removed</a:t>
                      </a:r>
                      <a:endParaRPr lang="en-US" sz="1400" dirty="0"/>
                    </a:p>
                  </a:txBody>
                  <a:tcPr/>
                </a:tc>
                <a:tc>
                  <a:txBody>
                    <a:bodyPr/>
                    <a:lstStyle/>
                    <a:p>
                      <a:pPr algn="ctr"/>
                      <a:r>
                        <a:rPr lang="en-US" sz="1400" dirty="0" smtClean="0"/>
                        <a:t>#</a:t>
                      </a:r>
                      <a:endParaRPr lang="en-US" sz="1400" dirty="0"/>
                    </a:p>
                  </a:txBody>
                  <a:tcPr/>
                </a:tc>
              </a:tr>
              <a:tr h="370840">
                <a:tc>
                  <a:txBody>
                    <a:bodyPr/>
                    <a:lstStyle/>
                    <a:p>
                      <a:r>
                        <a:rPr lang="en-US" sz="1400" b="1" dirty="0" smtClean="0"/>
                        <a:t>Found</a:t>
                      </a:r>
                      <a:r>
                        <a:rPr lang="en-US" sz="1400" b="1" baseline="0" dirty="0" smtClean="0"/>
                        <a:t> housing on own</a:t>
                      </a:r>
                      <a:endParaRPr lang="en-US" sz="1400" b="1" dirty="0" smtClean="0"/>
                    </a:p>
                  </a:txBody>
                  <a:tcPr/>
                </a:tc>
                <a:tc>
                  <a:txBody>
                    <a:bodyPr/>
                    <a:lstStyle/>
                    <a:p>
                      <a:pPr algn="ctr"/>
                      <a:r>
                        <a:rPr lang="en-US" sz="1400" b="1" dirty="0" smtClean="0">
                          <a:solidFill>
                            <a:srgbClr val="7030A0"/>
                          </a:solidFill>
                        </a:rPr>
                        <a:t>1,791</a:t>
                      </a:r>
                      <a:endParaRPr lang="en-US" sz="1400" b="1" dirty="0">
                        <a:solidFill>
                          <a:srgbClr val="7030A0"/>
                        </a:solidFill>
                      </a:endParaRPr>
                    </a:p>
                  </a:txBody>
                  <a:tcPr/>
                </a:tc>
              </a:tr>
              <a:tr h="370840">
                <a:tc>
                  <a:txBody>
                    <a:bodyPr/>
                    <a:lstStyle/>
                    <a:p>
                      <a:r>
                        <a:rPr lang="en-US" sz="1400" b="1" dirty="0" smtClean="0"/>
                        <a:t>Unable</a:t>
                      </a:r>
                      <a:r>
                        <a:rPr lang="en-US" sz="1400" b="1" baseline="0" dirty="0" smtClean="0"/>
                        <a:t> to contact</a:t>
                      </a:r>
                      <a:endParaRPr lang="en-US" sz="1400" b="1" dirty="0" smtClean="0"/>
                    </a:p>
                  </a:txBody>
                  <a:tcPr/>
                </a:tc>
                <a:tc>
                  <a:txBody>
                    <a:bodyPr/>
                    <a:lstStyle/>
                    <a:p>
                      <a:pPr algn="ctr"/>
                      <a:r>
                        <a:rPr lang="en-US" sz="1400" b="1" dirty="0" smtClean="0">
                          <a:solidFill>
                            <a:srgbClr val="7030A0"/>
                          </a:solidFill>
                        </a:rPr>
                        <a:t>1,736</a:t>
                      </a:r>
                      <a:endParaRPr lang="en-US" sz="1400" b="1" dirty="0">
                        <a:solidFill>
                          <a:srgbClr val="7030A0"/>
                        </a:solidFill>
                      </a:endParaRPr>
                    </a:p>
                  </a:txBody>
                  <a:tcPr/>
                </a:tc>
              </a:tr>
              <a:tr h="370840">
                <a:tc>
                  <a:txBody>
                    <a:bodyPr/>
                    <a:lstStyle/>
                    <a:p>
                      <a:r>
                        <a:rPr lang="en-US" sz="1400" b="1" dirty="0" smtClean="0"/>
                        <a:t>Asked to be removed</a:t>
                      </a:r>
                    </a:p>
                  </a:txBody>
                  <a:tcPr/>
                </a:tc>
                <a:tc>
                  <a:txBody>
                    <a:bodyPr/>
                    <a:lstStyle/>
                    <a:p>
                      <a:pPr algn="ctr"/>
                      <a:r>
                        <a:rPr lang="en-US" sz="1400" b="1" dirty="0" smtClean="0">
                          <a:solidFill>
                            <a:srgbClr val="7030A0"/>
                          </a:solidFill>
                        </a:rPr>
                        <a:t>144</a:t>
                      </a:r>
                      <a:endParaRPr lang="en-US" sz="1400" b="1" dirty="0">
                        <a:solidFill>
                          <a:srgbClr val="7030A0"/>
                        </a:solidFill>
                      </a:endParaRPr>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4015274065"/>
              </p:ext>
            </p:extLst>
          </p:nvPr>
        </p:nvGraphicFramePr>
        <p:xfrm>
          <a:off x="6882634" y="4151133"/>
          <a:ext cx="3056496" cy="1483360"/>
        </p:xfrm>
        <a:graphic>
          <a:graphicData uri="http://schemas.openxmlformats.org/drawingml/2006/table">
            <a:tbl>
              <a:tblPr firstRow="1" bandRow="1">
                <a:tableStyleId>{93296810-A885-4BE3-A3E7-6D5BEEA58F35}</a:tableStyleId>
              </a:tblPr>
              <a:tblGrid>
                <a:gridCol w="2274618"/>
                <a:gridCol w="781878"/>
              </a:tblGrid>
              <a:tr h="370840">
                <a:tc>
                  <a:txBody>
                    <a:bodyPr/>
                    <a:lstStyle/>
                    <a:p>
                      <a:r>
                        <a:rPr lang="en-US" sz="1400" dirty="0" smtClean="0"/>
                        <a:t>Top Reasons Removed</a:t>
                      </a:r>
                      <a:endParaRPr lang="en-US" sz="1400" dirty="0"/>
                    </a:p>
                  </a:txBody>
                  <a:tcPr/>
                </a:tc>
                <a:tc>
                  <a:txBody>
                    <a:bodyPr/>
                    <a:lstStyle/>
                    <a:p>
                      <a:pPr algn="ctr"/>
                      <a:r>
                        <a:rPr lang="en-US" sz="1400" dirty="0" smtClean="0"/>
                        <a:t>#</a:t>
                      </a:r>
                      <a:endParaRPr lang="en-US" sz="1400" dirty="0"/>
                    </a:p>
                  </a:txBody>
                  <a:tcPr/>
                </a:tc>
              </a:tr>
              <a:tr h="370840">
                <a:tc>
                  <a:txBody>
                    <a:bodyPr/>
                    <a:lstStyle/>
                    <a:p>
                      <a:r>
                        <a:rPr lang="en-US" sz="1400" b="1" dirty="0" smtClean="0"/>
                        <a:t>Found</a:t>
                      </a:r>
                      <a:r>
                        <a:rPr lang="en-US" sz="1400" b="1" baseline="0" dirty="0" smtClean="0"/>
                        <a:t> housing on own</a:t>
                      </a:r>
                      <a:endParaRPr lang="en-US" sz="1400" b="1" dirty="0" smtClean="0"/>
                    </a:p>
                  </a:txBody>
                  <a:tcPr/>
                </a:tc>
                <a:tc>
                  <a:txBody>
                    <a:bodyPr/>
                    <a:lstStyle/>
                    <a:p>
                      <a:pPr algn="ctr"/>
                      <a:r>
                        <a:rPr lang="en-US" sz="1400" b="1" dirty="0" smtClean="0">
                          <a:solidFill>
                            <a:srgbClr val="7030A0"/>
                          </a:solidFill>
                        </a:rPr>
                        <a:t>1,667</a:t>
                      </a:r>
                      <a:endParaRPr lang="en-US" sz="1400" b="1" dirty="0">
                        <a:solidFill>
                          <a:srgbClr val="7030A0"/>
                        </a:solidFill>
                      </a:endParaRPr>
                    </a:p>
                  </a:txBody>
                  <a:tcPr/>
                </a:tc>
              </a:tr>
              <a:tr h="370840">
                <a:tc>
                  <a:txBody>
                    <a:bodyPr/>
                    <a:lstStyle/>
                    <a:p>
                      <a:r>
                        <a:rPr lang="en-US" sz="1400" b="1" dirty="0" smtClean="0"/>
                        <a:t>Unable</a:t>
                      </a:r>
                      <a:r>
                        <a:rPr lang="en-US" sz="1400" b="1" baseline="0" dirty="0" smtClean="0"/>
                        <a:t> to contact</a:t>
                      </a:r>
                      <a:endParaRPr lang="en-US" sz="1400" b="1" dirty="0" smtClean="0"/>
                    </a:p>
                  </a:txBody>
                  <a:tcPr/>
                </a:tc>
                <a:tc>
                  <a:txBody>
                    <a:bodyPr/>
                    <a:lstStyle/>
                    <a:p>
                      <a:pPr algn="ctr"/>
                      <a:r>
                        <a:rPr lang="en-US" sz="1400" b="1" dirty="0" smtClean="0">
                          <a:solidFill>
                            <a:srgbClr val="7030A0"/>
                          </a:solidFill>
                        </a:rPr>
                        <a:t>1,149</a:t>
                      </a:r>
                      <a:endParaRPr lang="en-US" sz="1400" b="1" dirty="0">
                        <a:solidFill>
                          <a:srgbClr val="7030A0"/>
                        </a:solidFill>
                      </a:endParaRPr>
                    </a:p>
                  </a:txBody>
                  <a:tcPr/>
                </a:tc>
              </a:tr>
              <a:tr h="370840">
                <a:tc>
                  <a:txBody>
                    <a:bodyPr/>
                    <a:lstStyle/>
                    <a:p>
                      <a:r>
                        <a:rPr lang="en-US" sz="1400" b="1" dirty="0" smtClean="0"/>
                        <a:t>Asked to be removed</a:t>
                      </a:r>
                    </a:p>
                  </a:txBody>
                  <a:tcPr/>
                </a:tc>
                <a:tc>
                  <a:txBody>
                    <a:bodyPr/>
                    <a:lstStyle/>
                    <a:p>
                      <a:pPr algn="ctr"/>
                      <a:r>
                        <a:rPr lang="en-US" sz="1400" b="1" dirty="0" smtClean="0">
                          <a:solidFill>
                            <a:srgbClr val="7030A0"/>
                          </a:solidFill>
                        </a:rPr>
                        <a:t>140</a:t>
                      </a:r>
                      <a:endParaRPr lang="en-US" sz="1400" b="1" dirty="0">
                        <a:solidFill>
                          <a:srgbClr val="7030A0"/>
                        </a:solidFill>
                      </a:endParaRPr>
                    </a:p>
                  </a:txBody>
                  <a:tcPr/>
                </a:tc>
              </a:tr>
            </a:tbl>
          </a:graphicData>
        </a:graphic>
      </p:graphicFrame>
      <p:sp>
        <p:nvSpPr>
          <p:cNvPr id="5" name="TextBox 4"/>
          <p:cNvSpPr txBox="1"/>
          <p:nvPr/>
        </p:nvSpPr>
        <p:spPr>
          <a:xfrm>
            <a:off x="3856074" y="2558902"/>
            <a:ext cx="2736112" cy="307777"/>
          </a:xfrm>
          <a:prstGeom prst="rect">
            <a:avLst/>
          </a:prstGeom>
          <a:noFill/>
        </p:spPr>
        <p:txBody>
          <a:bodyPr wrap="square" rtlCol="0">
            <a:spAutoFit/>
          </a:bodyPr>
          <a:lstStyle/>
          <a:p>
            <a:r>
              <a:rPr lang="en-US" sz="1400" dirty="0" smtClean="0"/>
              <a:t>Total clients ever referred: 6,151</a:t>
            </a:r>
            <a:endParaRPr lang="en-US" sz="1400" dirty="0"/>
          </a:p>
        </p:txBody>
      </p:sp>
      <p:sp>
        <p:nvSpPr>
          <p:cNvPr id="16" name="TextBox 15"/>
          <p:cNvSpPr txBox="1"/>
          <p:nvPr/>
        </p:nvSpPr>
        <p:spPr>
          <a:xfrm>
            <a:off x="3907654" y="5624623"/>
            <a:ext cx="2736112" cy="307777"/>
          </a:xfrm>
          <a:prstGeom prst="rect">
            <a:avLst/>
          </a:prstGeom>
          <a:noFill/>
        </p:spPr>
        <p:txBody>
          <a:bodyPr wrap="square" rtlCol="0">
            <a:spAutoFit/>
          </a:bodyPr>
          <a:lstStyle/>
          <a:p>
            <a:r>
              <a:rPr lang="en-US" sz="1400" dirty="0" smtClean="0"/>
              <a:t>Total families ever referred: 3,721</a:t>
            </a:r>
            <a:endParaRPr lang="en-US" sz="1400" dirty="0"/>
          </a:p>
        </p:txBody>
      </p:sp>
      <p:sp>
        <p:nvSpPr>
          <p:cNvPr id="18" name="TextBox 17"/>
          <p:cNvSpPr txBox="1"/>
          <p:nvPr/>
        </p:nvSpPr>
        <p:spPr>
          <a:xfrm>
            <a:off x="10333381" y="3443266"/>
            <a:ext cx="1314634" cy="2462213"/>
          </a:xfrm>
          <a:prstGeom prst="rect">
            <a:avLst/>
          </a:prstGeom>
          <a:noFill/>
        </p:spPr>
        <p:txBody>
          <a:bodyPr wrap="square" rtlCol="0">
            <a:spAutoFit/>
          </a:bodyPr>
          <a:lstStyle/>
          <a:p>
            <a:r>
              <a:rPr lang="en-US" sz="1400" dirty="0" smtClean="0"/>
              <a:t>Why is # of reasons greater than # removed?</a:t>
            </a:r>
          </a:p>
          <a:p>
            <a:endParaRPr lang="en-US" sz="1400" dirty="0" smtClean="0"/>
          </a:p>
          <a:p>
            <a:r>
              <a:rPr lang="en-US" sz="1400" dirty="0" smtClean="0"/>
              <a:t>Because a client can be removed more than once for more than 1 reason.</a:t>
            </a:r>
            <a:endParaRPr lang="en-US" sz="1400" dirty="0"/>
          </a:p>
        </p:txBody>
      </p:sp>
    </p:spTree>
    <p:extLst>
      <p:ext uri="{BB962C8B-B14F-4D97-AF65-F5344CB8AC3E}">
        <p14:creationId xmlns:p14="http://schemas.microsoft.com/office/powerpoint/2010/main" val="142304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7911"/>
          </a:xfrm>
        </p:spPr>
        <p:txBody>
          <a:bodyPr>
            <a:normAutofit/>
          </a:bodyPr>
          <a:lstStyle/>
          <a:p>
            <a:r>
              <a:rPr lang="en-US" sz="4000" b="1" u="sng" dirty="0" smtClean="0"/>
              <a:t>Note</a:t>
            </a:r>
            <a:endParaRPr lang="en-US" sz="4000" b="1" u="sng" dirty="0"/>
          </a:p>
        </p:txBody>
      </p:sp>
      <p:sp>
        <p:nvSpPr>
          <p:cNvPr id="3" name="Content Placeholder 2"/>
          <p:cNvSpPr>
            <a:spLocks noGrp="1"/>
          </p:cNvSpPr>
          <p:nvPr>
            <p:ph idx="1"/>
          </p:nvPr>
        </p:nvSpPr>
        <p:spPr>
          <a:xfrm>
            <a:off x="692494" y="1762539"/>
            <a:ext cx="10479089" cy="4419599"/>
          </a:xfrm>
        </p:spPr>
        <p:txBody>
          <a:bodyPr>
            <a:normAutofit/>
          </a:bodyPr>
          <a:lstStyle/>
          <a:p>
            <a:r>
              <a:rPr lang="en-US" dirty="0" smtClean="0"/>
              <a:t>When HUD refers to “CoC,” they are referring to the HUD recognized Continuum of Care. That is the Balance of State CoC. </a:t>
            </a:r>
          </a:p>
          <a:p>
            <a:endParaRPr lang="en-US" dirty="0" smtClean="0"/>
          </a:p>
          <a:p>
            <a:r>
              <a:rPr lang="en-US" dirty="0" smtClean="0"/>
              <a:t>HUD does </a:t>
            </a:r>
            <a:r>
              <a:rPr lang="en-US" u="sng" dirty="0" smtClean="0"/>
              <a:t>not</a:t>
            </a:r>
            <a:r>
              <a:rPr lang="en-US" dirty="0" smtClean="0"/>
              <a:t> count local homeless coalitions. </a:t>
            </a:r>
          </a:p>
          <a:p>
            <a:endParaRPr lang="en-US" dirty="0" smtClean="0"/>
          </a:p>
          <a:p>
            <a:r>
              <a:rPr lang="en-US" dirty="0" smtClean="0"/>
              <a:t>Local coalitions are the a Balance of State CoC construct only. </a:t>
            </a:r>
          </a:p>
          <a:p>
            <a:endParaRPr lang="en-US" dirty="0" smtClean="0"/>
          </a:p>
          <a:p>
            <a:endParaRPr lang="en-US" dirty="0" smtClean="0"/>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63468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5216" y="1482571"/>
            <a:ext cx="11155680" cy="4973093"/>
          </a:xfrm>
        </p:spPr>
        <p:txBody>
          <a:bodyPr>
            <a:normAutofit/>
          </a:bodyPr>
          <a:lstStyle/>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11" name="Chart 10"/>
          <p:cNvGraphicFramePr/>
          <p:nvPr>
            <p:extLst>
              <p:ext uri="{D42A27DB-BD31-4B8C-83A1-F6EECF244321}">
                <p14:modId xmlns:p14="http://schemas.microsoft.com/office/powerpoint/2010/main" val="3349286335"/>
              </p:ext>
            </p:extLst>
          </p:nvPr>
        </p:nvGraphicFramePr>
        <p:xfrm>
          <a:off x="474870" y="457200"/>
          <a:ext cx="2332125" cy="294521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p:nvPr>
            <p:extLst>
              <p:ext uri="{D42A27DB-BD31-4B8C-83A1-F6EECF244321}">
                <p14:modId xmlns:p14="http://schemas.microsoft.com/office/powerpoint/2010/main" val="4160198638"/>
              </p:ext>
            </p:extLst>
          </p:nvPr>
        </p:nvGraphicFramePr>
        <p:xfrm>
          <a:off x="3386617" y="457200"/>
          <a:ext cx="3819743" cy="3129516"/>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9610175" y="1315995"/>
            <a:ext cx="2551814" cy="461665"/>
          </a:xfrm>
          <a:prstGeom prst="rect">
            <a:avLst/>
          </a:prstGeom>
          <a:noFill/>
        </p:spPr>
        <p:txBody>
          <a:bodyPr wrap="square" rtlCol="0">
            <a:spAutoFit/>
          </a:bodyPr>
          <a:lstStyle/>
          <a:p>
            <a:r>
              <a:rPr lang="en-US" sz="1200" b="1" dirty="0" smtClean="0"/>
              <a:t>Households without Children – Current Clients on Prioritization List</a:t>
            </a:r>
            <a:endParaRPr lang="en-US" sz="1200" b="1" dirty="0"/>
          </a:p>
        </p:txBody>
      </p:sp>
      <p:graphicFrame>
        <p:nvGraphicFramePr>
          <p:cNvPr id="21" name="Chart 20"/>
          <p:cNvGraphicFramePr/>
          <p:nvPr>
            <p:extLst>
              <p:ext uri="{D42A27DB-BD31-4B8C-83A1-F6EECF244321}">
                <p14:modId xmlns:p14="http://schemas.microsoft.com/office/powerpoint/2010/main" val="2727680452"/>
              </p:ext>
            </p:extLst>
          </p:nvPr>
        </p:nvGraphicFramePr>
        <p:xfrm>
          <a:off x="7105428" y="457200"/>
          <a:ext cx="2789940" cy="336343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Chart 21"/>
          <p:cNvGraphicFramePr/>
          <p:nvPr>
            <p:extLst>
              <p:ext uri="{D42A27DB-BD31-4B8C-83A1-F6EECF244321}">
                <p14:modId xmlns:p14="http://schemas.microsoft.com/office/powerpoint/2010/main" val="1874241406"/>
              </p:ext>
            </p:extLst>
          </p:nvPr>
        </p:nvGraphicFramePr>
        <p:xfrm>
          <a:off x="373937" y="3522949"/>
          <a:ext cx="2533990" cy="286889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3" name="Chart 22"/>
          <p:cNvGraphicFramePr/>
          <p:nvPr>
            <p:extLst>
              <p:ext uri="{D42A27DB-BD31-4B8C-83A1-F6EECF244321}">
                <p14:modId xmlns:p14="http://schemas.microsoft.com/office/powerpoint/2010/main" val="3788974870"/>
              </p:ext>
            </p:extLst>
          </p:nvPr>
        </p:nvGraphicFramePr>
        <p:xfrm>
          <a:off x="3745994" y="3473893"/>
          <a:ext cx="3027812" cy="298177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4" name="Chart 23"/>
          <p:cNvGraphicFramePr/>
          <p:nvPr>
            <p:extLst>
              <p:ext uri="{D42A27DB-BD31-4B8C-83A1-F6EECF244321}">
                <p14:modId xmlns:p14="http://schemas.microsoft.com/office/powerpoint/2010/main" val="1103097755"/>
              </p:ext>
            </p:extLst>
          </p:nvPr>
        </p:nvGraphicFramePr>
        <p:xfrm>
          <a:off x="7029115" y="3820633"/>
          <a:ext cx="2942565" cy="2876930"/>
        </p:xfrm>
        <a:graphic>
          <a:graphicData uri="http://schemas.openxmlformats.org/drawingml/2006/chart">
            <c:chart xmlns:c="http://schemas.openxmlformats.org/drawingml/2006/chart" xmlns:r="http://schemas.openxmlformats.org/officeDocument/2006/relationships" r:id="rId8"/>
          </a:graphicData>
        </a:graphic>
      </p:graphicFrame>
      <p:sp>
        <p:nvSpPr>
          <p:cNvPr id="25" name="TextBox 24"/>
          <p:cNvSpPr txBox="1"/>
          <p:nvPr/>
        </p:nvSpPr>
        <p:spPr>
          <a:xfrm>
            <a:off x="9444391" y="4217763"/>
            <a:ext cx="2551814" cy="461665"/>
          </a:xfrm>
          <a:prstGeom prst="rect">
            <a:avLst/>
          </a:prstGeom>
          <a:noFill/>
        </p:spPr>
        <p:txBody>
          <a:bodyPr wrap="square" rtlCol="0">
            <a:spAutoFit/>
          </a:bodyPr>
          <a:lstStyle/>
          <a:p>
            <a:r>
              <a:rPr lang="en-US" sz="1200" b="1" dirty="0" smtClean="0"/>
              <a:t>Households with Children – </a:t>
            </a:r>
          </a:p>
          <a:p>
            <a:r>
              <a:rPr lang="en-US" sz="1200" b="1" dirty="0" smtClean="0"/>
              <a:t>Current Clients on Prioritization List</a:t>
            </a:r>
            <a:endParaRPr lang="en-US" sz="1200" b="1" dirty="0"/>
          </a:p>
        </p:txBody>
      </p:sp>
    </p:spTree>
    <p:extLst>
      <p:ext uri="{BB962C8B-B14F-4D97-AF65-F5344CB8AC3E}">
        <p14:creationId xmlns:p14="http://schemas.microsoft.com/office/powerpoint/2010/main" val="10698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91" y="485690"/>
            <a:ext cx="9326839" cy="704403"/>
          </a:xfrm>
        </p:spPr>
        <p:txBody>
          <a:bodyPr>
            <a:normAutofit fontScale="90000"/>
          </a:bodyPr>
          <a:lstStyle/>
          <a:p>
            <a:r>
              <a:rPr lang="en-US" sz="3600" b="1" u="sng" dirty="0" smtClean="0"/>
              <a:t>Balance of State CoC - </a:t>
            </a:r>
            <a:r>
              <a:rPr lang="en-US" sz="3600" b="1" u="sng" dirty="0" smtClean="0"/>
              <a:t>Need</a:t>
            </a:r>
            <a:br>
              <a:rPr lang="en-US" sz="3600" b="1" u="sng" dirty="0" smtClean="0"/>
            </a:br>
            <a:endParaRPr lang="en-US" sz="3600"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12" name="Content Placeholder 11"/>
          <p:cNvGraphicFramePr>
            <a:graphicFrameLocks noGrp="1"/>
          </p:cNvGraphicFramePr>
          <p:nvPr>
            <p:ph idx="1"/>
            <p:extLst>
              <p:ext uri="{D42A27DB-BD31-4B8C-83A1-F6EECF244321}">
                <p14:modId xmlns:p14="http://schemas.microsoft.com/office/powerpoint/2010/main" val="83973617"/>
              </p:ext>
            </p:extLst>
          </p:nvPr>
        </p:nvGraphicFramePr>
        <p:xfrm>
          <a:off x="495087" y="1500394"/>
          <a:ext cx="5521400" cy="3815080"/>
        </p:xfrm>
        <a:graphic>
          <a:graphicData uri="http://schemas.openxmlformats.org/drawingml/2006/table">
            <a:tbl>
              <a:tblPr firstRow="1" bandRow="1">
                <a:tableStyleId>{93296810-A885-4BE3-A3E7-6D5BEEA58F35}</a:tableStyleId>
              </a:tblPr>
              <a:tblGrid>
                <a:gridCol w="2771574"/>
                <a:gridCol w="639032"/>
                <a:gridCol w="831959"/>
                <a:gridCol w="1278835"/>
              </a:tblGrid>
              <a:tr h="370840">
                <a:tc>
                  <a:txBody>
                    <a:bodyPr/>
                    <a:lstStyle/>
                    <a:p>
                      <a:r>
                        <a:rPr lang="en-US" sz="1400" dirty="0" smtClean="0"/>
                        <a:t>HH without</a:t>
                      </a:r>
                      <a:r>
                        <a:rPr lang="en-US" sz="1400" baseline="0" dirty="0" smtClean="0"/>
                        <a:t> Children</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Average time on list</a:t>
                      </a:r>
                      <a:endParaRPr lang="en-US" sz="1400" dirty="0"/>
                    </a:p>
                  </a:txBody>
                  <a:tcPr/>
                </a:tc>
                <a:tc>
                  <a:txBody>
                    <a:bodyPr/>
                    <a:lstStyle/>
                    <a:p>
                      <a:pPr algn="ctr"/>
                      <a:r>
                        <a:rPr lang="en-US" sz="1400" dirty="0" smtClean="0"/>
                        <a:t>Longest people</a:t>
                      </a:r>
                      <a:r>
                        <a:rPr lang="en-US" sz="1400" baseline="0" dirty="0" smtClean="0"/>
                        <a:t> on list</a:t>
                      </a:r>
                      <a:endParaRPr lang="en-US" sz="1400" dirty="0"/>
                    </a:p>
                  </a:txBody>
                  <a:tcPr/>
                </a:tc>
              </a:tr>
              <a:tr h="370840">
                <a:tc>
                  <a:txBody>
                    <a:bodyPr/>
                    <a:lstStyle/>
                    <a:p>
                      <a:r>
                        <a:rPr lang="en-US" sz="1400" b="1" dirty="0" smtClean="0"/>
                        <a:t>Chronic</a:t>
                      </a:r>
                      <a:r>
                        <a:rPr lang="en-US" sz="1400" b="1" baseline="0" dirty="0" smtClean="0"/>
                        <a:t> with disability</a:t>
                      </a:r>
                      <a:endParaRPr lang="en-US" sz="1400" b="1" dirty="0" smtClean="0"/>
                    </a:p>
                  </a:txBody>
                  <a:tcPr/>
                </a:tc>
                <a:tc>
                  <a:txBody>
                    <a:bodyPr/>
                    <a:lstStyle/>
                    <a:p>
                      <a:pPr algn="ctr"/>
                      <a:r>
                        <a:rPr lang="en-US" sz="1400" b="0" dirty="0" smtClean="0">
                          <a:solidFill>
                            <a:schemeClr val="tx1"/>
                          </a:solidFill>
                        </a:rPr>
                        <a:t>312</a:t>
                      </a:r>
                      <a:endParaRPr lang="en-US" sz="1400" b="0" dirty="0">
                        <a:solidFill>
                          <a:schemeClr val="tx1"/>
                        </a:solidFill>
                      </a:endParaRPr>
                    </a:p>
                  </a:txBody>
                  <a:tcPr/>
                </a:tc>
                <a:tc>
                  <a:txBody>
                    <a:bodyPr/>
                    <a:lstStyle/>
                    <a:p>
                      <a:pPr algn="ctr"/>
                      <a:r>
                        <a:rPr lang="en-US" sz="1400" b="0" dirty="0" smtClean="0">
                          <a:solidFill>
                            <a:schemeClr val="tx1"/>
                          </a:solidFill>
                        </a:rPr>
                        <a:t>237 </a:t>
                      </a:r>
                      <a:r>
                        <a:rPr lang="en-US" sz="1400" b="0" dirty="0" smtClean="0">
                          <a:solidFill>
                            <a:schemeClr val="tx1"/>
                          </a:solidFill>
                        </a:rPr>
                        <a:t>days</a:t>
                      </a:r>
                      <a:r>
                        <a:rPr lang="en-US" sz="1400" b="0" baseline="0" dirty="0">
                          <a:solidFill>
                            <a:schemeClr val="tx1"/>
                          </a:solidFill>
                        </a:rPr>
                        <a:t> </a:t>
                      </a:r>
                      <a:r>
                        <a:rPr lang="en-US" sz="1400" b="0" baseline="0" dirty="0" smtClean="0">
                          <a:solidFill>
                            <a:schemeClr val="tx1"/>
                          </a:solidFill>
                        </a:rPr>
                        <a:t>(7.9 </a:t>
                      </a:r>
                      <a:r>
                        <a:rPr lang="en-US" sz="1400" b="0" baseline="0" dirty="0" err="1" smtClean="0">
                          <a:solidFill>
                            <a:schemeClr val="tx1"/>
                          </a:solidFill>
                        </a:rPr>
                        <a:t>mo</a:t>
                      </a:r>
                      <a:r>
                        <a:rPr lang="en-US" sz="1400" b="0" baseline="0" dirty="0" smtClean="0">
                          <a:solidFill>
                            <a:schemeClr val="tx1"/>
                          </a:solidFill>
                        </a:rPr>
                        <a:t>)</a:t>
                      </a:r>
                      <a:endParaRPr lang="en-US" sz="1400" b="0" dirty="0" smtClean="0">
                        <a:solidFill>
                          <a:schemeClr val="tx1"/>
                        </a:solidFill>
                      </a:endParaRPr>
                    </a:p>
                  </a:txBody>
                  <a:tcPr/>
                </a:tc>
                <a:tc>
                  <a:txBody>
                    <a:bodyPr/>
                    <a:lstStyle/>
                    <a:p>
                      <a:pPr algn="ctr"/>
                      <a:r>
                        <a:rPr lang="en-US" sz="1400" b="0" dirty="0" smtClean="0">
                          <a:solidFill>
                            <a:schemeClr val="tx1"/>
                          </a:solidFill>
                        </a:rPr>
                        <a:t>848</a:t>
                      </a:r>
                      <a:r>
                        <a:rPr lang="en-US" sz="1400" b="0" baseline="0" dirty="0" smtClean="0">
                          <a:solidFill>
                            <a:schemeClr val="tx1"/>
                          </a:solidFill>
                        </a:rPr>
                        <a:t> days</a:t>
                      </a:r>
                      <a:endParaRPr lang="en-US" sz="1400" b="0" baseline="0" dirty="0" smtClean="0">
                        <a:solidFill>
                          <a:schemeClr val="tx1"/>
                        </a:solidFill>
                      </a:endParaRPr>
                    </a:p>
                  </a:txBody>
                  <a:tcPr/>
                </a:tc>
              </a:tr>
              <a:tr h="370840">
                <a:tc>
                  <a:txBody>
                    <a:bodyPr/>
                    <a:lstStyle/>
                    <a:p>
                      <a:r>
                        <a:rPr lang="en-US" sz="1400" b="1" dirty="0" smtClean="0"/>
                        <a:t>Non-Chronic with disability &amp; more than 12 months homeless</a:t>
                      </a:r>
                    </a:p>
                  </a:txBody>
                  <a:tcPr/>
                </a:tc>
                <a:tc>
                  <a:txBody>
                    <a:bodyPr/>
                    <a:lstStyle/>
                    <a:p>
                      <a:pPr algn="ctr"/>
                      <a:r>
                        <a:rPr lang="en-US" sz="1400" b="0" dirty="0" smtClean="0">
                          <a:solidFill>
                            <a:schemeClr val="tx1"/>
                          </a:solidFill>
                        </a:rPr>
                        <a:t>233</a:t>
                      </a:r>
                      <a:endParaRPr lang="en-US" sz="1400" b="0" dirty="0">
                        <a:solidFill>
                          <a:schemeClr val="tx1"/>
                        </a:solidFill>
                      </a:endParaRPr>
                    </a:p>
                  </a:txBody>
                  <a:tcPr/>
                </a:tc>
                <a:tc>
                  <a:txBody>
                    <a:bodyPr/>
                    <a:lstStyle/>
                    <a:p>
                      <a:pPr algn="ctr"/>
                      <a:r>
                        <a:rPr lang="en-US" sz="1400" b="0" dirty="0" smtClean="0">
                          <a:solidFill>
                            <a:schemeClr val="tx1"/>
                          </a:solidFill>
                        </a:rPr>
                        <a:t>262</a:t>
                      </a:r>
                      <a:r>
                        <a:rPr lang="en-US" sz="1400" b="0" baseline="0" dirty="0" smtClean="0">
                          <a:solidFill>
                            <a:schemeClr val="tx1"/>
                          </a:solidFill>
                        </a:rPr>
                        <a:t> </a:t>
                      </a:r>
                      <a:r>
                        <a:rPr lang="en-US" sz="1400" b="0" dirty="0" smtClean="0">
                          <a:solidFill>
                            <a:schemeClr val="tx1"/>
                          </a:solidFill>
                        </a:rPr>
                        <a:t>days</a:t>
                      </a:r>
                      <a:r>
                        <a:rPr lang="en-US" sz="1400" b="0" baseline="0" dirty="0" smtClean="0">
                          <a:solidFill>
                            <a:schemeClr val="tx1"/>
                          </a:solidFill>
                        </a:rPr>
                        <a:t> (8.7 </a:t>
                      </a:r>
                      <a:r>
                        <a:rPr lang="en-US" sz="1400" b="0" baseline="0" dirty="0" err="1" smtClean="0">
                          <a:solidFill>
                            <a:schemeClr val="tx1"/>
                          </a:solidFill>
                        </a:rPr>
                        <a:t>mo</a:t>
                      </a:r>
                      <a:r>
                        <a:rPr lang="en-US" sz="1400" b="0" baseline="0" dirty="0" smtClean="0">
                          <a:solidFill>
                            <a:schemeClr val="tx1"/>
                          </a:solidFill>
                        </a:rPr>
                        <a:t>)</a:t>
                      </a:r>
                      <a:endParaRPr lang="en-US" sz="1400" b="0" dirty="0">
                        <a:solidFill>
                          <a:schemeClr val="tx1"/>
                        </a:solidFill>
                      </a:endParaRPr>
                    </a:p>
                  </a:txBody>
                  <a:tcPr/>
                </a:tc>
                <a:tc>
                  <a:txBody>
                    <a:bodyPr/>
                    <a:lstStyle/>
                    <a:p>
                      <a:pPr algn="ctr"/>
                      <a:r>
                        <a:rPr lang="en-US" sz="1400" b="0" dirty="0" smtClean="0">
                          <a:solidFill>
                            <a:schemeClr val="tx1"/>
                          </a:solidFill>
                        </a:rPr>
                        <a:t>790 </a:t>
                      </a:r>
                      <a:r>
                        <a:rPr lang="en-US" sz="1400" b="0" dirty="0" smtClean="0">
                          <a:solidFill>
                            <a:schemeClr val="tx1"/>
                          </a:solidFill>
                        </a:rPr>
                        <a:t>days</a:t>
                      </a:r>
                      <a:endParaRPr lang="en-US" sz="1400" b="0" dirty="0">
                        <a:solidFill>
                          <a:schemeClr val="tx1"/>
                        </a:solidFill>
                      </a:endParaRPr>
                    </a:p>
                  </a:txBody>
                  <a:tcPr/>
                </a:tc>
              </a:tr>
              <a:tr h="370840">
                <a:tc>
                  <a:txBody>
                    <a:bodyPr/>
                    <a:lstStyle/>
                    <a:p>
                      <a:r>
                        <a:rPr lang="en-US" sz="1400" b="1" dirty="0" smtClean="0"/>
                        <a:t>Non-Chronic with disability &amp; less than 12 months homeless </a:t>
                      </a:r>
                      <a:r>
                        <a:rPr lang="en-US" sz="1400" b="1" u="sng" dirty="0" smtClean="0"/>
                        <a:t>and</a:t>
                      </a:r>
                    </a:p>
                    <a:p>
                      <a:endParaRPr lang="en-US" sz="1400" b="1" u="sng"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Non-Chronic without a disability &amp; more than 12 months homeless</a:t>
                      </a:r>
                    </a:p>
                  </a:txBody>
                  <a:tcPr/>
                </a:tc>
                <a:tc>
                  <a:txBody>
                    <a:bodyPr/>
                    <a:lstStyle/>
                    <a:p>
                      <a:pPr algn="ctr"/>
                      <a:r>
                        <a:rPr lang="en-US" sz="1400" b="0" dirty="0" smtClean="0">
                          <a:solidFill>
                            <a:schemeClr val="tx1"/>
                          </a:solidFill>
                        </a:rPr>
                        <a:t>720</a:t>
                      </a:r>
                      <a:endParaRPr lang="en-US" sz="1400" b="0" dirty="0">
                        <a:solidFill>
                          <a:schemeClr val="tx1"/>
                        </a:solidFill>
                      </a:endParaRPr>
                    </a:p>
                  </a:txBody>
                  <a:tcPr/>
                </a:tc>
                <a:tc>
                  <a:txBody>
                    <a:bodyPr/>
                    <a:lstStyle/>
                    <a:p>
                      <a:pPr algn="ctr"/>
                      <a:r>
                        <a:rPr lang="en-US" sz="1400" b="0" dirty="0" smtClean="0">
                          <a:solidFill>
                            <a:schemeClr val="tx1"/>
                          </a:solidFill>
                        </a:rPr>
                        <a:t>175</a:t>
                      </a:r>
                      <a:r>
                        <a:rPr lang="en-US" sz="1400" b="0" baseline="0" dirty="0" smtClean="0">
                          <a:solidFill>
                            <a:schemeClr val="tx1"/>
                          </a:solidFill>
                        </a:rPr>
                        <a:t> </a:t>
                      </a:r>
                      <a:r>
                        <a:rPr lang="en-US" sz="1400" b="0" dirty="0" smtClean="0">
                          <a:solidFill>
                            <a:schemeClr val="tx1"/>
                          </a:solidFill>
                        </a:rPr>
                        <a:t>days </a:t>
                      </a:r>
                      <a:r>
                        <a:rPr lang="en-US" sz="1400" b="0" dirty="0" smtClean="0">
                          <a:solidFill>
                            <a:schemeClr val="tx1"/>
                          </a:solidFill>
                        </a:rPr>
                        <a:t>(</a:t>
                      </a:r>
                      <a:r>
                        <a:rPr lang="en-US" sz="1400" b="0" dirty="0" smtClean="0">
                          <a:solidFill>
                            <a:schemeClr val="tx1"/>
                          </a:solidFill>
                        </a:rPr>
                        <a:t>5.8 </a:t>
                      </a:r>
                      <a:r>
                        <a:rPr lang="en-US" sz="1400" b="0" dirty="0" err="1" smtClean="0">
                          <a:solidFill>
                            <a:schemeClr val="tx1"/>
                          </a:solidFill>
                        </a:rPr>
                        <a:t>mo</a:t>
                      </a:r>
                      <a:r>
                        <a:rPr lang="en-US" sz="1400" b="0" dirty="0" smtClean="0">
                          <a:solidFill>
                            <a:schemeClr val="tx1"/>
                          </a:solidFill>
                        </a:rPr>
                        <a:t>)</a:t>
                      </a:r>
                      <a:endParaRPr lang="en-US" sz="1400" b="0" dirty="0">
                        <a:solidFill>
                          <a:schemeClr val="tx1"/>
                        </a:solidFill>
                      </a:endParaRPr>
                    </a:p>
                  </a:txBody>
                  <a:tcPr/>
                </a:tc>
                <a:tc>
                  <a:txBody>
                    <a:bodyPr/>
                    <a:lstStyle/>
                    <a:p>
                      <a:pPr algn="ctr"/>
                      <a:r>
                        <a:rPr lang="en-US" sz="1400" b="0" dirty="0" smtClean="0">
                          <a:solidFill>
                            <a:schemeClr val="tx1"/>
                          </a:solidFill>
                        </a:rPr>
                        <a:t>706 </a:t>
                      </a:r>
                      <a:r>
                        <a:rPr lang="en-US" sz="1400" b="0" dirty="0" smtClean="0">
                          <a:solidFill>
                            <a:schemeClr val="tx1"/>
                          </a:solidFill>
                        </a:rPr>
                        <a:t>days</a:t>
                      </a:r>
                    </a:p>
                    <a:p>
                      <a:pPr algn="ctr"/>
                      <a:endParaRPr lang="en-US" sz="1400" b="0" dirty="0">
                        <a:solidFill>
                          <a:schemeClr val="tx1"/>
                        </a:solidFill>
                      </a:endParaRPr>
                    </a:p>
                  </a:txBody>
                  <a:tcPr/>
                </a:tc>
              </a:tr>
              <a:tr h="370840">
                <a:tc>
                  <a:txBody>
                    <a:bodyPr/>
                    <a:lstStyle/>
                    <a:p>
                      <a:r>
                        <a:rPr lang="en-US" sz="1400" b="1" dirty="0" smtClean="0"/>
                        <a:t>Non-Chronic</a:t>
                      </a:r>
                      <a:r>
                        <a:rPr lang="en-US" sz="1400" b="1" baseline="0" dirty="0" smtClean="0"/>
                        <a:t> without a disability</a:t>
                      </a:r>
                      <a:endParaRPr lang="en-US" sz="1400" b="1" dirty="0" smtClean="0"/>
                    </a:p>
                  </a:txBody>
                  <a:tcPr/>
                </a:tc>
                <a:tc>
                  <a:txBody>
                    <a:bodyPr/>
                    <a:lstStyle/>
                    <a:p>
                      <a:pPr algn="ctr"/>
                      <a:r>
                        <a:rPr lang="en-US" sz="1400" b="0" dirty="0" smtClean="0">
                          <a:solidFill>
                            <a:schemeClr val="tx1"/>
                          </a:solidFill>
                        </a:rPr>
                        <a:t>332</a:t>
                      </a:r>
                      <a:endParaRPr lang="en-US" sz="1400" b="0" dirty="0">
                        <a:solidFill>
                          <a:schemeClr val="tx1"/>
                        </a:solidFill>
                      </a:endParaRPr>
                    </a:p>
                  </a:txBody>
                  <a:tcPr/>
                </a:tc>
                <a:tc>
                  <a:txBody>
                    <a:bodyPr/>
                    <a:lstStyle/>
                    <a:p>
                      <a:pPr algn="ctr"/>
                      <a:r>
                        <a:rPr lang="en-US" sz="1400" b="0" dirty="0" smtClean="0">
                          <a:solidFill>
                            <a:schemeClr val="tx1"/>
                          </a:solidFill>
                        </a:rPr>
                        <a:t>141</a:t>
                      </a:r>
                      <a:r>
                        <a:rPr lang="en-US" sz="1400" b="0" baseline="0" dirty="0" smtClean="0">
                          <a:solidFill>
                            <a:schemeClr val="tx1"/>
                          </a:solidFill>
                        </a:rPr>
                        <a:t> </a:t>
                      </a:r>
                      <a:r>
                        <a:rPr lang="en-US" sz="1400" b="0" dirty="0" smtClean="0">
                          <a:solidFill>
                            <a:schemeClr val="tx1"/>
                          </a:solidFill>
                        </a:rPr>
                        <a:t>days </a:t>
                      </a:r>
                      <a:r>
                        <a:rPr lang="en-US" sz="1400" b="0" dirty="0" smtClean="0">
                          <a:solidFill>
                            <a:schemeClr val="tx1"/>
                          </a:solidFill>
                        </a:rPr>
                        <a:t>(</a:t>
                      </a:r>
                      <a:r>
                        <a:rPr lang="en-US" sz="1400" b="0" dirty="0" smtClean="0">
                          <a:solidFill>
                            <a:schemeClr val="tx1"/>
                          </a:solidFill>
                        </a:rPr>
                        <a:t>4.7 </a:t>
                      </a:r>
                      <a:r>
                        <a:rPr lang="en-US" sz="1400" b="0" dirty="0" err="1" smtClean="0">
                          <a:solidFill>
                            <a:schemeClr val="tx1"/>
                          </a:solidFill>
                        </a:rPr>
                        <a:t>mo</a:t>
                      </a:r>
                      <a:r>
                        <a:rPr lang="en-US" sz="1400" b="0" dirty="0" smtClean="0">
                          <a:solidFill>
                            <a:schemeClr val="tx1"/>
                          </a:solidFill>
                        </a:rPr>
                        <a:t>)</a:t>
                      </a:r>
                      <a:endParaRPr lang="en-US" sz="1400" b="0" dirty="0">
                        <a:solidFill>
                          <a:schemeClr val="tx1"/>
                        </a:solidFill>
                      </a:endParaRPr>
                    </a:p>
                  </a:txBody>
                  <a:tcPr/>
                </a:tc>
                <a:tc>
                  <a:txBody>
                    <a:bodyPr/>
                    <a:lstStyle/>
                    <a:p>
                      <a:pPr algn="ctr"/>
                      <a:r>
                        <a:rPr lang="en-US" sz="1400" b="0" dirty="0" smtClean="0">
                          <a:solidFill>
                            <a:schemeClr val="tx1"/>
                          </a:solidFill>
                        </a:rPr>
                        <a:t>694</a:t>
                      </a:r>
                      <a:r>
                        <a:rPr lang="en-US" sz="1400" b="0" baseline="0" dirty="0" smtClean="0">
                          <a:solidFill>
                            <a:schemeClr val="tx1"/>
                          </a:solidFill>
                        </a:rPr>
                        <a:t> </a:t>
                      </a:r>
                      <a:r>
                        <a:rPr lang="en-US" sz="1400" b="0" dirty="0" smtClean="0">
                          <a:solidFill>
                            <a:schemeClr val="tx1"/>
                          </a:solidFill>
                        </a:rPr>
                        <a:t>days</a:t>
                      </a:r>
                      <a:endParaRPr lang="en-US" sz="1400" b="0" dirty="0" smtClean="0">
                        <a:solidFill>
                          <a:schemeClr val="tx1"/>
                        </a:solidFill>
                      </a:endParaRPr>
                    </a:p>
                  </a:txBody>
                  <a:tcPr/>
                </a:tc>
              </a:tr>
              <a:tr h="370840">
                <a:tc>
                  <a:txBody>
                    <a:bodyPr/>
                    <a:lstStyle/>
                    <a:p>
                      <a:r>
                        <a:rPr lang="en-US" sz="1400" b="1" dirty="0" smtClean="0"/>
                        <a:t>Total</a:t>
                      </a:r>
                    </a:p>
                  </a:txBody>
                  <a:tcPr/>
                </a:tc>
                <a:tc>
                  <a:txBody>
                    <a:bodyPr/>
                    <a:lstStyle/>
                    <a:p>
                      <a:pPr algn="ctr"/>
                      <a:r>
                        <a:rPr lang="en-US" sz="1400" b="1" dirty="0" smtClean="0">
                          <a:solidFill>
                            <a:srgbClr val="7030A0"/>
                          </a:solidFill>
                        </a:rPr>
                        <a:t>1,597</a:t>
                      </a:r>
                      <a:endParaRPr lang="en-US" sz="1400" b="1" dirty="0">
                        <a:solidFill>
                          <a:srgbClr val="7030A0"/>
                        </a:solidFill>
                      </a:endParaRPr>
                    </a:p>
                  </a:txBody>
                  <a:tcPr/>
                </a:tc>
                <a:tc>
                  <a:txBody>
                    <a:bodyPr/>
                    <a:lstStyle/>
                    <a:p>
                      <a:pPr algn="ctr"/>
                      <a:endParaRPr lang="en-US" sz="1400" b="1" dirty="0">
                        <a:solidFill>
                          <a:srgbClr val="00B050"/>
                        </a:solidFill>
                      </a:endParaRPr>
                    </a:p>
                  </a:txBody>
                  <a:tcPr/>
                </a:tc>
                <a:tc>
                  <a:txBody>
                    <a:bodyPr/>
                    <a:lstStyle/>
                    <a:p>
                      <a:pPr algn="ctr"/>
                      <a:endParaRPr lang="en-US" sz="1400" b="1" dirty="0">
                        <a:solidFill>
                          <a:srgbClr val="00B050"/>
                        </a:solidFill>
                      </a:endParaRPr>
                    </a:p>
                  </a:txBody>
                  <a:tcPr/>
                </a:tc>
              </a:tr>
            </a:tbl>
          </a:graphicData>
        </a:graphic>
      </p:graphicFrame>
      <p:graphicFrame>
        <p:nvGraphicFramePr>
          <p:cNvPr id="16" name="Content Placeholder 11"/>
          <p:cNvGraphicFramePr>
            <a:graphicFrameLocks/>
          </p:cNvGraphicFramePr>
          <p:nvPr>
            <p:extLst>
              <p:ext uri="{D42A27DB-BD31-4B8C-83A1-F6EECF244321}">
                <p14:modId xmlns:p14="http://schemas.microsoft.com/office/powerpoint/2010/main" val="465011707"/>
              </p:ext>
            </p:extLst>
          </p:nvPr>
        </p:nvGraphicFramePr>
        <p:xfrm>
          <a:off x="6259783" y="1509918"/>
          <a:ext cx="5521400" cy="3815080"/>
        </p:xfrm>
        <a:graphic>
          <a:graphicData uri="http://schemas.openxmlformats.org/drawingml/2006/table">
            <a:tbl>
              <a:tblPr firstRow="1" bandRow="1">
                <a:tableStyleId>{93296810-A885-4BE3-A3E7-6D5BEEA58F35}</a:tableStyleId>
              </a:tblPr>
              <a:tblGrid>
                <a:gridCol w="2771574"/>
                <a:gridCol w="563217"/>
                <a:gridCol w="907774"/>
                <a:gridCol w="1278835"/>
              </a:tblGrid>
              <a:tr h="370840">
                <a:tc>
                  <a:txBody>
                    <a:bodyPr/>
                    <a:lstStyle/>
                    <a:p>
                      <a:r>
                        <a:rPr lang="en-US" sz="1400" dirty="0" smtClean="0"/>
                        <a:t>HH with</a:t>
                      </a:r>
                      <a:r>
                        <a:rPr lang="en-US" sz="1400" baseline="0" dirty="0" smtClean="0"/>
                        <a:t> Children</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Average time on list</a:t>
                      </a:r>
                      <a:endParaRPr lang="en-US" sz="1400" dirty="0"/>
                    </a:p>
                  </a:txBody>
                  <a:tcPr/>
                </a:tc>
                <a:tc>
                  <a:txBody>
                    <a:bodyPr/>
                    <a:lstStyle/>
                    <a:p>
                      <a:pPr algn="ctr"/>
                      <a:r>
                        <a:rPr lang="en-US" sz="1400" dirty="0" smtClean="0"/>
                        <a:t>Longest people</a:t>
                      </a:r>
                      <a:r>
                        <a:rPr lang="en-US" sz="1400" baseline="0" dirty="0" smtClean="0"/>
                        <a:t> on list</a:t>
                      </a:r>
                      <a:endParaRPr lang="en-US" sz="1400" dirty="0"/>
                    </a:p>
                  </a:txBody>
                  <a:tcPr/>
                </a:tc>
              </a:tr>
              <a:tr h="370840">
                <a:tc>
                  <a:txBody>
                    <a:bodyPr/>
                    <a:lstStyle/>
                    <a:p>
                      <a:r>
                        <a:rPr lang="en-US" sz="1400" b="1" dirty="0" smtClean="0"/>
                        <a:t>Chronic</a:t>
                      </a:r>
                      <a:r>
                        <a:rPr lang="en-US" sz="1400" b="1" baseline="0" dirty="0" smtClean="0"/>
                        <a:t> with disability</a:t>
                      </a:r>
                    </a:p>
                    <a:p>
                      <a:endParaRPr lang="en-US" sz="1400" b="1" dirty="0" smtClean="0"/>
                    </a:p>
                  </a:txBody>
                  <a:tcPr/>
                </a:tc>
                <a:tc>
                  <a:txBody>
                    <a:bodyPr/>
                    <a:lstStyle/>
                    <a:p>
                      <a:pPr algn="ctr"/>
                      <a:r>
                        <a:rPr lang="en-US" sz="1400" b="0" dirty="0" smtClean="0">
                          <a:solidFill>
                            <a:schemeClr val="tx1"/>
                          </a:solidFill>
                        </a:rPr>
                        <a:t>41</a:t>
                      </a:r>
                      <a:endParaRPr lang="en-US" sz="1400" b="0" dirty="0">
                        <a:solidFill>
                          <a:schemeClr val="tx1"/>
                        </a:solidFill>
                      </a:endParaRPr>
                    </a:p>
                  </a:txBody>
                  <a:tcPr/>
                </a:tc>
                <a:tc>
                  <a:txBody>
                    <a:bodyPr/>
                    <a:lstStyle/>
                    <a:p>
                      <a:pPr algn="ctr"/>
                      <a:r>
                        <a:rPr lang="en-US" sz="1400" b="0" dirty="0" smtClean="0">
                          <a:solidFill>
                            <a:schemeClr val="tx1"/>
                          </a:solidFill>
                        </a:rPr>
                        <a:t>258</a:t>
                      </a:r>
                      <a:r>
                        <a:rPr lang="en-US" sz="1400" b="0" baseline="0" dirty="0" smtClean="0">
                          <a:solidFill>
                            <a:schemeClr val="tx1"/>
                          </a:solidFill>
                        </a:rPr>
                        <a:t> days</a:t>
                      </a:r>
                    </a:p>
                    <a:p>
                      <a:pPr algn="ctr"/>
                      <a:r>
                        <a:rPr lang="en-US" sz="1400" b="0" baseline="0" dirty="0" smtClean="0">
                          <a:solidFill>
                            <a:schemeClr val="tx1"/>
                          </a:solidFill>
                        </a:rPr>
                        <a:t>(8.6 </a:t>
                      </a:r>
                      <a:r>
                        <a:rPr lang="en-US" sz="1400" b="0" baseline="0" dirty="0" err="1" smtClean="0">
                          <a:solidFill>
                            <a:schemeClr val="tx1"/>
                          </a:solidFill>
                        </a:rPr>
                        <a:t>mo</a:t>
                      </a:r>
                      <a:r>
                        <a:rPr lang="en-US" sz="1400" b="0" baseline="0" dirty="0" smtClean="0">
                          <a:solidFill>
                            <a:schemeClr val="tx1"/>
                          </a:solidFill>
                        </a:rPr>
                        <a:t>)</a:t>
                      </a:r>
                      <a:endParaRPr lang="en-US" sz="1400" b="0" dirty="0" smtClean="0">
                        <a:solidFill>
                          <a:schemeClr val="tx1"/>
                        </a:solidFill>
                      </a:endParaRPr>
                    </a:p>
                  </a:txBody>
                  <a:tcPr/>
                </a:tc>
                <a:tc>
                  <a:txBody>
                    <a:bodyPr/>
                    <a:lstStyle/>
                    <a:p>
                      <a:pPr algn="ctr"/>
                      <a:r>
                        <a:rPr lang="en-US" sz="1400" b="0" dirty="0" smtClean="0">
                          <a:solidFill>
                            <a:schemeClr val="tx1"/>
                          </a:solidFill>
                        </a:rPr>
                        <a:t>735 days</a:t>
                      </a:r>
                      <a:endParaRPr lang="en-US" sz="1400" b="0" dirty="0">
                        <a:solidFill>
                          <a:schemeClr val="tx1"/>
                        </a:solidFill>
                      </a:endParaRPr>
                    </a:p>
                  </a:txBody>
                  <a:tcPr/>
                </a:tc>
              </a:tr>
              <a:tr h="370840">
                <a:tc>
                  <a:txBody>
                    <a:bodyPr/>
                    <a:lstStyle/>
                    <a:p>
                      <a:r>
                        <a:rPr lang="en-US" sz="1400" b="1" dirty="0" smtClean="0"/>
                        <a:t>Non-Chronic with disability &amp; more than 12 months homeless</a:t>
                      </a:r>
                    </a:p>
                  </a:txBody>
                  <a:tcPr/>
                </a:tc>
                <a:tc>
                  <a:txBody>
                    <a:bodyPr/>
                    <a:lstStyle/>
                    <a:p>
                      <a:pPr algn="ctr"/>
                      <a:r>
                        <a:rPr lang="en-US" sz="1400" b="0" dirty="0" smtClean="0">
                          <a:solidFill>
                            <a:schemeClr val="tx1"/>
                          </a:solidFill>
                        </a:rPr>
                        <a:t>44</a:t>
                      </a:r>
                      <a:endParaRPr lang="en-US" sz="1400" b="0" dirty="0">
                        <a:solidFill>
                          <a:schemeClr val="tx1"/>
                        </a:solidFill>
                      </a:endParaRPr>
                    </a:p>
                  </a:txBody>
                  <a:tcPr/>
                </a:tc>
                <a:tc>
                  <a:txBody>
                    <a:bodyPr/>
                    <a:lstStyle/>
                    <a:p>
                      <a:pPr algn="ctr"/>
                      <a:r>
                        <a:rPr lang="en-US" sz="1400" b="0" dirty="0" smtClean="0">
                          <a:solidFill>
                            <a:schemeClr val="tx1"/>
                          </a:solidFill>
                        </a:rPr>
                        <a:t>334</a:t>
                      </a:r>
                      <a:r>
                        <a:rPr lang="en-US" sz="1400" b="0" baseline="0" dirty="0" smtClean="0">
                          <a:solidFill>
                            <a:schemeClr val="tx1"/>
                          </a:solidFill>
                        </a:rPr>
                        <a:t> days</a:t>
                      </a:r>
                    </a:p>
                    <a:p>
                      <a:pPr algn="ctr"/>
                      <a:r>
                        <a:rPr lang="en-US" sz="1400" b="0" baseline="0" dirty="0" smtClean="0">
                          <a:solidFill>
                            <a:schemeClr val="tx1"/>
                          </a:solidFill>
                        </a:rPr>
                        <a:t>(11.1 </a:t>
                      </a:r>
                      <a:r>
                        <a:rPr lang="en-US" sz="1400" b="0" baseline="0" dirty="0" err="1" smtClean="0">
                          <a:solidFill>
                            <a:schemeClr val="tx1"/>
                          </a:solidFill>
                        </a:rPr>
                        <a:t>mo</a:t>
                      </a:r>
                      <a:r>
                        <a:rPr lang="en-US" sz="1400" b="0" baseline="0" dirty="0" smtClean="0">
                          <a:solidFill>
                            <a:schemeClr val="tx1"/>
                          </a:solidFill>
                        </a:rPr>
                        <a:t>)</a:t>
                      </a:r>
                      <a:endParaRPr lang="en-US" sz="1400" b="0" dirty="0">
                        <a:solidFill>
                          <a:schemeClr val="tx1"/>
                        </a:solidFill>
                      </a:endParaRPr>
                    </a:p>
                  </a:txBody>
                  <a:tcPr/>
                </a:tc>
                <a:tc>
                  <a:txBody>
                    <a:bodyPr/>
                    <a:lstStyle/>
                    <a:p>
                      <a:pPr algn="ctr"/>
                      <a:r>
                        <a:rPr lang="en-US" sz="1400" b="0" dirty="0" smtClean="0">
                          <a:solidFill>
                            <a:schemeClr val="tx1"/>
                          </a:solidFill>
                        </a:rPr>
                        <a:t>749</a:t>
                      </a:r>
                      <a:r>
                        <a:rPr lang="en-US" sz="1400" b="0" baseline="0" dirty="0" smtClean="0">
                          <a:solidFill>
                            <a:schemeClr val="tx1"/>
                          </a:solidFill>
                        </a:rPr>
                        <a:t> days</a:t>
                      </a:r>
                      <a:endParaRPr lang="en-US" sz="1400" b="0" dirty="0">
                        <a:solidFill>
                          <a:schemeClr val="tx1"/>
                        </a:solidFill>
                      </a:endParaRPr>
                    </a:p>
                  </a:txBody>
                  <a:tcPr/>
                </a:tc>
              </a:tr>
              <a:tr h="370840">
                <a:tc>
                  <a:txBody>
                    <a:bodyPr/>
                    <a:lstStyle/>
                    <a:p>
                      <a:r>
                        <a:rPr lang="en-US" sz="1400" b="1" dirty="0" smtClean="0"/>
                        <a:t>Non-Chronic with disability &amp; less than 12 months </a:t>
                      </a:r>
                      <a:r>
                        <a:rPr lang="en-US" sz="1400" b="1" dirty="0" smtClean="0"/>
                        <a:t>homeless </a:t>
                      </a:r>
                      <a:r>
                        <a:rPr lang="en-US" sz="1400" b="1" u="sng" dirty="0" smtClean="0"/>
                        <a:t>and</a:t>
                      </a:r>
                    </a:p>
                    <a:p>
                      <a:endParaRPr lang="en-US" sz="1400" b="1" u="sng"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Non-Chronic without a disability &amp; more than 12 months homeless</a:t>
                      </a:r>
                      <a:endParaRPr lang="en-US" sz="1400" b="1" dirty="0" smtClean="0"/>
                    </a:p>
                  </a:txBody>
                  <a:tcPr/>
                </a:tc>
                <a:tc>
                  <a:txBody>
                    <a:bodyPr/>
                    <a:lstStyle/>
                    <a:p>
                      <a:pPr algn="ctr"/>
                      <a:r>
                        <a:rPr lang="en-US" sz="1400" b="0" dirty="0" smtClean="0">
                          <a:solidFill>
                            <a:schemeClr val="tx1"/>
                          </a:solidFill>
                        </a:rPr>
                        <a:t>268</a:t>
                      </a:r>
                      <a:endParaRPr lang="en-US" sz="1400" b="0" dirty="0">
                        <a:solidFill>
                          <a:schemeClr val="tx1"/>
                        </a:solidFill>
                      </a:endParaRPr>
                    </a:p>
                  </a:txBody>
                  <a:tcPr/>
                </a:tc>
                <a:tc>
                  <a:txBody>
                    <a:bodyPr/>
                    <a:lstStyle/>
                    <a:p>
                      <a:pPr algn="ctr"/>
                      <a:r>
                        <a:rPr lang="en-US" sz="1400" b="0" dirty="0" smtClean="0">
                          <a:solidFill>
                            <a:schemeClr val="tx1"/>
                          </a:solidFill>
                        </a:rPr>
                        <a:t>233</a:t>
                      </a:r>
                      <a:r>
                        <a:rPr lang="en-US" sz="1400" b="0" baseline="0" dirty="0" smtClean="0">
                          <a:solidFill>
                            <a:schemeClr val="tx1"/>
                          </a:solidFill>
                        </a:rPr>
                        <a:t> days</a:t>
                      </a:r>
                    </a:p>
                    <a:p>
                      <a:pPr algn="ctr"/>
                      <a:r>
                        <a:rPr lang="en-US" sz="1400" b="0" baseline="0" dirty="0" smtClean="0">
                          <a:solidFill>
                            <a:schemeClr val="tx1"/>
                          </a:solidFill>
                        </a:rPr>
                        <a:t>(7.8 </a:t>
                      </a:r>
                      <a:r>
                        <a:rPr lang="en-US" sz="1400" b="0" baseline="0" dirty="0" err="1" smtClean="0">
                          <a:solidFill>
                            <a:schemeClr val="tx1"/>
                          </a:solidFill>
                        </a:rPr>
                        <a:t>mo</a:t>
                      </a:r>
                      <a:r>
                        <a:rPr lang="en-US" sz="1400" b="0" baseline="0" dirty="0" smtClean="0">
                          <a:solidFill>
                            <a:schemeClr val="tx1"/>
                          </a:solidFill>
                        </a:rPr>
                        <a:t>)</a:t>
                      </a:r>
                      <a:endParaRPr lang="en-US" sz="1400" b="0" dirty="0">
                        <a:solidFill>
                          <a:schemeClr val="tx1"/>
                        </a:solidFill>
                      </a:endParaRPr>
                    </a:p>
                  </a:txBody>
                  <a:tcPr/>
                </a:tc>
                <a:tc>
                  <a:txBody>
                    <a:bodyPr/>
                    <a:lstStyle/>
                    <a:p>
                      <a:pPr algn="ctr"/>
                      <a:r>
                        <a:rPr lang="en-US" sz="1400" b="0" dirty="0" smtClean="0">
                          <a:solidFill>
                            <a:schemeClr val="tx1"/>
                          </a:solidFill>
                        </a:rPr>
                        <a:t>736 </a:t>
                      </a:r>
                      <a:r>
                        <a:rPr lang="en-US" sz="1400" b="0" dirty="0" smtClean="0">
                          <a:solidFill>
                            <a:schemeClr val="tx1"/>
                          </a:solidFill>
                        </a:rPr>
                        <a:t>days</a:t>
                      </a:r>
                    </a:p>
                  </a:txBody>
                  <a:tcPr/>
                </a:tc>
              </a:tr>
              <a:tr h="370840">
                <a:tc>
                  <a:txBody>
                    <a:bodyPr/>
                    <a:lstStyle/>
                    <a:p>
                      <a:r>
                        <a:rPr lang="en-US" sz="1400" b="1" dirty="0" smtClean="0"/>
                        <a:t>Non-Chronic</a:t>
                      </a:r>
                      <a:r>
                        <a:rPr lang="en-US" sz="1400" b="1" baseline="0" dirty="0" smtClean="0"/>
                        <a:t> without a disability</a:t>
                      </a:r>
                    </a:p>
                    <a:p>
                      <a:endParaRPr lang="en-US" sz="1400" b="1" dirty="0" smtClean="0"/>
                    </a:p>
                  </a:txBody>
                  <a:tcPr/>
                </a:tc>
                <a:tc>
                  <a:txBody>
                    <a:bodyPr/>
                    <a:lstStyle/>
                    <a:p>
                      <a:pPr algn="ctr"/>
                      <a:r>
                        <a:rPr lang="en-US" sz="1400" b="0" dirty="0" smtClean="0">
                          <a:solidFill>
                            <a:schemeClr val="tx1"/>
                          </a:solidFill>
                        </a:rPr>
                        <a:t>197</a:t>
                      </a:r>
                      <a:endParaRPr lang="en-US" sz="1400" b="0" dirty="0">
                        <a:solidFill>
                          <a:schemeClr val="tx1"/>
                        </a:solidFill>
                      </a:endParaRPr>
                    </a:p>
                  </a:txBody>
                  <a:tcPr/>
                </a:tc>
                <a:tc>
                  <a:txBody>
                    <a:bodyPr/>
                    <a:lstStyle/>
                    <a:p>
                      <a:pPr algn="ctr"/>
                      <a:r>
                        <a:rPr lang="en-US" sz="1400" b="0" dirty="0" smtClean="0">
                          <a:solidFill>
                            <a:schemeClr val="tx1"/>
                          </a:solidFill>
                        </a:rPr>
                        <a:t>167</a:t>
                      </a:r>
                      <a:r>
                        <a:rPr lang="en-US" sz="1400" b="0" baseline="0" dirty="0" smtClean="0">
                          <a:solidFill>
                            <a:schemeClr val="tx1"/>
                          </a:solidFill>
                        </a:rPr>
                        <a:t> days</a:t>
                      </a:r>
                    </a:p>
                    <a:p>
                      <a:pPr algn="ctr"/>
                      <a:r>
                        <a:rPr lang="en-US" sz="1400" b="0" baseline="0" dirty="0" smtClean="0">
                          <a:solidFill>
                            <a:schemeClr val="tx1"/>
                          </a:solidFill>
                        </a:rPr>
                        <a:t>(5.6 </a:t>
                      </a:r>
                      <a:r>
                        <a:rPr lang="en-US" sz="1400" b="0" baseline="0" dirty="0" err="1" smtClean="0">
                          <a:solidFill>
                            <a:schemeClr val="tx1"/>
                          </a:solidFill>
                        </a:rPr>
                        <a:t>mo</a:t>
                      </a:r>
                      <a:r>
                        <a:rPr lang="en-US" sz="1400" b="0" baseline="0" dirty="0" smtClean="0">
                          <a:solidFill>
                            <a:schemeClr val="tx1"/>
                          </a:solidFill>
                        </a:rPr>
                        <a:t>)</a:t>
                      </a:r>
                      <a:endParaRPr lang="en-US" sz="1400" b="0" dirty="0">
                        <a:solidFill>
                          <a:schemeClr val="tx1"/>
                        </a:solidFill>
                      </a:endParaRPr>
                    </a:p>
                  </a:txBody>
                  <a:tcPr/>
                </a:tc>
                <a:tc>
                  <a:txBody>
                    <a:bodyPr/>
                    <a:lstStyle/>
                    <a:p>
                      <a:pPr algn="ctr"/>
                      <a:r>
                        <a:rPr lang="en-US" sz="1400" b="0" dirty="0" smtClean="0">
                          <a:solidFill>
                            <a:schemeClr val="tx1"/>
                          </a:solidFill>
                        </a:rPr>
                        <a:t>827 </a:t>
                      </a:r>
                      <a:r>
                        <a:rPr lang="en-US" sz="1400" b="0" dirty="0" smtClean="0">
                          <a:solidFill>
                            <a:schemeClr val="tx1"/>
                          </a:solidFill>
                        </a:rPr>
                        <a:t>days</a:t>
                      </a:r>
                    </a:p>
                  </a:txBody>
                  <a:tcPr/>
                </a:tc>
              </a:tr>
              <a:tr h="370840">
                <a:tc>
                  <a:txBody>
                    <a:bodyPr/>
                    <a:lstStyle/>
                    <a:p>
                      <a:r>
                        <a:rPr lang="en-US" sz="1400" b="1" dirty="0" smtClean="0"/>
                        <a:t>Total</a:t>
                      </a:r>
                    </a:p>
                  </a:txBody>
                  <a:tcPr/>
                </a:tc>
                <a:tc>
                  <a:txBody>
                    <a:bodyPr/>
                    <a:lstStyle/>
                    <a:p>
                      <a:pPr algn="ctr"/>
                      <a:r>
                        <a:rPr lang="en-US" sz="1400" b="1" dirty="0" smtClean="0">
                          <a:solidFill>
                            <a:srgbClr val="7030A0"/>
                          </a:solidFill>
                        </a:rPr>
                        <a:t>550</a:t>
                      </a:r>
                      <a:endParaRPr lang="en-US" sz="1400" b="1" dirty="0">
                        <a:solidFill>
                          <a:srgbClr val="7030A0"/>
                        </a:solidFill>
                      </a:endParaRPr>
                    </a:p>
                  </a:txBody>
                  <a:tcPr/>
                </a:tc>
                <a:tc>
                  <a:txBody>
                    <a:bodyPr/>
                    <a:lstStyle/>
                    <a:p>
                      <a:pPr algn="ctr"/>
                      <a:endParaRPr lang="en-US" sz="1400" b="1" dirty="0">
                        <a:solidFill>
                          <a:srgbClr val="00B050"/>
                        </a:solidFill>
                      </a:endParaRPr>
                    </a:p>
                  </a:txBody>
                  <a:tcPr/>
                </a:tc>
                <a:tc>
                  <a:txBody>
                    <a:bodyPr/>
                    <a:lstStyle/>
                    <a:p>
                      <a:pPr algn="ctr"/>
                      <a:endParaRPr lang="en-US" sz="1400" b="1" dirty="0">
                        <a:solidFill>
                          <a:srgbClr val="00B050"/>
                        </a:solidFill>
                      </a:endParaRPr>
                    </a:p>
                  </a:txBody>
                  <a:tcPr/>
                </a:tc>
              </a:tr>
            </a:tbl>
          </a:graphicData>
        </a:graphic>
      </p:graphicFrame>
      <p:sp>
        <p:nvSpPr>
          <p:cNvPr id="7" name="TextBox 6"/>
          <p:cNvSpPr txBox="1"/>
          <p:nvPr/>
        </p:nvSpPr>
        <p:spPr>
          <a:xfrm>
            <a:off x="9137373" y="6261883"/>
            <a:ext cx="2392017" cy="261610"/>
          </a:xfrm>
          <a:prstGeom prst="rect">
            <a:avLst/>
          </a:prstGeom>
          <a:noFill/>
        </p:spPr>
        <p:txBody>
          <a:bodyPr wrap="square" rtlCol="0">
            <a:spAutoFit/>
          </a:bodyPr>
          <a:lstStyle/>
          <a:p>
            <a:r>
              <a:rPr lang="en-US" sz="1100" i="1" dirty="0" smtClean="0"/>
              <a:t>HMIS Prioritization List as of </a:t>
            </a:r>
            <a:r>
              <a:rPr lang="en-US" sz="1100" i="1" dirty="0" smtClean="0"/>
              <a:t>5/16/2018</a:t>
            </a:r>
            <a:endParaRPr lang="en-US" sz="1100" i="1" dirty="0"/>
          </a:p>
        </p:txBody>
      </p:sp>
      <p:sp>
        <p:nvSpPr>
          <p:cNvPr id="8" name="TextBox 7"/>
          <p:cNvSpPr txBox="1"/>
          <p:nvPr/>
        </p:nvSpPr>
        <p:spPr>
          <a:xfrm>
            <a:off x="441251" y="5961801"/>
            <a:ext cx="8290560" cy="430887"/>
          </a:xfrm>
          <a:prstGeom prst="rect">
            <a:avLst/>
          </a:prstGeom>
          <a:noFill/>
        </p:spPr>
        <p:txBody>
          <a:bodyPr wrap="square" rtlCol="0">
            <a:spAutoFit/>
          </a:bodyPr>
          <a:lstStyle/>
          <a:p>
            <a:r>
              <a:rPr lang="en-US" sz="1100" dirty="0" smtClean="0"/>
              <a:t>HH without children total on list </a:t>
            </a:r>
            <a:r>
              <a:rPr lang="en-US" sz="1100" dirty="0" smtClean="0"/>
              <a:t>(</a:t>
            </a:r>
            <a:r>
              <a:rPr lang="en-US" sz="1100" dirty="0" smtClean="0"/>
              <a:t>1777</a:t>
            </a:r>
            <a:r>
              <a:rPr lang="en-US" sz="1100" dirty="0" smtClean="0"/>
              <a:t>) </a:t>
            </a:r>
            <a:r>
              <a:rPr lang="en-US" sz="1100" dirty="0" smtClean="0"/>
              <a:t>and need (</a:t>
            </a:r>
            <a:r>
              <a:rPr lang="en-US" sz="1100" dirty="0" smtClean="0"/>
              <a:t>1597) </a:t>
            </a:r>
            <a:r>
              <a:rPr lang="en-US" sz="1100" dirty="0" smtClean="0"/>
              <a:t>– difference </a:t>
            </a:r>
            <a:r>
              <a:rPr lang="en-US" sz="1100" dirty="0" smtClean="0"/>
              <a:t>180 </a:t>
            </a:r>
            <a:r>
              <a:rPr lang="en-US" sz="1100" dirty="0" smtClean="0"/>
              <a:t>data </a:t>
            </a:r>
            <a:r>
              <a:rPr lang="en-US" sz="1100" dirty="0" smtClean="0"/>
              <a:t>issues or not currently homeless (double up)</a:t>
            </a:r>
          </a:p>
          <a:p>
            <a:r>
              <a:rPr lang="en-US" sz="1100" dirty="0" smtClean="0"/>
              <a:t>HH with children total </a:t>
            </a:r>
            <a:r>
              <a:rPr lang="en-US" sz="1100" dirty="0" smtClean="0"/>
              <a:t>families on </a:t>
            </a:r>
            <a:r>
              <a:rPr lang="en-US" sz="1100" dirty="0" smtClean="0"/>
              <a:t>list </a:t>
            </a:r>
            <a:r>
              <a:rPr lang="en-US" sz="1100" dirty="0" smtClean="0"/>
              <a:t>(889) </a:t>
            </a:r>
            <a:r>
              <a:rPr lang="en-US" sz="1100" dirty="0" smtClean="0"/>
              <a:t>and need </a:t>
            </a:r>
            <a:r>
              <a:rPr lang="en-US" sz="1100" dirty="0" smtClean="0"/>
              <a:t>(550) </a:t>
            </a:r>
            <a:r>
              <a:rPr lang="en-US" sz="1100" dirty="0" smtClean="0"/>
              <a:t>– difference </a:t>
            </a:r>
            <a:r>
              <a:rPr lang="en-US" sz="1100" dirty="0" smtClean="0"/>
              <a:t>339</a:t>
            </a:r>
            <a:r>
              <a:rPr lang="en-US" sz="1100" dirty="0" smtClean="0"/>
              <a:t> </a:t>
            </a:r>
            <a:r>
              <a:rPr lang="en-US" sz="1100" dirty="0" smtClean="0"/>
              <a:t>data issues or not currently homeless (double up)</a:t>
            </a:r>
            <a:endParaRPr lang="en-US" sz="1100" dirty="0"/>
          </a:p>
        </p:txBody>
      </p:sp>
    </p:spTree>
    <p:extLst>
      <p:ext uri="{BB962C8B-B14F-4D97-AF65-F5344CB8AC3E}">
        <p14:creationId xmlns:p14="http://schemas.microsoft.com/office/powerpoint/2010/main" val="404804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4000" b="1" u="sng" dirty="0" smtClean="0"/>
              <a:t>What does all this mean?</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342900" indent="-342900"/>
            <a:r>
              <a:rPr lang="en-US" b="1" dirty="0" smtClean="0">
                <a:solidFill>
                  <a:schemeClr val="tx1"/>
                </a:solidFill>
              </a:rPr>
              <a:t>Data issues on HMIS prioritization lists  </a:t>
            </a:r>
          </a:p>
          <a:p>
            <a:pPr marL="571500" lvl="1" indent="-342900"/>
            <a:r>
              <a:rPr lang="en-US" dirty="0" smtClean="0"/>
              <a:t>180 for households without children </a:t>
            </a:r>
          </a:p>
          <a:p>
            <a:pPr marL="571500" lvl="1" indent="-342900"/>
            <a:r>
              <a:rPr lang="en-US" dirty="0" smtClean="0"/>
              <a:t>339 for households with children</a:t>
            </a:r>
          </a:p>
          <a:p>
            <a:pPr marL="342900" indent="-342900"/>
            <a:r>
              <a:rPr lang="en-US" b="1" dirty="0" smtClean="0">
                <a:solidFill>
                  <a:schemeClr val="tx1"/>
                </a:solidFill>
              </a:rPr>
              <a:t>Realistic look at need at the Balance of State level and the local coalition level</a:t>
            </a:r>
          </a:p>
          <a:p>
            <a:pPr marL="571500" lvl="1" indent="-342900"/>
            <a:r>
              <a:rPr lang="en-US" dirty="0" smtClean="0"/>
              <a:t>Increase PSH units and/or enhance moving up strategies to free up units</a:t>
            </a:r>
          </a:p>
          <a:p>
            <a:pPr marL="845820" lvl="2" indent="-342900"/>
            <a:r>
              <a:rPr lang="en-US" dirty="0" smtClean="0"/>
              <a:t>HH w/out children (312+233 = 545)  	HH w/children (85)   	</a:t>
            </a:r>
            <a:r>
              <a:rPr lang="en-US" b="1" dirty="0" smtClean="0">
                <a:solidFill>
                  <a:srgbClr val="7030A0"/>
                </a:solidFill>
              </a:rPr>
              <a:t>Total = 630 units</a:t>
            </a:r>
          </a:p>
          <a:p>
            <a:pPr marL="571500" lvl="1" indent="-342900"/>
            <a:endParaRPr lang="en-US" dirty="0" smtClean="0"/>
          </a:p>
          <a:p>
            <a:pPr marL="571500" lvl="1" indent="-342900"/>
            <a:r>
              <a:rPr lang="en-US" dirty="0" smtClean="0"/>
              <a:t>Increase RRH units with intensive case management (similar to PSH level if needed)</a:t>
            </a:r>
          </a:p>
          <a:p>
            <a:pPr marL="845820" lvl="2" indent="-342900"/>
            <a:r>
              <a:rPr lang="en-US" dirty="0" smtClean="0"/>
              <a:t>HH w/out children (720)		HH w/children (268)	</a:t>
            </a:r>
            <a:r>
              <a:rPr lang="en-US" b="1" dirty="0" smtClean="0">
                <a:solidFill>
                  <a:srgbClr val="7030A0"/>
                </a:solidFill>
              </a:rPr>
              <a:t>Total = 988 units</a:t>
            </a:r>
          </a:p>
          <a:p>
            <a:pPr marL="571500" lvl="1" indent="-342900"/>
            <a:endParaRPr lang="en-US" dirty="0" smtClean="0"/>
          </a:p>
          <a:p>
            <a:pPr marL="571500" lvl="1" indent="-342900"/>
            <a:r>
              <a:rPr lang="en-US" dirty="0" smtClean="0"/>
              <a:t>Focus other RRH units on lower barrier (less than 12 </a:t>
            </a:r>
            <a:r>
              <a:rPr lang="en-US" dirty="0" err="1" smtClean="0"/>
              <a:t>mo</a:t>
            </a:r>
            <a:r>
              <a:rPr lang="en-US" dirty="0" smtClean="0"/>
              <a:t> of homeless, no disability)</a:t>
            </a:r>
          </a:p>
          <a:p>
            <a:pPr marL="845820" lvl="2" indent="-342900"/>
            <a:r>
              <a:rPr lang="en-US" dirty="0" smtClean="0"/>
              <a:t>HH w/out children (332)		HH w/children (197)	</a:t>
            </a:r>
            <a:r>
              <a:rPr lang="en-US" b="1" dirty="0" smtClean="0">
                <a:solidFill>
                  <a:srgbClr val="7030A0"/>
                </a:solidFill>
              </a:rPr>
              <a:t>Total = 529 units</a:t>
            </a:r>
            <a:endParaRPr lang="en-US" dirty="0" smtClean="0"/>
          </a:p>
          <a:p>
            <a:pPr marL="342900" indent="-342900"/>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211565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357744"/>
            <a:ext cx="8842159" cy="872971"/>
          </a:xfrm>
        </p:spPr>
        <p:txBody>
          <a:bodyPr>
            <a:normAutofit fontScale="90000"/>
          </a:bodyPr>
          <a:lstStyle/>
          <a:p>
            <a:r>
              <a:rPr lang="en-US" sz="4000" b="1" u="sng" dirty="0" smtClean="0"/>
              <a:t>HUD Recommendations to Improve SPM</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613349301"/>
              </p:ext>
            </p:extLst>
          </p:nvPr>
        </p:nvGraphicFramePr>
        <p:xfrm>
          <a:off x="665825" y="1159145"/>
          <a:ext cx="10937841" cy="4744720"/>
        </p:xfrm>
        <a:graphic>
          <a:graphicData uri="http://schemas.openxmlformats.org/drawingml/2006/table">
            <a:tbl>
              <a:tblPr firstRow="1" bandRow="1">
                <a:tableStyleId>{69012ECD-51FC-41F1-AA8D-1B2483CD663E}</a:tableStyleId>
              </a:tblPr>
              <a:tblGrid>
                <a:gridCol w="3459608"/>
                <a:gridCol w="1935125"/>
                <a:gridCol w="2842437"/>
                <a:gridCol w="2700671"/>
              </a:tblGrid>
              <a:tr h="370840">
                <a:tc>
                  <a:txBody>
                    <a:bodyPr/>
                    <a:lstStyle/>
                    <a:p>
                      <a:r>
                        <a:rPr lang="en-US" sz="1400" dirty="0" smtClean="0"/>
                        <a:t>System Improvement Strategies</a:t>
                      </a:r>
                      <a:endParaRPr lang="en-US" sz="1400" dirty="0"/>
                    </a:p>
                  </a:txBody>
                  <a:tcPr/>
                </a:tc>
                <a:tc>
                  <a:txBody>
                    <a:bodyPr/>
                    <a:lstStyle/>
                    <a:p>
                      <a:pPr algn="ctr"/>
                      <a:r>
                        <a:rPr lang="en-US" sz="1400" dirty="0" smtClean="0"/>
                        <a:t>Length of</a:t>
                      </a:r>
                      <a:r>
                        <a:rPr lang="en-US" sz="1400" baseline="0" dirty="0" smtClean="0"/>
                        <a:t> Time Homeless (Measure 1)</a:t>
                      </a:r>
                      <a:endParaRPr lang="en-US" sz="1400" dirty="0"/>
                    </a:p>
                  </a:txBody>
                  <a:tcPr/>
                </a:tc>
                <a:tc>
                  <a:txBody>
                    <a:bodyPr/>
                    <a:lstStyle/>
                    <a:p>
                      <a:pPr algn="ctr"/>
                      <a:r>
                        <a:rPr lang="en-US" sz="1400" dirty="0" smtClean="0"/>
                        <a:t>Successful Placement</a:t>
                      </a:r>
                      <a:r>
                        <a:rPr lang="en-US" sz="1400" baseline="0" dirty="0" smtClean="0"/>
                        <a:t> &amp; Retention in PH (Measure 7)</a:t>
                      </a:r>
                      <a:endParaRPr lang="en-US" sz="1400" dirty="0"/>
                    </a:p>
                  </a:txBody>
                  <a:tcPr/>
                </a:tc>
                <a:tc>
                  <a:txBody>
                    <a:bodyPr/>
                    <a:lstStyle/>
                    <a:p>
                      <a:pPr algn="ctr"/>
                      <a:r>
                        <a:rPr lang="en-US" sz="1400" dirty="0" smtClean="0"/>
                        <a:t>Returns to Homelessness (Measure 2)</a:t>
                      </a:r>
                      <a:endParaRPr lang="en-US" sz="1400" dirty="0"/>
                    </a:p>
                  </a:txBody>
                  <a:tcPr/>
                </a:tc>
              </a:tr>
              <a:tr h="370840">
                <a:tc>
                  <a:txBody>
                    <a:bodyPr/>
                    <a:lstStyle/>
                    <a:p>
                      <a:r>
                        <a:rPr lang="en-US" sz="1400" b="1" dirty="0" smtClean="0"/>
                        <a:t>1. Coordinated Entry</a:t>
                      </a:r>
                      <a:endParaRPr lang="en-US" sz="1400" b="1" dirty="0"/>
                    </a:p>
                  </a:txBody>
                  <a:tcPr>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1400"/>
                    </a:p>
                  </a:txBody>
                  <a:tcPr>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1400"/>
                    </a:p>
                  </a:txBody>
                  <a:tcPr>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1400" dirty="0"/>
                    </a:p>
                  </a:txBody>
                  <a:tcPr>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sz="1400" dirty="0" smtClean="0"/>
                        <a:t>Prioritize Vulnerable Households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Right-size Assistance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Incorporate Diversion Practices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Streamline Admissions &amp; Lower</a:t>
                      </a:r>
                      <a:r>
                        <a:rPr lang="en-US" sz="1400" baseline="0" dirty="0" smtClean="0"/>
                        <a:t> Barriers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Link to Effective</a:t>
                      </a:r>
                      <a:r>
                        <a:rPr lang="en-US" sz="1400" baseline="0" dirty="0" smtClean="0"/>
                        <a:t> Outreach &amp; in-reach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Target</a:t>
                      </a:r>
                      <a:r>
                        <a:rPr lang="en-US" sz="1400" baseline="0" dirty="0" smtClean="0"/>
                        <a:t> Prevention Assistance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sz="1400" b="1" dirty="0" smtClean="0"/>
                        <a:t>2. Strengthen</a:t>
                      </a:r>
                      <a:r>
                        <a:rPr lang="en-US" sz="1400" b="1" baseline="0" dirty="0" smtClean="0"/>
                        <a:t> Housing-Focused Practices</a:t>
                      </a:r>
                      <a:endParaRPr lang="en-US"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endParaRPr lang="en-US"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370840">
                <a:tc>
                  <a:txBody>
                    <a:bodyPr/>
                    <a:lstStyle/>
                    <a:p>
                      <a:r>
                        <a:rPr lang="en-US" sz="1400" b="0" dirty="0" smtClean="0"/>
                        <a:t>Housing Focused Case Management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smtClean="0"/>
                        <a:t>X</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smtClean="0"/>
                        <a:t>X</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smtClean="0"/>
                        <a:t>X</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1400" b="0" dirty="0" smtClean="0"/>
                        <a:t>Policies &amp; Procedure to Promote Housing Stability</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smtClean="0"/>
                        <a:t>X</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smtClean="0"/>
                        <a:t>X</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1400" b="0" dirty="0" smtClean="0"/>
                        <a:t>Housing</a:t>
                      </a:r>
                      <a:r>
                        <a:rPr lang="en-US" sz="1400" b="0" baseline="0" dirty="0" smtClean="0"/>
                        <a:t> Navigation</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smtClean="0"/>
                        <a:t>X</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smtClean="0"/>
                        <a:t>X</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smtClean="0"/>
                        <a:t>X</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155469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357744"/>
            <a:ext cx="8842159" cy="872971"/>
          </a:xfrm>
        </p:spPr>
        <p:txBody>
          <a:bodyPr>
            <a:normAutofit fontScale="90000"/>
          </a:bodyPr>
          <a:lstStyle/>
          <a:p>
            <a:r>
              <a:rPr lang="en-US" sz="4000" b="1" u="sng" dirty="0" smtClean="0"/>
              <a:t>HUD Recommendations to Improve SPM</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676138815"/>
              </p:ext>
            </p:extLst>
          </p:nvPr>
        </p:nvGraphicFramePr>
        <p:xfrm>
          <a:off x="694135" y="2009750"/>
          <a:ext cx="10937841" cy="2372360"/>
        </p:xfrm>
        <a:graphic>
          <a:graphicData uri="http://schemas.openxmlformats.org/drawingml/2006/table">
            <a:tbl>
              <a:tblPr firstRow="1" bandRow="1">
                <a:tableStyleId>{69012ECD-51FC-41F1-AA8D-1B2483CD663E}</a:tableStyleId>
              </a:tblPr>
              <a:tblGrid>
                <a:gridCol w="3459608"/>
                <a:gridCol w="1935125"/>
                <a:gridCol w="2842437"/>
                <a:gridCol w="2700671"/>
              </a:tblGrid>
              <a:tr h="370840">
                <a:tc>
                  <a:txBody>
                    <a:bodyPr/>
                    <a:lstStyle/>
                    <a:p>
                      <a:r>
                        <a:rPr lang="en-US" sz="1400" dirty="0" smtClean="0"/>
                        <a:t>System Improvement Strategies</a:t>
                      </a:r>
                      <a:endParaRPr lang="en-US" sz="1400" dirty="0"/>
                    </a:p>
                  </a:txBody>
                  <a:tcPr/>
                </a:tc>
                <a:tc>
                  <a:txBody>
                    <a:bodyPr/>
                    <a:lstStyle/>
                    <a:p>
                      <a:pPr algn="ctr"/>
                      <a:r>
                        <a:rPr lang="en-US" sz="1400" dirty="0" smtClean="0"/>
                        <a:t>Length of</a:t>
                      </a:r>
                      <a:r>
                        <a:rPr lang="en-US" sz="1400" baseline="0" dirty="0" smtClean="0"/>
                        <a:t> Time Homeless (Measure 1)</a:t>
                      </a:r>
                      <a:endParaRPr lang="en-US" sz="1400" dirty="0"/>
                    </a:p>
                  </a:txBody>
                  <a:tcPr/>
                </a:tc>
                <a:tc>
                  <a:txBody>
                    <a:bodyPr/>
                    <a:lstStyle/>
                    <a:p>
                      <a:pPr algn="ctr"/>
                      <a:r>
                        <a:rPr lang="en-US" sz="1400" dirty="0" smtClean="0"/>
                        <a:t>Successful Placement</a:t>
                      </a:r>
                      <a:r>
                        <a:rPr lang="en-US" sz="1400" baseline="0" dirty="0" smtClean="0"/>
                        <a:t> &amp; Retention in PH (Measure 7)</a:t>
                      </a:r>
                      <a:endParaRPr lang="en-US" sz="1400" dirty="0"/>
                    </a:p>
                  </a:txBody>
                  <a:tcPr/>
                </a:tc>
                <a:tc>
                  <a:txBody>
                    <a:bodyPr/>
                    <a:lstStyle/>
                    <a:p>
                      <a:pPr algn="ctr"/>
                      <a:r>
                        <a:rPr lang="en-US" sz="1400" dirty="0" smtClean="0"/>
                        <a:t>Returns to Homelessness (Measure 2)</a:t>
                      </a:r>
                      <a:endParaRPr lang="en-US" sz="1400" dirty="0"/>
                    </a:p>
                  </a:txBody>
                  <a:tcPr/>
                </a:tc>
              </a:tr>
              <a:tr h="370840">
                <a:tc>
                  <a:txBody>
                    <a:bodyPr/>
                    <a:lstStyle/>
                    <a:p>
                      <a:r>
                        <a:rPr lang="en-US" sz="1400" b="1" dirty="0" smtClean="0"/>
                        <a:t>3. Scale Permanent Housing Interventions</a:t>
                      </a:r>
                      <a:endParaRPr lang="en-US" sz="1400" b="1" dirty="0"/>
                    </a:p>
                  </a:txBody>
                  <a:tcPr>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1400"/>
                    </a:p>
                  </a:txBody>
                  <a:tcPr>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1400"/>
                    </a:p>
                  </a:txBody>
                  <a:tcPr>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1400" dirty="0"/>
                    </a:p>
                  </a:txBody>
                  <a:tcPr>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sz="1400" dirty="0" smtClean="0"/>
                        <a:t>Recruit Private Landlords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Leverage</a:t>
                      </a:r>
                      <a:r>
                        <a:rPr lang="en-US" sz="1400" baseline="0" dirty="0" smtClean="0"/>
                        <a:t> Mainstream Housing &amp; Services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Reallocate</a:t>
                      </a:r>
                      <a:r>
                        <a:rPr lang="en-US" sz="1400" baseline="0" dirty="0" smtClean="0"/>
                        <a:t> Resources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Build RRH Capacity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X</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2431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fontScale="90000"/>
          </a:bodyPr>
          <a:lstStyle/>
          <a:p>
            <a:r>
              <a:rPr lang="en-US" sz="4000" b="1" u="sng" dirty="0" smtClean="0"/>
              <a:t>HUD Recommendations to Improve SPM</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342900" indent="-342900"/>
            <a:r>
              <a:rPr lang="en-US" b="1" dirty="0" smtClean="0">
                <a:solidFill>
                  <a:schemeClr val="tx1"/>
                </a:solidFill>
              </a:rPr>
              <a:t>Coordinated Entry</a:t>
            </a:r>
          </a:p>
          <a:p>
            <a:pPr marL="228600" lvl="1" indent="0">
              <a:buNone/>
            </a:pPr>
            <a:endParaRPr lang="en-US" dirty="0" smtClean="0">
              <a:solidFill>
                <a:schemeClr val="tx1"/>
              </a:solidFill>
            </a:endParaRPr>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975523367"/>
              </p:ext>
            </p:extLst>
          </p:nvPr>
        </p:nvGraphicFramePr>
        <p:xfrm>
          <a:off x="665823" y="2087721"/>
          <a:ext cx="11049956" cy="4124960"/>
        </p:xfrm>
        <a:graphic>
          <a:graphicData uri="http://schemas.openxmlformats.org/drawingml/2006/table">
            <a:tbl>
              <a:tblPr firstRow="1" bandRow="1">
                <a:tableStyleId>{B301B821-A1FF-4177-AEE7-76D212191A09}</a:tableStyleId>
              </a:tblPr>
              <a:tblGrid>
                <a:gridCol w="3565935"/>
                <a:gridCol w="7484021"/>
              </a:tblGrid>
              <a:tr h="370840">
                <a:tc>
                  <a:txBody>
                    <a:bodyPr/>
                    <a:lstStyle/>
                    <a:p>
                      <a:pPr algn="ctr"/>
                      <a:r>
                        <a:rPr lang="en-US" sz="1600" dirty="0" smtClean="0">
                          <a:solidFill>
                            <a:schemeClr val="tx1"/>
                          </a:solidFill>
                        </a:rPr>
                        <a:t>Strategy</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Recommendations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Prioritize Vulnerable Households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Prioritize those who have been homeless the longest &amp;</a:t>
                      </a:r>
                      <a:r>
                        <a:rPr lang="en-US" sz="1600" baseline="0" dirty="0" smtClean="0"/>
                        <a:t> those with the highest VI-SPDAT score across all interventions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Right-Size</a:t>
                      </a:r>
                      <a:r>
                        <a:rPr lang="en-US" sz="1600" baseline="0" dirty="0" smtClean="0"/>
                        <a:t> Assistance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Maximize the # of HH placed, matching need with service; provide assistance in progressive</a:t>
                      </a:r>
                      <a:r>
                        <a:rPr lang="en-US" sz="1600" baseline="0" dirty="0" smtClean="0"/>
                        <a:t> and flexible manner; continuously examine data on returns to homelessness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Incorporate Diversion Practices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Implement a phased assessment process which identifies HH seeking shelter who are eligible for diversion resources at all CE access points</a:t>
                      </a:r>
                      <a:r>
                        <a:rPr lang="en-US" sz="1600" baseline="0" dirty="0" smtClean="0"/>
                        <a:t> – avoiding the homeless system and securing alternate housing arrangements, connect to other services in community</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Streamline Admissions</a:t>
                      </a:r>
                      <a:r>
                        <a:rPr lang="en-US" sz="1600" baseline="0" dirty="0" smtClean="0"/>
                        <a:t> &amp; lower barriers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Remove screening</a:t>
                      </a:r>
                      <a:r>
                        <a:rPr lang="en-US" sz="1600" baseline="0" dirty="0" smtClean="0"/>
                        <a:t> out factors such as rental, credit, or criminal histories and sobriety and income. Eliminate preconditions for acceptance to services.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Link to Effective Outreach and in-reach</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Expand outreach to people not seeking services &amp; in-reach to those in shelter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Target Prevention Assistance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Using data,</a:t>
                      </a:r>
                      <a:r>
                        <a:rPr lang="en-US" sz="1600" baseline="0" dirty="0" smtClean="0"/>
                        <a:t> target prevention assistance. Identify all relevant services available in the community to determine what other mainstream resources can be leveraged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30143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fontScale="90000"/>
          </a:bodyPr>
          <a:lstStyle/>
          <a:p>
            <a:r>
              <a:rPr lang="en-US" sz="4000" b="1" u="sng" dirty="0" smtClean="0"/>
              <a:t>HUD Recommendations to Improve SPM</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342900" indent="-342900"/>
            <a:r>
              <a:rPr lang="en-US" b="1" dirty="0" smtClean="0">
                <a:solidFill>
                  <a:schemeClr val="tx1"/>
                </a:solidFill>
              </a:rPr>
              <a:t>Strengthen Housing-Focused Practices</a:t>
            </a:r>
          </a:p>
          <a:p>
            <a:pPr marL="228600" lvl="1" indent="0">
              <a:buNone/>
            </a:pPr>
            <a:endParaRPr lang="en-US" dirty="0" smtClean="0">
              <a:solidFill>
                <a:schemeClr val="tx1"/>
              </a:solidFill>
            </a:endParaRPr>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73438873"/>
              </p:ext>
            </p:extLst>
          </p:nvPr>
        </p:nvGraphicFramePr>
        <p:xfrm>
          <a:off x="665823" y="2087721"/>
          <a:ext cx="11049956" cy="4302760"/>
        </p:xfrm>
        <a:graphic>
          <a:graphicData uri="http://schemas.openxmlformats.org/drawingml/2006/table">
            <a:tbl>
              <a:tblPr firstRow="1" bandRow="1">
                <a:tableStyleId>{B301B821-A1FF-4177-AEE7-76D212191A09}</a:tableStyleId>
              </a:tblPr>
              <a:tblGrid>
                <a:gridCol w="3565935"/>
                <a:gridCol w="7484021"/>
              </a:tblGrid>
              <a:tr h="370840">
                <a:tc>
                  <a:txBody>
                    <a:bodyPr/>
                    <a:lstStyle/>
                    <a:p>
                      <a:pPr algn="ctr"/>
                      <a:r>
                        <a:rPr lang="en-US" sz="1600" dirty="0" smtClean="0">
                          <a:solidFill>
                            <a:schemeClr val="tx1"/>
                          </a:solidFill>
                        </a:rPr>
                        <a:t>Strategy</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Recommendations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Housing Focused Case Management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All projects,</a:t>
                      </a:r>
                      <a:r>
                        <a:rPr lang="en-US" sz="1600" baseline="0" dirty="0" smtClean="0"/>
                        <a:t> including Emergency Shelters, Safe Havens, &amp; TH should assess barriers to housing &amp; support HH or link them to providers to address the barriers that impede moving into permanent housing. Provide support to create a housing plan, assist with housing search, negotiate lease terms, and help people understand their tenant rights &amp; responsibilities.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Policies &amp; Procedures to Promote Housing Stability</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Incorporate provider-level</a:t>
                      </a:r>
                      <a:r>
                        <a:rPr lang="en-US" sz="1600" baseline="0" dirty="0" smtClean="0"/>
                        <a:t> policies &amp; procedures aimed at promoting long-term housing stability. Remove lease provisions &amp; participation agreements that require involvement in services or deem things like alcohol use as a violation or grounds for eviction or termination. Build capacity to address problems through effective case management &amp; motivational interviewing practices. Promote landlord-provider communication &amp; provide support o landlords to resolve housing or lease issues.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Housing</a:t>
                      </a:r>
                      <a:r>
                        <a:rPr lang="en-US" sz="1600" baseline="0" dirty="0" smtClean="0"/>
                        <a:t> Navigation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Enhance</a:t>
                      </a:r>
                      <a:r>
                        <a:rPr lang="en-US" sz="1600" baseline="0" dirty="0" smtClean="0"/>
                        <a:t> resources to help HH locate housing units, assess options, help HH chose units that are a right fit and in desired location. Be familiar with rental screenings used by local landlords, track vacancies, unit locations, and rental costs. Promote choice and engage HH in the decision-making process.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6457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fontScale="90000"/>
          </a:bodyPr>
          <a:lstStyle/>
          <a:p>
            <a:r>
              <a:rPr lang="en-US" sz="4000" b="1" u="sng" dirty="0" smtClean="0"/>
              <a:t>HUD Recommendations to Improve SPM</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342900" indent="-342900"/>
            <a:r>
              <a:rPr lang="en-US" b="1" dirty="0" smtClean="0">
                <a:solidFill>
                  <a:schemeClr val="tx1"/>
                </a:solidFill>
              </a:rPr>
              <a:t>Scale Permanent Housing Interventions</a:t>
            </a:r>
          </a:p>
          <a:p>
            <a:pPr marL="228600" lvl="1" indent="0">
              <a:buNone/>
            </a:pPr>
            <a:endParaRPr lang="en-US" dirty="0" smtClean="0">
              <a:solidFill>
                <a:schemeClr val="tx1"/>
              </a:solidFill>
            </a:endParaRPr>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82461045"/>
              </p:ext>
            </p:extLst>
          </p:nvPr>
        </p:nvGraphicFramePr>
        <p:xfrm>
          <a:off x="665823" y="2087721"/>
          <a:ext cx="11049956" cy="3418840"/>
        </p:xfrm>
        <a:graphic>
          <a:graphicData uri="http://schemas.openxmlformats.org/drawingml/2006/table">
            <a:tbl>
              <a:tblPr firstRow="1" bandRow="1">
                <a:tableStyleId>{B301B821-A1FF-4177-AEE7-76D212191A09}</a:tableStyleId>
              </a:tblPr>
              <a:tblGrid>
                <a:gridCol w="3565935"/>
                <a:gridCol w="7484021"/>
              </a:tblGrid>
              <a:tr h="370840">
                <a:tc>
                  <a:txBody>
                    <a:bodyPr/>
                    <a:lstStyle/>
                    <a:p>
                      <a:pPr algn="ctr"/>
                      <a:r>
                        <a:rPr lang="en-US" sz="1600" dirty="0" smtClean="0">
                          <a:solidFill>
                            <a:schemeClr val="tx1"/>
                          </a:solidFill>
                        </a:rPr>
                        <a:t>Strategy</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Recommendations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Recruit</a:t>
                      </a:r>
                      <a:r>
                        <a:rPr lang="en-US" sz="1600" baseline="0" dirty="0" smtClean="0"/>
                        <a:t> Private Landlords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Expand # of PH units available.</a:t>
                      </a:r>
                      <a:r>
                        <a:rPr lang="en-US" sz="1600" baseline="0" dirty="0" smtClean="0"/>
                        <a:t> Engage in outreach to new landlords, replicate proven recruitment strategies, develop innovative incentives such as damage insurance funds.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Leverage</a:t>
                      </a:r>
                      <a:r>
                        <a:rPr lang="en-US" sz="1600" baseline="0" dirty="0" smtClean="0"/>
                        <a:t> Mainstream Housing &amp; Services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Build partnerships with mainstream</a:t>
                      </a:r>
                      <a:r>
                        <a:rPr lang="en-US" sz="1600" baseline="0" dirty="0" smtClean="0"/>
                        <a:t> systems to leverage affordable housing resources. Partner with local PHAs to prioritize housing subsidies for people experiencing homelessness. Link people to mainstream healthcare, mental health, employment, or family services.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Reallocate Resources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Establish funding</a:t>
                      </a:r>
                      <a:r>
                        <a:rPr lang="en-US" sz="1600" baseline="0" dirty="0" smtClean="0"/>
                        <a:t> priorities using data and performance. Consider re-directing investments to fill gaps and expand high performing permanent housing projects.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Build RRH Capacity</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Use data and</a:t>
                      </a:r>
                      <a:r>
                        <a:rPr lang="en-US" sz="1600" baseline="0" dirty="0" smtClean="0"/>
                        <a:t> information on best practices to standardize a RRH project model and align funding sources to support expansion. Provide training and technical assistance on RRH best practices.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7818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fontScale="90000"/>
          </a:bodyPr>
          <a:lstStyle/>
          <a:p>
            <a:r>
              <a:rPr lang="en-US" sz="4000" b="1" u="sng" dirty="0" smtClean="0"/>
              <a:t>HUD Recommendations to Improve SPM</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342900" indent="-342900"/>
            <a:r>
              <a:rPr lang="en-US" b="1" dirty="0" smtClean="0">
                <a:solidFill>
                  <a:schemeClr val="tx1"/>
                </a:solidFill>
              </a:rPr>
              <a:t>Ongoing Performance Management</a:t>
            </a:r>
          </a:p>
          <a:p>
            <a:pPr marL="571500" lvl="1" indent="-342900"/>
            <a:r>
              <a:rPr lang="en-US" dirty="0" smtClean="0">
                <a:solidFill>
                  <a:schemeClr val="tx1"/>
                </a:solidFill>
              </a:rPr>
              <a:t>Establish System-Wide Performance Goals and Benchmarks</a:t>
            </a:r>
          </a:p>
          <a:p>
            <a:pPr marL="845820" lvl="2" indent="-342900"/>
            <a:r>
              <a:rPr lang="en-US" dirty="0" smtClean="0">
                <a:solidFill>
                  <a:schemeClr val="tx1"/>
                </a:solidFill>
              </a:rPr>
              <a:t>Use priorities for system change, national benchmarks, and local changes in performance to identify the right indicators for success. </a:t>
            </a:r>
          </a:p>
          <a:p>
            <a:pPr marL="845820" lvl="2" indent="-342900"/>
            <a:r>
              <a:rPr lang="en-US" dirty="0" smtClean="0">
                <a:solidFill>
                  <a:schemeClr val="tx1"/>
                </a:solidFill>
              </a:rPr>
              <a:t>Ensure performance benchmarks are appropriate for different project types per their role in the homeless system and the target group served </a:t>
            </a:r>
          </a:p>
          <a:p>
            <a:pPr marL="571500" lvl="1" indent="-342900"/>
            <a:endParaRPr lang="en-US" b="1" dirty="0" smtClean="0">
              <a:solidFill>
                <a:schemeClr val="tx1"/>
              </a:solidFill>
            </a:endParaRPr>
          </a:p>
          <a:p>
            <a:pPr marL="571500" lvl="1" indent="-342900"/>
            <a:r>
              <a:rPr lang="en-US" dirty="0" smtClean="0">
                <a:solidFill>
                  <a:schemeClr val="tx1"/>
                </a:solidFill>
              </a:rPr>
              <a:t>Develop a Performance Management Plan </a:t>
            </a:r>
          </a:p>
          <a:p>
            <a:pPr marL="845820" lvl="2" indent="-342900"/>
            <a:r>
              <a:rPr lang="en-US" dirty="0" smtClean="0">
                <a:solidFill>
                  <a:schemeClr val="tx1"/>
                </a:solidFill>
              </a:rPr>
              <a:t>Identify a group of individuals who will over see performance</a:t>
            </a:r>
          </a:p>
          <a:p>
            <a:pPr marL="845820" lvl="2" indent="-342900"/>
            <a:r>
              <a:rPr lang="en-US" dirty="0" smtClean="0">
                <a:solidFill>
                  <a:schemeClr val="tx1"/>
                </a:solidFill>
              </a:rPr>
              <a:t>Create a plan that includes performance goals, baseline data, benchmarks, improvement strategies, and timelines. Include roles and responsibilities.</a:t>
            </a:r>
          </a:p>
          <a:p>
            <a:pPr marL="571500" lvl="1" indent="-342900"/>
            <a:endParaRPr lang="en-US" dirty="0" smtClean="0">
              <a:solidFill>
                <a:schemeClr val="tx1"/>
              </a:solidFill>
            </a:endParaRPr>
          </a:p>
          <a:p>
            <a:pPr marL="571500" lvl="1" indent="-342900"/>
            <a:r>
              <a:rPr lang="en-US" dirty="0" smtClean="0">
                <a:solidFill>
                  <a:schemeClr val="tx1"/>
                </a:solidFill>
              </a:rPr>
              <a:t>Monitor and Communicate Performance Year-Round</a:t>
            </a:r>
          </a:p>
          <a:p>
            <a:pPr marL="571500" lvl="1" indent="-342900"/>
            <a:endParaRPr lang="en-US" dirty="0" smtClean="0">
              <a:solidFill>
                <a:schemeClr val="tx1"/>
              </a:solidFill>
            </a:endParaRPr>
          </a:p>
          <a:p>
            <a:pPr marL="571500" lvl="1" indent="-342900"/>
            <a:r>
              <a:rPr lang="en-US" dirty="0" smtClean="0">
                <a:solidFill>
                  <a:schemeClr val="tx1"/>
                </a:solidFill>
              </a:rPr>
              <a:t>Build Capacity and Replicate Best Practices</a:t>
            </a:r>
          </a:p>
          <a:p>
            <a:pPr marL="502920" lvl="2" indent="0">
              <a:buNone/>
            </a:pPr>
            <a:endParaRPr lang="en-US" dirty="0" smtClean="0">
              <a:solidFill>
                <a:schemeClr val="tx1"/>
              </a:solidFill>
            </a:endParaRPr>
          </a:p>
          <a:p>
            <a:pPr marL="228600" lvl="1" indent="0">
              <a:buNone/>
            </a:pPr>
            <a:endParaRPr lang="en-US" dirty="0" smtClean="0">
              <a:solidFill>
                <a:schemeClr val="tx1"/>
              </a:solidFill>
            </a:endParaRPr>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089116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530087"/>
          </a:xfrm>
        </p:spPr>
        <p:txBody>
          <a:bodyPr>
            <a:normAutofit fontScale="90000"/>
          </a:bodyPr>
          <a:lstStyle/>
          <a:p>
            <a:r>
              <a:rPr lang="en-US" sz="4000" b="1" u="sng" dirty="0" smtClean="0"/>
              <a:t>Resources</a:t>
            </a:r>
            <a:endParaRPr lang="en-US" sz="4000" b="1" u="sng" dirty="0"/>
          </a:p>
        </p:txBody>
      </p:sp>
      <p:sp>
        <p:nvSpPr>
          <p:cNvPr id="3" name="Content Placeholder 2"/>
          <p:cNvSpPr>
            <a:spLocks noGrp="1"/>
          </p:cNvSpPr>
          <p:nvPr>
            <p:ph idx="1"/>
          </p:nvPr>
        </p:nvSpPr>
        <p:spPr>
          <a:xfrm>
            <a:off x="585217" y="1305339"/>
            <a:ext cx="11173968" cy="5223477"/>
          </a:xfrm>
        </p:spPr>
        <p:txBody>
          <a:bodyPr>
            <a:normAutofit fontScale="77500" lnSpcReduction="20000"/>
          </a:bodyPr>
          <a:lstStyle/>
          <a:p>
            <a:r>
              <a:rPr lang="en-US" dirty="0" smtClean="0"/>
              <a:t>HUD - CoC System </a:t>
            </a:r>
            <a:r>
              <a:rPr lang="en-US" dirty="0"/>
              <a:t>Performance Videos: </a:t>
            </a:r>
            <a:r>
              <a:rPr lang="en-US" dirty="0">
                <a:hlinkClick r:id="rId2"/>
              </a:rPr>
              <a:t>https://www.hudexchange.info/trainings/system-performance-measures</a:t>
            </a:r>
            <a:r>
              <a:rPr lang="en-US" dirty="0" smtClean="0">
                <a:hlinkClick r:id="rId2"/>
              </a:rPr>
              <a:t>/</a:t>
            </a:r>
            <a:r>
              <a:rPr lang="en-US" dirty="0" smtClean="0"/>
              <a:t> </a:t>
            </a:r>
          </a:p>
          <a:p>
            <a:endParaRPr lang="en-US" dirty="0" smtClean="0"/>
          </a:p>
          <a:p>
            <a:r>
              <a:rPr lang="en-US" dirty="0" smtClean="0"/>
              <a:t>HUD – System Performance Measures </a:t>
            </a:r>
            <a:r>
              <a:rPr lang="en-US" dirty="0"/>
              <a:t>in Context (July 2014): </a:t>
            </a:r>
            <a:r>
              <a:rPr lang="en-US" dirty="0">
                <a:hlinkClick r:id="rId3"/>
              </a:rPr>
              <a:t>https://</a:t>
            </a:r>
            <a:r>
              <a:rPr lang="en-US" dirty="0" smtClean="0">
                <a:hlinkClick r:id="rId3"/>
              </a:rPr>
              <a:t>www.hudexchange.info/resources/documents/system-performance-measures-in-context.pdf</a:t>
            </a:r>
            <a:r>
              <a:rPr lang="en-US" dirty="0" smtClean="0"/>
              <a:t> </a:t>
            </a:r>
          </a:p>
          <a:p>
            <a:endParaRPr lang="en-US" dirty="0" smtClean="0"/>
          </a:p>
          <a:p>
            <a:r>
              <a:rPr lang="en-US" dirty="0"/>
              <a:t>HUD – System Performance Measures (May 2015):  </a:t>
            </a:r>
            <a:r>
              <a:rPr lang="en-US" dirty="0">
                <a:hlinkClick r:id="rId4"/>
              </a:rPr>
              <a:t>https://www.hudexchange.info/resources/documents/System-Performance-Measures-Introductory-Guide.pdf</a:t>
            </a:r>
            <a:r>
              <a:rPr lang="en-US" dirty="0"/>
              <a:t> </a:t>
            </a:r>
            <a:endParaRPr lang="en-US" dirty="0" smtClean="0"/>
          </a:p>
          <a:p>
            <a:endParaRPr lang="en-US" dirty="0"/>
          </a:p>
          <a:p>
            <a:r>
              <a:rPr lang="en-US" dirty="0" smtClean="0"/>
              <a:t>NAEH – System Performance Measures Presentation </a:t>
            </a:r>
            <a:r>
              <a:rPr lang="en-US" dirty="0"/>
              <a:t>(July 2016): </a:t>
            </a:r>
            <a:r>
              <a:rPr lang="en-US" dirty="0">
                <a:hlinkClick r:id="rId5"/>
              </a:rPr>
              <a:t>http://</a:t>
            </a:r>
            <a:r>
              <a:rPr lang="en-US" dirty="0" smtClean="0">
                <a:hlinkClick r:id="rId5"/>
              </a:rPr>
              <a:t>endhomelessness.org/wp-content/uploads/2016/08/2016-national-slides-intro-to-performance-measurement.pdf</a:t>
            </a:r>
            <a:r>
              <a:rPr lang="en-US" dirty="0" smtClean="0"/>
              <a:t> </a:t>
            </a:r>
          </a:p>
          <a:p>
            <a:endParaRPr lang="en-US" dirty="0" smtClean="0"/>
          </a:p>
          <a:p>
            <a:r>
              <a:rPr lang="en-US" dirty="0"/>
              <a:t>HUD – System Performance Measure Improvement Briefs (May 2017):  </a:t>
            </a:r>
            <a:r>
              <a:rPr lang="en-US" dirty="0">
                <a:hlinkClick r:id="rId6"/>
              </a:rPr>
              <a:t>https://www.hudexchange.info/resources/documents/Strategies-for-System-Performance-Improvement-Brief.pdf</a:t>
            </a:r>
            <a:r>
              <a:rPr lang="en-US" dirty="0"/>
              <a:t> </a:t>
            </a:r>
            <a:endParaRPr lang="en-US" dirty="0" smtClean="0"/>
          </a:p>
          <a:p>
            <a:endParaRPr lang="en-US" dirty="0" smtClean="0"/>
          </a:p>
          <a:p>
            <a:r>
              <a:rPr lang="en-US" dirty="0" smtClean="0"/>
              <a:t>HUD - HEARTH Act (May 2009):  </a:t>
            </a:r>
            <a:r>
              <a:rPr lang="en-US" dirty="0" smtClean="0">
                <a:hlinkClick r:id="rId7"/>
              </a:rPr>
              <a:t>https</a:t>
            </a:r>
            <a:r>
              <a:rPr lang="en-US" dirty="0">
                <a:hlinkClick r:id="rId7"/>
              </a:rPr>
              <a:t>://www.hudexchange.info/homelessness-assistance/hearth-act</a:t>
            </a:r>
            <a:r>
              <a:rPr lang="en-US" dirty="0" smtClean="0">
                <a:hlinkClick r:id="rId7"/>
              </a:rPr>
              <a:t>/</a:t>
            </a:r>
            <a:r>
              <a:rPr lang="en-US" dirty="0" smtClean="0"/>
              <a:t> </a:t>
            </a:r>
          </a:p>
          <a:p>
            <a:pPr marL="0" indent="0">
              <a:buNone/>
            </a:pPr>
            <a:r>
              <a:rPr lang="en-US" dirty="0" smtClean="0"/>
              <a:t>	</a:t>
            </a:r>
          </a:p>
        </p:txBody>
      </p:sp>
      <p:pic>
        <p:nvPicPr>
          <p:cNvPr id="5" name="Picture 4"/>
          <p:cNvPicPr/>
          <p:nvPr/>
        </p:nvPicPr>
        <p:blipFill>
          <a:blip r:embed="rId8"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742519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775252"/>
          </a:xfrm>
        </p:spPr>
        <p:txBody>
          <a:bodyPr>
            <a:normAutofit/>
          </a:bodyPr>
          <a:lstStyle/>
          <a:p>
            <a:r>
              <a:rPr lang="en-US" sz="4000" b="1" u="sng" dirty="0" smtClean="0"/>
              <a:t>HEARTH ACT</a:t>
            </a:r>
            <a:endParaRPr lang="en-US" sz="4000" b="1" u="sng" dirty="0"/>
          </a:p>
        </p:txBody>
      </p:sp>
      <p:sp>
        <p:nvSpPr>
          <p:cNvPr id="3" name="Content Placeholder 2"/>
          <p:cNvSpPr>
            <a:spLocks noGrp="1"/>
          </p:cNvSpPr>
          <p:nvPr>
            <p:ph idx="1"/>
          </p:nvPr>
        </p:nvSpPr>
        <p:spPr>
          <a:xfrm>
            <a:off x="541812" y="1384852"/>
            <a:ext cx="11173968" cy="4771037"/>
          </a:xfrm>
        </p:spPr>
        <p:txBody>
          <a:bodyPr>
            <a:normAutofit fontScale="92500" lnSpcReduction="10000"/>
          </a:bodyPr>
          <a:lstStyle/>
          <a:p>
            <a:r>
              <a:rPr lang="en-US" dirty="0" err="1"/>
              <a:t>CoCs</a:t>
            </a:r>
            <a:r>
              <a:rPr lang="en-US" dirty="0"/>
              <a:t> are charged with designing a local “system” to assist sheltered and unsheltered people experiencing homelessness and providing the services necessary to help them access housing and obtain long-term stability. </a:t>
            </a:r>
            <a:endParaRPr lang="en-US" dirty="0" smtClean="0"/>
          </a:p>
          <a:p>
            <a:r>
              <a:rPr lang="en-US" dirty="0" smtClean="0"/>
              <a:t>More </a:t>
            </a:r>
            <a:r>
              <a:rPr lang="en-US" dirty="0"/>
              <a:t>broadly, </a:t>
            </a:r>
            <a:r>
              <a:rPr lang="en-US" dirty="0" err="1"/>
              <a:t>CoCs</a:t>
            </a:r>
            <a:r>
              <a:rPr lang="en-US" dirty="0"/>
              <a:t> are </a:t>
            </a:r>
            <a:r>
              <a:rPr lang="en-US" dirty="0" smtClean="0"/>
              <a:t>to:</a:t>
            </a:r>
          </a:p>
          <a:p>
            <a:pPr lvl="1"/>
            <a:r>
              <a:rPr lang="en-US" dirty="0" smtClean="0"/>
              <a:t>promote </a:t>
            </a:r>
            <a:r>
              <a:rPr lang="en-US" dirty="0"/>
              <a:t>community-wide planning and strategic use of resources to address homelessness; </a:t>
            </a:r>
          </a:p>
          <a:p>
            <a:pPr lvl="1"/>
            <a:r>
              <a:rPr lang="en-US" dirty="0" smtClean="0"/>
              <a:t>enhance </a:t>
            </a:r>
            <a:r>
              <a:rPr lang="en-US" dirty="0"/>
              <a:t>coordination and integration with mainstream resources and other programs targeted to people experiencing homelessness; and </a:t>
            </a:r>
          </a:p>
          <a:p>
            <a:pPr lvl="1"/>
            <a:r>
              <a:rPr lang="en-US" dirty="0" smtClean="0"/>
              <a:t>improve </a:t>
            </a:r>
            <a:r>
              <a:rPr lang="en-US" dirty="0"/>
              <a:t>data collection and performance measurement. </a:t>
            </a:r>
            <a:endParaRPr lang="en-US" dirty="0" smtClean="0"/>
          </a:p>
          <a:p>
            <a:r>
              <a:rPr lang="en-US" dirty="0" smtClean="0"/>
              <a:t>A </a:t>
            </a:r>
            <a:r>
              <a:rPr lang="en-US" dirty="0"/>
              <a:t>critical aspect of the amended Act is a focus on viewing the local homeless response as a </a:t>
            </a:r>
            <a:r>
              <a:rPr lang="en-US" b="1" dirty="0">
                <a:solidFill>
                  <a:srgbClr val="7030A0"/>
                </a:solidFill>
              </a:rPr>
              <a:t>coordinated system of homeless assistance options</a:t>
            </a:r>
            <a:r>
              <a:rPr lang="en-US" dirty="0">
                <a:solidFill>
                  <a:srgbClr val="7030A0"/>
                </a:solidFill>
              </a:rPr>
              <a:t> </a:t>
            </a:r>
            <a:r>
              <a:rPr lang="en-US" u="sng" dirty="0"/>
              <a:t>as opposed to </a:t>
            </a:r>
            <a:r>
              <a:rPr lang="en-US" dirty="0"/>
              <a:t>homeless assistance programs and funding sources that operate independently in a community. </a:t>
            </a:r>
            <a:endParaRPr lang="en-US" dirty="0" smtClean="0"/>
          </a:p>
          <a:p>
            <a:r>
              <a:rPr lang="en-US" dirty="0" smtClean="0"/>
              <a:t>The Act requires </a:t>
            </a:r>
            <a:r>
              <a:rPr lang="en-US" dirty="0"/>
              <a:t>communities to measure their performance as a coordinated system, in addition to analyzing performance by specific projects or project types. </a:t>
            </a:r>
            <a:endParaRPr lang="en-US" dirty="0" smtClean="0"/>
          </a:p>
          <a:p>
            <a:r>
              <a:rPr lang="en-US" dirty="0" smtClean="0"/>
              <a:t>Section </a:t>
            </a:r>
            <a:r>
              <a:rPr lang="en-US" dirty="0"/>
              <a:t>427 of the Act established selection criteria for HUD to use in awarding CoC funding that </a:t>
            </a:r>
            <a:r>
              <a:rPr lang="en-US" b="1" dirty="0">
                <a:solidFill>
                  <a:srgbClr val="7030A0"/>
                </a:solidFill>
              </a:rPr>
              <a:t>require</a:t>
            </a:r>
            <a:r>
              <a:rPr lang="en-US" dirty="0"/>
              <a:t> </a:t>
            </a:r>
            <a:r>
              <a:rPr lang="en-US" dirty="0" err="1"/>
              <a:t>CoCs</a:t>
            </a:r>
            <a:r>
              <a:rPr lang="en-US" dirty="0"/>
              <a:t> to report to HUD their system-level performance. </a:t>
            </a:r>
            <a:r>
              <a:rPr lang="en-US" dirty="0" smtClean="0"/>
              <a:t>	</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07957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530087"/>
          </a:xfrm>
        </p:spPr>
        <p:txBody>
          <a:bodyPr>
            <a:normAutofit fontScale="90000"/>
          </a:bodyPr>
          <a:lstStyle/>
          <a:p>
            <a:r>
              <a:rPr lang="en-US" sz="4000" b="1" u="sng" dirty="0" smtClean="0"/>
              <a:t>Resources</a:t>
            </a:r>
            <a:endParaRPr lang="en-US" sz="4000" b="1" u="sng" dirty="0"/>
          </a:p>
        </p:txBody>
      </p:sp>
      <p:sp>
        <p:nvSpPr>
          <p:cNvPr id="3" name="Content Placeholder 2"/>
          <p:cNvSpPr>
            <a:spLocks noGrp="1"/>
          </p:cNvSpPr>
          <p:nvPr>
            <p:ph idx="1"/>
          </p:nvPr>
        </p:nvSpPr>
        <p:spPr>
          <a:xfrm>
            <a:off x="585217" y="1305339"/>
            <a:ext cx="11173968" cy="5223477"/>
          </a:xfrm>
        </p:spPr>
        <p:txBody>
          <a:bodyPr>
            <a:normAutofit/>
          </a:bodyPr>
          <a:lstStyle/>
          <a:p>
            <a:r>
              <a:rPr lang="en-US" dirty="0" smtClean="0"/>
              <a:t>HUD – PIT &amp; HIC </a:t>
            </a:r>
            <a:r>
              <a:rPr lang="en-US" dirty="0"/>
              <a:t>Data Since 2007:  </a:t>
            </a:r>
            <a:r>
              <a:rPr lang="en-US" dirty="0">
                <a:hlinkClick r:id="rId2"/>
              </a:rPr>
              <a:t>https://www.hudexchange.info/resource/3031/pit-and-hic-data-since-2007</a:t>
            </a:r>
            <a:r>
              <a:rPr lang="en-US" dirty="0" smtClean="0">
                <a:hlinkClick r:id="rId2"/>
              </a:rPr>
              <a:t>/</a:t>
            </a:r>
            <a:r>
              <a:rPr lang="en-US" dirty="0" smtClean="0"/>
              <a:t> </a:t>
            </a:r>
          </a:p>
          <a:p>
            <a:endParaRPr lang="en-US" dirty="0" smtClean="0"/>
          </a:p>
          <a:p>
            <a:r>
              <a:rPr lang="en-US" dirty="0"/>
              <a:t> </a:t>
            </a:r>
            <a:r>
              <a:rPr lang="en-US" dirty="0" smtClean="0"/>
              <a:t>Balance of State CoC - </a:t>
            </a:r>
            <a:r>
              <a:rPr lang="en-US" dirty="0" smtClean="0">
                <a:hlinkClick r:id="rId3"/>
              </a:rPr>
              <a:t>https</a:t>
            </a:r>
            <a:r>
              <a:rPr lang="en-US" dirty="0">
                <a:hlinkClick r:id="rId3"/>
              </a:rPr>
              <a:t>://</a:t>
            </a:r>
            <a:r>
              <a:rPr lang="en-US" dirty="0" smtClean="0">
                <a:hlinkClick r:id="rId3"/>
              </a:rPr>
              <a:t>www.wiboscoc.org/system-performance-measures.html</a:t>
            </a:r>
            <a:r>
              <a:rPr lang="en-US" dirty="0" smtClean="0"/>
              <a:t> </a:t>
            </a:r>
          </a:p>
          <a:p>
            <a:endParaRPr lang="en-US" dirty="0" smtClean="0"/>
          </a:p>
          <a:p>
            <a:r>
              <a:rPr lang="en-US" dirty="0"/>
              <a:t> </a:t>
            </a:r>
            <a:r>
              <a:rPr lang="en-US" dirty="0" smtClean="0"/>
              <a:t>ICA - </a:t>
            </a:r>
            <a:r>
              <a:rPr lang="en-US" dirty="0" smtClean="0">
                <a:hlinkClick r:id="rId4"/>
              </a:rPr>
              <a:t>https</a:t>
            </a:r>
            <a:r>
              <a:rPr lang="en-US" dirty="0">
                <a:hlinkClick r:id="rId4"/>
              </a:rPr>
              <a:t>://</a:t>
            </a:r>
            <a:r>
              <a:rPr lang="en-US" dirty="0" smtClean="0">
                <a:hlinkClick r:id="rId4"/>
              </a:rPr>
              <a:t>www.icalliances.org/wisconsin-point-in-time-data-2013-2016</a:t>
            </a:r>
            <a:endParaRPr lang="en-US" dirty="0" smtClean="0"/>
          </a:p>
          <a:p>
            <a:endParaRPr lang="en-US" dirty="0" smtClean="0"/>
          </a:p>
          <a:p>
            <a:endParaRPr lang="en-US" dirty="0" smtClean="0"/>
          </a:p>
          <a:p>
            <a:pPr marL="0" indent="0">
              <a:buNone/>
            </a:pPr>
            <a:r>
              <a:rPr lang="en-US" dirty="0" smtClean="0"/>
              <a:t>	</a:t>
            </a:r>
          </a:p>
        </p:txBody>
      </p:sp>
      <p:pic>
        <p:nvPicPr>
          <p:cNvPr id="5" name="Picture 4"/>
          <p:cNvPicPr/>
          <p:nvPr/>
        </p:nvPicPr>
        <p:blipFill>
          <a:blip r:embed="rId5"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97983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702365"/>
          </a:xfrm>
        </p:spPr>
        <p:txBody>
          <a:bodyPr>
            <a:normAutofit/>
          </a:bodyPr>
          <a:lstStyle/>
          <a:p>
            <a:r>
              <a:rPr lang="en-US" sz="4000" b="1" u="sng" dirty="0" smtClean="0"/>
              <a:t>What is a System?</a:t>
            </a:r>
            <a:endParaRPr lang="en-US" sz="4000" b="1" u="sng" dirty="0"/>
          </a:p>
        </p:txBody>
      </p:sp>
      <p:sp>
        <p:nvSpPr>
          <p:cNvPr id="3" name="Content Placeholder 2"/>
          <p:cNvSpPr>
            <a:spLocks noGrp="1"/>
          </p:cNvSpPr>
          <p:nvPr>
            <p:ph idx="1"/>
          </p:nvPr>
        </p:nvSpPr>
        <p:spPr>
          <a:xfrm>
            <a:off x="585217" y="1431235"/>
            <a:ext cx="11173968" cy="5097581"/>
          </a:xfrm>
        </p:spPr>
        <p:txBody>
          <a:bodyPr>
            <a:normAutofit fontScale="92500" lnSpcReduction="10000"/>
          </a:bodyPr>
          <a:lstStyle/>
          <a:p>
            <a:r>
              <a:rPr lang="en-US" dirty="0" smtClean="0"/>
              <a:t>Many parts</a:t>
            </a:r>
          </a:p>
          <a:p>
            <a:r>
              <a:rPr lang="en-US" dirty="0" smtClean="0"/>
              <a:t>Doing different things</a:t>
            </a:r>
          </a:p>
          <a:p>
            <a:r>
              <a:rPr lang="en-US" dirty="0" smtClean="0"/>
              <a:t>Working together</a:t>
            </a:r>
          </a:p>
          <a:p>
            <a:r>
              <a:rPr lang="en-US" dirty="0" smtClean="0"/>
              <a:t>Toward a common goal </a:t>
            </a:r>
            <a:endParaRPr lang="en-US" dirty="0" smtClean="0"/>
          </a:p>
          <a:p>
            <a:endParaRPr lang="en-US" dirty="0"/>
          </a:p>
          <a:p>
            <a:pPr marL="45720" indent="0">
              <a:buNone/>
            </a:pPr>
            <a:r>
              <a:rPr lang="en-US" u="sng" dirty="0" smtClean="0"/>
              <a:t>Opening Doors: Federal Strategic Plan</a:t>
            </a:r>
          </a:p>
          <a:p>
            <a:pPr marL="45720" indent="0">
              <a:buNone/>
            </a:pPr>
            <a:r>
              <a:rPr lang="en-US" dirty="0" smtClean="0"/>
              <a:t>“Transform homeless services to crisis response systems that prevent homelessness and rapidly return people who experience homelessness to stable housing.”</a:t>
            </a:r>
          </a:p>
          <a:p>
            <a:pPr marL="45720" indent="0">
              <a:buNone/>
            </a:pPr>
            <a:endParaRPr lang="en-US" u="sng" dirty="0" smtClean="0"/>
          </a:p>
          <a:p>
            <a:pPr marL="45720" indent="0">
              <a:buNone/>
            </a:pPr>
            <a:r>
              <a:rPr lang="en-US" u="sng" dirty="0" smtClean="0"/>
              <a:t>From </a:t>
            </a:r>
            <a:r>
              <a:rPr lang="en-US" u="sng" dirty="0"/>
              <a:t>the HEARTH </a:t>
            </a:r>
            <a:r>
              <a:rPr lang="en-US" u="sng" dirty="0" smtClean="0"/>
              <a:t>Preamble </a:t>
            </a:r>
            <a:endParaRPr lang="en-US" u="sng" dirty="0"/>
          </a:p>
          <a:p>
            <a:pPr marL="0" indent="0">
              <a:buNone/>
            </a:pPr>
            <a:r>
              <a:rPr lang="en-US" dirty="0" smtClean="0"/>
              <a:t>“…</a:t>
            </a:r>
            <a:r>
              <a:rPr lang="en-US" dirty="0"/>
              <a:t>to establish a Federal goal of ensuring that individuals and families who </a:t>
            </a:r>
            <a:r>
              <a:rPr lang="en-US" dirty="0" smtClean="0"/>
              <a:t>become homeless </a:t>
            </a:r>
            <a:r>
              <a:rPr lang="en-US" dirty="0"/>
              <a:t>return to permanent housing within 30 days.”   HEARTH Act Purpose – Sec</a:t>
            </a:r>
            <a:r>
              <a:rPr lang="en-US" dirty="0" smtClean="0"/>
              <a:t>. 1002 </a:t>
            </a:r>
            <a:r>
              <a:rPr lang="en-US" dirty="0"/>
              <a:t>(b</a:t>
            </a:r>
            <a:r>
              <a:rPr lang="en-US" dirty="0" smtClean="0"/>
              <a:t>)</a:t>
            </a:r>
            <a:endParaRPr lang="en-US" dirty="0" smtClean="0"/>
          </a:p>
          <a:p>
            <a:pPr marL="0" indent="0">
              <a:buNone/>
            </a:pPr>
            <a:r>
              <a:rPr lang="en-US" dirty="0" smtClean="0"/>
              <a:t>	</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02948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702365"/>
          </a:xfrm>
        </p:spPr>
        <p:txBody>
          <a:bodyPr>
            <a:normAutofit/>
          </a:bodyPr>
          <a:lstStyle/>
          <a:p>
            <a:r>
              <a:rPr lang="en-US" sz="4000" b="1" u="sng" dirty="0" smtClean="0"/>
              <a:t>SPM Purpose </a:t>
            </a:r>
            <a:endParaRPr lang="en-US" sz="4000" b="1" u="sng" dirty="0"/>
          </a:p>
        </p:txBody>
      </p:sp>
      <p:sp>
        <p:nvSpPr>
          <p:cNvPr id="3" name="Content Placeholder 2"/>
          <p:cNvSpPr>
            <a:spLocks noGrp="1"/>
          </p:cNvSpPr>
          <p:nvPr>
            <p:ph idx="1"/>
          </p:nvPr>
        </p:nvSpPr>
        <p:spPr>
          <a:xfrm>
            <a:off x="585217" y="1563757"/>
            <a:ext cx="10036400" cy="4965059"/>
          </a:xfrm>
        </p:spPr>
        <p:txBody>
          <a:bodyPr>
            <a:normAutofit/>
          </a:bodyPr>
          <a:lstStyle/>
          <a:p>
            <a:r>
              <a:rPr lang="en-US" dirty="0" smtClean="0"/>
              <a:t>Ensure common understanding of system intent and goals</a:t>
            </a:r>
          </a:p>
          <a:p>
            <a:r>
              <a:rPr lang="en-US" dirty="0" smtClean="0"/>
              <a:t>Focus on measuring the cumulative impact of programs, not just their individual impact</a:t>
            </a:r>
          </a:p>
          <a:p>
            <a:r>
              <a:rPr lang="en-US" dirty="0" smtClean="0"/>
              <a:t>Help </a:t>
            </a:r>
            <a:r>
              <a:rPr lang="en-US" dirty="0" err="1" smtClean="0"/>
              <a:t>CoCs</a:t>
            </a:r>
            <a:r>
              <a:rPr lang="en-US" dirty="0" smtClean="0"/>
              <a:t> gauge their progress toward preventing and ending homelessness</a:t>
            </a:r>
          </a:p>
          <a:p>
            <a:r>
              <a:rPr lang="en-US" dirty="0" smtClean="0"/>
              <a:t>Identify areas for improvement</a:t>
            </a:r>
          </a:p>
          <a:p>
            <a:endParaRPr lang="en-US" dirty="0" smtClean="0"/>
          </a:p>
          <a:p>
            <a:endParaRPr lang="en-US" dirty="0" smtClean="0"/>
          </a:p>
          <a:p>
            <a:pPr marL="0" indent="0">
              <a:buNone/>
            </a:pPr>
            <a:r>
              <a:rPr lang="en-US" dirty="0" smtClean="0"/>
              <a:t>	</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024684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702365"/>
          </a:xfrm>
        </p:spPr>
        <p:txBody>
          <a:bodyPr>
            <a:normAutofit/>
          </a:bodyPr>
          <a:lstStyle/>
          <a:p>
            <a:r>
              <a:rPr lang="en-US" sz="4000" b="1" u="sng" dirty="0" smtClean="0"/>
              <a:t>SPM Parameters</a:t>
            </a:r>
            <a:endParaRPr lang="en-US" sz="4000" b="1" u="sng" dirty="0"/>
          </a:p>
        </p:txBody>
      </p:sp>
      <p:sp>
        <p:nvSpPr>
          <p:cNvPr id="3" name="Content Placeholder 2"/>
          <p:cNvSpPr>
            <a:spLocks noGrp="1"/>
          </p:cNvSpPr>
          <p:nvPr>
            <p:ph idx="1"/>
          </p:nvPr>
        </p:nvSpPr>
        <p:spPr>
          <a:xfrm>
            <a:off x="585217" y="1757779"/>
            <a:ext cx="11173968" cy="4771037"/>
          </a:xfrm>
        </p:spPr>
        <p:txBody>
          <a:bodyPr>
            <a:normAutofit fontScale="92500" lnSpcReduction="20000"/>
          </a:bodyPr>
          <a:lstStyle/>
          <a:p>
            <a:r>
              <a:rPr lang="en-US" dirty="0" smtClean="0"/>
              <a:t>Data Sources </a:t>
            </a:r>
          </a:p>
          <a:p>
            <a:pPr lvl="1"/>
            <a:r>
              <a:rPr lang="en-US" dirty="0" smtClean="0"/>
              <a:t>HUD Data Exchange (HDX) – Point-in-Time Count data</a:t>
            </a:r>
          </a:p>
          <a:p>
            <a:pPr lvl="1"/>
            <a:r>
              <a:rPr lang="en-US" dirty="0" smtClean="0"/>
              <a:t>HMIS – Client-level outcome information</a:t>
            </a:r>
          </a:p>
          <a:p>
            <a:r>
              <a:rPr lang="en-US" dirty="0" smtClean="0"/>
              <a:t>Date Range</a:t>
            </a:r>
          </a:p>
          <a:p>
            <a:pPr lvl="1"/>
            <a:r>
              <a:rPr lang="en-US" dirty="0" smtClean="0"/>
              <a:t>October 1 – September 30</a:t>
            </a:r>
          </a:p>
          <a:p>
            <a:r>
              <a:rPr lang="en-US" dirty="0" smtClean="0"/>
              <a:t>Measures</a:t>
            </a:r>
          </a:p>
          <a:p>
            <a:pPr lvl="1"/>
            <a:r>
              <a:rPr lang="en-US" dirty="0"/>
              <a:t>Measure 1:  Length of time spent homeless</a:t>
            </a:r>
          </a:p>
          <a:p>
            <a:pPr lvl="1"/>
            <a:r>
              <a:rPr lang="en-US" dirty="0"/>
              <a:t>Measure 2:  Returns to homelessness</a:t>
            </a:r>
          </a:p>
          <a:p>
            <a:pPr lvl="1"/>
            <a:r>
              <a:rPr lang="en-US" dirty="0"/>
              <a:t>Measure 3:  Number of homeless persons</a:t>
            </a:r>
          </a:p>
          <a:p>
            <a:pPr lvl="1"/>
            <a:r>
              <a:rPr lang="en-US" dirty="0"/>
              <a:t>Measure 4:  Employment &amp; income growth</a:t>
            </a:r>
          </a:p>
          <a:p>
            <a:pPr lvl="1"/>
            <a:r>
              <a:rPr lang="en-US" dirty="0"/>
              <a:t>Measure 5:  Number of people who become newly homeless</a:t>
            </a:r>
          </a:p>
          <a:p>
            <a:pPr lvl="1"/>
            <a:r>
              <a:rPr lang="en-US" dirty="0"/>
              <a:t>Measure 7:  Exits to permanent housing</a:t>
            </a:r>
          </a:p>
          <a:p>
            <a:endParaRPr lang="en-US" dirty="0" smtClean="0"/>
          </a:p>
          <a:p>
            <a:endParaRPr lang="en-US" dirty="0" smtClean="0"/>
          </a:p>
          <a:p>
            <a:pPr marL="0" indent="0">
              <a:buNone/>
            </a:pPr>
            <a:r>
              <a:rPr lang="en-US" dirty="0" smtClean="0"/>
              <a:t>	</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065420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702365"/>
          </a:xfrm>
        </p:spPr>
        <p:txBody>
          <a:bodyPr>
            <a:normAutofit/>
          </a:bodyPr>
          <a:lstStyle/>
          <a:p>
            <a:r>
              <a:rPr lang="en-US" sz="4000" b="1" u="sng" dirty="0" smtClean="0"/>
              <a:t>SPM Targets</a:t>
            </a:r>
            <a:endParaRPr lang="en-US" sz="4000" b="1" u="sng" dirty="0"/>
          </a:p>
        </p:txBody>
      </p:sp>
      <p:sp>
        <p:nvSpPr>
          <p:cNvPr id="3" name="Content Placeholder 2"/>
          <p:cNvSpPr>
            <a:spLocks noGrp="1"/>
          </p:cNvSpPr>
          <p:nvPr>
            <p:ph idx="1"/>
          </p:nvPr>
        </p:nvSpPr>
        <p:spPr>
          <a:xfrm>
            <a:off x="585217" y="1757779"/>
            <a:ext cx="11173968" cy="4771037"/>
          </a:xfrm>
        </p:spPr>
        <p:txBody>
          <a:bodyPr>
            <a:normAutofit/>
          </a:bodyPr>
          <a:lstStyle/>
          <a:p>
            <a:r>
              <a:rPr lang="en-US" dirty="0" smtClean="0"/>
              <a:t>HUD will set national targets.</a:t>
            </a:r>
          </a:p>
          <a:p>
            <a:r>
              <a:rPr lang="en-US" dirty="0" smtClean="0"/>
              <a:t>HUD expects </a:t>
            </a:r>
            <a:r>
              <a:rPr lang="en-US" dirty="0" err="1" smtClean="0"/>
              <a:t>CoC’s</a:t>
            </a:r>
            <a:r>
              <a:rPr lang="en-US" dirty="0"/>
              <a:t> </a:t>
            </a:r>
            <a:r>
              <a:rPr lang="en-US" dirty="0" smtClean="0"/>
              <a:t>to establish appropriate CoC level targets.</a:t>
            </a:r>
          </a:p>
          <a:p>
            <a:pPr lvl="1"/>
            <a:r>
              <a:rPr lang="en-US" dirty="0" smtClean="0"/>
              <a:t>Use national targets as benchmarks</a:t>
            </a:r>
          </a:p>
          <a:p>
            <a:pPr lvl="1"/>
            <a:r>
              <a:rPr lang="en-US" dirty="0" smtClean="0"/>
              <a:t>Take into account nature of the local homeless population</a:t>
            </a:r>
          </a:p>
          <a:p>
            <a:pPr lvl="1"/>
            <a:r>
              <a:rPr lang="en-US" dirty="0" smtClean="0"/>
              <a:t>Local priorities as CoC implements system change</a:t>
            </a:r>
          </a:p>
          <a:p>
            <a:pPr lvl="1"/>
            <a:r>
              <a:rPr lang="en-US" dirty="0" smtClean="0"/>
              <a:t>Other unique circumstances</a:t>
            </a:r>
          </a:p>
          <a:p>
            <a:r>
              <a:rPr lang="en-US" dirty="0" smtClean="0"/>
              <a:t>HUD is </a:t>
            </a:r>
            <a:r>
              <a:rPr lang="en-US" u="sng" dirty="0" smtClean="0"/>
              <a:t>not</a:t>
            </a:r>
            <a:r>
              <a:rPr lang="en-US" dirty="0" smtClean="0"/>
              <a:t> setting targets for subpopulations. Communities should account for subpopulation types when setting targets.</a:t>
            </a:r>
          </a:p>
          <a:p>
            <a:endParaRPr lang="en-US" dirty="0" smtClean="0"/>
          </a:p>
          <a:p>
            <a:pPr marL="45720" indent="0">
              <a:buNone/>
            </a:pPr>
            <a:endParaRPr lang="en-US" dirty="0" smtClean="0"/>
          </a:p>
          <a:p>
            <a:pPr marL="0" indent="0">
              <a:buNone/>
            </a:pPr>
            <a:r>
              <a:rPr lang="en-US" dirty="0" smtClean="0"/>
              <a:t>	</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124467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2" y="609600"/>
            <a:ext cx="8593584" cy="702365"/>
          </a:xfrm>
        </p:spPr>
        <p:txBody>
          <a:bodyPr>
            <a:normAutofit/>
          </a:bodyPr>
          <a:lstStyle/>
          <a:p>
            <a:r>
              <a:rPr lang="en-US" sz="4000" b="1" u="sng" dirty="0" smtClean="0"/>
              <a:t>SPM Goals</a:t>
            </a:r>
            <a:endParaRPr lang="en-US" sz="4000" b="1" u="sng" dirty="0"/>
          </a:p>
        </p:txBody>
      </p:sp>
      <p:sp>
        <p:nvSpPr>
          <p:cNvPr id="3" name="Content Placeholder 2"/>
          <p:cNvSpPr>
            <a:spLocks noGrp="1"/>
          </p:cNvSpPr>
          <p:nvPr>
            <p:ph idx="1"/>
          </p:nvPr>
        </p:nvSpPr>
        <p:spPr>
          <a:xfrm>
            <a:off x="598470" y="1411357"/>
            <a:ext cx="11173968" cy="5090955"/>
          </a:xfrm>
        </p:spPr>
        <p:txBody>
          <a:bodyPr>
            <a:normAutofit fontScale="92500" lnSpcReduction="10000"/>
          </a:bodyPr>
          <a:lstStyle/>
          <a:p>
            <a:r>
              <a:rPr lang="en-US" dirty="0" smtClean="0"/>
              <a:t>Goals should be set for improvement against current performance with interim targets</a:t>
            </a:r>
          </a:p>
          <a:p>
            <a:pPr lvl="1"/>
            <a:r>
              <a:rPr lang="en-US" b="1" dirty="0" smtClean="0">
                <a:solidFill>
                  <a:srgbClr val="7030A0"/>
                </a:solidFill>
              </a:rPr>
              <a:t>Example:  </a:t>
            </a:r>
            <a:r>
              <a:rPr lang="en-US" dirty="0" smtClean="0"/>
              <a:t>Increase permanent housing exits in Balance of State to at least 70%</a:t>
            </a:r>
          </a:p>
          <a:p>
            <a:pPr lvl="2"/>
            <a:r>
              <a:rPr lang="en-US" dirty="0" smtClean="0"/>
              <a:t>Current performance is 50%</a:t>
            </a:r>
          </a:p>
          <a:p>
            <a:pPr lvl="2"/>
            <a:r>
              <a:rPr lang="en-US" dirty="0" smtClean="0"/>
              <a:t>2018 goal – 55%</a:t>
            </a:r>
          </a:p>
          <a:p>
            <a:pPr lvl="2"/>
            <a:r>
              <a:rPr lang="en-US" dirty="0" smtClean="0"/>
              <a:t>2019 goal – 65%</a:t>
            </a:r>
          </a:p>
          <a:p>
            <a:pPr lvl="2"/>
            <a:r>
              <a:rPr lang="en-US" dirty="0" smtClean="0"/>
              <a:t>2020 goal - reach 70% goal</a:t>
            </a:r>
            <a:endParaRPr lang="en-US" dirty="0" smtClean="0"/>
          </a:p>
          <a:p>
            <a:r>
              <a:rPr lang="en-US" dirty="0" smtClean="0"/>
              <a:t>Goals should be set for parts of the system and how they contribute to the whole</a:t>
            </a:r>
          </a:p>
          <a:p>
            <a:pPr lvl="1"/>
            <a:r>
              <a:rPr lang="en-US" b="1" dirty="0" smtClean="0">
                <a:solidFill>
                  <a:srgbClr val="7030A0"/>
                </a:solidFill>
              </a:rPr>
              <a:t>Example:  </a:t>
            </a:r>
            <a:r>
              <a:rPr lang="en-US" dirty="0" smtClean="0"/>
              <a:t>RRH expectation is that 85% of the exits are to permanent housing </a:t>
            </a:r>
          </a:p>
          <a:p>
            <a:pPr lvl="2"/>
            <a:r>
              <a:rPr lang="en-US" dirty="0" smtClean="0"/>
              <a:t>Current performance is 50%</a:t>
            </a:r>
          </a:p>
          <a:p>
            <a:pPr lvl="2"/>
            <a:r>
              <a:rPr lang="en-US" dirty="0" smtClean="0"/>
              <a:t>2018 goal – 60%</a:t>
            </a:r>
          </a:p>
          <a:p>
            <a:pPr lvl="2"/>
            <a:r>
              <a:rPr lang="en-US" dirty="0" smtClean="0"/>
              <a:t>2019 goal – 70%</a:t>
            </a:r>
          </a:p>
          <a:p>
            <a:pPr lvl="2"/>
            <a:r>
              <a:rPr lang="en-US" dirty="0" smtClean="0"/>
              <a:t>2020 goal – reach 85% goal</a:t>
            </a:r>
          </a:p>
          <a:p>
            <a:pPr lvl="1"/>
            <a:r>
              <a:rPr lang="en-US" b="1" dirty="0" smtClean="0">
                <a:solidFill>
                  <a:srgbClr val="7030A0"/>
                </a:solidFill>
              </a:rPr>
              <a:t>Example:  </a:t>
            </a:r>
            <a:r>
              <a:rPr lang="en-US" dirty="0" smtClean="0"/>
              <a:t>Shelter expectation is that 50% of the exits are to permanent housing.</a:t>
            </a:r>
          </a:p>
          <a:p>
            <a:pPr lvl="2"/>
            <a:r>
              <a:rPr lang="en-US" dirty="0" smtClean="0"/>
              <a:t>Current performance is 30%</a:t>
            </a:r>
          </a:p>
          <a:p>
            <a:pPr lvl="2"/>
            <a:r>
              <a:rPr lang="en-US" dirty="0" smtClean="0"/>
              <a:t>2018 goal – 35%</a:t>
            </a:r>
          </a:p>
          <a:p>
            <a:pPr lvl="2"/>
            <a:r>
              <a:rPr lang="en-US" dirty="0" smtClean="0"/>
              <a:t>2019 goal – 40%</a:t>
            </a:r>
          </a:p>
          <a:p>
            <a:pPr lvl="2"/>
            <a:r>
              <a:rPr lang="en-US" dirty="0" smtClean="0"/>
              <a:t>2020 goal – reach 50% goal</a:t>
            </a:r>
          </a:p>
          <a:p>
            <a:pPr marL="0" indent="0">
              <a:buNone/>
            </a:pPr>
            <a:endParaRPr lang="en-US" dirty="0" smtClean="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108763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13080</TotalTime>
  <Words>4245</Words>
  <Application>Microsoft Office PowerPoint</Application>
  <PresentationFormat>Widescreen</PresentationFormat>
  <Paragraphs>975</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Calibri</vt:lpstr>
      <vt:lpstr>Corbel</vt:lpstr>
      <vt:lpstr>Times New Roman</vt:lpstr>
      <vt:lpstr>Wingdings</vt:lpstr>
      <vt:lpstr>Basis</vt:lpstr>
      <vt:lpstr>Ending Homelessness  &amp; Data</vt:lpstr>
      <vt:lpstr>Overview of the Presentation</vt:lpstr>
      <vt:lpstr>Note</vt:lpstr>
      <vt:lpstr>HEARTH ACT</vt:lpstr>
      <vt:lpstr>What is a System?</vt:lpstr>
      <vt:lpstr>SPM Purpose </vt:lpstr>
      <vt:lpstr>SPM Parameters</vt:lpstr>
      <vt:lpstr>SPM Targets</vt:lpstr>
      <vt:lpstr>SPM Goals</vt:lpstr>
      <vt:lpstr>Disclaimer</vt:lpstr>
      <vt:lpstr>Measure 1: Length of Time Homeless (LOTH)</vt:lpstr>
      <vt:lpstr>Measure 1: Length of Time Homeless (LOTH)</vt:lpstr>
      <vt:lpstr>Measure 2: Reoccurrence </vt:lpstr>
      <vt:lpstr>Measure 2: Reoccurrence </vt:lpstr>
      <vt:lpstr>Measure 3: Number of Homeless Persons</vt:lpstr>
      <vt:lpstr>Measure 3: Number of Homeless Persons</vt:lpstr>
      <vt:lpstr>Measure 4: Employment &amp; Income Growth</vt:lpstr>
      <vt:lpstr>Measure 4: Employment &amp; Income Growth</vt:lpstr>
      <vt:lpstr>Measure 4: Employment &amp; Income Growth</vt:lpstr>
      <vt:lpstr>Measure 5: Homeless for First Time</vt:lpstr>
      <vt:lpstr>Measure 5: Homeless for First Time</vt:lpstr>
      <vt:lpstr>Measure 7: Successful Placement or Retention in Permanent Housing</vt:lpstr>
      <vt:lpstr>Measure 7: Successful Placement or Retention in Permanent Housing</vt:lpstr>
      <vt:lpstr>Measure 7: Successful Placement or Retention in Permanent Housing</vt:lpstr>
      <vt:lpstr>Point-in-Time</vt:lpstr>
      <vt:lpstr>PIT Data 2013 - 2018</vt:lpstr>
      <vt:lpstr>PIT Data 2018</vt:lpstr>
      <vt:lpstr>Right Sizing</vt:lpstr>
      <vt:lpstr>Balance of State CoC - Coordinated Entry Data </vt:lpstr>
      <vt:lpstr>PowerPoint Presentation</vt:lpstr>
      <vt:lpstr>Balance of State CoC - Need </vt:lpstr>
      <vt:lpstr>What does all this mean?</vt:lpstr>
      <vt:lpstr>HUD Recommendations to Improve SPM</vt:lpstr>
      <vt:lpstr>HUD Recommendations to Improve SPM</vt:lpstr>
      <vt:lpstr>HUD Recommendations to Improve SPM</vt:lpstr>
      <vt:lpstr>HUD Recommendations to Improve SPM</vt:lpstr>
      <vt:lpstr>HUD Recommendations to Improve SPM</vt:lpstr>
      <vt:lpstr>HUD Recommendations to Improve SPM</vt:lpstr>
      <vt:lpstr>Resources</vt:lpstr>
      <vt:lpstr>Resources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Carrie Poser</dc:creator>
  <cp:keywords/>
  <cp:lastModifiedBy>Carrie Poser</cp:lastModifiedBy>
  <cp:revision>678</cp:revision>
  <dcterms:created xsi:type="dcterms:W3CDTF">2016-02-03T16:01:10Z</dcterms:created>
  <dcterms:modified xsi:type="dcterms:W3CDTF">2018-05-16T17:56:47Z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