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7"/>
  </p:notesMasterIdLst>
  <p:handoutMasterIdLst>
    <p:handoutMasterId r:id="rId38"/>
  </p:handoutMasterIdLst>
  <p:sldIdLst>
    <p:sldId id="256" r:id="rId2"/>
    <p:sldId id="375" r:id="rId3"/>
    <p:sldId id="376" r:id="rId4"/>
    <p:sldId id="377" r:id="rId5"/>
    <p:sldId id="359" r:id="rId6"/>
    <p:sldId id="363" r:id="rId7"/>
    <p:sldId id="549" r:id="rId8"/>
    <p:sldId id="364" r:id="rId9"/>
    <p:sldId id="366" r:id="rId10"/>
    <p:sldId id="367" r:id="rId11"/>
    <p:sldId id="550" r:id="rId12"/>
    <p:sldId id="425" r:id="rId13"/>
    <p:sldId id="427" r:id="rId14"/>
    <p:sldId id="428" r:id="rId15"/>
    <p:sldId id="426" r:id="rId16"/>
    <p:sldId id="429" r:id="rId17"/>
    <p:sldId id="551" r:id="rId18"/>
    <p:sldId id="326" r:id="rId19"/>
    <p:sldId id="371" r:id="rId20"/>
    <p:sldId id="368" r:id="rId21"/>
    <p:sldId id="361" r:id="rId22"/>
    <p:sldId id="372" r:id="rId23"/>
    <p:sldId id="373" r:id="rId24"/>
    <p:sldId id="321" r:id="rId25"/>
    <p:sldId id="284" r:id="rId26"/>
    <p:sldId id="291" r:id="rId27"/>
    <p:sldId id="312" r:id="rId28"/>
    <p:sldId id="315" r:id="rId29"/>
    <p:sldId id="272" r:id="rId30"/>
    <p:sldId id="358" r:id="rId31"/>
    <p:sldId id="276" r:id="rId32"/>
    <p:sldId id="547" r:id="rId33"/>
    <p:sldId id="548" r:id="rId34"/>
    <p:sldId id="307" r:id="rId35"/>
    <p:sldId id="277" r:id="rId36"/>
  </p:sldIdLst>
  <p:sldSz cx="9144000" cy="5143500" type="screen16x9"/>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7676"/>
    <a:srgbClr val="003D78"/>
    <a:srgbClr val="4F7E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80" autoAdjust="0"/>
    <p:restoredTop sz="94662" autoAdjust="0"/>
  </p:normalViewPr>
  <p:slideViewPr>
    <p:cSldViewPr>
      <p:cViewPr varScale="1">
        <p:scale>
          <a:sx n="103" d="100"/>
          <a:sy n="103" d="100"/>
        </p:scale>
        <p:origin x="946" y="5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3E6FBD-48B4-4E46-AD41-E6A1BF688E6F}" type="doc">
      <dgm:prSet loTypeId="urn:microsoft.com/office/officeart/2005/8/layout/hProcess9" loCatId="process" qsTypeId="urn:microsoft.com/office/officeart/2005/8/quickstyle/simple1" qsCatId="simple" csTypeId="urn:microsoft.com/office/officeart/2005/8/colors/accent1_1" csCatId="accent1" phldr="1"/>
      <dgm:spPr/>
    </dgm:pt>
    <dgm:pt modelId="{4BC60E2C-78DC-47D5-8EC8-59C046C3794C}">
      <dgm:prSet phldrT="[Text]"/>
      <dgm:spPr/>
      <dgm:t>
        <a:bodyPr/>
        <a:lstStyle/>
        <a:p>
          <a:r>
            <a:rPr lang="en-US" dirty="0">
              <a:latin typeface="Century" panose="02040604050505020304" pitchFamily="18" charset="0"/>
            </a:rPr>
            <a:t>What’s wrong with you?</a:t>
          </a:r>
        </a:p>
      </dgm:t>
    </dgm:pt>
    <dgm:pt modelId="{7EBFB1B3-1D3C-46CB-8F63-540D0C457F74}" type="parTrans" cxnId="{B45187E9-3386-4D35-9AE4-CDC12DFB21EE}">
      <dgm:prSet/>
      <dgm:spPr/>
      <dgm:t>
        <a:bodyPr/>
        <a:lstStyle/>
        <a:p>
          <a:endParaRPr lang="en-US"/>
        </a:p>
      </dgm:t>
    </dgm:pt>
    <dgm:pt modelId="{D355C4D8-36E9-4F49-B48B-2572EF136040}" type="sibTrans" cxnId="{B45187E9-3386-4D35-9AE4-CDC12DFB21EE}">
      <dgm:prSet/>
      <dgm:spPr/>
      <dgm:t>
        <a:bodyPr/>
        <a:lstStyle/>
        <a:p>
          <a:endParaRPr lang="en-US"/>
        </a:p>
      </dgm:t>
    </dgm:pt>
    <dgm:pt modelId="{0DE26225-CF2E-467D-B9E0-9FF58EE2738A}">
      <dgm:prSet phldrT="[Text]"/>
      <dgm:spPr/>
      <dgm:t>
        <a:bodyPr/>
        <a:lstStyle/>
        <a:p>
          <a:r>
            <a:rPr lang="en-US" dirty="0">
              <a:latin typeface="Century" panose="02040604050505020304" pitchFamily="18" charset="0"/>
            </a:rPr>
            <a:t>What happened to you?</a:t>
          </a:r>
        </a:p>
      </dgm:t>
    </dgm:pt>
    <dgm:pt modelId="{23E84BC0-BA2C-4E97-B714-0458A3DC9BEF}" type="parTrans" cxnId="{5BCA7031-D4FE-4750-90C9-218ADDAAD869}">
      <dgm:prSet/>
      <dgm:spPr/>
      <dgm:t>
        <a:bodyPr/>
        <a:lstStyle/>
        <a:p>
          <a:endParaRPr lang="en-US"/>
        </a:p>
      </dgm:t>
    </dgm:pt>
    <dgm:pt modelId="{B338A1BD-0D59-4CEF-8BFE-9120758DCEF1}" type="sibTrans" cxnId="{5BCA7031-D4FE-4750-90C9-218ADDAAD869}">
      <dgm:prSet/>
      <dgm:spPr/>
      <dgm:t>
        <a:bodyPr/>
        <a:lstStyle/>
        <a:p>
          <a:endParaRPr lang="en-US"/>
        </a:p>
      </dgm:t>
    </dgm:pt>
    <dgm:pt modelId="{D3579CA7-EC4C-4F82-B445-3060E54B13E6}" type="pres">
      <dgm:prSet presAssocID="{483E6FBD-48B4-4E46-AD41-E6A1BF688E6F}" presName="CompostProcess" presStyleCnt="0">
        <dgm:presLayoutVars>
          <dgm:dir/>
          <dgm:resizeHandles val="exact"/>
        </dgm:presLayoutVars>
      </dgm:prSet>
      <dgm:spPr/>
    </dgm:pt>
    <dgm:pt modelId="{0CD7B8FB-CC4F-441D-B0A6-29D6DCBAF982}" type="pres">
      <dgm:prSet presAssocID="{483E6FBD-48B4-4E46-AD41-E6A1BF688E6F}" presName="arrow" presStyleLbl="bgShp" presStyleIdx="0" presStyleCnt="1"/>
      <dgm:spPr/>
    </dgm:pt>
    <dgm:pt modelId="{FEEF9202-C187-44AF-9F23-110DBA811212}" type="pres">
      <dgm:prSet presAssocID="{483E6FBD-48B4-4E46-AD41-E6A1BF688E6F}" presName="linearProcess" presStyleCnt="0"/>
      <dgm:spPr/>
    </dgm:pt>
    <dgm:pt modelId="{ABCB980C-BDF0-42C8-AAB7-160CE3461AF6}" type="pres">
      <dgm:prSet presAssocID="{4BC60E2C-78DC-47D5-8EC8-59C046C3794C}" presName="textNode" presStyleLbl="node1" presStyleIdx="0" presStyleCnt="2" custLinFactNeighborX="3287" custLinFactNeighborY="-1736">
        <dgm:presLayoutVars>
          <dgm:bulletEnabled val="1"/>
        </dgm:presLayoutVars>
      </dgm:prSet>
      <dgm:spPr/>
    </dgm:pt>
    <dgm:pt modelId="{4DCBC5E2-D7BD-4B75-8AC6-352F2ABEA78E}" type="pres">
      <dgm:prSet presAssocID="{D355C4D8-36E9-4F49-B48B-2572EF136040}" presName="sibTrans" presStyleCnt="0"/>
      <dgm:spPr/>
    </dgm:pt>
    <dgm:pt modelId="{CD3BDCDB-0916-44C8-A3DD-DBB909543086}" type="pres">
      <dgm:prSet presAssocID="{0DE26225-CF2E-467D-B9E0-9FF58EE2738A}" presName="textNode" presStyleLbl="node1" presStyleIdx="1" presStyleCnt="2">
        <dgm:presLayoutVars>
          <dgm:bulletEnabled val="1"/>
        </dgm:presLayoutVars>
      </dgm:prSet>
      <dgm:spPr/>
    </dgm:pt>
  </dgm:ptLst>
  <dgm:cxnLst>
    <dgm:cxn modelId="{5BCA7031-D4FE-4750-90C9-218ADDAAD869}" srcId="{483E6FBD-48B4-4E46-AD41-E6A1BF688E6F}" destId="{0DE26225-CF2E-467D-B9E0-9FF58EE2738A}" srcOrd="1" destOrd="0" parTransId="{23E84BC0-BA2C-4E97-B714-0458A3DC9BEF}" sibTransId="{B338A1BD-0D59-4CEF-8BFE-9120758DCEF1}"/>
    <dgm:cxn modelId="{886B5BA8-DF1E-4D07-85BE-854D87DAC67D}" type="presOf" srcId="{4BC60E2C-78DC-47D5-8EC8-59C046C3794C}" destId="{ABCB980C-BDF0-42C8-AAB7-160CE3461AF6}" srcOrd="0" destOrd="0" presId="urn:microsoft.com/office/officeart/2005/8/layout/hProcess9"/>
    <dgm:cxn modelId="{078D17C7-DD7F-4082-8EE6-4CC8E833AC3C}" type="presOf" srcId="{0DE26225-CF2E-467D-B9E0-9FF58EE2738A}" destId="{CD3BDCDB-0916-44C8-A3DD-DBB909543086}" srcOrd="0" destOrd="0" presId="urn:microsoft.com/office/officeart/2005/8/layout/hProcess9"/>
    <dgm:cxn modelId="{B45187E9-3386-4D35-9AE4-CDC12DFB21EE}" srcId="{483E6FBD-48B4-4E46-AD41-E6A1BF688E6F}" destId="{4BC60E2C-78DC-47D5-8EC8-59C046C3794C}" srcOrd="0" destOrd="0" parTransId="{7EBFB1B3-1D3C-46CB-8F63-540D0C457F74}" sibTransId="{D355C4D8-36E9-4F49-B48B-2572EF136040}"/>
    <dgm:cxn modelId="{BFD685FF-42A6-4AEA-B9A8-FA3CA2751E7C}" type="presOf" srcId="{483E6FBD-48B4-4E46-AD41-E6A1BF688E6F}" destId="{D3579CA7-EC4C-4F82-B445-3060E54B13E6}" srcOrd="0" destOrd="0" presId="urn:microsoft.com/office/officeart/2005/8/layout/hProcess9"/>
    <dgm:cxn modelId="{EE65BE1D-03AE-411F-B7CF-DEF740DA3059}" type="presParOf" srcId="{D3579CA7-EC4C-4F82-B445-3060E54B13E6}" destId="{0CD7B8FB-CC4F-441D-B0A6-29D6DCBAF982}" srcOrd="0" destOrd="0" presId="urn:microsoft.com/office/officeart/2005/8/layout/hProcess9"/>
    <dgm:cxn modelId="{15D2C2F0-BEEB-439C-BD0C-B455E8651B85}" type="presParOf" srcId="{D3579CA7-EC4C-4F82-B445-3060E54B13E6}" destId="{FEEF9202-C187-44AF-9F23-110DBA811212}" srcOrd="1" destOrd="0" presId="urn:microsoft.com/office/officeart/2005/8/layout/hProcess9"/>
    <dgm:cxn modelId="{2D83EA21-749E-4488-8AA7-C36672C93B84}" type="presParOf" srcId="{FEEF9202-C187-44AF-9F23-110DBA811212}" destId="{ABCB980C-BDF0-42C8-AAB7-160CE3461AF6}" srcOrd="0" destOrd="0" presId="urn:microsoft.com/office/officeart/2005/8/layout/hProcess9"/>
    <dgm:cxn modelId="{61C57CDA-2B89-4931-B930-E65013A6ABB0}" type="presParOf" srcId="{FEEF9202-C187-44AF-9F23-110DBA811212}" destId="{4DCBC5E2-D7BD-4B75-8AC6-352F2ABEA78E}" srcOrd="1" destOrd="0" presId="urn:microsoft.com/office/officeart/2005/8/layout/hProcess9"/>
    <dgm:cxn modelId="{598B2C92-ADDF-4D14-8070-1FCECAACD3AC}" type="presParOf" srcId="{FEEF9202-C187-44AF-9F23-110DBA811212}" destId="{CD3BDCDB-0916-44C8-A3DD-DBB909543086}"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3AB621-4AB9-4FCC-85B2-7CB30C1B8047}" type="doc">
      <dgm:prSet loTypeId="urn:microsoft.com/office/officeart/2005/8/layout/hProcess9" loCatId="process" qsTypeId="urn:microsoft.com/office/officeart/2005/8/quickstyle/simple2" qsCatId="simple" csTypeId="urn:microsoft.com/office/officeart/2005/8/colors/accent1_1" csCatId="accent1" phldr="1"/>
      <dgm:spPr/>
    </dgm:pt>
    <dgm:pt modelId="{94D3E0F7-D4D9-4B67-B07D-090B47AA63B8}">
      <dgm:prSet phldrT="[Text]"/>
      <dgm:spPr>
        <a:xfrm>
          <a:off x="284038" y="1219199"/>
          <a:ext cx="2514600" cy="1625600"/>
        </a:xfrm>
      </dgm:spPr>
      <dgm:t>
        <a:bodyPr/>
        <a:lstStyle/>
        <a:p>
          <a:r>
            <a:rPr lang="en-US" dirty="0">
              <a:latin typeface="Century" panose="02040604050505020304" pitchFamily="18" charset="0"/>
              <a:ea typeface="+mn-ea"/>
              <a:cs typeface="+mn-cs"/>
            </a:rPr>
            <a:t>“What’s wrong with you?” </a:t>
          </a:r>
        </a:p>
      </dgm:t>
    </dgm:pt>
    <dgm:pt modelId="{30296FB8-A6B9-4427-A893-92A54B865B5B}" type="parTrans" cxnId="{CBFB013D-DB0F-4797-AF2C-DE93E4384F3B}">
      <dgm:prSet/>
      <dgm:spPr/>
      <dgm:t>
        <a:bodyPr/>
        <a:lstStyle/>
        <a:p>
          <a:endParaRPr lang="en-US"/>
        </a:p>
      </dgm:t>
    </dgm:pt>
    <dgm:pt modelId="{062F16B5-95ED-4348-B8A4-2AE65B0C5582}" type="sibTrans" cxnId="{CBFB013D-DB0F-4797-AF2C-DE93E4384F3B}">
      <dgm:prSet/>
      <dgm:spPr/>
      <dgm:t>
        <a:bodyPr/>
        <a:lstStyle/>
        <a:p>
          <a:endParaRPr lang="en-US"/>
        </a:p>
      </dgm:t>
    </dgm:pt>
    <dgm:pt modelId="{53C2EA0A-BDE8-4549-8FA4-492C5B0505E2}">
      <dgm:prSet phldrT="[Text]"/>
      <dgm:spPr>
        <a:xfrm>
          <a:off x="2933700" y="1219199"/>
          <a:ext cx="2514600" cy="1625600"/>
        </a:xfrm>
      </dgm:spPr>
      <dgm:t>
        <a:bodyPr/>
        <a:lstStyle/>
        <a:p>
          <a:r>
            <a:rPr lang="en-US">
              <a:latin typeface="Century" panose="02040604050505020304" pitchFamily="18" charset="0"/>
              <a:ea typeface="+mn-ea"/>
              <a:cs typeface="+mn-cs"/>
            </a:rPr>
            <a:t>“What happened to you?” </a:t>
          </a:r>
          <a:endParaRPr lang="en-US" dirty="0">
            <a:latin typeface="Century" panose="02040604050505020304" pitchFamily="18" charset="0"/>
            <a:ea typeface="+mn-ea"/>
            <a:cs typeface="+mn-cs"/>
          </a:endParaRPr>
        </a:p>
      </dgm:t>
    </dgm:pt>
    <dgm:pt modelId="{81DC266B-9BF8-4429-B2CD-C9DF6A141616}" type="parTrans" cxnId="{ACAE0E56-C5A4-4425-AEE5-244542BBF359}">
      <dgm:prSet/>
      <dgm:spPr/>
      <dgm:t>
        <a:bodyPr/>
        <a:lstStyle/>
        <a:p>
          <a:endParaRPr lang="en-US"/>
        </a:p>
      </dgm:t>
    </dgm:pt>
    <dgm:pt modelId="{6EB699F3-7098-4012-A61B-3808B995F8C1}" type="sibTrans" cxnId="{ACAE0E56-C5A4-4425-AEE5-244542BBF359}">
      <dgm:prSet/>
      <dgm:spPr/>
      <dgm:t>
        <a:bodyPr/>
        <a:lstStyle/>
        <a:p>
          <a:endParaRPr lang="en-US"/>
        </a:p>
      </dgm:t>
    </dgm:pt>
    <dgm:pt modelId="{83BDEE02-C31B-455A-B5FD-DE1333ECB1A3}">
      <dgm:prSet phldrT="[Text]"/>
      <dgm:spPr>
        <a:xfrm>
          <a:off x="5583361" y="1219199"/>
          <a:ext cx="2514600" cy="1625600"/>
        </a:xfrm>
      </dgm:spPr>
      <dgm:t>
        <a:bodyPr/>
        <a:lstStyle/>
        <a:p>
          <a:r>
            <a:rPr lang="en-US" b="1" dirty="0">
              <a:latin typeface="Century" panose="02040604050505020304" pitchFamily="18" charset="0"/>
              <a:ea typeface="+mn-ea"/>
              <a:cs typeface="+mn-cs"/>
            </a:rPr>
            <a:t>“What’s right with you?”</a:t>
          </a:r>
        </a:p>
      </dgm:t>
    </dgm:pt>
    <dgm:pt modelId="{5BFA6C2D-BDC2-493F-AA3D-4942DCCA372D}" type="parTrans" cxnId="{068E6F40-1C70-4273-BFD6-21888A7E06F8}">
      <dgm:prSet/>
      <dgm:spPr/>
      <dgm:t>
        <a:bodyPr/>
        <a:lstStyle/>
        <a:p>
          <a:endParaRPr lang="en-US"/>
        </a:p>
      </dgm:t>
    </dgm:pt>
    <dgm:pt modelId="{A3ED6990-2038-4AA7-BCA7-91B450A645FE}" type="sibTrans" cxnId="{068E6F40-1C70-4273-BFD6-21888A7E06F8}">
      <dgm:prSet/>
      <dgm:spPr/>
      <dgm:t>
        <a:bodyPr/>
        <a:lstStyle/>
        <a:p>
          <a:endParaRPr lang="en-US"/>
        </a:p>
      </dgm:t>
    </dgm:pt>
    <dgm:pt modelId="{254571E7-97DB-42FC-96F4-8F858EDFFA3E}" type="pres">
      <dgm:prSet presAssocID="{403AB621-4AB9-4FCC-85B2-7CB30C1B8047}" presName="CompostProcess" presStyleCnt="0">
        <dgm:presLayoutVars>
          <dgm:dir/>
          <dgm:resizeHandles val="exact"/>
        </dgm:presLayoutVars>
      </dgm:prSet>
      <dgm:spPr/>
    </dgm:pt>
    <dgm:pt modelId="{5B39973A-7835-4144-9AD9-B07903A0D782}" type="pres">
      <dgm:prSet presAssocID="{403AB621-4AB9-4FCC-85B2-7CB30C1B8047}" presName="arrow" presStyleLbl="bgShp" presStyleIdx="0" presStyleCnt="1"/>
      <dgm:spPr>
        <a:xfrm>
          <a:off x="628649" y="0"/>
          <a:ext cx="7124700" cy="4064000"/>
        </a:xfrm>
        <a:prstGeom prst="rightArrow">
          <a:avLst/>
        </a:prstGeom>
      </dgm:spPr>
    </dgm:pt>
    <dgm:pt modelId="{D29DBC27-9B51-4BD4-B52D-50EB67678A50}" type="pres">
      <dgm:prSet presAssocID="{403AB621-4AB9-4FCC-85B2-7CB30C1B8047}" presName="linearProcess" presStyleCnt="0"/>
      <dgm:spPr/>
    </dgm:pt>
    <dgm:pt modelId="{516AE240-BFFF-45BF-B2AD-445903C6139D}" type="pres">
      <dgm:prSet presAssocID="{94D3E0F7-D4D9-4B67-B07D-090B47AA63B8}" presName="textNode" presStyleLbl="node1" presStyleIdx="0" presStyleCnt="3">
        <dgm:presLayoutVars>
          <dgm:bulletEnabled val="1"/>
        </dgm:presLayoutVars>
      </dgm:prSet>
      <dgm:spPr>
        <a:prstGeom prst="roundRect">
          <a:avLst/>
        </a:prstGeom>
      </dgm:spPr>
    </dgm:pt>
    <dgm:pt modelId="{81AD4875-EE8D-48CA-938B-7AA44F908335}" type="pres">
      <dgm:prSet presAssocID="{062F16B5-95ED-4348-B8A4-2AE65B0C5582}" presName="sibTrans" presStyleCnt="0"/>
      <dgm:spPr/>
    </dgm:pt>
    <dgm:pt modelId="{0BFE694B-B753-44B4-A576-E9AC34D10D62}" type="pres">
      <dgm:prSet presAssocID="{53C2EA0A-BDE8-4549-8FA4-492C5B0505E2}" presName="textNode" presStyleLbl="node1" presStyleIdx="1" presStyleCnt="3" custLinFactNeighborX="18806">
        <dgm:presLayoutVars>
          <dgm:bulletEnabled val="1"/>
        </dgm:presLayoutVars>
      </dgm:prSet>
      <dgm:spPr>
        <a:prstGeom prst="roundRect">
          <a:avLst/>
        </a:prstGeom>
      </dgm:spPr>
    </dgm:pt>
    <dgm:pt modelId="{1F2AAC6C-7DD3-4ED3-BA2E-97F67B6E38E7}" type="pres">
      <dgm:prSet presAssocID="{6EB699F3-7098-4012-A61B-3808B995F8C1}" presName="sibTrans" presStyleCnt="0"/>
      <dgm:spPr/>
    </dgm:pt>
    <dgm:pt modelId="{B6F3BF5F-7EA4-4203-B0E0-028AE08F2CBA}" type="pres">
      <dgm:prSet presAssocID="{83BDEE02-C31B-455A-B5FD-DE1333ECB1A3}" presName="textNode" presStyleLbl="node1" presStyleIdx="2" presStyleCnt="3">
        <dgm:presLayoutVars>
          <dgm:bulletEnabled val="1"/>
        </dgm:presLayoutVars>
      </dgm:prSet>
      <dgm:spPr>
        <a:prstGeom prst="roundRect">
          <a:avLst/>
        </a:prstGeom>
      </dgm:spPr>
    </dgm:pt>
  </dgm:ptLst>
  <dgm:cxnLst>
    <dgm:cxn modelId="{7620DF08-F5FE-4498-85E1-9C4A3A7011ED}" type="presOf" srcId="{53C2EA0A-BDE8-4549-8FA4-492C5B0505E2}" destId="{0BFE694B-B753-44B4-A576-E9AC34D10D62}" srcOrd="0" destOrd="0" presId="urn:microsoft.com/office/officeart/2005/8/layout/hProcess9"/>
    <dgm:cxn modelId="{4CFA7632-F5E0-437E-9D2E-1C3FBDBB6D6F}" type="presOf" srcId="{403AB621-4AB9-4FCC-85B2-7CB30C1B8047}" destId="{254571E7-97DB-42FC-96F4-8F858EDFFA3E}" srcOrd="0" destOrd="0" presId="urn:microsoft.com/office/officeart/2005/8/layout/hProcess9"/>
    <dgm:cxn modelId="{CBFB013D-DB0F-4797-AF2C-DE93E4384F3B}" srcId="{403AB621-4AB9-4FCC-85B2-7CB30C1B8047}" destId="{94D3E0F7-D4D9-4B67-B07D-090B47AA63B8}" srcOrd="0" destOrd="0" parTransId="{30296FB8-A6B9-4427-A893-92A54B865B5B}" sibTransId="{062F16B5-95ED-4348-B8A4-2AE65B0C5582}"/>
    <dgm:cxn modelId="{068E6F40-1C70-4273-BFD6-21888A7E06F8}" srcId="{403AB621-4AB9-4FCC-85B2-7CB30C1B8047}" destId="{83BDEE02-C31B-455A-B5FD-DE1333ECB1A3}" srcOrd="2" destOrd="0" parTransId="{5BFA6C2D-BDC2-493F-AA3D-4942DCCA372D}" sibTransId="{A3ED6990-2038-4AA7-BCA7-91B450A645FE}"/>
    <dgm:cxn modelId="{69875A67-FFEA-4BDC-8A7E-31DCEB48FE7F}" type="presOf" srcId="{94D3E0F7-D4D9-4B67-B07D-090B47AA63B8}" destId="{516AE240-BFFF-45BF-B2AD-445903C6139D}" srcOrd="0" destOrd="0" presId="urn:microsoft.com/office/officeart/2005/8/layout/hProcess9"/>
    <dgm:cxn modelId="{ACAE0E56-C5A4-4425-AEE5-244542BBF359}" srcId="{403AB621-4AB9-4FCC-85B2-7CB30C1B8047}" destId="{53C2EA0A-BDE8-4549-8FA4-492C5B0505E2}" srcOrd="1" destOrd="0" parTransId="{81DC266B-9BF8-4429-B2CD-C9DF6A141616}" sibTransId="{6EB699F3-7098-4012-A61B-3808B995F8C1}"/>
    <dgm:cxn modelId="{D26345BA-A5C3-4D06-8FE3-6B36CB429BBF}" type="presOf" srcId="{83BDEE02-C31B-455A-B5FD-DE1333ECB1A3}" destId="{B6F3BF5F-7EA4-4203-B0E0-028AE08F2CBA}" srcOrd="0" destOrd="0" presId="urn:microsoft.com/office/officeart/2005/8/layout/hProcess9"/>
    <dgm:cxn modelId="{DFAFFE9E-1B13-4A90-9196-CEF5B7492AF8}" type="presParOf" srcId="{254571E7-97DB-42FC-96F4-8F858EDFFA3E}" destId="{5B39973A-7835-4144-9AD9-B07903A0D782}" srcOrd="0" destOrd="0" presId="urn:microsoft.com/office/officeart/2005/8/layout/hProcess9"/>
    <dgm:cxn modelId="{2DEB2A77-2635-46BE-9AAE-8517BD80F33F}" type="presParOf" srcId="{254571E7-97DB-42FC-96F4-8F858EDFFA3E}" destId="{D29DBC27-9B51-4BD4-B52D-50EB67678A50}" srcOrd="1" destOrd="0" presId="urn:microsoft.com/office/officeart/2005/8/layout/hProcess9"/>
    <dgm:cxn modelId="{126FC3D8-4F53-40DB-B5E8-7FA7207642DE}" type="presParOf" srcId="{D29DBC27-9B51-4BD4-B52D-50EB67678A50}" destId="{516AE240-BFFF-45BF-B2AD-445903C6139D}" srcOrd="0" destOrd="0" presId="urn:microsoft.com/office/officeart/2005/8/layout/hProcess9"/>
    <dgm:cxn modelId="{AE635F1C-40ED-477F-8F55-C7C3C8D3C8EF}" type="presParOf" srcId="{D29DBC27-9B51-4BD4-B52D-50EB67678A50}" destId="{81AD4875-EE8D-48CA-938B-7AA44F908335}" srcOrd="1" destOrd="0" presId="urn:microsoft.com/office/officeart/2005/8/layout/hProcess9"/>
    <dgm:cxn modelId="{6A52E702-4EEE-4E67-B76E-37C4FAB6280B}" type="presParOf" srcId="{D29DBC27-9B51-4BD4-B52D-50EB67678A50}" destId="{0BFE694B-B753-44B4-A576-E9AC34D10D62}" srcOrd="2" destOrd="0" presId="urn:microsoft.com/office/officeart/2005/8/layout/hProcess9"/>
    <dgm:cxn modelId="{08A88E35-3CCD-46E2-A2CB-F05A486429CB}" type="presParOf" srcId="{D29DBC27-9B51-4BD4-B52D-50EB67678A50}" destId="{1F2AAC6C-7DD3-4ED3-BA2E-97F67B6E38E7}" srcOrd="3" destOrd="0" presId="urn:microsoft.com/office/officeart/2005/8/layout/hProcess9"/>
    <dgm:cxn modelId="{D8C0870D-BDA1-49A1-B498-DB1E026A63B2}" type="presParOf" srcId="{D29DBC27-9B51-4BD4-B52D-50EB67678A50}" destId="{B6F3BF5F-7EA4-4203-B0E0-028AE08F2CBA}"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3E6FBD-48B4-4E46-AD41-E6A1BF688E6F}" type="doc">
      <dgm:prSet loTypeId="urn:microsoft.com/office/officeart/2005/8/layout/hProcess9" loCatId="process" qsTypeId="urn:microsoft.com/office/officeart/2005/8/quickstyle/simple1" qsCatId="simple" csTypeId="urn:microsoft.com/office/officeart/2005/8/colors/accent1_1" csCatId="accent1" phldr="1"/>
      <dgm:spPr/>
    </dgm:pt>
    <dgm:pt modelId="{4BC60E2C-78DC-47D5-8EC8-59C046C3794C}">
      <dgm:prSet phldrT="[Text]"/>
      <dgm:spPr/>
      <dgm:t>
        <a:bodyPr/>
        <a:lstStyle/>
        <a:p>
          <a:r>
            <a:rPr lang="en-US" dirty="0">
              <a:latin typeface="Century" panose="02040604050505020304" pitchFamily="18" charset="0"/>
            </a:rPr>
            <a:t>What’s right with you?</a:t>
          </a:r>
        </a:p>
      </dgm:t>
    </dgm:pt>
    <dgm:pt modelId="{7EBFB1B3-1D3C-46CB-8F63-540D0C457F74}" type="parTrans" cxnId="{B45187E9-3386-4D35-9AE4-CDC12DFB21EE}">
      <dgm:prSet/>
      <dgm:spPr/>
      <dgm:t>
        <a:bodyPr/>
        <a:lstStyle/>
        <a:p>
          <a:endParaRPr lang="en-US"/>
        </a:p>
      </dgm:t>
    </dgm:pt>
    <dgm:pt modelId="{D355C4D8-36E9-4F49-B48B-2572EF136040}" type="sibTrans" cxnId="{B45187E9-3386-4D35-9AE4-CDC12DFB21EE}">
      <dgm:prSet/>
      <dgm:spPr/>
      <dgm:t>
        <a:bodyPr/>
        <a:lstStyle/>
        <a:p>
          <a:endParaRPr lang="en-US"/>
        </a:p>
      </dgm:t>
    </dgm:pt>
    <dgm:pt modelId="{0DE26225-CF2E-467D-B9E0-9FF58EE2738A}">
      <dgm:prSet phldrT="[Text]"/>
      <dgm:spPr/>
      <dgm:t>
        <a:bodyPr/>
        <a:lstStyle/>
        <a:p>
          <a:r>
            <a:rPr lang="en-US" dirty="0">
              <a:latin typeface="Century" panose="02040604050505020304" pitchFamily="18" charset="0"/>
            </a:rPr>
            <a:t>Who do I need to become so that you trust me?</a:t>
          </a:r>
        </a:p>
      </dgm:t>
    </dgm:pt>
    <dgm:pt modelId="{23E84BC0-BA2C-4E97-B714-0458A3DC9BEF}" type="parTrans" cxnId="{5BCA7031-D4FE-4750-90C9-218ADDAAD869}">
      <dgm:prSet/>
      <dgm:spPr/>
      <dgm:t>
        <a:bodyPr/>
        <a:lstStyle/>
        <a:p>
          <a:endParaRPr lang="en-US"/>
        </a:p>
      </dgm:t>
    </dgm:pt>
    <dgm:pt modelId="{B338A1BD-0D59-4CEF-8BFE-9120758DCEF1}" type="sibTrans" cxnId="{5BCA7031-D4FE-4750-90C9-218ADDAAD869}">
      <dgm:prSet/>
      <dgm:spPr/>
      <dgm:t>
        <a:bodyPr/>
        <a:lstStyle/>
        <a:p>
          <a:endParaRPr lang="en-US"/>
        </a:p>
      </dgm:t>
    </dgm:pt>
    <dgm:pt modelId="{D3579CA7-EC4C-4F82-B445-3060E54B13E6}" type="pres">
      <dgm:prSet presAssocID="{483E6FBD-48B4-4E46-AD41-E6A1BF688E6F}" presName="CompostProcess" presStyleCnt="0">
        <dgm:presLayoutVars>
          <dgm:dir/>
          <dgm:resizeHandles val="exact"/>
        </dgm:presLayoutVars>
      </dgm:prSet>
      <dgm:spPr/>
    </dgm:pt>
    <dgm:pt modelId="{0CD7B8FB-CC4F-441D-B0A6-29D6DCBAF982}" type="pres">
      <dgm:prSet presAssocID="{483E6FBD-48B4-4E46-AD41-E6A1BF688E6F}" presName="arrow" presStyleLbl="bgShp" presStyleIdx="0" presStyleCnt="1"/>
      <dgm:spPr/>
    </dgm:pt>
    <dgm:pt modelId="{FEEF9202-C187-44AF-9F23-110DBA811212}" type="pres">
      <dgm:prSet presAssocID="{483E6FBD-48B4-4E46-AD41-E6A1BF688E6F}" presName="linearProcess" presStyleCnt="0"/>
      <dgm:spPr/>
    </dgm:pt>
    <dgm:pt modelId="{ABCB980C-BDF0-42C8-AAB7-160CE3461AF6}" type="pres">
      <dgm:prSet presAssocID="{4BC60E2C-78DC-47D5-8EC8-59C046C3794C}" presName="textNode" presStyleLbl="node1" presStyleIdx="0" presStyleCnt="2" custLinFactNeighborX="3287" custLinFactNeighborY="-1736">
        <dgm:presLayoutVars>
          <dgm:bulletEnabled val="1"/>
        </dgm:presLayoutVars>
      </dgm:prSet>
      <dgm:spPr/>
    </dgm:pt>
    <dgm:pt modelId="{4DCBC5E2-D7BD-4B75-8AC6-352F2ABEA78E}" type="pres">
      <dgm:prSet presAssocID="{D355C4D8-36E9-4F49-B48B-2572EF136040}" presName="sibTrans" presStyleCnt="0"/>
      <dgm:spPr/>
    </dgm:pt>
    <dgm:pt modelId="{CD3BDCDB-0916-44C8-A3DD-DBB909543086}" type="pres">
      <dgm:prSet presAssocID="{0DE26225-CF2E-467D-B9E0-9FF58EE2738A}" presName="textNode" presStyleLbl="node1" presStyleIdx="1" presStyleCnt="2">
        <dgm:presLayoutVars>
          <dgm:bulletEnabled val="1"/>
        </dgm:presLayoutVars>
      </dgm:prSet>
      <dgm:spPr/>
    </dgm:pt>
  </dgm:ptLst>
  <dgm:cxnLst>
    <dgm:cxn modelId="{5BCA7031-D4FE-4750-90C9-218ADDAAD869}" srcId="{483E6FBD-48B4-4E46-AD41-E6A1BF688E6F}" destId="{0DE26225-CF2E-467D-B9E0-9FF58EE2738A}" srcOrd="1" destOrd="0" parTransId="{23E84BC0-BA2C-4E97-B714-0458A3DC9BEF}" sibTransId="{B338A1BD-0D59-4CEF-8BFE-9120758DCEF1}"/>
    <dgm:cxn modelId="{886B5BA8-DF1E-4D07-85BE-854D87DAC67D}" type="presOf" srcId="{4BC60E2C-78DC-47D5-8EC8-59C046C3794C}" destId="{ABCB980C-BDF0-42C8-AAB7-160CE3461AF6}" srcOrd="0" destOrd="0" presId="urn:microsoft.com/office/officeart/2005/8/layout/hProcess9"/>
    <dgm:cxn modelId="{078D17C7-DD7F-4082-8EE6-4CC8E833AC3C}" type="presOf" srcId="{0DE26225-CF2E-467D-B9E0-9FF58EE2738A}" destId="{CD3BDCDB-0916-44C8-A3DD-DBB909543086}" srcOrd="0" destOrd="0" presId="urn:microsoft.com/office/officeart/2005/8/layout/hProcess9"/>
    <dgm:cxn modelId="{B45187E9-3386-4D35-9AE4-CDC12DFB21EE}" srcId="{483E6FBD-48B4-4E46-AD41-E6A1BF688E6F}" destId="{4BC60E2C-78DC-47D5-8EC8-59C046C3794C}" srcOrd="0" destOrd="0" parTransId="{7EBFB1B3-1D3C-46CB-8F63-540D0C457F74}" sibTransId="{D355C4D8-36E9-4F49-B48B-2572EF136040}"/>
    <dgm:cxn modelId="{BFD685FF-42A6-4AEA-B9A8-FA3CA2751E7C}" type="presOf" srcId="{483E6FBD-48B4-4E46-AD41-E6A1BF688E6F}" destId="{D3579CA7-EC4C-4F82-B445-3060E54B13E6}" srcOrd="0" destOrd="0" presId="urn:microsoft.com/office/officeart/2005/8/layout/hProcess9"/>
    <dgm:cxn modelId="{EE65BE1D-03AE-411F-B7CF-DEF740DA3059}" type="presParOf" srcId="{D3579CA7-EC4C-4F82-B445-3060E54B13E6}" destId="{0CD7B8FB-CC4F-441D-B0A6-29D6DCBAF982}" srcOrd="0" destOrd="0" presId="urn:microsoft.com/office/officeart/2005/8/layout/hProcess9"/>
    <dgm:cxn modelId="{15D2C2F0-BEEB-439C-BD0C-B455E8651B85}" type="presParOf" srcId="{D3579CA7-EC4C-4F82-B445-3060E54B13E6}" destId="{FEEF9202-C187-44AF-9F23-110DBA811212}" srcOrd="1" destOrd="0" presId="urn:microsoft.com/office/officeart/2005/8/layout/hProcess9"/>
    <dgm:cxn modelId="{2D83EA21-749E-4488-8AA7-C36672C93B84}" type="presParOf" srcId="{FEEF9202-C187-44AF-9F23-110DBA811212}" destId="{ABCB980C-BDF0-42C8-AAB7-160CE3461AF6}" srcOrd="0" destOrd="0" presId="urn:microsoft.com/office/officeart/2005/8/layout/hProcess9"/>
    <dgm:cxn modelId="{61C57CDA-2B89-4931-B930-E65013A6ABB0}" type="presParOf" srcId="{FEEF9202-C187-44AF-9F23-110DBA811212}" destId="{4DCBC5E2-D7BD-4B75-8AC6-352F2ABEA78E}" srcOrd="1" destOrd="0" presId="urn:microsoft.com/office/officeart/2005/8/layout/hProcess9"/>
    <dgm:cxn modelId="{598B2C92-ADDF-4D14-8070-1FCECAACD3AC}" type="presParOf" srcId="{FEEF9202-C187-44AF-9F23-110DBA811212}" destId="{CD3BDCDB-0916-44C8-A3DD-DBB909543086}"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0FE828-6DD4-47CE-BFD6-0026F2907DCB}" type="doc">
      <dgm:prSet loTypeId="urn:microsoft.com/office/officeart/2005/8/layout/radial3" loCatId="relationship" qsTypeId="urn:microsoft.com/office/officeart/2005/8/quickstyle/simple1" qsCatId="simple" csTypeId="urn:microsoft.com/office/officeart/2005/8/colors/accent1_1" csCatId="accent1" phldr="1"/>
      <dgm:spPr/>
      <dgm:t>
        <a:bodyPr/>
        <a:lstStyle/>
        <a:p>
          <a:endParaRPr lang="en-US"/>
        </a:p>
      </dgm:t>
    </dgm:pt>
    <dgm:pt modelId="{9E014CFD-E2D3-4E3B-8ADA-28421E9E1D29}">
      <dgm:prSet phldrT="[Text]"/>
      <dgm:spPr/>
      <dgm:t>
        <a:bodyPr/>
        <a:lstStyle/>
        <a:p>
          <a:r>
            <a:rPr lang="en-US" dirty="0"/>
            <a:t>Healing Happens in Relationships</a:t>
          </a:r>
        </a:p>
      </dgm:t>
    </dgm:pt>
    <dgm:pt modelId="{4BC0BEA0-CE6E-4656-90AC-72658EF31F32}" type="parTrans" cxnId="{E0483ED5-3346-44C6-A232-A46F6D5D8545}">
      <dgm:prSet/>
      <dgm:spPr/>
      <dgm:t>
        <a:bodyPr/>
        <a:lstStyle/>
        <a:p>
          <a:endParaRPr lang="en-US"/>
        </a:p>
      </dgm:t>
    </dgm:pt>
    <dgm:pt modelId="{41EC2FFA-16B9-4F7D-A034-DF037144F957}" type="sibTrans" cxnId="{E0483ED5-3346-44C6-A232-A46F6D5D8545}">
      <dgm:prSet/>
      <dgm:spPr/>
      <dgm:t>
        <a:bodyPr/>
        <a:lstStyle/>
        <a:p>
          <a:endParaRPr lang="en-US"/>
        </a:p>
      </dgm:t>
    </dgm:pt>
    <dgm:pt modelId="{81051112-BDB9-451D-BF07-75EB22BC92CE}">
      <dgm:prSet phldrT="[Text]"/>
      <dgm:spPr/>
      <dgm:t>
        <a:bodyPr/>
        <a:lstStyle/>
        <a:p>
          <a:r>
            <a:rPr lang="en-US" b="1" dirty="0"/>
            <a:t>Understand the prevalence and impact of trauma</a:t>
          </a:r>
        </a:p>
      </dgm:t>
    </dgm:pt>
    <dgm:pt modelId="{C23983DB-2D07-4A3D-B32B-9C143FE2FC32}" type="parTrans" cxnId="{FA242A9B-B984-4C2E-A0A8-E6A02F8A261B}">
      <dgm:prSet/>
      <dgm:spPr/>
      <dgm:t>
        <a:bodyPr/>
        <a:lstStyle/>
        <a:p>
          <a:endParaRPr lang="en-US"/>
        </a:p>
      </dgm:t>
    </dgm:pt>
    <dgm:pt modelId="{9380EBF7-24B2-436C-9B76-99FC35013124}" type="sibTrans" cxnId="{FA242A9B-B984-4C2E-A0A8-E6A02F8A261B}">
      <dgm:prSet/>
      <dgm:spPr/>
      <dgm:t>
        <a:bodyPr/>
        <a:lstStyle/>
        <a:p>
          <a:endParaRPr lang="en-US"/>
        </a:p>
      </dgm:t>
    </dgm:pt>
    <dgm:pt modelId="{80634AEF-3487-4514-8991-94F06821F3DA}">
      <dgm:prSet phldrT="[Text]"/>
      <dgm:spPr/>
      <dgm:t>
        <a:bodyPr/>
        <a:lstStyle/>
        <a:p>
          <a:r>
            <a:rPr lang="en-US" b="1" dirty="0"/>
            <a:t>Pursue person’s strengths, choice and autonomy</a:t>
          </a:r>
        </a:p>
      </dgm:t>
    </dgm:pt>
    <dgm:pt modelId="{0591C8EB-962B-4E98-9CE5-46A25ECAC44F}" type="parTrans" cxnId="{E82B7601-90C5-411D-AE07-E590E75A2CFB}">
      <dgm:prSet/>
      <dgm:spPr/>
      <dgm:t>
        <a:bodyPr/>
        <a:lstStyle/>
        <a:p>
          <a:endParaRPr lang="en-US"/>
        </a:p>
      </dgm:t>
    </dgm:pt>
    <dgm:pt modelId="{70006269-B957-4B6A-9907-05B0729410C5}" type="sibTrans" cxnId="{E82B7601-90C5-411D-AE07-E590E75A2CFB}">
      <dgm:prSet/>
      <dgm:spPr/>
      <dgm:t>
        <a:bodyPr/>
        <a:lstStyle/>
        <a:p>
          <a:endParaRPr lang="en-US"/>
        </a:p>
      </dgm:t>
    </dgm:pt>
    <dgm:pt modelId="{9FCBE7B6-38A1-415C-8A50-D7C60F7E141F}">
      <dgm:prSet phldrT="[Text]"/>
      <dgm:spPr/>
      <dgm:t>
        <a:bodyPr/>
        <a:lstStyle/>
        <a:p>
          <a:r>
            <a:rPr lang="en-US" b="1" dirty="0"/>
            <a:t>Share power</a:t>
          </a:r>
        </a:p>
      </dgm:t>
    </dgm:pt>
    <dgm:pt modelId="{FBCC99F4-9518-4D21-830F-0686365285C5}" type="parTrans" cxnId="{539C6D26-C1CF-42F7-905B-957D551F3252}">
      <dgm:prSet/>
      <dgm:spPr/>
      <dgm:t>
        <a:bodyPr/>
        <a:lstStyle/>
        <a:p>
          <a:endParaRPr lang="en-US"/>
        </a:p>
      </dgm:t>
    </dgm:pt>
    <dgm:pt modelId="{348AEC7E-73B1-4116-BD3F-F08D49323C7D}" type="sibTrans" cxnId="{539C6D26-C1CF-42F7-905B-957D551F3252}">
      <dgm:prSet/>
      <dgm:spPr/>
      <dgm:t>
        <a:bodyPr/>
        <a:lstStyle/>
        <a:p>
          <a:endParaRPr lang="en-US"/>
        </a:p>
      </dgm:t>
    </dgm:pt>
    <dgm:pt modelId="{3F13136D-F8E7-442B-B427-4E9793DA9AA7}">
      <dgm:prSet phldrT="[Text]"/>
      <dgm:spPr/>
      <dgm:t>
        <a:bodyPr/>
        <a:lstStyle/>
        <a:p>
          <a:r>
            <a:rPr lang="en-US" b="1" dirty="0"/>
            <a:t>Communicate with compassion</a:t>
          </a:r>
        </a:p>
      </dgm:t>
    </dgm:pt>
    <dgm:pt modelId="{22464D3A-EFC5-4F9B-82E1-0C7C32D1B923}" type="parTrans" cxnId="{D457AAE7-C04A-48C3-9B51-58A0ED517333}">
      <dgm:prSet/>
      <dgm:spPr/>
      <dgm:t>
        <a:bodyPr/>
        <a:lstStyle/>
        <a:p>
          <a:endParaRPr lang="en-US"/>
        </a:p>
      </dgm:t>
    </dgm:pt>
    <dgm:pt modelId="{C34E8BD2-A63C-4478-8443-63F49C9AA3BB}" type="sibTrans" cxnId="{D457AAE7-C04A-48C3-9B51-58A0ED517333}">
      <dgm:prSet/>
      <dgm:spPr/>
      <dgm:t>
        <a:bodyPr/>
        <a:lstStyle/>
        <a:p>
          <a:endParaRPr lang="en-US"/>
        </a:p>
      </dgm:t>
    </dgm:pt>
    <dgm:pt modelId="{4626DB1F-4A2E-43B1-B7E9-B458789BE953}">
      <dgm:prSet phldrT="[Text]"/>
      <dgm:spPr/>
      <dgm:t>
        <a:bodyPr/>
        <a:lstStyle/>
        <a:p>
          <a:r>
            <a:rPr lang="en-US" b="1" dirty="0"/>
            <a:t>Promote safety</a:t>
          </a:r>
        </a:p>
      </dgm:t>
    </dgm:pt>
    <dgm:pt modelId="{E9C47954-4D47-4331-B621-EE50D5DDD063}" type="parTrans" cxnId="{97FE001D-3228-4EEE-A544-D49E6F3D6787}">
      <dgm:prSet/>
      <dgm:spPr/>
      <dgm:t>
        <a:bodyPr/>
        <a:lstStyle/>
        <a:p>
          <a:endParaRPr lang="en-US"/>
        </a:p>
      </dgm:t>
    </dgm:pt>
    <dgm:pt modelId="{D5C46222-B1E3-4673-8B27-2320F515B36E}" type="sibTrans" cxnId="{97FE001D-3228-4EEE-A544-D49E6F3D6787}">
      <dgm:prSet/>
      <dgm:spPr/>
      <dgm:t>
        <a:bodyPr/>
        <a:lstStyle/>
        <a:p>
          <a:endParaRPr lang="en-US"/>
        </a:p>
      </dgm:t>
    </dgm:pt>
    <dgm:pt modelId="{1DFC82AD-E800-4E78-BD44-183597BC0085}">
      <dgm:prSet phldrT="[Text]"/>
      <dgm:spPr/>
      <dgm:t>
        <a:bodyPr/>
        <a:lstStyle/>
        <a:p>
          <a:r>
            <a:rPr lang="en-US" b="1" dirty="0"/>
            <a:t>Earn trust</a:t>
          </a:r>
        </a:p>
      </dgm:t>
    </dgm:pt>
    <dgm:pt modelId="{D1E7B0FB-D616-4DB8-BE05-664B5B34C9DE}" type="parTrans" cxnId="{85A93EA7-2DBA-4B7D-9746-012CA1EF91B2}">
      <dgm:prSet/>
      <dgm:spPr/>
      <dgm:t>
        <a:bodyPr/>
        <a:lstStyle/>
        <a:p>
          <a:endParaRPr lang="en-US"/>
        </a:p>
      </dgm:t>
    </dgm:pt>
    <dgm:pt modelId="{1B3FC6BB-88C5-4500-A8D5-E2CDCB14B504}" type="sibTrans" cxnId="{85A93EA7-2DBA-4B7D-9746-012CA1EF91B2}">
      <dgm:prSet/>
      <dgm:spPr/>
      <dgm:t>
        <a:bodyPr/>
        <a:lstStyle/>
        <a:p>
          <a:endParaRPr lang="en-US"/>
        </a:p>
      </dgm:t>
    </dgm:pt>
    <dgm:pt modelId="{6CCA5D4E-01A9-46F0-A5A8-07307E30F798}">
      <dgm:prSet phldrT="[Text]"/>
      <dgm:spPr/>
      <dgm:t>
        <a:bodyPr/>
        <a:lstStyle/>
        <a:p>
          <a:r>
            <a:rPr lang="en-US" b="1" dirty="0"/>
            <a:t>Embrace diversity</a:t>
          </a:r>
        </a:p>
      </dgm:t>
    </dgm:pt>
    <dgm:pt modelId="{6527CC6B-FF92-4349-BC17-2423A4A1185A}" type="parTrans" cxnId="{F06F3C4F-D97E-4C0A-9327-79DFC5F694A7}">
      <dgm:prSet/>
      <dgm:spPr/>
      <dgm:t>
        <a:bodyPr/>
        <a:lstStyle/>
        <a:p>
          <a:endParaRPr lang="en-US"/>
        </a:p>
      </dgm:t>
    </dgm:pt>
    <dgm:pt modelId="{D3C5CEAA-1690-4769-84AE-24650C2CDFD8}" type="sibTrans" cxnId="{F06F3C4F-D97E-4C0A-9327-79DFC5F694A7}">
      <dgm:prSet/>
      <dgm:spPr/>
      <dgm:t>
        <a:bodyPr/>
        <a:lstStyle/>
        <a:p>
          <a:endParaRPr lang="en-US"/>
        </a:p>
      </dgm:t>
    </dgm:pt>
    <dgm:pt modelId="{44750C35-9860-4398-BDCA-33F75AEDB18E}">
      <dgm:prSet phldrT="[Text]"/>
      <dgm:spPr/>
      <dgm:t>
        <a:bodyPr/>
        <a:lstStyle/>
        <a:p>
          <a:r>
            <a:rPr lang="en-US" b="1" dirty="0"/>
            <a:t>Provide holistic care</a:t>
          </a:r>
        </a:p>
      </dgm:t>
    </dgm:pt>
    <dgm:pt modelId="{73542155-8CDA-4EEF-A7EC-1003124F3009}" type="parTrans" cxnId="{A17B6A9F-0BEB-4FA5-A177-7B458514BA54}">
      <dgm:prSet/>
      <dgm:spPr/>
      <dgm:t>
        <a:bodyPr/>
        <a:lstStyle/>
        <a:p>
          <a:endParaRPr lang="en-US"/>
        </a:p>
      </dgm:t>
    </dgm:pt>
    <dgm:pt modelId="{70A6574F-8E12-4856-8D7F-34CE9C3A6CA2}" type="sibTrans" cxnId="{A17B6A9F-0BEB-4FA5-A177-7B458514BA54}">
      <dgm:prSet/>
      <dgm:spPr/>
      <dgm:t>
        <a:bodyPr/>
        <a:lstStyle/>
        <a:p>
          <a:endParaRPr lang="en-US"/>
        </a:p>
      </dgm:t>
    </dgm:pt>
    <dgm:pt modelId="{5D67F741-1679-4AB6-86CE-BF9A13060E93}">
      <dgm:prSet phldrT="[Text]"/>
      <dgm:spPr/>
      <dgm:t>
        <a:bodyPr/>
        <a:lstStyle/>
        <a:p>
          <a:r>
            <a:rPr lang="en-US" b="1" dirty="0"/>
            <a:t>Respect human rights</a:t>
          </a:r>
        </a:p>
      </dgm:t>
    </dgm:pt>
    <dgm:pt modelId="{B6A9F752-B8A8-45C9-9E2E-EBC238716BA4}" type="parTrans" cxnId="{9143433C-F912-44C1-BF20-9F7FEF302012}">
      <dgm:prSet/>
      <dgm:spPr/>
      <dgm:t>
        <a:bodyPr/>
        <a:lstStyle/>
        <a:p>
          <a:endParaRPr lang="en-US"/>
        </a:p>
      </dgm:t>
    </dgm:pt>
    <dgm:pt modelId="{937FDE85-1212-411A-9AD8-B79E4BD3CC59}" type="sibTrans" cxnId="{9143433C-F912-44C1-BF20-9F7FEF302012}">
      <dgm:prSet/>
      <dgm:spPr/>
      <dgm:t>
        <a:bodyPr/>
        <a:lstStyle/>
        <a:p>
          <a:endParaRPr lang="en-US"/>
        </a:p>
      </dgm:t>
    </dgm:pt>
    <dgm:pt modelId="{A1436B46-7394-49D0-9EE7-A98D4BB26FDA}" type="pres">
      <dgm:prSet presAssocID="{420FE828-6DD4-47CE-BFD6-0026F2907DCB}" presName="composite" presStyleCnt="0">
        <dgm:presLayoutVars>
          <dgm:chMax val="1"/>
          <dgm:dir/>
          <dgm:resizeHandles val="exact"/>
        </dgm:presLayoutVars>
      </dgm:prSet>
      <dgm:spPr/>
    </dgm:pt>
    <dgm:pt modelId="{FFAD12EE-0D1F-4107-A5B9-42540E4E055D}" type="pres">
      <dgm:prSet presAssocID="{420FE828-6DD4-47CE-BFD6-0026F2907DCB}" presName="radial" presStyleCnt="0">
        <dgm:presLayoutVars>
          <dgm:animLvl val="ctr"/>
        </dgm:presLayoutVars>
      </dgm:prSet>
      <dgm:spPr/>
    </dgm:pt>
    <dgm:pt modelId="{3037D019-DF19-4CDE-9CB9-9DD24CF9610C}" type="pres">
      <dgm:prSet presAssocID="{9E014CFD-E2D3-4E3B-8ADA-28421E9E1D29}" presName="centerShape" presStyleLbl="vennNode1" presStyleIdx="0" presStyleCnt="10"/>
      <dgm:spPr/>
    </dgm:pt>
    <dgm:pt modelId="{6998108E-ED50-4CAD-A70C-DE46DAEEEAF5}" type="pres">
      <dgm:prSet presAssocID="{81051112-BDB9-451D-BF07-75EB22BC92CE}" presName="node" presStyleLbl="vennNode1" presStyleIdx="1" presStyleCnt="10">
        <dgm:presLayoutVars>
          <dgm:bulletEnabled val="1"/>
        </dgm:presLayoutVars>
      </dgm:prSet>
      <dgm:spPr/>
    </dgm:pt>
    <dgm:pt modelId="{81671CE4-6BB4-4BB6-B6F6-C8765AB72042}" type="pres">
      <dgm:prSet presAssocID="{4626DB1F-4A2E-43B1-B7E9-B458789BE953}" presName="node" presStyleLbl="vennNode1" presStyleIdx="2" presStyleCnt="10" custRadScaleRad="102219" custRadScaleInc="3373">
        <dgm:presLayoutVars>
          <dgm:bulletEnabled val="1"/>
        </dgm:presLayoutVars>
      </dgm:prSet>
      <dgm:spPr/>
    </dgm:pt>
    <dgm:pt modelId="{A74BAF19-A264-4140-8665-8890DB3C49E4}" type="pres">
      <dgm:prSet presAssocID="{1DFC82AD-E800-4E78-BD44-183597BC0085}" presName="node" presStyleLbl="vennNode1" presStyleIdx="3" presStyleCnt="10">
        <dgm:presLayoutVars>
          <dgm:bulletEnabled val="1"/>
        </dgm:presLayoutVars>
      </dgm:prSet>
      <dgm:spPr/>
    </dgm:pt>
    <dgm:pt modelId="{C32CC9DC-8175-4484-9CDF-733EFAE7982D}" type="pres">
      <dgm:prSet presAssocID="{6CCA5D4E-01A9-46F0-A5A8-07307E30F798}" presName="node" presStyleLbl="vennNode1" presStyleIdx="4" presStyleCnt="10">
        <dgm:presLayoutVars>
          <dgm:bulletEnabled val="1"/>
        </dgm:presLayoutVars>
      </dgm:prSet>
      <dgm:spPr/>
    </dgm:pt>
    <dgm:pt modelId="{DCB10087-A59A-40EC-8B74-D9260164A4EC}" type="pres">
      <dgm:prSet presAssocID="{44750C35-9860-4398-BDCA-33F75AEDB18E}" presName="node" presStyleLbl="vennNode1" presStyleIdx="5" presStyleCnt="10">
        <dgm:presLayoutVars>
          <dgm:bulletEnabled val="1"/>
        </dgm:presLayoutVars>
      </dgm:prSet>
      <dgm:spPr/>
    </dgm:pt>
    <dgm:pt modelId="{2304C11A-30FA-4F7F-BAAF-681412F5829C}" type="pres">
      <dgm:prSet presAssocID="{5D67F741-1679-4AB6-86CE-BF9A13060E93}" presName="node" presStyleLbl="vennNode1" presStyleIdx="6" presStyleCnt="10">
        <dgm:presLayoutVars>
          <dgm:bulletEnabled val="1"/>
        </dgm:presLayoutVars>
      </dgm:prSet>
      <dgm:spPr/>
    </dgm:pt>
    <dgm:pt modelId="{F4B1183E-CB47-4FC5-A52F-6AEFBDCA2BC4}" type="pres">
      <dgm:prSet presAssocID="{80634AEF-3487-4514-8991-94F06821F3DA}" presName="node" presStyleLbl="vennNode1" presStyleIdx="7" presStyleCnt="10">
        <dgm:presLayoutVars>
          <dgm:bulletEnabled val="1"/>
        </dgm:presLayoutVars>
      </dgm:prSet>
      <dgm:spPr/>
    </dgm:pt>
    <dgm:pt modelId="{5452996B-BAF5-4CF7-858F-EB981AA8C7B0}" type="pres">
      <dgm:prSet presAssocID="{9FCBE7B6-38A1-415C-8A50-D7C60F7E141F}" presName="node" presStyleLbl="vennNode1" presStyleIdx="8" presStyleCnt="10">
        <dgm:presLayoutVars>
          <dgm:bulletEnabled val="1"/>
        </dgm:presLayoutVars>
      </dgm:prSet>
      <dgm:spPr/>
    </dgm:pt>
    <dgm:pt modelId="{14DE0F67-874D-4A29-B0D0-F9E3D7D4F906}" type="pres">
      <dgm:prSet presAssocID="{3F13136D-F8E7-442B-B427-4E9793DA9AA7}" presName="node" presStyleLbl="vennNode1" presStyleIdx="9" presStyleCnt="10">
        <dgm:presLayoutVars>
          <dgm:bulletEnabled val="1"/>
        </dgm:presLayoutVars>
      </dgm:prSet>
      <dgm:spPr/>
    </dgm:pt>
  </dgm:ptLst>
  <dgm:cxnLst>
    <dgm:cxn modelId="{E82B7601-90C5-411D-AE07-E590E75A2CFB}" srcId="{9E014CFD-E2D3-4E3B-8ADA-28421E9E1D29}" destId="{80634AEF-3487-4514-8991-94F06821F3DA}" srcOrd="6" destOrd="0" parTransId="{0591C8EB-962B-4E98-9CE5-46A25ECAC44F}" sibTransId="{70006269-B957-4B6A-9907-05B0729410C5}"/>
    <dgm:cxn modelId="{E6B67A18-36EB-46F9-BB06-928C26E76FA9}" type="presOf" srcId="{44750C35-9860-4398-BDCA-33F75AEDB18E}" destId="{DCB10087-A59A-40EC-8B74-D9260164A4EC}" srcOrd="0" destOrd="0" presId="urn:microsoft.com/office/officeart/2005/8/layout/radial3"/>
    <dgm:cxn modelId="{97FE001D-3228-4EEE-A544-D49E6F3D6787}" srcId="{9E014CFD-E2D3-4E3B-8ADA-28421E9E1D29}" destId="{4626DB1F-4A2E-43B1-B7E9-B458789BE953}" srcOrd="1" destOrd="0" parTransId="{E9C47954-4D47-4331-B621-EE50D5DDD063}" sibTransId="{D5C46222-B1E3-4673-8B27-2320F515B36E}"/>
    <dgm:cxn modelId="{539C6D26-C1CF-42F7-905B-957D551F3252}" srcId="{9E014CFD-E2D3-4E3B-8ADA-28421E9E1D29}" destId="{9FCBE7B6-38A1-415C-8A50-D7C60F7E141F}" srcOrd="7" destOrd="0" parTransId="{FBCC99F4-9518-4D21-830F-0686365285C5}" sibTransId="{348AEC7E-73B1-4116-BD3F-F08D49323C7D}"/>
    <dgm:cxn modelId="{41FA422E-4337-405A-A803-27C01CD01F11}" type="presOf" srcId="{1DFC82AD-E800-4E78-BD44-183597BC0085}" destId="{A74BAF19-A264-4140-8665-8890DB3C49E4}" srcOrd="0" destOrd="0" presId="urn:microsoft.com/office/officeart/2005/8/layout/radial3"/>
    <dgm:cxn modelId="{9143433C-F912-44C1-BF20-9F7FEF302012}" srcId="{9E014CFD-E2D3-4E3B-8ADA-28421E9E1D29}" destId="{5D67F741-1679-4AB6-86CE-BF9A13060E93}" srcOrd="5" destOrd="0" parTransId="{B6A9F752-B8A8-45C9-9E2E-EBC238716BA4}" sibTransId="{937FDE85-1212-411A-9AD8-B79E4BD3CC59}"/>
    <dgm:cxn modelId="{3E16825F-F953-40C8-950B-87CFECADDCBF}" type="presOf" srcId="{9E014CFD-E2D3-4E3B-8ADA-28421E9E1D29}" destId="{3037D019-DF19-4CDE-9CB9-9DD24CF9610C}" srcOrd="0" destOrd="0" presId="urn:microsoft.com/office/officeart/2005/8/layout/radial3"/>
    <dgm:cxn modelId="{B2AA7967-76B9-44B1-9CA4-C9C943325CFD}" type="presOf" srcId="{80634AEF-3487-4514-8991-94F06821F3DA}" destId="{F4B1183E-CB47-4FC5-A52F-6AEFBDCA2BC4}" srcOrd="0" destOrd="0" presId="urn:microsoft.com/office/officeart/2005/8/layout/radial3"/>
    <dgm:cxn modelId="{00CB124E-EEAE-4E9F-88DB-3228FB06CC12}" type="presOf" srcId="{420FE828-6DD4-47CE-BFD6-0026F2907DCB}" destId="{A1436B46-7394-49D0-9EE7-A98D4BB26FDA}" srcOrd="0" destOrd="0" presId="urn:microsoft.com/office/officeart/2005/8/layout/radial3"/>
    <dgm:cxn modelId="{F06F3C4F-D97E-4C0A-9327-79DFC5F694A7}" srcId="{9E014CFD-E2D3-4E3B-8ADA-28421E9E1D29}" destId="{6CCA5D4E-01A9-46F0-A5A8-07307E30F798}" srcOrd="3" destOrd="0" parTransId="{6527CC6B-FF92-4349-BC17-2423A4A1185A}" sibTransId="{D3C5CEAA-1690-4769-84AE-24650C2CDFD8}"/>
    <dgm:cxn modelId="{2FBE7D7A-E6D1-4C57-A201-9139796144EE}" type="presOf" srcId="{5D67F741-1679-4AB6-86CE-BF9A13060E93}" destId="{2304C11A-30FA-4F7F-BAAF-681412F5829C}" srcOrd="0" destOrd="0" presId="urn:microsoft.com/office/officeart/2005/8/layout/radial3"/>
    <dgm:cxn modelId="{D78E0F93-7028-4E29-86B9-87443A597447}" type="presOf" srcId="{3F13136D-F8E7-442B-B427-4E9793DA9AA7}" destId="{14DE0F67-874D-4A29-B0D0-F9E3D7D4F906}" srcOrd="0" destOrd="0" presId="urn:microsoft.com/office/officeart/2005/8/layout/radial3"/>
    <dgm:cxn modelId="{FA242A9B-B984-4C2E-A0A8-E6A02F8A261B}" srcId="{9E014CFD-E2D3-4E3B-8ADA-28421E9E1D29}" destId="{81051112-BDB9-451D-BF07-75EB22BC92CE}" srcOrd="0" destOrd="0" parTransId="{C23983DB-2D07-4A3D-B32B-9C143FE2FC32}" sibTransId="{9380EBF7-24B2-436C-9B76-99FC35013124}"/>
    <dgm:cxn modelId="{A17B6A9F-0BEB-4FA5-A177-7B458514BA54}" srcId="{9E014CFD-E2D3-4E3B-8ADA-28421E9E1D29}" destId="{44750C35-9860-4398-BDCA-33F75AEDB18E}" srcOrd="4" destOrd="0" parTransId="{73542155-8CDA-4EEF-A7EC-1003124F3009}" sibTransId="{70A6574F-8E12-4856-8D7F-34CE9C3A6CA2}"/>
    <dgm:cxn modelId="{1C65DFA2-DB80-466A-8042-D6988F30450F}" type="presOf" srcId="{6CCA5D4E-01A9-46F0-A5A8-07307E30F798}" destId="{C32CC9DC-8175-4484-9CDF-733EFAE7982D}" srcOrd="0" destOrd="0" presId="urn:microsoft.com/office/officeart/2005/8/layout/radial3"/>
    <dgm:cxn modelId="{85A93EA7-2DBA-4B7D-9746-012CA1EF91B2}" srcId="{9E014CFD-E2D3-4E3B-8ADA-28421E9E1D29}" destId="{1DFC82AD-E800-4E78-BD44-183597BC0085}" srcOrd="2" destOrd="0" parTransId="{D1E7B0FB-D616-4DB8-BE05-664B5B34C9DE}" sibTransId="{1B3FC6BB-88C5-4500-A8D5-E2CDCB14B504}"/>
    <dgm:cxn modelId="{C3B4ACB0-B369-4934-BB23-46BA7CD98709}" type="presOf" srcId="{81051112-BDB9-451D-BF07-75EB22BC92CE}" destId="{6998108E-ED50-4CAD-A70C-DE46DAEEEAF5}" srcOrd="0" destOrd="0" presId="urn:microsoft.com/office/officeart/2005/8/layout/radial3"/>
    <dgm:cxn modelId="{4D7C08CE-5CBE-4078-8D10-940E03377DFE}" type="presOf" srcId="{4626DB1F-4A2E-43B1-B7E9-B458789BE953}" destId="{81671CE4-6BB4-4BB6-B6F6-C8765AB72042}" srcOrd="0" destOrd="0" presId="urn:microsoft.com/office/officeart/2005/8/layout/radial3"/>
    <dgm:cxn modelId="{E0483ED5-3346-44C6-A232-A46F6D5D8545}" srcId="{420FE828-6DD4-47CE-BFD6-0026F2907DCB}" destId="{9E014CFD-E2D3-4E3B-8ADA-28421E9E1D29}" srcOrd="0" destOrd="0" parTransId="{4BC0BEA0-CE6E-4656-90AC-72658EF31F32}" sibTransId="{41EC2FFA-16B9-4F7D-A034-DF037144F957}"/>
    <dgm:cxn modelId="{DEBA55E5-5C9A-4D57-83BE-02B8AB682B26}" type="presOf" srcId="{9FCBE7B6-38A1-415C-8A50-D7C60F7E141F}" destId="{5452996B-BAF5-4CF7-858F-EB981AA8C7B0}" srcOrd="0" destOrd="0" presId="urn:microsoft.com/office/officeart/2005/8/layout/radial3"/>
    <dgm:cxn modelId="{D457AAE7-C04A-48C3-9B51-58A0ED517333}" srcId="{9E014CFD-E2D3-4E3B-8ADA-28421E9E1D29}" destId="{3F13136D-F8E7-442B-B427-4E9793DA9AA7}" srcOrd="8" destOrd="0" parTransId="{22464D3A-EFC5-4F9B-82E1-0C7C32D1B923}" sibTransId="{C34E8BD2-A63C-4478-8443-63F49C9AA3BB}"/>
    <dgm:cxn modelId="{1A5C4309-DBD6-42CA-A706-02EEBBC851C2}" type="presParOf" srcId="{A1436B46-7394-49D0-9EE7-A98D4BB26FDA}" destId="{FFAD12EE-0D1F-4107-A5B9-42540E4E055D}" srcOrd="0" destOrd="0" presId="urn:microsoft.com/office/officeart/2005/8/layout/radial3"/>
    <dgm:cxn modelId="{8218F566-5EA6-4B84-8862-19412D27DB3C}" type="presParOf" srcId="{FFAD12EE-0D1F-4107-A5B9-42540E4E055D}" destId="{3037D019-DF19-4CDE-9CB9-9DD24CF9610C}" srcOrd="0" destOrd="0" presId="urn:microsoft.com/office/officeart/2005/8/layout/radial3"/>
    <dgm:cxn modelId="{CB66374C-71F7-48E1-A2F6-65DC7702E62C}" type="presParOf" srcId="{FFAD12EE-0D1F-4107-A5B9-42540E4E055D}" destId="{6998108E-ED50-4CAD-A70C-DE46DAEEEAF5}" srcOrd="1" destOrd="0" presId="urn:microsoft.com/office/officeart/2005/8/layout/radial3"/>
    <dgm:cxn modelId="{FFB67084-EA12-4482-95AD-926FB7025AAC}" type="presParOf" srcId="{FFAD12EE-0D1F-4107-A5B9-42540E4E055D}" destId="{81671CE4-6BB4-4BB6-B6F6-C8765AB72042}" srcOrd="2" destOrd="0" presId="urn:microsoft.com/office/officeart/2005/8/layout/radial3"/>
    <dgm:cxn modelId="{E55AE02A-4855-460F-8E0B-84CE85E0FF55}" type="presParOf" srcId="{FFAD12EE-0D1F-4107-A5B9-42540E4E055D}" destId="{A74BAF19-A264-4140-8665-8890DB3C49E4}" srcOrd="3" destOrd="0" presId="urn:microsoft.com/office/officeart/2005/8/layout/radial3"/>
    <dgm:cxn modelId="{508F4A1B-56CF-4771-AFE1-0B1BB81F7D07}" type="presParOf" srcId="{FFAD12EE-0D1F-4107-A5B9-42540E4E055D}" destId="{C32CC9DC-8175-4484-9CDF-733EFAE7982D}" srcOrd="4" destOrd="0" presId="urn:microsoft.com/office/officeart/2005/8/layout/radial3"/>
    <dgm:cxn modelId="{1513229E-B2DD-4372-9C9F-F763F668C840}" type="presParOf" srcId="{FFAD12EE-0D1F-4107-A5B9-42540E4E055D}" destId="{DCB10087-A59A-40EC-8B74-D9260164A4EC}" srcOrd="5" destOrd="0" presId="urn:microsoft.com/office/officeart/2005/8/layout/radial3"/>
    <dgm:cxn modelId="{1099C2E4-E34B-4BC1-99D4-46615E282DB5}" type="presParOf" srcId="{FFAD12EE-0D1F-4107-A5B9-42540E4E055D}" destId="{2304C11A-30FA-4F7F-BAAF-681412F5829C}" srcOrd="6" destOrd="0" presId="urn:microsoft.com/office/officeart/2005/8/layout/radial3"/>
    <dgm:cxn modelId="{9AEB94C2-9E72-48A5-BC64-7FF5BE180DA5}" type="presParOf" srcId="{FFAD12EE-0D1F-4107-A5B9-42540E4E055D}" destId="{F4B1183E-CB47-4FC5-A52F-6AEFBDCA2BC4}" srcOrd="7" destOrd="0" presId="urn:microsoft.com/office/officeart/2005/8/layout/radial3"/>
    <dgm:cxn modelId="{0DBD493F-AC80-4A22-95B3-6020EA45BC30}" type="presParOf" srcId="{FFAD12EE-0D1F-4107-A5B9-42540E4E055D}" destId="{5452996B-BAF5-4CF7-858F-EB981AA8C7B0}" srcOrd="8" destOrd="0" presId="urn:microsoft.com/office/officeart/2005/8/layout/radial3"/>
    <dgm:cxn modelId="{862A0283-1E64-4A00-95F0-AD1746EADA03}" type="presParOf" srcId="{FFAD12EE-0D1F-4107-A5B9-42540E4E055D}" destId="{14DE0F67-874D-4A29-B0D0-F9E3D7D4F906}" srcOrd="9"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D7B8FB-CC4F-441D-B0A6-29D6DCBAF982}">
      <dsp:nvSpPr>
        <dsp:cNvPr id="0" name=""/>
        <dsp:cNvSpPr/>
      </dsp:nvSpPr>
      <dsp:spPr>
        <a:xfrm>
          <a:off x="617219" y="0"/>
          <a:ext cx="6995160" cy="3429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CB980C-BDF0-42C8-AAB7-160CE3461AF6}">
      <dsp:nvSpPr>
        <dsp:cNvPr id="0" name=""/>
        <dsp:cNvSpPr/>
      </dsp:nvSpPr>
      <dsp:spPr>
        <a:xfrm>
          <a:off x="348258" y="1004889"/>
          <a:ext cx="3672780" cy="137160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latin typeface="Century" panose="02040604050505020304" pitchFamily="18" charset="0"/>
            </a:rPr>
            <a:t>What’s wrong with you?</a:t>
          </a:r>
        </a:p>
      </dsp:txBody>
      <dsp:txXfrm>
        <a:off x="415214" y="1071845"/>
        <a:ext cx="3538868" cy="1237688"/>
      </dsp:txXfrm>
    </dsp:sp>
    <dsp:sp modelId="{CD3BDCDB-0916-44C8-A3DD-DBB909543086}">
      <dsp:nvSpPr>
        <dsp:cNvPr id="0" name=""/>
        <dsp:cNvSpPr/>
      </dsp:nvSpPr>
      <dsp:spPr>
        <a:xfrm>
          <a:off x="4215158" y="1028700"/>
          <a:ext cx="3672780" cy="137160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latin typeface="Century" panose="02040604050505020304" pitchFamily="18" charset="0"/>
            </a:rPr>
            <a:t>What happened to you?</a:t>
          </a:r>
        </a:p>
      </dsp:txBody>
      <dsp:txXfrm>
        <a:off x="4282114" y="1095656"/>
        <a:ext cx="3538868" cy="12376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39973A-7835-4144-9AD9-B07903A0D782}">
      <dsp:nvSpPr>
        <dsp:cNvPr id="0" name=""/>
        <dsp:cNvSpPr/>
      </dsp:nvSpPr>
      <dsp:spPr>
        <a:xfrm>
          <a:off x="582929" y="0"/>
          <a:ext cx="6606540" cy="37719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6AE240-BFFF-45BF-B2AD-445903C6139D}">
      <dsp:nvSpPr>
        <dsp:cNvPr id="0" name=""/>
        <dsp:cNvSpPr/>
      </dsp:nvSpPr>
      <dsp:spPr>
        <a:xfrm>
          <a:off x="263381" y="1131570"/>
          <a:ext cx="2331720" cy="1508760"/>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Century" panose="02040604050505020304" pitchFamily="18" charset="0"/>
              <a:ea typeface="+mn-ea"/>
              <a:cs typeface="+mn-cs"/>
            </a:rPr>
            <a:t>“What’s wrong with you?” </a:t>
          </a:r>
        </a:p>
      </dsp:txBody>
      <dsp:txXfrm>
        <a:off x="337033" y="1205222"/>
        <a:ext cx="2184416" cy="1361456"/>
      </dsp:txXfrm>
    </dsp:sp>
    <dsp:sp modelId="{0BFE694B-B753-44B4-A576-E9AC34D10D62}">
      <dsp:nvSpPr>
        <dsp:cNvPr id="0" name=""/>
        <dsp:cNvSpPr/>
      </dsp:nvSpPr>
      <dsp:spPr>
        <a:xfrm>
          <a:off x="2743892" y="1131570"/>
          <a:ext cx="2331720" cy="1508760"/>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latin typeface="Century" panose="02040604050505020304" pitchFamily="18" charset="0"/>
              <a:ea typeface="+mn-ea"/>
              <a:cs typeface="+mn-cs"/>
            </a:rPr>
            <a:t>“What happened to you?” </a:t>
          </a:r>
          <a:endParaRPr lang="en-US" sz="2700" kern="1200" dirty="0">
            <a:latin typeface="Century" panose="02040604050505020304" pitchFamily="18" charset="0"/>
            <a:ea typeface="+mn-ea"/>
            <a:cs typeface="+mn-cs"/>
          </a:endParaRPr>
        </a:p>
      </dsp:txBody>
      <dsp:txXfrm>
        <a:off x="2817544" y="1205222"/>
        <a:ext cx="2184416" cy="1361456"/>
      </dsp:txXfrm>
    </dsp:sp>
    <dsp:sp modelId="{B6F3BF5F-7EA4-4203-B0E0-028AE08F2CBA}">
      <dsp:nvSpPr>
        <dsp:cNvPr id="0" name=""/>
        <dsp:cNvSpPr/>
      </dsp:nvSpPr>
      <dsp:spPr>
        <a:xfrm>
          <a:off x="5177298" y="1131570"/>
          <a:ext cx="2331720" cy="1508760"/>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dirty="0">
              <a:latin typeface="Century" panose="02040604050505020304" pitchFamily="18" charset="0"/>
              <a:ea typeface="+mn-ea"/>
              <a:cs typeface="+mn-cs"/>
            </a:rPr>
            <a:t>“What’s right with you?”</a:t>
          </a:r>
        </a:p>
      </dsp:txBody>
      <dsp:txXfrm>
        <a:off x="5250950" y="1205222"/>
        <a:ext cx="2184416" cy="13614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D7B8FB-CC4F-441D-B0A6-29D6DCBAF982}">
      <dsp:nvSpPr>
        <dsp:cNvPr id="0" name=""/>
        <dsp:cNvSpPr/>
      </dsp:nvSpPr>
      <dsp:spPr>
        <a:xfrm>
          <a:off x="617219" y="0"/>
          <a:ext cx="6995160" cy="3429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CB980C-BDF0-42C8-AAB7-160CE3461AF6}">
      <dsp:nvSpPr>
        <dsp:cNvPr id="0" name=""/>
        <dsp:cNvSpPr/>
      </dsp:nvSpPr>
      <dsp:spPr>
        <a:xfrm>
          <a:off x="1192114" y="1004889"/>
          <a:ext cx="2828925" cy="137160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Century" panose="02040604050505020304" pitchFamily="18" charset="0"/>
            </a:rPr>
            <a:t>What’s right with you?</a:t>
          </a:r>
        </a:p>
      </dsp:txBody>
      <dsp:txXfrm>
        <a:off x="1259070" y="1071845"/>
        <a:ext cx="2695013" cy="1237688"/>
      </dsp:txXfrm>
    </dsp:sp>
    <dsp:sp modelId="{CD3BDCDB-0916-44C8-A3DD-DBB909543086}">
      <dsp:nvSpPr>
        <dsp:cNvPr id="0" name=""/>
        <dsp:cNvSpPr/>
      </dsp:nvSpPr>
      <dsp:spPr>
        <a:xfrm>
          <a:off x="4215158" y="1028700"/>
          <a:ext cx="2828925" cy="137160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Century" panose="02040604050505020304" pitchFamily="18" charset="0"/>
            </a:rPr>
            <a:t>Who do I need to become so that you trust me?</a:t>
          </a:r>
        </a:p>
      </dsp:txBody>
      <dsp:txXfrm>
        <a:off x="4282114" y="1095656"/>
        <a:ext cx="2695013" cy="12376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37D019-DF19-4CDE-9CB9-9DD24CF9610C}">
      <dsp:nvSpPr>
        <dsp:cNvPr id="0" name=""/>
        <dsp:cNvSpPr/>
      </dsp:nvSpPr>
      <dsp:spPr>
        <a:xfrm>
          <a:off x="1911171" y="975133"/>
          <a:ext cx="2368906" cy="2368906"/>
        </a:xfrm>
        <a:prstGeom prst="ellipse">
          <a:avLst/>
        </a:prstGeom>
        <a:solidFill>
          <a:schemeClr val="lt1">
            <a:alpha val="5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Healing Happens in Relationships</a:t>
          </a:r>
        </a:p>
      </dsp:txBody>
      <dsp:txXfrm>
        <a:off x="2258089" y="1322051"/>
        <a:ext cx="1675070" cy="1675070"/>
      </dsp:txXfrm>
    </dsp:sp>
    <dsp:sp modelId="{6998108E-ED50-4CAD-A70C-DE46DAEEEAF5}">
      <dsp:nvSpPr>
        <dsp:cNvPr id="0" name=""/>
        <dsp:cNvSpPr/>
      </dsp:nvSpPr>
      <dsp:spPr>
        <a:xfrm>
          <a:off x="2503398" y="23423"/>
          <a:ext cx="1184453" cy="1184453"/>
        </a:xfrm>
        <a:prstGeom prst="ellipse">
          <a:avLst/>
        </a:prstGeom>
        <a:solidFill>
          <a:schemeClr val="lt1">
            <a:alpha val="5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Understand the prevalence and impact of trauma</a:t>
          </a:r>
        </a:p>
      </dsp:txBody>
      <dsp:txXfrm>
        <a:off x="2676857" y="196882"/>
        <a:ext cx="837535" cy="837535"/>
      </dsp:txXfrm>
    </dsp:sp>
    <dsp:sp modelId="{81671CE4-6BB4-4BB6-B6F6-C8765AB72042}">
      <dsp:nvSpPr>
        <dsp:cNvPr id="0" name=""/>
        <dsp:cNvSpPr/>
      </dsp:nvSpPr>
      <dsp:spPr>
        <a:xfrm>
          <a:off x="3546028" y="382612"/>
          <a:ext cx="1184453" cy="1184453"/>
        </a:xfrm>
        <a:prstGeom prst="ellipse">
          <a:avLst/>
        </a:prstGeom>
        <a:solidFill>
          <a:schemeClr val="lt1">
            <a:alpha val="5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Promote safety</a:t>
          </a:r>
        </a:p>
      </dsp:txBody>
      <dsp:txXfrm>
        <a:off x="3719487" y="556071"/>
        <a:ext cx="837535" cy="837535"/>
      </dsp:txXfrm>
    </dsp:sp>
    <dsp:sp modelId="{A74BAF19-A264-4140-8665-8890DB3C49E4}">
      <dsp:nvSpPr>
        <dsp:cNvPr id="0" name=""/>
        <dsp:cNvSpPr/>
      </dsp:nvSpPr>
      <dsp:spPr>
        <a:xfrm>
          <a:off x="4023879" y="1299258"/>
          <a:ext cx="1184453" cy="1184453"/>
        </a:xfrm>
        <a:prstGeom prst="ellipse">
          <a:avLst/>
        </a:prstGeom>
        <a:solidFill>
          <a:schemeClr val="lt1">
            <a:alpha val="5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Earn trust</a:t>
          </a:r>
        </a:p>
      </dsp:txBody>
      <dsp:txXfrm>
        <a:off x="4197338" y="1472717"/>
        <a:ext cx="837535" cy="837535"/>
      </dsp:txXfrm>
    </dsp:sp>
    <dsp:sp modelId="{C32CC9DC-8175-4484-9CDF-733EFAE7982D}">
      <dsp:nvSpPr>
        <dsp:cNvPr id="0" name=""/>
        <dsp:cNvSpPr/>
      </dsp:nvSpPr>
      <dsp:spPr>
        <a:xfrm>
          <a:off x="3840487" y="2339329"/>
          <a:ext cx="1184453" cy="1184453"/>
        </a:xfrm>
        <a:prstGeom prst="ellipse">
          <a:avLst/>
        </a:prstGeom>
        <a:solidFill>
          <a:schemeClr val="lt1">
            <a:alpha val="5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Embrace diversity</a:t>
          </a:r>
        </a:p>
      </dsp:txBody>
      <dsp:txXfrm>
        <a:off x="4013946" y="2512788"/>
        <a:ext cx="837535" cy="837535"/>
      </dsp:txXfrm>
    </dsp:sp>
    <dsp:sp modelId="{DCB10087-A59A-40EC-8B74-D9260164A4EC}">
      <dsp:nvSpPr>
        <dsp:cNvPr id="0" name=""/>
        <dsp:cNvSpPr/>
      </dsp:nvSpPr>
      <dsp:spPr>
        <a:xfrm>
          <a:off x="3031456" y="3018187"/>
          <a:ext cx="1184453" cy="1184453"/>
        </a:xfrm>
        <a:prstGeom prst="ellipse">
          <a:avLst/>
        </a:prstGeom>
        <a:solidFill>
          <a:schemeClr val="lt1">
            <a:alpha val="5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Provide holistic care</a:t>
          </a:r>
        </a:p>
      </dsp:txBody>
      <dsp:txXfrm>
        <a:off x="3204915" y="3191646"/>
        <a:ext cx="837535" cy="837535"/>
      </dsp:txXfrm>
    </dsp:sp>
    <dsp:sp modelId="{2304C11A-30FA-4F7F-BAAF-681412F5829C}">
      <dsp:nvSpPr>
        <dsp:cNvPr id="0" name=""/>
        <dsp:cNvSpPr/>
      </dsp:nvSpPr>
      <dsp:spPr>
        <a:xfrm>
          <a:off x="1975340" y="3018187"/>
          <a:ext cx="1184453" cy="1184453"/>
        </a:xfrm>
        <a:prstGeom prst="ellipse">
          <a:avLst/>
        </a:prstGeom>
        <a:solidFill>
          <a:schemeClr val="lt1">
            <a:alpha val="5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Respect human rights</a:t>
          </a:r>
        </a:p>
      </dsp:txBody>
      <dsp:txXfrm>
        <a:off x="2148799" y="3191646"/>
        <a:ext cx="837535" cy="837535"/>
      </dsp:txXfrm>
    </dsp:sp>
    <dsp:sp modelId="{F4B1183E-CB47-4FC5-A52F-6AEFBDCA2BC4}">
      <dsp:nvSpPr>
        <dsp:cNvPr id="0" name=""/>
        <dsp:cNvSpPr/>
      </dsp:nvSpPr>
      <dsp:spPr>
        <a:xfrm>
          <a:off x="1166309" y="2339329"/>
          <a:ext cx="1184453" cy="1184453"/>
        </a:xfrm>
        <a:prstGeom prst="ellipse">
          <a:avLst/>
        </a:prstGeom>
        <a:solidFill>
          <a:schemeClr val="lt1">
            <a:alpha val="5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Pursue person’s strengths, choice and autonomy</a:t>
          </a:r>
        </a:p>
      </dsp:txBody>
      <dsp:txXfrm>
        <a:off x="1339768" y="2512788"/>
        <a:ext cx="837535" cy="837535"/>
      </dsp:txXfrm>
    </dsp:sp>
    <dsp:sp modelId="{5452996B-BAF5-4CF7-858F-EB981AA8C7B0}">
      <dsp:nvSpPr>
        <dsp:cNvPr id="0" name=""/>
        <dsp:cNvSpPr/>
      </dsp:nvSpPr>
      <dsp:spPr>
        <a:xfrm>
          <a:off x="982916" y="1299258"/>
          <a:ext cx="1184453" cy="1184453"/>
        </a:xfrm>
        <a:prstGeom prst="ellipse">
          <a:avLst/>
        </a:prstGeom>
        <a:solidFill>
          <a:schemeClr val="lt1">
            <a:alpha val="5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Share power</a:t>
          </a:r>
        </a:p>
      </dsp:txBody>
      <dsp:txXfrm>
        <a:off x="1156375" y="1472717"/>
        <a:ext cx="837535" cy="837535"/>
      </dsp:txXfrm>
    </dsp:sp>
    <dsp:sp modelId="{14DE0F67-874D-4A29-B0D0-F9E3D7D4F906}">
      <dsp:nvSpPr>
        <dsp:cNvPr id="0" name=""/>
        <dsp:cNvSpPr/>
      </dsp:nvSpPr>
      <dsp:spPr>
        <a:xfrm>
          <a:off x="1510974" y="384635"/>
          <a:ext cx="1184453" cy="1184453"/>
        </a:xfrm>
        <a:prstGeom prst="ellipse">
          <a:avLst/>
        </a:prstGeom>
        <a:solidFill>
          <a:schemeClr val="lt1">
            <a:alpha val="5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Communicate with compassion</a:t>
          </a:r>
        </a:p>
      </dsp:txBody>
      <dsp:txXfrm>
        <a:off x="1684433" y="558094"/>
        <a:ext cx="837535" cy="83753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13C1F9-6984-4A11-843A-46E9558BC641}"/>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a:extLst>
              <a:ext uri="{FF2B5EF4-FFF2-40B4-BE49-F238E27FC236}">
                <a16:creationId xmlns:a16="http://schemas.microsoft.com/office/drawing/2014/main" id="{BA01D32C-9E26-465F-9C97-61AEE73670B6}"/>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endParaRPr lang="en-US"/>
          </a:p>
        </p:txBody>
      </p:sp>
      <p:sp>
        <p:nvSpPr>
          <p:cNvPr id="4" name="Footer Placeholder 3">
            <a:extLst>
              <a:ext uri="{FF2B5EF4-FFF2-40B4-BE49-F238E27FC236}">
                <a16:creationId xmlns:a16="http://schemas.microsoft.com/office/drawing/2014/main" id="{8F67411F-46F3-43D0-BDFF-B75619F22384}"/>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75206639-6398-4533-97F5-25A1D97555AC}"/>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411B8D4F-AC66-49B1-A06C-2352E839F12B}" type="slidenum">
              <a:rPr lang="en-US" smtClean="0"/>
              <a:t>‹#›</a:t>
            </a:fld>
            <a:endParaRPr lang="en-US"/>
          </a:p>
        </p:txBody>
      </p:sp>
    </p:spTree>
    <p:extLst>
      <p:ext uri="{BB962C8B-B14F-4D97-AF65-F5344CB8AC3E}">
        <p14:creationId xmlns:p14="http://schemas.microsoft.com/office/powerpoint/2010/main" val="294092224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9BBCAC8B-0117-427A-8A85-5726A74CA633}" type="slidenum">
              <a:rPr lang="en-US" smtClean="0"/>
              <a:t>‹#›</a:t>
            </a:fld>
            <a:endParaRPr lang="en-US"/>
          </a:p>
        </p:txBody>
      </p:sp>
    </p:spTree>
    <p:extLst>
      <p:ext uri="{BB962C8B-B14F-4D97-AF65-F5344CB8AC3E}">
        <p14:creationId xmlns:p14="http://schemas.microsoft.com/office/powerpoint/2010/main" val="2023668883"/>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de-humanizing language is</a:t>
            </a:r>
            <a:r>
              <a:rPr lang="en-US" baseline="0" dirty="0"/>
              <a:t> used in your world? (labels, judgments, blaming, shaming)</a:t>
            </a:r>
            <a:endParaRPr lang="en-US" dirty="0"/>
          </a:p>
        </p:txBody>
      </p:sp>
      <p:sp>
        <p:nvSpPr>
          <p:cNvPr id="4" name="Slide Number Placeholder 3"/>
          <p:cNvSpPr>
            <a:spLocks noGrp="1"/>
          </p:cNvSpPr>
          <p:nvPr>
            <p:ph type="sldNum" sz="quarter" idx="10"/>
          </p:nvPr>
        </p:nvSpPr>
        <p:spPr/>
        <p:txBody>
          <a:bodyPr/>
          <a:lstStyle/>
          <a:p>
            <a:fld id="{9BBCAC8B-0117-427A-8A85-5726A74CA633}" type="slidenum">
              <a:rPr lang="en-US" smtClean="0"/>
              <a:t>20</a:t>
            </a:fld>
            <a:endParaRPr lang="en-US"/>
          </a:p>
        </p:txBody>
      </p:sp>
      <p:sp>
        <p:nvSpPr>
          <p:cNvPr id="5" name="Date Placeholder 4">
            <a:extLst>
              <a:ext uri="{FF2B5EF4-FFF2-40B4-BE49-F238E27FC236}">
                <a16:creationId xmlns:a16="http://schemas.microsoft.com/office/drawing/2014/main" id="{5A780BC0-CB20-482D-9854-1D452781A514}"/>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713762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2288" y="679450"/>
            <a:ext cx="6032500" cy="3394075"/>
          </a:xfrm>
        </p:spPr>
      </p:sp>
      <p:sp>
        <p:nvSpPr>
          <p:cNvPr id="3" name="Notes Placeholder 2"/>
          <p:cNvSpPr>
            <a:spLocks noGrp="1"/>
          </p:cNvSpPr>
          <p:nvPr>
            <p:ph type="body" idx="1"/>
          </p:nvPr>
        </p:nvSpPr>
        <p:spPr/>
        <p:txBody>
          <a:bodyPr/>
          <a:lstStyle/>
          <a:p>
            <a:r>
              <a:rPr lang="en-US" dirty="0"/>
              <a:t>In Recovery,</a:t>
            </a:r>
            <a:r>
              <a:rPr lang="en-US" baseline="0" dirty="0"/>
              <a:t> TIC, Our practice, </a:t>
            </a:r>
          </a:p>
          <a:p>
            <a:r>
              <a:rPr lang="en-US" baseline="0" dirty="0"/>
              <a:t>Therapeutic Communication is assumed. The importance of the words </a:t>
            </a:r>
          </a:p>
          <a:p>
            <a:r>
              <a:rPr lang="en-US" baseline="0" dirty="0"/>
              <a:t>We choose, gets buried in our hectic schedules. </a:t>
            </a:r>
          </a:p>
          <a:p>
            <a:r>
              <a:rPr lang="en-US" baseline="0" dirty="0"/>
              <a:t>It is assumed we are “effective “ with empathy </a:t>
            </a:r>
          </a:p>
          <a:p>
            <a:r>
              <a:rPr lang="en-US" baseline="0" dirty="0"/>
              <a:t>because it is what we do. However, it takes conscious </a:t>
            </a:r>
          </a:p>
          <a:p>
            <a:r>
              <a:rPr lang="en-US" baseline="0" dirty="0"/>
              <a:t>practice.  Practice every day with every interaction. </a:t>
            </a:r>
          </a:p>
          <a:p>
            <a:r>
              <a:rPr lang="en-US" baseline="0" dirty="0"/>
              <a:t>It is more challenging than it looks. </a:t>
            </a:r>
          </a:p>
          <a:p>
            <a:r>
              <a:rPr lang="en-US" baseline="0" dirty="0"/>
              <a:t>Rosenberg’s Model works for me because it is so versatile. (see slide 12)</a:t>
            </a:r>
          </a:p>
          <a:p>
            <a:r>
              <a:rPr lang="en-US" baseline="0" dirty="0"/>
              <a:t>And yes, you can try this at home</a:t>
            </a:r>
            <a:r>
              <a:rPr lang="en-US" baseline="0" dirty="0">
                <a:sym typeface="Wingdings" panose="05000000000000000000" pitchFamily="2" charset="2"/>
              </a:rPr>
              <a:t></a:t>
            </a:r>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FE74D154-FF1B-4993-8C32-50D5A3DF6B82}" type="slidenum">
              <a:rPr lang="en-US" smtClean="0"/>
              <a:pPr>
                <a:defRPr/>
              </a:pPr>
              <a:t>24</a:t>
            </a:fld>
            <a:endParaRPr lang="en-US" dirty="0"/>
          </a:p>
        </p:txBody>
      </p:sp>
    </p:spTree>
    <p:extLst>
      <p:ext uri="{BB962C8B-B14F-4D97-AF65-F5344CB8AC3E}">
        <p14:creationId xmlns:p14="http://schemas.microsoft.com/office/powerpoint/2010/main" val="1209548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2288" y="679450"/>
            <a:ext cx="6032500" cy="3394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74D154-FF1B-4993-8C32-50D5A3DF6B82}" type="slidenum">
              <a:rPr lang="en-US" smtClean="0"/>
              <a:pPr>
                <a:defRPr/>
              </a:pPr>
              <a:t>34</a:t>
            </a:fld>
            <a:endParaRPr lang="en-US" dirty="0"/>
          </a:p>
        </p:txBody>
      </p:sp>
    </p:spTree>
    <p:extLst>
      <p:ext uri="{BB962C8B-B14F-4D97-AF65-F5344CB8AC3E}">
        <p14:creationId xmlns:p14="http://schemas.microsoft.com/office/powerpoint/2010/main" val="12508111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alphaModFix amt="55000"/>
            <a:lum/>
          </a:blip>
          <a:srcRect/>
          <a:tile tx="0" ty="0" sx="100000" sy="100000" flip="none" algn="tl"/>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2651760"/>
            <a:ext cx="7680960" cy="1314450"/>
          </a:xfrm>
        </p:spPr>
        <p:txBody>
          <a:bodyPr/>
          <a:lstStyle>
            <a:lvl1pPr marL="0" indent="0" algn="l">
              <a:buNone/>
              <a:defRPr baseline="0">
                <a:solidFill>
                  <a:srgbClr val="797676"/>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a:t>
            </a:r>
            <a:br>
              <a:rPr lang="en-US" dirty="0"/>
            </a:br>
            <a:r>
              <a:rPr lang="en-US" dirty="0"/>
              <a:t>Job Title</a:t>
            </a:r>
            <a:br>
              <a:rPr lang="en-US" dirty="0"/>
            </a:br>
            <a:r>
              <a:rPr lang="en-US" dirty="0"/>
              <a:t>Date of Presentation</a:t>
            </a:r>
          </a:p>
        </p:txBody>
      </p:sp>
      <p:sp>
        <p:nvSpPr>
          <p:cNvPr id="7" name="Rectangle 6"/>
          <p:cNvSpPr/>
          <p:nvPr userDrawn="1"/>
        </p:nvSpPr>
        <p:spPr>
          <a:xfrm>
            <a:off x="0" y="361950"/>
            <a:ext cx="1295400" cy="2286000"/>
          </a:xfrm>
          <a:prstGeom prst="rect">
            <a:avLst/>
          </a:prstGeom>
          <a:solidFill>
            <a:srgbClr val="797676"/>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userDrawn="1"/>
        </p:nvSpPr>
        <p:spPr>
          <a:xfrm>
            <a:off x="1371600" y="361950"/>
            <a:ext cx="7772400" cy="2286000"/>
          </a:xfrm>
          <a:prstGeom prst="rect">
            <a:avLst/>
          </a:prstGeom>
          <a:solidFill>
            <a:srgbClr val="003D78"/>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dirty="0">
              <a:latin typeface="Arial" panose="020B0604020202020204" pitchFamily="34" charset="0"/>
              <a:cs typeface="Arial" panose="020B0604020202020204" pitchFamily="34" charset="0"/>
            </a:endParaRPr>
          </a:p>
        </p:txBody>
      </p:sp>
      <p:sp>
        <p:nvSpPr>
          <p:cNvPr id="2" name="Title 1"/>
          <p:cNvSpPr>
            <a:spLocks noGrp="1"/>
          </p:cNvSpPr>
          <p:nvPr>
            <p:ph type="ctrTitle" hasCustomPrompt="1"/>
          </p:nvPr>
        </p:nvSpPr>
        <p:spPr>
          <a:xfrm>
            <a:off x="1371600" y="365760"/>
            <a:ext cx="7680960" cy="2286000"/>
          </a:xfrm>
        </p:spPr>
        <p:txBody>
          <a:bodyPr anchor="b">
            <a:normAutofit/>
          </a:bodyPr>
          <a:lstStyle>
            <a:lvl1pPr>
              <a:defRPr sz="4400">
                <a:solidFill>
                  <a:schemeClr val="bg1"/>
                </a:solidFill>
                <a:latin typeface="Arial" panose="020B0604020202020204" pitchFamily="34" charset="0"/>
                <a:cs typeface="Arial" panose="020B0604020202020204" pitchFamily="34" charset="0"/>
              </a:defRPr>
            </a:lvl1pPr>
          </a:lstStyle>
          <a:p>
            <a:r>
              <a:rPr lang="en-US" dirty="0"/>
              <a:t>Presentation Title</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440" y="4732020"/>
            <a:ext cx="1879699" cy="365760"/>
          </a:xfrm>
          <a:prstGeom prst="rect">
            <a:avLst/>
          </a:prstGeom>
        </p:spPr>
      </p:pic>
      <p:sp>
        <p:nvSpPr>
          <p:cNvPr id="14" name="TextBox 13"/>
          <p:cNvSpPr txBox="1"/>
          <p:nvPr userDrawn="1"/>
        </p:nvSpPr>
        <p:spPr>
          <a:xfrm>
            <a:off x="5095461" y="4787347"/>
            <a:ext cx="3962400" cy="276999"/>
          </a:xfrm>
          <a:prstGeom prst="rect">
            <a:avLst/>
          </a:prstGeom>
          <a:noFill/>
        </p:spPr>
        <p:txBody>
          <a:bodyPr wrap="square" rtlCol="0" anchor="ctr">
            <a:spAutoFit/>
          </a:bodyPr>
          <a:lstStyle/>
          <a:p>
            <a:pPr algn="r"/>
            <a:r>
              <a:rPr lang="en-US" sz="1200" dirty="0">
                <a:solidFill>
                  <a:srgbClr val="003D78"/>
                </a:solidFill>
                <a:latin typeface="Arial" panose="020B0604020202020204" pitchFamily="34" charset="0"/>
                <a:cs typeface="Arial" panose="020B0604020202020204" pitchFamily="34" charset="0"/>
              </a:rPr>
              <a:t>Division of Care and Treatment Services</a:t>
            </a:r>
          </a:p>
        </p:txBody>
      </p:sp>
    </p:spTree>
    <p:extLst>
      <p:ext uri="{BB962C8B-B14F-4D97-AF65-F5344CB8AC3E}">
        <p14:creationId xmlns:p14="http://schemas.microsoft.com/office/powerpoint/2010/main" val="1726910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dirty="0"/>
          </a:p>
        </p:txBody>
      </p:sp>
      <p:sp>
        <p:nvSpPr>
          <p:cNvPr id="3" name="Rectangle 12"/>
          <p:cNvSpPr>
            <a:spLocks noGrp="1" noChangeArrowheads="1"/>
          </p:cNvSpPr>
          <p:nvPr>
            <p:ph type="ftr" sz="quarter" idx="11"/>
          </p:nvPr>
        </p:nvSpPr>
        <p:spPr>
          <a:ln/>
        </p:spPr>
        <p:txBody>
          <a:bodyPr/>
          <a:lstStyle>
            <a:lvl1pPr>
              <a:defRPr/>
            </a:lvl1pPr>
          </a:lstStyle>
          <a:p>
            <a:pPr>
              <a:defRPr/>
            </a:pPr>
            <a:r>
              <a:rPr lang="en-US" dirty="0"/>
              <a:t>Protecting and promoting the health and safety of the people of Wisconsin </a:t>
            </a:r>
          </a:p>
        </p:txBody>
      </p:sp>
      <p:sp>
        <p:nvSpPr>
          <p:cNvPr id="4" name="Rectangle 13"/>
          <p:cNvSpPr>
            <a:spLocks noGrp="1" noChangeArrowheads="1"/>
          </p:cNvSpPr>
          <p:nvPr>
            <p:ph type="sldNum" sz="quarter" idx="12"/>
          </p:nvPr>
        </p:nvSpPr>
        <p:spPr>
          <a:ln/>
        </p:spPr>
        <p:txBody>
          <a:bodyPr/>
          <a:lstStyle>
            <a:lvl1pPr>
              <a:defRPr/>
            </a:lvl1pPr>
          </a:lstStyle>
          <a:p>
            <a:pPr>
              <a:defRPr/>
            </a:pPr>
            <a:fld id="{874F4FCE-160A-4A3C-B42E-05C21345FBCB}" type="slidenum">
              <a:rPr lang="en-US"/>
              <a:pPr>
                <a:defRPr/>
              </a:pPr>
              <a:t>‹#›</a:t>
            </a:fld>
            <a:endParaRPr lang="en-US" dirty="0"/>
          </a:p>
        </p:txBody>
      </p:sp>
    </p:spTree>
    <p:extLst>
      <p:ext uri="{BB962C8B-B14F-4D97-AF65-F5344CB8AC3E}">
        <p14:creationId xmlns:p14="http://schemas.microsoft.com/office/powerpoint/2010/main" val="2739713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Add Slide 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43792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rgbClr val="003D7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59152" y="3026664"/>
            <a:ext cx="6702552" cy="1371600"/>
          </a:xfrm>
        </p:spPr>
        <p:txBody>
          <a:bodyPr anchor="b"/>
          <a:lstStyle>
            <a:lvl1pPr algn="l">
              <a:defRPr sz="4000" b="0" cap="none" baseline="0">
                <a:solidFill>
                  <a:schemeClr val="bg1"/>
                </a:solidFill>
              </a:defRPr>
            </a:lvl1pPr>
          </a:lstStyle>
          <a:p>
            <a:r>
              <a:rPr lang="en-US" dirty="0"/>
              <a:t>Section Title</a:t>
            </a:r>
          </a:p>
        </p:txBody>
      </p:sp>
      <p:sp>
        <p:nvSpPr>
          <p:cNvPr id="9" name="Rectangle 8"/>
          <p:cNvSpPr/>
          <p:nvPr userDrawn="1"/>
        </p:nvSpPr>
        <p:spPr>
          <a:xfrm>
            <a:off x="0" y="4476750"/>
            <a:ext cx="9144000" cy="666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9144" y="4539996"/>
            <a:ext cx="2249424" cy="534924"/>
          </a:xfrm>
          <a:prstGeom prst="rect">
            <a:avLst/>
          </a:prstGeom>
          <a:solidFill>
            <a:srgbClr val="797676"/>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userDrawn="1"/>
        </p:nvSpPr>
        <p:spPr>
          <a:xfrm>
            <a:off x="2359152" y="4539996"/>
            <a:ext cx="6784848" cy="534924"/>
          </a:xfrm>
          <a:prstGeom prst="rect">
            <a:avLst/>
          </a:prstGeom>
          <a:solidFill>
            <a:srgbClr val="4F7E87"/>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ext Placeholder 2"/>
          <p:cNvSpPr>
            <a:spLocks noGrp="1"/>
          </p:cNvSpPr>
          <p:nvPr>
            <p:ph type="body" idx="1" hasCustomPrompt="1"/>
          </p:nvPr>
        </p:nvSpPr>
        <p:spPr>
          <a:xfrm>
            <a:off x="2359152" y="4551426"/>
            <a:ext cx="6702552" cy="512064"/>
          </a:xfrm>
        </p:spPr>
        <p:txBody>
          <a:bodyPr anchor="b">
            <a:normAutofit/>
          </a:bodyPr>
          <a:lstStyle>
            <a:lvl1pPr marL="0" indent="0">
              <a:buNone/>
              <a:defRPr sz="2600">
                <a:solidFill>
                  <a:schemeClr val="bg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Add Subtitle</a:t>
            </a:r>
          </a:p>
        </p:txBody>
      </p:sp>
    </p:spTree>
    <p:extLst>
      <p:ext uri="{BB962C8B-B14F-4D97-AF65-F5344CB8AC3E}">
        <p14:creationId xmlns:p14="http://schemas.microsoft.com/office/powerpoint/2010/main" val="3562698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7160"/>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5" name="Content Placeholder 2"/>
          <p:cNvSpPr>
            <a:spLocks noGrp="1"/>
          </p:cNvSpPr>
          <p:nvPr>
            <p:ph sz="half" idx="1" hasCustomPrompt="1"/>
          </p:nvPr>
        </p:nvSpPr>
        <p:spPr>
          <a:xfrm>
            <a:off x="457200" y="1257300"/>
            <a:ext cx="4038600" cy="3429000"/>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3"/>
          <p:cNvSpPr>
            <a:spLocks noGrp="1"/>
          </p:cNvSpPr>
          <p:nvPr>
            <p:ph sz="half" idx="2" hasCustomPrompt="1"/>
          </p:nvPr>
        </p:nvSpPr>
        <p:spPr>
          <a:xfrm>
            <a:off x="4648200" y="1257300"/>
            <a:ext cx="4038600" cy="3429000"/>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8109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280160"/>
            <a:ext cx="4041648" cy="841248"/>
          </a:xfrm>
        </p:spPr>
        <p:txBody>
          <a:bodyPr anchor="ctr">
            <a:noAutofit/>
          </a:bodyPr>
          <a:lstStyle>
            <a:lvl1pPr marL="0" indent="0" algn="ctr">
              <a:buNone/>
              <a:defRPr sz="2400" b="1">
                <a:solidFill>
                  <a:srgbClr val="4F7E87"/>
                </a:solidFill>
                <a:latin typeface="Century" panose="020406040505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
        <p:nvSpPr>
          <p:cNvPr id="5" name="Text Placeholder 4"/>
          <p:cNvSpPr>
            <a:spLocks noGrp="1"/>
          </p:cNvSpPr>
          <p:nvPr>
            <p:ph type="body" sz="quarter" idx="3" hasCustomPrompt="1"/>
          </p:nvPr>
        </p:nvSpPr>
        <p:spPr>
          <a:xfrm>
            <a:off x="4645026" y="1280160"/>
            <a:ext cx="4041648" cy="841248"/>
          </a:xfrm>
        </p:spPr>
        <p:txBody>
          <a:bodyPr anchor="ctr">
            <a:noAutofit/>
          </a:bodyPr>
          <a:lstStyle>
            <a:lvl1pPr marL="0" indent="0" algn="ctr">
              <a:buNone/>
              <a:defRPr sz="2400" b="1">
                <a:solidFill>
                  <a:srgbClr val="4F7E87"/>
                </a:solidFill>
                <a:latin typeface="Century" panose="020406040505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
        <p:nvSpPr>
          <p:cNvPr id="15" name="Title Placeholder 1"/>
          <p:cNvSpPr>
            <a:spLocks noGrp="1"/>
          </p:cNvSpPr>
          <p:nvPr>
            <p:ph type="title"/>
          </p:nvPr>
        </p:nvSpPr>
        <p:spPr>
          <a:xfrm>
            <a:off x="457200" y="137160"/>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7" name="Content Placeholder 3"/>
          <p:cNvSpPr>
            <a:spLocks noGrp="1"/>
          </p:cNvSpPr>
          <p:nvPr>
            <p:ph sz="half" idx="2" hasCustomPrompt="1"/>
          </p:nvPr>
        </p:nvSpPr>
        <p:spPr>
          <a:xfrm>
            <a:off x="457200" y="2114550"/>
            <a:ext cx="4040188" cy="2578608"/>
          </a:xfrm>
        </p:spPr>
        <p:txBody>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5"/>
          <p:cNvSpPr>
            <a:spLocks noGrp="1"/>
          </p:cNvSpPr>
          <p:nvPr>
            <p:ph sz="quarter" idx="4" hasCustomPrompt="1"/>
          </p:nvPr>
        </p:nvSpPr>
        <p:spPr>
          <a:xfrm>
            <a:off x="4645026" y="2114550"/>
            <a:ext cx="4041775" cy="2578608"/>
          </a:xfrm>
        </p:spPr>
        <p:txBody>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42735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04788"/>
            <a:ext cx="5111750" cy="4389835"/>
          </a:xfrm>
        </p:spPr>
        <p:txBody>
          <a:bodyPr/>
          <a:lstStyle>
            <a:lvl1pPr>
              <a:defRPr sz="26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076326"/>
            <a:ext cx="3008313" cy="3518297"/>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7979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Picture Placeholder 2"/>
          <p:cNvSpPr>
            <a:spLocks noGrp="1" noChangeAspect="1"/>
          </p:cNvSpPr>
          <p:nvPr>
            <p:ph type="pic" idx="1"/>
          </p:nvPr>
        </p:nvSpPr>
        <p:spPr>
          <a:xfrm>
            <a:off x="914400" y="590550"/>
            <a:ext cx="7315200" cy="331927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Text Placeholder 3"/>
          <p:cNvSpPr>
            <a:spLocks noGrp="1"/>
          </p:cNvSpPr>
          <p:nvPr>
            <p:ph type="body" sz="half" idx="2" hasCustomPrompt="1"/>
          </p:nvPr>
        </p:nvSpPr>
        <p:spPr>
          <a:xfrm>
            <a:off x="457200" y="4129087"/>
            <a:ext cx="8229600" cy="576263"/>
          </a:xfrm>
        </p:spPr>
        <p:txBody>
          <a:bodyPr>
            <a:normAutofit/>
          </a:bodyPr>
          <a:lstStyle>
            <a:lvl1pPr marL="0" indent="0">
              <a:buNone/>
              <a:defRPr sz="18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caption</a:t>
            </a:r>
          </a:p>
        </p:txBody>
      </p:sp>
    </p:spTree>
    <p:extLst>
      <p:ext uri="{BB962C8B-B14F-4D97-AF65-F5344CB8AC3E}">
        <p14:creationId xmlns:p14="http://schemas.microsoft.com/office/powerpoint/2010/main" val="2245962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096000" y="4686300"/>
            <a:ext cx="2667000" cy="273844"/>
          </a:xfrm>
          <a:prstGeom prst="rect">
            <a:avLst/>
          </a:prstGeom>
        </p:spPr>
        <p:txBody>
          <a:bodyPr/>
          <a:lstStyle/>
          <a:p>
            <a:fld id="{E4606EA6-EFEA-4C30-9264-4F9291A5780D}" type="datetime1">
              <a:rPr lang="en-US" smtClean="0"/>
              <a:pPr/>
              <a:t>3/2/2023</a:t>
            </a:fld>
            <a:endParaRPr lang="en-US"/>
          </a:p>
        </p:txBody>
      </p:sp>
      <p:sp>
        <p:nvSpPr>
          <p:cNvPr id="4" name="Footer Placeholder 3"/>
          <p:cNvSpPr>
            <a:spLocks noGrp="1"/>
          </p:cNvSpPr>
          <p:nvPr>
            <p:ph type="ftr" sz="quarter" idx="11"/>
          </p:nvPr>
        </p:nvSpPr>
        <p:spPr>
          <a:xfrm>
            <a:off x="609601" y="4686155"/>
            <a:ext cx="5421083"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0" y="1123507"/>
            <a:ext cx="533400" cy="183357"/>
          </a:xfrm>
          <a:prstGeom prst="rect">
            <a:avLst/>
          </a:prstGeom>
        </p:spPr>
        <p:txBody>
          <a:bodyPr/>
          <a:lstStyle/>
          <a:p>
            <a:pPr algn="ctr"/>
            <a:fld id="{8F82E0A0-C266-4798-8C8F-B9F91E9DA37E}" type="slidenum">
              <a:rPr lang="en-US" sz="1400" b="1" smtClean="0">
                <a:solidFill>
                  <a:srgbClr val="FFFFFF"/>
                </a:solidFill>
              </a:rPr>
              <a:pPr algn="ctr"/>
              <a:t>‹#›</a:t>
            </a:fld>
            <a:endParaRPr lang="en-US"/>
          </a:p>
        </p:txBody>
      </p:sp>
      <p:sp>
        <p:nvSpPr>
          <p:cNvPr id="7" name="Rectangle 6"/>
          <p:cNvSpPr>
            <a:spLocks noGrp="1"/>
          </p:cNvSpPr>
          <p:nvPr>
            <p:ph sz="quarter" idx="13"/>
          </p:nvPr>
        </p:nvSpPr>
        <p:spPr>
          <a:xfrm>
            <a:off x="609600" y="1352550"/>
            <a:ext cx="8153400" cy="327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8022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68580" tIns="34290" rIns="68580" bIns="34290"/>
          <a:lstStyle/>
          <a:p>
            <a:r>
              <a:rPr lang="en-US" dirty="0"/>
              <a:t>Click to edit Master title style</a:t>
            </a:r>
          </a:p>
        </p:txBody>
      </p:sp>
      <p:sp>
        <p:nvSpPr>
          <p:cNvPr id="3" name="Content Placeholder 2"/>
          <p:cNvSpPr>
            <a:spLocks noGrp="1"/>
          </p:cNvSpPr>
          <p:nvPr>
            <p:ph idx="1"/>
          </p:nvPr>
        </p:nvSpPr>
        <p:spPr/>
        <p:txBody>
          <a:bodyPr lIns="68580" tIns="34290" rIns="68580" bIns="3429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3"/>
          <p:cNvSpPr>
            <a:spLocks noGrp="1"/>
          </p:cNvSpPr>
          <p:nvPr>
            <p:ph type="body" sz="quarter" idx="11"/>
          </p:nvPr>
        </p:nvSpPr>
        <p:spPr>
          <a:xfrm>
            <a:off x="4038600" y="57150"/>
            <a:ext cx="5029200" cy="285750"/>
          </a:xfrm>
        </p:spPr>
        <p:txBody>
          <a:bodyPr lIns="68580" tIns="34290" rIns="68580" bIns="34290">
            <a:noAutofit/>
          </a:bodyPr>
          <a:lstStyle>
            <a:lvl1pPr marL="0" indent="0" algn="r">
              <a:buNone/>
              <a:defRPr sz="1100" b="1">
                <a:solidFill>
                  <a:schemeClr val="bg1"/>
                </a:solidFill>
                <a:latin typeface="+mn-lt"/>
              </a:defRPr>
            </a:lvl1pPr>
          </a:lstStyle>
          <a:p>
            <a:pPr lvl="0"/>
            <a:r>
              <a:rPr lang="en-US"/>
              <a:t>Click to edit Master text styles</a:t>
            </a:r>
          </a:p>
        </p:txBody>
      </p:sp>
      <p:sp>
        <p:nvSpPr>
          <p:cNvPr id="5" name="Slide Number Placeholder 5"/>
          <p:cNvSpPr>
            <a:spLocks noGrp="1"/>
          </p:cNvSpPr>
          <p:nvPr>
            <p:ph type="sldNum" sz="quarter" idx="12"/>
          </p:nvPr>
        </p:nvSpPr>
        <p:spPr>
          <a:xfrm>
            <a:off x="0" y="1123507"/>
            <a:ext cx="533400" cy="183357"/>
          </a:xfrm>
          <a:prstGeom prst="rect">
            <a:avLst/>
          </a:prstGeom>
        </p:spPr>
        <p:txBody>
          <a:bodyPr lIns="68580" tIns="34290" rIns="68580" bIns="34290"/>
          <a:lstStyle>
            <a:lvl1pPr>
              <a:defRPr/>
            </a:lvl1pPr>
          </a:lstStyle>
          <a:p>
            <a:pPr>
              <a:defRPr/>
            </a:pPr>
            <a:fld id="{BAA38587-3F0B-4C88-B0B9-28A31A085C84}" type="slidenum">
              <a:rPr lang="en-US"/>
              <a:pPr>
                <a:defRPr/>
              </a:pPr>
              <a:t>‹#›</a:t>
            </a:fld>
            <a:endParaRPr lang="en-US" dirty="0"/>
          </a:p>
        </p:txBody>
      </p:sp>
    </p:spTree>
    <p:extLst>
      <p:ext uri="{BB962C8B-B14F-4D97-AF65-F5344CB8AC3E}">
        <p14:creationId xmlns:p14="http://schemas.microsoft.com/office/powerpoint/2010/main" val="1564468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37160"/>
            <a:ext cx="8229600" cy="1143000"/>
          </a:xfrm>
          <a:prstGeom prst="rect">
            <a:avLst/>
          </a:prstGeom>
        </p:spPr>
        <p:txBody>
          <a:bodyPr vert="horz" lIns="91440" tIns="45720" rIns="91440" bIns="45720" rtlCol="0" anchor="ctr">
            <a:normAutofit/>
          </a:bodyPr>
          <a:lstStyle/>
          <a:p>
            <a:r>
              <a:rPr lang="en-US" dirty="0"/>
              <a:t>Click to Add Slide Title</a:t>
            </a:r>
          </a:p>
        </p:txBody>
      </p:sp>
      <p:sp>
        <p:nvSpPr>
          <p:cNvPr id="3" name="Text Placeholder 2"/>
          <p:cNvSpPr>
            <a:spLocks noGrp="1"/>
          </p:cNvSpPr>
          <p:nvPr>
            <p:ph type="body" idx="1"/>
          </p:nvPr>
        </p:nvSpPr>
        <p:spPr>
          <a:xfrm>
            <a:off x="457200" y="1261872"/>
            <a:ext cx="8229600" cy="3429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4908947"/>
            <a:ext cx="411480" cy="171450"/>
          </a:xfrm>
          <a:prstGeom prst="rect">
            <a:avLst/>
          </a:prstGeom>
          <a:solidFill>
            <a:srgbClr val="4F7E87"/>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solidFill>
                <a:schemeClr val="accent2"/>
              </a:solidFill>
            </a:endParaRPr>
          </a:p>
        </p:txBody>
      </p:sp>
      <p:sp>
        <p:nvSpPr>
          <p:cNvPr id="8" name="Rectangle 7"/>
          <p:cNvSpPr/>
          <p:nvPr/>
        </p:nvSpPr>
        <p:spPr>
          <a:xfrm>
            <a:off x="457200" y="4908947"/>
            <a:ext cx="8686800" cy="171450"/>
          </a:xfrm>
          <a:prstGeom prst="rect">
            <a:avLst/>
          </a:prstGeom>
          <a:solidFill>
            <a:srgbClr val="003D78"/>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Slide Number Placeholder 5"/>
          <p:cNvSpPr txBox="1">
            <a:spLocks/>
          </p:cNvSpPr>
          <p:nvPr/>
        </p:nvSpPr>
        <p:spPr>
          <a:xfrm>
            <a:off x="6553200" y="4857750"/>
            <a:ext cx="2133600" cy="273844"/>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b="1" kern="1200">
                <a:solidFill>
                  <a:schemeClr val="bg1"/>
                </a:solidFill>
                <a:latin typeface="Century" panose="02040604050505020304" pitchFamily="18"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fld id="{04857C57-6D7C-4D28-99BB-4F87CEC48CD0}" type="slidenum">
              <a:rPr lang="en-US" smtClean="0"/>
              <a:pPr/>
              <a:t>‹#›</a:t>
            </a:fld>
            <a:endParaRPr lang="en-US" dirty="0"/>
          </a:p>
        </p:txBody>
      </p:sp>
    </p:spTree>
    <p:extLst>
      <p:ext uri="{BB962C8B-B14F-4D97-AF65-F5344CB8AC3E}">
        <p14:creationId xmlns:p14="http://schemas.microsoft.com/office/powerpoint/2010/main" val="3988999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 id="2147483657" r:id="rId7"/>
    <p:sldLayoutId id="2147483659" r:id="rId8"/>
    <p:sldLayoutId id="2147483660" r:id="rId9"/>
    <p:sldLayoutId id="2147483661" r:id="rId10"/>
  </p:sldLayoutIdLst>
  <p:hf hdr="0" ftr="0" dt="0"/>
  <p:txStyles>
    <p:titleStyle>
      <a:lvl1pPr algn="l" defTabSz="914400" rtl="0" eaLnBrk="1" latinLnBrk="0" hangingPunct="1">
        <a:spcBef>
          <a:spcPct val="0"/>
        </a:spcBef>
        <a:buNone/>
        <a:defRPr sz="4000" kern="1200">
          <a:solidFill>
            <a:srgbClr val="797676"/>
          </a:solidFill>
          <a:latin typeface="Arial" panose="020B0604020202020204" pitchFamily="34" charset="0"/>
          <a:ea typeface="+mj-ea"/>
          <a:cs typeface="Arial" panose="020B0604020202020204" pitchFamily="34" charset="0"/>
        </a:defRPr>
      </a:lvl1pPr>
    </p:titleStyle>
    <p:bodyStyle>
      <a:lvl1pPr marL="231775" indent="-231775" algn="l" defTabSz="914400" rtl="0" eaLnBrk="1" latinLnBrk="0" hangingPunct="1">
        <a:spcBef>
          <a:spcPts val="300"/>
        </a:spcBef>
        <a:buClr>
          <a:srgbClr val="4F7E87"/>
        </a:buClr>
        <a:buSzPct val="85000"/>
        <a:buFont typeface="Wingdings" panose="05000000000000000000" pitchFamily="2" charset="2"/>
        <a:buChar char="§"/>
        <a:defRPr sz="2600" kern="1200">
          <a:solidFill>
            <a:srgbClr val="003D78"/>
          </a:solidFill>
          <a:latin typeface="Century" panose="02040604050505020304" pitchFamily="18" charset="0"/>
          <a:ea typeface="+mn-ea"/>
          <a:cs typeface="+mn-cs"/>
        </a:defRPr>
      </a:lvl1pPr>
      <a:lvl2pPr marL="457200" indent="-225425" algn="l" defTabSz="914400" rtl="0" eaLnBrk="1" latinLnBrk="0" hangingPunct="1">
        <a:spcBef>
          <a:spcPts val="300"/>
        </a:spcBef>
        <a:buClr>
          <a:srgbClr val="4F7E87"/>
        </a:buClr>
        <a:buSzPct val="85000"/>
        <a:buFont typeface="Arial" panose="020B0604020202020204" pitchFamily="34" charset="0"/>
        <a:buChar char="♦"/>
        <a:defRPr sz="2400" kern="1200">
          <a:solidFill>
            <a:srgbClr val="003D78"/>
          </a:solidFill>
          <a:latin typeface="Century" panose="02040604050505020304" pitchFamily="18" charset="0"/>
          <a:ea typeface="+mn-ea"/>
          <a:cs typeface="+mn-cs"/>
        </a:defRPr>
      </a:lvl2pPr>
      <a:lvl3pPr marL="688975" indent="-231775" algn="l" defTabSz="914400" rtl="0" eaLnBrk="1" latinLnBrk="0" hangingPunct="1">
        <a:spcBef>
          <a:spcPts val="300"/>
        </a:spcBef>
        <a:buClr>
          <a:srgbClr val="4F7E87"/>
        </a:buClr>
        <a:buSzPct val="85000"/>
        <a:buFont typeface="Arial" panose="020B0604020202020204" pitchFamily="34" charset="0"/>
        <a:buChar char="•"/>
        <a:defRPr sz="2000" kern="1200">
          <a:solidFill>
            <a:srgbClr val="003D78"/>
          </a:solidFill>
          <a:latin typeface="Century" panose="02040604050505020304" pitchFamily="18" charset="0"/>
          <a:ea typeface="+mn-ea"/>
          <a:cs typeface="+mn-cs"/>
        </a:defRPr>
      </a:lvl3pPr>
      <a:lvl4pPr marL="911225" indent="-228600" algn="l" defTabSz="914400" rtl="0" eaLnBrk="1" latinLnBrk="0" hangingPunct="1">
        <a:spcBef>
          <a:spcPts val="300"/>
        </a:spcBef>
        <a:buClr>
          <a:srgbClr val="4F7E87"/>
        </a:buClr>
        <a:buSzPct val="85000"/>
        <a:buFont typeface="Arial" panose="020B0604020202020204" pitchFamily="34" charset="0"/>
        <a:buChar char="–"/>
        <a:defRPr sz="1800" kern="1200">
          <a:solidFill>
            <a:srgbClr val="003D78"/>
          </a:solidFill>
          <a:latin typeface="Century" panose="02040604050505020304" pitchFamily="18" charset="0"/>
          <a:ea typeface="+mn-ea"/>
          <a:cs typeface="+mn-cs"/>
        </a:defRPr>
      </a:lvl4pPr>
      <a:lvl5pPr marL="1149350" indent="-228600" algn="l" defTabSz="914400" rtl="0" eaLnBrk="1" latinLnBrk="0" hangingPunct="1">
        <a:spcBef>
          <a:spcPts val="300"/>
        </a:spcBef>
        <a:buClr>
          <a:srgbClr val="4F7E87"/>
        </a:buClr>
        <a:buSzPct val="85000"/>
        <a:buFont typeface="Wingdings" panose="05000000000000000000" pitchFamily="2" charset="2"/>
        <a:buChar char="§"/>
        <a:defRPr sz="1800" kern="1200">
          <a:solidFill>
            <a:srgbClr val="003D78"/>
          </a:solidFill>
          <a:latin typeface="Century" panose="02040604050505020304"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dhs.wisconsin.gov/wppnt/index.ht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jFdn9479U3s" TargetMode="External"/><Relationship Id="rId2" Type="http://schemas.openxmlformats.org/officeDocument/2006/relationships/hyperlink" Target="https://www.youtube.com/watch?v=3qELiw_1Ddg" TargetMode="External"/><Relationship Id="rId1" Type="http://schemas.openxmlformats.org/officeDocument/2006/relationships/slideLayout" Target="../slideLayouts/slideLayout2.xml"/><Relationship Id="rId5" Type="http://schemas.openxmlformats.org/officeDocument/2006/relationships/hyperlink" Target="https://www.youtube.com/watch?v=7keppA8XRas" TargetMode="External"/><Relationship Id="rId4" Type="http://schemas.openxmlformats.org/officeDocument/2006/relationships/hyperlink" Target="https://www.youtube.com/watch?v=ZsaorjIo1Yc"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dsCNuB_KBUw" TargetMode="External"/><Relationship Id="rId2" Type="http://schemas.openxmlformats.org/officeDocument/2006/relationships/hyperlink" Target="https://www.youtube.com/watch?v=m9Pg4K1ZKws" TargetMode="External"/><Relationship Id="rId1" Type="http://schemas.openxmlformats.org/officeDocument/2006/relationships/slideLayout" Target="../slideLayouts/slideLayout2.xml"/><Relationship Id="rId5" Type="http://schemas.openxmlformats.org/officeDocument/2006/relationships/hyperlink" Target="http://www.whatsyourgrief.com/disenfranchised-grief/" TargetMode="External"/><Relationship Id="rId4" Type="http://schemas.openxmlformats.org/officeDocument/2006/relationships/hyperlink" Target="http://www.aginglifecarejournal.org/resilience-in-the-elderly/"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www.cnvc.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schoolclimate.org/a-virtual-conversation-healing-centered-engagement/" TargetMode="External"/><Relationship Id="rId4" Type="http://schemas.openxmlformats.org/officeDocument/2006/relationships/hyperlink" Target="https://flourishagenda.com/hce_toolkit_request/"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mailto:scott.webb@dhs.wisconsin.gov" TargetMode="External"/><Relationship Id="rId2" Type="http://schemas.openxmlformats.org/officeDocument/2006/relationships/hyperlink" Target="mailto:donna.riemer@dhs.wisconsin.gov"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65760"/>
            <a:ext cx="7680960" cy="2358390"/>
          </a:xfrm>
        </p:spPr>
        <p:txBody>
          <a:bodyPr>
            <a:normAutofit fontScale="90000"/>
          </a:bodyPr>
          <a:lstStyle/>
          <a:p>
            <a:r>
              <a:rPr lang="en-US" dirty="0"/>
              <a:t>Promoting Healing Centered Engagement (HCE) Using Trauma –Sensitive Communication Skills</a:t>
            </a:r>
          </a:p>
        </p:txBody>
      </p:sp>
      <p:sp>
        <p:nvSpPr>
          <p:cNvPr id="3" name="Subtitle 2"/>
          <p:cNvSpPr>
            <a:spLocks noGrp="1"/>
          </p:cNvSpPr>
          <p:nvPr>
            <p:ph type="subTitle" idx="1"/>
          </p:nvPr>
        </p:nvSpPr>
        <p:spPr>
          <a:xfrm>
            <a:off x="1371600" y="2724150"/>
            <a:ext cx="7680960" cy="1905000"/>
          </a:xfrm>
        </p:spPr>
        <p:txBody>
          <a:bodyPr>
            <a:normAutofit/>
          </a:bodyPr>
          <a:lstStyle/>
          <a:p>
            <a:r>
              <a:rPr lang="en-US" dirty="0">
                <a:latin typeface="Century" panose="02040604050505020304" pitchFamily="18" charset="0"/>
              </a:rPr>
              <a:t>Donna Riemer RN-PMH, Nurse Consultant</a:t>
            </a:r>
          </a:p>
          <a:p>
            <a:r>
              <a:rPr lang="en-US" dirty="0">
                <a:latin typeface="Century" panose="02040604050505020304" pitchFamily="18" charset="0"/>
              </a:rPr>
              <a:t>Scott Webb, Trauma Informed Care Coordinator</a:t>
            </a:r>
          </a:p>
          <a:p>
            <a:r>
              <a:rPr lang="en-US" dirty="0">
                <a:latin typeface="Century" panose="02040604050505020304" pitchFamily="18" charset="0"/>
              </a:rPr>
              <a:t>March 2, 2023</a:t>
            </a:r>
          </a:p>
          <a:p>
            <a:endParaRPr lang="en-US" dirty="0">
              <a:latin typeface="Century" panose="02040604050505020304" pitchFamily="18" charset="0"/>
            </a:endParaRPr>
          </a:p>
        </p:txBody>
      </p:sp>
    </p:spTree>
    <p:extLst>
      <p:ext uri="{BB962C8B-B14F-4D97-AF65-F5344CB8AC3E}">
        <p14:creationId xmlns:p14="http://schemas.microsoft.com/office/powerpoint/2010/main" val="3314830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Healing-centered engagement</a:t>
            </a:r>
          </a:p>
        </p:txBody>
      </p:sp>
      <p:sp>
        <p:nvSpPr>
          <p:cNvPr id="3" name="Content Placeholder 2"/>
          <p:cNvSpPr>
            <a:spLocks noGrp="1"/>
          </p:cNvSpPr>
          <p:nvPr>
            <p:ph idx="1"/>
          </p:nvPr>
        </p:nvSpPr>
        <p:spPr>
          <a:xfrm>
            <a:off x="457200" y="1123950"/>
            <a:ext cx="8686800" cy="3672078"/>
          </a:xfrm>
        </p:spPr>
        <p:txBody>
          <a:bodyPr>
            <a:noAutofit/>
          </a:bodyPr>
          <a:lstStyle/>
          <a:p>
            <a:pPr marL="0" indent="0">
              <a:buNone/>
            </a:pPr>
            <a:r>
              <a:rPr lang="en-US" dirty="0"/>
              <a:t>Culturally grounded</a:t>
            </a:r>
          </a:p>
          <a:p>
            <a:r>
              <a:rPr lang="en-US" dirty="0"/>
              <a:t>Uses culture as a way to ground people in a solid sense of meaning, self-perception, and purpose.</a:t>
            </a:r>
          </a:p>
          <a:p>
            <a:r>
              <a:rPr lang="en-US" dirty="0"/>
              <a:t>Culture offers a shared experience, community, and a sense of belonging.</a:t>
            </a:r>
          </a:p>
          <a:p>
            <a:r>
              <a:rPr lang="en-US" dirty="0"/>
              <a:t>Healing is experienced collectively</a:t>
            </a:r>
          </a:p>
          <a:p>
            <a:pPr marL="231775" lvl="1" indent="0">
              <a:buNone/>
            </a:pPr>
            <a:r>
              <a:rPr lang="en-US" dirty="0"/>
              <a:t>(race, gender, sexual orientation, age, disability)                                 </a:t>
            </a:r>
          </a:p>
          <a:p>
            <a:pPr marL="231775" lvl="1" indent="0">
              <a:buNone/>
            </a:pPr>
            <a:endParaRPr lang="en-US" sz="1400" dirty="0">
              <a:solidFill>
                <a:schemeClr val="tx1"/>
              </a:solidFill>
              <a:latin typeface="+mn-lt"/>
            </a:endParaRPr>
          </a:p>
          <a:p>
            <a:pPr marL="231775" lvl="1" indent="0">
              <a:buNone/>
            </a:pPr>
            <a:endParaRPr lang="en-US" sz="1400" dirty="0">
              <a:solidFill>
                <a:schemeClr val="tx1"/>
              </a:solidFill>
              <a:latin typeface="+mn-lt"/>
            </a:endParaRPr>
          </a:p>
          <a:p>
            <a:pPr marL="231775" lvl="1" indent="0">
              <a:buNone/>
            </a:pPr>
            <a:r>
              <a:rPr lang="en-US" sz="1400" dirty="0">
                <a:solidFill>
                  <a:schemeClr val="tx1"/>
                </a:solidFill>
                <a:latin typeface="+mn-lt"/>
              </a:rPr>
              <a:t>                                                                                                                                                      (Shawn </a:t>
            </a:r>
            <a:r>
              <a:rPr lang="en-US" sz="1400" dirty="0" err="1">
                <a:solidFill>
                  <a:schemeClr val="tx1"/>
                </a:solidFill>
                <a:latin typeface="+mn-lt"/>
              </a:rPr>
              <a:t>Ginwright</a:t>
            </a:r>
            <a:r>
              <a:rPr lang="en-US" sz="1400" dirty="0">
                <a:solidFill>
                  <a:schemeClr val="tx1"/>
                </a:solidFill>
                <a:latin typeface="+mn-lt"/>
              </a:rPr>
              <a:t>, Ph.D., 2018)</a:t>
            </a:r>
          </a:p>
        </p:txBody>
      </p:sp>
    </p:spTree>
    <p:extLst>
      <p:ext uri="{BB962C8B-B14F-4D97-AF65-F5344CB8AC3E}">
        <p14:creationId xmlns:p14="http://schemas.microsoft.com/office/powerpoint/2010/main" val="4216459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8B73E-3A13-4129-B510-88C284BDFC94}"/>
              </a:ext>
            </a:extLst>
          </p:cNvPr>
          <p:cNvSpPr>
            <a:spLocks noGrp="1"/>
          </p:cNvSpPr>
          <p:nvPr>
            <p:ph type="title"/>
          </p:nvPr>
        </p:nvSpPr>
        <p:spPr/>
        <p:txBody>
          <a:bodyPr>
            <a:normAutofit/>
          </a:bodyPr>
          <a:lstStyle/>
          <a:p>
            <a:r>
              <a:rPr lang="en-US" dirty="0"/>
              <a:t>TIC to HCE shift</a:t>
            </a:r>
          </a:p>
        </p:txBody>
      </p:sp>
      <p:graphicFrame>
        <p:nvGraphicFramePr>
          <p:cNvPr id="4" name="Content Placeholder 3">
            <a:extLst>
              <a:ext uri="{FF2B5EF4-FFF2-40B4-BE49-F238E27FC236}">
                <a16:creationId xmlns:a16="http://schemas.microsoft.com/office/drawing/2014/main" id="{594AC7FE-6E24-4C31-B00C-AFA8B0DB8FFD}"/>
              </a:ext>
            </a:extLst>
          </p:cNvPr>
          <p:cNvGraphicFramePr>
            <a:graphicFrameLocks noGrp="1"/>
          </p:cNvGraphicFramePr>
          <p:nvPr>
            <p:ph idx="1"/>
            <p:extLst>
              <p:ext uri="{D42A27DB-BD31-4B8C-83A1-F6EECF244321}">
                <p14:modId xmlns:p14="http://schemas.microsoft.com/office/powerpoint/2010/main" val="3261582943"/>
              </p:ext>
            </p:extLst>
          </p:nvPr>
        </p:nvGraphicFramePr>
        <p:xfrm>
          <a:off x="457200" y="1262063"/>
          <a:ext cx="8229600" cy="342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55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A1CD2-2C6E-4350-A65B-AC130C6919F5}"/>
              </a:ext>
            </a:extLst>
          </p:cNvPr>
          <p:cNvSpPr>
            <a:spLocks noGrp="1"/>
          </p:cNvSpPr>
          <p:nvPr>
            <p:ph type="title"/>
          </p:nvPr>
        </p:nvSpPr>
        <p:spPr/>
        <p:txBody>
          <a:bodyPr>
            <a:normAutofit/>
          </a:bodyPr>
          <a:lstStyle/>
          <a:p>
            <a:r>
              <a:rPr lang="en-US" dirty="0"/>
              <a:t>Historical trauma</a:t>
            </a:r>
          </a:p>
        </p:txBody>
      </p:sp>
      <p:pic>
        <p:nvPicPr>
          <p:cNvPr id="5" name="Content Placeholder 4">
            <a:extLst>
              <a:ext uri="{FF2B5EF4-FFF2-40B4-BE49-F238E27FC236}">
                <a16:creationId xmlns:a16="http://schemas.microsoft.com/office/drawing/2014/main" id="{5EE54154-1C49-45A8-9CFD-2A293B23E869}"/>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331859" y="1120482"/>
            <a:ext cx="3935341" cy="3508668"/>
          </a:xfrm>
          <a:prstGeom prst="rect">
            <a:avLst/>
          </a:prstGeom>
          <a:effectLst>
            <a:softEdge rad="330200"/>
          </a:effectLst>
        </p:spPr>
      </p:pic>
      <p:sp>
        <p:nvSpPr>
          <p:cNvPr id="4" name="Content Placeholder 3">
            <a:extLst>
              <a:ext uri="{FF2B5EF4-FFF2-40B4-BE49-F238E27FC236}">
                <a16:creationId xmlns:a16="http://schemas.microsoft.com/office/drawing/2014/main" id="{492CF99E-1BA5-40FE-8D59-9688B0F1DFCD}"/>
              </a:ext>
            </a:extLst>
          </p:cNvPr>
          <p:cNvSpPr>
            <a:spLocks noGrp="1"/>
          </p:cNvSpPr>
          <p:nvPr>
            <p:ph sz="half" idx="2"/>
          </p:nvPr>
        </p:nvSpPr>
        <p:spPr>
          <a:xfrm>
            <a:off x="4495800" y="1352550"/>
            <a:ext cx="4476750" cy="3162301"/>
          </a:xfrm>
        </p:spPr>
        <p:txBody>
          <a:bodyPr>
            <a:normAutofit fontScale="92500" lnSpcReduction="10000"/>
          </a:bodyPr>
          <a:lstStyle/>
          <a:p>
            <a:r>
              <a:rPr lang="en-US" sz="2100" dirty="0"/>
              <a:t>Multigenerational trauma experienced by a specific cultural, racial or ethnic group</a:t>
            </a:r>
          </a:p>
          <a:p>
            <a:r>
              <a:rPr lang="en-US" sz="2100" dirty="0"/>
              <a:t>Related to major events that oppressed a particular group of people because of their status as oppressed</a:t>
            </a:r>
          </a:p>
          <a:p>
            <a:pPr lvl="1"/>
            <a:r>
              <a:rPr lang="en-US" sz="1950" dirty="0"/>
              <a:t>American chattel slavery</a:t>
            </a:r>
          </a:p>
          <a:p>
            <a:pPr lvl="1"/>
            <a:r>
              <a:rPr lang="en-US" sz="1950" dirty="0"/>
              <a:t>The Holocaust</a:t>
            </a:r>
          </a:p>
          <a:p>
            <a:pPr lvl="1"/>
            <a:r>
              <a:rPr lang="en-US" sz="1950" dirty="0"/>
              <a:t>Violent colonization of Native Americans</a:t>
            </a:r>
          </a:p>
        </p:txBody>
      </p:sp>
    </p:spTree>
    <p:extLst>
      <p:ext uri="{BB962C8B-B14F-4D97-AF65-F5344CB8AC3E}">
        <p14:creationId xmlns:p14="http://schemas.microsoft.com/office/powerpoint/2010/main" val="2382695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05C1E-5911-4563-BB8E-A6C63A60E0AD}"/>
              </a:ext>
            </a:extLst>
          </p:cNvPr>
          <p:cNvSpPr>
            <a:spLocks noGrp="1"/>
          </p:cNvSpPr>
          <p:nvPr>
            <p:ph type="title"/>
          </p:nvPr>
        </p:nvSpPr>
        <p:spPr/>
        <p:txBody>
          <a:bodyPr>
            <a:normAutofit/>
          </a:bodyPr>
          <a:lstStyle/>
          <a:p>
            <a:r>
              <a:rPr lang="en-US" dirty="0"/>
              <a:t>Historical trauma – A look back</a:t>
            </a:r>
          </a:p>
        </p:txBody>
      </p:sp>
      <p:sp>
        <p:nvSpPr>
          <p:cNvPr id="3" name="Content Placeholder 2">
            <a:extLst>
              <a:ext uri="{FF2B5EF4-FFF2-40B4-BE49-F238E27FC236}">
                <a16:creationId xmlns:a16="http://schemas.microsoft.com/office/drawing/2014/main" id="{29D92A22-8857-42BE-B770-B413867DEBC2}"/>
              </a:ext>
            </a:extLst>
          </p:cNvPr>
          <p:cNvSpPr>
            <a:spLocks noGrp="1"/>
          </p:cNvSpPr>
          <p:nvPr>
            <p:ph idx="1"/>
          </p:nvPr>
        </p:nvSpPr>
        <p:spPr>
          <a:xfrm>
            <a:off x="533400" y="1123950"/>
            <a:ext cx="8534400" cy="3810000"/>
          </a:xfrm>
        </p:spPr>
        <p:txBody>
          <a:bodyPr>
            <a:normAutofit fontScale="85000" lnSpcReduction="20000"/>
          </a:bodyPr>
          <a:lstStyle/>
          <a:p>
            <a:pPr marL="228600" lvl="1" indent="-228600">
              <a:spcBef>
                <a:spcPts val="0"/>
              </a:spcBef>
              <a:spcAft>
                <a:spcPts val="1200"/>
              </a:spcAft>
              <a:buFont typeface="Wingdings" panose="05000000000000000000" pitchFamily="2" charset="2"/>
              <a:buChar char="§"/>
            </a:pPr>
            <a:r>
              <a:rPr lang="en-US" sz="2200" dirty="0"/>
              <a:t>Clinical social workers first described historical trauma among descendants of the Holocaust and the children of Japanese Americans interned during World War II (</a:t>
            </a:r>
            <a:r>
              <a:rPr lang="en-US" sz="2200" dirty="0" err="1"/>
              <a:t>Barocas</a:t>
            </a:r>
            <a:r>
              <a:rPr lang="en-US" sz="2200" dirty="0"/>
              <a:t> and </a:t>
            </a:r>
            <a:r>
              <a:rPr lang="en-US" sz="2200" dirty="0" err="1"/>
              <a:t>Barocas</a:t>
            </a:r>
            <a:r>
              <a:rPr lang="en-US" sz="2200" dirty="0"/>
              <a:t>, 1979, Nagata et al 1999)</a:t>
            </a:r>
          </a:p>
          <a:p>
            <a:pPr marL="228600" lvl="1" indent="-228600">
              <a:spcBef>
                <a:spcPts val="0"/>
              </a:spcBef>
              <a:spcAft>
                <a:spcPts val="1200"/>
              </a:spcAft>
              <a:buFont typeface="Wingdings" panose="05000000000000000000" pitchFamily="2" charset="2"/>
              <a:buChar char="§"/>
            </a:pPr>
            <a:r>
              <a:rPr lang="en-US" sz="2200" dirty="0"/>
              <a:t>Considerable work has also been done with communities of Native Americans, who experienced repeated massacres and the forced removal of children to federal and mission boarding and day schools (Brave Heart, 2003)</a:t>
            </a:r>
          </a:p>
          <a:p>
            <a:pPr marL="228600" lvl="1" indent="-228600">
              <a:spcBef>
                <a:spcPts val="0"/>
              </a:spcBef>
              <a:spcAft>
                <a:spcPts val="1200"/>
              </a:spcAft>
              <a:buFont typeface="Wingdings" panose="05000000000000000000" pitchFamily="2" charset="2"/>
              <a:buChar char="§"/>
            </a:pPr>
            <a:r>
              <a:rPr lang="en-US" sz="2200" dirty="0"/>
              <a:t>Similarly, African Americans experienced generations of slavery, segregation, and institutionalized racism that has contributed to physical, psychological, and spiritual trauma (DeGruy, 2005)</a:t>
            </a:r>
          </a:p>
          <a:p>
            <a:pPr marL="173831" lvl="1" indent="0">
              <a:spcBef>
                <a:spcPts val="0"/>
              </a:spcBef>
              <a:buNone/>
            </a:pPr>
            <a:endParaRPr lang="en-US" sz="900" dirty="0"/>
          </a:p>
          <a:p>
            <a:pPr marL="173831" lvl="1" indent="0">
              <a:spcBef>
                <a:spcPts val="0"/>
              </a:spcBef>
              <a:buNone/>
            </a:pPr>
            <a:r>
              <a:rPr lang="en-US" sz="1300" dirty="0"/>
              <a:t>Source: Administration for Children and Families</a:t>
            </a:r>
          </a:p>
          <a:p>
            <a:pPr marL="173831" lvl="1" indent="0">
              <a:spcBef>
                <a:spcPts val="0"/>
              </a:spcBef>
              <a:buNone/>
            </a:pPr>
            <a:r>
              <a:rPr lang="en-US" sz="1300" dirty="0"/>
              <a:t>https://www.acf.hhs.gov/trauma-toolkit/trauma-concept#:~:text=Historical%20trauma%20is%20multigenerational%20trauma,violent%20colonization%20of%20Native%20Americans. </a:t>
            </a:r>
          </a:p>
          <a:p>
            <a:pPr marL="173831" lvl="1" indent="0">
              <a:buNone/>
            </a:pPr>
            <a:endParaRPr lang="en-US" sz="900" dirty="0"/>
          </a:p>
        </p:txBody>
      </p:sp>
    </p:spTree>
    <p:extLst>
      <p:ext uri="{BB962C8B-B14F-4D97-AF65-F5344CB8AC3E}">
        <p14:creationId xmlns:p14="http://schemas.microsoft.com/office/powerpoint/2010/main" val="123433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05C1E-5911-4563-BB8E-A6C63A60E0AD}"/>
              </a:ext>
            </a:extLst>
          </p:cNvPr>
          <p:cNvSpPr>
            <a:spLocks noGrp="1"/>
          </p:cNvSpPr>
          <p:nvPr>
            <p:ph type="title"/>
          </p:nvPr>
        </p:nvSpPr>
        <p:spPr/>
        <p:txBody>
          <a:bodyPr>
            <a:normAutofit/>
          </a:bodyPr>
          <a:lstStyle/>
          <a:p>
            <a:r>
              <a:rPr lang="en-US" dirty="0"/>
              <a:t>Historical trauma – A look back</a:t>
            </a:r>
          </a:p>
        </p:txBody>
      </p:sp>
      <p:sp>
        <p:nvSpPr>
          <p:cNvPr id="3" name="Content Placeholder 2">
            <a:extLst>
              <a:ext uri="{FF2B5EF4-FFF2-40B4-BE49-F238E27FC236}">
                <a16:creationId xmlns:a16="http://schemas.microsoft.com/office/drawing/2014/main" id="{29D92A22-8857-42BE-B770-B413867DEBC2}"/>
              </a:ext>
            </a:extLst>
          </p:cNvPr>
          <p:cNvSpPr>
            <a:spLocks noGrp="1"/>
          </p:cNvSpPr>
          <p:nvPr>
            <p:ph idx="1"/>
          </p:nvPr>
        </p:nvSpPr>
        <p:spPr>
          <a:xfrm>
            <a:off x="533400" y="1200150"/>
            <a:ext cx="8534400" cy="3714751"/>
          </a:xfrm>
        </p:spPr>
        <p:txBody>
          <a:bodyPr>
            <a:normAutofit fontScale="77500" lnSpcReduction="20000"/>
          </a:bodyPr>
          <a:lstStyle/>
          <a:p>
            <a:pPr marL="228600" lvl="1" indent="-228600">
              <a:spcBef>
                <a:spcPts val="0"/>
              </a:spcBef>
              <a:spcAft>
                <a:spcPts val="1200"/>
              </a:spcAft>
              <a:buFont typeface="Wingdings" panose="05000000000000000000" pitchFamily="2" charset="2"/>
              <a:buChar char="§"/>
            </a:pPr>
            <a:r>
              <a:rPr lang="en-US" sz="2600" dirty="0"/>
              <a:t>Acute problems of domestic violence or alcohol misuse that are not directly linked to historical trauma may be exacerbated by living in a community with unaddressed grief and behavioral health needs.</a:t>
            </a:r>
          </a:p>
          <a:p>
            <a:pPr marL="228600" lvl="1" indent="-228600">
              <a:spcBef>
                <a:spcPts val="0"/>
              </a:spcBef>
              <a:spcAft>
                <a:spcPts val="1200"/>
              </a:spcAft>
              <a:buFont typeface="Wingdings" panose="05000000000000000000" pitchFamily="2" charset="2"/>
              <a:buChar char="§"/>
            </a:pPr>
            <a:r>
              <a:rPr lang="en-US" sz="2600" dirty="0"/>
              <a:t>Parents’ experience of trauma may disrupt typical parenting skills and contribute to behavior problems in children.</a:t>
            </a:r>
          </a:p>
          <a:p>
            <a:pPr marL="228600" lvl="1" indent="-228600">
              <a:spcBef>
                <a:spcPts val="0"/>
              </a:spcBef>
              <a:spcAft>
                <a:spcPts val="1200"/>
              </a:spcAft>
              <a:buFont typeface="Wingdings" panose="05000000000000000000" pitchFamily="2" charset="2"/>
              <a:buChar char="§"/>
            </a:pPr>
            <a:r>
              <a:rPr lang="en-US" sz="2600" dirty="0"/>
              <a:t>Compounding familial or intergenerational trauma, historical trauma often involves the additional challenge of a damaged cultural identity (</a:t>
            </a:r>
            <a:r>
              <a:rPr lang="en-US" sz="2600" dirty="0" err="1"/>
              <a:t>Sotero</a:t>
            </a:r>
            <a:r>
              <a:rPr lang="en-US" sz="2600" dirty="0"/>
              <a:t>, 2006).</a:t>
            </a:r>
          </a:p>
          <a:p>
            <a:pPr marL="173831" lvl="1" indent="0">
              <a:spcBef>
                <a:spcPts val="0"/>
              </a:spcBef>
              <a:buNone/>
            </a:pPr>
            <a:endParaRPr lang="en-US" sz="900" dirty="0"/>
          </a:p>
          <a:p>
            <a:pPr marL="173831" lvl="1" indent="0">
              <a:spcBef>
                <a:spcPts val="0"/>
              </a:spcBef>
              <a:buNone/>
            </a:pPr>
            <a:endParaRPr lang="en-US" sz="900" dirty="0"/>
          </a:p>
          <a:p>
            <a:pPr marL="173831" lvl="1" indent="0">
              <a:spcBef>
                <a:spcPts val="0"/>
              </a:spcBef>
              <a:buNone/>
            </a:pPr>
            <a:endParaRPr lang="en-US" sz="900" dirty="0"/>
          </a:p>
          <a:p>
            <a:pPr marL="173831" lvl="1" indent="0">
              <a:spcBef>
                <a:spcPts val="0"/>
              </a:spcBef>
              <a:buNone/>
            </a:pPr>
            <a:endParaRPr lang="en-US" sz="900" dirty="0"/>
          </a:p>
          <a:p>
            <a:pPr marL="173831" lvl="1" indent="0">
              <a:spcBef>
                <a:spcPts val="0"/>
              </a:spcBef>
              <a:buNone/>
            </a:pPr>
            <a:endParaRPr lang="en-US" sz="900" dirty="0"/>
          </a:p>
          <a:p>
            <a:pPr marL="173831" lvl="1" indent="0">
              <a:spcBef>
                <a:spcPts val="0"/>
              </a:spcBef>
              <a:buNone/>
            </a:pPr>
            <a:endParaRPr lang="en-US" sz="900" dirty="0"/>
          </a:p>
          <a:p>
            <a:pPr marL="173831" lvl="1" indent="0">
              <a:spcBef>
                <a:spcPts val="0"/>
              </a:spcBef>
              <a:buNone/>
            </a:pPr>
            <a:r>
              <a:rPr lang="en-US" sz="1300" dirty="0"/>
              <a:t>Source: Administration for Children and Families</a:t>
            </a:r>
          </a:p>
          <a:p>
            <a:pPr marL="173831" lvl="1" indent="0">
              <a:spcBef>
                <a:spcPts val="0"/>
              </a:spcBef>
              <a:buNone/>
            </a:pPr>
            <a:r>
              <a:rPr lang="en-US" sz="1300" dirty="0"/>
              <a:t>https://www.acf.hhs.gov/trauma-toolkit/trauma-concept#:~:text=Historical%20trauma%20is%20multigenerational%20trauma,violent%20colonization%20of%20Native%20Americans. </a:t>
            </a:r>
          </a:p>
          <a:p>
            <a:pPr marL="173831" lvl="1" indent="0">
              <a:buNone/>
            </a:pPr>
            <a:endParaRPr lang="en-US" sz="900" dirty="0"/>
          </a:p>
        </p:txBody>
      </p:sp>
    </p:spTree>
    <p:extLst>
      <p:ext uri="{BB962C8B-B14F-4D97-AF65-F5344CB8AC3E}">
        <p14:creationId xmlns:p14="http://schemas.microsoft.com/office/powerpoint/2010/main" val="2016899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05C1E-5911-4563-BB8E-A6C63A60E0AD}"/>
              </a:ext>
            </a:extLst>
          </p:cNvPr>
          <p:cNvSpPr>
            <a:spLocks noGrp="1"/>
          </p:cNvSpPr>
          <p:nvPr>
            <p:ph type="title"/>
          </p:nvPr>
        </p:nvSpPr>
        <p:spPr/>
        <p:txBody>
          <a:bodyPr>
            <a:normAutofit/>
          </a:bodyPr>
          <a:lstStyle/>
          <a:p>
            <a:r>
              <a:rPr lang="en-US" dirty="0"/>
              <a:t>Historical trauma</a:t>
            </a:r>
          </a:p>
        </p:txBody>
      </p:sp>
      <p:sp>
        <p:nvSpPr>
          <p:cNvPr id="3" name="Content Placeholder 2">
            <a:extLst>
              <a:ext uri="{FF2B5EF4-FFF2-40B4-BE49-F238E27FC236}">
                <a16:creationId xmlns:a16="http://schemas.microsoft.com/office/drawing/2014/main" id="{29D92A22-8857-42BE-B770-B413867DEBC2}"/>
              </a:ext>
            </a:extLst>
          </p:cNvPr>
          <p:cNvSpPr>
            <a:spLocks noGrp="1"/>
          </p:cNvSpPr>
          <p:nvPr>
            <p:ph idx="1"/>
          </p:nvPr>
        </p:nvSpPr>
        <p:spPr>
          <a:xfrm>
            <a:off x="304800" y="1123950"/>
            <a:ext cx="8763000" cy="3714751"/>
          </a:xfrm>
        </p:spPr>
        <p:txBody>
          <a:bodyPr>
            <a:normAutofit fontScale="85000" lnSpcReduction="20000"/>
          </a:bodyPr>
          <a:lstStyle/>
          <a:p>
            <a:r>
              <a:rPr lang="en-US" dirty="0"/>
              <a:t>Many in such oppressed groups will not experience any ill effects </a:t>
            </a:r>
          </a:p>
          <a:p>
            <a:r>
              <a:rPr lang="en-US" dirty="0"/>
              <a:t>Many experience poor overall physical and behavioral health challenges:</a:t>
            </a:r>
          </a:p>
          <a:p>
            <a:pPr lvl="1"/>
            <a:r>
              <a:rPr lang="en-US" dirty="0"/>
              <a:t>Low self-esteem</a:t>
            </a:r>
          </a:p>
          <a:p>
            <a:pPr lvl="1"/>
            <a:r>
              <a:rPr lang="en-US" dirty="0"/>
              <a:t>Depression</a:t>
            </a:r>
          </a:p>
          <a:p>
            <a:pPr lvl="1"/>
            <a:r>
              <a:rPr lang="en-US" dirty="0"/>
              <a:t>Self-destructive behavior</a:t>
            </a:r>
          </a:p>
          <a:p>
            <a:pPr lvl="1"/>
            <a:r>
              <a:rPr lang="en-US" dirty="0"/>
              <a:t>Marked propensity for violent or aggressive behavior</a:t>
            </a:r>
          </a:p>
          <a:p>
            <a:pPr lvl="1"/>
            <a:r>
              <a:rPr lang="en-US" dirty="0"/>
              <a:t>Substance use disorders</a:t>
            </a:r>
          </a:p>
          <a:p>
            <a:pPr lvl="1"/>
            <a:r>
              <a:rPr lang="en-US" dirty="0"/>
              <a:t>High rates of suicide</a:t>
            </a:r>
          </a:p>
          <a:p>
            <a:pPr lvl="1"/>
            <a:r>
              <a:rPr lang="en-US" dirty="0"/>
              <a:t>High rates of cardiovascular disease</a:t>
            </a:r>
          </a:p>
          <a:p>
            <a:pPr marL="173831" lvl="1" indent="0">
              <a:spcBef>
                <a:spcPts val="0"/>
              </a:spcBef>
              <a:buNone/>
            </a:pPr>
            <a:endParaRPr lang="en-US" sz="900" dirty="0"/>
          </a:p>
          <a:p>
            <a:pPr marL="173831" lvl="1" indent="0">
              <a:spcBef>
                <a:spcPts val="0"/>
              </a:spcBef>
              <a:buNone/>
            </a:pPr>
            <a:endParaRPr lang="en-US" sz="900" dirty="0"/>
          </a:p>
          <a:p>
            <a:pPr marL="173831" lvl="1" indent="0">
              <a:spcBef>
                <a:spcPts val="0"/>
              </a:spcBef>
              <a:buNone/>
            </a:pPr>
            <a:r>
              <a:rPr lang="en-US" sz="900" dirty="0"/>
              <a:t>Source: Administration for Children and Families</a:t>
            </a:r>
          </a:p>
          <a:p>
            <a:pPr marL="173831" lvl="1" indent="0">
              <a:spcBef>
                <a:spcPts val="0"/>
              </a:spcBef>
              <a:buNone/>
            </a:pPr>
            <a:r>
              <a:rPr lang="en-US" sz="900" dirty="0"/>
              <a:t>https://www.acf.hhs.gov/trauma-toolkit/trauma-concept#:~:text=Historical%20trauma%20is%20multigenerational%20trauma,violent%20colonization%20of%20Native%20Americans. </a:t>
            </a:r>
          </a:p>
          <a:p>
            <a:pPr marL="173831" lvl="1" indent="0">
              <a:buNone/>
            </a:pPr>
            <a:endParaRPr lang="en-US" sz="900" dirty="0"/>
          </a:p>
        </p:txBody>
      </p:sp>
    </p:spTree>
    <p:extLst>
      <p:ext uri="{BB962C8B-B14F-4D97-AF65-F5344CB8AC3E}">
        <p14:creationId xmlns:p14="http://schemas.microsoft.com/office/powerpoint/2010/main" val="528095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05C1E-5911-4563-BB8E-A6C63A60E0AD}"/>
              </a:ext>
            </a:extLst>
          </p:cNvPr>
          <p:cNvSpPr>
            <a:spLocks noGrp="1"/>
          </p:cNvSpPr>
          <p:nvPr>
            <p:ph type="title"/>
          </p:nvPr>
        </p:nvSpPr>
        <p:spPr/>
        <p:txBody>
          <a:bodyPr>
            <a:normAutofit/>
          </a:bodyPr>
          <a:lstStyle/>
          <a:p>
            <a:r>
              <a:rPr lang="en-US" dirty="0"/>
              <a:t>Historical trauma</a:t>
            </a:r>
          </a:p>
        </p:txBody>
      </p:sp>
      <p:sp>
        <p:nvSpPr>
          <p:cNvPr id="3" name="Content Placeholder 2">
            <a:extLst>
              <a:ext uri="{FF2B5EF4-FFF2-40B4-BE49-F238E27FC236}">
                <a16:creationId xmlns:a16="http://schemas.microsoft.com/office/drawing/2014/main" id="{29D92A22-8857-42BE-B770-B413867DEBC2}"/>
              </a:ext>
            </a:extLst>
          </p:cNvPr>
          <p:cNvSpPr>
            <a:spLocks noGrp="1"/>
          </p:cNvSpPr>
          <p:nvPr>
            <p:ph idx="1"/>
          </p:nvPr>
        </p:nvSpPr>
        <p:spPr>
          <a:xfrm>
            <a:off x="304800" y="1200150"/>
            <a:ext cx="8839200" cy="3714751"/>
          </a:xfrm>
        </p:spPr>
        <p:txBody>
          <a:bodyPr>
            <a:normAutofit fontScale="92500" lnSpcReduction="10000"/>
          </a:bodyPr>
          <a:lstStyle/>
          <a:p>
            <a:pPr marL="173831" lvl="1" indent="0">
              <a:spcBef>
                <a:spcPts val="0"/>
              </a:spcBef>
              <a:buNone/>
            </a:pPr>
            <a:r>
              <a:rPr lang="en-US" dirty="0"/>
              <a:t>Being mindful of unresolved grief and distrust of majority groups or government programs, human service providers can more readily deliver programs to reduce family stress, child abuse and neglect, substance misuse, mental health challenges, and domestic violence.</a:t>
            </a:r>
          </a:p>
          <a:p>
            <a:pPr lvl="2">
              <a:spcBef>
                <a:spcPts val="0"/>
              </a:spcBef>
            </a:pPr>
            <a:endParaRPr lang="en-US" sz="2250" dirty="0"/>
          </a:p>
          <a:p>
            <a:pPr marL="347663" lvl="2" indent="0">
              <a:spcBef>
                <a:spcPts val="0"/>
              </a:spcBef>
              <a:buNone/>
            </a:pPr>
            <a:r>
              <a:rPr lang="en-US" sz="2250" dirty="0"/>
              <a:t>This is being trauma-informed!</a:t>
            </a:r>
          </a:p>
          <a:p>
            <a:pPr marL="173831" lvl="1" indent="0">
              <a:spcBef>
                <a:spcPts val="0"/>
              </a:spcBef>
              <a:buNone/>
            </a:pPr>
            <a:endParaRPr lang="en-US" sz="900" dirty="0"/>
          </a:p>
          <a:p>
            <a:pPr marL="173831" lvl="1" indent="0">
              <a:spcBef>
                <a:spcPts val="0"/>
              </a:spcBef>
              <a:buNone/>
            </a:pPr>
            <a:endParaRPr lang="en-US" sz="900" dirty="0"/>
          </a:p>
          <a:p>
            <a:pPr marL="173831" lvl="1" indent="0">
              <a:spcBef>
                <a:spcPts val="0"/>
              </a:spcBef>
              <a:buNone/>
            </a:pPr>
            <a:endParaRPr lang="en-US" sz="900" dirty="0"/>
          </a:p>
          <a:p>
            <a:pPr marL="173831" lvl="1" indent="0">
              <a:spcBef>
                <a:spcPts val="0"/>
              </a:spcBef>
              <a:buNone/>
            </a:pPr>
            <a:endParaRPr lang="en-US" sz="900" dirty="0"/>
          </a:p>
          <a:p>
            <a:pPr marL="173831" lvl="1" indent="0">
              <a:spcBef>
                <a:spcPts val="0"/>
              </a:spcBef>
              <a:buNone/>
            </a:pPr>
            <a:endParaRPr lang="en-US" sz="900" dirty="0"/>
          </a:p>
          <a:p>
            <a:pPr marL="173831" lvl="1" indent="0">
              <a:spcBef>
                <a:spcPts val="0"/>
              </a:spcBef>
              <a:buNone/>
            </a:pPr>
            <a:endParaRPr lang="en-US" sz="900" dirty="0"/>
          </a:p>
          <a:p>
            <a:pPr marL="173831" lvl="1" indent="0">
              <a:spcBef>
                <a:spcPts val="0"/>
              </a:spcBef>
              <a:buNone/>
            </a:pPr>
            <a:endParaRPr lang="en-US" sz="900" dirty="0"/>
          </a:p>
          <a:p>
            <a:pPr marL="173831" lvl="1" indent="0">
              <a:spcBef>
                <a:spcPts val="0"/>
              </a:spcBef>
              <a:buNone/>
            </a:pPr>
            <a:endParaRPr lang="en-US" sz="900" dirty="0"/>
          </a:p>
          <a:p>
            <a:pPr marL="173831" lvl="1" indent="0">
              <a:spcBef>
                <a:spcPts val="0"/>
              </a:spcBef>
              <a:buNone/>
            </a:pPr>
            <a:endParaRPr lang="en-US" sz="900" dirty="0"/>
          </a:p>
          <a:p>
            <a:pPr marL="173831" lvl="1" indent="0">
              <a:spcBef>
                <a:spcPts val="0"/>
              </a:spcBef>
              <a:buNone/>
            </a:pPr>
            <a:r>
              <a:rPr lang="en-US" sz="900" dirty="0"/>
              <a:t>Source: Administration for Children and Families</a:t>
            </a:r>
          </a:p>
          <a:p>
            <a:pPr marL="173831" lvl="1" indent="0">
              <a:spcBef>
                <a:spcPts val="0"/>
              </a:spcBef>
              <a:buNone/>
            </a:pPr>
            <a:r>
              <a:rPr lang="en-US" sz="900" dirty="0"/>
              <a:t>https://www.acf.hhs.gov/trauma-toolkit/trauma-concept#:~:text=Historical%20trauma%20is%20multigenerational%20trauma,violent%20colonization%20of%20Native%20Americans. </a:t>
            </a:r>
          </a:p>
          <a:p>
            <a:pPr marL="173831" lvl="1" indent="0">
              <a:buNone/>
            </a:pPr>
            <a:endParaRPr lang="en-US" sz="900" dirty="0"/>
          </a:p>
        </p:txBody>
      </p:sp>
    </p:spTree>
    <p:extLst>
      <p:ext uri="{BB962C8B-B14F-4D97-AF65-F5344CB8AC3E}">
        <p14:creationId xmlns:p14="http://schemas.microsoft.com/office/powerpoint/2010/main" val="1033213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B58EFBA-7145-FCF2-EECF-8A487FCEDDB4}"/>
              </a:ext>
            </a:extLst>
          </p:cNvPr>
          <p:cNvPicPr>
            <a:picLocks noGrp="1" noChangeAspect="1"/>
          </p:cNvPicPr>
          <p:nvPr>
            <p:ph idx="1"/>
          </p:nvPr>
        </p:nvPicPr>
        <p:blipFill>
          <a:blip r:embed="rId2"/>
          <a:stretch>
            <a:fillRect/>
          </a:stretch>
        </p:blipFill>
        <p:spPr>
          <a:xfrm>
            <a:off x="941831" y="586951"/>
            <a:ext cx="7260337" cy="3969597"/>
          </a:xfrm>
        </p:spPr>
      </p:pic>
      <p:sp>
        <p:nvSpPr>
          <p:cNvPr id="8" name="TextBox 7">
            <a:extLst>
              <a:ext uri="{FF2B5EF4-FFF2-40B4-BE49-F238E27FC236}">
                <a16:creationId xmlns:a16="http://schemas.microsoft.com/office/drawing/2014/main" id="{7EAB46BE-C1F5-DFF4-5474-6321A109EED4}"/>
              </a:ext>
            </a:extLst>
          </p:cNvPr>
          <p:cNvSpPr txBox="1"/>
          <p:nvPr/>
        </p:nvSpPr>
        <p:spPr>
          <a:xfrm>
            <a:off x="384269" y="4621914"/>
            <a:ext cx="8375459" cy="276999"/>
          </a:xfrm>
          <a:prstGeom prst="rect">
            <a:avLst/>
          </a:prstGeom>
          <a:noFill/>
        </p:spPr>
        <p:txBody>
          <a:bodyPr wrap="square" rtlCol="0">
            <a:spAutoFit/>
          </a:bodyPr>
          <a:lstStyle/>
          <a:p>
            <a:r>
              <a:rPr lang="en-US" sz="1200" dirty="0"/>
              <a:t>https://flourishagenda.com/wp-content/uploads/2021/11/HCE_Toolkit_Revised.pdf</a:t>
            </a:r>
          </a:p>
        </p:txBody>
      </p:sp>
      <p:sp>
        <p:nvSpPr>
          <p:cNvPr id="9" name="TextBox 8">
            <a:extLst>
              <a:ext uri="{FF2B5EF4-FFF2-40B4-BE49-F238E27FC236}">
                <a16:creationId xmlns:a16="http://schemas.microsoft.com/office/drawing/2014/main" id="{A1B264DB-F360-D7D7-2B0D-CDC4BA5819EE}"/>
              </a:ext>
            </a:extLst>
          </p:cNvPr>
          <p:cNvSpPr txBox="1"/>
          <p:nvPr/>
        </p:nvSpPr>
        <p:spPr>
          <a:xfrm>
            <a:off x="152400" y="-95250"/>
            <a:ext cx="4523611" cy="584775"/>
          </a:xfrm>
          <a:prstGeom prst="rect">
            <a:avLst/>
          </a:prstGeom>
          <a:noFill/>
        </p:spPr>
        <p:txBody>
          <a:bodyPr wrap="none" rtlCol="0">
            <a:spAutoFit/>
          </a:bodyPr>
          <a:lstStyle/>
          <a:p>
            <a:r>
              <a:rPr lang="en-US" sz="3200" dirty="0">
                <a:solidFill>
                  <a:srgbClr val="797676"/>
                </a:solidFill>
              </a:rPr>
              <a:t>CARMA principles defined</a:t>
            </a:r>
          </a:p>
        </p:txBody>
      </p:sp>
    </p:spTree>
    <p:extLst>
      <p:ext uri="{BB962C8B-B14F-4D97-AF65-F5344CB8AC3E}">
        <p14:creationId xmlns:p14="http://schemas.microsoft.com/office/powerpoint/2010/main" val="732496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endParaRPr lang="en-US" dirty="0"/>
          </a:p>
        </p:txBody>
      </p:sp>
      <p:graphicFrame>
        <p:nvGraphicFramePr>
          <p:cNvPr id="3" name="Diagram 2"/>
          <p:cNvGraphicFramePr/>
          <p:nvPr>
            <p:extLst>
              <p:ext uri="{D42A27DB-BD31-4B8C-83A1-F6EECF244321}">
                <p14:modId xmlns:p14="http://schemas.microsoft.com/office/powerpoint/2010/main" val="1635272624"/>
              </p:ext>
            </p:extLst>
          </p:nvPr>
        </p:nvGraphicFramePr>
        <p:xfrm>
          <a:off x="2343150" y="707887"/>
          <a:ext cx="6191250" cy="4226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152400" y="1984490"/>
            <a:ext cx="2914650" cy="2246769"/>
          </a:xfrm>
          <a:prstGeom prst="rect">
            <a:avLst/>
          </a:prstGeom>
        </p:spPr>
        <p:txBody>
          <a:bodyPr wrap="square">
            <a:spAutoFit/>
          </a:bodyPr>
          <a:lstStyle/>
          <a:p>
            <a:r>
              <a:rPr lang="en-US" sz="2000" dirty="0"/>
              <a:t>“The oldest medicine in the world is love and compassion”</a:t>
            </a:r>
          </a:p>
          <a:p>
            <a:endParaRPr lang="en-US" sz="2000" dirty="0"/>
          </a:p>
          <a:p>
            <a:r>
              <a:rPr lang="en-US" sz="2000" dirty="0"/>
              <a:t>VADM </a:t>
            </a:r>
            <a:r>
              <a:rPr lang="en-US" sz="2000" dirty="0" err="1"/>
              <a:t>Vivek</a:t>
            </a:r>
            <a:r>
              <a:rPr lang="en-US" sz="2000" dirty="0"/>
              <a:t> Murthy, M.D. </a:t>
            </a:r>
          </a:p>
          <a:p>
            <a:r>
              <a:rPr lang="en-US" sz="2000" dirty="0"/>
              <a:t>United States Surgeon General</a:t>
            </a:r>
          </a:p>
        </p:txBody>
      </p:sp>
      <p:sp>
        <p:nvSpPr>
          <p:cNvPr id="6" name="TextBox 5"/>
          <p:cNvSpPr txBox="1"/>
          <p:nvPr/>
        </p:nvSpPr>
        <p:spPr>
          <a:xfrm>
            <a:off x="0" y="0"/>
            <a:ext cx="7948651" cy="707886"/>
          </a:xfrm>
          <a:prstGeom prst="rect">
            <a:avLst/>
          </a:prstGeom>
          <a:solidFill>
            <a:schemeClr val="bg1"/>
          </a:solidFill>
        </p:spPr>
        <p:txBody>
          <a:bodyPr wrap="none" rtlCol="0">
            <a:spAutoFit/>
          </a:bodyPr>
          <a:lstStyle/>
          <a:p>
            <a:r>
              <a:rPr lang="en-US" sz="4000" dirty="0">
                <a:solidFill>
                  <a:srgbClr val="797676"/>
                </a:solidFill>
                <a:latin typeface="Arial" panose="020B0604020202020204" pitchFamily="34" charset="0"/>
                <a:cs typeface="Arial" panose="020B0604020202020204" pitchFamily="34" charset="0"/>
              </a:rPr>
              <a:t>Wisconsin’s TIC guiding principles</a:t>
            </a:r>
          </a:p>
        </p:txBody>
      </p:sp>
      <p:sp>
        <p:nvSpPr>
          <p:cNvPr id="5" name="Arrow: Right 4">
            <a:extLst>
              <a:ext uri="{FF2B5EF4-FFF2-40B4-BE49-F238E27FC236}">
                <a16:creationId xmlns:a16="http://schemas.microsoft.com/office/drawing/2014/main" id="{B03CC9C5-6B52-4E03-ADC0-7AA25246BD07}"/>
              </a:ext>
            </a:extLst>
          </p:cNvPr>
          <p:cNvSpPr/>
          <p:nvPr/>
        </p:nvSpPr>
        <p:spPr>
          <a:xfrm>
            <a:off x="3276600" y="1276350"/>
            <a:ext cx="609600" cy="4615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5918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
            <a:ext cx="8686800" cy="1143000"/>
          </a:xfrm>
        </p:spPr>
        <p:txBody>
          <a:bodyPr>
            <a:noAutofit/>
          </a:bodyPr>
          <a:lstStyle/>
          <a:p>
            <a:r>
              <a:rPr lang="en-US" dirty="0"/>
              <a:t>Building healing-centered engagement</a:t>
            </a:r>
          </a:p>
        </p:txBody>
      </p:sp>
      <p:sp>
        <p:nvSpPr>
          <p:cNvPr id="3" name="Content Placeholder 2"/>
          <p:cNvSpPr>
            <a:spLocks noGrp="1"/>
          </p:cNvSpPr>
          <p:nvPr>
            <p:ph idx="1"/>
          </p:nvPr>
        </p:nvSpPr>
        <p:spPr>
          <a:xfrm>
            <a:off x="457200" y="1733550"/>
            <a:ext cx="8686800" cy="3200400"/>
          </a:xfrm>
        </p:spPr>
        <p:txBody>
          <a:bodyPr>
            <a:normAutofit fontScale="92500" lnSpcReduction="10000"/>
          </a:bodyPr>
          <a:lstStyle/>
          <a:p>
            <a:r>
              <a:rPr lang="en-US" dirty="0"/>
              <a:t>Trauma-sensitive language</a:t>
            </a:r>
          </a:p>
          <a:p>
            <a:r>
              <a:rPr lang="en-US" dirty="0"/>
              <a:t>Start with empathy (Helps people feel safe)</a:t>
            </a:r>
          </a:p>
          <a:p>
            <a:r>
              <a:rPr lang="en-US" dirty="0"/>
              <a:t>Encourage people to dream and imagine</a:t>
            </a:r>
          </a:p>
          <a:p>
            <a:pPr lvl="1"/>
            <a:r>
              <a:rPr lang="en-US" dirty="0"/>
              <a:t>Acknowledge harm and injury but don’t be defined by it</a:t>
            </a:r>
          </a:p>
          <a:p>
            <a:pPr lvl="1"/>
            <a:r>
              <a:rPr lang="en-US" dirty="0"/>
              <a:t>“As long as a person has a dream, they cannot lose the significance of living”              </a:t>
            </a:r>
          </a:p>
          <a:p>
            <a:pPr lvl="1"/>
            <a:endParaRPr lang="en-US" dirty="0"/>
          </a:p>
          <a:p>
            <a:pPr lvl="1"/>
            <a:endParaRPr lang="en-US" dirty="0"/>
          </a:p>
          <a:p>
            <a:pPr marL="231775" lvl="1" indent="0" algn="r">
              <a:buNone/>
            </a:pPr>
            <a:r>
              <a:rPr lang="en-US" sz="1500" dirty="0"/>
              <a:t>                                                                    </a:t>
            </a:r>
            <a:r>
              <a:rPr lang="en-US" sz="1500" dirty="0">
                <a:solidFill>
                  <a:schemeClr val="tx1"/>
                </a:solidFill>
                <a:latin typeface="+mn-lt"/>
              </a:rPr>
              <a:t>(Howard Thurman, page 304)</a:t>
            </a:r>
          </a:p>
          <a:p>
            <a:endParaRPr lang="en-US" dirty="0"/>
          </a:p>
          <a:p>
            <a:endParaRPr lang="en-US" dirty="0"/>
          </a:p>
          <a:p>
            <a:endParaRPr lang="en-US" dirty="0"/>
          </a:p>
        </p:txBody>
      </p:sp>
    </p:spTree>
    <p:extLst>
      <p:ext uri="{BB962C8B-B14F-4D97-AF65-F5344CB8AC3E}">
        <p14:creationId xmlns:p14="http://schemas.microsoft.com/office/powerpoint/2010/main" val="1935408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519E3E-5EA9-46A9-BDBE-4A859E858442}"/>
              </a:ext>
            </a:extLst>
          </p:cNvPr>
          <p:cNvSpPr>
            <a:spLocks noGrp="1"/>
          </p:cNvSpPr>
          <p:nvPr>
            <p:ph idx="1"/>
          </p:nvPr>
        </p:nvSpPr>
        <p:spPr/>
        <p:txBody>
          <a:bodyPr/>
          <a:lstStyle/>
          <a:p>
            <a:pPr marL="0" indent="0">
              <a:buNone/>
            </a:pPr>
            <a:endParaRPr lang="en-US" dirty="0"/>
          </a:p>
          <a:p>
            <a:pPr marL="0" indent="0">
              <a:buNone/>
            </a:pPr>
            <a:r>
              <a:rPr lang="en-US" dirty="0"/>
              <a:t>“Trauma is perhaps the most avoided, ignored, belittled, denied, misunderstood and untreated cause of human suffering.”</a:t>
            </a:r>
          </a:p>
          <a:p>
            <a:pPr marL="0" indent="0" algn="r">
              <a:buNone/>
            </a:pPr>
            <a:r>
              <a:rPr lang="en-US" dirty="0"/>
              <a:t>Peter Levine, PhD.</a:t>
            </a:r>
          </a:p>
          <a:p>
            <a:pPr marL="0" indent="0">
              <a:buNone/>
            </a:pPr>
            <a:endParaRPr lang="en-US" dirty="0"/>
          </a:p>
        </p:txBody>
      </p:sp>
    </p:spTree>
    <p:extLst>
      <p:ext uri="{BB962C8B-B14F-4D97-AF65-F5344CB8AC3E}">
        <p14:creationId xmlns:p14="http://schemas.microsoft.com/office/powerpoint/2010/main" val="26406660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Value-based practice: Compassionate communication skills</a:t>
            </a:r>
          </a:p>
        </p:txBody>
      </p:sp>
      <p:sp>
        <p:nvSpPr>
          <p:cNvPr id="3" name="Content Placeholder 2"/>
          <p:cNvSpPr>
            <a:spLocks noGrp="1"/>
          </p:cNvSpPr>
          <p:nvPr>
            <p:ph sz="quarter" idx="13"/>
          </p:nvPr>
        </p:nvSpPr>
        <p:spPr>
          <a:xfrm>
            <a:off x="495300" y="1504950"/>
            <a:ext cx="8153400" cy="2895600"/>
          </a:xfrm>
        </p:spPr>
        <p:txBody>
          <a:bodyPr>
            <a:noAutofit/>
          </a:bodyPr>
          <a:lstStyle/>
          <a:p>
            <a:pPr marL="0" indent="0">
              <a:buNone/>
            </a:pPr>
            <a:r>
              <a:rPr lang="en-US" dirty="0"/>
              <a:t>Recognizes and avoids de-humanizing language:</a:t>
            </a:r>
          </a:p>
          <a:p>
            <a:r>
              <a:rPr lang="en-US" dirty="0"/>
              <a:t>Target populations</a:t>
            </a:r>
          </a:p>
          <a:p>
            <a:r>
              <a:rPr lang="en-US" dirty="0"/>
              <a:t>In the trenches</a:t>
            </a:r>
          </a:p>
          <a:p>
            <a:r>
              <a:rPr lang="en-US" dirty="0"/>
              <a:t>Take downs</a:t>
            </a:r>
          </a:p>
          <a:p>
            <a:r>
              <a:rPr lang="en-US" dirty="0"/>
              <a:t>Borderlines</a:t>
            </a:r>
          </a:p>
          <a:p>
            <a:pPr marL="0" indent="0" algn="r">
              <a:buNone/>
            </a:pPr>
            <a:endParaRPr lang="en-US" sz="1400" dirty="0">
              <a:solidFill>
                <a:schemeClr val="tx1"/>
              </a:solidFill>
              <a:latin typeface="+mn-lt"/>
            </a:endParaRPr>
          </a:p>
          <a:p>
            <a:pPr marL="0" indent="0" algn="r">
              <a:buNone/>
            </a:pPr>
            <a:r>
              <a:rPr lang="en-US" sz="1400" dirty="0">
                <a:solidFill>
                  <a:schemeClr val="tx1"/>
                </a:solidFill>
                <a:latin typeface="+mn-lt"/>
              </a:rPr>
              <a:t>(Aurora Health Care, 2016)</a:t>
            </a:r>
          </a:p>
          <a:p>
            <a:pPr marL="0" indent="0" algn="r">
              <a:buNone/>
            </a:pPr>
            <a:endParaRPr lang="en-US" sz="1400" dirty="0">
              <a:solidFill>
                <a:schemeClr val="tx1"/>
              </a:solidFill>
              <a:latin typeface="+mn-lt"/>
            </a:endParaRPr>
          </a:p>
        </p:txBody>
      </p:sp>
    </p:spTree>
    <p:extLst>
      <p:ext uri="{BB962C8B-B14F-4D97-AF65-F5344CB8AC3E}">
        <p14:creationId xmlns:p14="http://schemas.microsoft.com/office/powerpoint/2010/main" val="9673556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Value-based practice: Compassionate communication skills</a:t>
            </a:r>
          </a:p>
        </p:txBody>
      </p:sp>
      <p:sp>
        <p:nvSpPr>
          <p:cNvPr id="3" name="Content Placeholder 2"/>
          <p:cNvSpPr>
            <a:spLocks noGrp="1"/>
          </p:cNvSpPr>
          <p:nvPr>
            <p:ph sz="quarter" idx="13"/>
          </p:nvPr>
        </p:nvSpPr>
        <p:spPr>
          <a:xfrm>
            <a:off x="609600" y="1733550"/>
            <a:ext cx="8153400" cy="2895600"/>
          </a:xfrm>
        </p:spPr>
        <p:txBody>
          <a:bodyPr>
            <a:noAutofit/>
          </a:bodyPr>
          <a:lstStyle/>
          <a:p>
            <a:r>
              <a:rPr lang="en-US" dirty="0"/>
              <a:t>Use person-first language (not diagnosis-first language)</a:t>
            </a:r>
          </a:p>
          <a:p>
            <a:r>
              <a:rPr lang="en-US" dirty="0"/>
              <a:t>Set aside personal values and judgments</a:t>
            </a:r>
          </a:p>
          <a:p>
            <a:r>
              <a:rPr lang="en-US" dirty="0"/>
              <a:t>Be curious of persons feelings and needs</a:t>
            </a:r>
          </a:p>
          <a:p>
            <a:r>
              <a:rPr lang="en-US" dirty="0"/>
              <a:t>Empathy before education</a:t>
            </a:r>
          </a:p>
        </p:txBody>
      </p:sp>
    </p:spTree>
    <p:extLst>
      <p:ext uri="{BB962C8B-B14F-4D97-AF65-F5344CB8AC3E}">
        <p14:creationId xmlns:p14="http://schemas.microsoft.com/office/powerpoint/2010/main" val="24011096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276350"/>
            <a:ext cx="3032760" cy="2878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81000" y="571500"/>
            <a:ext cx="8763000" cy="857250"/>
          </a:xfrm>
        </p:spPr>
        <p:txBody>
          <a:bodyPr>
            <a:normAutofit fontScale="90000"/>
          </a:bodyPr>
          <a:lstStyle/>
          <a:p>
            <a:r>
              <a:rPr lang="en-US" dirty="0"/>
              <a:t>Rosenberg’s Compassionate Communication Model</a:t>
            </a:r>
          </a:p>
        </p:txBody>
      </p:sp>
      <p:sp>
        <p:nvSpPr>
          <p:cNvPr id="3" name="Content Placeholder 2"/>
          <p:cNvSpPr>
            <a:spLocks noGrp="1"/>
          </p:cNvSpPr>
          <p:nvPr>
            <p:ph idx="1"/>
          </p:nvPr>
        </p:nvSpPr>
        <p:spPr>
          <a:xfrm>
            <a:off x="457200" y="1733550"/>
            <a:ext cx="5943600" cy="2381250"/>
          </a:xfrm>
        </p:spPr>
        <p:txBody>
          <a:bodyPr>
            <a:normAutofit fontScale="92500" lnSpcReduction="20000"/>
          </a:bodyPr>
          <a:lstStyle/>
          <a:p>
            <a:pPr>
              <a:buSzPct val="100000"/>
              <a:buFont typeface="Arial" panose="020B0604020202020204" pitchFamily="34" charset="0"/>
              <a:buChar char="•"/>
            </a:pPr>
            <a:r>
              <a:rPr lang="en-US" dirty="0">
                <a:cs typeface="Times New Roman" panose="02020603050405020304" pitchFamily="18" charset="0"/>
              </a:rPr>
              <a:t>Trauma-sensitive communication</a:t>
            </a:r>
          </a:p>
          <a:p>
            <a:pPr>
              <a:buSzPct val="100000"/>
              <a:buFont typeface="Arial" panose="020B0604020202020204" pitchFamily="34" charset="0"/>
              <a:buChar char="•"/>
            </a:pPr>
            <a:r>
              <a:rPr lang="en-US" dirty="0">
                <a:cs typeface="Times New Roman" panose="02020603050405020304" pitchFamily="18" charset="0"/>
              </a:rPr>
              <a:t>Choose our response in any situation</a:t>
            </a:r>
          </a:p>
          <a:p>
            <a:pPr>
              <a:buSzPct val="100000"/>
              <a:buFont typeface="Arial" panose="020B0604020202020204" pitchFamily="34" charset="0"/>
              <a:buChar char="•"/>
            </a:pPr>
            <a:r>
              <a:rPr lang="en-US" dirty="0">
                <a:cs typeface="Times New Roman" panose="02020603050405020304" pitchFamily="18" charset="0"/>
              </a:rPr>
              <a:t>Practice of empathic communication by recognizing and setting aside judgments and demands and connecting at a feelings and needs level.</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1400" dirty="0">
              <a:latin typeface="Times New Roman" panose="02020603050405020304" pitchFamily="18" charset="0"/>
              <a:cs typeface="Times New Roman" panose="02020603050405020304" pitchFamily="18" charset="0"/>
            </a:endParaRPr>
          </a:p>
          <a:p>
            <a:pPr marL="0" indent="0">
              <a:buNone/>
            </a:pP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30200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Compassionate communication skills</a:t>
            </a:r>
          </a:p>
        </p:txBody>
      </p:sp>
      <p:sp>
        <p:nvSpPr>
          <p:cNvPr id="3" name="Content Placeholder 2"/>
          <p:cNvSpPr>
            <a:spLocks noGrp="1"/>
          </p:cNvSpPr>
          <p:nvPr>
            <p:ph idx="1"/>
          </p:nvPr>
        </p:nvSpPr>
        <p:spPr>
          <a:xfrm>
            <a:off x="462516" y="1260872"/>
            <a:ext cx="8305800" cy="3520678"/>
          </a:xfrm>
        </p:spPr>
        <p:txBody>
          <a:bodyPr>
            <a:normAutofit fontScale="85000" lnSpcReduction="20000"/>
          </a:bodyPr>
          <a:lstStyle/>
          <a:p>
            <a:pPr>
              <a:buSzPct val="100000"/>
            </a:pPr>
            <a:r>
              <a:rPr lang="en-US" sz="3100" dirty="0">
                <a:cs typeface="Times New Roman" panose="02020603050405020304" pitchFamily="18" charset="0"/>
              </a:rPr>
              <a:t>Observation (acknowledge judgments and set aside)</a:t>
            </a:r>
          </a:p>
          <a:p>
            <a:pPr>
              <a:buSzPct val="100000"/>
            </a:pPr>
            <a:r>
              <a:rPr lang="en-US" sz="3100" dirty="0">
                <a:cs typeface="Times New Roman" panose="02020603050405020304" pitchFamily="18" charset="0"/>
              </a:rPr>
              <a:t>Feelings (“I” statements)</a:t>
            </a:r>
          </a:p>
          <a:p>
            <a:pPr>
              <a:buSzPct val="100000"/>
            </a:pPr>
            <a:r>
              <a:rPr lang="en-US" sz="3100" dirty="0">
                <a:cs typeface="Times New Roman" panose="02020603050405020304" pitchFamily="18" charset="0"/>
              </a:rPr>
              <a:t>Needs (“I” statements)</a:t>
            </a:r>
          </a:p>
          <a:p>
            <a:pPr>
              <a:buSzPct val="100000"/>
            </a:pPr>
            <a:r>
              <a:rPr lang="en-US" sz="3100" dirty="0">
                <a:cs typeface="Times New Roman" panose="02020603050405020304" pitchFamily="18" charset="0"/>
              </a:rPr>
              <a:t>Request (without demands)</a:t>
            </a:r>
          </a:p>
          <a:p>
            <a:pPr marL="0" indent="0" algn="r">
              <a:buNone/>
            </a:pPr>
            <a:r>
              <a:rPr lang="en-US" sz="1400" dirty="0">
                <a:latin typeface="Times New Roman" panose="02020603050405020304" pitchFamily="18" charset="0"/>
                <a:cs typeface="Times New Roman" panose="02020603050405020304" pitchFamily="18" charset="0"/>
              </a:rPr>
              <a:t>                                                                                                                                       </a:t>
            </a:r>
          </a:p>
          <a:p>
            <a:pPr marL="0" indent="0" algn="r">
              <a:buNone/>
            </a:pPr>
            <a:endParaRPr lang="en-US" sz="1400" dirty="0">
              <a:latin typeface="Times New Roman" panose="02020603050405020304" pitchFamily="18" charset="0"/>
              <a:cs typeface="Times New Roman" panose="02020603050405020304" pitchFamily="18" charset="0"/>
            </a:endParaRPr>
          </a:p>
          <a:p>
            <a:pPr marL="0" indent="0" algn="r">
              <a:buNone/>
            </a:pPr>
            <a:endParaRPr lang="en-US" sz="1400" dirty="0">
              <a:latin typeface="Times New Roman" panose="02020603050405020304" pitchFamily="18" charset="0"/>
              <a:cs typeface="Times New Roman" panose="02020603050405020304" pitchFamily="18" charset="0"/>
            </a:endParaRPr>
          </a:p>
          <a:p>
            <a:pPr marL="0" indent="0" algn="r">
              <a:buNone/>
            </a:pPr>
            <a:endParaRPr lang="en-US" sz="1400" dirty="0">
              <a:latin typeface="Times New Roman" panose="02020603050405020304" pitchFamily="18" charset="0"/>
              <a:cs typeface="Times New Roman" panose="02020603050405020304" pitchFamily="18" charset="0"/>
            </a:endParaRPr>
          </a:p>
          <a:p>
            <a:pPr marL="0" indent="0" algn="r">
              <a:buNone/>
            </a:pPr>
            <a:r>
              <a:rPr lang="en-US" sz="1400" dirty="0">
                <a:latin typeface="Times New Roman" panose="02020603050405020304" pitchFamily="18" charset="0"/>
                <a:cs typeface="Times New Roman" panose="02020603050405020304" pitchFamily="18" charset="0"/>
              </a:rPr>
              <a:t>                  </a:t>
            </a:r>
            <a:r>
              <a:rPr lang="en-US" sz="2000" dirty="0">
                <a:solidFill>
                  <a:schemeClr val="tx1"/>
                </a:solidFill>
                <a:latin typeface="+mn-lt"/>
                <a:cs typeface="Times New Roman" panose="02020603050405020304" pitchFamily="18" charset="0"/>
              </a:rPr>
              <a:t>  </a:t>
            </a:r>
            <a:r>
              <a:rPr lang="en-US" sz="1600" dirty="0">
                <a:solidFill>
                  <a:schemeClr val="tx1"/>
                </a:solidFill>
                <a:latin typeface="+mn-lt"/>
                <a:cs typeface="Times New Roman" panose="02020603050405020304" pitchFamily="18" charset="0"/>
              </a:rPr>
              <a:t>Center for Nonviolent Communication                                                                                                                                                                cnvc.org</a:t>
            </a:r>
          </a:p>
          <a:p>
            <a:pPr marL="0" indent="0" algn="r">
              <a:buNone/>
            </a:pPr>
            <a:endParaRPr lang="en-US" sz="2000" dirty="0">
              <a:solidFill>
                <a:schemeClr val="tx1"/>
              </a:solidFill>
              <a:latin typeface="+mn-lt"/>
              <a:cs typeface="Times New Roman" panose="02020603050405020304" pitchFamily="18" charset="0"/>
            </a:endParaRPr>
          </a:p>
          <a:p>
            <a:pPr marL="0" indent="0" algn="ctr">
              <a:buNone/>
            </a:pPr>
            <a:r>
              <a:rPr lang="en-US" sz="1400" dirty="0">
                <a:latin typeface="Times New Roman" panose="02020603050405020304" pitchFamily="18" charset="0"/>
                <a:cs typeface="Times New Roman" panose="02020603050405020304" pitchFamily="18" charset="0"/>
              </a:rPr>
              <a:t> </a:t>
            </a:r>
          </a:p>
          <a:p>
            <a:pPr marL="0" indent="0">
              <a:buNone/>
            </a:pPr>
            <a:endParaRPr lang="en-US" sz="1400" dirty="0"/>
          </a:p>
          <a:p>
            <a:pPr marL="0" indent="0" algn="ctr">
              <a:buNone/>
            </a:pPr>
            <a:endParaRPr lang="en-US" sz="1400" dirty="0">
              <a:latin typeface="Times New Roman" panose="02020603050405020304" pitchFamily="18" charset="0"/>
              <a:cs typeface="Times New Roman" panose="02020603050405020304" pitchFamily="18" charset="0"/>
            </a:endParaRPr>
          </a:p>
          <a:p>
            <a:endParaRPr lang="en-US" sz="1400" dirty="0"/>
          </a:p>
        </p:txBody>
      </p:sp>
    </p:spTree>
    <p:extLst>
      <p:ext uri="{BB962C8B-B14F-4D97-AF65-F5344CB8AC3E}">
        <p14:creationId xmlns:p14="http://schemas.microsoft.com/office/powerpoint/2010/main" val="4278269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TRC Skills?</a:t>
            </a:r>
          </a:p>
        </p:txBody>
      </p:sp>
      <p:sp>
        <p:nvSpPr>
          <p:cNvPr id="3" name="Content Placeholder 2"/>
          <p:cNvSpPr>
            <a:spLocks noGrp="1"/>
          </p:cNvSpPr>
          <p:nvPr>
            <p:ph idx="1"/>
          </p:nvPr>
        </p:nvSpPr>
        <p:spPr>
          <a:xfrm>
            <a:off x="1714500" y="1692345"/>
            <a:ext cx="5829300" cy="2507456"/>
          </a:xfrm>
        </p:spPr>
        <p:txBody>
          <a:bodyPr/>
          <a:lstStyle/>
          <a:p>
            <a:endParaRPr lang="en-US" sz="1050" dirty="0">
              <a:latin typeface="Times New Roman" panose="02020603050405020304" pitchFamily="18" charset="0"/>
              <a:cs typeface="Times New Roman" panose="02020603050405020304" pitchFamily="18" charset="0"/>
            </a:endParaRPr>
          </a:p>
          <a:p>
            <a:endParaRPr lang="en-US" sz="1050" dirty="0">
              <a:latin typeface="Times New Roman" panose="02020603050405020304" pitchFamily="18" charset="0"/>
              <a:cs typeface="Times New Roman" panose="02020603050405020304" pitchFamily="18" charset="0"/>
            </a:endParaRPr>
          </a:p>
          <a:p>
            <a:endParaRPr lang="en-US" sz="1050" dirty="0">
              <a:latin typeface="Times New Roman" panose="02020603050405020304" pitchFamily="18" charset="0"/>
              <a:cs typeface="Times New Roman" panose="02020603050405020304" pitchFamily="18" charset="0"/>
            </a:endParaRPr>
          </a:p>
          <a:p>
            <a:pPr marL="0" indent="0">
              <a:buNone/>
            </a:pPr>
            <a:endParaRPr lang="en-US" sz="1050"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bwMode="auto">
          <a:xfrm>
            <a:off x="7829550" y="6172200"/>
            <a:ext cx="1295400"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algn="r" rtl="0" eaLnBrk="1" fontAlgn="base" hangingPunct="1">
              <a:spcBef>
                <a:spcPct val="0"/>
              </a:spcBef>
              <a:spcAft>
                <a:spcPct val="0"/>
              </a:spcAft>
              <a:defRPr sz="1400"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dirty="0"/>
          </a:p>
        </p:txBody>
      </p:sp>
      <p:sp>
        <p:nvSpPr>
          <p:cNvPr id="5" name="Footer Placeholder 4"/>
          <p:cNvSpPr>
            <a:spLocks noGrp="1"/>
          </p:cNvSpPr>
          <p:nvPr>
            <p:ph type="ftr" sz="quarter" idx="11"/>
          </p:nvPr>
        </p:nvSpPr>
        <p:spPr bwMode="auto">
          <a:xfrm>
            <a:off x="1600200" y="6248400"/>
            <a:ext cx="6172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algn="ctr" rtl="0" eaLnBrk="1" fontAlgn="base" hangingPunct="1">
              <a:spcBef>
                <a:spcPct val="0"/>
              </a:spcBef>
              <a:spcAft>
                <a:spcPct val="0"/>
              </a:spcAft>
              <a:defRPr sz="1400" kern="1200">
                <a:solidFill>
                  <a:srgbClr val="7BA9A9"/>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a:t>Protecting and promoting the health and safety of the people of Wisconsin </a:t>
            </a:r>
            <a:endParaRPr lang="en-US" dirty="0"/>
          </a:p>
        </p:txBody>
      </p:sp>
      <p:sp>
        <p:nvSpPr>
          <p:cNvPr id="6" name="Slide Number Placeholder 5"/>
          <p:cNvSpPr>
            <a:spLocks noGrp="1"/>
          </p:cNvSpPr>
          <p:nvPr>
            <p:ph type="sldNum" sz="quarter" idx="12"/>
          </p:nvPr>
        </p:nvSpPr>
        <p:spPr bwMode="auto">
          <a:xfrm>
            <a:off x="84138" y="6242050"/>
            <a:ext cx="5873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defPPr>
              <a:defRPr lang="en-US"/>
            </a:defPPr>
            <a:lvl1pPr algn="l" rtl="0" eaLnBrk="1" fontAlgn="base" hangingPunct="1">
              <a:spcBef>
                <a:spcPct val="0"/>
              </a:spcBef>
              <a:spcAft>
                <a:spcPct val="0"/>
              </a:spcAft>
              <a:defRPr sz="2600" b="1" kern="1200">
                <a:solidFill>
                  <a:schemeClr val="bg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C60797A1-8342-4268-88BD-F42E7AC58EB4}" type="slidenum">
              <a:rPr lang="en-US" smtClean="0"/>
              <a:pPr>
                <a:defRPr/>
              </a:pPr>
              <a:t>24</a:t>
            </a:fld>
            <a:endParaRPr lang="en-US"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418658"/>
            <a:ext cx="3200400" cy="3054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64832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
            <a:ext cx="8667750" cy="1143000"/>
          </a:xfrm>
        </p:spPr>
        <p:txBody>
          <a:bodyPr>
            <a:noAutofit/>
          </a:bodyPr>
          <a:lstStyle/>
          <a:p>
            <a:r>
              <a:rPr lang="en-US" dirty="0"/>
              <a:t>Consistent with standards of practice</a:t>
            </a:r>
          </a:p>
        </p:txBody>
      </p:sp>
      <p:sp>
        <p:nvSpPr>
          <p:cNvPr id="3" name="Content Placeholder 2"/>
          <p:cNvSpPr>
            <a:spLocks noGrp="1"/>
          </p:cNvSpPr>
          <p:nvPr>
            <p:ph idx="1"/>
          </p:nvPr>
        </p:nvSpPr>
        <p:spPr>
          <a:xfrm>
            <a:off x="377824" y="1280160"/>
            <a:ext cx="8385175" cy="2793206"/>
          </a:xfrm>
        </p:spPr>
        <p:txBody>
          <a:bodyPr/>
          <a:lstStyle/>
          <a:p>
            <a:pPr lvl="1">
              <a:buFont typeface="Wingdings" panose="05000000000000000000" pitchFamily="2" charset="2"/>
              <a:buChar char="§"/>
              <a:defRPr/>
            </a:pPr>
            <a:r>
              <a:rPr lang="en-US" sz="3200" dirty="0">
                <a:cs typeface="Times New Roman" panose="02020603050405020304" pitchFamily="18" charset="0"/>
              </a:rPr>
              <a:t>Psychiatric Mental Health Nursing</a:t>
            </a:r>
          </a:p>
          <a:p>
            <a:pPr lvl="1">
              <a:buFont typeface="Wingdings" panose="05000000000000000000" pitchFamily="2" charset="2"/>
              <a:buChar char="§"/>
              <a:defRPr/>
            </a:pPr>
            <a:r>
              <a:rPr lang="en-US" sz="3200" dirty="0">
                <a:cs typeface="Times New Roman" panose="02020603050405020304" pitchFamily="18" charset="0"/>
              </a:rPr>
              <a:t>Peer Support </a:t>
            </a:r>
          </a:p>
          <a:p>
            <a:pPr lvl="1">
              <a:buFont typeface="Wingdings" panose="05000000000000000000" pitchFamily="2" charset="2"/>
              <a:buChar char="§"/>
              <a:defRPr/>
            </a:pPr>
            <a:r>
              <a:rPr lang="en-US" sz="3200" dirty="0">
                <a:cs typeface="Times New Roman" panose="02020603050405020304" pitchFamily="18" charset="0"/>
              </a:rPr>
              <a:t>Crisis </a:t>
            </a:r>
          </a:p>
          <a:p>
            <a:pPr lvl="1">
              <a:buFont typeface="Wingdings" panose="05000000000000000000" pitchFamily="2" charset="2"/>
              <a:buChar char="§"/>
              <a:defRPr/>
            </a:pPr>
            <a:r>
              <a:rPr lang="en-US" sz="3200" dirty="0">
                <a:cs typeface="Times New Roman" panose="02020603050405020304" pitchFamily="18" charset="0"/>
              </a:rPr>
              <a:t>Social worker</a:t>
            </a:r>
          </a:p>
          <a:p>
            <a:pPr lvl="1">
              <a:buFont typeface="Wingdings" panose="05000000000000000000" pitchFamily="2" charset="2"/>
              <a:buChar char="§"/>
              <a:defRPr/>
            </a:pPr>
            <a:r>
              <a:rPr lang="en-US" sz="3200" dirty="0">
                <a:cs typeface="Times New Roman" panose="02020603050405020304" pitchFamily="18" charset="0"/>
              </a:rPr>
              <a:t>Healthcare</a:t>
            </a:r>
          </a:p>
          <a:p>
            <a:pPr marL="342900" lvl="1" indent="0">
              <a:buNone/>
              <a:defRPr/>
            </a:pPr>
            <a:endParaRPr lang="en-US" sz="2100" dirty="0">
              <a:cs typeface="Times New Roman" panose="02020603050405020304" pitchFamily="18" charset="0"/>
            </a:endParaRPr>
          </a:p>
          <a:p>
            <a:pPr marL="0" indent="0">
              <a:buNone/>
              <a:defRPr/>
            </a:pPr>
            <a:endParaRPr lang="en-US" dirty="0">
              <a:latin typeface="Times New Roman" panose="02020603050405020304" pitchFamily="18" charset="0"/>
              <a:cs typeface="Times New Roman" panose="02020603050405020304" pitchFamily="18" charset="0"/>
            </a:endParaRPr>
          </a:p>
          <a:p>
            <a:pPr>
              <a:defRPr/>
            </a:pPr>
            <a:endParaRPr lang="en-US" sz="1200" dirty="0">
              <a:latin typeface="Times New Roman" panose="02020603050405020304" pitchFamily="18" charset="0"/>
              <a:cs typeface="Times New Roman" panose="02020603050405020304" pitchFamily="18" charset="0"/>
            </a:endParaRPr>
          </a:p>
          <a:p>
            <a:pPr marL="0" indent="0">
              <a:buNone/>
            </a:pPr>
            <a:endParaRPr lang="en-US" sz="1200"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bwMode="auto">
          <a:xfrm>
            <a:off x="7829550" y="6172200"/>
            <a:ext cx="1295400"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algn="r" rtl="0" eaLnBrk="1" fontAlgn="base" hangingPunct="1">
              <a:spcBef>
                <a:spcPct val="0"/>
              </a:spcBef>
              <a:spcAft>
                <a:spcPct val="0"/>
              </a:spcAft>
              <a:defRPr sz="1400"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dirty="0"/>
          </a:p>
        </p:txBody>
      </p:sp>
      <p:sp>
        <p:nvSpPr>
          <p:cNvPr id="5" name="Footer Placeholder 4"/>
          <p:cNvSpPr>
            <a:spLocks noGrp="1"/>
          </p:cNvSpPr>
          <p:nvPr>
            <p:ph type="ftr" sz="quarter" idx="11"/>
          </p:nvPr>
        </p:nvSpPr>
        <p:spPr bwMode="auto">
          <a:xfrm>
            <a:off x="1600200" y="6248400"/>
            <a:ext cx="6172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algn="ctr" rtl="0" eaLnBrk="1" fontAlgn="base" hangingPunct="1">
              <a:spcBef>
                <a:spcPct val="0"/>
              </a:spcBef>
              <a:spcAft>
                <a:spcPct val="0"/>
              </a:spcAft>
              <a:defRPr sz="1400" kern="1200">
                <a:solidFill>
                  <a:srgbClr val="7BA9A9"/>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a:t>Protecting and promoting the health and safety of the people of Wisconsin </a:t>
            </a:r>
            <a:endParaRPr lang="en-US" dirty="0"/>
          </a:p>
        </p:txBody>
      </p:sp>
      <p:sp>
        <p:nvSpPr>
          <p:cNvPr id="6" name="Slide Number Placeholder 5"/>
          <p:cNvSpPr>
            <a:spLocks noGrp="1"/>
          </p:cNvSpPr>
          <p:nvPr>
            <p:ph type="sldNum" sz="quarter" idx="12"/>
          </p:nvPr>
        </p:nvSpPr>
        <p:spPr bwMode="auto">
          <a:xfrm>
            <a:off x="84138" y="6242050"/>
            <a:ext cx="5873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defPPr>
              <a:defRPr lang="en-US"/>
            </a:defPPr>
            <a:lvl1pPr algn="l" rtl="0" eaLnBrk="1" fontAlgn="base" hangingPunct="1">
              <a:spcBef>
                <a:spcPct val="0"/>
              </a:spcBef>
              <a:spcAft>
                <a:spcPct val="0"/>
              </a:spcAft>
              <a:defRPr sz="2600" b="1" kern="1200">
                <a:solidFill>
                  <a:schemeClr val="bg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C60797A1-8342-4268-88BD-F42E7AC58EB4}" type="slidenum">
              <a:rPr lang="en-US" smtClean="0"/>
              <a:pPr>
                <a:defRPr/>
              </a:pPr>
              <a:t>25</a:t>
            </a:fld>
            <a:endParaRPr lang="en-US" dirty="0"/>
          </a:p>
        </p:txBody>
      </p:sp>
    </p:spTree>
    <p:extLst>
      <p:ext uri="{BB962C8B-B14F-4D97-AF65-F5344CB8AC3E}">
        <p14:creationId xmlns:p14="http://schemas.microsoft.com/office/powerpoint/2010/main" val="7912812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Consistent with evidenced-based practices</a:t>
            </a:r>
          </a:p>
        </p:txBody>
      </p:sp>
      <p:sp>
        <p:nvSpPr>
          <p:cNvPr id="3" name="Content Placeholder 2"/>
          <p:cNvSpPr>
            <a:spLocks noGrp="1"/>
          </p:cNvSpPr>
          <p:nvPr>
            <p:ph idx="1"/>
          </p:nvPr>
        </p:nvSpPr>
        <p:spPr/>
        <p:txBody>
          <a:bodyPr/>
          <a:lstStyle/>
          <a:p>
            <a:pPr lvl="1">
              <a:buFont typeface="Wingdings" panose="05000000000000000000" pitchFamily="2" charset="2"/>
              <a:buChar char="§"/>
              <a:defRPr/>
            </a:pPr>
            <a:r>
              <a:rPr lang="en-US" sz="3200" dirty="0">
                <a:cs typeface="Times New Roman" panose="02020603050405020304" pitchFamily="18" charset="0"/>
              </a:rPr>
              <a:t>Diversity, Equity, and Inclusion</a:t>
            </a:r>
          </a:p>
          <a:p>
            <a:pPr lvl="1">
              <a:buFont typeface="Wingdings" panose="05000000000000000000" pitchFamily="2" charset="2"/>
              <a:buChar char="§"/>
              <a:defRPr/>
            </a:pPr>
            <a:r>
              <a:rPr lang="en-US" sz="3200" dirty="0">
                <a:cs typeface="Times New Roman" panose="02020603050405020304" pitchFamily="18" charset="0"/>
              </a:rPr>
              <a:t>Recovery </a:t>
            </a:r>
          </a:p>
          <a:p>
            <a:pPr lvl="1">
              <a:buFont typeface="Wingdings" panose="05000000000000000000" pitchFamily="2" charset="2"/>
              <a:buChar char="§"/>
              <a:defRPr/>
            </a:pPr>
            <a:r>
              <a:rPr lang="en-US" sz="3200" dirty="0">
                <a:cs typeface="Times New Roman" panose="02020603050405020304" pitchFamily="18" charset="0"/>
              </a:rPr>
              <a:t>Sanctuary  </a:t>
            </a:r>
          </a:p>
          <a:p>
            <a:pPr lvl="1">
              <a:buFont typeface="Wingdings" panose="05000000000000000000" pitchFamily="2" charset="2"/>
              <a:buChar char="§"/>
              <a:defRPr/>
            </a:pPr>
            <a:r>
              <a:rPr lang="en-US" sz="3200" dirty="0">
                <a:cs typeface="Times New Roman" panose="02020603050405020304" pitchFamily="18" charset="0"/>
              </a:rPr>
              <a:t>Person-Centered Care</a:t>
            </a:r>
          </a:p>
          <a:p>
            <a:pPr lvl="1">
              <a:buFont typeface="Wingdings" panose="05000000000000000000" pitchFamily="2" charset="2"/>
              <a:buChar char="§"/>
              <a:defRPr/>
            </a:pPr>
            <a:r>
              <a:rPr lang="en-US" sz="3200" dirty="0">
                <a:cs typeface="Times New Roman" panose="02020603050405020304" pitchFamily="18" charset="0"/>
              </a:rPr>
              <a:t>Trauma-Informed Care</a:t>
            </a:r>
          </a:p>
          <a:p>
            <a:pPr marL="0" indent="0">
              <a:buNone/>
              <a:defRPr/>
            </a:pPr>
            <a:endParaRPr lang="en-US"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bwMode="auto">
          <a:xfrm>
            <a:off x="7829550" y="6172200"/>
            <a:ext cx="1295400"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algn="r" rtl="0" eaLnBrk="1" fontAlgn="base" hangingPunct="1">
              <a:spcBef>
                <a:spcPct val="0"/>
              </a:spcBef>
              <a:spcAft>
                <a:spcPct val="0"/>
              </a:spcAft>
              <a:defRPr sz="1400"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dirty="0"/>
          </a:p>
        </p:txBody>
      </p:sp>
      <p:sp>
        <p:nvSpPr>
          <p:cNvPr id="5" name="Footer Placeholder 4"/>
          <p:cNvSpPr>
            <a:spLocks noGrp="1"/>
          </p:cNvSpPr>
          <p:nvPr>
            <p:ph type="ftr" sz="quarter" idx="11"/>
          </p:nvPr>
        </p:nvSpPr>
        <p:spPr bwMode="auto">
          <a:xfrm>
            <a:off x="1600200" y="6248400"/>
            <a:ext cx="6172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algn="ctr" rtl="0" eaLnBrk="1" fontAlgn="base" hangingPunct="1">
              <a:spcBef>
                <a:spcPct val="0"/>
              </a:spcBef>
              <a:spcAft>
                <a:spcPct val="0"/>
              </a:spcAft>
              <a:defRPr sz="1400" kern="1200">
                <a:solidFill>
                  <a:srgbClr val="7BA9A9"/>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a:t>Protecting and promoting the health and safety of the people of Wisconsin </a:t>
            </a:r>
            <a:endParaRPr lang="en-US" dirty="0"/>
          </a:p>
        </p:txBody>
      </p:sp>
      <p:sp>
        <p:nvSpPr>
          <p:cNvPr id="6" name="Slide Number Placeholder 5"/>
          <p:cNvSpPr>
            <a:spLocks noGrp="1"/>
          </p:cNvSpPr>
          <p:nvPr>
            <p:ph type="sldNum" sz="quarter" idx="12"/>
          </p:nvPr>
        </p:nvSpPr>
        <p:spPr bwMode="auto">
          <a:xfrm>
            <a:off x="84138" y="6242050"/>
            <a:ext cx="5873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defPPr>
              <a:defRPr lang="en-US"/>
            </a:defPPr>
            <a:lvl1pPr algn="l" rtl="0" eaLnBrk="1" fontAlgn="base" hangingPunct="1">
              <a:spcBef>
                <a:spcPct val="0"/>
              </a:spcBef>
              <a:spcAft>
                <a:spcPct val="0"/>
              </a:spcAft>
              <a:defRPr sz="2600" b="1" kern="1200">
                <a:solidFill>
                  <a:schemeClr val="bg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C60797A1-8342-4268-88BD-F42E7AC58EB4}" type="slidenum">
              <a:rPr lang="en-US" smtClean="0"/>
              <a:pPr>
                <a:defRPr/>
              </a:pPr>
              <a:t>26</a:t>
            </a:fld>
            <a:endParaRPr lang="en-US" dirty="0"/>
          </a:p>
        </p:txBody>
      </p:sp>
    </p:spTree>
    <p:extLst>
      <p:ext uri="{BB962C8B-B14F-4D97-AF65-F5344CB8AC3E}">
        <p14:creationId xmlns:p14="http://schemas.microsoft.com/office/powerpoint/2010/main" val="23755194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010400" cy="857250"/>
          </a:xfrm>
        </p:spPr>
        <p:txBody>
          <a:bodyPr>
            <a:normAutofit/>
          </a:bodyPr>
          <a:lstStyle/>
          <a:p>
            <a:r>
              <a:rPr lang="en-US" dirty="0"/>
              <a:t>Requires active listening</a:t>
            </a:r>
          </a:p>
        </p:txBody>
      </p:sp>
      <p:sp>
        <p:nvSpPr>
          <p:cNvPr id="3" name="Content Placeholder 2"/>
          <p:cNvSpPr>
            <a:spLocks noGrp="1"/>
          </p:cNvSpPr>
          <p:nvPr>
            <p:ph idx="1"/>
          </p:nvPr>
        </p:nvSpPr>
        <p:spPr>
          <a:xfrm>
            <a:off x="377825" y="1200150"/>
            <a:ext cx="6229350" cy="2971800"/>
          </a:xfrm>
        </p:spPr>
        <p:txBody>
          <a:bodyPr>
            <a:normAutofit fontScale="92500" lnSpcReduction="10000"/>
          </a:bodyPr>
          <a:lstStyle/>
          <a:p>
            <a:pPr marL="431006" indent="0">
              <a:buNone/>
            </a:pPr>
            <a:endParaRPr lang="en-US" sz="1800" dirty="0">
              <a:latin typeface="Times New Roman" panose="02020603050405020304" pitchFamily="18" charset="0"/>
              <a:cs typeface="Times New Roman" panose="02020603050405020304" pitchFamily="18" charset="0"/>
            </a:endParaRPr>
          </a:p>
          <a:p>
            <a:r>
              <a:rPr lang="en-US" sz="2800" dirty="0">
                <a:cs typeface="Times New Roman" panose="02020603050405020304" pitchFamily="18" charset="0"/>
              </a:rPr>
              <a:t>Ability to listen, hear and understand                                  </a:t>
            </a:r>
          </a:p>
          <a:p>
            <a:r>
              <a:rPr lang="en-US" sz="2800" dirty="0">
                <a:cs typeface="Times New Roman" panose="02020603050405020304" pitchFamily="18" charset="0"/>
              </a:rPr>
              <a:t>Reflective listening</a:t>
            </a:r>
          </a:p>
          <a:p>
            <a:r>
              <a:rPr lang="en-US" sz="2800" dirty="0">
                <a:cs typeface="Times New Roman" panose="02020603050405020304" pitchFamily="18" charset="0"/>
              </a:rPr>
              <a:t>Accurate empathy</a:t>
            </a:r>
          </a:p>
          <a:p>
            <a:r>
              <a:rPr lang="en-US" sz="2800" dirty="0">
                <a:cs typeface="Times New Roman" panose="02020603050405020304" pitchFamily="18" charset="0"/>
              </a:rPr>
              <a:t>Empathic understanding</a:t>
            </a:r>
          </a:p>
          <a:p>
            <a:pPr marL="0" indent="0">
              <a:buNone/>
            </a:pPr>
            <a:r>
              <a:rPr lang="en-US" sz="1800" dirty="0">
                <a:latin typeface="Times New Roman" panose="02020603050405020304" pitchFamily="18" charset="0"/>
                <a:cs typeface="Times New Roman" panose="02020603050405020304" pitchFamily="18" charset="0"/>
              </a:rPr>
              <a:t>                                                                      </a:t>
            </a:r>
          </a:p>
          <a:p>
            <a:pPr marL="0" indent="0">
              <a:buNone/>
            </a:pPr>
            <a:endParaRPr lang="en-US" sz="1050"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hlinkClick r:id="rId2"/>
              </a:rPr>
              <a:t>https://dhs.wisconsin.gov/wppnt/index.htm</a:t>
            </a:r>
            <a:r>
              <a:rPr lang="en-US" dirty="0">
                <a:latin typeface="Times New Roman" panose="02020603050405020304" pitchFamily="18" charset="0"/>
                <a:cs typeface="Times New Roman" panose="02020603050405020304" pitchFamily="18" charset="0"/>
              </a:rPr>
              <a:t> </a:t>
            </a:r>
          </a:p>
        </p:txBody>
      </p:sp>
      <p:sp>
        <p:nvSpPr>
          <p:cNvPr id="4" name="Date Placeholder 3"/>
          <p:cNvSpPr>
            <a:spLocks noGrp="1"/>
          </p:cNvSpPr>
          <p:nvPr>
            <p:ph type="dt" sz="half" idx="10"/>
          </p:nvPr>
        </p:nvSpPr>
        <p:spPr bwMode="auto">
          <a:xfrm>
            <a:off x="7829550" y="6172200"/>
            <a:ext cx="1295400"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algn="r" rtl="0" eaLnBrk="1" fontAlgn="base" hangingPunct="1">
              <a:spcBef>
                <a:spcPct val="0"/>
              </a:spcBef>
              <a:spcAft>
                <a:spcPct val="0"/>
              </a:spcAft>
              <a:defRPr sz="1400"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dirty="0"/>
          </a:p>
        </p:txBody>
      </p:sp>
      <p:sp>
        <p:nvSpPr>
          <p:cNvPr id="5" name="Footer Placeholder 4"/>
          <p:cNvSpPr>
            <a:spLocks noGrp="1"/>
          </p:cNvSpPr>
          <p:nvPr>
            <p:ph type="ftr" sz="quarter" idx="11"/>
          </p:nvPr>
        </p:nvSpPr>
        <p:spPr bwMode="auto">
          <a:xfrm>
            <a:off x="1600200" y="6248400"/>
            <a:ext cx="6172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algn="ctr" rtl="0" eaLnBrk="1" fontAlgn="base" hangingPunct="1">
              <a:spcBef>
                <a:spcPct val="0"/>
              </a:spcBef>
              <a:spcAft>
                <a:spcPct val="0"/>
              </a:spcAft>
              <a:defRPr sz="1400" kern="1200">
                <a:solidFill>
                  <a:srgbClr val="7BA9A9"/>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a:t>Protecting and promoting the health and safety of the people of Wisconsin </a:t>
            </a:r>
            <a:endParaRPr lang="en-US" dirty="0"/>
          </a:p>
        </p:txBody>
      </p:sp>
      <p:sp>
        <p:nvSpPr>
          <p:cNvPr id="6" name="Slide Number Placeholder 5"/>
          <p:cNvSpPr>
            <a:spLocks noGrp="1"/>
          </p:cNvSpPr>
          <p:nvPr>
            <p:ph type="sldNum" sz="quarter" idx="12"/>
          </p:nvPr>
        </p:nvSpPr>
        <p:spPr bwMode="auto">
          <a:xfrm>
            <a:off x="84138" y="6242050"/>
            <a:ext cx="5873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defPPr>
              <a:defRPr lang="en-US"/>
            </a:defPPr>
            <a:lvl1pPr algn="l" rtl="0" eaLnBrk="1" fontAlgn="base" hangingPunct="1">
              <a:spcBef>
                <a:spcPct val="0"/>
              </a:spcBef>
              <a:spcAft>
                <a:spcPct val="0"/>
              </a:spcAft>
              <a:defRPr sz="2600" b="1" kern="1200">
                <a:solidFill>
                  <a:schemeClr val="bg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C60797A1-8342-4268-88BD-F42E7AC58EB4}" type="slidenum">
              <a:rPr lang="en-US" smtClean="0"/>
              <a:pPr>
                <a:defRPr/>
              </a:pPr>
              <a:t>27</a:t>
            </a:fld>
            <a:endParaRPr lang="en-US" dirty="0"/>
          </a:p>
        </p:txBody>
      </p:sp>
      <p:pic>
        <p:nvPicPr>
          <p:cNvPr id="10" name="Picture 9"/>
          <p:cNvPicPr>
            <a:picLocks noChangeAspect="1"/>
          </p:cNvPicPr>
          <p:nvPr/>
        </p:nvPicPr>
        <p:blipFill>
          <a:blip r:embed="rId3"/>
          <a:stretch>
            <a:fillRect/>
          </a:stretch>
        </p:blipFill>
        <p:spPr>
          <a:xfrm>
            <a:off x="6541077" y="1357852"/>
            <a:ext cx="2225098" cy="2801975"/>
          </a:xfrm>
          <a:prstGeom prst="rect">
            <a:avLst/>
          </a:prstGeom>
        </p:spPr>
      </p:pic>
      <p:sp>
        <p:nvSpPr>
          <p:cNvPr id="7" name="TextBox 6">
            <a:extLst>
              <a:ext uri="{FF2B5EF4-FFF2-40B4-BE49-F238E27FC236}">
                <a16:creationId xmlns:a16="http://schemas.microsoft.com/office/drawing/2014/main" id="{D8BBE0AA-1F79-4485-A96E-437780041771}"/>
              </a:ext>
            </a:extLst>
          </p:cNvPr>
          <p:cNvSpPr txBox="1"/>
          <p:nvPr/>
        </p:nvSpPr>
        <p:spPr>
          <a:xfrm>
            <a:off x="6902097" y="4317529"/>
            <a:ext cx="1740605" cy="369332"/>
          </a:xfrm>
          <a:prstGeom prst="rect">
            <a:avLst/>
          </a:prstGeom>
          <a:noFill/>
        </p:spPr>
        <p:txBody>
          <a:bodyPr wrap="none" rtlCol="0">
            <a:spAutoFit/>
          </a:bodyPr>
          <a:lstStyle/>
          <a:p>
            <a:r>
              <a:rPr lang="en-US" dirty="0">
                <a:latin typeface="Century" panose="02040604050505020304" pitchFamily="18" charset="0"/>
              </a:rPr>
              <a:t>William Miller</a:t>
            </a:r>
          </a:p>
        </p:txBody>
      </p:sp>
    </p:spTree>
    <p:extLst>
      <p:ext uri="{BB962C8B-B14F-4D97-AF65-F5344CB8AC3E}">
        <p14:creationId xmlns:p14="http://schemas.microsoft.com/office/powerpoint/2010/main" val="38435982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898" y="181841"/>
            <a:ext cx="5200650" cy="857250"/>
          </a:xfrm>
        </p:spPr>
        <p:txBody>
          <a:bodyPr/>
          <a:lstStyle/>
          <a:p>
            <a:r>
              <a:rPr lang="en-US" dirty="0">
                <a:latin typeface="Times New Roman" panose="02020603050405020304" pitchFamily="18" charset="0"/>
                <a:cs typeface="Times New Roman" panose="02020603050405020304" pitchFamily="18" charset="0"/>
              </a:rPr>
              <a:t>Takeaway</a:t>
            </a:r>
          </a:p>
        </p:txBody>
      </p:sp>
      <p:sp>
        <p:nvSpPr>
          <p:cNvPr id="3" name="Content Placeholder 2"/>
          <p:cNvSpPr>
            <a:spLocks noGrp="1"/>
          </p:cNvSpPr>
          <p:nvPr>
            <p:ph idx="1"/>
          </p:nvPr>
        </p:nvSpPr>
        <p:spPr>
          <a:xfrm>
            <a:off x="533400" y="1276350"/>
            <a:ext cx="8382000" cy="2971800"/>
          </a:xfrm>
        </p:spPr>
        <p:txBody>
          <a:bodyPr/>
          <a:lstStyle/>
          <a:p>
            <a:pPr marL="431006" indent="0">
              <a:buNone/>
            </a:pPr>
            <a:endParaRPr lang="en-US" sz="1800"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Please share if you wish, a takeaway from today’s discussion. </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How will you utilize this information from today’s discussion?</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sz="1050" dirty="0">
              <a:latin typeface="Times New Roman" panose="02020603050405020304" pitchFamily="18" charset="0"/>
              <a:cs typeface="Times New Roman" panose="02020603050405020304" pitchFamily="18" charset="0"/>
            </a:endParaRPr>
          </a:p>
          <a:p>
            <a:pPr marL="0" indent="0">
              <a:buNone/>
            </a:pPr>
            <a:endParaRPr lang="en-US" sz="3300"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bwMode="auto">
          <a:xfrm>
            <a:off x="7829550" y="6172200"/>
            <a:ext cx="1295400"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algn="r" rtl="0" eaLnBrk="1" fontAlgn="base" hangingPunct="1">
              <a:spcBef>
                <a:spcPct val="0"/>
              </a:spcBef>
              <a:spcAft>
                <a:spcPct val="0"/>
              </a:spcAft>
              <a:defRPr sz="1400"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dirty="0"/>
          </a:p>
        </p:txBody>
      </p:sp>
      <p:sp>
        <p:nvSpPr>
          <p:cNvPr id="5" name="Footer Placeholder 4"/>
          <p:cNvSpPr>
            <a:spLocks noGrp="1"/>
          </p:cNvSpPr>
          <p:nvPr>
            <p:ph type="ftr" sz="quarter" idx="11"/>
          </p:nvPr>
        </p:nvSpPr>
        <p:spPr bwMode="auto">
          <a:xfrm>
            <a:off x="1600200" y="6248400"/>
            <a:ext cx="6172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algn="ctr" rtl="0" eaLnBrk="1" fontAlgn="base" hangingPunct="1">
              <a:spcBef>
                <a:spcPct val="0"/>
              </a:spcBef>
              <a:spcAft>
                <a:spcPct val="0"/>
              </a:spcAft>
              <a:defRPr sz="1400" kern="1200">
                <a:solidFill>
                  <a:srgbClr val="7BA9A9"/>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a:t>Protecting and promoting the health and safety of the people of Wisconsin </a:t>
            </a:r>
            <a:endParaRPr lang="en-US" dirty="0"/>
          </a:p>
        </p:txBody>
      </p:sp>
      <p:sp>
        <p:nvSpPr>
          <p:cNvPr id="6" name="Slide Number Placeholder 5"/>
          <p:cNvSpPr>
            <a:spLocks noGrp="1"/>
          </p:cNvSpPr>
          <p:nvPr>
            <p:ph type="sldNum" sz="quarter" idx="12"/>
          </p:nvPr>
        </p:nvSpPr>
        <p:spPr bwMode="auto">
          <a:xfrm>
            <a:off x="84138" y="6242050"/>
            <a:ext cx="5873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defPPr>
              <a:defRPr lang="en-US"/>
            </a:defPPr>
            <a:lvl1pPr algn="l" rtl="0" eaLnBrk="1" fontAlgn="base" hangingPunct="1">
              <a:spcBef>
                <a:spcPct val="0"/>
              </a:spcBef>
              <a:spcAft>
                <a:spcPct val="0"/>
              </a:spcAft>
              <a:defRPr sz="2600" b="1" kern="1200">
                <a:solidFill>
                  <a:schemeClr val="bg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C60797A1-8342-4268-88BD-F42E7AC58EB4}" type="slidenum">
              <a:rPr lang="en-US" smtClean="0"/>
              <a:pPr>
                <a:defRPr/>
              </a:pPr>
              <a:t>28</a:t>
            </a:fld>
            <a:endParaRPr lang="en-US" dirty="0"/>
          </a:p>
        </p:txBody>
      </p:sp>
    </p:spTree>
    <p:extLst>
      <p:ext uri="{BB962C8B-B14F-4D97-AF65-F5344CB8AC3E}">
        <p14:creationId xmlns:p14="http://schemas.microsoft.com/office/powerpoint/2010/main" val="11123881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Resources</a:t>
            </a:r>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523980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DEA43-2A76-43BE-91EA-C9F6BA65565A}"/>
              </a:ext>
            </a:extLst>
          </p:cNvPr>
          <p:cNvSpPr>
            <a:spLocks noGrp="1"/>
          </p:cNvSpPr>
          <p:nvPr>
            <p:ph type="title"/>
          </p:nvPr>
        </p:nvSpPr>
        <p:spPr/>
        <p:txBody>
          <a:bodyPr/>
          <a:lstStyle/>
          <a:p>
            <a:r>
              <a:rPr lang="en-US" dirty="0"/>
              <a:t>Why trauma-informed care?</a:t>
            </a:r>
          </a:p>
        </p:txBody>
      </p:sp>
      <p:sp>
        <p:nvSpPr>
          <p:cNvPr id="3" name="Content Placeholder 2">
            <a:extLst>
              <a:ext uri="{FF2B5EF4-FFF2-40B4-BE49-F238E27FC236}">
                <a16:creationId xmlns:a16="http://schemas.microsoft.com/office/drawing/2014/main" id="{496D67DC-19E4-4905-A6E1-CAF7407C1151}"/>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r>
              <a:rPr lang="en-US" dirty="0"/>
              <a:t>“We are a traumatized field working with traumatized clients, sending them to a traumatized recovery community.”</a:t>
            </a:r>
          </a:p>
          <a:p>
            <a:pPr marL="0" indent="0" algn="r">
              <a:buNone/>
            </a:pPr>
            <a:r>
              <a:rPr lang="en-US" dirty="0"/>
              <a:t>Dan Griffin</a:t>
            </a:r>
          </a:p>
        </p:txBody>
      </p:sp>
    </p:spTree>
    <p:extLst>
      <p:ext uri="{BB962C8B-B14F-4D97-AF65-F5344CB8AC3E}">
        <p14:creationId xmlns:p14="http://schemas.microsoft.com/office/powerpoint/2010/main" val="12089679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Books</a:t>
            </a:r>
          </a:p>
        </p:txBody>
      </p:sp>
      <p:sp>
        <p:nvSpPr>
          <p:cNvPr id="3" name="Content Placeholder 2"/>
          <p:cNvSpPr>
            <a:spLocks noGrp="1"/>
          </p:cNvSpPr>
          <p:nvPr>
            <p:ph idx="1"/>
          </p:nvPr>
        </p:nvSpPr>
        <p:spPr>
          <a:xfrm>
            <a:off x="457200" y="1261872"/>
            <a:ext cx="8458200" cy="3429000"/>
          </a:xfrm>
        </p:spPr>
        <p:txBody>
          <a:bodyPr>
            <a:noAutofit/>
          </a:bodyPr>
          <a:lstStyle/>
          <a:p>
            <a:r>
              <a:rPr lang="en-US" sz="1900" dirty="0"/>
              <a:t>Boyle, G. (2010). </a:t>
            </a:r>
            <a:r>
              <a:rPr lang="en-US" sz="1900" i="1" dirty="0"/>
              <a:t>Tattoos on the Heart: The Power of Boundless Compassion</a:t>
            </a:r>
            <a:r>
              <a:rPr lang="en-US" sz="1900" dirty="0"/>
              <a:t>. New York: Free Press.</a:t>
            </a:r>
          </a:p>
          <a:p>
            <a:r>
              <a:rPr lang="en-US" sz="1900" dirty="0" err="1"/>
              <a:t>Burana</a:t>
            </a:r>
            <a:r>
              <a:rPr lang="en-US" sz="1900" dirty="0"/>
              <a:t>, L. (2009). </a:t>
            </a:r>
            <a:r>
              <a:rPr lang="en-US" sz="1900" i="1" dirty="0"/>
              <a:t>I Love a Man in Uniform: A Memoir of Love, War, and Other Battles</a:t>
            </a:r>
            <a:r>
              <a:rPr lang="en-US" sz="1900" dirty="0"/>
              <a:t>. New York: Weinstein Books.</a:t>
            </a:r>
          </a:p>
          <a:p>
            <a:r>
              <a:rPr lang="en-US" sz="1900" dirty="0" err="1"/>
              <a:t>Fallot</a:t>
            </a:r>
            <a:r>
              <a:rPr lang="en-US" sz="1900" dirty="0"/>
              <a:t>, R., and Harris, M. (2001). </a:t>
            </a:r>
            <a:r>
              <a:rPr lang="en-US" sz="1900" i="1" dirty="0"/>
              <a:t>Using Trauma Theory to Design Service Systems.</a:t>
            </a:r>
            <a:r>
              <a:rPr lang="en-US" sz="1900" dirty="0"/>
              <a:t> San Francisco: </a:t>
            </a:r>
            <a:r>
              <a:rPr lang="en-US" sz="1900" dirty="0" err="1"/>
              <a:t>Jossey</a:t>
            </a:r>
            <a:r>
              <a:rPr lang="en-US" sz="1900" dirty="0"/>
              <a:t>-Bass.</a:t>
            </a:r>
          </a:p>
          <a:p>
            <a:r>
              <a:rPr lang="en-US" sz="1900" dirty="0" err="1"/>
              <a:t>Marich</a:t>
            </a:r>
            <a:r>
              <a:rPr lang="en-US" sz="1900" dirty="0"/>
              <a:t>, J. (2012). </a:t>
            </a:r>
            <a:r>
              <a:rPr lang="en-US" sz="1900" i="1" dirty="0"/>
              <a:t>Trauma and the Twelve Steps.</a:t>
            </a:r>
            <a:r>
              <a:rPr lang="en-US" sz="1900" dirty="0"/>
              <a:t> Warren: </a:t>
            </a:r>
            <a:r>
              <a:rPr lang="en-US" sz="1900" dirty="0" err="1"/>
              <a:t>Cornersburg</a:t>
            </a:r>
            <a:r>
              <a:rPr lang="en-US" sz="1900" dirty="0"/>
              <a:t> Media.</a:t>
            </a:r>
          </a:p>
          <a:p>
            <a:r>
              <a:rPr lang="en-US" sz="1900" dirty="0" err="1"/>
              <a:t>Marich</a:t>
            </a:r>
            <a:r>
              <a:rPr lang="en-US" sz="1900" dirty="0"/>
              <a:t>, J. (2014). </a:t>
            </a:r>
            <a:r>
              <a:rPr lang="en-US" sz="1900" i="1" dirty="0"/>
              <a:t>Trauma Made Simple. </a:t>
            </a:r>
            <a:r>
              <a:rPr lang="en-US" sz="1900" dirty="0"/>
              <a:t>Eau Claire: PESI Publishing &amp; Media.</a:t>
            </a:r>
          </a:p>
        </p:txBody>
      </p:sp>
    </p:spTree>
    <p:extLst>
      <p:ext uri="{BB962C8B-B14F-4D97-AF65-F5344CB8AC3E}">
        <p14:creationId xmlns:p14="http://schemas.microsoft.com/office/powerpoint/2010/main" val="21230186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Books</a:t>
            </a:r>
          </a:p>
        </p:txBody>
      </p:sp>
      <p:sp>
        <p:nvSpPr>
          <p:cNvPr id="3" name="Content Placeholder 2"/>
          <p:cNvSpPr>
            <a:spLocks noGrp="1"/>
          </p:cNvSpPr>
          <p:nvPr>
            <p:ph idx="1"/>
          </p:nvPr>
        </p:nvSpPr>
        <p:spPr/>
        <p:txBody>
          <a:bodyPr>
            <a:noAutofit/>
          </a:bodyPr>
          <a:lstStyle/>
          <a:p>
            <a:pPr>
              <a:spcBef>
                <a:spcPts val="0"/>
              </a:spcBef>
            </a:pPr>
            <a:r>
              <a:rPr lang="en-US" sz="1900" dirty="0"/>
              <a:t>Perry, B. (2007). </a:t>
            </a:r>
            <a:r>
              <a:rPr lang="en-US" sz="1900" i="1" dirty="0"/>
              <a:t>The Boy Who Was Raised As A Dog. </a:t>
            </a:r>
            <a:r>
              <a:rPr lang="en-US" sz="1900" dirty="0"/>
              <a:t>New York: Basic Books.</a:t>
            </a:r>
          </a:p>
          <a:p>
            <a:pPr>
              <a:spcBef>
                <a:spcPts val="0"/>
              </a:spcBef>
            </a:pPr>
            <a:r>
              <a:rPr lang="en-US" sz="1900" dirty="0"/>
              <a:t>Sears, M (2010). Humanizing Health Care: </a:t>
            </a:r>
            <a:r>
              <a:rPr lang="en-US" sz="1900" i="1" dirty="0"/>
              <a:t>Creating Cultures of Compassion With Nonviolent Communication. </a:t>
            </a:r>
            <a:r>
              <a:rPr lang="en-US" sz="1900" dirty="0"/>
              <a:t>Puddle Dancer Press.</a:t>
            </a:r>
          </a:p>
          <a:p>
            <a:pPr>
              <a:spcBef>
                <a:spcPts val="0"/>
              </a:spcBef>
            </a:pPr>
            <a:r>
              <a:rPr lang="en-US" sz="1900" dirty="0"/>
              <a:t>van der </a:t>
            </a:r>
            <a:r>
              <a:rPr lang="en-US" sz="1900" dirty="0" err="1"/>
              <a:t>Kolk</a:t>
            </a:r>
            <a:r>
              <a:rPr lang="en-US" sz="1900" dirty="0"/>
              <a:t>, B. (2014). </a:t>
            </a:r>
            <a:r>
              <a:rPr lang="en-US" sz="1900" i="1" dirty="0"/>
              <a:t>The Body Keeps the Score. </a:t>
            </a:r>
            <a:r>
              <a:rPr lang="en-US" sz="1900" dirty="0"/>
              <a:t>New York: Viking.</a:t>
            </a:r>
          </a:p>
          <a:p>
            <a:pPr>
              <a:spcBef>
                <a:spcPts val="0"/>
              </a:spcBef>
            </a:pPr>
            <a:r>
              <a:rPr lang="en-US" sz="1900" dirty="0"/>
              <a:t>van </a:t>
            </a:r>
            <a:r>
              <a:rPr lang="en-US" sz="1900" dirty="0" err="1"/>
              <a:t>Dernoot</a:t>
            </a:r>
            <a:r>
              <a:rPr lang="en-US" sz="1900" dirty="0"/>
              <a:t> </a:t>
            </a:r>
            <a:r>
              <a:rPr lang="en-US" sz="1900" dirty="0" err="1"/>
              <a:t>Lipsky</a:t>
            </a:r>
            <a:r>
              <a:rPr lang="en-US" sz="1900" dirty="0"/>
              <a:t>, L. (2009). </a:t>
            </a:r>
            <a:r>
              <a:rPr lang="en-US" sz="1900" i="1" dirty="0"/>
              <a:t>Trauma Stewardship: An Everyday Guide to Caring for Self While Caring for Others. </a:t>
            </a:r>
            <a:r>
              <a:rPr lang="en-US" sz="1900" dirty="0"/>
              <a:t>San Francisco: </a:t>
            </a:r>
            <a:r>
              <a:rPr lang="en-US" sz="1900" dirty="0" err="1"/>
              <a:t>Berrett</a:t>
            </a:r>
            <a:r>
              <a:rPr lang="en-US" sz="1900" dirty="0"/>
              <a:t>-Koehler Publishers.</a:t>
            </a:r>
          </a:p>
          <a:p>
            <a:pPr>
              <a:spcBef>
                <a:spcPts val="0"/>
              </a:spcBef>
            </a:pPr>
            <a:r>
              <a:rPr lang="en-US" sz="1900" dirty="0"/>
              <a:t>Wilcox, P. (2012). </a:t>
            </a:r>
            <a:r>
              <a:rPr lang="en-US" sz="1900" i="1" dirty="0"/>
              <a:t>Trauma-Informed Treatment: The Restorative Approach.</a:t>
            </a:r>
            <a:r>
              <a:rPr lang="en-US" sz="1900" dirty="0"/>
              <a:t> Holyoke: NEARI Press. </a:t>
            </a:r>
          </a:p>
          <a:p>
            <a:endParaRPr lang="en-US" i="1" dirty="0"/>
          </a:p>
        </p:txBody>
      </p:sp>
    </p:spTree>
    <p:extLst>
      <p:ext uri="{BB962C8B-B14F-4D97-AF65-F5344CB8AC3E}">
        <p14:creationId xmlns:p14="http://schemas.microsoft.com/office/powerpoint/2010/main" val="9592069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Videos</a:t>
            </a:r>
          </a:p>
        </p:txBody>
      </p:sp>
      <p:sp>
        <p:nvSpPr>
          <p:cNvPr id="3" name="Content Placeholder 2"/>
          <p:cNvSpPr>
            <a:spLocks noGrp="1"/>
          </p:cNvSpPr>
          <p:nvPr>
            <p:ph idx="1"/>
          </p:nvPr>
        </p:nvSpPr>
        <p:spPr>
          <a:xfrm>
            <a:off x="609600" y="1047750"/>
            <a:ext cx="8458200" cy="3793028"/>
          </a:xfrm>
        </p:spPr>
        <p:txBody>
          <a:bodyPr>
            <a:normAutofit fontScale="92500"/>
          </a:bodyPr>
          <a:lstStyle/>
          <a:p>
            <a:pPr marL="0" indent="0">
              <a:buNone/>
            </a:pPr>
            <a:r>
              <a:rPr lang="en-US" dirty="0"/>
              <a:t>What Trauma Taught Me About Resilience (Charles Hunt):</a:t>
            </a:r>
          </a:p>
          <a:p>
            <a:pPr marL="0" indent="0">
              <a:buNone/>
            </a:pPr>
            <a:r>
              <a:rPr lang="en-US" dirty="0">
                <a:hlinkClick r:id="rId2"/>
              </a:rPr>
              <a:t>https://www.youtube.com/watch?v=3qELiw_1Ddg</a:t>
            </a:r>
            <a:r>
              <a:rPr lang="en-US" dirty="0"/>
              <a:t> </a:t>
            </a:r>
          </a:p>
          <a:p>
            <a:pPr marL="0" indent="0">
              <a:buNone/>
            </a:pPr>
            <a:r>
              <a:rPr lang="en-US" dirty="0"/>
              <a:t> Paradox of TIC- Vicky Kelley:</a:t>
            </a:r>
          </a:p>
          <a:p>
            <a:pPr marL="0" indent="0">
              <a:buNone/>
            </a:pPr>
            <a:r>
              <a:rPr lang="en-US" dirty="0">
                <a:hlinkClick r:id="rId3"/>
              </a:rPr>
              <a:t>https://www.youtube.com/watch?v=jFdn9479U3s</a:t>
            </a:r>
            <a:r>
              <a:rPr lang="en-US" dirty="0"/>
              <a:t> </a:t>
            </a:r>
          </a:p>
          <a:p>
            <a:pPr marL="0" indent="0">
              <a:buNone/>
            </a:pPr>
            <a:r>
              <a:rPr lang="en-US" dirty="0"/>
              <a:t>Drowning in Empathy: The Cost of VT-Amy Cunningham:</a:t>
            </a:r>
          </a:p>
          <a:p>
            <a:pPr marL="0" indent="0">
              <a:buNone/>
            </a:pPr>
            <a:r>
              <a:rPr lang="en-US" dirty="0">
                <a:hlinkClick r:id="rId4"/>
              </a:rPr>
              <a:t>https://www.youtube.com/watch?v=ZsaorjIo1Yc</a:t>
            </a:r>
            <a:r>
              <a:rPr lang="en-US" dirty="0"/>
              <a:t> </a:t>
            </a:r>
          </a:p>
          <a:p>
            <a:pPr marL="0" indent="0">
              <a:buNone/>
            </a:pPr>
            <a:r>
              <a:rPr lang="en-US" dirty="0"/>
              <a:t>How To Manage CF in Care Giving-Patricia Smith:</a:t>
            </a:r>
          </a:p>
          <a:p>
            <a:pPr marL="0" indent="0">
              <a:buNone/>
            </a:pPr>
            <a:r>
              <a:rPr lang="en-US" dirty="0">
                <a:hlinkClick r:id="rId5"/>
              </a:rPr>
              <a:t>https://www.youtube.com/watch?v=7keppA8XRas</a:t>
            </a:r>
            <a:r>
              <a:rPr lang="en-US" dirty="0"/>
              <a:t> </a:t>
            </a:r>
          </a:p>
          <a:p>
            <a:pPr marL="0" indent="0">
              <a:buNone/>
            </a:pPr>
            <a:endParaRPr lang="en-US" dirty="0"/>
          </a:p>
        </p:txBody>
      </p:sp>
    </p:spTree>
    <p:extLst>
      <p:ext uri="{BB962C8B-B14F-4D97-AF65-F5344CB8AC3E}">
        <p14:creationId xmlns:p14="http://schemas.microsoft.com/office/powerpoint/2010/main" val="18080555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Videos</a:t>
            </a:r>
          </a:p>
        </p:txBody>
      </p:sp>
      <p:sp>
        <p:nvSpPr>
          <p:cNvPr id="3" name="Content Placeholder 2"/>
          <p:cNvSpPr>
            <a:spLocks noGrp="1"/>
          </p:cNvSpPr>
          <p:nvPr>
            <p:ph idx="1"/>
          </p:nvPr>
        </p:nvSpPr>
        <p:spPr>
          <a:xfrm>
            <a:off x="533400" y="1078576"/>
            <a:ext cx="8534400" cy="3779174"/>
          </a:xfrm>
        </p:spPr>
        <p:txBody>
          <a:bodyPr>
            <a:normAutofit fontScale="92500" lnSpcReduction="10000"/>
          </a:bodyPr>
          <a:lstStyle/>
          <a:p>
            <a:pPr marL="0" indent="0">
              <a:buNone/>
            </a:pPr>
            <a:r>
              <a:rPr lang="en-US" dirty="0"/>
              <a:t>The Effects of Trauma on the Brain and How it Affects Behaviors (John </a:t>
            </a:r>
            <a:r>
              <a:rPr lang="en-US" dirty="0" err="1"/>
              <a:t>Rigg</a:t>
            </a:r>
            <a:r>
              <a:rPr lang="en-US" dirty="0"/>
              <a:t>):</a:t>
            </a:r>
          </a:p>
          <a:p>
            <a:pPr marL="0" indent="0">
              <a:buNone/>
            </a:pPr>
            <a:r>
              <a:rPr lang="en-US" dirty="0">
                <a:hlinkClick r:id="rId2"/>
              </a:rPr>
              <a:t>https://www.youtube.com/watch?v=m9Pg4K1ZKws</a:t>
            </a:r>
            <a:r>
              <a:rPr lang="en-US" dirty="0"/>
              <a:t>  </a:t>
            </a:r>
          </a:p>
          <a:p>
            <a:pPr marL="0" indent="0">
              <a:buNone/>
            </a:pPr>
            <a:r>
              <a:rPr lang="en-US" dirty="0"/>
              <a:t>When Time Doesn’t Heal Al Wounds-Robert Ross:</a:t>
            </a:r>
          </a:p>
          <a:p>
            <a:pPr marL="0" indent="0">
              <a:buNone/>
            </a:pPr>
            <a:r>
              <a:rPr lang="en-US" dirty="0">
                <a:hlinkClick r:id="rId3"/>
              </a:rPr>
              <a:t>https://www.youtube.com/watch?v=dsCNuB_KBUw</a:t>
            </a:r>
            <a:r>
              <a:rPr lang="en-US" dirty="0"/>
              <a:t> </a:t>
            </a:r>
          </a:p>
          <a:p>
            <a:pPr marL="0" indent="0">
              <a:buNone/>
            </a:pPr>
            <a:r>
              <a:rPr lang="en-US" dirty="0"/>
              <a:t>Resilience in Older Adults:</a:t>
            </a:r>
          </a:p>
          <a:p>
            <a:pPr marL="0" indent="0">
              <a:buNone/>
            </a:pPr>
            <a:r>
              <a:rPr lang="en-US" dirty="0">
                <a:hlinkClick r:id="rId4"/>
              </a:rPr>
              <a:t>http://www.aginglifecarejournal.org/resilience-in-the-elderly/</a:t>
            </a:r>
            <a:r>
              <a:rPr lang="en-US" dirty="0"/>
              <a:t> </a:t>
            </a:r>
          </a:p>
          <a:p>
            <a:pPr marL="0" indent="0">
              <a:buNone/>
            </a:pPr>
            <a:r>
              <a:rPr lang="en-US" dirty="0"/>
              <a:t>Disenfranchised Grief:</a:t>
            </a:r>
          </a:p>
          <a:p>
            <a:pPr marL="0" indent="0">
              <a:buNone/>
            </a:pPr>
            <a:r>
              <a:rPr lang="en-US" dirty="0">
                <a:hlinkClick r:id="rId5"/>
              </a:rPr>
              <a:t>http://www.whatsyourgrief.com/disenfranchised-grief/</a:t>
            </a:r>
            <a:r>
              <a:rPr lang="en-US" dirty="0"/>
              <a:t> </a:t>
            </a:r>
          </a:p>
          <a:p>
            <a:pPr marL="0" indent="0">
              <a:buNone/>
            </a:pPr>
            <a:endParaRPr lang="en-US" dirty="0"/>
          </a:p>
        </p:txBody>
      </p:sp>
    </p:spTree>
    <p:extLst>
      <p:ext uri="{BB962C8B-B14F-4D97-AF65-F5344CB8AC3E}">
        <p14:creationId xmlns:p14="http://schemas.microsoft.com/office/powerpoint/2010/main" val="23273052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a:xfrm>
            <a:off x="457200" y="1123950"/>
            <a:ext cx="8686800" cy="4191000"/>
          </a:xfrm>
        </p:spPr>
        <p:txBody>
          <a:bodyPr>
            <a:normAutofit fontScale="25000" lnSpcReduction="20000"/>
          </a:bodyPr>
          <a:lstStyle/>
          <a:p>
            <a:pPr marL="0" indent="0">
              <a:spcBef>
                <a:spcPts val="1200"/>
              </a:spcBef>
              <a:buNone/>
            </a:pPr>
            <a:r>
              <a:rPr lang="en-US" sz="5500" dirty="0">
                <a:cs typeface="Times New Roman" panose="02020603050405020304" pitchFamily="18" charset="0"/>
              </a:rPr>
              <a:t>Miller, William R., Listening Well: The Art of Empathic Understanding</a:t>
            </a:r>
          </a:p>
          <a:p>
            <a:pPr marL="0" indent="0">
              <a:spcBef>
                <a:spcPts val="1200"/>
              </a:spcBef>
              <a:buNone/>
            </a:pPr>
            <a:r>
              <a:rPr lang="en-US" sz="5500" dirty="0">
                <a:cs typeface="Times New Roman" panose="02020603050405020304" pitchFamily="18" charset="0"/>
              </a:rPr>
              <a:t>Miller, William R., Motivational Interviewing</a:t>
            </a:r>
          </a:p>
          <a:p>
            <a:pPr marL="0" indent="0">
              <a:spcBef>
                <a:spcPts val="1200"/>
              </a:spcBef>
              <a:buNone/>
            </a:pPr>
            <a:r>
              <a:rPr lang="en-US" sz="5500" dirty="0">
                <a:cs typeface="Times New Roman" panose="02020603050405020304" pitchFamily="18" charset="0"/>
              </a:rPr>
              <a:t>Rosenberg, M., Non-Violent Communication: A Language of Love</a:t>
            </a:r>
          </a:p>
          <a:p>
            <a:pPr marL="0" indent="0">
              <a:spcBef>
                <a:spcPts val="1200"/>
              </a:spcBef>
              <a:buNone/>
            </a:pPr>
            <a:r>
              <a:rPr lang="en-US" sz="5500" dirty="0">
                <a:cs typeface="Times New Roman" panose="02020603050405020304" pitchFamily="18" charset="0"/>
              </a:rPr>
              <a:t>Center for Nonviolent Communication </a:t>
            </a:r>
            <a:r>
              <a:rPr lang="en-US" sz="5500" dirty="0">
                <a:cs typeface="Times New Roman" panose="02020603050405020304" pitchFamily="18" charset="0"/>
                <a:hlinkClick r:id="rId3"/>
              </a:rPr>
              <a:t>http://www.cnvc.org</a:t>
            </a:r>
            <a:endParaRPr lang="en-US" sz="5500" dirty="0">
              <a:cs typeface="Times New Roman" panose="02020603050405020304" pitchFamily="18" charset="0"/>
            </a:endParaRPr>
          </a:p>
          <a:p>
            <a:pPr marL="0" indent="0">
              <a:spcBef>
                <a:spcPts val="1200"/>
              </a:spcBef>
              <a:buNone/>
            </a:pPr>
            <a:r>
              <a:rPr lang="en-US" sz="5500" dirty="0">
                <a:cs typeface="Times New Roman" panose="02020603050405020304" pitchFamily="18" charset="0"/>
              </a:rPr>
              <a:t>Rosengren, David B., Building Motivational Interviewing Skills: A Practitioner Workbook </a:t>
            </a:r>
          </a:p>
          <a:p>
            <a:pPr marL="0" indent="0">
              <a:spcBef>
                <a:spcPts val="1200"/>
              </a:spcBef>
              <a:buNone/>
            </a:pPr>
            <a:r>
              <a:rPr lang="en-US" sz="5500" dirty="0">
                <a:cs typeface="Times New Roman" panose="02020603050405020304" pitchFamily="18" charset="0"/>
              </a:rPr>
              <a:t>Healing Centered Engagement Toolkit: </a:t>
            </a:r>
            <a:r>
              <a:rPr lang="en-US" sz="5500" dirty="0">
                <a:cs typeface="Times New Roman" panose="02020603050405020304" pitchFamily="18" charset="0"/>
                <a:hlinkClick r:id="rId4"/>
              </a:rPr>
              <a:t>https://flourishagenda.com/hce_toolkit_request/</a:t>
            </a:r>
            <a:r>
              <a:rPr lang="en-US" sz="5500" dirty="0">
                <a:cs typeface="Times New Roman" panose="02020603050405020304" pitchFamily="18" charset="0"/>
              </a:rPr>
              <a:t> </a:t>
            </a:r>
          </a:p>
          <a:p>
            <a:pPr marL="0" indent="0">
              <a:spcBef>
                <a:spcPts val="1200"/>
              </a:spcBef>
              <a:buNone/>
            </a:pPr>
            <a:r>
              <a:rPr lang="en-US" sz="5500" u="sng" dirty="0">
                <a:solidFill>
                  <a:srgbClr val="000000"/>
                </a:solidFill>
                <a:effectLst/>
                <a:ea typeface="Calibri" panose="020F0502020204030204" pitchFamily="34" charset="0"/>
                <a:cs typeface="Times New Roman" panose="02020603050405020304" pitchFamily="18" charset="0"/>
                <a:hlinkClick r:id="rId5"/>
              </a:rPr>
              <a:t>A Virtual Conversation: Healing Centered Engagement - National School Climate Center</a:t>
            </a:r>
            <a:endParaRPr lang="en-US" sz="5500" dirty="0">
              <a:effectLst/>
              <a:ea typeface="Calibri" panose="020F0502020204030204" pitchFamily="34" charset="0"/>
              <a:cs typeface="Times New Roman" panose="02020603050405020304" pitchFamily="18" charset="0"/>
            </a:endParaRPr>
          </a:p>
          <a:p>
            <a:pPr marL="0" indent="0">
              <a:spcBef>
                <a:spcPts val="1200"/>
              </a:spcBef>
              <a:buNone/>
            </a:pPr>
            <a:endParaRPr lang="en-US" sz="5500" dirty="0">
              <a:cs typeface="Times New Roman" panose="02020603050405020304" pitchFamily="18" charset="0"/>
            </a:endParaRPr>
          </a:p>
          <a:p>
            <a:pPr marL="0" indent="0">
              <a:spcBef>
                <a:spcPts val="1200"/>
              </a:spcBef>
              <a:buNone/>
            </a:pPr>
            <a:endParaRPr lang="en-US" sz="5500" dirty="0">
              <a:cs typeface="Times New Roman" panose="02020603050405020304" pitchFamily="18" charset="0"/>
            </a:endParaRPr>
          </a:p>
          <a:p>
            <a:pPr marL="0" indent="0">
              <a:buNone/>
            </a:pPr>
            <a:endParaRPr lang="en-US" sz="5500" dirty="0">
              <a:cs typeface="Times New Roman" panose="02020603050405020304" pitchFamily="18" charset="0"/>
            </a:endParaRPr>
          </a:p>
          <a:p>
            <a:endParaRPr lang="en-US" sz="5500" dirty="0">
              <a:solidFill>
                <a:schemeClr val="tx1"/>
              </a:solidFill>
              <a:cs typeface="Times New Roman" panose="02020603050405020304" pitchFamily="18" charset="0"/>
            </a:endParaRPr>
          </a:p>
          <a:p>
            <a:pPr marL="0" indent="0">
              <a:buNone/>
            </a:pPr>
            <a:endParaRPr lang="en-US" sz="5500" dirty="0">
              <a:solidFill>
                <a:schemeClr val="tx1"/>
              </a:solidFill>
              <a:cs typeface="Times New Roman" panose="02020603050405020304" pitchFamily="18" charset="0"/>
            </a:endParaRPr>
          </a:p>
          <a:p>
            <a:pPr marL="0" indent="0">
              <a:buNone/>
            </a:pPr>
            <a:r>
              <a:rPr lang="en-US" sz="5500" dirty="0">
                <a:solidFill>
                  <a:srgbClr val="C00000"/>
                </a:solidFill>
                <a:cs typeface="Times New Roman" panose="02020603050405020304" pitchFamily="18" charset="0"/>
              </a:rPr>
              <a:t> </a:t>
            </a:r>
          </a:p>
          <a:p>
            <a:pPr marL="0" indent="0">
              <a:buNone/>
            </a:pPr>
            <a:r>
              <a:rPr lang="en-US" sz="1800" dirty="0">
                <a:cs typeface="Times New Roman" panose="02020603050405020304" pitchFamily="18" charset="0"/>
              </a:rPr>
              <a:t> </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0" indent="0">
              <a:buNone/>
            </a:pPr>
            <a:endParaRPr lang="en-US" sz="1050" dirty="0">
              <a:latin typeface="Times New Roman" panose="02020603050405020304" pitchFamily="18" charset="0"/>
              <a:cs typeface="Times New Roman" panose="02020603050405020304" pitchFamily="18" charset="0"/>
            </a:endParaRPr>
          </a:p>
          <a:p>
            <a:pPr marL="0" indent="0">
              <a:buNone/>
            </a:pPr>
            <a:endParaRPr lang="en-US" sz="3300"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bwMode="auto">
          <a:xfrm>
            <a:off x="7829550" y="6172200"/>
            <a:ext cx="1295400"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algn="r" rtl="0" eaLnBrk="1" fontAlgn="base" hangingPunct="1">
              <a:spcBef>
                <a:spcPct val="0"/>
              </a:spcBef>
              <a:spcAft>
                <a:spcPct val="0"/>
              </a:spcAft>
              <a:defRPr sz="1400"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dirty="0"/>
          </a:p>
        </p:txBody>
      </p:sp>
      <p:sp>
        <p:nvSpPr>
          <p:cNvPr id="5" name="Footer Placeholder 4"/>
          <p:cNvSpPr>
            <a:spLocks noGrp="1"/>
          </p:cNvSpPr>
          <p:nvPr>
            <p:ph type="ftr" sz="quarter" idx="11"/>
          </p:nvPr>
        </p:nvSpPr>
        <p:spPr bwMode="auto">
          <a:xfrm>
            <a:off x="1600200" y="6248400"/>
            <a:ext cx="6172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algn="ctr" rtl="0" eaLnBrk="1" fontAlgn="base" hangingPunct="1">
              <a:spcBef>
                <a:spcPct val="0"/>
              </a:spcBef>
              <a:spcAft>
                <a:spcPct val="0"/>
              </a:spcAft>
              <a:defRPr sz="1400" kern="1200">
                <a:solidFill>
                  <a:srgbClr val="7BA9A9"/>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a:t>Protecting and promoting the health and safety of the people of Wisconsin </a:t>
            </a:r>
            <a:endParaRPr lang="en-US" dirty="0"/>
          </a:p>
        </p:txBody>
      </p:sp>
      <p:sp>
        <p:nvSpPr>
          <p:cNvPr id="6" name="Slide Number Placeholder 5"/>
          <p:cNvSpPr>
            <a:spLocks noGrp="1"/>
          </p:cNvSpPr>
          <p:nvPr>
            <p:ph type="sldNum" sz="quarter" idx="12"/>
          </p:nvPr>
        </p:nvSpPr>
        <p:spPr bwMode="auto">
          <a:xfrm>
            <a:off x="84138" y="6242050"/>
            <a:ext cx="5873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defPPr>
              <a:defRPr lang="en-US"/>
            </a:defPPr>
            <a:lvl1pPr algn="l" rtl="0" eaLnBrk="1" fontAlgn="base" hangingPunct="1">
              <a:spcBef>
                <a:spcPct val="0"/>
              </a:spcBef>
              <a:spcAft>
                <a:spcPct val="0"/>
              </a:spcAft>
              <a:defRPr sz="2600" b="1" kern="1200">
                <a:solidFill>
                  <a:schemeClr val="bg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C60797A1-8342-4268-88BD-F42E7AC58EB4}" type="slidenum">
              <a:rPr lang="en-US" smtClean="0"/>
              <a:pPr>
                <a:defRPr/>
              </a:pPr>
              <a:t>34</a:t>
            </a:fld>
            <a:endParaRPr lang="en-US" dirty="0"/>
          </a:p>
        </p:txBody>
      </p:sp>
    </p:spTree>
    <p:extLst>
      <p:ext uri="{BB962C8B-B14F-4D97-AF65-F5344CB8AC3E}">
        <p14:creationId xmlns:p14="http://schemas.microsoft.com/office/powerpoint/2010/main" val="21411719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Content Placeholder 2"/>
          <p:cNvSpPr>
            <a:spLocks noGrp="1"/>
          </p:cNvSpPr>
          <p:nvPr>
            <p:ph idx="1"/>
          </p:nvPr>
        </p:nvSpPr>
        <p:spPr>
          <a:xfrm>
            <a:off x="457200" y="1261872"/>
            <a:ext cx="8686800" cy="3429000"/>
          </a:xfrm>
        </p:spPr>
        <p:txBody>
          <a:bodyPr>
            <a:noAutofit/>
          </a:bodyPr>
          <a:lstStyle/>
          <a:p>
            <a:pPr marL="0" indent="0">
              <a:spcBef>
                <a:spcPts val="0"/>
              </a:spcBef>
              <a:buNone/>
            </a:pPr>
            <a:r>
              <a:rPr lang="en-US" dirty="0"/>
              <a:t>Donna Riemer, RN-PMH, Nurse Consultant</a:t>
            </a:r>
          </a:p>
          <a:p>
            <a:pPr marL="0" indent="0">
              <a:spcBef>
                <a:spcPts val="0"/>
              </a:spcBef>
              <a:buNone/>
            </a:pPr>
            <a:r>
              <a:rPr lang="en-US" dirty="0">
                <a:hlinkClick r:id="rId2"/>
              </a:rPr>
              <a:t>donna.riemer@dhs.wisconsin.gov</a:t>
            </a:r>
            <a:endParaRPr lang="en-US" dirty="0"/>
          </a:p>
          <a:p>
            <a:pPr marL="0" indent="0">
              <a:spcBef>
                <a:spcPts val="0"/>
              </a:spcBef>
              <a:buNone/>
            </a:pPr>
            <a:endParaRPr lang="en-US" dirty="0"/>
          </a:p>
          <a:p>
            <a:pPr marL="0" indent="0">
              <a:spcBef>
                <a:spcPts val="0"/>
              </a:spcBef>
              <a:buNone/>
            </a:pPr>
            <a:r>
              <a:rPr lang="en-US" dirty="0"/>
              <a:t>Scott Webb, Trauma Informed Care Coordinator</a:t>
            </a:r>
          </a:p>
          <a:p>
            <a:pPr marL="0" indent="0">
              <a:spcBef>
                <a:spcPts val="0"/>
              </a:spcBef>
              <a:buNone/>
            </a:pPr>
            <a:r>
              <a:rPr lang="en-US" dirty="0">
                <a:hlinkClick r:id="rId3"/>
              </a:rPr>
              <a:t>scott.webb@dhs.wisconsin.gov</a:t>
            </a:r>
            <a:endParaRPr lang="en-US" dirty="0"/>
          </a:p>
          <a:p>
            <a:pPr marL="0" indent="0">
              <a:spcBef>
                <a:spcPts val="0"/>
              </a:spcBef>
              <a:buNone/>
            </a:pPr>
            <a:endParaRPr lang="en-US" sz="1600" b="1" dirty="0"/>
          </a:p>
          <a:p>
            <a:pPr marL="0" indent="0">
              <a:buNone/>
            </a:pPr>
            <a:r>
              <a:rPr lang="en-US" sz="2000" b="1" dirty="0"/>
              <a:t>Join the Resilient Wisconsin email list</a:t>
            </a:r>
          </a:p>
          <a:p>
            <a:pPr marL="0" indent="0">
              <a:buNone/>
            </a:pPr>
            <a:r>
              <a:rPr lang="en-US" sz="2000" dirty="0"/>
              <a:t>Visit resilient.wi.gov to sign up to receive email notices for </a:t>
            </a:r>
            <a:br>
              <a:rPr lang="en-US" sz="2000" dirty="0"/>
            </a:br>
            <a:r>
              <a:rPr lang="en-US" sz="2000" dirty="0"/>
              <a:t>trauma-related research, resources, training opportunities, </a:t>
            </a:r>
            <a:r>
              <a:rPr lang="en-US" sz="2000" dirty="0" err="1"/>
              <a:t>etc</a:t>
            </a:r>
            <a:endParaRPr lang="en-US" sz="2000" dirty="0"/>
          </a:p>
        </p:txBody>
      </p:sp>
      <p:pic>
        <p:nvPicPr>
          <p:cNvPr id="4" name="Picture 3">
            <a:extLst>
              <a:ext uri="{FF2B5EF4-FFF2-40B4-BE49-F238E27FC236}">
                <a16:creationId xmlns:a16="http://schemas.microsoft.com/office/drawing/2014/main" id="{669BA1E8-CCE4-464A-9E81-FC5B33B55F25}"/>
              </a:ext>
            </a:extLst>
          </p:cNvPr>
          <p:cNvPicPr>
            <a:picLocks noChangeAspect="1"/>
          </p:cNvPicPr>
          <p:nvPr/>
        </p:nvPicPr>
        <p:blipFill>
          <a:blip r:embed="rId4"/>
          <a:stretch>
            <a:fillRect/>
          </a:stretch>
        </p:blipFill>
        <p:spPr>
          <a:xfrm>
            <a:off x="6477000" y="3101272"/>
            <a:ext cx="2359356" cy="780356"/>
          </a:xfrm>
          <a:prstGeom prst="rect">
            <a:avLst/>
          </a:prstGeom>
        </p:spPr>
      </p:pic>
    </p:spTree>
    <p:extLst>
      <p:ext uri="{BB962C8B-B14F-4D97-AF65-F5344CB8AC3E}">
        <p14:creationId xmlns:p14="http://schemas.microsoft.com/office/powerpoint/2010/main" val="853121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8B73E-3A13-4129-B510-88C284BDFC94}"/>
              </a:ext>
            </a:extLst>
          </p:cNvPr>
          <p:cNvSpPr>
            <a:spLocks noGrp="1"/>
          </p:cNvSpPr>
          <p:nvPr>
            <p:ph type="title"/>
          </p:nvPr>
        </p:nvSpPr>
        <p:spPr/>
        <p:txBody>
          <a:bodyPr>
            <a:normAutofit fontScale="90000"/>
          </a:bodyPr>
          <a:lstStyle/>
          <a:p>
            <a:r>
              <a:rPr lang="en-US" dirty="0"/>
              <a:t>Traditional trauma-informed care shift</a:t>
            </a:r>
          </a:p>
        </p:txBody>
      </p:sp>
      <p:graphicFrame>
        <p:nvGraphicFramePr>
          <p:cNvPr id="4" name="Content Placeholder 3">
            <a:extLst>
              <a:ext uri="{FF2B5EF4-FFF2-40B4-BE49-F238E27FC236}">
                <a16:creationId xmlns:a16="http://schemas.microsoft.com/office/drawing/2014/main" id="{594AC7FE-6E24-4C31-B00C-AFA8B0DB8FFD}"/>
              </a:ext>
            </a:extLst>
          </p:cNvPr>
          <p:cNvGraphicFramePr>
            <a:graphicFrameLocks noGrp="1"/>
          </p:cNvGraphicFramePr>
          <p:nvPr>
            <p:ph idx="1"/>
            <p:extLst>
              <p:ext uri="{D42A27DB-BD31-4B8C-83A1-F6EECF244321}">
                <p14:modId xmlns:p14="http://schemas.microsoft.com/office/powerpoint/2010/main" val="3476198796"/>
              </p:ext>
            </p:extLst>
          </p:nvPr>
        </p:nvGraphicFramePr>
        <p:xfrm>
          <a:off x="457200" y="1262063"/>
          <a:ext cx="8229600" cy="342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7235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Beyond trauma-informed care (TIC)</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TIC doesn’t encompass the totality of traumatic experiences.</a:t>
            </a:r>
          </a:p>
          <a:p>
            <a:r>
              <a:rPr lang="en-US" dirty="0"/>
              <a:t>It focuses primarily on harm, injury, and trauma.</a:t>
            </a:r>
          </a:p>
          <a:p>
            <a:r>
              <a:rPr lang="en-US" dirty="0"/>
              <a:t>It is deficit-based rather than asset-driven.</a:t>
            </a:r>
          </a:p>
          <a:p>
            <a:r>
              <a:rPr lang="en-US" dirty="0"/>
              <a:t>The term TIC is important, but incomplete.</a:t>
            </a:r>
          </a:p>
          <a:p>
            <a:endParaRPr lang="en-US" dirty="0"/>
          </a:p>
          <a:p>
            <a:pPr marL="0" indent="0">
              <a:buNone/>
            </a:pPr>
            <a:r>
              <a:rPr lang="en-US" dirty="0"/>
              <a:t>“I am more than what happened to me, I’m not just my trauma.”</a:t>
            </a:r>
          </a:p>
          <a:p>
            <a:pPr marL="0" indent="0" algn="r">
              <a:buNone/>
            </a:pPr>
            <a:endParaRPr lang="en-US" sz="1400" dirty="0">
              <a:solidFill>
                <a:schemeClr val="tx1"/>
              </a:solidFill>
              <a:latin typeface="+mn-lt"/>
            </a:endParaRPr>
          </a:p>
          <a:p>
            <a:pPr marL="0" indent="0" algn="r">
              <a:buNone/>
            </a:pPr>
            <a:endParaRPr lang="en-US" sz="1400" dirty="0">
              <a:solidFill>
                <a:schemeClr val="tx1"/>
              </a:solidFill>
              <a:latin typeface="+mn-lt"/>
            </a:endParaRPr>
          </a:p>
          <a:p>
            <a:pPr marL="0" indent="0" algn="r">
              <a:buNone/>
            </a:pPr>
            <a:endParaRPr lang="en-US" sz="1400" dirty="0">
              <a:solidFill>
                <a:schemeClr val="tx1"/>
              </a:solidFill>
              <a:latin typeface="+mn-lt"/>
            </a:endParaRPr>
          </a:p>
          <a:p>
            <a:pPr marL="0" indent="0" algn="r">
              <a:buNone/>
            </a:pPr>
            <a:r>
              <a:rPr lang="en-US" sz="1400" dirty="0">
                <a:solidFill>
                  <a:schemeClr val="tx1"/>
                </a:solidFill>
                <a:latin typeface="+mn-lt"/>
              </a:rPr>
              <a:t>(Shawn </a:t>
            </a:r>
            <a:r>
              <a:rPr lang="en-US" sz="1400" dirty="0" err="1">
                <a:solidFill>
                  <a:schemeClr val="tx1"/>
                </a:solidFill>
                <a:latin typeface="+mn-lt"/>
              </a:rPr>
              <a:t>Ginwright</a:t>
            </a:r>
            <a:r>
              <a:rPr lang="en-US" sz="1400" dirty="0">
                <a:solidFill>
                  <a:schemeClr val="tx1"/>
                </a:solidFill>
                <a:latin typeface="+mn-lt"/>
              </a:rPr>
              <a:t>, Ph.D., 2018)</a:t>
            </a:r>
          </a:p>
        </p:txBody>
      </p:sp>
    </p:spTree>
    <p:extLst>
      <p:ext uri="{BB962C8B-B14F-4D97-AF65-F5344CB8AC3E}">
        <p14:creationId xmlns:p14="http://schemas.microsoft.com/office/powerpoint/2010/main" val="3303570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is TIC incomplete?</a:t>
            </a:r>
          </a:p>
        </p:txBody>
      </p:sp>
      <p:sp>
        <p:nvSpPr>
          <p:cNvPr id="3" name="Content Placeholder 2"/>
          <p:cNvSpPr>
            <a:spLocks noGrp="1"/>
          </p:cNvSpPr>
          <p:nvPr>
            <p:ph idx="1"/>
          </p:nvPr>
        </p:nvSpPr>
        <p:spPr>
          <a:xfrm>
            <a:off x="228600" y="1261872"/>
            <a:ext cx="8915400" cy="3429000"/>
          </a:xfrm>
        </p:spPr>
        <p:txBody>
          <a:bodyPr>
            <a:normAutofit/>
          </a:bodyPr>
          <a:lstStyle/>
          <a:p>
            <a:pPr lvl="1">
              <a:buFont typeface="Wingdings" panose="05000000000000000000" pitchFamily="2" charset="2"/>
              <a:buChar char="§"/>
            </a:pPr>
            <a:r>
              <a:rPr lang="en-US" sz="2600" dirty="0"/>
              <a:t>It presumes the trauma is an individual experience, rather than a collective one.</a:t>
            </a:r>
          </a:p>
          <a:p>
            <a:pPr lvl="1">
              <a:buFont typeface="Wingdings" panose="05000000000000000000" pitchFamily="2" charset="2"/>
              <a:buChar char="§"/>
            </a:pPr>
            <a:r>
              <a:rPr lang="en-US" sz="2600" dirty="0"/>
              <a:t>It requires we treat trauma in people but provides no insight into how we address the root causes.</a:t>
            </a:r>
          </a:p>
          <a:p>
            <a:pPr lvl="1">
              <a:buFont typeface="Wingdings" panose="05000000000000000000" pitchFamily="2" charset="2"/>
              <a:buChar char="§"/>
            </a:pPr>
            <a:r>
              <a:rPr lang="en-US" sz="2600" dirty="0"/>
              <a:t>It runs the risk of focusing on the treatment of pathology (trauma), rather than fostering the possibility (well-being).</a:t>
            </a:r>
          </a:p>
        </p:txBody>
      </p:sp>
      <p:sp>
        <p:nvSpPr>
          <p:cNvPr id="4" name="TextBox 3"/>
          <p:cNvSpPr txBox="1"/>
          <p:nvPr/>
        </p:nvSpPr>
        <p:spPr>
          <a:xfrm>
            <a:off x="6553200" y="4552950"/>
            <a:ext cx="2457404" cy="307777"/>
          </a:xfrm>
          <a:prstGeom prst="rect">
            <a:avLst/>
          </a:prstGeom>
          <a:noFill/>
        </p:spPr>
        <p:txBody>
          <a:bodyPr wrap="none" rtlCol="0">
            <a:spAutoFit/>
          </a:bodyPr>
          <a:lstStyle/>
          <a:p>
            <a:r>
              <a:rPr lang="en-US" sz="1400" dirty="0"/>
              <a:t>(Shawn </a:t>
            </a:r>
            <a:r>
              <a:rPr lang="en-US" sz="1400" dirty="0" err="1"/>
              <a:t>Ginwright</a:t>
            </a:r>
            <a:r>
              <a:rPr lang="en-US" sz="1400" dirty="0"/>
              <a:t>, Ph.D., 2018)</a:t>
            </a:r>
          </a:p>
        </p:txBody>
      </p:sp>
    </p:spTree>
    <p:extLst>
      <p:ext uri="{BB962C8B-B14F-4D97-AF65-F5344CB8AC3E}">
        <p14:creationId xmlns:p14="http://schemas.microsoft.com/office/powerpoint/2010/main" val="2949767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058A2-1B98-CA3B-EFB1-86036367BBD5}"/>
              </a:ext>
            </a:extLst>
          </p:cNvPr>
          <p:cNvSpPr>
            <a:spLocks noGrp="1"/>
          </p:cNvSpPr>
          <p:nvPr>
            <p:ph type="title"/>
          </p:nvPr>
        </p:nvSpPr>
        <p:spPr/>
        <p:txBody>
          <a:bodyPr/>
          <a:lstStyle/>
          <a:p>
            <a:r>
              <a:rPr lang="en-US" dirty="0"/>
              <a:t>Healing-Centered Engagement</a:t>
            </a:r>
          </a:p>
        </p:txBody>
      </p:sp>
      <p:sp>
        <p:nvSpPr>
          <p:cNvPr id="3" name="Content Placeholder 2">
            <a:extLst>
              <a:ext uri="{FF2B5EF4-FFF2-40B4-BE49-F238E27FC236}">
                <a16:creationId xmlns:a16="http://schemas.microsoft.com/office/drawing/2014/main" id="{804244BF-37B7-828D-5298-A8406D79CA72}"/>
              </a:ext>
            </a:extLst>
          </p:cNvPr>
          <p:cNvSpPr>
            <a:spLocks noGrp="1"/>
          </p:cNvSpPr>
          <p:nvPr>
            <p:ph idx="1"/>
          </p:nvPr>
        </p:nvSpPr>
        <p:spPr/>
        <p:txBody>
          <a:bodyPr/>
          <a:lstStyle/>
          <a:p>
            <a:r>
              <a:rPr lang="en-US" dirty="0"/>
              <a:t>Just as the absence of disease does not constitute health…</a:t>
            </a:r>
          </a:p>
          <a:p>
            <a:r>
              <a:rPr lang="en-US" dirty="0"/>
              <a:t>Or the absence of violence constitutes peace</a:t>
            </a:r>
          </a:p>
          <a:p>
            <a:r>
              <a:rPr lang="en-US" dirty="0"/>
              <a:t>The reduction of pathology (anxiety, fear, sadness, depression, distrust, triggers), doe not constitute well-being (hope, happiness, aspirations, trust)</a:t>
            </a:r>
          </a:p>
        </p:txBody>
      </p:sp>
    </p:spTree>
    <p:extLst>
      <p:ext uri="{BB962C8B-B14F-4D97-AF65-F5344CB8AC3E}">
        <p14:creationId xmlns:p14="http://schemas.microsoft.com/office/powerpoint/2010/main" val="2736933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next step beyond TIC?</a:t>
            </a:r>
          </a:p>
        </p:txBody>
      </p:sp>
      <p:sp>
        <p:nvSpPr>
          <p:cNvPr id="3" name="Content Placeholder 2"/>
          <p:cNvSpPr>
            <a:spLocks noGrp="1"/>
          </p:cNvSpPr>
          <p:nvPr>
            <p:ph idx="1"/>
          </p:nvPr>
        </p:nvSpPr>
        <p:spPr>
          <a:xfrm>
            <a:off x="457200" y="1261872"/>
            <a:ext cx="8686800" cy="3429000"/>
          </a:xfrm>
        </p:spPr>
        <p:txBody>
          <a:bodyPr/>
          <a:lstStyle/>
          <a:p>
            <a:pPr marL="0" indent="0">
              <a:buNone/>
            </a:pPr>
            <a:r>
              <a:rPr lang="en-US" dirty="0"/>
              <a:t>Need to develop an approach with a broader lens</a:t>
            </a:r>
          </a:p>
          <a:p>
            <a:pPr lvl="1"/>
            <a:r>
              <a:rPr lang="en-US" dirty="0"/>
              <a:t>Holistic view of healing</a:t>
            </a:r>
          </a:p>
          <a:p>
            <a:pPr lvl="1"/>
            <a:r>
              <a:rPr lang="en-US" dirty="0"/>
              <a:t>Healing-centered approach (rather than trauma-informed)</a:t>
            </a:r>
          </a:p>
          <a:p>
            <a:pPr lvl="2"/>
            <a:r>
              <a:rPr lang="en-US" dirty="0"/>
              <a:t>Holistic</a:t>
            </a:r>
          </a:p>
          <a:p>
            <a:pPr lvl="2"/>
            <a:r>
              <a:rPr lang="en-US" dirty="0"/>
              <a:t>Culturally sensitive</a:t>
            </a:r>
          </a:p>
          <a:p>
            <a:pPr lvl="2"/>
            <a:r>
              <a:rPr lang="en-US" dirty="0"/>
              <a:t>Spiritual</a:t>
            </a:r>
          </a:p>
          <a:p>
            <a:pPr lvl="2"/>
            <a:r>
              <a:rPr lang="en-US" dirty="0"/>
              <a:t>Civic action</a:t>
            </a:r>
          </a:p>
          <a:p>
            <a:pPr lvl="2"/>
            <a:r>
              <a:rPr lang="en-US" dirty="0"/>
              <a:t>Collective healing			</a:t>
            </a:r>
            <a:r>
              <a:rPr lang="en-US" sz="1400" dirty="0">
                <a:solidFill>
                  <a:schemeClr val="tx1"/>
                </a:solidFill>
                <a:latin typeface="+mn-lt"/>
              </a:rPr>
              <a:t>          (Shawn </a:t>
            </a:r>
            <a:r>
              <a:rPr lang="en-US" sz="1400" dirty="0" err="1">
                <a:solidFill>
                  <a:schemeClr val="tx1"/>
                </a:solidFill>
                <a:latin typeface="+mn-lt"/>
              </a:rPr>
              <a:t>Ginwright</a:t>
            </a:r>
            <a:r>
              <a:rPr lang="en-US" sz="1400" dirty="0">
                <a:solidFill>
                  <a:schemeClr val="tx1"/>
                </a:solidFill>
                <a:latin typeface="+mn-lt"/>
              </a:rPr>
              <a:t>, Ph.D., 2018)</a:t>
            </a:r>
          </a:p>
          <a:p>
            <a:pPr lvl="2"/>
            <a:endParaRPr lang="en-US" dirty="0"/>
          </a:p>
        </p:txBody>
      </p:sp>
    </p:spTree>
    <p:extLst>
      <p:ext uri="{BB962C8B-B14F-4D97-AF65-F5344CB8AC3E}">
        <p14:creationId xmlns:p14="http://schemas.microsoft.com/office/powerpoint/2010/main" val="2134705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18110"/>
            <a:ext cx="8991600" cy="1005840"/>
          </a:xfrm>
        </p:spPr>
        <p:txBody>
          <a:bodyPr>
            <a:noAutofit/>
          </a:bodyPr>
          <a:lstStyle/>
          <a:p>
            <a:r>
              <a:rPr lang="en-US" sz="4000" dirty="0"/>
              <a:t>The </a:t>
            </a:r>
            <a:r>
              <a:rPr lang="en-US" dirty="0"/>
              <a:t>t</a:t>
            </a:r>
            <a:r>
              <a:rPr lang="en-US" sz="4000" dirty="0"/>
              <a:t>ransformational </a:t>
            </a:r>
            <a:r>
              <a:rPr lang="en-US" dirty="0"/>
              <a:t>process</a:t>
            </a:r>
            <a:r>
              <a:rPr lang="en-US" sz="4000" dirty="0"/>
              <a:t> then becomes…</a:t>
            </a:r>
          </a:p>
        </p:txBody>
      </p:sp>
      <p:graphicFrame>
        <p:nvGraphicFramePr>
          <p:cNvPr id="8" name="Diagram 7"/>
          <p:cNvGraphicFramePr/>
          <p:nvPr>
            <p:extLst>
              <p:ext uri="{D42A27DB-BD31-4B8C-83A1-F6EECF244321}">
                <p14:modId xmlns:p14="http://schemas.microsoft.com/office/powerpoint/2010/main" val="2100877757"/>
              </p:ext>
            </p:extLst>
          </p:nvPr>
        </p:nvGraphicFramePr>
        <p:xfrm>
          <a:off x="609600" y="1047750"/>
          <a:ext cx="7772400" cy="3771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8194143"/>
      </p:ext>
    </p:extLst>
  </p:cSld>
  <p:clrMapOvr>
    <a:masterClrMapping/>
  </p:clrMapOvr>
</p:sld>
</file>

<file path=ppt/theme/theme1.xml><?xml version="1.0" encoding="utf-8"?>
<a:theme xmlns:a="http://schemas.openxmlformats.org/drawingml/2006/main" name="ppttemplate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ppttemplate3</Template>
  <TotalTime>2098</TotalTime>
  <Words>2049</Words>
  <Application>Microsoft Office PowerPoint</Application>
  <PresentationFormat>On-screen Show (16:9)</PresentationFormat>
  <Paragraphs>289</Paragraphs>
  <Slides>35</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Century</vt:lpstr>
      <vt:lpstr>Times New Roman</vt:lpstr>
      <vt:lpstr>Wingdings</vt:lpstr>
      <vt:lpstr>ppttemplate3</vt:lpstr>
      <vt:lpstr>Promoting Healing Centered Engagement (HCE) Using Trauma –Sensitive Communication Skills</vt:lpstr>
      <vt:lpstr>PowerPoint Presentation</vt:lpstr>
      <vt:lpstr>Why trauma-informed care?</vt:lpstr>
      <vt:lpstr>Traditional trauma-informed care shift</vt:lpstr>
      <vt:lpstr>Beyond trauma-informed care (TIC)</vt:lpstr>
      <vt:lpstr>How is TIC incomplete?</vt:lpstr>
      <vt:lpstr>Healing-Centered Engagement</vt:lpstr>
      <vt:lpstr>What is the next step beyond TIC?</vt:lpstr>
      <vt:lpstr>The transformational process then becomes…</vt:lpstr>
      <vt:lpstr>Healing-centered engagement</vt:lpstr>
      <vt:lpstr>TIC to HCE shift</vt:lpstr>
      <vt:lpstr>Historical trauma</vt:lpstr>
      <vt:lpstr>Historical trauma – A look back</vt:lpstr>
      <vt:lpstr>Historical trauma – A look back</vt:lpstr>
      <vt:lpstr>Historical trauma</vt:lpstr>
      <vt:lpstr>Historical trauma</vt:lpstr>
      <vt:lpstr>PowerPoint Presentation</vt:lpstr>
      <vt:lpstr>PowerPoint Presentation</vt:lpstr>
      <vt:lpstr>Building healing-centered engagement</vt:lpstr>
      <vt:lpstr>Value-based practice: Compassionate communication skills</vt:lpstr>
      <vt:lpstr>Value-based practice: Compassionate communication skills</vt:lpstr>
      <vt:lpstr>Rosenberg’s Compassionate Communication Model</vt:lpstr>
      <vt:lpstr>Compassionate communication skills</vt:lpstr>
      <vt:lpstr>Why TRC Skills?</vt:lpstr>
      <vt:lpstr>Consistent with standards of practice</vt:lpstr>
      <vt:lpstr>Consistent with evidenced-based practices</vt:lpstr>
      <vt:lpstr>Requires active listening</vt:lpstr>
      <vt:lpstr>Takeaway</vt:lpstr>
      <vt:lpstr>Resources</vt:lpstr>
      <vt:lpstr>Books</vt:lpstr>
      <vt:lpstr>Books</vt:lpstr>
      <vt:lpstr>Videos</vt:lpstr>
      <vt:lpstr>Videos</vt:lpstr>
      <vt:lpstr>Resources</vt:lpstr>
      <vt:lpstr>Thank You!</vt:lpstr>
    </vt:vector>
  </TitlesOfParts>
  <Company>DHS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Trauma and Disrupted Neurodevelopment</dc:title>
  <dc:creator>Webb, Scott A</dc:creator>
  <cp:lastModifiedBy>Webb, Scott A - DHS (UW)</cp:lastModifiedBy>
  <cp:revision>120</cp:revision>
  <dcterms:created xsi:type="dcterms:W3CDTF">2018-07-12T18:10:37Z</dcterms:created>
  <dcterms:modified xsi:type="dcterms:W3CDTF">2023-03-02T20:45:31Z</dcterms:modified>
</cp:coreProperties>
</file>