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296" r:id="rId3"/>
    <p:sldId id="337" r:id="rId4"/>
    <p:sldId id="297" r:id="rId5"/>
    <p:sldId id="333" r:id="rId6"/>
    <p:sldId id="302" r:id="rId7"/>
    <p:sldId id="299" r:id="rId8"/>
    <p:sldId id="334" r:id="rId9"/>
    <p:sldId id="364" r:id="rId10"/>
    <p:sldId id="373" r:id="rId11"/>
    <p:sldId id="338" r:id="rId12"/>
    <p:sldId id="321" r:id="rId13"/>
    <p:sldId id="335" r:id="rId14"/>
    <p:sldId id="375" r:id="rId15"/>
    <p:sldId id="366" r:id="rId16"/>
    <p:sldId id="367" r:id="rId17"/>
    <p:sldId id="368" r:id="rId18"/>
    <p:sldId id="369" r:id="rId19"/>
    <p:sldId id="370" r:id="rId20"/>
    <p:sldId id="371" r:id="rId21"/>
    <p:sldId id="372" r:id="rId22"/>
    <p:sldId id="349" r:id="rId23"/>
    <p:sldId id="351" r:id="rId24"/>
    <p:sldId id="362" r:id="rId25"/>
    <p:sldId id="363" r:id="rId26"/>
    <p:sldId id="352" r:id="rId27"/>
    <p:sldId id="355" r:id="rId28"/>
    <p:sldId id="354" r:id="rId29"/>
    <p:sldId id="356" r:id="rId30"/>
    <p:sldId id="357" r:id="rId31"/>
    <p:sldId id="360" r:id="rId32"/>
    <p:sldId id="358" r:id="rId33"/>
    <p:sldId id="341" r:id="rId34"/>
    <p:sldId id="342" r:id="rId35"/>
    <p:sldId id="343" r:id="rId36"/>
    <p:sldId id="344" r:id="rId37"/>
    <p:sldId id="345" r:id="rId38"/>
    <p:sldId id="346" r:id="rId39"/>
    <p:sldId id="34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1" autoAdjust="0"/>
    <p:restoredTop sz="94660"/>
  </p:normalViewPr>
  <p:slideViewPr>
    <p:cSldViewPr>
      <p:cViewPr varScale="1">
        <p:scale>
          <a:sx n="87" d="100"/>
          <a:sy n="87" d="100"/>
        </p:scale>
        <p:origin x="17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FDBB1-687E-46DA-9E3C-6185E608D1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16A845-1E09-47CC-9E79-40C1E5FD9DBC}">
      <dgm:prSet/>
      <dgm:spPr/>
      <dgm:t>
        <a:bodyPr/>
        <a:lstStyle/>
        <a:p>
          <a:pPr rtl="0"/>
          <a:r>
            <a:rPr lang="en-US" dirty="0" smtClean="0"/>
            <a:t>Refuse to rent or sell housing</a:t>
          </a:r>
          <a:endParaRPr lang="en-US" dirty="0"/>
        </a:p>
      </dgm:t>
    </dgm:pt>
    <dgm:pt modelId="{38A75451-0EE9-4808-B8C4-5AE623DEB078}" type="parTrans" cxnId="{6A8CF160-0713-4A21-A2C8-9686916F7394}">
      <dgm:prSet/>
      <dgm:spPr/>
      <dgm:t>
        <a:bodyPr/>
        <a:lstStyle/>
        <a:p>
          <a:endParaRPr lang="en-US"/>
        </a:p>
      </dgm:t>
    </dgm:pt>
    <dgm:pt modelId="{FD097618-09EC-42E2-8963-1BC7018C2093}" type="sibTrans" cxnId="{6A8CF160-0713-4A21-A2C8-9686916F7394}">
      <dgm:prSet/>
      <dgm:spPr/>
      <dgm:t>
        <a:bodyPr/>
        <a:lstStyle/>
        <a:p>
          <a:endParaRPr lang="en-US"/>
        </a:p>
      </dgm:t>
    </dgm:pt>
    <dgm:pt modelId="{AA5E2559-CC2D-49D1-9A54-DF6714F3D0A7}">
      <dgm:prSet/>
      <dgm:spPr/>
      <dgm:t>
        <a:bodyPr/>
        <a:lstStyle/>
        <a:p>
          <a:pPr rtl="0"/>
          <a:r>
            <a:rPr lang="en-US" dirty="0" smtClean="0"/>
            <a:t>Refuse to negotiate for housing</a:t>
          </a:r>
          <a:endParaRPr lang="en-US" dirty="0"/>
        </a:p>
      </dgm:t>
    </dgm:pt>
    <dgm:pt modelId="{F9B7BC7F-57FD-40BA-87A9-120E5ABF7187}" type="parTrans" cxnId="{1AE94E07-58BE-4246-86E3-B11FED6FEEB3}">
      <dgm:prSet/>
      <dgm:spPr/>
      <dgm:t>
        <a:bodyPr/>
        <a:lstStyle/>
        <a:p>
          <a:endParaRPr lang="en-US"/>
        </a:p>
      </dgm:t>
    </dgm:pt>
    <dgm:pt modelId="{3276ADA1-1709-48B6-85DB-8C03A80A8A6B}" type="sibTrans" cxnId="{1AE94E07-58BE-4246-86E3-B11FED6FEEB3}">
      <dgm:prSet/>
      <dgm:spPr/>
      <dgm:t>
        <a:bodyPr/>
        <a:lstStyle/>
        <a:p>
          <a:endParaRPr lang="en-US"/>
        </a:p>
      </dgm:t>
    </dgm:pt>
    <dgm:pt modelId="{309E580F-DEAD-4EC7-A3F6-E6530CE497E8}">
      <dgm:prSet/>
      <dgm:spPr/>
      <dgm:t>
        <a:bodyPr/>
        <a:lstStyle/>
        <a:p>
          <a:pPr rtl="0"/>
          <a:r>
            <a:rPr lang="en-US" dirty="0" smtClean="0"/>
            <a:t>Make housing unavailable</a:t>
          </a:r>
          <a:endParaRPr lang="en-US" dirty="0"/>
        </a:p>
      </dgm:t>
    </dgm:pt>
    <dgm:pt modelId="{E2FC3363-4221-4FCB-9428-CB1A54173ABF}" type="parTrans" cxnId="{FCF9388E-BCF1-4769-B381-2B0D7A058BB0}">
      <dgm:prSet/>
      <dgm:spPr/>
      <dgm:t>
        <a:bodyPr/>
        <a:lstStyle/>
        <a:p>
          <a:endParaRPr lang="en-US"/>
        </a:p>
      </dgm:t>
    </dgm:pt>
    <dgm:pt modelId="{31E02BA7-2795-4AA5-812D-B63671CF1CA4}" type="sibTrans" cxnId="{FCF9388E-BCF1-4769-B381-2B0D7A058BB0}">
      <dgm:prSet/>
      <dgm:spPr/>
      <dgm:t>
        <a:bodyPr/>
        <a:lstStyle/>
        <a:p>
          <a:endParaRPr lang="en-US"/>
        </a:p>
      </dgm:t>
    </dgm:pt>
    <dgm:pt modelId="{006C2633-F612-4532-A170-0B3C7F21EAB9}">
      <dgm:prSet/>
      <dgm:spPr/>
      <dgm:t>
        <a:bodyPr/>
        <a:lstStyle/>
        <a:p>
          <a:pPr rtl="0"/>
          <a:r>
            <a:rPr lang="en-US" dirty="0" smtClean="0"/>
            <a:t>Deny a dwelling</a:t>
          </a:r>
          <a:endParaRPr lang="en-US" dirty="0"/>
        </a:p>
      </dgm:t>
    </dgm:pt>
    <dgm:pt modelId="{7022EFD1-F718-4C8C-8367-756F9EC44223}" type="parTrans" cxnId="{7F5D96B7-C4BF-4B5A-8EB2-ECB5483F3D45}">
      <dgm:prSet/>
      <dgm:spPr/>
      <dgm:t>
        <a:bodyPr/>
        <a:lstStyle/>
        <a:p>
          <a:endParaRPr lang="en-US"/>
        </a:p>
      </dgm:t>
    </dgm:pt>
    <dgm:pt modelId="{5FE0EA32-A981-46E9-8615-1B4D8BAC2670}" type="sibTrans" cxnId="{7F5D96B7-C4BF-4B5A-8EB2-ECB5483F3D45}">
      <dgm:prSet/>
      <dgm:spPr/>
      <dgm:t>
        <a:bodyPr/>
        <a:lstStyle/>
        <a:p>
          <a:endParaRPr lang="en-US"/>
        </a:p>
      </dgm:t>
    </dgm:pt>
    <dgm:pt modelId="{4E892546-40EC-4858-B0A7-D948B64EADEE}">
      <dgm:prSet/>
      <dgm:spPr/>
      <dgm:t>
        <a:bodyPr/>
        <a:lstStyle/>
        <a:p>
          <a:pPr rtl="0"/>
          <a:r>
            <a:rPr lang="en-US" dirty="0" smtClean="0"/>
            <a:t>Set different terms, conditions or privileges </a:t>
          </a:r>
          <a:endParaRPr lang="en-US" dirty="0"/>
        </a:p>
      </dgm:t>
    </dgm:pt>
    <dgm:pt modelId="{BD002BF3-3FCD-4ED4-A852-7D2E5FAAEB0C}" type="parTrans" cxnId="{B7F3F17C-EDB5-4E9E-9ABD-9A378988CF3F}">
      <dgm:prSet/>
      <dgm:spPr/>
      <dgm:t>
        <a:bodyPr/>
        <a:lstStyle/>
        <a:p>
          <a:endParaRPr lang="en-US"/>
        </a:p>
      </dgm:t>
    </dgm:pt>
    <dgm:pt modelId="{C188DF6A-7954-4A97-9FAA-D541D87E0B86}" type="sibTrans" cxnId="{B7F3F17C-EDB5-4E9E-9ABD-9A378988CF3F}">
      <dgm:prSet/>
      <dgm:spPr/>
      <dgm:t>
        <a:bodyPr/>
        <a:lstStyle/>
        <a:p>
          <a:endParaRPr lang="en-US"/>
        </a:p>
      </dgm:t>
    </dgm:pt>
    <dgm:pt modelId="{4CD12D85-EB03-40B7-9E59-AC36DDE024BA}">
      <dgm:prSet/>
      <dgm:spPr/>
      <dgm:t>
        <a:bodyPr/>
        <a:lstStyle/>
        <a:p>
          <a:pPr rtl="0"/>
          <a:r>
            <a:rPr lang="en-US" dirty="0" smtClean="0"/>
            <a:t>Provide different housing services or facilities</a:t>
          </a:r>
          <a:endParaRPr lang="en-US" dirty="0"/>
        </a:p>
      </dgm:t>
    </dgm:pt>
    <dgm:pt modelId="{50E6D2BF-096F-4D78-B4D0-E1F99FABFCA2}" type="parTrans" cxnId="{C8E0952D-8668-41C3-A9D2-80C02B3152A2}">
      <dgm:prSet/>
      <dgm:spPr/>
      <dgm:t>
        <a:bodyPr/>
        <a:lstStyle/>
        <a:p>
          <a:endParaRPr lang="en-US"/>
        </a:p>
      </dgm:t>
    </dgm:pt>
    <dgm:pt modelId="{4163200C-9183-4643-9FBD-95A2465775BE}" type="sibTrans" cxnId="{C8E0952D-8668-41C3-A9D2-80C02B3152A2}">
      <dgm:prSet/>
      <dgm:spPr/>
      <dgm:t>
        <a:bodyPr/>
        <a:lstStyle/>
        <a:p>
          <a:endParaRPr lang="en-US"/>
        </a:p>
      </dgm:t>
    </dgm:pt>
    <dgm:pt modelId="{091AC1DE-D48A-4668-983F-BACBDDA4F0E0}">
      <dgm:prSet/>
      <dgm:spPr/>
      <dgm:t>
        <a:bodyPr/>
        <a:lstStyle/>
        <a:p>
          <a:pPr rtl="0"/>
          <a:r>
            <a:rPr lang="en-US" dirty="0" smtClean="0"/>
            <a:t>For profit, persuade owners to sell or rent (blockbusting) </a:t>
          </a:r>
          <a:endParaRPr lang="en-US" dirty="0"/>
        </a:p>
      </dgm:t>
    </dgm:pt>
    <dgm:pt modelId="{75571A23-A07F-49E7-9B88-A879BC410EC8}" type="parTrans" cxnId="{9DCDEB3D-7AF6-44AE-AF7E-17B55E6B40F1}">
      <dgm:prSet/>
      <dgm:spPr/>
      <dgm:t>
        <a:bodyPr/>
        <a:lstStyle/>
        <a:p>
          <a:endParaRPr lang="en-US"/>
        </a:p>
      </dgm:t>
    </dgm:pt>
    <dgm:pt modelId="{238C1E4B-20D1-429D-8296-7311144C382F}" type="sibTrans" cxnId="{9DCDEB3D-7AF6-44AE-AF7E-17B55E6B40F1}">
      <dgm:prSet/>
      <dgm:spPr/>
      <dgm:t>
        <a:bodyPr/>
        <a:lstStyle/>
        <a:p>
          <a:endParaRPr lang="en-US"/>
        </a:p>
      </dgm:t>
    </dgm:pt>
    <dgm:pt modelId="{73F5F562-15CF-4778-8C83-6F35115763C6}">
      <dgm:prSet/>
      <dgm:spPr/>
      <dgm:t>
        <a:bodyPr/>
        <a:lstStyle/>
        <a:p>
          <a:r>
            <a:rPr lang="en-US" dirty="0" smtClean="0"/>
            <a:t>Falsely deny that housing is available for inspection, sale, or rental</a:t>
          </a:r>
          <a:endParaRPr lang="en-US" dirty="0"/>
        </a:p>
      </dgm:t>
    </dgm:pt>
    <dgm:pt modelId="{58CDF4BC-E988-43E1-8A97-106987ACEEAD}" type="parTrans" cxnId="{2ADA1FE7-B539-477D-AF25-3CB5CD196A0F}">
      <dgm:prSet/>
      <dgm:spPr/>
      <dgm:t>
        <a:bodyPr/>
        <a:lstStyle/>
        <a:p>
          <a:endParaRPr lang="en-US"/>
        </a:p>
      </dgm:t>
    </dgm:pt>
    <dgm:pt modelId="{FEAD7360-31EC-4A2F-8A52-1876A03310B3}" type="sibTrans" cxnId="{2ADA1FE7-B539-477D-AF25-3CB5CD196A0F}">
      <dgm:prSet/>
      <dgm:spPr/>
      <dgm:t>
        <a:bodyPr/>
        <a:lstStyle/>
        <a:p>
          <a:endParaRPr lang="en-US"/>
        </a:p>
      </dgm:t>
    </dgm:pt>
    <dgm:pt modelId="{54E2A579-B61D-420D-B2B6-7082EC2DDD19}">
      <dgm:prSet/>
      <dgm:spPr/>
      <dgm:t>
        <a:bodyPr/>
        <a:lstStyle/>
        <a:p>
          <a:r>
            <a:rPr lang="en-US" dirty="0" smtClean="0"/>
            <a:t>Deny anyone access to or membership in a facility or service (such as a multiple listing service)</a:t>
          </a:r>
          <a:endParaRPr lang="en-US" dirty="0"/>
        </a:p>
      </dgm:t>
    </dgm:pt>
    <dgm:pt modelId="{640A9E21-10F9-4864-B7B4-3519D8A613FD}" type="parTrans" cxnId="{46B55940-A62F-4C3A-812A-1801B9D3AEF3}">
      <dgm:prSet/>
      <dgm:spPr/>
      <dgm:t>
        <a:bodyPr/>
        <a:lstStyle/>
        <a:p>
          <a:endParaRPr lang="en-US"/>
        </a:p>
      </dgm:t>
    </dgm:pt>
    <dgm:pt modelId="{D097872C-73C4-40F2-9AEE-CFB8C2CE0D70}" type="sibTrans" cxnId="{46B55940-A62F-4C3A-812A-1801B9D3AEF3}">
      <dgm:prSet/>
      <dgm:spPr/>
      <dgm:t>
        <a:bodyPr/>
        <a:lstStyle/>
        <a:p>
          <a:endParaRPr lang="en-US"/>
        </a:p>
      </dgm:t>
    </dgm:pt>
    <dgm:pt modelId="{E58D9C14-C98B-4AC5-B9FF-416D1858F873}" type="pres">
      <dgm:prSet presAssocID="{9DDFDBB1-687E-46DA-9E3C-6185E608D123}" presName="diagram" presStyleCnt="0">
        <dgm:presLayoutVars>
          <dgm:dir/>
          <dgm:resizeHandles val="exact"/>
        </dgm:presLayoutVars>
      </dgm:prSet>
      <dgm:spPr/>
      <dgm:t>
        <a:bodyPr/>
        <a:lstStyle/>
        <a:p>
          <a:endParaRPr lang="en-US"/>
        </a:p>
      </dgm:t>
    </dgm:pt>
    <dgm:pt modelId="{C0A845CF-DEE1-4EFA-B467-4CF4DA868D32}" type="pres">
      <dgm:prSet presAssocID="{4A16A845-1E09-47CC-9E79-40C1E5FD9DBC}" presName="node" presStyleLbl="node1" presStyleIdx="0" presStyleCnt="9" custLinFactNeighborX="-20188" custLinFactNeighborY="-174">
        <dgm:presLayoutVars>
          <dgm:bulletEnabled val="1"/>
        </dgm:presLayoutVars>
      </dgm:prSet>
      <dgm:spPr>
        <a:prstGeom prst="wedgeRoundRectCallout">
          <a:avLst/>
        </a:prstGeom>
      </dgm:spPr>
      <dgm:t>
        <a:bodyPr/>
        <a:lstStyle/>
        <a:p>
          <a:endParaRPr lang="en-US"/>
        </a:p>
      </dgm:t>
    </dgm:pt>
    <dgm:pt modelId="{A80A3E40-BBC4-4034-A8E5-A6F0BF876B50}" type="pres">
      <dgm:prSet presAssocID="{FD097618-09EC-42E2-8963-1BC7018C2093}" presName="sibTrans" presStyleCnt="0"/>
      <dgm:spPr/>
    </dgm:pt>
    <dgm:pt modelId="{BF494071-5CC8-41EF-A185-D19E78F1B046}" type="pres">
      <dgm:prSet presAssocID="{AA5E2559-CC2D-49D1-9A54-DF6714F3D0A7}" presName="node" presStyleLbl="node1" presStyleIdx="1" presStyleCnt="9" custLinFactNeighborX="0" custLinFactNeighborY="-174">
        <dgm:presLayoutVars>
          <dgm:bulletEnabled val="1"/>
        </dgm:presLayoutVars>
      </dgm:prSet>
      <dgm:spPr>
        <a:prstGeom prst="wedgeRoundRectCallout">
          <a:avLst/>
        </a:prstGeom>
      </dgm:spPr>
      <dgm:t>
        <a:bodyPr/>
        <a:lstStyle/>
        <a:p>
          <a:endParaRPr lang="en-US"/>
        </a:p>
      </dgm:t>
    </dgm:pt>
    <dgm:pt modelId="{D3283E5D-5B9E-499B-9312-0E1E91FF2B4A}" type="pres">
      <dgm:prSet presAssocID="{3276ADA1-1709-48B6-85DB-8C03A80A8A6B}" presName="sibTrans" presStyleCnt="0"/>
      <dgm:spPr/>
    </dgm:pt>
    <dgm:pt modelId="{F5AC8E94-5345-4551-8618-E250BF97CC93}" type="pres">
      <dgm:prSet presAssocID="{309E580F-DEAD-4EC7-A3F6-E6530CE497E8}" presName="node" presStyleLbl="node1" presStyleIdx="2" presStyleCnt="9" custLinFactNeighborX="20188" custLinFactNeighborY="-174">
        <dgm:presLayoutVars>
          <dgm:bulletEnabled val="1"/>
        </dgm:presLayoutVars>
      </dgm:prSet>
      <dgm:spPr>
        <a:prstGeom prst="wedgeRoundRectCallout">
          <a:avLst/>
        </a:prstGeom>
      </dgm:spPr>
      <dgm:t>
        <a:bodyPr/>
        <a:lstStyle/>
        <a:p>
          <a:endParaRPr lang="en-US"/>
        </a:p>
      </dgm:t>
    </dgm:pt>
    <dgm:pt modelId="{244FC426-7A10-4298-A902-D0C7147AF656}" type="pres">
      <dgm:prSet presAssocID="{31E02BA7-2795-4AA5-812D-B63671CF1CA4}" presName="sibTrans" presStyleCnt="0"/>
      <dgm:spPr/>
    </dgm:pt>
    <dgm:pt modelId="{72622A06-D449-49B3-B828-6F060B03FB1B}" type="pres">
      <dgm:prSet presAssocID="{006C2633-F612-4532-A170-0B3C7F21EAB9}" presName="node" presStyleLbl="node1" presStyleIdx="3" presStyleCnt="9" custLinFactNeighborX="-20107" custLinFactNeighborY="-52">
        <dgm:presLayoutVars>
          <dgm:bulletEnabled val="1"/>
        </dgm:presLayoutVars>
      </dgm:prSet>
      <dgm:spPr>
        <a:prstGeom prst="wedgeRoundRectCallout">
          <a:avLst/>
        </a:prstGeom>
      </dgm:spPr>
      <dgm:t>
        <a:bodyPr/>
        <a:lstStyle/>
        <a:p>
          <a:endParaRPr lang="en-US"/>
        </a:p>
      </dgm:t>
    </dgm:pt>
    <dgm:pt modelId="{BF50BC93-175F-422C-B24F-46BD5CEFE279}" type="pres">
      <dgm:prSet presAssocID="{5FE0EA32-A981-46E9-8615-1B4D8BAC2670}" presName="sibTrans" presStyleCnt="0"/>
      <dgm:spPr/>
    </dgm:pt>
    <dgm:pt modelId="{CB6F67EE-8730-4D95-8530-48C0A2445F63}" type="pres">
      <dgm:prSet presAssocID="{4E892546-40EC-4858-B0A7-D948B64EADEE}" presName="node" presStyleLbl="node1" presStyleIdx="4" presStyleCnt="9">
        <dgm:presLayoutVars>
          <dgm:bulletEnabled val="1"/>
        </dgm:presLayoutVars>
      </dgm:prSet>
      <dgm:spPr>
        <a:prstGeom prst="wedgeRoundRectCallout">
          <a:avLst/>
        </a:prstGeom>
      </dgm:spPr>
      <dgm:t>
        <a:bodyPr/>
        <a:lstStyle/>
        <a:p>
          <a:endParaRPr lang="en-US"/>
        </a:p>
      </dgm:t>
    </dgm:pt>
    <dgm:pt modelId="{7CEF9931-932A-48D0-A513-2EBADE01000F}" type="pres">
      <dgm:prSet presAssocID="{C188DF6A-7954-4A97-9FAA-D541D87E0B86}" presName="sibTrans" presStyleCnt="0"/>
      <dgm:spPr/>
    </dgm:pt>
    <dgm:pt modelId="{80D9D231-FB38-4022-AD0E-EA9385CD61A4}" type="pres">
      <dgm:prSet presAssocID="{4CD12D85-EB03-40B7-9E59-AC36DDE024BA}" presName="node" presStyleLbl="node1" presStyleIdx="5" presStyleCnt="9" custLinFactNeighborX="20188" custLinFactNeighborY="-52">
        <dgm:presLayoutVars>
          <dgm:bulletEnabled val="1"/>
        </dgm:presLayoutVars>
      </dgm:prSet>
      <dgm:spPr>
        <a:prstGeom prst="wedgeRoundRectCallout">
          <a:avLst/>
        </a:prstGeom>
      </dgm:spPr>
      <dgm:t>
        <a:bodyPr/>
        <a:lstStyle/>
        <a:p>
          <a:endParaRPr lang="en-US"/>
        </a:p>
      </dgm:t>
    </dgm:pt>
    <dgm:pt modelId="{66E943CB-1F3D-4828-AEDD-DC967E2E5AD5}" type="pres">
      <dgm:prSet presAssocID="{4163200C-9183-4643-9FBD-95A2465775BE}" presName="sibTrans" presStyleCnt="0"/>
      <dgm:spPr/>
    </dgm:pt>
    <dgm:pt modelId="{8A7AFB35-3CC0-4F18-B023-94C53EF94E00}" type="pres">
      <dgm:prSet presAssocID="{091AC1DE-D48A-4668-983F-BACBDDA4F0E0}" presName="node" presStyleLbl="node1" presStyleIdx="6" presStyleCnt="9" custLinFactNeighborX="-20188" custLinFactNeighborY="70">
        <dgm:presLayoutVars>
          <dgm:bulletEnabled val="1"/>
        </dgm:presLayoutVars>
      </dgm:prSet>
      <dgm:spPr>
        <a:prstGeom prst="wedgeRoundRectCallout">
          <a:avLst/>
        </a:prstGeom>
      </dgm:spPr>
      <dgm:t>
        <a:bodyPr/>
        <a:lstStyle/>
        <a:p>
          <a:endParaRPr lang="en-US"/>
        </a:p>
      </dgm:t>
    </dgm:pt>
    <dgm:pt modelId="{97342F4E-FB0B-4BEA-AE6E-B4FCDDBE9C75}" type="pres">
      <dgm:prSet presAssocID="{238C1E4B-20D1-429D-8296-7311144C382F}" presName="sibTrans" presStyleCnt="0"/>
      <dgm:spPr/>
    </dgm:pt>
    <dgm:pt modelId="{40A7EF1C-C114-43EB-896B-9329FB2A0687}" type="pres">
      <dgm:prSet presAssocID="{73F5F562-15CF-4778-8C83-6F35115763C6}" presName="node" presStyleLbl="node1" presStyleIdx="7" presStyleCnt="9">
        <dgm:presLayoutVars>
          <dgm:bulletEnabled val="1"/>
        </dgm:presLayoutVars>
      </dgm:prSet>
      <dgm:spPr>
        <a:prstGeom prst="wedgeRoundRectCallout">
          <a:avLst/>
        </a:prstGeom>
      </dgm:spPr>
      <dgm:t>
        <a:bodyPr/>
        <a:lstStyle/>
        <a:p>
          <a:endParaRPr lang="en-US"/>
        </a:p>
      </dgm:t>
    </dgm:pt>
    <dgm:pt modelId="{1202F84F-1A88-4643-AA6A-B39E38353895}" type="pres">
      <dgm:prSet presAssocID="{FEAD7360-31EC-4A2F-8A52-1876A03310B3}" presName="sibTrans" presStyleCnt="0"/>
      <dgm:spPr/>
    </dgm:pt>
    <dgm:pt modelId="{0618ACB3-4AC3-460E-AED7-DFB56CBEB4F0}" type="pres">
      <dgm:prSet presAssocID="{54E2A579-B61D-420D-B2B6-7082EC2DDD19}" presName="node" presStyleLbl="node1" presStyleIdx="8" presStyleCnt="9" custLinFactNeighborX="20188" custLinFactNeighborY="70">
        <dgm:presLayoutVars>
          <dgm:bulletEnabled val="1"/>
        </dgm:presLayoutVars>
      </dgm:prSet>
      <dgm:spPr>
        <a:prstGeom prst="wedgeRoundRectCallout">
          <a:avLst/>
        </a:prstGeom>
      </dgm:spPr>
      <dgm:t>
        <a:bodyPr/>
        <a:lstStyle/>
        <a:p>
          <a:endParaRPr lang="en-US"/>
        </a:p>
      </dgm:t>
    </dgm:pt>
  </dgm:ptLst>
  <dgm:cxnLst>
    <dgm:cxn modelId="{D162FA40-C622-47F1-ACC8-30180FC67CCF}" type="presOf" srcId="{4A16A845-1E09-47CC-9E79-40C1E5FD9DBC}" destId="{C0A845CF-DEE1-4EFA-B467-4CF4DA868D32}" srcOrd="0" destOrd="0" presId="urn:microsoft.com/office/officeart/2005/8/layout/default"/>
    <dgm:cxn modelId="{CEEA6A45-EB36-44CE-B291-147A98D4C461}" type="presOf" srcId="{AA5E2559-CC2D-49D1-9A54-DF6714F3D0A7}" destId="{BF494071-5CC8-41EF-A185-D19E78F1B046}" srcOrd="0" destOrd="0" presId="urn:microsoft.com/office/officeart/2005/8/layout/default"/>
    <dgm:cxn modelId="{9DCFB062-0D97-4956-962B-BD48FCBCD3ED}" type="presOf" srcId="{4CD12D85-EB03-40B7-9E59-AC36DDE024BA}" destId="{80D9D231-FB38-4022-AD0E-EA9385CD61A4}" srcOrd="0" destOrd="0" presId="urn:microsoft.com/office/officeart/2005/8/layout/default"/>
    <dgm:cxn modelId="{46B55940-A62F-4C3A-812A-1801B9D3AEF3}" srcId="{9DDFDBB1-687E-46DA-9E3C-6185E608D123}" destId="{54E2A579-B61D-420D-B2B6-7082EC2DDD19}" srcOrd="8" destOrd="0" parTransId="{640A9E21-10F9-4864-B7B4-3519D8A613FD}" sibTransId="{D097872C-73C4-40F2-9AEE-CFB8C2CE0D70}"/>
    <dgm:cxn modelId="{B7F3F17C-EDB5-4E9E-9ABD-9A378988CF3F}" srcId="{9DDFDBB1-687E-46DA-9E3C-6185E608D123}" destId="{4E892546-40EC-4858-B0A7-D948B64EADEE}" srcOrd="4" destOrd="0" parTransId="{BD002BF3-3FCD-4ED4-A852-7D2E5FAAEB0C}" sibTransId="{C188DF6A-7954-4A97-9FAA-D541D87E0B86}"/>
    <dgm:cxn modelId="{7F5D96B7-C4BF-4B5A-8EB2-ECB5483F3D45}" srcId="{9DDFDBB1-687E-46DA-9E3C-6185E608D123}" destId="{006C2633-F612-4532-A170-0B3C7F21EAB9}" srcOrd="3" destOrd="0" parTransId="{7022EFD1-F718-4C8C-8367-756F9EC44223}" sibTransId="{5FE0EA32-A981-46E9-8615-1B4D8BAC2670}"/>
    <dgm:cxn modelId="{74A0C303-AD93-4070-83C7-76A41104B555}" type="presOf" srcId="{73F5F562-15CF-4778-8C83-6F35115763C6}" destId="{40A7EF1C-C114-43EB-896B-9329FB2A0687}" srcOrd="0" destOrd="0" presId="urn:microsoft.com/office/officeart/2005/8/layout/default"/>
    <dgm:cxn modelId="{6A8CF160-0713-4A21-A2C8-9686916F7394}" srcId="{9DDFDBB1-687E-46DA-9E3C-6185E608D123}" destId="{4A16A845-1E09-47CC-9E79-40C1E5FD9DBC}" srcOrd="0" destOrd="0" parTransId="{38A75451-0EE9-4808-B8C4-5AE623DEB078}" sibTransId="{FD097618-09EC-42E2-8963-1BC7018C2093}"/>
    <dgm:cxn modelId="{1EA32617-8A89-494A-B214-69CEA7DCE149}" type="presOf" srcId="{4E892546-40EC-4858-B0A7-D948B64EADEE}" destId="{CB6F67EE-8730-4D95-8530-48C0A2445F63}" srcOrd="0" destOrd="0" presId="urn:microsoft.com/office/officeart/2005/8/layout/default"/>
    <dgm:cxn modelId="{9DCDEB3D-7AF6-44AE-AF7E-17B55E6B40F1}" srcId="{9DDFDBB1-687E-46DA-9E3C-6185E608D123}" destId="{091AC1DE-D48A-4668-983F-BACBDDA4F0E0}" srcOrd="6" destOrd="0" parTransId="{75571A23-A07F-49E7-9B88-A879BC410EC8}" sibTransId="{238C1E4B-20D1-429D-8296-7311144C382F}"/>
    <dgm:cxn modelId="{1AE94E07-58BE-4246-86E3-B11FED6FEEB3}" srcId="{9DDFDBB1-687E-46DA-9E3C-6185E608D123}" destId="{AA5E2559-CC2D-49D1-9A54-DF6714F3D0A7}" srcOrd="1" destOrd="0" parTransId="{F9B7BC7F-57FD-40BA-87A9-120E5ABF7187}" sibTransId="{3276ADA1-1709-48B6-85DB-8C03A80A8A6B}"/>
    <dgm:cxn modelId="{2ADA1FE7-B539-477D-AF25-3CB5CD196A0F}" srcId="{9DDFDBB1-687E-46DA-9E3C-6185E608D123}" destId="{73F5F562-15CF-4778-8C83-6F35115763C6}" srcOrd="7" destOrd="0" parTransId="{58CDF4BC-E988-43E1-8A97-106987ACEEAD}" sibTransId="{FEAD7360-31EC-4A2F-8A52-1876A03310B3}"/>
    <dgm:cxn modelId="{281D2427-ECAD-4703-98B8-60943EBF24A7}" type="presOf" srcId="{091AC1DE-D48A-4668-983F-BACBDDA4F0E0}" destId="{8A7AFB35-3CC0-4F18-B023-94C53EF94E00}" srcOrd="0" destOrd="0" presId="urn:microsoft.com/office/officeart/2005/8/layout/default"/>
    <dgm:cxn modelId="{C8E0952D-8668-41C3-A9D2-80C02B3152A2}" srcId="{9DDFDBB1-687E-46DA-9E3C-6185E608D123}" destId="{4CD12D85-EB03-40B7-9E59-AC36DDE024BA}" srcOrd="5" destOrd="0" parTransId="{50E6D2BF-096F-4D78-B4D0-E1F99FABFCA2}" sibTransId="{4163200C-9183-4643-9FBD-95A2465775BE}"/>
    <dgm:cxn modelId="{E26ECD04-B613-4ECE-BC4A-9A6531774064}" type="presOf" srcId="{9DDFDBB1-687E-46DA-9E3C-6185E608D123}" destId="{E58D9C14-C98B-4AC5-B9FF-416D1858F873}" srcOrd="0" destOrd="0" presId="urn:microsoft.com/office/officeart/2005/8/layout/default"/>
    <dgm:cxn modelId="{29E0F931-C7FC-4FFD-BBBB-143F2D1D7FF1}" type="presOf" srcId="{54E2A579-B61D-420D-B2B6-7082EC2DDD19}" destId="{0618ACB3-4AC3-460E-AED7-DFB56CBEB4F0}" srcOrd="0" destOrd="0" presId="urn:microsoft.com/office/officeart/2005/8/layout/default"/>
    <dgm:cxn modelId="{921FA5D1-6B2E-461D-95D2-857E315D1109}" type="presOf" srcId="{006C2633-F612-4532-A170-0B3C7F21EAB9}" destId="{72622A06-D449-49B3-B828-6F060B03FB1B}" srcOrd="0" destOrd="0" presId="urn:microsoft.com/office/officeart/2005/8/layout/default"/>
    <dgm:cxn modelId="{ACE7599C-A744-46C7-874F-392A8A918AC7}" type="presOf" srcId="{309E580F-DEAD-4EC7-A3F6-E6530CE497E8}" destId="{F5AC8E94-5345-4551-8618-E250BF97CC93}" srcOrd="0" destOrd="0" presId="urn:microsoft.com/office/officeart/2005/8/layout/default"/>
    <dgm:cxn modelId="{FCF9388E-BCF1-4769-B381-2B0D7A058BB0}" srcId="{9DDFDBB1-687E-46DA-9E3C-6185E608D123}" destId="{309E580F-DEAD-4EC7-A3F6-E6530CE497E8}" srcOrd="2" destOrd="0" parTransId="{E2FC3363-4221-4FCB-9428-CB1A54173ABF}" sibTransId="{31E02BA7-2795-4AA5-812D-B63671CF1CA4}"/>
    <dgm:cxn modelId="{F2B99BD2-C84F-453D-9330-A1398281B71D}" type="presParOf" srcId="{E58D9C14-C98B-4AC5-B9FF-416D1858F873}" destId="{C0A845CF-DEE1-4EFA-B467-4CF4DA868D32}" srcOrd="0" destOrd="0" presId="urn:microsoft.com/office/officeart/2005/8/layout/default"/>
    <dgm:cxn modelId="{40E77E21-797E-424A-BCBC-64B1FD9C2E7D}" type="presParOf" srcId="{E58D9C14-C98B-4AC5-B9FF-416D1858F873}" destId="{A80A3E40-BBC4-4034-A8E5-A6F0BF876B50}" srcOrd="1" destOrd="0" presId="urn:microsoft.com/office/officeart/2005/8/layout/default"/>
    <dgm:cxn modelId="{776E9369-F31A-47FF-A79B-6420F34590A7}" type="presParOf" srcId="{E58D9C14-C98B-4AC5-B9FF-416D1858F873}" destId="{BF494071-5CC8-41EF-A185-D19E78F1B046}" srcOrd="2" destOrd="0" presId="urn:microsoft.com/office/officeart/2005/8/layout/default"/>
    <dgm:cxn modelId="{0CB34AB3-F5CB-4DCE-87FA-0FBD222EDC30}" type="presParOf" srcId="{E58D9C14-C98B-4AC5-B9FF-416D1858F873}" destId="{D3283E5D-5B9E-499B-9312-0E1E91FF2B4A}" srcOrd="3" destOrd="0" presId="urn:microsoft.com/office/officeart/2005/8/layout/default"/>
    <dgm:cxn modelId="{E696517D-9621-4C04-925E-D818A5A3E623}" type="presParOf" srcId="{E58D9C14-C98B-4AC5-B9FF-416D1858F873}" destId="{F5AC8E94-5345-4551-8618-E250BF97CC93}" srcOrd="4" destOrd="0" presId="urn:microsoft.com/office/officeart/2005/8/layout/default"/>
    <dgm:cxn modelId="{7262A06D-2E89-4C70-BA36-A13FB7695CC2}" type="presParOf" srcId="{E58D9C14-C98B-4AC5-B9FF-416D1858F873}" destId="{244FC426-7A10-4298-A902-D0C7147AF656}" srcOrd="5" destOrd="0" presId="urn:microsoft.com/office/officeart/2005/8/layout/default"/>
    <dgm:cxn modelId="{20C42BD2-C8D8-4EC4-89B9-88E194D7891E}" type="presParOf" srcId="{E58D9C14-C98B-4AC5-B9FF-416D1858F873}" destId="{72622A06-D449-49B3-B828-6F060B03FB1B}" srcOrd="6" destOrd="0" presId="urn:microsoft.com/office/officeart/2005/8/layout/default"/>
    <dgm:cxn modelId="{4710CAF8-CEDF-4BE6-9DD1-E32FC9FA3D54}" type="presParOf" srcId="{E58D9C14-C98B-4AC5-B9FF-416D1858F873}" destId="{BF50BC93-175F-422C-B24F-46BD5CEFE279}" srcOrd="7" destOrd="0" presId="urn:microsoft.com/office/officeart/2005/8/layout/default"/>
    <dgm:cxn modelId="{0CA788AB-2EE4-43A0-B5E1-3489B8580B79}" type="presParOf" srcId="{E58D9C14-C98B-4AC5-B9FF-416D1858F873}" destId="{CB6F67EE-8730-4D95-8530-48C0A2445F63}" srcOrd="8" destOrd="0" presId="urn:microsoft.com/office/officeart/2005/8/layout/default"/>
    <dgm:cxn modelId="{EB5D96FF-10DC-4C52-A2B3-3E04FCC4AB8A}" type="presParOf" srcId="{E58D9C14-C98B-4AC5-B9FF-416D1858F873}" destId="{7CEF9931-932A-48D0-A513-2EBADE01000F}" srcOrd="9" destOrd="0" presId="urn:microsoft.com/office/officeart/2005/8/layout/default"/>
    <dgm:cxn modelId="{B31F8E16-C2AD-4EC1-B28D-17AC532656CB}" type="presParOf" srcId="{E58D9C14-C98B-4AC5-B9FF-416D1858F873}" destId="{80D9D231-FB38-4022-AD0E-EA9385CD61A4}" srcOrd="10" destOrd="0" presId="urn:microsoft.com/office/officeart/2005/8/layout/default"/>
    <dgm:cxn modelId="{056E0A53-EDA2-47B0-871C-BC69D1210AAF}" type="presParOf" srcId="{E58D9C14-C98B-4AC5-B9FF-416D1858F873}" destId="{66E943CB-1F3D-4828-AEDD-DC967E2E5AD5}" srcOrd="11" destOrd="0" presId="urn:microsoft.com/office/officeart/2005/8/layout/default"/>
    <dgm:cxn modelId="{9B9C51A1-3833-4340-9B71-00BCA3CC558C}" type="presParOf" srcId="{E58D9C14-C98B-4AC5-B9FF-416D1858F873}" destId="{8A7AFB35-3CC0-4F18-B023-94C53EF94E00}" srcOrd="12" destOrd="0" presId="urn:microsoft.com/office/officeart/2005/8/layout/default"/>
    <dgm:cxn modelId="{DDEA88D8-7DA8-4F0C-AE3B-99A9D1EE01E5}" type="presParOf" srcId="{E58D9C14-C98B-4AC5-B9FF-416D1858F873}" destId="{97342F4E-FB0B-4BEA-AE6E-B4FCDDBE9C75}" srcOrd="13" destOrd="0" presId="urn:microsoft.com/office/officeart/2005/8/layout/default"/>
    <dgm:cxn modelId="{1FA2D569-68E3-4A8D-841A-45D2E07C9C8F}" type="presParOf" srcId="{E58D9C14-C98B-4AC5-B9FF-416D1858F873}" destId="{40A7EF1C-C114-43EB-896B-9329FB2A0687}" srcOrd="14" destOrd="0" presId="urn:microsoft.com/office/officeart/2005/8/layout/default"/>
    <dgm:cxn modelId="{ACCC339B-251C-478F-9283-41B3AF2D7A75}" type="presParOf" srcId="{E58D9C14-C98B-4AC5-B9FF-416D1858F873}" destId="{1202F84F-1A88-4643-AA6A-B39E38353895}" srcOrd="15" destOrd="0" presId="urn:microsoft.com/office/officeart/2005/8/layout/default"/>
    <dgm:cxn modelId="{BABFD4AC-97F8-4916-8DBC-92DA712EDED7}" type="presParOf" srcId="{E58D9C14-C98B-4AC5-B9FF-416D1858F873}" destId="{0618ACB3-4AC3-460E-AED7-DFB56CBEB4F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7D36F-F0B1-40BE-BF01-2974D54AE1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DEEA8A6-9DDB-4FC2-A67E-873F0FC1EE89}">
      <dgm:prSet/>
      <dgm:spPr>
        <a:ln>
          <a:solidFill>
            <a:schemeClr val="tx1"/>
          </a:solidFill>
        </a:ln>
      </dgm:spPr>
      <dgm:t>
        <a:bodyPr/>
        <a:lstStyle/>
        <a:p>
          <a:pPr algn="l" rtl="0"/>
          <a:r>
            <a:rPr lang="en-US" dirty="0" smtClean="0"/>
            <a:t>The Fair Housing Act has two goals: </a:t>
          </a:r>
        </a:p>
        <a:p>
          <a:pPr algn="l" rtl="0"/>
          <a:r>
            <a:rPr lang="en-US" dirty="0" smtClean="0"/>
            <a:t>1)  To end housing discrimination; </a:t>
          </a:r>
        </a:p>
        <a:p>
          <a:pPr algn="l" rtl="0"/>
          <a:r>
            <a:rPr lang="en-US" dirty="0" smtClean="0"/>
            <a:t>2)  To promote diverse, inclusive communities. </a:t>
          </a:r>
        </a:p>
        <a:p>
          <a:pPr algn="l" rtl="0"/>
          <a:r>
            <a:rPr lang="en-US" i="1" dirty="0" smtClean="0"/>
            <a:t>Affirmatively Furthering Fair Housing, embodies our strongly-held American values of fair access and equal opportunity. Affirmatively Furthering Fair Housing has been part of the Fair Housing Act since its inception in 1968.</a:t>
          </a:r>
          <a:endParaRPr lang="en-US" i="1" dirty="0"/>
        </a:p>
      </dgm:t>
    </dgm:pt>
    <dgm:pt modelId="{1E6B107A-EE47-4387-A45F-05066130A4C6}" type="parTrans" cxnId="{6CC7CDD1-FB88-4E20-BEFD-602C8E1AB382}">
      <dgm:prSet/>
      <dgm:spPr/>
      <dgm:t>
        <a:bodyPr/>
        <a:lstStyle/>
        <a:p>
          <a:endParaRPr lang="en-US"/>
        </a:p>
      </dgm:t>
    </dgm:pt>
    <dgm:pt modelId="{6EB18D35-9D4E-482E-A0FA-CBEF5B8AD76A}" type="sibTrans" cxnId="{6CC7CDD1-FB88-4E20-BEFD-602C8E1AB382}">
      <dgm:prSet/>
      <dgm:spPr/>
      <dgm:t>
        <a:bodyPr/>
        <a:lstStyle/>
        <a:p>
          <a:endParaRPr lang="en-US"/>
        </a:p>
      </dgm:t>
    </dgm:pt>
    <dgm:pt modelId="{DA123378-C948-4DFA-8C90-8381ACC647E5}" type="pres">
      <dgm:prSet presAssocID="{6A67D36F-F0B1-40BE-BF01-2974D54AE146}" presName="diagram" presStyleCnt="0">
        <dgm:presLayoutVars>
          <dgm:dir/>
          <dgm:resizeHandles val="exact"/>
        </dgm:presLayoutVars>
      </dgm:prSet>
      <dgm:spPr/>
      <dgm:t>
        <a:bodyPr/>
        <a:lstStyle/>
        <a:p>
          <a:endParaRPr lang="en-US"/>
        </a:p>
      </dgm:t>
    </dgm:pt>
    <dgm:pt modelId="{B32572A9-F4F7-41C4-8D6B-F4673199A34C}" type="pres">
      <dgm:prSet presAssocID="{8DEEA8A6-9DDB-4FC2-A67E-873F0FC1EE89}" presName="node" presStyleLbl="node1" presStyleIdx="0" presStyleCnt="1">
        <dgm:presLayoutVars>
          <dgm:bulletEnabled val="1"/>
        </dgm:presLayoutVars>
      </dgm:prSet>
      <dgm:spPr>
        <a:prstGeom prst="wedgeRoundRectCallout">
          <a:avLst/>
        </a:prstGeom>
      </dgm:spPr>
      <dgm:t>
        <a:bodyPr/>
        <a:lstStyle/>
        <a:p>
          <a:endParaRPr lang="en-US"/>
        </a:p>
      </dgm:t>
    </dgm:pt>
  </dgm:ptLst>
  <dgm:cxnLst>
    <dgm:cxn modelId="{6CC7CDD1-FB88-4E20-BEFD-602C8E1AB382}" srcId="{6A67D36F-F0B1-40BE-BF01-2974D54AE146}" destId="{8DEEA8A6-9DDB-4FC2-A67E-873F0FC1EE89}" srcOrd="0" destOrd="0" parTransId="{1E6B107A-EE47-4387-A45F-05066130A4C6}" sibTransId="{6EB18D35-9D4E-482E-A0FA-CBEF5B8AD76A}"/>
    <dgm:cxn modelId="{66A8FBDB-CD99-4A38-AB83-C5C871789EA4}" type="presOf" srcId="{8DEEA8A6-9DDB-4FC2-A67E-873F0FC1EE89}" destId="{B32572A9-F4F7-41C4-8D6B-F4673199A34C}" srcOrd="0" destOrd="0" presId="urn:microsoft.com/office/officeart/2005/8/layout/default"/>
    <dgm:cxn modelId="{06ED1882-FE85-4EFA-BFFF-8DC8344B9BB9}" type="presOf" srcId="{6A67D36F-F0B1-40BE-BF01-2974D54AE146}" destId="{DA123378-C948-4DFA-8C90-8381ACC647E5}" srcOrd="0" destOrd="0" presId="urn:microsoft.com/office/officeart/2005/8/layout/default"/>
    <dgm:cxn modelId="{E168C509-FDFE-45D1-A5F5-112DB0D253B4}" type="presParOf" srcId="{DA123378-C948-4DFA-8C90-8381ACC647E5}" destId="{B32572A9-F4F7-41C4-8D6B-F4673199A34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64451A-61AE-43E2-BA18-40ED5618E06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F175D54C-7F98-40DE-9604-5FAB1496682A}">
      <dgm:prSet phldrT="[Text]"/>
      <dgm:spPr/>
      <dgm:t>
        <a:bodyPr/>
        <a:lstStyle/>
        <a:p>
          <a:r>
            <a:rPr lang="en-US" dirty="0" smtClean="0">
              <a:solidFill>
                <a:srgbClr val="FFFF00"/>
              </a:solidFill>
            </a:rPr>
            <a:t>Improving Integration</a:t>
          </a:r>
          <a:endParaRPr lang="en-US" dirty="0">
            <a:solidFill>
              <a:srgbClr val="FFFF00"/>
            </a:solidFill>
          </a:endParaRPr>
        </a:p>
      </dgm:t>
    </dgm:pt>
    <dgm:pt modelId="{1A0593E3-50B0-4C5B-B59F-ACB584921BB0}" type="parTrans" cxnId="{4BD1DC6B-CD20-45CC-998E-878C6B7A0352}">
      <dgm:prSet/>
      <dgm:spPr/>
      <dgm:t>
        <a:bodyPr/>
        <a:lstStyle/>
        <a:p>
          <a:endParaRPr lang="en-US"/>
        </a:p>
      </dgm:t>
    </dgm:pt>
    <dgm:pt modelId="{A2EF71C5-28B5-45B7-8096-E117ABAE3B24}" type="sibTrans" cxnId="{4BD1DC6B-CD20-45CC-998E-878C6B7A0352}">
      <dgm:prSet/>
      <dgm:spPr/>
      <dgm:t>
        <a:bodyPr/>
        <a:lstStyle/>
        <a:p>
          <a:endParaRPr lang="en-US"/>
        </a:p>
      </dgm:t>
    </dgm:pt>
    <dgm:pt modelId="{D25DD124-23D6-4A7B-9B9E-E2E0AFDEC27B}">
      <dgm:prSet phldrT="[Text]"/>
      <dgm:spPr/>
      <dgm:t>
        <a:bodyPr/>
        <a:lstStyle/>
        <a:p>
          <a:r>
            <a:rPr lang="en-US" dirty="0" smtClean="0">
              <a:solidFill>
                <a:srgbClr val="FFFF00"/>
              </a:solidFill>
            </a:rPr>
            <a:t>Reducing</a:t>
          </a:r>
          <a:endParaRPr lang="en-US" dirty="0">
            <a:solidFill>
              <a:srgbClr val="FFFF00"/>
            </a:solidFill>
          </a:endParaRPr>
        </a:p>
      </dgm:t>
    </dgm:pt>
    <dgm:pt modelId="{967FB442-0E79-4F7A-9036-F68A07027B27}" type="parTrans" cxnId="{6CF1D2F9-43AE-4839-A228-F41BF6C10CE3}">
      <dgm:prSet/>
      <dgm:spPr/>
      <dgm:t>
        <a:bodyPr/>
        <a:lstStyle/>
        <a:p>
          <a:endParaRPr lang="en-US"/>
        </a:p>
      </dgm:t>
    </dgm:pt>
    <dgm:pt modelId="{0724041A-D0B1-4276-A5A8-38CDFA9059CE}" type="sibTrans" cxnId="{6CF1D2F9-43AE-4839-A228-F41BF6C10CE3}">
      <dgm:prSet/>
      <dgm:spPr/>
      <dgm:t>
        <a:bodyPr/>
        <a:lstStyle/>
        <a:p>
          <a:endParaRPr lang="en-US"/>
        </a:p>
      </dgm:t>
    </dgm:pt>
    <dgm:pt modelId="{554250F0-B1CF-4EE4-A841-F5B2539F2127}">
      <dgm:prSet phldrT="[Text]"/>
      <dgm:spPr/>
      <dgm:t>
        <a:bodyPr/>
        <a:lstStyle/>
        <a:p>
          <a:r>
            <a:rPr lang="en-US" dirty="0" smtClean="0"/>
            <a:t>Racial and ethnic concentrations of poverty</a:t>
          </a:r>
          <a:endParaRPr lang="en-US" dirty="0"/>
        </a:p>
      </dgm:t>
    </dgm:pt>
    <dgm:pt modelId="{4827A48D-A8C0-4F41-B569-2DE7072603D5}" type="parTrans" cxnId="{09FF9A19-E63D-4A80-953A-6E406E45C747}">
      <dgm:prSet/>
      <dgm:spPr/>
      <dgm:t>
        <a:bodyPr/>
        <a:lstStyle/>
        <a:p>
          <a:endParaRPr lang="en-US"/>
        </a:p>
      </dgm:t>
    </dgm:pt>
    <dgm:pt modelId="{6125BCED-A9CD-4C54-959D-0C2AE88C7087}" type="sibTrans" cxnId="{09FF9A19-E63D-4A80-953A-6E406E45C747}">
      <dgm:prSet/>
      <dgm:spPr/>
      <dgm:t>
        <a:bodyPr/>
        <a:lstStyle/>
        <a:p>
          <a:endParaRPr lang="en-US"/>
        </a:p>
      </dgm:t>
    </dgm:pt>
    <dgm:pt modelId="{0509ED07-4972-4C4F-8AD5-A5BA0062FEEA}">
      <dgm:prSet phldrT="[Text]"/>
      <dgm:spPr/>
      <dgm:t>
        <a:bodyPr/>
        <a:lstStyle/>
        <a:p>
          <a:r>
            <a:rPr lang="en-US" dirty="0" smtClean="0">
              <a:solidFill>
                <a:srgbClr val="FFFF00"/>
              </a:solidFill>
            </a:rPr>
            <a:t>Ending Dissimilarities</a:t>
          </a:r>
          <a:endParaRPr lang="en-US" dirty="0">
            <a:solidFill>
              <a:srgbClr val="FFFF00"/>
            </a:solidFill>
          </a:endParaRPr>
        </a:p>
      </dgm:t>
    </dgm:pt>
    <dgm:pt modelId="{D403E640-FC72-440D-90FD-7066083E20E1}" type="parTrans" cxnId="{535AFF6C-DC3E-44D6-B4FC-5B869E0A881D}">
      <dgm:prSet/>
      <dgm:spPr/>
      <dgm:t>
        <a:bodyPr/>
        <a:lstStyle/>
        <a:p>
          <a:endParaRPr lang="en-US"/>
        </a:p>
      </dgm:t>
    </dgm:pt>
    <dgm:pt modelId="{825AA9D3-3229-4248-8245-0E2466323019}" type="sibTrans" cxnId="{535AFF6C-DC3E-44D6-B4FC-5B869E0A881D}">
      <dgm:prSet/>
      <dgm:spPr/>
      <dgm:t>
        <a:bodyPr/>
        <a:lstStyle/>
        <a:p>
          <a:endParaRPr lang="en-US"/>
        </a:p>
      </dgm:t>
    </dgm:pt>
    <dgm:pt modelId="{3D6BF43E-C6D0-462B-948B-6A72D5E081E0}">
      <dgm:prSet phldrT="[Text]"/>
      <dgm:spPr/>
      <dgm:t>
        <a:bodyPr/>
        <a:lstStyle/>
        <a:p>
          <a:r>
            <a:rPr lang="en-US" dirty="0" smtClean="0">
              <a:solidFill>
                <a:schemeClr val="bg1"/>
              </a:solidFill>
            </a:rPr>
            <a:t>Creating access to amenities in the community and region</a:t>
          </a:r>
          <a:endParaRPr lang="en-US" dirty="0">
            <a:solidFill>
              <a:schemeClr val="bg1"/>
            </a:solidFill>
          </a:endParaRPr>
        </a:p>
      </dgm:t>
    </dgm:pt>
    <dgm:pt modelId="{D3C675B8-2DED-4689-9AE6-9F0DFF65242A}" type="parTrans" cxnId="{3D8B48EC-9402-48C6-840F-67AE161A472B}">
      <dgm:prSet/>
      <dgm:spPr/>
      <dgm:t>
        <a:bodyPr/>
        <a:lstStyle/>
        <a:p>
          <a:endParaRPr lang="en-US"/>
        </a:p>
      </dgm:t>
    </dgm:pt>
    <dgm:pt modelId="{E45ABBCC-69A0-4D0B-A9D7-B09086C99DE6}" type="sibTrans" cxnId="{3D8B48EC-9402-48C6-840F-67AE161A472B}">
      <dgm:prSet/>
      <dgm:spPr/>
      <dgm:t>
        <a:bodyPr/>
        <a:lstStyle/>
        <a:p>
          <a:endParaRPr lang="en-US"/>
        </a:p>
      </dgm:t>
    </dgm:pt>
    <dgm:pt modelId="{353457EA-3D45-4859-9575-8A586EAB505E}">
      <dgm:prSet phldrT="[Text]"/>
      <dgm:spPr/>
      <dgm:t>
        <a:bodyPr/>
        <a:lstStyle/>
        <a:p>
          <a:r>
            <a:rPr lang="en-US" dirty="0" smtClean="0"/>
            <a:t>Overcoming historic patterns of segregation</a:t>
          </a:r>
          <a:endParaRPr lang="en-US" dirty="0"/>
        </a:p>
      </dgm:t>
    </dgm:pt>
    <dgm:pt modelId="{5A52573C-FF5E-47D4-BBDB-B97D1AB044CC}" type="sibTrans" cxnId="{8F2CFC09-41A5-4466-A0F8-EB290465028F}">
      <dgm:prSet/>
      <dgm:spPr/>
      <dgm:t>
        <a:bodyPr/>
        <a:lstStyle/>
        <a:p>
          <a:endParaRPr lang="en-US"/>
        </a:p>
      </dgm:t>
    </dgm:pt>
    <dgm:pt modelId="{F6C2B5DC-FA4D-42D9-B585-EA42B76B090D}" type="parTrans" cxnId="{8F2CFC09-41A5-4466-A0F8-EB290465028F}">
      <dgm:prSet/>
      <dgm:spPr/>
      <dgm:t>
        <a:bodyPr/>
        <a:lstStyle/>
        <a:p>
          <a:endParaRPr lang="en-US"/>
        </a:p>
      </dgm:t>
    </dgm:pt>
    <dgm:pt modelId="{EB19385F-8A6B-4E00-B751-224D817BBE9F}">
      <dgm:prSet phldrT="[Text]"/>
      <dgm:spPr/>
      <dgm:t>
        <a:bodyPr/>
        <a:lstStyle/>
        <a:p>
          <a:r>
            <a:rPr lang="en-US" dirty="0" smtClean="0">
              <a:solidFill>
                <a:srgbClr val="FFFF00"/>
              </a:solidFill>
            </a:rPr>
            <a:t>Responding</a:t>
          </a:r>
          <a:endParaRPr lang="en-US" dirty="0">
            <a:solidFill>
              <a:srgbClr val="FFFF00"/>
            </a:solidFill>
          </a:endParaRPr>
        </a:p>
      </dgm:t>
    </dgm:pt>
    <dgm:pt modelId="{3CF1FF1D-6337-4F2E-9145-454EECA75961}" type="parTrans" cxnId="{0AB8898C-EFC3-40C7-8531-03AA4852B6A8}">
      <dgm:prSet/>
      <dgm:spPr/>
      <dgm:t>
        <a:bodyPr/>
        <a:lstStyle/>
        <a:p>
          <a:endParaRPr lang="en-US"/>
        </a:p>
      </dgm:t>
    </dgm:pt>
    <dgm:pt modelId="{02C1E2C5-BDE6-49D8-B28D-7051A065318A}" type="sibTrans" cxnId="{0AB8898C-EFC3-40C7-8531-03AA4852B6A8}">
      <dgm:prSet/>
      <dgm:spPr/>
      <dgm:t>
        <a:bodyPr/>
        <a:lstStyle/>
        <a:p>
          <a:endParaRPr lang="en-US"/>
        </a:p>
      </dgm:t>
    </dgm:pt>
    <dgm:pt modelId="{496D64C4-44F7-4BB1-93C5-484ECB9D3F32}">
      <dgm:prSet phldrT="[Text]"/>
      <dgm:spPr/>
      <dgm:t>
        <a:bodyPr/>
        <a:lstStyle/>
        <a:p>
          <a:r>
            <a:rPr lang="en-US" dirty="0" smtClean="0"/>
            <a:t>To unfair treatment and disproportionate housing needs</a:t>
          </a:r>
          <a:endParaRPr lang="en-US" dirty="0"/>
        </a:p>
      </dgm:t>
    </dgm:pt>
    <dgm:pt modelId="{DB1D8832-4C73-4BFF-9146-6F3AA01011AF}" type="parTrans" cxnId="{8CD9A1E5-1FDB-4375-B96A-2344DC088CFA}">
      <dgm:prSet/>
      <dgm:spPr/>
      <dgm:t>
        <a:bodyPr/>
        <a:lstStyle/>
        <a:p>
          <a:endParaRPr lang="en-US"/>
        </a:p>
      </dgm:t>
    </dgm:pt>
    <dgm:pt modelId="{9688CCEF-A4C6-43F6-915A-DF4A859B6A86}" type="sibTrans" cxnId="{8CD9A1E5-1FDB-4375-B96A-2344DC088CFA}">
      <dgm:prSet/>
      <dgm:spPr/>
      <dgm:t>
        <a:bodyPr/>
        <a:lstStyle/>
        <a:p>
          <a:endParaRPr lang="en-US"/>
        </a:p>
      </dgm:t>
    </dgm:pt>
    <dgm:pt modelId="{EC55D9FB-704B-488C-B7DE-E121F952FE37}" type="pres">
      <dgm:prSet presAssocID="{6964451A-61AE-43E2-BA18-40ED5618E065}" presName="Name0" presStyleCnt="0">
        <dgm:presLayoutVars>
          <dgm:dir/>
          <dgm:animLvl val="lvl"/>
          <dgm:resizeHandles val="exact"/>
        </dgm:presLayoutVars>
      </dgm:prSet>
      <dgm:spPr/>
      <dgm:t>
        <a:bodyPr/>
        <a:lstStyle/>
        <a:p>
          <a:endParaRPr lang="en-US"/>
        </a:p>
      </dgm:t>
    </dgm:pt>
    <dgm:pt modelId="{B65747C6-8C66-4A35-A130-68D623D4EB67}" type="pres">
      <dgm:prSet presAssocID="{F175D54C-7F98-40DE-9604-5FAB1496682A}" presName="compositeNode" presStyleCnt="0">
        <dgm:presLayoutVars>
          <dgm:bulletEnabled val="1"/>
        </dgm:presLayoutVars>
      </dgm:prSet>
      <dgm:spPr/>
    </dgm:pt>
    <dgm:pt modelId="{1865E3DC-642C-40B5-8210-A8EAD8AB6DCB}" type="pres">
      <dgm:prSet presAssocID="{F175D54C-7F98-40DE-9604-5FAB1496682A}" presName="bgRect" presStyleLbl="node1" presStyleIdx="0" presStyleCnt="4"/>
      <dgm:spPr/>
      <dgm:t>
        <a:bodyPr/>
        <a:lstStyle/>
        <a:p>
          <a:endParaRPr lang="en-US"/>
        </a:p>
      </dgm:t>
    </dgm:pt>
    <dgm:pt modelId="{D7665ED9-61E9-4E09-9EA7-01F9F0779283}" type="pres">
      <dgm:prSet presAssocID="{F175D54C-7F98-40DE-9604-5FAB1496682A}" presName="parentNode" presStyleLbl="node1" presStyleIdx="0" presStyleCnt="4">
        <dgm:presLayoutVars>
          <dgm:chMax val="0"/>
          <dgm:bulletEnabled val="1"/>
        </dgm:presLayoutVars>
      </dgm:prSet>
      <dgm:spPr/>
      <dgm:t>
        <a:bodyPr/>
        <a:lstStyle/>
        <a:p>
          <a:endParaRPr lang="en-US"/>
        </a:p>
      </dgm:t>
    </dgm:pt>
    <dgm:pt modelId="{D7BE7511-C0C8-4BF2-ADE9-42FC0C833054}" type="pres">
      <dgm:prSet presAssocID="{F175D54C-7F98-40DE-9604-5FAB1496682A}" presName="childNode" presStyleLbl="node1" presStyleIdx="0" presStyleCnt="4">
        <dgm:presLayoutVars>
          <dgm:bulletEnabled val="1"/>
        </dgm:presLayoutVars>
      </dgm:prSet>
      <dgm:spPr/>
      <dgm:t>
        <a:bodyPr/>
        <a:lstStyle/>
        <a:p>
          <a:endParaRPr lang="en-US"/>
        </a:p>
      </dgm:t>
    </dgm:pt>
    <dgm:pt modelId="{6C9FF642-F062-48B0-96A6-11A2A969E7DE}" type="pres">
      <dgm:prSet presAssocID="{A2EF71C5-28B5-45B7-8096-E117ABAE3B24}" presName="hSp" presStyleCnt="0"/>
      <dgm:spPr/>
    </dgm:pt>
    <dgm:pt modelId="{BA9EA37C-3BC7-48A4-84F8-1261310A585F}" type="pres">
      <dgm:prSet presAssocID="{A2EF71C5-28B5-45B7-8096-E117ABAE3B24}" presName="vProcSp" presStyleCnt="0"/>
      <dgm:spPr/>
    </dgm:pt>
    <dgm:pt modelId="{2F66D1A2-EE87-406C-9CD1-AF90099113F4}" type="pres">
      <dgm:prSet presAssocID="{A2EF71C5-28B5-45B7-8096-E117ABAE3B24}" presName="vSp1" presStyleCnt="0"/>
      <dgm:spPr/>
    </dgm:pt>
    <dgm:pt modelId="{061A9A73-CE61-48C6-B189-F8927EDD61F3}" type="pres">
      <dgm:prSet presAssocID="{A2EF71C5-28B5-45B7-8096-E117ABAE3B24}" presName="simulatedConn" presStyleLbl="solidFgAcc1" presStyleIdx="0" presStyleCnt="3"/>
      <dgm:spPr/>
    </dgm:pt>
    <dgm:pt modelId="{E34138D6-FA32-47E7-A008-160660602448}" type="pres">
      <dgm:prSet presAssocID="{A2EF71C5-28B5-45B7-8096-E117ABAE3B24}" presName="vSp2" presStyleCnt="0"/>
      <dgm:spPr/>
    </dgm:pt>
    <dgm:pt modelId="{371D174E-4679-4221-86E9-9C672F943112}" type="pres">
      <dgm:prSet presAssocID="{A2EF71C5-28B5-45B7-8096-E117ABAE3B24}" presName="sibTrans" presStyleCnt="0"/>
      <dgm:spPr/>
    </dgm:pt>
    <dgm:pt modelId="{05E9CBB9-CDD0-4D23-8941-225D6F3ED334}" type="pres">
      <dgm:prSet presAssocID="{D25DD124-23D6-4A7B-9B9E-E2E0AFDEC27B}" presName="compositeNode" presStyleCnt="0">
        <dgm:presLayoutVars>
          <dgm:bulletEnabled val="1"/>
        </dgm:presLayoutVars>
      </dgm:prSet>
      <dgm:spPr/>
    </dgm:pt>
    <dgm:pt modelId="{997AB195-2627-4B04-B58A-13BE7D6B9726}" type="pres">
      <dgm:prSet presAssocID="{D25DD124-23D6-4A7B-9B9E-E2E0AFDEC27B}" presName="bgRect" presStyleLbl="node1" presStyleIdx="1" presStyleCnt="4"/>
      <dgm:spPr/>
      <dgm:t>
        <a:bodyPr/>
        <a:lstStyle/>
        <a:p>
          <a:endParaRPr lang="en-US"/>
        </a:p>
      </dgm:t>
    </dgm:pt>
    <dgm:pt modelId="{8AD7CF26-1CFF-4CE3-8AD2-46BF269FCCB7}" type="pres">
      <dgm:prSet presAssocID="{D25DD124-23D6-4A7B-9B9E-E2E0AFDEC27B}" presName="parentNode" presStyleLbl="node1" presStyleIdx="1" presStyleCnt="4">
        <dgm:presLayoutVars>
          <dgm:chMax val="0"/>
          <dgm:bulletEnabled val="1"/>
        </dgm:presLayoutVars>
      </dgm:prSet>
      <dgm:spPr/>
      <dgm:t>
        <a:bodyPr/>
        <a:lstStyle/>
        <a:p>
          <a:endParaRPr lang="en-US"/>
        </a:p>
      </dgm:t>
    </dgm:pt>
    <dgm:pt modelId="{4448FE06-67E0-4C77-BC6A-37EED4E6FE8C}" type="pres">
      <dgm:prSet presAssocID="{D25DD124-23D6-4A7B-9B9E-E2E0AFDEC27B}" presName="childNode" presStyleLbl="node1" presStyleIdx="1" presStyleCnt="4">
        <dgm:presLayoutVars>
          <dgm:bulletEnabled val="1"/>
        </dgm:presLayoutVars>
      </dgm:prSet>
      <dgm:spPr/>
      <dgm:t>
        <a:bodyPr/>
        <a:lstStyle/>
        <a:p>
          <a:endParaRPr lang="en-US"/>
        </a:p>
      </dgm:t>
    </dgm:pt>
    <dgm:pt modelId="{8A473B05-5D50-45CC-B820-3FF60C619B94}" type="pres">
      <dgm:prSet presAssocID="{0724041A-D0B1-4276-A5A8-38CDFA9059CE}" presName="hSp" presStyleCnt="0"/>
      <dgm:spPr/>
    </dgm:pt>
    <dgm:pt modelId="{1A79C69F-7BD7-45EA-978F-FFBC675B6A86}" type="pres">
      <dgm:prSet presAssocID="{0724041A-D0B1-4276-A5A8-38CDFA9059CE}" presName="vProcSp" presStyleCnt="0"/>
      <dgm:spPr/>
    </dgm:pt>
    <dgm:pt modelId="{AB979442-FC30-4B1C-9DA2-6BA4B4EF7C18}" type="pres">
      <dgm:prSet presAssocID="{0724041A-D0B1-4276-A5A8-38CDFA9059CE}" presName="vSp1" presStyleCnt="0"/>
      <dgm:spPr/>
    </dgm:pt>
    <dgm:pt modelId="{AAACB85E-B489-45D5-97D3-F34EFFFBC8C4}" type="pres">
      <dgm:prSet presAssocID="{0724041A-D0B1-4276-A5A8-38CDFA9059CE}" presName="simulatedConn" presStyleLbl="solidFgAcc1" presStyleIdx="1" presStyleCnt="3"/>
      <dgm:spPr/>
    </dgm:pt>
    <dgm:pt modelId="{F134E021-43B9-453E-AB97-C4FFEB299E0C}" type="pres">
      <dgm:prSet presAssocID="{0724041A-D0B1-4276-A5A8-38CDFA9059CE}" presName="vSp2" presStyleCnt="0"/>
      <dgm:spPr/>
    </dgm:pt>
    <dgm:pt modelId="{9FFBA986-DDAA-49D2-9DB3-57F6A9218A11}" type="pres">
      <dgm:prSet presAssocID="{0724041A-D0B1-4276-A5A8-38CDFA9059CE}" presName="sibTrans" presStyleCnt="0"/>
      <dgm:spPr/>
    </dgm:pt>
    <dgm:pt modelId="{069FA96D-C6B8-4237-B17F-9487297EFB81}" type="pres">
      <dgm:prSet presAssocID="{0509ED07-4972-4C4F-8AD5-A5BA0062FEEA}" presName="compositeNode" presStyleCnt="0">
        <dgm:presLayoutVars>
          <dgm:bulletEnabled val="1"/>
        </dgm:presLayoutVars>
      </dgm:prSet>
      <dgm:spPr/>
    </dgm:pt>
    <dgm:pt modelId="{E74B2BA3-8224-4BE5-B045-1E0D16B18E32}" type="pres">
      <dgm:prSet presAssocID="{0509ED07-4972-4C4F-8AD5-A5BA0062FEEA}" presName="bgRect" presStyleLbl="node1" presStyleIdx="2" presStyleCnt="4"/>
      <dgm:spPr/>
      <dgm:t>
        <a:bodyPr/>
        <a:lstStyle/>
        <a:p>
          <a:endParaRPr lang="en-US"/>
        </a:p>
      </dgm:t>
    </dgm:pt>
    <dgm:pt modelId="{9D0CACC4-A346-459B-8AA7-9F20BB4A6B53}" type="pres">
      <dgm:prSet presAssocID="{0509ED07-4972-4C4F-8AD5-A5BA0062FEEA}" presName="parentNode" presStyleLbl="node1" presStyleIdx="2" presStyleCnt="4">
        <dgm:presLayoutVars>
          <dgm:chMax val="0"/>
          <dgm:bulletEnabled val="1"/>
        </dgm:presLayoutVars>
      </dgm:prSet>
      <dgm:spPr/>
      <dgm:t>
        <a:bodyPr/>
        <a:lstStyle/>
        <a:p>
          <a:endParaRPr lang="en-US"/>
        </a:p>
      </dgm:t>
    </dgm:pt>
    <dgm:pt modelId="{9320DE59-BDB1-431D-8909-912D576310E0}" type="pres">
      <dgm:prSet presAssocID="{0509ED07-4972-4C4F-8AD5-A5BA0062FEEA}" presName="childNode" presStyleLbl="node1" presStyleIdx="2" presStyleCnt="4">
        <dgm:presLayoutVars>
          <dgm:bulletEnabled val="1"/>
        </dgm:presLayoutVars>
      </dgm:prSet>
      <dgm:spPr/>
      <dgm:t>
        <a:bodyPr/>
        <a:lstStyle/>
        <a:p>
          <a:endParaRPr lang="en-US"/>
        </a:p>
      </dgm:t>
    </dgm:pt>
    <dgm:pt modelId="{627F5059-1C15-45E5-992D-92500C3168B3}" type="pres">
      <dgm:prSet presAssocID="{825AA9D3-3229-4248-8245-0E2466323019}" presName="hSp" presStyleCnt="0"/>
      <dgm:spPr/>
    </dgm:pt>
    <dgm:pt modelId="{9FB2F668-5C1E-4A39-8D25-87508E54B9FE}" type="pres">
      <dgm:prSet presAssocID="{825AA9D3-3229-4248-8245-0E2466323019}" presName="vProcSp" presStyleCnt="0"/>
      <dgm:spPr/>
    </dgm:pt>
    <dgm:pt modelId="{F1AD57A4-E9AB-46B0-A8A4-8855AA9D3EEE}" type="pres">
      <dgm:prSet presAssocID="{825AA9D3-3229-4248-8245-0E2466323019}" presName="vSp1" presStyleCnt="0"/>
      <dgm:spPr/>
    </dgm:pt>
    <dgm:pt modelId="{1B05FE17-F2EC-4884-AE60-3EA35B5D2750}" type="pres">
      <dgm:prSet presAssocID="{825AA9D3-3229-4248-8245-0E2466323019}" presName="simulatedConn" presStyleLbl="solidFgAcc1" presStyleIdx="2" presStyleCnt="3"/>
      <dgm:spPr/>
    </dgm:pt>
    <dgm:pt modelId="{F753722F-69ED-4064-AA75-2ACCB0FFC1FF}" type="pres">
      <dgm:prSet presAssocID="{825AA9D3-3229-4248-8245-0E2466323019}" presName="vSp2" presStyleCnt="0"/>
      <dgm:spPr/>
    </dgm:pt>
    <dgm:pt modelId="{70736B5A-6467-4FE0-89BB-9E661045126E}" type="pres">
      <dgm:prSet presAssocID="{825AA9D3-3229-4248-8245-0E2466323019}" presName="sibTrans" presStyleCnt="0"/>
      <dgm:spPr/>
    </dgm:pt>
    <dgm:pt modelId="{31932DCE-600F-4BDA-B03F-1CC3495ECE57}" type="pres">
      <dgm:prSet presAssocID="{EB19385F-8A6B-4E00-B751-224D817BBE9F}" presName="compositeNode" presStyleCnt="0">
        <dgm:presLayoutVars>
          <dgm:bulletEnabled val="1"/>
        </dgm:presLayoutVars>
      </dgm:prSet>
      <dgm:spPr/>
    </dgm:pt>
    <dgm:pt modelId="{089E95BA-8507-4475-8C78-AE59784F2D54}" type="pres">
      <dgm:prSet presAssocID="{EB19385F-8A6B-4E00-B751-224D817BBE9F}" presName="bgRect" presStyleLbl="node1" presStyleIdx="3" presStyleCnt="4"/>
      <dgm:spPr/>
      <dgm:t>
        <a:bodyPr/>
        <a:lstStyle/>
        <a:p>
          <a:endParaRPr lang="en-US"/>
        </a:p>
      </dgm:t>
    </dgm:pt>
    <dgm:pt modelId="{267257F0-148B-4719-8940-641AC668B6B9}" type="pres">
      <dgm:prSet presAssocID="{EB19385F-8A6B-4E00-B751-224D817BBE9F}" presName="parentNode" presStyleLbl="node1" presStyleIdx="3" presStyleCnt="4">
        <dgm:presLayoutVars>
          <dgm:chMax val="0"/>
          <dgm:bulletEnabled val="1"/>
        </dgm:presLayoutVars>
      </dgm:prSet>
      <dgm:spPr/>
      <dgm:t>
        <a:bodyPr/>
        <a:lstStyle/>
        <a:p>
          <a:endParaRPr lang="en-US"/>
        </a:p>
      </dgm:t>
    </dgm:pt>
    <dgm:pt modelId="{13E2B050-E144-47F4-89CF-F57DBF15DEE8}" type="pres">
      <dgm:prSet presAssocID="{EB19385F-8A6B-4E00-B751-224D817BBE9F}" presName="childNode" presStyleLbl="node1" presStyleIdx="3" presStyleCnt="4">
        <dgm:presLayoutVars>
          <dgm:bulletEnabled val="1"/>
        </dgm:presLayoutVars>
      </dgm:prSet>
      <dgm:spPr/>
      <dgm:t>
        <a:bodyPr/>
        <a:lstStyle/>
        <a:p>
          <a:endParaRPr lang="en-US"/>
        </a:p>
      </dgm:t>
    </dgm:pt>
  </dgm:ptLst>
  <dgm:cxnLst>
    <dgm:cxn modelId="{EE45C4D3-FBA4-4181-B8EA-6357A2262A45}" type="presOf" srcId="{D25DD124-23D6-4A7B-9B9E-E2E0AFDEC27B}" destId="{8AD7CF26-1CFF-4CE3-8AD2-46BF269FCCB7}" srcOrd="1" destOrd="0" presId="urn:microsoft.com/office/officeart/2005/8/layout/hProcess7"/>
    <dgm:cxn modelId="{4F59805A-37A0-4FDA-8E73-5D570C50DB25}" type="presOf" srcId="{353457EA-3D45-4859-9575-8A586EAB505E}" destId="{D7BE7511-C0C8-4BF2-ADE9-42FC0C833054}" srcOrd="0" destOrd="0" presId="urn:microsoft.com/office/officeart/2005/8/layout/hProcess7"/>
    <dgm:cxn modelId="{6CF1D2F9-43AE-4839-A228-F41BF6C10CE3}" srcId="{6964451A-61AE-43E2-BA18-40ED5618E065}" destId="{D25DD124-23D6-4A7B-9B9E-E2E0AFDEC27B}" srcOrd="1" destOrd="0" parTransId="{967FB442-0E79-4F7A-9036-F68A07027B27}" sibTransId="{0724041A-D0B1-4276-A5A8-38CDFA9059CE}"/>
    <dgm:cxn modelId="{AD7DAC65-E562-4589-ABDF-8CE681CCE638}" type="presOf" srcId="{F175D54C-7F98-40DE-9604-5FAB1496682A}" destId="{D7665ED9-61E9-4E09-9EA7-01F9F0779283}" srcOrd="1" destOrd="0" presId="urn:microsoft.com/office/officeart/2005/8/layout/hProcess7"/>
    <dgm:cxn modelId="{90A27BA3-E84F-4392-969A-DEB3B4716CA1}" type="presOf" srcId="{3D6BF43E-C6D0-462B-948B-6A72D5E081E0}" destId="{9320DE59-BDB1-431D-8909-912D576310E0}" srcOrd="0" destOrd="0" presId="urn:microsoft.com/office/officeart/2005/8/layout/hProcess7"/>
    <dgm:cxn modelId="{8CD9A1E5-1FDB-4375-B96A-2344DC088CFA}" srcId="{EB19385F-8A6B-4E00-B751-224D817BBE9F}" destId="{496D64C4-44F7-4BB1-93C5-484ECB9D3F32}" srcOrd="0" destOrd="0" parTransId="{DB1D8832-4C73-4BFF-9146-6F3AA01011AF}" sibTransId="{9688CCEF-A4C6-43F6-915A-DF4A859B6A86}"/>
    <dgm:cxn modelId="{2384724C-4262-4843-878E-23CB5E3DD749}" type="presOf" srcId="{EB19385F-8A6B-4E00-B751-224D817BBE9F}" destId="{267257F0-148B-4719-8940-641AC668B6B9}" srcOrd="1" destOrd="0" presId="urn:microsoft.com/office/officeart/2005/8/layout/hProcess7"/>
    <dgm:cxn modelId="{46178B8C-195F-4F7B-9021-326A8A6F45AF}" type="presOf" srcId="{D25DD124-23D6-4A7B-9B9E-E2E0AFDEC27B}" destId="{997AB195-2627-4B04-B58A-13BE7D6B9726}" srcOrd="0" destOrd="0" presId="urn:microsoft.com/office/officeart/2005/8/layout/hProcess7"/>
    <dgm:cxn modelId="{170CE060-39ED-41F9-B099-B9A0D9A2B024}" type="presOf" srcId="{0509ED07-4972-4C4F-8AD5-A5BA0062FEEA}" destId="{E74B2BA3-8224-4BE5-B045-1E0D16B18E32}" srcOrd="0" destOrd="0" presId="urn:microsoft.com/office/officeart/2005/8/layout/hProcess7"/>
    <dgm:cxn modelId="{8F2CFC09-41A5-4466-A0F8-EB290465028F}" srcId="{F175D54C-7F98-40DE-9604-5FAB1496682A}" destId="{353457EA-3D45-4859-9575-8A586EAB505E}" srcOrd="0" destOrd="0" parTransId="{F6C2B5DC-FA4D-42D9-B585-EA42B76B090D}" sibTransId="{5A52573C-FF5E-47D4-BBDB-B97D1AB044CC}"/>
    <dgm:cxn modelId="{FEF088FC-516E-494B-B0CC-7EF6C51F08E4}" type="presOf" srcId="{496D64C4-44F7-4BB1-93C5-484ECB9D3F32}" destId="{13E2B050-E144-47F4-89CF-F57DBF15DEE8}" srcOrd="0" destOrd="0" presId="urn:microsoft.com/office/officeart/2005/8/layout/hProcess7"/>
    <dgm:cxn modelId="{535AFF6C-DC3E-44D6-B4FC-5B869E0A881D}" srcId="{6964451A-61AE-43E2-BA18-40ED5618E065}" destId="{0509ED07-4972-4C4F-8AD5-A5BA0062FEEA}" srcOrd="2" destOrd="0" parTransId="{D403E640-FC72-440D-90FD-7066083E20E1}" sibTransId="{825AA9D3-3229-4248-8245-0E2466323019}"/>
    <dgm:cxn modelId="{64E7417D-DE46-497D-AE1F-F5040EEC637A}" type="presOf" srcId="{0509ED07-4972-4C4F-8AD5-A5BA0062FEEA}" destId="{9D0CACC4-A346-459B-8AA7-9F20BB4A6B53}" srcOrd="1" destOrd="0" presId="urn:microsoft.com/office/officeart/2005/8/layout/hProcess7"/>
    <dgm:cxn modelId="{36AC53D0-39A5-4A6E-A01A-E8E6CE62C2E4}" type="presOf" srcId="{554250F0-B1CF-4EE4-A841-F5B2539F2127}" destId="{4448FE06-67E0-4C77-BC6A-37EED4E6FE8C}" srcOrd="0" destOrd="0" presId="urn:microsoft.com/office/officeart/2005/8/layout/hProcess7"/>
    <dgm:cxn modelId="{3D8B48EC-9402-48C6-840F-67AE161A472B}" srcId="{0509ED07-4972-4C4F-8AD5-A5BA0062FEEA}" destId="{3D6BF43E-C6D0-462B-948B-6A72D5E081E0}" srcOrd="0" destOrd="0" parTransId="{D3C675B8-2DED-4689-9AE6-9F0DFF65242A}" sibTransId="{E45ABBCC-69A0-4D0B-A9D7-B09086C99DE6}"/>
    <dgm:cxn modelId="{104092AF-AFFD-4B34-BDBE-A694C765F2D9}" type="presOf" srcId="{EB19385F-8A6B-4E00-B751-224D817BBE9F}" destId="{089E95BA-8507-4475-8C78-AE59784F2D54}" srcOrd="0" destOrd="0" presId="urn:microsoft.com/office/officeart/2005/8/layout/hProcess7"/>
    <dgm:cxn modelId="{E38D5083-B89D-4DFC-A006-9E0549D33477}" type="presOf" srcId="{6964451A-61AE-43E2-BA18-40ED5618E065}" destId="{EC55D9FB-704B-488C-B7DE-E121F952FE37}" srcOrd="0" destOrd="0" presId="urn:microsoft.com/office/officeart/2005/8/layout/hProcess7"/>
    <dgm:cxn modelId="{09FF9A19-E63D-4A80-953A-6E406E45C747}" srcId="{D25DD124-23D6-4A7B-9B9E-E2E0AFDEC27B}" destId="{554250F0-B1CF-4EE4-A841-F5B2539F2127}" srcOrd="0" destOrd="0" parTransId="{4827A48D-A8C0-4F41-B569-2DE7072603D5}" sibTransId="{6125BCED-A9CD-4C54-959D-0C2AE88C7087}"/>
    <dgm:cxn modelId="{4BD1DC6B-CD20-45CC-998E-878C6B7A0352}" srcId="{6964451A-61AE-43E2-BA18-40ED5618E065}" destId="{F175D54C-7F98-40DE-9604-5FAB1496682A}" srcOrd="0" destOrd="0" parTransId="{1A0593E3-50B0-4C5B-B59F-ACB584921BB0}" sibTransId="{A2EF71C5-28B5-45B7-8096-E117ABAE3B24}"/>
    <dgm:cxn modelId="{0AB8898C-EFC3-40C7-8531-03AA4852B6A8}" srcId="{6964451A-61AE-43E2-BA18-40ED5618E065}" destId="{EB19385F-8A6B-4E00-B751-224D817BBE9F}" srcOrd="3" destOrd="0" parTransId="{3CF1FF1D-6337-4F2E-9145-454EECA75961}" sibTransId="{02C1E2C5-BDE6-49D8-B28D-7051A065318A}"/>
    <dgm:cxn modelId="{834DCFA5-2E7B-42E2-BE18-879F86DF9449}" type="presOf" srcId="{F175D54C-7F98-40DE-9604-5FAB1496682A}" destId="{1865E3DC-642C-40B5-8210-A8EAD8AB6DCB}" srcOrd="0" destOrd="0" presId="urn:microsoft.com/office/officeart/2005/8/layout/hProcess7"/>
    <dgm:cxn modelId="{3B06CF11-4CB0-4498-8A15-9BD41BDD9307}" type="presParOf" srcId="{EC55D9FB-704B-488C-B7DE-E121F952FE37}" destId="{B65747C6-8C66-4A35-A130-68D623D4EB67}" srcOrd="0" destOrd="0" presId="urn:microsoft.com/office/officeart/2005/8/layout/hProcess7"/>
    <dgm:cxn modelId="{7F7D37C6-39C9-4445-B073-F3548CD66F61}" type="presParOf" srcId="{B65747C6-8C66-4A35-A130-68D623D4EB67}" destId="{1865E3DC-642C-40B5-8210-A8EAD8AB6DCB}" srcOrd="0" destOrd="0" presId="urn:microsoft.com/office/officeart/2005/8/layout/hProcess7"/>
    <dgm:cxn modelId="{51472FF1-1105-4770-9B71-010440509EE3}" type="presParOf" srcId="{B65747C6-8C66-4A35-A130-68D623D4EB67}" destId="{D7665ED9-61E9-4E09-9EA7-01F9F0779283}" srcOrd="1" destOrd="0" presId="urn:microsoft.com/office/officeart/2005/8/layout/hProcess7"/>
    <dgm:cxn modelId="{984EF12E-2DA9-4CB8-AA48-3CE4EDA0C2C4}" type="presParOf" srcId="{B65747C6-8C66-4A35-A130-68D623D4EB67}" destId="{D7BE7511-C0C8-4BF2-ADE9-42FC0C833054}" srcOrd="2" destOrd="0" presId="urn:microsoft.com/office/officeart/2005/8/layout/hProcess7"/>
    <dgm:cxn modelId="{B9F8FDA3-4944-43D2-A4FE-2CE74778AFAA}" type="presParOf" srcId="{EC55D9FB-704B-488C-B7DE-E121F952FE37}" destId="{6C9FF642-F062-48B0-96A6-11A2A969E7DE}" srcOrd="1" destOrd="0" presId="urn:microsoft.com/office/officeart/2005/8/layout/hProcess7"/>
    <dgm:cxn modelId="{40986253-D337-490B-AE0F-60F9F76DFD7E}" type="presParOf" srcId="{EC55D9FB-704B-488C-B7DE-E121F952FE37}" destId="{BA9EA37C-3BC7-48A4-84F8-1261310A585F}" srcOrd="2" destOrd="0" presId="urn:microsoft.com/office/officeart/2005/8/layout/hProcess7"/>
    <dgm:cxn modelId="{15AA637D-C4AC-45FA-B25D-CF06214678F4}" type="presParOf" srcId="{BA9EA37C-3BC7-48A4-84F8-1261310A585F}" destId="{2F66D1A2-EE87-406C-9CD1-AF90099113F4}" srcOrd="0" destOrd="0" presId="urn:microsoft.com/office/officeart/2005/8/layout/hProcess7"/>
    <dgm:cxn modelId="{D4719107-ECA3-43D1-AB8C-FC9062DC47E0}" type="presParOf" srcId="{BA9EA37C-3BC7-48A4-84F8-1261310A585F}" destId="{061A9A73-CE61-48C6-B189-F8927EDD61F3}" srcOrd="1" destOrd="0" presId="urn:microsoft.com/office/officeart/2005/8/layout/hProcess7"/>
    <dgm:cxn modelId="{C1F87209-D4D9-47E3-877A-E58BFEB7CA06}" type="presParOf" srcId="{BA9EA37C-3BC7-48A4-84F8-1261310A585F}" destId="{E34138D6-FA32-47E7-A008-160660602448}" srcOrd="2" destOrd="0" presId="urn:microsoft.com/office/officeart/2005/8/layout/hProcess7"/>
    <dgm:cxn modelId="{1069E4F2-ADBE-42DE-BDA2-E2662E6679C2}" type="presParOf" srcId="{EC55D9FB-704B-488C-B7DE-E121F952FE37}" destId="{371D174E-4679-4221-86E9-9C672F943112}" srcOrd="3" destOrd="0" presId="urn:microsoft.com/office/officeart/2005/8/layout/hProcess7"/>
    <dgm:cxn modelId="{A78CD573-15A2-44CB-AC7D-391ED45E4426}" type="presParOf" srcId="{EC55D9FB-704B-488C-B7DE-E121F952FE37}" destId="{05E9CBB9-CDD0-4D23-8941-225D6F3ED334}" srcOrd="4" destOrd="0" presId="urn:microsoft.com/office/officeart/2005/8/layout/hProcess7"/>
    <dgm:cxn modelId="{DE4D8832-CAE5-46B9-9A97-60CF177A554B}" type="presParOf" srcId="{05E9CBB9-CDD0-4D23-8941-225D6F3ED334}" destId="{997AB195-2627-4B04-B58A-13BE7D6B9726}" srcOrd="0" destOrd="0" presId="urn:microsoft.com/office/officeart/2005/8/layout/hProcess7"/>
    <dgm:cxn modelId="{6440B431-F495-46B5-8FB2-8B510357AD8A}" type="presParOf" srcId="{05E9CBB9-CDD0-4D23-8941-225D6F3ED334}" destId="{8AD7CF26-1CFF-4CE3-8AD2-46BF269FCCB7}" srcOrd="1" destOrd="0" presId="urn:microsoft.com/office/officeart/2005/8/layout/hProcess7"/>
    <dgm:cxn modelId="{128BF759-604F-4D9F-AD62-57DEBCCFB8C5}" type="presParOf" srcId="{05E9CBB9-CDD0-4D23-8941-225D6F3ED334}" destId="{4448FE06-67E0-4C77-BC6A-37EED4E6FE8C}" srcOrd="2" destOrd="0" presId="urn:microsoft.com/office/officeart/2005/8/layout/hProcess7"/>
    <dgm:cxn modelId="{BE37EFD0-C968-463A-98D7-41A53D1C1ED0}" type="presParOf" srcId="{EC55D9FB-704B-488C-B7DE-E121F952FE37}" destId="{8A473B05-5D50-45CC-B820-3FF60C619B94}" srcOrd="5" destOrd="0" presId="urn:microsoft.com/office/officeart/2005/8/layout/hProcess7"/>
    <dgm:cxn modelId="{7C27D99B-A8E9-49E8-B455-7982C79FED51}" type="presParOf" srcId="{EC55D9FB-704B-488C-B7DE-E121F952FE37}" destId="{1A79C69F-7BD7-45EA-978F-FFBC675B6A86}" srcOrd="6" destOrd="0" presId="urn:microsoft.com/office/officeart/2005/8/layout/hProcess7"/>
    <dgm:cxn modelId="{9DDCB467-4FB5-4690-AC88-FA9C264F01BB}" type="presParOf" srcId="{1A79C69F-7BD7-45EA-978F-FFBC675B6A86}" destId="{AB979442-FC30-4B1C-9DA2-6BA4B4EF7C18}" srcOrd="0" destOrd="0" presId="urn:microsoft.com/office/officeart/2005/8/layout/hProcess7"/>
    <dgm:cxn modelId="{D73EF133-BF9D-4F22-8F10-955B4C49FF77}" type="presParOf" srcId="{1A79C69F-7BD7-45EA-978F-FFBC675B6A86}" destId="{AAACB85E-B489-45D5-97D3-F34EFFFBC8C4}" srcOrd="1" destOrd="0" presId="urn:microsoft.com/office/officeart/2005/8/layout/hProcess7"/>
    <dgm:cxn modelId="{41F88061-A3AC-466C-A338-B33DAED69D9B}" type="presParOf" srcId="{1A79C69F-7BD7-45EA-978F-FFBC675B6A86}" destId="{F134E021-43B9-453E-AB97-C4FFEB299E0C}" srcOrd="2" destOrd="0" presId="urn:microsoft.com/office/officeart/2005/8/layout/hProcess7"/>
    <dgm:cxn modelId="{FA28BA9E-565A-4AB2-8C57-4F8845499D37}" type="presParOf" srcId="{EC55D9FB-704B-488C-B7DE-E121F952FE37}" destId="{9FFBA986-DDAA-49D2-9DB3-57F6A9218A11}" srcOrd="7" destOrd="0" presId="urn:microsoft.com/office/officeart/2005/8/layout/hProcess7"/>
    <dgm:cxn modelId="{A7AB4B60-8E82-44BA-95C7-382BF52CFCDA}" type="presParOf" srcId="{EC55D9FB-704B-488C-B7DE-E121F952FE37}" destId="{069FA96D-C6B8-4237-B17F-9487297EFB81}" srcOrd="8" destOrd="0" presId="urn:microsoft.com/office/officeart/2005/8/layout/hProcess7"/>
    <dgm:cxn modelId="{A04CDA8A-2ADB-4128-9E8C-9A865C31FFDE}" type="presParOf" srcId="{069FA96D-C6B8-4237-B17F-9487297EFB81}" destId="{E74B2BA3-8224-4BE5-B045-1E0D16B18E32}" srcOrd="0" destOrd="0" presId="urn:microsoft.com/office/officeart/2005/8/layout/hProcess7"/>
    <dgm:cxn modelId="{48AD2188-4D01-4C30-9374-B92B2E54DF86}" type="presParOf" srcId="{069FA96D-C6B8-4237-B17F-9487297EFB81}" destId="{9D0CACC4-A346-459B-8AA7-9F20BB4A6B53}" srcOrd="1" destOrd="0" presId="urn:microsoft.com/office/officeart/2005/8/layout/hProcess7"/>
    <dgm:cxn modelId="{3CA4A526-8A66-45AF-BC24-3D25F2F5798F}" type="presParOf" srcId="{069FA96D-C6B8-4237-B17F-9487297EFB81}" destId="{9320DE59-BDB1-431D-8909-912D576310E0}" srcOrd="2" destOrd="0" presId="urn:microsoft.com/office/officeart/2005/8/layout/hProcess7"/>
    <dgm:cxn modelId="{06B70C46-18A5-4844-B99F-F7ED895DEE03}" type="presParOf" srcId="{EC55D9FB-704B-488C-B7DE-E121F952FE37}" destId="{627F5059-1C15-45E5-992D-92500C3168B3}" srcOrd="9" destOrd="0" presId="urn:microsoft.com/office/officeart/2005/8/layout/hProcess7"/>
    <dgm:cxn modelId="{EDB65324-46BA-4CEC-AAF6-97BF61191658}" type="presParOf" srcId="{EC55D9FB-704B-488C-B7DE-E121F952FE37}" destId="{9FB2F668-5C1E-4A39-8D25-87508E54B9FE}" srcOrd="10" destOrd="0" presId="urn:microsoft.com/office/officeart/2005/8/layout/hProcess7"/>
    <dgm:cxn modelId="{7B4EBD2A-04EB-4691-8645-1B07AEA613B1}" type="presParOf" srcId="{9FB2F668-5C1E-4A39-8D25-87508E54B9FE}" destId="{F1AD57A4-E9AB-46B0-A8A4-8855AA9D3EEE}" srcOrd="0" destOrd="0" presId="urn:microsoft.com/office/officeart/2005/8/layout/hProcess7"/>
    <dgm:cxn modelId="{39D4BB1F-F2B9-4FF7-B7B1-BE9C28390A1E}" type="presParOf" srcId="{9FB2F668-5C1E-4A39-8D25-87508E54B9FE}" destId="{1B05FE17-F2EC-4884-AE60-3EA35B5D2750}" srcOrd="1" destOrd="0" presId="urn:microsoft.com/office/officeart/2005/8/layout/hProcess7"/>
    <dgm:cxn modelId="{C969DD98-58F7-4C21-B8EB-BFD5D4A69077}" type="presParOf" srcId="{9FB2F668-5C1E-4A39-8D25-87508E54B9FE}" destId="{F753722F-69ED-4064-AA75-2ACCB0FFC1FF}" srcOrd="2" destOrd="0" presId="urn:microsoft.com/office/officeart/2005/8/layout/hProcess7"/>
    <dgm:cxn modelId="{3B289D13-F442-4031-A412-E33885CFF926}" type="presParOf" srcId="{EC55D9FB-704B-488C-B7DE-E121F952FE37}" destId="{70736B5A-6467-4FE0-89BB-9E661045126E}" srcOrd="11" destOrd="0" presId="urn:microsoft.com/office/officeart/2005/8/layout/hProcess7"/>
    <dgm:cxn modelId="{E82F2CB9-ACB1-4AC3-983B-A4E924CE1473}" type="presParOf" srcId="{EC55D9FB-704B-488C-B7DE-E121F952FE37}" destId="{31932DCE-600F-4BDA-B03F-1CC3495ECE57}" srcOrd="12" destOrd="0" presId="urn:microsoft.com/office/officeart/2005/8/layout/hProcess7"/>
    <dgm:cxn modelId="{05A0BEC3-F000-4864-8810-D04FA8D62560}" type="presParOf" srcId="{31932DCE-600F-4BDA-B03F-1CC3495ECE57}" destId="{089E95BA-8507-4475-8C78-AE59784F2D54}" srcOrd="0" destOrd="0" presId="urn:microsoft.com/office/officeart/2005/8/layout/hProcess7"/>
    <dgm:cxn modelId="{EC44FAB2-AFFD-4FB8-ACE1-70279AFACB8D}" type="presParOf" srcId="{31932DCE-600F-4BDA-B03F-1CC3495ECE57}" destId="{267257F0-148B-4719-8940-641AC668B6B9}" srcOrd="1" destOrd="0" presId="urn:microsoft.com/office/officeart/2005/8/layout/hProcess7"/>
    <dgm:cxn modelId="{1F988F02-4BDA-449F-8786-17E6F69E2AF5}" type="presParOf" srcId="{31932DCE-600F-4BDA-B03F-1CC3495ECE57}" destId="{13E2B050-E144-47F4-89CF-F57DBF15DEE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845CF-DEE1-4EFA-B467-4CF4DA868D32}">
      <dsp:nvSpPr>
        <dsp:cNvPr id="0" name=""/>
        <dsp:cNvSpPr/>
      </dsp:nvSpPr>
      <dsp:spPr>
        <a:xfrm>
          <a:off x="152393" y="0"/>
          <a:ext cx="2283618" cy="1370171"/>
        </a:xfrm>
        <a:prstGeom prst="wedgeRoundRect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Refuse to rent or sell housing</a:t>
          </a:r>
          <a:endParaRPr lang="en-US" sz="1600" kern="1200" dirty="0"/>
        </a:p>
      </dsp:txBody>
      <dsp:txXfrm>
        <a:off x="219279" y="66886"/>
        <a:ext cx="2149846" cy="1236399"/>
      </dsp:txXfrm>
    </dsp:sp>
    <dsp:sp modelId="{BF494071-5CC8-41EF-A185-D19E78F1B046}">
      <dsp:nvSpPr>
        <dsp:cNvPr id="0" name=""/>
        <dsp:cNvSpPr/>
      </dsp:nvSpPr>
      <dsp:spPr>
        <a:xfrm>
          <a:off x="3125390" y="0"/>
          <a:ext cx="2283618" cy="1370171"/>
        </a:xfrm>
        <a:prstGeom prst="wedgeRoundRect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Refuse to negotiate for housing</a:t>
          </a:r>
          <a:endParaRPr lang="en-US" sz="1600" kern="1200" dirty="0"/>
        </a:p>
      </dsp:txBody>
      <dsp:txXfrm>
        <a:off x="3192276" y="66886"/>
        <a:ext cx="2149846" cy="1236399"/>
      </dsp:txXfrm>
    </dsp:sp>
    <dsp:sp modelId="{F5AC8E94-5345-4551-8618-E250BF97CC93}">
      <dsp:nvSpPr>
        <dsp:cNvPr id="0" name=""/>
        <dsp:cNvSpPr/>
      </dsp:nvSpPr>
      <dsp:spPr>
        <a:xfrm>
          <a:off x="6098388" y="0"/>
          <a:ext cx="2283618" cy="1370171"/>
        </a:xfrm>
        <a:prstGeom prst="wedgeRoundRect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Make housing unavailable</a:t>
          </a:r>
          <a:endParaRPr lang="en-US" sz="1600" kern="1200" dirty="0"/>
        </a:p>
      </dsp:txBody>
      <dsp:txXfrm>
        <a:off x="6165274" y="66886"/>
        <a:ext cx="2149846" cy="1236399"/>
      </dsp:txXfrm>
    </dsp:sp>
    <dsp:sp modelId="{72622A06-D449-49B3-B828-6F060B03FB1B}">
      <dsp:nvSpPr>
        <dsp:cNvPr id="0" name=""/>
        <dsp:cNvSpPr/>
      </dsp:nvSpPr>
      <dsp:spPr>
        <a:xfrm>
          <a:off x="154242" y="1600201"/>
          <a:ext cx="2283618" cy="1370171"/>
        </a:xfrm>
        <a:prstGeom prst="wedgeRoundRect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Deny a dwelling</a:t>
          </a:r>
          <a:endParaRPr lang="en-US" sz="1600" kern="1200" dirty="0"/>
        </a:p>
      </dsp:txBody>
      <dsp:txXfrm>
        <a:off x="221128" y="1667087"/>
        <a:ext cx="2149846" cy="1236399"/>
      </dsp:txXfrm>
    </dsp:sp>
    <dsp:sp modelId="{CB6F67EE-8730-4D95-8530-48C0A2445F63}">
      <dsp:nvSpPr>
        <dsp:cNvPr id="0" name=""/>
        <dsp:cNvSpPr/>
      </dsp:nvSpPr>
      <dsp:spPr>
        <a:xfrm>
          <a:off x="3125390" y="1600914"/>
          <a:ext cx="2283618" cy="1370171"/>
        </a:xfrm>
        <a:prstGeom prst="wedgeRoundRect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Set different terms, conditions or privileges </a:t>
          </a:r>
          <a:endParaRPr lang="en-US" sz="1600" kern="1200" dirty="0"/>
        </a:p>
      </dsp:txBody>
      <dsp:txXfrm>
        <a:off x="3192276" y="1667800"/>
        <a:ext cx="2149846" cy="1236399"/>
      </dsp:txXfrm>
    </dsp:sp>
    <dsp:sp modelId="{80D9D231-FB38-4022-AD0E-EA9385CD61A4}">
      <dsp:nvSpPr>
        <dsp:cNvPr id="0" name=""/>
        <dsp:cNvSpPr/>
      </dsp:nvSpPr>
      <dsp:spPr>
        <a:xfrm>
          <a:off x="6098388" y="1600201"/>
          <a:ext cx="2283618" cy="1370171"/>
        </a:xfrm>
        <a:prstGeom prst="wedgeRoundRect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Provide different housing services or facilities</a:t>
          </a:r>
          <a:endParaRPr lang="en-US" sz="1600" kern="1200" dirty="0"/>
        </a:p>
      </dsp:txBody>
      <dsp:txXfrm>
        <a:off x="6165274" y="1667087"/>
        <a:ext cx="2149846" cy="1236399"/>
      </dsp:txXfrm>
    </dsp:sp>
    <dsp:sp modelId="{8A7AFB35-3CC0-4F18-B023-94C53EF94E00}">
      <dsp:nvSpPr>
        <dsp:cNvPr id="0" name=""/>
        <dsp:cNvSpPr/>
      </dsp:nvSpPr>
      <dsp:spPr>
        <a:xfrm>
          <a:off x="152393" y="3200406"/>
          <a:ext cx="2283618" cy="1370171"/>
        </a:xfrm>
        <a:prstGeom prst="wedgeRoundRect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For profit, persuade owners to sell or rent (blockbusting) </a:t>
          </a:r>
          <a:endParaRPr lang="en-US" sz="1600" kern="1200" dirty="0"/>
        </a:p>
      </dsp:txBody>
      <dsp:txXfrm>
        <a:off x="219279" y="3267292"/>
        <a:ext cx="2149846" cy="1236399"/>
      </dsp:txXfrm>
    </dsp:sp>
    <dsp:sp modelId="{40A7EF1C-C114-43EB-896B-9329FB2A0687}">
      <dsp:nvSpPr>
        <dsp:cNvPr id="0" name=""/>
        <dsp:cNvSpPr/>
      </dsp:nvSpPr>
      <dsp:spPr>
        <a:xfrm>
          <a:off x="3125390" y="3199447"/>
          <a:ext cx="2283618" cy="1370171"/>
        </a:xfrm>
        <a:prstGeom prst="wedgeRoundRect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Falsely deny that housing is available for inspection, sale, or rental</a:t>
          </a:r>
          <a:endParaRPr lang="en-US" sz="1600" kern="1200" dirty="0"/>
        </a:p>
      </dsp:txBody>
      <dsp:txXfrm>
        <a:off x="3192276" y="3266333"/>
        <a:ext cx="2149846" cy="1236399"/>
      </dsp:txXfrm>
    </dsp:sp>
    <dsp:sp modelId="{0618ACB3-4AC3-460E-AED7-DFB56CBEB4F0}">
      <dsp:nvSpPr>
        <dsp:cNvPr id="0" name=""/>
        <dsp:cNvSpPr/>
      </dsp:nvSpPr>
      <dsp:spPr>
        <a:xfrm>
          <a:off x="6098388" y="3200406"/>
          <a:ext cx="2283618" cy="1370171"/>
        </a:xfrm>
        <a:prstGeom prst="wedgeRoundRect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Deny anyone access to or membership in a facility or service (such as a multiple listing service)</a:t>
          </a:r>
          <a:endParaRPr lang="en-US" sz="1600" kern="1200" dirty="0"/>
        </a:p>
      </dsp:txBody>
      <dsp:txXfrm>
        <a:off x="6165274" y="3267292"/>
        <a:ext cx="2149846" cy="1236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572A9-F4F7-41C4-8D6B-F4673199A34C}">
      <dsp:nvSpPr>
        <dsp:cNvPr id="0" name=""/>
        <dsp:cNvSpPr/>
      </dsp:nvSpPr>
      <dsp:spPr>
        <a:xfrm>
          <a:off x="0" y="0"/>
          <a:ext cx="8229600" cy="4937760"/>
        </a:xfrm>
        <a:prstGeom prst="wedgeRoundRectCallout">
          <a:avLst/>
        </a:prstGeom>
        <a:solidFill>
          <a:schemeClr val="accent1">
            <a:hueOff val="0"/>
            <a:satOff val="0"/>
            <a:lumOff val="0"/>
            <a:alphaOff val="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The Fair Housing Act has two goals: </a:t>
          </a:r>
        </a:p>
        <a:p>
          <a:pPr lvl="0" algn="l" defTabSz="1377950" rtl="0">
            <a:lnSpc>
              <a:spcPct val="90000"/>
            </a:lnSpc>
            <a:spcBef>
              <a:spcPct val="0"/>
            </a:spcBef>
            <a:spcAft>
              <a:spcPct val="35000"/>
            </a:spcAft>
          </a:pPr>
          <a:r>
            <a:rPr lang="en-US" sz="3100" kern="1200" dirty="0" smtClean="0"/>
            <a:t>1)  To end housing discrimination; </a:t>
          </a:r>
        </a:p>
        <a:p>
          <a:pPr lvl="0" algn="l" defTabSz="1377950" rtl="0">
            <a:lnSpc>
              <a:spcPct val="90000"/>
            </a:lnSpc>
            <a:spcBef>
              <a:spcPct val="0"/>
            </a:spcBef>
            <a:spcAft>
              <a:spcPct val="35000"/>
            </a:spcAft>
          </a:pPr>
          <a:r>
            <a:rPr lang="en-US" sz="3100" kern="1200" dirty="0" smtClean="0"/>
            <a:t>2)  To promote diverse, inclusive communities. </a:t>
          </a:r>
        </a:p>
        <a:p>
          <a:pPr lvl="0" algn="l" defTabSz="1377950" rtl="0">
            <a:lnSpc>
              <a:spcPct val="90000"/>
            </a:lnSpc>
            <a:spcBef>
              <a:spcPct val="0"/>
            </a:spcBef>
            <a:spcAft>
              <a:spcPct val="35000"/>
            </a:spcAft>
          </a:pPr>
          <a:r>
            <a:rPr lang="en-US" sz="3100" i="1" kern="1200" dirty="0" smtClean="0"/>
            <a:t>Affirmatively Furthering Fair Housing, embodies our strongly-held American values of fair access and equal opportunity. Affirmatively Furthering Fair Housing has been part of the Fair Housing Act since its inception in 1968.</a:t>
          </a:r>
          <a:endParaRPr lang="en-US" sz="3100" i="1" kern="1200" dirty="0"/>
        </a:p>
      </dsp:txBody>
      <dsp:txXfrm>
        <a:off x="241042" y="241042"/>
        <a:ext cx="7747516" cy="4455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5E3DC-642C-40B5-8210-A8EAD8AB6DCB}">
      <dsp:nvSpPr>
        <dsp:cNvPr id="0" name=""/>
        <dsp:cNvSpPr/>
      </dsp:nvSpPr>
      <dsp:spPr>
        <a:xfrm>
          <a:off x="3206" y="1255623"/>
          <a:ext cx="1928961" cy="2314753"/>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solidFill>
                <a:srgbClr val="FFFF00"/>
              </a:solidFill>
            </a:rPr>
            <a:t>Improving Integration</a:t>
          </a:r>
          <a:endParaRPr lang="en-US" sz="1600" kern="1200" dirty="0">
            <a:solidFill>
              <a:srgbClr val="FFFF00"/>
            </a:solidFill>
          </a:endParaRPr>
        </a:p>
      </dsp:txBody>
      <dsp:txXfrm rot="16200000">
        <a:off x="-752945" y="2011776"/>
        <a:ext cx="1898097" cy="385792"/>
      </dsp:txXfrm>
    </dsp:sp>
    <dsp:sp modelId="{D7BE7511-C0C8-4BF2-ADE9-42FC0C833054}">
      <dsp:nvSpPr>
        <dsp:cNvPr id="0" name=""/>
        <dsp:cNvSpPr/>
      </dsp:nvSpPr>
      <dsp:spPr>
        <a:xfrm>
          <a:off x="388999" y="1255623"/>
          <a:ext cx="1437076" cy="231475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Overcoming historic patterns of segregation</a:t>
          </a:r>
          <a:endParaRPr lang="en-US" sz="1600" kern="1200" dirty="0"/>
        </a:p>
      </dsp:txBody>
      <dsp:txXfrm>
        <a:off x="388999" y="1255623"/>
        <a:ext cx="1437076" cy="2314753"/>
      </dsp:txXfrm>
    </dsp:sp>
    <dsp:sp modelId="{997AB195-2627-4B04-B58A-13BE7D6B9726}">
      <dsp:nvSpPr>
        <dsp:cNvPr id="0" name=""/>
        <dsp:cNvSpPr/>
      </dsp:nvSpPr>
      <dsp:spPr>
        <a:xfrm>
          <a:off x="1999681" y="1255623"/>
          <a:ext cx="1928961" cy="2314753"/>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solidFill>
                <a:srgbClr val="FFFF00"/>
              </a:solidFill>
            </a:rPr>
            <a:t>Reducing</a:t>
          </a:r>
          <a:endParaRPr lang="en-US" sz="1600" kern="1200" dirty="0">
            <a:solidFill>
              <a:srgbClr val="FFFF00"/>
            </a:solidFill>
          </a:endParaRPr>
        </a:p>
      </dsp:txBody>
      <dsp:txXfrm rot="16200000">
        <a:off x="1243529" y="2011776"/>
        <a:ext cx="1898097" cy="385792"/>
      </dsp:txXfrm>
    </dsp:sp>
    <dsp:sp modelId="{061A9A73-CE61-48C6-B189-F8927EDD61F3}">
      <dsp:nvSpPr>
        <dsp:cNvPr id="0" name=""/>
        <dsp:cNvSpPr/>
      </dsp:nvSpPr>
      <dsp:spPr>
        <a:xfrm rot="5400000">
          <a:off x="1839278" y="3094848"/>
          <a:ext cx="340096" cy="289344"/>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8FE06-67E0-4C77-BC6A-37EED4E6FE8C}">
      <dsp:nvSpPr>
        <dsp:cNvPr id="0" name=""/>
        <dsp:cNvSpPr/>
      </dsp:nvSpPr>
      <dsp:spPr>
        <a:xfrm>
          <a:off x="2385474" y="1255623"/>
          <a:ext cx="1437076" cy="231475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Racial and ethnic concentrations of poverty</a:t>
          </a:r>
          <a:endParaRPr lang="en-US" sz="1600" kern="1200" dirty="0"/>
        </a:p>
      </dsp:txBody>
      <dsp:txXfrm>
        <a:off x="2385474" y="1255623"/>
        <a:ext cx="1437076" cy="2314753"/>
      </dsp:txXfrm>
    </dsp:sp>
    <dsp:sp modelId="{E74B2BA3-8224-4BE5-B045-1E0D16B18E32}">
      <dsp:nvSpPr>
        <dsp:cNvPr id="0" name=""/>
        <dsp:cNvSpPr/>
      </dsp:nvSpPr>
      <dsp:spPr>
        <a:xfrm>
          <a:off x="3996156" y="1255623"/>
          <a:ext cx="1928961" cy="2314753"/>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solidFill>
                <a:srgbClr val="FFFF00"/>
              </a:solidFill>
            </a:rPr>
            <a:t>Ending Dissimilarities</a:t>
          </a:r>
          <a:endParaRPr lang="en-US" sz="1600" kern="1200" dirty="0">
            <a:solidFill>
              <a:srgbClr val="FFFF00"/>
            </a:solidFill>
          </a:endParaRPr>
        </a:p>
      </dsp:txBody>
      <dsp:txXfrm rot="16200000">
        <a:off x="3240003" y="2011776"/>
        <a:ext cx="1898097" cy="385792"/>
      </dsp:txXfrm>
    </dsp:sp>
    <dsp:sp modelId="{AAACB85E-B489-45D5-97D3-F34EFFFBC8C4}">
      <dsp:nvSpPr>
        <dsp:cNvPr id="0" name=""/>
        <dsp:cNvSpPr/>
      </dsp:nvSpPr>
      <dsp:spPr>
        <a:xfrm rot="5400000">
          <a:off x="3835753" y="3094848"/>
          <a:ext cx="340096" cy="289344"/>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0DE59-BDB1-431D-8909-912D576310E0}">
      <dsp:nvSpPr>
        <dsp:cNvPr id="0" name=""/>
        <dsp:cNvSpPr/>
      </dsp:nvSpPr>
      <dsp:spPr>
        <a:xfrm>
          <a:off x="4381949" y="1255623"/>
          <a:ext cx="1437076" cy="231475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solidFill>
                <a:schemeClr val="bg1"/>
              </a:solidFill>
            </a:rPr>
            <a:t>Creating access to amenities in the community and region</a:t>
          </a:r>
          <a:endParaRPr lang="en-US" sz="1600" kern="1200" dirty="0">
            <a:solidFill>
              <a:schemeClr val="bg1"/>
            </a:solidFill>
          </a:endParaRPr>
        </a:p>
      </dsp:txBody>
      <dsp:txXfrm>
        <a:off x="4381949" y="1255623"/>
        <a:ext cx="1437076" cy="2314753"/>
      </dsp:txXfrm>
    </dsp:sp>
    <dsp:sp modelId="{089E95BA-8507-4475-8C78-AE59784F2D54}">
      <dsp:nvSpPr>
        <dsp:cNvPr id="0" name=""/>
        <dsp:cNvSpPr/>
      </dsp:nvSpPr>
      <dsp:spPr>
        <a:xfrm>
          <a:off x="5992631" y="1255623"/>
          <a:ext cx="1928961" cy="2314753"/>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solidFill>
                <a:srgbClr val="FFFF00"/>
              </a:solidFill>
            </a:rPr>
            <a:t>Responding</a:t>
          </a:r>
          <a:endParaRPr lang="en-US" sz="1600" kern="1200" dirty="0">
            <a:solidFill>
              <a:srgbClr val="FFFF00"/>
            </a:solidFill>
          </a:endParaRPr>
        </a:p>
      </dsp:txBody>
      <dsp:txXfrm rot="16200000">
        <a:off x="5236478" y="2011776"/>
        <a:ext cx="1898097" cy="385792"/>
      </dsp:txXfrm>
    </dsp:sp>
    <dsp:sp modelId="{1B05FE17-F2EC-4884-AE60-3EA35B5D2750}">
      <dsp:nvSpPr>
        <dsp:cNvPr id="0" name=""/>
        <dsp:cNvSpPr/>
      </dsp:nvSpPr>
      <dsp:spPr>
        <a:xfrm rot="5400000">
          <a:off x="5832228" y="3094848"/>
          <a:ext cx="340096" cy="289344"/>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E2B050-E144-47F4-89CF-F57DBF15DEE8}">
      <dsp:nvSpPr>
        <dsp:cNvPr id="0" name=""/>
        <dsp:cNvSpPr/>
      </dsp:nvSpPr>
      <dsp:spPr>
        <a:xfrm>
          <a:off x="6378424" y="1255623"/>
          <a:ext cx="1437076" cy="231475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To unfair treatment and disproportionate housing needs</a:t>
          </a:r>
          <a:endParaRPr lang="en-US" sz="1600" kern="1200" dirty="0"/>
        </a:p>
      </dsp:txBody>
      <dsp:txXfrm>
        <a:off x="6378424" y="1255623"/>
        <a:ext cx="1437076" cy="23147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645EC-C675-417C-945E-F22C29B2EB10}" type="datetimeFigureOut">
              <a:rPr lang="en-US" smtClean="0"/>
              <a:t>5/15/2017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AA73C-4006-484C-978F-5E682E78632B}" type="slidenum">
              <a:rPr lang="en-US" smtClean="0"/>
              <a:t>‹#›</a:t>
            </a:fld>
            <a:endParaRPr lang="en-US"/>
          </a:p>
        </p:txBody>
      </p:sp>
    </p:spTree>
    <p:extLst>
      <p:ext uri="{BB962C8B-B14F-4D97-AF65-F5344CB8AC3E}">
        <p14:creationId xmlns:p14="http://schemas.microsoft.com/office/powerpoint/2010/main" val="427990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AA73C-4006-484C-978F-5E682E78632B}" type="slidenum">
              <a:rPr lang="en-US" smtClean="0"/>
              <a:t>9</a:t>
            </a:fld>
            <a:endParaRPr lang="en-US"/>
          </a:p>
        </p:txBody>
      </p:sp>
    </p:spTree>
    <p:extLst>
      <p:ext uri="{BB962C8B-B14F-4D97-AF65-F5344CB8AC3E}">
        <p14:creationId xmlns:p14="http://schemas.microsoft.com/office/powerpoint/2010/main" val="230822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B16BDCC-051A-4D1E-A374-8FD9BF2700CE}" type="datetimeFigureOut">
              <a:rPr lang="en-US" smtClean="0"/>
              <a:t>5/15/2017</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3D93DDF1-F199-4183-A2DF-69B70B721763}" type="slidenum">
              <a:rPr lang="en-US" smtClean="0"/>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16BDCC-051A-4D1E-A374-8FD9BF2700CE}" type="datetimeFigureOut">
              <a:rPr lang="en-US" smtClean="0"/>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93DDF1-F199-4183-A2DF-69B70B72176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16BDCC-051A-4D1E-A374-8FD9BF2700CE}" type="datetimeFigureOut">
              <a:rPr lang="en-US" smtClean="0"/>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93DDF1-F199-4183-A2DF-69B70B721763}"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B16BDCC-051A-4D1E-A374-8FD9BF2700CE}" type="datetimeFigureOut">
              <a:rPr lang="en-US" smtClean="0"/>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93DDF1-F199-4183-A2DF-69B70B721763}" type="slidenum">
              <a:rPr lang="en-US" smtClean="0"/>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B16BDCC-051A-4D1E-A374-8FD9BF2700CE}" type="datetimeFigureOut">
              <a:rPr lang="en-US" smtClean="0"/>
              <a:t>5/15/2017</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3D93DDF1-F199-4183-A2DF-69B70B721763}"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B16BDCC-051A-4D1E-A374-8FD9BF2700CE}" type="datetimeFigureOut">
              <a:rPr lang="en-US" smtClean="0"/>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93DDF1-F199-4183-A2DF-69B70B721763}"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B16BDCC-051A-4D1E-A374-8FD9BF2700CE}" type="datetimeFigureOut">
              <a:rPr lang="en-US" smtClean="0"/>
              <a:t>5/15/2017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93DDF1-F199-4183-A2DF-69B70B721763}"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16BDCC-051A-4D1E-A374-8FD9BF2700CE}" type="datetimeFigureOut">
              <a:rPr lang="en-US" smtClean="0"/>
              <a:t>5/15/2017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93DDF1-F199-4183-A2DF-69B70B721763}"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6BDCC-051A-4D1E-A374-8FD9BF2700CE}" type="datetimeFigureOut">
              <a:rPr lang="en-US" smtClean="0"/>
              <a:t>5/15/2017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93DDF1-F199-4183-A2DF-69B70B721763}"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16BDCC-051A-4D1E-A374-8FD9BF2700CE}" type="datetimeFigureOut">
              <a:rPr lang="en-US" smtClean="0"/>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93DDF1-F199-4183-A2DF-69B70B721763}"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16BDCC-051A-4D1E-A374-8FD9BF2700CE}" type="datetimeFigureOut">
              <a:rPr lang="en-US" smtClean="0"/>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93DDF1-F199-4183-A2DF-69B70B721763}"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B16BDCC-051A-4D1E-A374-8FD9BF2700CE}" type="datetimeFigureOut">
              <a:rPr lang="en-US" smtClean="0"/>
              <a:t>5/15/2017</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D93DDF1-F199-4183-A2DF-69B70B721763}" type="slidenum">
              <a:rPr lang="en-US" smtClean="0"/>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hyperlink" Target="http://cityofracine.org/CityDevelopment/FairHousing/" TargetMode="External"/><Relationship Id="rId2" Type="http://schemas.openxmlformats.org/officeDocument/2006/relationships/hyperlink" Target="mailto:Laura.Detert@cityofracin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314352"/>
            <a:ext cx="9144000" cy="1057248"/>
          </a:xfrm>
          <a:solidFill>
            <a:schemeClr val="accent1"/>
          </a:solidFill>
        </p:spPr>
        <p:txBody>
          <a:bodyPr>
            <a:normAutofit fontScale="90000"/>
          </a:bodyPr>
          <a:lstStyle/>
          <a:p>
            <a:pPr algn="l"/>
            <a:r>
              <a:rPr lang="en-US" sz="7200" dirty="0" smtClean="0">
                <a:solidFill>
                  <a:schemeClr val="bg1"/>
                </a:solidFill>
                <a:effectLst>
                  <a:outerShdw blurRad="63500" dist="38100" dir="5400000" algn="t" rotWithShape="0">
                    <a:prstClr val="black">
                      <a:alpha val="25000"/>
                    </a:prstClr>
                  </a:outerShdw>
                </a:effectLst>
                <a:latin typeface="Franklin Gothic Book"/>
                <a:ea typeface="+mn-ea"/>
                <a:cs typeface="+mn-cs"/>
              </a:rPr>
              <a:t>Fair Housing And </a:t>
            </a:r>
            <a:r>
              <a:rPr lang="en-US" sz="7200" dirty="0" err="1" smtClean="0">
                <a:solidFill>
                  <a:schemeClr val="bg1"/>
                </a:solidFill>
                <a:effectLst>
                  <a:outerShdw blurRad="63500" dist="38100" dir="5400000" algn="t" rotWithShape="0">
                    <a:prstClr val="black">
                      <a:alpha val="25000"/>
                    </a:prstClr>
                  </a:outerShdw>
                </a:effectLst>
                <a:latin typeface="Franklin Gothic Book"/>
                <a:ea typeface="+mn-ea"/>
                <a:cs typeface="+mn-cs"/>
              </a:rPr>
              <a:t>CoC’s</a:t>
            </a:r>
            <a:r>
              <a:rPr lang="en-US" sz="7200" dirty="0" smtClean="0">
                <a:solidFill>
                  <a:schemeClr val="bg1"/>
                </a:solidFill>
                <a:effectLst>
                  <a:outerShdw blurRad="63500" dist="38100" dir="5400000" algn="t" rotWithShape="0">
                    <a:prstClr val="black">
                      <a:alpha val="25000"/>
                    </a:prstClr>
                  </a:outerShdw>
                </a:effectLst>
                <a:latin typeface="Franklin Gothic Book"/>
                <a:ea typeface="+mn-ea"/>
                <a:cs typeface="+mn-cs"/>
              </a:rPr>
              <a:t> </a:t>
            </a:r>
            <a:r>
              <a:rPr lang="en-US" sz="7200" dirty="0" smtClean="0">
                <a:solidFill>
                  <a:srgbClr val="2F5897"/>
                </a:solidFill>
                <a:effectLst>
                  <a:outerShdw blurRad="63500" dist="38100" dir="5400000" algn="t" rotWithShape="0">
                    <a:prstClr val="black">
                      <a:alpha val="25000"/>
                    </a:prstClr>
                  </a:outerShdw>
                </a:effectLst>
                <a:latin typeface="Franklin Gothic Book"/>
                <a:ea typeface="+mn-ea"/>
                <a:cs typeface="+mn-cs"/>
              </a:rPr>
              <a:t/>
            </a:r>
            <a:br>
              <a:rPr lang="en-US" sz="7200" dirty="0" smtClean="0">
                <a:solidFill>
                  <a:srgbClr val="2F5897"/>
                </a:solidFill>
                <a:effectLst>
                  <a:outerShdw blurRad="63500" dist="38100" dir="5400000" algn="t" rotWithShape="0">
                    <a:prstClr val="black">
                      <a:alpha val="25000"/>
                    </a:prstClr>
                  </a:outerShdw>
                </a:effectLst>
                <a:latin typeface="Franklin Gothic Book"/>
                <a:ea typeface="+mn-ea"/>
                <a:cs typeface="+mn-cs"/>
              </a:rPr>
            </a:br>
            <a:endParaRPr lang="en-US" sz="7200" dirty="0"/>
          </a:p>
        </p:txBody>
      </p:sp>
      <p:sp>
        <p:nvSpPr>
          <p:cNvPr id="3" name="Subtitle 2"/>
          <p:cNvSpPr>
            <a:spLocks noGrp="1"/>
          </p:cNvSpPr>
          <p:nvPr>
            <p:ph type="subTitle" idx="1"/>
          </p:nvPr>
        </p:nvSpPr>
        <p:spPr>
          <a:xfrm>
            <a:off x="4823552" y="5867400"/>
            <a:ext cx="4320448" cy="676248"/>
          </a:xfrm>
          <a:solidFill>
            <a:schemeClr val="accent1"/>
          </a:solidFill>
        </p:spPr>
        <p:txBody>
          <a:bodyPr>
            <a:noAutofit/>
          </a:bodyPr>
          <a:lstStyle/>
          <a:p>
            <a:pPr algn="l"/>
            <a:r>
              <a:rPr lang="en-US" sz="4000" dirty="0" smtClean="0">
                <a:solidFill>
                  <a:schemeClr val="bg1"/>
                </a:solidFill>
              </a:rPr>
              <a:t>A Brief Overview</a:t>
            </a:r>
            <a:r>
              <a:rPr lang="en-US" sz="4000" dirty="0" smtClean="0"/>
              <a:t>	</a:t>
            </a:r>
            <a:endParaRPr lang="en-US" sz="4000" dirty="0"/>
          </a:p>
        </p:txBody>
      </p:sp>
    </p:spTree>
    <p:extLst>
      <p:ext uri="{BB962C8B-B14F-4D97-AF65-F5344CB8AC3E}">
        <p14:creationId xmlns:p14="http://schemas.microsoft.com/office/powerpoint/2010/main" val="256980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81000" y="152400"/>
            <a:ext cx="8229600" cy="49377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t>Approximately </a:t>
            </a:r>
            <a:r>
              <a:rPr lang="en-US" sz="6000" dirty="0"/>
              <a:t>4</a:t>
            </a:r>
            <a:r>
              <a:rPr lang="en-US" sz="6000" dirty="0" smtClean="0"/>
              <a:t> million instances of housing discrimination occur annually. </a:t>
            </a:r>
            <a:endParaRPr lang="en-US" sz="6000" dirty="0"/>
          </a:p>
        </p:txBody>
      </p:sp>
      <p:sp>
        <p:nvSpPr>
          <p:cNvPr id="4" name="TextBox 3"/>
          <p:cNvSpPr txBox="1"/>
          <p:nvPr/>
        </p:nvSpPr>
        <p:spPr>
          <a:xfrm>
            <a:off x="457200" y="6024390"/>
            <a:ext cx="7924800" cy="276999"/>
          </a:xfrm>
          <a:prstGeom prst="rect">
            <a:avLst/>
          </a:prstGeom>
          <a:noFill/>
        </p:spPr>
        <p:txBody>
          <a:bodyPr wrap="square" rtlCol="0">
            <a:spAutoFit/>
          </a:bodyPr>
          <a:lstStyle/>
          <a:p>
            <a:r>
              <a:rPr lang="en-US" sz="1200" b="1" dirty="0" smtClean="0"/>
              <a:t>National Fair Housing Alliance: </a:t>
            </a:r>
            <a:r>
              <a:rPr lang="en-US" sz="1200" b="1" dirty="0"/>
              <a:t> </a:t>
            </a:r>
            <a:r>
              <a:rPr lang="en-US" sz="1200" dirty="0" smtClean="0"/>
              <a:t>The Case For Fair Housing; 2017 Fair Housing Trends Report	 </a:t>
            </a:r>
            <a:endParaRPr lang="en-US" sz="1200" dirty="0"/>
          </a:p>
        </p:txBody>
      </p:sp>
    </p:spTree>
    <p:extLst>
      <p:ext uri="{BB962C8B-B14F-4D97-AF65-F5344CB8AC3E}">
        <p14:creationId xmlns:p14="http://schemas.microsoft.com/office/powerpoint/2010/main" val="54547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1213" y="1836"/>
            <a:ext cx="9099933" cy="6856164"/>
          </a:xfrm>
          <a:prstGeom prst="rect">
            <a:avLst/>
          </a:prstGeom>
        </p:spPr>
      </p:pic>
      <p:sp>
        <p:nvSpPr>
          <p:cNvPr id="5" name="Title 1"/>
          <p:cNvSpPr txBox="1">
            <a:spLocks/>
          </p:cNvSpPr>
          <p:nvPr/>
        </p:nvSpPr>
        <p:spPr>
          <a:xfrm>
            <a:off x="-12853" y="457200"/>
            <a:ext cx="9144000" cy="914400"/>
          </a:xfrm>
          <a:prstGeom prst="rect">
            <a:avLst/>
          </a:prstGeom>
          <a:solidFill>
            <a:schemeClr val="accent1"/>
          </a:solidFill>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solidFill>
                  <a:schemeClr val="bg1"/>
                </a:solidFill>
              </a:rPr>
              <a:t>Protected Classes</a:t>
            </a:r>
            <a:endParaRPr lang="en-US" dirty="0">
              <a:solidFill>
                <a:schemeClr val="bg1"/>
              </a:solidFill>
            </a:endParaRPr>
          </a:p>
        </p:txBody>
      </p:sp>
    </p:spTree>
    <p:extLst>
      <p:ext uri="{BB962C8B-B14F-4D97-AF65-F5344CB8AC3E}">
        <p14:creationId xmlns:p14="http://schemas.microsoft.com/office/powerpoint/2010/main" val="3552849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2656998654"/>
              </p:ext>
            </p:extLst>
          </p:nvPr>
        </p:nvGraphicFramePr>
        <p:xfrm>
          <a:off x="76200" y="76199"/>
          <a:ext cx="8915400" cy="5878028"/>
        </p:xfrm>
        <a:graphic>
          <a:graphicData uri="http://schemas.openxmlformats.org/drawingml/2006/table">
            <a:tbl>
              <a:tblPr firstRow="1" bandRow="1">
                <a:tableStyleId>{5C22544A-7EE6-4342-B048-85BDC9FD1C3A}</a:tableStyleId>
              </a:tblPr>
              <a:tblGrid>
                <a:gridCol w="5837465"/>
                <a:gridCol w="1592036"/>
                <a:gridCol w="1485899"/>
              </a:tblGrid>
              <a:tr h="498810">
                <a:tc>
                  <a:txBody>
                    <a:bodyPr/>
                    <a:lstStyle/>
                    <a:p>
                      <a:r>
                        <a:rPr lang="en-US" dirty="0" smtClean="0"/>
                        <a:t>Protected Classes:*</a:t>
                      </a:r>
                      <a:endParaRPr lang="en-US" dirty="0"/>
                    </a:p>
                  </a:txBody>
                  <a:tcPr/>
                </a:tc>
                <a:tc>
                  <a:txBody>
                    <a:bodyPr/>
                    <a:lstStyle/>
                    <a:p>
                      <a:r>
                        <a:rPr lang="en-US" dirty="0" smtClean="0"/>
                        <a:t>Federal</a:t>
                      </a:r>
                      <a:endParaRPr lang="en-US" dirty="0"/>
                    </a:p>
                  </a:txBody>
                  <a:tcPr/>
                </a:tc>
                <a:tc>
                  <a:txBody>
                    <a:bodyPr/>
                    <a:lstStyle/>
                    <a:p>
                      <a:r>
                        <a:rPr lang="en-US" dirty="0" smtClean="0"/>
                        <a:t>State </a:t>
                      </a:r>
                      <a:endParaRPr lang="en-US" dirty="0"/>
                    </a:p>
                  </a:txBody>
                  <a:tcPr/>
                </a:tc>
              </a:tr>
              <a:tr h="413786">
                <a:tc>
                  <a:txBody>
                    <a:bodyPr/>
                    <a:lstStyle/>
                    <a:p>
                      <a:r>
                        <a:rPr lang="en-US" sz="1200" dirty="0" smtClean="0"/>
                        <a:t>Race</a:t>
                      </a:r>
                      <a:endParaRPr lang="en-US" sz="12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Color</a:t>
                      </a:r>
                      <a:endParaRPr lang="en-US" sz="12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Religion</a:t>
                      </a:r>
                      <a:endParaRPr lang="en-US" sz="12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Sex</a:t>
                      </a:r>
                      <a:endParaRPr lang="en-US" sz="12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National Origin</a:t>
                      </a:r>
                      <a:endParaRPr lang="en-US" sz="12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Disability</a:t>
                      </a:r>
                      <a:r>
                        <a:rPr lang="en-US" sz="1200" baseline="0" dirty="0" smtClean="0"/>
                        <a:t>/Handicap</a:t>
                      </a:r>
                      <a:endParaRPr lang="en-US" sz="12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Familial Status</a:t>
                      </a:r>
                      <a:endParaRPr lang="en-US" sz="12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Sexual Orientation</a:t>
                      </a:r>
                      <a:endParaRPr lang="en-US" sz="1200" dirty="0"/>
                    </a:p>
                  </a:txBody>
                  <a:tcPr/>
                </a:tc>
                <a:tc>
                  <a:txBody>
                    <a:bodyPr/>
                    <a:lstStyle/>
                    <a:p>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Marital</a:t>
                      </a:r>
                      <a:r>
                        <a:rPr lang="en-US" sz="1200" baseline="0" dirty="0" smtClean="0"/>
                        <a:t> Status</a:t>
                      </a:r>
                      <a:endParaRPr lang="en-US" sz="1200" dirty="0"/>
                    </a:p>
                  </a:txBody>
                  <a:tcPr/>
                </a:tc>
                <a:tc>
                  <a:txBody>
                    <a:bodyPr/>
                    <a:lstStyle/>
                    <a:p>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Ancestry</a:t>
                      </a:r>
                      <a:endParaRPr lang="en-US" sz="1200" dirty="0"/>
                    </a:p>
                  </a:txBody>
                  <a:tcPr/>
                </a:tc>
                <a:tc>
                  <a:txBody>
                    <a:bodyPr/>
                    <a:lstStyle/>
                    <a:p>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Public Assistance/Lawful</a:t>
                      </a:r>
                      <a:r>
                        <a:rPr lang="en-US" sz="1200" baseline="0" dirty="0" smtClean="0"/>
                        <a:t> Source of Income/ Economic Status</a:t>
                      </a:r>
                      <a:endParaRPr lang="en-US" sz="1200" dirty="0"/>
                    </a:p>
                  </a:txBody>
                  <a:tcPr/>
                </a:tc>
                <a:tc>
                  <a:txBody>
                    <a:bodyPr/>
                    <a:lstStyle/>
                    <a:p>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Age</a:t>
                      </a:r>
                      <a:endParaRPr lang="en-US" sz="1200" dirty="0"/>
                    </a:p>
                  </a:txBody>
                  <a:tcPr/>
                </a:tc>
                <a:tc>
                  <a:txBody>
                    <a:bodyPr/>
                    <a:lstStyle/>
                    <a:p>
                      <a:endParaRPr lang="en-US" dirty="0"/>
                    </a:p>
                  </a:txBody>
                  <a:tcPr/>
                </a:tc>
                <a:tc>
                  <a:txBody>
                    <a:bodyPr/>
                    <a:lstStyle/>
                    <a:p>
                      <a:pPr algn="ctr"/>
                      <a:r>
                        <a:rPr lang="en-US" dirty="0" smtClean="0"/>
                        <a:t>X</a:t>
                      </a:r>
                      <a:endParaRPr lang="en-US" dirty="0"/>
                    </a:p>
                  </a:txBody>
                  <a:tcPr/>
                </a:tc>
              </a:tr>
              <a:tr h="413786">
                <a:tc>
                  <a:txBody>
                    <a:bodyPr/>
                    <a:lstStyle/>
                    <a:p>
                      <a:r>
                        <a:rPr lang="en-US" sz="1200" dirty="0" smtClean="0"/>
                        <a:t>Status</a:t>
                      </a:r>
                      <a:r>
                        <a:rPr lang="en-US" sz="1200" baseline="0" dirty="0" smtClean="0"/>
                        <a:t> of a Victim of Domestic Abuse, sexual abuse, or stalking</a:t>
                      </a:r>
                      <a:endParaRPr lang="en-US" sz="1200" dirty="0"/>
                    </a:p>
                  </a:txBody>
                  <a:tcPr/>
                </a:tc>
                <a:tc>
                  <a:txBody>
                    <a:bodyPr/>
                    <a:lstStyle/>
                    <a:p>
                      <a:endParaRPr lang="en-US" dirty="0"/>
                    </a:p>
                  </a:txBody>
                  <a:tcPr/>
                </a:tc>
                <a:tc>
                  <a:txBody>
                    <a:bodyPr/>
                    <a:lstStyle/>
                    <a:p>
                      <a:pPr algn="ctr"/>
                      <a:r>
                        <a:rPr lang="en-US" dirty="0" smtClean="0"/>
                        <a:t>X</a:t>
                      </a:r>
                      <a:endParaRPr lang="en-US" dirty="0"/>
                    </a:p>
                  </a:txBody>
                  <a:tcPr/>
                </a:tc>
              </a:tr>
            </a:tbl>
          </a:graphicData>
        </a:graphic>
      </p:graphicFrame>
      <p:sp>
        <p:nvSpPr>
          <p:cNvPr id="2" name="TextBox 1"/>
          <p:cNvSpPr txBox="1"/>
          <p:nvPr/>
        </p:nvSpPr>
        <p:spPr>
          <a:xfrm>
            <a:off x="76200" y="6019800"/>
            <a:ext cx="8001000" cy="369332"/>
          </a:xfrm>
          <a:prstGeom prst="rect">
            <a:avLst/>
          </a:prstGeom>
          <a:noFill/>
        </p:spPr>
        <p:txBody>
          <a:bodyPr wrap="square" rtlCol="0">
            <a:spAutoFit/>
          </a:bodyPr>
          <a:lstStyle/>
          <a:p>
            <a:r>
              <a:rPr lang="en-US" dirty="0" smtClean="0"/>
              <a:t>* </a:t>
            </a:r>
            <a:r>
              <a:rPr lang="en-US" sz="1400" dirty="0" smtClean="0"/>
              <a:t>Some WI municipalities/jurisdictions may </a:t>
            </a:r>
            <a:r>
              <a:rPr lang="en-US" sz="1400" dirty="0"/>
              <a:t>h</a:t>
            </a:r>
            <a:r>
              <a:rPr lang="en-US" sz="1400" dirty="0" smtClean="0"/>
              <a:t>ave local Fair Housing Ordinances. </a:t>
            </a:r>
            <a:endParaRPr lang="en-US" sz="1400" dirty="0"/>
          </a:p>
        </p:txBody>
      </p:sp>
    </p:spTree>
    <p:extLst>
      <p:ext uri="{BB962C8B-B14F-4D97-AF65-F5344CB8AC3E}">
        <p14:creationId xmlns:p14="http://schemas.microsoft.com/office/powerpoint/2010/main" val="1964721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Violations:	</a:t>
            </a:r>
            <a:endParaRPr lang="en-US" dirty="0"/>
          </a:p>
        </p:txBody>
      </p:sp>
      <p:sp>
        <p:nvSpPr>
          <p:cNvPr id="3" name="Content Placeholder 2"/>
          <p:cNvSpPr>
            <a:spLocks noGrp="1"/>
          </p:cNvSpPr>
          <p:nvPr>
            <p:ph sz="quarter" idx="1"/>
          </p:nvPr>
        </p:nvSpPr>
        <p:spPr>
          <a:xfrm>
            <a:off x="454446" y="1219200"/>
            <a:ext cx="8229600" cy="4937760"/>
          </a:xfrm>
        </p:spPr>
        <p:txBody>
          <a:bodyPr/>
          <a:lstStyle/>
          <a:p>
            <a:pPr marL="0" indent="0">
              <a:buNone/>
            </a:pPr>
            <a:r>
              <a:rPr lang="en-US" dirty="0" smtClean="0"/>
              <a:t>Fair Housing violations are rarely blatant and are often done with a handshake and a smile.</a:t>
            </a:r>
          </a:p>
          <a:p>
            <a:pPr marL="0" indent="0">
              <a:buNone/>
            </a:pPr>
            <a:endParaRPr lang="en-US" dirty="0"/>
          </a:p>
        </p:txBody>
      </p:sp>
      <p:sp>
        <p:nvSpPr>
          <p:cNvPr id="8" name="Rounded Rectangular Callout 7"/>
          <p:cNvSpPr/>
          <p:nvPr/>
        </p:nvSpPr>
        <p:spPr>
          <a:xfrm>
            <a:off x="685800" y="2514600"/>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can’t allow a teenage boy and girl to sleep together in the same room.</a:t>
            </a:r>
            <a:endParaRPr lang="en-US" dirty="0"/>
          </a:p>
        </p:txBody>
      </p:sp>
      <p:sp>
        <p:nvSpPr>
          <p:cNvPr id="9" name="Rounded Rectangular Callout 8"/>
          <p:cNvSpPr/>
          <p:nvPr/>
        </p:nvSpPr>
        <p:spPr>
          <a:xfrm>
            <a:off x="4684923" y="2514600"/>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Parking is first come, first served, no exceptions. </a:t>
            </a:r>
            <a:endParaRPr lang="en-US" dirty="0"/>
          </a:p>
        </p:txBody>
      </p:sp>
      <p:sp>
        <p:nvSpPr>
          <p:cNvPr id="10" name="Rounded Rectangular Callout 9"/>
          <p:cNvSpPr/>
          <p:nvPr/>
        </p:nvSpPr>
        <p:spPr>
          <a:xfrm>
            <a:off x="2854746" y="4335780"/>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 sorry, I cannot work with a translator. </a:t>
            </a:r>
            <a:endParaRPr lang="en-US" dirty="0"/>
          </a:p>
        </p:txBody>
      </p:sp>
    </p:spTree>
    <p:extLst>
      <p:ext uri="{BB962C8B-B14F-4D97-AF65-F5344CB8AC3E}">
        <p14:creationId xmlns:p14="http://schemas.microsoft.com/office/powerpoint/2010/main" val="115392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 By Type:</a:t>
            </a:r>
            <a:endParaRPr lang="en-US" dirty="0"/>
          </a:p>
        </p:txBody>
      </p:sp>
      <p:pic>
        <p:nvPicPr>
          <p:cNvPr id="4" name="Content Placeholder 3"/>
          <p:cNvPicPr>
            <a:picLocks noGrp="1" noChangeAspect="1"/>
          </p:cNvPicPr>
          <p:nvPr>
            <p:ph sz="quarter" idx="1"/>
          </p:nvPr>
        </p:nvPicPr>
        <p:blipFill>
          <a:blip r:embed="rId2"/>
          <a:stretch>
            <a:fillRect/>
          </a:stretch>
        </p:blipFill>
        <p:spPr>
          <a:xfrm>
            <a:off x="1521781" y="1219200"/>
            <a:ext cx="6100438" cy="4937125"/>
          </a:xfrm>
          <a:prstGeom prst="rect">
            <a:avLst/>
          </a:prstGeom>
          <a:ln>
            <a:noFill/>
          </a:ln>
          <a:effectLst>
            <a:softEdge rad="112500"/>
          </a:effectLst>
        </p:spPr>
      </p:pic>
      <p:sp>
        <p:nvSpPr>
          <p:cNvPr id="5" name="TextBox 4"/>
          <p:cNvSpPr txBox="1"/>
          <p:nvPr/>
        </p:nvSpPr>
        <p:spPr>
          <a:xfrm>
            <a:off x="457200" y="6094025"/>
            <a:ext cx="7924800" cy="276999"/>
          </a:xfrm>
          <a:prstGeom prst="rect">
            <a:avLst/>
          </a:prstGeom>
          <a:noFill/>
        </p:spPr>
        <p:txBody>
          <a:bodyPr wrap="square" rtlCol="0">
            <a:spAutoFit/>
          </a:bodyPr>
          <a:lstStyle/>
          <a:p>
            <a:r>
              <a:rPr lang="en-US" sz="1200" b="1" dirty="0" smtClean="0"/>
              <a:t>National Fair Housing Alliance: </a:t>
            </a:r>
            <a:r>
              <a:rPr lang="en-US" sz="1200" b="1" dirty="0"/>
              <a:t> </a:t>
            </a:r>
            <a:r>
              <a:rPr lang="en-US" sz="1200" dirty="0" smtClean="0"/>
              <a:t>The Case For Fair Housing; 2017 Fair Housing Trends Report	 </a:t>
            </a:r>
            <a:endParaRPr lang="en-US" sz="1200" dirty="0"/>
          </a:p>
        </p:txBody>
      </p:sp>
    </p:spTree>
    <p:extLst>
      <p:ext uri="{BB962C8B-B14F-4D97-AF65-F5344CB8AC3E}">
        <p14:creationId xmlns:p14="http://schemas.microsoft.com/office/powerpoint/2010/main" val="162950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854" y="457200"/>
            <a:ext cx="9178887" cy="914400"/>
          </a:xfrm>
          <a:prstGeom prst="rect">
            <a:avLst/>
          </a:prstGeom>
          <a:solidFill>
            <a:schemeClr val="accent1"/>
          </a:solidFill>
        </p:spPr>
        <p:txBody>
          <a:bodyPr vert="horz" anchor="b" anchorCtr="0">
            <a:normAutofit fontScale="92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solidFill>
                  <a:schemeClr val="bg1"/>
                </a:solidFill>
              </a:rPr>
              <a:t>Reasonable Accommodations and Modifications</a:t>
            </a:r>
            <a:endParaRPr lang="en-US" dirty="0">
              <a:solidFill>
                <a:schemeClr val="bg1"/>
              </a:solidFill>
            </a:endParaRPr>
          </a:p>
        </p:txBody>
      </p:sp>
    </p:spTree>
    <p:extLst>
      <p:ext uri="{BB962C8B-B14F-4D97-AF65-F5344CB8AC3E}">
        <p14:creationId xmlns:p14="http://schemas.microsoft.com/office/powerpoint/2010/main" val="1901203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Reasonable </a:t>
            </a:r>
            <a:r>
              <a:rPr lang="en-US" dirty="0" smtClean="0"/>
              <a:t>Accommodation: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197860"/>
            <a:ext cx="4324350" cy="2882900"/>
          </a:xfrm>
          <a:prstGeom prst="rect">
            <a:avLst/>
          </a:prstGeom>
          <a:ln>
            <a:noFill/>
          </a:ln>
          <a:effectLst>
            <a:softEdge rad="112500"/>
          </a:effectLst>
        </p:spPr>
      </p:pic>
      <p:sp>
        <p:nvSpPr>
          <p:cNvPr id="6" name="Content Placeholder 5"/>
          <p:cNvSpPr>
            <a:spLocks noGrp="1"/>
          </p:cNvSpPr>
          <p:nvPr>
            <p:ph sz="quarter" idx="1"/>
          </p:nvPr>
        </p:nvSpPr>
        <p:spPr>
          <a:xfrm>
            <a:off x="459954" y="1143000"/>
            <a:ext cx="8229600" cy="4937760"/>
          </a:xfrm>
        </p:spPr>
        <p:txBody>
          <a:bodyPr/>
          <a:lstStyle/>
          <a:p>
            <a:pPr marL="0" indent="0">
              <a:buNone/>
            </a:pPr>
            <a:r>
              <a:rPr lang="en-US" dirty="0" smtClean="0"/>
              <a:t>A change in rules, policies, practices or services when such accommodations are necessary to afford a person with a disability the equal opportunity to use and enjoy a dwelling. </a:t>
            </a:r>
          </a:p>
          <a:p>
            <a:pPr marL="0" indent="0">
              <a:buNone/>
            </a:pPr>
            <a:r>
              <a:rPr lang="en-US" sz="2400" i="1" dirty="0"/>
              <a:t>Disability is typically defined as an individual with a physical or mental impairment that substantially limits one or more major life activity.</a:t>
            </a:r>
            <a:r>
              <a:rPr lang="en-US" sz="2400" dirty="0"/>
              <a:t> </a:t>
            </a:r>
          </a:p>
          <a:p>
            <a:pPr marL="0" indent="0">
              <a:buNone/>
            </a:pPr>
            <a:endParaRPr lang="en-US" dirty="0"/>
          </a:p>
        </p:txBody>
      </p:sp>
    </p:spTree>
    <p:extLst>
      <p:ext uri="{BB962C8B-B14F-4D97-AF65-F5344CB8AC3E}">
        <p14:creationId xmlns:p14="http://schemas.microsoft.com/office/powerpoint/2010/main" val="2709841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Persons Not Covered</a:t>
            </a:r>
            <a:endParaRPr lang="en-US" dirty="0"/>
          </a:p>
        </p:txBody>
      </p:sp>
      <p:sp>
        <p:nvSpPr>
          <p:cNvPr id="3" name="Content Placeholder 2"/>
          <p:cNvSpPr>
            <a:spLocks noGrp="1"/>
          </p:cNvSpPr>
          <p:nvPr>
            <p:ph sz="quarter" idx="1"/>
          </p:nvPr>
        </p:nvSpPr>
        <p:spPr/>
        <p:txBody>
          <a:bodyPr/>
          <a:lstStyle/>
          <a:p>
            <a:r>
              <a:rPr lang="en-US" dirty="0" smtClean="0"/>
              <a:t>Individuals currently engaged in illegal drug use.</a:t>
            </a:r>
          </a:p>
          <a:p>
            <a:r>
              <a:rPr lang="en-US" dirty="0" smtClean="0"/>
              <a:t>Individuals who pose a direct threat to the health or safety of other individuals or substantial physical damage to the property of others.</a:t>
            </a:r>
            <a:endParaRPr lang="en-US" dirty="0"/>
          </a:p>
        </p:txBody>
      </p:sp>
      <p:pic>
        <p:nvPicPr>
          <p:cNvPr id="4" name="Picture 3"/>
          <p:cNvPicPr>
            <a:picLocks noChangeAspect="1"/>
          </p:cNvPicPr>
          <p:nvPr/>
        </p:nvPicPr>
        <p:blipFill>
          <a:blip r:embed="rId2"/>
          <a:stretch>
            <a:fillRect/>
          </a:stretch>
        </p:blipFill>
        <p:spPr>
          <a:xfrm>
            <a:off x="2667000" y="3037690"/>
            <a:ext cx="3149425" cy="3362512"/>
          </a:xfrm>
          <a:prstGeom prst="rect">
            <a:avLst/>
          </a:prstGeom>
          <a:ln>
            <a:noFill/>
          </a:ln>
          <a:effectLst>
            <a:softEdge rad="112500"/>
          </a:effectLst>
        </p:spPr>
      </p:pic>
    </p:spTree>
    <p:extLst>
      <p:ext uri="{BB962C8B-B14F-4D97-AF65-F5344CB8AC3E}">
        <p14:creationId xmlns:p14="http://schemas.microsoft.com/office/powerpoint/2010/main" val="3379233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Reasonable Accommodation:</a:t>
            </a:r>
            <a:endParaRPr lang="en-US" dirty="0"/>
          </a:p>
        </p:txBody>
      </p:sp>
      <p:sp>
        <p:nvSpPr>
          <p:cNvPr id="3" name="Content Placeholder 2"/>
          <p:cNvSpPr>
            <a:spLocks noGrp="1"/>
          </p:cNvSpPr>
          <p:nvPr>
            <p:ph sz="quarter" idx="1"/>
          </p:nvPr>
        </p:nvSpPr>
        <p:spPr>
          <a:xfrm>
            <a:off x="457200" y="1219200"/>
            <a:ext cx="8229600" cy="5181600"/>
          </a:xfrm>
        </p:spPr>
        <p:txBody>
          <a:bodyPr>
            <a:normAutofit/>
          </a:bodyPr>
          <a:lstStyle/>
          <a:p>
            <a:r>
              <a:rPr lang="en-US" sz="2800" dirty="0" smtClean="0"/>
              <a:t>A housing provider may ask for medical documentation for the requested documentation, but cannot inquire into the nature of the disability.  </a:t>
            </a:r>
          </a:p>
          <a:p>
            <a:r>
              <a:rPr lang="en-US" sz="2800" dirty="0" smtClean="0"/>
              <a:t>A reasonable accommodation cannot cause the housing provider undue hardship or cause financial burden. </a:t>
            </a:r>
          </a:p>
          <a:p>
            <a:r>
              <a:rPr lang="en-US" sz="2800" dirty="0" smtClean="0"/>
              <a:t>A reasonable accommodation can be requested verbally or in writing. It is recommended to put a request in writing. 	</a:t>
            </a:r>
          </a:p>
        </p:txBody>
      </p:sp>
    </p:spTree>
    <p:extLst>
      <p:ext uri="{BB962C8B-B14F-4D97-AF65-F5344CB8AC3E}">
        <p14:creationId xmlns:p14="http://schemas.microsoft.com/office/powerpoint/2010/main" val="130282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Accommodations:	</a:t>
            </a:r>
            <a:endParaRPr lang="en-US" dirty="0"/>
          </a:p>
        </p:txBody>
      </p:sp>
      <p:sp>
        <p:nvSpPr>
          <p:cNvPr id="8" name="Rounded Rectangular Callout 7"/>
          <p:cNvSpPr/>
          <p:nvPr/>
        </p:nvSpPr>
        <p:spPr>
          <a:xfrm>
            <a:off x="477398" y="1372518"/>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Designating an accessible parking spot.  </a:t>
            </a:r>
            <a:endParaRPr lang="en-US" dirty="0"/>
          </a:p>
        </p:txBody>
      </p:sp>
      <p:sp>
        <p:nvSpPr>
          <p:cNvPr id="9" name="Rounded Rectangular Callout 8"/>
          <p:cNvSpPr/>
          <p:nvPr/>
        </p:nvSpPr>
        <p:spPr>
          <a:xfrm>
            <a:off x="4810699" y="1372059"/>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Allowing a live-in aid to stay in the tenants apartment.  </a:t>
            </a:r>
            <a:endParaRPr lang="en-US" dirty="0"/>
          </a:p>
        </p:txBody>
      </p:sp>
      <p:sp>
        <p:nvSpPr>
          <p:cNvPr id="10" name="Rounded Rectangular Callout 9"/>
          <p:cNvSpPr/>
          <p:nvPr/>
        </p:nvSpPr>
        <p:spPr>
          <a:xfrm>
            <a:off x="2857500" y="4495800"/>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Allowing a service animal in a pet free building.  </a:t>
            </a:r>
            <a:endParaRPr lang="en-US" dirty="0"/>
          </a:p>
        </p:txBody>
      </p:sp>
    </p:spTree>
    <p:extLst>
      <p:ext uri="{BB962C8B-B14F-4D97-AF65-F5344CB8AC3E}">
        <p14:creationId xmlns:p14="http://schemas.microsoft.com/office/powerpoint/2010/main" val="3380980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sz="quarter" idx="2"/>
          </p:nvPr>
        </p:nvSpPr>
        <p:spPr>
          <a:xfrm>
            <a:off x="4645152" y="1447800"/>
            <a:ext cx="4041648" cy="4937760"/>
          </a:xfrm>
        </p:spPr>
        <p:txBody>
          <a:bodyPr>
            <a:normAutofit fontScale="92500"/>
          </a:bodyPr>
          <a:lstStyle/>
          <a:p>
            <a:pPr>
              <a:spcBef>
                <a:spcPts val="1200"/>
              </a:spcBef>
            </a:pPr>
            <a:r>
              <a:rPr lang="en-US" sz="2800" dirty="0"/>
              <a:t>What is Fair </a:t>
            </a:r>
            <a:r>
              <a:rPr lang="en-US" sz="2800" dirty="0" smtClean="0"/>
              <a:t>Housing</a:t>
            </a:r>
            <a:endParaRPr lang="en-US" sz="2800" dirty="0"/>
          </a:p>
          <a:p>
            <a:pPr>
              <a:spcBef>
                <a:spcPts val="1200"/>
              </a:spcBef>
            </a:pPr>
            <a:r>
              <a:rPr lang="en-US" sz="2800" dirty="0"/>
              <a:t>Protected </a:t>
            </a:r>
            <a:r>
              <a:rPr lang="en-US" sz="2800" dirty="0" smtClean="0"/>
              <a:t>Classes</a:t>
            </a:r>
          </a:p>
          <a:p>
            <a:pPr>
              <a:spcBef>
                <a:spcPts val="1200"/>
              </a:spcBef>
            </a:pPr>
            <a:r>
              <a:rPr lang="en-US" sz="2800" dirty="0" smtClean="0"/>
              <a:t>Reasonable Accommodations and Modifications</a:t>
            </a:r>
          </a:p>
          <a:p>
            <a:pPr>
              <a:spcBef>
                <a:spcPts val="1200"/>
              </a:spcBef>
            </a:pPr>
            <a:r>
              <a:rPr lang="en-US" sz="2800" dirty="0" smtClean="0"/>
              <a:t>Fair Housing and Shelters</a:t>
            </a:r>
          </a:p>
          <a:p>
            <a:pPr>
              <a:spcBef>
                <a:spcPts val="1200"/>
              </a:spcBef>
            </a:pPr>
            <a:r>
              <a:rPr lang="en-US" sz="2800" dirty="0" smtClean="0"/>
              <a:t>Using Fair Housing as a Housing Search Tool</a:t>
            </a:r>
          </a:p>
          <a:p>
            <a:pPr>
              <a:spcBef>
                <a:spcPts val="1200"/>
              </a:spcBef>
            </a:pPr>
            <a:r>
              <a:rPr lang="en-US" sz="2800" dirty="0" smtClean="0"/>
              <a:t>Affirmatively Furthering Fair Housing	</a:t>
            </a:r>
          </a:p>
        </p:txBody>
      </p:sp>
      <p:pic>
        <p:nvPicPr>
          <p:cNvPr id="5" name="Content Placeholder 4"/>
          <p:cNvPicPr>
            <a:picLocks noGrp="1" noChangeAspect="1"/>
          </p:cNvPicPr>
          <p:nvPr>
            <p:ph sz="quarter"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3400" y="1447800"/>
            <a:ext cx="3733800" cy="4816061"/>
          </a:xfrm>
          <a:prstGeom prst="rect">
            <a:avLst/>
          </a:prstGeom>
        </p:spPr>
      </p:pic>
    </p:spTree>
    <p:extLst>
      <p:ext uri="{BB962C8B-B14F-4D97-AF65-F5344CB8AC3E}">
        <p14:creationId xmlns:p14="http://schemas.microsoft.com/office/powerpoint/2010/main" val="3951567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Reasonable </a:t>
            </a:r>
            <a:r>
              <a:rPr lang="en-US" dirty="0" smtClean="0"/>
              <a:t>Modifications:</a:t>
            </a:r>
            <a:endParaRPr lang="en-US" dirty="0"/>
          </a:p>
        </p:txBody>
      </p:sp>
      <p:sp>
        <p:nvSpPr>
          <p:cNvPr id="5" name="Content Placeholder 2"/>
          <p:cNvSpPr>
            <a:spLocks noGrp="1"/>
          </p:cNvSpPr>
          <p:nvPr>
            <p:ph sz="quarter" idx="1"/>
          </p:nvPr>
        </p:nvSpPr>
        <p:spPr/>
        <p:txBody>
          <a:bodyPr>
            <a:normAutofit/>
          </a:bodyPr>
          <a:lstStyle/>
          <a:p>
            <a:pPr marL="0" indent="0">
              <a:buNone/>
            </a:pPr>
            <a:r>
              <a:rPr lang="en-US" dirty="0"/>
              <a:t>A</a:t>
            </a:r>
            <a:r>
              <a:rPr lang="en-US" dirty="0" smtClean="0"/>
              <a:t> </a:t>
            </a:r>
            <a:r>
              <a:rPr lang="en-US" dirty="0"/>
              <a:t>structural change made to an existing premises occupied by a person with a </a:t>
            </a:r>
            <a:r>
              <a:rPr lang="en-US" dirty="0" smtClean="0"/>
              <a:t>disability in </a:t>
            </a:r>
            <a:r>
              <a:rPr lang="en-US" dirty="0"/>
              <a:t>order to afford such a person the full enjoyment of the </a:t>
            </a:r>
            <a:r>
              <a:rPr lang="en-US" dirty="0" smtClean="0"/>
              <a:t>premises.</a:t>
            </a:r>
            <a:r>
              <a:rPr lang="en-US" dirty="0"/>
              <a:t> </a:t>
            </a:r>
            <a:endParaRPr lang="en-US" dirty="0" smtClean="0"/>
          </a:p>
          <a:p>
            <a:pPr marL="0" indent="0">
              <a:buNone/>
            </a:pPr>
            <a:r>
              <a:rPr lang="en-US" sz="2400" i="1" dirty="0" smtClean="0"/>
              <a:t>Disability </a:t>
            </a:r>
            <a:r>
              <a:rPr lang="en-US" sz="2400" i="1" dirty="0"/>
              <a:t>is typically defined as an individual with a physical or mental impairment that substantially limits one or more major life </a:t>
            </a:r>
            <a:r>
              <a:rPr lang="en-US" sz="2400" i="1" dirty="0" smtClean="0"/>
              <a:t>activity.</a:t>
            </a:r>
            <a:r>
              <a:rPr lang="en-US" sz="2400" dirty="0" smtClean="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396" y="3349128"/>
            <a:ext cx="3747208" cy="2804160"/>
          </a:xfrm>
          <a:prstGeom prst="rect">
            <a:avLst/>
          </a:prstGeom>
          <a:ln>
            <a:noFill/>
          </a:ln>
          <a:effectLst>
            <a:softEdge rad="112500"/>
          </a:effectLst>
        </p:spPr>
      </p:pic>
    </p:spTree>
    <p:extLst>
      <p:ext uri="{BB962C8B-B14F-4D97-AF65-F5344CB8AC3E}">
        <p14:creationId xmlns:p14="http://schemas.microsoft.com/office/powerpoint/2010/main" val="3998665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Modifications:</a:t>
            </a:r>
            <a:endParaRPr lang="en-US" dirty="0"/>
          </a:p>
        </p:txBody>
      </p:sp>
      <p:sp>
        <p:nvSpPr>
          <p:cNvPr id="8" name="Rounded Rectangular Callout 7"/>
          <p:cNvSpPr/>
          <p:nvPr/>
        </p:nvSpPr>
        <p:spPr>
          <a:xfrm>
            <a:off x="477398" y="1372518"/>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Installing grab bars in a bathroom. </a:t>
            </a:r>
            <a:endParaRPr lang="en-US" dirty="0"/>
          </a:p>
        </p:txBody>
      </p:sp>
      <p:sp>
        <p:nvSpPr>
          <p:cNvPr id="10" name="Rounded Rectangular Callout 9"/>
          <p:cNvSpPr/>
          <p:nvPr/>
        </p:nvSpPr>
        <p:spPr>
          <a:xfrm>
            <a:off x="5257800" y="1372518"/>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Allowing a tenant to widen doors to accommodate a wheelchair. </a:t>
            </a:r>
            <a:endParaRPr lang="en-US" dirty="0"/>
          </a:p>
        </p:txBody>
      </p:sp>
      <p:sp>
        <p:nvSpPr>
          <p:cNvPr id="11" name="Rounded Rectangular Callout 10"/>
          <p:cNvSpPr/>
          <p:nvPr/>
        </p:nvSpPr>
        <p:spPr>
          <a:xfrm>
            <a:off x="477398" y="4305300"/>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Allowing a tenant to install handrails in the entryway to the apartment.  </a:t>
            </a:r>
            <a:endParaRPr lang="en-US" dirty="0"/>
          </a:p>
        </p:txBody>
      </p:sp>
      <p:sp>
        <p:nvSpPr>
          <p:cNvPr id="12" name="Rounded Rectangular Callout 11"/>
          <p:cNvSpPr/>
          <p:nvPr/>
        </p:nvSpPr>
        <p:spPr>
          <a:xfrm>
            <a:off x="5257800" y="4299149"/>
            <a:ext cx="3429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Installing flashing smoke alarms for a deaf tenant. </a:t>
            </a:r>
            <a:endParaRPr lang="en-US" dirty="0"/>
          </a:p>
        </p:txBody>
      </p:sp>
    </p:spTree>
    <p:extLst>
      <p:ext uri="{BB962C8B-B14F-4D97-AF65-F5344CB8AC3E}">
        <p14:creationId xmlns:p14="http://schemas.microsoft.com/office/powerpoint/2010/main" val="2487033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04800"/>
            <a:ext cx="9144000" cy="990600"/>
          </a:xfrm>
          <a:solidFill>
            <a:schemeClr val="accent1"/>
          </a:solidFill>
        </p:spPr>
        <p:txBody>
          <a:bodyPr/>
          <a:lstStyle/>
          <a:p>
            <a:r>
              <a:rPr lang="en-US" dirty="0" smtClean="0">
                <a:solidFill>
                  <a:schemeClr val="bg1"/>
                </a:solidFill>
              </a:rPr>
              <a:t>Fair Housing and Shelters</a:t>
            </a:r>
            <a:endParaRPr lang="en-US" dirty="0">
              <a:solidFill>
                <a:schemeClr val="bg1"/>
              </a:solidFill>
            </a:endParaRPr>
          </a:p>
        </p:txBody>
      </p:sp>
    </p:spTree>
    <p:extLst>
      <p:ext uri="{BB962C8B-B14F-4D97-AF65-F5344CB8AC3E}">
        <p14:creationId xmlns:p14="http://schemas.microsoft.com/office/powerpoint/2010/main" val="3018090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FHA May Apply to:</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4041648" cy="4041648"/>
          </a:xfrm>
          <a:prstGeom prst="rect">
            <a:avLst/>
          </a:prstGeom>
          <a:ln>
            <a:noFill/>
          </a:ln>
          <a:effectLst>
            <a:softEdge rad="112500"/>
          </a:effectLst>
        </p:spPr>
      </p:pic>
      <p:sp>
        <p:nvSpPr>
          <p:cNvPr id="5" name="Content Placeholder 4"/>
          <p:cNvSpPr>
            <a:spLocks noGrp="1"/>
          </p:cNvSpPr>
          <p:nvPr>
            <p:ph sz="quarter" idx="2"/>
          </p:nvPr>
        </p:nvSpPr>
        <p:spPr/>
        <p:txBody>
          <a:bodyPr>
            <a:normAutofit/>
          </a:bodyPr>
          <a:lstStyle/>
          <a:p>
            <a:r>
              <a:rPr lang="en-US" sz="2800" dirty="0" smtClean="0"/>
              <a:t>Shelters</a:t>
            </a:r>
            <a:endParaRPr lang="en-US" sz="2800" dirty="0"/>
          </a:p>
          <a:p>
            <a:r>
              <a:rPr lang="en-US" sz="2800" dirty="0" smtClean="0"/>
              <a:t>Transitional Housing Programs</a:t>
            </a:r>
          </a:p>
          <a:p>
            <a:r>
              <a:rPr lang="en-US" sz="2800" dirty="0" smtClean="0"/>
              <a:t>Group Homes</a:t>
            </a:r>
          </a:p>
          <a:p>
            <a:r>
              <a:rPr lang="en-US" sz="2800" dirty="0" smtClean="0"/>
              <a:t>Apartments, Condos and Houses</a:t>
            </a:r>
            <a:endParaRPr lang="en-US" sz="2800" dirty="0"/>
          </a:p>
        </p:txBody>
      </p:sp>
    </p:spTree>
    <p:extLst>
      <p:ext uri="{BB962C8B-B14F-4D97-AF65-F5344CB8AC3E}">
        <p14:creationId xmlns:p14="http://schemas.microsoft.com/office/powerpoint/2010/main" val="2346292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504:</a:t>
            </a:r>
            <a:endParaRPr lang="en-US" dirty="0"/>
          </a:p>
        </p:txBody>
      </p:sp>
      <p:sp>
        <p:nvSpPr>
          <p:cNvPr id="6" name="Content Placeholder 5"/>
          <p:cNvSpPr>
            <a:spLocks noGrp="1"/>
          </p:cNvSpPr>
          <p:nvPr>
            <p:ph sz="quarter" idx="1"/>
          </p:nvPr>
        </p:nvSpPr>
        <p:spPr/>
        <p:txBody>
          <a:bodyPr/>
          <a:lstStyle/>
          <a:p>
            <a:r>
              <a:rPr lang="en-US" dirty="0" smtClean="0"/>
              <a:t>Applies to any program receiving federal money.</a:t>
            </a:r>
          </a:p>
          <a:p>
            <a:r>
              <a:rPr lang="en-US" dirty="0" smtClean="0"/>
              <a:t>Programs must be physically accessible for persons with disabilities. </a:t>
            </a:r>
          </a:p>
          <a:p>
            <a:r>
              <a:rPr lang="en-US" dirty="0" smtClean="0"/>
              <a:t>Programs must be programmatically accessible for persons with disabilities.</a:t>
            </a:r>
          </a:p>
          <a:p>
            <a:r>
              <a:rPr lang="en-US" dirty="0" smtClean="0"/>
              <a:t>Housing providers must provide reasonable accommodations in all rules, policies and procedures to ensure equal access.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443" y="4729908"/>
            <a:ext cx="3593113" cy="1427052"/>
          </a:xfrm>
          <a:prstGeom prst="rect">
            <a:avLst/>
          </a:prstGeom>
          <a:ln>
            <a:noFill/>
          </a:ln>
          <a:effectLst>
            <a:softEdge rad="112500"/>
          </a:effectLst>
        </p:spPr>
      </p:pic>
    </p:spTree>
    <p:extLst>
      <p:ext uri="{BB962C8B-B14F-4D97-AF65-F5344CB8AC3E}">
        <p14:creationId xmlns:p14="http://schemas.microsoft.com/office/powerpoint/2010/main" val="3533071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Title III:</a:t>
            </a:r>
            <a:endParaRPr lang="en-US" dirty="0"/>
          </a:p>
        </p:txBody>
      </p:sp>
      <p:sp>
        <p:nvSpPr>
          <p:cNvPr id="3" name="Content Placeholder 2"/>
          <p:cNvSpPr>
            <a:spLocks noGrp="1"/>
          </p:cNvSpPr>
          <p:nvPr>
            <p:ph sz="quarter" idx="1"/>
          </p:nvPr>
        </p:nvSpPr>
        <p:spPr>
          <a:xfrm>
            <a:off x="457200" y="1219200"/>
            <a:ext cx="4114800" cy="4937760"/>
          </a:xfrm>
        </p:spPr>
        <p:txBody>
          <a:bodyPr>
            <a:normAutofit lnSpcReduction="10000"/>
          </a:bodyPr>
          <a:lstStyle/>
          <a:p>
            <a:r>
              <a:rPr lang="en-US" dirty="0" smtClean="0"/>
              <a:t>Extends protections of Section 504 to all state and local government funded programs.</a:t>
            </a:r>
          </a:p>
          <a:p>
            <a:r>
              <a:rPr lang="en-US" dirty="0" smtClean="0"/>
              <a:t>Applies to any shelter or transitional program receiving state or local funding. </a:t>
            </a:r>
          </a:p>
          <a:p>
            <a:r>
              <a:rPr lang="en-US" dirty="0" smtClean="0"/>
              <a:t>Reasonable accommodations and modifications must be made upon request.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420" y="1447800"/>
            <a:ext cx="4488180" cy="4488180"/>
          </a:xfrm>
          <a:prstGeom prst="rect">
            <a:avLst/>
          </a:prstGeom>
          <a:ln>
            <a:noFill/>
          </a:ln>
          <a:effectLst>
            <a:softEdge rad="112500"/>
          </a:effectLst>
        </p:spPr>
      </p:pic>
      <p:sp>
        <p:nvSpPr>
          <p:cNvPr id="5" name="TextBox 4"/>
          <p:cNvSpPr txBox="1"/>
          <p:nvPr/>
        </p:nvSpPr>
        <p:spPr>
          <a:xfrm>
            <a:off x="457200" y="6005654"/>
            <a:ext cx="8229600" cy="307777"/>
          </a:xfrm>
          <a:prstGeom prst="rect">
            <a:avLst/>
          </a:prstGeom>
          <a:noFill/>
        </p:spPr>
        <p:txBody>
          <a:bodyPr wrap="square" rtlCol="0">
            <a:spAutoFit/>
          </a:bodyPr>
          <a:lstStyle/>
          <a:p>
            <a:r>
              <a:rPr lang="en-US" sz="1400" dirty="0"/>
              <a:t>http://www.cerebral-palsy-career-builders.com/images/blog_graphic_ada_800px.jpg</a:t>
            </a:r>
          </a:p>
        </p:txBody>
      </p:sp>
    </p:spTree>
    <p:extLst>
      <p:ext uri="{BB962C8B-B14F-4D97-AF65-F5344CB8AC3E}">
        <p14:creationId xmlns:p14="http://schemas.microsoft.com/office/powerpoint/2010/main" val="435774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Title III VS Fair Housing:</a:t>
            </a:r>
            <a:endParaRPr lang="en-US" dirty="0"/>
          </a:p>
        </p:txBody>
      </p:sp>
      <p:sp>
        <p:nvSpPr>
          <p:cNvPr id="3" name="Content Placeholder 2"/>
          <p:cNvSpPr>
            <a:spLocks noGrp="1"/>
          </p:cNvSpPr>
          <p:nvPr>
            <p:ph sz="quarter" idx="1"/>
          </p:nvPr>
        </p:nvSpPr>
        <p:spPr/>
        <p:txBody>
          <a:bodyPr/>
          <a:lstStyle/>
          <a:p>
            <a:pPr marL="0" indent="0">
              <a:buNone/>
            </a:pPr>
            <a:r>
              <a:rPr lang="en-US" dirty="0" smtClean="0"/>
              <a:t>Short – Term:</a:t>
            </a:r>
          </a:p>
          <a:p>
            <a:r>
              <a:rPr lang="en-US" dirty="0" smtClean="0"/>
              <a:t>If a shelter is for transient or short-term stay, Title III (Americans with Disabilities Act) and potentially Section 504 apply. </a:t>
            </a:r>
          </a:p>
          <a:p>
            <a:r>
              <a:rPr lang="en-US" dirty="0" smtClean="0"/>
              <a:t>Short-Term generally means a nightly shelter with no guaranteed bed for the night. </a:t>
            </a:r>
            <a:endParaRPr lang="en-US" dirty="0"/>
          </a:p>
        </p:txBody>
      </p:sp>
      <p:sp>
        <p:nvSpPr>
          <p:cNvPr id="4" name="Content Placeholder 3"/>
          <p:cNvSpPr>
            <a:spLocks noGrp="1"/>
          </p:cNvSpPr>
          <p:nvPr>
            <p:ph sz="quarter" idx="2"/>
          </p:nvPr>
        </p:nvSpPr>
        <p:spPr/>
        <p:txBody>
          <a:bodyPr/>
          <a:lstStyle/>
          <a:p>
            <a:pPr marL="0" indent="0">
              <a:buNone/>
            </a:pPr>
            <a:r>
              <a:rPr lang="en-US" dirty="0" smtClean="0"/>
              <a:t>Long – Term:</a:t>
            </a:r>
          </a:p>
          <a:p>
            <a:r>
              <a:rPr lang="en-US" dirty="0" smtClean="0"/>
              <a:t>If a shelter is intended and used for long-term stay, Fair Housing laws apply. </a:t>
            </a:r>
          </a:p>
          <a:p>
            <a:r>
              <a:rPr lang="en-US" dirty="0" smtClean="0"/>
              <a:t>Long-Term generally means a program with a fixed bed night after night. </a:t>
            </a:r>
            <a:endParaRPr lang="en-US" dirty="0"/>
          </a:p>
        </p:txBody>
      </p:sp>
      <p:cxnSp>
        <p:nvCxnSpPr>
          <p:cNvPr id="6" name="Straight Connector 5"/>
          <p:cNvCxnSpPr>
            <a:stCxn id="2" idx="2"/>
          </p:cNvCxnSpPr>
          <p:nvPr/>
        </p:nvCxnSpPr>
        <p:spPr>
          <a:xfrm>
            <a:off x="4572000" y="1143000"/>
            <a:ext cx="60198" cy="52578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972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Shelters and Transgendered Persons:</a:t>
            </a:r>
            <a:endParaRPr lang="en-US" dirty="0"/>
          </a:p>
        </p:txBody>
      </p:sp>
      <p:sp>
        <p:nvSpPr>
          <p:cNvPr id="3" name="Content Placeholder 2"/>
          <p:cNvSpPr>
            <a:spLocks noGrp="1"/>
          </p:cNvSpPr>
          <p:nvPr>
            <p:ph sz="quarter" idx="1"/>
          </p:nvPr>
        </p:nvSpPr>
        <p:spPr>
          <a:xfrm>
            <a:off x="457200" y="1219200"/>
            <a:ext cx="8229600" cy="4937760"/>
          </a:xfrm>
        </p:spPr>
        <p:txBody>
          <a:bodyPr/>
          <a:lstStyle/>
          <a:p>
            <a:r>
              <a:rPr lang="en-US" dirty="0" smtClean="0"/>
              <a:t>Allow the client to identify their gender.</a:t>
            </a:r>
          </a:p>
          <a:p>
            <a:r>
              <a:rPr lang="en-US" dirty="0" smtClean="0"/>
              <a:t>Participate in HUD conversations and webinars.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323090"/>
            <a:ext cx="3810000" cy="3810000"/>
          </a:xfrm>
          <a:prstGeom prst="rect">
            <a:avLst/>
          </a:prstGeom>
          <a:ln>
            <a:noFill/>
          </a:ln>
          <a:effectLst>
            <a:softEdge rad="112500"/>
          </a:effectLst>
        </p:spPr>
      </p:pic>
    </p:spTree>
    <p:extLst>
      <p:ext uri="{BB962C8B-B14F-4D97-AF65-F5344CB8AC3E}">
        <p14:creationId xmlns:p14="http://schemas.microsoft.com/office/powerpoint/2010/main" val="3725957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81000"/>
            <a:ext cx="9144000" cy="990600"/>
          </a:xfrm>
          <a:solidFill>
            <a:schemeClr val="accent1"/>
          </a:solidFill>
        </p:spPr>
        <p:txBody>
          <a:bodyPr/>
          <a:lstStyle/>
          <a:p>
            <a:r>
              <a:rPr lang="en-US" dirty="0" smtClean="0">
                <a:solidFill>
                  <a:schemeClr val="bg1"/>
                </a:solidFill>
              </a:rPr>
              <a:t>Fair Housing and Housing Search:</a:t>
            </a:r>
            <a:endParaRPr lang="en-US" dirty="0">
              <a:solidFill>
                <a:schemeClr val="bg1"/>
              </a:solidFill>
            </a:endParaRPr>
          </a:p>
        </p:txBody>
      </p:sp>
    </p:spTree>
    <p:extLst>
      <p:ext uri="{BB962C8B-B14F-4D97-AF65-F5344CB8AC3E}">
        <p14:creationId xmlns:p14="http://schemas.microsoft.com/office/powerpoint/2010/main" val="2235205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FHA Does Not:</a:t>
            </a:r>
            <a:endParaRPr lang="en-US" dirty="0"/>
          </a:p>
        </p:txBody>
      </p:sp>
      <p:sp>
        <p:nvSpPr>
          <p:cNvPr id="3" name="Content Placeholder 2"/>
          <p:cNvSpPr>
            <a:spLocks noGrp="1"/>
          </p:cNvSpPr>
          <p:nvPr>
            <p:ph sz="quarter" idx="1"/>
          </p:nvPr>
        </p:nvSpPr>
        <p:spPr/>
        <p:txBody>
          <a:bodyPr/>
          <a:lstStyle/>
          <a:p>
            <a:r>
              <a:rPr lang="en-US" dirty="0" smtClean="0"/>
              <a:t>Protect against a history of eviction.</a:t>
            </a:r>
          </a:p>
          <a:p>
            <a:r>
              <a:rPr lang="en-US" dirty="0" smtClean="0"/>
              <a:t>Protect against a presence of a criminal history.</a:t>
            </a:r>
          </a:p>
          <a:p>
            <a:r>
              <a:rPr lang="en-US" dirty="0" smtClean="0"/>
              <a:t>Guarantee housing if you have a Housing Choice Voucher (Section 8).</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3048000"/>
            <a:ext cx="5867400" cy="3300413"/>
          </a:xfrm>
          <a:prstGeom prst="rect">
            <a:avLst/>
          </a:prstGeom>
          <a:ln>
            <a:noFill/>
          </a:ln>
          <a:effectLst>
            <a:softEdge rad="112500"/>
          </a:effectLst>
        </p:spPr>
      </p:pic>
    </p:spTree>
    <p:extLst>
      <p:ext uri="{BB962C8B-B14F-4D97-AF65-F5344CB8AC3E}">
        <p14:creationId xmlns:p14="http://schemas.microsoft.com/office/powerpoint/2010/main" val="267132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 y="533400"/>
            <a:ext cx="9144000" cy="914400"/>
          </a:xfrm>
          <a:solidFill>
            <a:schemeClr val="accent1"/>
          </a:solidFill>
        </p:spPr>
        <p:txBody>
          <a:bodyPr/>
          <a:lstStyle/>
          <a:p>
            <a:r>
              <a:rPr lang="en-US" dirty="0" smtClean="0">
                <a:solidFill>
                  <a:schemeClr val="bg1"/>
                </a:solidFill>
              </a:rPr>
              <a:t>What is Fair Housing</a:t>
            </a:r>
            <a:endParaRPr lang="en-US" dirty="0">
              <a:solidFill>
                <a:schemeClr val="bg1"/>
              </a:solidFill>
            </a:endParaRPr>
          </a:p>
        </p:txBody>
      </p:sp>
    </p:spTree>
    <p:extLst>
      <p:ext uri="{BB962C8B-B14F-4D97-AF65-F5344CB8AC3E}">
        <p14:creationId xmlns:p14="http://schemas.microsoft.com/office/powerpoint/2010/main" val="1845628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Discrimination:</a:t>
            </a:r>
            <a:endParaRPr lang="en-US" dirty="0"/>
          </a:p>
        </p:txBody>
      </p:sp>
      <p:sp>
        <p:nvSpPr>
          <p:cNvPr id="4" name="Content Placeholder 3"/>
          <p:cNvSpPr>
            <a:spLocks noGrp="1"/>
          </p:cNvSpPr>
          <p:nvPr>
            <p:ph sz="quarter" idx="1"/>
          </p:nvPr>
        </p:nvSpPr>
        <p:spPr>
          <a:xfrm>
            <a:off x="457200" y="1219200"/>
            <a:ext cx="3505200" cy="2286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can’t seem to find a unit. “</a:t>
            </a:r>
            <a:endParaRPr lang="en-US" dirty="0"/>
          </a:p>
        </p:txBody>
      </p:sp>
      <p:sp>
        <p:nvSpPr>
          <p:cNvPr id="5" name="Content Placeholder 3"/>
          <p:cNvSpPr txBox="1">
            <a:spLocks/>
          </p:cNvSpPr>
          <p:nvPr/>
        </p:nvSpPr>
        <p:spPr>
          <a:xfrm>
            <a:off x="4800600" y="1219200"/>
            <a:ext cx="3505200" cy="2286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lt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lt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lt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lt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lt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lt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lt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lt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lt1"/>
                </a:solidFill>
                <a:latin typeface="+mn-lt"/>
                <a:ea typeface="+mn-ea"/>
                <a:cs typeface="+mn-cs"/>
              </a:defRPr>
            </a:lvl9pPr>
          </a:lstStyle>
          <a:p>
            <a:pPr algn="ctr"/>
            <a:r>
              <a:rPr lang="en-US" dirty="0" smtClean="0"/>
              <a:t>“The person told me the place was rented, but the sign is still outside.“</a:t>
            </a:r>
            <a:endParaRPr lang="en-US" dirty="0"/>
          </a:p>
        </p:txBody>
      </p:sp>
      <p:sp>
        <p:nvSpPr>
          <p:cNvPr id="6" name="Content Placeholder 3"/>
          <p:cNvSpPr txBox="1">
            <a:spLocks/>
          </p:cNvSpPr>
          <p:nvPr/>
        </p:nvSpPr>
        <p:spPr>
          <a:xfrm>
            <a:off x="2743200" y="3886200"/>
            <a:ext cx="35814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lt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lt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lt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lt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lt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lt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lt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lt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lt1"/>
                </a:solidFill>
                <a:latin typeface="+mn-lt"/>
                <a:ea typeface="+mn-ea"/>
                <a:cs typeface="+mn-cs"/>
              </a:defRPr>
            </a:lvl9pPr>
          </a:lstStyle>
          <a:p>
            <a:pPr algn="ctr"/>
            <a:r>
              <a:rPr lang="en-US" dirty="0" smtClean="0"/>
              <a:t>“I was told the rent was $750, not $675. “</a:t>
            </a:r>
            <a:endParaRPr lang="en-US" dirty="0"/>
          </a:p>
        </p:txBody>
      </p:sp>
    </p:spTree>
    <p:extLst>
      <p:ext uri="{BB962C8B-B14F-4D97-AF65-F5344CB8AC3E}">
        <p14:creationId xmlns:p14="http://schemas.microsoft.com/office/powerpoint/2010/main" val="231798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Discrimination:</a:t>
            </a:r>
            <a:endParaRPr lang="en-US" dirty="0"/>
          </a:p>
        </p:txBody>
      </p:sp>
      <p:sp>
        <p:nvSpPr>
          <p:cNvPr id="3" name="Content Placeholder 2"/>
          <p:cNvSpPr>
            <a:spLocks noGrp="1"/>
          </p:cNvSpPr>
          <p:nvPr>
            <p:ph sz="quarter" idx="1"/>
          </p:nvPr>
        </p:nvSpPr>
        <p:spPr/>
        <p:txBody>
          <a:bodyPr/>
          <a:lstStyle/>
          <a:p>
            <a:r>
              <a:rPr lang="en-US" dirty="0" smtClean="0"/>
              <a:t>Remember discrimination often happens with a handshake and a smile.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075550"/>
            <a:ext cx="6352126" cy="4157610"/>
          </a:xfrm>
          <a:prstGeom prst="rect">
            <a:avLst/>
          </a:prstGeom>
          <a:ln>
            <a:noFill/>
          </a:ln>
          <a:effectLst>
            <a:softEdge rad="112500"/>
          </a:effectLst>
        </p:spPr>
      </p:pic>
    </p:spTree>
    <p:extLst>
      <p:ext uri="{BB962C8B-B14F-4D97-AF65-F5344CB8AC3E}">
        <p14:creationId xmlns:p14="http://schemas.microsoft.com/office/powerpoint/2010/main" val="373187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sz="quarter" idx="1"/>
          </p:nvPr>
        </p:nvSpPr>
        <p:spPr/>
        <p:txBody>
          <a:bodyPr/>
          <a:lstStyle/>
          <a:p>
            <a:r>
              <a:rPr lang="en-US" dirty="0" smtClean="0"/>
              <a:t>Contact a local Fair Housing Organization </a:t>
            </a:r>
          </a:p>
          <a:p>
            <a:r>
              <a:rPr lang="en-US" dirty="0" smtClean="0"/>
              <a:t>File with HUD </a:t>
            </a:r>
            <a:r>
              <a:rPr lang="en-US" dirty="0" smtClean="0"/>
              <a:t>FHEO</a:t>
            </a:r>
            <a:endParaRPr lang="en-US" dirty="0" smtClean="0"/>
          </a:p>
          <a:p>
            <a:r>
              <a:rPr lang="en-US" dirty="0" smtClean="0"/>
              <a:t>File with State of Wisconsin Department of Workforce Development Equal Rights </a:t>
            </a:r>
            <a:r>
              <a:rPr lang="en-US" dirty="0" smtClean="0"/>
              <a:t>Division </a:t>
            </a:r>
            <a:endParaRPr lang="en-US" dirty="0" smtClean="0"/>
          </a:p>
          <a:p>
            <a:r>
              <a:rPr lang="en-US" dirty="0" smtClean="0"/>
              <a:t>File a </a:t>
            </a:r>
            <a:r>
              <a:rPr lang="en-US" dirty="0" smtClean="0"/>
              <a:t>lawsuit</a:t>
            </a:r>
            <a:endParaRPr lang="en-US" dirty="0" smtClean="0"/>
          </a:p>
          <a:p>
            <a:r>
              <a:rPr lang="en-US" dirty="0" smtClean="0"/>
              <a:t>Educate residents about their fair housing </a:t>
            </a:r>
            <a:r>
              <a:rPr lang="en-US" dirty="0" smtClean="0"/>
              <a:t>rights</a:t>
            </a:r>
            <a:endParaRPr lang="en-US" dirty="0" smtClean="0"/>
          </a:p>
          <a:p>
            <a:pPr marL="0" indent="0">
              <a:buNone/>
            </a:pPr>
            <a:endParaRPr lang="en-US" dirty="0"/>
          </a:p>
        </p:txBody>
      </p:sp>
      <p:pic>
        <p:nvPicPr>
          <p:cNvPr id="1026" name="Picture 2" descr="Image result for educating people about fair housing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453" y="4038600"/>
            <a:ext cx="2124429" cy="2118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57199" y="4038601"/>
            <a:ext cx="4057897" cy="2118360"/>
          </a:xfrm>
          <a:prstGeom prst="rect">
            <a:avLst/>
          </a:prstGeom>
          <a:ln>
            <a:noFill/>
          </a:ln>
          <a:effectLst>
            <a:softEdge rad="112500"/>
          </a:effectLst>
        </p:spPr>
      </p:pic>
    </p:spTree>
    <p:extLst>
      <p:ext uri="{BB962C8B-B14F-4D97-AF65-F5344CB8AC3E}">
        <p14:creationId xmlns:p14="http://schemas.microsoft.com/office/powerpoint/2010/main" val="539450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Title 1"/>
          <p:cNvSpPr txBox="1">
            <a:spLocks/>
          </p:cNvSpPr>
          <p:nvPr/>
        </p:nvSpPr>
        <p:spPr>
          <a:xfrm>
            <a:off x="-12854" y="457200"/>
            <a:ext cx="9178887" cy="914400"/>
          </a:xfrm>
          <a:prstGeom prst="rect">
            <a:avLst/>
          </a:prstGeom>
          <a:solidFill>
            <a:schemeClr val="accent1"/>
          </a:solidFill>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solidFill>
                  <a:schemeClr val="bg1"/>
                </a:solidFill>
              </a:rPr>
              <a:t>Affirmatively Furthering Fair Housing</a:t>
            </a:r>
            <a:endParaRPr lang="en-US" dirty="0">
              <a:solidFill>
                <a:schemeClr val="bg1"/>
              </a:solidFill>
            </a:endParaRPr>
          </a:p>
        </p:txBody>
      </p:sp>
    </p:spTree>
    <p:extLst>
      <p:ext uri="{BB962C8B-B14F-4D97-AF65-F5344CB8AC3E}">
        <p14:creationId xmlns:p14="http://schemas.microsoft.com/office/powerpoint/2010/main" val="3283064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AFFH: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91443459"/>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816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AFFH:</a:t>
            </a:r>
            <a:endParaRPr lang="en-US" dirty="0"/>
          </a:p>
        </p:txBody>
      </p:sp>
      <p:sp>
        <p:nvSpPr>
          <p:cNvPr id="3" name="Content Placeholder 2"/>
          <p:cNvSpPr>
            <a:spLocks noGrp="1"/>
          </p:cNvSpPr>
          <p:nvPr>
            <p:ph sz="quarter" idx="1"/>
          </p:nvPr>
        </p:nvSpPr>
        <p:spPr/>
        <p:txBody>
          <a:bodyPr/>
          <a:lstStyle/>
          <a:p>
            <a:pPr marL="0" indent="0">
              <a:buNone/>
            </a:pPr>
            <a:r>
              <a:rPr lang="en-US" dirty="0" smtClean="0"/>
              <a:t>AFFH can include actions such as:</a:t>
            </a:r>
          </a:p>
          <a:p>
            <a:pPr lvl="1"/>
            <a:r>
              <a:rPr lang="en-US" dirty="0" smtClean="0"/>
              <a:t>Integrating segregated neighborhoods and communities.</a:t>
            </a:r>
          </a:p>
          <a:p>
            <a:pPr lvl="1"/>
            <a:r>
              <a:rPr lang="en-US" dirty="0" smtClean="0"/>
              <a:t>Transforming racially and ethnically concentrated areas of poverty into areas of opportunity.</a:t>
            </a:r>
          </a:p>
          <a:p>
            <a:pPr lvl="1"/>
            <a:r>
              <a:rPr lang="en-US" dirty="0" smtClean="0"/>
              <a:t>Fostering and maintaining compliance with civil rights and fair housing laws.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000" y="3600129"/>
            <a:ext cx="3556000" cy="2667000"/>
          </a:xfrm>
          <a:prstGeom prst="rect">
            <a:avLst/>
          </a:prstGeom>
          <a:ln>
            <a:noFill/>
          </a:ln>
          <a:effectLst>
            <a:softEdge rad="112500"/>
          </a:effectLst>
        </p:spPr>
      </p:pic>
    </p:spTree>
    <p:extLst>
      <p:ext uri="{BB962C8B-B14F-4D97-AF65-F5344CB8AC3E}">
        <p14:creationId xmlns:p14="http://schemas.microsoft.com/office/powerpoint/2010/main" val="915054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AFFH:	</a:t>
            </a:r>
            <a:endParaRPr lang="en-US" dirty="0"/>
          </a:p>
        </p:txBody>
      </p:sp>
      <p:sp>
        <p:nvSpPr>
          <p:cNvPr id="3" name="Content Placeholder 2"/>
          <p:cNvSpPr>
            <a:spLocks noGrp="1"/>
          </p:cNvSpPr>
          <p:nvPr>
            <p:ph sz="quarter" idx="1"/>
          </p:nvPr>
        </p:nvSpPr>
        <p:spPr/>
        <p:txBody>
          <a:bodyPr/>
          <a:lstStyle/>
          <a:p>
            <a:pPr marL="0" indent="0">
              <a:buNone/>
            </a:pPr>
            <a:r>
              <a:rPr lang="en-US" dirty="0" smtClean="0"/>
              <a:t>In July 2015 the Department of Housing and Urban Development published the new AFFH Rule.  This rule set guidelines, gave data, and defined a process for communities to formally further fair housing.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155" y="2915073"/>
            <a:ext cx="4684815" cy="3241887"/>
          </a:xfrm>
          <a:prstGeom prst="rect">
            <a:avLst/>
          </a:prstGeom>
          <a:ln>
            <a:noFill/>
          </a:ln>
          <a:effectLst>
            <a:softEdge rad="112500"/>
          </a:effectLst>
        </p:spPr>
      </p:pic>
    </p:spTree>
    <p:extLst>
      <p:ext uri="{BB962C8B-B14F-4D97-AF65-F5344CB8AC3E}">
        <p14:creationId xmlns:p14="http://schemas.microsoft.com/office/powerpoint/2010/main" val="892065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AFFH:</a:t>
            </a:r>
            <a:endParaRPr lang="en-US" dirty="0"/>
          </a:p>
        </p:txBody>
      </p:sp>
      <p:sp>
        <p:nvSpPr>
          <p:cNvPr id="3" name="Content Placeholder 2"/>
          <p:cNvSpPr>
            <a:spLocks noGrp="1"/>
          </p:cNvSpPr>
          <p:nvPr>
            <p:ph sz="quarter" idx="1"/>
          </p:nvPr>
        </p:nvSpPr>
        <p:spPr/>
        <p:txBody>
          <a:bodyPr/>
          <a:lstStyle/>
          <a:p>
            <a:pPr marL="0" indent="0">
              <a:buNone/>
            </a:pPr>
            <a:r>
              <a:rPr lang="en-US" dirty="0" smtClean="0"/>
              <a:t>Public participation is a critical part of the new AFFH planning process, groups that were previously uninvolved should be given a seat at the table.  </a:t>
            </a:r>
            <a:endParaRPr lang="en-US" dirty="0"/>
          </a:p>
        </p:txBody>
      </p:sp>
      <p:sp>
        <p:nvSpPr>
          <p:cNvPr id="11" name="Rounded Rectangular Callout 10"/>
          <p:cNvSpPr/>
          <p:nvPr/>
        </p:nvSpPr>
        <p:spPr>
          <a:xfrm>
            <a:off x="493923" y="2514600"/>
            <a:ext cx="2096877"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Disability Advocacy Groups </a:t>
            </a:r>
            <a:endParaRPr lang="en-US" dirty="0"/>
          </a:p>
        </p:txBody>
      </p:sp>
      <p:sp>
        <p:nvSpPr>
          <p:cNvPr id="12" name="Rounded Rectangular Callout 11"/>
          <p:cNvSpPr/>
          <p:nvPr/>
        </p:nvSpPr>
        <p:spPr>
          <a:xfrm>
            <a:off x="3290829" y="2493484"/>
            <a:ext cx="2096877"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Civil Rights Groups</a:t>
            </a:r>
            <a:endParaRPr lang="en-US" dirty="0"/>
          </a:p>
        </p:txBody>
      </p:sp>
      <p:sp>
        <p:nvSpPr>
          <p:cNvPr id="13" name="Rounded Rectangular Callout 12"/>
          <p:cNvSpPr/>
          <p:nvPr/>
        </p:nvSpPr>
        <p:spPr>
          <a:xfrm>
            <a:off x="6087736" y="2493484"/>
            <a:ext cx="2131765"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Immigrant Associations</a:t>
            </a:r>
            <a:endParaRPr lang="en-US" dirty="0"/>
          </a:p>
        </p:txBody>
      </p:sp>
      <p:sp>
        <p:nvSpPr>
          <p:cNvPr id="14" name="Rounded Rectangular Callout 13"/>
          <p:cNvSpPr/>
          <p:nvPr/>
        </p:nvSpPr>
        <p:spPr>
          <a:xfrm>
            <a:off x="493923" y="4533900"/>
            <a:ext cx="2131765"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Planning Groups</a:t>
            </a:r>
            <a:endParaRPr lang="en-US" dirty="0"/>
          </a:p>
        </p:txBody>
      </p:sp>
      <p:sp>
        <p:nvSpPr>
          <p:cNvPr id="15" name="Rounded Rectangular Callout 14"/>
          <p:cNvSpPr/>
          <p:nvPr/>
        </p:nvSpPr>
        <p:spPr>
          <a:xfrm>
            <a:off x="3290829" y="4533900"/>
            <a:ext cx="2131765"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Fair Housing Groups</a:t>
            </a:r>
            <a:endParaRPr lang="en-US" dirty="0"/>
          </a:p>
        </p:txBody>
      </p:sp>
      <p:sp>
        <p:nvSpPr>
          <p:cNvPr id="16" name="Rounded Rectangular Callout 15"/>
          <p:cNvSpPr/>
          <p:nvPr/>
        </p:nvSpPr>
        <p:spPr>
          <a:xfrm>
            <a:off x="6087736" y="4533900"/>
            <a:ext cx="2131765"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Neighborhood Associations</a:t>
            </a:r>
            <a:endParaRPr lang="en-US" dirty="0"/>
          </a:p>
        </p:txBody>
      </p:sp>
    </p:spTree>
    <p:extLst>
      <p:ext uri="{BB962C8B-B14F-4D97-AF65-F5344CB8AC3E}">
        <p14:creationId xmlns:p14="http://schemas.microsoft.com/office/powerpoint/2010/main" val="782749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AFFH:</a:t>
            </a:r>
            <a:endParaRPr lang="en-US" dirty="0"/>
          </a:p>
        </p:txBody>
      </p:sp>
      <p:sp>
        <p:nvSpPr>
          <p:cNvPr id="3" name="Content Placeholder 2"/>
          <p:cNvSpPr>
            <a:spLocks noGrp="1"/>
          </p:cNvSpPr>
          <p:nvPr>
            <p:ph sz="quarter" idx="1"/>
          </p:nvPr>
        </p:nvSpPr>
        <p:spPr/>
        <p:txBody>
          <a:bodyPr/>
          <a:lstStyle/>
          <a:p>
            <a:pPr marL="0" indent="0">
              <a:buNone/>
            </a:pPr>
            <a:r>
              <a:rPr lang="en-US" dirty="0"/>
              <a:t>Affirmatively </a:t>
            </a:r>
            <a:r>
              <a:rPr lang="en-US" dirty="0" smtClean="0"/>
              <a:t>Furthering Fair Housing </a:t>
            </a:r>
            <a:r>
              <a:rPr lang="en-US" dirty="0"/>
              <a:t>means taking proactive steps beyond combating discrimination to foster more inclusive communities and access to community assets for all persons protected by the Fair Housing Act. </a:t>
            </a:r>
          </a:p>
        </p:txBody>
      </p:sp>
      <p:graphicFrame>
        <p:nvGraphicFramePr>
          <p:cNvPr id="4" name="Diagram 3"/>
          <p:cNvGraphicFramePr/>
          <p:nvPr>
            <p:extLst>
              <p:ext uri="{D42A27DB-BD31-4B8C-83A1-F6EECF244321}">
                <p14:modId xmlns:p14="http://schemas.microsoft.com/office/powerpoint/2010/main" val="2012940645"/>
              </p:ext>
            </p:extLst>
          </p:nvPr>
        </p:nvGraphicFramePr>
        <p:xfrm>
          <a:off x="457200" y="1905000"/>
          <a:ext cx="79248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684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pPr marL="0" indent="0">
              <a:buNone/>
            </a:pPr>
            <a:r>
              <a:rPr lang="en-US" dirty="0" smtClean="0"/>
              <a:t>Laura Detert</a:t>
            </a:r>
          </a:p>
          <a:p>
            <a:pPr marL="0" indent="0">
              <a:buNone/>
            </a:pPr>
            <a:r>
              <a:rPr lang="en-US" dirty="0" smtClean="0"/>
              <a:t>Manager of Housing and Community Development</a:t>
            </a:r>
          </a:p>
          <a:p>
            <a:pPr marL="0" indent="0">
              <a:buNone/>
            </a:pPr>
            <a:r>
              <a:rPr lang="en-US" dirty="0" smtClean="0"/>
              <a:t>City of Racine</a:t>
            </a:r>
          </a:p>
          <a:p>
            <a:pPr marL="0" indent="0">
              <a:buNone/>
            </a:pPr>
            <a:r>
              <a:rPr lang="en-US" dirty="0" smtClean="0"/>
              <a:t>730 Washington Avenue</a:t>
            </a:r>
          </a:p>
          <a:p>
            <a:pPr marL="0" indent="0">
              <a:buNone/>
            </a:pPr>
            <a:r>
              <a:rPr lang="en-US" dirty="0" smtClean="0"/>
              <a:t>Racine, WI 53403</a:t>
            </a:r>
          </a:p>
          <a:p>
            <a:pPr marL="0" indent="0">
              <a:buNone/>
            </a:pPr>
            <a:r>
              <a:rPr lang="en-US" dirty="0" smtClean="0">
                <a:hlinkClick r:id="rId2"/>
              </a:rPr>
              <a:t>Laura.Detert@cityofracine.org</a:t>
            </a:r>
            <a:r>
              <a:rPr lang="en-US" dirty="0" smtClean="0"/>
              <a:t> </a:t>
            </a:r>
          </a:p>
          <a:p>
            <a:pPr marL="0" indent="0">
              <a:buNone/>
            </a:pPr>
            <a:r>
              <a:rPr lang="en-US" dirty="0" smtClean="0"/>
              <a:t>262-636-9476</a:t>
            </a:r>
          </a:p>
          <a:p>
            <a:pPr marL="0" indent="0">
              <a:buNone/>
            </a:pPr>
            <a:r>
              <a:rPr lang="en-US" dirty="0">
                <a:hlinkClick r:id="rId3"/>
              </a:rPr>
              <a:t>http://cityofracine.org/CityDevelopment/FairHousing</a:t>
            </a:r>
            <a:r>
              <a:rPr lang="en-US" dirty="0" smtClean="0">
                <a:hlinkClick r:id="rId3"/>
              </a:rPr>
              <a:t>/</a:t>
            </a:r>
            <a:r>
              <a:rPr lang="en-US" dirty="0" smtClean="0"/>
              <a:t> </a:t>
            </a:r>
          </a:p>
          <a:p>
            <a:pPr marL="0" indent="0">
              <a:buNone/>
            </a:pPr>
            <a:endParaRPr lang="en-US" dirty="0" smtClean="0"/>
          </a:p>
        </p:txBody>
      </p:sp>
    </p:spTree>
    <p:extLst>
      <p:ext uri="{BB962C8B-B14F-4D97-AF65-F5344CB8AC3E}">
        <p14:creationId xmlns:p14="http://schemas.microsoft.com/office/powerpoint/2010/main" val="279637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Fair Housing:</a:t>
            </a:r>
            <a:endParaRPr lang="en-US" dirty="0"/>
          </a:p>
        </p:txBody>
      </p:sp>
      <p:sp>
        <p:nvSpPr>
          <p:cNvPr id="6" name="Content Placeholder 5"/>
          <p:cNvSpPr>
            <a:spLocks noGrp="1"/>
          </p:cNvSpPr>
          <p:nvPr>
            <p:ph sz="quarter" idx="1"/>
          </p:nvPr>
        </p:nvSpPr>
        <p:spPr>
          <a:xfrm>
            <a:off x="457200" y="1170542"/>
            <a:ext cx="8229600" cy="4937760"/>
          </a:xfrm>
        </p:spPr>
        <p:txBody>
          <a:bodyPr/>
          <a:lstStyle/>
          <a:p>
            <a:pPr marL="0" indent="0">
              <a:buNone/>
            </a:pPr>
            <a:r>
              <a:rPr lang="en-US" dirty="0" smtClean="0"/>
              <a:t>Fair housing is the right for all people to live where they choose, have equal access to housing (which includes finding, purchasing, renting, and selling) and enjoy the full use of their homes without unlawful discrimination, interference, coercion, threats, or intimidation by owners, landlords, real estate agents, banks or any other persons.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764" y="3639422"/>
            <a:ext cx="3486471" cy="2614853"/>
          </a:xfrm>
          <a:prstGeom prst="rect">
            <a:avLst/>
          </a:prstGeom>
          <a:ln>
            <a:noFill/>
          </a:ln>
          <a:effectLst>
            <a:softEdge rad="112500"/>
          </a:effectLst>
        </p:spPr>
      </p:pic>
    </p:spTree>
    <p:extLst>
      <p:ext uri="{BB962C8B-B14F-4D97-AF65-F5344CB8AC3E}">
        <p14:creationId xmlns:p14="http://schemas.microsoft.com/office/powerpoint/2010/main" val="2620662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Fair Housing:	</a:t>
            </a:r>
            <a:endParaRPr lang="en-US" dirty="0"/>
          </a:p>
        </p:txBody>
      </p:sp>
      <p:sp>
        <p:nvSpPr>
          <p:cNvPr id="3" name="Content Placeholder 2"/>
          <p:cNvSpPr>
            <a:spLocks noGrp="1"/>
          </p:cNvSpPr>
          <p:nvPr>
            <p:ph sz="quarter" idx="1"/>
          </p:nvPr>
        </p:nvSpPr>
        <p:spPr/>
        <p:txBody>
          <a:bodyPr/>
          <a:lstStyle/>
          <a:p>
            <a:pPr marL="0" indent="0">
              <a:buNone/>
            </a:pPr>
            <a:r>
              <a:rPr lang="en-US" dirty="0" smtClean="0"/>
              <a:t>It shall be unlawful to:</a:t>
            </a:r>
          </a:p>
          <a:p>
            <a:r>
              <a:rPr lang="en-US" dirty="0" smtClean="0"/>
              <a:t>Engage in any conduct relating to the provision of housing which otherwise makes unavailable or denies dwellings because of a protected class.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893203"/>
            <a:ext cx="3238119" cy="3355564"/>
          </a:xfrm>
          <a:prstGeom prst="rect">
            <a:avLst/>
          </a:prstGeom>
          <a:ln>
            <a:noFill/>
          </a:ln>
          <a:effectLst>
            <a:softEdge rad="112500"/>
          </a:effectLst>
        </p:spPr>
      </p:pic>
      <p:sp>
        <p:nvSpPr>
          <p:cNvPr id="5" name="TextBox 4"/>
          <p:cNvSpPr txBox="1"/>
          <p:nvPr/>
        </p:nvSpPr>
        <p:spPr>
          <a:xfrm>
            <a:off x="2438400" y="6156960"/>
            <a:ext cx="3581400" cy="246221"/>
          </a:xfrm>
          <a:prstGeom prst="rect">
            <a:avLst/>
          </a:prstGeom>
          <a:noFill/>
        </p:spPr>
        <p:txBody>
          <a:bodyPr wrap="square" rtlCol="0">
            <a:spAutoFit/>
          </a:bodyPr>
          <a:lstStyle/>
          <a:p>
            <a:pPr algn="r"/>
            <a:r>
              <a:rPr lang="en-US" sz="1000" dirty="0"/>
              <a:t>http://tompkinscountyny.gov/humanrights/fairhousing</a:t>
            </a:r>
          </a:p>
        </p:txBody>
      </p:sp>
    </p:spTree>
    <p:extLst>
      <p:ext uri="{BB962C8B-B14F-4D97-AF65-F5344CB8AC3E}">
        <p14:creationId xmlns:p14="http://schemas.microsoft.com/office/powerpoint/2010/main" val="2559472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Fair Housing:</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52735866"/>
              </p:ext>
            </p:extLst>
          </p:nvPr>
        </p:nvGraphicFramePr>
        <p:xfrm>
          <a:off x="304800" y="1828800"/>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219200"/>
            <a:ext cx="8686800" cy="923330"/>
          </a:xfrm>
          <a:prstGeom prst="rect">
            <a:avLst/>
          </a:prstGeom>
          <a:noFill/>
        </p:spPr>
        <p:txBody>
          <a:bodyPr wrap="square" rtlCol="0">
            <a:spAutoFit/>
          </a:bodyPr>
          <a:lstStyle/>
          <a:p>
            <a:pPr lvl="0"/>
            <a:r>
              <a:rPr lang="en-US" dirty="0"/>
              <a:t>In the </a:t>
            </a:r>
            <a:r>
              <a:rPr lang="en-US" dirty="0" smtClean="0"/>
              <a:t>sale </a:t>
            </a:r>
            <a:r>
              <a:rPr lang="en-US" dirty="0"/>
              <a:t>and </a:t>
            </a:r>
            <a:r>
              <a:rPr lang="en-US" dirty="0" smtClean="0"/>
              <a:t>rental </a:t>
            </a:r>
            <a:r>
              <a:rPr lang="en-US" dirty="0"/>
              <a:t>of h</a:t>
            </a:r>
            <a:r>
              <a:rPr lang="en-US" dirty="0" smtClean="0"/>
              <a:t>ousing </a:t>
            </a:r>
            <a:r>
              <a:rPr lang="en-US" dirty="0"/>
              <a:t>no one may take any of the following actions based on </a:t>
            </a:r>
            <a:r>
              <a:rPr lang="en-US" dirty="0" smtClean="0"/>
              <a:t>protected class:</a:t>
            </a:r>
            <a:endParaRPr lang="en-US" dirty="0"/>
          </a:p>
          <a:p>
            <a:endParaRPr lang="en-US" dirty="0"/>
          </a:p>
        </p:txBody>
      </p:sp>
    </p:spTree>
    <p:extLst>
      <p:ext uri="{BB962C8B-B14F-4D97-AF65-F5344CB8AC3E}">
        <p14:creationId xmlns:p14="http://schemas.microsoft.com/office/powerpoint/2010/main" val="1729916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Fair Housing:</a:t>
            </a:r>
            <a:endParaRPr lang="en-US" dirty="0"/>
          </a:p>
        </p:txBody>
      </p:sp>
      <p:sp>
        <p:nvSpPr>
          <p:cNvPr id="3" name="Content Placeholder 2"/>
          <p:cNvSpPr>
            <a:spLocks noGrp="1"/>
          </p:cNvSpPr>
          <p:nvPr>
            <p:ph sz="quarter" idx="1"/>
          </p:nvPr>
        </p:nvSpPr>
        <p:spPr>
          <a:xfrm>
            <a:off x="457200" y="1143000"/>
            <a:ext cx="8229600" cy="4785360"/>
          </a:xfrm>
        </p:spPr>
        <p:txBody>
          <a:bodyPr/>
          <a:lstStyle/>
          <a:p>
            <a:pPr marL="0" indent="0">
              <a:buNone/>
            </a:pPr>
            <a:r>
              <a:rPr lang="en-US" dirty="0" smtClean="0"/>
              <a:t>It </a:t>
            </a:r>
            <a:r>
              <a:rPr lang="en-US" dirty="0"/>
              <a:t>is illegal for anyone to</a:t>
            </a:r>
            <a:r>
              <a:rPr lang="en-US" dirty="0" smtClean="0"/>
              <a:t>:</a:t>
            </a:r>
            <a:endParaRPr lang="en-US" dirty="0"/>
          </a:p>
          <a:p>
            <a:r>
              <a:rPr lang="en-US" sz="2400" dirty="0"/>
              <a:t>Threaten, coerce, intimidate or interfere with anyone exercising a fair housing right or assisting others who exercise that </a:t>
            </a:r>
            <a:r>
              <a:rPr lang="en-US" sz="2400" dirty="0" smtClean="0"/>
              <a:t>right.</a:t>
            </a:r>
            <a:endParaRPr lang="en-US" sz="2400" dirty="0"/>
          </a:p>
          <a:p>
            <a:r>
              <a:rPr lang="en-US" sz="2400" dirty="0"/>
              <a:t>Advertise or make any statement that indicates a limitation or preference based on </a:t>
            </a:r>
            <a:r>
              <a:rPr lang="en-US" sz="2400" dirty="0" smtClean="0"/>
              <a:t>(protected classes).</a:t>
            </a:r>
            <a:endParaRPr lang="en-US" sz="2400" dirty="0"/>
          </a:p>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647123"/>
            <a:ext cx="3128604" cy="2448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684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Fair Housing:	</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Types of Housing Covered by the Fair Housing Act:</a:t>
            </a:r>
          </a:p>
          <a:p>
            <a:r>
              <a:rPr lang="en-US" dirty="0" smtClean="0"/>
              <a:t>Properties for sale/rent</a:t>
            </a:r>
          </a:p>
          <a:p>
            <a:pPr lvl="1"/>
            <a:r>
              <a:rPr lang="en-US" dirty="0" smtClean="0"/>
              <a:t>Houses/Condos</a:t>
            </a:r>
          </a:p>
          <a:p>
            <a:pPr lvl="1"/>
            <a:r>
              <a:rPr lang="en-US" dirty="0" smtClean="0"/>
              <a:t>Apartments</a:t>
            </a:r>
          </a:p>
          <a:p>
            <a:pPr lvl="1"/>
            <a:r>
              <a:rPr lang="en-US" dirty="0" smtClean="0"/>
              <a:t>Mobile Homes</a:t>
            </a:r>
          </a:p>
          <a:p>
            <a:r>
              <a:rPr lang="en-US" dirty="0" smtClean="0"/>
              <a:t>Retirement Communities</a:t>
            </a:r>
          </a:p>
          <a:p>
            <a:r>
              <a:rPr lang="en-US" dirty="0" smtClean="0"/>
              <a:t>Assisted Living Facilities</a:t>
            </a:r>
          </a:p>
          <a:p>
            <a:r>
              <a:rPr lang="en-US" dirty="0" smtClean="0"/>
              <a:t>Time Shares</a:t>
            </a:r>
          </a:p>
          <a:p>
            <a:r>
              <a:rPr lang="en-US" dirty="0" smtClean="0"/>
              <a:t>Nursing Homes</a:t>
            </a:r>
          </a:p>
          <a:p>
            <a:r>
              <a:rPr lang="en-US" dirty="0" smtClean="0"/>
              <a:t>Homeless Shelters</a:t>
            </a:r>
          </a:p>
          <a:p>
            <a:pPr marL="0" indent="0">
              <a:buNone/>
            </a:pPr>
            <a:endParaRPr lang="en-US" dirty="0" smtClean="0"/>
          </a:p>
          <a:p>
            <a:pPr marL="0" indent="0">
              <a:buNone/>
            </a:pPr>
            <a:r>
              <a:rPr lang="en-US" sz="1600" i="1" dirty="0" smtClean="0"/>
              <a:t>*There are some exemptions including senior housing or small, owner-occupied buildings.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420963"/>
            <a:ext cx="4038599" cy="2534234"/>
          </a:xfrm>
          <a:prstGeom prst="rect">
            <a:avLst/>
          </a:prstGeom>
          <a:ln>
            <a:noFill/>
          </a:ln>
          <a:effectLst>
            <a:softEdge rad="112500"/>
          </a:effectLst>
        </p:spPr>
      </p:pic>
    </p:spTree>
    <p:extLst>
      <p:ext uri="{BB962C8B-B14F-4D97-AF65-F5344CB8AC3E}">
        <p14:creationId xmlns:p14="http://schemas.microsoft.com/office/powerpoint/2010/main" val="678486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Housing Discrimination Complaints, 2005-2015:</a:t>
            </a:r>
            <a:endParaRPr lang="en-US" dirty="0"/>
          </a:p>
        </p:txBody>
      </p:sp>
      <p:sp>
        <p:nvSpPr>
          <p:cNvPr id="5" name="TextBox 4"/>
          <p:cNvSpPr txBox="1"/>
          <p:nvPr/>
        </p:nvSpPr>
        <p:spPr>
          <a:xfrm>
            <a:off x="457200" y="6024390"/>
            <a:ext cx="7924800" cy="276999"/>
          </a:xfrm>
          <a:prstGeom prst="rect">
            <a:avLst/>
          </a:prstGeom>
          <a:noFill/>
        </p:spPr>
        <p:txBody>
          <a:bodyPr wrap="square" rtlCol="0">
            <a:spAutoFit/>
          </a:bodyPr>
          <a:lstStyle/>
          <a:p>
            <a:r>
              <a:rPr lang="en-US" sz="1200" b="1" dirty="0" smtClean="0"/>
              <a:t>National Fair Housing Alliance: </a:t>
            </a:r>
            <a:r>
              <a:rPr lang="en-US" sz="1200" b="1" dirty="0"/>
              <a:t> </a:t>
            </a:r>
            <a:r>
              <a:rPr lang="en-US" sz="1200" dirty="0" smtClean="0"/>
              <a:t>The Case For Fair Housing; 2017 Fair Housing Trends Report	 </a:t>
            </a:r>
            <a:endParaRPr lang="en-US" sz="1200" dirty="0"/>
          </a:p>
        </p:txBody>
      </p:sp>
      <p:sp>
        <p:nvSpPr>
          <p:cNvPr id="3" name="Content Placeholder 2"/>
          <p:cNvSpPr>
            <a:spLocks noGrp="1"/>
          </p:cNvSpPr>
          <p:nvPr>
            <p:ph sz="quarter" idx="1"/>
          </p:nvPr>
        </p:nvSpPr>
        <p:spPr>
          <a:xfrm>
            <a:off x="450773" y="1178805"/>
            <a:ext cx="8229600" cy="4937760"/>
          </a:xfrm>
        </p:spPr>
        <p:txBody>
          <a:bodyPr/>
          <a:lstStyle/>
          <a:p>
            <a:r>
              <a:rPr lang="en-US" dirty="0" smtClean="0"/>
              <a:t>There were 28,181 reported complaints of housing discrimination in 2016. </a:t>
            </a:r>
          </a:p>
          <a:p>
            <a:pPr marL="0" indent="0">
              <a:buNone/>
            </a:pPr>
            <a:endParaRPr lang="en-US" dirty="0" smtClean="0"/>
          </a:p>
          <a:p>
            <a:r>
              <a:rPr lang="en-US" dirty="0" smtClean="0"/>
              <a:t>55% of these cases involved discrimination on the basis of disability.</a:t>
            </a:r>
          </a:p>
          <a:p>
            <a:pPr marL="0" indent="0">
              <a:buNone/>
            </a:pPr>
            <a:endParaRPr lang="en-US" dirty="0" smtClean="0"/>
          </a:p>
          <a:p>
            <a:r>
              <a:rPr lang="en-US" dirty="0" smtClean="0"/>
              <a:t>91.5% of all acts of housing discrimination in 2016 occurred during rental transactions. </a:t>
            </a:r>
          </a:p>
          <a:p>
            <a:pPr marL="0" indent="0">
              <a:buNone/>
            </a:pPr>
            <a:endParaRPr lang="en-US" dirty="0"/>
          </a:p>
        </p:txBody>
      </p:sp>
    </p:spTree>
    <p:extLst>
      <p:ext uri="{BB962C8B-B14F-4D97-AF65-F5344CB8AC3E}">
        <p14:creationId xmlns:p14="http://schemas.microsoft.com/office/powerpoint/2010/main" val="3645601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5035</TotalTime>
  <Words>1502</Words>
  <Application>Microsoft Office PowerPoint</Application>
  <PresentationFormat>On-screen Show (4:3)</PresentationFormat>
  <Paragraphs>205</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Bookman Old Style</vt:lpstr>
      <vt:lpstr>Calibri</vt:lpstr>
      <vt:lpstr>Franklin Gothic Book</vt:lpstr>
      <vt:lpstr>Gill Sans MT</vt:lpstr>
      <vt:lpstr>Wingdings</vt:lpstr>
      <vt:lpstr>Wingdings 3</vt:lpstr>
      <vt:lpstr>Origin</vt:lpstr>
      <vt:lpstr>Fair Housing And CoC’s  </vt:lpstr>
      <vt:lpstr>Overview:</vt:lpstr>
      <vt:lpstr>What is Fair Housing</vt:lpstr>
      <vt:lpstr>What is Fair Housing:</vt:lpstr>
      <vt:lpstr>What is Fair Housing: </vt:lpstr>
      <vt:lpstr>What is Fair Housing:</vt:lpstr>
      <vt:lpstr>What is Fair Housing:</vt:lpstr>
      <vt:lpstr>What is Fair Housing: </vt:lpstr>
      <vt:lpstr>Housing Discrimination Complaints, 2005-2015:</vt:lpstr>
      <vt:lpstr>PowerPoint Presentation</vt:lpstr>
      <vt:lpstr>PowerPoint Presentation</vt:lpstr>
      <vt:lpstr>PowerPoint Presentation</vt:lpstr>
      <vt:lpstr>Potential Violations: </vt:lpstr>
      <vt:lpstr>Complaints By Type:</vt:lpstr>
      <vt:lpstr>PowerPoint Presentation</vt:lpstr>
      <vt:lpstr>Reasonable Accommodation:</vt:lpstr>
      <vt:lpstr>Persons Not Covered</vt:lpstr>
      <vt:lpstr>Reasonable Accommodation:</vt:lpstr>
      <vt:lpstr>Reasonable Accommodations: </vt:lpstr>
      <vt:lpstr>Reasonable Modifications:</vt:lpstr>
      <vt:lpstr>Reasonable Modifications:</vt:lpstr>
      <vt:lpstr>Fair Housing and Shelters</vt:lpstr>
      <vt:lpstr>FHA May Apply to:</vt:lpstr>
      <vt:lpstr>Section 504:</vt:lpstr>
      <vt:lpstr>ADA Title III:</vt:lpstr>
      <vt:lpstr>ADA Title III VS Fair Housing:</vt:lpstr>
      <vt:lpstr>Shelters and Transgendered Persons:</vt:lpstr>
      <vt:lpstr>Fair Housing and Housing Search:</vt:lpstr>
      <vt:lpstr>The FHA Does Not:</vt:lpstr>
      <vt:lpstr>Recognizing Discrimination:</vt:lpstr>
      <vt:lpstr>Recognizing Discrimination:</vt:lpstr>
      <vt:lpstr>What to do:</vt:lpstr>
      <vt:lpstr>PowerPoint Presentation</vt:lpstr>
      <vt:lpstr>AFFH: </vt:lpstr>
      <vt:lpstr>AFFH:</vt:lpstr>
      <vt:lpstr>AFFH: </vt:lpstr>
      <vt:lpstr>AFFH:</vt:lpstr>
      <vt:lpstr>AFFH: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Housing in Wisconsin</dc:title>
  <dc:creator>Detert, Laura</dc:creator>
  <cp:lastModifiedBy>Saunders, Brendan</cp:lastModifiedBy>
  <cp:revision>203</cp:revision>
  <dcterms:created xsi:type="dcterms:W3CDTF">2014-12-09T14:06:55Z</dcterms:created>
  <dcterms:modified xsi:type="dcterms:W3CDTF">2017-05-15T15:31:25Z</dcterms:modified>
</cp:coreProperties>
</file>