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  <p:sldId id="267" r:id="rId9"/>
    <p:sldId id="268" r:id="rId10"/>
    <p:sldId id="270" r:id="rId11"/>
    <p:sldId id="271" r:id="rId12"/>
    <p:sldId id="272" r:id="rId13"/>
    <p:sldId id="269" r:id="rId14"/>
    <p:sldId id="273" r:id="rId15"/>
    <p:sldId id="274" r:id="rId16"/>
    <p:sldId id="260" r:id="rId17"/>
    <p:sldId id="261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kerosynek\Desktop\Housing%20First\Nate\AvatarandThurgood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kerosynek\Desktop\Housing%20First\Reports\Branden.D\muni_results.1st.changes.csv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kerosynek\Desktop\Housing%20First\Nate\muni.PIT.chart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Sheet1!$C$15:$C$16</c:f>
              <c:strCache>
                <c:ptCount val="2"/>
                <c:pt idx="0">
                  <c:v>12 Months Prior to Housing</c:v>
                </c:pt>
                <c:pt idx="1">
                  <c:v>12 Months in Housing First</c:v>
                </c:pt>
              </c:strCache>
            </c:strRef>
          </c:cat>
          <c:val>
            <c:numRef>
              <c:f>Sheet1!$D$15:$D$16</c:f>
              <c:numCache>
                <c:formatCode>General</c:formatCode>
                <c:ptCount val="2"/>
                <c:pt idx="0">
                  <c:v>627</c:v>
                </c:pt>
                <c:pt idx="1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5B-4AB0-BCAE-C344CE647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0447464"/>
        <c:axId val="310445112"/>
      </c:barChart>
      <c:catAx>
        <c:axId val="310447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445112"/>
        <c:crosses val="autoZero"/>
        <c:auto val="1"/>
        <c:lblAlgn val="ctr"/>
        <c:lblOffset val="100"/>
        <c:noMultiLvlLbl val="0"/>
      </c:catAx>
      <c:valAx>
        <c:axId val="310445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447464"/>
        <c:crosses val="autoZero"/>
        <c:crossBetween val="between"/>
      </c:valAx>
      <c:spPr>
        <a:solidFill>
          <a:schemeClr val="bg1">
            <a:alpha val="52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alpha val="5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Mental Health Crisis Service</a:t>
            </a:r>
            <a:r>
              <a:rPr lang="en-US" sz="1800" baseline="0" dirty="0"/>
              <a:t> Utilization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Sheet4!$E$13:$E$17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xVal>
          <c:yVal>
            <c:numRef>
              <c:f>Sheet4!$F$13:$F$17</c:f>
              <c:numCache>
                <c:formatCode>General</c:formatCode>
                <c:ptCount val="5"/>
                <c:pt idx="0">
                  <c:v>33</c:v>
                </c:pt>
                <c:pt idx="1">
                  <c:v>46</c:v>
                </c:pt>
                <c:pt idx="2">
                  <c:v>30</c:v>
                </c:pt>
                <c:pt idx="3">
                  <c:v>9</c:v>
                </c:pt>
                <c:pt idx="4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D07-44F2-A52B-DBFC3D80D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0445504"/>
        <c:axId val="310446288"/>
      </c:scatterChart>
      <c:valAx>
        <c:axId val="310445504"/>
        <c:scaling>
          <c:orientation val="minMax"/>
          <c:max val="2017"/>
          <c:min val="201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446288"/>
        <c:crosses val="autoZero"/>
        <c:crossBetween val="midCat"/>
        <c:majorUnit val="1"/>
      </c:valAx>
      <c:valAx>
        <c:axId val="31044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445504"/>
        <c:crosses val="autoZero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310072083586684E-2"/>
                  <c:y val="0.1003221861469742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EC2-4DAD-9EAD-95204B59A6E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445768318574098E-2"/>
                  <c:y val="0.1412882428123770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EC2-4DAD-9EAD-95204B59A6E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379541159125826E-2"/>
                  <c:y val="0.1252522445112964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EC2-4DAD-9EAD-95204B59A6E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4382783075216724E-2"/>
                  <c:y val="0.130207010871625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EC2-4DAD-9EAD-95204B59A6E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9158733457778367E-2"/>
                  <c:y val="0.1512088074770958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EC2-4DAD-9EAD-95204B59A6E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571738805288852E-2"/>
                  <c:y val="6.342958585904058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EC2-4DAD-9EAD-95204B59A6E4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80839895013133E-2"/>
                  <c:y val="7.87401574803149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EC2-4DAD-9EAD-95204B59A6E4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12700">
                <a:solidFill>
                  <a:schemeClr val="tx2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Sheet3!$A$1:$A$7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xVal>
          <c:yVal>
            <c:numRef>
              <c:f>Sheet3!$B$1:$B$7</c:f>
              <c:numCache>
                <c:formatCode>General</c:formatCode>
                <c:ptCount val="7"/>
                <c:pt idx="0">
                  <c:v>67</c:v>
                </c:pt>
                <c:pt idx="1">
                  <c:v>87</c:v>
                </c:pt>
                <c:pt idx="2">
                  <c:v>73</c:v>
                </c:pt>
                <c:pt idx="3">
                  <c:v>64</c:v>
                </c:pt>
                <c:pt idx="4">
                  <c:v>69</c:v>
                </c:pt>
                <c:pt idx="5">
                  <c:v>14</c:v>
                </c:pt>
                <c:pt idx="6">
                  <c:v>16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EC2-4DAD-9EAD-95204B59A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2182592"/>
        <c:axId val="402188864"/>
      </c:scatterChart>
      <c:valAx>
        <c:axId val="402182592"/>
        <c:scaling>
          <c:orientation val="minMax"/>
          <c:min val="201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188864"/>
        <c:crosses val="autoZero"/>
        <c:crossBetween val="midCat"/>
        <c:majorUnit val="1"/>
      </c:valAx>
      <c:valAx>
        <c:axId val="4021888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2182592"/>
        <c:crosses val="autoZero"/>
        <c:crossBetween val="midCat"/>
      </c:valAx>
      <c:spPr>
        <a:solidFill>
          <a:srgbClr val="FFFFFF">
            <a:alpha val="38824"/>
          </a:srgbClr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799774755382629E-2"/>
          <c:y val="9.4101253634880061E-2"/>
          <c:w val="0.88967218325834596"/>
          <c:h val="0.7599500717983410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tx2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9283938464815087E-2"/>
                  <c:y val="8.36938964936858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1,537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9260770350745031E-2"/>
                  <c:y val="9.0752623431312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9141527858772567E-2"/>
                  <c:y val="7.711748035436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6FE-4CCE-879A-B81E6C65D82D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6653411395755695E-2"/>
                  <c:y val="0.1184234243546236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6FE-4CCE-879A-B81E6C65D82D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222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'PIT#s'!$A$6:$A$17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xVal>
          <c:yVal>
            <c:numRef>
              <c:f>'PIT#s'!$B$6:$B$17</c:f>
              <c:numCache>
                <c:formatCode>General</c:formatCode>
                <c:ptCount val="12"/>
                <c:pt idx="0">
                  <c:v>1470</c:v>
                </c:pt>
                <c:pt idx="1">
                  <c:v>1470</c:v>
                </c:pt>
                <c:pt idx="2">
                  <c:v>1537</c:v>
                </c:pt>
                <c:pt idx="3">
                  <c:v>1537</c:v>
                </c:pt>
                <c:pt idx="4">
                  <c:v>1466</c:v>
                </c:pt>
                <c:pt idx="5">
                  <c:v>1432</c:v>
                </c:pt>
                <c:pt idx="6">
                  <c:v>1442</c:v>
                </c:pt>
                <c:pt idx="7">
                  <c:v>1499</c:v>
                </c:pt>
                <c:pt idx="8">
                  <c:v>1521</c:v>
                </c:pt>
                <c:pt idx="9">
                  <c:v>1415</c:v>
                </c:pt>
                <c:pt idx="10">
                  <c:v>900</c:v>
                </c:pt>
                <c:pt idx="11">
                  <c:v>832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66FE-4CCE-879A-B81E6C65D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2189256"/>
        <c:axId val="402189648"/>
      </c:scatterChart>
      <c:valAx>
        <c:axId val="402189256"/>
        <c:scaling>
          <c:orientation val="minMax"/>
          <c:max val="2019"/>
          <c:min val="200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189648"/>
        <c:crosses val="autoZero"/>
        <c:crossBetween val="midCat"/>
        <c:majorUnit val="1"/>
      </c:valAx>
      <c:valAx>
        <c:axId val="40218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189256"/>
        <c:crossesAt val="2006"/>
        <c:crossBetween val="midCat"/>
      </c:valAx>
      <c:spPr>
        <a:solidFill>
          <a:schemeClr val="bg1">
            <a:alpha val="44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0.24798</cdr:x>
      <cdr:y>0.27634</cdr:y>
    </cdr:from>
    <cdr:to>
      <cdr:x>0.32164</cdr:x>
      <cdr:y>0.36912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2431" y="890901"/>
          <a:ext cx="395803" cy="2991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46</a:t>
          </a:r>
        </a:p>
      </cdr:txBody>
    </cdr:sp>
  </cdr:relSizeAnchor>
  <cdr:relSizeAnchor xmlns:cdr="http://schemas.openxmlformats.org/drawingml/2006/chartDrawing">
    <cdr:from>
      <cdr:x>0.9135</cdr:x>
      <cdr:y>0.74273</cdr:y>
    </cdr:from>
    <cdr:to>
      <cdr:x>0.96527</cdr:x>
      <cdr:y>0.83551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908405" y="2394486"/>
          <a:ext cx="278179" cy="2991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0</a:t>
          </a:r>
        </a:p>
      </cdr:txBody>
    </cdr:sp>
  </cdr:relSizeAnchor>
  <cdr:relSizeAnchor xmlns:cdr="http://schemas.openxmlformats.org/drawingml/2006/chartDrawing">
    <cdr:from>
      <cdr:x>0.69481</cdr:x>
      <cdr:y>0.61549</cdr:y>
    </cdr:from>
    <cdr:to>
      <cdr:x>0.74738</cdr:x>
      <cdr:y>0.70827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33326" y="1984287"/>
          <a:ext cx="282486" cy="2991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9</a:t>
          </a:r>
        </a:p>
      </cdr:txBody>
    </cdr:sp>
  </cdr:relSizeAnchor>
  <cdr:relSizeAnchor xmlns:cdr="http://schemas.openxmlformats.org/drawingml/2006/chartDrawing">
    <cdr:from>
      <cdr:x>0.46317</cdr:x>
      <cdr:y>0.5</cdr:y>
    </cdr:from>
    <cdr:to>
      <cdr:x>0.53683</cdr:x>
      <cdr:y>0.59278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488682" y="1611950"/>
          <a:ext cx="395803" cy="2991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30</a:t>
          </a:r>
        </a:p>
      </cdr:txBody>
    </cdr:sp>
  </cdr:relSizeAnchor>
  <cdr:relSizeAnchor xmlns:cdr="http://schemas.openxmlformats.org/drawingml/2006/chartDrawing">
    <cdr:from>
      <cdr:x>0.05544</cdr:x>
      <cdr:y>0.40722</cdr:y>
    </cdr:from>
    <cdr:to>
      <cdr:x>0.12911</cdr:x>
      <cdr:y>0.5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97915" y="1312848"/>
          <a:ext cx="395803" cy="2991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33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0.68287</cdr:x>
      <cdr:y>0.09774</cdr:y>
    </cdr:from>
    <cdr:to>
      <cdr:x>0.70113</cdr:x>
      <cdr:y>0.52188</cdr:y>
    </cdr:to>
    <cdr:sp macro="" textlink="">
      <cdr:nvSpPr>
        <cdr:cNvPr id="2" name="Arrow: Right 1">
          <a:extLst xmlns:a="http://schemas.openxmlformats.org/drawingml/2006/main">
            <a:ext uri="{FF2B5EF4-FFF2-40B4-BE49-F238E27FC236}">
              <a16:creationId xmlns:a16="http://schemas.microsoft.com/office/drawing/2014/main" xmlns="" id="{2F65D866-D44E-415E-9D28-A93859782653}"/>
            </a:ext>
          </a:extLst>
        </cdr:cNvPr>
        <cdr:cNvSpPr/>
      </cdr:nvSpPr>
      <cdr:spPr>
        <a:xfrm xmlns:a="http://schemas.openxmlformats.org/drawingml/2006/main" rot="5400000">
          <a:off x="5898725" y="1419427"/>
          <a:ext cx="2068429" cy="18288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0.62017</cdr:x>
      <cdr:y>2.05052E-7</cdr:y>
    </cdr:from>
    <cdr:to>
      <cdr:x>0.82963</cdr:x>
      <cdr:y>0.27137</cdr:y>
    </cdr:to>
    <cdr:sp macro="" textlink="">
      <cdr:nvSpPr>
        <cdr:cNvPr id="3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385E592B-508D-43CB-916E-04CA3CBDFB10}"/>
            </a:ext>
          </a:extLst>
        </cdr:cNvPr>
        <cdr:cNvSpPr txBox="1"/>
      </cdr:nvSpPr>
      <cdr:spPr>
        <a:xfrm xmlns:a="http://schemas.openxmlformats.org/drawingml/2006/main">
          <a:off x="6213347" y="1"/>
          <a:ext cx="2098485" cy="13234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/>
            <a:t>HOUSING FIRST INITIATIVE BEGAN </a:t>
          </a:r>
        </a:p>
        <a:p xmlns:a="http://schemas.openxmlformats.org/drawingml/2006/main">
          <a:pPr algn="ctr"/>
          <a:r>
            <a:rPr lang="en-US" sz="2000" b="1" dirty="0"/>
            <a:t>SEPT. 2015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0.70717</cdr:x>
      <cdr:y>0.2598</cdr:y>
    </cdr:from>
    <cdr:to>
      <cdr:x>0.7203</cdr:x>
      <cdr:y>0.54033</cdr:y>
    </cdr:to>
    <cdr:sp macro="" textlink="">
      <cdr:nvSpPr>
        <cdr:cNvPr id="2" name="Arrow: Right 1">
          <a:extLst xmlns:a="http://schemas.openxmlformats.org/drawingml/2006/main">
            <a:ext uri="{FF2B5EF4-FFF2-40B4-BE49-F238E27FC236}">
              <a16:creationId xmlns:a16="http://schemas.microsoft.com/office/drawing/2014/main" xmlns="" id="{10A5F130-2349-4518-AE99-B373E210D788}"/>
            </a:ext>
          </a:extLst>
        </cdr:cNvPr>
        <cdr:cNvSpPr/>
      </cdr:nvSpPr>
      <cdr:spPr>
        <a:xfrm xmlns:a="http://schemas.openxmlformats.org/drawingml/2006/main" rot="16200000">
          <a:off x="6772282" y="1762322"/>
          <a:ext cx="1283568" cy="13639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0.57772</cdr:x>
      <cdr:y>0.43763</cdr:y>
    </cdr:from>
    <cdr:to>
      <cdr:x>0.79007</cdr:x>
      <cdr:y>0.72688</cdr:y>
    </cdr:to>
    <cdr:sp macro="" textlink="">
      <cdr:nvSpPr>
        <cdr:cNvPr id="3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AD71F010-D61E-4E24-8900-47666CA0DD91}"/>
            </a:ext>
          </a:extLst>
        </cdr:cNvPr>
        <cdr:cNvSpPr txBox="1"/>
      </cdr:nvSpPr>
      <cdr:spPr>
        <a:xfrm xmlns:a="http://schemas.openxmlformats.org/drawingml/2006/main">
          <a:off x="6001160" y="2002397"/>
          <a:ext cx="2205811" cy="13234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2700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/>
            <a:t>HOUSING FIRST INITIATIVE BEGAN </a:t>
          </a:r>
        </a:p>
        <a:p xmlns:a="http://schemas.openxmlformats.org/drawingml/2006/main">
          <a:pPr algn="ctr"/>
          <a:r>
            <a:rPr lang="en-US" sz="2000" b="1" dirty="0"/>
            <a:t>SEPT. 2015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7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7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07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11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8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2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1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0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0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8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1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4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E1935D-B140-457C-A3A5-ED9634C70647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C45EC65-47AF-4DE2-80A9-B3DAB104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7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sv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963271-73BB-4291-A294-31B0CD2785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Housing First</a:t>
            </a:r>
            <a:r>
              <a:rPr lang="en-US" dirty="0"/>
              <a:t>: What it is and Why the Data Tells us it is Effective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4D3723-DCF0-48B9-A859-F59841E062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Zach Chartrand</a:t>
            </a:r>
          </a:p>
        </p:txBody>
      </p:sp>
    </p:spTree>
    <p:extLst>
      <p:ext uri="{BB962C8B-B14F-4D97-AF65-F5344CB8AC3E}">
        <p14:creationId xmlns:p14="http://schemas.microsoft.com/office/powerpoint/2010/main" val="2946665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E4E50D-36C5-4DE2-9BB4-BDEDE41B0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63607"/>
            <a:ext cx="9930449" cy="1466624"/>
          </a:xfrm>
        </p:spPr>
        <p:txBody>
          <a:bodyPr/>
          <a:lstStyle/>
          <a:p>
            <a:r>
              <a:rPr lang="en-US" dirty="0"/>
              <a:t>Housing First Impact on Mental Health Crises Services Milwaukee County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E1F37549-30BE-4827-B6DF-75923965BF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630634"/>
              </p:ext>
            </p:extLst>
          </p:nvPr>
        </p:nvGraphicFramePr>
        <p:xfrm>
          <a:off x="6096001" y="1630231"/>
          <a:ext cx="5618044" cy="4054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F072F0B-4EA4-4EF7-B16C-735A06F4B43A}"/>
              </a:ext>
            </a:extLst>
          </p:cNvPr>
          <p:cNvSpPr txBox="1"/>
          <p:nvPr/>
        </p:nvSpPr>
        <p:spPr>
          <a:xfrm>
            <a:off x="6998329" y="5411787"/>
            <a:ext cx="1801637" cy="655320"/>
          </a:xfrm>
          <a:prstGeom prst="rect">
            <a:avLst/>
          </a:prstGeom>
          <a:solidFill>
            <a:srgbClr val="E7EDED">
              <a:alpha val="68000"/>
            </a:srgbClr>
          </a:solidFill>
        </p:spPr>
        <p:txBody>
          <a:bodyPr wrap="square" rtlCol="0">
            <a:spAutoFit/>
          </a:bodyPr>
          <a:lstStyle/>
          <a:p>
            <a:pPr algn="ctr" fontAlgn="b"/>
            <a:r>
              <a:rPr lang="en-US" dirty="0"/>
              <a:t>12 Months Prior </a:t>
            </a:r>
          </a:p>
          <a:p>
            <a:pPr algn="ctr" fontAlgn="b"/>
            <a:r>
              <a:rPr lang="en-US" dirty="0"/>
              <a:t>to Housing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3CBD242-9FBB-449E-B0B5-B6B05138B2A3}"/>
              </a:ext>
            </a:extLst>
          </p:cNvPr>
          <p:cNvSpPr txBox="1"/>
          <p:nvPr/>
        </p:nvSpPr>
        <p:spPr>
          <a:xfrm>
            <a:off x="9553913" y="5411787"/>
            <a:ext cx="1801637" cy="655320"/>
          </a:xfrm>
          <a:prstGeom prst="rect">
            <a:avLst/>
          </a:prstGeom>
          <a:solidFill>
            <a:srgbClr val="E7EDED">
              <a:alpha val="68000"/>
            </a:srgbClr>
          </a:solidFill>
        </p:spPr>
        <p:txBody>
          <a:bodyPr wrap="square" rtlCol="0">
            <a:spAutoFit/>
          </a:bodyPr>
          <a:lstStyle/>
          <a:p>
            <a:pPr algn="ctr" fontAlgn="b"/>
            <a:r>
              <a:rPr lang="en-US" dirty="0"/>
              <a:t>12 Months in Housing First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3324AAB-323E-41D5-94F3-E766ACD11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174279"/>
              </p:ext>
            </p:extLst>
          </p:nvPr>
        </p:nvGraphicFramePr>
        <p:xfrm>
          <a:off x="836450" y="1781697"/>
          <a:ext cx="280130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306">
                  <a:extLst>
                    <a:ext uri="{9D8B030D-6E8A-4147-A177-3AD203B41FA5}">
                      <a16:colId xmlns:a16="http://schemas.microsoft.com/office/drawing/2014/main" xmlns="" val="202287647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 4 Utilized Programs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78862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Crisis Mobile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53733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Detox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31244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Psychiatric Crisis Services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70362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Inpatient Services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594617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B866755E-844B-486E-9735-8E8FC87A2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26828"/>
              </p:ext>
            </p:extLst>
          </p:nvPr>
        </p:nvGraphicFramePr>
        <p:xfrm>
          <a:off x="836450" y="4056322"/>
          <a:ext cx="3974464" cy="1391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1013">
                  <a:extLst>
                    <a:ext uri="{9D8B030D-6E8A-4147-A177-3AD203B41FA5}">
                      <a16:colId xmlns:a16="http://schemas.microsoft.com/office/drawing/2014/main" xmlns="" val="1188895650"/>
                    </a:ext>
                  </a:extLst>
                </a:gridCol>
                <a:gridCol w="772425">
                  <a:extLst>
                    <a:ext uri="{9D8B030D-6E8A-4147-A177-3AD203B41FA5}">
                      <a16:colId xmlns:a16="http://schemas.microsoft.com/office/drawing/2014/main" xmlns="" val="3627535838"/>
                    </a:ext>
                  </a:extLst>
                </a:gridCol>
                <a:gridCol w="1291026">
                  <a:extLst>
                    <a:ext uri="{9D8B030D-6E8A-4147-A177-3AD203B41FA5}">
                      <a16:colId xmlns:a16="http://schemas.microsoft.com/office/drawing/2014/main" xmlns="" val="2671734613"/>
                    </a:ext>
                  </a:extLst>
                </a:gridCol>
              </a:tblGrid>
              <a:tr h="695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 Months Prior </a:t>
                      </a:r>
                    </a:p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 Housing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 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Difference of 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539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  <a:alpha val="8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1115563"/>
                  </a:ext>
                </a:extLst>
              </a:tr>
              <a:tr h="6959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 Months in </a:t>
                      </a:r>
                    </a:p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Housing First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6371584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9229ABD8-DFC4-40CA-B8E1-9F83F9EC0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725734"/>
              </p:ext>
            </p:extLst>
          </p:nvPr>
        </p:nvGraphicFramePr>
        <p:xfrm>
          <a:off x="836450" y="5502908"/>
          <a:ext cx="4876792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3225">
                  <a:extLst>
                    <a:ext uri="{9D8B030D-6E8A-4147-A177-3AD203B41FA5}">
                      <a16:colId xmlns:a16="http://schemas.microsoft.com/office/drawing/2014/main" xmlns="" val="1513937870"/>
                    </a:ext>
                  </a:extLst>
                </a:gridCol>
                <a:gridCol w="1103312">
                  <a:extLst>
                    <a:ext uri="{9D8B030D-6E8A-4147-A177-3AD203B41FA5}">
                      <a16:colId xmlns:a16="http://schemas.microsoft.com/office/drawing/2014/main" xmlns="" val="2787298289"/>
                    </a:ext>
                  </a:extLst>
                </a:gridCol>
                <a:gridCol w="1850255">
                  <a:extLst>
                    <a:ext uri="{9D8B030D-6E8A-4147-A177-3AD203B41FA5}">
                      <a16:colId xmlns:a16="http://schemas.microsoft.com/office/drawing/2014/main" xmlns="" val="2427723502"/>
                    </a:ext>
                  </a:extLst>
                </a:gridCol>
              </a:tblGrid>
              <a:tr h="579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 Months Prior </a:t>
                      </a:r>
                    </a:p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 Housing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$860,985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Difference of 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($714,638)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  <a:alpha val="7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0417030"/>
                  </a:ext>
                </a:extLst>
              </a:tr>
              <a:tr h="555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 Months in </a:t>
                      </a:r>
                    </a:p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Housing First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$146,347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4489747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CB92B46-8855-473C-80E8-8FD60640DB06}"/>
              </a:ext>
            </a:extLst>
          </p:cNvPr>
          <p:cNvSpPr txBox="1"/>
          <p:nvPr/>
        </p:nvSpPr>
        <p:spPr>
          <a:xfrm>
            <a:off x="9677400" y="6324600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(MCHD, 2019)</a:t>
            </a:r>
          </a:p>
        </p:txBody>
      </p:sp>
    </p:spTree>
    <p:extLst>
      <p:ext uri="{BB962C8B-B14F-4D97-AF65-F5344CB8AC3E}">
        <p14:creationId xmlns:p14="http://schemas.microsoft.com/office/powerpoint/2010/main" val="3705135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63E37-301B-4A31-8BDB-DF9661BCC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75" y="6363"/>
            <a:ext cx="11094721" cy="2114731"/>
          </a:xfrm>
        </p:spPr>
        <p:txBody>
          <a:bodyPr>
            <a:normAutofit/>
          </a:bodyPr>
          <a:lstStyle/>
          <a:p>
            <a:r>
              <a:rPr lang="en-US" dirty="0"/>
              <a:t>Housing First Impact on Law Enforcement in Milwaukee County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15A83033-B516-4EBC-9D10-92CA284CF000}"/>
              </a:ext>
            </a:extLst>
          </p:cNvPr>
          <p:cNvSpPr/>
          <p:nvPr/>
        </p:nvSpPr>
        <p:spPr>
          <a:xfrm>
            <a:off x="1855408" y="2251384"/>
            <a:ext cx="1193241" cy="110885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B1AAB53-8988-4FC5-9C87-97282D409C0F}"/>
              </a:ext>
            </a:extLst>
          </p:cNvPr>
          <p:cNvSpPr txBox="1"/>
          <p:nvPr/>
        </p:nvSpPr>
        <p:spPr>
          <a:xfrm>
            <a:off x="2010047" y="2469221"/>
            <a:ext cx="1135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98%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84BAA0D-2E2F-483B-8BF2-89593E2E8F83}"/>
              </a:ext>
            </a:extLst>
          </p:cNvPr>
          <p:cNvSpPr txBox="1"/>
          <p:nvPr/>
        </p:nvSpPr>
        <p:spPr>
          <a:xfrm>
            <a:off x="3300005" y="2205650"/>
            <a:ext cx="634826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OF HOUSING FIRST RESIDENTS RECEIVED A MUNICIPAL CITATION DURING THE 12 MONTHS PRIOR TO ENTRY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643D0BA-1627-4CB5-A0A7-B028FD5584E6}"/>
              </a:ext>
            </a:extLst>
          </p:cNvPr>
          <p:cNvSpPr/>
          <p:nvPr/>
        </p:nvSpPr>
        <p:spPr>
          <a:xfrm>
            <a:off x="3300005" y="3575091"/>
            <a:ext cx="6229003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/>
              <a:t>RECEIVED A MUNICIPAL CITATION DURING THE FIRST 12 MONTHS IN HOUSING FIRST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834DB923-8FBC-4664-AA08-8BA4CD812BE1}"/>
              </a:ext>
            </a:extLst>
          </p:cNvPr>
          <p:cNvSpPr/>
          <p:nvPr/>
        </p:nvSpPr>
        <p:spPr>
          <a:xfrm>
            <a:off x="1875198" y="3476235"/>
            <a:ext cx="1193241" cy="110885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7FAA683-7D53-4526-B27F-DBFC9D93340F}"/>
              </a:ext>
            </a:extLst>
          </p:cNvPr>
          <p:cNvSpPr txBox="1"/>
          <p:nvPr/>
        </p:nvSpPr>
        <p:spPr>
          <a:xfrm>
            <a:off x="2180364" y="3637086"/>
            <a:ext cx="794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9%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13B27EF9-49F9-4274-AC48-DBD5F6916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826181"/>
              </p:ext>
            </p:extLst>
          </p:nvPr>
        </p:nvGraphicFramePr>
        <p:xfrm>
          <a:off x="1507716" y="4745945"/>
          <a:ext cx="214884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840">
                  <a:extLst>
                    <a:ext uri="{9D8B030D-6E8A-4147-A177-3AD203B41FA5}">
                      <a16:colId xmlns:a16="http://schemas.microsoft.com/office/drawing/2014/main" xmlns="" val="558332860"/>
                    </a:ext>
                  </a:extLst>
                </a:gridCol>
              </a:tblGrid>
              <a:tr h="3000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Most Common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961205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Loitering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2986939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Trespassing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8218116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Public Drinking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91854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5E85A82-AF48-4C7E-86E4-5D139140C30F}"/>
              </a:ext>
            </a:extLst>
          </p:cNvPr>
          <p:cNvSpPr txBox="1"/>
          <p:nvPr/>
        </p:nvSpPr>
        <p:spPr>
          <a:xfrm>
            <a:off x="3931920" y="4661226"/>
            <a:ext cx="7559040" cy="1590804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Each violation requires attention from valuable resources. </a:t>
            </a:r>
          </a:p>
          <a:p>
            <a:r>
              <a:rPr lang="en-US" sz="2400" dirty="0"/>
              <a:t>Fines are rarely – if ever – paid. </a:t>
            </a:r>
          </a:p>
          <a:p>
            <a:r>
              <a:rPr lang="en-US" sz="2400" dirty="0"/>
              <a:t>Warrants require additional resources.</a:t>
            </a:r>
          </a:p>
          <a:p>
            <a:r>
              <a:rPr lang="en-US" sz="2400" dirty="0"/>
              <a:t>Increased public cost with each resource.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00D3213-DE03-4E08-BD73-55A62932027F}"/>
              </a:ext>
            </a:extLst>
          </p:cNvPr>
          <p:cNvSpPr txBox="1"/>
          <p:nvPr/>
        </p:nvSpPr>
        <p:spPr>
          <a:xfrm>
            <a:off x="9677400" y="6324600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(MCHD, 2019)</a:t>
            </a:r>
          </a:p>
        </p:txBody>
      </p:sp>
    </p:spTree>
    <p:extLst>
      <p:ext uri="{BB962C8B-B14F-4D97-AF65-F5344CB8AC3E}">
        <p14:creationId xmlns:p14="http://schemas.microsoft.com/office/powerpoint/2010/main" val="1903824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D0F82-73E7-44B4-81CB-E5146B1D2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125339"/>
            <a:ext cx="10355579" cy="1796245"/>
          </a:xfrm>
        </p:spPr>
        <p:txBody>
          <a:bodyPr>
            <a:normAutofit/>
          </a:bodyPr>
          <a:lstStyle/>
          <a:p>
            <a:r>
              <a:rPr lang="en-US" dirty="0"/>
              <a:t>Housing First Impact on Law Enforcement in Milwaukee County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AC165488-6B7B-4E67-B30C-B7F479418EAC}"/>
              </a:ext>
            </a:extLst>
          </p:cNvPr>
          <p:cNvSpPr/>
          <p:nvPr/>
        </p:nvSpPr>
        <p:spPr>
          <a:xfrm>
            <a:off x="7441458" y="2858148"/>
            <a:ext cx="789337" cy="335757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549E91E-2C12-48EC-A024-CB188B70B071}"/>
              </a:ext>
            </a:extLst>
          </p:cNvPr>
          <p:cNvSpPr txBox="1"/>
          <p:nvPr/>
        </p:nvSpPr>
        <p:spPr>
          <a:xfrm>
            <a:off x="8675023" y="2657040"/>
            <a:ext cx="1424235" cy="584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$7,040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C4696EA-C605-4751-9CA1-0066309B7F3B}"/>
              </a:ext>
            </a:extLst>
          </p:cNvPr>
          <p:cNvSpPr/>
          <p:nvPr/>
        </p:nvSpPr>
        <p:spPr>
          <a:xfrm>
            <a:off x="8673601" y="5235447"/>
            <a:ext cx="1371978" cy="584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$2,400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802FB22-69D7-44E1-9FC9-2520A6940E19}"/>
              </a:ext>
            </a:extLst>
          </p:cNvPr>
          <p:cNvSpPr/>
          <p:nvPr/>
        </p:nvSpPr>
        <p:spPr>
          <a:xfrm>
            <a:off x="8673601" y="3953945"/>
            <a:ext cx="1371978" cy="584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$4,640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BC0D543-119F-4B5E-8E18-79F35D7DD48E}"/>
              </a:ext>
            </a:extLst>
          </p:cNvPr>
          <p:cNvSpPr txBox="1"/>
          <p:nvPr/>
        </p:nvSpPr>
        <p:spPr>
          <a:xfrm>
            <a:off x="899160" y="2546530"/>
            <a:ext cx="6115369" cy="20928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/>
              <a:t>Call for Police Service: $950.15 per call</a:t>
            </a:r>
          </a:p>
          <a:p>
            <a:r>
              <a:rPr lang="en-US" sz="2600" dirty="0"/>
              <a:t>Public Defender: $718.86 per case</a:t>
            </a:r>
          </a:p>
          <a:p>
            <a:r>
              <a:rPr lang="en-US" sz="2600" dirty="0"/>
              <a:t>District Attorney: $718.86 per case</a:t>
            </a:r>
          </a:p>
          <a:p>
            <a:r>
              <a:rPr lang="en-US" sz="2600" dirty="0"/>
              <a:t>Jail: $103/day (County)</a:t>
            </a:r>
          </a:p>
          <a:p>
            <a:r>
              <a:rPr lang="en-US" sz="2600" dirty="0"/>
              <a:t>Jail booking: $197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89D0618-7420-4E55-A0B9-B5690B09DA06}"/>
              </a:ext>
            </a:extLst>
          </p:cNvPr>
          <p:cNvSpPr txBox="1"/>
          <p:nvPr/>
        </p:nvSpPr>
        <p:spPr>
          <a:xfrm>
            <a:off x="874806" y="4798177"/>
            <a:ext cx="5221519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/>
              <a:t>EMS: $776</a:t>
            </a:r>
          </a:p>
          <a:p>
            <a:r>
              <a:rPr lang="en-US" sz="2600" dirty="0"/>
              <a:t>Detox: $506</a:t>
            </a:r>
          </a:p>
          <a:p>
            <a:r>
              <a:rPr lang="en-US" sz="2600" dirty="0"/>
              <a:t>Psychiatric Crisis: $1829 per visit</a:t>
            </a:r>
          </a:p>
          <a:p>
            <a:r>
              <a:rPr lang="en-US" sz="2600" dirty="0"/>
              <a:t>Crisis Mobile: $1245 per visit</a:t>
            </a:r>
          </a:p>
        </p:txBody>
      </p:sp>
      <p:pic>
        <p:nvPicPr>
          <p:cNvPr id="11" name="Graphic 10" descr="Medical">
            <a:extLst>
              <a:ext uri="{FF2B5EF4-FFF2-40B4-BE49-F238E27FC236}">
                <a16:creationId xmlns:a16="http://schemas.microsoft.com/office/drawing/2014/main" xmlns="" id="{31775D2E-9C1B-46DD-815A-1589A43F75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69392" y="3778036"/>
            <a:ext cx="890147" cy="890147"/>
          </a:xfrm>
          <a:prstGeom prst="rect">
            <a:avLst/>
          </a:prstGeom>
        </p:spPr>
      </p:pic>
      <p:pic>
        <p:nvPicPr>
          <p:cNvPr id="12" name="Graphic 11" descr="Brain in head">
            <a:extLst>
              <a:ext uri="{FF2B5EF4-FFF2-40B4-BE49-F238E27FC236}">
                <a16:creationId xmlns:a16="http://schemas.microsoft.com/office/drawing/2014/main" xmlns="" id="{0E08E2ED-DA04-407D-8145-F2301EA603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669392" y="2425962"/>
            <a:ext cx="890147" cy="890147"/>
          </a:xfrm>
          <a:prstGeom prst="rect">
            <a:avLst/>
          </a:prstGeom>
        </p:spPr>
      </p:pic>
      <p:pic>
        <p:nvPicPr>
          <p:cNvPr id="13" name="Graphic 12" descr="Scales of Justice">
            <a:extLst>
              <a:ext uri="{FF2B5EF4-FFF2-40B4-BE49-F238E27FC236}">
                <a16:creationId xmlns:a16="http://schemas.microsoft.com/office/drawing/2014/main" xmlns="" id="{1276C342-A556-451E-BEA6-764317A3BA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669392" y="4999807"/>
            <a:ext cx="890147" cy="8901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43E1B32-8263-421D-B0DD-D104CBA84BCF}"/>
              </a:ext>
            </a:extLst>
          </p:cNvPr>
          <p:cNvSpPr txBox="1"/>
          <p:nvPr/>
        </p:nvSpPr>
        <p:spPr>
          <a:xfrm>
            <a:off x="9677400" y="6324600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(MCHD, 2019)</a:t>
            </a:r>
          </a:p>
        </p:txBody>
      </p:sp>
    </p:spTree>
    <p:extLst>
      <p:ext uri="{BB962C8B-B14F-4D97-AF65-F5344CB8AC3E}">
        <p14:creationId xmlns:p14="http://schemas.microsoft.com/office/powerpoint/2010/main" val="1334686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85C938D-CED6-47F2-B615-6D262AA90B3D}"/>
              </a:ext>
            </a:extLst>
          </p:cNvPr>
          <p:cNvSpPr/>
          <p:nvPr/>
        </p:nvSpPr>
        <p:spPr>
          <a:xfrm>
            <a:off x="5980423" y="3244334"/>
            <a:ext cx="231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9B347E1-48A0-4D5F-80A3-345D484BC026}"/>
              </a:ext>
            </a:extLst>
          </p:cNvPr>
          <p:cNvSpPr txBox="1"/>
          <p:nvPr/>
        </p:nvSpPr>
        <p:spPr>
          <a:xfrm>
            <a:off x="1912620" y="726341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		</a:t>
            </a:r>
            <a:r>
              <a:rPr lang="en-US" sz="2400" b="1" dirty="0"/>
              <a:t>Mark – Case Study – Reduction in Crises Utilization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man unsuccessfully cycled through shelters and housing programs for 6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 began working with Housing First staff in 2016.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 signed his lease in November 2016 and has not required crisis psychiatric services since.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C053025C-FAAE-4480-BBC6-02ED59A51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71645"/>
              </p:ext>
            </p:extLst>
          </p:nvPr>
        </p:nvGraphicFramePr>
        <p:xfrm>
          <a:off x="883920" y="3311664"/>
          <a:ext cx="5327657" cy="3331565"/>
        </p:xfrm>
        <a:graphic>
          <a:graphicData uri="http://schemas.openxmlformats.org/drawingml/2006/table">
            <a:tbl>
              <a:tblPr/>
              <a:tblGrid>
                <a:gridCol w="2830021">
                  <a:extLst>
                    <a:ext uri="{9D8B030D-6E8A-4147-A177-3AD203B41FA5}">
                      <a16:colId xmlns:a16="http://schemas.microsoft.com/office/drawing/2014/main" xmlns="" val="2562118159"/>
                    </a:ext>
                  </a:extLst>
                </a:gridCol>
                <a:gridCol w="1377024">
                  <a:extLst>
                    <a:ext uri="{9D8B030D-6E8A-4147-A177-3AD203B41FA5}">
                      <a16:colId xmlns:a16="http://schemas.microsoft.com/office/drawing/2014/main" xmlns="" val="1223518668"/>
                    </a:ext>
                  </a:extLst>
                </a:gridCol>
                <a:gridCol w="1120612">
                  <a:extLst>
                    <a:ext uri="{9D8B030D-6E8A-4147-A177-3AD203B41FA5}">
                      <a16:colId xmlns:a16="http://schemas.microsoft.com/office/drawing/2014/main" xmlns="" val="193149409"/>
                    </a:ext>
                  </a:extLst>
                </a:gridCol>
              </a:tblGrid>
              <a:tr h="9492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Crisis Program Utilized</a:t>
                      </a:r>
                      <a:endParaRPr lang="en-US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(past 4 years) 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Frequency of Use</a:t>
                      </a:r>
                      <a:endParaRPr lang="en-US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Cost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0317307"/>
                  </a:ext>
                </a:extLst>
              </a:tr>
              <a:tr h="6596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Psychiatric Crisis Services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91</a:t>
                      </a:r>
                      <a:endParaRPr lang="en-US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$166,439</a:t>
                      </a:r>
                      <a:endParaRPr lang="en-US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5580096"/>
                  </a:ext>
                </a:extLst>
              </a:tr>
              <a:tr h="6596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Crisis Mobile Unit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  <a:endParaRPr lang="en-US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$22,410</a:t>
                      </a:r>
                      <a:endParaRPr lang="en-US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3334908"/>
                  </a:ext>
                </a:extLst>
              </a:tr>
              <a:tr h="4034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Detox</a:t>
                      </a:r>
                      <a:endParaRPr lang="en-US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en-US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7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$4,554</a:t>
                      </a:r>
                      <a:endParaRPr lang="en-US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8868252"/>
                  </a:ext>
                </a:extLst>
              </a:tr>
              <a:tr h="6596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</a:t>
                      </a:r>
                      <a:endParaRPr lang="en-US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118</a:t>
                      </a:r>
                      <a:endParaRPr lang="en-US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$193,403</a:t>
                      </a:r>
                      <a:endParaRPr lang="en-US" dirty="0">
                        <a:effectLst/>
                      </a:endParaRPr>
                    </a:p>
                  </a:txBody>
                  <a:tcPr marL="76200" marR="76200" marT="38100" marB="3810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6800524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E3E7B39B-1B95-40D3-8D7A-C386736DC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7021" y="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xmlns="" id="{C33607ED-2C81-4158-931E-1BFCDE1E1D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102396"/>
              </p:ext>
            </p:extLst>
          </p:nvPr>
        </p:nvGraphicFramePr>
        <p:xfrm>
          <a:off x="6446520" y="3311663"/>
          <a:ext cx="5455920" cy="293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29ADE48-1175-4BE2-AA7F-DB9D8EF90521}"/>
              </a:ext>
            </a:extLst>
          </p:cNvPr>
          <p:cNvSpPr txBox="1"/>
          <p:nvPr/>
        </p:nvSpPr>
        <p:spPr>
          <a:xfrm>
            <a:off x="9677400" y="6324600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(MCHD, 2019)</a:t>
            </a:r>
          </a:p>
        </p:txBody>
      </p:sp>
    </p:spTree>
    <p:extLst>
      <p:ext uri="{BB962C8B-B14F-4D97-AF65-F5344CB8AC3E}">
        <p14:creationId xmlns:p14="http://schemas.microsoft.com/office/powerpoint/2010/main" val="367012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A2C9EE-9868-410D-970C-D7573C4B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248" y="304800"/>
            <a:ext cx="10018712" cy="1066799"/>
          </a:xfrm>
        </p:spPr>
        <p:txBody>
          <a:bodyPr>
            <a:normAutofit fontScale="90000"/>
          </a:bodyPr>
          <a:lstStyle/>
          <a:p>
            <a:r>
              <a:rPr lang="en-US" dirty="0"/>
              <a:t>Municipal Violations by Housing First Participants (2011 – 2017)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262E8287-A781-489F-A2EE-0FD12423E9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577025"/>
              </p:ext>
            </p:extLst>
          </p:nvPr>
        </p:nvGraphicFramePr>
        <p:xfrm>
          <a:off x="1838008" y="1752601"/>
          <a:ext cx="10018712" cy="452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DD84E8-6FC7-4ED2-97EA-A6927E44C11C}"/>
              </a:ext>
            </a:extLst>
          </p:cNvPr>
          <p:cNvSpPr txBox="1"/>
          <p:nvPr/>
        </p:nvSpPr>
        <p:spPr>
          <a:xfrm>
            <a:off x="9677400" y="6324600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(MCHD, 2019)</a:t>
            </a:r>
          </a:p>
        </p:txBody>
      </p:sp>
    </p:spTree>
    <p:extLst>
      <p:ext uri="{BB962C8B-B14F-4D97-AF65-F5344CB8AC3E}">
        <p14:creationId xmlns:p14="http://schemas.microsoft.com/office/powerpoint/2010/main" val="1914689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3C894-61DA-46D3-9F41-A8896CAD4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387649" cy="929640"/>
          </a:xfrm>
        </p:spPr>
        <p:txBody>
          <a:bodyPr>
            <a:normAutofit fontScale="90000"/>
          </a:bodyPr>
          <a:lstStyle/>
          <a:p>
            <a:r>
              <a:rPr lang="en-US" dirty="0"/>
              <a:t>Total Amount of Individuals Experiencing Homelessness in Milwaukee County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0ED9696E-2405-49F6-9C68-EB6EF142C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8258"/>
              </p:ext>
            </p:extLst>
          </p:nvPr>
        </p:nvGraphicFramePr>
        <p:xfrm>
          <a:off x="1484310" y="1965960"/>
          <a:ext cx="10174290" cy="4206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EC2DCBD-504D-4B14-B6C9-51340CE6A8EA}"/>
              </a:ext>
            </a:extLst>
          </p:cNvPr>
          <p:cNvSpPr txBox="1"/>
          <p:nvPr/>
        </p:nvSpPr>
        <p:spPr>
          <a:xfrm>
            <a:off x="9677400" y="6324600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(MCHD, 2019)</a:t>
            </a:r>
          </a:p>
        </p:txBody>
      </p:sp>
    </p:spTree>
    <p:extLst>
      <p:ext uri="{BB962C8B-B14F-4D97-AF65-F5344CB8AC3E}">
        <p14:creationId xmlns:p14="http://schemas.microsoft.com/office/powerpoint/2010/main" val="1796065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CF97F-9B04-4868-852D-540D7D118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"/>
            <a:ext cx="10018713" cy="1142999"/>
          </a:xfrm>
        </p:spPr>
        <p:txBody>
          <a:bodyPr/>
          <a:lstStyle/>
          <a:p>
            <a:r>
              <a:rPr lang="en-US" dirty="0"/>
              <a:t>How can our local </a:t>
            </a:r>
            <a:r>
              <a:rPr lang="en-US" dirty="0" err="1"/>
              <a:t>CoC</a:t>
            </a:r>
            <a:r>
              <a:rPr lang="en-US" dirty="0"/>
              <a:t> support Housing First?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EA2059-8D7B-4652-964F-DC71B5F26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71601"/>
            <a:ext cx="10018713" cy="5273040"/>
          </a:xfrm>
        </p:spPr>
        <p:txBody>
          <a:bodyPr>
            <a:normAutofit/>
          </a:bodyPr>
          <a:lstStyle/>
          <a:p>
            <a:r>
              <a:rPr lang="en-US" dirty="0"/>
              <a:t>‘Support the Supports’</a:t>
            </a:r>
          </a:p>
          <a:p>
            <a:pPr lvl="1"/>
            <a:r>
              <a:rPr lang="en-US" dirty="0"/>
              <a:t>Provide consistent Motivational Interviewing (MI) and Trauma Informed Care (TIC) training sessions for service providers</a:t>
            </a:r>
          </a:p>
          <a:p>
            <a:pPr lvl="2"/>
            <a:r>
              <a:rPr lang="en-US" dirty="0"/>
              <a:t>Also provide fidelity checks to help service providers assess their knowledge on MI and TIC</a:t>
            </a:r>
          </a:p>
          <a:p>
            <a:pPr lvl="1"/>
            <a:r>
              <a:rPr lang="en-US" dirty="0"/>
              <a:t>Provide consistent assistance and training on HMIS and the Coordinated Entry process</a:t>
            </a:r>
          </a:p>
          <a:p>
            <a:pPr lvl="2"/>
            <a:r>
              <a:rPr lang="en-US" dirty="0"/>
              <a:t>Having a system that is aware of the correct referral process provides a more streamlined access to services</a:t>
            </a:r>
          </a:p>
          <a:p>
            <a:pPr lvl="3"/>
            <a:r>
              <a:rPr lang="en-US" dirty="0"/>
              <a:t>(e.g. homeless verification/documentation before project entry creates more efficiency for housing case managers)</a:t>
            </a:r>
          </a:p>
          <a:p>
            <a:pPr lvl="1"/>
            <a:r>
              <a:rPr lang="en-US" dirty="0"/>
              <a:t>Housing Navigation available for outreach or shelter case managers working with folks transitioning from homelessness</a:t>
            </a:r>
          </a:p>
          <a:p>
            <a:pPr lvl="2"/>
            <a:r>
              <a:rPr lang="en-US" dirty="0"/>
              <a:t>This helps provide immediate access to housing</a:t>
            </a:r>
          </a:p>
          <a:p>
            <a:pPr lvl="2"/>
            <a:r>
              <a:rPr lang="en-US" dirty="0"/>
              <a:t>Case managers spend the vast majority of their time doing housing navigation if there is none in the community</a:t>
            </a:r>
          </a:p>
        </p:txBody>
      </p:sp>
    </p:spTree>
    <p:extLst>
      <p:ext uri="{BB962C8B-B14F-4D97-AF65-F5344CB8AC3E}">
        <p14:creationId xmlns:p14="http://schemas.microsoft.com/office/powerpoint/2010/main" val="4256421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1608F3-1620-48FB-B1AF-D7F61EFD5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706881"/>
            <a:ext cx="10018713" cy="4526280"/>
          </a:xfrm>
        </p:spPr>
        <p:txBody>
          <a:bodyPr>
            <a:normAutofit/>
          </a:bodyPr>
          <a:lstStyle/>
          <a:p>
            <a:r>
              <a:rPr lang="en-US" dirty="0"/>
              <a:t>Housing – Focused Street Outreach</a:t>
            </a:r>
          </a:p>
          <a:p>
            <a:pPr lvl="1" fontAlgn="base"/>
            <a:r>
              <a:rPr lang="en-US" dirty="0"/>
              <a:t>Historically, street outreach has focused on bringing basic services and supplies to individuals living on the street</a:t>
            </a:r>
            <a:endParaRPr lang="en-US" sz="1600" dirty="0"/>
          </a:p>
          <a:p>
            <a:pPr lvl="1" fontAlgn="base"/>
            <a:r>
              <a:rPr lang="en-US" dirty="0"/>
              <a:t>Being a stable and consistent support for folks experiencing unsheltered homelessness can foster rapport and ongoing communication</a:t>
            </a:r>
            <a:endParaRPr lang="en-US" sz="1600" dirty="0"/>
          </a:p>
          <a:p>
            <a:pPr lvl="1" fontAlgn="base"/>
            <a:r>
              <a:rPr lang="en-US" dirty="0"/>
              <a:t>Some part of your local street outreach efforts should be housing-focused</a:t>
            </a:r>
            <a:endParaRPr lang="en-US" sz="1600" dirty="0"/>
          </a:p>
          <a:p>
            <a:pPr lvl="1" fontAlgn="base"/>
            <a:r>
              <a:rPr lang="en-US" dirty="0"/>
              <a:t>Services and housing triage are provided on the street</a:t>
            </a:r>
            <a:endParaRPr lang="en-US" sz="1600" dirty="0"/>
          </a:p>
          <a:p>
            <a:pPr lvl="1" fontAlgn="base"/>
            <a:r>
              <a:rPr lang="en-US" dirty="0"/>
              <a:t>Concerted and collaborative approaches to housing </a:t>
            </a:r>
            <a:endParaRPr lang="en-US" sz="1600" dirty="0"/>
          </a:p>
          <a:p>
            <a:pPr lvl="1" fontAlgn="base"/>
            <a:r>
              <a:rPr lang="en-US" dirty="0"/>
              <a:t>Develop an awareness of the causes, experience, pattern and politics of homelessness. Knowing the macro aspects of the issue can increase advocacy and push the Housing First movement forward.</a:t>
            </a:r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EE58B38-4C87-431E-8680-09662CA1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2" cy="1463040"/>
          </a:xfrm>
        </p:spPr>
        <p:txBody>
          <a:bodyPr/>
          <a:lstStyle/>
          <a:p>
            <a:r>
              <a:rPr lang="en-US" dirty="0"/>
              <a:t>How can our local </a:t>
            </a:r>
            <a:r>
              <a:rPr lang="en-US" dirty="0" err="1"/>
              <a:t>CoC</a:t>
            </a:r>
            <a:r>
              <a:rPr lang="en-US" dirty="0"/>
              <a:t> support Housing First?</a:t>
            </a:r>
          </a:p>
        </p:txBody>
      </p:sp>
    </p:spTree>
    <p:extLst>
      <p:ext uri="{BB962C8B-B14F-4D97-AF65-F5344CB8AC3E}">
        <p14:creationId xmlns:p14="http://schemas.microsoft.com/office/powerpoint/2010/main" val="2953389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M5YDocB-dT__FiAmCjdzzS9IIrHXaTW_GAKN5UEC3qq7BuZtxz9FdvmU8uvo2E5Kq-F_2sJq-NG68KkkL2Z794fJ2LsDkkD820CBFOYz79ms9oAVy9CxjBleZT3jCQlyCRNcFb0kdrvvwB5hZw">
            <a:extLst>
              <a:ext uri="{FF2B5EF4-FFF2-40B4-BE49-F238E27FC236}">
                <a16:creationId xmlns:a16="http://schemas.microsoft.com/office/drawing/2014/main" xmlns="" id="{4FD2FA87-E5BB-4AE4-AD91-1BE7147A4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541" y="685800"/>
            <a:ext cx="9909252" cy="583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43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9F55F0-1C9D-4E6B-AFF8-381680DC3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551" y="190502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/>
              <a:t>Housing First: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7123FB-99DD-4A54-B9B2-CD532C8B4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0" y="1775458"/>
            <a:ext cx="6644640" cy="5082542"/>
          </a:xfrm>
        </p:spPr>
        <p:txBody>
          <a:bodyPr anchor="t">
            <a:noAutofit/>
          </a:bodyPr>
          <a:lstStyle/>
          <a:p>
            <a:r>
              <a:rPr lang="en-US" sz="1900" dirty="0"/>
              <a:t>Housing First is an approach to providing housing to households experiencing homelessness without requiring them to prove preconditions, such as sobriety, engagement with treatment, or psychiatric stabilization. </a:t>
            </a:r>
          </a:p>
          <a:p>
            <a:r>
              <a:rPr lang="en-US" sz="1800" dirty="0"/>
              <a:t>An approach that focuses on housing stability, reduction in emergency services utilization, improved health outcomes, income acquisition and permanently ending cycle of homelessness</a:t>
            </a:r>
            <a:endParaRPr lang="en-US" sz="1900" dirty="0"/>
          </a:p>
          <a:p>
            <a:r>
              <a:rPr lang="en-US" sz="1900" dirty="0"/>
              <a:t>Supportive services are then offered to provide support for clients to maximize housing stability and prevent returns to homelessness.</a:t>
            </a:r>
          </a:p>
          <a:p>
            <a:pPr lvl="1"/>
            <a:r>
              <a:rPr lang="en-US" sz="1900" dirty="0"/>
              <a:t>“This is opposed to addressing predetermined treatment goals prior to permanent housing entry” </a:t>
            </a:r>
          </a:p>
          <a:p>
            <a:pPr marL="457200" lvl="1" indent="0">
              <a:buNone/>
            </a:pPr>
            <a:r>
              <a:rPr lang="en-US" sz="1900" dirty="0"/>
              <a:t>							(HUD, 2014)</a:t>
            </a:r>
          </a:p>
        </p:txBody>
      </p:sp>
      <p:pic>
        <p:nvPicPr>
          <p:cNvPr id="7" name="Graphic 6" descr="Suburban scene">
            <a:extLst>
              <a:ext uri="{FF2B5EF4-FFF2-40B4-BE49-F238E27FC236}">
                <a16:creationId xmlns:a16="http://schemas.microsoft.com/office/drawing/2014/main" xmlns="" id="{BAAC95E1-E562-40FC-B626-BD429FD1D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97026" y="1943101"/>
            <a:ext cx="3474718" cy="347471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61240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F9A3BB-7891-4A45-955A-233807AA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191" y="-190500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/>
              <a:t>Housing First: Where it Began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C5FA24-E603-4D39-9FF5-D094BF697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0" y="1562099"/>
            <a:ext cx="7528560" cy="5128261"/>
          </a:xfrm>
        </p:spPr>
        <p:txBody>
          <a:bodyPr anchor="t">
            <a:normAutofit/>
          </a:bodyPr>
          <a:lstStyle/>
          <a:p>
            <a:r>
              <a:rPr lang="en-US" dirty="0"/>
              <a:t>In the 1990’s, a researcher by the name of Sam </a:t>
            </a:r>
            <a:r>
              <a:rPr lang="en-US" dirty="0" err="1"/>
              <a:t>Tsembaris</a:t>
            </a:r>
            <a:r>
              <a:rPr lang="en-US" dirty="0"/>
              <a:t> began to study the idea of providing housing to folks before having them meet the prerequisites that housing programs operated on (e.g. sobriety, psychiatric stabilization, engagement with treatment, etc.)</a:t>
            </a:r>
          </a:p>
          <a:p>
            <a:pPr lvl="1"/>
            <a:r>
              <a:rPr lang="en-US" dirty="0"/>
              <a:t>Many felt forcing people to prove these prerequisites was essentially making them “earn” permanent, affordable, and supportive housing.</a:t>
            </a:r>
          </a:p>
          <a:p>
            <a:r>
              <a:rPr lang="en-US" dirty="0"/>
              <a:t>In the beginning, Housing First was aimed at reducing barriers to housing entry, and providing housing to folks experiencing homelessness without prerequisites.</a:t>
            </a:r>
          </a:p>
        </p:txBody>
      </p:sp>
      <p:pic>
        <p:nvPicPr>
          <p:cNvPr id="7" name="Graphic 6" descr="House">
            <a:extLst>
              <a:ext uri="{FF2B5EF4-FFF2-40B4-BE49-F238E27FC236}">
                <a16:creationId xmlns:a16="http://schemas.microsoft.com/office/drawing/2014/main" xmlns="" id="{7285B060-F49E-436D-B0C2-8D82E892CC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286191" y="2343150"/>
            <a:ext cx="3047999" cy="304799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118535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81BA70-3CB0-4EC6-9D96-D89D1BDEE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90500"/>
            <a:ext cx="10018713" cy="1752599"/>
          </a:xfrm>
        </p:spPr>
        <p:txBody>
          <a:bodyPr/>
          <a:lstStyle/>
          <a:p>
            <a:r>
              <a:rPr lang="en-US" dirty="0"/>
              <a:t>Housing First: Where are We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C8C0EB-6A37-4DDB-8966-51FBDA66E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1402081"/>
            <a:ext cx="10018714" cy="4678680"/>
          </a:xfrm>
        </p:spPr>
        <p:txBody>
          <a:bodyPr>
            <a:normAutofit/>
          </a:bodyPr>
          <a:lstStyle/>
          <a:p>
            <a:r>
              <a:rPr lang="en-US" dirty="0"/>
              <a:t>Since the late 1990s and early 2000s, Housing First has developed into a “distinct approach to delivering permanent supportive services” </a:t>
            </a:r>
          </a:p>
          <a:p>
            <a:pPr lvl="1"/>
            <a:r>
              <a:rPr lang="en-US" dirty="0"/>
              <a:t>The services provided to folks in Housing First programs are informed by Harm Reduction, Trauma Informed Care, and Motivational Interviewing</a:t>
            </a:r>
          </a:p>
          <a:p>
            <a:pPr lvl="1"/>
            <a:r>
              <a:rPr lang="en-US" dirty="0"/>
              <a:t>Program or “project level policies and procedures that prevent lease violations and evictions” </a:t>
            </a:r>
          </a:p>
          <a:p>
            <a:pPr lvl="2"/>
            <a:r>
              <a:rPr lang="en-US" dirty="0"/>
              <a:t>E.g. Mutual lease terminations</a:t>
            </a:r>
          </a:p>
          <a:p>
            <a:pPr lvl="1"/>
            <a:r>
              <a:rPr lang="en-US" dirty="0"/>
              <a:t>A focus on prioritizing and serving the most vulnerable</a:t>
            </a:r>
          </a:p>
          <a:p>
            <a:pPr lvl="2"/>
            <a:r>
              <a:rPr lang="en-US" dirty="0"/>
              <a:t>Elderly, folks living with disabilities, etc.</a:t>
            </a:r>
          </a:p>
          <a:p>
            <a:pPr marL="3657600" lvl="8" indent="0">
              <a:buNone/>
            </a:pPr>
            <a:r>
              <a:rPr lang="en-US" dirty="0"/>
              <a:t>											(HUD, 2014)</a:t>
            </a:r>
          </a:p>
        </p:txBody>
      </p:sp>
    </p:spTree>
    <p:extLst>
      <p:ext uri="{BB962C8B-B14F-4D97-AF65-F5344CB8AC3E}">
        <p14:creationId xmlns:p14="http://schemas.microsoft.com/office/powerpoint/2010/main" val="40137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47B3B0-3F5F-4C54-8C01-ECABDE50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10" y="0"/>
            <a:ext cx="10018713" cy="1752599"/>
          </a:xfrm>
        </p:spPr>
        <p:txBody>
          <a:bodyPr/>
          <a:lstStyle/>
          <a:p>
            <a:r>
              <a:rPr lang="en-US" dirty="0"/>
              <a:t>Housing First: Key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A1C407-239B-457F-9605-D097E4CD0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510" y="1508760"/>
            <a:ext cx="10631490" cy="498348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Everyone is “Housing Ready”</a:t>
            </a:r>
          </a:p>
          <a:p>
            <a:pPr lvl="1"/>
            <a:r>
              <a:rPr lang="en-US" sz="2600" dirty="0"/>
              <a:t>Everyone’s journey transitioning from homelessness looks different, but everyone is ready for housing today</a:t>
            </a:r>
          </a:p>
          <a:p>
            <a:r>
              <a:rPr lang="en-US" sz="2600" dirty="0"/>
              <a:t>Immediate access to Safe and Affordable Housing</a:t>
            </a:r>
          </a:p>
          <a:p>
            <a:r>
              <a:rPr lang="en-US" sz="2600" dirty="0"/>
              <a:t>Everyone can achieve housing stability in permanent housing; their supports may just look different</a:t>
            </a:r>
          </a:p>
          <a:p>
            <a:r>
              <a:rPr lang="en-US" sz="2600" dirty="0"/>
              <a:t>“Right to determination, dignity, and respect”</a:t>
            </a:r>
          </a:p>
          <a:p>
            <a:pPr lvl="1"/>
            <a:r>
              <a:rPr lang="en-US" sz="2600" dirty="0"/>
              <a:t>Client choice is a large part of Housing First. Clients should have the dignity and determination to choose where they want to live in their community.</a:t>
            </a:r>
          </a:p>
          <a:p>
            <a:r>
              <a:rPr lang="en-US" sz="2600" dirty="0"/>
              <a:t>Improved quality of life, health, mental health, and employment can be achieved through housing</a:t>
            </a:r>
          </a:p>
          <a:p>
            <a:r>
              <a:rPr lang="en-US" sz="2600" dirty="0"/>
              <a:t>Social &amp; Community Integration</a:t>
            </a:r>
          </a:p>
          <a:p>
            <a:r>
              <a:rPr lang="en-US" sz="2600" dirty="0"/>
              <a:t>Configuration of housing and services based on participants needs and preferences</a:t>
            </a:r>
          </a:p>
          <a:p>
            <a:r>
              <a:rPr lang="en-US" sz="2600" dirty="0"/>
              <a:t>Cost savings associated with housing retention </a:t>
            </a:r>
          </a:p>
          <a:p>
            <a:pPr lvl="1"/>
            <a:r>
              <a:rPr lang="en-US" sz="2600" dirty="0"/>
              <a:t>Housing First contributes to drastically reducing the public cost of services (health, mental health, substance abuse, emergency shelter, and incarceration)</a:t>
            </a:r>
          </a:p>
          <a:p>
            <a:pPr marL="3657600" lvl="8" indent="0">
              <a:buNone/>
            </a:pPr>
            <a:r>
              <a:rPr lang="en-US" dirty="0"/>
              <a:t>									(HUD, 2014)</a:t>
            </a:r>
          </a:p>
        </p:txBody>
      </p:sp>
    </p:spTree>
    <p:extLst>
      <p:ext uri="{BB962C8B-B14F-4D97-AF65-F5344CB8AC3E}">
        <p14:creationId xmlns:p14="http://schemas.microsoft.com/office/powerpoint/2010/main" val="71686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D03DB-6B3D-4AD1-B567-4D6D6D91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417319"/>
          </a:xfrm>
        </p:spPr>
        <p:txBody>
          <a:bodyPr/>
          <a:lstStyle/>
          <a:p>
            <a:r>
              <a:rPr lang="en-US" dirty="0"/>
              <a:t>Housing First: Principles into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BF20A1-AAA7-4954-A527-3C1BBD10C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73" y="1417319"/>
            <a:ext cx="10341927" cy="5328922"/>
          </a:xfrm>
        </p:spPr>
        <p:txBody>
          <a:bodyPr>
            <a:normAutofit fontScale="62500" lnSpcReduction="20000"/>
          </a:bodyPr>
          <a:lstStyle/>
          <a:p>
            <a:r>
              <a:rPr lang="en-US" sz="2500" dirty="0"/>
              <a:t>Permanent housing programs that have few to no programmatic prerequisites to entry</a:t>
            </a:r>
          </a:p>
          <a:p>
            <a:r>
              <a:rPr lang="en-US" sz="2500" dirty="0"/>
              <a:t>Low barrier admission policies</a:t>
            </a:r>
          </a:p>
          <a:p>
            <a:pPr lvl="1"/>
            <a:r>
              <a:rPr lang="en-US" sz="2500" dirty="0"/>
              <a:t>(e.g. not requiring folks to have no criminal convictions within 3 years)</a:t>
            </a:r>
          </a:p>
          <a:p>
            <a:r>
              <a:rPr lang="en-US" sz="2500" dirty="0"/>
              <a:t>Rapid and streamlined entry into housing</a:t>
            </a:r>
          </a:p>
          <a:p>
            <a:pPr lvl="1"/>
            <a:r>
              <a:rPr lang="en-US" sz="2500" dirty="0"/>
              <a:t>Housing navigation can be critical here  (can be challenging for one case manager to find housing for all their clients)</a:t>
            </a:r>
          </a:p>
          <a:p>
            <a:r>
              <a:rPr lang="en-US" sz="2500" dirty="0"/>
              <a:t>A collaborative and robust outreach network</a:t>
            </a:r>
          </a:p>
          <a:p>
            <a:pPr lvl="1"/>
            <a:r>
              <a:rPr lang="en-US" sz="2500" dirty="0"/>
              <a:t>Consistent documentation and verification processes</a:t>
            </a:r>
          </a:p>
          <a:p>
            <a:pPr lvl="1"/>
            <a:r>
              <a:rPr lang="en-US" sz="2500" dirty="0"/>
              <a:t>Collaboration on providing the best services to folks experiencing unsheltered homelessness</a:t>
            </a:r>
          </a:p>
          <a:p>
            <a:r>
              <a:rPr lang="en-US" sz="2500" dirty="0"/>
              <a:t>Supportive services are voluntary </a:t>
            </a:r>
          </a:p>
          <a:p>
            <a:pPr lvl="1"/>
            <a:r>
              <a:rPr lang="en-US" sz="2500" dirty="0">
                <a:latin typeface="Cambria"/>
                <a:cs typeface="Cambria"/>
              </a:rPr>
              <a:t>Participation in services not a condition of tenancy. </a:t>
            </a:r>
            <a:endParaRPr lang="en-US" sz="2500" dirty="0"/>
          </a:p>
          <a:p>
            <a:pPr lvl="1"/>
            <a:r>
              <a:rPr lang="en-US" sz="2500" dirty="0"/>
              <a:t>This does not mean we stop providing services – consistent engagement is key (especially during outreach/prior to project entry!)</a:t>
            </a:r>
          </a:p>
          <a:p>
            <a:r>
              <a:rPr lang="en-US" sz="2500" dirty="0"/>
              <a:t>Solution focused Case Management</a:t>
            </a:r>
          </a:p>
          <a:p>
            <a:pPr lvl="1" fontAlgn="base"/>
            <a:r>
              <a:rPr lang="en-US" sz="2500" dirty="0"/>
              <a:t>Provider is obligated to bring robust support services to the housing program. Services are predicated on assertive engagement, not coercion.</a:t>
            </a:r>
          </a:p>
          <a:p>
            <a:pPr lvl="1" fontAlgn="base"/>
            <a:r>
              <a:rPr lang="en-US" sz="2500" dirty="0"/>
              <a:t>Utilizing Motivational Interviewing and Trauma Informed Care to provide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2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B62AB3-3BF8-4CA9-A781-D4DCB2F0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65759"/>
            <a:ext cx="10018713" cy="1752599"/>
          </a:xfrm>
        </p:spPr>
        <p:txBody>
          <a:bodyPr/>
          <a:lstStyle/>
          <a:p>
            <a:r>
              <a:rPr lang="en-US" dirty="0"/>
              <a:t>Housing First: The National Data</a:t>
            </a:r>
          </a:p>
        </p:txBody>
      </p:sp>
      <p:pic>
        <p:nvPicPr>
          <p:cNvPr id="2050" name="Picture 2" descr="https://lh4.googleusercontent.com/BYnWOg-9y4HA80KrjEdhMGr7NYQWKWJks9_Ww4LGRXrw14Npi5ScJjxcsWyu5PXWD9R3oR_E7MEufSmYNgP3Nvx7akM-Ws8Yc5cN6eGA1fZysX5TbPFc4GN0BvzCukAH2-71Ol1M7dptHSWMfQ">
            <a:extLst>
              <a:ext uri="{FF2B5EF4-FFF2-40B4-BE49-F238E27FC236}">
                <a16:creationId xmlns:a16="http://schemas.microsoft.com/office/drawing/2014/main" xmlns="" id="{E045B4C9-CB02-4C00-BC10-DE9575E47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48" y="1249551"/>
            <a:ext cx="5583519" cy="344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4.googleusercontent.com/MLCpzIm8z3oEZP8EylXbLmVpE0F-TW8KE9KjKPOJLNIM0-yjJlGjh_iothErWchsF9NCaMfEXwKd8RFsFtoFUIRvDpZvuaZmnoudhqEA-qgZY4eqzKMJZl7Y4IVwjKGtsGkA5icfiCl2dFGftQ">
            <a:extLst>
              <a:ext uri="{FF2B5EF4-FFF2-40B4-BE49-F238E27FC236}">
                <a16:creationId xmlns:a16="http://schemas.microsoft.com/office/drawing/2014/main" xmlns="" id="{3E55C2CB-1DB0-4AB3-A45B-C2054BFBA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667" y="1253441"/>
            <a:ext cx="5504560" cy="344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75E65AA-A79D-4A31-90FA-6CC5951EA42C}"/>
              </a:ext>
            </a:extLst>
          </p:cNvPr>
          <p:cNvSpPr txBox="1"/>
          <p:nvPr/>
        </p:nvSpPr>
        <p:spPr>
          <a:xfrm>
            <a:off x="1484311" y="5029200"/>
            <a:ext cx="10018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Pathways PA = $76 per day</a:t>
            </a:r>
          </a:p>
          <a:p>
            <a:r>
              <a:rPr lang="en-US" sz="2400" dirty="0"/>
              <a:t>Pathways NY = $57 per day</a:t>
            </a:r>
          </a:p>
          <a:p>
            <a:r>
              <a:rPr lang="en-US" sz="2400" dirty="0"/>
              <a:t>HF Milwaukee = Current numbers at less than $30 per day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4C93D94-3779-4068-AD8E-A79EB564701E}"/>
              </a:ext>
            </a:extLst>
          </p:cNvPr>
          <p:cNvSpPr txBox="1"/>
          <p:nvPr/>
        </p:nvSpPr>
        <p:spPr>
          <a:xfrm>
            <a:off x="9677400" y="6324600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(MCHD, 2019)</a:t>
            </a:r>
          </a:p>
        </p:txBody>
      </p:sp>
    </p:spTree>
    <p:extLst>
      <p:ext uri="{BB962C8B-B14F-4D97-AF65-F5344CB8AC3E}">
        <p14:creationId xmlns:p14="http://schemas.microsoft.com/office/powerpoint/2010/main" val="320584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C5B68B-C12B-4DCA-B7F3-DBE4C3AB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59081"/>
            <a:ext cx="10006649" cy="1066800"/>
          </a:xfrm>
        </p:spPr>
        <p:txBody>
          <a:bodyPr/>
          <a:lstStyle/>
          <a:p>
            <a:r>
              <a:rPr lang="en-US" dirty="0"/>
              <a:t>Housing First: Milwaukee County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9111A6-C4C3-44B4-B24C-7D1A72D0D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151" y="1627108"/>
            <a:ext cx="10844849" cy="403860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dirty="0"/>
              <a:t>Psychiatric hospitalizations = 100x more often for Chronically Homeless individuals</a:t>
            </a:r>
          </a:p>
          <a:p>
            <a:pPr fontAlgn="base"/>
            <a:r>
              <a:rPr lang="en-US" dirty="0"/>
              <a:t>Any Hospital Stay = 4x longer for Chronically Homeless individuals</a:t>
            </a:r>
          </a:p>
          <a:p>
            <a:pPr fontAlgn="base"/>
            <a:r>
              <a:rPr lang="en-US" dirty="0"/>
              <a:t>Behavioral Health Division Psychiatric Crisis Services = </a:t>
            </a:r>
            <a:r>
              <a:rPr lang="en-US" b="1" dirty="0"/>
              <a:t>$605.00 </a:t>
            </a:r>
            <a:r>
              <a:rPr lang="en-US" dirty="0"/>
              <a:t>per visit (non-admission)</a:t>
            </a:r>
          </a:p>
          <a:p>
            <a:pPr fontAlgn="base"/>
            <a:r>
              <a:rPr lang="en-US" dirty="0"/>
              <a:t>Behavioral Health Division Psychiatric Crisis Services = </a:t>
            </a:r>
            <a:r>
              <a:rPr lang="en-US" b="1" dirty="0"/>
              <a:t>$1,829 </a:t>
            </a:r>
            <a:r>
              <a:rPr lang="en-US" dirty="0"/>
              <a:t>per visit (admission)</a:t>
            </a:r>
          </a:p>
          <a:p>
            <a:pPr fontAlgn="base"/>
            <a:r>
              <a:rPr lang="en-US" dirty="0"/>
              <a:t>Behavioral Health Division Detox Medicaid Cost = </a:t>
            </a:r>
            <a:r>
              <a:rPr lang="en-US" b="1" dirty="0"/>
              <a:t>$506 </a:t>
            </a:r>
            <a:r>
              <a:rPr lang="en-US" dirty="0"/>
              <a:t>per visit</a:t>
            </a:r>
          </a:p>
          <a:p>
            <a:pPr fontAlgn="base"/>
            <a:r>
              <a:rPr lang="en-US" dirty="0"/>
              <a:t>Behavioral Health Division Crisis Mobile Medicaid Cost = </a:t>
            </a:r>
            <a:r>
              <a:rPr lang="en-US" b="1" dirty="0"/>
              <a:t>$1,245</a:t>
            </a:r>
            <a:endParaRPr lang="en-US" dirty="0"/>
          </a:p>
          <a:p>
            <a:pPr fontAlgn="base"/>
            <a:r>
              <a:rPr lang="en-US" dirty="0"/>
              <a:t>Behavioral Health Division Psychiatric Inpatient Medicaid Cost = </a:t>
            </a:r>
            <a:r>
              <a:rPr lang="en-US" b="1" dirty="0"/>
              <a:t>$2,145</a:t>
            </a:r>
            <a:endParaRPr lang="en-US" dirty="0"/>
          </a:p>
          <a:p>
            <a:r>
              <a:rPr lang="en-US" dirty="0"/>
              <a:t>Average Emergency Room Medicaid Cost = </a:t>
            </a:r>
            <a:r>
              <a:rPr lang="en-US" b="1" dirty="0"/>
              <a:t>$2,235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DAE1A38-F580-40C7-BCFD-721BF6822D95}"/>
              </a:ext>
            </a:extLst>
          </p:cNvPr>
          <p:cNvSpPr txBox="1"/>
          <p:nvPr/>
        </p:nvSpPr>
        <p:spPr>
          <a:xfrm>
            <a:off x="9677400" y="6324600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(MCHD, 2019)</a:t>
            </a:r>
          </a:p>
        </p:txBody>
      </p:sp>
    </p:spTree>
    <p:extLst>
      <p:ext uri="{BB962C8B-B14F-4D97-AF65-F5344CB8AC3E}">
        <p14:creationId xmlns:p14="http://schemas.microsoft.com/office/powerpoint/2010/main" val="3405584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112BF2-5F63-42AF-AB86-38D50A06C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74321"/>
            <a:ext cx="10006649" cy="792480"/>
          </a:xfrm>
        </p:spPr>
        <p:txBody>
          <a:bodyPr/>
          <a:lstStyle/>
          <a:p>
            <a:r>
              <a:rPr lang="en-US" dirty="0"/>
              <a:t>Housing First: Milwaukee County Data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2F99A0-5B48-41EA-B88E-91A904838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146" y="1444882"/>
            <a:ext cx="10180320" cy="3968235"/>
          </a:xfrm>
        </p:spPr>
        <p:txBody>
          <a:bodyPr>
            <a:normAutofit/>
          </a:bodyPr>
          <a:lstStyle/>
          <a:p>
            <a:pPr fontAlgn="base"/>
            <a:endParaRPr lang="en-US" dirty="0"/>
          </a:p>
          <a:p>
            <a:pPr fontAlgn="base"/>
            <a:r>
              <a:rPr lang="en-US" dirty="0"/>
              <a:t>Housing First residents’ average time spent homeless is greater than 7 years. Some more than 20 years.</a:t>
            </a:r>
          </a:p>
          <a:p>
            <a:pPr fontAlgn="base"/>
            <a:r>
              <a:rPr lang="en-US" dirty="0"/>
              <a:t>In the 12 months prior to Housing First, the average time spent in shelter was greater than 180 days. Many slept in a shelter every night.  </a:t>
            </a:r>
          </a:p>
          <a:p>
            <a:pPr fontAlgn="base"/>
            <a:r>
              <a:rPr lang="en-US" dirty="0"/>
              <a:t>Our residents experienced a 99% reduction in emergency shelter use.</a:t>
            </a:r>
          </a:p>
          <a:p>
            <a:pPr fontAlgn="base"/>
            <a:r>
              <a:rPr lang="en-US" dirty="0"/>
              <a:t>77% of Housing First residents have experienced an increase in income, including employment.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69FBF38-82FC-4792-A225-EBEE631415CB}"/>
              </a:ext>
            </a:extLst>
          </p:cNvPr>
          <p:cNvSpPr txBox="1"/>
          <p:nvPr/>
        </p:nvSpPr>
        <p:spPr>
          <a:xfrm>
            <a:off x="9677400" y="6324600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(MCHD, 2019)</a:t>
            </a:r>
          </a:p>
        </p:txBody>
      </p:sp>
    </p:spTree>
    <p:extLst>
      <p:ext uri="{BB962C8B-B14F-4D97-AF65-F5344CB8AC3E}">
        <p14:creationId xmlns:p14="http://schemas.microsoft.com/office/powerpoint/2010/main" val="2083399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10279</TotalTime>
  <Words>1353</Words>
  <Application>Microsoft Office PowerPoint</Application>
  <PresentationFormat>Widescreen</PresentationFormat>
  <Paragraphs>190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</vt:lpstr>
      <vt:lpstr>Corbel</vt:lpstr>
      <vt:lpstr>Trebuchet MS</vt:lpstr>
      <vt:lpstr>Parallax</vt:lpstr>
      <vt:lpstr>Housing First: What it is and Why the Data Tells us it is Effective</vt:lpstr>
      <vt:lpstr>Housing First: What is it?</vt:lpstr>
      <vt:lpstr>Housing First: Where it Began</vt:lpstr>
      <vt:lpstr>Housing First: Where are We Now</vt:lpstr>
      <vt:lpstr>Housing First: Key Principles</vt:lpstr>
      <vt:lpstr>Housing First: Principles into Practice</vt:lpstr>
      <vt:lpstr>Housing First: The National Data</vt:lpstr>
      <vt:lpstr>Housing First: Milwaukee County Data</vt:lpstr>
      <vt:lpstr>Housing First: Milwaukee County Data (Cont.)</vt:lpstr>
      <vt:lpstr>Housing First Impact on Mental Health Crises Services Milwaukee County</vt:lpstr>
      <vt:lpstr>Housing First Impact on Law Enforcement in Milwaukee County</vt:lpstr>
      <vt:lpstr>Housing First Impact on Law Enforcement in Milwaukee County</vt:lpstr>
      <vt:lpstr>PowerPoint Presentation</vt:lpstr>
      <vt:lpstr>Municipal Violations by Housing First Participants (2011 – 2017)</vt:lpstr>
      <vt:lpstr>Total Amount of Individuals Experiencing Homelessness in Milwaukee County</vt:lpstr>
      <vt:lpstr>How can our local CoC support Housing First?</vt:lpstr>
      <vt:lpstr>How can our local CoC support Housing First?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First: What it is and Why the Data Tells us it is Effective</dc:title>
  <dc:creator>Zach Chartrand</dc:creator>
  <cp:lastModifiedBy>Carrie Poser</cp:lastModifiedBy>
  <cp:revision>32</cp:revision>
  <dcterms:created xsi:type="dcterms:W3CDTF">2019-07-29T16:42:43Z</dcterms:created>
  <dcterms:modified xsi:type="dcterms:W3CDTF">2019-08-06T14:46:56Z</dcterms:modified>
</cp:coreProperties>
</file>