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2"/>
  </p:sldMasterIdLst>
  <p:notesMasterIdLst>
    <p:notesMasterId r:id="rId33"/>
  </p:notesMasterIdLst>
  <p:handoutMasterIdLst>
    <p:handoutMasterId r:id="rId34"/>
  </p:handoutMasterIdLst>
  <p:sldIdLst>
    <p:sldId id="256" r:id="rId3"/>
    <p:sldId id="582" r:id="rId4"/>
    <p:sldId id="603" r:id="rId5"/>
    <p:sldId id="604" r:id="rId6"/>
    <p:sldId id="605" r:id="rId7"/>
    <p:sldId id="606" r:id="rId8"/>
    <p:sldId id="607" r:id="rId9"/>
    <p:sldId id="608" r:id="rId10"/>
    <p:sldId id="609" r:id="rId11"/>
    <p:sldId id="610" r:id="rId12"/>
    <p:sldId id="611" r:id="rId13"/>
    <p:sldId id="602" r:id="rId14"/>
    <p:sldId id="587" r:id="rId15"/>
    <p:sldId id="583" r:id="rId16"/>
    <p:sldId id="589" r:id="rId17"/>
    <p:sldId id="590" r:id="rId18"/>
    <p:sldId id="612" r:id="rId19"/>
    <p:sldId id="592" r:id="rId20"/>
    <p:sldId id="598" r:id="rId21"/>
    <p:sldId id="593" r:id="rId22"/>
    <p:sldId id="599" r:id="rId23"/>
    <p:sldId id="596" r:id="rId24"/>
    <p:sldId id="597" r:id="rId25"/>
    <p:sldId id="613" r:id="rId26"/>
    <p:sldId id="614" r:id="rId27"/>
    <p:sldId id="594" r:id="rId28"/>
    <p:sldId id="600" r:id="rId29"/>
    <p:sldId id="601" r:id="rId30"/>
    <p:sldId id="595" r:id="rId31"/>
    <p:sldId id="44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9" autoAdjust="0"/>
    <p:restoredTop sz="85120" autoAdjust="0"/>
  </p:normalViewPr>
  <p:slideViewPr>
    <p:cSldViewPr snapToGrid="0">
      <p:cViewPr varScale="1">
        <p:scale>
          <a:sx n="84" d="100"/>
          <a:sy n="84" d="100"/>
        </p:scale>
        <p:origin x="782" y="67"/>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8/9/2019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8/9/2019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pPr/>
              <a:t>19</a:t>
            </a:fld>
            <a:endParaRPr lang="en-US"/>
          </a:p>
        </p:txBody>
      </p:sp>
    </p:spTree>
    <p:extLst>
      <p:ext uri="{BB962C8B-B14F-4D97-AF65-F5344CB8AC3E}">
        <p14:creationId xmlns:p14="http://schemas.microsoft.com/office/powerpoint/2010/main" val="415488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pPr/>
              <a:t>22</a:t>
            </a:fld>
            <a:endParaRPr lang="en-US"/>
          </a:p>
        </p:txBody>
      </p:sp>
    </p:spTree>
    <p:extLst>
      <p:ext uri="{BB962C8B-B14F-4D97-AF65-F5344CB8AC3E}">
        <p14:creationId xmlns:p14="http://schemas.microsoft.com/office/powerpoint/2010/main" val="224809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pPr/>
              <a:t>23</a:t>
            </a:fld>
            <a:endParaRPr lang="en-US"/>
          </a:p>
        </p:txBody>
      </p:sp>
    </p:spTree>
    <p:extLst>
      <p:ext uri="{BB962C8B-B14F-4D97-AF65-F5344CB8AC3E}">
        <p14:creationId xmlns:p14="http://schemas.microsoft.com/office/powerpoint/2010/main" val="48917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CoC</a:t>
            </a:r>
            <a:r>
              <a:rPr lang="en-US" sz="1200" kern="1200" dirty="0">
                <a:solidFill>
                  <a:schemeClr val="tx1"/>
                </a:solidFill>
                <a:effectLst/>
                <a:latin typeface="+mn-lt"/>
                <a:ea typeface="+mn-ea"/>
                <a:cs typeface="+mn-cs"/>
              </a:rPr>
              <a:t> Program funds may not exceed the lower of fair market rents (in place at that time) or rent reasonableness levels for the area; however, the recipient may use other resources to pay for the difference.</a:t>
            </a:r>
            <a:r>
              <a:rPr lang="en-US" sz="1200" b="1" kern="1200" dirty="0">
                <a:solidFill>
                  <a:schemeClr val="tx1"/>
                </a:solidFill>
                <a:effectLst/>
                <a:latin typeface="+mn-lt"/>
                <a:ea typeface="+mn-ea"/>
                <a:cs typeface="+mn-cs"/>
              </a:rPr>
              <a:t> In situations where a unit is found to be Rent Reasonable but the rent is above FMR, the recipient must use other funds to cover those costs. These costs would not be eligible to be used as match. You also cannot use program income to cover costs above FMR, even if reasonable.</a:t>
            </a: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pPr/>
              <a:t>28</a:t>
            </a:fld>
            <a:endParaRPr lang="en-US"/>
          </a:p>
        </p:txBody>
      </p:sp>
    </p:spTree>
    <p:extLst>
      <p:ext uri="{BB962C8B-B14F-4D97-AF65-F5344CB8AC3E}">
        <p14:creationId xmlns:p14="http://schemas.microsoft.com/office/powerpoint/2010/main" val="400128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923F103-BC34-4FE4-A40E-EDDEECFDA5D0}" type="datetimeFigureOut">
              <a:rPr lang="en-US" smtClean="0"/>
              <a:pPr/>
              <a:t>8/9/2019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27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5462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66865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22520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17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79FD0-C37A-4F50-8F3B-5FA0D9D0B42F}"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6EF73-9DB8-4763-865F-2F88181A4732}" type="slidenum">
              <a:rPr lang="en-US" smtClean="0"/>
              <a:pPr/>
              <a:t>‹#›</a:t>
            </a:fld>
            <a:endParaRPr lang="en-US"/>
          </a:p>
        </p:txBody>
      </p:sp>
    </p:spTree>
    <p:extLst>
      <p:ext uri="{BB962C8B-B14F-4D97-AF65-F5344CB8AC3E}">
        <p14:creationId xmlns:p14="http://schemas.microsoft.com/office/powerpoint/2010/main" val="142421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583DDF-CA54-461A-A486-592D2374C532}" type="datetimeFigureOut">
              <a:rPr lang="en-US" smtClean="0"/>
              <a:pPr/>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78144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583DDF-CA54-461A-A486-592D2374C532}" type="datetimeFigureOut">
              <a:rPr lang="en-US" smtClean="0"/>
              <a:pPr/>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0714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smtClean="0"/>
              <a:pPr/>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2510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407421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85948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E583DDF-CA54-461A-A486-592D2374C532}" type="datetimeFigureOut">
              <a:rPr lang="en-US" smtClean="0"/>
              <a:pPr/>
              <a:t>8/9/2019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307265931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76RKSQgduV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hyperlink" Target="https://www.epa.gov/sites/production/files/2017-6/documents/pyf_bw_booklet_format_2017_508.pdf" TargetMode="External"/><Relationship Id="rId4" Type="http://schemas.openxmlformats.org/officeDocument/2006/relationships/hyperlink" Target="https://www.epa.gov/sites/production/files/2014-02/documents/lead_in_your_home_brochure_land_b_w_508_easy_print_0.pdf"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hyperlink" Target="https://www.hud.gov/program_offices/healthy_homes/enforcement/disclosur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ud.gov/program_offices/healthy_homes/enforcement/lshr" TargetMode="External"/><Relationship Id="rId2" Type="http://schemas.openxmlformats.org/officeDocument/2006/relationships/hyperlink" Target="mailto:leadregulations@hud.gov" TargetMode="External"/><Relationship Id="rId1" Type="http://schemas.openxmlformats.org/officeDocument/2006/relationships/slideLayout" Target="../slideLayouts/slideLayout2.xml"/><Relationship Id="rId6" Type="http://schemas.openxmlformats.org/officeDocument/2006/relationships/hyperlink" Target="https://apps.hud.gov/offices/lead/training/visualassessment/h00101a.htm" TargetMode="External"/><Relationship Id="rId5" Type="http://schemas.openxmlformats.org/officeDocument/2006/relationships/hyperlink" Target="https://portalapps.hud.gov/CORVID/HUDLBPAdvisor/welcome.html" TargetMode="External"/><Relationship Id="rId4" Type="http://schemas.openxmlformats.org/officeDocument/2006/relationships/hyperlink" Target="http://www.federalregister.gov/d/2017-00261" TargetMode="Externa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eredith.mccoy@wibos.org" TargetMode="External"/><Relationship Id="rId2" Type="http://schemas.openxmlformats.org/officeDocument/2006/relationships/hyperlink" Target="mailto:carrie.poser@wibos.or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Leigh.Polodna@wibos.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acinc.org/blog/2018-access-blog-posts/january-2018-tips-to-include-people-with-lived-experience-of-homelessnes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hchc.org/wp-content/uploads/2016/11/quick-guide-on-consumer-engagement-formatted.pdf" TargetMode="External"/><Relationship Id="rId2" Type="http://schemas.openxmlformats.org/officeDocument/2006/relationships/hyperlink" Target="http://learn.truecolorsunited.org/wp-content/uploads/sites/2/2016/08/Youth-Collaboration-Toolkit.pdf"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usich.gov/news/people-with-lived-experience-must-be-meaningful-partners-in-ending-homelessness/" TargetMode="External"/><Relationship Id="rId4" Type="http://schemas.openxmlformats.org/officeDocument/2006/relationships/hyperlink" Target="https://www.nhchc.org/wp-content/uploads/2018/01/cab-support-staff-guidance.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sich.gov/news/the-value-of-lived-experience-in-the-work-to-end-homelessness/" TargetMode="External"/><Relationship Id="rId2" Type="http://schemas.openxmlformats.org/officeDocument/2006/relationships/hyperlink" Target="https://www.aahd.us/wp-content/uploads/2019/06/PeoplewLivedExperienceAdvisoryGroupInvolvementSAMHSAHHRN0607-2019.pdf"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homelesshub.ca/sites/default/files/LEAC-7principles-final.pdf" TargetMode="External"/><Relationship Id="rId4" Type="http://schemas.openxmlformats.org/officeDocument/2006/relationships/hyperlink" Target="https://www.usich.gov/news/beyond-mere-principle-strategies-for-truly-partnering-with-people-who-have-the-lived-experience-in-our-wor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HUD </a:t>
            </a:r>
            <a:r>
              <a:rPr lang="en-US" sz="6000" dirty="0" err="1"/>
              <a:t>CoC</a:t>
            </a:r>
            <a:r>
              <a:rPr lang="en-US" sz="6000" dirty="0"/>
              <a:t> Policy Updates</a:t>
            </a:r>
          </a:p>
        </p:txBody>
      </p:sp>
      <p:sp>
        <p:nvSpPr>
          <p:cNvPr id="3" name="Subtitle 2"/>
          <p:cNvSpPr>
            <a:spLocks noGrp="1"/>
          </p:cNvSpPr>
          <p:nvPr>
            <p:ph type="subTitle" idx="1"/>
          </p:nvPr>
        </p:nvSpPr>
        <p:spPr>
          <a:xfrm>
            <a:off x="1709530" y="3869634"/>
            <a:ext cx="8767860" cy="1784546"/>
          </a:xfrm>
        </p:spPr>
        <p:txBody>
          <a:bodyPr>
            <a:normAutofit lnSpcReduction="10000"/>
          </a:bodyPr>
          <a:lstStyle/>
          <a:p>
            <a:r>
              <a:rPr lang="en-US" dirty="0"/>
              <a:t>Carrie Poser-WI BOS Director</a:t>
            </a:r>
          </a:p>
          <a:p>
            <a:r>
              <a:rPr lang="en-US" dirty="0"/>
              <a:t>Meredith McCoy-WIBOS Monitoring and Compliance Coordinator</a:t>
            </a:r>
          </a:p>
          <a:p>
            <a:r>
              <a:rPr lang="en-US" dirty="0"/>
              <a:t>Leigh Polodna- WIBOS Grant </a:t>
            </a:r>
            <a:r>
              <a:rPr lang="en-US" dirty="0" err="1"/>
              <a:t>SPecialist</a:t>
            </a:r>
            <a:endParaRPr lang="en-US" dirty="0"/>
          </a:p>
          <a:p>
            <a:r>
              <a:rPr lang="en-US" dirty="0"/>
              <a:t>August 8, 2019</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8408" y="449041"/>
          <a:ext cx="11390015" cy="6022778"/>
        </p:xfrm>
        <a:graphic>
          <a:graphicData uri="http://schemas.openxmlformats.org/drawingml/2006/table">
            <a:tbl>
              <a:tblPr firstRow="1" firstCol="1" bandRow="1">
                <a:tableStyleId>{B301B821-A1FF-4177-AEE7-76D212191A09}</a:tableStyleId>
              </a:tblPr>
              <a:tblGrid>
                <a:gridCol w="2405912">
                  <a:extLst>
                    <a:ext uri="{9D8B030D-6E8A-4147-A177-3AD203B41FA5}">
                      <a16:colId xmlns:a16="http://schemas.microsoft.com/office/drawing/2014/main" val="20000"/>
                    </a:ext>
                  </a:extLst>
                </a:gridCol>
                <a:gridCol w="8984103">
                  <a:extLst>
                    <a:ext uri="{9D8B030D-6E8A-4147-A177-3AD203B41FA5}">
                      <a16:colId xmlns:a16="http://schemas.microsoft.com/office/drawing/2014/main" val="20001"/>
                    </a:ext>
                  </a:extLst>
                </a:gridCol>
              </a:tblGrid>
              <a:tr h="461243">
                <a:tc>
                  <a:txBody>
                    <a:bodyPr/>
                    <a:lstStyle/>
                    <a:p>
                      <a:pPr marL="0" marR="0">
                        <a:lnSpc>
                          <a:spcPct val="107000"/>
                        </a:lnSpc>
                        <a:spcBef>
                          <a:spcPts val="0"/>
                        </a:spcBef>
                        <a:spcAft>
                          <a:spcPts val="0"/>
                        </a:spcAft>
                      </a:pPr>
                      <a:r>
                        <a:rPr lang="en-US" sz="1600" dirty="0">
                          <a:effectLst/>
                        </a:rPr>
                        <a:t>Agency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dirty="0">
                          <a:effectLst/>
                        </a:rPr>
                        <a:t>Projects Included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00"/>
                  </a:ext>
                </a:extLst>
              </a:tr>
              <a:tr h="276135">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ADVOCAP</a:t>
                      </a:r>
                    </a:p>
                  </a:txBody>
                  <a:tcPr marL="67129" marR="67129" marT="0" marB="0"/>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Winnebagoland</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RRH, Fond du Lac RRH, CoC Winnebagoland RRH, Winnebagoland PSH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01"/>
                  </a:ext>
                </a:extLst>
              </a:tr>
              <a:tr h="276135">
                <a:tc>
                  <a:txBody>
                    <a:bodyPr/>
                    <a:lstStyle/>
                    <a:p>
                      <a:pPr marL="0" marR="0">
                        <a:lnSpc>
                          <a:spcPct val="107000"/>
                        </a:lnSpc>
                        <a:spcBef>
                          <a:spcPts val="0"/>
                        </a:spcBef>
                        <a:spcAft>
                          <a:spcPts val="0"/>
                        </a:spcAft>
                      </a:pPr>
                      <a:r>
                        <a:rPr lang="en-US" sz="1600">
                          <a:effectLst/>
                        </a:rPr>
                        <a:t>CACSCW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dirty="0">
                          <a:effectLst/>
                        </a:rPr>
                        <a:t>Jefferson County TH, Project WISH PSH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02"/>
                  </a:ext>
                </a:extLst>
              </a:tr>
              <a:tr h="276135">
                <a:tc>
                  <a:txBody>
                    <a:bodyPr/>
                    <a:lstStyle/>
                    <a:p>
                      <a:pPr marL="0" marR="0">
                        <a:lnSpc>
                          <a:spcPct val="107000"/>
                        </a:lnSpc>
                        <a:spcBef>
                          <a:spcPts val="0"/>
                        </a:spcBef>
                        <a:spcAft>
                          <a:spcPts val="0"/>
                        </a:spcAft>
                      </a:pPr>
                      <a:r>
                        <a:rPr lang="en-US" sz="1600">
                          <a:effectLst/>
                        </a:rPr>
                        <a:t>CAI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CAI_PSH, CAI_RRH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03"/>
                  </a:ext>
                </a:extLst>
              </a:tr>
              <a:tr h="277578">
                <a:tc>
                  <a:txBody>
                    <a:bodyPr/>
                    <a:lstStyle/>
                    <a:p>
                      <a:pPr marL="0" marR="0">
                        <a:lnSpc>
                          <a:spcPct val="107000"/>
                        </a:lnSpc>
                        <a:spcBef>
                          <a:spcPts val="0"/>
                        </a:spcBef>
                        <a:spcAft>
                          <a:spcPts val="0"/>
                        </a:spcAft>
                      </a:pPr>
                      <a:r>
                        <a:rPr lang="en-US" sz="1600" dirty="0">
                          <a:effectLst/>
                        </a:rPr>
                        <a:t>City of Appleton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dirty="0">
                          <a:effectLst/>
                        </a:rPr>
                        <a:t>Fox Cities HP RRH, Fox Cities Housing Coalition RRH, Fox Cities Housing Coalition RRH Expansion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04"/>
                  </a:ext>
                </a:extLst>
              </a:tr>
              <a:tr h="276135">
                <a:tc>
                  <a:txBody>
                    <a:bodyPr/>
                    <a:lstStyle/>
                    <a:p>
                      <a:pPr marL="0" marR="0">
                        <a:lnSpc>
                          <a:spcPct val="107000"/>
                        </a:lnSpc>
                        <a:spcBef>
                          <a:spcPts val="0"/>
                        </a:spcBef>
                        <a:spcAft>
                          <a:spcPts val="0"/>
                        </a:spcAft>
                      </a:pPr>
                      <a:r>
                        <a:rPr lang="en-US" sz="1600">
                          <a:effectLst/>
                        </a:rPr>
                        <a:t>Couleecap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Housing First PSH, Housing First II PSH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05"/>
                  </a:ext>
                </a:extLst>
              </a:tr>
              <a:tr h="276135">
                <a:tc>
                  <a:txBody>
                    <a:bodyPr/>
                    <a:lstStyle/>
                    <a:p>
                      <a:pPr marL="0" marR="0">
                        <a:lnSpc>
                          <a:spcPct val="107000"/>
                        </a:lnSpc>
                        <a:spcBef>
                          <a:spcPts val="0"/>
                        </a:spcBef>
                        <a:spcAft>
                          <a:spcPts val="0"/>
                        </a:spcAft>
                      </a:pPr>
                      <a:r>
                        <a:rPr lang="en-US" sz="1600">
                          <a:effectLst/>
                        </a:rPr>
                        <a:t>CWCAC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Project Chance RRH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06"/>
                  </a:ext>
                </a:extLst>
              </a:tr>
              <a:tr h="276135">
                <a:tc>
                  <a:txBody>
                    <a:bodyPr/>
                    <a:lstStyle/>
                    <a:p>
                      <a:pPr marL="0" marR="0">
                        <a:lnSpc>
                          <a:spcPct val="107000"/>
                        </a:lnSpc>
                        <a:spcBef>
                          <a:spcPts val="0"/>
                        </a:spcBef>
                        <a:spcAft>
                          <a:spcPts val="0"/>
                        </a:spcAft>
                      </a:pPr>
                      <a:r>
                        <a:rPr lang="en-US" sz="1600">
                          <a:effectLst/>
                        </a:rPr>
                        <a:t>KHDS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MyHome RRH, KYF RRH, Kenosha PH Connections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07"/>
                  </a:ext>
                </a:extLst>
              </a:tr>
              <a:tr h="276135">
                <a:tc>
                  <a:txBody>
                    <a:bodyPr/>
                    <a:lstStyle/>
                    <a:p>
                      <a:pPr marL="0" marR="0">
                        <a:lnSpc>
                          <a:spcPct val="107000"/>
                        </a:lnSpc>
                        <a:spcBef>
                          <a:spcPts val="0"/>
                        </a:spcBef>
                        <a:spcAft>
                          <a:spcPts val="0"/>
                        </a:spcAft>
                      </a:pPr>
                      <a:r>
                        <a:rPr lang="en-US" sz="1600">
                          <a:effectLst/>
                        </a:rPr>
                        <a:t>Lakeshore CAP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dirty="0">
                          <a:effectLst/>
                        </a:rPr>
                        <a:t>RRH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08"/>
                  </a:ext>
                </a:extLst>
              </a:tr>
              <a:tr h="276135">
                <a:tc>
                  <a:txBody>
                    <a:bodyPr/>
                    <a:lstStyle/>
                    <a:p>
                      <a:pPr marL="0" marR="0">
                        <a:lnSpc>
                          <a:spcPct val="107000"/>
                        </a:lnSpc>
                        <a:spcBef>
                          <a:spcPts val="0"/>
                        </a:spcBef>
                        <a:spcAft>
                          <a:spcPts val="0"/>
                        </a:spcAft>
                      </a:pPr>
                      <a:r>
                        <a:rPr lang="en-US" sz="1600">
                          <a:effectLst/>
                        </a:rPr>
                        <a:t>LSS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Welcome Home Eau Claire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09"/>
                  </a:ext>
                </a:extLst>
              </a:tr>
              <a:tr h="276135">
                <a:tc>
                  <a:txBody>
                    <a:bodyPr/>
                    <a:lstStyle/>
                    <a:p>
                      <a:pPr marL="0" marR="0">
                        <a:lnSpc>
                          <a:spcPct val="107000"/>
                        </a:lnSpc>
                        <a:spcBef>
                          <a:spcPts val="0"/>
                        </a:spcBef>
                        <a:spcAft>
                          <a:spcPts val="0"/>
                        </a:spcAft>
                      </a:pPr>
                      <a:r>
                        <a:rPr lang="en-US" sz="1600">
                          <a:effectLst/>
                        </a:rPr>
                        <a:t>ICA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Wisconsin HMIS Project Renewal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10"/>
                  </a:ext>
                </a:extLst>
              </a:tr>
              <a:tr h="276135">
                <a:tc>
                  <a:txBody>
                    <a:bodyPr/>
                    <a:lstStyle/>
                    <a:p>
                      <a:pPr marL="0" marR="0">
                        <a:lnSpc>
                          <a:spcPct val="107000"/>
                        </a:lnSpc>
                        <a:spcBef>
                          <a:spcPts val="0"/>
                        </a:spcBef>
                        <a:spcAft>
                          <a:spcPts val="0"/>
                        </a:spcAft>
                      </a:pPr>
                      <a:r>
                        <a:rPr lang="en-US" sz="1600">
                          <a:effectLst/>
                        </a:rPr>
                        <a:t>NCCAP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NCCAP PSH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11"/>
                  </a:ext>
                </a:extLst>
              </a:tr>
              <a:tr h="552269">
                <a:tc>
                  <a:txBody>
                    <a:bodyPr/>
                    <a:lstStyle/>
                    <a:p>
                      <a:pPr marL="0" marR="0">
                        <a:lnSpc>
                          <a:spcPct val="107000"/>
                        </a:lnSpc>
                        <a:spcBef>
                          <a:spcPts val="0"/>
                        </a:spcBef>
                        <a:spcAft>
                          <a:spcPts val="0"/>
                        </a:spcAft>
                      </a:pPr>
                      <a:r>
                        <a:rPr lang="en-US" sz="1600">
                          <a:effectLst/>
                        </a:rPr>
                        <a:t>Newcap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dirty="0">
                          <a:effectLst/>
                        </a:rPr>
                        <a:t>Brown County PSH (and expansion), Brown County Rapid Rehousing, Brown County Youth RRH project, SHP Housing First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12"/>
                  </a:ext>
                </a:extLst>
              </a:tr>
              <a:tr h="276135">
                <a:tc>
                  <a:txBody>
                    <a:bodyPr/>
                    <a:lstStyle/>
                    <a:p>
                      <a:pPr marL="0" marR="0">
                        <a:lnSpc>
                          <a:spcPct val="107000"/>
                        </a:lnSpc>
                        <a:spcBef>
                          <a:spcPts val="0"/>
                        </a:spcBef>
                        <a:spcAft>
                          <a:spcPts val="0"/>
                        </a:spcAft>
                      </a:pPr>
                      <a:r>
                        <a:rPr lang="en-US" sz="1600">
                          <a:effectLst/>
                        </a:rPr>
                        <a:t>NWCSA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NWCSA PSH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13"/>
                  </a:ext>
                </a:extLst>
              </a:tr>
              <a:tr h="276135">
                <a:tc>
                  <a:txBody>
                    <a:bodyPr/>
                    <a:lstStyle/>
                    <a:p>
                      <a:pPr marL="0" marR="0">
                        <a:lnSpc>
                          <a:spcPct val="107000"/>
                        </a:lnSpc>
                        <a:spcBef>
                          <a:spcPts val="0"/>
                        </a:spcBef>
                        <a:spcAft>
                          <a:spcPts val="0"/>
                        </a:spcAft>
                      </a:pPr>
                      <a:r>
                        <a:rPr lang="en-US" sz="1600">
                          <a:effectLst/>
                        </a:rPr>
                        <a:t>Pillars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It Takes a Village PSH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14"/>
                  </a:ext>
                </a:extLst>
              </a:tr>
              <a:tr h="276135">
                <a:tc>
                  <a:txBody>
                    <a:bodyPr/>
                    <a:lstStyle/>
                    <a:p>
                      <a:pPr marL="0" marR="0">
                        <a:lnSpc>
                          <a:spcPct val="107000"/>
                        </a:lnSpc>
                        <a:spcBef>
                          <a:spcPts val="0"/>
                        </a:spcBef>
                        <a:spcAft>
                          <a:spcPts val="0"/>
                        </a:spcAft>
                      </a:pPr>
                      <a:r>
                        <a:rPr lang="en-US" sz="1600">
                          <a:effectLst/>
                        </a:rPr>
                        <a:t>Salvation Army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PSH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15"/>
                  </a:ext>
                </a:extLst>
              </a:tr>
              <a:tr h="276135">
                <a:tc>
                  <a:txBody>
                    <a:bodyPr/>
                    <a:lstStyle/>
                    <a:p>
                      <a:pPr marL="0" marR="0">
                        <a:lnSpc>
                          <a:spcPct val="107000"/>
                        </a:lnSpc>
                        <a:spcBef>
                          <a:spcPts val="0"/>
                        </a:spcBef>
                        <a:spcAft>
                          <a:spcPts val="0"/>
                        </a:spcAft>
                      </a:pPr>
                      <a:r>
                        <a:rPr lang="en-US" sz="1600">
                          <a:effectLst/>
                        </a:rPr>
                        <a:t>West CAP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West CAP PSH, West CAP PSH II, West CAP RRH II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16"/>
                  </a:ext>
                </a:extLst>
              </a:tr>
              <a:tr h="313528">
                <a:tc>
                  <a:txBody>
                    <a:bodyPr/>
                    <a:lstStyle/>
                    <a:p>
                      <a:pPr marL="0" marR="0">
                        <a:lnSpc>
                          <a:spcPct val="107000"/>
                        </a:lnSpc>
                        <a:spcBef>
                          <a:spcPts val="0"/>
                        </a:spcBef>
                        <a:spcAft>
                          <a:spcPts val="0"/>
                        </a:spcAft>
                      </a:pPr>
                      <a:r>
                        <a:rPr lang="en-US" sz="1600" dirty="0">
                          <a:effectLst/>
                        </a:rPr>
                        <a:t>Western </a:t>
                      </a:r>
                      <a:r>
                        <a:rPr lang="en-US" sz="1600" dirty="0" err="1">
                          <a:effectLst/>
                        </a:rPr>
                        <a:t>Dairyland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dirty="0">
                          <a:effectLst/>
                        </a:rPr>
                        <a:t>Permanent Supportive Housing, Permanent Supportive Housing Program, Housing First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17"/>
                  </a:ext>
                </a:extLst>
              </a:tr>
              <a:tr h="276135">
                <a:tc>
                  <a:txBody>
                    <a:bodyPr/>
                    <a:lstStyle/>
                    <a:p>
                      <a:pPr marL="0" marR="0">
                        <a:lnSpc>
                          <a:spcPct val="107000"/>
                        </a:lnSpc>
                        <a:spcBef>
                          <a:spcPts val="0"/>
                        </a:spcBef>
                        <a:spcAft>
                          <a:spcPts val="0"/>
                        </a:spcAft>
                      </a:pPr>
                      <a:r>
                        <a:rPr lang="en-US" sz="1600">
                          <a:effectLst/>
                        </a:rPr>
                        <a:t>WIBOSCOC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a:effectLst/>
                        </a:rPr>
                        <a:t>Supportive Services for Coordinated Entry, RRH Project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18"/>
                  </a:ext>
                </a:extLst>
              </a:tr>
              <a:tr h="276135">
                <a:tc>
                  <a:txBody>
                    <a:bodyPr/>
                    <a:lstStyle/>
                    <a:p>
                      <a:pPr marL="0" marR="0">
                        <a:lnSpc>
                          <a:spcPct val="107000"/>
                        </a:lnSpc>
                        <a:spcBef>
                          <a:spcPts val="0"/>
                        </a:spcBef>
                        <a:spcAft>
                          <a:spcPts val="0"/>
                        </a:spcAft>
                      </a:pPr>
                      <a:r>
                        <a:rPr lang="en-US" sz="1600">
                          <a:effectLst/>
                        </a:rPr>
                        <a:t>YWCA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tc>
                  <a:txBody>
                    <a:bodyPr/>
                    <a:lstStyle/>
                    <a:p>
                      <a:pPr marL="0" marR="0">
                        <a:lnSpc>
                          <a:spcPct val="107000"/>
                        </a:lnSpc>
                        <a:spcBef>
                          <a:spcPts val="0"/>
                        </a:spcBef>
                        <a:spcAft>
                          <a:spcPts val="0"/>
                        </a:spcAft>
                      </a:pPr>
                      <a:r>
                        <a:rPr lang="en-US" sz="1600" dirty="0">
                          <a:effectLst/>
                        </a:rPr>
                        <a:t>RRH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29" marR="67129" marT="0" marB="0"/>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66669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494" y="1371601"/>
            <a:ext cx="10830722" cy="4810538"/>
          </a:xfrm>
        </p:spPr>
        <p:txBody>
          <a:bodyPr>
            <a:normAutofit/>
          </a:bodyPr>
          <a:lstStyle/>
          <a:p>
            <a:r>
              <a:rPr lang="en-US" dirty="0"/>
              <a:t>The packet was submitted to HUD on March 28, 2019 on behalf of the projects listed on the previous slide.</a:t>
            </a:r>
          </a:p>
          <a:p>
            <a:r>
              <a:rPr lang="en-US" dirty="0"/>
              <a:t>On June 28, 2019, HUD acting CPD Director Renee </a:t>
            </a:r>
            <a:r>
              <a:rPr lang="en-US" dirty="0" err="1"/>
              <a:t>Ryles</a:t>
            </a:r>
            <a:r>
              <a:rPr lang="en-US" dirty="0"/>
              <a:t> signed the form.  </a:t>
            </a:r>
          </a:p>
          <a:p>
            <a:r>
              <a:rPr lang="en-US" dirty="0"/>
              <a:t>As a result, all the projects listed above have their requirement for an environmental review met for the next 5 years (unless environmental conditions change).   </a:t>
            </a:r>
            <a:r>
              <a:rPr lang="en-US" dirty="0">
                <a:sym typeface="Wingdings" panose="05000000000000000000" pitchFamily="2" charset="2"/>
              </a:rPr>
              <a:t></a:t>
            </a:r>
            <a:endParaRPr lang="en-US" dirty="0"/>
          </a:p>
          <a:p>
            <a:r>
              <a:rPr lang="en-US" dirty="0"/>
              <a:t> A copy of the signed form will be sent to each agency. </a:t>
            </a:r>
          </a:p>
          <a:p>
            <a:endParaRPr lang="en-US" dirty="0"/>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67189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7911"/>
          </a:xfrm>
        </p:spPr>
        <p:txBody>
          <a:bodyPr>
            <a:normAutofit/>
          </a:bodyPr>
          <a:lstStyle/>
          <a:p>
            <a:r>
              <a:rPr lang="en-US" sz="4000" b="1" u="sng" dirty="0"/>
              <a:t>Forms</a:t>
            </a:r>
          </a:p>
        </p:txBody>
      </p:sp>
      <p:sp>
        <p:nvSpPr>
          <p:cNvPr id="3" name="Content Placeholder 2"/>
          <p:cNvSpPr>
            <a:spLocks noGrp="1"/>
          </p:cNvSpPr>
          <p:nvPr>
            <p:ph idx="1"/>
          </p:nvPr>
        </p:nvSpPr>
        <p:spPr>
          <a:xfrm>
            <a:off x="692494" y="1371601"/>
            <a:ext cx="8946541" cy="4810538"/>
          </a:xfrm>
        </p:spPr>
        <p:txBody>
          <a:bodyPr>
            <a:normAutofit lnSpcReduction="10000"/>
          </a:bodyPr>
          <a:lstStyle/>
          <a:p>
            <a:endParaRPr lang="en-US" dirty="0"/>
          </a:p>
          <a:p>
            <a:r>
              <a:rPr lang="en-US" dirty="0"/>
              <a:t>Standardization of forms in files across the BOS is ideal, this is the first round of forms that are being presented.  These forms will be required for DV RRH recipients, for others it will be optional (except for homeless verification and disability verification which have been required forms since 2013).</a:t>
            </a:r>
          </a:p>
          <a:p>
            <a:r>
              <a:rPr lang="en-US" dirty="0"/>
              <a:t>These forms have all required elements looked for in monitoring</a:t>
            </a:r>
          </a:p>
          <a:p>
            <a:r>
              <a:rPr lang="en-US" dirty="0"/>
              <a:t>Many of them are not new, just standardized versions of what you are already using</a:t>
            </a:r>
          </a:p>
          <a:p>
            <a:r>
              <a:rPr lang="en-US" dirty="0"/>
              <a:t>We took elements from good examples of forms being used already that we found during monitoring so they may look familiar to what you are already using </a:t>
            </a:r>
          </a:p>
          <a:p>
            <a:r>
              <a:rPr lang="en-US" dirty="0"/>
              <a:t>They will be posted on the WIBOS website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77109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7911"/>
          </a:xfrm>
        </p:spPr>
        <p:txBody>
          <a:bodyPr>
            <a:normAutofit/>
          </a:bodyPr>
          <a:lstStyle/>
          <a:p>
            <a:r>
              <a:rPr lang="en-US" sz="4000" b="1" u="sng" dirty="0"/>
              <a:t>Forms</a:t>
            </a:r>
          </a:p>
        </p:txBody>
      </p:sp>
      <p:sp>
        <p:nvSpPr>
          <p:cNvPr id="3" name="Content Placeholder 2"/>
          <p:cNvSpPr>
            <a:spLocks noGrp="1"/>
          </p:cNvSpPr>
          <p:nvPr>
            <p:ph idx="1"/>
          </p:nvPr>
        </p:nvSpPr>
        <p:spPr>
          <a:xfrm>
            <a:off x="692494" y="1371601"/>
            <a:ext cx="8946541" cy="4810538"/>
          </a:xfrm>
        </p:spPr>
        <p:txBody>
          <a:bodyPr>
            <a:normAutofit/>
          </a:bodyPr>
          <a:lstStyle/>
          <a:p>
            <a:endParaRPr lang="en-US" dirty="0"/>
          </a:p>
          <a:p>
            <a:r>
              <a:rPr lang="en-US" dirty="0"/>
              <a:t>WI BOS Face Sheet</a:t>
            </a:r>
          </a:p>
          <a:p>
            <a:r>
              <a:rPr lang="en-US" dirty="0"/>
              <a:t>Income Declaration</a:t>
            </a:r>
          </a:p>
          <a:p>
            <a:r>
              <a:rPr lang="en-US" dirty="0"/>
              <a:t>Homeless Verification</a:t>
            </a:r>
          </a:p>
          <a:p>
            <a:r>
              <a:rPr lang="en-US" dirty="0"/>
              <a:t>Rent Calculation</a:t>
            </a:r>
          </a:p>
          <a:p>
            <a:r>
              <a:rPr lang="en-US" dirty="0"/>
              <a:t>Lead Based Paint</a:t>
            </a:r>
          </a:p>
          <a:p>
            <a:r>
              <a:rPr lang="en-US" dirty="0"/>
              <a:t>Rent Reasonableness and FMR</a:t>
            </a:r>
          </a:p>
          <a:p>
            <a:r>
              <a:rPr lang="en-US" dirty="0"/>
              <a:t>Disability verification</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91808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E012-14DC-4C3F-97F9-E75285991886}"/>
              </a:ext>
            </a:extLst>
          </p:cNvPr>
          <p:cNvSpPr>
            <a:spLocks noGrp="1"/>
          </p:cNvSpPr>
          <p:nvPr>
            <p:ph type="title"/>
          </p:nvPr>
        </p:nvSpPr>
        <p:spPr/>
        <p:txBody>
          <a:bodyPr/>
          <a:lstStyle/>
          <a:p>
            <a:r>
              <a:rPr lang="en-US" dirty="0"/>
              <a:t>WI BOS Face sheet</a:t>
            </a:r>
            <a:endParaRPr lang="en-VI" dirty="0"/>
          </a:p>
        </p:txBody>
      </p:sp>
      <p:sp>
        <p:nvSpPr>
          <p:cNvPr id="5" name="Content Placeholder 4">
            <a:extLst>
              <a:ext uri="{FF2B5EF4-FFF2-40B4-BE49-F238E27FC236}">
                <a16:creationId xmlns:a16="http://schemas.microsoft.com/office/drawing/2014/main" id="{55EA0794-37AC-4601-BA36-A95205A33460}"/>
              </a:ext>
            </a:extLst>
          </p:cNvPr>
          <p:cNvSpPr>
            <a:spLocks noGrp="1"/>
          </p:cNvSpPr>
          <p:nvPr>
            <p:ph idx="1"/>
          </p:nvPr>
        </p:nvSpPr>
        <p:spPr/>
        <p:txBody>
          <a:bodyPr/>
          <a:lstStyle/>
          <a:p>
            <a:r>
              <a:rPr lang="en-US" dirty="0"/>
              <a:t>This would be at the beginning of the file and gives basic information on the participating household.</a:t>
            </a:r>
          </a:p>
          <a:p>
            <a:pPr lvl="1"/>
            <a:r>
              <a:rPr lang="en-US" dirty="0"/>
              <a:t>What project the household is enrolled in</a:t>
            </a:r>
          </a:p>
          <a:p>
            <a:pPr lvl="1"/>
            <a:r>
              <a:rPr lang="en-US" dirty="0"/>
              <a:t>Name and very basic demographic information of household members</a:t>
            </a:r>
          </a:p>
          <a:p>
            <a:pPr lvl="1"/>
            <a:r>
              <a:rPr lang="en-US" dirty="0"/>
              <a:t>Contact information</a:t>
            </a:r>
          </a:p>
          <a:p>
            <a:pPr lvl="1"/>
            <a:r>
              <a:rPr lang="en-US" dirty="0"/>
              <a:t>Important Dates </a:t>
            </a:r>
          </a:p>
          <a:p>
            <a:pPr lvl="2"/>
            <a:r>
              <a:rPr lang="en-US" dirty="0"/>
              <a:t>Project start/Entry</a:t>
            </a:r>
          </a:p>
          <a:p>
            <a:pPr lvl="2"/>
            <a:r>
              <a:rPr lang="en-US" dirty="0"/>
              <a:t>Housing Move In Date (RRH and PSH)</a:t>
            </a:r>
          </a:p>
          <a:p>
            <a:pPr lvl="2"/>
            <a:r>
              <a:rPr lang="en-US" dirty="0"/>
              <a:t>Annual Recertification/Annual Assessment</a:t>
            </a:r>
          </a:p>
          <a:p>
            <a:pPr lvl="2"/>
            <a:r>
              <a:rPr lang="en-US" dirty="0"/>
              <a:t>Exit information</a:t>
            </a:r>
          </a:p>
          <a:p>
            <a:pPr lvl="1"/>
            <a:r>
              <a:rPr lang="en-US" dirty="0"/>
              <a:t>Emergency Contact Information </a:t>
            </a:r>
          </a:p>
          <a:p>
            <a:pPr lvl="2"/>
            <a:endParaRPr lang="en-US" dirty="0"/>
          </a:p>
          <a:p>
            <a:pPr lvl="1"/>
            <a:endParaRPr lang="en-VI" dirty="0"/>
          </a:p>
        </p:txBody>
      </p:sp>
    </p:spTree>
    <p:extLst>
      <p:ext uri="{BB962C8B-B14F-4D97-AF65-F5344CB8AC3E}">
        <p14:creationId xmlns:p14="http://schemas.microsoft.com/office/powerpoint/2010/main" val="99375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8E96-10A6-425A-BCB5-BF1FABEFDFE4}"/>
              </a:ext>
            </a:extLst>
          </p:cNvPr>
          <p:cNvSpPr>
            <a:spLocks noGrp="1"/>
          </p:cNvSpPr>
          <p:nvPr>
            <p:ph type="title"/>
          </p:nvPr>
        </p:nvSpPr>
        <p:spPr/>
        <p:txBody>
          <a:bodyPr/>
          <a:lstStyle/>
          <a:p>
            <a:r>
              <a:rPr lang="en-US" dirty="0"/>
              <a:t>Income Declaration</a:t>
            </a:r>
            <a:endParaRPr lang="en-VI" dirty="0"/>
          </a:p>
        </p:txBody>
      </p:sp>
      <p:sp>
        <p:nvSpPr>
          <p:cNvPr id="3" name="Content Placeholder 2">
            <a:extLst>
              <a:ext uri="{FF2B5EF4-FFF2-40B4-BE49-F238E27FC236}">
                <a16:creationId xmlns:a16="http://schemas.microsoft.com/office/drawing/2014/main" id="{B8D9DA1F-2161-4599-A737-15E2A85090B8}"/>
              </a:ext>
            </a:extLst>
          </p:cNvPr>
          <p:cNvSpPr>
            <a:spLocks noGrp="1"/>
          </p:cNvSpPr>
          <p:nvPr>
            <p:ph idx="1"/>
          </p:nvPr>
        </p:nvSpPr>
        <p:spPr/>
        <p:txBody>
          <a:bodyPr/>
          <a:lstStyle/>
          <a:p>
            <a:r>
              <a:rPr lang="en-US" dirty="0"/>
              <a:t>Form is to certify the income the adult members of the household have</a:t>
            </a:r>
          </a:p>
          <a:p>
            <a:r>
              <a:rPr lang="en-US" dirty="0"/>
              <a:t>This is where they will certify zero income </a:t>
            </a:r>
          </a:p>
          <a:p>
            <a:r>
              <a:rPr lang="en-US" dirty="0"/>
              <a:t>Top of form lays out what income should be included</a:t>
            </a:r>
          </a:p>
          <a:p>
            <a:r>
              <a:rPr lang="en-US" dirty="0"/>
              <a:t>Should be attached to the rent calculation form and any 3</a:t>
            </a:r>
            <a:r>
              <a:rPr lang="en-US" baseline="30000" dirty="0"/>
              <a:t>rd</a:t>
            </a:r>
            <a:r>
              <a:rPr lang="en-US" dirty="0"/>
              <a:t> party verification if applicable</a:t>
            </a:r>
            <a:endParaRPr lang="en-VI" dirty="0"/>
          </a:p>
        </p:txBody>
      </p:sp>
    </p:spTree>
    <p:extLst>
      <p:ext uri="{BB962C8B-B14F-4D97-AF65-F5344CB8AC3E}">
        <p14:creationId xmlns:p14="http://schemas.microsoft.com/office/powerpoint/2010/main" val="19387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13840-443C-4844-8B13-1F5183F58A6B}"/>
              </a:ext>
            </a:extLst>
          </p:cNvPr>
          <p:cNvSpPr>
            <a:spLocks noGrp="1"/>
          </p:cNvSpPr>
          <p:nvPr>
            <p:ph type="title"/>
          </p:nvPr>
        </p:nvSpPr>
        <p:spPr/>
        <p:txBody>
          <a:bodyPr/>
          <a:lstStyle/>
          <a:p>
            <a:r>
              <a:rPr lang="en-US" dirty="0"/>
              <a:t>Homeless Verification</a:t>
            </a:r>
            <a:endParaRPr lang="en-VI" dirty="0"/>
          </a:p>
        </p:txBody>
      </p:sp>
      <p:sp>
        <p:nvSpPr>
          <p:cNvPr id="3" name="Content Placeholder 2">
            <a:extLst>
              <a:ext uri="{FF2B5EF4-FFF2-40B4-BE49-F238E27FC236}">
                <a16:creationId xmlns:a16="http://schemas.microsoft.com/office/drawing/2014/main" id="{07537352-2472-4733-94F3-3385F34589BA}"/>
              </a:ext>
            </a:extLst>
          </p:cNvPr>
          <p:cNvSpPr>
            <a:spLocks noGrp="1"/>
          </p:cNvSpPr>
          <p:nvPr>
            <p:ph idx="1"/>
          </p:nvPr>
        </p:nvSpPr>
        <p:spPr/>
        <p:txBody>
          <a:bodyPr/>
          <a:lstStyle/>
          <a:p>
            <a:r>
              <a:rPr lang="en-US" dirty="0"/>
              <a:t>Form has been required since 2014</a:t>
            </a:r>
          </a:p>
          <a:p>
            <a:r>
              <a:rPr lang="en-US" dirty="0"/>
              <a:t>No changes have been made to it</a:t>
            </a:r>
          </a:p>
          <a:p>
            <a:r>
              <a:rPr lang="en-US" dirty="0"/>
              <a:t>There are some issues we see during monitoring</a:t>
            </a:r>
          </a:p>
          <a:p>
            <a:pPr lvl="1"/>
            <a:r>
              <a:rPr lang="en-US" dirty="0"/>
              <a:t>When the client is filling out the form, there are some areas where they may have multiple boxes checked (example: Fleeing DV and stayed in a shelter) but just make sure what the person is checking makes sense.  For example: they are not staying in a shelter and a hotel paid for by themselves night prior.</a:t>
            </a:r>
          </a:p>
          <a:p>
            <a:pPr lvl="1"/>
            <a:r>
              <a:rPr lang="en-US" dirty="0"/>
              <a:t>The Due diligence piece is lacking.  For those clients who may not have third party verification, the due diligence piece becomes very important, as this is how staff documents their attempts to obtain 3</a:t>
            </a:r>
            <a:r>
              <a:rPr lang="en-US" baseline="30000" dirty="0"/>
              <a:t>rd</a:t>
            </a:r>
            <a:r>
              <a:rPr lang="en-US" dirty="0"/>
              <a:t> party verification.   </a:t>
            </a:r>
          </a:p>
          <a:p>
            <a:pPr lvl="1"/>
            <a:endParaRPr lang="en-VI" dirty="0"/>
          </a:p>
        </p:txBody>
      </p:sp>
    </p:spTree>
    <p:extLst>
      <p:ext uri="{BB962C8B-B14F-4D97-AF65-F5344CB8AC3E}">
        <p14:creationId xmlns:p14="http://schemas.microsoft.com/office/powerpoint/2010/main" val="35840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AC40-6733-495F-9C24-12BD9991237C}"/>
              </a:ext>
            </a:extLst>
          </p:cNvPr>
          <p:cNvSpPr>
            <a:spLocks noGrp="1"/>
          </p:cNvSpPr>
          <p:nvPr>
            <p:ph type="title"/>
          </p:nvPr>
        </p:nvSpPr>
        <p:spPr/>
        <p:txBody>
          <a:bodyPr/>
          <a:lstStyle/>
          <a:p>
            <a:r>
              <a:rPr lang="en-US" dirty="0"/>
              <a:t>3</a:t>
            </a:r>
            <a:r>
              <a:rPr lang="en-US" baseline="30000" dirty="0"/>
              <a:t>rd</a:t>
            </a:r>
            <a:r>
              <a:rPr lang="en-US" dirty="0"/>
              <a:t> Party Homeless Verification</a:t>
            </a:r>
            <a:endParaRPr lang="en-VI" dirty="0"/>
          </a:p>
        </p:txBody>
      </p:sp>
      <p:sp>
        <p:nvSpPr>
          <p:cNvPr id="3" name="Content Placeholder 2">
            <a:extLst>
              <a:ext uri="{FF2B5EF4-FFF2-40B4-BE49-F238E27FC236}">
                <a16:creationId xmlns:a16="http://schemas.microsoft.com/office/drawing/2014/main" id="{833A2A85-5EB5-4869-8B98-E8F59CDBB744}"/>
              </a:ext>
            </a:extLst>
          </p:cNvPr>
          <p:cNvSpPr>
            <a:spLocks noGrp="1"/>
          </p:cNvSpPr>
          <p:nvPr>
            <p:ph idx="1"/>
          </p:nvPr>
        </p:nvSpPr>
        <p:spPr/>
        <p:txBody>
          <a:bodyPr>
            <a:normAutofit fontScale="85000" lnSpcReduction="20000"/>
          </a:bodyPr>
          <a:lstStyle/>
          <a:p>
            <a:r>
              <a:rPr lang="en-US" dirty="0"/>
              <a:t>When obtaining 3</a:t>
            </a:r>
            <a:r>
              <a:rPr lang="en-US" baseline="30000" dirty="0"/>
              <a:t>rd</a:t>
            </a:r>
            <a:r>
              <a:rPr lang="en-US" dirty="0"/>
              <a:t> party homeless verification there are some things that need to be in the verification</a:t>
            </a:r>
          </a:p>
          <a:p>
            <a:pPr lvl="1"/>
            <a:r>
              <a:rPr lang="en-US" dirty="0"/>
              <a:t>What the relationship is of the person who is verifying</a:t>
            </a:r>
          </a:p>
          <a:p>
            <a:pPr lvl="1"/>
            <a:r>
              <a:rPr lang="en-US" dirty="0"/>
              <a:t>Specific dates and locations</a:t>
            </a:r>
          </a:p>
          <a:p>
            <a:pPr lvl="1"/>
            <a:r>
              <a:rPr lang="en-US" dirty="0"/>
              <a:t>Detail</a:t>
            </a:r>
          </a:p>
          <a:p>
            <a:pPr lvl="2"/>
            <a:r>
              <a:rPr lang="en-US" dirty="0"/>
              <a:t>One example: I have been working with Jimmy for the last 3 months and he has said he is homeless that whole time.</a:t>
            </a:r>
          </a:p>
          <a:p>
            <a:pPr lvl="2"/>
            <a:r>
              <a:rPr lang="en-US" dirty="0"/>
              <a:t>Better Example: I have been working with Jimmy for 3 months.  Jimmy has stated that he sleeps in his car and I have seen him sleeping in his car on May 3 and 4, 2019 at Riverside Park.  On June 15 and July 22 and 23, 2019 I saw Jimmy’s car when he came to the office for a meeting and his car was packed with all his belongings and it appeared that he was still sleeping in it, as he had pillows and blankets.</a:t>
            </a:r>
          </a:p>
          <a:p>
            <a:r>
              <a:rPr lang="en-US" dirty="0"/>
              <a:t>Get creative.  If they haven’t had any involvement with the human services world or law enforcement, is there are particular place they frequent.  Example, a gas station that they hang out in when it is hot, the library, grocery stores, Walmart, etc. where someone might have verification of their homelessness.  </a:t>
            </a:r>
          </a:p>
          <a:p>
            <a:r>
              <a:rPr lang="en-US" dirty="0"/>
              <a:t>And don’t forget releases of information!</a:t>
            </a:r>
          </a:p>
          <a:p>
            <a:pPr lvl="2"/>
            <a:endParaRPr lang="en-VI" dirty="0"/>
          </a:p>
        </p:txBody>
      </p:sp>
    </p:spTree>
    <p:extLst>
      <p:ext uri="{BB962C8B-B14F-4D97-AF65-F5344CB8AC3E}">
        <p14:creationId xmlns:p14="http://schemas.microsoft.com/office/powerpoint/2010/main" val="395134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C93D-696F-42E2-9992-B8C258467331}"/>
              </a:ext>
            </a:extLst>
          </p:cNvPr>
          <p:cNvSpPr>
            <a:spLocks noGrp="1"/>
          </p:cNvSpPr>
          <p:nvPr>
            <p:ph type="title"/>
          </p:nvPr>
        </p:nvSpPr>
        <p:spPr/>
        <p:txBody>
          <a:bodyPr/>
          <a:lstStyle/>
          <a:p>
            <a:r>
              <a:rPr lang="en-US" dirty="0"/>
              <a:t>Rent Calculation</a:t>
            </a:r>
            <a:endParaRPr lang="en-VI" dirty="0"/>
          </a:p>
        </p:txBody>
      </p:sp>
      <p:sp>
        <p:nvSpPr>
          <p:cNvPr id="3" name="Content Placeholder 2">
            <a:extLst>
              <a:ext uri="{FF2B5EF4-FFF2-40B4-BE49-F238E27FC236}">
                <a16:creationId xmlns:a16="http://schemas.microsoft.com/office/drawing/2014/main" id="{817F1C88-ECDE-43DC-B3B8-7CE5E6E4B6E3}"/>
              </a:ext>
            </a:extLst>
          </p:cNvPr>
          <p:cNvSpPr>
            <a:spLocks noGrp="1"/>
          </p:cNvSpPr>
          <p:nvPr>
            <p:ph idx="1"/>
          </p:nvPr>
        </p:nvSpPr>
        <p:spPr>
          <a:xfrm>
            <a:off x="1143000" y="1965960"/>
            <a:ext cx="9872871" cy="4130040"/>
          </a:xfrm>
        </p:spPr>
        <p:txBody>
          <a:bodyPr/>
          <a:lstStyle/>
          <a:p>
            <a:r>
              <a:rPr lang="en-US" dirty="0"/>
              <a:t>There are multiple tabs, but it is not scary!</a:t>
            </a:r>
          </a:p>
          <a:p>
            <a:r>
              <a:rPr lang="en-US" dirty="0"/>
              <a:t>It does math for you!!</a:t>
            </a:r>
          </a:p>
          <a:p>
            <a:r>
              <a:rPr lang="en-US" dirty="0"/>
              <a:t>All back up income documentation should be kept with the rent calculation in the file.</a:t>
            </a:r>
          </a:p>
          <a:p>
            <a:pPr lvl="1"/>
            <a:r>
              <a:rPr lang="en-US" dirty="0"/>
              <a:t>If the person has zero income and your agency does rent recalculations monthly, they do not need to fill out a new zero certification form every month.  It would need to be annually certified like disability payments.  </a:t>
            </a:r>
            <a:endParaRPr lang="en-VI" dirty="0"/>
          </a:p>
        </p:txBody>
      </p:sp>
    </p:spTree>
    <p:extLst>
      <p:ext uri="{BB962C8B-B14F-4D97-AF65-F5344CB8AC3E}">
        <p14:creationId xmlns:p14="http://schemas.microsoft.com/office/powerpoint/2010/main" val="106339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04BB-CD31-4448-9DC1-F7190F8685BA}"/>
              </a:ext>
            </a:extLst>
          </p:cNvPr>
          <p:cNvSpPr>
            <a:spLocks noGrp="1"/>
          </p:cNvSpPr>
          <p:nvPr>
            <p:ph type="title"/>
          </p:nvPr>
        </p:nvSpPr>
        <p:spPr/>
        <p:txBody>
          <a:bodyPr/>
          <a:lstStyle/>
          <a:p>
            <a:r>
              <a:rPr lang="en-US" dirty="0"/>
              <a:t>Lead Safety Housing Rule	</a:t>
            </a:r>
            <a:br>
              <a:rPr lang="en-US" dirty="0"/>
            </a:br>
            <a:r>
              <a:rPr lang="en-US" dirty="0"/>
              <a:t>24 CFR Part 35</a:t>
            </a:r>
          </a:p>
        </p:txBody>
      </p:sp>
      <p:sp>
        <p:nvSpPr>
          <p:cNvPr id="3" name="Content Placeholder 2">
            <a:extLst>
              <a:ext uri="{FF2B5EF4-FFF2-40B4-BE49-F238E27FC236}">
                <a16:creationId xmlns:a16="http://schemas.microsoft.com/office/drawing/2014/main" id="{7B896146-2A5A-4793-97D5-58BF22E83711}"/>
              </a:ext>
            </a:extLst>
          </p:cNvPr>
          <p:cNvSpPr>
            <a:spLocks noGrp="1"/>
          </p:cNvSpPr>
          <p:nvPr>
            <p:ph idx="1"/>
          </p:nvPr>
        </p:nvSpPr>
        <p:spPr/>
        <p:txBody>
          <a:bodyPr/>
          <a:lstStyle/>
          <a:p>
            <a:r>
              <a:rPr lang="en-US" dirty="0"/>
              <a:t>Where are lead based paint hazards found?</a:t>
            </a:r>
          </a:p>
          <a:p>
            <a:pPr lvl="1"/>
            <a:r>
              <a:rPr lang="en-US" dirty="0"/>
              <a:t>Any condition that causes exposure to lead</a:t>
            </a:r>
          </a:p>
          <a:p>
            <a:pPr lvl="2"/>
            <a:r>
              <a:rPr lang="en-US" dirty="0"/>
              <a:t>Dust-lead hazards (example: friction created by opening and closing windows or dust on floors)</a:t>
            </a:r>
          </a:p>
          <a:p>
            <a:pPr lvl="2"/>
            <a:r>
              <a:rPr lang="en-US" dirty="0"/>
              <a:t>Soil-lead hazards</a:t>
            </a:r>
          </a:p>
          <a:p>
            <a:pPr lvl="2"/>
            <a:r>
              <a:rPr lang="en-US" dirty="0"/>
              <a:t>Lead-based paint that is deteriorated or present.</a:t>
            </a:r>
          </a:p>
          <a:p>
            <a:pPr lvl="1"/>
            <a:endParaRPr lang="en-US" dirty="0"/>
          </a:p>
          <a:p>
            <a:r>
              <a:rPr lang="en-US" dirty="0"/>
              <a:t>What are lead impacts on the human body?</a:t>
            </a:r>
          </a:p>
          <a:p>
            <a:pPr lvl="1"/>
            <a:r>
              <a:rPr lang="en-US" dirty="0">
                <a:hlinkClick r:id="rId3"/>
              </a:rPr>
              <a:t>https://www.youtube.com/watch?v=76RKSQgduVQ</a:t>
            </a:r>
            <a:endParaRPr lang="en-US" dirty="0"/>
          </a:p>
          <a:p>
            <a:pPr marL="45720" indent="0">
              <a:buNone/>
            </a:pPr>
            <a:r>
              <a:rPr lang="en-US" dirty="0"/>
              <a:t>	</a:t>
            </a:r>
          </a:p>
          <a:p>
            <a:pPr marL="45720" indent="0">
              <a:buNone/>
            </a:pPr>
            <a:r>
              <a:rPr lang="en-US" dirty="0"/>
              <a:t>		</a:t>
            </a:r>
          </a:p>
        </p:txBody>
      </p:sp>
    </p:spTree>
    <p:extLst>
      <p:ext uri="{BB962C8B-B14F-4D97-AF65-F5344CB8AC3E}">
        <p14:creationId xmlns:p14="http://schemas.microsoft.com/office/powerpoint/2010/main" val="6422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7911"/>
          </a:xfrm>
        </p:spPr>
        <p:txBody>
          <a:bodyPr>
            <a:normAutofit/>
          </a:bodyPr>
          <a:lstStyle/>
          <a:p>
            <a:r>
              <a:rPr lang="en-US" sz="4000" b="1" u="sng" dirty="0"/>
              <a:t>Agenda</a:t>
            </a:r>
          </a:p>
        </p:txBody>
      </p:sp>
      <p:sp>
        <p:nvSpPr>
          <p:cNvPr id="3" name="Content Placeholder 2"/>
          <p:cNvSpPr>
            <a:spLocks noGrp="1"/>
          </p:cNvSpPr>
          <p:nvPr>
            <p:ph idx="1"/>
          </p:nvPr>
        </p:nvSpPr>
        <p:spPr>
          <a:xfrm>
            <a:off x="692494" y="1371601"/>
            <a:ext cx="8946541" cy="4810538"/>
          </a:xfrm>
        </p:spPr>
        <p:txBody>
          <a:bodyPr>
            <a:normAutofit/>
          </a:bodyPr>
          <a:lstStyle/>
          <a:p>
            <a:pPr marL="45720" indent="0">
              <a:buNone/>
            </a:pPr>
            <a:endParaRPr lang="en-US" dirty="0"/>
          </a:p>
          <a:p>
            <a:r>
              <a:rPr lang="en-US" dirty="0"/>
              <a:t>Consumer Participation</a:t>
            </a:r>
          </a:p>
          <a:p>
            <a:r>
              <a:rPr lang="en-US" dirty="0"/>
              <a:t>Environmental Reviews</a:t>
            </a:r>
          </a:p>
          <a:p>
            <a:r>
              <a:rPr lang="en-US" dirty="0"/>
              <a:t>Forms</a:t>
            </a:r>
          </a:p>
          <a:p>
            <a:pPr marL="274320" lvl="1" indent="0">
              <a:buNone/>
            </a:pP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89357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F730-B1DE-4EBB-A78F-DFC37494DBF0}"/>
              </a:ext>
            </a:extLst>
          </p:cNvPr>
          <p:cNvSpPr>
            <a:spLocks noGrp="1"/>
          </p:cNvSpPr>
          <p:nvPr>
            <p:ph type="title"/>
          </p:nvPr>
        </p:nvSpPr>
        <p:spPr>
          <a:xfrm>
            <a:off x="1143000" y="609600"/>
            <a:ext cx="5031154" cy="1356360"/>
          </a:xfrm>
        </p:spPr>
        <p:txBody>
          <a:bodyPr/>
          <a:lstStyle/>
          <a:p>
            <a:r>
              <a:rPr lang="en-US" dirty="0"/>
              <a:t>Lead Safety Housing Rule</a:t>
            </a:r>
            <a:endParaRPr lang="en-VI" dirty="0"/>
          </a:p>
        </p:txBody>
      </p:sp>
      <p:sp>
        <p:nvSpPr>
          <p:cNvPr id="3" name="Content Placeholder 2">
            <a:extLst>
              <a:ext uri="{FF2B5EF4-FFF2-40B4-BE49-F238E27FC236}">
                <a16:creationId xmlns:a16="http://schemas.microsoft.com/office/drawing/2014/main" id="{879181E7-85FE-43D9-9ACE-E384CB3EB400}"/>
              </a:ext>
            </a:extLst>
          </p:cNvPr>
          <p:cNvSpPr>
            <a:spLocks noGrp="1"/>
          </p:cNvSpPr>
          <p:nvPr>
            <p:ph idx="1"/>
          </p:nvPr>
        </p:nvSpPr>
        <p:spPr>
          <a:xfrm>
            <a:off x="1143001" y="2057400"/>
            <a:ext cx="5152002" cy="4038600"/>
          </a:xfrm>
        </p:spPr>
        <p:txBody>
          <a:bodyPr/>
          <a:lstStyle/>
          <a:p>
            <a:pPr marL="45720" indent="0">
              <a:buNone/>
            </a:pPr>
            <a:endParaRPr lang="en-US" dirty="0"/>
          </a:p>
          <a:p>
            <a:r>
              <a:rPr lang="en-US" dirty="0"/>
              <a:t>WI BOS form – distributed and required August 2017</a:t>
            </a:r>
          </a:p>
          <a:p>
            <a:r>
              <a:rPr lang="en-US" dirty="0"/>
              <a:t>Lead Safe Housing Rule applies when:</a:t>
            </a:r>
          </a:p>
          <a:p>
            <a:pPr lvl="1"/>
            <a:r>
              <a:rPr lang="en-US" dirty="0"/>
              <a:t>The property was constructed prior to January 1, 1978</a:t>
            </a:r>
          </a:p>
          <a:p>
            <a:pPr marL="274320" lvl="1" indent="0">
              <a:buNone/>
            </a:pPr>
            <a:r>
              <a:rPr lang="en-US" dirty="0"/>
              <a:t>AND</a:t>
            </a:r>
          </a:p>
          <a:p>
            <a:pPr lvl="1"/>
            <a:r>
              <a:rPr lang="en-US" dirty="0"/>
              <a:t>There is a child under the age of six residing, or expected to reside, in the unit.</a:t>
            </a:r>
          </a:p>
          <a:p>
            <a:r>
              <a:rPr lang="en-US" dirty="0"/>
              <a:t>Exemptions </a:t>
            </a:r>
          </a:p>
        </p:txBody>
      </p:sp>
      <p:graphicFrame>
        <p:nvGraphicFramePr>
          <p:cNvPr id="6" name="Object 5">
            <a:extLst>
              <a:ext uri="{FF2B5EF4-FFF2-40B4-BE49-F238E27FC236}">
                <a16:creationId xmlns:a16="http://schemas.microsoft.com/office/drawing/2014/main" id="{DFB4BF4E-8F4D-412C-A5FC-FA5C4768161D}"/>
              </a:ext>
            </a:extLst>
          </p:cNvPr>
          <p:cNvGraphicFramePr>
            <a:graphicFrameLocks noChangeAspect="1"/>
          </p:cNvGraphicFramePr>
          <p:nvPr>
            <p:extLst>
              <p:ext uri="{D42A27DB-BD31-4B8C-83A1-F6EECF244321}">
                <p14:modId xmlns:p14="http://schemas.microsoft.com/office/powerpoint/2010/main" val="3196023030"/>
              </p:ext>
            </p:extLst>
          </p:nvPr>
        </p:nvGraphicFramePr>
        <p:xfrm>
          <a:off x="6352256" y="762000"/>
          <a:ext cx="4125913" cy="5376068"/>
        </p:xfrm>
        <a:graphic>
          <a:graphicData uri="http://schemas.openxmlformats.org/presentationml/2006/ole">
            <mc:AlternateContent xmlns:mc="http://schemas.openxmlformats.org/markup-compatibility/2006">
              <mc:Choice xmlns:v="urn:schemas-microsoft-com:vml" Requires="v">
                <p:oleObj spid="_x0000_s1057" name="Document" r:id="rId3" imgW="5956042" imgH="7821235" progId="Word.Document.12">
                  <p:embed/>
                </p:oleObj>
              </mc:Choice>
              <mc:Fallback>
                <p:oleObj name="Document" r:id="rId3" imgW="5956042" imgH="7821235" progId="Word.Document.12">
                  <p:embed/>
                  <p:pic>
                    <p:nvPicPr>
                      <p:cNvPr id="0" name=""/>
                      <p:cNvPicPr/>
                      <p:nvPr/>
                    </p:nvPicPr>
                    <p:blipFill>
                      <a:blip r:embed="rId4"/>
                      <a:stretch>
                        <a:fillRect/>
                      </a:stretch>
                    </p:blipFill>
                    <p:spPr>
                      <a:xfrm>
                        <a:off x="6352256" y="762000"/>
                        <a:ext cx="4125913" cy="5376068"/>
                      </a:xfrm>
                      <a:prstGeom prst="rect">
                        <a:avLst/>
                      </a:prstGeom>
                    </p:spPr>
                  </p:pic>
                </p:oleObj>
              </mc:Fallback>
            </mc:AlternateContent>
          </a:graphicData>
        </a:graphic>
      </p:graphicFrame>
    </p:spTree>
    <p:extLst>
      <p:ext uri="{BB962C8B-B14F-4D97-AF65-F5344CB8AC3E}">
        <p14:creationId xmlns:p14="http://schemas.microsoft.com/office/powerpoint/2010/main" val="291073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2615-437C-4720-A69A-06E3EE120742}"/>
              </a:ext>
            </a:extLst>
          </p:cNvPr>
          <p:cNvSpPr>
            <a:spLocks noGrp="1"/>
          </p:cNvSpPr>
          <p:nvPr>
            <p:ph type="title"/>
          </p:nvPr>
        </p:nvSpPr>
        <p:spPr>
          <a:xfrm>
            <a:off x="1143000" y="609600"/>
            <a:ext cx="9875520" cy="1356360"/>
          </a:xfrm>
        </p:spPr>
        <p:txBody>
          <a:bodyPr/>
          <a:lstStyle/>
          <a:p>
            <a:r>
              <a:rPr lang="en-US" dirty="0"/>
              <a:t>Lead Safe Housing Rule</a:t>
            </a:r>
          </a:p>
        </p:txBody>
      </p:sp>
      <p:sp>
        <p:nvSpPr>
          <p:cNvPr id="3" name="Content Placeholder 2">
            <a:extLst>
              <a:ext uri="{FF2B5EF4-FFF2-40B4-BE49-F238E27FC236}">
                <a16:creationId xmlns:a16="http://schemas.microsoft.com/office/drawing/2014/main" id="{AD7320A5-CE1A-4227-8ED6-123A211789FA}"/>
              </a:ext>
            </a:extLst>
          </p:cNvPr>
          <p:cNvSpPr>
            <a:spLocks noGrp="1"/>
          </p:cNvSpPr>
          <p:nvPr>
            <p:ph idx="1"/>
          </p:nvPr>
        </p:nvSpPr>
        <p:spPr>
          <a:xfrm>
            <a:off x="1143000" y="2057400"/>
            <a:ext cx="9872871" cy="4038600"/>
          </a:xfrm>
        </p:spPr>
        <p:txBody>
          <a:bodyPr/>
          <a:lstStyle/>
          <a:p>
            <a:pPr marL="45720" indent="0">
              <a:buNone/>
            </a:pPr>
            <a:r>
              <a:rPr lang="en-US" dirty="0"/>
              <a:t>Exemptions</a:t>
            </a:r>
          </a:p>
          <a:p>
            <a:pPr lvl="0"/>
            <a:r>
              <a:rPr lang="en-US" dirty="0"/>
              <a:t>Is this a zero-bedroom or SRO dwelling unit? </a:t>
            </a:r>
          </a:p>
          <a:p>
            <a:pPr lvl="1"/>
            <a:r>
              <a:rPr lang="en-US" sz="1400" dirty="0"/>
              <a:t>Exemption does not apply if a child less than 6 resides or is expected to reside in the dwelling unit</a:t>
            </a:r>
          </a:p>
          <a:p>
            <a:pPr lvl="0"/>
            <a:r>
              <a:rPr lang="en-US" dirty="0"/>
              <a:t>Is this housing for the elderly or a residential property designated exclusively for persons with disabilities?</a:t>
            </a:r>
          </a:p>
          <a:p>
            <a:pPr lvl="1"/>
            <a:r>
              <a:rPr lang="en-US" sz="1400" dirty="0"/>
              <a:t>Exemption does not apply if a child less than 6 resides or is expected to reside in the dwelling unit</a:t>
            </a:r>
          </a:p>
          <a:p>
            <a:r>
              <a:rPr lang="en-US" dirty="0"/>
              <a:t>Has the unit previously been inspected by a certified lead inspector and found not to have lead-based paint?  </a:t>
            </a:r>
          </a:p>
          <a:p>
            <a:pPr lvl="1"/>
            <a:r>
              <a:rPr lang="en-US" sz="1400" dirty="0"/>
              <a:t>Must provide documentation before signing contract</a:t>
            </a:r>
          </a:p>
          <a:p>
            <a:r>
              <a:rPr lang="en-US" dirty="0"/>
              <a:t>Has all LBP been identified and removed, and has clearance been achieved?</a:t>
            </a:r>
          </a:p>
          <a:p>
            <a:pPr lvl="1"/>
            <a:r>
              <a:rPr lang="en-US" sz="1400" dirty="0"/>
              <a:t>Must provide documentation before signing contract</a:t>
            </a:r>
          </a:p>
        </p:txBody>
      </p:sp>
    </p:spTree>
    <p:extLst>
      <p:ext uri="{BB962C8B-B14F-4D97-AF65-F5344CB8AC3E}">
        <p14:creationId xmlns:p14="http://schemas.microsoft.com/office/powerpoint/2010/main" val="284284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84FA-F5DF-4298-B3C6-EDD57912195F}"/>
              </a:ext>
            </a:extLst>
          </p:cNvPr>
          <p:cNvSpPr>
            <a:spLocks noGrp="1"/>
          </p:cNvSpPr>
          <p:nvPr>
            <p:ph type="title"/>
          </p:nvPr>
        </p:nvSpPr>
        <p:spPr/>
        <p:txBody>
          <a:bodyPr/>
          <a:lstStyle/>
          <a:p>
            <a:r>
              <a:rPr lang="en-US" dirty="0"/>
              <a:t>Lead Safety Rule</a:t>
            </a:r>
          </a:p>
        </p:txBody>
      </p:sp>
      <p:sp>
        <p:nvSpPr>
          <p:cNvPr id="3" name="Content Placeholder 2">
            <a:extLst>
              <a:ext uri="{FF2B5EF4-FFF2-40B4-BE49-F238E27FC236}">
                <a16:creationId xmlns:a16="http://schemas.microsoft.com/office/drawing/2014/main" id="{9C62AC15-6F37-401B-B7EA-EC6A4436E6A9}"/>
              </a:ext>
            </a:extLst>
          </p:cNvPr>
          <p:cNvSpPr>
            <a:spLocks noGrp="1"/>
          </p:cNvSpPr>
          <p:nvPr>
            <p:ph idx="1"/>
          </p:nvPr>
        </p:nvSpPr>
        <p:spPr>
          <a:xfrm>
            <a:off x="1143001" y="2057400"/>
            <a:ext cx="6000262" cy="4038600"/>
          </a:xfrm>
        </p:spPr>
        <p:txBody>
          <a:bodyPr/>
          <a:lstStyle/>
          <a:p>
            <a:pPr marL="45720" indent="0">
              <a:buNone/>
            </a:pPr>
            <a:endParaRPr lang="en-US" dirty="0"/>
          </a:p>
          <a:p>
            <a:pPr marL="45720" indent="0">
              <a:buNone/>
            </a:pPr>
            <a:r>
              <a:rPr lang="en-US" dirty="0"/>
              <a:t>Pamphlet – must be given to all households in Target Housing(housing constructed prior to 1978 and subject to the Lead Safe Housing Rule)</a:t>
            </a:r>
          </a:p>
          <a:p>
            <a:r>
              <a:rPr lang="en-US" sz="1400" u="sng" dirty="0">
                <a:hlinkClick r:id="rId4"/>
              </a:rPr>
              <a:t>https://www.epa.gov/sites/production/files/2014-02/documents/lead_in_your_home_brochure_land_b_w_508_easy_print_0.pdf</a:t>
            </a:r>
            <a:endParaRPr lang="en-US" sz="1400" dirty="0"/>
          </a:p>
          <a:p>
            <a:r>
              <a:rPr lang="en-US" sz="1400" u="sng" dirty="0">
                <a:hlinkClick r:id="rId5"/>
              </a:rPr>
              <a:t>https://www.epa.gov/sites/production/files/2017-6/documents/pyf_bw_booklet_format_2017_508.pdf</a:t>
            </a:r>
            <a:endParaRPr lang="en-US" sz="1400" dirty="0"/>
          </a:p>
          <a:p>
            <a:pPr marL="45720" indent="0">
              <a:buNone/>
            </a:pPr>
            <a:endParaRPr lang="en-US" dirty="0"/>
          </a:p>
        </p:txBody>
      </p:sp>
      <p:graphicFrame>
        <p:nvGraphicFramePr>
          <p:cNvPr id="4" name="Object 3">
            <a:extLst>
              <a:ext uri="{FF2B5EF4-FFF2-40B4-BE49-F238E27FC236}">
                <a16:creationId xmlns:a16="http://schemas.microsoft.com/office/drawing/2014/main" id="{4D76F787-9A2F-4B99-8A6E-C1B3BF6E4DE9}"/>
              </a:ext>
            </a:extLst>
          </p:cNvPr>
          <p:cNvGraphicFramePr>
            <a:graphicFrameLocks noChangeAspect="1"/>
          </p:cNvGraphicFramePr>
          <p:nvPr>
            <p:extLst>
              <p:ext uri="{D42A27DB-BD31-4B8C-83A1-F6EECF244321}">
                <p14:modId xmlns:p14="http://schemas.microsoft.com/office/powerpoint/2010/main" val="1068368293"/>
              </p:ext>
            </p:extLst>
          </p:nvPr>
        </p:nvGraphicFramePr>
        <p:xfrm>
          <a:off x="7350858" y="2163103"/>
          <a:ext cx="4271718" cy="3299851"/>
        </p:xfrm>
        <a:graphic>
          <a:graphicData uri="http://schemas.openxmlformats.org/presentationml/2006/ole">
            <mc:AlternateContent xmlns:mc="http://schemas.openxmlformats.org/markup-compatibility/2006">
              <mc:Choice xmlns:v="urn:schemas-microsoft-com:vml" Requires="v">
                <p:oleObj spid="_x0000_s2085" name="Acrobat Document" r:id="rId6" imgW="6035040" imgH="4663156" progId="AcroExch.Document.DC">
                  <p:embed/>
                </p:oleObj>
              </mc:Choice>
              <mc:Fallback>
                <p:oleObj name="Acrobat Document" r:id="rId6" imgW="6035040" imgH="4663156" progId="AcroExch.Document.DC">
                  <p:embed/>
                  <p:pic>
                    <p:nvPicPr>
                      <p:cNvPr id="0" name=""/>
                      <p:cNvPicPr/>
                      <p:nvPr/>
                    </p:nvPicPr>
                    <p:blipFill>
                      <a:blip r:embed="rId7"/>
                      <a:stretch>
                        <a:fillRect/>
                      </a:stretch>
                    </p:blipFill>
                    <p:spPr>
                      <a:xfrm>
                        <a:off x="7350858" y="2163103"/>
                        <a:ext cx="4271718" cy="3299851"/>
                      </a:xfrm>
                      <a:prstGeom prst="rect">
                        <a:avLst/>
                      </a:prstGeom>
                    </p:spPr>
                  </p:pic>
                </p:oleObj>
              </mc:Fallback>
            </mc:AlternateContent>
          </a:graphicData>
        </a:graphic>
      </p:graphicFrame>
    </p:spTree>
    <p:extLst>
      <p:ext uri="{BB962C8B-B14F-4D97-AF65-F5344CB8AC3E}">
        <p14:creationId xmlns:p14="http://schemas.microsoft.com/office/powerpoint/2010/main" val="110573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7C4B-3AD9-4260-B061-3DA792F66A6B}"/>
              </a:ext>
            </a:extLst>
          </p:cNvPr>
          <p:cNvSpPr>
            <a:spLocks noGrp="1"/>
          </p:cNvSpPr>
          <p:nvPr>
            <p:ph type="title"/>
          </p:nvPr>
        </p:nvSpPr>
        <p:spPr/>
        <p:txBody>
          <a:bodyPr/>
          <a:lstStyle/>
          <a:p>
            <a:r>
              <a:rPr lang="en-US" dirty="0"/>
              <a:t>Lead Safety Rule</a:t>
            </a:r>
          </a:p>
        </p:txBody>
      </p:sp>
      <p:sp>
        <p:nvSpPr>
          <p:cNvPr id="3" name="Content Placeholder 2">
            <a:extLst>
              <a:ext uri="{FF2B5EF4-FFF2-40B4-BE49-F238E27FC236}">
                <a16:creationId xmlns:a16="http://schemas.microsoft.com/office/drawing/2014/main" id="{3D15D1A3-1F90-4323-9EFC-FD09E630DB14}"/>
              </a:ext>
            </a:extLst>
          </p:cNvPr>
          <p:cNvSpPr>
            <a:spLocks noGrp="1"/>
          </p:cNvSpPr>
          <p:nvPr>
            <p:ph idx="1"/>
          </p:nvPr>
        </p:nvSpPr>
        <p:spPr>
          <a:xfrm>
            <a:off x="1143001" y="2057400"/>
            <a:ext cx="5656384" cy="4038600"/>
          </a:xfrm>
        </p:spPr>
        <p:txBody>
          <a:bodyPr/>
          <a:lstStyle/>
          <a:p>
            <a:r>
              <a:rPr lang="en-US" dirty="0"/>
              <a:t>Disclosure Form</a:t>
            </a:r>
          </a:p>
          <a:p>
            <a:pPr lvl="1"/>
            <a:r>
              <a:rPr lang="en-US" dirty="0"/>
              <a:t>Discloses KNOWN information</a:t>
            </a:r>
          </a:p>
          <a:p>
            <a:pPr lvl="1"/>
            <a:r>
              <a:rPr lang="en-US" dirty="0"/>
              <a:t>Must be completed and signed copy retained BEFORE any contract is signed.</a:t>
            </a:r>
          </a:p>
          <a:p>
            <a:pPr lvl="1"/>
            <a:r>
              <a:rPr lang="en-US" dirty="0"/>
              <a:t>Must be this form</a:t>
            </a:r>
          </a:p>
          <a:p>
            <a:pPr lvl="1"/>
            <a:r>
              <a:rPr lang="en-US" dirty="0">
                <a:hlinkClick r:id="rId4"/>
              </a:rPr>
              <a:t>https://www.hud.gov/program_offices/healthy_homes/enforcement/disclosure</a:t>
            </a:r>
            <a:r>
              <a:rPr lang="en-US" dirty="0"/>
              <a:t> </a:t>
            </a:r>
          </a:p>
          <a:p>
            <a:pPr lvl="2"/>
            <a:r>
              <a:rPr lang="en-US" dirty="0"/>
              <a:t>This site also contains links to pamphlet (in several languages) as well as additional information on Lead Safety.</a:t>
            </a:r>
          </a:p>
        </p:txBody>
      </p:sp>
      <p:graphicFrame>
        <p:nvGraphicFramePr>
          <p:cNvPr id="4" name="Object 3">
            <a:extLst>
              <a:ext uri="{FF2B5EF4-FFF2-40B4-BE49-F238E27FC236}">
                <a16:creationId xmlns:a16="http://schemas.microsoft.com/office/drawing/2014/main" id="{10C253DD-E579-4087-BB10-2DE400F4AEBE}"/>
              </a:ext>
            </a:extLst>
          </p:cNvPr>
          <p:cNvGraphicFramePr>
            <a:graphicFrameLocks noChangeAspect="1"/>
          </p:cNvGraphicFramePr>
          <p:nvPr>
            <p:extLst>
              <p:ext uri="{D42A27DB-BD31-4B8C-83A1-F6EECF244321}">
                <p14:modId xmlns:p14="http://schemas.microsoft.com/office/powerpoint/2010/main" val="682907959"/>
              </p:ext>
            </p:extLst>
          </p:nvPr>
        </p:nvGraphicFramePr>
        <p:xfrm>
          <a:off x="6872538" y="218100"/>
          <a:ext cx="4962454" cy="6421800"/>
        </p:xfrm>
        <a:graphic>
          <a:graphicData uri="http://schemas.openxmlformats.org/presentationml/2006/ole">
            <mc:AlternateContent xmlns:mc="http://schemas.openxmlformats.org/markup-compatibility/2006">
              <mc:Choice xmlns:v="urn:schemas-microsoft-com:vml" Requires="v">
                <p:oleObj spid="_x0000_s3107" name="Acrobat Document" r:id="rId5" imgW="4663440" imgH="6034898" progId="AcroExch.Document.DC">
                  <p:embed/>
                </p:oleObj>
              </mc:Choice>
              <mc:Fallback>
                <p:oleObj name="Acrobat Document" r:id="rId5" imgW="4663440" imgH="6034898" progId="AcroExch.Document.DC">
                  <p:embed/>
                  <p:pic>
                    <p:nvPicPr>
                      <p:cNvPr id="0" name=""/>
                      <p:cNvPicPr/>
                      <p:nvPr/>
                    </p:nvPicPr>
                    <p:blipFill>
                      <a:blip r:embed="rId6"/>
                      <a:stretch>
                        <a:fillRect/>
                      </a:stretch>
                    </p:blipFill>
                    <p:spPr>
                      <a:xfrm>
                        <a:off x="6872538" y="218100"/>
                        <a:ext cx="4962454" cy="6421800"/>
                      </a:xfrm>
                      <a:prstGeom prst="rect">
                        <a:avLst/>
                      </a:prstGeom>
                    </p:spPr>
                  </p:pic>
                </p:oleObj>
              </mc:Fallback>
            </mc:AlternateContent>
          </a:graphicData>
        </a:graphic>
      </p:graphicFrame>
    </p:spTree>
    <p:extLst>
      <p:ext uri="{BB962C8B-B14F-4D97-AF65-F5344CB8AC3E}">
        <p14:creationId xmlns:p14="http://schemas.microsoft.com/office/powerpoint/2010/main" val="195333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274A9-CD70-4BDB-8B9D-876321C654A9}"/>
              </a:ext>
            </a:extLst>
          </p:cNvPr>
          <p:cNvSpPr>
            <a:spLocks noGrp="1"/>
          </p:cNvSpPr>
          <p:nvPr>
            <p:ph type="title"/>
          </p:nvPr>
        </p:nvSpPr>
        <p:spPr/>
        <p:txBody>
          <a:bodyPr/>
          <a:lstStyle/>
          <a:p>
            <a:r>
              <a:rPr lang="en-US" dirty="0"/>
              <a:t>Lead Safe Housing Rule</a:t>
            </a:r>
          </a:p>
        </p:txBody>
      </p:sp>
      <p:sp>
        <p:nvSpPr>
          <p:cNvPr id="3" name="Content Placeholder 2">
            <a:extLst>
              <a:ext uri="{FF2B5EF4-FFF2-40B4-BE49-F238E27FC236}">
                <a16:creationId xmlns:a16="http://schemas.microsoft.com/office/drawing/2014/main" id="{F9BE2AD8-4C88-46AB-BB48-9E1EE9F7C9B2}"/>
              </a:ext>
            </a:extLst>
          </p:cNvPr>
          <p:cNvSpPr>
            <a:spLocks noGrp="1"/>
          </p:cNvSpPr>
          <p:nvPr>
            <p:ph idx="1"/>
          </p:nvPr>
        </p:nvSpPr>
        <p:spPr/>
        <p:txBody>
          <a:bodyPr/>
          <a:lstStyle/>
          <a:p>
            <a:r>
              <a:rPr lang="en-US" dirty="0"/>
              <a:t>Data matching and sharing</a:t>
            </a:r>
          </a:p>
          <a:p>
            <a:pPr lvl="1"/>
            <a:r>
              <a:rPr lang="en-US" dirty="0"/>
              <a:t>Quarterly data sharing and data matching with the health department is a requirement of the LSHR. The requirement predates the 2017 amendment.</a:t>
            </a:r>
          </a:p>
          <a:p>
            <a:pPr lvl="1"/>
            <a:r>
              <a:rPr lang="en-US" dirty="0"/>
              <a:t>Grantees can share a list of unit addresses with the health dept. or health dept. can share addresses for children with EBLL with grantees. </a:t>
            </a:r>
          </a:p>
          <a:p>
            <a:pPr lvl="2"/>
            <a:r>
              <a:rPr lang="en-US" dirty="0"/>
              <a:t>Should be a two-way path of information sharing, however often health departments are not willing to share due to HIPPA. In the case, an MOU should be in place with the health department stating the grantee will be the sole responsible party in this situation.  Grantee will then have a contact at the health dept. to send unit addresses to so they can compare addresses with any known EBLL reports.</a:t>
            </a:r>
          </a:p>
          <a:p>
            <a:pPr lvl="2"/>
            <a:r>
              <a:rPr lang="en-US" dirty="0"/>
              <a:t>This information is protected and confidential and is used only for the public health protection of the children and families.</a:t>
            </a:r>
          </a:p>
          <a:p>
            <a:pPr lvl="2"/>
            <a:r>
              <a:rPr lang="en-US" dirty="0"/>
              <a:t>Must keep records of attempts to comply with data matching requirements. </a:t>
            </a:r>
          </a:p>
        </p:txBody>
      </p:sp>
    </p:spTree>
    <p:extLst>
      <p:ext uri="{BB962C8B-B14F-4D97-AF65-F5344CB8AC3E}">
        <p14:creationId xmlns:p14="http://schemas.microsoft.com/office/powerpoint/2010/main" val="14372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3893-5395-41E3-BF75-ACF006AF25E7}"/>
              </a:ext>
            </a:extLst>
          </p:cNvPr>
          <p:cNvSpPr>
            <a:spLocks noGrp="1"/>
          </p:cNvSpPr>
          <p:nvPr>
            <p:ph type="title"/>
          </p:nvPr>
        </p:nvSpPr>
        <p:spPr/>
        <p:txBody>
          <a:bodyPr/>
          <a:lstStyle/>
          <a:p>
            <a:r>
              <a:rPr lang="en-US" dirty="0"/>
              <a:t>LSHR Resources</a:t>
            </a:r>
          </a:p>
        </p:txBody>
      </p:sp>
      <p:sp>
        <p:nvSpPr>
          <p:cNvPr id="3" name="Content Placeholder 2">
            <a:extLst>
              <a:ext uri="{FF2B5EF4-FFF2-40B4-BE49-F238E27FC236}">
                <a16:creationId xmlns:a16="http://schemas.microsoft.com/office/drawing/2014/main" id="{E18997C1-23B9-47B2-867B-E8151C9D86CB}"/>
              </a:ext>
            </a:extLst>
          </p:cNvPr>
          <p:cNvSpPr>
            <a:spLocks noGrp="1"/>
          </p:cNvSpPr>
          <p:nvPr>
            <p:ph idx="1"/>
          </p:nvPr>
        </p:nvSpPr>
        <p:spPr/>
        <p:txBody>
          <a:bodyPr/>
          <a:lstStyle/>
          <a:p>
            <a:r>
              <a:rPr lang="en-US" dirty="0"/>
              <a:t>Questions, comments and suggestions, please email:</a:t>
            </a:r>
          </a:p>
          <a:p>
            <a:pPr marL="45720" indent="0" algn="ctr">
              <a:buNone/>
            </a:pPr>
            <a:r>
              <a:rPr lang="en-US" sz="2400" b="1" dirty="0">
                <a:hlinkClick r:id="rId2"/>
              </a:rPr>
              <a:t>leadregulations@hud.gov</a:t>
            </a:r>
            <a:endParaRPr lang="en-US" sz="2400" b="1" dirty="0"/>
          </a:p>
          <a:p>
            <a:pPr marL="45720" indent="0">
              <a:buNone/>
            </a:pPr>
            <a:r>
              <a:rPr lang="en-US" sz="2400" b="1" dirty="0"/>
              <a:t>LSHR: </a:t>
            </a:r>
            <a:r>
              <a:rPr lang="en-US" sz="2400" dirty="0">
                <a:hlinkClick r:id="rId3"/>
              </a:rPr>
              <a:t>https://www.hud.gov/program_offices/healthy_homes/enforcement/lshr</a:t>
            </a:r>
            <a:endParaRPr lang="en-US" sz="2400" dirty="0"/>
          </a:p>
          <a:p>
            <a:pPr marL="45720" indent="0">
              <a:buNone/>
            </a:pPr>
            <a:r>
              <a:rPr lang="en-US" sz="2400" b="1" dirty="0"/>
              <a:t>LSHR EBLL amendment (1/13/2017): </a:t>
            </a:r>
            <a:r>
              <a:rPr lang="en-US" sz="2000" b="1" dirty="0">
                <a:hlinkClick r:id="rId4"/>
              </a:rPr>
              <a:t>www.federalregister.gov/d/2017-00261</a:t>
            </a:r>
            <a:endParaRPr lang="en-US" sz="2400" b="1" dirty="0"/>
          </a:p>
          <a:p>
            <a:pPr marL="45720" indent="0">
              <a:buNone/>
            </a:pPr>
            <a:r>
              <a:rPr lang="en-US" sz="2400" b="1" dirty="0"/>
              <a:t>LBP Compliance Advisor: </a:t>
            </a:r>
            <a:r>
              <a:rPr lang="en-US" sz="2000" dirty="0">
                <a:hlinkClick r:id="rId5"/>
              </a:rPr>
              <a:t>https://portalapps.hud.gov/CORVID/HUDLBPAdvisor/welcome.html</a:t>
            </a:r>
            <a:endParaRPr lang="en-US" sz="2000" dirty="0"/>
          </a:p>
          <a:p>
            <a:pPr marL="45720" indent="0">
              <a:buNone/>
            </a:pPr>
            <a:r>
              <a:rPr lang="en-US" sz="2000" b="1" dirty="0"/>
              <a:t>HUD Visual Assessment Training: </a:t>
            </a:r>
            <a:r>
              <a:rPr lang="en-US" sz="2000" dirty="0">
                <a:hlinkClick r:id="rId6"/>
              </a:rPr>
              <a:t>https://apps.hud.gov/offices/lead/training/visualassessment/h00101a.htm</a:t>
            </a:r>
            <a:endParaRPr lang="en-US" sz="2000" b="1" dirty="0"/>
          </a:p>
        </p:txBody>
      </p:sp>
    </p:spTree>
    <p:extLst>
      <p:ext uri="{BB962C8B-B14F-4D97-AF65-F5344CB8AC3E}">
        <p14:creationId xmlns:p14="http://schemas.microsoft.com/office/powerpoint/2010/main" val="215652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D3BE-8912-4D89-BBB3-CC0D3F30EE28}"/>
              </a:ext>
            </a:extLst>
          </p:cNvPr>
          <p:cNvSpPr>
            <a:spLocks noGrp="1"/>
          </p:cNvSpPr>
          <p:nvPr>
            <p:ph type="title"/>
          </p:nvPr>
        </p:nvSpPr>
        <p:spPr>
          <a:xfrm>
            <a:off x="1143000" y="609600"/>
            <a:ext cx="5164015" cy="1356360"/>
          </a:xfrm>
        </p:spPr>
        <p:txBody>
          <a:bodyPr/>
          <a:lstStyle/>
          <a:p>
            <a:r>
              <a:rPr lang="en-US" dirty="0"/>
              <a:t>Rent Reasonableness and Fair Market Rent</a:t>
            </a:r>
            <a:endParaRPr lang="en-VI" dirty="0"/>
          </a:p>
        </p:txBody>
      </p:sp>
      <p:sp>
        <p:nvSpPr>
          <p:cNvPr id="3" name="Content Placeholder 2">
            <a:extLst>
              <a:ext uri="{FF2B5EF4-FFF2-40B4-BE49-F238E27FC236}">
                <a16:creationId xmlns:a16="http://schemas.microsoft.com/office/drawing/2014/main" id="{1D4AC1BD-F33E-4500-988F-12D8C64BF5A5}"/>
              </a:ext>
            </a:extLst>
          </p:cNvPr>
          <p:cNvSpPr>
            <a:spLocks noGrp="1"/>
          </p:cNvSpPr>
          <p:nvPr>
            <p:ph idx="1"/>
          </p:nvPr>
        </p:nvSpPr>
        <p:spPr>
          <a:xfrm>
            <a:off x="1143001" y="2057400"/>
            <a:ext cx="5867400" cy="4038600"/>
          </a:xfrm>
        </p:spPr>
        <p:txBody>
          <a:bodyPr/>
          <a:lstStyle/>
          <a:p>
            <a:r>
              <a:rPr lang="en-US" dirty="0"/>
              <a:t>Required for leasing and rental assistance projects</a:t>
            </a:r>
          </a:p>
          <a:p>
            <a:r>
              <a:rPr lang="en-US" dirty="0"/>
              <a:t>Important to have both</a:t>
            </a:r>
          </a:p>
          <a:p>
            <a:r>
              <a:rPr lang="en-US" dirty="0"/>
              <a:t>Common findings or concerns: Missing supporting documentation, comparing units that are not similar, incomplete forms</a:t>
            </a:r>
          </a:p>
        </p:txBody>
      </p:sp>
      <p:graphicFrame>
        <p:nvGraphicFramePr>
          <p:cNvPr id="6" name="Object 5">
            <a:extLst>
              <a:ext uri="{FF2B5EF4-FFF2-40B4-BE49-F238E27FC236}">
                <a16:creationId xmlns:a16="http://schemas.microsoft.com/office/drawing/2014/main" id="{BFDD3F95-6995-4436-887E-ADC6324BBD98}"/>
              </a:ext>
            </a:extLst>
          </p:cNvPr>
          <p:cNvGraphicFramePr>
            <a:graphicFrameLocks noChangeAspect="1"/>
          </p:cNvGraphicFramePr>
          <p:nvPr>
            <p:extLst>
              <p:ext uri="{D42A27DB-BD31-4B8C-83A1-F6EECF244321}">
                <p14:modId xmlns:p14="http://schemas.microsoft.com/office/powerpoint/2010/main" val="2474097714"/>
              </p:ext>
            </p:extLst>
          </p:nvPr>
        </p:nvGraphicFramePr>
        <p:xfrm>
          <a:off x="6883278" y="344000"/>
          <a:ext cx="5164015" cy="6267952"/>
        </p:xfrm>
        <a:graphic>
          <a:graphicData uri="http://schemas.openxmlformats.org/presentationml/2006/ole">
            <mc:AlternateContent xmlns:mc="http://schemas.openxmlformats.org/markup-compatibility/2006">
              <mc:Choice xmlns:v="urn:schemas-microsoft-com:vml" Requires="v">
                <p:oleObj spid="_x0000_s5146" name="Document" r:id="rId3" imgW="6857205" imgH="8948118" progId="Word.Document.8">
                  <p:embed/>
                </p:oleObj>
              </mc:Choice>
              <mc:Fallback>
                <p:oleObj name="Document" r:id="rId3" imgW="6857205" imgH="8948118" progId="Word.Document.8">
                  <p:embed/>
                  <p:pic>
                    <p:nvPicPr>
                      <p:cNvPr id="0" name=""/>
                      <p:cNvPicPr/>
                      <p:nvPr/>
                    </p:nvPicPr>
                    <p:blipFill>
                      <a:blip r:embed="rId4"/>
                      <a:stretch>
                        <a:fillRect/>
                      </a:stretch>
                    </p:blipFill>
                    <p:spPr>
                      <a:xfrm>
                        <a:off x="6883278" y="344000"/>
                        <a:ext cx="5164015" cy="6267952"/>
                      </a:xfrm>
                      <a:prstGeom prst="rect">
                        <a:avLst/>
                      </a:prstGeom>
                    </p:spPr>
                  </p:pic>
                </p:oleObj>
              </mc:Fallback>
            </mc:AlternateContent>
          </a:graphicData>
        </a:graphic>
      </p:graphicFrame>
    </p:spTree>
    <p:extLst>
      <p:ext uri="{BB962C8B-B14F-4D97-AF65-F5344CB8AC3E}">
        <p14:creationId xmlns:p14="http://schemas.microsoft.com/office/powerpoint/2010/main" val="44242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8C6F2-1634-42BE-A125-C1D5E97276F8}"/>
              </a:ext>
            </a:extLst>
          </p:cNvPr>
          <p:cNvSpPr>
            <a:spLocks noGrp="1"/>
          </p:cNvSpPr>
          <p:nvPr>
            <p:ph type="title"/>
          </p:nvPr>
        </p:nvSpPr>
        <p:spPr/>
        <p:txBody>
          <a:bodyPr/>
          <a:lstStyle/>
          <a:p>
            <a:r>
              <a:rPr lang="en-US" dirty="0"/>
              <a:t>Rent Reasonableness and FMR</a:t>
            </a:r>
          </a:p>
        </p:txBody>
      </p:sp>
      <p:sp>
        <p:nvSpPr>
          <p:cNvPr id="3" name="Content Placeholder 2">
            <a:extLst>
              <a:ext uri="{FF2B5EF4-FFF2-40B4-BE49-F238E27FC236}">
                <a16:creationId xmlns:a16="http://schemas.microsoft.com/office/drawing/2014/main" id="{A07E11C8-1E09-41AD-8DF3-6119BFB2D7CF}"/>
              </a:ext>
            </a:extLst>
          </p:cNvPr>
          <p:cNvSpPr>
            <a:spLocks noGrp="1"/>
          </p:cNvSpPr>
          <p:nvPr>
            <p:ph idx="1"/>
          </p:nvPr>
        </p:nvSpPr>
        <p:spPr/>
        <p:txBody>
          <a:bodyPr>
            <a:normAutofit fontScale="92500" lnSpcReduction="10000"/>
          </a:bodyPr>
          <a:lstStyle/>
          <a:p>
            <a:r>
              <a:rPr lang="en-US" dirty="0"/>
              <a:t>Important to know</a:t>
            </a:r>
          </a:p>
          <a:p>
            <a:pPr lvl="1"/>
            <a:r>
              <a:rPr lang="en-US" dirty="0"/>
              <a:t>For COC </a:t>
            </a:r>
            <a:r>
              <a:rPr lang="en-US" b="1" dirty="0"/>
              <a:t>Rental Assistance </a:t>
            </a:r>
            <a:r>
              <a:rPr lang="en-US" dirty="0"/>
              <a:t>projects</a:t>
            </a:r>
          </a:p>
          <a:p>
            <a:pPr lvl="1"/>
            <a:r>
              <a:rPr lang="en-US" dirty="0"/>
              <a:t>If the recipient or subrecipient is assisting the program participant with </a:t>
            </a:r>
            <a:r>
              <a:rPr lang="en-US" b="1" u="sng" dirty="0"/>
              <a:t>rental assistance</a:t>
            </a:r>
            <a:r>
              <a:rPr lang="en-US" dirty="0"/>
              <a:t>, the program participant may execute a lease for a unit with a contract rent that exceeds the fair market rent level as long as gross rents (contract rents plus a utility allowance for any utilities that are not included in the contract rent) meet the rent reasonable standard for the area.  When a recipient or subrecipient is assisting program participants with rental assistance, they may use grant funds to the pay the difference between the FMR and the reasonable rent.  They do not need a waiver from HUD to do so. </a:t>
            </a:r>
          </a:p>
          <a:p>
            <a:pPr marL="274320" lvl="1" indent="0">
              <a:buNone/>
            </a:pPr>
            <a:r>
              <a:rPr lang="en-US" sz="1800" i="1" dirty="0"/>
              <a:t>Reply from HUD AAQ</a:t>
            </a:r>
          </a:p>
          <a:p>
            <a:r>
              <a:rPr lang="en-US" sz="2000" i="1" dirty="0"/>
              <a:t>If you are paying over FMR, HUD expects recipients to continue to serve the same number of units, individuals and families as documented in the grant agreement.</a:t>
            </a:r>
          </a:p>
          <a:p>
            <a:pPr marL="45720" indent="0">
              <a:buNone/>
            </a:pPr>
            <a:r>
              <a:rPr lang="en-US" sz="2000" b="1" i="1" dirty="0"/>
              <a:t>Take away, COC Rental Assistance projects may use COC Program funds or matching funds to pay above FMR as long as the unit is still found to be Rent Reasonable.</a:t>
            </a:r>
          </a:p>
        </p:txBody>
      </p:sp>
    </p:spTree>
    <p:extLst>
      <p:ext uri="{BB962C8B-B14F-4D97-AF65-F5344CB8AC3E}">
        <p14:creationId xmlns:p14="http://schemas.microsoft.com/office/powerpoint/2010/main" val="296555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013E-1110-4FF0-ADC5-BE642D3B8F5A}"/>
              </a:ext>
            </a:extLst>
          </p:cNvPr>
          <p:cNvSpPr>
            <a:spLocks noGrp="1"/>
          </p:cNvSpPr>
          <p:nvPr>
            <p:ph type="title"/>
          </p:nvPr>
        </p:nvSpPr>
        <p:spPr/>
        <p:txBody>
          <a:bodyPr/>
          <a:lstStyle/>
          <a:p>
            <a:r>
              <a:rPr lang="en-US" dirty="0"/>
              <a:t>Rent Reasonableness and FMR</a:t>
            </a:r>
          </a:p>
        </p:txBody>
      </p:sp>
      <p:sp>
        <p:nvSpPr>
          <p:cNvPr id="3" name="Content Placeholder 2">
            <a:extLst>
              <a:ext uri="{FF2B5EF4-FFF2-40B4-BE49-F238E27FC236}">
                <a16:creationId xmlns:a16="http://schemas.microsoft.com/office/drawing/2014/main" id="{D00E33E4-5D88-4C60-998B-8771672A528B}"/>
              </a:ext>
            </a:extLst>
          </p:cNvPr>
          <p:cNvSpPr>
            <a:spLocks noGrp="1"/>
          </p:cNvSpPr>
          <p:nvPr>
            <p:ph idx="1"/>
          </p:nvPr>
        </p:nvSpPr>
        <p:spPr/>
        <p:txBody>
          <a:bodyPr>
            <a:normAutofit fontScale="92500" lnSpcReduction="10000"/>
          </a:bodyPr>
          <a:lstStyle/>
          <a:p>
            <a:r>
              <a:rPr lang="en-US" dirty="0"/>
              <a:t>Important to know</a:t>
            </a:r>
          </a:p>
          <a:p>
            <a:pPr lvl="1"/>
            <a:r>
              <a:rPr lang="en-US" dirty="0"/>
              <a:t>For COC </a:t>
            </a:r>
            <a:r>
              <a:rPr lang="en-US" b="1" dirty="0"/>
              <a:t>Leasing</a:t>
            </a:r>
            <a:r>
              <a:rPr lang="en-US" dirty="0"/>
              <a:t> projects</a:t>
            </a:r>
          </a:p>
          <a:p>
            <a:pPr lvl="1"/>
            <a:r>
              <a:rPr lang="en-US" dirty="0"/>
              <a:t>If a recipient or subrecipient is assisting the program participant with </a:t>
            </a:r>
            <a:r>
              <a:rPr lang="en-US" b="1" u="sng" dirty="0"/>
              <a:t>leasing</a:t>
            </a:r>
            <a:r>
              <a:rPr lang="en-US" dirty="0"/>
              <a:t>, then the recipient is ultimately responsible for the full rent. Section 578.49(b)(2) of the </a:t>
            </a:r>
            <a:r>
              <a:rPr lang="en-US" dirty="0" err="1"/>
              <a:t>CoC</a:t>
            </a:r>
            <a:r>
              <a:rPr lang="en-US" dirty="0"/>
              <a:t> Program interim rule states that rent paid with </a:t>
            </a:r>
            <a:r>
              <a:rPr lang="en-US" dirty="0" err="1"/>
              <a:t>CoC</a:t>
            </a:r>
            <a:r>
              <a:rPr lang="en-US" dirty="0"/>
              <a:t> Program funds may not exceed the lower of fair market rents (</a:t>
            </a:r>
            <a:r>
              <a:rPr lang="en-US" b="1" dirty="0"/>
              <a:t>in place at that time</a:t>
            </a:r>
            <a:r>
              <a:rPr lang="en-US" dirty="0"/>
              <a:t>) or rent reasonableness levels for the area; however, the recipient may use other resources to pay for the difference. In situations where a unit is found to be Rent Reasonable but the rent is above FMR, the recipient must use other funds, such as leverage (not Match), to cover those costs. You also cannot use program income to cover costs above FMR, even if reasonable.</a:t>
            </a:r>
          </a:p>
          <a:p>
            <a:pPr marL="274320" lvl="1" indent="0">
              <a:buNone/>
            </a:pPr>
            <a:r>
              <a:rPr lang="en-US" sz="1800" i="1" dirty="0"/>
              <a:t>Reply from HUD AAQ</a:t>
            </a:r>
          </a:p>
          <a:p>
            <a:pPr marL="45720" indent="0">
              <a:buNone/>
            </a:pPr>
            <a:r>
              <a:rPr lang="en-US" sz="2100" b="1" i="1" dirty="0"/>
              <a:t>Take away: In situations where a unit is found to be Rent Reasonable but the rent is above FMR, the recipient must use other funds to cover those costs. These costs would not be eligible to be used as match. You also cannot use program income to cover costs above FMR, even if reasonable.</a:t>
            </a:r>
          </a:p>
        </p:txBody>
      </p:sp>
    </p:spTree>
    <p:extLst>
      <p:ext uri="{BB962C8B-B14F-4D97-AF65-F5344CB8AC3E}">
        <p14:creationId xmlns:p14="http://schemas.microsoft.com/office/powerpoint/2010/main" val="236378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5964-5581-4AF8-A067-E5705F193E39}"/>
              </a:ext>
            </a:extLst>
          </p:cNvPr>
          <p:cNvSpPr>
            <a:spLocks noGrp="1"/>
          </p:cNvSpPr>
          <p:nvPr>
            <p:ph type="title"/>
          </p:nvPr>
        </p:nvSpPr>
        <p:spPr/>
        <p:txBody>
          <a:bodyPr/>
          <a:lstStyle/>
          <a:p>
            <a:r>
              <a:rPr lang="en-US" dirty="0"/>
              <a:t>Disability Verification</a:t>
            </a:r>
            <a:endParaRPr lang="en-VI" dirty="0"/>
          </a:p>
        </p:txBody>
      </p:sp>
      <p:sp>
        <p:nvSpPr>
          <p:cNvPr id="3" name="Content Placeholder 2">
            <a:extLst>
              <a:ext uri="{FF2B5EF4-FFF2-40B4-BE49-F238E27FC236}">
                <a16:creationId xmlns:a16="http://schemas.microsoft.com/office/drawing/2014/main" id="{C9E777CB-885B-4B0D-AA2C-E2121C6DF9A8}"/>
              </a:ext>
            </a:extLst>
          </p:cNvPr>
          <p:cNvSpPr>
            <a:spLocks noGrp="1"/>
          </p:cNvSpPr>
          <p:nvPr>
            <p:ph idx="1"/>
          </p:nvPr>
        </p:nvSpPr>
        <p:spPr>
          <a:xfrm>
            <a:off x="1143001" y="2057400"/>
            <a:ext cx="6101862" cy="4038600"/>
          </a:xfrm>
        </p:spPr>
        <p:txBody>
          <a:bodyPr/>
          <a:lstStyle/>
          <a:p>
            <a:r>
              <a:rPr lang="en-US" dirty="0"/>
              <a:t>WIBOS form has been required since 2013.</a:t>
            </a:r>
          </a:p>
          <a:p>
            <a:r>
              <a:rPr lang="en-US" dirty="0"/>
              <a:t>Template cover letter</a:t>
            </a:r>
          </a:p>
          <a:p>
            <a:r>
              <a:rPr lang="en-US" dirty="0"/>
              <a:t>If participant has not been deemed disabled by the state, this form must be used.</a:t>
            </a:r>
          </a:p>
          <a:p>
            <a:r>
              <a:rPr lang="en-US" dirty="0"/>
              <a:t>45 days after enrollment to verify disability</a:t>
            </a:r>
          </a:p>
          <a:p>
            <a:r>
              <a:rPr lang="en-US" dirty="0"/>
              <a:t>Several shelters and agencies are implementing practices to those referred to the PL document ready. </a:t>
            </a:r>
            <a:endParaRPr lang="en-VI" dirty="0"/>
          </a:p>
        </p:txBody>
      </p:sp>
      <p:graphicFrame>
        <p:nvGraphicFramePr>
          <p:cNvPr id="4" name="Object 3">
            <a:extLst>
              <a:ext uri="{FF2B5EF4-FFF2-40B4-BE49-F238E27FC236}">
                <a16:creationId xmlns:a16="http://schemas.microsoft.com/office/drawing/2014/main" id="{A1F8D8B4-C3B8-4EA0-9FB8-9DE02EC49361}"/>
              </a:ext>
            </a:extLst>
          </p:cNvPr>
          <p:cNvGraphicFramePr>
            <a:graphicFrameLocks noChangeAspect="1"/>
          </p:cNvGraphicFramePr>
          <p:nvPr>
            <p:extLst>
              <p:ext uri="{D42A27DB-BD31-4B8C-83A1-F6EECF244321}">
                <p14:modId xmlns:p14="http://schemas.microsoft.com/office/powerpoint/2010/main" val="3332102198"/>
              </p:ext>
            </p:extLst>
          </p:nvPr>
        </p:nvGraphicFramePr>
        <p:xfrm>
          <a:off x="7085501" y="317379"/>
          <a:ext cx="4664075" cy="6035675"/>
        </p:xfrm>
        <a:graphic>
          <a:graphicData uri="http://schemas.openxmlformats.org/presentationml/2006/ole">
            <mc:AlternateContent xmlns:mc="http://schemas.openxmlformats.org/markup-compatibility/2006">
              <mc:Choice xmlns:v="urn:schemas-microsoft-com:vml" Requires="v">
                <p:oleObj spid="_x0000_s6164" name="Acrobat Document" r:id="rId3" imgW="4663440" imgH="6034898" progId="AcroExch.Document.DC">
                  <p:embed/>
                </p:oleObj>
              </mc:Choice>
              <mc:Fallback>
                <p:oleObj name="Acrobat Document" r:id="rId3" imgW="4663440" imgH="6034898" progId="AcroExch.Document.DC">
                  <p:embed/>
                  <p:pic>
                    <p:nvPicPr>
                      <p:cNvPr id="0" name=""/>
                      <p:cNvPicPr/>
                      <p:nvPr/>
                    </p:nvPicPr>
                    <p:blipFill>
                      <a:blip r:embed="rId4"/>
                      <a:stretch>
                        <a:fillRect/>
                      </a:stretch>
                    </p:blipFill>
                    <p:spPr>
                      <a:xfrm>
                        <a:off x="7085501" y="317379"/>
                        <a:ext cx="4664075" cy="6035675"/>
                      </a:xfrm>
                      <a:prstGeom prst="rect">
                        <a:avLst/>
                      </a:prstGeom>
                    </p:spPr>
                  </p:pic>
                </p:oleObj>
              </mc:Fallback>
            </mc:AlternateContent>
          </a:graphicData>
        </a:graphic>
      </p:graphicFrame>
    </p:spTree>
    <p:extLst>
      <p:ext uri="{BB962C8B-B14F-4D97-AF65-F5344CB8AC3E}">
        <p14:creationId xmlns:p14="http://schemas.microsoft.com/office/powerpoint/2010/main" val="2093098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7911"/>
          </a:xfrm>
        </p:spPr>
        <p:txBody>
          <a:bodyPr>
            <a:normAutofit/>
          </a:bodyPr>
          <a:lstStyle/>
          <a:p>
            <a:r>
              <a:rPr lang="en-US" sz="4000" b="1" u="sng" dirty="0"/>
              <a:t>Consumer Participation</a:t>
            </a:r>
          </a:p>
        </p:txBody>
      </p:sp>
      <p:sp>
        <p:nvSpPr>
          <p:cNvPr id="3" name="Content Placeholder 2"/>
          <p:cNvSpPr>
            <a:spLocks noGrp="1"/>
          </p:cNvSpPr>
          <p:nvPr>
            <p:ph idx="1"/>
          </p:nvPr>
        </p:nvSpPr>
        <p:spPr>
          <a:xfrm>
            <a:off x="692494" y="1371600"/>
            <a:ext cx="10937254" cy="5135731"/>
          </a:xfrm>
        </p:spPr>
        <p:txBody>
          <a:bodyPr>
            <a:normAutofit fontScale="92500"/>
          </a:bodyPr>
          <a:lstStyle/>
          <a:p>
            <a:pPr lvl="0"/>
            <a:r>
              <a:rPr lang="en-US" dirty="0"/>
              <a:t>It is already a requirement of ESG funded projects:</a:t>
            </a:r>
          </a:p>
          <a:p>
            <a:pPr lvl="1"/>
            <a:r>
              <a:rPr lang="en-US" b="1" u="sng" dirty="0"/>
              <a:t>Homeless Participation Involvement </a:t>
            </a:r>
            <a:r>
              <a:rPr lang="en-US" i="1" dirty="0"/>
              <a:t>(24 CFR § 576.405 Homeless Participation)</a:t>
            </a:r>
            <a:r>
              <a:rPr lang="en-US" dirty="0"/>
              <a:t>  To the maximum extent practicable, the Sub-Grantee must have representation of a person who is homeless or was formerly homeless on the board of directors or policymaking entity directly responsible for making policy for the project(s) for which funding is being provided.</a:t>
            </a:r>
          </a:p>
          <a:p>
            <a:pPr lvl="0"/>
            <a:r>
              <a:rPr lang="en-US" dirty="0"/>
              <a:t>It is already a requirement of CoC-funded projects:</a:t>
            </a:r>
          </a:p>
          <a:p>
            <a:pPr lvl="1"/>
            <a:r>
              <a:rPr lang="en-US" b="1" u="sng" dirty="0"/>
              <a:t>Participation of homeless individuals </a:t>
            </a:r>
            <a:r>
              <a:rPr lang="en-US" i="1" dirty="0"/>
              <a:t>(24 CFR § 578.75(g))</a:t>
            </a:r>
            <a:r>
              <a:rPr lang="en-US" dirty="0"/>
              <a:t> </a:t>
            </a:r>
          </a:p>
          <a:p>
            <a:pPr marL="45720" indent="0">
              <a:buNone/>
            </a:pPr>
            <a:r>
              <a:rPr lang="en-US" sz="2100" b="1" dirty="0"/>
              <a:t>(1)</a:t>
            </a:r>
            <a:r>
              <a:rPr lang="en-US" sz="2100" dirty="0"/>
              <a:t> Each recipient must provide for the participation of not less than one homeless individual or formerly homeless individual on the board of directors or other equivalent policymaking entity of the recipient, to the extent that such entity considers and makes policies and decisions regarding any project, supportive services, or assistance provided under this part. This requirement is waived if a recipient is unable to meet such requirement and obtains HUD approval for a plan to otherwise consult with homeless or formerly homeless persons when considering and making policies and decisions.</a:t>
            </a:r>
          </a:p>
          <a:p>
            <a:pPr marL="45720" indent="0">
              <a:buNone/>
            </a:pPr>
            <a:r>
              <a:rPr lang="en-US" sz="2100" b="1" dirty="0"/>
              <a:t>(2)</a:t>
            </a:r>
            <a:r>
              <a:rPr lang="en-US" sz="2100" dirty="0"/>
              <a:t> Each recipient of assistance under this part must, to the maximum extent practicable, involve homeless individuals and families through employment; volunteer services; or otherwise in constructing, rehabilitating, maintaining, and operating the project, and in providing supportive services for the project. </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07379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81" y="461916"/>
            <a:ext cx="7492753" cy="695417"/>
          </a:xfrm>
        </p:spPr>
        <p:txBody>
          <a:bodyPr/>
          <a:lstStyle/>
          <a:p>
            <a:r>
              <a:rPr lang="en-US" b="1" u="sng" dirty="0"/>
              <a:t>Contact Information</a:t>
            </a:r>
          </a:p>
        </p:txBody>
      </p:sp>
      <p:sp>
        <p:nvSpPr>
          <p:cNvPr id="3" name="Content Placeholder 2"/>
          <p:cNvSpPr>
            <a:spLocks noGrp="1"/>
          </p:cNvSpPr>
          <p:nvPr>
            <p:ph idx="1"/>
          </p:nvPr>
        </p:nvSpPr>
        <p:spPr>
          <a:xfrm>
            <a:off x="683581" y="1305017"/>
            <a:ext cx="10804123" cy="5095783"/>
          </a:xfrm>
        </p:spPr>
        <p:txBody>
          <a:bodyPr>
            <a:normAutofit/>
          </a:bodyPr>
          <a:lstStyle/>
          <a:p>
            <a:pPr marL="274320" lvl="1" indent="0">
              <a:buNone/>
            </a:pPr>
            <a:endParaRPr lang="en-US" dirty="0"/>
          </a:p>
          <a:p>
            <a:pPr marL="274320" lvl="1" indent="0">
              <a:buNone/>
            </a:pPr>
            <a:r>
              <a:rPr lang="en-US" sz="1800" b="1" dirty="0"/>
              <a:t>Meredith McCoy</a:t>
            </a:r>
            <a:r>
              <a:rPr lang="en-US" sz="1800" dirty="0"/>
              <a:t>				</a:t>
            </a:r>
            <a:r>
              <a:rPr lang="en-US" sz="1800" b="1" dirty="0"/>
              <a:t>Carrie Poser</a:t>
            </a:r>
            <a:r>
              <a:rPr lang="en-US" sz="1800" dirty="0"/>
              <a:t>	</a:t>
            </a:r>
            <a:endParaRPr lang="en-US" sz="1800" b="1" dirty="0"/>
          </a:p>
          <a:p>
            <a:pPr marL="274320" lvl="1" indent="0">
              <a:buNone/>
            </a:pPr>
            <a:r>
              <a:rPr lang="en-US" sz="1800" dirty="0"/>
              <a:t>Monitoring and Compliance Coordinator		COC Director			</a:t>
            </a:r>
          </a:p>
          <a:p>
            <a:pPr marL="274320" lvl="1" indent="0">
              <a:buNone/>
            </a:pPr>
            <a:r>
              <a:rPr lang="en-US" sz="1800" dirty="0"/>
              <a:t>Wisconsin Balance of State CoC			Wisconsin Balance of State COC</a:t>
            </a:r>
          </a:p>
          <a:p>
            <a:pPr marL="274320" lvl="1" indent="0">
              <a:buNone/>
            </a:pPr>
            <a:r>
              <a:rPr lang="en-US" sz="1800" dirty="0">
                <a:hlinkClick r:id="rId2"/>
              </a:rPr>
              <a:t>m</a:t>
            </a:r>
            <a:r>
              <a:rPr lang="en-US" sz="1800" dirty="0">
                <a:hlinkClick r:id="rId3"/>
              </a:rPr>
              <a:t>eredith.mccoy@wibos.org</a:t>
            </a:r>
            <a:r>
              <a:rPr lang="en-US" sz="1800" dirty="0"/>
              <a:t>			</a:t>
            </a:r>
            <a:r>
              <a:rPr lang="en-US" sz="1800" dirty="0">
                <a:hlinkClick r:id="rId2"/>
              </a:rPr>
              <a:t>carrie.poser@wibos.org</a:t>
            </a:r>
            <a:endParaRPr lang="en-US" sz="1800" dirty="0"/>
          </a:p>
          <a:p>
            <a:pPr marL="274320" lvl="1" indent="0">
              <a:buNone/>
            </a:pPr>
            <a:endParaRPr lang="en-US" sz="1800" dirty="0"/>
          </a:p>
          <a:p>
            <a:pPr marL="274320" lvl="1" indent="0">
              <a:buNone/>
            </a:pPr>
            <a:r>
              <a:rPr lang="en-US" sz="1800" b="1" dirty="0"/>
              <a:t>Leigh Polodna</a:t>
            </a:r>
          </a:p>
          <a:p>
            <a:pPr marL="274320" lvl="1" indent="0">
              <a:buNone/>
            </a:pPr>
            <a:r>
              <a:rPr lang="en-US" sz="1800" dirty="0" err="1"/>
              <a:t>CoC</a:t>
            </a:r>
            <a:r>
              <a:rPr lang="en-US" sz="1800" dirty="0"/>
              <a:t> Grant Specialist</a:t>
            </a:r>
          </a:p>
          <a:p>
            <a:pPr marL="274320" lvl="1" indent="0">
              <a:buNone/>
            </a:pPr>
            <a:r>
              <a:rPr lang="en-US" sz="1800" dirty="0"/>
              <a:t>Wisconsin Balance of State</a:t>
            </a:r>
          </a:p>
          <a:p>
            <a:pPr marL="274320" lvl="1" indent="0">
              <a:buNone/>
            </a:pPr>
            <a:r>
              <a:rPr lang="en-US" sz="1800" dirty="0">
                <a:hlinkClick r:id="rId4"/>
              </a:rPr>
              <a:t>Leigh.Polodna@wibos.org</a:t>
            </a:r>
            <a:endParaRPr lang="en-US" sz="1800" dirty="0"/>
          </a:p>
          <a:p>
            <a:pPr marL="274320" lvl="1" indent="0">
              <a:buNone/>
            </a:pPr>
            <a:endParaRPr lang="en-US" sz="1800" dirty="0"/>
          </a:p>
          <a:p>
            <a:pPr marL="274320" lvl="1" indent="0">
              <a:buNone/>
            </a:pPr>
            <a:r>
              <a:rPr lang="en-US" sz="1800" dirty="0"/>
              <a:t>Address:</a:t>
            </a:r>
          </a:p>
          <a:p>
            <a:pPr marL="274320" lvl="1" indent="0">
              <a:buNone/>
            </a:pPr>
            <a:r>
              <a:rPr lang="en-US" sz="1800" dirty="0"/>
              <a:t>PO Box 272, Eau Claire, WI  54702		</a:t>
            </a:r>
          </a:p>
          <a:p>
            <a:pPr marL="274320" lvl="1" indent="0">
              <a:buNone/>
            </a:pPr>
            <a:r>
              <a:rPr lang="en-US" sz="1800" dirty="0"/>
              <a:t>Phone: 608-385-6543				</a:t>
            </a:r>
            <a:endParaRPr lang="en-US" sz="1800" b="1" dirty="0">
              <a:solidFill>
                <a:srgbClr val="FF0000"/>
              </a:solidFill>
            </a:endParaRPr>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81847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494" y="1371601"/>
            <a:ext cx="10937254" cy="4810538"/>
          </a:xfrm>
        </p:spPr>
        <p:txBody>
          <a:bodyPr>
            <a:normAutofit/>
          </a:bodyPr>
          <a:lstStyle/>
          <a:p>
            <a:pPr lvl="0"/>
            <a:r>
              <a:rPr lang="en-US" dirty="0"/>
              <a:t>NAEH Conference, HUD Q &amp; A session (July 2019) - Norm Suchar, Director of SNAPS office:</a:t>
            </a:r>
          </a:p>
          <a:p>
            <a:pPr lvl="1"/>
            <a:r>
              <a:rPr lang="en-US" dirty="0"/>
              <a:t>Increase the experiences around consumer participation at the project level and the CoC level</a:t>
            </a:r>
          </a:p>
          <a:p>
            <a:pPr lvl="1"/>
            <a:r>
              <a:rPr lang="en-US" dirty="0"/>
              <a:t>HUD has 3 levers:  goodwill, change the rule, incentivize during the NOFA process</a:t>
            </a:r>
          </a:p>
          <a:p>
            <a:pPr lvl="1"/>
            <a:r>
              <a:rPr lang="en-US" dirty="0"/>
              <a:t>They intend to use all 3.  </a:t>
            </a:r>
          </a:p>
          <a:p>
            <a:pPr lvl="1"/>
            <a:endParaRPr lang="en-US" dirty="0"/>
          </a:p>
          <a:p>
            <a:pPr lvl="0"/>
            <a:r>
              <a:rPr lang="en-US" dirty="0"/>
              <a:t>Ideas to increase level of engagement</a:t>
            </a:r>
          </a:p>
          <a:p>
            <a:pPr lvl="1"/>
            <a:r>
              <a:rPr lang="en-US" dirty="0"/>
              <a:t>Agency level - Lived Experience Advisory Board</a:t>
            </a:r>
          </a:p>
          <a:p>
            <a:pPr lvl="1"/>
            <a:r>
              <a:rPr lang="en-US" dirty="0"/>
              <a:t>Coalition level - Active recruitment to local coalition meetings</a:t>
            </a:r>
          </a:p>
          <a:p>
            <a:pPr lvl="1"/>
            <a:r>
              <a:rPr lang="en-US" dirty="0"/>
              <a:t>Balance of State level – Lived Experience Advisory Board  (Baltimore CoC – gold star)</a:t>
            </a:r>
          </a:p>
          <a:p>
            <a:pPr lvl="1"/>
            <a:endParaRPr lang="en-US" dirty="0"/>
          </a:p>
          <a:p>
            <a:pPr lvl="0"/>
            <a:endParaRPr lang="en-US" dirty="0"/>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7986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7911"/>
          </a:xfrm>
        </p:spPr>
        <p:txBody>
          <a:bodyPr>
            <a:noAutofit/>
          </a:bodyPr>
          <a:lstStyle/>
          <a:p>
            <a:pPr lvl="0"/>
            <a:r>
              <a:rPr lang="en-US" sz="2800" dirty="0"/>
              <a:t>We Need All of Us: Tips for CoC Working to Include People with Lived Experience of Homelessness (January 2018)</a:t>
            </a:r>
          </a:p>
        </p:txBody>
      </p:sp>
      <p:sp>
        <p:nvSpPr>
          <p:cNvPr id="3" name="Content Placeholder 2"/>
          <p:cNvSpPr>
            <a:spLocks noGrp="1"/>
          </p:cNvSpPr>
          <p:nvPr>
            <p:ph idx="1"/>
          </p:nvPr>
        </p:nvSpPr>
        <p:spPr>
          <a:xfrm>
            <a:off x="692494" y="1371601"/>
            <a:ext cx="11159195" cy="5331040"/>
          </a:xfrm>
        </p:spPr>
        <p:txBody>
          <a:bodyPr>
            <a:normAutofit fontScale="92500" lnSpcReduction="10000"/>
          </a:bodyPr>
          <a:lstStyle/>
          <a:p>
            <a:pPr lvl="0"/>
            <a:r>
              <a:rPr lang="en-US" b="1" dirty="0"/>
              <a:t>Advertise what the role is and why it is important</a:t>
            </a:r>
            <a:r>
              <a:rPr lang="en-US" dirty="0"/>
              <a:t>.  What is the time commitment? What does the board do? What input are you seeking?</a:t>
            </a:r>
          </a:p>
          <a:p>
            <a:pPr lvl="0"/>
            <a:r>
              <a:rPr lang="en-US" b="1" dirty="0"/>
              <a:t>Financially compensate </a:t>
            </a:r>
            <a:r>
              <a:rPr lang="en-US" dirty="0"/>
              <a:t>board members with lived experience for time and travel in a similar manner to others serving in the same capacity.</a:t>
            </a:r>
          </a:p>
          <a:p>
            <a:pPr lvl="0"/>
            <a:r>
              <a:rPr lang="en-US" b="1" dirty="0"/>
              <a:t>Explain</a:t>
            </a:r>
            <a:r>
              <a:rPr lang="en-US" dirty="0"/>
              <a:t> responsibilities, reimbursement policies, time commitment, and options for participating in different ways. </a:t>
            </a:r>
          </a:p>
          <a:p>
            <a:pPr lvl="0"/>
            <a:r>
              <a:rPr lang="en-US" b="1" dirty="0"/>
              <a:t>Language matters</a:t>
            </a:r>
            <a:r>
              <a:rPr lang="en-US" dirty="0"/>
              <a:t>! Use people first language in all materials and communication. </a:t>
            </a:r>
          </a:p>
          <a:p>
            <a:pPr lvl="0"/>
            <a:r>
              <a:rPr lang="en-US" b="1" dirty="0"/>
              <a:t>Identify and resolve any barriers to participation</a:t>
            </a:r>
            <a:r>
              <a:rPr lang="en-US" dirty="0"/>
              <a:t>, like scheduling conflicts, lack of access to transportation or the need for child care. Devote part of each meeting to addressing these barriers, meeting with people as needed to problem solve. Consider non-traditional meeting times to accommodate these needs (evenings, weekends). Meet in locations accessible by public transportation. </a:t>
            </a:r>
          </a:p>
          <a:p>
            <a:pPr lvl="0"/>
            <a:r>
              <a:rPr lang="en-US" b="1" dirty="0"/>
              <a:t>Designate a point person for questions and concerns</a:t>
            </a:r>
            <a:r>
              <a:rPr lang="en-US" dirty="0"/>
              <a:t>. This person should check in regularly with consumers to make sure they understand the process (agendas, voting, </a:t>
            </a:r>
            <a:r>
              <a:rPr lang="en-US" dirty="0" err="1"/>
              <a:t>etc</a:t>
            </a:r>
            <a:r>
              <a:rPr lang="en-US" dirty="0"/>
              <a:t>) and the content that will be discussed during the meeting. It’s also important to bring people up-to-date on what happened at any meeting they missed.  Offer opportunities to provide input in ways besides speaking publicly at a meeting, such as in writing or via email. Individualized connections are important!</a:t>
            </a:r>
          </a:p>
          <a:p>
            <a:pPr lvl="0"/>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74683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493" y="603682"/>
            <a:ext cx="10910621" cy="5578457"/>
          </a:xfrm>
        </p:spPr>
        <p:txBody>
          <a:bodyPr>
            <a:normAutofit lnSpcReduction="10000"/>
          </a:bodyPr>
          <a:lstStyle/>
          <a:p>
            <a:pPr lvl="0"/>
            <a:r>
              <a:rPr lang="en-US" dirty="0"/>
              <a:t>Make every effort to </a:t>
            </a:r>
            <a:r>
              <a:rPr lang="en-US" b="1" dirty="0"/>
              <a:t>accommodate consumer’s needs</a:t>
            </a:r>
            <a:r>
              <a:rPr lang="en-US" dirty="0"/>
              <a:t>, this includes but is not limited to people with disabilities, accommodations for physically accessible room, appropriate formats (large print, Braille), translator or ASL interpreter, and make space for members with disabilities to be heard.</a:t>
            </a:r>
          </a:p>
          <a:p>
            <a:pPr lvl="0"/>
            <a:r>
              <a:rPr lang="en-US" b="1" dirty="0"/>
              <a:t>Eliminate tokenism </a:t>
            </a:r>
            <a:r>
              <a:rPr lang="en-US" dirty="0"/>
              <a:t>by recruiting more than one person with lived experience and offer other opportunities for inclusive as well. Invite people to suggest ways in which they would like to contribute </a:t>
            </a:r>
          </a:p>
          <a:p>
            <a:pPr lvl="0"/>
            <a:r>
              <a:rPr lang="en-US" b="1" dirty="0"/>
              <a:t>Value consumers </a:t>
            </a:r>
            <a:r>
              <a:rPr lang="en-US" dirty="0"/>
              <a:t>and their perspectives regardless of what led to their experience of homelessness</a:t>
            </a:r>
          </a:p>
          <a:p>
            <a:pPr lvl="0"/>
            <a:r>
              <a:rPr lang="en-US" dirty="0"/>
              <a:t>Include a </a:t>
            </a:r>
            <a:r>
              <a:rPr lang="en-US" b="1" dirty="0"/>
              <a:t>cross-training component</a:t>
            </a:r>
            <a:r>
              <a:rPr lang="en-US" dirty="0"/>
              <a:t>, in which each board member takes 5 to 10 minutes to explain to the group the expertise they have to offer not just a list of qualifications. </a:t>
            </a:r>
          </a:p>
          <a:p>
            <a:pPr lvl="0"/>
            <a:r>
              <a:rPr lang="en-US" dirty="0"/>
              <a:t>Consider ways to bring people with lived experience into </a:t>
            </a:r>
            <a:r>
              <a:rPr lang="en-US" b="1" dirty="0"/>
              <a:t>leadership roles </a:t>
            </a:r>
            <a:r>
              <a:rPr lang="en-US" dirty="0"/>
              <a:t>through committee membership, spearheading initiatives.</a:t>
            </a:r>
          </a:p>
          <a:p>
            <a:pPr lvl="0"/>
            <a:r>
              <a:rPr lang="en-US" dirty="0"/>
              <a:t>Makes sure everyone is </a:t>
            </a:r>
            <a:r>
              <a:rPr lang="en-US" b="1" dirty="0"/>
              <a:t>up to speed </a:t>
            </a:r>
            <a:r>
              <a:rPr lang="en-US" dirty="0"/>
              <a:t>before shifting gears or making decisions. This includes educating consumer members on the basics, defining common terms and acronyms. Try to use plain, non-specialized language in meetings. </a:t>
            </a:r>
          </a:p>
          <a:p>
            <a:pPr lvl="0"/>
            <a:endParaRPr lang="en-US" dirty="0"/>
          </a:p>
        </p:txBody>
      </p:sp>
      <p:sp>
        <p:nvSpPr>
          <p:cNvPr id="4" name="TextBox 3"/>
          <p:cNvSpPr txBox="1"/>
          <p:nvPr/>
        </p:nvSpPr>
        <p:spPr>
          <a:xfrm>
            <a:off x="3027285" y="6090082"/>
            <a:ext cx="8575829" cy="553998"/>
          </a:xfrm>
          <a:prstGeom prst="rect">
            <a:avLst/>
          </a:prstGeom>
          <a:noFill/>
        </p:spPr>
        <p:txBody>
          <a:bodyPr wrap="square" rtlCol="0">
            <a:spAutoFit/>
          </a:bodyPr>
          <a:lstStyle/>
          <a:p>
            <a:r>
              <a:rPr lang="en-US" sz="1200" u="sng" dirty="0">
                <a:hlinkClick r:id="rId2"/>
              </a:rPr>
              <a:t>http://www.tacinc.org/blog/2018-access-blog-posts/january-2018-tips-to-include-people-with-lived-experience-of-homelessness/</a:t>
            </a:r>
            <a:endParaRPr lang="en-US" sz="1200" dirty="0"/>
          </a:p>
          <a:p>
            <a:endParaRPr lang="en-US" dirty="0"/>
          </a:p>
        </p:txBody>
      </p:sp>
    </p:spTree>
    <p:extLst>
      <p:ext uri="{BB962C8B-B14F-4D97-AF65-F5344CB8AC3E}">
        <p14:creationId xmlns:p14="http://schemas.microsoft.com/office/powerpoint/2010/main" val="131276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494" y="630315"/>
            <a:ext cx="10759700" cy="5551824"/>
          </a:xfrm>
        </p:spPr>
        <p:txBody>
          <a:bodyPr>
            <a:normAutofit/>
          </a:bodyPr>
          <a:lstStyle/>
          <a:p>
            <a:r>
              <a:rPr lang="en-US" b="1" u="sng" dirty="0"/>
              <a:t>RESOURCES</a:t>
            </a:r>
          </a:p>
          <a:p>
            <a:pPr marL="45720" indent="0">
              <a:buNone/>
            </a:pPr>
            <a:r>
              <a:rPr lang="en-US" dirty="0"/>
              <a:t>True Colors Fund:  Youth Collaboration Toolkit (2017)  </a:t>
            </a:r>
            <a:r>
              <a:rPr lang="en-US" u="sng" dirty="0">
                <a:hlinkClick r:id="rId2"/>
              </a:rPr>
              <a:t>http://learn.truecolorsunited.org/wp-content/uploads/sites/2/2016/08/Youth-Collaboration-Toolkit.pdf</a:t>
            </a:r>
            <a:endParaRPr lang="en-US" dirty="0"/>
          </a:p>
          <a:p>
            <a:pPr marL="45720" indent="0">
              <a:buNone/>
            </a:pPr>
            <a:r>
              <a:rPr lang="en-US" dirty="0"/>
              <a:t>National Health Care for the Homeless Council (2016) “A Quick Guide on Consumer Engaging in Governance of Health Care for the Homeless Projects”  </a:t>
            </a:r>
            <a:r>
              <a:rPr lang="en-US" u="sng" dirty="0">
                <a:hlinkClick r:id="rId3"/>
              </a:rPr>
              <a:t>https://www.nhchc.org/wp-content/uploads/2016/11/quick-guide-on-consumer-engagement-formatted.pdf</a:t>
            </a:r>
            <a:endParaRPr lang="en-US" dirty="0"/>
          </a:p>
          <a:p>
            <a:pPr marL="45720" indent="0">
              <a:buNone/>
            </a:pPr>
            <a:r>
              <a:rPr lang="en-US" dirty="0"/>
              <a:t>National Health Care for the Homeless Council (2017) “Guidance for Consumer Advisory Board Staff Support”  </a:t>
            </a:r>
            <a:r>
              <a:rPr lang="en-US" u="sng" dirty="0">
                <a:hlinkClick r:id="rId4"/>
              </a:rPr>
              <a:t>https://www.nhchc.org/wp-content/uploads/2018/01/cab-support-staff-guidance.pdf</a:t>
            </a:r>
            <a:endParaRPr lang="en-US" dirty="0"/>
          </a:p>
          <a:p>
            <a:pPr marL="45720" indent="0">
              <a:buNone/>
            </a:pPr>
            <a:r>
              <a:rPr lang="en-US" dirty="0"/>
              <a:t>In 2016, USICH reported on a gathering of consumer advocates convened to discuss how decision-making bodies can create a welcoming environment for people with lived experience.  </a:t>
            </a:r>
            <a:r>
              <a:rPr lang="en-US" u="sng" dirty="0">
                <a:hlinkClick r:id="rId5"/>
              </a:rPr>
              <a:t>https://www.usich.gov/news/people-with-lived-experience-must-be-meaningful-partners-in-ending-homelessness/</a:t>
            </a:r>
            <a:endParaRPr lang="en-US" dirty="0"/>
          </a:p>
          <a:p>
            <a:endParaRPr lang="en-US" b="1" u="sng" dirty="0"/>
          </a:p>
        </p:txBody>
      </p:sp>
      <p:pic>
        <p:nvPicPr>
          <p:cNvPr id="5" name="Picture 4"/>
          <p:cNvPicPr/>
          <p:nvPr/>
        </p:nvPicPr>
        <p:blipFill>
          <a:blip r:embed="rId6"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160828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494" y="630315"/>
            <a:ext cx="10759700" cy="5551824"/>
          </a:xfrm>
        </p:spPr>
        <p:txBody>
          <a:bodyPr>
            <a:normAutofit/>
          </a:bodyPr>
          <a:lstStyle/>
          <a:p>
            <a:r>
              <a:rPr lang="en-US" b="1" u="sng" dirty="0"/>
              <a:t>RESOURCES</a:t>
            </a:r>
          </a:p>
          <a:p>
            <a:pPr marL="45720" indent="0">
              <a:buNone/>
            </a:pPr>
            <a:r>
              <a:rPr lang="en-US" dirty="0"/>
              <a:t>SAMHSA (June 2019) “People with Lived Experience: Achieving Their Meaningful Involvement in Advisory Groups </a:t>
            </a:r>
            <a:r>
              <a:rPr lang="en-US" u="sng" dirty="0">
                <a:hlinkClick r:id="rId2"/>
              </a:rPr>
              <a:t>https://www.aahd.us/wp-content/uploads/2019/06/PeoplewLivedExperienceAdvisoryGroupInvolvementSAMHSAHHRN0607-2019.pdf</a:t>
            </a:r>
            <a:endParaRPr lang="en-US" dirty="0"/>
          </a:p>
          <a:p>
            <a:pPr marL="45720" indent="0">
              <a:buNone/>
            </a:pPr>
            <a:r>
              <a:rPr lang="en-US" dirty="0"/>
              <a:t>USICH “The Value of Lived Experience in the Work to End Homelessness” (July 6, 2018)  </a:t>
            </a:r>
            <a:r>
              <a:rPr lang="en-US" u="sng" dirty="0">
                <a:hlinkClick r:id="rId3"/>
              </a:rPr>
              <a:t>https://www.usich.gov/news/the-value-of-lived-experience-in-the-work-to-end-homelessness/</a:t>
            </a:r>
            <a:endParaRPr lang="en-US" dirty="0"/>
          </a:p>
          <a:p>
            <a:pPr marL="45720" indent="0">
              <a:buNone/>
            </a:pPr>
            <a:r>
              <a:rPr lang="en-US" dirty="0"/>
              <a:t>USICH: Beyond Mere Principle: Strategies for Truly Partnering with People who have the Lived Experience in our work (March 11, 2019)   </a:t>
            </a:r>
            <a:r>
              <a:rPr lang="en-US" u="sng" dirty="0">
                <a:hlinkClick r:id="rId4"/>
              </a:rPr>
              <a:t>https://www.usich.gov/news/beyond-mere-principle-strategies-for-truly-partnering-with-people-who-have-the-lived-experience-in-our-work/</a:t>
            </a:r>
            <a:endParaRPr lang="en-US" dirty="0"/>
          </a:p>
          <a:p>
            <a:pPr marL="45720" indent="0">
              <a:buNone/>
            </a:pPr>
            <a:r>
              <a:rPr lang="en-US" dirty="0"/>
              <a:t>Lived Experience Advisory Council in Canada developed 7 principles for ensuring equitable participation by people with lived experience that can further inform inclusion strategies.  </a:t>
            </a:r>
            <a:r>
              <a:rPr lang="en-US" u="sng" dirty="0">
                <a:hlinkClick r:id="rId5"/>
              </a:rPr>
              <a:t>https://homelesshub.ca/sites/default/files/LEAC-7principles-final.pdf</a:t>
            </a:r>
            <a:endParaRPr lang="en-US" dirty="0"/>
          </a:p>
          <a:p>
            <a:endParaRPr lang="en-US" b="1" u="sng" dirty="0"/>
          </a:p>
        </p:txBody>
      </p:sp>
      <p:pic>
        <p:nvPicPr>
          <p:cNvPr id="5" name="Picture 4"/>
          <p:cNvPicPr/>
          <p:nvPr/>
        </p:nvPicPr>
        <p:blipFill>
          <a:blip r:embed="rId6"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38277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7911"/>
          </a:xfrm>
        </p:spPr>
        <p:txBody>
          <a:bodyPr>
            <a:normAutofit/>
          </a:bodyPr>
          <a:lstStyle/>
          <a:p>
            <a:r>
              <a:rPr lang="en-US" sz="4000" b="1" u="sng" dirty="0"/>
              <a:t>Environmental Reviews</a:t>
            </a:r>
          </a:p>
        </p:txBody>
      </p:sp>
      <p:sp>
        <p:nvSpPr>
          <p:cNvPr id="3" name="Content Placeholder 2"/>
          <p:cNvSpPr>
            <a:spLocks noGrp="1"/>
          </p:cNvSpPr>
          <p:nvPr>
            <p:ph idx="1"/>
          </p:nvPr>
        </p:nvSpPr>
        <p:spPr>
          <a:xfrm>
            <a:off x="692494" y="1371601"/>
            <a:ext cx="10830722" cy="4810538"/>
          </a:xfrm>
        </p:spPr>
        <p:txBody>
          <a:bodyPr>
            <a:normAutofit/>
          </a:bodyPr>
          <a:lstStyle/>
          <a:p>
            <a:r>
              <a:rPr lang="en-US" dirty="0"/>
              <a:t>March 2019 – HUD Field Office call about Environmental reviews and technical submission requirements.  Suggested the CoC as a whole submit the documentation on behalf of all applicable projects in the CoC. This included mapping required for the Coastal Barrier Resource areas in Marinette, Bayfield, Manitowoc, and Brown Counties. </a:t>
            </a:r>
          </a:p>
          <a:p>
            <a:r>
              <a:rPr lang="en-US" dirty="0"/>
              <a:t>There were 38 projects awarded in the FY2018 CoC Competition. Of which, </a:t>
            </a:r>
          </a:p>
          <a:p>
            <a:pPr lvl="1"/>
            <a:r>
              <a:rPr lang="en-US" dirty="0"/>
              <a:t>34 projects that met the definition as CENST</a:t>
            </a:r>
          </a:p>
          <a:p>
            <a:pPr lvl="1"/>
            <a:r>
              <a:rPr lang="en-US" dirty="0"/>
              <a:t>2 projects met the definition as Exempt</a:t>
            </a:r>
          </a:p>
          <a:p>
            <a:pPr lvl="1"/>
            <a:r>
              <a:rPr lang="en-US" dirty="0"/>
              <a:t>2 projects may have required a “limited scope” review and therefore were responsible for their own environmental review documentation. </a:t>
            </a:r>
          </a:p>
          <a:p>
            <a:r>
              <a:rPr lang="en-US" dirty="0"/>
              <a:t>For each of the 36 projects covered under the BOS Environmental Review submission, a chart was developed that included 10 columns: coalition name, counties, entitlement jurisdiction, name of CoC Funded Project(s), CoC-Funded project Grant ID, amount of funding (FY18), number of units, type of assistance, type of environmental review required, and if there was a CBRU (costal barrier resource unit) applicable to the area. </a:t>
            </a:r>
          </a:p>
          <a:p>
            <a:endParaRPr lang="en-US" dirty="0"/>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474990" y="337030"/>
            <a:ext cx="1240790" cy="914400"/>
          </a:xfrm>
          <a:prstGeom prst="rect">
            <a:avLst/>
          </a:prstGeom>
        </p:spPr>
      </p:pic>
    </p:spTree>
    <p:extLst>
      <p:ext uri="{BB962C8B-B14F-4D97-AF65-F5344CB8AC3E}">
        <p14:creationId xmlns:p14="http://schemas.microsoft.com/office/powerpoint/2010/main" val="258463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BBF5D7C-90AF-408A-B515-5CD5355B6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17943</TotalTime>
  <Words>2932</Words>
  <Application>Microsoft Office PowerPoint</Application>
  <PresentationFormat>Widescreen</PresentationFormat>
  <Paragraphs>252</Paragraphs>
  <Slides>30</Slides>
  <Notes>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5" baseType="lpstr">
      <vt:lpstr>Calibri</vt:lpstr>
      <vt:lpstr>Corbel</vt:lpstr>
      <vt:lpstr>Basis</vt:lpstr>
      <vt:lpstr>Document</vt:lpstr>
      <vt:lpstr>Acrobat Document</vt:lpstr>
      <vt:lpstr>HUD CoC Policy Updates</vt:lpstr>
      <vt:lpstr>Agenda</vt:lpstr>
      <vt:lpstr>Consumer Participation</vt:lpstr>
      <vt:lpstr>PowerPoint Presentation</vt:lpstr>
      <vt:lpstr>We Need All of Us: Tips for CoC Working to Include People with Lived Experience of Homelessness (January 2018)</vt:lpstr>
      <vt:lpstr>PowerPoint Presentation</vt:lpstr>
      <vt:lpstr>PowerPoint Presentation</vt:lpstr>
      <vt:lpstr>PowerPoint Presentation</vt:lpstr>
      <vt:lpstr>Environmental Reviews</vt:lpstr>
      <vt:lpstr>PowerPoint Presentation</vt:lpstr>
      <vt:lpstr>PowerPoint Presentation</vt:lpstr>
      <vt:lpstr>Forms</vt:lpstr>
      <vt:lpstr>Forms</vt:lpstr>
      <vt:lpstr>WI BOS Face sheet</vt:lpstr>
      <vt:lpstr>Income Declaration</vt:lpstr>
      <vt:lpstr>Homeless Verification</vt:lpstr>
      <vt:lpstr>3rd Party Homeless Verification</vt:lpstr>
      <vt:lpstr>Rent Calculation</vt:lpstr>
      <vt:lpstr>Lead Safety Housing Rule  24 CFR Part 35</vt:lpstr>
      <vt:lpstr>Lead Safety Housing Rule</vt:lpstr>
      <vt:lpstr>Lead Safe Housing Rule</vt:lpstr>
      <vt:lpstr>Lead Safety Rule</vt:lpstr>
      <vt:lpstr>Lead Safety Rule</vt:lpstr>
      <vt:lpstr>Lead Safe Housing Rule</vt:lpstr>
      <vt:lpstr>LSHR Resources</vt:lpstr>
      <vt:lpstr>Rent Reasonableness and Fair Market Rent</vt:lpstr>
      <vt:lpstr>Rent Reasonableness and FMR</vt:lpstr>
      <vt:lpstr>Rent Reasonableness and FMR</vt:lpstr>
      <vt:lpstr>Disability Verification</vt:lpstr>
      <vt:lpstr>Contact Information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Carrie Poser</dc:creator>
  <cp:keywords/>
  <cp:lastModifiedBy>Meredith McCoy</cp:lastModifiedBy>
  <cp:revision>748</cp:revision>
  <dcterms:created xsi:type="dcterms:W3CDTF">2016-02-03T16:01:10Z</dcterms:created>
  <dcterms:modified xsi:type="dcterms:W3CDTF">2019-08-09T18:29:48Z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