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62" r:id="rId7"/>
    <p:sldId id="319" r:id="rId8"/>
    <p:sldId id="313" r:id="rId9"/>
    <p:sldId id="320" r:id="rId10"/>
    <p:sldId id="31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60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7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98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42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2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3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0"/>
            <a:ext cx="5170860" cy="4869882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9776F-EEB5-464D-19DD-92EC7B3B3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A16CC-7006-C92A-F15C-618A3235A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D8D8D-001E-352F-FE03-CC3EE1D7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CE1C6F-D1A5-FD45-5120-8F87F05DCF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FE946A41-95B9-A9F4-17ED-A011312446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FDFB515A-8805-F10C-2933-35BDDF1DD3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F63B17C2-189B-28FA-8876-976CC481C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3E90FB-54AC-A2FC-9D01-C95ACC91FC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58A6A556-AB2C-1636-63D4-9E2806E367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A43047F1-413F-99DB-01CC-293FC1813A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47C2B72F-C97F-770D-5F99-50DD97EB27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269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1"/>
            <a:ext cx="5160757" cy="2972990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643" y="4081727"/>
            <a:ext cx="5160757" cy="178051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800" kern="1200" cap="all" spc="3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>
                <a:cs typeface="Calibri"/>
              </a:rPr>
              <a:t>Click to add subtitle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1D5DFE-8F3F-B784-41B0-31F1C534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8FF8C9-13C5-56E2-15F0-726312FF5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867E99-B662-B6E9-E6E5-C3407AF41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7278895-DA26-C127-87C0-697FD9488C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830A98F7-AE8F-57AF-4A98-D9FDD5E348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04E85AAB-DBFC-9EFB-0839-BD3BF907CB4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FB82D752-7675-919F-1F4E-A662D638CA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15DAC7-8F1F-7516-6093-EF240456E2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8784DA3A-66FB-8A56-0830-9C7BAE1BDF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17465245-FA5B-23A6-733F-92E4C7D22B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E5934380-F9D4-5C01-360B-793C27BC6B1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2A0D6-CCC5-0E52-3DEA-FC7EDC9C4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52F4BA-7236-1B1C-5216-B9BE515C7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555DC04-CCBE-6784-2184-F53E6BB5E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B9A340D-1663-7DA9-73AE-9B675EF50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8" name="Freeform 68">
                  <a:extLst>
                    <a:ext uri="{FF2B5EF4-FFF2-40B4-BE49-F238E27FC236}">
                      <a16:creationId xmlns:a16="http://schemas.microsoft.com/office/drawing/2014/main" id="{79252168-D1D9-C3CD-EFC8-41C970A058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69">
                  <a:extLst>
                    <a:ext uri="{FF2B5EF4-FFF2-40B4-BE49-F238E27FC236}">
                      <a16:creationId xmlns:a16="http://schemas.microsoft.com/office/drawing/2014/main" id="{BD3D9A06-E42E-5D13-8785-3C0D11DE16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Line 70">
                  <a:extLst>
                    <a:ext uri="{FF2B5EF4-FFF2-40B4-BE49-F238E27FC236}">
                      <a16:creationId xmlns:a16="http://schemas.microsoft.com/office/drawing/2014/main" id="{21834AF8-71F0-5841-4EC6-634FD9FE3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D1C1DDF-35C6-613D-DA7C-81FC3E0E96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5" name="Freeform 68">
                  <a:extLst>
                    <a:ext uri="{FF2B5EF4-FFF2-40B4-BE49-F238E27FC236}">
                      <a16:creationId xmlns:a16="http://schemas.microsoft.com/office/drawing/2014/main" id="{F63E067E-30E2-CF93-0F3E-7766C716D4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69">
                  <a:extLst>
                    <a:ext uri="{FF2B5EF4-FFF2-40B4-BE49-F238E27FC236}">
                      <a16:creationId xmlns:a16="http://schemas.microsoft.com/office/drawing/2014/main" id="{E1121437-B5EB-87F8-77CC-3B28244521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Line 70">
                  <a:extLst>
                    <a:ext uri="{FF2B5EF4-FFF2-40B4-BE49-F238E27FC236}">
                      <a16:creationId xmlns:a16="http://schemas.microsoft.com/office/drawing/2014/main" id="{0FC3E6C1-F30C-BEBC-7EBD-1D93DCD05B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438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7D905AD-2C09-A80F-FBF0-4F45A7A14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3" y="400049"/>
            <a:ext cx="8647721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F87AC4-493F-1EB8-D127-C21530FA824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3" y="1997132"/>
            <a:ext cx="8652793" cy="4232218"/>
          </a:xfrm>
        </p:spPr>
        <p:txBody>
          <a:bodyPr lIns="0"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100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3pPr>
            <a:lvl4pPr marL="136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4pPr>
            <a:lvl5pPr marL="172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E6897-C551-2BCB-F552-C4B761D2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57063" y="457964"/>
            <a:ext cx="2211229" cy="2707415"/>
            <a:chOff x="9728105" y="457964"/>
            <a:chExt cx="2211229" cy="2707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8215B7C-A98D-6F6C-9039-6F2AAEEF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4D4E7B-7775-1603-2C3F-5C2653577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F97B093-B348-8A25-789A-743A43E903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32DEA9-6233-9CDE-64C6-744FC6CD6E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30">
                  <a:extLst>
                    <a:ext uri="{FF2B5EF4-FFF2-40B4-BE49-F238E27FC236}">
                      <a16:creationId xmlns:a16="http://schemas.microsoft.com/office/drawing/2014/main" id="{9274C521-E533-D3E5-CE64-E3A3AEC0F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30">
                  <a:extLst>
                    <a:ext uri="{FF2B5EF4-FFF2-40B4-BE49-F238E27FC236}">
                      <a16:creationId xmlns:a16="http://schemas.microsoft.com/office/drawing/2014/main" id="{2C69CF99-91AA-9E24-24AE-5A89748B46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35D6C12-B227-D277-0499-FA2765DB20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FCD87F-4621-47F3-CC5C-A1A8F67332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7C3364-8305-C08F-4132-18DA2D39BF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93390-6F0E-5ED5-5DAF-40FF11548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EAA9FA7-0165-F161-72DC-F2E001FCF3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9F185D91-004D-5474-3DD0-9153A2AEA2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D995CD54-9374-D2B3-957D-6925B750A6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EDCD4830-6A47-A59E-6569-B352E6D661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00E8D63-E827-790A-519A-B36BFBDE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3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908D1ED-4589-9577-8D42-858F2E00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9740417" y="3721100"/>
            <a:ext cx="2211229" cy="2707415"/>
            <a:chOff x="9728105" y="457964"/>
            <a:chExt cx="2211229" cy="270741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657C24A-988F-290D-0D82-858C3E57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B3F4C6-5635-3075-CCEA-4675932DD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2F5D12D-62A1-0F12-12B0-572BA5657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7EADA3-585F-FC49-7481-AF5B4DA093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30">
                  <a:extLst>
                    <a:ext uri="{FF2B5EF4-FFF2-40B4-BE49-F238E27FC236}">
                      <a16:creationId xmlns:a16="http://schemas.microsoft.com/office/drawing/2014/main" id="{DFB52899-BBD4-527C-5990-88BF84565D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Rectangle 30">
                  <a:extLst>
                    <a:ext uri="{FF2B5EF4-FFF2-40B4-BE49-F238E27FC236}">
                      <a16:creationId xmlns:a16="http://schemas.microsoft.com/office/drawing/2014/main" id="{653A3527-A6E3-89A6-71ED-9A7D8EBA4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D03B7A9-CD70-40B9-650E-43C78D4F1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1CBB11-40F3-F130-BA91-6311C58CB1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CCB9535-280C-59F1-2408-AFAD8D1BE2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4493786-0B0A-24D5-26A9-8E820E6AB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66FA07F-4726-2875-B812-6BCC5ABC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A3457F2F-D92C-2F19-7ECB-5110F6A2BB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6ABA0333-6EC3-6BEF-E476-C0072364AA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Line 70">
                <a:extLst>
                  <a:ext uri="{FF2B5EF4-FFF2-40B4-BE49-F238E27FC236}">
                    <a16:creationId xmlns:a16="http://schemas.microsoft.com/office/drawing/2014/main" id="{D9E689F1-3CC0-2CE6-27B1-34AA1949B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11096D-7051-CD8E-3C9B-63077216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75748-D6D7-A497-C19F-581BC093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C1AD6-D101-6CA6-45FC-DC48C0F3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4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8408" y="1187450"/>
            <a:ext cx="6255903" cy="2996901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B76DB-2767-87C4-10EE-4BBBF28411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0" y="4557712"/>
            <a:ext cx="7659688" cy="16392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1800" kern="1200" cap="all" spc="3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4A9DA-0E0F-BB15-37FE-7C47230AF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D7EE9A-A325-1078-BB60-9FC75CAEB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8" name="Freeform 64">
                <a:extLst>
                  <a:ext uri="{FF2B5EF4-FFF2-40B4-BE49-F238E27FC236}">
                    <a16:creationId xmlns:a16="http://schemas.microsoft.com/office/drawing/2014/main" id="{E3B36E34-9750-EC15-036F-4B675C295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06586384-27A4-246C-E62A-33558F884F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61">
                <a:extLst>
                  <a:ext uri="{FF2B5EF4-FFF2-40B4-BE49-F238E27FC236}">
                    <a16:creationId xmlns:a16="http://schemas.microsoft.com/office/drawing/2014/main" id="{5AA0A056-987B-0766-D8E8-C8D89A7EC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B8359D64-1AAE-C3D6-1AEB-701A9026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40C577F2-9B8C-9987-0FDA-0B46E995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87">
                <a:extLst>
                  <a:ext uri="{FF2B5EF4-FFF2-40B4-BE49-F238E27FC236}">
                    <a16:creationId xmlns:a16="http://schemas.microsoft.com/office/drawing/2014/main" id="{E4A8A441-14F2-1181-7C03-9AF4D75DE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60">
                <a:extLst>
                  <a:ext uri="{FF2B5EF4-FFF2-40B4-BE49-F238E27FC236}">
                    <a16:creationId xmlns:a16="http://schemas.microsoft.com/office/drawing/2014/main" id="{3A0F5B06-DAD1-414A-4045-AC17788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59">
                <a:extLst>
                  <a:ext uri="{FF2B5EF4-FFF2-40B4-BE49-F238E27FC236}">
                    <a16:creationId xmlns:a16="http://schemas.microsoft.com/office/drawing/2014/main" id="{6EAB1EB7-4688-82CC-051F-DB66DE38B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62">
                <a:extLst>
                  <a:ext uri="{FF2B5EF4-FFF2-40B4-BE49-F238E27FC236}">
                    <a16:creationId xmlns:a16="http://schemas.microsoft.com/office/drawing/2014/main" id="{A9AB2401-8BD6-D082-7D34-198A6545D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65">
                <a:extLst>
                  <a:ext uri="{FF2B5EF4-FFF2-40B4-BE49-F238E27FC236}">
                    <a16:creationId xmlns:a16="http://schemas.microsoft.com/office/drawing/2014/main" id="{3A90FDBC-4B7A-EDE5-0D04-338D0D446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79">
                <a:extLst>
                  <a:ext uri="{FF2B5EF4-FFF2-40B4-BE49-F238E27FC236}">
                    <a16:creationId xmlns:a16="http://schemas.microsoft.com/office/drawing/2014/main" id="{A8D3C6B9-6FD6-25DA-E318-38517D17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82">
                <a:extLst>
                  <a:ext uri="{FF2B5EF4-FFF2-40B4-BE49-F238E27FC236}">
                    <a16:creationId xmlns:a16="http://schemas.microsoft.com/office/drawing/2014/main" id="{7B45605F-50DD-B936-79D0-4D5D3DCCF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85">
                <a:extLst>
                  <a:ext uri="{FF2B5EF4-FFF2-40B4-BE49-F238E27FC236}">
                    <a16:creationId xmlns:a16="http://schemas.microsoft.com/office/drawing/2014/main" id="{AA2CCC3A-D444-734A-6925-5778565003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88">
                <a:extLst>
                  <a:ext uri="{FF2B5EF4-FFF2-40B4-BE49-F238E27FC236}">
                    <a16:creationId xmlns:a16="http://schemas.microsoft.com/office/drawing/2014/main" id="{A2BD9A0D-1346-B3F5-7383-79EB805AB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6EB22E5-C3DE-A015-B732-9C99977BB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53" name="Line 63">
                  <a:extLst>
                    <a:ext uri="{FF2B5EF4-FFF2-40B4-BE49-F238E27FC236}">
                      <a16:creationId xmlns:a16="http://schemas.microsoft.com/office/drawing/2014/main" id="{93CF15FE-A466-3FBE-1E87-307BF004FC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Line 66">
                  <a:extLst>
                    <a:ext uri="{FF2B5EF4-FFF2-40B4-BE49-F238E27FC236}">
                      <a16:creationId xmlns:a16="http://schemas.microsoft.com/office/drawing/2014/main" id="{3C84471E-53D8-C7CA-359C-EA3D084335B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Line 67">
                  <a:extLst>
                    <a:ext uri="{FF2B5EF4-FFF2-40B4-BE49-F238E27FC236}">
                      <a16:creationId xmlns:a16="http://schemas.microsoft.com/office/drawing/2014/main" id="{BC3DC9EB-7ADF-8A40-A0B1-806A49FDD1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80">
                  <a:extLst>
                    <a:ext uri="{FF2B5EF4-FFF2-40B4-BE49-F238E27FC236}">
                      <a16:creationId xmlns:a16="http://schemas.microsoft.com/office/drawing/2014/main" id="{A9814A17-E78A-F4E9-E11C-91D474D977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Line 83">
                  <a:extLst>
                    <a:ext uri="{FF2B5EF4-FFF2-40B4-BE49-F238E27FC236}">
                      <a16:creationId xmlns:a16="http://schemas.microsoft.com/office/drawing/2014/main" id="{317CBEE3-C973-721D-F6E1-B01AB3846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Line 86">
                  <a:extLst>
                    <a:ext uri="{FF2B5EF4-FFF2-40B4-BE49-F238E27FC236}">
                      <a16:creationId xmlns:a16="http://schemas.microsoft.com/office/drawing/2014/main" id="{B94FEC87-B417-D6A3-C64B-28FBFF77E6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89">
                  <a:extLst>
                    <a:ext uri="{FF2B5EF4-FFF2-40B4-BE49-F238E27FC236}">
                      <a16:creationId xmlns:a16="http://schemas.microsoft.com/office/drawing/2014/main" id="{E06EF271-57E5-EEF4-D040-2024C9C5E2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6F3B2D-71C3-22D2-3FE7-AEB56473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7575CCE-8AB7-7F62-6647-54A79E708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17ABC5D-B6B9-F1AF-A5E6-4E86BF3973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D90BB42-FD51-C2C9-345D-87DED4AC79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385D3C2A-6509-6882-27B6-96C8742214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0">
                  <a:extLst>
                    <a:ext uri="{FF2B5EF4-FFF2-40B4-BE49-F238E27FC236}">
                      <a16:creationId xmlns:a16="http://schemas.microsoft.com/office/drawing/2014/main" id="{4BF0830E-092E-8582-FD37-25EBB95D93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80A303-EA12-90C6-733E-C85628E6E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41257D7-35B4-17E4-164F-621D979A03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F3910AB-8CA8-F456-4738-9F48854BD06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586CB42-F5B6-83EC-94BC-143860A11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35060AB-ED2F-208F-81B5-BEB45F802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6E687AEB-A199-BAD0-2E9A-3ACBFE2841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DAFE85D5-581E-A320-6774-95E0233C56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7270347A-DB8B-CFEA-D5B1-DBC3659BBE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1965131-3F3E-E213-B710-81D71722A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A3D07104-0A30-F679-34AF-C21FD6FACE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B13E5798-2DCB-9131-C54F-6F0D08D86F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2F125324-9871-5BDF-13D3-6E4113AFD0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0CCD1F-2B54-D361-E053-5FF87DD5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2855" y="716800"/>
            <a:ext cx="3838575" cy="5583025"/>
            <a:chOff x="199766" y="716800"/>
            <a:chExt cx="3838575" cy="558302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3F3EEBC-EBC4-0038-38A9-A494FED7A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581DA3CF-C0A0-8E1A-B2CA-B465ACA6C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DB32943F-D66E-F068-1ECE-FF375616F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3B13BE8F-A9CD-C462-43E9-D182FCF05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F75852E9-400B-CA0A-4A1A-0B754AE00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1D8ECB49-B6E6-DA8C-61EE-CB6BB20FF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87">
                <a:extLst>
                  <a:ext uri="{FF2B5EF4-FFF2-40B4-BE49-F238E27FC236}">
                    <a16:creationId xmlns:a16="http://schemas.microsoft.com/office/drawing/2014/main" id="{53A3DB70-240A-ADEB-E7B2-84B3837F4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60">
                <a:extLst>
                  <a:ext uri="{FF2B5EF4-FFF2-40B4-BE49-F238E27FC236}">
                    <a16:creationId xmlns:a16="http://schemas.microsoft.com/office/drawing/2014/main" id="{9B713D37-E240-145B-9C3E-F8D262CF7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17B81BF5-2C3A-46BE-E721-022FD3C1F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62">
                <a:extLst>
                  <a:ext uri="{FF2B5EF4-FFF2-40B4-BE49-F238E27FC236}">
                    <a16:creationId xmlns:a16="http://schemas.microsoft.com/office/drawing/2014/main" id="{2885C111-E5DD-8443-FE17-0569B46EC8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65">
                <a:extLst>
                  <a:ext uri="{FF2B5EF4-FFF2-40B4-BE49-F238E27FC236}">
                    <a16:creationId xmlns:a16="http://schemas.microsoft.com/office/drawing/2014/main" id="{029DD684-1B88-2889-DA3A-5870D6761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3C566D20-0174-75CC-D855-AB274699D8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36A8E32A-151B-A3D3-49DE-6008D6C45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76E7A491-283C-6A17-EB8C-B02383E9A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E91E0A05-94DE-D7F7-3A60-DEA330713B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F3DE174-682A-6361-8639-CDA2D81AA0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5" name="Line 63">
                  <a:extLst>
                    <a:ext uri="{FF2B5EF4-FFF2-40B4-BE49-F238E27FC236}">
                      <a16:creationId xmlns:a16="http://schemas.microsoft.com/office/drawing/2014/main" id="{2234DE9F-CB30-6186-5B72-493836DF14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Line 66">
                  <a:extLst>
                    <a:ext uri="{FF2B5EF4-FFF2-40B4-BE49-F238E27FC236}">
                      <a16:creationId xmlns:a16="http://schemas.microsoft.com/office/drawing/2014/main" id="{DAF283E5-22FA-93DD-FB58-AA9A0424C9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Line 67">
                  <a:extLst>
                    <a:ext uri="{FF2B5EF4-FFF2-40B4-BE49-F238E27FC236}">
                      <a16:creationId xmlns:a16="http://schemas.microsoft.com/office/drawing/2014/main" id="{CE496269-4163-B3BB-A9E1-56F00C65A0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Line 80">
                  <a:extLst>
                    <a:ext uri="{FF2B5EF4-FFF2-40B4-BE49-F238E27FC236}">
                      <a16:creationId xmlns:a16="http://schemas.microsoft.com/office/drawing/2014/main" id="{90179A3F-210B-6566-A4A2-F50DAB4E89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Line 83">
                  <a:extLst>
                    <a:ext uri="{FF2B5EF4-FFF2-40B4-BE49-F238E27FC236}">
                      <a16:creationId xmlns:a16="http://schemas.microsoft.com/office/drawing/2014/main" id="{772AEF66-4E36-6C46-BEE9-2E18CDC2AE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Line 86">
                  <a:extLst>
                    <a:ext uri="{FF2B5EF4-FFF2-40B4-BE49-F238E27FC236}">
                      <a16:creationId xmlns:a16="http://schemas.microsoft.com/office/drawing/2014/main" id="{258703F6-E13A-5C69-B4D3-DE791D24F1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Line 89">
                  <a:extLst>
                    <a:ext uri="{FF2B5EF4-FFF2-40B4-BE49-F238E27FC236}">
                      <a16:creationId xmlns:a16="http://schemas.microsoft.com/office/drawing/2014/main" id="{EEC221A3-F3A0-F165-B37C-BF65A34237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BE042E-E49B-4A5F-357E-8DB2C56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166BC29-F4E6-A651-BD21-70A8B85B4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002A7A7-B4BB-9C4C-3948-E72F7F44D1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F73A36C-4216-A151-D845-77BCCDC9E7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30">
                  <a:extLst>
                    <a:ext uri="{FF2B5EF4-FFF2-40B4-BE49-F238E27FC236}">
                      <a16:creationId xmlns:a16="http://schemas.microsoft.com/office/drawing/2014/main" id="{5BBF4110-E046-056F-4D58-8896610108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30">
                  <a:extLst>
                    <a:ext uri="{FF2B5EF4-FFF2-40B4-BE49-F238E27FC236}">
                      <a16:creationId xmlns:a16="http://schemas.microsoft.com/office/drawing/2014/main" id="{809EE42A-5648-154F-432A-D9F3570862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783DC31-F0EF-CF42-ED90-75B1ABD16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798C938D-4846-6187-1846-8DF73B4DD1D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E52F3A13-6583-B19D-8326-EDCA4E9994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C02D64-2157-DCA3-9D5E-57703AAB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DD009B-AFCE-7C90-EDC0-4823F23EA1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8DCD1D20-6F7B-2005-233C-448F727696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701A3C9-3B53-4238-2638-1B8BA0EC5F5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Line 70">
                  <a:extLst>
                    <a:ext uri="{FF2B5EF4-FFF2-40B4-BE49-F238E27FC236}">
                      <a16:creationId xmlns:a16="http://schemas.microsoft.com/office/drawing/2014/main" id="{36AC7693-785F-3C83-9A64-E6039FA0E0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F359D63-C81D-206A-44F3-F1273C070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6" name="Freeform 68">
                  <a:extLst>
                    <a:ext uri="{FF2B5EF4-FFF2-40B4-BE49-F238E27FC236}">
                      <a16:creationId xmlns:a16="http://schemas.microsoft.com/office/drawing/2014/main" id="{220AC73E-818C-B36C-CBD0-B0B5802981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69">
                  <a:extLst>
                    <a:ext uri="{FF2B5EF4-FFF2-40B4-BE49-F238E27FC236}">
                      <a16:creationId xmlns:a16="http://schemas.microsoft.com/office/drawing/2014/main" id="{E5255418-4DCC-DA3A-8A94-1E4253DD4C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Line 70">
                  <a:extLst>
                    <a:ext uri="{FF2B5EF4-FFF2-40B4-BE49-F238E27FC236}">
                      <a16:creationId xmlns:a16="http://schemas.microsoft.com/office/drawing/2014/main" id="{81D8F951-4C97-BFA4-4434-DCEC72D59E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784D93E-84DF-A671-0102-F4445B9D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4377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0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6F8AB8B9-9DB5-3592-13B2-C6EAC9964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104724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6B6B9D5-CD1B-A940-279D-F71F01ADB00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68164" y="1997132"/>
            <a:ext cx="539868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269BDF9-7C8E-6E41-2B0A-E6156A56F0E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4202" y="1997132"/>
            <a:ext cx="539868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B8ED33-4EE7-7B50-3C8D-2D43FCEE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8F833A-02FB-E36B-45C9-0645070F68F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7BDAEEC9-E6ED-C61A-85C7-C1E0B67B1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1492A7-053E-DE52-D433-9715A1632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2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1" y="533292"/>
            <a:ext cx="4132469" cy="2213542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98061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FA1-697B-6FB5-4F63-346DF5F170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30067" y="3219450"/>
            <a:ext cx="4128934" cy="3092780"/>
          </a:xfrm>
        </p:spPr>
        <p:txBody>
          <a:bodyPr/>
          <a:lstStyle>
            <a:lvl1pPr marL="0" indent="0" algn="ctr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1pPr>
            <a:lvl2pPr marL="36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2pPr>
            <a:lvl3pPr marL="72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3pPr>
            <a:lvl4pPr marL="108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4pPr>
            <a:lvl5pPr marL="1440000" indent="0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9466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7" r:id="rId18"/>
    <p:sldLayoutId id="2147483672" r:id="rId19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Kate.Markwardt@wibos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1" y="511277"/>
            <a:ext cx="4650901" cy="3914560"/>
          </a:xfrm>
        </p:spPr>
        <p:txBody>
          <a:bodyPr>
            <a:no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WI BoS Change to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Invoice 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System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EEC541BE-B14F-3677-05E3-78147F587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72" y="5159261"/>
            <a:ext cx="1905000" cy="140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2AD1AE-48A0-5C50-31F6-2699BE2318A8}"/>
              </a:ext>
            </a:extLst>
          </p:cNvPr>
          <p:cNvSpPr txBox="1"/>
          <p:nvPr/>
        </p:nvSpPr>
        <p:spPr>
          <a:xfrm>
            <a:off x="6912077" y="5402148"/>
            <a:ext cx="429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May 1, 2024</a:t>
            </a:r>
          </a:p>
          <a:p>
            <a:pPr algn="r"/>
            <a:r>
              <a:rPr lang="en-US" b="1" dirty="0"/>
              <a:t>Kate Markwardt</a:t>
            </a:r>
          </a:p>
          <a:p>
            <a:pPr algn="r"/>
            <a:r>
              <a:rPr lang="en-US" b="1" dirty="0"/>
              <a:t>WI BoS Grant Specialist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0307" y="353961"/>
            <a:ext cx="3389065" cy="6312309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Invoice 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Breakdown by activity, class or chart of accounts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Total on Invoice must match amounts on activity report, profit &amp; loss statement or similar report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Agency should be identified on invoice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8" name="Picture Placeholder 17" descr="Stack of file folders">
            <a:extLst>
              <a:ext uri="{FF2B5EF4-FFF2-40B4-BE49-F238E27FC236}">
                <a16:creationId xmlns:a16="http://schemas.microsoft.com/office/drawing/2014/main" id="{EA3B7AFC-AAF1-6309-E87A-F630716B8D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9971" b="19971"/>
          <a:stretch/>
        </p:blipFill>
        <p:spPr/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46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42EC32AE-E4F8-4BC6-BEF2-B48BDD15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6574" y="3015154"/>
            <a:ext cx="3882286" cy="21384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All accounting software programs should have the ability to generate an Invoice.</a:t>
            </a:r>
          </a:p>
        </p:txBody>
      </p:sp>
      <p:pic>
        <p:nvPicPr>
          <p:cNvPr id="9" name="Picture Placeholder 8" descr="Laptop and a notebook on a table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0184" r="19620" b="-1"/>
          <a:stretch/>
        </p:blipFill>
        <p:spPr>
          <a:xfrm>
            <a:off x="20" y="10"/>
            <a:ext cx="7211993" cy="685799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211C822-2379-4749-95C7-3CDA9329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2006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643" y="430213"/>
            <a:ext cx="5160757" cy="6078742"/>
          </a:xfrm>
        </p:spPr>
        <p:txBody>
          <a:bodyPr anchor="t">
            <a:normAutofit/>
          </a:bodyPr>
          <a:lstStyle/>
          <a:p>
            <a:r>
              <a:rPr lang="en-US" sz="3600" b="1" dirty="0"/>
              <a:t>Still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Summary Sheet- with page numbers and breakdown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All supporting documentation and back-up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9" name="Picture Placeholder 8" descr="People at meeting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34" r="22234"/>
          <a:stretch/>
        </p:blipFill>
        <p:spPr/>
      </p:pic>
    </p:spTree>
    <p:extLst>
      <p:ext uri="{BB962C8B-B14F-4D97-AF65-F5344CB8AC3E}">
        <p14:creationId xmlns:p14="http://schemas.microsoft.com/office/powerpoint/2010/main" val="163442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291F2-4F3B-9988-830C-3A03B6B2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Different?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57EAB-1A32-A2FE-6656-37F9DA322CC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Google Payment Request form will be a VIEW-ONLY document.</a:t>
            </a:r>
          </a:p>
          <a:p>
            <a:r>
              <a:rPr lang="en-US" dirty="0"/>
              <a:t>You will no longer need to sign and submit it.  Your Invoice replaces the request form.</a:t>
            </a:r>
          </a:p>
          <a:p>
            <a:r>
              <a:rPr lang="en-US" dirty="0"/>
              <a:t>Kate will complete the Google Payment Request Form and submit for reimbursement the amounts on the Invoice.</a:t>
            </a:r>
          </a:p>
          <a:p>
            <a:pPr lvl="1"/>
            <a:r>
              <a:rPr lang="en-US" dirty="0"/>
              <a:t>The amounts on the Invoice must be broken down into:  HMIS, RENTAL ASSISTANCE, SUPPORTIVE SERVICES, ADMIN and MATCH.</a:t>
            </a:r>
          </a:p>
          <a:p>
            <a:pPr lvl="2"/>
            <a:r>
              <a:rPr lang="en-US" dirty="0"/>
              <a:t>The Invoice should be further broken down into the budget lines.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6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en placed on top of a signature line">
            <a:extLst>
              <a:ext uri="{FF2B5EF4-FFF2-40B4-BE49-F238E27FC236}">
                <a16:creationId xmlns:a16="http://schemas.microsoft.com/office/drawing/2014/main" id="{DBF448B5-47E2-782C-B398-DCAC0D97F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CFCE6BC-4706-49A2-816A-A44669F9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FE57F-2DCE-8962-FD6E-906432F4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200" y="766918"/>
            <a:ext cx="7977600" cy="2415743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FFFF"/>
                </a:solidFill>
              </a:rPr>
              <a:t>Invoice will be REQUIRED after July 1 as each grant renews.  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Agencies are ENCOURAGED to begin using the Invoice system as soon as they can.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18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F9A0-D364-C129-711E-DB39F65E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00" y="542671"/>
            <a:ext cx="10026650" cy="1124202"/>
          </a:xfrm>
          <a:custGeom>
            <a:avLst/>
            <a:gdLst>
              <a:gd name="connsiteX0" fmla="*/ 0 w 10026650"/>
              <a:gd name="connsiteY0" fmla="*/ 0 h 1124202"/>
              <a:gd name="connsiteX1" fmla="*/ 790336 w 10026650"/>
              <a:gd name="connsiteY1" fmla="*/ 0 h 1124202"/>
              <a:gd name="connsiteX2" fmla="*/ 1079339 w 10026650"/>
              <a:gd name="connsiteY2" fmla="*/ 0 h 1124202"/>
              <a:gd name="connsiteX3" fmla="*/ 1669142 w 10026650"/>
              <a:gd name="connsiteY3" fmla="*/ 0 h 1124202"/>
              <a:gd name="connsiteX4" fmla="*/ 2359212 w 10026650"/>
              <a:gd name="connsiteY4" fmla="*/ 0 h 1124202"/>
              <a:gd name="connsiteX5" fmla="*/ 2949015 w 10026650"/>
              <a:gd name="connsiteY5" fmla="*/ 0 h 1124202"/>
              <a:gd name="connsiteX6" fmla="*/ 3538818 w 10026650"/>
              <a:gd name="connsiteY6" fmla="*/ 0 h 1124202"/>
              <a:gd name="connsiteX7" fmla="*/ 4128621 w 10026650"/>
              <a:gd name="connsiteY7" fmla="*/ 0 h 1124202"/>
              <a:gd name="connsiteX8" fmla="*/ 4618157 w 10026650"/>
              <a:gd name="connsiteY8" fmla="*/ 0 h 1124202"/>
              <a:gd name="connsiteX9" fmla="*/ 5408493 w 10026650"/>
              <a:gd name="connsiteY9" fmla="*/ 0 h 1124202"/>
              <a:gd name="connsiteX10" fmla="*/ 5697496 w 10026650"/>
              <a:gd name="connsiteY10" fmla="*/ 0 h 1124202"/>
              <a:gd name="connsiteX11" fmla="*/ 6187033 w 10026650"/>
              <a:gd name="connsiteY11" fmla="*/ 0 h 1124202"/>
              <a:gd name="connsiteX12" fmla="*/ 6476036 w 10026650"/>
              <a:gd name="connsiteY12" fmla="*/ 0 h 1124202"/>
              <a:gd name="connsiteX13" fmla="*/ 6765040 w 10026650"/>
              <a:gd name="connsiteY13" fmla="*/ 0 h 1124202"/>
              <a:gd name="connsiteX14" fmla="*/ 7455109 w 10026650"/>
              <a:gd name="connsiteY14" fmla="*/ 0 h 1124202"/>
              <a:gd name="connsiteX15" fmla="*/ 8044912 w 10026650"/>
              <a:gd name="connsiteY15" fmla="*/ 0 h 1124202"/>
              <a:gd name="connsiteX16" fmla="*/ 8434182 w 10026650"/>
              <a:gd name="connsiteY16" fmla="*/ 0 h 1124202"/>
              <a:gd name="connsiteX17" fmla="*/ 8823452 w 10026650"/>
              <a:gd name="connsiteY17" fmla="*/ 0 h 1124202"/>
              <a:gd name="connsiteX18" fmla="*/ 9312988 w 10026650"/>
              <a:gd name="connsiteY18" fmla="*/ 0 h 1124202"/>
              <a:gd name="connsiteX19" fmla="*/ 10026650 w 10026650"/>
              <a:gd name="connsiteY19" fmla="*/ 0 h 1124202"/>
              <a:gd name="connsiteX20" fmla="*/ 10026650 w 10026650"/>
              <a:gd name="connsiteY20" fmla="*/ 550859 h 1124202"/>
              <a:gd name="connsiteX21" fmla="*/ 10026650 w 10026650"/>
              <a:gd name="connsiteY21" fmla="*/ 1124202 h 1124202"/>
              <a:gd name="connsiteX22" fmla="*/ 9637380 w 10026650"/>
              <a:gd name="connsiteY22" fmla="*/ 1124202 h 1124202"/>
              <a:gd name="connsiteX23" fmla="*/ 9348377 w 10026650"/>
              <a:gd name="connsiteY23" fmla="*/ 1124202 h 1124202"/>
              <a:gd name="connsiteX24" fmla="*/ 8558041 w 10026650"/>
              <a:gd name="connsiteY24" fmla="*/ 1124202 h 1124202"/>
              <a:gd name="connsiteX25" fmla="*/ 7867971 w 10026650"/>
              <a:gd name="connsiteY25" fmla="*/ 1124202 h 1124202"/>
              <a:gd name="connsiteX26" fmla="*/ 7077635 w 10026650"/>
              <a:gd name="connsiteY26" fmla="*/ 1124202 h 1124202"/>
              <a:gd name="connsiteX27" fmla="*/ 6387566 w 10026650"/>
              <a:gd name="connsiteY27" fmla="*/ 1124202 h 1124202"/>
              <a:gd name="connsiteX28" fmla="*/ 6098562 w 10026650"/>
              <a:gd name="connsiteY28" fmla="*/ 1124202 h 1124202"/>
              <a:gd name="connsiteX29" fmla="*/ 5609026 w 10026650"/>
              <a:gd name="connsiteY29" fmla="*/ 1124202 h 1124202"/>
              <a:gd name="connsiteX30" fmla="*/ 5019223 w 10026650"/>
              <a:gd name="connsiteY30" fmla="*/ 1124202 h 1124202"/>
              <a:gd name="connsiteX31" fmla="*/ 4730220 w 10026650"/>
              <a:gd name="connsiteY31" fmla="*/ 1124202 h 1124202"/>
              <a:gd name="connsiteX32" fmla="*/ 4240683 w 10026650"/>
              <a:gd name="connsiteY32" fmla="*/ 1124202 h 1124202"/>
              <a:gd name="connsiteX33" fmla="*/ 3550614 w 10026650"/>
              <a:gd name="connsiteY33" fmla="*/ 1124202 h 1124202"/>
              <a:gd name="connsiteX34" fmla="*/ 2860544 w 10026650"/>
              <a:gd name="connsiteY34" fmla="*/ 1124202 h 1124202"/>
              <a:gd name="connsiteX35" fmla="*/ 2170475 w 10026650"/>
              <a:gd name="connsiteY35" fmla="*/ 1124202 h 1124202"/>
              <a:gd name="connsiteX36" fmla="*/ 1480405 w 10026650"/>
              <a:gd name="connsiteY36" fmla="*/ 1124202 h 1124202"/>
              <a:gd name="connsiteX37" fmla="*/ 790336 w 10026650"/>
              <a:gd name="connsiteY37" fmla="*/ 1124202 h 1124202"/>
              <a:gd name="connsiteX38" fmla="*/ 0 w 10026650"/>
              <a:gd name="connsiteY38" fmla="*/ 1124202 h 1124202"/>
              <a:gd name="connsiteX39" fmla="*/ 0 w 10026650"/>
              <a:gd name="connsiteY39" fmla="*/ 595827 h 1124202"/>
              <a:gd name="connsiteX40" fmla="*/ 0 w 10026650"/>
              <a:gd name="connsiteY40" fmla="*/ 0 h 112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026650" h="1124202" fill="none" extrusionOk="0">
                <a:moveTo>
                  <a:pt x="0" y="0"/>
                </a:moveTo>
                <a:cubicBezTo>
                  <a:pt x="342954" y="-82636"/>
                  <a:pt x="520833" y="2286"/>
                  <a:pt x="790336" y="0"/>
                </a:cubicBezTo>
                <a:cubicBezTo>
                  <a:pt x="1059839" y="-2286"/>
                  <a:pt x="960718" y="892"/>
                  <a:pt x="1079339" y="0"/>
                </a:cubicBezTo>
                <a:cubicBezTo>
                  <a:pt x="1197960" y="-892"/>
                  <a:pt x="1551049" y="19292"/>
                  <a:pt x="1669142" y="0"/>
                </a:cubicBezTo>
                <a:cubicBezTo>
                  <a:pt x="1787235" y="-19292"/>
                  <a:pt x="2202611" y="20091"/>
                  <a:pt x="2359212" y="0"/>
                </a:cubicBezTo>
                <a:cubicBezTo>
                  <a:pt x="2515813" y="-20091"/>
                  <a:pt x="2781164" y="24579"/>
                  <a:pt x="2949015" y="0"/>
                </a:cubicBezTo>
                <a:cubicBezTo>
                  <a:pt x="3116866" y="-24579"/>
                  <a:pt x="3358963" y="64125"/>
                  <a:pt x="3538818" y="0"/>
                </a:cubicBezTo>
                <a:cubicBezTo>
                  <a:pt x="3718673" y="-64125"/>
                  <a:pt x="3967365" y="55059"/>
                  <a:pt x="4128621" y="0"/>
                </a:cubicBezTo>
                <a:cubicBezTo>
                  <a:pt x="4289877" y="-55059"/>
                  <a:pt x="4485105" y="50508"/>
                  <a:pt x="4618157" y="0"/>
                </a:cubicBezTo>
                <a:cubicBezTo>
                  <a:pt x="4751209" y="-50508"/>
                  <a:pt x="5245365" y="22384"/>
                  <a:pt x="5408493" y="0"/>
                </a:cubicBezTo>
                <a:cubicBezTo>
                  <a:pt x="5571621" y="-22384"/>
                  <a:pt x="5555129" y="6086"/>
                  <a:pt x="5697496" y="0"/>
                </a:cubicBezTo>
                <a:cubicBezTo>
                  <a:pt x="5839863" y="-6086"/>
                  <a:pt x="6007612" y="28711"/>
                  <a:pt x="6187033" y="0"/>
                </a:cubicBezTo>
                <a:cubicBezTo>
                  <a:pt x="6366454" y="-28711"/>
                  <a:pt x="6412595" y="30329"/>
                  <a:pt x="6476036" y="0"/>
                </a:cubicBezTo>
                <a:cubicBezTo>
                  <a:pt x="6539477" y="-30329"/>
                  <a:pt x="6659650" y="27870"/>
                  <a:pt x="6765040" y="0"/>
                </a:cubicBezTo>
                <a:cubicBezTo>
                  <a:pt x="6870430" y="-27870"/>
                  <a:pt x="7169097" y="66850"/>
                  <a:pt x="7455109" y="0"/>
                </a:cubicBezTo>
                <a:cubicBezTo>
                  <a:pt x="7741121" y="-66850"/>
                  <a:pt x="7794965" y="67158"/>
                  <a:pt x="8044912" y="0"/>
                </a:cubicBezTo>
                <a:cubicBezTo>
                  <a:pt x="8294859" y="-67158"/>
                  <a:pt x="8241019" y="21636"/>
                  <a:pt x="8434182" y="0"/>
                </a:cubicBezTo>
                <a:cubicBezTo>
                  <a:pt x="8627345" y="-21636"/>
                  <a:pt x="8646392" y="22919"/>
                  <a:pt x="8823452" y="0"/>
                </a:cubicBezTo>
                <a:cubicBezTo>
                  <a:pt x="9000512" y="-22919"/>
                  <a:pt x="9156917" y="19390"/>
                  <a:pt x="9312988" y="0"/>
                </a:cubicBezTo>
                <a:cubicBezTo>
                  <a:pt x="9469059" y="-19390"/>
                  <a:pt x="9759989" y="315"/>
                  <a:pt x="10026650" y="0"/>
                </a:cubicBezTo>
                <a:cubicBezTo>
                  <a:pt x="10049303" y="230183"/>
                  <a:pt x="9990799" y="295832"/>
                  <a:pt x="10026650" y="550859"/>
                </a:cubicBezTo>
                <a:cubicBezTo>
                  <a:pt x="10062501" y="805886"/>
                  <a:pt x="10010504" y="911912"/>
                  <a:pt x="10026650" y="1124202"/>
                </a:cubicBezTo>
                <a:cubicBezTo>
                  <a:pt x="9858026" y="1146229"/>
                  <a:pt x="9716829" y="1087234"/>
                  <a:pt x="9637380" y="1124202"/>
                </a:cubicBezTo>
                <a:cubicBezTo>
                  <a:pt x="9557931" y="1161170"/>
                  <a:pt x="9464534" y="1097048"/>
                  <a:pt x="9348377" y="1124202"/>
                </a:cubicBezTo>
                <a:cubicBezTo>
                  <a:pt x="9232220" y="1151356"/>
                  <a:pt x="8773048" y="1096451"/>
                  <a:pt x="8558041" y="1124202"/>
                </a:cubicBezTo>
                <a:cubicBezTo>
                  <a:pt x="8343034" y="1151953"/>
                  <a:pt x="8168747" y="1057636"/>
                  <a:pt x="7867971" y="1124202"/>
                </a:cubicBezTo>
                <a:cubicBezTo>
                  <a:pt x="7567195" y="1190768"/>
                  <a:pt x="7355699" y="1097196"/>
                  <a:pt x="7077635" y="1124202"/>
                </a:cubicBezTo>
                <a:cubicBezTo>
                  <a:pt x="6799571" y="1151208"/>
                  <a:pt x="6709867" y="1122739"/>
                  <a:pt x="6387566" y="1124202"/>
                </a:cubicBezTo>
                <a:cubicBezTo>
                  <a:pt x="6065265" y="1125665"/>
                  <a:pt x="6158728" y="1122914"/>
                  <a:pt x="6098562" y="1124202"/>
                </a:cubicBezTo>
                <a:cubicBezTo>
                  <a:pt x="6038396" y="1125490"/>
                  <a:pt x="5836131" y="1102650"/>
                  <a:pt x="5609026" y="1124202"/>
                </a:cubicBezTo>
                <a:cubicBezTo>
                  <a:pt x="5381921" y="1145754"/>
                  <a:pt x="5261974" y="1111057"/>
                  <a:pt x="5019223" y="1124202"/>
                </a:cubicBezTo>
                <a:cubicBezTo>
                  <a:pt x="4776472" y="1137347"/>
                  <a:pt x="4851628" y="1117174"/>
                  <a:pt x="4730220" y="1124202"/>
                </a:cubicBezTo>
                <a:cubicBezTo>
                  <a:pt x="4608812" y="1131230"/>
                  <a:pt x="4373468" y="1072936"/>
                  <a:pt x="4240683" y="1124202"/>
                </a:cubicBezTo>
                <a:cubicBezTo>
                  <a:pt x="4107898" y="1175468"/>
                  <a:pt x="3871094" y="1093311"/>
                  <a:pt x="3550614" y="1124202"/>
                </a:cubicBezTo>
                <a:cubicBezTo>
                  <a:pt x="3230134" y="1155093"/>
                  <a:pt x="3029941" y="1091485"/>
                  <a:pt x="2860544" y="1124202"/>
                </a:cubicBezTo>
                <a:cubicBezTo>
                  <a:pt x="2691147" y="1156919"/>
                  <a:pt x="2456374" y="1071979"/>
                  <a:pt x="2170475" y="1124202"/>
                </a:cubicBezTo>
                <a:cubicBezTo>
                  <a:pt x="1884576" y="1176425"/>
                  <a:pt x="1789233" y="1048544"/>
                  <a:pt x="1480405" y="1124202"/>
                </a:cubicBezTo>
                <a:cubicBezTo>
                  <a:pt x="1171577" y="1199860"/>
                  <a:pt x="1063860" y="1109771"/>
                  <a:pt x="790336" y="1124202"/>
                </a:cubicBezTo>
                <a:cubicBezTo>
                  <a:pt x="516812" y="1138633"/>
                  <a:pt x="203834" y="1113285"/>
                  <a:pt x="0" y="1124202"/>
                </a:cubicBezTo>
                <a:cubicBezTo>
                  <a:pt x="-21126" y="991290"/>
                  <a:pt x="62559" y="703351"/>
                  <a:pt x="0" y="595827"/>
                </a:cubicBezTo>
                <a:cubicBezTo>
                  <a:pt x="-62559" y="488303"/>
                  <a:pt x="23408" y="136287"/>
                  <a:pt x="0" y="0"/>
                </a:cubicBezTo>
                <a:close/>
              </a:path>
              <a:path w="10026650" h="1124202" stroke="0" extrusionOk="0">
                <a:moveTo>
                  <a:pt x="0" y="0"/>
                </a:moveTo>
                <a:cubicBezTo>
                  <a:pt x="78055" y="-28346"/>
                  <a:pt x="162999" y="33368"/>
                  <a:pt x="289003" y="0"/>
                </a:cubicBezTo>
                <a:cubicBezTo>
                  <a:pt x="415007" y="-33368"/>
                  <a:pt x="549379" y="30239"/>
                  <a:pt x="778540" y="0"/>
                </a:cubicBezTo>
                <a:cubicBezTo>
                  <a:pt x="1007701" y="-30239"/>
                  <a:pt x="1258473" y="12508"/>
                  <a:pt x="1568876" y="0"/>
                </a:cubicBezTo>
                <a:cubicBezTo>
                  <a:pt x="1879279" y="-12508"/>
                  <a:pt x="1965741" y="60243"/>
                  <a:pt x="2359212" y="0"/>
                </a:cubicBezTo>
                <a:cubicBezTo>
                  <a:pt x="2752683" y="-60243"/>
                  <a:pt x="2608724" y="15333"/>
                  <a:pt x="2848748" y="0"/>
                </a:cubicBezTo>
                <a:cubicBezTo>
                  <a:pt x="3088772" y="-15333"/>
                  <a:pt x="3048275" y="26868"/>
                  <a:pt x="3137752" y="0"/>
                </a:cubicBezTo>
                <a:cubicBezTo>
                  <a:pt x="3227229" y="-26868"/>
                  <a:pt x="3694036" y="63406"/>
                  <a:pt x="3928088" y="0"/>
                </a:cubicBezTo>
                <a:cubicBezTo>
                  <a:pt x="4162140" y="-63406"/>
                  <a:pt x="4102839" y="33362"/>
                  <a:pt x="4217091" y="0"/>
                </a:cubicBezTo>
                <a:cubicBezTo>
                  <a:pt x="4331343" y="-33362"/>
                  <a:pt x="4406331" y="22975"/>
                  <a:pt x="4506094" y="0"/>
                </a:cubicBezTo>
                <a:cubicBezTo>
                  <a:pt x="4605857" y="-22975"/>
                  <a:pt x="4979358" y="12133"/>
                  <a:pt x="5196164" y="0"/>
                </a:cubicBezTo>
                <a:cubicBezTo>
                  <a:pt x="5412970" y="-12133"/>
                  <a:pt x="5432418" y="26524"/>
                  <a:pt x="5585434" y="0"/>
                </a:cubicBezTo>
                <a:cubicBezTo>
                  <a:pt x="5738450" y="-26524"/>
                  <a:pt x="5872137" y="50338"/>
                  <a:pt x="6074970" y="0"/>
                </a:cubicBezTo>
                <a:cubicBezTo>
                  <a:pt x="6277803" y="-50338"/>
                  <a:pt x="6667258" y="18789"/>
                  <a:pt x="6865306" y="0"/>
                </a:cubicBezTo>
                <a:cubicBezTo>
                  <a:pt x="7063354" y="-18789"/>
                  <a:pt x="7249750" y="29992"/>
                  <a:pt x="7455109" y="0"/>
                </a:cubicBezTo>
                <a:cubicBezTo>
                  <a:pt x="7660468" y="-29992"/>
                  <a:pt x="7666606" y="38918"/>
                  <a:pt x="7844379" y="0"/>
                </a:cubicBezTo>
                <a:cubicBezTo>
                  <a:pt x="8022152" y="-38918"/>
                  <a:pt x="8397748" y="67301"/>
                  <a:pt x="8634715" y="0"/>
                </a:cubicBezTo>
                <a:cubicBezTo>
                  <a:pt x="8871682" y="-67301"/>
                  <a:pt x="9069423" y="21728"/>
                  <a:pt x="9224518" y="0"/>
                </a:cubicBezTo>
                <a:cubicBezTo>
                  <a:pt x="9379613" y="-21728"/>
                  <a:pt x="9655836" y="55719"/>
                  <a:pt x="10026650" y="0"/>
                </a:cubicBezTo>
                <a:cubicBezTo>
                  <a:pt x="10048283" y="145086"/>
                  <a:pt x="10005740" y="435124"/>
                  <a:pt x="10026650" y="573343"/>
                </a:cubicBezTo>
                <a:cubicBezTo>
                  <a:pt x="10047560" y="711562"/>
                  <a:pt x="10005536" y="865488"/>
                  <a:pt x="10026650" y="1124202"/>
                </a:cubicBezTo>
                <a:cubicBezTo>
                  <a:pt x="9906866" y="1166843"/>
                  <a:pt x="9750712" y="1104324"/>
                  <a:pt x="9637380" y="1124202"/>
                </a:cubicBezTo>
                <a:cubicBezTo>
                  <a:pt x="9524048" y="1144080"/>
                  <a:pt x="9171248" y="1065590"/>
                  <a:pt x="9047577" y="1124202"/>
                </a:cubicBezTo>
                <a:cubicBezTo>
                  <a:pt x="8923906" y="1182814"/>
                  <a:pt x="8886838" y="1100495"/>
                  <a:pt x="8758574" y="1124202"/>
                </a:cubicBezTo>
                <a:cubicBezTo>
                  <a:pt x="8630310" y="1147909"/>
                  <a:pt x="8501173" y="1088810"/>
                  <a:pt x="8269037" y="1124202"/>
                </a:cubicBezTo>
                <a:cubicBezTo>
                  <a:pt x="8036901" y="1159594"/>
                  <a:pt x="7808879" y="1046799"/>
                  <a:pt x="7478701" y="1124202"/>
                </a:cubicBezTo>
                <a:cubicBezTo>
                  <a:pt x="7148523" y="1201605"/>
                  <a:pt x="7012372" y="1073678"/>
                  <a:pt x="6788632" y="1124202"/>
                </a:cubicBezTo>
                <a:cubicBezTo>
                  <a:pt x="6564892" y="1174726"/>
                  <a:pt x="6390923" y="1070567"/>
                  <a:pt x="5998296" y="1124202"/>
                </a:cubicBezTo>
                <a:cubicBezTo>
                  <a:pt x="5605669" y="1177837"/>
                  <a:pt x="5833522" y="1111642"/>
                  <a:pt x="5709292" y="1124202"/>
                </a:cubicBezTo>
                <a:cubicBezTo>
                  <a:pt x="5585062" y="1136762"/>
                  <a:pt x="5340150" y="1113276"/>
                  <a:pt x="5219756" y="1124202"/>
                </a:cubicBezTo>
                <a:cubicBezTo>
                  <a:pt x="5099362" y="1135128"/>
                  <a:pt x="4837017" y="1086573"/>
                  <a:pt x="4529687" y="1124202"/>
                </a:cubicBezTo>
                <a:cubicBezTo>
                  <a:pt x="4222357" y="1161831"/>
                  <a:pt x="4250375" y="1120504"/>
                  <a:pt x="4040150" y="1124202"/>
                </a:cubicBezTo>
                <a:cubicBezTo>
                  <a:pt x="3829925" y="1127900"/>
                  <a:pt x="3510236" y="1061895"/>
                  <a:pt x="3350081" y="1124202"/>
                </a:cubicBezTo>
                <a:cubicBezTo>
                  <a:pt x="3189926" y="1186509"/>
                  <a:pt x="2892291" y="1088298"/>
                  <a:pt x="2660011" y="1124202"/>
                </a:cubicBezTo>
                <a:cubicBezTo>
                  <a:pt x="2427731" y="1160106"/>
                  <a:pt x="2375481" y="1109087"/>
                  <a:pt x="2170475" y="1124202"/>
                </a:cubicBezTo>
                <a:cubicBezTo>
                  <a:pt x="1965469" y="1139317"/>
                  <a:pt x="1706873" y="1109020"/>
                  <a:pt x="1380139" y="1124202"/>
                </a:cubicBezTo>
                <a:cubicBezTo>
                  <a:pt x="1053405" y="1139384"/>
                  <a:pt x="857037" y="1040871"/>
                  <a:pt x="589803" y="1124202"/>
                </a:cubicBezTo>
                <a:cubicBezTo>
                  <a:pt x="322569" y="1207533"/>
                  <a:pt x="227526" y="1082852"/>
                  <a:pt x="0" y="1124202"/>
                </a:cubicBezTo>
                <a:cubicBezTo>
                  <a:pt x="-19655" y="957586"/>
                  <a:pt x="48416" y="735196"/>
                  <a:pt x="0" y="539617"/>
                </a:cubicBezTo>
                <a:cubicBezTo>
                  <a:pt x="-48416" y="344039"/>
                  <a:pt x="50483" y="21307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06237019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/>
            <a:r>
              <a:rPr lang="en-US" sz="3200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Additional Information for 24/25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3A8D1-ED1B-47A1-AA44-289C080E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2664"/>
            <a:ext cx="12192000" cy="46053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A860AE-836A-6B3C-D663-F6B253827540}"/>
              </a:ext>
            </a:extLst>
          </p:cNvPr>
          <p:cNvSpPr>
            <a:spLocks/>
          </p:cNvSpPr>
          <p:nvPr/>
        </p:nvSpPr>
        <p:spPr>
          <a:xfrm>
            <a:off x="783925" y="2843212"/>
            <a:ext cx="4429090" cy="34721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374904" lvl="1" defTabSz="749808">
              <a:spcAft>
                <a:spcPts val="600"/>
              </a:spcAft>
            </a:pP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Information to be added to your financial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DropBox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link into the </a:t>
            </a:r>
            <a:r>
              <a:rPr lang="en-US" sz="16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 Documentation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Folder:</a:t>
            </a:r>
          </a:p>
          <a:p>
            <a:pPr marL="281178" lvl="1" indent="-281178" defTabSz="749808">
              <a:spcAft>
                <a:spcPts val="600"/>
              </a:spcAft>
              <a:buFont typeface="+mj-lt"/>
              <a:buAutoNum type="arabicPeriod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2023 Audit</a:t>
            </a:r>
          </a:p>
          <a:p>
            <a:pPr marL="281178" lvl="1" indent="-281178" defTabSz="749808">
              <a:spcAft>
                <a:spcPts val="600"/>
              </a:spcAft>
              <a:buFont typeface="+mj-lt"/>
              <a:buAutoNum type="arabicPeriod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Indirect cost or cost allocation plans</a:t>
            </a:r>
          </a:p>
          <a:p>
            <a:pPr marL="281178" lvl="1" indent="-281178" defTabSz="749808">
              <a:spcAft>
                <a:spcPts val="600"/>
              </a:spcAft>
              <a:buFont typeface="+mj-lt"/>
              <a:buAutoNum type="arabicPeriod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One-time source docs that are part of each month’s request:</a:t>
            </a:r>
          </a:p>
          <a:p>
            <a:pPr marL="738378" lvl="2" indent="-281178" defTabSz="749808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Health insurance, retirement plan info, space costs, ALL costs that are part of the agency cost pool that you request to be reimbursed.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BFE84A7-25EF-3EAC-827F-0F82AD57DF50}"/>
              </a:ext>
            </a:extLst>
          </p:cNvPr>
          <p:cNvSpPr>
            <a:spLocks/>
          </p:cNvSpPr>
          <p:nvPr/>
        </p:nvSpPr>
        <p:spPr>
          <a:xfrm>
            <a:off x="6222251" y="2843212"/>
            <a:ext cx="4429090" cy="34721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 defTabSz="749808">
              <a:spcAft>
                <a:spcPts val="600"/>
              </a:spcAft>
            </a:pPr>
            <a:r>
              <a:rPr lang="en-US" sz="1600" b="1" dirty="0"/>
              <a:t>Helpful Suggestions</a:t>
            </a:r>
            <a:r>
              <a:rPr lang="en-US" sz="1600" dirty="0"/>
              <a:t>:</a:t>
            </a:r>
          </a:p>
          <a:p>
            <a:pPr marL="342900" indent="-342900" defTabSz="749808">
              <a:spcAft>
                <a:spcPts val="600"/>
              </a:spcAft>
              <a:buAutoNum type="arabicPeriod"/>
            </a:pPr>
            <a:r>
              <a:rPr lang="en-US" sz="1600" dirty="0"/>
              <a:t>Be sure to identify page numbers on Summary Sheet where  back-up can be located OR submit separate attachments for each budget line.</a:t>
            </a:r>
          </a:p>
          <a:p>
            <a:pPr marL="342900" indent="-342900" defTabSz="749808">
              <a:spcAft>
                <a:spcPts val="600"/>
              </a:spcAft>
              <a:buAutoNum type="arabicPeriod"/>
            </a:pPr>
            <a:r>
              <a:rPr lang="en-US" sz="1600" dirty="0"/>
              <a:t>The amount of your request should match the Invoice.</a:t>
            </a:r>
          </a:p>
          <a:p>
            <a:pPr marL="342900" indent="-342900" defTabSz="749808">
              <a:spcAft>
                <a:spcPts val="600"/>
              </a:spcAft>
              <a:buAutoNum type="arabicPeriod"/>
            </a:pPr>
            <a:r>
              <a:rPr lang="en-US" sz="1600" dirty="0"/>
              <a:t>If you are unsure if a specific cost is eligible, please ask before to verify if it is if you can.</a:t>
            </a:r>
          </a:p>
          <a:p>
            <a:pPr marL="342900" indent="-342900" defTabSz="749808">
              <a:spcAft>
                <a:spcPts val="600"/>
              </a:spcAft>
              <a:buAutoNum type="arabicPeriod"/>
            </a:pPr>
            <a:r>
              <a:rPr lang="en-US" sz="1600" dirty="0"/>
              <a:t>Match is documented </a:t>
            </a:r>
            <a:r>
              <a:rPr lang="en-US" sz="1600" u="sng" dirty="0"/>
              <a:t>the exact same way </a:t>
            </a:r>
            <a:r>
              <a:rPr lang="en-US" sz="1600" dirty="0"/>
              <a:t>as reimbursable expenses.</a:t>
            </a:r>
          </a:p>
          <a:p>
            <a:pPr marL="342900" indent="-342900" defTabSz="749808"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6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Kate Markwardt</a:t>
            </a:r>
          </a:p>
          <a:p>
            <a:pPr>
              <a:lnSpc>
                <a:spcPct val="100000"/>
              </a:lnSpc>
            </a:pPr>
            <a:r>
              <a:rPr lang="en-US" dirty="0"/>
              <a:t>Grant Specialist</a:t>
            </a:r>
          </a:p>
          <a:p>
            <a:r>
              <a:rPr lang="en-US" dirty="0">
                <a:hlinkClick r:id="rId3"/>
              </a:rPr>
              <a:t>Kate.Markwardt@wibos.org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AB9EC-FC1E-7DA7-E599-E4B1457B9AC3}"/>
              </a:ext>
            </a:extLst>
          </p:cNvPr>
          <p:cNvSpPr txBox="1"/>
          <p:nvPr/>
        </p:nvSpPr>
        <p:spPr>
          <a:xfrm>
            <a:off x="1524000" y="2974258"/>
            <a:ext cx="50292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Any Questions?</a:t>
            </a:r>
          </a:p>
        </p:txBody>
      </p:sp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7279CBE2-90E8-1CA9-4557-7F15987CB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429" y="4606873"/>
            <a:ext cx="19050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AE25C0-66E9-4E74-9814-75E5D2A6CAB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8954E08-A2C8-44D4-BABF-5531D0DF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{D0821226-A376-41E0-9CC2-53BF02CB8E96}tf11158769_win32</Template>
  <TotalTime>45</TotalTime>
  <Words>353</Words>
  <Application>Microsoft Office PowerPoint</Application>
  <PresentationFormat>Widescreen</PresentationFormat>
  <Paragraphs>44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Abadi</vt:lpstr>
      <vt:lpstr>Arial</vt:lpstr>
      <vt:lpstr>Avenir Next LT Pro</vt:lpstr>
      <vt:lpstr>Calibri</vt:lpstr>
      <vt:lpstr>Goudy Old Style</vt:lpstr>
      <vt:lpstr>Wingdings</vt:lpstr>
      <vt:lpstr>FrostyVTI</vt:lpstr>
      <vt:lpstr>WI BoS Change to Invoice  System</vt:lpstr>
      <vt:lpstr>PowerPoint Presentation</vt:lpstr>
      <vt:lpstr>All accounting software programs should have the ability to generate an Invoice.</vt:lpstr>
      <vt:lpstr>PowerPoint Presentation</vt:lpstr>
      <vt:lpstr>What’s Different?</vt:lpstr>
      <vt:lpstr>Invoice will be REQUIRED after July 1 as each grant renews.    Agencies are ENCOURAGED to begin using the Invoice system as soon as they can.</vt:lpstr>
      <vt:lpstr>Additional Information for 24/25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 BoS Change to Invoice  System</dc:title>
  <dc:creator>Kate Markwardt</dc:creator>
  <cp:lastModifiedBy>Kate Markwardt</cp:lastModifiedBy>
  <cp:revision>6</cp:revision>
  <dcterms:created xsi:type="dcterms:W3CDTF">2024-04-30T18:23:43Z</dcterms:created>
  <dcterms:modified xsi:type="dcterms:W3CDTF">2024-04-30T19:08:46Z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