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2"/>
  </p:sldMasterIdLst>
  <p:notesMasterIdLst>
    <p:notesMasterId r:id="rId50"/>
  </p:notesMasterIdLst>
  <p:handoutMasterIdLst>
    <p:handoutMasterId r:id="rId51"/>
  </p:handoutMasterIdLst>
  <p:sldIdLst>
    <p:sldId id="256" r:id="rId3"/>
    <p:sldId id="645" r:id="rId4"/>
    <p:sldId id="646" r:id="rId5"/>
    <p:sldId id="647" r:id="rId6"/>
    <p:sldId id="648" r:id="rId7"/>
    <p:sldId id="649" r:id="rId8"/>
    <p:sldId id="652" r:id="rId9"/>
    <p:sldId id="651" r:id="rId10"/>
    <p:sldId id="654" r:id="rId11"/>
    <p:sldId id="653" r:id="rId12"/>
    <p:sldId id="665" r:id="rId13"/>
    <p:sldId id="655" r:id="rId14"/>
    <p:sldId id="656" r:id="rId15"/>
    <p:sldId id="657" r:id="rId16"/>
    <p:sldId id="658" r:id="rId17"/>
    <p:sldId id="659" r:id="rId18"/>
    <p:sldId id="660" r:id="rId19"/>
    <p:sldId id="666" r:id="rId20"/>
    <p:sldId id="630" r:id="rId21"/>
    <p:sldId id="642" r:id="rId22"/>
    <p:sldId id="582" r:id="rId23"/>
    <p:sldId id="636" r:id="rId24"/>
    <p:sldId id="462" r:id="rId25"/>
    <p:sldId id="637" r:id="rId26"/>
    <p:sldId id="638" r:id="rId27"/>
    <p:sldId id="641" r:id="rId28"/>
    <p:sldId id="631" r:id="rId29"/>
    <p:sldId id="633" r:id="rId30"/>
    <p:sldId id="635" r:id="rId31"/>
    <p:sldId id="629" r:id="rId32"/>
    <p:sldId id="643" r:id="rId33"/>
    <p:sldId id="644" r:id="rId34"/>
    <p:sldId id="668" r:id="rId35"/>
    <p:sldId id="257" r:id="rId36"/>
    <p:sldId id="259" r:id="rId37"/>
    <p:sldId id="260" r:id="rId38"/>
    <p:sldId id="261" r:id="rId39"/>
    <p:sldId id="262" r:id="rId40"/>
    <p:sldId id="268" r:id="rId41"/>
    <p:sldId id="273" r:id="rId42"/>
    <p:sldId id="269" r:id="rId43"/>
    <p:sldId id="270" r:id="rId44"/>
    <p:sldId id="275" r:id="rId45"/>
    <p:sldId id="271" r:id="rId46"/>
    <p:sldId id="272" r:id="rId47"/>
    <p:sldId id="274" r:id="rId48"/>
    <p:sldId id="440" r:id="rId4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5e79ec33403d9a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FF99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86" autoAdjust="0"/>
    <p:restoredTop sz="95274" autoAdjust="0"/>
  </p:normalViewPr>
  <p:slideViewPr>
    <p:cSldViewPr snapToGrid="0">
      <p:cViewPr varScale="1">
        <p:scale>
          <a:sx n="86" d="100"/>
          <a:sy n="86" d="100"/>
        </p:scale>
        <p:origin x="984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2/14/2019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2/14/2019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16861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27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54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3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45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00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72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9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35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31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4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73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44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70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40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61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80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8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02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83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12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5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8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00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we going to have title/segue slides between each of our portions??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4D280-DF54-4ADF-8701-64857161B2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80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4D280-DF54-4ADF-8701-64857161B22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428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4D280-DF54-4ADF-8701-64857161B22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05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4D280-DF54-4ADF-8701-64857161B22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34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4D280-DF54-4ADF-8701-64857161B22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769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4D280-DF54-4ADF-8701-64857161B22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133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4D280-DF54-4ADF-8701-64857161B22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54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4D280-DF54-4ADF-8701-64857161B22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4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4D280-DF54-4ADF-8701-64857161B22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40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4D280-DF54-4ADF-8701-64857161B22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912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4D280-DF54-4ADF-8701-64857161B22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877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we going to have title/segue slides between each of our portions??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4D280-DF54-4ADF-8701-64857161B2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351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4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6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3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46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77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4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2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1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5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yan.graham@wibos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1753298"/>
            <a:ext cx="9966960" cy="2055157"/>
          </a:xfrm>
        </p:spPr>
        <p:txBody>
          <a:bodyPr>
            <a:normAutofit/>
          </a:bodyPr>
          <a:lstStyle/>
          <a:p>
            <a:r>
              <a:rPr lang="en-US" sz="6000" dirty="0"/>
              <a:t>Lessons Learned from the RRH Institute!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809713"/>
          </a:xfrm>
        </p:spPr>
        <p:txBody>
          <a:bodyPr>
            <a:noAutofit/>
          </a:bodyPr>
          <a:lstStyle/>
          <a:p>
            <a:r>
              <a:rPr lang="en-US" sz="2800" dirty="0"/>
              <a:t>Presenters:</a:t>
            </a:r>
          </a:p>
          <a:p>
            <a:pPr algn="l">
              <a:lnSpc>
                <a:spcPct val="100000"/>
              </a:lnSpc>
            </a:pPr>
            <a:r>
              <a:rPr lang="en-US" sz="1800" u="sng" dirty="0"/>
              <a:t>Ryan Graham</a:t>
            </a:r>
            <a:r>
              <a:rPr lang="en-US" sz="1800" dirty="0"/>
              <a:t>			</a:t>
            </a:r>
            <a:r>
              <a:rPr lang="en-US" sz="1800" u="sng" dirty="0"/>
              <a:t>Debbie Bushman</a:t>
            </a:r>
            <a:r>
              <a:rPr lang="en-US" sz="1800" dirty="0"/>
              <a:t>		</a:t>
            </a:r>
            <a:r>
              <a:rPr lang="en-US" sz="1800" u="sng" dirty="0"/>
              <a:t>Trisha Picard</a:t>
            </a:r>
          </a:p>
          <a:p>
            <a:pPr algn="l">
              <a:lnSpc>
                <a:spcPct val="100000"/>
              </a:lnSpc>
            </a:pPr>
            <a:r>
              <a:rPr lang="en-US" sz="1200" dirty="0"/>
              <a:t>Coordinated Entry System Specialist 		Housing Director		Housing Stability Case Manager</a:t>
            </a:r>
          </a:p>
          <a:p>
            <a:pPr algn="l">
              <a:lnSpc>
                <a:spcPct val="100000"/>
              </a:lnSpc>
            </a:pPr>
            <a:r>
              <a:rPr lang="en-US" sz="1200" dirty="0"/>
              <a:t>WI Balance of State </a:t>
            </a:r>
            <a:r>
              <a:rPr lang="en-US" sz="1200" dirty="0" err="1"/>
              <a:t>CoC</a:t>
            </a:r>
            <a:r>
              <a:rPr lang="en-US" sz="1200" dirty="0"/>
              <a:t>			</a:t>
            </a:r>
            <a:r>
              <a:rPr lang="en-US" sz="1200" dirty="0" err="1"/>
              <a:t>Newcap</a:t>
            </a:r>
            <a:r>
              <a:rPr lang="en-US" sz="1200" dirty="0"/>
              <a:t>			House of Hope</a:t>
            </a:r>
          </a:p>
          <a:p>
            <a:endParaRPr lang="en-US" sz="1400" dirty="0"/>
          </a:p>
          <a:p>
            <a:r>
              <a:rPr lang="en-US" sz="1400" dirty="0"/>
              <a:t>February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FC8B5-328B-42C1-93D7-4B0B383CE4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05" y="613867"/>
            <a:ext cx="1988190" cy="12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4BA0A7-B348-4E0C-B207-FCC2E7A3C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9"/>
            <a:ext cx="12192000" cy="685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9B9CA0-CD10-445B-A18F-9C53C4A88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/>
          <a:lstStyle/>
          <a:p>
            <a:r>
              <a:rPr lang="en-US" dirty="0"/>
              <a:t>Dynamic Prioritization &amp; Case conferencing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C60A67-6309-4544-B39F-8A054415F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9BB03-B777-4CB5-841B-DB38847E41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6F6028-2F61-466D-9F7D-1FA39A526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91"/>
            <a:ext cx="12192000" cy="68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6997B3-B26A-4198-9C63-EBA0ACAA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8C7766-84B0-4F3E-98C4-F734D6939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51"/>
            <a:ext cx="12192000" cy="67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1CB08E-1A1D-4004-AA84-594061C0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AFBC27-5CAC-4A13-B24E-9FF51C029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25"/>
            <a:ext cx="12192000" cy="68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E564B4-0680-4E6D-82FC-302A2A272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AA3A-7B63-4AC9-8B36-610BC3F3D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Diversion &amp; Rapid Exit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2C4F-F9A2-44D3-9E17-4DEEE6FC2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7647C-A3CF-406D-B1E0-E16188F88C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r>
              <a:rPr lang="en-US" sz="4000" u="sng" dirty="0"/>
              <a:t>What is Diversion &amp; Rapid Exit?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Diversion is a practice to prevent entrance to a shelter or the homeless system. Rapid Exit is a practice to help someone exit the homelessness system quickly. </a:t>
            </a:r>
          </a:p>
          <a:p>
            <a:r>
              <a:rPr lang="en-US" dirty="0"/>
              <a:t>Diversion and Rapid Exit help people who are experiencing a housing crisis and are seeking shelter or have just entered shelter. </a:t>
            </a:r>
          </a:p>
          <a:p>
            <a:r>
              <a:rPr lang="en-US" dirty="0"/>
              <a:t>Diversion and Rapid Exit aim to preserve their current housing situation or make immediate alternative arrangements. </a:t>
            </a:r>
          </a:p>
          <a:p>
            <a:pPr marL="45720" indent="0">
              <a:buNone/>
            </a:pPr>
            <a:r>
              <a:rPr lang="en-US" i="1" dirty="0"/>
              <a:t>Thanks to LAHSA for this slide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870C04-4C91-49E4-A9D4-2B04952A8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74"/>
            <a:ext cx="12192000" cy="68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r>
              <a:rPr lang="en-US" sz="4000" u="sng" dirty="0"/>
              <a:t>What is the challenge? 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Many of our participants have very low income.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don’t have the resources for long-term rental subsidies.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Many of us live in communities with extremely high rent and very low vacancy rates.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Achieving shorter shelter length of stay requires housing options for very low-income individuals.</a:t>
            </a:r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Coordinated Entry Overview: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B8C873-658C-457A-A94B-33EB4DBF7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" y="33337"/>
            <a:ext cx="121443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Coordinated Entry Overview: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D85C67-3819-4690-9EE1-504719743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" y="4762"/>
            <a:ext cx="121062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48" y="609600"/>
            <a:ext cx="8788893" cy="801950"/>
          </a:xfrm>
        </p:spPr>
        <p:txBody>
          <a:bodyPr/>
          <a:lstStyle/>
          <a:p>
            <a:endParaRPr lang="en-US" b="1" u="sn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73BC1E-9574-4F79-A759-28874A937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5" y="240150"/>
            <a:ext cx="11631146" cy="65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48" y="609600"/>
            <a:ext cx="8788893" cy="801950"/>
          </a:xfrm>
        </p:spPr>
        <p:txBody>
          <a:bodyPr/>
          <a:lstStyle/>
          <a:p>
            <a:r>
              <a:rPr lang="en-US" b="1" u="sng" dirty="0"/>
              <a:t>Why Coordinated Entry?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02266D-86ED-421D-BFCF-A0ABF4B80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100" y="251669"/>
            <a:ext cx="11685990" cy="64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48" y="609600"/>
            <a:ext cx="8788893" cy="801950"/>
          </a:xfrm>
        </p:spPr>
        <p:txBody>
          <a:bodyPr/>
          <a:lstStyle/>
          <a:p>
            <a:r>
              <a:rPr lang="en-US" u="sng" dirty="0"/>
              <a:t>Identifying Diversion Locations: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49" y="1660124"/>
            <a:ext cx="10826060" cy="4705165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b="1" dirty="0"/>
              <a:t>Gather information about where households are flowing into your system to identify where diversion needs to happen: </a:t>
            </a:r>
          </a:p>
          <a:p>
            <a:pPr lvl="1"/>
            <a:r>
              <a:rPr lang="en-US" dirty="0"/>
              <a:t>Locations can look different depending on the community </a:t>
            </a:r>
          </a:p>
          <a:p>
            <a:pPr lvl="1"/>
            <a:r>
              <a:rPr lang="en-US" dirty="0"/>
              <a:t>Use Homeless Management Information System (HMIS) data </a:t>
            </a:r>
          </a:p>
          <a:p>
            <a:pPr lvl="1"/>
            <a:r>
              <a:rPr lang="en-US" dirty="0"/>
              <a:t>Use other data sources: by-name lists, school system data on homelessness, etc. </a:t>
            </a:r>
          </a:p>
          <a:p>
            <a:pPr lvl="1"/>
            <a:r>
              <a:rPr lang="en-US" dirty="0"/>
              <a:t>Talk with Continuum of Care (</a:t>
            </a:r>
            <a:r>
              <a:rPr lang="en-US" dirty="0" err="1"/>
              <a:t>CoC</a:t>
            </a:r>
            <a:r>
              <a:rPr lang="en-US" dirty="0"/>
              <a:t>) members and community partners to identify locations and information about sub-populations. Remember to consider non-</a:t>
            </a:r>
            <a:r>
              <a:rPr lang="en-US" dirty="0" err="1"/>
              <a:t>CoC</a:t>
            </a:r>
            <a:r>
              <a:rPr lang="en-US" dirty="0"/>
              <a:t> shelters &amp; programs. </a:t>
            </a:r>
          </a:p>
          <a:p>
            <a:pPr lvl="1"/>
            <a:r>
              <a:rPr lang="en-US" dirty="0"/>
              <a:t>Remember that locations can be a physical location or a phone call—like a 211 system or Coordinated Entry phone access.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8531-1900-4388-A80E-34C8D98A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56351B-6F7A-4B74-B557-2ACFDDF39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632" y="243280"/>
            <a:ext cx="11672123" cy="63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8531-1900-4388-A80E-34C8D98A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u="sn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932444-188E-4F65-A5AC-9848A2BB9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237" y="252325"/>
            <a:ext cx="11723241" cy="63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4747-C276-4C00-A930-1D159DD5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178856-632A-4E1F-959E-1693B837D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663" y="253898"/>
            <a:ext cx="11703259" cy="63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4747-C276-4C00-A930-1D159DD5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Diversion &amp; Rapid Exit Services: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D7624-FC03-4454-BC5B-6C484BBB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608" y="1738618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dirty="0"/>
              <a:t>Coaching and Problem-Solving </a:t>
            </a:r>
          </a:p>
          <a:p>
            <a:r>
              <a:rPr lang="en-US" dirty="0"/>
              <a:t>Conflict Resolution and Mediation with Landlords, Family, and/or Friends </a:t>
            </a:r>
          </a:p>
          <a:p>
            <a:r>
              <a:rPr lang="en-US" dirty="0"/>
              <a:t>Connection to Mainstream Services </a:t>
            </a:r>
          </a:p>
          <a:p>
            <a:r>
              <a:rPr lang="en-US" dirty="0"/>
              <a:t>Housing Search Assistance and Stabilization Planning </a:t>
            </a:r>
          </a:p>
          <a:p>
            <a:r>
              <a:rPr lang="en-US" dirty="0"/>
              <a:t>LIMITED Financial, Utility, and/or Rental Assistance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A8D54-84F4-4427-80E1-296EE09E0F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122650-C0B5-4669-B57E-B1EA6403C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94"/>
            <a:ext cx="12192000" cy="68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03" y="945087"/>
            <a:ext cx="9404723" cy="807911"/>
          </a:xfrm>
        </p:spPr>
        <p:txBody>
          <a:bodyPr>
            <a:normAutofit/>
          </a:bodyPr>
          <a:lstStyle/>
          <a:p>
            <a:r>
              <a:rPr lang="en-US" sz="4000" u="sng" dirty="0"/>
              <a:t>Tips for Implementation and Success: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03" y="1752998"/>
            <a:ext cx="8946541" cy="481053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7" y="328641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C185C3-9521-46EC-81EF-97AA178A7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" y="23812"/>
            <a:ext cx="1216342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03" y="945087"/>
            <a:ext cx="9404723" cy="807911"/>
          </a:xfrm>
        </p:spPr>
        <p:txBody>
          <a:bodyPr>
            <a:normAutofit/>
          </a:bodyPr>
          <a:lstStyle/>
          <a:p>
            <a:r>
              <a:rPr lang="en-US" sz="4000" u="sng" dirty="0"/>
              <a:t>Tips for Implementation and Success: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03" y="1752998"/>
            <a:ext cx="8946541" cy="481053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7" y="328641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C185C3-9521-46EC-81EF-97AA178A7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" y="23812"/>
            <a:ext cx="12163425" cy="6810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E8083-6307-4CE0-A970-113E30DD4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" y="14287"/>
            <a:ext cx="121253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03" y="945087"/>
            <a:ext cx="9404723" cy="807911"/>
          </a:xfrm>
        </p:spPr>
        <p:txBody>
          <a:bodyPr>
            <a:normAutofit/>
          </a:bodyPr>
          <a:lstStyle/>
          <a:p>
            <a:r>
              <a:rPr lang="en-US" sz="4000" u="sng" dirty="0"/>
              <a:t>Tips for Implementation and Success: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03" y="1752998"/>
            <a:ext cx="8946541" cy="481053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157" y="328641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C185C3-9521-46EC-81EF-97AA178A7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" y="23812"/>
            <a:ext cx="12163425" cy="6810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BDF5A-0898-499C-A9CE-466E556D7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9525"/>
            <a:ext cx="121729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893E-F94C-445D-8198-56BA4CAB5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769" y="1396609"/>
            <a:ext cx="9378462" cy="23876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Client Engagement</a:t>
            </a:r>
            <a:br>
              <a:rPr lang="en-US" dirty="0"/>
            </a:br>
            <a:r>
              <a:rPr lang="en-US" sz="4400" dirty="0"/>
              <a:t>Income &amp; Resource Maximization</a:t>
            </a:r>
            <a:br>
              <a:rPr lang="en-US" sz="4400" dirty="0"/>
            </a:br>
            <a:br>
              <a:rPr lang="en-US" sz="800" dirty="0"/>
            </a:br>
            <a:r>
              <a:rPr lang="en-US" sz="4400" dirty="0"/>
              <a:t>Shared Housing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A59C2-2693-4E38-AD9A-4BF6716FF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664" y="4221016"/>
            <a:ext cx="8867335" cy="533864"/>
          </a:xfrm>
        </p:spPr>
        <p:txBody>
          <a:bodyPr/>
          <a:lstStyle/>
          <a:p>
            <a:r>
              <a:rPr lang="en-US" dirty="0"/>
              <a:t>Trisha Picard – House of Hope Green Bay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A000E8-065C-4916-96BD-0537B121D211}"/>
              </a:ext>
            </a:extLst>
          </p:cNvPr>
          <p:cNvCxnSpPr/>
          <p:nvPr/>
        </p:nvCxnSpPr>
        <p:spPr>
          <a:xfrm>
            <a:off x="5842782" y="3052690"/>
            <a:ext cx="506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5F82F2E-DF54-47E1-8228-244592F767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5833E5C-4849-4472-B238-A198823A58A3}"/>
              </a:ext>
            </a:extLst>
          </p:cNvPr>
          <p:cNvGrpSpPr/>
          <p:nvPr/>
        </p:nvGrpSpPr>
        <p:grpSpPr>
          <a:xfrm>
            <a:off x="434239" y="1066030"/>
            <a:ext cx="11371363" cy="3716980"/>
            <a:chOff x="434239" y="1136374"/>
            <a:chExt cx="11371363" cy="37169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7E501E-849A-43C1-98F6-0F5A1F356DAA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7" t="10311" r="18881" b="5810"/>
            <a:stretch/>
          </p:blipFill>
          <p:spPr bwMode="auto">
            <a:xfrm>
              <a:off x="434239" y="1152731"/>
              <a:ext cx="4998697" cy="3700623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7F1DCA-E774-46EA-B510-067718576CDC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5" t="9598" r="19081" b="6885"/>
            <a:stretch/>
          </p:blipFill>
          <p:spPr bwMode="auto">
            <a:xfrm>
              <a:off x="6806905" y="1136374"/>
              <a:ext cx="4998697" cy="37169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AC10BEBF-3130-46BE-A384-1637F3939523}"/>
                </a:ext>
              </a:extLst>
            </p:cNvPr>
            <p:cNvSpPr/>
            <p:nvPr/>
          </p:nvSpPr>
          <p:spPr>
            <a:xfrm>
              <a:off x="5681062" y="2869804"/>
              <a:ext cx="930756" cy="427111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B709274C-1C78-4957-AE75-6BE7B5BBCAB2}"/>
              </a:ext>
            </a:extLst>
          </p:cNvPr>
          <p:cNvSpPr txBox="1">
            <a:spLocks/>
          </p:cNvSpPr>
          <p:nvPr/>
        </p:nvSpPr>
        <p:spPr>
          <a:xfrm>
            <a:off x="736210" y="324263"/>
            <a:ext cx="10771163" cy="604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Housing first is a proven model that works when adequately resourced…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D561988-A039-4074-855A-F90665B4C5D3}"/>
              </a:ext>
            </a:extLst>
          </p:cNvPr>
          <p:cNvSpPr txBox="1">
            <a:spLocks/>
          </p:cNvSpPr>
          <p:nvPr/>
        </p:nvSpPr>
        <p:spPr>
          <a:xfrm>
            <a:off x="309489" y="5232353"/>
            <a:ext cx="11718387" cy="1421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…but because we are in an affordable housing crisis, we don’t have enough resources.</a:t>
            </a:r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3000" b="1" i="1" dirty="0"/>
              <a:t>We need creative solutions to help us adapt!</a:t>
            </a:r>
          </a:p>
        </p:txBody>
      </p:sp>
    </p:spTree>
    <p:extLst>
      <p:ext uri="{BB962C8B-B14F-4D97-AF65-F5344CB8AC3E}">
        <p14:creationId xmlns:p14="http://schemas.microsoft.com/office/powerpoint/2010/main" val="28571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Income &amp; Resource Maximization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4559"/>
            <a:ext cx="10515600" cy="39824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Short Term Goal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Crisis Response</a:t>
            </a:r>
          </a:p>
          <a:p>
            <a:pPr marL="0" indent="0" algn="ctr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3600" dirty="0">
                <a:sym typeface="Wingdings" panose="05000000000000000000" pitchFamily="2" charset="2"/>
              </a:rPr>
              <a:t>Long Term Goal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sz="3600" dirty="0">
                <a:sym typeface="Wingdings" panose="05000000000000000000" pitchFamily="2" charset="2"/>
              </a:rPr>
              <a:t> Housing Stability </a:t>
            </a:r>
          </a:p>
          <a:p>
            <a:pPr marL="0" indent="0" algn="ctr">
              <a:buNone/>
            </a:pPr>
            <a:r>
              <a:rPr lang="en-US" sz="3600" u="sng" dirty="0">
                <a:sym typeface="Wingdings" panose="05000000000000000000" pitchFamily="2" charset="2"/>
              </a:rPr>
              <a:t>Housing First Doesn’t Mean Housing Only!</a:t>
            </a:r>
          </a:p>
          <a:p>
            <a:pPr marL="0" indent="0" algn="ctr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r>
              <a:rPr lang="en-US" dirty="0"/>
              <a:t>Long term housing stability requires a source, or more often, many sources of income – discuss this with clients early and often.</a:t>
            </a:r>
          </a:p>
          <a:p>
            <a:r>
              <a:rPr lang="en-US" dirty="0"/>
              <a:t>Lack of income is a not a reason to deny housing.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541EE-744D-4F73-A436-8CBB172BA1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6351-3E53-45CA-8EE9-EBEADDA0219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Housing First Principles</a:t>
            </a:r>
            <a:br>
              <a:rPr lang="en-US" dirty="0"/>
            </a:br>
            <a:r>
              <a:rPr lang="en-US" dirty="0"/>
              <a:t>Applied to Income &amp;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CA30-F521-4C26-9C19-38394A80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8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Principle:  Immediate Access</a:t>
            </a:r>
          </a:p>
          <a:p>
            <a:pPr lvl="1"/>
            <a:r>
              <a:rPr lang="en-US" dirty="0"/>
              <a:t>Offer services/referral around income and employment immediately.</a:t>
            </a:r>
          </a:p>
          <a:p>
            <a:pPr lvl="1"/>
            <a:r>
              <a:rPr lang="en-US" dirty="0"/>
              <a:t>At enrollment, have a conversation about how income/employment impacts long term stability.</a:t>
            </a:r>
          </a:p>
          <a:p>
            <a:pPr lvl="1"/>
            <a:r>
              <a:rPr lang="en-US" dirty="0"/>
              <a:t>Every client should be considered employment ready.</a:t>
            </a:r>
          </a:p>
          <a:p>
            <a:pPr lvl="1"/>
            <a:r>
              <a:rPr lang="en-US" dirty="0"/>
              <a:t>Finding a job that’s the best fit is time intensive, and so is applying for benefits, so start the process right away.</a:t>
            </a:r>
            <a:endParaRPr lang="en-US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/>
              <a:t>Principle:  Consumer Choice</a:t>
            </a:r>
          </a:p>
          <a:p>
            <a:pPr lvl="1"/>
            <a:r>
              <a:rPr lang="en-US" dirty="0"/>
              <a:t>The client has the right to choose the type of work and income they wish to pursue.</a:t>
            </a:r>
          </a:p>
          <a:p>
            <a:pPr lvl="1"/>
            <a:r>
              <a:rPr lang="en-US" dirty="0"/>
              <a:t>Choice can lead to client empowerment and higher self-esteem.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FF059-4D46-45A2-BF0E-96DEE4FCEA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25" y="5496259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6351-3E53-45CA-8EE9-EBEADDA0219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Housing First Principles</a:t>
            </a:r>
            <a:br>
              <a:rPr lang="en-US" dirty="0"/>
            </a:br>
            <a:r>
              <a:rPr lang="en-US" dirty="0"/>
              <a:t>Applied to Income &amp;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CA30-F521-4C26-9C19-38394A80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721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Principle:  Recovery Orientation</a:t>
            </a:r>
          </a:p>
          <a:p>
            <a:pPr lvl="1"/>
            <a:r>
              <a:rPr lang="en-US" dirty="0"/>
              <a:t>Employment can improve mental and physical health, and ultimately help clients who are in recovery.</a:t>
            </a:r>
          </a:p>
          <a:p>
            <a:pPr lvl="1"/>
            <a:r>
              <a:rPr lang="en-US" dirty="0"/>
              <a:t>Harm Reduction – it’s important to discuss how use of substances may impact employment, but it doesn’t mean a client can’t work.</a:t>
            </a:r>
          </a:p>
          <a:p>
            <a:pPr marL="457200" lvl="1" indent="0">
              <a:buNone/>
            </a:pPr>
            <a:endParaRPr lang="en-US" sz="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/>
              <a:t>Principle:  Social Integration</a:t>
            </a:r>
          </a:p>
          <a:p>
            <a:pPr lvl="1"/>
            <a:r>
              <a:rPr lang="en-US" dirty="0"/>
              <a:t>Employment offers less social isolation, a sense of purpose, and contributes to the community.</a:t>
            </a:r>
          </a:p>
          <a:p>
            <a:pPr lvl="1"/>
            <a:r>
              <a:rPr lang="en-US" dirty="0"/>
              <a:t>Explore volunteerism, job shadowing, etc.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1FF2F-07B7-4B38-9958-2502193C1B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80" y="5496259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6351-3E53-45CA-8EE9-EBEADDA0219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Housing First Principles</a:t>
            </a:r>
            <a:br>
              <a:rPr lang="en-US" dirty="0"/>
            </a:br>
            <a:r>
              <a:rPr lang="en-US" dirty="0"/>
              <a:t>Applied to Income &amp;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CA30-F521-4C26-9C19-38394A80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3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Principle:  Individualized Supports</a:t>
            </a:r>
          </a:p>
          <a:p>
            <a:pPr lvl="1"/>
            <a:r>
              <a:rPr lang="en-US" dirty="0"/>
              <a:t>Strengths, barriers, and employment/income solutions look different for every client/household. </a:t>
            </a:r>
          </a:p>
          <a:p>
            <a:pPr lvl="1"/>
            <a:r>
              <a:rPr lang="en-US" dirty="0"/>
              <a:t>Myth busting and education around benefits and program eligibility.</a:t>
            </a:r>
          </a:p>
          <a:p>
            <a:pPr lvl="1"/>
            <a:r>
              <a:rPr lang="en-US" dirty="0"/>
              <a:t>Use of motivational interviewing to help clients define their own goals.</a:t>
            </a:r>
          </a:p>
          <a:p>
            <a:pPr lvl="1"/>
            <a:r>
              <a:rPr lang="en-US" dirty="0"/>
              <a:t>Continually assess the income needs of clients and track progress towards income acquisition.</a:t>
            </a:r>
          </a:p>
          <a:p>
            <a:pPr lvl="1"/>
            <a:r>
              <a:rPr lang="en-US" dirty="0"/>
              <a:t>Work within your agency and community to address larger organizational/institutional barriers and gaps in services.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17F57-F28B-4691-91D2-9B8F6AF17F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36" y="5613705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6351-3E53-45CA-8EE9-EBEADDA0219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Shared Housing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CA30-F521-4C26-9C19-38394A80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298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i="1" dirty="0"/>
              <a:t>A shared housing unit is one that is occupied by two or more unrelated individuals/households.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Models of Shared Housing</a:t>
            </a:r>
          </a:p>
          <a:p>
            <a:pPr lvl="1"/>
            <a:r>
              <a:rPr lang="en-US" dirty="0"/>
              <a:t>Agency “Managed/Run” Shared Housing – an agency-held property ensures housing quality and moves the vacancy risk to the agency.</a:t>
            </a:r>
          </a:p>
          <a:p>
            <a:pPr lvl="1"/>
            <a:r>
              <a:rPr lang="en-US" dirty="0"/>
              <a:t>Shared housing options in private landlord units – roommates are matched in 2+ bedroom units/houses.</a:t>
            </a:r>
          </a:p>
          <a:p>
            <a:pPr lvl="1"/>
            <a:r>
              <a:rPr lang="en-US" dirty="0"/>
              <a:t>Private Rooms vs. Shared Rooms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/>
              <a:t>Shared housing by adults has increased from 55 to 79 million since 1995 (up 3%).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80% of all participants housed through Home Now of DC (Singles RRH) have been in shared housing.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540E7-5AEA-46B7-B08B-5F149F3461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4B583E-D82E-4A8B-98B4-CD1553DF9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35"/>
            <a:ext cx="12192000" cy="68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6351-3E53-45CA-8EE9-EBEADDA0219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Shared Housing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CA30-F521-4C26-9C19-38394A80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0373"/>
            <a:ext cx="5126499" cy="4351338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US" sz="800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US" sz="3600" dirty="0"/>
              <a:t>Benefits</a:t>
            </a:r>
          </a:p>
          <a:p>
            <a:r>
              <a:rPr lang="en-US" dirty="0"/>
              <a:t>Reduces rent burden and provides a cost effective/sustainable option for low income clients.</a:t>
            </a:r>
          </a:p>
          <a:p>
            <a:r>
              <a:rPr lang="en-US" dirty="0"/>
              <a:t>Offers more options in communities with high rent and low vacancy rates.</a:t>
            </a:r>
          </a:p>
          <a:p>
            <a:r>
              <a:rPr lang="en-US" dirty="0"/>
              <a:t>Can help achieve shorter shelter stays.</a:t>
            </a:r>
          </a:p>
          <a:p>
            <a:r>
              <a:rPr lang="en-US" dirty="0"/>
              <a:t>Resolves housing barriers for a few clients/households at a time.</a:t>
            </a:r>
          </a:p>
          <a:p>
            <a:r>
              <a:rPr lang="en-US" dirty="0"/>
              <a:t>Reduces isolation and loneliness.</a:t>
            </a:r>
          </a:p>
          <a:p>
            <a:r>
              <a:rPr lang="en-US" dirty="0"/>
              <a:t>Can serve as a stepping stone to their “own place.”</a:t>
            </a:r>
          </a:p>
          <a:p>
            <a:r>
              <a:rPr lang="en-US" dirty="0"/>
              <a:t>Shared childcare for families.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1B2BE1-EB1D-4A22-BFFD-08972ABCE06F}"/>
              </a:ext>
            </a:extLst>
          </p:cNvPr>
          <p:cNvCxnSpPr>
            <a:cxnSpLocks/>
          </p:cNvCxnSpPr>
          <p:nvPr/>
        </p:nvCxnSpPr>
        <p:spPr>
          <a:xfrm>
            <a:off x="6096000" y="2189527"/>
            <a:ext cx="0" cy="4138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87591D-11B9-44FE-95F7-363EA9E165E1}"/>
              </a:ext>
            </a:extLst>
          </p:cNvPr>
          <p:cNvSpPr txBox="1">
            <a:spLocks/>
          </p:cNvSpPr>
          <p:nvPr/>
        </p:nvSpPr>
        <p:spPr>
          <a:xfrm>
            <a:off x="6246054" y="2050802"/>
            <a:ext cx="51264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sz="800" dirty="0">
              <a:solidFill>
                <a:srgbClr val="3494BA"/>
              </a:solidFill>
              <a:highlight>
                <a:srgbClr val="FFFF00"/>
              </a:highligh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3494BA"/>
                </a:solidFill>
              </a:rPr>
              <a:t>Challenges</a:t>
            </a:r>
          </a:p>
          <a:p>
            <a:r>
              <a:rPr lang="en-US" sz="1700" dirty="0">
                <a:solidFill>
                  <a:srgbClr val="3494BA"/>
                </a:solidFill>
              </a:rPr>
              <a:t>Interpersonal issues between roommates.</a:t>
            </a:r>
          </a:p>
          <a:p>
            <a:r>
              <a:rPr lang="en-US" sz="1700" dirty="0">
                <a:solidFill>
                  <a:srgbClr val="3494BA"/>
                </a:solidFill>
              </a:rPr>
              <a:t>Additional work for landlords and case managers.</a:t>
            </a:r>
          </a:p>
          <a:p>
            <a:r>
              <a:rPr lang="en-US" sz="1700" dirty="0">
                <a:solidFill>
                  <a:srgbClr val="3494BA"/>
                </a:solidFill>
              </a:rPr>
              <a:t>Evolving practice with Domestic Violence, Youth, Families, etc.</a:t>
            </a:r>
          </a:p>
          <a:p>
            <a:pPr lvl="1"/>
            <a:r>
              <a:rPr lang="en-US" sz="1700" dirty="0">
                <a:solidFill>
                  <a:srgbClr val="3494BA"/>
                </a:solidFill>
              </a:rPr>
              <a:t>Most successes have been with singles.</a:t>
            </a:r>
          </a:p>
          <a:p>
            <a:r>
              <a:rPr lang="en-US" sz="1700" dirty="0">
                <a:solidFill>
                  <a:srgbClr val="3494BA"/>
                </a:solidFill>
              </a:rPr>
              <a:t>Tenancy rights and responsibilities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C1754-4A56-435E-8152-358213E7AA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4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6351-3E53-45CA-8EE9-EBEADDA0219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Shared Housing</a:t>
            </a:r>
            <a:br>
              <a:rPr lang="en-US" dirty="0"/>
            </a:br>
            <a:r>
              <a:rPr lang="en-US" dirty="0"/>
              <a:t>Roommate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CA30-F521-4C26-9C19-38394A80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319"/>
            <a:ext cx="10515600" cy="44959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Utilize matching tools and standardized forms that will address:</a:t>
            </a:r>
          </a:p>
          <a:p>
            <a:pPr lvl="1"/>
            <a:r>
              <a:rPr lang="en-US" dirty="0"/>
              <a:t>Gender				</a:t>
            </a:r>
            <a:r>
              <a:rPr lang="en-US" sz="1800" dirty="0"/>
              <a:t>•  </a:t>
            </a:r>
            <a:r>
              <a:rPr lang="en-US" dirty="0"/>
              <a:t>Substance use tolerance</a:t>
            </a:r>
          </a:p>
          <a:p>
            <a:pPr lvl="1"/>
            <a:r>
              <a:rPr lang="en-US" dirty="0"/>
              <a:t>Desired Neighborhood		</a:t>
            </a:r>
            <a:r>
              <a:rPr lang="en-US" sz="1800" dirty="0"/>
              <a:t>•  </a:t>
            </a:r>
            <a:r>
              <a:rPr lang="en-US" dirty="0"/>
              <a:t>Cleanliness tolerance</a:t>
            </a:r>
          </a:p>
          <a:p>
            <a:pPr lvl="1"/>
            <a:r>
              <a:rPr lang="en-US" dirty="0"/>
              <a:t>Noise tolerance			</a:t>
            </a:r>
            <a:r>
              <a:rPr lang="en-US" sz="1800" dirty="0"/>
              <a:t>•  </a:t>
            </a:r>
            <a:r>
              <a:rPr lang="en-US" dirty="0"/>
              <a:t>“Deal breakers”</a:t>
            </a:r>
          </a:p>
          <a:p>
            <a:pPr marL="0" indent="0">
              <a:buNone/>
            </a:pPr>
            <a:r>
              <a:rPr lang="en-US" dirty="0"/>
              <a:t> Arrange events where people can meet in groups:</a:t>
            </a:r>
          </a:p>
          <a:p>
            <a:pPr lvl="1"/>
            <a:r>
              <a:rPr lang="en-US" dirty="0"/>
              <a:t>“Speed Dating”			</a:t>
            </a:r>
            <a:r>
              <a:rPr lang="en-US" sz="1800" dirty="0"/>
              <a:t>•  </a:t>
            </a:r>
            <a:r>
              <a:rPr lang="en-US" dirty="0"/>
              <a:t>Pizza Parties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Utilize roommate contracts to outline expectations/responsibilities – documents that evolve if new issues arise.</a:t>
            </a:r>
          </a:p>
          <a:p>
            <a:pPr lvl="1"/>
            <a:r>
              <a:rPr lang="en-US" dirty="0"/>
              <a:t>Consider common area rules, cleaning, visitors, etc.</a:t>
            </a:r>
          </a:p>
          <a:p>
            <a:pPr marL="0" indent="0">
              <a:buNone/>
            </a:pPr>
            <a:r>
              <a:rPr lang="en-US" dirty="0"/>
              <a:t>Invest time on the front end to mitigate conflict down the road </a:t>
            </a:r>
            <a:r>
              <a:rPr lang="en-US" i="1" dirty="0"/>
              <a:t>and</a:t>
            </a:r>
            <a:r>
              <a:rPr lang="en-US" dirty="0"/>
              <a:t> ensure that staff are trained in conflict mediation strategies to assist when needed.</a:t>
            </a:r>
          </a:p>
          <a:p>
            <a:pPr marL="0" indent="0">
              <a:buNone/>
            </a:pPr>
            <a:r>
              <a:rPr lang="en-US" dirty="0"/>
              <a:t>Roommates can be matched across programs.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391E40-6E63-40A1-9923-B39F33FB929D}"/>
              </a:ext>
            </a:extLst>
          </p:cNvPr>
          <p:cNvSpPr/>
          <p:nvPr/>
        </p:nvSpPr>
        <p:spPr>
          <a:xfrm>
            <a:off x="9012872" y="2072418"/>
            <a:ext cx="2148069" cy="18515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38947-CC80-4F1C-AAF1-5C232C5EA0DE}"/>
              </a:ext>
            </a:extLst>
          </p:cNvPr>
          <p:cNvSpPr txBox="1"/>
          <p:nvPr/>
        </p:nvSpPr>
        <p:spPr>
          <a:xfrm rot="911960">
            <a:off x="8797625" y="2636396"/>
            <a:ext cx="25764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And remember – </a:t>
            </a:r>
          </a:p>
          <a:p>
            <a:pPr algn="ctr"/>
            <a:r>
              <a:rPr lang="en-US" sz="2000" i="1" dirty="0"/>
              <a:t>Client Choice!</a:t>
            </a:r>
          </a:p>
        </p:txBody>
      </p:sp>
    </p:spTree>
    <p:extLst>
      <p:ext uri="{BB962C8B-B14F-4D97-AF65-F5344CB8AC3E}">
        <p14:creationId xmlns:p14="http://schemas.microsoft.com/office/powerpoint/2010/main" val="14461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6351-3E53-45CA-8EE9-EBEADDA0219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Shared Housing</a:t>
            </a:r>
            <a:br>
              <a:rPr lang="en-US" dirty="0"/>
            </a:br>
            <a:r>
              <a:rPr lang="en-US" dirty="0"/>
              <a:t>Engaging Landlords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CA30-F521-4C26-9C19-38394A80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96"/>
            <a:ext cx="10515600" cy="4376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Conversion</a:t>
            </a:r>
            <a:r>
              <a:rPr lang="en-US" dirty="0"/>
              <a:t>:  When a landlord agrees to change their single family rental into one that will be shared by several unrelated persons.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/>
              <a:t>A dedicated Housing Specialist is recommended to work on building relationships with landlords and help with the conversion process.</a:t>
            </a:r>
          </a:p>
          <a:p>
            <a:pPr lvl="1"/>
            <a:r>
              <a:rPr lang="en-US" dirty="0"/>
              <a:t>“Business Approach”</a:t>
            </a:r>
          </a:p>
          <a:p>
            <a:pPr lvl="1"/>
            <a:r>
              <a:rPr lang="en-US" dirty="0"/>
              <a:t>Have a process to fill vacancies quickly.</a:t>
            </a:r>
          </a:p>
          <a:p>
            <a:pPr lvl="1"/>
            <a:r>
              <a:rPr lang="en-US" dirty="0"/>
              <a:t>Develop open and clear channels of communication – 24-hour emergency line.</a:t>
            </a:r>
          </a:p>
          <a:p>
            <a:pPr lvl="1"/>
            <a:r>
              <a:rPr lang="en-US" dirty="0"/>
              <a:t>New tenant stabilization meetings.</a:t>
            </a:r>
          </a:p>
          <a:p>
            <a:pPr lvl="1"/>
            <a:r>
              <a:rPr lang="en-US" dirty="0"/>
              <a:t>Open discussion of how risks are mitigated.</a:t>
            </a:r>
          </a:p>
          <a:p>
            <a:pPr lvl="1"/>
            <a:r>
              <a:rPr lang="en-US" dirty="0"/>
              <a:t>Provides landlord tenant mediation.</a:t>
            </a:r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2B4D5-7BF8-4D76-B21C-799C558562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4" y="5442155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6351-3E53-45CA-8EE9-EBEADDA0219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Shared Housing</a:t>
            </a:r>
            <a:br>
              <a:rPr lang="en-US" dirty="0"/>
            </a:br>
            <a:r>
              <a:rPr lang="en-US" dirty="0"/>
              <a:t>Engaging Landlords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CA30-F521-4C26-9C19-38394A80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9763"/>
            <a:ext cx="10515600" cy="4376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Benefits</a:t>
            </a:r>
          </a:p>
          <a:p>
            <a:pPr lvl="1"/>
            <a:r>
              <a:rPr lang="en-US" dirty="0"/>
              <a:t>Multiple sources of income from multiple people.</a:t>
            </a:r>
            <a:endParaRPr lang="en-US" sz="1100" dirty="0"/>
          </a:p>
          <a:p>
            <a:pPr lvl="1"/>
            <a:r>
              <a:rPr lang="en-US" dirty="0"/>
              <a:t>Can at least have some income while renting one room, and then work to fill remaining rooms.</a:t>
            </a:r>
          </a:p>
          <a:p>
            <a:pPr lvl="1"/>
            <a:r>
              <a:rPr lang="en-US" dirty="0"/>
              <a:t>Can increase monthly rent if all utilities are included, which is recommended.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/>
              <a:t>Community Perception</a:t>
            </a:r>
          </a:p>
          <a:p>
            <a:pPr lvl="1"/>
            <a:r>
              <a:rPr lang="en-US" dirty="0"/>
              <a:t>Make sure the housing sets a high standard in the neighborhood.</a:t>
            </a:r>
          </a:p>
          <a:p>
            <a:pPr lvl="1"/>
            <a:r>
              <a:rPr lang="en-US" dirty="0"/>
              <a:t>Not a “facility” – this is a household just like any other.</a:t>
            </a:r>
          </a:p>
          <a:p>
            <a:pPr lvl="1"/>
            <a:r>
              <a:rPr lang="en-US" dirty="0"/>
              <a:t>This will also help alleviate stigma that clients may experience.</a:t>
            </a:r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F199D-8E3A-445C-AC1A-4DC65B8607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102" y="5647261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6351-3E53-45CA-8EE9-EBEADDA0219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Shared Housing</a:t>
            </a:r>
            <a:br>
              <a:rPr lang="en-US" dirty="0"/>
            </a:br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CA30-F521-4C26-9C19-38394A80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81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Leases</a:t>
            </a:r>
          </a:p>
          <a:p>
            <a:pPr lvl="1"/>
            <a:r>
              <a:rPr lang="en-US" dirty="0"/>
              <a:t>Each individual/household should have their own lease.</a:t>
            </a:r>
          </a:p>
          <a:p>
            <a:pPr lvl="1"/>
            <a:r>
              <a:rPr lang="en-US" dirty="0"/>
              <a:t>Month to month lease options offer flexibility and can help mitigate some of the risk if interpersonal issues arise.</a:t>
            </a:r>
          </a:p>
          <a:p>
            <a:pPr lvl="1"/>
            <a:r>
              <a:rPr lang="en-US" dirty="0"/>
              <a:t>Rent comparisons to determine rent per room</a:t>
            </a:r>
            <a:endParaRPr lang="en-US" sz="1100" dirty="0"/>
          </a:p>
          <a:p>
            <a:pPr marL="0" indent="0">
              <a:buNone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Including all utilities in the rent can benefit both the landlord and the clients.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Splitwise</a:t>
            </a:r>
            <a:r>
              <a:rPr lang="en-US" dirty="0"/>
              <a:t>” – an online platform that can help roommates share and split bills and expenses.</a:t>
            </a:r>
            <a:endParaRPr lang="en-US" sz="1100" dirty="0"/>
          </a:p>
          <a:p>
            <a:pPr marL="0" indent="0">
              <a:buNone/>
            </a:pPr>
            <a:r>
              <a:rPr lang="en-US" dirty="0"/>
              <a:t>Single case manager based on location.</a:t>
            </a:r>
          </a:p>
          <a:p>
            <a:pPr lvl="1"/>
            <a:r>
              <a:rPr lang="en-US" dirty="0"/>
              <a:t>Privacy and confidentiality considerations.</a:t>
            </a:r>
            <a:endParaRPr lang="en-US" sz="1000" dirty="0"/>
          </a:p>
          <a:p>
            <a:pPr marL="0" indent="0">
              <a:buNone/>
            </a:pPr>
            <a:r>
              <a:rPr lang="en-US" dirty="0"/>
              <a:t>It’s important to know zoning laws and housing code around the number of unrelated persons that can live in a given unit.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16638-770E-4608-9269-E347890976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6351-3E53-45CA-8EE9-EBEADDA0219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/>
              <a:t>Shared Housing</a:t>
            </a:r>
            <a:br>
              <a:rPr lang="en-US" dirty="0"/>
            </a:br>
            <a:r>
              <a:rPr lang="en-US" dirty="0"/>
              <a:t>Best Practices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CA30-F521-4C26-9C19-38394A80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815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Interpersonal Mediation</a:t>
            </a:r>
          </a:p>
          <a:p>
            <a:pPr lvl="1"/>
            <a:r>
              <a:rPr lang="en-US" dirty="0"/>
              <a:t>Normalize co-habitation.</a:t>
            </a:r>
          </a:p>
          <a:p>
            <a:pPr lvl="1"/>
            <a:r>
              <a:rPr lang="en-US" dirty="0"/>
              <a:t>Each room has its own lock for privacy and security.</a:t>
            </a:r>
          </a:p>
          <a:p>
            <a:pPr lvl="1"/>
            <a:r>
              <a:rPr lang="en-US" dirty="0"/>
              <a:t>Designated spaces for each tenant – mini fridges, separate TVs, etc.</a:t>
            </a:r>
          </a:p>
          <a:p>
            <a:pPr lvl="1"/>
            <a:r>
              <a:rPr lang="en-US" dirty="0"/>
              <a:t>If possible, rent a furnished unit.</a:t>
            </a:r>
          </a:p>
          <a:p>
            <a:pPr lvl="1"/>
            <a:r>
              <a:rPr lang="en-US" dirty="0"/>
              <a:t>Plan for evictions and be prepared to relocate clients.</a:t>
            </a:r>
          </a:p>
          <a:p>
            <a:pPr lvl="1"/>
            <a:r>
              <a:rPr lang="en-US" dirty="0"/>
              <a:t>Don’t knee-jerk a relocation after the first roommate conflict but also don’t let a bad situation drag on.</a:t>
            </a:r>
          </a:p>
          <a:p>
            <a:pPr lvl="1"/>
            <a:r>
              <a:rPr lang="en-US" dirty="0"/>
              <a:t>Sometimes pairing a high barrier client in need with a low barrier client can be very positive for both.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AA3CA-B82B-4B01-A69F-17F44434A3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4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893E-F94C-445D-8198-56BA4CAB5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769" y="2244436"/>
            <a:ext cx="9378462" cy="1456645"/>
          </a:xfrm>
        </p:spPr>
        <p:txBody>
          <a:bodyPr>
            <a:normAutofit/>
          </a:bodyPr>
          <a:lstStyle/>
          <a:p>
            <a:r>
              <a:rPr lang="en-US" u="sng" dirty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292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81" y="461916"/>
            <a:ext cx="7492753" cy="695417"/>
          </a:xfrm>
        </p:spPr>
        <p:txBody>
          <a:bodyPr/>
          <a:lstStyle/>
          <a:p>
            <a:r>
              <a:rPr lang="en-US" b="1" u="sng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81" y="1305017"/>
            <a:ext cx="11153285" cy="509578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		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EAF8EF7-3AEF-444A-A496-5AB5ED5C4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92970"/>
              </p:ext>
            </p:extLst>
          </p:nvPr>
        </p:nvGraphicFramePr>
        <p:xfrm>
          <a:off x="796955" y="1324029"/>
          <a:ext cx="10711467" cy="497610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70489">
                  <a:extLst>
                    <a:ext uri="{9D8B030D-6E8A-4147-A177-3AD203B41FA5}">
                      <a16:colId xmlns:a16="http://schemas.microsoft.com/office/drawing/2014/main" val="2752910978"/>
                    </a:ext>
                  </a:extLst>
                </a:gridCol>
                <a:gridCol w="3570489">
                  <a:extLst>
                    <a:ext uri="{9D8B030D-6E8A-4147-A177-3AD203B41FA5}">
                      <a16:colId xmlns:a16="http://schemas.microsoft.com/office/drawing/2014/main" val="3092824130"/>
                    </a:ext>
                  </a:extLst>
                </a:gridCol>
                <a:gridCol w="3570489">
                  <a:extLst>
                    <a:ext uri="{9D8B030D-6E8A-4147-A177-3AD203B41FA5}">
                      <a16:colId xmlns:a16="http://schemas.microsoft.com/office/drawing/2014/main" val="1199970522"/>
                    </a:ext>
                  </a:extLst>
                </a:gridCol>
              </a:tblGrid>
              <a:tr h="49761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Ryan Graham</a:t>
                      </a:r>
                    </a:p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Coordinated Entry System Specialist</a:t>
                      </a:r>
                    </a:p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Wisconsin Balance of State </a:t>
                      </a:r>
                      <a:r>
                        <a:rPr lang="en-US" sz="1400" dirty="0" err="1">
                          <a:solidFill>
                            <a:schemeClr val="accent1"/>
                          </a:solidFill>
                        </a:rPr>
                        <a:t>CoC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sz="1400" u="sng" dirty="0">
                          <a:solidFill>
                            <a:srgbClr val="92D050"/>
                          </a:solidFill>
                          <a:hlinkClick r:id="rId4"/>
                        </a:rPr>
                        <a:t>ryan.graham@wibos.org</a:t>
                      </a:r>
                      <a:endParaRPr lang="en-US" sz="1400" u="sng" dirty="0">
                        <a:solidFill>
                          <a:srgbClr val="92D050"/>
                        </a:solidFill>
                      </a:endParaRPr>
                    </a:p>
                    <a:p>
                      <a:endParaRPr lang="en-US" u="sng" dirty="0">
                        <a:solidFill>
                          <a:srgbClr val="92D050"/>
                        </a:solidFill>
                      </a:endParaRPr>
                    </a:p>
                    <a:p>
                      <a:r>
                        <a:rPr lang="en-US" sz="1400" u="none" dirty="0">
                          <a:solidFill>
                            <a:schemeClr val="accent1"/>
                          </a:solidFill>
                        </a:rPr>
                        <a:t>P.O. Box 272, </a:t>
                      </a:r>
                      <a:r>
                        <a:rPr lang="en-US" sz="1400" u="none" dirty="0" err="1">
                          <a:solidFill>
                            <a:schemeClr val="accent1"/>
                          </a:solidFill>
                        </a:rPr>
                        <a:t>Eau</a:t>
                      </a:r>
                      <a:r>
                        <a:rPr lang="en-US" sz="1400" u="none" dirty="0">
                          <a:solidFill>
                            <a:schemeClr val="accent1"/>
                          </a:solidFill>
                        </a:rPr>
                        <a:t> Claire , WI 54702</a:t>
                      </a:r>
                    </a:p>
                    <a:p>
                      <a:r>
                        <a:rPr lang="en-US" sz="1400" u="none" dirty="0">
                          <a:solidFill>
                            <a:schemeClr val="accent1"/>
                          </a:solidFill>
                        </a:rPr>
                        <a:t>Phone: 715-225-0164</a:t>
                      </a:r>
                    </a:p>
                    <a:p>
                      <a:endParaRPr lang="en-US" sz="1400" u="none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sz="1400" u="none" dirty="0">
                          <a:solidFill>
                            <a:schemeClr val="accent1"/>
                          </a:solidFill>
                        </a:rPr>
                        <a:t>Website: </a:t>
                      </a:r>
                      <a:r>
                        <a:rPr lang="en-US" sz="1400" u="sng" dirty="0">
                          <a:solidFill>
                            <a:srgbClr val="92D050"/>
                          </a:solidFill>
                        </a:rPr>
                        <a:t>www.wiboscoc.org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Debbie Bushman</a:t>
                      </a:r>
                    </a:p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Housing Director</a:t>
                      </a:r>
                    </a:p>
                    <a:p>
                      <a:r>
                        <a:rPr lang="en-US" sz="1400" dirty="0" err="1">
                          <a:solidFill>
                            <a:schemeClr val="accent1"/>
                          </a:solidFill>
                        </a:rPr>
                        <a:t>Newcap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sz="1400" u="sng" dirty="0">
                          <a:solidFill>
                            <a:srgbClr val="92D050"/>
                          </a:solidFill>
                        </a:rPr>
                        <a:t>DebbieBushman@newcap.org</a:t>
                      </a:r>
                    </a:p>
                    <a:p>
                      <a:endParaRPr lang="en-US" sz="1400" u="sng" dirty="0">
                        <a:solidFill>
                          <a:srgbClr val="92D050"/>
                        </a:solidFill>
                      </a:endParaRPr>
                    </a:p>
                    <a:p>
                      <a:r>
                        <a:rPr lang="en-US" sz="1400" u="none" dirty="0">
                          <a:solidFill>
                            <a:schemeClr val="accent1"/>
                          </a:solidFill>
                        </a:rPr>
                        <a:t>1201 Main St, Oconto, WI 54153</a:t>
                      </a:r>
                    </a:p>
                    <a:p>
                      <a:r>
                        <a:rPr lang="en-US" sz="1400" u="none" dirty="0">
                          <a:solidFill>
                            <a:schemeClr val="accent1"/>
                          </a:solidFill>
                        </a:rPr>
                        <a:t>Phone: 920-834-4621 x1110</a:t>
                      </a:r>
                    </a:p>
                    <a:p>
                      <a:endParaRPr lang="en-US" sz="1400" u="none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sz="1400" u="none" dirty="0">
                          <a:solidFill>
                            <a:schemeClr val="accent1"/>
                          </a:solidFill>
                        </a:rPr>
                        <a:t>Website: </a:t>
                      </a:r>
                      <a:r>
                        <a:rPr lang="en-US" sz="1400" u="sng" dirty="0">
                          <a:solidFill>
                            <a:srgbClr val="92D050"/>
                          </a:solidFill>
                        </a:rPr>
                        <a:t>www.Newcap.org</a:t>
                      </a:r>
                    </a:p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accent1"/>
                          </a:solidFill>
                        </a:rPr>
                        <a:t>Thank you!!!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Trisha Picard</a:t>
                      </a:r>
                    </a:p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Housing Stability Case Manager</a:t>
                      </a:r>
                    </a:p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House of Hope</a:t>
                      </a:r>
                    </a:p>
                    <a:p>
                      <a:r>
                        <a:rPr lang="en-US" sz="1400" u="sng" dirty="0">
                          <a:solidFill>
                            <a:srgbClr val="92D050"/>
                          </a:solidFill>
                        </a:rPr>
                        <a:t>Trishap@houseofhopegb.org</a:t>
                      </a:r>
                    </a:p>
                    <a:p>
                      <a:endParaRPr lang="en-US" sz="1400" u="sng" dirty="0">
                        <a:solidFill>
                          <a:srgbClr val="92D050"/>
                        </a:solidFill>
                      </a:endParaRPr>
                    </a:p>
                    <a:p>
                      <a:r>
                        <a:rPr lang="en-US" sz="1400" u="none" dirty="0">
                          <a:solidFill>
                            <a:schemeClr val="accent1"/>
                          </a:solidFill>
                        </a:rPr>
                        <a:t>1660 Christiana St, Green Bay, WI 54303</a:t>
                      </a:r>
                    </a:p>
                    <a:p>
                      <a:r>
                        <a:rPr lang="en-US" sz="1400" u="none" dirty="0">
                          <a:solidFill>
                            <a:schemeClr val="accent1"/>
                          </a:solidFill>
                        </a:rPr>
                        <a:t>Phone: 920-884-6740</a:t>
                      </a:r>
                    </a:p>
                    <a:p>
                      <a:endParaRPr lang="en-US" sz="1400" u="none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sz="1400" u="none" dirty="0">
                          <a:solidFill>
                            <a:schemeClr val="accent1"/>
                          </a:solidFill>
                        </a:rPr>
                        <a:t>Website: </a:t>
                      </a:r>
                      <a:r>
                        <a:rPr lang="en-US" sz="1400" u="sng" dirty="0">
                          <a:solidFill>
                            <a:srgbClr val="92D050"/>
                          </a:solidFill>
                        </a:rPr>
                        <a:t>www.houseofhopegb.org</a:t>
                      </a:r>
                    </a:p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31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47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03A35-8595-4290-B9A6-66DCBA914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43"/>
            <a:ext cx="12192000" cy="68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9474AF-11A3-4D58-981F-B0907C98A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6A841D-0A70-4B3E-96CB-2A355A101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25"/>
            <a:ext cx="12192000" cy="68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911"/>
          </a:xfrm>
        </p:spPr>
        <p:txBody>
          <a:bodyPr>
            <a:normAutofit/>
          </a:bodyPr>
          <a:lstStyle/>
          <a:p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856673"/>
            <a:ext cx="8946541" cy="4810538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4ADE69-7E2B-4E2B-9992-13A88E9D1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53"/>
            <a:ext cx="12192000" cy="68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9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/>
              <a:t>VA Programs and Coordinated Entry: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111" y="1688284"/>
            <a:ext cx="9872871" cy="4038600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b="1" dirty="0"/>
              <a:t>VA HCHV - Health Care for Homeless Veterans (HCHV) </a:t>
            </a:r>
            <a:r>
              <a:rPr lang="en-US" dirty="0"/>
              <a:t>functions as the hub for housing and services to reach and assist Veterans experiencing homelessness</a:t>
            </a:r>
          </a:p>
          <a:p>
            <a:pPr lvl="1"/>
            <a:r>
              <a:rPr lang="en-US" b="1" dirty="0"/>
              <a:t>VA GPD - The Grant and Per Diem (GPD) </a:t>
            </a:r>
            <a:r>
              <a:rPr lang="en-US" dirty="0"/>
              <a:t>program provides supportive housing (up to 24 months) and services to Veterans experiencing homelessness with the goal of helping the Veterans to achieve residential stability</a:t>
            </a:r>
          </a:p>
          <a:p>
            <a:pPr lvl="1"/>
            <a:r>
              <a:rPr lang="en-US" b="1" dirty="0"/>
              <a:t>VA HUD VASH - Housing Choice Vouchers</a:t>
            </a:r>
            <a:r>
              <a:rPr lang="en-US" dirty="0"/>
              <a:t> rental assistance combined with case management and services provided by the VA targeted to Veterans experiencing homelessness, particularly chronically homeless Veterans</a:t>
            </a:r>
          </a:p>
          <a:p>
            <a:pPr lvl="1"/>
            <a:r>
              <a:rPr lang="en-US" b="1" dirty="0"/>
              <a:t>VA SSVF - Supportive Services to Veteran Families (SSVF) </a:t>
            </a:r>
            <a:r>
              <a:rPr lang="en-US" dirty="0"/>
              <a:t>provides services and financial assistance to rapidly re-house Veterans who are homeless or who are at risk of becoming homeless</a:t>
            </a:r>
          </a:p>
          <a:p>
            <a:pPr marL="274320" lvl="1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90" y="337030"/>
            <a:ext cx="12407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18087</TotalTime>
  <Words>1616</Words>
  <Application>Microsoft Office PowerPoint</Application>
  <PresentationFormat>Widescreen</PresentationFormat>
  <Paragraphs>335</Paragraphs>
  <Slides>47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Corbel</vt:lpstr>
      <vt:lpstr>Basis</vt:lpstr>
      <vt:lpstr>Lessons Learned from the RRH Institute!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 Programs and Coordinated Entry:</vt:lpstr>
      <vt:lpstr>PowerPoint Presentation</vt:lpstr>
      <vt:lpstr>Dynamic Prioritization &amp; Case conferencing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Diversion &amp; Rapid Exit</vt:lpstr>
      <vt:lpstr>What is Diversion &amp; Rapid Exit?</vt:lpstr>
      <vt:lpstr>What is the challenge? </vt:lpstr>
      <vt:lpstr>Coordinated Entry Overview:</vt:lpstr>
      <vt:lpstr>Coordinated Entry Overview:</vt:lpstr>
      <vt:lpstr>PowerPoint Presentation</vt:lpstr>
      <vt:lpstr>Why Coordinated Entry?</vt:lpstr>
      <vt:lpstr>Identifying Diversion Locations:</vt:lpstr>
      <vt:lpstr>PowerPoint Presentation</vt:lpstr>
      <vt:lpstr>PowerPoint Presentation</vt:lpstr>
      <vt:lpstr>PowerPoint Presentation</vt:lpstr>
      <vt:lpstr>Diversion &amp; Rapid Exit Services:</vt:lpstr>
      <vt:lpstr>Tips for Implementation and Success:</vt:lpstr>
      <vt:lpstr>Tips for Implementation and Success:</vt:lpstr>
      <vt:lpstr>Tips for Implementation and Success:</vt:lpstr>
      <vt:lpstr>Client Engagement Income &amp; Resource Maximization  Shared Housing</vt:lpstr>
      <vt:lpstr>PowerPoint Presentation</vt:lpstr>
      <vt:lpstr>Income &amp; Resource Maximization</vt:lpstr>
      <vt:lpstr>Housing First Principles Applied to Income &amp; Employment</vt:lpstr>
      <vt:lpstr>Housing First Principles Applied to Income &amp; Employment</vt:lpstr>
      <vt:lpstr>Housing First Principles Applied to Income &amp; Employment</vt:lpstr>
      <vt:lpstr>Shared Housing Overview</vt:lpstr>
      <vt:lpstr>Shared Housing Overview</vt:lpstr>
      <vt:lpstr>Shared Housing Roommate Matching</vt:lpstr>
      <vt:lpstr>Shared Housing Engaging Landlords</vt:lpstr>
      <vt:lpstr>Shared Housing Engaging Landlords</vt:lpstr>
      <vt:lpstr>Shared Housing Best Practices</vt:lpstr>
      <vt:lpstr>Shared Housing Best Practices Continued</vt:lpstr>
      <vt:lpstr>Questions?</vt:lpstr>
      <vt:lpstr>Contact Information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Carrie Poser</dc:creator>
  <cp:keywords/>
  <cp:lastModifiedBy> </cp:lastModifiedBy>
  <cp:revision>759</cp:revision>
  <cp:lastPrinted>2019-02-11T20:46:36Z</cp:lastPrinted>
  <dcterms:created xsi:type="dcterms:W3CDTF">2016-02-03T16:01:10Z</dcterms:created>
  <dcterms:modified xsi:type="dcterms:W3CDTF">2019-02-14T13:33:22Z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