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2"/>
  </p:sldMasterIdLst>
  <p:notesMasterIdLst>
    <p:notesMasterId r:id="rId55"/>
  </p:notesMasterIdLst>
  <p:handoutMasterIdLst>
    <p:handoutMasterId r:id="rId56"/>
  </p:handoutMasterIdLst>
  <p:sldIdLst>
    <p:sldId id="256" r:id="rId3"/>
    <p:sldId id="376" r:id="rId4"/>
    <p:sldId id="417" r:id="rId5"/>
    <p:sldId id="460" r:id="rId6"/>
    <p:sldId id="461" r:id="rId7"/>
    <p:sldId id="419" r:id="rId8"/>
    <p:sldId id="418" r:id="rId9"/>
    <p:sldId id="462" r:id="rId10"/>
    <p:sldId id="463" r:id="rId11"/>
    <p:sldId id="464" r:id="rId12"/>
    <p:sldId id="468" r:id="rId13"/>
    <p:sldId id="469" r:id="rId14"/>
    <p:sldId id="470" r:id="rId15"/>
    <p:sldId id="471" r:id="rId16"/>
    <p:sldId id="472" r:id="rId17"/>
    <p:sldId id="473" r:id="rId18"/>
    <p:sldId id="474" r:id="rId19"/>
    <p:sldId id="507" r:id="rId20"/>
    <p:sldId id="475" r:id="rId21"/>
    <p:sldId id="476" r:id="rId22"/>
    <p:sldId id="481" r:id="rId23"/>
    <p:sldId id="482" r:id="rId24"/>
    <p:sldId id="483" r:id="rId25"/>
    <p:sldId id="484" r:id="rId26"/>
    <p:sldId id="485" r:id="rId27"/>
    <p:sldId id="486" r:id="rId28"/>
    <p:sldId id="487" r:id="rId29"/>
    <p:sldId id="488" r:id="rId30"/>
    <p:sldId id="489" r:id="rId31"/>
    <p:sldId id="491" r:id="rId32"/>
    <p:sldId id="465" r:id="rId33"/>
    <p:sldId id="511" r:id="rId34"/>
    <p:sldId id="512" r:id="rId35"/>
    <p:sldId id="513" r:id="rId36"/>
    <p:sldId id="508" r:id="rId37"/>
    <p:sldId id="502" r:id="rId38"/>
    <p:sldId id="466" r:id="rId39"/>
    <p:sldId id="492" r:id="rId40"/>
    <p:sldId id="493" r:id="rId41"/>
    <p:sldId id="478" r:id="rId42"/>
    <p:sldId id="494" r:id="rId43"/>
    <p:sldId id="495" r:id="rId44"/>
    <p:sldId id="467" r:id="rId45"/>
    <p:sldId id="499" r:id="rId46"/>
    <p:sldId id="479" r:id="rId47"/>
    <p:sldId id="496" r:id="rId48"/>
    <p:sldId id="497" r:id="rId49"/>
    <p:sldId id="498" r:id="rId50"/>
    <p:sldId id="500" r:id="rId51"/>
    <p:sldId id="453" r:id="rId52"/>
    <p:sldId id="454" r:id="rId53"/>
    <p:sldId id="5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74" autoAdjust="0"/>
  </p:normalViewPr>
  <p:slideViewPr>
    <p:cSldViewPr snapToGrid="0">
      <p:cViewPr varScale="1">
        <p:scale>
          <a:sx n="86" d="100"/>
          <a:sy n="86" d="100"/>
        </p:scale>
        <p:origin x="562" y="5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8/10/2017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8/10/2017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038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035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647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0740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140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905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154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145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109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859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109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4087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4459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991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3954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96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559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995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5724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166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129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946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87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665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0609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641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8152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9764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9866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0581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7375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7786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241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0388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8381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4133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5407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6517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501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701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7226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6576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5722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62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8508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636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964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946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648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73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8/10/2017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5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92813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4057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6096000" y="0"/>
            <a:ext cx="6096000" cy="68580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cxnSp>
        <p:nvCxnSpPr>
          <p:cNvPr id="47" name="Shape 47"/>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354000" y="1386233"/>
            <a:ext cx="5393600" cy="2234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9" name="Shape 49"/>
          <p:cNvSpPr txBox="1">
            <a:spLocks noGrp="1"/>
          </p:cNvSpPr>
          <p:nvPr>
            <p:ph type="subTitle" idx="1"/>
          </p:nvPr>
        </p:nvSpPr>
        <p:spPr>
          <a:xfrm>
            <a:off x="354000" y="36358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50" name="Shape 50"/>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26504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92000" cy="1304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sp>
        <p:nvSpPr>
          <p:cNvPr id="27" name="Shape 27"/>
          <p:cNvSpPr txBox="1">
            <a:spLocks noGrp="1"/>
          </p:cNvSpPr>
          <p:nvPr>
            <p:ph type="title"/>
          </p:nvPr>
        </p:nvSpPr>
        <p:spPr>
          <a:xfrm>
            <a:off x="415600" y="593367"/>
            <a:ext cx="113608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3559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2" name="Shape 22"/>
          <p:cNvSpPr/>
          <p:nvPr/>
        </p:nvSpPr>
        <p:spPr>
          <a:xfrm>
            <a:off x="-67" y="3429200"/>
            <a:ext cx="12192000" cy="34288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sp>
        <p:nvSpPr>
          <p:cNvPr id="23" name="Shape 23"/>
          <p:cNvSpPr txBox="1">
            <a:spLocks noGrp="1"/>
          </p:cNvSpPr>
          <p:nvPr>
            <p:ph type="title"/>
          </p:nvPr>
        </p:nvSpPr>
        <p:spPr>
          <a:xfrm>
            <a:off x="415600" y="1086400"/>
            <a:ext cx="11428400" cy="1256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22616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53667" y="701800"/>
            <a:ext cx="7484800" cy="5454400"/>
          </a:xfrm>
          <a:prstGeom prst="rect">
            <a:avLst/>
          </a:prstGeom>
        </p:spPr>
        <p:txBody>
          <a:bodyPr lIns="91425" tIns="91425" rIns="91425" bIns="91425" anchor="ctr" anchorCtr="0"/>
          <a:lstStyle>
            <a:lvl1pPr lvl="0">
              <a:spcBef>
                <a:spcPts val="0"/>
              </a:spcBef>
              <a:buClr>
                <a:schemeClr val="dk2"/>
              </a:buClr>
              <a:buSzPct val="100000"/>
              <a:defRPr sz="7200" b="0">
                <a:solidFill>
                  <a:schemeClr val="dk2"/>
                </a:solidFill>
              </a:defRPr>
            </a:lvl1pPr>
            <a:lvl2pPr lvl="1">
              <a:spcBef>
                <a:spcPts val="0"/>
              </a:spcBef>
              <a:buClr>
                <a:schemeClr val="dk2"/>
              </a:buClr>
              <a:buSzPct val="100000"/>
              <a:defRPr sz="7200" b="0">
                <a:solidFill>
                  <a:schemeClr val="dk2"/>
                </a:solidFill>
              </a:defRPr>
            </a:lvl2pPr>
            <a:lvl3pPr lvl="2">
              <a:spcBef>
                <a:spcPts val="0"/>
              </a:spcBef>
              <a:buClr>
                <a:schemeClr val="dk2"/>
              </a:buClr>
              <a:buSzPct val="100000"/>
              <a:defRPr sz="7200" b="0">
                <a:solidFill>
                  <a:schemeClr val="dk2"/>
                </a:solidFill>
              </a:defRPr>
            </a:lvl3pPr>
            <a:lvl4pPr lvl="3">
              <a:spcBef>
                <a:spcPts val="0"/>
              </a:spcBef>
              <a:buClr>
                <a:schemeClr val="dk2"/>
              </a:buClr>
              <a:buSzPct val="100000"/>
              <a:defRPr sz="7200" b="0">
                <a:solidFill>
                  <a:schemeClr val="dk2"/>
                </a:solidFill>
              </a:defRPr>
            </a:lvl4pPr>
            <a:lvl5pPr lvl="4">
              <a:spcBef>
                <a:spcPts val="0"/>
              </a:spcBef>
              <a:buClr>
                <a:schemeClr val="dk2"/>
              </a:buClr>
              <a:buSzPct val="100000"/>
              <a:defRPr sz="7200" b="0">
                <a:solidFill>
                  <a:schemeClr val="dk2"/>
                </a:solidFill>
              </a:defRPr>
            </a:lvl5pPr>
            <a:lvl6pPr lvl="5">
              <a:spcBef>
                <a:spcPts val="0"/>
              </a:spcBef>
              <a:buClr>
                <a:schemeClr val="dk2"/>
              </a:buClr>
              <a:buSzPct val="100000"/>
              <a:defRPr sz="7200" b="0">
                <a:solidFill>
                  <a:schemeClr val="dk2"/>
                </a:solidFill>
              </a:defRPr>
            </a:lvl6pPr>
            <a:lvl7pPr lvl="6">
              <a:spcBef>
                <a:spcPts val="0"/>
              </a:spcBef>
              <a:buClr>
                <a:schemeClr val="dk2"/>
              </a:buClr>
              <a:buSzPct val="100000"/>
              <a:defRPr sz="7200" b="0">
                <a:solidFill>
                  <a:schemeClr val="dk2"/>
                </a:solidFill>
              </a:defRPr>
            </a:lvl7pPr>
            <a:lvl8pPr lvl="7">
              <a:spcBef>
                <a:spcPts val="0"/>
              </a:spcBef>
              <a:buClr>
                <a:schemeClr val="dk2"/>
              </a:buClr>
              <a:buSzPct val="100000"/>
              <a:defRPr sz="7200" b="0">
                <a:solidFill>
                  <a:schemeClr val="dk2"/>
                </a:solidFill>
              </a:defRPr>
            </a:lvl8pPr>
            <a:lvl9pPr lvl="8">
              <a:spcBef>
                <a:spcPts val="0"/>
              </a:spcBef>
              <a:buClr>
                <a:schemeClr val="dk2"/>
              </a:buClr>
              <a:buSzPct val="100000"/>
              <a:defRPr sz="7200" b="0">
                <a:solidFill>
                  <a:schemeClr val="dk2"/>
                </a:solidFill>
              </a:defRPr>
            </a:lvl9pPr>
          </a:lstStyle>
          <a:p>
            <a:endParaRPr/>
          </a:p>
        </p:txBody>
      </p:sp>
      <p:sp>
        <p:nvSpPr>
          <p:cNvPr id="44" name="Shape 4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3827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16645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6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pPr/>
              <a:t>‹#›</a:t>
            </a:fld>
            <a:endParaRPr lang="en-US"/>
          </a:p>
        </p:txBody>
      </p:sp>
    </p:spTree>
    <p:extLst>
      <p:ext uri="{BB962C8B-B14F-4D97-AF65-F5344CB8AC3E}">
        <p14:creationId xmlns:p14="http://schemas.microsoft.com/office/powerpoint/2010/main" val="21432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1496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8652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583DDF-CA54-461A-A486-592D2374C532}" type="datetimeFigureOut">
              <a:rPr lang="en-US" smtClean="0"/>
              <a:pPr/>
              <a:t>8/10/2017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01951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583DDF-CA54-461A-A486-592D2374C532}" type="datetimeFigureOut">
              <a:rPr lang="en-US" smtClean="0"/>
              <a:pPr/>
              <a:t>8/10/2017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9578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7657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583DDF-CA54-461A-A486-592D2374C532}" type="datetimeFigureOut">
              <a:rPr lang="en-US" smtClean="0"/>
              <a:pPr/>
              <a:t>8/10/2017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9889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wiboscoc.org/point-in-time.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www.eventbrite.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www.signupgeniu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hyperlink" Target="mailto:erinevosevich@newcap.org"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openxmlformats.org/officeDocument/2006/relationships/hyperlink" Target="https://www.hudexchange.info/resource/5176/crosswalk-of-key-federally-funded-child-and-youth-homeless-contacts/" TargetMode="External"/><Relationship Id="rId3" Type="http://schemas.openxmlformats.org/officeDocument/2006/relationships/hyperlink" Target="https://www.hudexchange.info/resources/documents/Notice-CPD-16-060-2017-HIC-PIT-Data-Collection-Notice.pdf" TargetMode="External"/><Relationship Id="rId7" Type="http://schemas.openxmlformats.org/officeDocument/2006/relationships/hyperlink" Target="https://www.hudexchange.info/resources/documents/Promising-Practices-for-Counting-Youth-Experiencing-Homelessness-in-the-PIT-Counts.pdf"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hyperlink" Target="http://nche.ed.gov/downloads/pit-count-2017.pdf" TargetMode="External"/><Relationship Id="rId5" Type="http://schemas.openxmlformats.org/officeDocument/2006/relationships/hyperlink" Target="https://www.hudexchange.info/resource/4036/point-in-time-count-methodology-guide/" TargetMode="External"/><Relationship Id="rId4" Type="http://schemas.openxmlformats.org/officeDocument/2006/relationships/hyperlink" Target="https://www.hudexchange.info/resources/documents/CoCProgramInterimRule_FormattedVersion.pdf" TargetMode="External"/><Relationship Id="rId9"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hyperlink" Target="http://www.wiboscoc.org/point-in-time.html" TargetMode="External"/><Relationship Id="rId3" Type="http://schemas.openxmlformats.org/officeDocument/2006/relationships/hyperlink" Target="https://www.hudexchange.info/homelessness-assistance/resources-for-homeless-youth/youth-count/" TargetMode="External"/><Relationship Id="rId7" Type="http://schemas.openxmlformats.org/officeDocument/2006/relationships/hyperlink" Target="https://www.usich.gov/tools-for-action/webinar-preparing-for-the-2017-pit-count-promising-practices-for-counting-youth"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s://endhomelessness.org/resource/prepare-for-the-2017-point-in-time-count-unsheltered-count/" TargetMode="External"/><Relationship Id="rId5" Type="http://schemas.openxmlformats.org/officeDocument/2006/relationships/hyperlink" Target="https://www.hudexchange.info/resources/documents/Veterans-HIC-PIT-Count-Data-Guidance-Tool.pdf" TargetMode="External"/><Relationship Id="rId4" Type="http://schemas.openxmlformats.org/officeDocument/2006/relationships/hyperlink" Target="https://www.hudexchange.info/resource/5183/model-pit-count-surveys-for-youth-experiencing-homelessness/"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hudexchange.info/resources/documents/CoCProgramInterimRule_FormattedVersion.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Balance of State CoC </a:t>
            </a:r>
            <a:br>
              <a:rPr lang="en-US" sz="6000" dirty="0" smtClean="0"/>
            </a:br>
            <a:r>
              <a:rPr lang="en-US" sz="6000" dirty="0" smtClean="0"/>
              <a:t>Point-in-Time</a:t>
            </a:r>
            <a:endParaRPr lang="en-US" sz="6000" dirty="0"/>
          </a:p>
        </p:txBody>
      </p:sp>
      <p:sp>
        <p:nvSpPr>
          <p:cNvPr id="3" name="Subtitle 2"/>
          <p:cNvSpPr>
            <a:spLocks noGrp="1"/>
          </p:cNvSpPr>
          <p:nvPr>
            <p:ph type="subTitle" idx="1"/>
          </p:nvPr>
        </p:nvSpPr>
        <p:spPr>
          <a:xfrm>
            <a:off x="1100051" y="4455620"/>
            <a:ext cx="10058400" cy="1700015"/>
          </a:xfrm>
        </p:spPr>
        <p:txBody>
          <a:bodyPr>
            <a:normAutofit fontScale="62500" lnSpcReduction="20000"/>
          </a:bodyPr>
          <a:lstStyle/>
          <a:p>
            <a:r>
              <a:rPr lang="en-US" dirty="0" smtClean="0"/>
              <a:t>Carrie Poser, COC Director</a:t>
            </a:r>
          </a:p>
          <a:p>
            <a:r>
              <a:rPr lang="en-US" dirty="0" smtClean="0"/>
              <a:t>Lisa Haen, MS – Associate Director, KHDS</a:t>
            </a:r>
          </a:p>
          <a:p>
            <a:r>
              <a:rPr lang="en-US" dirty="0" smtClean="0"/>
              <a:t>Erin Evosevich – Deputy Housing Director, </a:t>
            </a:r>
            <a:r>
              <a:rPr lang="en-US" dirty="0" err="1" smtClean="0"/>
              <a:t>Newcap</a:t>
            </a:r>
            <a:endParaRPr lang="en-US" dirty="0" smtClean="0"/>
          </a:p>
          <a:p>
            <a:r>
              <a:rPr lang="en-US" dirty="0" smtClean="0"/>
              <a:t>Carrie Bloom – Employment Specialist, Western </a:t>
            </a:r>
            <a:r>
              <a:rPr lang="en-US" dirty="0" err="1" smtClean="0"/>
              <a:t>Dairyland</a:t>
            </a:r>
            <a:endParaRPr lang="en-US" dirty="0" smtClean="0"/>
          </a:p>
          <a:p>
            <a:r>
              <a:rPr lang="en-US" dirty="0" smtClean="0"/>
              <a:t>August 2017</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3 Parts to the Count</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801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Sheltered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lnSpc>
                <a:spcPct val="120000"/>
              </a:lnSpc>
            </a:pPr>
            <a:r>
              <a:rPr lang="en-US" u="sng" dirty="0"/>
              <a:t>Sheltered Count must consist of:</a:t>
            </a:r>
          </a:p>
          <a:p>
            <a:pPr lvl="1">
              <a:lnSpc>
                <a:spcPct val="120000"/>
              </a:lnSpc>
              <a:buFont typeface="Courier New" panose="02070309020205020404" pitchFamily="49" charset="0"/>
              <a:buChar char="o"/>
            </a:pPr>
            <a:r>
              <a:rPr lang="en-US" dirty="0"/>
              <a:t>All Emergency Shelters and motel voucher </a:t>
            </a:r>
            <a:r>
              <a:rPr lang="en-US" dirty="0" smtClean="0"/>
              <a:t>programs</a:t>
            </a:r>
            <a:endParaRPr lang="en-US" dirty="0"/>
          </a:p>
          <a:p>
            <a:pPr lvl="1">
              <a:lnSpc>
                <a:spcPct val="120000"/>
              </a:lnSpc>
              <a:buFont typeface="Courier New" panose="02070309020205020404" pitchFamily="49" charset="0"/>
              <a:buChar char="o"/>
            </a:pPr>
            <a:r>
              <a:rPr lang="en-US" dirty="0"/>
              <a:t>All Safe Haven</a:t>
            </a:r>
          </a:p>
          <a:p>
            <a:pPr lvl="1">
              <a:lnSpc>
                <a:spcPct val="120000"/>
              </a:lnSpc>
              <a:buFont typeface="Courier New" panose="02070309020205020404" pitchFamily="49" charset="0"/>
              <a:buChar char="o"/>
            </a:pPr>
            <a:r>
              <a:rPr lang="en-US" dirty="0"/>
              <a:t>All Transitional Housing projects</a:t>
            </a:r>
          </a:p>
          <a:p>
            <a:pPr>
              <a:buNone/>
            </a:pPr>
            <a:endParaRPr lang="en-US" dirty="0" smtClean="0"/>
          </a:p>
          <a:p>
            <a:pPr>
              <a:buFont typeface="Arial" panose="020B0604020202020204" pitchFamily="34" charset="0"/>
              <a:buChar char="•"/>
            </a:pPr>
            <a:r>
              <a:rPr lang="en-US" dirty="0" smtClean="0"/>
              <a:t>This includes projects that use HMIS </a:t>
            </a:r>
            <a:r>
              <a:rPr lang="en-US" u="sng" dirty="0" smtClean="0"/>
              <a:t>and</a:t>
            </a:r>
            <a:r>
              <a:rPr lang="en-US" dirty="0" smtClean="0"/>
              <a:t> do not use HMIS.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This includes projects that receive State or Federal funding </a:t>
            </a:r>
            <a:r>
              <a:rPr lang="en-US" u="sng" dirty="0" smtClean="0"/>
              <a:t>and</a:t>
            </a:r>
            <a:r>
              <a:rPr lang="en-US" dirty="0" smtClean="0"/>
              <a:t> those that receive no State or Federal funding.</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This includes any project dedicated to serving people that are homeless.</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71223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Unsheltered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lnSpc>
                <a:spcPct val="120000"/>
              </a:lnSpc>
            </a:pPr>
            <a:r>
              <a:rPr lang="en-US" dirty="0"/>
              <a:t>The Balance of State 50,000+ square miles has been broken down into 21 local continua. </a:t>
            </a:r>
          </a:p>
          <a:p>
            <a:pPr>
              <a:lnSpc>
                <a:spcPct val="120000"/>
              </a:lnSpc>
            </a:pPr>
            <a:r>
              <a:rPr lang="en-US" dirty="0"/>
              <a:t>Each local continua is responsible for their </a:t>
            </a:r>
            <a:r>
              <a:rPr lang="en-US" b="1" dirty="0">
                <a:solidFill>
                  <a:schemeClr val="accent6"/>
                </a:solidFill>
              </a:rPr>
              <a:t>entire geographic footprint</a:t>
            </a:r>
            <a:r>
              <a:rPr lang="en-US" dirty="0"/>
              <a:t>.</a:t>
            </a:r>
          </a:p>
          <a:p>
            <a:pPr>
              <a:buFont typeface="Arial" panose="020B0604020202020204" pitchFamily="34" charset="0"/>
              <a:buChar char="•"/>
            </a:pPr>
            <a:endParaRPr lang="en-US" u="sng" dirty="0" smtClean="0"/>
          </a:p>
          <a:p>
            <a:pPr>
              <a:buFont typeface="Arial" panose="020B0604020202020204" pitchFamily="34" charset="0"/>
              <a:buChar char="•"/>
            </a:pPr>
            <a:r>
              <a:rPr lang="en-US" u="sng" dirty="0" smtClean="0"/>
              <a:t>Street Count:</a:t>
            </a:r>
          </a:p>
          <a:p>
            <a:pPr lvl="1">
              <a:buFont typeface="Arial" panose="020B0604020202020204" pitchFamily="34" charset="0"/>
              <a:buChar char="•"/>
            </a:pPr>
            <a:r>
              <a:rPr lang="en-US" dirty="0" smtClean="0"/>
              <a:t>Green Bay, Fox Cities, Kenosha, Rock County, and Waukesha</a:t>
            </a:r>
          </a:p>
          <a:p>
            <a:pPr marL="201168" lvl="1" indent="0">
              <a:buNone/>
            </a:pPr>
            <a:endParaRPr lang="en-US" dirty="0" smtClean="0"/>
          </a:p>
          <a:p>
            <a:pPr>
              <a:buFont typeface="Arial" panose="020B0604020202020204" pitchFamily="34" charset="0"/>
              <a:buChar char="•"/>
            </a:pPr>
            <a:r>
              <a:rPr lang="en-US" u="sng" dirty="0" smtClean="0"/>
              <a:t>Known Location Count:</a:t>
            </a:r>
            <a:endParaRPr lang="en-US" u="sng" dirty="0"/>
          </a:p>
          <a:p>
            <a:pPr lvl="1">
              <a:buFont typeface="Arial" panose="020B0604020202020204" pitchFamily="34" charset="0"/>
              <a:buChar char="•"/>
            </a:pPr>
            <a:r>
              <a:rPr lang="en-US" dirty="0" smtClean="0"/>
              <a:t>Everyone else!</a:t>
            </a:r>
            <a:endParaRPr lang="en-US"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47547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Service Based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lnSpc>
                <a:spcPct val="120000"/>
              </a:lnSpc>
              <a:buFont typeface="Arial" panose="020B0604020202020204" pitchFamily="34" charset="0"/>
              <a:buChar char="•"/>
            </a:pPr>
            <a:r>
              <a:rPr lang="en-US" dirty="0"/>
              <a:t>Service-based counting focuses on conducting interviews with people experiencing homelessness but not seeking shelter who may utilize other mainstream </a:t>
            </a:r>
            <a:r>
              <a:rPr lang="en-US" dirty="0" smtClean="0"/>
              <a:t>resources </a:t>
            </a:r>
            <a:r>
              <a:rPr lang="en-US" dirty="0"/>
              <a:t>and frequent community </a:t>
            </a:r>
            <a:r>
              <a:rPr lang="en-US" dirty="0" smtClean="0"/>
              <a:t>locations. </a:t>
            </a:r>
          </a:p>
          <a:p>
            <a:pPr>
              <a:lnSpc>
                <a:spcPct val="120000"/>
              </a:lnSpc>
              <a:buFont typeface="Arial" panose="020B0604020202020204" pitchFamily="34" charset="0"/>
              <a:buChar char="•"/>
            </a:pPr>
            <a:endParaRPr lang="en-US" dirty="0" smtClean="0"/>
          </a:p>
          <a:p>
            <a:pPr>
              <a:lnSpc>
                <a:spcPct val="120000"/>
              </a:lnSpc>
              <a:buFont typeface="Arial" panose="020B0604020202020204" pitchFamily="34" charset="0"/>
              <a:buChar char="•"/>
            </a:pPr>
            <a:r>
              <a:rPr lang="en-US" dirty="0" smtClean="0"/>
              <a:t>The </a:t>
            </a:r>
            <a:r>
              <a:rPr lang="en-US" dirty="0"/>
              <a:t>service-based counting </a:t>
            </a:r>
            <a:r>
              <a:rPr lang="en-US" dirty="0" smtClean="0"/>
              <a:t>serves as </a:t>
            </a:r>
            <a:r>
              <a:rPr lang="en-US" dirty="0"/>
              <a:t>a SUPPLEMENT to the night of the count approach. </a:t>
            </a:r>
            <a:endParaRPr lang="en-US" dirty="0" smtClean="0"/>
          </a:p>
          <a:p>
            <a:pPr>
              <a:lnSpc>
                <a:spcPct val="120000"/>
              </a:lnSpc>
              <a:buFont typeface="Arial" panose="020B0604020202020204" pitchFamily="34" charset="0"/>
              <a:buChar char="•"/>
            </a:pPr>
            <a:endParaRPr lang="en-US" dirty="0"/>
          </a:p>
          <a:p>
            <a:pPr>
              <a:lnSpc>
                <a:spcPct val="120000"/>
              </a:lnSpc>
              <a:buFont typeface="Arial" panose="020B0604020202020204" pitchFamily="34" charset="0"/>
              <a:buChar char="•"/>
            </a:pPr>
            <a:r>
              <a:rPr lang="en-US" dirty="0" smtClean="0"/>
              <a:t>The same survey is used during this post-count process.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43081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Examples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lvl="1">
              <a:lnSpc>
                <a:spcPct val="120000"/>
              </a:lnSpc>
            </a:pPr>
            <a:r>
              <a:rPr lang="en-US" dirty="0"/>
              <a:t>Emergency shelters</a:t>
            </a:r>
          </a:p>
          <a:p>
            <a:pPr lvl="1">
              <a:lnSpc>
                <a:spcPct val="120000"/>
              </a:lnSpc>
            </a:pPr>
            <a:r>
              <a:rPr lang="en-US" dirty="0"/>
              <a:t>meal sites, food pantries </a:t>
            </a:r>
          </a:p>
          <a:p>
            <a:pPr lvl="1">
              <a:lnSpc>
                <a:spcPct val="120000"/>
              </a:lnSpc>
            </a:pPr>
            <a:r>
              <a:rPr lang="en-US" dirty="0"/>
              <a:t>drop-in centers, day shelters </a:t>
            </a:r>
          </a:p>
          <a:p>
            <a:pPr lvl="1">
              <a:lnSpc>
                <a:spcPct val="120000"/>
              </a:lnSpc>
            </a:pPr>
            <a:r>
              <a:rPr lang="en-US" dirty="0"/>
              <a:t>human services, job service/workforce resource, housing authorities</a:t>
            </a:r>
          </a:p>
          <a:p>
            <a:pPr lvl="1">
              <a:lnSpc>
                <a:spcPct val="120000"/>
              </a:lnSpc>
            </a:pPr>
            <a:r>
              <a:rPr lang="en-US" dirty="0"/>
              <a:t>community mental health center, hospital emergency rooms, free clinics</a:t>
            </a:r>
          </a:p>
          <a:p>
            <a:pPr lvl="1">
              <a:lnSpc>
                <a:spcPct val="120000"/>
              </a:lnSpc>
            </a:pPr>
            <a:r>
              <a:rPr lang="en-US" dirty="0"/>
              <a:t>Alcohol &amp; Drug service centers, treatment centers</a:t>
            </a:r>
          </a:p>
          <a:p>
            <a:pPr lvl="1">
              <a:lnSpc>
                <a:spcPct val="120000"/>
              </a:lnSpc>
            </a:pPr>
            <a:r>
              <a:rPr lang="en-US" dirty="0"/>
              <a:t>police department, probation/parole</a:t>
            </a:r>
          </a:p>
          <a:p>
            <a:pPr lvl="1">
              <a:lnSpc>
                <a:spcPct val="120000"/>
              </a:lnSpc>
            </a:pPr>
            <a:r>
              <a:rPr lang="en-US" dirty="0"/>
              <a:t>libraries </a:t>
            </a:r>
          </a:p>
          <a:p>
            <a:pPr lvl="1">
              <a:lnSpc>
                <a:spcPct val="120000"/>
              </a:lnSpc>
            </a:pPr>
            <a:r>
              <a:rPr lang="en-US" dirty="0"/>
              <a:t>Faith-based organizations</a:t>
            </a:r>
          </a:p>
          <a:p>
            <a:pPr lvl="1">
              <a:lnSpc>
                <a:spcPct val="120000"/>
              </a:lnSpc>
            </a:pPr>
            <a:r>
              <a:rPr lang="en-US" dirty="0"/>
              <a:t>Youth Providers &amp; Runaway programs, other youth-serving programs</a:t>
            </a:r>
          </a:p>
          <a:p>
            <a:pPr lvl="1">
              <a:lnSpc>
                <a:spcPct val="120000"/>
              </a:lnSpc>
            </a:pPr>
            <a:r>
              <a:rPr lang="en-US" dirty="0"/>
              <a:t>School District staff</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64300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How to Organize the Service Based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Host a homeless connect or outreach event on the Thursday and/or Friday after the count</a:t>
            </a:r>
          </a:p>
          <a:p>
            <a:pPr lvl="1">
              <a:buFont typeface="Arial" panose="020B0604020202020204" pitchFamily="34" charset="0"/>
              <a:buChar char="•"/>
            </a:pPr>
            <a:r>
              <a:rPr lang="en-US" dirty="0"/>
              <a:t>There are many examples of how this has been done across the Balance of State – in large &amp; small communities.</a:t>
            </a:r>
          </a:p>
          <a:p>
            <a:pPr lvl="1">
              <a:buFont typeface="Arial" panose="020B0604020202020204" pitchFamily="34" charset="0"/>
              <a:buChar char="•"/>
            </a:pPr>
            <a:r>
              <a:rPr lang="en-US" dirty="0"/>
              <a:t>Common theme – a meal, information about services, opportunities to engage with providers, and a short survey about where they slept Wednesday night</a:t>
            </a:r>
          </a:p>
          <a:p>
            <a:pPr lvl="1">
              <a:buFont typeface="Arial" panose="020B0604020202020204" pitchFamily="34" charset="0"/>
              <a:buChar char="•"/>
            </a:pPr>
            <a:endParaRPr lang="en-US" dirty="0"/>
          </a:p>
          <a:p>
            <a:pPr>
              <a:buFont typeface="Arial" panose="020B0604020202020204" pitchFamily="34" charset="0"/>
              <a:buChar char="•"/>
            </a:pPr>
            <a:r>
              <a:rPr lang="en-US" dirty="0"/>
              <a:t>Ask emergency shelters to administer the survey to people presenting for shelter on Thursday or Friday – asking where they slept on Wednesday night</a:t>
            </a:r>
          </a:p>
          <a:p>
            <a:pPr>
              <a:buFont typeface="Arial" panose="020B0604020202020204" pitchFamily="34" charset="0"/>
              <a:buChar char="•"/>
            </a:pPr>
            <a:endParaRPr lang="en-US" dirty="0"/>
          </a:p>
          <a:p>
            <a:pPr>
              <a:buFont typeface="Arial" panose="020B0604020202020204" pitchFamily="34" charset="0"/>
              <a:buChar char="•"/>
            </a:pPr>
            <a:r>
              <a:rPr lang="en-US" dirty="0"/>
              <a:t>Ask meal sites, food pantries, drop in sites, free clinics, police department, and other places people experiencing homelessness may go or services they may access on Thursday or Friday to administer the survey asking people where they slept on Wednesday night</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097645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Forms and Definitions</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21579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Paperwork</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b="1" dirty="0" smtClean="0"/>
              <a:t>PIT </a:t>
            </a:r>
            <a:r>
              <a:rPr lang="en-US" b="1" dirty="0"/>
              <a:t>&amp; HIC Changes </a:t>
            </a:r>
            <a:r>
              <a:rPr lang="en-US" dirty="0"/>
              <a:t>	</a:t>
            </a:r>
            <a:endParaRPr lang="en-US" dirty="0" smtClean="0"/>
          </a:p>
          <a:p>
            <a:pPr lvl="1">
              <a:buFont typeface="Arial" panose="020B0604020202020204" pitchFamily="34" charset="0"/>
              <a:buChar char="•"/>
            </a:pPr>
            <a:r>
              <a:rPr lang="en-US" i="1" dirty="0">
                <a:solidFill>
                  <a:schemeClr val="accent6"/>
                </a:solidFill>
              </a:rPr>
              <a:t>Updated annually, </a:t>
            </a:r>
            <a:r>
              <a:rPr lang="en-US" i="1" dirty="0" smtClean="0">
                <a:solidFill>
                  <a:schemeClr val="accent6"/>
                </a:solidFill>
              </a:rPr>
              <a:t>highlights HUD required changes to the PIT and HIC </a:t>
            </a:r>
            <a:r>
              <a:rPr lang="en-US" dirty="0"/>
              <a:t>	</a:t>
            </a:r>
            <a:endParaRPr lang="en-US" dirty="0" smtClean="0"/>
          </a:p>
          <a:p>
            <a:pPr>
              <a:buFont typeface="Arial" panose="020B0604020202020204" pitchFamily="34" charset="0"/>
              <a:buChar char="•"/>
            </a:pPr>
            <a:r>
              <a:rPr lang="en-US" b="1" dirty="0" smtClean="0"/>
              <a:t>PIT </a:t>
            </a:r>
            <a:r>
              <a:rPr lang="en-US" b="1" dirty="0"/>
              <a:t>Training: Non WISP Data Collection slides and webinar  </a:t>
            </a:r>
            <a:r>
              <a:rPr lang="en-US" dirty="0"/>
              <a:t>	</a:t>
            </a:r>
            <a:endParaRPr lang="en-US" dirty="0" smtClean="0"/>
          </a:p>
          <a:p>
            <a:pPr lvl="1">
              <a:buFont typeface="Arial" panose="020B0604020202020204" pitchFamily="34" charset="0"/>
              <a:buChar char="•"/>
            </a:pPr>
            <a:r>
              <a:rPr lang="en-US" i="1" dirty="0">
                <a:solidFill>
                  <a:schemeClr val="accent6"/>
                </a:solidFill>
              </a:rPr>
              <a:t>Updated annually, </a:t>
            </a:r>
            <a:r>
              <a:rPr lang="en-US" i="1" dirty="0" smtClean="0">
                <a:solidFill>
                  <a:schemeClr val="accent6"/>
                </a:solidFill>
              </a:rPr>
              <a:t>focuses on Non-HMIS process for collecting and reporting PIT data</a:t>
            </a:r>
            <a:endParaRPr lang="en-US" i="1" dirty="0">
              <a:solidFill>
                <a:schemeClr val="accent6"/>
              </a:solidFill>
            </a:endParaRPr>
          </a:p>
          <a:p>
            <a:pPr>
              <a:buFont typeface="Arial" panose="020B0604020202020204" pitchFamily="34" charset="0"/>
              <a:buChar char="•"/>
            </a:pPr>
            <a:r>
              <a:rPr lang="en-US" b="1" dirty="0" smtClean="0"/>
              <a:t>Putting </a:t>
            </a:r>
            <a:r>
              <a:rPr lang="en-US" b="1" dirty="0"/>
              <a:t>it all Together PPT  </a:t>
            </a:r>
            <a:r>
              <a:rPr lang="en-US" dirty="0"/>
              <a:t>	</a:t>
            </a:r>
            <a:endParaRPr lang="en-US" dirty="0" smtClean="0"/>
          </a:p>
          <a:p>
            <a:pPr lvl="1">
              <a:buFont typeface="Arial" panose="020B0604020202020204" pitchFamily="34" charset="0"/>
              <a:buChar char="•"/>
            </a:pPr>
            <a:r>
              <a:rPr lang="en-US" i="1" dirty="0">
                <a:solidFill>
                  <a:schemeClr val="accent6"/>
                </a:solidFill>
              </a:rPr>
              <a:t>Updated annually, </a:t>
            </a:r>
            <a:r>
              <a:rPr lang="en-US" i="1" dirty="0" smtClean="0">
                <a:solidFill>
                  <a:schemeClr val="accent6"/>
                </a:solidFill>
              </a:rPr>
              <a:t>explains how the HIC, PIT, and HMIS work together</a:t>
            </a:r>
            <a:endParaRPr lang="en-US" i="1" dirty="0">
              <a:solidFill>
                <a:schemeClr val="accent6"/>
              </a:solidFill>
            </a:endParaRPr>
          </a:p>
          <a:p>
            <a:pPr>
              <a:buFont typeface="Arial" panose="020B0604020202020204" pitchFamily="34" charset="0"/>
              <a:buChar char="•"/>
            </a:pPr>
            <a:r>
              <a:rPr lang="en-US" b="1" dirty="0" smtClean="0"/>
              <a:t>Survey </a:t>
            </a:r>
            <a:r>
              <a:rPr lang="en-US" b="1" dirty="0"/>
              <a:t>– Interview and Observation Forms</a:t>
            </a:r>
            <a:r>
              <a:rPr lang="en-US" dirty="0"/>
              <a:t>	</a:t>
            </a:r>
            <a:endParaRPr lang="en-US" dirty="0" smtClean="0"/>
          </a:p>
          <a:p>
            <a:pPr lvl="1">
              <a:buFont typeface="Arial" panose="020B0604020202020204" pitchFamily="34" charset="0"/>
              <a:buChar char="•"/>
            </a:pPr>
            <a:r>
              <a:rPr lang="en-US" i="1" dirty="0" smtClean="0">
                <a:solidFill>
                  <a:schemeClr val="accent6"/>
                </a:solidFill>
              </a:rPr>
              <a:t>Updated annually, these are forms actually used on the night of the count &amp; post-PIT count</a:t>
            </a:r>
            <a:endParaRPr lang="en-US" i="1" dirty="0">
              <a:solidFill>
                <a:schemeClr val="accent6"/>
              </a:solidFill>
            </a:endParaRPr>
          </a:p>
          <a:p>
            <a:pPr>
              <a:buFont typeface="Arial" panose="020B0604020202020204" pitchFamily="34" charset="0"/>
              <a:buChar char="•"/>
            </a:pPr>
            <a:r>
              <a:rPr lang="en-US" b="1" dirty="0" smtClean="0"/>
              <a:t>Deduplication </a:t>
            </a:r>
            <a:r>
              <a:rPr lang="en-US" b="1" dirty="0"/>
              <a:t>Chart </a:t>
            </a:r>
            <a:r>
              <a:rPr lang="en-US" b="1" dirty="0" smtClean="0"/>
              <a:t>, Non-WISP PIT Form, Post-PIT Survey </a:t>
            </a:r>
            <a:endParaRPr lang="en-US" b="1" dirty="0"/>
          </a:p>
          <a:p>
            <a:pPr lvl="1">
              <a:buFont typeface="Arial" panose="020B0604020202020204" pitchFamily="34" charset="0"/>
              <a:buChar char="•"/>
            </a:pPr>
            <a:r>
              <a:rPr lang="en-US" i="1" dirty="0" smtClean="0">
                <a:solidFill>
                  <a:schemeClr val="accent6"/>
                </a:solidFill>
              </a:rPr>
              <a:t>Updated for each PIT, located in Google drive</a:t>
            </a:r>
            <a:endParaRPr lang="en-US" dirty="0" smtClean="0"/>
          </a:p>
          <a:p>
            <a:pPr>
              <a:buFont typeface="Arial" panose="020B0604020202020204" pitchFamily="34" charset="0"/>
              <a:buChar char="•"/>
            </a:pPr>
            <a:r>
              <a:rPr lang="en-US" b="1" dirty="0" smtClean="0"/>
              <a:t>Housing </a:t>
            </a:r>
            <a:r>
              <a:rPr lang="en-US" b="1" dirty="0"/>
              <a:t>Inventory Chart (HIC)   </a:t>
            </a:r>
            <a:endParaRPr lang="en-US" b="1" dirty="0" smtClean="0"/>
          </a:p>
          <a:p>
            <a:pPr lvl="1">
              <a:buFont typeface="Arial" panose="020B0604020202020204" pitchFamily="34" charset="0"/>
              <a:buChar char="•"/>
            </a:pPr>
            <a:r>
              <a:rPr lang="en-US" i="1" dirty="0">
                <a:solidFill>
                  <a:schemeClr val="accent6"/>
                </a:solidFill>
              </a:rPr>
              <a:t>Updated </a:t>
            </a:r>
            <a:r>
              <a:rPr lang="en-US" i="1" dirty="0" smtClean="0">
                <a:solidFill>
                  <a:schemeClr val="accent6"/>
                </a:solidFill>
              </a:rPr>
              <a:t>monthly, located </a:t>
            </a:r>
            <a:r>
              <a:rPr lang="en-US" i="1" dirty="0">
                <a:solidFill>
                  <a:schemeClr val="accent6"/>
                </a:solidFill>
              </a:rPr>
              <a:t>in Google drive</a:t>
            </a:r>
            <a:endParaRPr lang="en-US" dirty="0"/>
          </a:p>
          <a:p>
            <a:pPr>
              <a:buFont typeface="Arial" panose="020B0604020202020204" pitchFamily="34" charset="0"/>
              <a:buChar char="•"/>
            </a:pPr>
            <a:endParaRPr lang="en-US" dirty="0" smtClean="0"/>
          </a:p>
          <a:p>
            <a:pPr marL="0" indent="0">
              <a:buNone/>
            </a:pPr>
            <a:r>
              <a:rPr lang="en-US" dirty="0">
                <a:hlinkClick r:id="rId3"/>
              </a:rPr>
              <a:t>http://</a:t>
            </a:r>
            <a:r>
              <a:rPr lang="en-US" dirty="0" smtClean="0">
                <a:hlinkClick r:id="rId3"/>
              </a:rPr>
              <a:t>www.wiboscoc.org/point-in-time.html</a:t>
            </a:r>
            <a:endParaRPr lang="en-US" dirty="0" smtClean="0"/>
          </a:p>
          <a:p>
            <a:pPr>
              <a:buFont typeface="Arial" panose="020B0604020202020204" pitchFamily="34" charset="0"/>
              <a:buChar char="•"/>
            </a:pPr>
            <a:endParaRPr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3880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Definitions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b="1" dirty="0" smtClean="0"/>
              <a:t>People who should be included in the unsheltered count:</a:t>
            </a:r>
          </a:p>
          <a:p>
            <a:pPr marL="0" indent="0">
              <a:buNone/>
            </a:pPr>
            <a:endParaRPr lang="en-US" b="1" dirty="0"/>
          </a:p>
          <a:p>
            <a:pPr marL="0" indent="0">
              <a:buNone/>
            </a:pPr>
            <a:r>
              <a:rPr lang="en-US" i="1" dirty="0" smtClean="0">
                <a:solidFill>
                  <a:schemeClr val="accent6"/>
                </a:solidFill>
              </a:rPr>
              <a:t>Individuals and families:</a:t>
            </a:r>
          </a:p>
          <a:p>
            <a:pPr marL="0" indent="0">
              <a:buNone/>
            </a:pPr>
            <a:endParaRPr lang="en-US" i="1" dirty="0" smtClean="0">
              <a:solidFill>
                <a:schemeClr val="accent6"/>
              </a:solidFill>
            </a:endParaRPr>
          </a:p>
          <a:p>
            <a:pPr marL="0" indent="0">
              <a:buNone/>
            </a:pPr>
            <a:r>
              <a:rPr lang="en-US" sz="2800" dirty="0" smtClean="0">
                <a:solidFill>
                  <a:schemeClr val="accent6"/>
                </a:solidFill>
              </a:rPr>
              <a:t>“with a primary nighttime residence that is a public or private place not designed for or ordinarily used as a regular sleeping accommodation for human begins, including a car, park, abandoned building, bus or train station, airport, or camping ground.”</a:t>
            </a:r>
            <a:endParaRPr lang="en-US" sz="2800" dirty="0">
              <a:solidFill>
                <a:schemeClr val="accent6"/>
              </a:solidFill>
            </a:endParaRPr>
          </a:p>
          <a:p>
            <a:pPr>
              <a:buFont typeface="Arial" panose="020B0604020202020204" pitchFamily="34" charset="0"/>
              <a:buChar char="•"/>
            </a:pPr>
            <a:endParaRPr lang="en-US" dirty="0" smtClean="0"/>
          </a:p>
          <a:p>
            <a:pPr>
              <a:buFont typeface="Arial" panose="020B0604020202020204" pitchFamily="34" charset="0"/>
              <a:buChar char="•"/>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67076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Organizing the Count</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26302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Overview</a:t>
            </a:r>
            <a:endParaRPr lang="en-US" b="1" dirty="0"/>
          </a:p>
        </p:txBody>
      </p:sp>
      <p:sp>
        <p:nvSpPr>
          <p:cNvPr id="3" name="Content Placeholder 2"/>
          <p:cNvSpPr>
            <a:spLocks noGrp="1"/>
          </p:cNvSpPr>
          <p:nvPr>
            <p:ph idx="1"/>
          </p:nvPr>
        </p:nvSpPr>
        <p:spPr>
          <a:xfrm>
            <a:off x="1097280" y="2027582"/>
            <a:ext cx="10058400" cy="3841511"/>
          </a:xfrm>
        </p:spPr>
        <p:txBody>
          <a:bodyPr>
            <a:normAutofit lnSpcReduction="10000"/>
          </a:bodyPr>
          <a:lstStyle/>
          <a:p>
            <a:pPr lvl="1"/>
            <a:r>
              <a:rPr lang="en-US" b="1" dirty="0" smtClean="0">
                <a:solidFill>
                  <a:schemeClr val="tx2"/>
                </a:solidFill>
              </a:rPr>
              <a:t>Point-in-Time Process and Overview</a:t>
            </a:r>
          </a:p>
          <a:p>
            <a:pPr lvl="2"/>
            <a:r>
              <a:rPr lang="en-US" b="1" dirty="0" smtClean="0">
                <a:solidFill>
                  <a:schemeClr val="tx2"/>
                </a:solidFill>
              </a:rPr>
              <a:t>Why?</a:t>
            </a:r>
          </a:p>
          <a:p>
            <a:pPr lvl="2"/>
            <a:r>
              <a:rPr lang="en-US" b="1" dirty="0" smtClean="0">
                <a:solidFill>
                  <a:schemeClr val="tx2"/>
                </a:solidFill>
              </a:rPr>
              <a:t>Three parts to the count</a:t>
            </a:r>
          </a:p>
          <a:p>
            <a:pPr lvl="2"/>
            <a:r>
              <a:rPr lang="en-US" b="1" dirty="0" smtClean="0">
                <a:solidFill>
                  <a:schemeClr val="tx2"/>
                </a:solidFill>
              </a:rPr>
              <a:t>Forms and definitions</a:t>
            </a:r>
          </a:p>
          <a:p>
            <a:pPr lvl="2"/>
            <a:r>
              <a:rPr lang="en-US" b="1" dirty="0" smtClean="0">
                <a:solidFill>
                  <a:schemeClr val="tx2"/>
                </a:solidFill>
              </a:rPr>
              <a:t>Organizing the Count</a:t>
            </a:r>
          </a:p>
          <a:p>
            <a:pPr marL="548640" lvl="2" indent="0">
              <a:buNone/>
            </a:pPr>
            <a:endParaRPr lang="en-US" dirty="0"/>
          </a:p>
          <a:p>
            <a:pPr lvl="1"/>
            <a:r>
              <a:rPr lang="en-US" b="1" dirty="0" smtClean="0">
                <a:solidFill>
                  <a:schemeClr val="tx2"/>
                </a:solidFill>
              </a:rPr>
              <a:t>Community Highlight: Kenosha</a:t>
            </a:r>
          </a:p>
          <a:p>
            <a:pPr lvl="1"/>
            <a:endParaRPr lang="en-US" b="1" dirty="0">
              <a:solidFill>
                <a:schemeClr val="tx2"/>
              </a:solidFill>
            </a:endParaRPr>
          </a:p>
          <a:p>
            <a:pPr lvl="1"/>
            <a:r>
              <a:rPr lang="en-US" b="1" dirty="0" smtClean="0">
                <a:solidFill>
                  <a:schemeClr val="tx2"/>
                </a:solidFill>
              </a:rPr>
              <a:t>Community </a:t>
            </a:r>
            <a:r>
              <a:rPr lang="en-US" b="1" dirty="0">
                <a:solidFill>
                  <a:schemeClr val="tx2"/>
                </a:solidFill>
              </a:rPr>
              <a:t>Highlight: </a:t>
            </a:r>
            <a:r>
              <a:rPr lang="en-US" b="1" dirty="0" err="1" smtClean="0">
                <a:solidFill>
                  <a:schemeClr val="tx2"/>
                </a:solidFill>
              </a:rPr>
              <a:t>Dairyland</a:t>
            </a:r>
            <a:endParaRPr lang="en-US" b="1" dirty="0">
              <a:solidFill>
                <a:schemeClr val="tx2"/>
              </a:solidFill>
            </a:endParaRPr>
          </a:p>
          <a:p>
            <a:pPr lvl="1"/>
            <a:endParaRPr lang="en-US" b="1" dirty="0" smtClean="0">
              <a:solidFill>
                <a:schemeClr val="tx2"/>
              </a:solidFill>
            </a:endParaRPr>
          </a:p>
          <a:p>
            <a:pPr lvl="1"/>
            <a:r>
              <a:rPr lang="en-US" b="1" dirty="0" smtClean="0">
                <a:solidFill>
                  <a:schemeClr val="tx2"/>
                </a:solidFill>
              </a:rPr>
              <a:t>Community </a:t>
            </a:r>
            <a:r>
              <a:rPr lang="en-US" b="1" dirty="0">
                <a:solidFill>
                  <a:schemeClr val="tx2"/>
                </a:solidFill>
              </a:rPr>
              <a:t>Highlight: </a:t>
            </a:r>
            <a:r>
              <a:rPr lang="en-US" b="1" dirty="0" smtClean="0">
                <a:solidFill>
                  <a:schemeClr val="tx2"/>
                </a:solidFill>
              </a:rPr>
              <a:t>Northeast</a:t>
            </a:r>
            <a:endParaRPr lang="en-US" b="1" dirty="0">
              <a:solidFill>
                <a:schemeClr val="tx2"/>
              </a:solidFill>
            </a:endParaRPr>
          </a:p>
          <a:p>
            <a:pPr lvl="2"/>
            <a:endParaRPr lang="en-US" b="1" dirty="0" smtClean="0">
              <a:solidFill>
                <a:schemeClr val="tx2"/>
              </a:solidFill>
            </a:endParaRPr>
          </a:p>
          <a:p>
            <a:pPr lvl="1"/>
            <a:r>
              <a:rPr lang="en-US" b="1" dirty="0" smtClean="0">
                <a:solidFill>
                  <a:schemeClr val="tx2"/>
                </a:solidFill>
              </a:rPr>
              <a:t>Questions</a:t>
            </a:r>
          </a:p>
          <a:p>
            <a:pPr marL="548640" lvl="2" indent="0">
              <a:buNone/>
            </a:pPr>
            <a:endParaRPr lang="en-US" b="1" dirty="0" smtClean="0">
              <a:solidFill>
                <a:schemeClr val="tx2"/>
              </a:solidFill>
            </a:endParaRPr>
          </a:p>
          <a:p>
            <a:pPr marL="45720" indent="0">
              <a:buNone/>
            </a:pP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6400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Prior to the Unsheltered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None/>
            </a:pPr>
            <a:endParaRPr lang="en-US" dirty="0" smtClean="0"/>
          </a:p>
          <a:p>
            <a:pPr>
              <a:buNone/>
            </a:pPr>
            <a:r>
              <a:rPr lang="en-US" dirty="0" smtClean="0"/>
              <a:t>PIT team or committee meets as needed prior to the PIT unsheltered count to focus 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Methodology</a:t>
            </a:r>
          </a:p>
          <a:p>
            <a:pPr>
              <a:buFont typeface="Arial" panose="020B0604020202020204" pitchFamily="34" charset="0"/>
              <a:buChar char="•"/>
            </a:pPr>
            <a:r>
              <a:rPr lang="en-US" dirty="0" smtClean="0"/>
              <a:t>Number of shifts and times of the street/known location count</a:t>
            </a:r>
          </a:p>
          <a:p>
            <a:pPr>
              <a:buFont typeface="Arial" panose="020B0604020202020204" pitchFamily="34" charset="0"/>
              <a:buChar char="•"/>
            </a:pPr>
            <a:r>
              <a:rPr lang="en-US" dirty="0" smtClean="0"/>
              <a:t>Securing support</a:t>
            </a:r>
          </a:p>
          <a:p>
            <a:pPr>
              <a:buFont typeface="Arial" panose="020B0604020202020204" pitchFamily="34" charset="0"/>
              <a:buChar char="•"/>
            </a:pPr>
            <a:r>
              <a:rPr lang="en-US" dirty="0" smtClean="0"/>
              <a:t>Identifying locations</a:t>
            </a:r>
          </a:p>
          <a:p>
            <a:pPr>
              <a:buFont typeface="Arial" panose="020B0604020202020204" pitchFamily="34" charset="0"/>
              <a:buChar char="•"/>
            </a:pPr>
            <a:r>
              <a:rPr lang="en-US" dirty="0" smtClean="0"/>
              <a:t>Circulating public announcements</a:t>
            </a:r>
          </a:p>
          <a:p>
            <a:pPr>
              <a:buFont typeface="Arial" panose="020B0604020202020204" pitchFamily="34" charset="0"/>
              <a:buChar char="•"/>
            </a:pPr>
            <a:r>
              <a:rPr lang="en-US" dirty="0" smtClean="0"/>
              <a:t>Preparing for the night of the count</a:t>
            </a:r>
          </a:p>
          <a:p>
            <a:pPr>
              <a:buFont typeface="Arial" panose="020B0604020202020204" pitchFamily="34" charset="0"/>
              <a:buChar char="•"/>
            </a:pPr>
            <a:r>
              <a:rPr lang="en-US" dirty="0" smtClean="0"/>
              <a:t>Volunteer orientation and training</a:t>
            </a:r>
          </a:p>
          <a:p>
            <a:pPr>
              <a:buFont typeface="Arial" panose="020B0604020202020204" pitchFamily="34" charset="0"/>
              <a:buChar char="•"/>
            </a:pPr>
            <a:r>
              <a:rPr lang="en-US" dirty="0" smtClean="0"/>
              <a:t>The night of the count</a:t>
            </a:r>
          </a:p>
          <a:p>
            <a:pPr>
              <a:buNone/>
            </a:pPr>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456205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Methodology</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How are we going to cover our geographic area?</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What places can we exclude?  </a:t>
            </a:r>
          </a:p>
          <a:p>
            <a:pPr lvl="1">
              <a:buFont typeface="Arial" panose="020B0604020202020204" pitchFamily="34" charset="0"/>
              <a:buChar char="•"/>
            </a:pPr>
            <a:r>
              <a:rPr lang="en-US" dirty="0" smtClean="0"/>
              <a:t>Why are we making this decision?</a:t>
            </a:r>
          </a:p>
          <a:p>
            <a:pPr lvl="1">
              <a:buFont typeface="Arial" panose="020B0604020202020204" pitchFamily="34" charset="0"/>
              <a:buChar char="•"/>
            </a:pPr>
            <a:r>
              <a:rPr lang="en-US" dirty="0" smtClean="0"/>
              <a:t>Who is involved in making this decision?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Are we doing a known location count, focusing on places where people would most likely sleep?</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Are we doing a street count and uses a grid search in the city?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Are we using observation only forms as well?</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Are we including formerly homeless or homeless people in our planning process?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970133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Shifts and Times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Same night across Wisconsin:  Last Wednesday overnight in January and July</a:t>
            </a:r>
          </a:p>
          <a:p>
            <a:pPr lvl="1">
              <a:buFont typeface="Arial" panose="020B0604020202020204" pitchFamily="34" charset="0"/>
              <a:buChar char="•"/>
            </a:pPr>
            <a:r>
              <a:rPr lang="en-US" dirty="0" smtClean="0"/>
              <a:t>January 31 – Feb. 1, 2018</a:t>
            </a:r>
          </a:p>
          <a:p>
            <a:pPr lvl="1">
              <a:buFont typeface="Arial" panose="020B0604020202020204" pitchFamily="34" charset="0"/>
              <a:buChar char="•"/>
            </a:pPr>
            <a:r>
              <a:rPr lang="en-US" dirty="0" smtClean="0"/>
              <a:t>July 25 – 26, 2018</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Community choice within parameters:  11:00 pm – 6:00 am</a:t>
            </a:r>
          </a:p>
          <a:p>
            <a:pPr lvl="1">
              <a:buFont typeface="Arial" panose="020B0604020202020204" pitchFamily="34" charset="0"/>
              <a:buChar char="•"/>
            </a:pPr>
            <a:r>
              <a:rPr lang="en-US" dirty="0" smtClean="0"/>
              <a:t>How far do you need to travel?</a:t>
            </a:r>
          </a:p>
          <a:p>
            <a:pPr lvl="1">
              <a:buFont typeface="Arial" panose="020B0604020202020204" pitchFamily="34" charset="0"/>
              <a:buChar char="•"/>
            </a:pPr>
            <a:r>
              <a:rPr lang="en-US" dirty="0" smtClean="0"/>
              <a:t>When do establishments close?</a:t>
            </a:r>
          </a:p>
          <a:p>
            <a:pPr lvl="1">
              <a:buFont typeface="Arial" panose="020B0604020202020204" pitchFamily="34" charset="0"/>
              <a:buChar char="•"/>
            </a:pPr>
            <a:r>
              <a:rPr lang="en-US" dirty="0" smtClean="0"/>
              <a:t>When do the shelters close?</a:t>
            </a:r>
          </a:p>
          <a:p>
            <a:pPr lvl="1">
              <a:buFont typeface="Arial" panose="020B0604020202020204" pitchFamily="34" charset="0"/>
              <a:buChar char="•"/>
            </a:pPr>
            <a:r>
              <a:rPr lang="en-US" dirty="0" smtClean="0"/>
              <a:t>When are people where they are going to, generally, be for the night?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Goal:  to minimize the risk of double counting (de-duplicate)</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81614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66080461"/>
              </p:ext>
            </p:extLst>
          </p:nvPr>
        </p:nvGraphicFramePr>
        <p:xfrm>
          <a:off x="430696" y="337030"/>
          <a:ext cx="8183217" cy="5628640"/>
        </p:xfrm>
        <a:graphic>
          <a:graphicData uri="http://schemas.openxmlformats.org/drawingml/2006/table">
            <a:tbl>
              <a:tblPr firstRow="1" bandRow="1">
                <a:tableStyleId>{00A15C55-8517-42AA-B614-E9B94910E393}</a:tableStyleId>
              </a:tblPr>
              <a:tblGrid>
                <a:gridCol w="1765189"/>
                <a:gridCol w="1765189"/>
                <a:gridCol w="1410680"/>
                <a:gridCol w="1363498"/>
                <a:gridCol w="1878661"/>
              </a:tblGrid>
              <a:tr h="370840">
                <a:tc>
                  <a:txBody>
                    <a:bodyPr/>
                    <a:lstStyle/>
                    <a:p>
                      <a:pPr algn="ctr"/>
                      <a:r>
                        <a:rPr lang="en-US" dirty="0" smtClean="0"/>
                        <a:t>Continua</a:t>
                      </a:r>
                      <a:endParaRPr lang="en-US" dirty="0"/>
                    </a:p>
                  </a:txBody>
                  <a:tcPr/>
                </a:tc>
                <a:tc>
                  <a:txBody>
                    <a:bodyPr/>
                    <a:lstStyle/>
                    <a:p>
                      <a:pPr algn="ctr"/>
                      <a:r>
                        <a:rPr lang="en-US" dirty="0" smtClean="0"/>
                        <a:t>Time Frame</a:t>
                      </a:r>
                      <a:endParaRPr lang="en-US" dirty="0"/>
                    </a:p>
                  </a:txBody>
                  <a:tcPr/>
                </a:tc>
                <a:tc>
                  <a:txBody>
                    <a:bodyPr/>
                    <a:lstStyle/>
                    <a:p>
                      <a:pPr algn="ctr"/>
                      <a:r>
                        <a:rPr lang="en-US" dirty="0" smtClean="0"/>
                        <a:t># of Shifts</a:t>
                      </a:r>
                      <a:endParaRPr lang="en-US" dirty="0"/>
                    </a:p>
                  </a:txBody>
                  <a:tcPr/>
                </a:tc>
                <a:tc>
                  <a:txBody>
                    <a:bodyPr/>
                    <a:lstStyle/>
                    <a:p>
                      <a:pPr algn="ctr"/>
                      <a:r>
                        <a:rPr lang="en-US" dirty="0" smtClean="0"/>
                        <a:t># of Teams</a:t>
                      </a:r>
                      <a:endParaRPr lang="en-US" dirty="0"/>
                    </a:p>
                  </a:txBody>
                  <a:tcPr/>
                </a:tc>
                <a:tc>
                  <a:txBody>
                    <a:bodyPr/>
                    <a:lstStyle/>
                    <a:p>
                      <a:pPr algn="ctr"/>
                      <a:r>
                        <a:rPr lang="en-US" dirty="0" smtClean="0"/>
                        <a:t>Total # People involved in Count</a:t>
                      </a:r>
                      <a:endParaRPr lang="en-US" dirty="0"/>
                    </a:p>
                  </a:txBody>
                  <a:tcPr/>
                </a:tc>
              </a:tr>
              <a:tr h="370840">
                <a:tc>
                  <a:txBody>
                    <a:bodyPr/>
                    <a:lstStyle/>
                    <a:p>
                      <a:pPr algn="ctr"/>
                      <a:r>
                        <a:rPr lang="en-US" dirty="0" smtClean="0"/>
                        <a:t>Brown</a:t>
                      </a:r>
                      <a:endParaRPr lang="en-US" dirty="0"/>
                    </a:p>
                  </a:txBody>
                  <a:tcPr/>
                </a:tc>
                <a:tc>
                  <a:txBody>
                    <a:bodyPr/>
                    <a:lstStyle/>
                    <a:p>
                      <a:pPr algn="ctr"/>
                      <a:r>
                        <a:rPr lang="en-US" dirty="0" smtClean="0"/>
                        <a:t>12 am – 5 am</a:t>
                      </a:r>
                      <a:endParaRPr lang="en-US" dirty="0"/>
                    </a:p>
                  </a:txBody>
                  <a:tcPr/>
                </a:tc>
                <a:tc>
                  <a:txBody>
                    <a:bodyPr/>
                    <a:lstStyle/>
                    <a:p>
                      <a:pPr algn="ctr"/>
                      <a:r>
                        <a:rPr lang="en-US" dirty="0" smtClean="0"/>
                        <a:t>2</a:t>
                      </a:r>
                      <a:endParaRPr lang="en-US" dirty="0"/>
                    </a:p>
                  </a:txBody>
                  <a:tcPr/>
                </a:tc>
                <a:tc>
                  <a:txBody>
                    <a:bodyPr/>
                    <a:lstStyle/>
                    <a:p>
                      <a:pPr algn="ctr"/>
                      <a:r>
                        <a:rPr lang="en-US" dirty="0" smtClean="0"/>
                        <a:t>11</a:t>
                      </a:r>
                      <a:endParaRPr lang="en-US" dirty="0"/>
                    </a:p>
                  </a:txBody>
                  <a:tcPr/>
                </a:tc>
                <a:tc>
                  <a:txBody>
                    <a:bodyPr/>
                    <a:lstStyle/>
                    <a:p>
                      <a:pPr algn="ctr"/>
                      <a:r>
                        <a:rPr lang="en-US" dirty="0" smtClean="0"/>
                        <a:t>54</a:t>
                      </a:r>
                      <a:endParaRPr lang="en-US" dirty="0"/>
                    </a:p>
                  </a:txBody>
                  <a:tcPr/>
                </a:tc>
              </a:tr>
              <a:tr h="370840">
                <a:tc>
                  <a:txBody>
                    <a:bodyPr/>
                    <a:lstStyle/>
                    <a:p>
                      <a:pPr algn="ctr"/>
                      <a:r>
                        <a:rPr lang="en-US" dirty="0" smtClean="0"/>
                        <a:t>Coulee</a:t>
                      </a:r>
                      <a:endParaRPr lang="en-US" dirty="0"/>
                    </a:p>
                  </a:txBody>
                  <a:tcPr/>
                </a:tc>
                <a:tc>
                  <a:txBody>
                    <a:bodyPr/>
                    <a:lstStyle/>
                    <a:p>
                      <a:pPr algn="ctr"/>
                      <a:r>
                        <a:rPr lang="en-US" dirty="0" smtClean="0"/>
                        <a:t>3</a:t>
                      </a:r>
                      <a:r>
                        <a:rPr lang="en-US" baseline="0" dirty="0" smtClean="0"/>
                        <a:t> am – 6 am</a:t>
                      </a:r>
                      <a:endParaRPr lang="en-US" dirty="0"/>
                    </a:p>
                  </a:txBody>
                  <a:tcPr/>
                </a:tc>
                <a:tc>
                  <a:txBody>
                    <a:bodyPr/>
                    <a:lstStyle/>
                    <a:p>
                      <a:pPr algn="ctr"/>
                      <a:r>
                        <a:rPr lang="en-US" dirty="0" smtClean="0"/>
                        <a:t>1</a:t>
                      </a:r>
                      <a:endParaRPr lang="en-US" dirty="0"/>
                    </a:p>
                  </a:txBody>
                  <a:tcPr/>
                </a:tc>
                <a:tc>
                  <a:txBody>
                    <a:bodyPr/>
                    <a:lstStyle/>
                    <a:p>
                      <a:pPr algn="ctr"/>
                      <a:r>
                        <a:rPr lang="en-US" dirty="0" smtClean="0"/>
                        <a:t>9</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err="1" smtClean="0"/>
                        <a:t>Dairyland</a:t>
                      </a:r>
                      <a:endParaRPr lang="en-US" dirty="0"/>
                    </a:p>
                  </a:txBody>
                  <a:tcPr/>
                </a:tc>
                <a:tc>
                  <a:txBody>
                    <a:bodyPr/>
                    <a:lstStyle/>
                    <a:p>
                      <a:pPr algn="ctr"/>
                      <a:r>
                        <a:rPr lang="en-US" dirty="0" smtClean="0"/>
                        <a:t>11 pm – 1:30 am</a:t>
                      </a:r>
                      <a:endParaRPr lang="en-US" dirty="0"/>
                    </a:p>
                  </a:txBody>
                  <a:tcPr/>
                </a:tc>
                <a:tc>
                  <a:txBody>
                    <a:bodyPr/>
                    <a:lstStyle/>
                    <a:p>
                      <a:pPr algn="ctr"/>
                      <a:r>
                        <a:rPr lang="en-US" dirty="0" smtClean="0"/>
                        <a:t>1</a:t>
                      </a:r>
                      <a:endParaRPr lang="en-US" dirty="0"/>
                    </a:p>
                  </a:txBody>
                  <a:tcPr/>
                </a:tc>
                <a:tc>
                  <a:txBody>
                    <a:bodyPr/>
                    <a:lstStyle/>
                    <a:p>
                      <a:pPr algn="ctr"/>
                      <a:r>
                        <a:rPr lang="en-US" dirty="0" smtClean="0"/>
                        <a:t>12</a:t>
                      </a:r>
                      <a:endParaRPr lang="en-US" dirty="0"/>
                    </a:p>
                  </a:txBody>
                  <a:tcPr/>
                </a:tc>
                <a:tc>
                  <a:txBody>
                    <a:bodyPr/>
                    <a:lstStyle/>
                    <a:p>
                      <a:pPr algn="ctr"/>
                      <a:r>
                        <a:rPr lang="en-US" dirty="0" smtClean="0"/>
                        <a:t>38</a:t>
                      </a:r>
                      <a:endParaRPr lang="en-US" dirty="0"/>
                    </a:p>
                  </a:txBody>
                  <a:tcPr/>
                </a:tc>
              </a:tr>
              <a:tr h="370840">
                <a:tc>
                  <a:txBody>
                    <a:bodyPr/>
                    <a:lstStyle/>
                    <a:p>
                      <a:pPr algn="ctr"/>
                      <a:r>
                        <a:rPr lang="en-US" dirty="0" smtClean="0"/>
                        <a:t>Fox Cities</a:t>
                      </a:r>
                      <a:endParaRPr lang="en-US" dirty="0"/>
                    </a:p>
                  </a:txBody>
                  <a:tcPr/>
                </a:tc>
                <a:tc>
                  <a:txBody>
                    <a:bodyPr/>
                    <a:lstStyle/>
                    <a:p>
                      <a:pPr algn="ctr"/>
                      <a:r>
                        <a:rPr lang="en-US" dirty="0" smtClean="0"/>
                        <a:t>11 pm</a:t>
                      </a:r>
                      <a:r>
                        <a:rPr lang="en-US" baseline="0" dirty="0" smtClean="0"/>
                        <a:t> – 4 am</a:t>
                      </a:r>
                      <a:endParaRPr lang="en-US" dirty="0"/>
                    </a:p>
                  </a:txBody>
                  <a:tcPr/>
                </a:tc>
                <a:tc>
                  <a:txBody>
                    <a:bodyPr/>
                    <a:lstStyle/>
                    <a:p>
                      <a:pPr algn="ctr"/>
                      <a:r>
                        <a:rPr lang="en-US" dirty="0" smtClean="0"/>
                        <a:t>2</a:t>
                      </a:r>
                      <a:endParaRPr lang="en-US" dirty="0"/>
                    </a:p>
                  </a:txBody>
                  <a:tcPr/>
                </a:tc>
                <a:tc>
                  <a:txBody>
                    <a:bodyPr/>
                    <a:lstStyle/>
                    <a:p>
                      <a:pPr algn="ctr"/>
                      <a:r>
                        <a:rPr lang="en-US" dirty="0" smtClean="0"/>
                        <a:t>12</a:t>
                      </a:r>
                      <a:endParaRPr lang="en-US" dirty="0"/>
                    </a:p>
                  </a:txBody>
                  <a:tcPr/>
                </a:tc>
                <a:tc>
                  <a:txBody>
                    <a:bodyPr/>
                    <a:lstStyle/>
                    <a:p>
                      <a:pPr algn="ctr"/>
                      <a:r>
                        <a:rPr lang="en-US" dirty="0" smtClean="0"/>
                        <a:t>44</a:t>
                      </a:r>
                      <a:endParaRPr lang="en-US" dirty="0"/>
                    </a:p>
                  </a:txBody>
                  <a:tcPr/>
                </a:tc>
              </a:tr>
              <a:tr h="370840">
                <a:tc>
                  <a:txBody>
                    <a:bodyPr/>
                    <a:lstStyle/>
                    <a:p>
                      <a:pPr algn="ctr"/>
                      <a:r>
                        <a:rPr lang="en-US" dirty="0" smtClean="0"/>
                        <a:t>Kenosha</a:t>
                      </a:r>
                      <a:endParaRPr lang="en-US" dirty="0"/>
                    </a:p>
                  </a:txBody>
                  <a:tcPr/>
                </a:tc>
                <a:tc>
                  <a:txBody>
                    <a:bodyPr/>
                    <a:lstStyle/>
                    <a:p>
                      <a:pPr algn="ctr"/>
                      <a:r>
                        <a:rPr lang="en-US" dirty="0" smtClean="0"/>
                        <a:t>11 pm – 3 am</a:t>
                      </a:r>
                      <a:endParaRPr lang="en-US" dirty="0"/>
                    </a:p>
                  </a:txBody>
                  <a:tcPr/>
                </a:tc>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Lakeshore</a:t>
                      </a:r>
                      <a:endParaRPr lang="en-US" dirty="0"/>
                    </a:p>
                  </a:txBody>
                  <a:tcPr/>
                </a:tc>
                <a:tc>
                  <a:txBody>
                    <a:bodyPr/>
                    <a:lstStyle/>
                    <a:p>
                      <a:pPr algn="ctr"/>
                      <a:r>
                        <a:rPr lang="en-US" dirty="0" smtClean="0"/>
                        <a:t>11 pm – 2 am</a:t>
                      </a:r>
                    </a:p>
                    <a:p>
                      <a:pPr algn="ctr"/>
                      <a:r>
                        <a:rPr lang="en-US" dirty="0" smtClean="0"/>
                        <a:t>4:30 am – 6</a:t>
                      </a:r>
                      <a:r>
                        <a:rPr lang="en-US" baseline="0" dirty="0" smtClean="0"/>
                        <a:t> am</a:t>
                      </a:r>
                      <a:endParaRPr lang="en-US" dirty="0"/>
                    </a:p>
                  </a:txBody>
                  <a:tcPr/>
                </a:tc>
                <a:tc>
                  <a:txBody>
                    <a:bodyPr/>
                    <a:lstStyle/>
                    <a:p>
                      <a:pPr algn="ctr"/>
                      <a:r>
                        <a:rPr lang="en-US" dirty="0" smtClean="0"/>
                        <a:t>2</a:t>
                      </a:r>
                      <a:endParaRPr lang="en-US" dirty="0"/>
                    </a:p>
                  </a:txBody>
                  <a:tcPr/>
                </a:tc>
                <a:tc>
                  <a:txBody>
                    <a:bodyPr/>
                    <a:lstStyle/>
                    <a:p>
                      <a:pPr algn="ctr"/>
                      <a:r>
                        <a:rPr lang="en-US" dirty="0" smtClean="0"/>
                        <a:t>11</a:t>
                      </a:r>
                      <a:endParaRPr lang="en-US" dirty="0"/>
                    </a:p>
                  </a:txBody>
                  <a:tcPr/>
                </a:tc>
                <a:tc>
                  <a:txBody>
                    <a:bodyPr/>
                    <a:lstStyle/>
                    <a:p>
                      <a:pPr algn="ctr"/>
                      <a:r>
                        <a:rPr lang="en-US" dirty="0" smtClean="0"/>
                        <a:t>45</a:t>
                      </a:r>
                      <a:endParaRPr lang="en-US" dirty="0"/>
                    </a:p>
                  </a:txBody>
                  <a:tcPr/>
                </a:tc>
              </a:tr>
              <a:tr h="370840">
                <a:tc>
                  <a:txBody>
                    <a:bodyPr/>
                    <a:lstStyle/>
                    <a:p>
                      <a:pPr algn="ctr"/>
                      <a:r>
                        <a:rPr lang="en-US" dirty="0" smtClean="0"/>
                        <a:t>North Central</a:t>
                      </a:r>
                      <a:endParaRPr lang="en-US" dirty="0"/>
                    </a:p>
                  </a:txBody>
                  <a:tcPr/>
                </a:tc>
                <a:tc>
                  <a:txBody>
                    <a:bodyPr/>
                    <a:lstStyle/>
                    <a:p>
                      <a:pPr algn="ctr"/>
                      <a:r>
                        <a:rPr lang="en-US" dirty="0" smtClean="0"/>
                        <a:t>11 pm</a:t>
                      </a:r>
                      <a:r>
                        <a:rPr lang="en-US" baseline="0" dirty="0" smtClean="0"/>
                        <a:t> – 3 am</a:t>
                      </a:r>
                      <a:endParaRPr lang="en-US" dirty="0"/>
                    </a:p>
                  </a:txBody>
                  <a:tcPr/>
                </a:tc>
                <a:tc>
                  <a:txBody>
                    <a:bodyPr/>
                    <a:lstStyle/>
                    <a:p>
                      <a:pPr algn="ctr"/>
                      <a:r>
                        <a:rPr lang="en-US" dirty="0" smtClean="0"/>
                        <a:t>1</a:t>
                      </a:r>
                      <a:endParaRPr lang="en-US" dirty="0"/>
                    </a:p>
                  </a:txBody>
                  <a:tcPr/>
                </a:tc>
                <a:tc>
                  <a:txBody>
                    <a:bodyPr/>
                    <a:lstStyle/>
                    <a:p>
                      <a:pPr algn="ctr"/>
                      <a:r>
                        <a:rPr lang="en-US" dirty="0" smtClean="0"/>
                        <a:t>18</a:t>
                      </a:r>
                      <a:endParaRPr lang="en-US" dirty="0"/>
                    </a:p>
                  </a:txBody>
                  <a:tcPr/>
                </a:tc>
                <a:tc>
                  <a:txBody>
                    <a:bodyPr/>
                    <a:lstStyle/>
                    <a:p>
                      <a:pPr algn="ctr"/>
                      <a:r>
                        <a:rPr lang="en-US" dirty="0" smtClean="0"/>
                        <a:t>70</a:t>
                      </a:r>
                      <a:endParaRPr lang="en-US" dirty="0"/>
                    </a:p>
                  </a:txBody>
                  <a:tcPr/>
                </a:tc>
              </a:tr>
              <a:tr h="370840">
                <a:tc>
                  <a:txBody>
                    <a:bodyPr/>
                    <a:lstStyle/>
                    <a:p>
                      <a:pPr algn="ctr"/>
                      <a:r>
                        <a:rPr lang="en-US" dirty="0" smtClean="0"/>
                        <a:t>Northeast</a:t>
                      </a:r>
                      <a:endParaRPr lang="en-US" dirty="0"/>
                    </a:p>
                  </a:txBody>
                  <a:tcPr/>
                </a:tc>
                <a:tc>
                  <a:txBody>
                    <a:bodyPr/>
                    <a:lstStyle/>
                    <a:p>
                      <a:pPr algn="ctr"/>
                      <a:r>
                        <a:rPr lang="en-US" dirty="0" smtClean="0"/>
                        <a:t>12 am – 4 am</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37</a:t>
                      </a:r>
                      <a:endParaRPr lang="en-US" dirty="0"/>
                    </a:p>
                  </a:txBody>
                  <a:tcPr/>
                </a:tc>
              </a:tr>
              <a:tr h="370840">
                <a:tc>
                  <a:txBody>
                    <a:bodyPr/>
                    <a:lstStyle/>
                    <a:p>
                      <a:pPr algn="ctr"/>
                      <a:r>
                        <a:rPr lang="en-US" dirty="0" smtClean="0"/>
                        <a:t>Rock</a:t>
                      </a:r>
                    </a:p>
                    <a:p>
                      <a:pPr algn="ctr"/>
                      <a:r>
                        <a:rPr lang="en-US" dirty="0" smtClean="0"/>
                        <a:t>Walworth</a:t>
                      </a:r>
                      <a:endParaRPr lang="en-US" dirty="0"/>
                    </a:p>
                  </a:txBody>
                  <a:tcPr/>
                </a:tc>
                <a:tc>
                  <a:txBody>
                    <a:bodyPr/>
                    <a:lstStyle/>
                    <a:p>
                      <a:pPr algn="ctr"/>
                      <a:r>
                        <a:rPr lang="en-US" dirty="0" smtClean="0"/>
                        <a:t>12 am – 4 am</a:t>
                      </a:r>
                    </a:p>
                    <a:p>
                      <a:pPr algn="ctr"/>
                      <a:r>
                        <a:rPr lang="en-US" dirty="0" smtClean="0"/>
                        <a:t>11 pm – 3 am</a:t>
                      </a:r>
                      <a:endParaRPr lang="en-US" dirty="0"/>
                    </a:p>
                  </a:txBody>
                  <a:tcPr/>
                </a:tc>
                <a:tc>
                  <a:txBody>
                    <a:bodyPr/>
                    <a:lstStyle/>
                    <a:p>
                      <a:pPr algn="ctr"/>
                      <a:r>
                        <a:rPr lang="en-US" dirty="0" smtClean="0"/>
                        <a:t>1</a:t>
                      </a:r>
                    </a:p>
                    <a:p>
                      <a:pPr algn="ctr"/>
                      <a:r>
                        <a:rPr lang="en-US" dirty="0" smtClean="0"/>
                        <a:t>1</a:t>
                      </a:r>
                      <a:endParaRPr lang="en-US" dirty="0"/>
                    </a:p>
                  </a:txBody>
                  <a:tcPr/>
                </a:tc>
                <a:tc>
                  <a:txBody>
                    <a:bodyPr/>
                    <a:lstStyle/>
                    <a:p>
                      <a:pPr algn="ctr"/>
                      <a:r>
                        <a:rPr lang="en-US" dirty="0" smtClean="0"/>
                        <a:t>11</a:t>
                      </a:r>
                    </a:p>
                    <a:p>
                      <a:pPr algn="ctr"/>
                      <a:r>
                        <a:rPr lang="en-US" dirty="0" smtClean="0"/>
                        <a:t>5</a:t>
                      </a:r>
                      <a:endParaRPr lang="en-US" dirty="0"/>
                    </a:p>
                  </a:txBody>
                  <a:tcPr/>
                </a:tc>
                <a:tc>
                  <a:txBody>
                    <a:bodyPr/>
                    <a:lstStyle/>
                    <a:p>
                      <a:pPr algn="ctr"/>
                      <a:r>
                        <a:rPr lang="en-US" dirty="0" smtClean="0"/>
                        <a:t>35</a:t>
                      </a:r>
                    </a:p>
                    <a:p>
                      <a:pPr algn="ctr"/>
                      <a:r>
                        <a:rPr lang="en-US" dirty="0" smtClean="0"/>
                        <a:t>10</a:t>
                      </a:r>
                      <a:endParaRPr lang="en-US" dirty="0"/>
                    </a:p>
                  </a:txBody>
                  <a:tcPr/>
                </a:tc>
              </a:tr>
              <a:tr h="370840">
                <a:tc>
                  <a:txBody>
                    <a:bodyPr/>
                    <a:lstStyle/>
                    <a:p>
                      <a:pPr algn="ctr"/>
                      <a:r>
                        <a:rPr lang="en-US" dirty="0" smtClean="0"/>
                        <a:t>Waukesha</a:t>
                      </a:r>
                      <a:endParaRPr lang="en-US" dirty="0"/>
                    </a:p>
                  </a:txBody>
                  <a:tcPr/>
                </a:tc>
                <a:tc>
                  <a:txBody>
                    <a:bodyPr/>
                    <a:lstStyle/>
                    <a:p>
                      <a:pPr algn="ctr"/>
                      <a:r>
                        <a:rPr lang="en-US" dirty="0" smtClean="0"/>
                        <a:t>11 pm – 4</a:t>
                      </a:r>
                      <a:r>
                        <a:rPr lang="en-US" baseline="0" dirty="0" smtClean="0"/>
                        <a:t> am</a:t>
                      </a:r>
                      <a:endParaRPr lang="en-US" dirty="0"/>
                    </a:p>
                  </a:txBody>
                  <a:tcPr/>
                </a:tc>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West Central</a:t>
                      </a:r>
                      <a:endParaRPr lang="en-US" dirty="0"/>
                    </a:p>
                  </a:txBody>
                  <a:tcPr/>
                </a:tc>
                <a:tc>
                  <a:txBody>
                    <a:bodyPr/>
                    <a:lstStyle/>
                    <a:p>
                      <a:pPr algn="ctr"/>
                      <a:r>
                        <a:rPr lang="en-US" dirty="0" smtClean="0"/>
                        <a:t>12 am – 3:30 am</a:t>
                      </a:r>
                      <a:endParaRPr lang="en-US" dirty="0"/>
                    </a:p>
                  </a:txBody>
                  <a:tcPr/>
                </a:tc>
                <a:tc>
                  <a:txBody>
                    <a:bodyPr/>
                    <a:lstStyle/>
                    <a:p>
                      <a:pPr algn="ctr"/>
                      <a:r>
                        <a:rPr lang="en-US" dirty="0" smtClean="0"/>
                        <a:t>1</a:t>
                      </a:r>
                      <a:endParaRPr lang="en-US" dirty="0"/>
                    </a:p>
                  </a:txBody>
                  <a:tcPr/>
                </a:tc>
                <a:tc>
                  <a:txBody>
                    <a:bodyPr/>
                    <a:lstStyle/>
                    <a:p>
                      <a:pPr algn="ctr"/>
                      <a:r>
                        <a:rPr lang="en-US" dirty="0" smtClean="0"/>
                        <a:t>15</a:t>
                      </a:r>
                      <a:endParaRPr lang="en-US" dirty="0"/>
                    </a:p>
                  </a:txBody>
                  <a:tcPr/>
                </a:tc>
                <a:tc>
                  <a:txBody>
                    <a:bodyPr/>
                    <a:lstStyle/>
                    <a:p>
                      <a:pPr algn="ctr"/>
                      <a:r>
                        <a:rPr lang="en-US" dirty="0" smtClean="0"/>
                        <a:t>28</a:t>
                      </a: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Winnebagoland</a:t>
                      </a:r>
                      <a:endParaRPr lang="en-US" dirty="0"/>
                    </a:p>
                  </a:txBody>
                  <a:tcPr/>
                </a:tc>
                <a:tc>
                  <a:txBody>
                    <a:bodyPr/>
                    <a:lstStyle/>
                    <a:p>
                      <a:pPr algn="ctr"/>
                      <a:r>
                        <a:rPr lang="en-US" dirty="0" smtClean="0"/>
                        <a:t>11 pm – 6 am</a:t>
                      </a:r>
                      <a:endParaRPr lang="en-US" dirty="0"/>
                    </a:p>
                  </a:txBody>
                  <a:tcPr/>
                </a:tc>
                <a:tc>
                  <a:txBody>
                    <a:bodyPr/>
                    <a:lstStyle/>
                    <a:p>
                      <a:pPr algn="ctr"/>
                      <a:r>
                        <a:rPr lang="en-US" dirty="0" smtClean="0"/>
                        <a:t>3</a:t>
                      </a:r>
                      <a:endParaRPr lang="en-US" dirty="0"/>
                    </a:p>
                  </a:txBody>
                  <a:tcPr/>
                </a:tc>
                <a:tc>
                  <a:txBody>
                    <a:bodyPr/>
                    <a:lstStyle/>
                    <a:p>
                      <a:pPr algn="ctr"/>
                      <a:r>
                        <a:rPr lang="en-US" dirty="0" smtClean="0"/>
                        <a:t>16</a:t>
                      </a:r>
                      <a:endParaRPr lang="en-US" dirty="0"/>
                    </a:p>
                  </a:txBody>
                  <a:tcPr/>
                </a:tc>
                <a:tc>
                  <a:txBody>
                    <a:bodyPr/>
                    <a:lstStyle/>
                    <a:p>
                      <a:pPr algn="ctr"/>
                      <a:r>
                        <a:rPr lang="en-US" dirty="0" smtClean="0"/>
                        <a:t>28</a:t>
                      </a:r>
                      <a:endParaRPr lang="en-US" dirty="0"/>
                    </a:p>
                  </a:txBody>
                  <a:tcPr/>
                </a:tc>
              </a:tr>
            </a:tbl>
          </a:graphicData>
        </a:graphic>
      </p:graphicFrame>
      <p:sp>
        <p:nvSpPr>
          <p:cNvPr id="3" name="TextBox 2"/>
          <p:cNvSpPr txBox="1"/>
          <p:nvPr/>
        </p:nvSpPr>
        <p:spPr>
          <a:xfrm>
            <a:off x="10356576" y="1371600"/>
            <a:ext cx="1477617" cy="646331"/>
          </a:xfrm>
          <a:prstGeom prst="rect">
            <a:avLst/>
          </a:prstGeom>
          <a:noFill/>
        </p:spPr>
        <p:txBody>
          <a:bodyPr wrap="square" rtlCol="0">
            <a:spAutoFit/>
          </a:bodyPr>
          <a:lstStyle/>
          <a:p>
            <a:r>
              <a:rPr lang="en-US" dirty="0" smtClean="0"/>
              <a:t>January 2017 Count</a:t>
            </a:r>
            <a:endParaRPr lang="en-US" dirty="0"/>
          </a:p>
        </p:txBody>
      </p:sp>
    </p:spTree>
    <p:extLst>
      <p:ext uri="{BB962C8B-B14F-4D97-AF65-F5344CB8AC3E}">
        <p14:creationId xmlns:p14="http://schemas.microsoft.com/office/powerpoint/2010/main" val="14184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Support and Collaboration</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Engaging agencies and people outside of the homeless service system in the PIT planning and/or counting process provides the opportunity for collaboration, raising public awareness, and enhancing education around this issue.</a:t>
            </a:r>
          </a:p>
          <a:p>
            <a:pPr>
              <a:buFont typeface="Arial" panose="020B0604020202020204" pitchFamily="34" charset="0"/>
              <a:buChar char="•"/>
            </a:pPr>
            <a:endParaRPr lang="en-US" dirty="0"/>
          </a:p>
          <a:p>
            <a:pPr>
              <a:buFont typeface="Arial" panose="020B0604020202020204" pitchFamily="34" charset="0"/>
              <a:buChar char="•"/>
            </a:pPr>
            <a:r>
              <a:rPr lang="en-US" dirty="0" smtClean="0"/>
              <a:t>Examples:</a:t>
            </a:r>
          </a:p>
          <a:p>
            <a:pPr lvl="1">
              <a:buFont typeface="Arial" panose="020B0604020202020204" pitchFamily="34" charset="0"/>
              <a:buChar char="•"/>
            </a:pPr>
            <a:r>
              <a:rPr lang="en-US" dirty="0" smtClean="0"/>
              <a:t>Local, county, and city government officials</a:t>
            </a:r>
          </a:p>
          <a:p>
            <a:pPr lvl="1">
              <a:buFont typeface="Arial" panose="020B0604020202020204" pitchFamily="34" charset="0"/>
              <a:buChar char="•"/>
            </a:pPr>
            <a:r>
              <a:rPr lang="en-US" dirty="0" smtClean="0"/>
              <a:t>Law enforcement – sheriff department and police </a:t>
            </a:r>
          </a:p>
          <a:p>
            <a:pPr lvl="1">
              <a:buFont typeface="Arial" panose="020B0604020202020204" pitchFamily="34" charset="0"/>
              <a:buChar char="•"/>
            </a:pPr>
            <a:r>
              <a:rPr lang="en-US" dirty="0" smtClean="0"/>
              <a:t>School District staff</a:t>
            </a:r>
          </a:p>
          <a:p>
            <a:pPr lvl="1">
              <a:buFont typeface="Arial" panose="020B0604020202020204" pitchFamily="34" charset="0"/>
              <a:buChar char="•"/>
            </a:pPr>
            <a:r>
              <a:rPr lang="en-US" dirty="0" smtClean="0"/>
              <a:t>Youth advocates and youth serving organizations (i.e. Boys and Girls Club or YWCA)</a:t>
            </a:r>
          </a:p>
          <a:p>
            <a:pPr lvl="1">
              <a:buFont typeface="Arial" panose="020B0604020202020204" pitchFamily="34" charset="0"/>
              <a:buChar char="•"/>
            </a:pPr>
            <a:r>
              <a:rPr lang="en-US" dirty="0" smtClean="0"/>
              <a:t>Veteran serving organizations (i.e. county veterans office, VFW, VA hospital/clinic, VA nursing home)</a:t>
            </a:r>
          </a:p>
          <a:p>
            <a:pPr lvl="1">
              <a:buFont typeface="Arial" panose="020B0604020202020204" pitchFamily="34" charset="0"/>
              <a:buChar char="•"/>
            </a:pPr>
            <a:r>
              <a:rPr lang="en-US" dirty="0" smtClean="0"/>
              <a:t>Hospital or clinic staff</a:t>
            </a:r>
          </a:p>
          <a:p>
            <a:pPr lvl="1">
              <a:buFont typeface="Arial" panose="020B0604020202020204" pitchFamily="34" charset="0"/>
              <a:buChar char="•"/>
            </a:pPr>
            <a:r>
              <a:rPr lang="en-US" dirty="0" smtClean="0"/>
              <a:t>United Way</a:t>
            </a:r>
          </a:p>
          <a:p>
            <a:pPr lvl="1">
              <a:buFont typeface="Arial" panose="020B0604020202020204" pitchFamily="34" charset="0"/>
              <a:buChar char="•"/>
            </a:pPr>
            <a:r>
              <a:rPr lang="en-US" dirty="0" smtClean="0"/>
              <a:t>Church and faith-based organizations or groups</a:t>
            </a:r>
          </a:p>
          <a:p>
            <a:pPr lvl="1">
              <a:buFont typeface="Arial" panose="020B0604020202020204" pitchFamily="34" charset="0"/>
              <a:buChar char="•"/>
            </a:pPr>
            <a:r>
              <a:rPr lang="en-US" dirty="0" smtClean="0"/>
              <a:t>Sororities or fraternities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725743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Identify Locations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b="1" dirty="0" smtClean="0"/>
              <a:t>ASK:    	</a:t>
            </a:r>
            <a:r>
              <a:rPr lang="en-US" dirty="0" smtClean="0"/>
              <a:t>Where do people hang out?  Where have you had the most service calls? </a:t>
            </a:r>
          </a:p>
          <a:p>
            <a:pPr marL="0" indent="0">
              <a:buNone/>
            </a:pPr>
            <a:r>
              <a:rPr lang="en-US" dirty="0"/>
              <a:t>	</a:t>
            </a:r>
            <a:r>
              <a:rPr lang="en-US" dirty="0" smtClean="0"/>
              <a:t>Where were people staying?</a:t>
            </a:r>
            <a:endParaRPr lang="en-US" b="1" dirty="0" smtClean="0"/>
          </a:p>
          <a:p>
            <a:pPr>
              <a:buNone/>
            </a:pPr>
            <a:r>
              <a:rPr lang="en-US" dirty="0" smtClean="0"/>
              <a:t>		</a:t>
            </a:r>
          </a:p>
          <a:p>
            <a:pPr>
              <a:buNone/>
            </a:pPr>
            <a:r>
              <a:rPr lang="en-US" dirty="0" smtClean="0"/>
              <a:t>	Outreach workers				formerly homeless		shelter staff</a:t>
            </a:r>
            <a:endParaRPr lang="en-US" dirty="0"/>
          </a:p>
          <a:p>
            <a:pPr>
              <a:buNone/>
            </a:pPr>
            <a:r>
              <a:rPr lang="en-US" dirty="0" smtClean="0"/>
              <a:t>	police and sheriff</a:t>
            </a:r>
            <a:r>
              <a:rPr lang="en-US" dirty="0"/>
              <a:t> </a:t>
            </a:r>
            <a:r>
              <a:rPr lang="en-US" dirty="0" smtClean="0"/>
              <a:t>				Fire department/EMS		Librarians</a:t>
            </a:r>
            <a:endParaRPr lang="en-US" dirty="0"/>
          </a:p>
          <a:p>
            <a:pPr>
              <a:buNone/>
            </a:pPr>
            <a:r>
              <a:rPr lang="en-US" dirty="0" smtClean="0"/>
              <a:t>	Community development organizations		Faith-based </a:t>
            </a:r>
            <a:r>
              <a:rPr lang="en-US" dirty="0"/>
              <a:t>groups </a:t>
            </a:r>
            <a:r>
              <a:rPr lang="en-US" dirty="0" smtClean="0"/>
              <a:t>		Businesses </a:t>
            </a:r>
          </a:p>
          <a:p>
            <a:pPr>
              <a:buNone/>
            </a:pPr>
            <a:r>
              <a:rPr lang="en-US" dirty="0" smtClean="0"/>
              <a:t>	Housing inspectors				Park and recreation staff		School district staff</a:t>
            </a:r>
          </a:p>
          <a:p>
            <a:pPr>
              <a:buNone/>
            </a:pPr>
            <a:r>
              <a:rPr lang="en-US" dirty="0" smtClean="0"/>
              <a:t>	24-establishment staff				ER departments			Drop in centers										</a:t>
            </a:r>
          </a:p>
          <a:p>
            <a:pPr>
              <a:buFont typeface="Arial" panose="020B0604020202020204" pitchFamily="34" charset="0"/>
              <a:buChar char="•"/>
            </a:pPr>
            <a:r>
              <a:rPr lang="en-US" dirty="0" smtClean="0"/>
              <a:t>Review last year’s count – where did you find people?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Make a list of places and locations, note street addresses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Lay out a map of the geographic region, mark locations, create teams</a:t>
            </a:r>
          </a:p>
          <a:p>
            <a:pPr>
              <a:buNone/>
            </a:pPr>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84073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Public Announcements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Post registration or save the date PIT flyers throughout the community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Notify police, fire department/EMS, ER departments of the plan</a:t>
            </a:r>
          </a:p>
          <a:p>
            <a:pPr>
              <a:buFont typeface="Arial" panose="020B0604020202020204" pitchFamily="34" charset="0"/>
              <a:buChar char="•"/>
            </a:pPr>
            <a:endParaRPr lang="en-US" dirty="0"/>
          </a:p>
          <a:p>
            <a:pPr>
              <a:buFont typeface="Arial" panose="020B0604020202020204" pitchFamily="34" charset="0"/>
              <a:buChar char="•"/>
            </a:pPr>
            <a:r>
              <a:rPr lang="en-US" dirty="0" smtClean="0"/>
              <a:t>Publish a press release – radio, TV, print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Contact the media – provide them an article and some data related to the upcoming count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Post on Facebook, twitter, or other social media</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Use a free online registration site:</a:t>
            </a:r>
          </a:p>
          <a:p>
            <a:pPr lvl="1">
              <a:buFont typeface="Arial" panose="020B0604020202020204" pitchFamily="34" charset="0"/>
              <a:buChar char="•"/>
            </a:pPr>
            <a:r>
              <a:rPr lang="en-US" dirty="0" smtClean="0"/>
              <a:t>Eventbrite:  </a:t>
            </a:r>
            <a:r>
              <a:rPr lang="en-US" dirty="0" smtClean="0">
                <a:hlinkClick r:id="rId3"/>
              </a:rPr>
              <a:t>www.Eventbrite.com</a:t>
            </a:r>
            <a:endParaRPr lang="en-US" dirty="0" smtClean="0"/>
          </a:p>
          <a:p>
            <a:pPr lvl="1">
              <a:buFont typeface="Arial" panose="020B0604020202020204" pitchFamily="34" charset="0"/>
              <a:buChar char="•"/>
            </a:pPr>
            <a:r>
              <a:rPr lang="en-US" dirty="0" smtClean="0"/>
              <a:t>Sign-up Genius:  </a:t>
            </a:r>
            <a:r>
              <a:rPr lang="en-US" dirty="0" smtClean="0">
                <a:hlinkClick r:id="rId4"/>
              </a:rPr>
              <a:t>www.signupgenius.com</a:t>
            </a:r>
            <a:endParaRPr lang="en-US" dirty="0" smtClean="0"/>
          </a:p>
          <a:p>
            <a:pPr>
              <a:buNone/>
            </a:pPr>
            <a:endParaRPr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695944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Preparing for the Night of the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Develop written guidelines for the volunteers and staff</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Make copies of releases and data collection forms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Create an information sheet or packet to hand out to people encountered during the night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Collect maps and create directions to the various locations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Develop a list and schedule of who will go where</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Develop communication strategies and protocol for the night of the count</a:t>
            </a:r>
          </a:p>
          <a:p>
            <a:pPr lvl="1">
              <a:buFont typeface="Arial" panose="020B0604020202020204" pitchFamily="34" charset="0"/>
              <a:buChar char="•"/>
            </a:pPr>
            <a:r>
              <a:rPr lang="en-US" dirty="0" smtClean="0"/>
              <a:t>Cell phones</a:t>
            </a:r>
          </a:p>
          <a:p>
            <a:pPr lvl="1">
              <a:buFont typeface="Arial" panose="020B0604020202020204" pitchFamily="34" charset="0"/>
              <a:buChar char="•"/>
            </a:pPr>
            <a:r>
              <a:rPr lang="en-US" dirty="0" smtClean="0"/>
              <a:t>Central contact number</a:t>
            </a:r>
          </a:p>
          <a:p>
            <a:pPr lvl="1">
              <a:buFont typeface="Arial" panose="020B0604020202020204" pitchFamily="34" charset="0"/>
              <a:buChar char="•"/>
            </a:pPr>
            <a:r>
              <a:rPr lang="en-US" dirty="0" smtClean="0"/>
              <a:t>Radios/</a:t>
            </a:r>
            <a:r>
              <a:rPr lang="en-US" dirty="0" err="1" smtClean="0"/>
              <a:t>walkie</a:t>
            </a:r>
            <a:r>
              <a:rPr lang="en-US" dirty="0" smtClean="0"/>
              <a:t> talkie</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896015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Collect pencils, clipboards, flashlights and batteries, identification badges for everyone</a:t>
            </a:r>
          </a:p>
          <a:p>
            <a:pPr>
              <a:buFont typeface="Arial" panose="020B0604020202020204" pitchFamily="34" charset="0"/>
              <a:buChar char="•"/>
            </a:pPr>
            <a:r>
              <a:rPr lang="en-US" dirty="0" smtClean="0"/>
              <a:t>Assemble care packages for people encountered during the night </a:t>
            </a:r>
          </a:p>
          <a:p>
            <a:pPr lvl="1">
              <a:buFont typeface="Arial" panose="020B0604020202020204" pitchFamily="34" charset="0"/>
              <a:buChar char="•"/>
            </a:pPr>
            <a:r>
              <a:rPr lang="en-US" dirty="0" smtClean="0"/>
              <a:t>Winter:  Socks, blankets, gift cards, food, personal hygiene products</a:t>
            </a:r>
          </a:p>
          <a:p>
            <a:pPr lvl="1">
              <a:buFont typeface="Arial" panose="020B0604020202020204" pitchFamily="34" charset="0"/>
              <a:buChar char="•"/>
            </a:pPr>
            <a:r>
              <a:rPr lang="en-US" dirty="0" smtClean="0"/>
              <a:t>Summer: Sunscreen, bug spray, water, gift cards, food, personal hygiene products</a:t>
            </a:r>
          </a:p>
          <a:p>
            <a:pPr>
              <a:buFont typeface="Arial" panose="020B0604020202020204" pitchFamily="34" charset="0"/>
              <a:buChar char="•"/>
            </a:pPr>
            <a:r>
              <a:rPr lang="en-US" dirty="0" smtClean="0"/>
              <a:t>Acquire beverages and food for the volunteers – typically through donation</a:t>
            </a:r>
          </a:p>
          <a:p>
            <a:pPr>
              <a:buFont typeface="Arial" panose="020B0604020202020204" pitchFamily="34" charset="0"/>
              <a:buChar char="•"/>
            </a:pPr>
            <a:r>
              <a:rPr lang="en-US" dirty="0" smtClean="0"/>
              <a:t>For communities that have 211, make sure that they are aware of the PIT count and are keeping track of people who are calling and identified as homeless. To avoid duplication, make sure they record the name, date of birth, and general location</a:t>
            </a:r>
            <a:endParaRPr lang="en-US" dirty="0"/>
          </a:p>
        </p:txBody>
      </p:sp>
    </p:spTree>
    <p:extLst>
      <p:ext uri="{BB962C8B-B14F-4D97-AF65-F5344CB8AC3E}">
        <p14:creationId xmlns:p14="http://schemas.microsoft.com/office/powerpoint/2010/main" val="15979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Volunteer Orientation and Training</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Introduction and description of the PIT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Guidelines that include:  ground rules, expectations, safety practices, what to do in an emergency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Volunteer Release and Confidentiality forms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Data collection forms: unsheltered survey, observation form, and instructions for both</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Locations and sites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Information about shelter capacity, what to do if someone wants shelter, access to motel vouchers and describe the process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4158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54000" y="1441865"/>
            <a:ext cx="5393600" cy="4450400"/>
          </a:xfrm>
          <a:prstGeom prst="rect">
            <a:avLst/>
          </a:prstGeom>
        </p:spPr>
        <p:txBody>
          <a:bodyPr vert="horz" lIns="121900" tIns="121900" rIns="121900" bIns="121900" rtlCol="0" anchor="ctr" anchorCtr="0">
            <a:noAutofit/>
          </a:bodyPr>
          <a:lstStyle/>
          <a:p>
            <a:pPr algn="l"/>
            <a:r>
              <a:rPr lang="en" b="1" dirty="0" smtClean="0">
                <a:solidFill>
                  <a:srgbClr val="FF9900"/>
                </a:solidFill>
              </a:rPr>
              <a:t>What is the PIT?</a:t>
            </a:r>
            <a:endParaRPr lang="en" b="1" dirty="0">
              <a:solidFill>
                <a:srgbClr val="FF9900"/>
              </a:solidFill>
            </a:endParaRPr>
          </a:p>
        </p:txBody>
      </p:sp>
      <p:sp>
        <p:nvSpPr>
          <p:cNvPr id="79" name="Shape 79"/>
          <p:cNvSpPr txBox="1">
            <a:spLocks noGrp="1"/>
          </p:cNvSpPr>
          <p:nvPr>
            <p:ph type="body" idx="2"/>
          </p:nvPr>
        </p:nvSpPr>
        <p:spPr>
          <a:xfrm>
            <a:off x="6586000" y="1251430"/>
            <a:ext cx="5116000" cy="4857822"/>
          </a:xfrm>
          <a:prstGeom prst="rect">
            <a:avLst/>
          </a:prstGeom>
        </p:spPr>
        <p:txBody>
          <a:bodyPr vert="horz" lIns="121900" tIns="121900" rIns="121900" bIns="121900" rtlCol="0" anchor="ctr" anchorCtr="0">
            <a:noAutofit/>
          </a:bodyPr>
          <a:lstStyle/>
          <a:p>
            <a:pPr>
              <a:buFont typeface="Arial" panose="020B0604020202020204" pitchFamily="34" charset="0"/>
              <a:buChar char="•"/>
            </a:pPr>
            <a:r>
              <a:rPr lang="en" sz="2800" dirty="0" smtClean="0"/>
              <a:t>A point-in-time count creates a “snapshot” of homelessness in a community. </a:t>
            </a:r>
          </a:p>
          <a:p>
            <a:pPr>
              <a:buFont typeface="Arial" panose="020B0604020202020204" pitchFamily="34" charset="0"/>
              <a:buChar char="•"/>
            </a:pPr>
            <a:endParaRPr lang="en" sz="2800" dirty="0"/>
          </a:p>
          <a:p>
            <a:pPr>
              <a:buFont typeface="Arial" panose="020B0604020202020204" pitchFamily="34" charset="0"/>
              <a:buChar char="•"/>
            </a:pPr>
            <a:r>
              <a:rPr lang="en" sz="2800" dirty="0" smtClean="0"/>
              <a:t>It is a statistically reliable and unduplicated count of people experiencing homelessness on one specific night.</a:t>
            </a:r>
            <a:endParaRPr lang="en"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302594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The Night of the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Make sure all volunteers and staff arrive early for check-in or orientation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Provide pencils, clipboards, flashlights and batteries, identification, care packages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Provide coffee, snacks, and food for returning volunteers and staff (if possible)</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Collect all forms as soon as the teams return and immediately review for any issues or concerns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De-brief volunteers as soon as possible after the completion of the count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Keep notes as to where volunteers and staff did and did not observe people for the use of future planning</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Given volunteers and staff an opportunity to provide feedback and make suggestions </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68200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KENOSHA</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091983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Picture 2" descr="\\server\users$\dkarls\My Documents\New Website Files 2011\four county map\four_coun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025" y="2057986"/>
            <a:ext cx="4872507" cy="3688217"/>
          </a:xfrm>
          <a:prstGeom prst="rect">
            <a:avLst/>
          </a:prstGeom>
          <a:noFill/>
          <a:ln w="50800">
            <a:solidFill>
              <a:schemeClr val="bg1">
                <a:alpha val="16862"/>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Kenosha County</a:t>
            </a:r>
            <a:endParaRPr lang="en-US" dirty="0"/>
          </a:p>
        </p:txBody>
      </p:sp>
      <p:pic>
        <p:nvPicPr>
          <p:cNvPr id="6" name="Picture 5">
            <a:extLst>
              <a:ext uri="{FF2B5EF4-FFF2-40B4-BE49-F238E27FC236}">
                <a16:creationId xmlns:a16="http://schemas.microsoft.com/office/drawing/2014/main" xmlns="" id="{C6C89BAB-C882-4C86-AF4A-867E7F040A0D}"/>
              </a:ext>
            </a:extLst>
          </p:cNvPr>
          <p:cNvPicPr>
            <a:picLocks noChangeAspect="1"/>
          </p:cNvPicPr>
          <p:nvPr/>
        </p:nvPicPr>
        <p:blipFill rotWithShape="1">
          <a:blip r:embed="rId5"/>
          <a:srcRect b="5657"/>
          <a:stretch/>
        </p:blipFill>
        <p:spPr>
          <a:xfrm>
            <a:off x="1513840" y="1846262"/>
            <a:ext cx="9418320" cy="4276242"/>
          </a:xfrm>
          <a:prstGeom prst="rect">
            <a:avLst/>
          </a:prstGeom>
        </p:spPr>
      </p:pic>
    </p:spTree>
    <p:extLst>
      <p:ext uri="{BB962C8B-B14F-4D97-AF65-F5344CB8AC3E}">
        <p14:creationId xmlns:p14="http://schemas.microsoft.com/office/powerpoint/2010/main" val="41412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Kenosha COC</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5" name="Rectangle 4">
            <a:extLst>
              <a:ext uri="{FF2B5EF4-FFF2-40B4-BE49-F238E27FC236}">
                <a16:creationId xmlns:a16="http://schemas.microsoft.com/office/drawing/2014/main" xmlns="" id="{DEF7F50A-A86B-49D1-B50F-41BFD426C7EF}"/>
              </a:ext>
            </a:extLst>
          </p:cNvPr>
          <p:cNvSpPr/>
          <p:nvPr/>
        </p:nvSpPr>
        <p:spPr>
          <a:xfrm>
            <a:off x="1170471" y="1192739"/>
            <a:ext cx="10180320" cy="1200329"/>
          </a:xfrm>
          <a:prstGeom prst="rect">
            <a:avLst/>
          </a:prstGeom>
        </p:spPr>
        <p:txBody>
          <a:bodyPr wrap="square">
            <a:spAutoFit/>
          </a:bodyPr>
          <a:lstStyle/>
          <a:p>
            <a:pPr algn="ctr"/>
            <a:r>
              <a:rPr lang="en-US" dirty="0"/>
              <a:t>Emergency Services Network:  Homeless Awareness and Prevention Partnership </a:t>
            </a:r>
          </a:p>
          <a:p>
            <a:r>
              <a:rPr lang="en-US" dirty="0"/>
              <a:t> </a:t>
            </a:r>
          </a:p>
          <a:p>
            <a:pPr algn="ctr"/>
            <a:r>
              <a:rPr lang="en-US" dirty="0"/>
              <a:t>Point-In-Time Street Outreach Event</a:t>
            </a:r>
          </a:p>
          <a:p>
            <a:pPr algn="ctr"/>
            <a:r>
              <a:rPr lang="en-US" dirty="0"/>
              <a:t>Work Plan</a:t>
            </a:r>
          </a:p>
        </p:txBody>
      </p:sp>
      <p:graphicFrame>
        <p:nvGraphicFramePr>
          <p:cNvPr id="7" name="Table 6">
            <a:extLst>
              <a:ext uri="{FF2B5EF4-FFF2-40B4-BE49-F238E27FC236}">
                <a16:creationId xmlns:a16="http://schemas.microsoft.com/office/drawing/2014/main" xmlns="" id="{D16FEC3A-E433-4B93-B147-4F1AC1C61943}"/>
              </a:ext>
            </a:extLst>
          </p:cNvPr>
          <p:cNvGraphicFramePr>
            <a:graphicFrameLocks noGrp="1"/>
          </p:cNvGraphicFramePr>
          <p:nvPr>
            <p:extLst>
              <p:ext uri="{D42A27DB-BD31-4B8C-83A1-F6EECF244321}">
                <p14:modId xmlns:p14="http://schemas.microsoft.com/office/powerpoint/2010/main" val="3474057071"/>
              </p:ext>
            </p:extLst>
          </p:nvPr>
        </p:nvGraphicFramePr>
        <p:xfrm>
          <a:off x="496956" y="2295939"/>
          <a:ext cx="11136243" cy="4039089"/>
        </p:xfrm>
        <a:graphic>
          <a:graphicData uri="http://schemas.openxmlformats.org/drawingml/2006/table">
            <a:tbl>
              <a:tblPr firstRow="1" firstCol="1" bandRow="1"/>
              <a:tblGrid>
                <a:gridCol w="6156060">
                  <a:extLst>
                    <a:ext uri="{9D8B030D-6E8A-4147-A177-3AD203B41FA5}">
                      <a16:colId xmlns:a16="http://schemas.microsoft.com/office/drawing/2014/main" xmlns="" val="590434624"/>
                    </a:ext>
                  </a:extLst>
                </a:gridCol>
                <a:gridCol w="1452553">
                  <a:extLst>
                    <a:ext uri="{9D8B030D-6E8A-4147-A177-3AD203B41FA5}">
                      <a16:colId xmlns:a16="http://schemas.microsoft.com/office/drawing/2014/main" xmlns="" val="927218802"/>
                    </a:ext>
                  </a:extLst>
                </a:gridCol>
                <a:gridCol w="2669931">
                  <a:extLst>
                    <a:ext uri="{9D8B030D-6E8A-4147-A177-3AD203B41FA5}">
                      <a16:colId xmlns:a16="http://schemas.microsoft.com/office/drawing/2014/main" xmlns="" val="216599123"/>
                    </a:ext>
                  </a:extLst>
                </a:gridCol>
                <a:gridCol w="857699">
                  <a:extLst>
                    <a:ext uri="{9D8B030D-6E8A-4147-A177-3AD203B41FA5}">
                      <a16:colId xmlns:a16="http://schemas.microsoft.com/office/drawing/2014/main" xmlns="" val="2044764001"/>
                    </a:ext>
                  </a:extLst>
                </a:gridCol>
              </a:tblGrid>
              <a:tr h="419149">
                <a:tc>
                  <a:txBody>
                    <a:bodyPr/>
                    <a:lstStyle/>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Person(s)  Responsible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Done </a:t>
                      </a:r>
                      <a:r>
                        <a:rPr lang="en-US" sz="1200" b="1">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234972721"/>
                  </a:ext>
                </a:extLst>
              </a:tr>
              <a:tr h="307572">
                <a:tc>
                  <a:txBody>
                    <a:bodyPr/>
                    <a:lstStyle/>
                    <a:p>
                      <a:pPr marL="0" marR="0">
                        <a:lnSpc>
                          <a:spcPct val="150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Review Site Forms and make any needed revisions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828990"/>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Event Registration – Sign up Genius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661525"/>
                  </a:ext>
                </a:extLst>
              </a:tr>
              <a:tr h="255031">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Distribute Event Registration in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6102693"/>
                  </a:ext>
                </a:extLst>
              </a:tr>
              <a:tr h="255031">
                <a:tc>
                  <a:txBody>
                    <a:bodyPr/>
                    <a:lstStyle/>
                    <a:p>
                      <a:pPr marL="0" marR="0">
                        <a:lnSpc>
                          <a:spcPct val="150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Create and put together 40 resources packets for 24-hour businesses.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9953174"/>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Create Resource packets for care packages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2157332"/>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Create Volunteer Clipboards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4598343"/>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Obtain Beverages for Volunteers (Soda, Water) and 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1292253"/>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Obtain Food for Volunteers (Sandwiches, doughnuts)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6490185"/>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Deliver care packages to KHDS conference rooms.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5113573"/>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Manage Registration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7621190"/>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Tentatively assign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6741065"/>
                  </a:ext>
                </a:extLst>
              </a:tr>
              <a:tr h="245730">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Revise Power Point Training for PIT Orientation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5279432"/>
                  </a:ext>
                </a:extLst>
              </a:tr>
              <a:tr h="537691">
                <a:tc>
                  <a:txBody>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Room Set-up (arrange tables, make coffee, welcome and thank you on white boards, set up food and beverages, post sign on door, ID tags, pens, clipboards, sign-in sheets)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9353707"/>
                  </a:ext>
                </a:extLst>
              </a:tr>
            </a:tbl>
          </a:graphicData>
        </a:graphic>
      </p:graphicFrame>
    </p:spTree>
    <p:extLst>
      <p:ext uri="{BB962C8B-B14F-4D97-AF65-F5344CB8AC3E}">
        <p14:creationId xmlns:p14="http://schemas.microsoft.com/office/powerpoint/2010/main" val="854996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Kenosha COC</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sz="2400" dirty="0"/>
              <a:t>One shift:  </a:t>
            </a:r>
          </a:p>
          <a:p>
            <a:pPr lvl="1">
              <a:buFont typeface="Arial" panose="020B0604020202020204" pitchFamily="34" charset="0"/>
              <a:buChar char="•"/>
            </a:pPr>
            <a:r>
              <a:rPr lang="en-US" sz="2000" dirty="0"/>
              <a:t>Registration – 10:00 pm</a:t>
            </a:r>
          </a:p>
          <a:p>
            <a:pPr lvl="1">
              <a:buFont typeface="Arial" panose="020B0604020202020204" pitchFamily="34" charset="0"/>
              <a:buChar char="•"/>
            </a:pPr>
            <a:r>
              <a:rPr lang="en-US" sz="2000" dirty="0"/>
              <a:t>Orientation – 10:30 pm</a:t>
            </a:r>
          </a:p>
          <a:p>
            <a:pPr lvl="1">
              <a:buFont typeface="Arial" panose="020B0604020202020204" pitchFamily="34" charset="0"/>
              <a:buChar char="•"/>
            </a:pPr>
            <a:r>
              <a:rPr lang="en-US" sz="2000" dirty="0"/>
              <a:t>Outreach on the Streets - 11:00 pm – 3:00 am</a:t>
            </a:r>
          </a:p>
          <a:p>
            <a:pPr lvl="1">
              <a:buFont typeface="Arial" panose="020B0604020202020204" pitchFamily="34" charset="0"/>
              <a:buChar char="•"/>
            </a:pPr>
            <a:r>
              <a:rPr lang="en-US" sz="2000" dirty="0"/>
              <a:t>Considering going until 6:00 am once again</a:t>
            </a:r>
          </a:p>
          <a:p>
            <a:pPr lvl="1">
              <a:buFont typeface="Arial" panose="020B0604020202020204" pitchFamily="34" charset="0"/>
              <a:buChar char="•"/>
            </a:pPr>
            <a:endParaRPr lang="en-US" sz="2000" dirty="0"/>
          </a:p>
          <a:p>
            <a:pPr>
              <a:buFont typeface="Arial" panose="020B0604020202020204" pitchFamily="34" charset="0"/>
              <a:buChar char="•"/>
            </a:pPr>
            <a:r>
              <a:rPr lang="en-US" sz="2400" dirty="0"/>
              <a:t>15 – 30 volunteers</a:t>
            </a:r>
          </a:p>
          <a:p>
            <a:pPr lvl="1">
              <a:buFont typeface="Arial" panose="020B0604020202020204" pitchFamily="34" charset="0"/>
              <a:buChar char="•"/>
            </a:pPr>
            <a:r>
              <a:rPr lang="en-US" sz="2000" dirty="0"/>
              <a:t>Housing providers, homeless school liaison, social workers, Kenosha Housing Authority staff, case managers from various agencies and programs, formerly homeless individuals, college students/interns, city officials, police officers and community members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944092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Kenosha COC Assigned Areas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None/>
            </a:pPr>
            <a:endParaRPr lang="en-US" sz="3200" dirty="0" smtClean="0"/>
          </a:p>
          <a:p>
            <a:pPr>
              <a:buNone/>
            </a:pPr>
            <a:r>
              <a:rPr lang="en-US" sz="3200" b="1" dirty="0">
                <a:effectLst>
                  <a:outerShdw blurRad="38100" dist="38100" dir="2700000" algn="tl">
                    <a:srgbClr val="000000">
                      <a:alpha val="43137"/>
                    </a:srgbClr>
                  </a:outerShdw>
                </a:effectLst>
              </a:rPr>
              <a:t>SITE FORMS </a:t>
            </a:r>
          </a:p>
          <a:p>
            <a:pPr marL="201168" lvl="1" indent="0">
              <a:buNone/>
            </a:pPr>
            <a:r>
              <a:rPr lang="en-US" sz="3000" b="1" dirty="0">
                <a:solidFill>
                  <a:schemeClr val="accent5"/>
                </a:solidFill>
                <a:effectLst>
                  <a:outerShdw blurRad="38100" dist="38100" dir="2700000" algn="tl">
                    <a:srgbClr val="000000">
                      <a:alpha val="43137"/>
                    </a:srgbClr>
                  </a:outerShdw>
                </a:effectLst>
              </a:rPr>
              <a:t>Orange Group </a:t>
            </a:r>
            <a:r>
              <a:rPr lang="en-US" sz="3000" dirty="0">
                <a:solidFill>
                  <a:schemeClr val="accent5"/>
                </a:solidFill>
              </a:rPr>
              <a:t>–– </a:t>
            </a:r>
            <a:r>
              <a:rPr lang="en-US" sz="3000" b="1" dirty="0">
                <a:solidFill>
                  <a:schemeClr val="accent5"/>
                </a:solidFill>
                <a:effectLst>
                  <a:outerShdw blurRad="38100" dist="38100" dir="2700000" algn="tl">
                    <a:srgbClr val="000000">
                      <a:alpha val="43137"/>
                    </a:srgbClr>
                  </a:outerShdw>
                </a:effectLst>
              </a:rPr>
              <a:t>HWY A-34</a:t>
            </a:r>
            <a:r>
              <a:rPr lang="en-US" sz="3000" b="1" baseline="30000" dirty="0">
                <a:solidFill>
                  <a:schemeClr val="accent5"/>
                </a:solidFill>
                <a:effectLst>
                  <a:outerShdw blurRad="38100" dist="38100" dir="2700000" algn="tl">
                    <a:srgbClr val="000000">
                      <a:alpha val="43137"/>
                    </a:srgbClr>
                  </a:outerShdw>
                </a:effectLst>
              </a:rPr>
              <a:t>th</a:t>
            </a:r>
            <a:r>
              <a:rPr lang="en-US" sz="3000" b="1" dirty="0">
                <a:solidFill>
                  <a:schemeClr val="accent5"/>
                </a:solidFill>
                <a:effectLst>
                  <a:outerShdw blurRad="38100" dist="38100" dir="2700000" algn="tl">
                    <a:srgbClr val="000000">
                      <a:alpha val="43137"/>
                    </a:srgbClr>
                  </a:outerShdw>
                </a:effectLst>
              </a:rPr>
              <a:t> St. </a:t>
            </a:r>
          </a:p>
          <a:p>
            <a:pPr marL="201168" lvl="1" indent="0">
              <a:buNone/>
            </a:pPr>
            <a:r>
              <a:rPr lang="en-US" sz="3000" b="1" dirty="0">
                <a:solidFill>
                  <a:srgbClr val="0070C0"/>
                </a:solidFill>
                <a:effectLst>
                  <a:outerShdw blurRad="38100" dist="38100" dir="2700000" algn="tl">
                    <a:srgbClr val="000000">
                      <a:alpha val="43137"/>
                    </a:srgbClr>
                  </a:outerShdw>
                </a:effectLst>
              </a:rPr>
              <a:t>Blue Group </a:t>
            </a:r>
            <a:r>
              <a:rPr lang="en-US" sz="3000" dirty="0"/>
              <a:t>–– </a:t>
            </a:r>
            <a:r>
              <a:rPr lang="en-US" sz="3000" b="1" dirty="0">
                <a:solidFill>
                  <a:srgbClr val="0070C0"/>
                </a:solidFill>
                <a:effectLst>
                  <a:outerShdw blurRad="38100" dist="38100" dir="2700000" algn="tl">
                    <a:srgbClr val="000000">
                      <a:alpha val="43137"/>
                    </a:srgbClr>
                  </a:outerShdw>
                </a:effectLst>
              </a:rPr>
              <a:t>35</a:t>
            </a:r>
            <a:r>
              <a:rPr lang="en-US" sz="3000" b="1" baseline="30000" dirty="0">
                <a:solidFill>
                  <a:srgbClr val="0070C0"/>
                </a:solidFill>
                <a:effectLst>
                  <a:outerShdw blurRad="38100" dist="38100" dir="2700000" algn="tl">
                    <a:srgbClr val="000000">
                      <a:alpha val="43137"/>
                    </a:srgbClr>
                  </a:outerShdw>
                </a:effectLst>
              </a:rPr>
              <a:t>th</a:t>
            </a:r>
            <a:r>
              <a:rPr lang="en-US" sz="3000" b="1" dirty="0">
                <a:solidFill>
                  <a:srgbClr val="0070C0"/>
                </a:solidFill>
                <a:effectLst>
                  <a:outerShdw blurRad="38100" dist="38100" dir="2700000" algn="tl">
                    <a:srgbClr val="000000">
                      <a:alpha val="43137"/>
                    </a:srgbClr>
                  </a:outerShdw>
                </a:effectLst>
              </a:rPr>
              <a:t> St. to 52</a:t>
            </a:r>
            <a:r>
              <a:rPr lang="en-US" sz="3000" b="1" baseline="30000" dirty="0">
                <a:solidFill>
                  <a:srgbClr val="0070C0"/>
                </a:solidFill>
                <a:effectLst>
                  <a:outerShdw blurRad="38100" dist="38100" dir="2700000" algn="tl">
                    <a:srgbClr val="000000">
                      <a:alpha val="43137"/>
                    </a:srgbClr>
                  </a:outerShdw>
                </a:effectLst>
              </a:rPr>
              <a:t>nd</a:t>
            </a:r>
            <a:r>
              <a:rPr lang="en-US" sz="3000" b="1" dirty="0">
                <a:solidFill>
                  <a:srgbClr val="0070C0"/>
                </a:solidFill>
                <a:effectLst>
                  <a:outerShdw blurRad="38100" dist="38100" dir="2700000" algn="tl">
                    <a:srgbClr val="000000">
                      <a:alpha val="43137"/>
                    </a:srgbClr>
                  </a:outerShdw>
                </a:effectLst>
              </a:rPr>
              <a:t> St.</a:t>
            </a:r>
          </a:p>
          <a:p>
            <a:pPr marL="201168" lvl="1" indent="0">
              <a:buNone/>
            </a:pPr>
            <a:r>
              <a:rPr lang="en-US" sz="3000" b="1" dirty="0">
                <a:solidFill>
                  <a:srgbClr val="FFFF00"/>
                </a:solidFill>
                <a:effectLst>
                  <a:outerShdw blurRad="38100" dist="38100" dir="2700000" algn="tl">
                    <a:srgbClr val="000000">
                      <a:alpha val="43137"/>
                    </a:srgbClr>
                  </a:outerShdw>
                </a:effectLst>
              </a:rPr>
              <a:t>Yellow Group </a:t>
            </a:r>
            <a:r>
              <a:rPr lang="en-US" sz="3000" dirty="0"/>
              <a:t>–– </a:t>
            </a:r>
            <a:r>
              <a:rPr lang="en-US" sz="3000" b="1" dirty="0">
                <a:solidFill>
                  <a:srgbClr val="FFFF00"/>
                </a:solidFill>
                <a:effectLst>
                  <a:outerShdw blurRad="38100" dist="38100" dir="2700000" algn="tl">
                    <a:srgbClr val="000000">
                      <a:alpha val="43137"/>
                    </a:srgbClr>
                  </a:outerShdw>
                </a:effectLst>
              </a:rPr>
              <a:t>53</a:t>
            </a:r>
            <a:r>
              <a:rPr lang="en-US" sz="3000" b="1" baseline="30000" dirty="0">
                <a:solidFill>
                  <a:srgbClr val="FFFF00"/>
                </a:solidFill>
                <a:effectLst>
                  <a:outerShdw blurRad="38100" dist="38100" dir="2700000" algn="tl">
                    <a:srgbClr val="000000">
                      <a:alpha val="43137"/>
                    </a:srgbClr>
                  </a:outerShdw>
                </a:effectLst>
              </a:rPr>
              <a:t>rd</a:t>
            </a:r>
            <a:r>
              <a:rPr lang="en-US" sz="3000" b="1" dirty="0">
                <a:solidFill>
                  <a:srgbClr val="FFFF00"/>
                </a:solidFill>
                <a:effectLst>
                  <a:outerShdw blurRad="38100" dist="38100" dir="2700000" algn="tl">
                    <a:srgbClr val="000000">
                      <a:alpha val="43137"/>
                    </a:srgbClr>
                  </a:outerShdw>
                </a:effectLst>
              </a:rPr>
              <a:t> St. to 60</a:t>
            </a:r>
            <a:r>
              <a:rPr lang="en-US" sz="3000" b="1" baseline="30000" dirty="0">
                <a:solidFill>
                  <a:srgbClr val="FFFF00"/>
                </a:solidFill>
                <a:effectLst>
                  <a:outerShdw blurRad="38100" dist="38100" dir="2700000" algn="tl">
                    <a:srgbClr val="000000">
                      <a:alpha val="43137"/>
                    </a:srgbClr>
                  </a:outerShdw>
                </a:effectLst>
              </a:rPr>
              <a:t>th</a:t>
            </a:r>
            <a:r>
              <a:rPr lang="en-US" sz="3000" b="1" dirty="0">
                <a:solidFill>
                  <a:srgbClr val="FFFF00"/>
                </a:solidFill>
                <a:effectLst>
                  <a:outerShdw blurRad="38100" dist="38100" dir="2700000" algn="tl">
                    <a:srgbClr val="000000">
                      <a:alpha val="43137"/>
                    </a:srgbClr>
                  </a:outerShdw>
                </a:effectLst>
              </a:rPr>
              <a:t> St.</a:t>
            </a:r>
          </a:p>
          <a:p>
            <a:pPr marL="201168" lvl="1" indent="0">
              <a:buNone/>
            </a:pPr>
            <a:r>
              <a:rPr lang="en-US" sz="3000" b="1" dirty="0">
                <a:solidFill>
                  <a:srgbClr val="00B050"/>
                </a:solidFill>
                <a:effectLst>
                  <a:outerShdw blurRad="38100" dist="38100" dir="2700000" algn="tl">
                    <a:srgbClr val="000000">
                      <a:alpha val="43137"/>
                    </a:srgbClr>
                  </a:outerShdw>
                </a:effectLst>
              </a:rPr>
              <a:t>Green Group </a:t>
            </a:r>
            <a:r>
              <a:rPr lang="en-US" sz="3000" dirty="0"/>
              <a:t>–– </a:t>
            </a:r>
            <a:r>
              <a:rPr lang="en-US" sz="3000" b="1" dirty="0">
                <a:solidFill>
                  <a:srgbClr val="00B050"/>
                </a:solidFill>
                <a:effectLst>
                  <a:outerShdw blurRad="38100" dist="38100" dir="2700000" algn="tl">
                    <a:srgbClr val="000000">
                      <a:alpha val="43137"/>
                    </a:srgbClr>
                  </a:outerShdw>
                </a:effectLst>
              </a:rPr>
              <a:t>61</a:t>
            </a:r>
            <a:r>
              <a:rPr lang="en-US" sz="3000" b="1" baseline="30000" dirty="0">
                <a:solidFill>
                  <a:srgbClr val="00B050"/>
                </a:solidFill>
                <a:effectLst>
                  <a:outerShdw blurRad="38100" dist="38100" dir="2700000" algn="tl">
                    <a:srgbClr val="000000">
                      <a:alpha val="43137"/>
                    </a:srgbClr>
                  </a:outerShdw>
                </a:effectLst>
              </a:rPr>
              <a:t>st</a:t>
            </a:r>
            <a:r>
              <a:rPr lang="en-US" sz="3000" b="1" dirty="0">
                <a:solidFill>
                  <a:srgbClr val="00B050"/>
                </a:solidFill>
                <a:effectLst>
                  <a:outerShdw blurRad="38100" dist="38100" dir="2700000" algn="tl">
                    <a:srgbClr val="000000">
                      <a:alpha val="43137"/>
                    </a:srgbClr>
                  </a:outerShdw>
                </a:effectLst>
              </a:rPr>
              <a:t> St. to 74</a:t>
            </a:r>
            <a:r>
              <a:rPr lang="en-US" sz="3000" b="1" baseline="30000" dirty="0">
                <a:solidFill>
                  <a:srgbClr val="00B050"/>
                </a:solidFill>
                <a:effectLst>
                  <a:outerShdw blurRad="38100" dist="38100" dir="2700000" algn="tl">
                    <a:srgbClr val="000000">
                      <a:alpha val="43137"/>
                    </a:srgbClr>
                  </a:outerShdw>
                </a:effectLst>
              </a:rPr>
              <a:t>th</a:t>
            </a:r>
            <a:r>
              <a:rPr lang="en-US" sz="3000" b="1" dirty="0">
                <a:solidFill>
                  <a:srgbClr val="00B050"/>
                </a:solidFill>
                <a:effectLst>
                  <a:outerShdw blurRad="38100" dist="38100" dir="2700000" algn="tl">
                    <a:srgbClr val="000000">
                      <a:alpha val="43137"/>
                    </a:srgbClr>
                  </a:outerShdw>
                </a:effectLst>
              </a:rPr>
              <a:t> St.</a:t>
            </a:r>
          </a:p>
          <a:p>
            <a:pPr marL="201168" lvl="1" indent="0">
              <a:buNone/>
            </a:pPr>
            <a:r>
              <a:rPr lang="en-US" sz="3000" b="1" dirty="0">
                <a:solidFill>
                  <a:srgbClr val="FF0066"/>
                </a:solidFill>
                <a:effectLst>
                  <a:outerShdw blurRad="38100" dist="38100" dir="2700000" algn="tl">
                    <a:srgbClr val="000000">
                      <a:alpha val="43137"/>
                    </a:srgbClr>
                  </a:outerShdw>
                </a:effectLst>
              </a:rPr>
              <a:t>Pink Group </a:t>
            </a:r>
            <a:r>
              <a:rPr lang="en-US" sz="3000" dirty="0"/>
              <a:t>–– </a:t>
            </a:r>
            <a:r>
              <a:rPr lang="en-US" sz="3000" b="1" dirty="0">
                <a:solidFill>
                  <a:srgbClr val="FF0066"/>
                </a:solidFill>
                <a:effectLst>
                  <a:outerShdw blurRad="38100" dist="38100" dir="2700000" algn="tl">
                    <a:srgbClr val="000000">
                      <a:alpha val="43137"/>
                    </a:srgbClr>
                  </a:outerShdw>
                </a:effectLst>
              </a:rPr>
              <a:t>75</a:t>
            </a:r>
            <a:r>
              <a:rPr lang="en-US" sz="3000" b="1" baseline="30000" dirty="0">
                <a:solidFill>
                  <a:srgbClr val="FF0066"/>
                </a:solidFill>
                <a:effectLst>
                  <a:outerShdw blurRad="38100" dist="38100" dir="2700000" algn="tl">
                    <a:srgbClr val="000000">
                      <a:alpha val="43137"/>
                    </a:srgbClr>
                  </a:outerShdw>
                </a:effectLst>
              </a:rPr>
              <a:t>th</a:t>
            </a:r>
            <a:r>
              <a:rPr lang="en-US" sz="3000" b="1" dirty="0">
                <a:solidFill>
                  <a:srgbClr val="FF0066"/>
                </a:solidFill>
                <a:effectLst>
                  <a:outerShdw blurRad="38100" dist="38100" dir="2700000" algn="tl">
                    <a:srgbClr val="000000">
                      <a:alpha val="43137"/>
                    </a:srgbClr>
                  </a:outerShdw>
                </a:effectLst>
              </a:rPr>
              <a:t> St. to 91</a:t>
            </a:r>
            <a:r>
              <a:rPr lang="en-US" sz="3000" b="1" baseline="30000" dirty="0">
                <a:solidFill>
                  <a:srgbClr val="FF0066"/>
                </a:solidFill>
                <a:effectLst>
                  <a:outerShdw blurRad="38100" dist="38100" dir="2700000" algn="tl">
                    <a:srgbClr val="000000">
                      <a:alpha val="43137"/>
                    </a:srgbClr>
                  </a:outerShdw>
                </a:effectLst>
              </a:rPr>
              <a:t>st</a:t>
            </a:r>
            <a:r>
              <a:rPr lang="en-US" sz="3000" b="1" dirty="0">
                <a:solidFill>
                  <a:srgbClr val="FF0066"/>
                </a:solidFill>
                <a:effectLst>
                  <a:outerShdw blurRad="38100" dist="38100" dir="2700000" algn="tl">
                    <a:srgbClr val="000000">
                      <a:alpha val="43137"/>
                    </a:srgbClr>
                  </a:outerShdw>
                </a:effectLst>
              </a:rPr>
              <a:t> St. </a:t>
            </a:r>
          </a:p>
          <a:p>
            <a:pPr marL="201168" lvl="1" indent="0">
              <a:buNone/>
            </a:pPr>
            <a:r>
              <a:rPr lang="en-US" sz="3000" b="1" dirty="0">
                <a:solidFill>
                  <a:srgbClr val="7030A0"/>
                </a:solidFill>
                <a:effectLst>
                  <a:outerShdw blurRad="38100" dist="38100" dir="2700000" algn="tl">
                    <a:srgbClr val="000000">
                      <a:alpha val="43137"/>
                    </a:srgbClr>
                  </a:outerShdw>
                </a:effectLst>
              </a:rPr>
              <a:t>Purple Group </a:t>
            </a:r>
            <a:r>
              <a:rPr lang="en-US" sz="3000" dirty="0"/>
              <a:t>–– </a:t>
            </a:r>
            <a:r>
              <a:rPr lang="en-US" sz="3000" b="1" dirty="0">
                <a:solidFill>
                  <a:srgbClr val="7030A0"/>
                </a:solidFill>
                <a:effectLst>
                  <a:outerShdw blurRad="38100" dist="38100" dir="2700000" algn="tl">
                    <a:srgbClr val="000000">
                      <a:alpha val="43137"/>
                    </a:srgbClr>
                  </a:outerShdw>
                </a:effectLst>
              </a:rPr>
              <a:t>Western Kenosha County</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220935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Kenosha PIT Numbers</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0835740"/>
              </p:ext>
            </p:extLst>
          </p:nvPr>
        </p:nvGraphicFramePr>
        <p:xfrm>
          <a:off x="1475412" y="1958745"/>
          <a:ext cx="3480902" cy="1854200"/>
        </p:xfrm>
        <a:graphic>
          <a:graphicData uri="http://schemas.openxmlformats.org/drawingml/2006/table">
            <a:tbl>
              <a:tblPr firstRow="1" bandRow="1">
                <a:tableStyleId>{B301B821-A1FF-4177-AEE7-76D212191A09}</a:tableStyleId>
              </a:tblPr>
              <a:tblGrid>
                <a:gridCol w="1625598">
                  <a:extLst>
                    <a:ext uri="{9D8B030D-6E8A-4147-A177-3AD203B41FA5}">
                      <a16:colId xmlns:a16="http://schemas.microsoft.com/office/drawing/2014/main" xmlns="" val="20000"/>
                    </a:ext>
                  </a:extLst>
                </a:gridCol>
                <a:gridCol w="1855304">
                  <a:extLst>
                    <a:ext uri="{9D8B030D-6E8A-4147-A177-3AD203B41FA5}">
                      <a16:colId xmlns:a16="http://schemas.microsoft.com/office/drawing/2014/main" xmlns="" val="20001"/>
                    </a:ext>
                  </a:extLst>
                </a:gridCol>
              </a:tblGrid>
              <a:tr h="370840">
                <a:tc>
                  <a:txBody>
                    <a:bodyPr/>
                    <a:lstStyle/>
                    <a:p>
                      <a:r>
                        <a:rPr lang="en-US" dirty="0"/>
                        <a:t>Overnight</a:t>
                      </a:r>
                    </a:p>
                  </a:txBody>
                  <a:tcPr/>
                </a:tc>
                <a:tc>
                  <a:txBody>
                    <a:bodyPr/>
                    <a:lstStyle/>
                    <a:p>
                      <a:pPr algn="ctr"/>
                      <a:r>
                        <a:rPr lang="en-US" dirty="0"/>
                        <a:t>Kenosha</a:t>
                      </a:r>
                    </a:p>
                  </a:txBody>
                  <a:tcPr/>
                </a:tc>
                <a:extLst>
                  <a:ext uri="{0D108BD9-81ED-4DB2-BD59-A6C34878D82A}">
                    <a16:rowId xmlns:a16="http://schemas.microsoft.com/office/drawing/2014/main" xmlns="" val="10000"/>
                  </a:ext>
                </a:extLst>
              </a:tr>
              <a:tr h="370840">
                <a:tc>
                  <a:txBody>
                    <a:bodyPr/>
                    <a:lstStyle/>
                    <a:p>
                      <a:r>
                        <a:rPr lang="en-US" dirty="0"/>
                        <a:t>January 2016</a:t>
                      </a:r>
                    </a:p>
                  </a:txBody>
                  <a:tcPr/>
                </a:tc>
                <a:tc>
                  <a:txBody>
                    <a:bodyPr/>
                    <a:lstStyle/>
                    <a:p>
                      <a:pPr algn="ctr"/>
                      <a:r>
                        <a:rPr lang="en-US" dirty="0"/>
                        <a:t>22</a:t>
                      </a:r>
                    </a:p>
                  </a:txBody>
                  <a:tcPr/>
                </a:tc>
                <a:extLst>
                  <a:ext uri="{0D108BD9-81ED-4DB2-BD59-A6C34878D82A}">
                    <a16:rowId xmlns:a16="http://schemas.microsoft.com/office/drawing/2014/main" xmlns="" val="10001"/>
                  </a:ext>
                </a:extLst>
              </a:tr>
              <a:tr h="370840">
                <a:tc>
                  <a:txBody>
                    <a:bodyPr/>
                    <a:lstStyle/>
                    <a:p>
                      <a:r>
                        <a:rPr lang="en-US" dirty="0"/>
                        <a:t>January 2017</a:t>
                      </a:r>
                    </a:p>
                  </a:txBody>
                  <a:tcPr/>
                </a:tc>
                <a:tc>
                  <a:txBody>
                    <a:bodyPr/>
                    <a:lstStyle/>
                    <a:p>
                      <a:pPr algn="ctr"/>
                      <a:r>
                        <a:rPr lang="en-US" dirty="0"/>
                        <a:t>25</a:t>
                      </a:r>
                    </a:p>
                  </a:txBody>
                  <a:tcPr/>
                </a:tc>
                <a:extLst>
                  <a:ext uri="{0D108BD9-81ED-4DB2-BD59-A6C34878D82A}">
                    <a16:rowId xmlns:a16="http://schemas.microsoft.com/office/drawing/2014/main" xmlns="" val="10002"/>
                  </a:ext>
                </a:extLst>
              </a:tr>
              <a:tr h="370840">
                <a:tc>
                  <a:txBody>
                    <a:bodyPr/>
                    <a:lstStyle/>
                    <a:p>
                      <a:r>
                        <a:rPr lang="en-US" dirty="0"/>
                        <a:t>July 2016</a:t>
                      </a:r>
                    </a:p>
                  </a:txBody>
                  <a:tcPr/>
                </a:tc>
                <a:tc>
                  <a:txBody>
                    <a:bodyPr/>
                    <a:lstStyle/>
                    <a:p>
                      <a:pPr algn="ctr"/>
                      <a:r>
                        <a:rPr lang="en-US" dirty="0"/>
                        <a:t>27</a:t>
                      </a:r>
                    </a:p>
                  </a:txBody>
                  <a:tcPr/>
                </a:tc>
                <a:extLst>
                  <a:ext uri="{0D108BD9-81ED-4DB2-BD59-A6C34878D82A}">
                    <a16:rowId xmlns:a16="http://schemas.microsoft.com/office/drawing/2014/main" xmlns="" val="10003"/>
                  </a:ext>
                </a:extLst>
              </a:tr>
              <a:tr h="370840">
                <a:tc>
                  <a:txBody>
                    <a:bodyPr/>
                    <a:lstStyle/>
                    <a:p>
                      <a:r>
                        <a:rPr lang="en-US" dirty="0"/>
                        <a:t>July 2017</a:t>
                      </a:r>
                    </a:p>
                  </a:txBody>
                  <a:tcPr/>
                </a:tc>
                <a:tc>
                  <a:txBody>
                    <a:bodyPr/>
                    <a:lstStyle/>
                    <a:p>
                      <a:pPr algn="ctr"/>
                      <a:r>
                        <a:rPr lang="en-US" dirty="0"/>
                        <a:t>13</a:t>
                      </a:r>
                    </a:p>
                  </a:txBody>
                  <a:tcPr/>
                </a:tc>
                <a:extLst>
                  <a:ext uri="{0D108BD9-81ED-4DB2-BD59-A6C34878D82A}">
                    <a16:rowId xmlns:a16="http://schemas.microsoft.com/office/drawing/2014/main" xmlns=""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1400824"/>
              </p:ext>
            </p:extLst>
          </p:nvPr>
        </p:nvGraphicFramePr>
        <p:xfrm>
          <a:off x="6096000" y="1958745"/>
          <a:ext cx="3480902" cy="1854200"/>
        </p:xfrm>
        <a:graphic>
          <a:graphicData uri="http://schemas.openxmlformats.org/drawingml/2006/table">
            <a:tbl>
              <a:tblPr firstRow="1" bandRow="1">
                <a:tableStyleId>{B301B821-A1FF-4177-AEE7-76D212191A09}</a:tableStyleId>
              </a:tblPr>
              <a:tblGrid>
                <a:gridCol w="1625598">
                  <a:extLst>
                    <a:ext uri="{9D8B030D-6E8A-4147-A177-3AD203B41FA5}">
                      <a16:colId xmlns:a16="http://schemas.microsoft.com/office/drawing/2014/main" xmlns="" val="20000"/>
                    </a:ext>
                  </a:extLst>
                </a:gridCol>
                <a:gridCol w="1855304">
                  <a:extLst>
                    <a:ext uri="{9D8B030D-6E8A-4147-A177-3AD203B41FA5}">
                      <a16:colId xmlns:a16="http://schemas.microsoft.com/office/drawing/2014/main" xmlns="" val="20001"/>
                    </a:ext>
                  </a:extLst>
                </a:gridCol>
              </a:tblGrid>
              <a:tr h="370840">
                <a:tc>
                  <a:txBody>
                    <a:bodyPr/>
                    <a:lstStyle/>
                    <a:p>
                      <a:r>
                        <a:rPr lang="en-US" dirty="0"/>
                        <a:t>Post-PIT</a:t>
                      </a:r>
                    </a:p>
                  </a:txBody>
                  <a:tcPr/>
                </a:tc>
                <a:tc>
                  <a:txBody>
                    <a:bodyPr/>
                    <a:lstStyle/>
                    <a:p>
                      <a:pPr algn="ctr"/>
                      <a:r>
                        <a:rPr lang="en-US" dirty="0"/>
                        <a:t>Kenosha</a:t>
                      </a:r>
                    </a:p>
                  </a:txBody>
                  <a:tcPr/>
                </a:tc>
                <a:extLst>
                  <a:ext uri="{0D108BD9-81ED-4DB2-BD59-A6C34878D82A}">
                    <a16:rowId xmlns:a16="http://schemas.microsoft.com/office/drawing/2014/main" xmlns="" val="10000"/>
                  </a:ext>
                </a:extLst>
              </a:tr>
              <a:tr h="370840">
                <a:tc>
                  <a:txBody>
                    <a:bodyPr/>
                    <a:lstStyle/>
                    <a:p>
                      <a:r>
                        <a:rPr lang="en-US" dirty="0"/>
                        <a:t>January 2016</a:t>
                      </a:r>
                    </a:p>
                  </a:txBody>
                  <a:tcPr/>
                </a:tc>
                <a:tc>
                  <a:txBody>
                    <a:bodyPr/>
                    <a:lstStyle/>
                    <a:p>
                      <a:pPr algn="ctr"/>
                      <a:r>
                        <a:rPr lang="en-US" dirty="0"/>
                        <a:t>0</a:t>
                      </a:r>
                    </a:p>
                  </a:txBody>
                  <a:tcPr/>
                </a:tc>
                <a:extLst>
                  <a:ext uri="{0D108BD9-81ED-4DB2-BD59-A6C34878D82A}">
                    <a16:rowId xmlns:a16="http://schemas.microsoft.com/office/drawing/2014/main" xmlns="" val="10001"/>
                  </a:ext>
                </a:extLst>
              </a:tr>
              <a:tr h="370840">
                <a:tc>
                  <a:txBody>
                    <a:bodyPr/>
                    <a:lstStyle/>
                    <a:p>
                      <a:r>
                        <a:rPr lang="en-US" dirty="0"/>
                        <a:t>January 2017</a:t>
                      </a:r>
                    </a:p>
                  </a:txBody>
                  <a:tcPr/>
                </a:tc>
                <a:tc>
                  <a:txBody>
                    <a:bodyPr/>
                    <a:lstStyle/>
                    <a:p>
                      <a:pPr algn="ctr"/>
                      <a:r>
                        <a:rPr lang="en-US" dirty="0"/>
                        <a:t>3</a:t>
                      </a:r>
                    </a:p>
                  </a:txBody>
                  <a:tcPr/>
                </a:tc>
                <a:extLst>
                  <a:ext uri="{0D108BD9-81ED-4DB2-BD59-A6C34878D82A}">
                    <a16:rowId xmlns:a16="http://schemas.microsoft.com/office/drawing/2014/main" xmlns="" val="10002"/>
                  </a:ext>
                </a:extLst>
              </a:tr>
              <a:tr h="370840">
                <a:tc>
                  <a:txBody>
                    <a:bodyPr/>
                    <a:lstStyle/>
                    <a:p>
                      <a:r>
                        <a:rPr lang="en-US" dirty="0"/>
                        <a:t>July 2016</a:t>
                      </a:r>
                    </a:p>
                  </a:txBody>
                  <a:tcPr/>
                </a:tc>
                <a:tc>
                  <a:txBody>
                    <a:bodyPr/>
                    <a:lstStyle/>
                    <a:p>
                      <a:pPr algn="ctr"/>
                      <a:r>
                        <a:rPr lang="en-US" dirty="0"/>
                        <a:t>1</a:t>
                      </a:r>
                    </a:p>
                  </a:txBody>
                  <a:tcPr/>
                </a:tc>
                <a:extLst>
                  <a:ext uri="{0D108BD9-81ED-4DB2-BD59-A6C34878D82A}">
                    <a16:rowId xmlns:a16="http://schemas.microsoft.com/office/drawing/2014/main" xmlns="" val="10003"/>
                  </a:ext>
                </a:extLst>
              </a:tr>
              <a:tr h="370840">
                <a:tc>
                  <a:txBody>
                    <a:bodyPr/>
                    <a:lstStyle/>
                    <a:p>
                      <a:r>
                        <a:rPr lang="en-US" dirty="0"/>
                        <a:t>July 2017</a:t>
                      </a:r>
                    </a:p>
                  </a:txBody>
                  <a:tcPr/>
                </a:tc>
                <a:tc>
                  <a:txBody>
                    <a:bodyPr/>
                    <a:lstStyle/>
                    <a:p>
                      <a:pPr algn="ctr"/>
                      <a:r>
                        <a:rPr lang="en-US" dirty="0"/>
                        <a:t>1</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11946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DAIRYLAND</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184383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Picture 2" descr="\\server\users$\dkarls\My Documents\New Website Files 2011\four county map\four_coun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025" y="2057986"/>
            <a:ext cx="4872507" cy="3688217"/>
          </a:xfrm>
          <a:prstGeom prst="rect">
            <a:avLst/>
          </a:prstGeom>
          <a:noFill/>
          <a:ln w="50800">
            <a:solidFill>
              <a:schemeClr val="bg1">
                <a:alpha val="16862"/>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Dairyland</a:t>
            </a:r>
            <a:r>
              <a:rPr lang="en-US" dirty="0"/>
              <a:t> Counties</a:t>
            </a:r>
          </a:p>
        </p:txBody>
      </p:sp>
    </p:spTree>
    <p:extLst>
      <p:ext uri="{BB962C8B-B14F-4D97-AF65-F5344CB8AC3E}">
        <p14:creationId xmlns:p14="http://schemas.microsoft.com/office/powerpoint/2010/main" val="15964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Eau Claire County</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One shift:  11:00 pm – 2:00 am</a:t>
            </a:r>
          </a:p>
          <a:p>
            <a:pPr lvl="1">
              <a:buFont typeface="Arial" panose="020B0604020202020204" pitchFamily="34" charset="0"/>
              <a:buChar char="•"/>
            </a:pPr>
            <a:r>
              <a:rPr lang="en-US" dirty="0" smtClean="0"/>
              <a:t>Looking at adding another shift in the future</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20 – 30 volunteers, many are returning individuals</a:t>
            </a:r>
          </a:p>
          <a:p>
            <a:pPr lvl="1">
              <a:buFont typeface="Arial" panose="020B0604020202020204" pitchFamily="34" charset="0"/>
              <a:buChar char="•"/>
            </a:pPr>
            <a:r>
              <a:rPr lang="en-US" dirty="0" smtClean="0"/>
              <a:t>Agencies, college students/interns, and community members are split into groups before they arrive to stream line the process</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Expanded to 8 teams/areas in the past few years</a:t>
            </a:r>
          </a:p>
          <a:p>
            <a:pPr lvl="1">
              <a:buFont typeface="Arial" panose="020B0604020202020204" pitchFamily="34" charset="0"/>
              <a:buChar char="•"/>
            </a:pPr>
            <a:r>
              <a:rPr lang="en-US" dirty="0" smtClean="0"/>
              <a:t>Smaller number of groups in January</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Each team gets a folder with all the forms and a cheat sheet</a:t>
            </a:r>
          </a:p>
          <a:p>
            <a:pP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551988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54000" y="1441865"/>
            <a:ext cx="5393600" cy="4450400"/>
          </a:xfrm>
          <a:prstGeom prst="rect">
            <a:avLst/>
          </a:prstGeom>
        </p:spPr>
        <p:txBody>
          <a:bodyPr vert="horz" lIns="121900" tIns="121900" rIns="121900" bIns="121900" rtlCol="0" anchor="ctr" anchorCtr="0">
            <a:noAutofit/>
          </a:bodyPr>
          <a:lstStyle/>
          <a:p>
            <a:pPr algn="l"/>
            <a:r>
              <a:rPr lang="en" b="1" dirty="0" smtClean="0">
                <a:solidFill>
                  <a:srgbClr val="FF9900"/>
                </a:solidFill>
              </a:rPr>
              <a:t>A PIT count </a:t>
            </a:r>
            <a:br>
              <a:rPr lang="en" b="1" dirty="0" smtClean="0">
                <a:solidFill>
                  <a:srgbClr val="FF9900"/>
                </a:solidFill>
              </a:rPr>
            </a:br>
            <a:r>
              <a:rPr lang="en" b="1" u="sng" dirty="0" smtClean="0">
                <a:solidFill>
                  <a:srgbClr val="FF9900"/>
                </a:solidFill>
              </a:rPr>
              <a:t>does not</a:t>
            </a:r>
            <a:r>
              <a:rPr lang="en" b="1" dirty="0" smtClean="0">
                <a:solidFill>
                  <a:srgbClr val="FF9900"/>
                </a:solidFill>
              </a:rPr>
              <a:t>:</a:t>
            </a:r>
            <a:endParaRPr lang="en" b="1" dirty="0">
              <a:solidFill>
                <a:srgbClr val="FF9900"/>
              </a:solidFill>
            </a:endParaRPr>
          </a:p>
        </p:txBody>
      </p:sp>
      <p:sp>
        <p:nvSpPr>
          <p:cNvPr id="79" name="Shape 79"/>
          <p:cNvSpPr txBox="1">
            <a:spLocks noGrp="1"/>
          </p:cNvSpPr>
          <p:nvPr>
            <p:ph type="body" idx="2"/>
          </p:nvPr>
        </p:nvSpPr>
        <p:spPr>
          <a:xfrm>
            <a:off x="6586000" y="1251430"/>
            <a:ext cx="5116000" cy="4857822"/>
          </a:xfrm>
          <a:prstGeom prst="rect">
            <a:avLst/>
          </a:prstGeom>
        </p:spPr>
        <p:txBody>
          <a:bodyPr vert="horz" lIns="121900" tIns="121900" rIns="121900" bIns="121900" rtlCol="0" anchor="ctr" anchorCtr="0">
            <a:noAutofit/>
          </a:bodyPr>
          <a:lstStyle/>
          <a:p>
            <a:pPr>
              <a:buFont typeface="Arial" panose="020B0604020202020204" pitchFamily="34" charset="0"/>
              <a:buChar char="•"/>
            </a:pPr>
            <a:r>
              <a:rPr lang="en" sz="2800" dirty="0" smtClean="0"/>
              <a:t>Count everyone that has ever been homeless </a:t>
            </a:r>
          </a:p>
          <a:p>
            <a:pPr>
              <a:buFont typeface="Arial" panose="020B0604020202020204" pitchFamily="34" charset="0"/>
              <a:buChar char="•"/>
            </a:pPr>
            <a:endParaRPr lang="en" sz="2800" dirty="0" smtClean="0"/>
          </a:p>
          <a:p>
            <a:pPr>
              <a:buFont typeface="Arial" panose="020B0604020202020204" pitchFamily="34" charset="0"/>
              <a:buChar char="•"/>
            </a:pPr>
            <a:r>
              <a:rPr lang="en" sz="2800" dirty="0" smtClean="0"/>
              <a:t>Promise 100% accuracy</a:t>
            </a:r>
          </a:p>
          <a:p>
            <a:pPr>
              <a:buFont typeface="Arial" panose="020B0604020202020204" pitchFamily="34" charset="0"/>
              <a:buChar char="•"/>
            </a:pPr>
            <a:endParaRPr lang="en" sz="2800" dirty="0" smtClean="0"/>
          </a:p>
          <a:p>
            <a:pPr>
              <a:buFont typeface="Arial" panose="020B0604020202020204" pitchFamily="34" charset="0"/>
              <a:buChar char="•"/>
            </a:pPr>
            <a:r>
              <a:rPr lang="en" sz="2800" dirty="0" smtClean="0"/>
              <a:t>Work without a team of volunteers and community support</a:t>
            </a:r>
          </a:p>
          <a:p>
            <a:pPr>
              <a:buNone/>
            </a:pPr>
            <a:endParaRPr lang="en"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828710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sz="4400" b="1" dirty="0" smtClean="0"/>
              <a:t>Jackson, Trempealeau, and Buffalo Counties</a:t>
            </a:r>
            <a:endParaRPr lang="en" sz="4400"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One shift that starts at 11:00 pm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Difficult to find volunteers for these counties given the rural location</a:t>
            </a:r>
          </a:p>
          <a:p>
            <a:pPr lvl="1">
              <a:buFont typeface="Arial" panose="020B0604020202020204" pitchFamily="34" charset="0"/>
              <a:buChar char="•"/>
            </a:pPr>
            <a:r>
              <a:rPr lang="en-US" dirty="0" smtClean="0"/>
              <a:t>Western </a:t>
            </a:r>
            <a:r>
              <a:rPr lang="en-US" dirty="0" err="1" smtClean="0"/>
              <a:t>Dairyland</a:t>
            </a:r>
            <a:r>
              <a:rPr lang="en-US" dirty="0" smtClean="0"/>
              <a:t> is the only agency providing COC or ETH funding in those three counties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Known locations only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Police departments are sent copies of survey forms and assist as needed</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Other agencies receive Post-PIT email with forms and instructions</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894690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Post-PIT Count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Email goes out to our local homeless coalition lists with time frame, cheat sheet, PIT survey form, and HUD definition of homeless</a:t>
            </a:r>
          </a:p>
          <a:p>
            <a:pPr>
              <a:buNone/>
            </a:pPr>
            <a:endParaRPr lang="en-US" dirty="0" smtClean="0"/>
          </a:p>
          <a:p>
            <a:pPr>
              <a:buNone/>
            </a:pPr>
            <a:r>
              <a:rPr lang="en-US" dirty="0"/>
              <a:t>	</a:t>
            </a:r>
            <a:r>
              <a:rPr lang="en-US" dirty="0" smtClean="0"/>
              <a:t>	COC and ETH funded agencies	Hmong Mutual Association	Human Services</a:t>
            </a:r>
          </a:p>
          <a:p>
            <a:pPr>
              <a:buNone/>
            </a:pPr>
            <a:r>
              <a:rPr lang="en-US" dirty="0" smtClean="0"/>
              <a:t>		Police department		Community Table			ADRC</a:t>
            </a:r>
          </a:p>
          <a:p>
            <a:pPr>
              <a:buNone/>
            </a:pPr>
            <a:r>
              <a:rPr lang="en-US" dirty="0" smtClean="0"/>
              <a:t>		Chippewa Valley Free Clinic	Workforce Resource		Housing Authority </a:t>
            </a:r>
          </a:p>
          <a:p>
            <a:pPr>
              <a:buNone/>
            </a:pPr>
            <a:endParaRPr lang="en-US" dirty="0" smtClean="0"/>
          </a:p>
          <a:p>
            <a:pPr>
              <a:buFont typeface="Arial" panose="020B0604020202020204" pitchFamily="34" charset="0"/>
              <a:buChar char="•"/>
            </a:pPr>
            <a:r>
              <a:rPr lang="en-US" dirty="0" smtClean="0"/>
              <a:t>Community Table – Thursday from 11:30 am until 1:00 pm</a:t>
            </a:r>
          </a:p>
          <a:p>
            <a:pPr lvl="1">
              <a:buFont typeface="Arial" panose="020B0604020202020204" pitchFamily="34" charset="0"/>
              <a:buChar char="•"/>
            </a:pPr>
            <a:r>
              <a:rPr lang="en-US" dirty="0" smtClean="0"/>
              <a:t>Free community meal</a:t>
            </a:r>
          </a:p>
          <a:p>
            <a:pPr lvl="1">
              <a:buFont typeface="Arial" panose="020B0604020202020204" pitchFamily="34" charset="0"/>
              <a:buChar char="•"/>
            </a:pPr>
            <a:r>
              <a:rPr lang="en-US" dirty="0" smtClean="0"/>
              <a:t>We ask every person eating that day, “Where did you sleep last night?”</a:t>
            </a:r>
          </a:p>
          <a:p>
            <a:pPr lvl="1">
              <a:buFont typeface="Arial" panose="020B0604020202020204" pitchFamily="34" charset="0"/>
              <a:buChar char="•"/>
            </a:pPr>
            <a:r>
              <a:rPr lang="en-US" dirty="0" smtClean="0"/>
              <a:t>Gift cards given out</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133301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Dairyland PIT Numbers</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45553763"/>
              </p:ext>
            </p:extLst>
          </p:nvPr>
        </p:nvGraphicFramePr>
        <p:xfrm>
          <a:off x="587515" y="1892484"/>
          <a:ext cx="4713355" cy="2397760"/>
        </p:xfrm>
        <a:graphic>
          <a:graphicData uri="http://schemas.openxmlformats.org/drawingml/2006/table">
            <a:tbl>
              <a:tblPr firstRow="1" bandRow="1">
                <a:tableStyleId>{B301B821-A1FF-4177-AEE7-76D212191A09}</a:tableStyleId>
              </a:tblPr>
              <a:tblGrid>
                <a:gridCol w="1625598"/>
                <a:gridCol w="1232453"/>
                <a:gridCol w="1855304"/>
              </a:tblGrid>
              <a:tr h="370840">
                <a:tc>
                  <a:txBody>
                    <a:bodyPr/>
                    <a:lstStyle/>
                    <a:p>
                      <a:r>
                        <a:rPr lang="en-US" dirty="0" smtClean="0"/>
                        <a:t>Overnight</a:t>
                      </a:r>
                      <a:endParaRPr lang="en-US" dirty="0"/>
                    </a:p>
                  </a:txBody>
                  <a:tcPr/>
                </a:tc>
                <a:tc>
                  <a:txBody>
                    <a:bodyPr/>
                    <a:lstStyle/>
                    <a:p>
                      <a:r>
                        <a:rPr lang="en-US" dirty="0" smtClean="0"/>
                        <a:t>Eau Claire County</a:t>
                      </a:r>
                      <a:endParaRPr lang="en-US" dirty="0"/>
                    </a:p>
                  </a:txBody>
                  <a:tcPr/>
                </a:tc>
                <a:tc>
                  <a:txBody>
                    <a:bodyPr/>
                    <a:lstStyle/>
                    <a:p>
                      <a:r>
                        <a:rPr lang="en-US" dirty="0" smtClean="0"/>
                        <a:t>Jackson, Trempealeau, Buffalo counties</a:t>
                      </a:r>
                      <a:endParaRPr lang="en-US" dirty="0"/>
                    </a:p>
                  </a:txBody>
                  <a:tcPr/>
                </a:tc>
              </a:tr>
              <a:tr h="370840">
                <a:tc>
                  <a:txBody>
                    <a:bodyPr/>
                    <a:lstStyle/>
                    <a:p>
                      <a:r>
                        <a:rPr lang="en-US" dirty="0" smtClean="0"/>
                        <a:t>January 2016</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r>
                        <a:rPr lang="en-US" dirty="0" smtClean="0"/>
                        <a:t>January 2017</a:t>
                      </a:r>
                      <a:endParaRPr lang="en-US" dirty="0"/>
                    </a:p>
                  </a:txBody>
                  <a:tcPr/>
                </a:tc>
                <a:tc>
                  <a:txBody>
                    <a:bodyPr/>
                    <a:lstStyle/>
                    <a:p>
                      <a:pPr algn="ctr"/>
                      <a:r>
                        <a:rPr lang="en-US" dirty="0" smtClean="0"/>
                        <a:t>5</a:t>
                      </a:r>
                      <a:endParaRPr lang="en-US" dirty="0"/>
                    </a:p>
                  </a:txBody>
                  <a:tcPr/>
                </a:tc>
                <a:tc>
                  <a:txBody>
                    <a:bodyPr/>
                    <a:lstStyle/>
                    <a:p>
                      <a:pPr algn="ctr"/>
                      <a:r>
                        <a:rPr lang="en-US" dirty="0" smtClean="0"/>
                        <a:t>0</a:t>
                      </a:r>
                      <a:endParaRPr lang="en-US" dirty="0"/>
                    </a:p>
                  </a:txBody>
                  <a:tcPr/>
                </a:tc>
              </a:tr>
              <a:tr h="370840">
                <a:tc>
                  <a:txBody>
                    <a:bodyPr/>
                    <a:lstStyle/>
                    <a:p>
                      <a:r>
                        <a:rPr lang="en-US" dirty="0" smtClean="0"/>
                        <a:t>July 2016</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r>
              <a:tr h="370840">
                <a:tc>
                  <a:txBody>
                    <a:bodyPr/>
                    <a:lstStyle/>
                    <a:p>
                      <a:r>
                        <a:rPr lang="en-US" dirty="0" smtClean="0"/>
                        <a:t>July 2017</a:t>
                      </a:r>
                      <a:endParaRPr lang="en-US" dirty="0"/>
                    </a:p>
                  </a:txBody>
                  <a:tcPr/>
                </a:tc>
                <a:tc>
                  <a:txBody>
                    <a:bodyPr/>
                    <a:lstStyle/>
                    <a:p>
                      <a:pPr algn="ctr"/>
                      <a:r>
                        <a:rPr lang="en-US" dirty="0" smtClean="0"/>
                        <a:t>14</a:t>
                      </a:r>
                      <a:endParaRPr lang="en-US" dirty="0"/>
                    </a:p>
                  </a:txBody>
                  <a:tcPr/>
                </a:tc>
                <a:tc>
                  <a:txBody>
                    <a:bodyPr/>
                    <a:lstStyle/>
                    <a:p>
                      <a:pPr algn="ctr"/>
                      <a:r>
                        <a:rPr lang="en-US" dirty="0" smtClean="0"/>
                        <a:t>4</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6290786"/>
              </p:ext>
            </p:extLst>
          </p:nvPr>
        </p:nvGraphicFramePr>
        <p:xfrm>
          <a:off x="6096000" y="1892484"/>
          <a:ext cx="4713355" cy="2397760"/>
        </p:xfrm>
        <a:graphic>
          <a:graphicData uri="http://schemas.openxmlformats.org/drawingml/2006/table">
            <a:tbl>
              <a:tblPr firstRow="1" bandRow="1">
                <a:tableStyleId>{B301B821-A1FF-4177-AEE7-76D212191A09}</a:tableStyleId>
              </a:tblPr>
              <a:tblGrid>
                <a:gridCol w="1625598"/>
                <a:gridCol w="1232453"/>
                <a:gridCol w="1855304"/>
              </a:tblGrid>
              <a:tr h="370840">
                <a:tc>
                  <a:txBody>
                    <a:bodyPr/>
                    <a:lstStyle/>
                    <a:p>
                      <a:r>
                        <a:rPr lang="en-US" dirty="0" smtClean="0"/>
                        <a:t>Post-PIT</a:t>
                      </a:r>
                      <a:endParaRPr lang="en-US" dirty="0"/>
                    </a:p>
                  </a:txBody>
                  <a:tcPr/>
                </a:tc>
                <a:tc>
                  <a:txBody>
                    <a:bodyPr/>
                    <a:lstStyle/>
                    <a:p>
                      <a:r>
                        <a:rPr lang="en-US" dirty="0" smtClean="0"/>
                        <a:t>Eau Claire County</a:t>
                      </a:r>
                      <a:endParaRPr lang="en-US" dirty="0"/>
                    </a:p>
                  </a:txBody>
                  <a:tcPr/>
                </a:tc>
                <a:tc>
                  <a:txBody>
                    <a:bodyPr/>
                    <a:lstStyle/>
                    <a:p>
                      <a:r>
                        <a:rPr lang="en-US" dirty="0" smtClean="0"/>
                        <a:t>Jackson, Trempealeau, Buffalo counties</a:t>
                      </a:r>
                      <a:endParaRPr lang="en-US" dirty="0"/>
                    </a:p>
                  </a:txBody>
                  <a:tcPr/>
                </a:tc>
              </a:tr>
              <a:tr h="370840">
                <a:tc>
                  <a:txBody>
                    <a:bodyPr/>
                    <a:lstStyle/>
                    <a:p>
                      <a:r>
                        <a:rPr lang="en-US" dirty="0" smtClean="0"/>
                        <a:t>January 2016</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r>
                        <a:rPr lang="en-US" dirty="0" smtClean="0"/>
                        <a:t>January 2017</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tr>
              <a:tr h="370840">
                <a:tc>
                  <a:txBody>
                    <a:bodyPr/>
                    <a:lstStyle/>
                    <a:p>
                      <a:r>
                        <a:rPr lang="en-US" dirty="0" smtClean="0"/>
                        <a:t>July 2016</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r>
              <a:tr h="370840">
                <a:tc>
                  <a:txBody>
                    <a:bodyPr/>
                    <a:lstStyle/>
                    <a:p>
                      <a:r>
                        <a:rPr lang="en-US" dirty="0" smtClean="0"/>
                        <a:t>July 2017</a:t>
                      </a:r>
                      <a:endParaRPr lang="en-US" dirty="0"/>
                    </a:p>
                  </a:txBody>
                  <a:tcPr/>
                </a:tc>
                <a:tc>
                  <a:txBody>
                    <a:bodyPr/>
                    <a:lstStyle/>
                    <a:p>
                      <a:pPr algn="ctr"/>
                      <a:r>
                        <a:rPr lang="en-US" dirty="0" smtClean="0"/>
                        <a:t>8</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987715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NORTHEAST</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092137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2" name="Title 1"/>
          <p:cNvSpPr>
            <a:spLocks noGrp="1"/>
          </p:cNvSpPr>
          <p:nvPr>
            <p:ph type="title"/>
          </p:nvPr>
        </p:nvSpPr>
        <p:spPr/>
        <p:txBody>
          <a:bodyPr/>
          <a:lstStyle/>
          <a:p>
            <a:r>
              <a:rPr lang="en-US" dirty="0" smtClean="0"/>
              <a:t>Northeast Counties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615" y="2001078"/>
            <a:ext cx="3215304" cy="4038600"/>
          </a:xfrm>
          <a:prstGeom prst="rect">
            <a:avLst/>
          </a:prstGeom>
        </p:spPr>
      </p:pic>
      <p:sp>
        <p:nvSpPr>
          <p:cNvPr id="3" name="TextBox 2"/>
          <p:cNvSpPr txBox="1"/>
          <p:nvPr/>
        </p:nvSpPr>
        <p:spPr>
          <a:xfrm>
            <a:off x="6513443" y="2617304"/>
            <a:ext cx="420094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5 rural counties</a:t>
            </a:r>
          </a:p>
          <a:p>
            <a:endParaRPr lang="en-US" dirty="0" smtClean="0"/>
          </a:p>
          <a:p>
            <a:pPr marL="285750" indent="-285750">
              <a:buFont typeface="Wingdings" panose="05000000000000000000" pitchFamily="2" charset="2"/>
              <a:buChar char="Ø"/>
            </a:pPr>
            <a:r>
              <a:rPr lang="en-US" dirty="0" smtClean="0"/>
              <a:t>Over 3,970 square miles</a:t>
            </a:r>
            <a:endParaRPr lang="en-US" dirty="0"/>
          </a:p>
        </p:txBody>
      </p:sp>
    </p:spTree>
    <p:extLst>
      <p:ext uri="{BB962C8B-B14F-4D97-AF65-F5344CB8AC3E}">
        <p14:creationId xmlns:p14="http://schemas.microsoft.com/office/powerpoint/2010/main" val="11047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Recruiting Volunteers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marL="0" indent="0">
              <a:buNone/>
            </a:pPr>
            <a:r>
              <a:rPr lang="en-US" sz="1100" dirty="0"/>
              <a:t>We need volunteers for the state-wide Point-in-Time Count on July 26</a:t>
            </a:r>
            <a:r>
              <a:rPr lang="en-US" sz="1100" baseline="30000" dirty="0"/>
              <a:t>th</a:t>
            </a:r>
            <a:r>
              <a:rPr lang="en-US" sz="1100" dirty="0"/>
              <a:t>!!  </a:t>
            </a:r>
          </a:p>
          <a:p>
            <a:pPr marL="0" indent="0">
              <a:buNone/>
            </a:pPr>
            <a:r>
              <a:rPr lang="en-US" sz="1100" baseline="30000" dirty="0"/>
              <a:t> </a:t>
            </a:r>
            <a:endParaRPr lang="en-US" sz="1100" dirty="0"/>
          </a:p>
          <a:p>
            <a:pPr marL="0" indent="0">
              <a:buNone/>
            </a:pPr>
            <a:r>
              <a:rPr lang="en-US" sz="1100" dirty="0"/>
              <a:t>On </a:t>
            </a:r>
            <a:r>
              <a:rPr lang="en-US" sz="1100" b="1" u="sng" dirty="0"/>
              <a:t>Wednesday, July 26</a:t>
            </a:r>
            <a:r>
              <a:rPr lang="en-US" sz="1100" b="1" u="sng" baseline="30000" dirty="0"/>
              <a:t>th</a:t>
            </a:r>
            <a:r>
              <a:rPr lang="en-US" sz="1100" dirty="0"/>
              <a:t>, staff and volunteers from homeless shelters and community organizations will be conducting a count of homeless persons in Florence, Marinette, Menominee, Oconto, and Shawano Counties.</a:t>
            </a:r>
          </a:p>
          <a:p>
            <a:pPr marL="0" indent="0">
              <a:buNone/>
            </a:pPr>
            <a:r>
              <a:rPr lang="en-US" sz="1100" dirty="0"/>
              <a:t> </a:t>
            </a:r>
          </a:p>
          <a:p>
            <a:pPr marL="0" indent="0">
              <a:buNone/>
            </a:pPr>
            <a:r>
              <a:rPr lang="en-US" sz="1100" dirty="0"/>
              <a:t>This is a really important activity, and often funding available for assisting persons who are homeless depends upon identifying the need in the community. That need is identified by the Point-in-Time count.</a:t>
            </a:r>
          </a:p>
          <a:p>
            <a:pPr marL="0" indent="0">
              <a:buNone/>
            </a:pPr>
            <a:r>
              <a:rPr lang="en-US" sz="1100" dirty="0"/>
              <a:t> </a:t>
            </a:r>
          </a:p>
          <a:p>
            <a:pPr marL="0" indent="0">
              <a:buNone/>
            </a:pPr>
            <a:r>
              <a:rPr lang="en-US" sz="1100" b="1" u="sng" dirty="0"/>
              <a:t>Anyone able to help in this area should call Erin Evosevich at 800-242-7334 ext. 1109 or </a:t>
            </a:r>
            <a:r>
              <a:rPr lang="en-US" sz="1100" b="1" u="sng" dirty="0">
                <a:hlinkClick r:id="rId3"/>
              </a:rPr>
              <a:t>erinevosevich@newcap.org</a:t>
            </a:r>
            <a:r>
              <a:rPr lang="en-US" sz="1100" b="1" u="sng" dirty="0"/>
              <a:t> .</a:t>
            </a:r>
            <a:endParaRPr lang="en-US" sz="1100" dirty="0"/>
          </a:p>
          <a:p>
            <a:pPr marL="0" indent="0">
              <a:buNone/>
            </a:pPr>
            <a:r>
              <a:rPr lang="en-US" sz="1100" b="1" dirty="0"/>
              <a:t> </a:t>
            </a:r>
            <a:endParaRPr lang="en-US" sz="1100" dirty="0"/>
          </a:p>
          <a:p>
            <a:pPr marL="0" indent="0">
              <a:buNone/>
            </a:pPr>
            <a:r>
              <a:rPr lang="en-US" sz="1100" b="1" u="sng" dirty="0"/>
              <a:t>WHAT:</a:t>
            </a:r>
            <a:r>
              <a:rPr lang="en-US" sz="1100" dirty="0"/>
              <a:t> A Point-In-Time count is a statistically reliable, unduplicated count of people experiencing homelessness during a designated one-night period. Wisconsin conducts this count twice per year (July and January.)</a:t>
            </a:r>
          </a:p>
          <a:p>
            <a:pPr marL="0" indent="0">
              <a:buNone/>
            </a:pPr>
            <a:r>
              <a:rPr lang="en-US" sz="1100" dirty="0"/>
              <a:t> </a:t>
            </a:r>
          </a:p>
          <a:p>
            <a:pPr marL="0" indent="0">
              <a:buNone/>
            </a:pPr>
            <a:r>
              <a:rPr lang="en-US" sz="1100" b="1" u="sng" dirty="0"/>
              <a:t>WHY:</a:t>
            </a:r>
            <a:r>
              <a:rPr lang="en-US" sz="1100" dirty="0"/>
              <a:t> it is intended to capture a minimum amount of information on the homeless population in order to create a “snapshot” of what homelessness looks like in a neighborhood, city, or state. The data collected through the Point-in-Time process is reported in the Annual Homelessness Assessment Report (AHAR) that is provided to the U.S. Congress. Homeless information is also reported to the U.S. Department of Housing &amp; Urban Development, and is utilized to develop the Housing Inventory Chart for the Balance of State Continuum of Care.</a:t>
            </a:r>
          </a:p>
          <a:p>
            <a:pPr marL="0" indent="0">
              <a:buNone/>
            </a:pPr>
            <a:r>
              <a:rPr lang="en-US" sz="1100" dirty="0"/>
              <a:t> </a:t>
            </a:r>
          </a:p>
          <a:p>
            <a:pPr marL="0" indent="0">
              <a:buNone/>
            </a:pPr>
            <a:r>
              <a:rPr lang="en-US" sz="1100" b="1" u="sng" dirty="0"/>
              <a:t>WHO:</a:t>
            </a:r>
            <a:r>
              <a:rPr lang="en-US" sz="1100" dirty="0"/>
              <a:t> This count is intended to include persons that are homeless and are living in emergency shelters, transitional housing, safe havens for the homeless, domestic violence shelters, or who are unsheltered living on the streets or any other place not meant for human habitation.</a:t>
            </a:r>
          </a:p>
          <a:p>
            <a:pPr marL="0" indent="0">
              <a:buNone/>
            </a:pPr>
            <a:r>
              <a:rPr lang="en-US" sz="1100" dirty="0"/>
              <a:t> </a:t>
            </a:r>
          </a:p>
          <a:p>
            <a:pPr marL="0" indent="0">
              <a:buNone/>
            </a:pPr>
            <a:r>
              <a:rPr lang="en-US" sz="1100" b="1" u="sng" dirty="0"/>
              <a:t>WHERE:</a:t>
            </a:r>
            <a:r>
              <a:rPr lang="en-US" sz="1100" dirty="0"/>
              <a:t> All across the state of Wisconsin the Point in Time is conducted by volunteers.</a:t>
            </a:r>
          </a:p>
          <a:p>
            <a:pPr marL="0" indent="0">
              <a:buNone/>
            </a:pPr>
            <a:r>
              <a:rPr lang="en-US" sz="1100" dirty="0"/>
              <a:t> </a:t>
            </a:r>
          </a:p>
          <a:p>
            <a:pPr marL="0" indent="0">
              <a:buNone/>
            </a:pPr>
            <a:r>
              <a:rPr lang="en-US" sz="1100" i="1" dirty="0"/>
              <a:t>Please feel free to forward this email to anyone you may know that would be interested in volunteering. If you would like to volunteer please contact Erin Evosevich NO LATER THAN July 10</a:t>
            </a:r>
            <a:r>
              <a:rPr lang="en-US" sz="1100" i="1" baseline="30000" dirty="0"/>
              <a:t>th</a:t>
            </a:r>
            <a:r>
              <a:rPr lang="en-US" sz="1100" i="1" dirty="0"/>
              <a:t> to allow time to plan coordinately for the Point in time Count. </a:t>
            </a:r>
            <a:endParaRPr lang="en-US" sz="1100" dirty="0"/>
          </a:p>
          <a:p>
            <a:pPr>
              <a:buNone/>
            </a:pPr>
            <a:endParaRPr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183976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Organizing the PIT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None/>
            </a:pPr>
            <a:r>
              <a:rPr lang="en-US" dirty="0" err="1" smtClean="0"/>
              <a:t>Newcap</a:t>
            </a:r>
            <a:r>
              <a:rPr lang="en-US" dirty="0" smtClean="0"/>
              <a:t> is the PIT lead for the Northeast COC. Partner agencies help organize the PIT in their communities.</a:t>
            </a:r>
          </a:p>
          <a:p>
            <a:pPr>
              <a:buNone/>
            </a:pPr>
            <a:endParaRPr lang="en-US"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75018415"/>
              </p:ext>
            </p:extLst>
          </p:nvPr>
        </p:nvGraphicFramePr>
        <p:xfrm>
          <a:off x="2774122" y="2753875"/>
          <a:ext cx="6091583" cy="2225040"/>
        </p:xfrm>
        <a:graphic>
          <a:graphicData uri="http://schemas.openxmlformats.org/drawingml/2006/table">
            <a:tbl>
              <a:tblPr firstRow="1" bandRow="1">
                <a:tableStyleId>{B301B821-A1FF-4177-AEE7-76D212191A09}</a:tableStyleId>
              </a:tblPr>
              <a:tblGrid>
                <a:gridCol w="2758661"/>
                <a:gridCol w="3332922"/>
              </a:tblGrid>
              <a:tr h="370840">
                <a:tc>
                  <a:txBody>
                    <a:bodyPr/>
                    <a:lstStyle/>
                    <a:p>
                      <a:r>
                        <a:rPr lang="en-US" dirty="0" smtClean="0"/>
                        <a:t>County</a:t>
                      </a:r>
                      <a:endParaRPr lang="en-US" dirty="0"/>
                    </a:p>
                  </a:txBody>
                  <a:tcPr/>
                </a:tc>
                <a:tc>
                  <a:txBody>
                    <a:bodyPr/>
                    <a:lstStyle/>
                    <a:p>
                      <a:r>
                        <a:rPr lang="en-US" dirty="0" smtClean="0"/>
                        <a:t>Organizer</a:t>
                      </a:r>
                      <a:endParaRPr lang="en-US" dirty="0"/>
                    </a:p>
                  </a:txBody>
                  <a:tcPr/>
                </a:tc>
              </a:tr>
              <a:tr h="370840">
                <a:tc>
                  <a:txBody>
                    <a:bodyPr/>
                    <a:lstStyle/>
                    <a:p>
                      <a:r>
                        <a:rPr lang="en-US" dirty="0" smtClean="0"/>
                        <a:t>Florence</a:t>
                      </a:r>
                      <a:endParaRPr lang="en-US" dirty="0"/>
                    </a:p>
                  </a:txBody>
                  <a:tcPr/>
                </a:tc>
                <a:tc>
                  <a:txBody>
                    <a:bodyPr/>
                    <a:lstStyle/>
                    <a:p>
                      <a:r>
                        <a:rPr lang="en-US" dirty="0" err="1" smtClean="0"/>
                        <a:t>Newcap</a:t>
                      </a:r>
                      <a:endParaRPr lang="en-US" dirty="0"/>
                    </a:p>
                  </a:txBody>
                  <a:tcPr/>
                </a:tc>
              </a:tr>
              <a:tr h="370840">
                <a:tc>
                  <a:txBody>
                    <a:bodyPr/>
                    <a:lstStyle/>
                    <a:p>
                      <a:r>
                        <a:rPr lang="en-US" dirty="0" smtClean="0"/>
                        <a:t>Marinette</a:t>
                      </a:r>
                      <a:endParaRPr lang="en-US" dirty="0"/>
                    </a:p>
                  </a:txBody>
                  <a:tcPr/>
                </a:tc>
                <a:tc>
                  <a:txBody>
                    <a:bodyPr/>
                    <a:lstStyle/>
                    <a:p>
                      <a:r>
                        <a:rPr lang="en-US" dirty="0" err="1" smtClean="0"/>
                        <a:t>Newcap</a:t>
                      </a:r>
                      <a:endParaRPr lang="en-US" dirty="0"/>
                    </a:p>
                  </a:txBody>
                  <a:tcPr/>
                </a:tc>
              </a:tr>
              <a:tr h="370840">
                <a:tc>
                  <a:txBody>
                    <a:bodyPr/>
                    <a:lstStyle/>
                    <a:p>
                      <a:r>
                        <a:rPr lang="en-US" sz="1800" kern="1200" dirty="0" smtClean="0">
                          <a:solidFill>
                            <a:schemeClr val="dk1"/>
                          </a:solidFill>
                          <a:effectLst/>
                          <a:latin typeface="+mn-lt"/>
                          <a:ea typeface="+mn-ea"/>
                          <a:cs typeface="+mn-cs"/>
                        </a:rPr>
                        <a:t>Menominee</a:t>
                      </a:r>
                      <a:endParaRPr lang="en-US" dirty="0"/>
                    </a:p>
                  </a:txBody>
                  <a:tcPr/>
                </a:tc>
                <a:tc>
                  <a:txBody>
                    <a:bodyPr/>
                    <a:lstStyle/>
                    <a:p>
                      <a:r>
                        <a:rPr lang="en-US" dirty="0" smtClean="0"/>
                        <a:t>Eagle’s Nest Emergency Shelter</a:t>
                      </a:r>
                      <a:endParaRPr lang="en-US" dirty="0"/>
                    </a:p>
                  </a:txBody>
                  <a:tcPr/>
                </a:tc>
              </a:tr>
              <a:tr h="370840">
                <a:tc>
                  <a:txBody>
                    <a:bodyPr/>
                    <a:lstStyle/>
                    <a:p>
                      <a:r>
                        <a:rPr lang="en-US" dirty="0" smtClean="0"/>
                        <a:t>Oconto</a:t>
                      </a:r>
                      <a:endParaRPr lang="en-US" dirty="0"/>
                    </a:p>
                  </a:txBody>
                  <a:tcPr/>
                </a:tc>
                <a:tc>
                  <a:txBody>
                    <a:bodyPr/>
                    <a:lstStyle/>
                    <a:p>
                      <a:r>
                        <a:rPr lang="en-US" dirty="0" err="1" smtClean="0"/>
                        <a:t>Newcap</a:t>
                      </a:r>
                      <a:endParaRPr lang="en-US" dirty="0"/>
                    </a:p>
                  </a:txBody>
                  <a:tcPr/>
                </a:tc>
              </a:tr>
              <a:tr h="370840">
                <a:tc>
                  <a:txBody>
                    <a:bodyPr/>
                    <a:lstStyle/>
                    <a:p>
                      <a:r>
                        <a:rPr lang="en-US" dirty="0" smtClean="0"/>
                        <a:t>Shawano</a:t>
                      </a:r>
                      <a:endParaRPr lang="en-US" dirty="0"/>
                    </a:p>
                  </a:txBody>
                  <a:tcPr/>
                </a:tc>
                <a:tc>
                  <a:txBody>
                    <a:bodyPr/>
                    <a:lstStyle/>
                    <a:p>
                      <a:r>
                        <a:rPr lang="en-US" dirty="0" smtClean="0"/>
                        <a:t>Safe Haven Shelter</a:t>
                      </a:r>
                      <a:endParaRPr lang="en-US" dirty="0"/>
                    </a:p>
                  </a:txBody>
                  <a:tcPr/>
                </a:tc>
              </a:tr>
            </a:tbl>
          </a:graphicData>
        </a:graphic>
      </p:graphicFrame>
    </p:spTree>
    <p:extLst>
      <p:ext uri="{BB962C8B-B14F-4D97-AF65-F5344CB8AC3E}">
        <p14:creationId xmlns:p14="http://schemas.microsoft.com/office/powerpoint/2010/main" val="3239299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5579164" y="593367"/>
            <a:ext cx="6197235" cy="943200"/>
          </a:xfrm>
          <a:prstGeom prst="rect">
            <a:avLst/>
          </a:prstGeom>
        </p:spPr>
        <p:txBody>
          <a:bodyPr vert="horz" lIns="121900" tIns="121900" rIns="121900" bIns="121900" rtlCol="0" anchor="t" anchorCtr="0">
            <a:noAutofit/>
          </a:bodyPr>
          <a:lstStyle/>
          <a:p>
            <a:r>
              <a:rPr lang="en" b="1" dirty="0" smtClean="0"/>
              <a:t>Identify Locations</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Picture Placeholder 10"/>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8906" b="28906"/>
          <a:stretch>
            <a:fillRect/>
          </a:stretch>
        </p:blipFill>
        <p:spPr>
          <a:xfrm>
            <a:off x="415600" y="533400"/>
            <a:ext cx="4572000" cy="5334000"/>
          </a:xfrm>
        </p:spPr>
      </p:pic>
      <p:sp>
        <p:nvSpPr>
          <p:cNvPr id="2" name="TextBox 1"/>
          <p:cNvSpPr txBox="1"/>
          <p:nvPr/>
        </p:nvSpPr>
        <p:spPr>
          <a:xfrm>
            <a:off x="6473687" y="2464904"/>
            <a:ext cx="4359965"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Teams of 2 people</a:t>
            </a:r>
          </a:p>
          <a:p>
            <a:pPr marL="285750" indent="-285750">
              <a:buFont typeface="Wingdings" panose="05000000000000000000" pitchFamily="2" charset="2"/>
              <a:buChar char="Ø"/>
            </a:pPr>
            <a:r>
              <a:rPr lang="en-US" dirty="0" smtClean="0"/>
              <a:t>Identify locations</a:t>
            </a:r>
          </a:p>
          <a:p>
            <a:pPr marL="285750" indent="-285750">
              <a:buFont typeface="Wingdings" panose="05000000000000000000" pitchFamily="2" charset="2"/>
              <a:buChar char="Ø"/>
            </a:pPr>
            <a:r>
              <a:rPr lang="en-US" dirty="0" smtClean="0"/>
              <a:t>Expand territories</a:t>
            </a:r>
          </a:p>
          <a:p>
            <a:endParaRPr lang="en-US" dirty="0"/>
          </a:p>
          <a:p>
            <a:pPr marL="285750" indent="-285750">
              <a:buFont typeface="Wingdings" panose="05000000000000000000" pitchFamily="2" charset="2"/>
              <a:buChar char="Ø"/>
            </a:pPr>
            <a:r>
              <a:rPr lang="en-US" dirty="0" smtClean="0"/>
              <a:t>Begin at midnight</a:t>
            </a:r>
          </a:p>
          <a:p>
            <a:pPr marL="285750" indent="-285750">
              <a:buFont typeface="Wingdings" panose="05000000000000000000" pitchFamily="2" charset="2"/>
              <a:buChar char="Ø"/>
            </a:pPr>
            <a:r>
              <a:rPr lang="en-US" dirty="0" smtClean="0"/>
              <a:t>Lasts until at least 3:00 am</a:t>
            </a:r>
            <a:endParaRPr lang="en-US" dirty="0"/>
          </a:p>
        </p:txBody>
      </p:sp>
    </p:spTree>
    <p:extLst>
      <p:ext uri="{BB962C8B-B14F-4D97-AF65-F5344CB8AC3E}">
        <p14:creationId xmlns:p14="http://schemas.microsoft.com/office/powerpoint/2010/main" val="3514956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PIT Training</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Each team was provided with a packet that included:</a:t>
            </a:r>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PIT releases</a:t>
            </a:r>
          </a:p>
          <a:p>
            <a:pPr lvl="1">
              <a:buFont typeface="Arial" panose="020B0604020202020204" pitchFamily="34" charset="0"/>
              <a:buChar char="•"/>
            </a:pPr>
            <a:r>
              <a:rPr lang="en-US" dirty="0" smtClean="0"/>
              <a:t>Maps of locations</a:t>
            </a:r>
          </a:p>
          <a:p>
            <a:pPr lvl="1">
              <a:buFont typeface="Arial" panose="020B0604020202020204" pitchFamily="34" charset="0"/>
              <a:buChar char="•"/>
            </a:pPr>
            <a:r>
              <a:rPr lang="en-US" dirty="0" smtClean="0"/>
              <a:t>Required locations to search</a:t>
            </a:r>
          </a:p>
          <a:p>
            <a:pPr lvl="1">
              <a:buFont typeface="Arial" panose="020B0604020202020204" pitchFamily="34" charset="0"/>
              <a:buChar char="•"/>
            </a:pPr>
            <a:r>
              <a:rPr lang="en-US" dirty="0" smtClean="0"/>
              <a:t>Slides from the Balance of State PIT training #1 (posted on BOS website)</a:t>
            </a:r>
          </a:p>
          <a:p>
            <a:pPr lvl="1">
              <a:buFont typeface="Arial" panose="020B0604020202020204" pitchFamily="34" charset="0"/>
              <a:buChar char="•"/>
            </a:pPr>
            <a:r>
              <a:rPr lang="en-US" dirty="0" smtClean="0"/>
              <a:t>Surveys and observation forms</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770348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Northeast PIT Numbers</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00100015"/>
              </p:ext>
            </p:extLst>
          </p:nvPr>
        </p:nvGraphicFramePr>
        <p:xfrm>
          <a:off x="1475411" y="1892484"/>
          <a:ext cx="3480902" cy="1854200"/>
        </p:xfrm>
        <a:graphic>
          <a:graphicData uri="http://schemas.openxmlformats.org/drawingml/2006/table">
            <a:tbl>
              <a:tblPr firstRow="1" bandRow="1">
                <a:tableStyleId>{B301B821-A1FF-4177-AEE7-76D212191A09}</a:tableStyleId>
              </a:tblPr>
              <a:tblGrid>
                <a:gridCol w="1625598"/>
                <a:gridCol w="1855304"/>
              </a:tblGrid>
              <a:tr h="370840">
                <a:tc>
                  <a:txBody>
                    <a:bodyPr/>
                    <a:lstStyle/>
                    <a:p>
                      <a:r>
                        <a:rPr lang="en-US" dirty="0" smtClean="0"/>
                        <a:t>Overnight</a:t>
                      </a:r>
                      <a:endParaRPr lang="en-US" dirty="0"/>
                    </a:p>
                  </a:txBody>
                  <a:tcPr/>
                </a:tc>
                <a:tc>
                  <a:txBody>
                    <a:bodyPr/>
                    <a:lstStyle/>
                    <a:p>
                      <a:pPr algn="ctr"/>
                      <a:r>
                        <a:rPr lang="en-US" dirty="0" smtClean="0"/>
                        <a:t>Northeast</a:t>
                      </a:r>
                      <a:endParaRPr lang="en-US" dirty="0"/>
                    </a:p>
                  </a:txBody>
                  <a:tcPr/>
                </a:tc>
              </a:tr>
              <a:tr h="370840">
                <a:tc>
                  <a:txBody>
                    <a:bodyPr/>
                    <a:lstStyle/>
                    <a:p>
                      <a:r>
                        <a:rPr lang="en-US" dirty="0" smtClean="0"/>
                        <a:t>January 2016</a:t>
                      </a:r>
                      <a:endParaRPr lang="en-US" dirty="0"/>
                    </a:p>
                  </a:txBody>
                  <a:tcPr/>
                </a:tc>
                <a:tc>
                  <a:txBody>
                    <a:bodyPr/>
                    <a:lstStyle/>
                    <a:p>
                      <a:pPr algn="ctr"/>
                      <a:r>
                        <a:rPr lang="en-US" dirty="0" smtClean="0"/>
                        <a:t>1</a:t>
                      </a:r>
                      <a:endParaRPr lang="en-US" dirty="0"/>
                    </a:p>
                  </a:txBody>
                  <a:tcPr/>
                </a:tc>
              </a:tr>
              <a:tr h="370840">
                <a:tc>
                  <a:txBody>
                    <a:bodyPr/>
                    <a:lstStyle/>
                    <a:p>
                      <a:r>
                        <a:rPr lang="en-US" dirty="0" smtClean="0"/>
                        <a:t>January 2017</a:t>
                      </a:r>
                      <a:endParaRPr lang="en-US" dirty="0"/>
                    </a:p>
                  </a:txBody>
                  <a:tcPr/>
                </a:tc>
                <a:tc>
                  <a:txBody>
                    <a:bodyPr/>
                    <a:lstStyle/>
                    <a:p>
                      <a:pPr algn="ctr"/>
                      <a:r>
                        <a:rPr lang="en-US" dirty="0" smtClean="0"/>
                        <a:t>0</a:t>
                      </a:r>
                      <a:endParaRPr lang="en-US" dirty="0"/>
                    </a:p>
                  </a:txBody>
                  <a:tcPr/>
                </a:tc>
              </a:tr>
              <a:tr h="370840">
                <a:tc>
                  <a:txBody>
                    <a:bodyPr/>
                    <a:lstStyle/>
                    <a:p>
                      <a:r>
                        <a:rPr lang="en-US" dirty="0" smtClean="0"/>
                        <a:t>July 2016</a:t>
                      </a:r>
                      <a:endParaRPr lang="en-US" dirty="0"/>
                    </a:p>
                  </a:txBody>
                  <a:tcPr/>
                </a:tc>
                <a:tc>
                  <a:txBody>
                    <a:bodyPr/>
                    <a:lstStyle/>
                    <a:p>
                      <a:pPr algn="ctr"/>
                      <a:r>
                        <a:rPr lang="en-US" dirty="0" smtClean="0"/>
                        <a:t>3</a:t>
                      </a:r>
                      <a:endParaRPr lang="en-US" dirty="0"/>
                    </a:p>
                  </a:txBody>
                  <a:tcPr/>
                </a:tc>
              </a:tr>
              <a:tr h="370840">
                <a:tc>
                  <a:txBody>
                    <a:bodyPr/>
                    <a:lstStyle/>
                    <a:p>
                      <a:r>
                        <a:rPr lang="en-US" dirty="0" smtClean="0"/>
                        <a:t>July 2017</a:t>
                      </a:r>
                      <a:endParaRPr lang="en-US" dirty="0"/>
                    </a:p>
                  </a:txBody>
                  <a:tcPr/>
                </a:tc>
                <a:tc>
                  <a:txBody>
                    <a:bodyPr/>
                    <a:lstStyle/>
                    <a:p>
                      <a:pPr algn="ctr"/>
                      <a:r>
                        <a:rPr lang="en-US" dirty="0" smtClean="0"/>
                        <a:t>0</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0058065"/>
              </p:ext>
            </p:extLst>
          </p:nvPr>
        </p:nvGraphicFramePr>
        <p:xfrm>
          <a:off x="6096000" y="1892484"/>
          <a:ext cx="3480902" cy="1854200"/>
        </p:xfrm>
        <a:graphic>
          <a:graphicData uri="http://schemas.openxmlformats.org/drawingml/2006/table">
            <a:tbl>
              <a:tblPr firstRow="1" bandRow="1">
                <a:tableStyleId>{B301B821-A1FF-4177-AEE7-76D212191A09}</a:tableStyleId>
              </a:tblPr>
              <a:tblGrid>
                <a:gridCol w="1625598"/>
                <a:gridCol w="1855304"/>
              </a:tblGrid>
              <a:tr h="370840">
                <a:tc>
                  <a:txBody>
                    <a:bodyPr/>
                    <a:lstStyle/>
                    <a:p>
                      <a:r>
                        <a:rPr lang="en-US" dirty="0" smtClean="0"/>
                        <a:t>Post-PIT</a:t>
                      </a:r>
                      <a:endParaRPr lang="en-US" dirty="0"/>
                    </a:p>
                  </a:txBody>
                  <a:tcPr/>
                </a:tc>
                <a:tc>
                  <a:txBody>
                    <a:bodyPr/>
                    <a:lstStyle/>
                    <a:p>
                      <a:pPr algn="ctr"/>
                      <a:r>
                        <a:rPr lang="en-US" dirty="0" smtClean="0"/>
                        <a:t>Northeast</a:t>
                      </a:r>
                      <a:endParaRPr lang="en-US" dirty="0"/>
                    </a:p>
                  </a:txBody>
                  <a:tcPr/>
                </a:tc>
              </a:tr>
              <a:tr h="370840">
                <a:tc>
                  <a:txBody>
                    <a:bodyPr/>
                    <a:lstStyle/>
                    <a:p>
                      <a:r>
                        <a:rPr lang="en-US" dirty="0" smtClean="0"/>
                        <a:t>January 2016</a:t>
                      </a:r>
                      <a:endParaRPr lang="en-US" dirty="0"/>
                    </a:p>
                  </a:txBody>
                  <a:tcPr/>
                </a:tc>
                <a:tc>
                  <a:txBody>
                    <a:bodyPr/>
                    <a:lstStyle/>
                    <a:p>
                      <a:pPr algn="ctr"/>
                      <a:r>
                        <a:rPr lang="en-US" dirty="0" smtClean="0"/>
                        <a:t>0</a:t>
                      </a:r>
                      <a:endParaRPr lang="en-US" dirty="0"/>
                    </a:p>
                  </a:txBody>
                  <a:tcPr/>
                </a:tc>
              </a:tr>
              <a:tr h="370840">
                <a:tc>
                  <a:txBody>
                    <a:bodyPr/>
                    <a:lstStyle/>
                    <a:p>
                      <a:r>
                        <a:rPr lang="en-US" dirty="0" smtClean="0"/>
                        <a:t>January 2017</a:t>
                      </a:r>
                      <a:endParaRPr lang="en-US" dirty="0"/>
                    </a:p>
                  </a:txBody>
                  <a:tcPr/>
                </a:tc>
                <a:tc>
                  <a:txBody>
                    <a:bodyPr/>
                    <a:lstStyle/>
                    <a:p>
                      <a:pPr algn="ctr"/>
                      <a:r>
                        <a:rPr lang="en-US" dirty="0" smtClean="0"/>
                        <a:t>0</a:t>
                      </a:r>
                      <a:endParaRPr lang="en-US" dirty="0"/>
                    </a:p>
                  </a:txBody>
                  <a:tcPr/>
                </a:tc>
              </a:tr>
              <a:tr h="370840">
                <a:tc>
                  <a:txBody>
                    <a:bodyPr/>
                    <a:lstStyle/>
                    <a:p>
                      <a:r>
                        <a:rPr lang="en-US" dirty="0" smtClean="0"/>
                        <a:t>July 2016</a:t>
                      </a:r>
                      <a:endParaRPr lang="en-US" dirty="0"/>
                    </a:p>
                  </a:txBody>
                  <a:tcPr/>
                </a:tc>
                <a:tc>
                  <a:txBody>
                    <a:bodyPr/>
                    <a:lstStyle/>
                    <a:p>
                      <a:pPr algn="ctr"/>
                      <a:r>
                        <a:rPr lang="en-US" dirty="0" smtClean="0"/>
                        <a:t>2</a:t>
                      </a:r>
                      <a:endParaRPr lang="en-US" dirty="0"/>
                    </a:p>
                  </a:txBody>
                  <a:tcPr/>
                </a:tc>
              </a:tr>
              <a:tr h="370840">
                <a:tc>
                  <a:txBody>
                    <a:bodyPr/>
                    <a:lstStyle/>
                    <a:p>
                      <a:r>
                        <a:rPr lang="en-US" dirty="0" smtClean="0"/>
                        <a:t>July 2017</a:t>
                      </a:r>
                      <a:endParaRPr lang="en-US" dirty="0"/>
                    </a:p>
                  </a:txBody>
                  <a:tcPr/>
                </a:tc>
                <a:tc>
                  <a:txBody>
                    <a:bodyPr/>
                    <a:lstStyle/>
                    <a:p>
                      <a:pPr algn="ctr"/>
                      <a:r>
                        <a:rPr lang="en-US" dirty="0" smtClean="0"/>
                        <a:t>2</a:t>
                      </a:r>
                      <a:endParaRPr lang="en-US" dirty="0"/>
                    </a:p>
                  </a:txBody>
                  <a:tcPr/>
                </a:tc>
              </a:tr>
            </a:tbl>
          </a:graphicData>
        </a:graphic>
      </p:graphicFrame>
    </p:spTree>
    <p:extLst>
      <p:ext uri="{BB962C8B-B14F-4D97-AF65-F5344CB8AC3E}">
        <p14:creationId xmlns:p14="http://schemas.microsoft.com/office/powerpoint/2010/main" val="2203820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7200" b="1" dirty="0" smtClean="0">
                <a:solidFill>
                  <a:srgbClr val="FF9900"/>
                </a:solidFill>
              </a:rPr>
              <a:t>Why?</a:t>
            </a:r>
            <a:endParaRPr lang="en" sz="72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245597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53667" y="701800"/>
            <a:ext cx="7484800" cy="5454400"/>
          </a:xfrm>
          <a:prstGeom prst="rect">
            <a:avLst/>
          </a:prstGeom>
        </p:spPr>
        <p:txBody>
          <a:bodyPr vert="horz" lIns="121900" tIns="121900" rIns="121900" bIns="121900" rtlCol="0" anchor="ctr" anchorCtr="0">
            <a:noAutofit/>
          </a:bodyPr>
          <a:lstStyle/>
          <a:p>
            <a:r>
              <a:rPr lang="en" b="1" dirty="0">
                <a:solidFill>
                  <a:srgbClr val="000000"/>
                </a:solidFill>
              </a:rPr>
              <a:t>Questions?</a:t>
            </a:r>
          </a:p>
        </p:txBody>
      </p:sp>
    </p:spTree>
    <p:extLst>
      <p:ext uri="{BB962C8B-B14F-4D97-AF65-F5344CB8AC3E}">
        <p14:creationId xmlns:p14="http://schemas.microsoft.com/office/powerpoint/2010/main" val="425906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125813" y="526732"/>
            <a:ext cx="9030241" cy="943200"/>
          </a:xfrm>
          <a:prstGeom prst="rect">
            <a:avLst/>
          </a:prstGeom>
        </p:spPr>
        <p:txBody>
          <a:bodyPr vert="horz" lIns="121900" tIns="121900" rIns="121900" bIns="121900" rtlCol="0" anchor="t" anchorCtr="0">
            <a:noAutofit/>
          </a:bodyPr>
          <a:lstStyle/>
          <a:p>
            <a:r>
              <a:rPr lang="en" b="1" dirty="0"/>
              <a:t>Resources and References</a:t>
            </a:r>
          </a:p>
        </p:txBody>
      </p:sp>
      <p:sp>
        <p:nvSpPr>
          <p:cNvPr id="315" name="Shape 315"/>
          <p:cNvSpPr txBox="1">
            <a:spLocks noGrp="1"/>
          </p:cNvSpPr>
          <p:nvPr>
            <p:ph type="body" idx="1"/>
          </p:nvPr>
        </p:nvSpPr>
        <p:spPr>
          <a:xfrm>
            <a:off x="415600" y="1953087"/>
            <a:ext cx="11360800" cy="4138946"/>
          </a:xfrm>
          <a:prstGeom prst="rect">
            <a:avLst/>
          </a:prstGeom>
        </p:spPr>
        <p:txBody>
          <a:bodyPr vert="horz" lIns="121900" tIns="121900" rIns="121900" bIns="121900" rtlCol="0" anchor="t" anchorCtr="0">
            <a:noAutofit/>
          </a:bodyPr>
          <a:lstStyle/>
          <a:p>
            <a:pPr>
              <a:spcAft>
                <a:spcPts val="0"/>
              </a:spcAft>
              <a:buNone/>
            </a:pPr>
            <a:r>
              <a:rPr lang="en" sz="1600" b="1" dirty="0"/>
              <a:t>HUD Notice CPD </a:t>
            </a:r>
            <a:r>
              <a:rPr lang="en" sz="1600" b="1" dirty="0" smtClean="0"/>
              <a:t>16-060: 2017 HIC and PIT Data Collection for COC and ESG Programs (August 2016)</a:t>
            </a:r>
            <a:endParaRPr lang="en" sz="1600" b="1" dirty="0"/>
          </a:p>
          <a:p>
            <a:pPr>
              <a:spcAft>
                <a:spcPts val="0"/>
              </a:spcAft>
              <a:buNone/>
            </a:pPr>
            <a:r>
              <a:rPr lang="en-US" sz="1600" u="sng" dirty="0">
                <a:solidFill>
                  <a:schemeClr val="hlink"/>
                </a:solidFill>
                <a:hlinkClick r:id="rId3"/>
              </a:rPr>
              <a:t>https://</a:t>
            </a:r>
            <a:r>
              <a:rPr lang="en-US" sz="1600" u="sng" dirty="0" smtClean="0">
                <a:solidFill>
                  <a:schemeClr val="hlink"/>
                </a:solidFill>
                <a:hlinkClick r:id="rId3"/>
              </a:rPr>
              <a:t>www.hudexchange.info/resources/documents/Notice-CPD-16-060-2017-HIC-PIT-Data-Collection-Notice.pdf</a:t>
            </a:r>
            <a:r>
              <a:rPr lang="en-US" sz="1600" u="sng" dirty="0" smtClean="0">
                <a:solidFill>
                  <a:schemeClr val="hlink"/>
                </a:solidFill>
              </a:rPr>
              <a:t> </a:t>
            </a:r>
          </a:p>
          <a:p>
            <a:pPr>
              <a:spcAft>
                <a:spcPts val="0"/>
              </a:spcAft>
              <a:buNone/>
            </a:pPr>
            <a:endParaRPr sz="1600" dirty="0"/>
          </a:p>
          <a:p>
            <a:pPr>
              <a:spcAft>
                <a:spcPts val="0"/>
              </a:spcAft>
              <a:buNone/>
            </a:pPr>
            <a:r>
              <a:rPr lang="en" sz="1600" b="1" dirty="0"/>
              <a:t>CoC Interim </a:t>
            </a:r>
            <a:r>
              <a:rPr lang="en" sz="1600" b="1" dirty="0" smtClean="0"/>
              <a:t>Rule: 24 CFR Part 578</a:t>
            </a:r>
            <a:endParaRPr lang="en" sz="1600" b="1" dirty="0"/>
          </a:p>
          <a:p>
            <a:pPr>
              <a:spcAft>
                <a:spcPts val="0"/>
              </a:spcAft>
              <a:buNone/>
            </a:pPr>
            <a:r>
              <a:rPr lang="en-US" sz="1600" u="sng" dirty="0">
                <a:solidFill>
                  <a:schemeClr val="hlink"/>
                </a:solidFill>
                <a:hlinkClick r:id="rId4"/>
              </a:rPr>
              <a:t>https://</a:t>
            </a:r>
            <a:r>
              <a:rPr lang="en-US" sz="1600" u="sng" dirty="0" smtClean="0">
                <a:solidFill>
                  <a:schemeClr val="hlink"/>
                </a:solidFill>
                <a:hlinkClick r:id="rId4"/>
              </a:rPr>
              <a:t>www.hudexchange.info/resources/documents/CoCProgramInterimRule_FormattedVersion.pdf</a:t>
            </a:r>
            <a:r>
              <a:rPr lang="en-US" sz="1600" u="sng" dirty="0" smtClean="0">
                <a:solidFill>
                  <a:schemeClr val="hlink"/>
                </a:solidFill>
              </a:rPr>
              <a:t> </a:t>
            </a:r>
          </a:p>
          <a:p>
            <a:pPr>
              <a:spcAft>
                <a:spcPts val="0"/>
              </a:spcAft>
              <a:buNone/>
            </a:pPr>
            <a:endParaRPr sz="1600" dirty="0"/>
          </a:p>
          <a:p>
            <a:pPr>
              <a:spcAft>
                <a:spcPts val="0"/>
              </a:spcAft>
              <a:buNone/>
            </a:pPr>
            <a:r>
              <a:rPr lang="en" sz="1600" b="1" dirty="0" smtClean="0"/>
              <a:t>HUD: PIT Methodology Guide  (March 2015)</a:t>
            </a:r>
          </a:p>
          <a:p>
            <a:pPr>
              <a:spcAft>
                <a:spcPts val="0"/>
              </a:spcAft>
              <a:buNone/>
            </a:pPr>
            <a:r>
              <a:rPr lang="en-US" sz="1600" dirty="0">
                <a:hlinkClick r:id="rId5"/>
              </a:rPr>
              <a:t>https://www.hudexchange.info/resource/4036/point-in-time-count-methodology-guide</a:t>
            </a:r>
            <a:r>
              <a:rPr lang="en-US" sz="1600" dirty="0" smtClean="0">
                <a:hlinkClick r:id="rId5"/>
              </a:rPr>
              <a:t>/</a:t>
            </a:r>
            <a:r>
              <a:rPr lang="en-US" sz="1600" dirty="0" smtClean="0"/>
              <a:t> </a:t>
            </a:r>
          </a:p>
          <a:p>
            <a:pPr>
              <a:spcAft>
                <a:spcPts val="0"/>
              </a:spcAft>
              <a:buNone/>
            </a:pPr>
            <a:endParaRPr lang="en" sz="1600" b="1" dirty="0"/>
          </a:p>
          <a:p>
            <a:pPr>
              <a:spcAft>
                <a:spcPts val="0"/>
              </a:spcAft>
              <a:buNone/>
            </a:pPr>
            <a:r>
              <a:rPr lang="en" sz="1600" b="1" dirty="0" smtClean="0"/>
              <a:t>HUD: Housing and School Partnership on the January 2017 PIT Count (N</a:t>
            </a:r>
            <a:r>
              <a:rPr lang="en-US" sz="1600" b="1" dirty="0" smtClean="0"/>
              <a:t>o</a:t>
            </a:r>
            <a:r>
              <a:rPr lang="en" sz="1600" b="1" dirty="0" smtClean="0"/>
              <a:t>vember 2016)</a:t>
            </a:r>
          </a:p>
          <a:p>
            <a:pPr>
              <a:spcAft>
                <a:spcPts val="0"/>
              </a:spcAft>
              <a:buNone/>
            </a:pPr>
            <a:r>
              <a:rPr lang="en-US" sz="1600" dirty="0">
                <a:hlinkClick r:id="rId6"/>
              </a:rPr>
              <a:t>http://</a:t>
            </a:r>
            <a:r>
              <a:rPr lang="en-US" sz="1600" dirty="0" smtClean="0">
                <a:hlinkClick r:id="rId6"/>
              </a:rPr>
              <a:t>nche.ed.gov/downloads/pit-count-2017.pdf</a:t>
            </a:r>
            <a:r>
              <a:rPr lang="en-US" sz="1600" dirty="0" smtClean="0"/>
              <a:t> </a:t>
            </a:r>
          </a:p>
          <a:p>
            <a:pPr>
              <a:spcAft>
                <a:spcPts val="0"/>
              </a:spcAft>
              <a:buNone/>
            </a:pPr>
            <a:endParaRPr lang="en" sz="1600" b="1" dirty="0"/>
          </a:p>
          <a:p>
            <a:pPr>
              <a:spcAft>
                <a:spcPts val="0"/>
              </a:spcAft>
              <a:buNone/>
            </a:pPr>
            <a:r>
              <a:rPr lang="en" sz="1600" b="1" dirty="0" smtClean="0"/>
              <a:t>HUD: Promising Practices for Counting Youth Experiencing Homelessness in the PIT Counts (November 2016)</a:t>
            </a:r>
          </a:p>
          <a:p>
            <a:pPr>
              <a:spcAft>
                <a:spcPts val="0"/>
              </a:spcAft>
              <a:buNone/>
            </a:pPr>
            <a:r>
              <a:rPr lang="en-US" sz="1600" dirty="0">
                <a:hlinkClick r:id="rId7"/>
              </a:rPr>
              <a:t>https://</a:t>
            </a:r>
            <a:r>
              <a:rPr lang="en-US" sz="1600" dirty="0" smtClean="0">
                <a:hlinkClick r:id="rId7"/>
              </a:rPr>
              <a:t>www.hudexchange.info/resources/documents/Promising-Practices-for-Counting-Youth-Experiencing-Homelessness-in-the-PIT-Counts.pdf</a:t>
            </a:r>
            <a:endParaRPr lang="en-US" sz="1600" dirty="0" smtClean="0"/>
          </a:p>
          <a:p>
            <a:pPr>
              <a:spcAft>
                <a:spcPts val="0"/>
              </a:spcAft>
              <a:buNone/>
            </a:pPr>
            <a:endParaRPr lang="en" sz="1600" b="1" dirty="0"/>
          </a:p>
          <a:p>
            <a:pPr>
              <a:spcAft>
                <a:spcPts val="0"/>
              </a:spcAft>
              <a:buNone/>
            </a:pPr>
            <a:r>
              <a:rPr lang="en" sz="1600" b="1" dirty="0" smtClean="0"/>
              <a:t>HUD: Crosswalk of Key Federally-funded Child and Youth Homeless Contacts (N</a:t>
            </a:r>
            <a:r>
              <a:rPr lang="en-US" sz="1600" b="1" dirty="0" smtClean="0"/>
              <a:t>o</a:t>
            </a:r>
            <a:r>
              <a:rPr lang="en" sz="1600" b="1" dirty="0" smtClean="0"/>
              <a:t>vembver 2016)</a:t>
            </a:r>
            <a:endParaRPr lang="en" sz="1600" b="1" dirty="0"/>
          </a:p>
          <a:p>
            <a:pPr>
              <a:spcAft>
                <a:spcPts val="0"/>
              </a:spcAft>
              <a:buNone/>
            </a:pPr>
            <a:r>
              <a:rPr lang="en-US" sz="1600" dirty="0">
                <a:hlinkClick r:id="rId8"/>
              </a:rPr>
              <a:t>https://www.hudexchange.info/resource/5176/crosswalk-of-key-federally-funded-child-and-youth-homeless-contacts</a:t>
            </a:r>
            <a:r>
              <a:rPr lang="en-US" sz="1600" dirty="0" smtClean="0">
                <a:hlinkClick r:id="rId8"/>
              </a:rPr>
              <a:t>/</a:t>
            </a:r>
            <a:r>
              <a:rPr lang="en-US" sz="1600" dirty="0" smtClean="0"/>
              <a:t> </a:t>
            </a:r>
            <a:endParaRPr sz="1600" dirty="0"/>
          </a:p>
        </p:txBody>
      </p:sp>
      <p:pic>
        <p:nvPicPr>
          <p:cNvPr id="4" name="Picture 3"/>
          <p:cNvPicPr/>
          <p:nvPr/>
        </p:nvPicPr>
        <p:blipFill>
          <a:blip r:embed="rId9"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02072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125813" y="526732"/>
            <a:ext cx="9030241" cy="943200"/>
          </a:xfrm>
          <a:prstGeom prst="rect">
            <a:avLst/>
          </a:prstGeom>
        </p:spPr>
        <p:txBody>
          <a:bodyPr vert="horz" lIns="121900" tIns="121900" rIns="121900" bIns="121900" rtlCol="0" anchor="t" anchorCtr="0">
            <a:noAutofit/>
          </a:bodyPr>
          <a:lstStyle/>
          <a:p>
            <a:r>
              <a:rPr lang="en" b="1" dirty="0"/>
              <a:t>Resources and References</a:t>
            </a:r>
          </a:p>
        </p:txBody>
      </p:sp>
      <p:sp>
        <p:nvSpPr>
          <p:cNvPr id="315" name="Shape 315"/>
          <p:cNvSpPr txBox="1">
            <a:spLocks noGrp="1"/>
          </p:cNvSpPr>
          <p:nvPr>
            <p:ph type="body" idx="1"/>
          </p:nvPr>
        </p:nvSpPr>
        <p:spPr>
          <a:xfrm>
            <a:off x="415600" y="1953087"/>
            <a:ext cx="11360800" cy="4138946"/>
          </a:xfrm>
          <a:prstGeom prst="rect">
            <a:avLst/>
          </a:prstGeom>
        </p:spPr>
        <p:txBody>
          <a:bodyPr vert="horz" lIns="121900" tIns="121900" rIns="121900" bIns="121900" rtlCol="0" anchor="t" anchorCtr="0">
            <a:noAutofit/>
          </a:bodyPr>
          <a:lstStyle/>
          <a:p>
            <a:pPr>
              <a:spcAft>
                <a:spcPts val="0"/>
              </a:spcAft>
              <a:buNone/>
            </a:pPr>
            <a:r>
              <a:rPr lang="en" sz="1600" b="1" dirty="0" smtClean="0"/>
              <a:t>Youth Count!</a:t>
            </a:r>
            <a:endParaRPr lang="en" sz="1600" b="1" dirty="0"/>
          </a:p>
          <a:p>
            <a:pPr>
              <a:spcAft>
                <a:spcPts val="0"/>
              </a:spcAft>
              <a:buNone/>
            </a:pPr>
            <a:r>
              <a:rPr lang="en-US" sz="1600" u="sng" dirty="0">
                <a:solidFill>
                  <a:schemeClr val="hlink"/>
                </a:solidFill>
                <a:hlinkClick r:id="rId3"/>
              </a:rPr>
              <a:t>https://www.hudexchange.info/homelessness-assistance/resources-for-homeless-youth/youth-count</a:t>
            </a:r>
            <a:r>
              <a:rPr lang="en-US" sz="1600" u="sng" dirty="0" smtClean="0">
                <a:solidFill>
                  <a:schemeClr val="hlink"/>
                </a:solidFill>
                <a:hlinkClick r:id="rId3"/>
              </a:rPr>
              <a:t>/</a:t>
            </a:r>
            <a:endParaRPr lang="en-US" sz="1600" u="sng" dirty="0" smtClean="0">
              <a:solidFill>
                <a:schemeClr val="hlink"/>
              </a:solidFill>
            </a:endParaRPr>
          </a:p>
          <a:p>
            <a:pPr>
              <a:spcAft>
                <a:spcPts val="0"/>
              </a:spcAft>
              <a:buNone/>
            </a:pPr>
            <a:endParaRPr sz="1600" dirty="0"/>
          </a:p>
          <a:p>
            <a:pPr>
              <a:spcAft>
                <a:spcPts val="0"/>
              </a:spcAft>
              <a:buNone/>
            </a:pPr>
            <a:r>
              <a:rPr lang="en" sz="1600" b="1" dirty="0" smtClean="0"/>
              <a:t>HUD: Model PIT Count Surveys for Youth Experiencing Homelessness</a:t>
            </a:r>
          </a:p>
          <a:p>
            <a:pPr>
              <a:spcAft>
                <a:spcPts val="0"/>
              </a:spcAft>
              <a:buNone/>
            </a:pPr>
            <a:r>
              <a:rPr lang="en-US" sz="1600" dirty="0">
                <a:hlinkClick r:id="rId4"/>
              </a:rPr>
              <a:t>https://www.hudexchange.info/resource/5183/model-pit-count-surveys-for-youth-experiencing-homelessness</a:t>
            </a:r>
            <a:r>
              <a:rPr lang="en-US" sz="1600" dirty="0" smtClean="0">
                <a:hlinkClick r:id="rId4"/>
              </a:rPr>
              <a:t>/</a:t>
            </a:r>
            <a:r>
              <a:rPr lang="en-US" sz="1600" dirty="0" smtClean="0"/>
              <a:t> </a:t>
            </a:r>
          </a:p>
          <a:p>
            <a:pPr>
              <a:spcAft>
                <a:spcPts val="0"/>
              </a:spcAft>
              <a:buNone/>
            </a:pPr>
            <a:endParaRPr lang="en" sz="1600" b="1" dirty="0"/>
          </a:p>
          <a:p>
            <a:pPr>
              <a:spcAft>
                <a:spcPts val="0"/>
              </a:spcAft>
              <a:buNone/>
            </a:pPr>
            <a:r>
              <a:rPr lang="en" sz="1600" b="1" dirty="0" smtClean="0"/>
              <a:t>HUD: Veterans HIC/PIT Count Data Guidance Tool (December 2016)</a:t>
            </a:r>
            <a:endParaRPr lang="en" sz="1600" b="1" dirty="0"/>
          </a:p>
          <a:p>
            <a:pPr>
              <a:spcAft>
                <a:spcPts val="0"/>
              </a:spcAft>
              <a:buNone/>
            </a:pPr>
            <a:r>
              <a:rPr lang="en-US" sz="1600" u="sng" dirty="0">
                <a:solidFill>
                  <a:schemeClr val="hlink"/>
                </a:solidFill>
                <a:hlinkClick r:id="rId5"/>
              </a:rPr>
              <a:t>https://</a:t>
            </a:r>
            <a:r>
              <a:rPr lang="en-US" sz="1600" u="sng" dirty="0" smtClean="0">
                <a:solidFill>
                  <a:schemeClr val="hlink"/>
                </a:solidFill>
                <a:hlinkClick r:id="rId5"/>
              </a:rPr>
              <a:t>www.hudexchange.info/resources/documents/Veterans-HIC-PIT-Count-Data-Guidance-Tool.pdf</a:t>
            </a:r>
            <a:endParaRPr lang="en-US" sz="1600" u="sng" dirty="0" smtClean="0">
              <a:solidFill>
                <a:schemeClr val="hlink"/>
              </a:solidFill>
            </a:endParaRPr>
          </a:p>
          <a:p>
            <a:pPr>
              <a:spcAft>
                <a:spcPts val="0"/>
              </a:spcAft>
              <a:buNone/>
            </a:pPr>
            <a:endParaRPr sz="1600" dirty="0"/>
          </a:p>
          <a:p>
            <a:pPr>
              <a:spcAft>
                <a:spcPts val="0"/>
              </a:spcAft>
              <a:buNone/>
            </a:pPr>
            <a:r>
              <a:rPr lang="en-US" sz="1600" b="1" dirty="0" smtClean="0"/>
              <a:t>NAEH: Preparing for the 2017 Unsheltered PIT Count </a:t>
            </a:r>
            <a:endParaRPr lang="en" sz="1600" b="1" dirty="0" smtClean="0"/>
          </a:p>
          <a:p>
            <a:pPr>
              <a:spcAft>
                <a:spcPts val="0"/>
              </a:spcAft>
              <a:buNone/>
            </a:pPr>
            <a:r>
              <a:rPr lang="en-US" sz="1600" dirty="0">
                <a:hlinkClick r:id="rId6"/>
              </a:rPr>
              <a:t>https://endhomelessness.org/resource/prepare-for-the-2017-point-in-time-count-unsheltered-count</a:t>
            </a:r>
            <a:r>
              <a:rPr lang="en-US" sz="1600" dirty="0" smtClean="0">
                <a:hlinkClick r:id="rId6"/>
              </a:rPr>
              <a:t>/</a:t>
            </a:r>
            <a:endParaRPr lang="en-US" sz="1600" dirty="0" smtClean="0"/>
          </a:p>
          <a:p>
            <a:pPr>
              <a:spcAft>
                <a:spcPts val="0"/>
              </a:spcAft>
              <a:buNone/>
            </a:pPr>
            <a:endParaRPr lang="en" sz="1600" b="1" dirty="0"/>
          </a:p>
          <a:p>
            <a:pPr>
              <a:spcAft>
                <a:spcPts val="0"/>
              </a:spcAft>
              <a:buNone/>
            </a:pPr>
            <a:r>
              <a:rPr lang="en" sz="1600" b="1" dirty="0" smtClean="0"/>
              <a:t>USICH: Promising Practices for County Youth (November 2016)</a:t>
            </a:r>
          </a:p>
          <a:p>
            <a:pPr>
              <a:spcAft>
                <a:spcPts val="0"/>
              </a:spcAft>
              <a:buNone/>
            </a:pPr>
            <a:r>
              <a:rPr lang="en-US" sz="1600" dirty="0" smtClean="0">
                <a:hlinkClick r:id="rId7"/>
              </a:rPr>
              <a:t>https://www.usich.gov/tools-for-action/webinar-preparing-for-the-2017-pit-count-promising-practices-for-counting-youth</a:t>
            </a:r>
            <a:r>
              <a:rPr lang="en-US" sz="1600" dirty="0" smtClean="0"/>
              <a:t> </a:t>
            </a:r>
          </a:p>
          <a:p>
            <a:pPr>
              <a:spcAft>
                <a:spcPts val="0"/>
              </a:spcAft>
              <a:buNone/>
            </a:pPr>
            <a:endParaRPr lang="en" sz="1600" b="1" dirty="0" smtClean="0"/>
          </a:p>
          <a:p>
            <a:pPr>
              <a:spcAft>
                <a:spcPts val="0"/>
              </a:spcAft>
              <a:buNone/>
            </a:pPr>
            <a:r>
              <a:rPr lang="en" sz="1600" b="1" dirty="0" smtClean="0"/>
              <a:t>WI Balance of State COC Point-in-Time</a:t>
            </a:r>
          </a:p>
          <a:p>
            <a:pPr>
              <a:spcAft>
                <a:spcPts val="0"/>
              </a:spcAft>
              <a:buNone/>
            </a:pPr>
            <a:r>
              <a:rPr lang="en-US" sz="1600" dirty="0">
                <a:hlinkClick r:id="rId8"/>
              </a:rPr>
              <a:t>http://</a:t>
            </a:r>
            <a:r>
              <a:rPr lang="en-US" sz="1600" dirty="0" smtClean="0">
                <a:hlinkClick r:id="rId8"/>
              </a:rPr>
              <a:t>www.wiboscoc.org/point-in-time.html</a:t>
            </a:r>
            <a:r>
              <a:rPr lang="en-US" sz="1600" dirty="0" smtClean="0"/>
              <a:t> </a:t>
            </a:r>
            <a:endParaRPr lang="en" sz="1600" dirty="0"/>
          </a:p>
        </p:txBody>
      </p:sp>
      <p:pic>
        <p:nvPicPr>
          <p:cNvPr id="4" name="Picture 3"/>
          <p:cNvPicPr/>
          <p:nvPr/>
        </p:nvPicPr>
        <p:blipFill>
          <a:blip r:embed="rId9"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40406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Planning Reasons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We need to better understand who is accessing services and who is not “in the system” and why.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Data </a:t>
            </a:r>
            <a:r>
              <a:rPr lang="en-US" dirty="0"/>
              <a:t>collected on sheltered and unsheltered people experiencing homelessness can help individual service providers, the local continua, and the Balance of </a:t>
            </a:r>
            <a:r>
              <a:rPr lang="en-US" dirty="0" smtClean="0"/>
              <a:t>State: </a:t>
            </a:r>
            <a:endParaRPr lang="en-US" dirty="0"/>
          </a:p>
          <a:p>
            <a:pPr lvl="1">
              <a:buFont typeface="Arial" panose="020B0604020202020204" pitchFamily="34" charset="0"/>
              <a:buChar char="•"/>
            </a:pPr>
            <a:r>
              <a:rPr lang="en-US" dirty="0"/>
              <a:t>Justify requests for additional resources;</a:t>
            </a:r>
          </a:p>
          <a:p>
            <a:pPr lvl="1">
              <a:buFont typeface="Arial" panose="020B0604020202020204" pitchFamily="34" charset="0"/>
              <a:buChar char="•"/>
            </a:pPr>
            <a:r>
              <a:rPr lang="en-US" dirty="0"/>
              <a:t>Raise public awareness of homelessness in the community;</a:t>
            </a:r>
          </a:p>
          <a:p>
            <a:pPr lvl="1">
              <a:buFont typeface="Arial" panose="020B0604020202020204" pitchFamily="34" charset="0"/>
              <a:buChar char="•"/>
            </a:pPr>
            <a:r>
              <a:rPr lang="en-US" dirty="0"/>
              <a:t>Plan future services geared toward meeting the needs of unsheltered people;</a:t>
            </a:r>
          </a:p>
          <a:p>
            <a:pPr lvl="1">
              <a:buFont typeface="Arial" panose="020B0604020202020204" pitchFamily="34" charset="0"/>
              <a:buChar char="•"/>
            </a:pPr>
            <a:r>
              <a:rPr lang="en-US" dirty="0"/>
              <a:t>Allocate resources across jurisdictions, service providers, or programs for different subgroups of persons experiencing homelessness;</a:t>
            </a:r>
          </a:p>
          <a:p>
            <a:pPr lvl="1">
              <a:buFont typeface="Arial" panose="020B0604020202020204" pitchFamily="34" charset="0"/>
              <a:buChar char="•"/>
            </a:pPr>
            <a:r>
              <a:rPr lang="en-US" dirty="0"/>
              <a:t>Analyze trends and measure performance toward preventing and ending homelessness; and</a:t>
            </a:r>
          </a:p>
          <a:p>
            <a:pPr lvl="1">
              <a:buFont typeface="Arial" panose="020B0604020202020204" pitchFamily="34" charset="0"/>
              <a:buChar char="•"/>
            </a:pPr>
            <a:r>
              <a:rPr lang="en-US" dirty="0"/>
              <a:t>Comply with reporting requirements from the BOSCOC, WI DEHCR, HUD, other funders, and local stakeholders.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60982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Legal Requirements</a:t>
            </a:r>
            <a:endParaRPr lang="en" b="1" dirty="0"/>
          </a:p>
        </p:txBody>
      </p:sp>
      <p:sp>
        <p:nvSpPr>
          <p:cNvPr id="85" name="Shape 85"/>
          <p:cNvSpPr txBox="1">
            <a:spLocks noGrp="1"/>
          </p:cNvSpPr>
          <p:nvPr>
            <p:ph type="body" idx="1"/>
          </p:nvPr>
        </p:nvSpPr>
        <p:spPr>
          <a:xfrm>
            <a:off x="415600" y="1688432"/>
            <a:ext cx="11360800" cy="4553341"/>
          </a:xfrm>
          <a:prstGeom prst="rect">
            <a:avLst/>
          </a:prstGeom>
        </p:spPr>
        <p:txBody>
          <a:bodyPr vert="horz" lIns="121900" tIns="121900" rIns="121900" bIns="121900" rtlCol="0" anchor="t" anchorCtr="0">
            <a:noAutofit/>
          </a:bodyPr>
          <a:lstStyle/>
          <a:p>
            <a:pPr>
              <a:buNone/>
            </a:pPr>
            <a:r>
              <a:rPr lang="en" dirty="0" smtClean="0">
                <a:solidFill>
                  <a:srgbClr val="000000"/>
                </a:solidFill>
              </a:rPr>
              <a:t>COC Program Interim Rule</a:t>
            </a:r>
          </a:p>
          <a:p>
            <a:pPr>
              <a:buNone/>
            </a:pPr>
            <a:endParaRPr lang="en" dirty="0" smtClean="0">
              <a:solidFill>
                <a:srgbClr val="000000"/>
              </a:solidFill>
            </a:endParaRPr>
          </a:p>
          <a:p>
            <a:r>
              <a:rPr lang="en-US" dirty="0"/>
              <a:t>HUD defines the PIT count as “count of sheltered and unsheltered homeless persons carried out on one night in the last 10 calendar days of January or at such other time as required by HUD” (24 CFR 578.3). </a:t>
            </a:r>
          </a:p>
          <a:p>
            <a:endParaRPr lang="en-US" dirty="0" smtClean="0"/>
          </a:p>
          <a:p>
            <a:r>
              <a:rPr lang="en-US" dirty="0" smtClean="0"/>
              <a:t>HUD outlines </a:t>
            </a:r>
            <a:r>
              <a:rPr lang="en-US" dirty="0"/>
              <a:t>CoC planning requirements in 24 CFR 578.7(c)(2):</a:t>
            </a:r>
          </a:p>
          <a:p>
            <a:pPr lvl="1"/>
            <a:r>
              <a:rPr lang="en-US" dirty="0"/>
              <a:t>Planning for and conducting, at least biennially, a point-in-time count of homeless persons within the geographic area that meets the following requirements:</a:t>
            </a:r>
          </a:p>
          <a:p>
            <a:pPr lvl="2"/>
            <a:r>
              <a:rPr lang="en-US" dirty="0"/>
              <a:t>Homeless persons who are living in a place not designed or ordinarily used as a regular sleeping accommodation for humans must be counted as unsheltered homeless persons.</a:t>
            </a:r>
          </a:p>
          <a:p>
            <a:pPr lvl="2"/>
            <a:r>
              <a:rPr lang="en-US" dirty="0"/>
              <a:t>Persons living in emergency shelters and transitional housing projects must be counted as sheltered homeless persons.</a:t>
            </a:r>
          </a:p>
          <a:p>
            <a:pPr lvl="2"/>
            <a:r>
              <a:rPr lang="en-US" dirty="0"/>
              <a:t> Other requirements established by HUD by Notice.</a:t>
            </a:r>
          </a:p>
          <a:p>
            <a:pPr marL="548640" lvl="2" indent="0">
              <a:buNone/>
            </a:pPr>
            <a:endParaRPr lang="en-US" dirty="0">
              <a:hlinkClick r:id="rId3"/>
            </a:endParaRPr>
          </a:p>
          <a:p>
            <a:pPr marL="548640" lvl="2" indent="0">
              <a:buNone/>
            </a:pPr>
            <a:r>
              <a:rPr lang="en-US" dirty="0">
                <a:hlinkClick r:id="rId3"/>
              </a:rPr>
              <a:t>https://www.hudexchange.info/resources/documents/CoCProgramInterimRule_FormattedVersion.pdf</a:t>
            </a:r>
            <a:r>
              <a:rPr lang="en-US" dirty="0"/>
              <a:t> </a:t>
            </a:r>
          </a:p>
          <a:p>
            <a:pPr>
              <a:buNone/>
            </a:pPr>
            <a:endParaRPr lang="en" dirty="0">
              <a:solidFill>
                <a:srgbClr val="000000"/>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84358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Going Out at Midnight</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Think of the PIT count like an outreach activity.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People </a:t>
            </a:r>
            <a:r>
              <a:rPr lang="en-US" dirty="0"/>
              <a:t>that you are going to interact with during the overnight street count/known location count are sleeping in places not meant for human habitation.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Some </a:t>
            </a:r>
            <a:r>
              <a:rPr lang="en-US" dirty="0"/>
              <a:t>may have attempted to access housing or shelter, but many are “not eligible” or have never tried.</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This </a:t>
            </a:r>
            <a:r>
              <a:rPr lang="en-US" dirty="0"/>
              <a:t>is your chance to offer assistance and try to provide housing, shelter, or other services to someone that may have not otherwise asked for help.</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Remember</a:t>
            </a:r>
            <a:r>
              <a:rPr lang="en-US" dirty="0"/>
              <a:t>:  363 days of the year, we ask people to come to us.  2 days a year we go to them.</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24471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Driving to the Middle of Nowhere</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The Balance of State CoC is required to conduct a PIT in the entire geographic area covered by the Balance of </a:t>
            </a:r>
            <a:r>
              <a:rPr lang="en-US" dirty="0" smtClean="0"/>
              <a:t>State (all 69 counties).</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Our </a:t>
            </a:r>
            <a:r>
              <a:rPr lang="en-US" dirty="0"/>
              <a:t>territory is divided into 21 local continua.  Each continua has at least 1 person designated as the PIT lead.  That lead is responsible for organizing the PIT, collecting required data, and reporting.</a:t>
            </a:r>
          </a:p>
          <a:p>
            <a:pPr>
              <a:buFont typeface="Arial" panose="020B0604020202020204" pitchFamily="34" charset="0"/>
              <a:buChar char="•"/>
            </a:pPr>
            <a:endParaRPr lang="en-US" u="sng" dirty="0" smtClean="0"/>
          </a:p>
          <a:p>
            <a:pPr>
              <a:buFont typeface="Arial" panose="020B0604020202020204" pitchFamily="34" charset="0"/>
              <a:buChar char="•"/>
            </a:pPr>
            <a:r>
              <a:rPr lang="en-US" u="sng" dirty="0" smtClean="0"/>
              <a:t>Location </a:t>
            </a:r>
            <a:r>
              <a:rPr lang="en-US" u="sng" dirty="0"/>
              <a:t>matters:</a:t>
            </a:r>
          </a:p>
          <a:p>
            <a:pPr lvl="1">
              <a:buFont typeface="Arial" panose="020B0604020202020204" pitchFamily="34" charset="0"/>
              <a:buChar char="•"/>
            </a:pPr>
            <a:r>
              <a:rPr lang="en-US" dirty="0"/>
              <a:t>In urban areas (defined as eligible for PATH funds), teams are required to conduct an unsheltered street count.</a:t>
            </a:r>
          </a:p>
          <a:p>
            <a:pPr lvl="1">
              <a:buFont typeface="Arial" panose="020B0604020202020204" pitchFamily="34" charset="0"/>
              <a:buChar char="•"/>
            </a:pPr>
            <a:r>
              <a:rPr lang="en-US" dirty="0"/>
              <a:t>In rural areas (defined as not eligible for PATH funds), teams are required to conduct an unsheltered known location count.</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45662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Logo">
      <a:dk1>
        <a:sysClr val="windowText" lastClr="000000"/>
      </a:dk1>
      <a:lt1>
        <a:sysClr val="window" lastClr="FFFFFF"/>
      </a:lt1>
      <a:dk2>
        <a:srgbClr val="373545"/>
      </a:dk2>
      <a:lt2>
        <a:srgbClr val="CEDBE6"/>
      </a:lt2>
      <a:accent1>
        <a:srgbClr val="33CC33"/>
      </a:accent1>
      <a:accent2>
        <a:srgbClr val="58B6C0"/>
      </a:accent2>
      <a:accent3>
        <a:srgbClr val="75BDA7"/>
      </a:accent3>
      <a:accent4>
        <a:srgbClr val="33CC33"/>
      </a:accent4>
      <a:accent5>
        <a:srgbClr val="FF9933"/>
      </a:accent5>
      <a:accent6>
        <a:srgbClr val="009999"/>
      </a:accent6>
      <a:hlink>
        <a:srgbClr val="A9DB66"/>
      </a:hlink>
      <a:folHlink>
        <a:srgbClr val="FFC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5683</TotalTime>
  <Words>2871</Words>
  <Application>Microsoft Office PowerPoint</Application>
  <PresentationFormat>Widescreen</PresentationFormat>
  <Paragraphs>617</Paragraphs>
  <Slides>52</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Courier New</vt:lpstr>
      <vt:lpstr>Times New Roman</vt:lpstr>
      <vt:lpstr>Wingdings</vt:lpstr>
      <vt:lpstr>Retrospect</vt:lpstr>
      <vt:lpstr>Balance of State CoC  Point-in-Time</vt:lpstr>
      <vt:lpstr>Presentation Overview</vt:lpstr>
      <vt:lpstr>What is the PIT?</vt:lpstr>
      <vt:lpstr>A PIT count  does not:</vt:lpstr>
      <vt:lpstr>Why?</vt:lpstr>
      <vt:lpstr>Planning Reasons</vt:lpstr>
      <vt:lpstr>Legal Requirements</vt:lpstr>
      <vt:lpstr>Going Out at Midnight</vt:lpstr>
      <vt:lpstr>Driving to the Middle of Nowhere</vt:lpstr>
      <vt:lpstr>3 Parts to the Count</vt:lpstr>
      <vt:lpstr>Sheltered Count</vt:lpstr>
      <vt:lpstr>Unsheltered Count</vt:lpstr>
      <vt:lpstr>Service Based Count</vt:lpstr>
      <vt:lpstr>Examples</vt:lpstr>
      <vt:lpstr>How to Organize the Service Based Count?</vt:lpstr>
      <vt:lpstr>Forms and Definitions</vt:lpstr>
      <vt:lpstr>Paperwork</vt:lpstr>
      <vt:lpstr>Definitions</vt:lpstr>
      <vt:lpstr>Organizing the Count</vt:lpstr>
      <vt:lpstr>Prior to the Unsheltered Count</vt:lpstr>
      <vt:lpstr>Methodology</vt:lpstr>
      <vt:lpstr>Shifts and Times</vt:lpstr>
      <vt:lpstr>PowerPoint Presentation</vt:lpstr>
      <vt:lpstr>Support and Collaboration</vt:lpstr>
      <vt:lpstr>Identify Locations</vt:lpstr>
      <vt:lpstr>Public Announcements</vt:lpstr>
      <vt:lpstr>Preparing for the Night of the Count</vt:lpstr>
      <vt:lpstr>PowerPoint Presentation</vt:lpstr>
      <vt:lpstr>Volunteer Orientation and Training</vt:lpstr>
      <vt:lpstr>The Night of the Count</vt:lpstr>
      <vt:lpstr>KENOSHA</vt:lpstr>
      <vt:lpstr>Kenosha County</vt:lpstr>
      <vt:lpstr>Kenosha COC</vt:lpstr>
      <vt:lpstr>Kenosha COC</vt:lpstr>
      <vt:lpstr>Kenosha COC Assigned Areas</vt:lpstr>
      <vt:lpstr>Kenosha PIT Numbers</vt:lpstr>
      <vt:lpstr>DAIRYLAND</vt:lpstr>
      <vt:lpstr>Dairyland Counties</vt:lpstr>
      <vt:lpstr>Eau Claire County</vt:lpstr>
      <vt:lpstr>Jackson, Trempealeau, and Buffalo Counties</vt:lpstr>
      <vt:lpstr>Post-PIT Count</vt:lpstr>
      <vt:lpstr>Dairyland PIT Numbers</vt:lpstr>
      <vt:lpstr>NORTHEAST</vt:lpstr>
      <vt:lpstr>Northeast Counties</vt:lpstr>
      <vt:lpstr>Recruiting Volunteers</vt:lpstr>
      <vt:lpstr>Organizing the PIT</vt:lpstr>
      <vt:lpstr>Identify Locations</vt:lpstr>
      <vt:lpstr>PIT Training</vt:lpstr>
      <vt:lpstr>Northeast PIT Numbers</vt:lpstr>
      <vt:lpstr>Questions?</vt:lpstr>
      <vt:lpstr>Resources and References</vt:lpstr>
      <vt:lpstr>Resources and References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Carrie Poser</dc:creator>
  <cp:keywords/>
  <cp:lastModifiedBy>Carrie Poser</cp:lastModifiedBy>
  <cp:revision>353</cp:revision>
  <dcterms:created xsi:type="dcterms:W3CDTF">2016-02-03T16:01:10Z</dcterms:created>
  <dcterms:modified xsi:type="dcterms:W3CDTF">2017-08-10T14:59:30Z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