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 id="2147483673" r:id="rId6"/>
    <p:sldMasterId id="2147483680" r:id="rId7"/>
  </p:sldMasterIdLst>
  <p:notesMasterIdLst>
    <p:notesMasterId r:id="rId26"/>
  </p:notesMasterIdLst>
  <p:handoutMasterIdLst>
    <p:handoutMasterId r:id="rId27"/>
  </p:handoutMasterIdLst>
  <p:sldIdLst>
    <p:sldId id="256" r:id="rId8"/>
    <p:sldId id="807" r:id="rId9"/>
    <p:sldId id="655" r:id="rId10"/>
    <p:sldId id="303" r:id="rId11"/>
    <p:sldId id="654" r:id="rId12"/>
    <p:sldId id="621" r:id="rId13"/>
    <p:sldId id="658" r:id="rId14"/>
    <p:sldId id="556" r:id="rId15"/>
    <p:sldId id="557" r:id="rId16"/>
    <p:sldId id="768" r:id="rId17"/>
    <p:sldId id="459" r:id="rId18"/>
    <p:sldId id="656" r:id="rId19"/>
    <p:sldId id="769" r:id="rId20"/>
    <p:sldId id="770" r:id="rId21"/>
    <p:sldId id="771" r:id="rId22"/>
    <p:sldId id="772" r:id="rId23"/>
    <p:sldId id="773" r:id="rId24"/>
    <p:sldId id="313"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ie Jennings" initials="KJ" lastIdx="31" clrIdx="6">
    <p:extLst>
      <p:ext uri="{19B8F6BF-5375-455C-9EA6-DF929625EA0E}">
        <p15:presenceInfo xmlns:p15="http://schemas.microsoft.com/office/powerpoint/2012/main" userId="S-1-5-21-1078574419-1912416553-1833789862-2230" providerId="AD"/>
      </p:ext>
    </p:extLst>
  </p:cmAuthor>
  <p:cmAuthor id="1" name="Jasmine Hayes" initials="JH" lastIdx="5" clrIdx="0"/>
  <p:cmAuthor id="8" name="Saralyn Adish" initials="SA" lastIdx="6" clrIdx="7">
    <p:extLst>
      <p:ext uri="{19B8F6BF-5375-455C-9EA6-DF929625EA0E}">
        <p15:presenceInfo xmlns:p15="http://schemas.microsoft.com/office/powerpoint/2012/main" userId="S-1-5-21-1078574419-1912416553-1833789862-1350" providerId="AD"/>
      </p:ext>
    </p:extLst>
  </p:cmAuthor>
  <p:cmAuthor id="2" name="Jasmine Hayes" initials="JH [2]" lastIdx="3" clrIdx="1"/>
  <p:cmAuthor id="9" name="Katie Jennings" initials="KJ [2]" lastIdx="5" clrIdx="8">
    <p:extLst>
      <p:ext uri="{19B8F6BF-5375-455C-9EA6-DF929625EA0E}">
        <p15:presenceInfo xmlns:p15="http://schemas.microsoft.com/office/powerpoint/2012/main" userId="Katie Jennings" providerId="None"/>
      </p:ext>
    </p:extLst>
  </p:cmAuthor>
  <p:cmAuthor id="3" name="Matthew Doherty" initials="MD" lastIdx="24" clrIdx="2">
    <p:extLst>
      <p:ext uri="{19B8F6BF-5375-455C-9EA6-DF929625EA0E}">
        <p15:presenceInfo xmlns:p15="http://schemas.microsoft.com/office/powerpoint/2012/main" userId="S-1-5-21-1078574419-1912416553-1833789862-2120" providerId="AD"/>
      </p:ext>
    </p:extLst>
  </p:cmAuthor>
  <p:cmAuthor id="4" name="Diane Kean" initials="DK" lastIdx="1" clrIdx="3">
    <p:extLst>
      <p:ext uri="{19B8F6BF-5375-455C-9EA6-DF929625EA0E}">
        <p15:presenceInfo xmlns:p15="http://schemas.microsoft.com/office/powerpoint/2012/main" userId="S-1-5-21-1078574419-1912416553-1833789862-2223" providerId="AD"/>
      </p:ext>
    </p:extLst>
  </p:cmAuthor>
  <p:cmAuthor id="5" name="Jennifer Rich" initials="JR" lastIdx="8" clrIdx="4">
    <p:extLst>
      <p:ext uri="{19B8F6BF-5375-455C-9EA6-DF929625EA0E}">
        <p15:presenceInfo xmlns:p15="http://schemas.microsoft.com/office/powerpoint/2012/main" userId="S-1-5-21-1078574419-1912416553-1833789862-2240" providerId="AD"/>
      </p:ext>
    </p:extLst>
  </p:cmAuthor>
  <p:cmAuthor id="6" name="Lindsay Knotts" initials="LK" lastIdx="1" clrIdx="5">
    <p:extLst>
      <p:ext uri="{19B8F6BF-5375-455C-9EA6-DF929625EA0E}">
        <p15:presenceInfo xmlns:p15="http://schemas.microsoft.com/office/powerpoint/2012/main" userId="S-1-5-21-1078574419-1912416553-1833789862-2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B1E"/>
    <a:srgbClr val="112E51"/>
    <a:srgbClr val="3333FF"/>
    <a:srgbClr val="000000"/>
    <a:srgbClr val="78B832"/>
    <a:srgbClr val="046B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937" autoAdjust="0"/>
    <p:restoredTop sz="77485" autoAdjust="0"/>
  </p:normalViewPr>
  <p:slideViewPr>
    <p:cSldViewPr snapToGrid="0">
      <p:cViewPr varScale="1">
        <p:scale>
          <a:sx n="76" d="100"/>
          <a:sy n="76" d="100"/>
        </p:scale>
        <p:origin x="63" y="951"/>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7" d="100"/>
          <a:sy n="87" d="100"/>
        </p:scale>
        <p:origin x="2529"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3166" tIns="46583" rIns="93166" bIns="46583" rtlCol="0"/>
          <a:lstStyle>
            <a:lvl1pPr algn="r">
              <a:defRPr sz="1200"/>
            </a:lvl1pPr>
          </a:lstStyle>
          <a:p>
            <a:fld id="{6A439180-5454-49B2-A85B-8B1DB73E412F}" type="datetimeFigureOut">
              <a:rPr lang="en-US" smtClean="0"/>
              <a:t>11/12/2019</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66" tIns="46583" rIns="93166"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3166" tIns="46583" rIns="93166" bIns="46583" rtlCol="0" anchor="b"/>
          <a:lstStyle>
            <a:lvl1pPr algn="r">
              <a:defRPr sz="1200"/>
            </a:lvl1pPr>
          </a:lstStyle>
          <a:p>
            <a:fld id="{642AD2D2-E327-4377-884B-7B51BA313468}" type="slidenum">
              <a:rPr lang="en-US" smtClean="0"/>
              <a:t>‹#›</a:t>
            </a:fld>
            <a:endParaRPr lang="en-US" dirty="0"/>
          </a:p>
        </p:txBody>
      </p:sp>
    </p:spTree>
    <p:extLst>
      <p:ext uri="{BB962C8B-B14F-4D97-AF65-F5344CB8AC3E}">
        <p14:creationId xmlns:p14="http://schemas.microsoft.com/office/powerpoint/2010/main" val="1102336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6" tIns="46583" rIns="93166" bIns="46583" rtlCol="0"/>
          <a:lstStyle>
            <a:lvl1pPr algn="r">
              <a:defRPr sz="1200"/>
            </a:lvl1pPr>
          </a:lstStyle>
          <a:p>
            <a:fld id="{2118DCD8-8C0E-4115-853A-7CB863A0784E}" type="datetimeFigureOut">
              <a:rPr lang="en-US" smtClean="0"/>
              <a:t>11/12/2019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6" tIns="46583" rIns="93166" bIns="46583" rtlCol="0" anchor="b"/>
          <a:lstStyle>
            <a:lvl1pPr algn="r">
              <a:defRPr sz="1200"/>
            </a:lvl1pPr>
          </a:lstStyle>
          <a:p>
            <a:fld id="{F6DC08D5-BD6F-4C17-9440-B0B0B4E6AD5A}" type="slidenum">
              <a:rPr lang="en-US" smtClean="0"/>
              <a:t>‹#›</a:t>
            </a:fld>
            <a:endParaRPr lang="en-US" dirty="0"/>
          </a:p>
        </p:txBody>
      </p:sp>
    </p:spTree>
    <p:extLst>
      <p:ext uri="{BB962C8B-B14F-4D97-AF65-F5344CB8AC3E}">
        <p14:creationId xmlns:p14="http://schemas.microsoft.com/office/powerpoint/2010/main" val="166807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again for coming. We’re hoping today to do the quick version of who we are and what our biggest work is right now – the implementation of the recently revised federal strategic plan to prevent and end homelessness.</a:t>
            </a:r>
          </a:p>
          <a:p>
            <a:endParaRPr lang="en-US" dirty="0"/>
          </a:p>
          <a:p>
            <a:pPr marL="171428" indent="-171428">
              <a:buFontTx/>
              <a:buChar char="-"/>
            </a:pPr>
            <a:r>
              <a:rPr lang="en-US" dirty="0"/>
              <a:t>Will try to avoid being too wonky and leave plenty of time for Q&amp;A</a:t>
            </a:r>
          </a:p>
          <a:p>
            <a:pPr marL="171428" indent="-171428">
              <a:buFontTx/>
              <a:buChar char="-"/>
            </a:pPr>
            <a:endParaRPr lang="en-US" dirty="0"/>
          </a:p>
        </p:txBody>
      </p:sp>
      <p:sp>
        <p:nvSpPr>
          <p:cNvPr id="4" name="Slide Number Placeholder 3"/>
          <p:cNvSpPr>
            <a:spLocks noGrp="1"/>
          </p:cNvSpPr>
          <p:nvPr>
            <p:ph type="sldNum" sz="quarter" idx="10"/>
          </p:nvPr>
        </p:nvSpPr>
        <p:spPr/>
        <p:txBody>
          <a:bodyPr/>
          <a:lstStyle/>
          <a:p>
            <a:pPr defTabSz="914285">
              <a:defRPr/>
            </a:pPr>
            <a:fld id="{F6DC08D5-BD6F-4C17-9440-B0B0B4E6AD5A}" type="slidenum">
              <a:rPr lang="en-US">
                <a:solidFill>
                  <a:prstClr val="black"/>
                </a:solidFill>
                <a:latin typeface="Calibri" panose="020F0502020204030204"/>
              </a:rPr>
              <a:pPr defTabSz="914285">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15974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2FFA3-4436-454E-9C16-BF6CB3F554EC}" type="slidenum">
              <a:rPr lang="en-US" smtClean="0"/>
              <a:t>18</a:t>
            </a:fld>
            <a:endParaRPr lang="en-US" dirty="0"/>
          </a:p>
        </p:txBody>
      </p:sp>
    </p:spTree>
    <p:extLst>
      <p:ext uri="{BB962C8B-B14F-4D97-AF65-F5344CB8AC3E}">
        <p14:creationId xmlns:p14="http://schemas.microsoft.com/office/powerpoint/2010/main" val="127555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5264A-05B0-48E2-8629-6749C225FFD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8214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C08D5-BD6F-4C17-9440-B0B0B4E6AD5A}" type="slidenum">
              <a:rPr lang="en-US" smtClean="0"/>
              <a:t>5</a:t>
            </a:fld>
            <a:endParaRPr lang="en-US" dirty="0"/>
          </a:p>
        </p:txBody>
      </p:sp>
    </p:spTree>
    <p:extLst>
      <p:ext uri="{BB962C8B-B14F-4D97-AF65-F5344CB8AC3E}">
        <p14:creationId xmlns:p14="http://schemas.microsoft.com/office/powerpoint/2010/main" val="25118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9368"/>
            <a:ext cx="5608320" cy="3660458"/>
          </a:xfrm>
        </p:spPr>
        <p:txBody>
          <a:bodyPr/>
          <a:lstStyle/>
          <a:p>
            <a:r>
              <a:rPr lang="en-US" dirty="0"/>
              <a:t>Encourage you to read the Plan, and to sign up for our newsletter to stay up to speed on the other materials that will go deeper…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6DC08D5-BD6F-4C17-9440-B0B0B4E6AD5A}" type="slidenum">
              <a:rPr lang="en-US" smtClean="0"/>
              <a:t>6</a:t>
            </a:fld>
            <a:endParaRPr lang="en-US" dirty="0"/>
          </a:p>
        </p:txBody>
      </p:sp>
    </p:spTree>
    <p:extLst>
      <p:ext uri="{BB962C8B-B14F-4D97-AF65-F5344CB8AC3E}">
        <p14:creationId xmlns:p14="http://schemas.microsoft.com/office/powerpoint/2010/main" val="133951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28" indent="-171428">
              <a:buFont typeface="Arial" panose="020B0604020202020204" pitchFamily="34" charset="0"/>
              <a:buChar char="•"/>
            </a:pPr>
            <a:r>
              <a:rPr lang="en-US" i="1" dirty="0"/>
              <a:t>Home, Together</a:t>
            </a:r>
            <a:r>
              <a:rPr lang="en-US" dirty="0"/>
              <a:t> has one fundamental goal, a shared goal across federal, state, and local partners: to end homelessness in America. The Plan sets important population-specific sub-goals as well:</a:t>
            </a:r>
          </a:p>
          <a:p>
            <a:pPr marL="171428" indent="-171428">
              <a:buFont typeface="Arial" panose="020B0604020202020204" pitchFamily="34" charset="0"/>
              <a:buChar char="•"/>
            </a:pPr>
            <a:endParaRPr lang="en-US" sz="1000" dirty="0"/>
          </a:p>
          <a:p>
            <a:pPr marL="171428" indent="-171428">
              <a:buFont typeface="Arial" panose="020B0604020202020204" pitchFamily="34" charset="0"/>
              <a:buChar char="•"/>
            </a:pPr>
            <a:r>
              <a:rPr lang="en-US" dirty="0"/>
              <a:t>Achieving these goals as a nation means achieving these goals in all communities. Therefore, the Plan does not set uniform timeframes. Rather, federal partners will continue to work with communities, and to provide tools and information, that will enable them to set their own ambitious goals, tailored to their local conditions, and grounded in their local data. </a:t>
            </a:r>
            <a:endParaRPr lang="en-US" sz="1000" dirty="0"/>
          </a:p>
          <a:p>
            <a:pPr marL="171428" indent="-171428">
              <a:buFont typeface="Arial" panose="020B0604020202020204" pitchFamily="34" charset="0"/>
              <a:buChar char="•"/>
            </a:pPr>
            <a:endParaRPr lang="en-US" sz="1000" dirty="0"/>
          </a:p>
          <a:p>
            <a:pPr marL="171428" indent="-171428">
              <a:buFont typeface="Arial" panose="020B0604020202020204" pitchFamily="34" charset="0"/>
              <a:buChar char="•"/>
            </a:pPr>
            <a:r>
              <a:rPr lang="en-US" dirty="0"/>
              <a:t>Achieving these goals is grounded in a shared vision that every community must have a systemic response in place that ensures homelessness is prevented whenever possible, or if it can’t be prevented, it is a rare, brief, and one-time experience. This focus provides the structure for the Plan. </a:t>
            </a:r>
            <a:endParaRPr lang="en-US" sz="1000" dirty="0"/>
          </a:p>
          <a:p>
            <a:endParaRPr lang="en-US" sz="1000" dirty="0"/>
          </a:p>
          <a:p>
            <a:pPr marL="171428" indent="-171428">
              <a:buFont typeface="Arial" panose="020B0604020202020204" pitchFamily="34" charset="0"/>
              <a:buChar char="•"/>
            </a:pPr>
            <a:r>
              <a:rPr lang="en-US" dirty="0"/>
              <a:t>Achieving these shared goals is not possible through federal action alone—it requires strategic focus, effort, and investments from both the public and the private sectors and across all levels of government.</a:t>
            </a:r>
            <a:endParaRPr lang="en-US" sz="1000" dirty="0"/>
          </a:p>
          <a:p>
            <a:endParaRPr lang="en-US" sz="1000" dirty="0"/>
          </a:p>
          <a:p>
            <a:pPr marL="171428" indent="-171428">
              <a:buFont typeface="Arial" panose="020B0604020202020204" pitchFamily="34" charset="0"/>
              <a:buChar char="•"/>
            </a:pPr>
            <a:r>
              <a:rPr lang="en-US" dirty="0"/>
              <a:t>Achieving these goals as a nation means achieving these goals in all our communities, communities that are also diverse—in their demographics, in their needs, in their geographic characteristics, in their progress to date, in their resources, in their infrastructure, in their housing markets, and in many other ways. Some communities have already succeeded at achieving some of these sub-goals, others are on the cusp of major successes, and many are striving hard to make progress but face very significant challenges.</a:t>
            </a:r>
            <a:endParaRPr lang="en-US" sz="1000" dirty="0"/>
          </a:p>
          <a:p>
            <a:r>
              <a:rPr lang="en-US" dirty="0"/>
              <a:t> </a:t>
            </a:r>
            <a:endParaRPr lang="en-US" sz="1000" dirty="0"/>
          </a:p>
          <a:p>
            <a:endParaRPr lang="en-US" dirty="0"/>
          </a:p>
          <a:p>
            <a:endParaRPr lang="en-US" dirty="0"/>
          </a:p>
        </p:txBody>
      </p:sp>
      <p:sp>
        <p:nvSpPr>
          <p:cNvPr id="4" name="Slide Number Placeholder 3"/>
          <p:cNvSpPr>
            <a:spLocks noGrp="1"/>
          </p:cNvSpPr>
          <p:nvPr>
            <p:ph type="sldNum" sz="quarter" idx="10"/>
          </p:nvPr>
        </p:nvSpPr>
        <p:spPr/>
        <p:txBody>
          <a:bodyPr/>
          <a:lstStyle/>
          <a:p>
            <a:fld id="{F6DC08D5-BD6F-4C17-9440-B0B0B4E6AD5A}" type="slidenum">
              <a:rPr lang="en-US" smtClean="0"/>
              <a:t>8</a:t>
            </a:fld>
            <a:endParaRPr lang="en-US" dirty="0"/>
          </a:p>
        </p:txBody>
      </p:sp>
    </p:spTree>
    <p:extLst>
      <p:ext uri="{BB962C8B-B14F-4D97-AF65-F5344CB8AC3E}">
        <p14:creationId xmlns:p14="http://schemas.microsoft.com/office/powerpoint/2010/main" val="2565205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i="0" kern="1200" dirty="0">
                <a:solidFill>
                  <a:schemeClr val="tx1"/>
                </a:solidFill>
                <a:effectLst/>
                <a:latin typeface="+mn-lt"/>
                <a:ea typeface="+mn-ea"/>
                <a:cs typeface="+mn-cs"/>
              </a:rPr>
              <a:t>Matthew</a:t>
            </a:r>
          </a:p>
          <a:p>
            <a:pPr marL="0" lvl="0" indent="0">
              <a:buFont typeface="Arial" panose="020B0604020202020204" pitchFamily="34" charset="0"/>
              <a:buNone/>
            </a:pP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Home, Together</a:t>
            </a:r>
            <a:r>
              <a:rPr lang="en-US" sz="1200" kern="1200" dirty="0">
                <a:solidFill>
                  <a:schemeClr val="tx1"/>
                </a:solidFill>
                <a:effectLst/>
                <a:latin typeface="+mn-lt"/>
                <a:ea typeface="+mn-ea"/>
                <a:cs typeface="+mn-cs"/>
              </a:rPr>
              <a:t> also lifts up several areas of increased focus, including:</a:t>
            </a:r>
          </a:p>
          <a:p>
            <a:pPr marL="171450" lvl="0"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Increasing affordable housing opportunities</a:t>
            </a:r>
            <a:r>
              <a:rPr lang="en-US" sz="1000" kern="1200" dirty="0">
                <a:solidFill>
                  <a:schemeClr val="tx1"/>
                </a:solidFill>
                <a:effectLst/>
                <a:latin typeface="+mn-lt"/>
                <a:ea typeface="+mn-ea"/>
                <a:cs typeface="+mn-cs"/>
              </a:rPr>
              <a:t>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Beyond the critical work to make sure there is enough housing for everyone, we must also focus more attention on preventing people from falling into homelessness in the first place and on diverting people from entering emergency shelter if they have other stable options available.</a:t>
            </a:r>
            <a:endParaRPr lang="en-US" sz="1000" kern="1200" dirty="0">
              <a:solidFill>
                <a:schemeClr val="tx1"/>
              </a:solidFill>
              <a:effectLst/>
              <a:latin typeface="+mn-lt"/>
              <a:ea typeface="+mn-ea"/>
              <a:cs typeface="+mn-cs"/>
            </a:endParaRPr>
          </a:p>
          <a:p>
            <a:pPr marL="0" indent="0">
              <a:buFont typeface="Arial" panose="020B0604020202020204" pitchFamily="34" charset="0"/>
              <a:buNone/>
            </a:pPr>
            <a:endParaRPr lang="en-US" sz="1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Strengthening prevention and diversion practices</a:t>
            </a:r>
            <a:endParaRPr lang="en-US" sz="10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Time and again, we heard about diversion. We heard that communities are working really hard to develop diversion and prevention strategies and weave them into their programs and systems, as well as work with their partners in other systems to better understand the role they play in prevention.</a:t>
            </a:r>
            <a:endParaRPr lang="en-US" sz="1000" kern="1200" dirty="0">
              <a:solidFill>
                <a:schemeClr val="tx1"/>
              </a:solidFill>
              <a:effectLst/>
              <a:latin typeface="+mn-lt"/>
              <a:ea typeface="+mn-ea"/>
              <a:cs typeface="+mn-cs"/>
            </a:endParaRPr>
          </a:p>
          <a:p>
            <a:pPr marL="0" indent="0">
              <a:buFont typeface="Arial" panose="020B0604020202020204" pitchFamily="34" charset="0"/>
              <a:buNone/>
            </a:pPr>
            <a:endParaRPr lang="en-US" sz="1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Creating solutions for unsheltered homelessness.  </a:t>
            </a:r>
          </a:p>
          <a:p>
            <a:pPr marL="628650" lvl="1"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Tailoring strategies for rural communities.</a:t>
            </a:r>
          </a:p>
          <a:p>
            <a:pPr marL="628650" lvl="1"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Helping people who exit homelessness to find employment success.</a:t>
            </a:r>
            <a:endParaRPr lang="en-US" sz="1000" kern="1200" dirty="0">
              <a:solidFill>
                <a:schemeClr val="tx1"/>
              </a:solidFill>
              <a:effectLst/>
              <a:latin typeface="+mn-lt"/>
              <a:ea typeface="+mn-ea"/>
              <a:cs typeface="+mn-cs"/>
            </a:endParaRPr>
          </a:p>
          <a:p>
            <a:pPr marL="457200" lvl="1" indent="0">
              <a:buFont typeface="Arial" panose="020B0604020202020204" pitchFamily="34" charset="0"/>
              <a:buNone/>
            </a:pPr>
            <a:r>
              <a:rPr lang="en-US" sz="12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 also have an urgent need for strategies to address the immediate crisis of unsheltered homelessness—especially in communities with high-cost housing markets—and homelessness in rural communities, where housing and services are scarce. We must also address the racial inequities and other disparities in the risks for, and experiences of, homelessness. And we must be clear that exiting homelessness is not the end point for people, it is a starting place from which they can pursue employment, education, community involvement, and other goals.</a:t>
            </a:r>
            <a:endParaRPr lang="en-US" sz="1000" kern="1200" dirty="0">
              <a:solidFill>
                <a:schemeClr val="tx1"/>
              </a:solidFill>
              <a:effectLst/>
              <a:latin typeface="+mn-lt"/>
              <a:ea typeface="+mn-ea"/>
              <a:cs typeface="+mn-cs"/>
            </a:endParaRPr>
          </a:p>
          <a:p>
            <a:pPr marL="0" indent="0">
              <a:buFont typeface="Arial" panose="020B0604020202020204" pitchFamily="34" charset="0"/>
              <a:buNone/>
            </a:pPr>
            <a:endParaRPr lang="en-US" sz="1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Learning from the expertise of people with lived experience</a:t>
            </a:r>
            <a:endParaRPr lang="en-US"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DC08D5-BD6F-4C17-9440-B0B0B4E6AD5A}" type="slidenum">
              <a:rPr lang="en-US" smtClean="0"/>
              <a:t>9</a:t>
            </a:fld>
            <a:endParaRPr lang="en-US" dirty="0"/>
          </a:p>
        </p:txBody>
      </p:sp>
    </p:spTree>
    <p:extLst>
      <p:ext uri="{BB962C8B-B14F-4D97-AF65-F5344CB8AC3E}">
        <p14:creationId xmlns:p14="http://schemas.microsoft.com/office/powerpoint/2010/main" val="3040603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C08D5-BD6F-4C17-9440-B0B0B4E6AD5A}" type="slidenum">
              <a:rPr lang="en-US" smtClean="0"/>
              <a:t>10</a:t>
            </a:fld>
            <a:endParaRPr lang="en-US" dirty="0"/>
          </a:p>
        </p:txBody>
      </p:sp>
    </p:spTree>
    <p:extLst>
      <p:ext uri="{BB962C8B-B14F-4D97-AF65-F5344CB8AC3E}">
        <p14:creationId xmlns:p14="http://schemas.microsoft.com/office/powerpoint/2010/main" val="1674873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C08D5-BD6F-4C17-9440-B0B0B4E6AD5A}" type="slidenum">
              <a:rPr lang="en-US" smtClean="0"/>
              <a:t>11</a:t>
            </a:fld>
            <a:endParaRPr lang="en-US" dirty="0"/>
          </a:p>
        </p:txBody>
      </p:sp>
    </p:spTree>
    <p:extLst>
      <p:ext uri="{BB962C8B-B14F-4D97-AF65-F5344CB8AC3E}">
        <p14:creationId xmlns:p14="http://schemas.microsoft.com/office/powerpoint/2010/main" val="4163540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C08D5-BD6F-4C17-9440-B0B0B4E6AD5A}" type="slidenum">
              <a:rPr lang="en-US" smtClean="0"/>
              <a:t>12</a:t>
            </a:fld>
            <a:endParaRPr lang="en-US" dirty="0"/>
          </a:p>
        </p:txBody>
      </p:sp>
    </p:spTree>
    <p:extLst>
      <p:ext uri="{BB962C8B-B14F-4D97-AF65-F5344CB8AC3E}">
        <p14:creationId xmlns:p14="http://schemas.microsoft.com/office/powerpoint/2010/main" val="3377034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46"/>
            <a:ext cx="9144000" cy="1200021"/>
          </a:xfrm>
        </p:spPr>
        <p:txBody>
          <a:bodyPr/>
          <a:lstStyle>
            <a:lvl1pPr marL="0" indent="0" algn="ctr">
              <a:buNone/>
              <a:defRPr sz="24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73365" y="4802067"/>
            <a:ext cx="1838067" cy="1838067"/>
          </a:xfrm>
          <a:prstGeom prst="rect">
            <a:avLst/>
          </a:prstGeom>
        </p:spPr>
      </p:pic>
    </p:spTree>
    <p:extLst>
      <p:ext uri="{BB962C8B-B14F-4D97-AF65-F5344CB8AC3E}">
        <p14:creationId xmlns:p14="http://schemas.microsoft.com/office/powerpoint/2010/main" val="25688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D4DBB2-3FB0-48A8-94FD-0763299B9191}" type="datetimeFigureOut">
              <a:rPr lang="en-US">
                <a:solidFill>
                  <a:prstClr val="black">
                    <a:tint val="75000"/>
                  </a:prstClr>
                </a:solidFill>
              </a:rPr>
              <a:pPr/>
              <a:t>11/12/2019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A6AFF6F-020E-4EE1-BE5B-69F600BA5A0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143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D4DBB2-3FB0-48A8-94FD-0763299B9191}" type="datetimeFigureOut">
              <a:rPr lang="en-US">
                <a:solidFill>
                  <a:prstClr val="black">
                    <a:tint val="75000"/>
                  </a:prstClr>
                </a:solidFill>
              </a:rPr>
              <a:pPr/>
              <a:t>11/12/2019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A6AFF6F-020E-4EE1-BE5B-69F600BA5A0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6280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4DBB2-3FB0-48A8-94FD-0763299B9191}" type="datetimeFigureOut">
              <a:rPr lang="en-US">
                <a:solidFill>
                  <a:prstClr val="black">
                    <a:tint val="75000"/>
                  </a:prstClr>
                </a:solidFill>
              </a:rPr>
              <a:pPr/>
              <a:t>11/12/2019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A6AFF6F-020E-4EE1-BE5B-69F600BA5A0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0056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D4DBB2-3FB0-48A8-94FD-0763299B9191}" type="datetimeFigureOut">
              <a:rPr lang="en-US">
                <a:solidFill>
                  <a:prstClr val="black">
                    <a:tint val="75000"/>
                  </a:prstClr>
                </a:solidFill>
              </a:rPr>
              <a:pPr/>
              <a:t>11/12/2019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A6AFF6F-020E-4EE1-BE5B-69F600BA5A0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0908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D4DBB2-3FB0-48A8-94FD-0763299B9191}" type="datetimeFigureOut">
              <a:rPr lang="en-US">
                <a:solidFill>
                  <a:prstClr val="black">
                    <a:tint val="75000"/>
                  </a:prstClr>
                </a:solidFill>
              </a:rPr>
              <a:pPr/>
              <a:t>11/12/2019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A6AFF6F-020E-4EE1-BE5B-69F600BA5A0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9919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4DBB2-3FB0-48A8-94FD-0763299B9191}" type="datetimeFigureOut">
              <a:rPr lang="en-US">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A6AFF6F-020E-4EE1-BE5B-69F600BA5A0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8067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4DBB2-3FB0-48A8-94FD-0763299B9191}" type="datetimeFigureOut">
              <a:rPr lang="en-US">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A6AFF6F-020E-4EE1-BE5B-69F600BA5A0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959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524000" y="3602040"/>
            <a:ext cx="9144000" cy="1200021"/>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73363" y="4802061"/>
            <a:ext cx="1838067" cy="1838067"/>
          </a:xfrm>
          <a:prstGeom prst="rect">
            <a:avLst/>
          </a:prstGeom>
        </p:spPr>
      </p:pic>
    </p:spTree>
    <p:extLst>
      <p:ext uri="{BB962C8B-B14F-4D97-AF65-F5344CB8AC3E}">
        <p14:creationId xmlns:p14="http://schemas.microsoft.com/office/powerpoint/2010/main" val="4195437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67922" y="357553"/>
            <a:ext cx="9961004" cy="1325563"/>
          </a:xfrm>
        </p:spPr>
        <p:txBody>
          <a:bodyPr/>
          <a:lstStyle>
            <a:lvl1pPr marL="0" indent="0">
              <a:defRPr b="1"/>
            </a:lvl1pPr>
          </a:lstStyle>
          <a:p>
            <a:r>
              <a:rPr lang="en-US" dirty="0"/>
              <a:t>Click to edit Master title style</a:t>
            </a:r>
          </a:p>
        </p:txBody>
      </p:sp>
      <p:sp>
        <p:nvSpPr>
          <p:cNvPr id="3" name="Content Placeholder 2"/>
          <p:cNvSpPr>
            <a:spLocks noGrp="1"/>
          </p:cNvSpPr>
          <p:nvPr>
            <p:ph idx="1"/>
          </p:nvPr>
        </p:nvSpPr>
        <p:spPr>
          <a:xfrm>
            <a:off x="1567922" y="1837104"/>
            <a:ext cx="996100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567923" y="6334856"/>
            <a:ext cx="2188604" cy="365125"/>
          </a:xfrm>
        </p:spPr>
        <p:txBody>
          <a:bodyPr/>
          <a:lstStyle/>
          <a:p>
            <a:endParaRPr lang="en-US" dirty="0"/>
          </a:p>
        </p:txBody>
      </p:sp>
      <p:sp>
        <p:nvSpPr>
          <p:cNvPr id="5" name="Footer Placeholder 4"/>
          <p:cNvSpPr>
            <a:spLocks noGrp="1"/>
          </p:cNvSpPr>
          <p:nvPr>
            <p:ph type="ftr" sz="quarter" idx="11"/>
          </p:nvPr>
        </p:nvSpPr>
        <p:spPr>
          <a:xfrm>
            <a:off x="4213726" y="6334856"/>
            <a:ext cx="4114800" cy="365125"/>
          </a:xfrm>
        </p:spPr>
        <p:txBody>
          <a:bodyPr/>
          <a:lstStyle/>
          <a:p>
            <a:endParaRPr lang="en-US" dirty="0"/>
          </a:p>
        </p:txBody>
      </p:sp>
      <p:sp>
        <p:nvSpPr>
          <p:cNvPr id="6" name="Slide Number Placeholder 5"/>
          <p:cNvSpPr>
            <a:spLocks noGrp="1"/>
          </p:cNvSpPr>
          <p:nvPr>
            <p:ph type="sldNum" sz="quarter" idx="12"/>
          </p:nvPr>
        </p:nvSpPr>
        <p:spPr>
          <a:xfrm>
            <a:off x="8785726" y="6334856"/>
            <a:ext cx="2743200" cy="365125"/>
          </a:xfrm>
        </p:spPr>
        <p:txBody>
          <a:bodyPr/>
          <a:lstStyle/>
          <a:p>
            <a:fld id="{9BB03859-88A8-4DA3-94A7-6F0B8F460C13}"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05" y="365127"/>
            <a:ext cx="1310417" cy="1310417"/>
          </a:xfrm>
          <a:prstGeom prst="rect">
            <a:avLst/>
          </a:prstGeom>
        </p:spPr>
      </p:pic>
    </p:spTree>
    <p:extLst>
      <p:ext uri="{BB962C8B-B14F-4D97-AF65-F5344CB8AC3E}">
        <p14:creationId xmlns:p14="http://schemas.microsoft.com/office/powerpoint/2010/main" val="3475206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B03859-88A8-4DA3-94A7-6F0B8F460C13}"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05" y="365127"/>
            <a:ext cx="1310417" cy="1310417"/>
          </a:xfrm>
          <a:prstGeom prst="rect">
            <a:avLst/>
          </a:prstGeom>
        </p:spPr>
      </p:pic>
      <p:sp>
        <p:nvSpPr>
          <p:cNvPr id="11" name="Title 1"/>
          <p:cNvSpPr>
            <a:spLocks noGrp="1"/>
          </p:cNvSpPr>
          <p:nvPr>
            <p:ph type="title"/>
          </p:nvPr>
        </p:nvSpPr>
        <p:spPr>
          <a:xfrm>
            <a:off x="1567922" y="357553"/>
            <a:ext cx="9961004" cy="1325563"/>
          </a:xfrm>
        </p:spPr>
        <p:txBody>
          <a:bodyPr/>
          <a:lstStyle>
            <a:lvl1pPr marL="0" indent="0">
              <a:defRPr b="1"/>
            </a:lvl1pPr>
          </a:lstStyle>
          <a:p>
            <a:r>
              <a:rPr lang="en-US" dirty="0"/>
              <a:t>Click to edit Master title style</a:t>
            </a:r>
          </a:p>
        </p:txBody>
      </p:sp>
    </p:spTree>
    <p:extLst>
      <p:ext uri="{BB962C8B-B14F-4D97-AF65-F5344CB8AC3E}">
        <p14:creationId xmlns:p14="http://schemas.microsoft.com/office/powerpoint/2010/main" val="267761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0923" y="365129"/>
            <a:ext cx="9961004" cy="1325563"/>
          </a:xfrm>
        </p:spPr>
        <p:txBody>
          <a:bodyPr/>
          <a:lstStyle>
            <a:lvl1pPr marL="0" indent="0">
              <a:defRPr/>
            </a:lvl1pPr>
          </a:lstStyle>
          <a:p>
            <a:r>
              <a:rPr lang="en-US" dirty="0"/>
              <a:t>Click to edit Master title style</a:t>
            </a:r>
          </a:p>
        </p:txBody>
      </p:sp>
      <p:sp>
        <p:nvSpPr>
          <p:cNvPr id="3" name="Content Placeholder 2"/>
          <p:cNvSpPr>
            <a:spLocks noGrp="1"/>
          </p:cNvSpPr>
          <p:nvPr>
            <p:ph idx="1"/>
          </p:nvPr>
        </p:nvSpPr>
        <p:spPr>
          <a:xfrm>
            <a:off x="1412047" y="1825625"/>
            <a:ext cx="996100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392799" y="6356358"/>
            <a:ext cx="2188604" cy="365125"/>
          </a:xfrm>
        </p:spPr>
        <p:txBody>
          <a:bodyPr/>
          <a:lstStyle/>
          <a:p>
            <a:fld id="{F2EDE9E8-77FE-452C-BAE0-5C3E3DEFBD6C}" type="datetime1">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B03859-88A8-4DA3-94A7-6F0B8F460C13}"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509" y="335819"/>
            <a:ext cx="1310417" cy="1310417"/>
          </a:xfrm>
          <a:prstGeom prst="rect">
            <a:avLst/>
          </a:prstGeom>
        </p:spPr>
      </p:pic>
    </p:spTree>
    <p:extLst>
      <p:ext uri="{BB962C8B-B14F-4D97-AF65-F5344CB8AC3E}">
        <p14:creationId xmlns:p14="http://schemas.microsoft.com/office/powerpoint/2010/main" val="1960953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B03859-88A8-4DA3-94A7-6F0B8F460C13}"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05" y="365127"/>
            <a:ext cx="1310417" cy="1310417"/>
          </a:xfrm>
          <a:prstGeom prst="rect">
            <a:avLst/>
          </a:prstGeom>
        </p:spPr>
      </p:pic>
    </p:spTree>
    <p:extLst>
      <p:ext uri="{BB962C8B-B14F-4D97-AF65-F5344CB8AC3E}">
        <p14:creationId xmlns:p14="http://schemas.microsoft.com/office/powerpoint/2010/main" val="2025915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284" t="28922" r="37432" b="15972"/>
          <a:stretch/>
        </p:blipFill>
        <p:spPr>
          <a:xfrm rot="5400000" flipH="1">
            <a:off x="5918549" y="271280"/>
            <a:ext cx="354911" cy="12192000"/>
          </a:xfrm>
          <a:prstGeom prst="rect">
            <a:avLst/>
          </a:prstGeom>
        </p:spPr>
      </p:pic>
      <p:sp>
        <p:nvSpPr>
          <p:cNvPr id="3" name="Content Placeholder 2"/>
          <p:cNvSpPr>
            <a:spLocks noGrp="1"/>
          </p:cNvSpPr>
          <p:nvPr>
            <p:ph idx="1" hasCustomPrompt="1"/>
          </p:nvPr>
        </p:nvSpPr>
        <p:spPr>
          <a:xfrm>
            <a:off x="508000" y="990600"/>
            <a:ext cx="11074400" cy="4953000"/>
          </a:xfrm>
          <a:prstGeom prst="rect">
            <a:avLst/>
          </a:prstGeom>
        </p:spPr>
        <p:txBody>
          <a:bodyPr/>
          <a:lstStyle>
            <a:lvl1pPr marL="1191" marR="0" indent="-1191" algn="l" defTabSz="685783" rtl="0" eaLnBrk="1" fontAlgn="auto" latinLnBrk="0" hangingPunct="1">
              <a:lnSpc>
                <a:spcPct val="114000"/>
              </a:lnSpc>
              <a:spcBef>
                <a:spcPct val="20000"/>
              </a:spcBef>
              <a:spcAft>
                <a:spcPts val="0"/>
              </a:spcAft>
              <a:buClrTx/>
              <a:buSzTx/>
              <a:buFontTx/>
              <a:buNone/>
              <a:tabLst/>
              <a:defRPr sz="2400" b="0">
                <a:solidFill>
                  <a:schemeClr val="tx1"/>
                </a:solidFill>
                <a:latin typeface="+mn-lt"/>
              </a:defRPr>
            </a:lvl1pPr>
            <a:lvl2pPr marL="557199" indent="-214308">
              <a:buClr>
                <a:schemeClr val="tx2"/>
              </a:buClr>
              <a:buFont typeface="Wingdings" pitchFamily="2" charset="2"/>
              <a:buChar char="§"/>
              <a:defRPr lang="en-US" sz="1651" kern="1200" dirty="0" smtClean="0">
                <a:solidFill>
                  <a:schemeClr val="tx1"/>
                </a:solidFill>
                <a:latin typeface="Georgia" pitchFamily="18" charset="0"/>
                <a:ea typeface="+mn-ea"/>
                <a:cs typeface="+mn-cs"/>
              </a:defRPr>
            </a:lvl2pPr>
            <a:lvl3pPr marL="942951" indent="-257168">
              <a:buClr>
                <a:schemeClr val="tx2"/>
              </a:buClr>
              <a:buFont typeface="Arial" pitchFamily="34" charset="0"/>
              <a:buChar char="•"/>
              <a:defRPr sz="1500">
                <a:latin typeface="Georgia" pitchFamily="18" charset="0"/>
              </a:defRPr>
            </a:lvl3pPr>
            <a:lvl4pPr marL="1200121" indent="-171446">
              <a:buClr>
                <a:schemeClr val="tx2"/>
              </a:buClr>
              <a:buSzPct val="75000"/>
              <a:buFont typeface="Courier New" pitchFamily="49" charset="0"/>
              <a:buChar char="o"/>
              <a:defRPr sz="1351">
                <a:latin typeface="Georgia" pitchFamily="18" charset="0"/>
              </a:defRPr>
            </a:lvl4pPr>
            <a:lvl5pPr>
              <a:buClr>
                <a:schemeClr val="tx2"/>
              </a:buClr>
              <a:buSzPct val="75000"/>
              <a:defRPr sz="1200">
                <a:latin typeface="Georgia" pitchFamily="18" charset="0"/>
              </a:defRPr>
            </a:lvl5pPr>
          </a:lstStyle>
          <a:p>
            <a:pPr lvl="0"/>
            <a:r>
              <a:rPr lang="en-US" dirty="0"/>
              <a:t>Click to edit subtitle</a:t>
            </a:r>
          </a:p>
          <a:p>
            <a:pPr marL="557199" marR="0" lvl="1" indent="-214308" algn="l" defTabSz="685783" rtl="0" eaLnBrk="1" fontAlgn="auto" latinLnBrk="0" hangingPunct="1">
              <a:lnSpc>
                <a:spcPct val="114000"/>
              </a:lnSpc>
              <a:spcBef>
                <a:spcPct val="20000"/>
              </a:spcBef>
              <a:spcAft>
                <a:spcPts val="0"/>
              </a:spcAft>
              <a:buClr>
                <a:schemeClr val="tx2"/>
              </a:buClr>
              <a:buSzTx/>
              <a:buFont typeface="Wingdings" pitchFamily="2" charset="2"/>
              <a:buChar char="§"/>
              <a:tabLst/>
              <a:defRPr/>
            </a:pPr>
            <a:r>
              <a:rPr lang="en-US" dirty="0"/>
              <a:t>Second level content</a:t>
            </a:r>
          </a:p>
          <a:p>
            <a:pPr lvl="0"/>
            <a:endParaRPr lang="en-US" dirty="0"/>
          </a:p>
        </p:txBody>
      </p:sp>
      <p:sp>
        <p:nvSpPr>
          <p:cNvPr id="10" name="Title 1"/>
          <p:cNvSpPr>
            <a:spLocks noGrp="1"/>
          </p:cNvSpPr>
          <p:nvPr>
            <p:ph type="title" hasCustomPrompt="1"/>
          </p:nvPr>
        </p:nvSpPr>
        <p:spPr>
          <a:xfrm>
            <a:off x="508000" y="152400"/>
            <a:ext cx="11074400" cy="685800"/>
          </a:xfrm>
          <a:prstGeom prst="rect">
            <a:avLst/>
          </a:prstGeom>
        </p:spPr>
        <p:txBody>
          <a:bodyPr>
            <a:noAutofit/>
          </a:bodyPr>
          <a:lstStyle>
            <a:lvl1pPr algn="l">
              <a:defRPr sz="3000" cap="none" baseline="0">
                <a:solidFill>
                  <a:schemeClr val="accent1"/>
                </a:solidFill>
                <a:latin typeface="Trebuchet MS" pitchFamily="34" charset="0"/>
              </a:defRPr>
            </a:lvl1pPr>
          </a:lstStyle>
          <a:p>
            <a:r>
              <a:rPr lang="en-US" dirty="0"/>
              <a:t>Click to Section Title</a:t>
            </a:r>
          </a:p>
        </p:txBody>
      </p:sp>
      <p:sp>
        <p:nvSpPr>
          <p:cNvPr id="7" name="Slide Number Placeholder 10"/>
          <p:cNvSpPr>
            <a:spLocks noGrp="1"/>
          </p:cNvSpPr>
          <p:nvPr>
            <p:ph type="sldNum" sz="quarter" idx="12"/>
          </p:nvPr>
        </p:nvSpPr>
        <p:spPr>
          <a:xfrm>
            <a:off x="10972801" y="6356357"/>
            <a:ext cx="812800" cy="365125"/>
          </a:xfrm>
          <a:prstGeom prst="rect">
            <a:avLst/>
          </a:prstGeom>
        </p:spPr>
        <p:txBody>
          <a:bodyPr anchor="ctr"/>
          <a:lstStyle>
            <a:lvl1pPr algn="ctr">
              <a:defRPr sz="900">
                <a:solidFill>
                  <a:schemeClr val="accent1"/>
                </a:solidFill>
                <a:latin typeface="+mj-lt"/>
              </a:defRPr>
            </a:lvl1pPr>
          </a:lstStyle>
          <a:p>
            <a:fld id="{A81BD844-2F64-44FA-963C-1C956594D1E8}" type="slidenum">
              <a:rPr lang="en-US" smtClean="0"/>
              <a:pPr/>
              <a:t>‹#›</a:t>
            </a:fld>
            <a:endParaRPr lang="en-US" dirty="0"/>
          </a:p>
        </p:txBody>
      </p:sp>
      <p:sp>
        <p:nvSpPr>
          <p:cNvPr id="8" name="TextBox 7"/>
          <p:cNvSpPr txBox="1"/>
          <p:nvPr userDrawn="1"/>
        </p:nvSpPr>
        <p:spPr>
          <a:xfrm>
            <a:off x="9435967" y="6413938"/>
            <a:ext cx="1524000" cy="219291"/>
          </a:xfrm>
          <a:prstGeom prst="rect">
            <a:avLst/>
          </a:prstGeom>
          <a:noFill/>
        </p:spPr>
        <p:txBody>
          <a:bodyPr wrap="square" rtlCol="0">
            <a:spAutoFit/>
          </a:bodyPr>
          <a:lstStyle/>
          <a:p>
            <a:pPr algn="ctr"/>
            <a:r>
              <a:rPr lang="en-US" sz="825" dirty="0">
                <a:solidFill>
                  <a:schemeClr val="accent1"/>
                </a:solidFill>
                <a:latin typeface="+mj-lt"/>
              </a:rPr>
              <a:t>www.usich.gov</a:t>
            </a:r>
          </a:p>
        </p:txBody>
      </p:sp>
    </p:spTree>
    <p:extLst>
      <p:ext uri="{BB962C8B-B14F-4D97-AF65-F5344CB8AC3E}">
        <p14:creationId xmlns:p14="http://schemas.microsoft.com/office/powerpoint/2010/main" val="1610499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ast Slide">
    <p:spTree>
      <p:nvGrpSpPr>
        <p:cNvPr id="1" name=""/>
        <p:cNvGrpSpPr/>
        <p:nvPr/>
      </p:nvGrpSpPr>
      <p:grpSpPr>
        <a:xfrm>
          <a:off x="0" y="0"/>
          <a:ext cx="0" cy="0"/>
          <a:chOff x="0" y="0"/>
          <a:chExt cx="0" cy="0"/>
        </a:xfrm>
      </p:grpSpPr>
      <p:sp>
        <p:nvSpPr>
          <p:cNvPr id="13" name="TextBox 12"/>
          <p:cNvSpPr txBox="1"/>
          <p:nvPr userDrawn="1"/>
        </p:nvSpPr>
        <p:spPr>
          <a:xfrm>
            <a:off x="2284363" y="4426717"/>
            <a:ext cx="7620000" cy="769441"/>
          </a:xfrm>
          <a:prstGeom prst="rect">
            <a:avLst/>
          </a:prstGeom>
          <a:noFill/>
        </p:spPr>
        <p:txBody>
          <a:bodyPr wrap="square" rtlCol="0">
            <a:spAutoFit/>
          </a:bodyPr>
          <a:lstStyle/>
          <a:p>
            <a:pPr algn="ctr"/>
            <a:r>
              <a:rPr lang="en-US" sz="4400" b="1" dirty="0">
                <a:solidFill>
                  <a:schemeClr val="accent1"/>
                </a:solidFill>
                <a:latin typeface="+mj-lt"/>
              </a:rPr>
              <a:t>www.usich.gov</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5603" y="1378538"/>
            <a:ext cx="3017520" cy="3017520"/>
          </a:xfrm>
          <a:prstGeom prst="rect">
            <a:avLst/>
          </a:prstGeom>
        </p:spPr>
      </p:pic>
    </p:spTree>
    <p:extLst>
      <p:ext uri="{BB962C8B-B14F-4D97-AF65-F5344CB8AC3E}">
        <p14:creationId xmlns:p14="http://schemas.microsoft.com/office/powerpoint/2010/main" val="408664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524000" y="3602040"/>
            <a:ext cx="9144000" cy="1200021"/>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73363" y="4802061"/>
            <a:ext cx="1838067" cy="1838067"/>
          </a:xfrm>
          <a:prstGeom prst="rect">
            <a:avLst/>
          </a:prstGeom>
        </p:spPr>
      </p:pic>
    </p:spTree>
    <p:extLst>
      <p:ext uri="{BB962C8B-B14F-4D97-AF65-F5344CB8AC3E}">
        <p14:creationId xmlns:p14="http://schemas.microsoft.com/office/powerpoint/2010/main" val="3555773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67922" y="357553"/>
            <a:ext cx="9961004" cy="1325563"/>
          </a:xfrm>
        </p:spPr>
        <p:txBody>
          <a:bodyPr/>
          <a:lstStyle>
            <a:lvl1pPr marL="0" indent="0">
              <a:defRPr b="1"/>
            </a:lvl1pPr>
          </a:lstStyle>
          <a:p>
            <a:r>
              <a:rPr lang="en-US" dirty="0"/>
              <a:t>Click to edit Master title style</a:t>
            </a:r>
          </a:p>
        </p:txBody>
      </p:sp>
      <p:sp>
        <p:nvSpPr>
          <p:cNvPr id="3" name="Content Placeholder 2"/>
          <p:cNvSpPr>
            <a:spLocks noGrp="1"/>
          </p:cNvSpPr>
          <p:nvPr>
            <p:ph idx="1"/>
          </p:nvPr>
        </p:nvSpPr>
        <p:spPr>
          <a:xfrm>
            <a:off x="1567922" y="1837104"/>
            <a:ext cx="996100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567923" y="6334856"/>
            <a:ext cx="2188604" cy="365125"/>
          </a:xfrm>
        </p:spPr>
        <p:txBody>
          <a:bodyPr/>
          <a:lstStyle/>
          <a:p>
            <a:fld id="{2565CCFD-6D31-4910-BD61-F53646EB359D}" type="datetime1">
              <a:rPr lang="en-US" smtClean="0"/>
              <a:t>11/12/2019</a:t>
            </a:fld>
            <a:endParaRPr lang="en-US" dirty="0"/>
          </a:p>
        </p:txBody>
      </p:sp>
      <p:sp>
        <p:nvSpPr>
          <p:cNvPr id="5" name="Footer Placeholder 4"/>
          <p:cNvSpPr>
            <a:spLocks noGrp="1"/>
          </p:cNvSpPr>
          <p:nvPr>
            <p:ph type="ftr" sz="quarter" idx="11"/>
          </p:nvPr>
        </p:nvSpPr>
        <p:spPr>
          <a:xfrm>
            <a:off x="4213726" y="6334856"/>
            <a:ext cx="4114800" cy="365125"/>
          </a:xfrm>
        </p:spPr>
        <p:txBody>
          <a:bodyPr/>
          <a:lstStyle/>
          <a:p>
            <a:endParaRPr lang="en-US" dirty="0"/>
          </a:p>
        </p:txBody>
      </p:sp>
      <p:sp>
        <p:nvSpPr>
          <p:cNvPr id="6" name="Slide Number Placeholder 5"/>
          <p:cNvSpPr>
            <a:spLocks noGrp="1"/>
          </p:cNvSpPr>
          <p:nvPr>
            <p:ph type="sldNum" sz="quarter" idx="12"/>
          </p:nvPr>
        </p:nvSpPr>
        <p:spPr>
          <a:xfrm>
            <a:off x="8785726" y="6334856"/>
            <a:ext cx="2743200" cy="365125"/>
          </a:xfrm>
        </p:spPr>
        <p:txBody>
          <a:bodyPr/>
          <a:lstStyle>
            <a:lvl1pPr>
              <a:defRPr/>
            </a:lvl1pPr>
          </a:lstStyle>
          <a:p>
            <a:fld id="{16518E44-882A-4744-B0B3-E6F228704102}"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05" y="365127"/>
            <a:ext cx="1310417" cy="1310417"/>
          </a:xfrm>
          <a:prstGeom prst="rect">
            <a:avLst/>
          </a:prstGeom>
        </p:spPr>
      </p:pic>
    </p:spTree>
    <p:extLst>
      <p:ext uri="{BB962C8B-B14F-4D97-AF65-F5344CB8AC3E}">
        <p14:creationId xmlns:p14="http://schemas.microsoft.com/office/powerpoint/2010/main" val="3652198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B1ADB4-0080-4F82-93AD-7D61FC8CBECC}" type="datetime1">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B03859-88A8-4DA3-94A7-6F0B8F460C13}"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05" y="365127"/>
            <a:ext cx="1310417" cy="1310417"/>
          </a:xfrm>
          <a:prstGeom prst="rect">
            <a:avLst/>
          </a:prstGeom>
        </p:spPr>
      </p:pic>
      <p:sp>
        <p:nvSpPr>
          <p:cNvPr id="11" name="Title 1"/>
          <p:cNvSpPr>
            <a:spLocks noGrp="1"/>
          </p:cNvSpPr>
          <p:nvPr>
            <p:ph type="title"/>
          </p:nvPr>
        </p:nvSpPr>
        <p:spPr>
          <a:xfrm>
            <a:off x="1567922" y="357553"/>
            <a:ext cx="9961004" cy="1325563"/>
          </a:xfrm>
        </p:spPr>
        <p:txBody>
          <a:bodyPr/>
          <a:lstStyle>
            <a:lvl1pPr marL="0" indent="0">
              <a:defRPr b="1"/>
            </a:lvl1pPr>
          </a:lstStyle>
          <a:p>
            <a:r>
              <a:rPr lang="en-US" dirty="0"/>
              <a:t>Click to edit Master title style</a:t>
            </a:r>
          </a:p>
        </p:txBody>
      </p:sp>
    </p:spTree>
    <p:extLst>
      <p:ext uri="{BB962C8B-B14F-4D97-AF65-F5344CB8AC3E}">
        <p14:creationId xmlns:p14="http://schemas.microsoft.com/office/powerpoint/2010/main" val="279781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CB8E2-540E-4651-BFC2-93B955A60334}" type="datetime1">
              <a:rPr lang="en-US" smtClean="0"/>
              <a:t>11/12/2019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B03859-88A8-4DA3-94A7-6F0B8F460C13}"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05" y="365127"/>
            <a:ext cx="1310417" cy="1310417"/>
          </a:xfrm>
          <a:prstGeom prst="rect">
            <a:avLst/>
          </a:prstGeom>
        </p:spPr>
      </p:pic>
    </p:spTree>
    <p:extLst>
      <p:ext uri="{BB962C8B-B14F-4D97-AF65-F5344CB8AC3E}">
        <p14:creationId xmlns:p14="http://schemas.microsoft.com/office/powerpoint/2010/main" val="1833041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284" t="28922" r="37432" b="15972"/>
          <a:stretch/>
        </p:blipFill>
        <p:spPr>
          <a:xfrm rot="5400000" flipH="1">
            <a:off x="5918549" y="271280"/>
            <a:ext cx="354911" cy="12192000"/>
          </a:xfrm>
          <a:prstGeom prst="rect">
            <a:avLst/>
          </a:prstGeom>
        </p:spPr>
      </p:pic>
      <p:sp>
        <p:nvSpPr>
          <p:cNvPr id="3" name="Content Placeholder 2"/>
          <p:cNvSpPr>
            <a:spLocks noGrp="1"/>
          </p:cNvSpPr>
          <p:nvPr>
            <p:ph idx="1" hasCustomPrompt="1"/>
          </p:nvPr>
        </p:nvSpPr>
        <p:spPr>
          <a:xfrm>
            <a:off x="508000" y="990600"/>
            <a:ext cx="11074400" cy="4953000"/>
          </a:xfrm>
          <a:prstGeom prst="rect">
            <a:avLst/>
          </a:prstGeom>
        </p:spPr>
        <p:txBody>
          <a:bodyPr/>
          <a:lstStyle>
            <a:lvl1pPr marL="1191" marR="0" indent="-1191" algn="l" defTabSz="685783" rtl="0" eaLnBrk="1" fontAlgn="auto" latinLnBrk="0" hangingPunct="1">
              <a:lnSpc>
                <a:spcPct val="114000"/>
              </a:lnSpc>
              <a:spcBef>
                <a:spcPct val="20000"/>
              </a:spcBef>
              <a:spcAft>
                <a:spcPts val="0"/>
              </a:spcAft>
              <a:buClrTx/>
              <a:buSzTx/>
              <a:buFontTx/>
              <a:buNone/>
              <a:tabLst/>
              <a:defRPr sz="2400" b="0">
                <a:solidFill>
                  <a:schemeClr val="tx1"/>
                </a:solidFill>
                <a:latin typeface="+mn-lt"/>
              </a:defRPr>
            </a:lvl1pPr>
            <a:lvl2pPr marL="557199" indent="-214308">
              <a:buClr>
                <a:schemeClr val="tx2"/>
              </a:buClr>
              <a:buFont typeface="Wingdings" pitchFamily="2" charset="2"/>
              <a:buChar char="§"/>
              <a:defRPr lang="en-US" sz="1651" kern="1200" dirty="0" smtClean="0">
                <a:solidFill>
                  <a:schemeClr val="tx1"/>
                </a:solidFill>
                <a:latin typeface="Georgia" pitchFamily="18" charset="0"/>
                <a:ea typeface="+mn-ea"/>
                <a:cs typeface="+mn-cs"/>
              </a:defRPr>
            </a:lvl2pPr>
            <a:lvl3pPr marL="942951" indent="-257168">
              <a:buClr>
                <a:schemeClr val="tx2"/>
              </a:buClr>
              <a:buFont typeface="Arial" pitchFamily="34" charset="0"/>
              <a:buChar char="•"/>
              <a:defRPr sz="1500">
                <a:latin typeface="Georgia" pitchFamily="18" charset="0"/>
              </a:defRPr>
            </a:lvl3pPr>
            <a:lvl4pPr marL="1200121" indent="-171446">
              <a:buClr>
                <a:schemeClr val="tx2"/>
              </a:buClr>
              <a:buSzPct val="75000"/>
              <a:buFont typeface="Courier New" pitchFamily="49" charset="0"/>
              <a:buChar char="o"/>
              <a:defRPr sz="1351">
                <a:latin typeface="Georgia" pitchFamily="18" charset="0"/>
              </a:defRPr>
            </a:lvl4pPr>
            <a:lvl5pPr>
              <a:buClr>
                <a:schemeClr val="tx2"/>
              </a:buClr>
              <a:buSzPct val="75000"/>
              <a:defRPr sz="1200">
                <a:latin typeface="Georgia" pitchFamily="18" charset="0"/>
              </a:defRPr>
            </a:lvl5pPr>
          </a:lstStyle>
          <a:p>
            <a:pPr lvl="0"/>
            <a:r>
              <a:rPr lang="en-US" dirty="0"/>
              <a:t>Click to edit subtitle</a:t>
            </a:r>
          </a:p>
          <a:p>
            <a:pPr marL="557199" marR="0" lvl="1" indent="-214308" algn="l" defTabSz="685783" rtl="0" eaLnBrk="1" fontAlgn="auto" latinLnBrk="0" hangingPunct="1">
              <a:lnSpc>
                <a:spcPct val="114000"/>
              </a:lnSpc>
              <a:spcBef>
                <a:spcPct val="20000"/>
              </a:spcBef>
              <a:spcAft>
                <a:spcPts val="0"/>
              </a:spcAft>
              <a:buClr>
                <a:schemeClr val="tx2"/>
              </a:buClr>
              <a:buSzTx/>
              <a:buFont typeface="Wingdings" pitchFamily="2" charset="2"/>
              <a:buChar char="§"/>
              <a:tabLst/>
              <a:defRPr/>
            </a:pPr>
            <a:r>
              <a:rPr lang="en-US" dirty="0"/>
              <a:t>Second level content</a:t>
            </a:r>
          </a:p>
          <a:p>
            <a:pPr lvl="0"/>
            <a:endParaRPr lang="en-US" dirty="0"/>
          </a:p>
        </p:txBody>
      </p:sp>
      <p:sp>
        <p:nvSpPr>
          <p:cNvPr id="10" name="Title 1"/>
          <p:cNvSpPr>
            <a:spLocks noGrp="1"/>
          </p:cNvSpPr>
          <p:nvPr>
            <p:ph type="title" hasCustomPrompt="1"/>
          </p:nvPr>
        </p:nvSpPr>
        <p:spPr>
          <a:xfrm>
            <a:off x="508000" y="152400"/>
            <a:ext cx="11074400" cy="685800"/>
          </a:xfrm>
          <a:prstGeom prst="rect">
            <a:avLst/>
          </a:prstGeom>
        </p:spPr>
        <p:txBody>
          <a:bodyPr>
            <a:noAutofit/>
          </a:bodyPr>
          <a:lstStyle>
            <a:lvl1pPr algn="l">
              <a:defRPr sz="3000" cap="none" baseline="0">
                <a:solidFill>
                  <a:schemeClr val="accent1"/>
                </a:solidFill>
                <a:latin typeface="Trebuchet MS" pitchFamily="34" charset="0"/>
              </a:defRPr>
            </a:lvl1pPr>
          </a:lstStyle>
          <a:p>
            <a:r>
              <a:rPr lang="en-US" dirty="0"/>
              <a:t>Click to Section Title</a:t>
            </a:r>
          </a:p>
        </p:txBody>
      </p:sp>
      <p:sp>
        <p:nvSpPr>
          <p:cNvPr id="7" name="Slide Number Placeholder 10"/>
          <p:cNvSpPr>
            <a:spLocks noGrp="1"/>
          </p:cNvSpPr>
          <p:nvPr>
            <p:ph type="sldNum" sz="quarter" idx="12"/>
          </p:nvPr>
        </p:nvSpPr>
        <p:spPr>
          <a:xfrm>
            <a:off x="10972801" y="6356357"/>
            <a:ext cx="812800" cy="365125"/>
          </a:xfrm>
          <a:prstGeom prst="rect">
            <a:avLst/>
          </a:prstGeom>
        </p:spPr>
        <p:txBody>
          <a:bodyPr anchor="ctr"/>
          <a:lstStyle>
            <a:lvl1pPr algn="ctr">
              <a:defRPr sz="900">
                <a:solidFill>
                  <a:schemeClr val="accent1"/>
                </a:solidFill>
                <a:latin typeface="+mj-lt"/>
              </a:defRPr>
            </a:lvl1pPr>
          </a:lstStyle>
          <a:p>
            <a:fld id="{A81BD844-2F64-44FA-963C-1C956594D1E8}" type="slidenum">
              <a:rPr lang="en-US" smtClean="0"/>
              <a:pPr/>
              <a:t>‹#›</a:t>
            </a:fld>
            <a:endParaRPr lang="en-US" dirty="0"/>
          </a:p>
        </p:txBody>
      </p:sp>
      <p:sp>
        <p:nvSpPr>
          <p:cNvPr id="8" name="TextBox 7"/>
          <p:cNvSpPr txBox="1"/>
          <p:nvPr userDrawn="1"/>
        </p:nvSpPr>
        <p:spPr>
          <a:xfrm>
            <a:off x="9435967" y="6413938"/>
            <a:ext cx="1524000" cy="219291"/>
          </a:xfrm>
          <a:prstGeom prst="rect">
            <a:avLst/>
          </a:prstGeom>
          <a:noFill/>
        </p:spPr>
        <p:txBody>
          <a:bodyPr wrap="square" rtlCol="0">
            <a:spAutoFit/>
          </a:bodyPr>
          <a:lstStyle/>
          <a:p>
            <a:pPr algn="ctr"/>
            <a:r>
              <a:rPr lang="en-US" sz="825" dirty="0">
                <a:solidFill>
                  <a:schemeClr val="accent1"/>
                </a:solidFill>
                <a:latin typeface="+mj-lt"/>
              </a:rPr>
              <a:t>www.usich.gov</a:t>
            </a:r>
          </a:p>
        </p:txBody>
      </p:sp>
    </p:spTree>
    <p:extLst>
      <p:ext uri="{BB962C8B-B14F-4D97-AF65-F5344CB8AC3E}">
        <p14:creationId xmlns:p14="http://schemas.microsoft.com/office/powerpoint/2010/main" val="2463609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Last Slide">
    <p:spTree>
      <p:nvGrpSpPr>
        <p:cNvPr id="1" name=""/>
        <p:cNvGrpSpPr/>
        <p:nvPr/>
      </p:nvGrpSpPr>
      <p:grpSpPr>
        <a:xfrm>
          <a:off x="0" y="0"/>
          <a:ext cx="0" cy="0"/>
          <a:chOff x="0" y="0"/>
          <a:chExt cx="0" cy="0"/>
        </a:xfrm>
      </p:grpSpPr>
      <p:sp>
        <p:nvSpPr>
          <p:cNvPr id="13" name="TextBox 12"/>
          <p:cNvSpPr txBox="1"/>
          <p:nvPr userDrawn="1"/>
        </p:nvSpPr>
        <p:spPr>
          <a:xfrm>
            <a:off x="2284363" y="4426717"/>
            <a:ext cx="7620000" cy="769441"/>
          </a:xfrm>
          <a:prstGeom prst="rect">
            <a:avLst/>
          </a:prstGeom>
          <a:noFill/>
        </p:spPr>
        <p:txBody>
          <a:bodyPr wrap="square" rtlCol="0">
            <a:spAutoFit/>
          </a:bodyPr>
          <a:lstStyle/>
          <a:p>
            <a:pPr algn="ctr"/>
            <a:r>
              <a:rPr lang="en-US" sz="4400" b="1" dirty="0">
                <a:solidFill>
                  <a:schemeClr val="accent1"/>
                </a:solidFill>
                <a:latin typeface="+mj-lt"/>
              </a:rPr>
              <a:t>www.usich.gov</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5603" y="1378538"/>
            <a:ext cx="3017520" cy="3017520"/>
          </a:xfrm>
          <a:prstGeom prst="rect">
            <a:avLst/>
          </a:prstGeom>
        </p:spPr>
      </p:pic>
    </p:spTree>
    <p:extLst>
      <p:ext uri="{BB962C8B-B14F-4D97-AF65-F5344CB8AC3E}">
        <p14:creationId xmlns:p14="http://schemas.microsoft.com/office/powerpoint/2010/main" val="300865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186" y="365129"/>
            <a:ext cx="9986319" cy="1325563"/>
          </a:xfrm>
        </p:spPr>
        <p:txBody>
          <a:bodyPr/>
          <a:lstStyle>
            <a:lvl1pPr marL="0" inden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3546CD-08D8-435C-8AC8-9C80B12D0642}" type="datetime1">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B03859-88A8-4DA3-94A7-6F0B8F460C13}"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509" y="335819"/>
            <a:ext cx="1310417" cy="1310417"/>
          </a:xfrm>
          <a:prstGeom prst="rect">
            <a:avLst/>
          </a:prstGeom>
        </p:spPr>
      </p:pic>
    </p:spTree>
    <p:extLst>
      <p:ext uri="{BB962C8B-B14F-4D97-AF65-F5344CB8AC3E}">
        <p14:creationId xmlns:p14="http://schemas.microsoft.com/office/powerpoint/2010/main" val="176411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3AF9C-5B22-4001-AC06-93170562507C}" type="datetime1">
              <a:rPr lang="en-US" smtClean="0"/>
              <a:t>11/12/2019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B03859-88A8-4DA3-94A7-6F0B8F460C13}"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509" y="335819"/>
            <a:ext cx="1310417" cy="1310417"/>
          </a:xfrm>
          <a:prstGeom prst="rect">
            <a:avLst/>
          </a:prstGeom>
        </p:spPr>
      </p:pic>
    </p:spTree>
    <p:extLst>
      <p:ext uri="{BB962C8B-B14F-4D97-AF65-F5344CB8AC3E}">
        <p14:creationId xmlns:p14="http://schemas.microsoft.com/office/powerpoint/2010/main" val="318972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4DA130E-63C8-4951-B7F0-B8CDBE2EC5EC}" type="datetime1">
              <a:rPr lang="en-US" smtClean="0"/>
              <a:t>11/12/2019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7C97D90-1366-4485-9C70-791B09BF02B2}" type="slidenum">
              <a:rPr lang="en-US"/>
              <a:pPr>
                <a:defRPr/>
              </a:pPr>
              <a:t>‹#›</a:t>
            </a:fld>
            <a:endParaRPr lang="en-US" dirty="0"/>
          </a:p>
        </p:txBody>
      </p:sp>
    </p:spTree>
    <p:extLst>
      <p:ext uri="{BB962C8B-B14F-4D97-AF65-F5344CB8AC3E}">
        <p14:creationId xmlns:p14="http://schemas.microsoft.com/office/powerpoint/2010/main" val="411202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D4DBB2-3FB0-48A8-94FD-0763299B9191}" type="datetimeFigureOut">
              <a:rPr lang="en-US">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A6AFF6F-020E-4EE1-BE5B-69F600BA5A0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31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4DBB2-3FB0-48A8-94FD-0763299B9191}" type="datetimeFigureOut">
              <a:rPr lang="en-US">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A6AFF6F-020E-4EE1-BE5B-69F600BA5A0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514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D4DBB2-3FB0-48A8-94FD-0763299B9191}" type="datetimeFigureOut">
              <a:rPr lang="en-US">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A6AFF6F-020E-4EE1-BE5B-69F600BA5A0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446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D4DBB2-3FB0-48A8-94FD-0763299B9191}" type="datetimeFigureOut">
              <a:rPr lang="en-US">
                <a:solidFill>
                  <a:prstClr val="black">
                    <a:tint val="75000"/>
                  </a:prstClr>
                </a:solidFill>
              </a:rPr>
              <a:pPr/>
              <a:t>11/12/2019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A6AFF6F-020E-4EE1-BE5B-69F600BA5A0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380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67486" y="365129"/>
            <a:ext cx="998631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67486" y="1825625"/>
            <a:ext cx="998631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67486" y="6356358"/>
            <a:ext cx="22139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068A9-7087-4B11-8BC9-8CF5FC668C14}" type="datetime1">
              <a:rPr lang="en-US" smtClean="0"/>
              <a:t>11/12/2019</a:t>
            </a:fld>
            <a:endParaRPr lang="en-US" dirty="0"/>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03859-88A8-4DA3-94A7-6F0B8F460C13}" type="slidenum">
              <a:rPr lang="en-US" smtClean="0"/>
              <a:t>‹#›</a:t>
            </a:fld>
            <a:endParaRPr lang="en-US" dirty="0"/>
          </a:p>
        </p:txBody>
      </p:sp>
    </p:spTree>
    <p:extLst>
      <p:ext uri="{BB962C8B-B14F-4D97-AF65-F5344CB8AC3E}">
        <p14:creationId xmlns:p14="http://schemas.microsoft.com/office/powerpoint/2010/main" val="3225736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60" r:id="rId5"/>
  </p:sldLayoutIdLst>
  <p:hf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4DBB2-3FB0-48A8-94FD-0763299B9191}"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AFF6F-020E-4EE1-BE5B-69F600BA5A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56608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67482" y="365127"/>
            <a:ext cx="998631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67482" y="1825625"/>
            <a:ext cx="998631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67482" y="6356352"/>
            <a:ext cx="22139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03859-88A8-4DA3-94A7-6F0B8F460C13}" type="slidenum">
              <a:rPr lang="en-US" smtClean="0"/>
              <a:t>‹#›</a:t>
            </a:fld>
            <a:endParaRPr lang="en-US" dirty="0"/>
          </a:p>
        </p:txBody>
      </p:sp>
    </p:spTree>
    <p:extLst>
      <p:ext uri="{BB962C8B-B14F-4D97-AF65-F5344CB8AC3E}">
        <p14:creationId xmlns:p14="http://schemas.microsoft.com/office/powerpoint/2010/main" val="3692312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67482" y="365127"/>
            <a:ext cx="998631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67482" y="1825625"/>
            <a:ext cx="998631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67482" y="6356352"/>
            <a:ext cx="22139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9DB4E-D8DA-4BC0-B44C-587F177D4C34}" type="datetime1">
              <a:rPr lang="en-US" smtClean="0"/>
              <a:t>11/12/2019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03859-88A8-4DA3-94A7-6F0B8F460C13}" type="slidenum">
              <a:rPr lang="en-US" smtClean="0"/>
              <a:t>‹#›</a:t>
            </a:fld>
            <a:endParaRPr lang="en-US" dirty="0"/>
          </a:p>
        </p:txBody>
      </p:sp>
    </p:spTree>
    <p:extLst>
      <p:ext uri="{BB962C8B-B14F-4D97-AF65-F5344CB8AC3E}">
        <p14:creationId xmlns:p14="http://schemas.microsoft.com/office/powerpoint/2010/main" val="78624565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8" Type="http://schemas.openxmlformats.org/officeDocument/2006/relationships/hyperlink" Target="http://www.twitter.com/usichgov" TargetMode="External"/><Relationship Id="rId3" Type="http://schemas.openxmlformats.org/officeDocument/2006/relationships/hyperlink" Target="http://www.usich.gov/signup" TargetMode="External"/><Relationship Id="rId7" Type="http://schemas.openxmlformats.org/officeDocument/2006/relationships/hyperlink" Target="https://www.facebook.com/USICH"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www.usich.gov/" TargetMode="External"/><Relationship Id="rId2" Type="http://schemas.openxmlformats.org/officeDocument/2006/relationships/hyperlink" Target="mailto:Robert.pulster@usich.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01650"/>
            <a:ext cx="10140950" cy="4584700"/>
          </a:xfrm>
        </p:spPr>
        <p:txBody>
          <a:bodyPr>
            <a:normAutofit/>
          </a:bodyPr>
          <a:lstStyle/>
          <a:p>
            <a:pPr>
              <a:spcAft>
                <a:spcPts val="1200"/>
              </a:spcAft>
            </a:pPr>
            <a:r>
              <a:rPr lang="en-US" sz="4800" i="1" dirty="0">
                <a:solidFill>
                  <a:srgbClr val="981B1E"/>
                </a:solidFill>
                <a:latin typeface="+mn-lt"/>
                <a:cs typeface="Aharoni" panose="02010803020104030203" pitchFamily="2" charset="-79"/>
              </a:rPr>
              <a:t>The Federal Strategic Plan to Prevent and End Homelessness:</a:t>
            </a:r>
            <a:br>
              <a:rPr lang="en-US" sz="4800" i="1" dirty="0">
                <a:solidFill>
                  <a:srgbClr val="981B1E"/>
                </a:solidFill>
                <a:latin typeface="+mn-lt"/>
                <a:cs typeface="Aharoni" panose="02010803020104030203" pitchFamily="2" charset="-79"/>
              </a:rPr>
            </a:br>
            <a:r>
              <a:rPr lang="en-US" sz="4800" i="1" dirty="0">
                <a:solidFill>
                  <a:srgbClr val="981B1E"/>
                </a:solidFill>
                <a:latin typeface="+mn-lt"/>
                <a:cs typeface="Aharoni" panose="02010803020104030203" pitchFamily="2" charset="-79"/>
              </a:rPr>
              <a:t>Home, Together</a:t>
            </a:r>
            <a:br>
              <a:rPr lang="en-US" sz="4800" i="1" dirty="0">
                <a:solidFill>
                  <a:srgbClr val="981B1E"/>
                </a:solidFill>
                <a:latin typeface="+mn-lt"/>
                <a:cs typeface="Aharoni" panose="02010803020104030203" pitchFamily="2" charset="-79"/>
              </a:rPr>
            </a:br>
            <a:br>
              <a:rPr lang="en-US" sz="1600" dirty="0">
                <a:latin typeface="+mn-lt"/>
                <a:cs typeface="Aharoni" panose="02010803020104030203" pitchFamily="2" charset="-79"/>
              </a:rPr>
            </a:br>
            <a:br>
              <a:rPr lang="en-US" dirty="0"/>
            </a:br>
            <a:endParaRPr lang="en-US" sz="4400" dirty="0">
              <a:latin typeface="+mn-lt"/>
              <a:cs typeface="Aharoni" panose="02010803020104030203" pitchFamily="2" charset="-79"/>
            </a:endParaRPr>
          </a:p>
        </p:txBody>
      </p:sp>
      <p:sp>
        <p:nvSpPr>
          <p:cNvPr id="3" name="Subtitle 2"/>
          <p:cNvSpPr>
            <a:spLocks noGrp="1"/>
          </p:cNvSpPr>
          <p:nvPr>
            <p:ph type="subTitle" idx="1"/>
          </p:nvPr>
        </p:nvSpPr>
        <p:spPr>
          <a:xfrm>
            <a:off x="1393256" y="2559050"/>
            <a:ext cx="9350944" cy="2209800"/>
          </a:xfrm>
        </p:spPr>
        <p:txBody>
          <a:bodyPr>
            <a:noAutofit/>
          </a:bodyPr>
          <a:lstStyle/>
          <a:p>
            <a:endParaRPr lang="en-US" sz="3200" dirty="0">
              <a:latin typeface="Berlin Sans FB" panose="020E0602020502020306" pitchFamily="34" charset="0"/>
            </a:endParaRPr>
          </a:p>
          <a:p>
            <a:r>
              <a:rPr lang="en-US" sz="3200" dirty="0">
                <a:latin typeface="Berlin Sans FB" panose="020E0602020502020306" pitchFamily="34" charset="0"/>
              </a:rPr>
              <a:t>WISCONSIN BALANCE OF STATE CONTINUUM OF CARE QUARTERLY MEETING </a:t>
            </a:r>
          </a:p>
          <a:p>
            <a:r>
              <a:rPr lang="en-US" sz="3200" dirty="0">
                <a:latin typeface="Berlin Sans FB" panose="020E0602020502020306" pitchFamily="34" charset="0"/>
              </a:rPr>
              <a:t>November 8, 2019</a:t>
            </a:r>
          </a:p>
        </p:txBody>
      </p:sp>
    </p:spTree>
    <p:extLst>
      <p:ext uri="{BB962C8B-B14F-4D97-AF65-F5344CB8AC3E}">
        <p14:creationId xmlns:p14="http://schemas.microsoft.com/office/powerpoint/2010/main" val="2884318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733" y="1981200"/>
            <a:ext cx="6626667" cy="4436774"/>
          </a:xfrm>
        </p:spPr>
        <p:txBody>
          <a:bodyPr>
            <a:normAutofit fontScale="77500" lnSpcReduction="20000"/>
          </a:bodyPr>
          <a:lstStyle/>
          <a:p>
            <a:pPr lvl="0"/>
            <a:r>
              <a:rPr lang="en-US" sz="3600" dirty="0">
                <a:solidFill>
                  <a:srgbClr val="112E51"/>
                </a:solidFill>
              </a:rPr>
              <a:t>Activities that </a:t>
            </a:r>
            <a:r>
              <a:rPr lang="en-US" sz="3600" b="1" dirty="0">
                <a:solidFill>
                  <a:srgbClr val="981B1E"/>
                </a:solidFill>
              </a:rPr>
              <a:t>reduce the prevalence of risk </a:t>
            </a:r>
            <a:r>
              <a:rPr lang="en-US" sz="3600" dirty="0">
                <a:solidFill>
                  <a:srgbClr val="112E51"/>
                </a:solidFill>
              </a:rPr>
              <a:t>of housing crises within communities</a:t>
            </a:r>
          </a:p>
          <a:p>
            <a:pPr lvl="0"/>
            <a:endParaRPr lang="en-US" sz="3600" dirty="0">
              <a:solidFill>
                <a:srgbClr val="112E51"/>
              </a:solidFill>
            </a:endParaRPr>
          </a:p>
          <a:p>
            <a:pPr lvl="0"/>
            <a:r>
              <a:rPr lang="en-US" sz="3600" dirty="0">
                <a:solidFill>
                  <a:srgbClr val="112E51"/>
                </a:solidFill>
              </a:rPr>
              <a:t>Activities that reduce the risk of homelessness </a:t>
            </a:r>
            <a:r>
              <a:rPr lang="en-US" sz="3600" b="1" dirty="0">
                <a:solidFill>
                  <a:srgbClr val="981B1E"/>
                </a:solidFill>
              </a:rPr>
              <a:t>while households are engaged with or are transitioning from systems</a:t>
            </a:r>
          </a:p>
          <a:p>
            <a:pPr marL="0" lvl="0" indent="0">
              <a:buNone/>
            </a:pPr>
            <a:r>
              <a:rPr lang="en-US" sz="3600" dirty="0">
                <a:solidFill>
                  <a:srgbClr val="112E51"/>
                </a:solidFill>
              </a:rPr>
              <a:t> </a:t>
            </a:r>
          </a:p>
          <a:p>
            <a:pPr lvl="0"/>
            <a:r>
              <a:rPr lang="en-US" sz="3600" dirty="0">
                <a:solidFill>
                  <a:srgbClr val="112E51"/>
                </a:solidFill>
              </a:rPr>
              <a:t>Activities that target assistance to </a:t>
            </a:r>
            <a:r>
              <a:rPr lang="en-US" sz="3600" b="1" dirty="0">
                <a:solidFill>
                  <a:srgbClr val="981B1E"/>
                </a:solidFill>
              </a:rPr>
              <a:t>prevent housing crises that do occur from escalating further </a:t>
            </a:r>
            <a:r>
              <a:rPr lang="en-US" sz="3600" dirty="0">
                <a:solidFill>
                  <a:srgbClr val="112E51"/>
                </a:solidFill>
              </a:rPr>
              <a:t>and resulting in homelessness </a:t>
            </a:r>
          </a:p>
        </p:txBody>
      </p:sp>
      <p:sp>
        <p:nvSpPr>
          <p:cNvPr id="2" name="Title 1"/>
          <p:cNvSpPr>
            <a:spLocks noGrp="1"/>
          </p:cNvSpPr>
          <p:nvPr>
            <p:ph type="title"/>
          </p:nvPr>
        </p:nvSpPr>
        <p:spPr>
          <a:xfrm>
            <a:off x="1392796" y="228092"/>
            <a:ext cx="9961004" cy="1325563"/>
          </a:xfrm>
        </p:spPr>
        <p:txBody>
          <a:bodyPr>
            <a:normAutofit/>
          </a:bodyPr>
          <a:lstStyle/>
          <a:p>
            <a:r>
              <a:rPr lang="en-US" b="1" dirty="0"/>
              <a:t>  Multiple Levels of Prevention</a:t>
            </a:r>
          </a:p>
        </p:txBody>
      </p:sp>
      <p:sp>
        <p:nvSpPr>
          <p:cNvPr id="4" name="Slide Number Placeholder 3"/>
          <p:cNvSpPr>
            <a:spLocks noGrp="1"/>
          </p:cNvSpPr>
          <p:nvPr>
            <p:ph type="sldNum" sz="quarter" idx="12"/>
          </p:nvPr>
        </p:nvSpPr>
        <p:spPr>
          <a:xfrm>
            <a:off x="8610600" y="6356358"/>
            <a:ext cx="2743200" cy="365125"/>
          </a:xfrm>
        </p:spPr>
        <p:txBody>
          <a:bodyPr/>
          <a:lstStyle/>
          <a:p>
            <a:fld id="{9BB03859-88A8-4DA3-94A7-6F0B8F460C13}" type="slidenum">
              <a:rPr lang="en-US" smtClean="0"/>
              <a:t>10</a:t>
            </a:fld>
            <a:endParaRPr lang="en-US" dirty="0"/>
          </a:p>
        </p:txBody>
      </p:sp>
      <p:pic>
        <p:nvPicPr>
          <p:cNvPr id="5" name="Picture 4" descr="A person standing in front of a building&#10;&#10;Description generated with very high confidence">
            <a:extLst>
              <a:ext uri="{FF2B5EF4-FFF2-40B4-BE49-F238E27FC236}">
                <a16:creationId xmlns:a16="http://schemas.microsoft.com/office/drawing/2014/main" id="{418B0AAE-B5DC-47D9-8773-DFBBD4E8338C}"/>
              </a:ext>
            </a:extLst>
          </p:cNvPr>
          <p:cNvPicPr>
            <a:picLocks noChangeAspect="1"/>
          </p:cNvPicPr>
          <p:nvPr/>
        </p:nvPicPr>
        <p:blipFill rotWithShape="1">
          <a:blip r:embed="rId3">
            <a:extLst>
              <a:ext uri="{28A0092B-C50C-407E-A947-70E740481C1C}">
                <a14:useLocalDpi xmlns:a14="http://schemas.microsoft.com/office/drawing/2010/main" val="0"/>
              </a:ext>
            </a:extLst>
          </a:blip>
          <a:srcRect l="29144"/>
          <a:stretch/>
        </p:blipFill>
        <p:spPr>
          <a:xfrm>
            <a:off x="7158182" y="1837104"/>
            <a:ext cx="4572000" cy="4340176"/>
          </a:xfrm>
          <a:prstGeom prst="rect">
            <a:avLst/>
          </a:prstGeom>
          <a:ln>
            <a:noFill/>
          </a:ln>
          <a:effectLst>
            <a:outerShdw blurRad="292100" dist="139700" dir="2700000" algn="tl" rotWithShape="0">
              <a:srgbClr val="333333">
                <a:alpha val="65000"/>
              </a:srgbClr>
            </a:outerShdw>
            <a:softEdge rad="127000"/>
          </a:effectLst>
        </p:spPr>
      </p:pic>
    </p:spTree>
    <p:extLst>
      <p:ext uri="{BB962C8B-B14F-4D97-AF65-F5344CB8AC3E}">
        <p14:creationId xmlns:p14="http://schemas.microsoft.com/office/powerpoint/2010/main" val="3718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Confronting and Addressing Inequities</a:t>
            </a:r>
          </a:p>
        </p:txBody>
      </p:sp>
      <p:sp>
        <p:nvSpPr>
          <p:cNvPr id="3" name="Content Placeholder 2"/>
          <p:cNvSpPr>
            <a:spLocks noGrp="1"/>
          </p:cNvSpPr>
          <p:nvPr>
            <p:ph idx="1"/>
          </p:nvPr>
        </p:nvSpPr>
        <p:spPr>
          <a:xfrm>
            <a:off x="642026" y="1825624"/>
            <a:ext cx="10731025" cy="4808640"/>
          </a:xfrm>
        </p:spPr>
        <p:txBody>
          <a:bodyPr>
            <a:normAutofit fontScale="92500" lnSpcReduction="10000"/>
          </a:bodyPr>
          <a:lstStyle/>
          <a:p>
            <a:pPr>
              <a:lnSpc>
                <a:spcPct val="100000"/>
              </a:lnSpc>
              <a:spcBef>
                <a:spcPts val="0"/>
              </a:spcBef>
              <a:spcAft>
                <a:spcPts val="1800"/>
              </a:spcAft>
            </a:pPr>
            <a:r>
              <a:rPr lang="en-US" sz="3200" dirty="0"/>
              <a:t>Developing </a:t>
            </a:r>
            <a:r>
              <a:rPr lang="en-US" sz="3200" dirty="0">
                <a:solidFill>
                  <a:srgbClr val="112E51"/>
                </a:solidFill>
              </a:rPr>
              <a:t>our own and communities’ skills and capacity to </a:t>
            </a:r>
            <a:r>
              <a:rPr lang="en-US" sz="3200" b="1" dirty="0">
                <a:solidFill>
                  <a:srgbClr val="981B1E"/>
                </a:solidFill>
              </a:rPr>
              <a:t>apply a racial equity lens within our organizations and across our efforts </a:t>
            </a:r>
            <a:r>
              <a:rPr lang="en-US" sz="3200" dirty="0"/>
              <a:t>to prevent and end homelessness</a:t>
            </a:r>
          </a:p>
          <a:p>
            <a:pPr>
              <a:lnSpc>
                <a:spcPct val="100000"/>
              </a:lnSpc>
              <a:spcBef>
                <a:spcPts val="0"/>
              </a:spcBef>
              <a:spcAft>
                <a:spcPts val="1800"/>
              </a:spcAft>
            </a:pPr>
            <a:r>
              <a:rPr lang="en-US" sz="3200" dirty="0"/>
              <a:t>Analyzing </a:t>
            </a:r>
            <a:r>
              <a:rPr lang="en-US" sz="3200" b="1" dirty="0">
                <a:solidFill>
                  <a:srgbClr val="981B1E"/>
                </a:solidFill>
              </a:rPr>
              <a:t>data regarding representation, access, and outcomes</a:t>
            </a:r>
            <a:r>
              <a:rPr lang="en-US" sz="3200" b="1" dirty="0"/>
              <a:t> </a:t>
            </a:r>
            <a:r>
              <a:rPr lang="en-US" sz="3200" dirty="0"/>
              <a:t>and identifying disparities and inequities</a:t>
            </a:r>
          </a:p>
          <a:p>
            <a:pPr>
              <a:lnSpc>
                <a:spcPct val="100000"/>
              </a:lnSpc>
              <a:spcBef>
                <a:spcPts val="0"/>
              </a:spcBef>
              <a:spcAft>
                <a:spcPts val="1800"/>
              </a:spcAft>
            </a:pPr>
            <a:r>
              <a:rPr lang="en-US" sz="3200" dirty="0"/>
              <a:t>Moving conversations </a:t>
            </a:r>
            <a:r>
              <a:rPr lang="en-US" sz="3200" b="1" dirty="0">
                <a:solidFill>
                  <a:srgbClr val="981B1E"/>
                </a:solidFill>
              </a:rPr>
              <a:t>forward without shortchanging need for internal work</a:t>
            </a:r>
            <a:r>
              <a:rPr lang="en-US" sz="3200" dirty="0"/>
              <a:t> within ourselves and our organizations</a:t>
            </a:r>
          </a:p>
          <a:p>
            <a:pPr>
              <a:lnSpc>
                <a:spcPct val="100000"/>
              </a:lnSpc>
              <a:spcBef>
                <a:spcPts val="0"/>
              </a:spcBef>
              <a:spcAft>
                <a:spcPts val="1800"/>
              </a:spcAft>
            </a:pPr>
            <a:r>
              <a:rPr lang="en-US" sz="3200" dirty="0"/>
              <a:t>Connecting to and </a:t>
            </a:r>
            <a:r>
              <a:rPr lang="en-US" sz="3200" b="1" dirty="0">
                <a:solidFill>
                  <a:srgbClr val="981B1E"/>
                </a:solidFill>
              </a:rPr>
              <a:t>collaborating with other equity-focused efforts </a:t>
            </a:r>
            <a:r>
              <a:rPr lang="en-US" sz="3200" dirty="0"/>
              <a:t>in communities</a:t>
            </a:r>
          </a:p>
          <a:p>
            <a:endParaRPr lang="en-US" sz="3200" dirty="0"/>
          </a:p>
          <a:p>
            <a:endParaRPr lang="en-US" dirty="0"/>
          </a:p>
        </p:txBody>
      </p:sp>
      <p:sp>
        <p:nvSpPr>
          <p:cNvPr id="4" name="Slide Number Placeholder 3"/>
          <p:cNvSpPr>
            <a:spLocks noGrp="1"/>
          </p:cNvSpPr>
          <p:nvPr>
            <p:ph type="sldNum" sz="quarter" idx="12"/>
          </p:nvPr>
        </p:nvSpPr>
        <p:spPr/>
        <p:txBody>
          <a:bodyPr/>
          <a:lstStyle/>
          <a:p>
            <a:fld id="{9BB03859-88A8-4DA3-94A7-6F0B8F460C13}" type="slidenum">
              <a:rPr lang="en-US" smtClean="0"/>
              <a:t>11</a:t>
            </a:fld>
            <a:endParaRPr lang="en-US" dirty="0"/>
          </a:p>
        </p:txBody>
      </p:sp>
    </p:spTree>
    <p:extLst>
      <p:ext uri="{BB962C8B-B14F-4D97-AF65-F5344CB8AC3E}">
        <p14:creationId xmlns:p14="http://schemas.microsoft.com/office/powerpoint/2010/main" val="270467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3E0-2201-4D3E-B1DF-B25339588847}"/>
              </a:ext>
            </a:extLst>
          </p:cNvPr>
          <p:cNvSpPr>
            <a:spLocks noGrp="1"/>
          </p:cNvSpPr>
          <p:nvPr>
            <p:ph type="title"/>
          </p:nvPr>
        </p:nvSpPr>
        <p:spPr/>
        <p:txBody>
          <a:bodyPr/>
          <a:lstStyle/>
          <a:p>
            <a:r>
              <a:rPr lang="en-US" b="1" dirty="0"/>
              <a:t>Structure of the Plan</a:t>
            </a:r>
          </a:p>
        </p:txBody>
      </p:sp>
      <p:sp>
        <p:nvSpPr>
          <p:cNvPr id="3" name="Content Placeholder 2">
            <a:extLst>
              <a:ext uri="{FF2B5EF4-FFF2-40B4-BE49-F238E27FC236}">
                <a16:creationId xmlns:a16="http://schemas.microsoft.com/office/drawing/2014/main" id="{47BF221D-F094-44AB-A4E5-A1191CB34272}"/>
              </a:ext>
            </a:extLst>
          </p:cNvPr>
          <p:cNvSpPr>
            <a:spLocks noGrp="1"/>
          </p:cNvSpPr>
          <p:nvPr>
            <p:ph sz="half" idx="1"/>
          </p:nvPr>
        </p:nvSpPr>
        <p:spPr>
          <a:xfrm>
            <a:off x="838200" y="1825625"/>
            <a:ext cx="5257800" cy="4667246"/>
          </a:xfrm>
        </p:spPr>
        <p:txBody>
          <a:bodyPr>
            <a:normAutofit fontScale="77500" lnSpcReduction="20000"/>
          </a:bodyPr>
          <a:lstStyle/>
          <a:p>
            <a:pPr marL="457166" lvl="1" indent="0">
              <a:lnSpc>
                <a:spcPct val="100000"/>
              </a:lnSpc>
              <a:spcBef>
                <a:spcPts val="0"/>
              </a:spcBef>
              <a:buClr>
                <a:srgbClr val="112E51"/>
              </a:buClr>
              <a:buNone/>
            </a:pPr>
            <a:r>
              <a:rPr lang="en-US" sz="3600" b="1" dirty="0">
                <a:solidFill>
                  <a:srgbClr val="981B1E"/>
                </a:solidFill>
              </a:rPr>
              <a:t>Operational definition: </a:t>
            </a:r>
            <a:r>
              <a:rPr lang="en-US" sz="3600" dirty="0">
                <a:solidFill>
                  <a:srgbClr val="112E51"/>
                </a:solidFill>
              </a:rPr>
              <a:t>Comprehensive response that ensures homelessness is prevented whenever possible, or if it can’t be prevented, it is a </a:t>
            </a:r>
            <a:r>
              <a:rPr lang="en-US" sz="3600" b="1" dirty="0">
                <a:solidFill>
                  <a:srgbClr val="112E51"/>
                </a:solidFill>
              </a:rPr>
              <a:t>rare, brief, and one-time experience.</a:t>
            </a:r>
            <a:endParaRPr lang="en-US" sz="3600" dirty="0">
              <a:solidFill>
                <a:srgbClr val="112E51"/>
              </a:solidFill>
            </a:endParaRPr>
          </a:p>
          <a:p>
            <a:pPr lvl="1">
              <a:lnSpc>
                <a:spcPct val="100000"/>
              </a:lnSpc>
              <a:spcBef>
                <a:spcPts val="0"/>
              </a:spcBef>
              <a:buClr>
                <a:srgbClr val="112E51"/>
              </a:buClr>
            </a:pPr>
            <a:endParaRPr lang="en-US" sz="3600" dirty="0"/>
          </a:p>
          <a:p>
            <a:pPr marL="457166" lvl="1" indent="0">
              <a:lnSpc>
                <a:spcPct val="100000"/>
              </a:lnSpc>
              <a:spcBef>
                <a:spcPts val="0"/>
              </a:spcBef>
              <a:buClr>
                <a:srgbClr val="112E51"/>
              </a:buClr>
              <a:buNone/>
            </a:pPr>
            <a:r>
              <a:rPr lang="en-US" sz="3600" b="1" dirty="0">
                <a:solidFill>
                  <a:srgbClr val="981B1E"/>
                </a:solidFill>
              </a:rPr>
              <a:t>Criteria and benchmarks: </a:t>
            </a:r>
            <a:r>
              <a:rPr lang="en-US" sz="3600" dirty="0">
                <a:solidFill>
                  <a:srgbClr val="112E51"/>
                </a:solidFill>
              </a:rPr>
              <a:t>Essential </a:t>
            </a:r>
            <a:r>
              <a:rPr lang="en-US" sz="3600" b="1" dirty="0">
                <a:solidFill>
                  <a:srgbClr val="112E51"/>
                </a:solidFill>
              </a:rPr>
              <a:t>elements of comprehensive systems </a:t>
            </a:r>
            <a:r>
              <a:rPr lang="en-US" sz="3600" dirty="0">
                <a:solidFill>
                  <a:srgbClr val="112E51"/>
                </a:solidFill>
              </a:rPr>
              <a:t>and the </a:t>
            </a:r>
            <a:r>
              <a:rPr lang="en-US" sz="3600" b="1" dirty="0">
                <a:solidFill>
                  <a:srgbClr val="112E51"/>
                </a:solidFill>
              </a:rPr>
              <a:t>outcomes those systems must be able to achieve</a:t>
            </a:r>
            <a:r>
              <a:rPr lang="en-US" sz="3600" dirty="0">
                <a:solidFill>
                  <a:srgbClr val="112E51"/>
                </a:solidFill>
              </a:rPr>
              <a:t>.</a:t>
            </a:r>
          </a:p>
          <a:p>
            <a:endParaRPr lang="en-US" dirty="0"/>
          </a:p>
        </p:txBody>
      </p:sp>
      <p:sp>
        <p:nvSpPr>
          <p:cNvPr id="5" name="Slide Number Placeholder 4">
            <a:extLst>
              <a:ext uri="{FF2B5EF4-FFF2-40B4-BE49-F238E27FC236}">
                <a16:creationId xmlns:a16="http://schemas.microsoft.com/office/drawing/2014/main" id="{12240F86-5BA6-40E7-A548-FAB8C8B7168C}"/>
              </a:ext>
            </a:extLst>
          </p:cNvPr>
          <p:cNvSpPr>
            <a:spLocks noGrp="1"/>
          </p:cNvSpPr>
          <p:nvPr>
            <p:ph type="sldNum" sz="quarter" idx="12"/>
          </p:nvPr>
        </p:nvSpPr>
        <p:spPr/>
        <p:txBody>
          <a:bodyPr/>
          <a:lstStyle/>
          <a:p>
            <a:fld id="{9BB03859-88A8-4DA3-94A7-6F0B8F460C13}" type="slidenum">
              <a:rPr lang="en-US" smtClean="0"/>
              <a:t>12</a:t>
            </a:fld>
            <a:endParaRPr lang="en-US" dirty="0"/>
          </a:p>
        </p:txBody>
      </p:sp>
      <p:pic>
        <p:nvPicPr>
          <p:cNvPr id="6" name="Content Placeholder 5">
            <a:extLst>
              <a:ext uri="{FF2B5EF4-FFF2-40B4-BE49-F238E27FC236}">
                <a16:creationId xmlns:a16="http://schemas.microsoft.com/office/drawing/2014/main" id="{55DF2072-3EBE-44A4-B091-603B54B38D4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58000" y="2096294"/>
            <a:ext cx="3810000" cy="3810000"/>
          </a:xfrm>
          <a:prstGeom prst="rect">
            <a:avLst/>
          </a:prstGeom>
          <a:ln>
            <a:noFill/>
          </a:ln>
          <a:effectLst>
            <a:outerShdw blurRad="292100" dist="139700" dir="2700000" algn="tl" rotWithShape="0">
              <a:srgbClr val="333333">
                <a:alpha val="65000"/>
              </a:srgbClr>
            </a:outerShdw>
            <a:softEdge rad="127000"/>
          </a:effectLst>
        </p:spPr>
      </p:pic>
    </p:spTree>
    <p:extLst>
      <p:ext uri="{BB962C8B-B14F-4D97-AF65-F5344CB8AC3E}">
        <p14:creationId xmlns:p14="http://schemas.microsoft.com/office/powerpoint/2010/main" val="2792331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B353-3737-4EEE-8A73-AF27AF552CB3}"/>
              </a:ext>
            </a:extLst>
          </p:cNvPr>
          <p:cNvSpPr>
            <a:spLocks noGrp="1"/>
          </p:cNvSpPr>
          <p:nvPr>
            <p:ph type="title"/>
          </p:nvPr>
        </p:nvSpPr>
        <p:spPr/>
        <p:txBody>
          <a:bodyPr/>
          <a:lstStyle/>
          <a:p>
            <a:r>
              <a:rPr lang="en-US" dirty="0"/>
              <a:t>Ensure Homelessness is a </a:t>
            </a:r>
            <a:r>
              <a:rPr lang="en-US" b="1" dirty="0"/>
              <a:t>Rare</a:t>
            </a:r>
            <a:r>
              <a:rPr lang="en-US" dirty="0"/>
              <a:t> Experience</a:t>
            </a:r>
          </a:p>
        </p:txBody>
      </p:sp>
      <p:sp>
        <p:nvSpPr>
          <p:cNvPr id="3" name="Content Placeholder 2">
            <a:extLst>
              <a:ext uri="{FF2B5EF4-FFF2-40B4-BE49-F238E27FC236}">
                <a16:creationId xmlns:a16="http://schemas.microsoft.com/office/drawing/2014/main" id="{683F6C8F-2C13-47DB-AC5D-65290437B10A}"/>
              </a:ext>
            </a:extLst>
          </p:cNvPr>
          <p:cNvSpPr>
            <a:spLocks noGrp="1"/>
          </p:cNvSpPr>
          <p:nvPr>
            <p:ph idx="1"/>
          </p:nvPr>
        </p:nvSpPr>
        <p:spPr/>
        <p:txBody>
          <a:bodyPr/>
          <a:lstStyle/>
          <a:p>
            <a:pPr marL="0" lvl="1" indent="0">
              <a:lnSpc>
                <a:spcPct val="110000"/>
              </a:lnSpc>
              <a:spcBef>
                <a:spcPts val="600"/>
              </a:spcBef>
              <a:buNone/>
            </a:pPr>
            <a:r>
              <a:rPr lang="en-US" sz="2800" b="1" dirty="0">
                <a:solidFill>
                  <a:srgbClr val="981B1E"/>
                </a:solidFill>
              </a:rPr>
              <a:t>Objective 1.1:</a:t>
            </a:r>
            <a:r>
              <a:rPr lang="en-US" sz="2800" dirty="0">
                <a:solidFill>
                  <a:srgbClr val="981B1E"/>
                </a:solidFill>
              </a:rPr>
              <a:t> </a:t>
            </a:r>
            <a:r>
              <a:rPr lang="en-US" sz="2800" dirty="0">
                <a:solidFill>
                  <a:srgbClr val="112E51"/>
                </a:solidFill>
              </a:rPr>
              <a:t>Collaboratively Build Lasting Systems that End</a:t>
            </a:r>
          </a:p>
          <a:p>
            <a:pPr marL="0" lvl="1" indent="0">
              <a:lnSpc>
                <a:spcPct val="110000"/>
              </a:lnSpc>
              <a:spcBef>
                <a:spcPts val="600"/>
              </a:spcBef>
              <a:buNone/>
            </a:pPr>
            <a:r>
              <a:rPr lang="en-US" sz="2800" b="1" dirty="0">
                <a:solidFill>
                  <a:srgbClr val="981B1E"/>
                </a:solidFill>
              </a:rPr>
              <a:t>Objective 1.2:</a:t>
            </a:r>
            <a:r>
              <a:rPr lang="en-US" sz="2800" dirty="0">
                <a:solidFill>
                  <a:srgbClr val="981B1E"/>
                </a:solidFill>
              </a:rPr>
              <a:t> </a:t>
            </a:r>
            <a:r>
              <a:rPr lang="en-US" sz="2800" dirty="0">
                <a:solidFill>
                  <a:srgbClr val="112E51"/>
                </a:solidFill>
              </a:rPr>
              <a:t>Increase Capacity and Strengthen Practices to Prevent Housing Crises and Homelessness</a:t>
            </a:r>
          </a:p>
          <a:p>
            <a:endParaRPr lang="en-US" dirty="0"/>
          </a:p>
        </p:txBody>
      </p:sp>
      <p:sp>
        <p:nvSpPr>
          <p:cNvPr id="4" name="Slide Number Placeholder 3">
            <a:extLst>
              <a:ext uri="{FF2B5EF4-FFF2-40B4-BE49-F238E27FC236}">
                <a16:creationId xmlns:a16="http://schemas.microsoft.com/office/drawing/2014/main" id="{ED929595-ADCB-492B-AAB7-70378FB8DBE5}"/>
              </a:ext>
            </a:extLst>
          </p:cNvPr>
          <p:cNvSpPr>
            <a:spLocks noGrp="1"/>
          </p:cNvSpPr>
          <p:nvPr>
            <p:ph type="sldNum" sz="quarter" idx="12"/>
          </p:nvPr>
        </p:nvSpPr>
        <p:spPr/>
        <p:txBody>
          <a:bodyPr/>
          <a:lstStyle/>
          <a:p>
            <a:fld id="{9BB03859-88A8-4DA3-94A7-6F0B8F460C13}" type="slidenum">
              <a:rPr lang="en-US" smtClean="0"/>
              <a:t>13</a:t>
            </a:fld>
            <a:endParaRPr lang="en-US" dirty="0"/>
          </a:p>
        </p:txBody>
      </p:sp>
    </p:spTree>
    <p:extLst>
      <p:ext uri="{BB962C8B-B14F-4D97-AF65-F5344CB8AC3E}">
        <p14:creationId xmlns:p14="http://schemas.microsoft.com/office/powerpoint/2010/main" val="2553437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11569-0AD8-4B8C-8954-6A952457859A}"/>
              </a:ext>
            </a:extLst>
          </p:cNvPr>
          <p:cNvSpPr>
            <a:spLocks noGrp="1"/>
          </p:cNvSpPr>
          <p:nvPr>
            <p:ph type="title"/>
          </p:nvPr>
        </p:nvSpPr>
        <p:spPr/>
        <p:txBody>
          <a:bodyPr/>
          <a:lstStyle/>
          <a:p>
            <a:r>
              <a:rPr lang="en-US" dirty="0"/>
              <a:t>Ensure Homelessness is a </a:t>
            </a:r>
            <a:r>
              <a:rPr lang="en-US" b="1" dirty="0"/>
              <a:t>Brief </a:t>
            </a:r>
            <a:r>
              <a:rPr lang="en-US" dirty="0"/>
              <a:t>Experience</a:t>
            </a:r>
          </a:p>
        </p:txBody>
      </p:sp>
      <p:sp>
        <p:nvSpPr>
          <p:cNvPr id="3" name="Content Placeholder 2">
            <a:extLst>
              <a:ext uri="{FF2B5EF4-FFF2-40B4-BE49-F238E27FC236}">
                <a16:creationId xmlns:a16="http://schemas.microsoft.com/office/drawing/2014/main" id="{10C3306E-414E-4028-92A1-53809FFDE985}"/>
              </a:ext>
            </a:extLst>
          </p:cNvPr>
          <p:cNvSpPr>
            <a:spLocks noGrp="1"/>
          </p:cNvSpPr>
          <p:nvPr>
            <p:ph idx="1"/>
          </p:nvPr>
        </p:nvSpPr>
        <p:spPr/>
        <p:txBody>
          <a:bodyPr/>
          <a:lstStyle/>
          <a:p>
            <a:pPr marL="0" lvl="1" indent="0">
              <a:lnSpc>
                <a:spcPct val="100000"/>
              </a:lnSpc>
              <a:spcBef>
                <a:spcPts val="600"/>
              </a:spcBef>
              <a:buNone/>
            </a:pPr>
            <a:r>
              <a:rPr lang="en-US" sz="2800" b="1" dirty="0">
                <a:solidFill>
                  <a:srgbClr val="981B1E"/>
                </a:solidFill>
              </a:rPr>
              <a:t>Objective 2.1: </a:t>
            </a:r>
            <a:r>
              <a:rPr lang="en-US" sz="2800" dirty="0">
                <a:solidFill>
                  <a:srgbClr val="112E51"/>
                </a:solidFill>
              </a:rPr>
              <a:t>Identify and Engage All People Experiencing Homelessness as Quickly as Possible</a:t>
            </a:r>
          </a:p>
          <a:p>
            <a:pPr marL="0" lvl="1" indent="0">
              <a:lnSpc>
                <a:spcPct val="100000"/>
              </a:lnSpc>
              <a:spcBef>
                <a:spcPts val="600"/>
              </a:spcBef>
              <a:buNone/>
            </a:pPr>
            <a:r>
              <a:rPr lang="en-US" sz="2800" b="1" dirty="0">
                <a:solidFill>
                  <a:srgbClr val="981B1E"/>
                </a:solidFill>
              </a:rPr>
              <a:t>Objective 2.2: </a:t>
            </a:r>
            <a:r>
              <a:rPr lang="en-US" sz="2800" dirty="0">
                <a:solidFill>
                  <a:srgbClr val="112E51"/>
                </a:solidFill>
              </a:rPr>
              <a:t>Provide Immediate Access to Low-Barrier Emergency Shelter or other Temporary Accommodations to All Who Need It</a:t>
            </a:r>
          </a:p>
          <a:p>
            <a:pPr marL="0" lvl="1" indent="0">
              <a:lnSpc>
                <a:spcPct val="100000"/>
              </a:lnSpc>
              <a:spcBef>
                <a:spcPts val="600"/>
              </a:spcBef>
              <a:buNone/>
            </a:pPr>
            <a:r>
              <a:rPr lang="en-US" sz="2800" b="1" dirty="0">
                <a:solidFill>
                  <a:srgbClr val="981B1E"/>
                </a:solidFill>
              </a:rPr>
              <a:t>Objective 2.3: </a:t>
            </a:r>
            <a:r>
              <a:rPr lang="en-US" sz="2800" dirty="0">
                <a:solidFill>
                  <a:srgbClr val="112E51"/>
                </a:solidFill>
              </a:rPr>
              <a:t>Implement Coordinated Entry to Standardize Assessment and Prioritization Processes and Streamline Connections to Housing and Services</a:t>
            </a:r>
          </a:p>
          <a:p>
            <a:pPr marL="0" lvl="1" indent="0">
              <a:lnSpc>
                <a:spcPct val="100000"/>
              </a:lnSpc>
              <a:spcBef>
                <a:spcPts val="600"/>
              </a:spcBef>
              <a:buNone/>
            </a:pPr>
            <a:r>
              <a:rPr lang="en-US" sz="2800" b="1" dirty="0">
                <a:solidFill>
                  <a:srgbClr val="981B1E"/>
                </a:solidFill>
              </a:rPr>
              <a:t>Objective 2.4: </a:t>
            </a:r>
            <a:r>
              <a:rPr lang="en-US" sz="2800" dirty="0">
                <a:solidFill>
                  <a:srgbClr val="112E51"/>
                </a:solidFill>
              </a:rPr>
              <a:t>Assist People to Move Swiftly into Permanent Housing with Appropriate and Person-Centered Services </a:t>
            </a:r>
          </a:p>
          <a:p>
            <a:endParaRPr lang="en-US" dirty="0"/>
          </a:p>
        </p:txBody>
      </p:sp>
      <p:sp>
        <p:nvSpPr>
          <p:cNvPr id="4" name="Slide Number Placeholder 3">
            <a:extLst>
              <a:ext uri="{FF2B5EF4-FFF2-40B4-BE49-F238E27FC236}">
                <a16:creationId xmlns:a16="http://schemas.microsoft.com/office/drawing/2014/main" id="{3413222C-8A05-4F89-B5A3-4C50A2D82E4E}"/>
              </a:ext>
            </a:extLst>
          </p:cNvPr>
          <p:cNvSpPr>
            <a:spLocks noGrp="1"/>
          </p:cNvSpPr>
          <p:nvPr>
            <p:ph type="sldNum" sz="quarter" idx="12"/>
          </p:nvPr>
        </p:nvSpPr>
        <p:spPr/>
        <p:txBody>
          <a:bodyPr/>
          <a:lstStyle/>
          <a:p>
            <a:fld id="{9BB03859-88A8-4DA3-94A7-6F0B8F460C13}" type="slidenum">
              <a:rPr lang="en-US" smtClean="0"/>
              <a:t>14</a:t>
            </a:fld>
            <a:endParaRPr lang="en-US" dirty="0"/>
          </a:p>
        </p:txBody>
      </p:sp>
    </p:spTree>
    <p:extLst>
      <p:ext uri="{BB962C8B-B14F-4D97-AF65-F5344CB8AC3E}">
        <p14:creationId xmlns:p14="http://schemas.microsoft.com/office/powerpoint/2010/main" val="3206516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D1FF-198A-498C-B87B-8DFED706ABE9}"/>
              </a:ext>
            </a:extLst>
          </p:cNvPr>
          <p:cNvSpPr>
            <a:spLocks noGrp="1"/>
          </p:cNvSpPr>
          <p:nvPr>
            <p:ph type="title"/>
          </p:nvPr>
        </p:nvSpPr>
        <p:spPr/>
        <p:txBody>
          <a:bodyPr/>
          <a:lstStyle/>
          <a:p>
            <a:r>
              <a:rPr lang="en-US" dirty="0"/>
              <a:t>Ensure Homelessness is a </a:t>
            </a:r>
            <a:r>
              <a:rPr lang="en-US" b="1" dirty="0"/>
              <a:t>One-Time </a:t>
            </a:r>
            <a:r>
              <a:rPr lang="en-US" dirty="0"/>
              <a:t>Experience</a:t>
            </a:r>
          </a:p>
        </p:txBody>
      </p:sp>
      <p:sp>
        <p:nvSpPr>
          <p:cNvPr id="3" name="Content Placeholder 2">
            <a:extLst>
              <a:ext uri="{FF2B5EF4-FFF2-40B4-BE49-F238E27FC236}">
                <a16:creationId xmlns:a16="http://schemas.microsoft.com/office/drawing/2014/main" id="{AC2C8EAB-2BE6-4E04-941F-A098D9F69D41}"/>
              </a:ext>
            </a:extLst>
          </p:cNvPr>
          <p:cNvSpPr>
            <a:spLocks noGrp="1"/>
          </p:cNvSpPr>
          <p:nvPr>
            <p:ph idx="1"/>
          </p:nvPr>
        </p:nvSpPr>
        <p:spPr/>
        <p:txBody>
          <a:bodyPr/>
          <a:lstStyle/>
          <a:p>
            <a:r>
              <a:rPr lang="en-US" b="1" dirty="0">
                <a:solidFill>
                  <a:srgbClr val="981B1E"/>
                </a:solidFill>
              </a:rPr>
              <a:t>Objective 3.1</a:t>
            </a:r>
            <a:r>
              <a:rPr lang="en-US" dirty="0">
                <a:solidFill>
                  <a:srgbClr val="981B1E"/>
                </a:solidFill>
              </a:rPr>
              <a:t>: </a:t>
            </a:r>
            <a:r>
              <a:rPr lang="en-US" dirty="0">
                <a:solidFill>
                  <a:srgbClr val="112E51"/>
                </a:solidFill>
              </a:rPr>
              <a:t>Prevent Returns to Homelessness through Connections to Adequate Services and Opportunities</a:t>
            </a:r>
            <a:endParaRPr lang="en-US" sz="3200" b="1" dirty="0">
              <a:solidFill>
                <a:srgbClr val="981B1E"/>
              </a:solidFill>
            </a:endParaRPr>
          </a:p>
          <a:p>
            <a:endParaRPr lang="en-US" dirty="0"/>
          </a:p>
        </p:txBody>
      </p:sp>
      <p:sp>
        <p:nvSpPr>
          <p:cNvPr id="4" name="Slide Number Placeholder 3">
            <a:extLst>
              <a:ext uri="{FF2B5EF4-FFF2-40B4-BE49-F238E27FC236}">
                <a16:creationId xmlns:a16="http://schemas.microsoft.com/office/drawing/2014/main" id="{E6AB4C1B-8AF4-40ED-8A31-440AE9FFD266}"/>
              </a:ext>
            </a:extLst>
          </p:cNvPr>
          <p:cNvSpPr>
            <a:spLocks noGrp="1"/>
          </p:cNvSpPr>
          <p:nvPr>
            <p:ph type="sldNum" sz="quarter" idx="12"/>
          </p:nvPr>
        </p:nvSpPr>
        <p:spPr/>
        <p:txBody>
          <a:bodyPr/>
          <a:lstStyle/>
          <a:p>
            <a:fld id="{9BB03859-88A8-4DA3-94A7-6F0B8F460C13}" type="slidenum">
              <a:rPr lang="en-US" smtClean="0"/>
              <a:t>15</a:t>
            </a:fld>
            <a:endParaRPr lang="en-US" dirty="0"/>
          </a:p>
        </p:txBody>
      </p:sp>
    </p:spTree>
    <p:extLst>
      <p:ext uri="{BB962C8B-B14F-4D97-AF65-F5344CB8AC3E}">
        <p14:creationId xmlns:p14="http://schemas.microsoft.com/office/powerpoint/2010/main" val="3650107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33624-1ABF-478F-95B1-D3B33147D019}"/>
              </a:ext>
            </a:extLst>
          </p:cNvPr>
          <p:cNvSpPr>
            <a:spLocks noGrp="1"/>
          </p:cNvSpPr>
          <p:nvPr>
            <p:ph type="title"/>
          </p:nvPr>
        </p:nvSpPr>
        <p:spPr/>
        <p:txBody>
          <a:bodyPr/>
          <a:lstStyle/>
          <a:p>
            <a:r>
              <a:rPr lang="en-US" b="1" dirty="0"/>
              <a:t>Sustain </a:t>
            </a:r>
            <a:r>
              <a:rPr lang="en-US" dirty="0"/>
              <a:t>an End to Homelessness</a:t>
            </a:r>
          </a:p>
        </p:txBody>
      </p:sp>
      <p:sp>
        <p:nvSpPr>
          <p:cNvPr id="3" name="Content Placeholder 2">
            <a:extLst>
              <a:ext uri="{FF2B5EF4-FFF2-40B4-BE49-F238E27FC236}">
                <a16:creationId xmlns:a16="http://schemas.microsoft.com/office/drawing/2014/main" id="{A6AB6652-CB53-428A-B3AF-F0932252398F}"/>
              </a:ext>
            </a:extLst>
          </p:cNvPr>
          <p:cNvSpPr>
            <a:spLocks noGrp="1"/>
          </p:cNvSpPr>
          <p:nvPr>
            <p:ph idx="1"/>
          </p:nvPr>
        </p:nvSpPr>
        <p:spPr/>
        <p:txBody>
          <a:bodyPr/>
          <a:lstStyle/>
          <a:p>
            <a:r>
              <a:rPr lang="en-US" b="1" dirty="0">
                <a:solidFill>
                  <a:srgbClr val="981B1E"/>
                </a:solidFill>
              </a:rPr>
              <a:t>Objective 4.1</a:t>
            </a:r>
            <a:r>
              <a:rPr lang="en-US" dirty="0">
                <a:solidFill>
                  <a:srgbClr val="981B1E"/>
                </a:solidFill>
              </a:rPr>
              <a:t>: </a:t>
            </a:r>
            <a:r>
              <a:rPr lang="en-US" dirty="0"/>
              <a:t>Sustain Practices and Systems at a Scale Necessary to Respond to Future Needs</a:t>
            </a:r>
            <a:endParaRPr lang="en-US" b="1" dirty="0">
              <a:solidFill>
                <a:srgbClr val="981B1E"/>
              </a:solidFill>
            </a:endParaRPr>
          </a:p>
          <a:p>
            <a:endParaRPr lang="en-US" dirty="0"/>
          </a:p>
        </p:txBody>
      </p:sp>
      <p:sp>
        <p:nvSpPr>
          <p:cNvPr id="4" name="Slide Number Placeholder 3">
            <a:extLst>
              <a:ext uri="{FF2B5EF4-FFF2-40B4-BE49-F238E27FC236}">
                <a16:creationId xmlns:a16="http://schemas.microsoft.com/office/drawing/2014/main" id="{45B2EBA0-86D1-4B7C-A5EF-DB6805D3157D}"/>
              </a:ext>
            </a:extLst>
          </p:cNvPr>
          <p:cNvSpPr>
            <a:spLocks noGrp="1"/>
          </p:cNvSpPr>
          <p:nvPr>
            <p:ph type="sldNum" sz="quarter" idx="12"/>
          </p:nvPr>
        </p:nvSpPr>
        <p:spPr/>
        <p:txBody>
          <a:bodyPr/>
          <a:lstStyle/>
          <a:p>
            <a:fld id="{9BB03859-88A8-4DA3-94A7-6F0B8F460C13}" type="slidenum">
              <a:rPr lang="en-US" smtClean="0"/>
              <a:t>16</a:t>
            </a:fld>
            <a:endParaRPr lang="en-US" dirty="0"/>
          </a:p>
        </p:txBody>
      </p:sp>
    </p:spTree>
    <p:extLst>
      <p:ext uri="{BB962C8B-B14F-4D97-AF65-F5344CB8AC3E}">
        <p14:creationId xmlns:p14="http://schemas.microsoft.com/office/powerpoint/2010/main" val="241937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057F-C42C-4465-8DFB-3326F3B8B877}"/>
              </a:ext>
            </a:extLst>
          </p:cNvPr>
          <p:cNvSpPr>
            <a:spLocks noGrp="1"/>
          </p:cNvSpPr>
          <p:nvPr>
            <p:ph type="title"/>
          </p:nvPr>
        </p:nvSpPr>
        <p:spPr/>
        <p:txBody>
          <a:bodyPr/>
          <a:lstStyle/>
          <a:p>
            <a:r>
              <a:rPr lang="en-US" b="1" dirty="0"/>
              <a:t>Opportunities for Dialogue &amp; Action</a:t>
            </a:r>
            <a:endParaRPr lang="en-US" dirty="0"/>
          </a:p>
        </p:txBody>
      </p:sp>
      <p:sp>
        <p:nvSpPr>
          <p:cNvPr id="3" name="Content Placeholder 2">
            <a:extLst>
              <a:ext uri="{FF2B5EF4-FFF2-40B4-BE49-F238E27FC236}">
                <a16:creationId xmlns:a16="http://schemas.microsoft.com/office/drawing/2014/main" id="{C73663C1-66F7-4B35-85F0-7787AFE32BFB}"/>
              </a:ext>
            </a:extLst>
          </p:cNvPr>
          <p:cNvSpPr>
            <a:spLocks noGrp="1"/>
          </p:cNvSpPr>
          <p:nvPr>
            <p:ph idx="1"/>
          </p:nvPr>
        </p:nvSpPr>
        <p:spPr/>
        <p:txBody>
          <a:bodyPr/>
          <a:lstStyle/>
          <a:p>
            <a:pPr marL="0" indent="0">
              <a:buNone/>
            </a:pPr>
            <a:r>
              <a:rPr lang="en-US" dirty="0"/>
              <a:t>The plan:</a:t>
            </a:r>
          </a:p>
          <a:p>
            <a:r>
              <a:rPr lang="en-US" dirty="0"/>
              <a:t>Offers the opportunity to engage with USICH and Regional Coordinators</a:t>
            </a:r>
          </a:p>
          <a:p>
            <a:r>
              <a:rPr lang="en-US" dirty="0"/>
              <a:t>Provides a framework and platform for local community conversation </a:t>
            </a:r>
          </a:p>
          <a:p>
            <a:r>
              <a:rPr lang="en-US" dirty="0"/>
              <a:t>Includes strategies for how leaders from all levels of government and the private, non-profit, and faith sectors can come together</a:t>
            </a:r>
          </a:p>
          <a:p>
            <a:r>
              <a:rPr lang="en-US" dirty="0"/>
              <a:t>Sets goals for federal agency partners</a:t>
            </a:r>
          </a:p>
          <a:p>
            <a:endParaRPr lang="en-US" dirty="0"/>
          </a:p>
        </p:txBody>
      </p:sp>
      <p:sp>
        <p:nvSpPr>
          <p:cNvPr id="4" name="Slide Number Placeholder 3">
            <a:extLst>
              <a:ext uri="{FF2B5EF4-FFF2-40B4-BE49-F238E27FC236}">
                <a16:creationId xmlns:a16="http://schemas.microsoft.com/office/drawing/2014/main" id="{B319206F-799D-4111-9676-8E19715CF7D0}"/>
              </a:ext>
            </a:extLst>
          </p:cNvPr>
          <p:cNvSpPr>
            <a:spLocks noGrp="1"/>
          </p:cNvSpPr>
          <p:nvPr>
            <p:ph type="sldNum" sz="quarter" idx="12"/>
          </p:nvPr>
        </p:nvSpPr>
        <p:spPr/>
        <p:txBody>
          <a:bodyPr/>
          <a:lstStyle/>
          <a:p>
            <a:fld id="{9BB03859-88A8-4DA3-94A7-6F0B8F460C13}" type="slidenum">
              <a:rPr lang="en-US" smtClean="0"/>
              <a:t>17</a:t>
            </a:fld>
            <a:endParaRPr lang="en-US" dirty="0"/>
          </a:p>
        </p:txBody>
      </p:sp>
    </p:spTree>
    <p:extLst>
      <p:ext uri="{BB962C8B-B14F-4D97-AF65-F5344CB8AC3E}">
        <p14:creationId xmlns:p14="http://schemas.microsoft.com/office/powerpoint/2010/main" val="2531910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112E51"/>
                </a:solidFill>
              </a:rPr>
              <a:t>Please Stay Connected</a:t>
            </a:r>
          </a:p>
        </p:txBody>
      </p:sp>
      <p:sp>
        <p:nvSpPr>
          <p:cNvPr id="2" name="Content Placeholder 1"/>
          <p:cNvSpPr>
            <a:spLocks noGrp="1"/>
          </p:cNvSpPr>
          <p:nvPr>
            <p:ph idx="1"/>
          </p:nvPr>
        </p:nvSpPr>
        <p:spPr>
          <a:xfrm>
            <a:off x="3832791" y="1979897"/>
            <a:ext cx="6225611" cy="606752"/>
          </a:xfrm>
        </p:spPr>
        <p:txBody>
          <a:bodyPr>
            <a:normAutofit fontScale="25000" lnSpcReduction="20000"/>
          </a:bodyPr>
          <a:lstStyle/>
          <a:p>
            <a:pPr marL="0" indent="0" eaLnBrk="0" hangingPunct="0">
              <a:spcAft>
                <a:spcPts val="3200"/>
              </a:spcAft>
              <a:buClr>
                <a:srgbClr val="00529B"/>
              </a:buClr>
              <a:buSzPct val="100000"/>
              <a:buNone/>
              <a:defRPr/>
            </a:pPr>
            <a:r>
              <a:rPr lang="en-US" sz="8800" dirty="0"/>
              <a:t>Subscribe to our newsletter</a:t>
            </a:r>
            <a:r>
              <a:rPr lang="en-US" sz="8800" kern="0" dirty="0"/>
              <a:t>: </a:t>
            </a:r>
            <a:r>
              <a:rPr lang="en-US" sz="8800" kern="0" dirty="0">
                <a:ea typeface="Arial" pitchFamily="29" charset="0"/>
                <a:hlinkClick r:id="rId3"/>
              </a:rPr>
              <a:t>usich.gov/signup</a:t>
            </a:r>
            <a:r>
              <a:rPr lang="en-US" sz="8800" kern="0" dirty="0">
                <a:ea typeface="Arial" pitchFamily="29" charset="0"/>
              </a:rPr>
              <a:t> </a:t>
            </a:r>
          </a:p>
          <a:p>
            <a:pPr marL="342900" indent="-342900" algn="ctr" eaLnBrk="0" hangingPunct="0">
              <a:spcAft>
                <a:spcPts val="3200"/>
              </a:spcAft>
              <a:buClr>
                <a:srgbClr val="00529B"/>
              </a:buClr>
              <a:buSzPct val="100000"/>
              <a:defRPr/>
            </a:pPr>
            <a:endParaRPr lang="en-US" sz="2200" kern="0" dirty="0">
              <a:ea typeface="Arial" pitchFamily="29" charset="0"/>
            </a:endParaRPr>
          </a:p>
          <a:p>
            <a:pPr marL="342900" indent="-342900" eaLnBrk="0" hangingPunct="0">
              <a:spcAft>
                <a:spcPts val="3200"/>
              </a:spcAft>
              <a:buClr>
                <a:srgbClr val="00529B"/>
              </a:buClr>
              <a:buSzPct val="100000"/>
              <a:defRPr/>
            </a:pPr>
            <a:endParaRPr lang="en-US" sz="2200" kern="0" dirty="0">
              <a:ea typeface="Arial" pitchFamily="29" charset="0"/>
            </a:endParaRPr>
          </a:p>
          <a:p>
            <a:endParaRPr lang="en-US" dirty="0"/>
          </a:p>
          <a:p>
            <a:r>
              <a:rPr lang="en-US" dirty="0"/>
              <a:t> </a:t>
            </a:r>
          </a:p>
          <a:p>
            <a:pPr marL="342900" indent="-342900">
              <a:buFont typeface="Wingdings" pitchFamily="2" charset="2"/>
              <a:buChar char="§"/>
            </a:pPr>
            <a:endParaRPr lang="en-US" dirty="0"/>
          </a:p>
          <a:p>
            <a:pPr marL="342900" indent="-342900">
              <a:buFont typeface="Wingdings" pitchFamily="2" charset="2"/>
              <a:buChar char="§"/>
            </a:pPr>
            <a:endParaRPr lang="en-US" dirty="0"/>
          </a:p>
        </p:txBody>
      </p:sp>
      <p:sp>
        <p:nvSpPr>
          <p:cNvPr id="3" name="Slide Number Placeholder 2"/>
          <p:cNvSpPr>
            <a:spLocks noGrp="1"/>
          </p:cNvSpPr>
          <p:nvPr>
            <p:ph type="sldNum" sz="quarter" idx="12"/>
          </p:nvPr>
        </p:nvSpPr>
        <p:spPr/>
        <p:txBody>
          <a:bodyPr/>
          <a:lstStyle/>
          <a:p>
            <a:fld id="{A81BD844-2F64-44FA-963C-1C956594D1E8}" type="slidenum">
              <a:rPr lang="en-US" smtClean="0"/>
              <a:pPr/>
              <a:t>18</a:t>
            </a:fld>
            <a:endParaRPr lang="en-US" dirty="0"/>
          </a:p>
        </p:txBody>
      </p:sp>
      <p:grpSp>
        <p:nvGrpSpPr>
          <p:cNvPr id="4" name="Group 3"/>
          <p:cNvGrpSpPr/>
          <p:nvPr/>
        </p:nvGrpSpPr>
        <p:grpSpPr>
          <a:xfrm>
            <a:off x="3063234" y="1862901"/>
            <a:ext cx="677940" cy="2417452"/>
            <a:chOff x="1458722" y="2298737"/>
            <a:chExt cx="677940" cy="2417452"/>
          </a:xfrm>
        </p:grpSpPr>
        <p:grpSp>
          <p:nvGrpSpPr>
            <p:cNvPr id="18" name="Group 17"/>
            <p:cNvGrpSpPr/>
            <p:nvPr/>
          </p:nvGrpSpPr>
          <p:grpSpPr>
            <a:xfrm>
              <a:off x="1458722" y="3207124"/>
              <a:ext cx="677940" cy="1509065"/>
              <a:chOff x="5778470" y="3134473"/>
              <a:chExt cx="489534" cy="1136769"/>
            </a:xfrm>
            <a:effectLst>
              <a:outerShdw blurRad="50800" dist="38100" dir="8100000" algn="tr" rotWithShape="0">
                <a:prstClr val="black">
                  <a:alpha val="40000"/>
                </a:prstClr>
              </a:outerShdw>
            </a:effectLst>
          </p:grpSpPr>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85835" y="3134473"/>
                <a:ext cx="482169" cy="482168"/>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78470" y="3789074"/>
                <a:ext cx="482168" cy="482168"/>
              </a:xfrm>
              <a:prstGeom prst="rect">
                <a:avLst/>
              </a:prstGeom>
            </p:spPr>
          </p:pic>
        </p:grpSp>
        <p:pic>
          <p:nvPicPr>
            <p:cNvPr id="1026" name="Picture 2" descr="C:\Users\dequendre.bertrand@usich.gov\Downloads\somacro\no border\email.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86218" y="2298737"/>
              <a:ext cx="640080" cy="6400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4" name="Content Placeholder 1"/>
          <p:cNvSpPr txBox="1">
            <a:spLocks/>
          </p:cNvSpPr>
          <p:nvPr/>
        </p:nvSpPr>
        <p:spPr>
          <a:xfrm>
            <a:off x="3832791" y="2865551"/>
            <a:ext cx="6225611" cy="606752"/>
          </a:xfrm>
          <a:prstGeom prst="rect">
            <a:avLst/>
          </a:prstGeom>
        </p:spPr>
        <p:txBody>
          <a:bodyPr/>
          <a:lstStyle>
            <a:lvl1pPr marL="0" indent="0" algn="l" defTabSz="914400" rtl="0" eaLnBrk="1" latinLnBrk="0" hangingPunct="1">
              <a:spcBef>
                <a:spcPct val="20000"/>
              </a:spcBef>
              <a:buFontTx/>
              <a:buNone/>
              <a:defRPr sz="2400" b="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itchFamily="2" charset="2"/>
              <a:buChar char="§"/>
              <a:defRPr sz="2200" kern="1200">
                <a:solidFill>
                  <a:schemeClr val="tx1"/>
                </a:solidFill>
                <a:latin typeface="Georgia" pitchFamily="18" charset="0"/>
                <a:ea typeface="+mn-ea"/>
                <a:cs typeface="+mn-cs"/>
              </a:defRPr>
            </a:lvl2pPr>
            <a:lvl3pPr marL="1257300" indent="-342900" algn="l" defTabSz="914400" rtl="0" eaLnBrk="1" latinLnBrk="0" hangingPunct="1">
              <a:spcBef>
                <a:spcPct val="20000"/>
              </a:spcBef>
              <a:buClr>
                <a:schemeClr val="tx2"/>
              </a:buClr>
              <a:buFont typeface="Arial" pitchFamily="34" charset="0"/>
              <a:buChar char="•"/>
              <a:defRPr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Clr>
                <a:schemeClr val="tx2"/>
              </a:buClr>
              <a:buSzPct val="75000"/>
              <a:buFont typeface="Courier New" pitchFamily="49" charset="0"/>
              <a:buChar char="o"/>
              <a:defRPr sz="18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Clr>
                <a:schemeClr val="tx2"/>
              </a:buClr>
              <a:buSzPct val="75000"/>
              <a:buFont typeface="Arial"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eaLnBrk="0" hangingPunct="0">
              <a:spcAft>
                <a:spcPts val="3200"/>
              </a:spcAft>
              <a:buClr>
                <a:srgbClr val="00529B"/>
              </a:buClr>
              <a:buSzPct val="100000"/>
              <a:defRPr/>
            </a:pPr>
            <a:r>
              <a:rPr lang="en-US" sz="2200" kern="0" dirty="0">
                <a:hlinkClick r:id="rId7"/>
              </a:rPr>
              <a:t>facebook.com/USICH</a:t>
            </a:r>
            <a:endParaRPr lang="en-US" sz="2200" kern="0" dirty="0">
              <a:ea typeface="Arial" pitchFamily="29" charset="0"/>
            </a:endParaRPr>
          </a:p>
          <a:p>
            <a:pPr marL="342900" indent="-342900" eaLnBrk="0" hangingPunct="0">
              <a:spcAft>
                <a:spcPts val="3200"/>
              </a:spcAft>
              <a:buClr>
                <a:srgbClr val="00529B"/>
              </a:buClr>
              <a:buSzPct val="100000"/>
              <a:defRPr/>
            </a:pPr>
            <a:endParaRPr lang="en-US" sz="2200" kern="0" dirty="0">
              <a:ea typeface="Arial" pitchFamily="29" charset="0"/>
            </a:endParaRPr>
          </a:p>
          <a:p>
            <a:endParaRPr lang="en-US" dirty="0"/>
          </a:p>
          <a:p>
            <a:r>
              <a:rPr lang="en-US" dirty="0"/>
              <a:t> </a:t>
            </a:r>
          </a:p>
          <a:p>
            <a:pPr marL="342900" indent="-342900">
              <a:buFont typeface="Wingdings" pitchFamily="2" charset="2"/>
              <a:buChar char="§"/>
            </a:pPr>
            <a:endParaRPr lang="en-US" dirty="0"/>
          </a:p>
          <a:p>
            <a:pPr marL="342900" indent="-342900">
              <a:buFont typeface="Wingdings" pitchFamily="2" charset="2"/>
              <a:buChar char="§"/>
            </a:pPr>
            <a:endParaRPr lang="en-US" dirty="0"/>
          </a:p>
        </p:txBody>
      </p:sp>
      <p:sp>
        <p:nvSpPr>
          <p:cNvPr id="16" name="Content Placeholder 1"/>
          <p:cNvSpPr txBox="1">
            <a:spLocks/>
          </p:cNvSpPr>
          <p:nvPr/>
        </p:nvSpPr>
        <p:spPr>
          <a:xfrm>
            <a:off x="3832790" y="3791848"/>
            <a:ext cx="6225611" cy="606752"/>
          </a:xfrm>
          <a:prstGeom prst="rect">
            <a:avLst/>
          </a:prstGeom>
        </p:spPr>
        <p:txBody>
          <a:bodyPr/>
          <a:lstStyle>
            <a:lvl1pPr marL="0" indent="0" algn="l" defTabSz="914400" rtl="0" eaLnBrk="1" latinLnBrk="0" hangingPunct="1">
              <a:spcBef>
                <a:spcPct val="20000"/>
              </a:spcBef>
              <a:buFontTx/>
              <a:buNone/>
              <a:defRPr sz="2400" b="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itchFamily="2" charset="2"/>
              <a:buChar char="§"/>
              <a:defRPr sz="2200" kern="1200">
                <a:solidFill>
                  <a:schemeClr val="tx1"/>
                </a:solidFill>
                <a:latin typeface="Georgia" pitchFamily="18" charset="0"/>
                <a:ea typeface="+mn-ea"/>
                <a:cs typeface="+mn-cs"/>
              </a:defRPr>
            </a:lvl2pPr>
            <a:lvl3pPr marL="1257300" indent="-342900" algn="l" defTabSz="914400" rtl="0" eaLnBrk="1" latinLnBrk="0" hangingPunct="1">
              <a:spcBef>
                <a:spcPct val="20000"/>
              </a:spcBef>
              <a:buClr>
                <a:schemeClr val="tx2"/>
              </a:buClr>
              <a:buFont typeface="Arial" pitchFamily="34" charset="0"/>
              <a:buChar char="•"/>
              <a:defRPr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Clr>
                <a:schemeClr val="tx2"/>
              </a:buClr>
              <a:buSzPct val="75000"/>
              <a:buFont typeface="Courier New" pitchFamily="49" charset="0"/>
              <a:buChar char="o"/>
              <a:defRPr sz="18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Clr>
                <a:schemeClr val="tx2"/>
              </a:buClr>
              <a:buSzPct val="75000"/>
              <a:buFont typeface="Arial"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eaLnBrk="0" hangingPunct="0">
              <a:spcAft>
                <a:spcPts val="3200"/>
              </a:spcAft>
              <a:buClr>
                <a:srgbClr val="00529B"/>
              </a:buClr>
              <a:buSzPct val="100000"/>
              <a:defRPr/>
            </a:pPr>
            <a:r>
              <a:rPr lang="en-US" sz="2200" kern="0" dirty="0">
                <a:ea typeface="Arial" pitchFamily="29" charset="0"/>
                <a:hlinkClick r:id="rId8"/>
              </a:rPr>
              <a:t>twitter.com/</a:t>
            </a:r>
            <a:r>
              <a:rPr lang="en-US" sz="2200" kern="0" dirty="0" err="1">
                <a:ea typeface="Arial" pitchFamily="29" charset="0"/>
                <a:hlinkClick r:id="rId8"/>
              </a:rPr>
              <a:t>USICHgov</a:t>
            </a:r>
            <a:endParaRPr lang="en-US" sz="2200" kern="0" dirty="0">
              <a:ea typeface="Arial" pitchFamily="29" charset="0"/>
            </a:endParaRPr>
          </a:p>
          <a:p>
            <a:pPr marL="342900" indent="-342900" eaLnBrk="0" hangingPunct="0">
              <a:spcAft>
                <a:spcPts val="3200"/>
              </a:spcAft>
              <a:buClr>
                <a:srgbClr val="00529B"/>
              </a:buClr>
              <a:buSzPct val="100000"/>
              <a:defRPr/>
            </a:pPr>
            <a:endParaRPr lang="en-US" sz="2200" kern="0" dirty="0">
              <a:ea typeface="Arial" pitchFamily="29" charset="0"/>
            </a:endParaRPr>
          </a:p>
          <a:p>
            <a:endParaRPr lang="en-US" dirty="0"/>
          </a:p>
          <a:p>
            <a:r>
              <a:rPr lang="en-US" dirty="0"/>
              <a:t> </a:t>
            </a:r>
          </a:p>
          <a:p>
            <a:pPr marL="342900" indent="-342900">
              <a:buFont typeface="Wingdings" pitchFamily="2" charset="2"/>
              <a:buChar char="§"/>
            </a:pPr>
            <a:endParaRPr lang="en-US" dirty="0"/>
          </a:p>
          <a:p>
            <a:pPr marL="342900" indent="-342900">
              <a:buFont typeface="Wingdings" pitchFamily="2" charset="2"/>
              <a:buChar char="§"/>
            </a:pPr>
            <a:endParaRPr lang="en-US" dirty="0"/>
          </a:p>
        </p:txBody>
      </p:sp>
    </p:spTree>
    <p:extLst>
      <p:ext uri="{BB962C8B-B14F-4D97-AF65-F5344CB8AC3E}">
        <p14:creationId xmlns:p14="http://schemas.microsoft.com/office/powerpoint/2010/main" val="2595700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40CC-6959-4975-8BC5-9077D1A9ADA4}"/>
              </a:ext>
            </a:extLst>
          </p:cNvPr>
          <p:cNvSpPr>
            <a:spLocks noGrp="1"/>
          </p:cNvSpPr>
          <p:nvPr>
            <p:ph type="title"/>
          </p:nvPr>
        </p:nvSpPr>
        <p:spPr/>
        <p:txBody>
          <a:bodyPr/>
          <a:lstStyle/>
          <a:p>
            <a:r>
              <a:rPr lang="en-US" b="1" dirty="0"/>
              <a:t>Presenter </a:t>
            </a:r>
          </a:p>
        </p:txBody>
      </p:sp>
      <p:sp>
        <p:nvSpPr>
          <p:cNvPr id="3" name="Content Placeholder 2">
            <a:extLst>
              <a:ext uri="{FF2B5EF4-FFF2-40B4-BE49-F238E27FC236}">
                <a16:creationId xmlns:a16="http://schemas.microsoft.com/office/drawing/2014/main" id="{E34D9CE4-1B41-49A0-8475-217315041FED}"/>
              </a:ext>
            </a:extLst>
          </p:cNvPr>
          <p:cNvSpPr>
            <a:spLocks noGrp="1"/>
          </p:cNvSpPr>
          <p:nvPr>
            <p:ph idx="1"/>
          </p:nvPr>
        </p:nvSpPr>
        <p:spPr/>
        <p:txBody>
          <a:bodyPr/>
          <a:lstStyle/>
          <a:p>
            <a:pPr marL="0" indent="0" algn="ctr">
              <a:lnSpc>
                <a:spcPct val="100000"/>
              </a:lnSpc>
              <a:spcBef>
                <a:spcPts val="0"/>
              </a:spcBef>
              <a:buNone/>
            </a:pPr>
            <a:endParaRPr lang="en-US" sz="3600" b="1" dirty="0">
              <a:solidFill>
                <a:srgbClr val="981B1E"/>
              </a:solidFill>
              <a:latin typeface="Calibri Body"/>
            </a:endParaRPr>
          </a:p>
          <a:p>
            <a:pPr marL="0" indent="0" algn="ctr">
              <a:lnSpc>
                <a:spcPct val="100000"/>
              </a:lnSpc>
              <a:spcBef>
                <a:spcPts val="0"/>
              </a:spcBef>
              <a:buNone/>
            </a:pPr>
            <a:r>
              <a:rPr lang="en-US" sz="4000" b="1" dirty="0">
                <a:solidFill>
                  <a:srgbClr val="981B1E"/>
                </a:solidFill>
                <a:latin typeface="Calibri Body"/>
              </a:rPr>
              <a:t>Beverley Ebersold</a:t>
            </a:r>
          </a:p>
          <a:p>
            <a:pPr marL="0" indent="0" algn="ctr">
              <a:lnSpc>
                <a:spcPct val="100000"/>
              </a:lnSpc>
              <a:spcBef>
                <a:spcPts val="0"/>
              </a:spcBef>
              <a:buNone/>
            </a:pPr>
            <a:br>
              <a:rPr lang="en-US" sz="3600" dirty="0">
                <a:latin typeface="Calibri Body"/>
              </a:rPr>
            </a:br>
            <a:r>
              <a:rPr lang="en-US" dirty="0">
                <a:solidFill>
                  <a:srgbClr val="112E51"/>
                </a:solidFill>
                <a:latin typeface="Calibri Body"/>
              </a:rPr>
              <a:t>Director of National </a:t>
            </a:r>
            <a:r>
              <a:rPr lang="en-US" dirty="0" err="1">
                <a:solidFill>
                  <a:srgbClr val="112E51"/>
                </a:solidFill>
                <a:latin typeface="Calibri Body"/>
              </a:rPr>
              <a:t>Intiaitives</a:t>
            </a:r>
            <a:endParaRPr lang="en-US" dirty="0">
              <a:solidFill>
                <a:srgbClr val="112E51"/>
              </a:solidFill>
              <a:latin typeface="Calibri Body"/>
            </a:endParaRPr>
          </a:p>
          <a:p>
            <a:pPr marL="0" indent="0" algn="ctr">
              <a:lnSpc>
                <a:spcPct val="100000"/>
              </a:lnSpc>
              <a:spcBef>
                <a:spcPts val="0"/>
              </a:spcBef>
              <a:buNone/>
            </a:pPr>
            <a:r>
              <a:rPr lang="en-US" dirty="0">
                <a:solidFill>
                  <a:srgbClr val="112E51"/>
                </a:solidFill>
                <a:latin typeface="Calibri Body"/>
              </a:rPr>
              <a:t>United States Interagency Council on Homelessness</a:t>
            </a:r>
          </a:p>
          <a:p>
            <a:pPr marL="0" indent="0" algn="ctr">
              <a:lnSpc>
                <a:spcPct val="100000"/>
              </a:lnSpc>
              <a:spcBef>
                <a:spcPts val="0"/>
              </a:spcBef>
              <a:buNone/>
            </a:pPr>
            <a:endParaRPr lang="en-US" sz="3600" dirty="0">
              <a:solidFill>
                <a:srgbClr val="112E51"/>
              </a:solidFill>
              <a:latin typeface="Calibri Body"/>
            </a:endParaRPr>
          </a:p>
          <a:p>
            <a:pPr marL="0" indent="0" algn="ctr">
              <a:lnSpc>
                <a:spcPct val="100000"/>
              </a:lnSpc>
              <a:spcBef>
                <a:spcPts val="0"/>
              </a:spcBef>
              <a:buNone/>
            </a:pPr>
            <a:r>
              <a:rPr lang="en-US" sz="2400" dirty="0">
                <a:hlinkClick r:id="rId2"/>
              </a:rPr>
              <a:t>Beverley.ebersold@usich.gov</a:t>
            </a:r>
            <a:r>
              <a:rPr lang="en-US" sz="2400" dirty="0"/>
              <a:t> </a:t>
            </a:r>
          </a:p>
          <a:p>
            <a:pPr marL="0" indent="0" algn="ctr">
              <a:lnSpc>
                <a:spcPct val="100000"/>
              </a:lnSpc>
              <a:spcBef>
                <a:spcPts val="0"/>
              </a:spcBef>
              <a:buNone/>
            </a:pPr>
            <a:r>
              <a:rPr lang="en-US" sz="2400" dirty="0">
                <a:hlinkClick r:id="rId3"/>
              </a:rPr>
              <a:t>www.usich.gov</a:t>
            </a:r>
            <a:endParaRPr lang="en-US" sz="2400" dirty="0"/>
          </a:p>
          <a:p>
            <a:endParaRPr lang="en-US" dirty="0"/>
          </a:p>
        </p:txBody>
      </p:sp>
      <p:sp>
        <p:nvSpPr>
          <p:cNvPr id="4" name="Slide Number Placeholder 3">
            <a:extLst>
              <a:ext uri="{FF2B5EF4-FFF2-40B4-BE49-F238E27FC236}">
                <a16:creationId xmlns:a16="http://schemas.microsoft.com/office/drawing/2014/main" id="{55E1AD65-9E66-4449-9D69-49C10D176564}"/>
              </a:ext>
            </a:extLst>
          </p:cNvPr>
          <p:cNvSpPr>
            <a:spLocks noGrp="1"/>
          </p:cNvSpPr>
          <p:nvPr>
            <p:ph type="sldNum" sz="quarter" idx="12"/>
          </p:nvPr>
        </p:nvSpPr>
        <p:spPr/>
        <p:txBody>
          <a:bodyPr/>
          <a:lstStyle/>
          <a:p>
            <a:fld id="{9BB03859-88A8-4DA3-94A7-6F0B8F460C13}" type="slidenum">
              <a:rPr lang="en-US" smtClean="0"/>
              <a:t>2</a:t>
            </a:fld>
            <a:endParaRPr lang="en-US" dirty="0"/>
          </a:p>
        </p:txBody>
      </p:sp>
    </p:spTree>
    <p:extLst>
      <p:ext uri="{BB962C8B-B14F-4D97-AF65-F5344CB8AC3E}">
        <p14:creationId xmlns:p14="http://schemas.microsoft.com/office/powerpoint/2010/main" val="101890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58BC7-3519-4327-A9A9-1DC49F8E5C63}"/>
              </a:ext>
            </a:extLst>
          </p:cNvPr>
          <p:cNvSpPr>
            <a:spLocks noGrp="1"/>
          </p:cNvSpPr>
          <p:nvPr>
            <p:ph type="title"/>
          </p:nvPr>
        </p:nvSpPr>
        <p:spPr/>
        <p:txBody>
          <a:bodyPr/>
          <a:lstStyle/>
          <a:p>
            <a:r>
              <a:rPr lang="en-US" b="1" dirty="0"/>
              <a:t>Together we are ending homelessness</a:t>
            </a:r>
          </a:p>
        </p:txBody>
      </p:sp>
      <p:sp>
        <p:nvSpPr>
          <p:cNvPr id="3" name="Content Placeholder 2">
            <a:extLst>
              <a:ext uri="{FF2B5EF4-FFF2-40B4-BE49-F238E27FC236}">
                <a16:creationId xmlns:a16="http://schemas.microsoft.com/office/drawing/2014/main" id="{7880FD34-4631-4E1F-A859-2823D4C0667E}"/>
              </a:ext>
            </a:extLst>
          </p:cNvPr>
          <p:cNvSpPr>
            <a:spLocks noGrp="1"/>
          </p:cNvSpPr>
          <p:nvPr>
            <p:ph idx="1"/>
          </p:nvPr>
        </p:nvSpPr>
        <p:spPr/>
        <p:txBody>
          <a:bodyPr/>
          <a:lstStyle/>
          <a:p>
            <a:r>
              <a:rPr lang="en-US" dirty="0"/>
              <a:t>USICH leads the national effort to prevent and end homelessness</a:t>
            </a:r>
          </a:p>
          <a:p>
            <a:r>
              <a:rPr lang="en-US" dirty="0"/>
              <a:t>USICH drives action among its 19 federal member agencies and fosters the efficient use of resources in support of best practices at every level of government</a:t>
            </a:r>
          </a:p>
          <a:p>
            <a:r>
              <a:rPr lang="en-US" dirty="0"/>
              <a:t>USICH Council is made up of heads of our members agencies and meets quarterly to advance federal collaboration and support state and local activities.</a:t>
            </a:r>
          </a:p>
          <a:p>
            <a:r>
              <a:rPr lang="en-US" dirty="0"/>
              <a:t>USICH leads interagency working groups to design and implement federal strategies and provides expert guidance to state and local leaders </a:t>
            </a:r>
          </a:p>
          <a:p>
            <a:endParaRPr lang="en-US" dirty="0"/>
          </a:p>
        </p:txBody>
      </p:sp>
      <p:sp>
        <p:nvSpPr>
          <p:cNvPr id="4" name="Slide Number Placeholder 3">
            <a:extLst>
              <a:ext uri="{FF2B5EF4-FFF2-40B4-BE49-F238E27FC236}">
                <a16:creationId xmlns:a16="http://schemas.microsoft.com/office/drawing/2014/main" id="{0D04AC7D-1825-4C57-8A13-919A12DF5E1D}"/>
              </a:ext>
            </a:extLst>
          </p:cNvPr>
          <p:cNvSpPr>
            <a:spLocks noGrp="1"/>
          </p:cNvSpPr>
          <p:nvPr>
            <p:ph type="sldNum" sz="quarter" idx="12"/>
          </p:nvPr>
        </p:nvSpPr>
        <p:spPr/>
        <p:txBody>
          <a:bodyPr/>
          <a:lstStyle/>
          <a:p>
            <a:fld id="{9BB03859-88A8-4DA3-94A7-6F0B8F460C13}" type="slidenum">
              <a:rPr lang="en-US" smtClean="0"/>
              <a:t>3</a:t>
            </a:fld>
            <a:endParaRPr lang="en-US" dirty="0"/>
          </a:p>
        </p:txBody>
      </p:sp>
    </p:spTree>
    <p:extLst>
      <p:ext uri="{BB962C8B-B14F-4D97-AF65-F5344CB8AC3E}">
        <p14:creationId xmlns:p14="http://schemas.microsoft.com/office/powerpoint/2010/main" val="3397377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Our Results </a:t>
            </a:r>
            <a:r>
              <a:rPr lang="en-US" dirty="0"/>
              <a:t>(</a:t>
            </a:r>
            <a:r>
              <a:rPr lang="en-US" b="1" dirty="0"/>
              <a:t>2010-2018)</a:t>
            </a:r>
          </a:p>
        </p:txBody>
      </p:sp>
      <p:sp>
        <p:nvSpPr>
          <p:cNvPr id="10" name="Slide Number Placeholder 3"/>
          <p:cNvSpPr>
            <a:spLocks noGrp="1"/>
          </p:cNvSpPr>
          <p:nvPr>
            <p:ph type="sldNum" sz="quarter" idx="12"/>
          </p:nvPr>
        </p:nvSpPr>
        <p:spPr/>
        <p:txBody>
          <a:bodyPr/>
          <a:lstStyle/>
          <a:p>
            <a:fld id="{A81BD844-2F64-44FA-963C-1C956594D1E8}" type="slidenum">
              <a:rPr lang="en-US">
                <a:solidFill>
                  <a:schemeClr val="bg1">
                    <a:lumMod val="65000"/>
                  </a:schemeClr>
                </a:solidFill>
              </a:rPr>
              <a:pPr/>
              <a:t>4</a:t>
            </a:fld>
            <a:endParaRPr lang="en-US" dirty="0">
              <a:solidFill>
                <a:schemeClr val="bg1">
                  <a:lumMod val="65000"/>
                </a:schemeClr>
              </a:solidFill>
            </a:endParaRPr>
          </a:p>
        </p:txBody>
      </p:sp>
      <p:sp>
        <p:nvSpPr>
          <p:cNvPr id="3" name="Down Arrow 2"/>
          <p:cNvSpPr/>
          <p:nvPr/>
        </p:nvSpPr>
        <p:spPr>
          <a:xfrm>
            <a:off x="3630005" y="2708972"/>
            <a:ext cx="2053086" cy="2786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1" name="Down Arrow 10"/>
          <p:cNvSpPr/>
          <p:nvPr/>
        </p:nvSpPr>
        <p:spPr>
          <a:xfrm>
            <a:off x="6225942" y="2708972"/>
            <a:ext cx="2053086" cy="2786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2" name="Down Arrow 11"/>
          <p:cNvSpPr/>
          <p:nvPr/>
        </p:nvSpPr>
        <p:spPr>
          <a:xfrm>
            <a:off x="8796646" y="2708972"/>
            <a:ext cx="2053086" cy="2786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TextBox 3"/>
          <p:cNvSpPr txBox="1"/>
          <p:nvPr/>
        </p:nvSpPr>
        <p:spPr>
          <a:xfrm>
            <a:off x="3530599" y="1754866"/>
            <a:ext cx="2383972" cy="954107"/>
          </a:xfrm>
          <a:prstGeom prst="rect">
            <a:avLst/>
          </a:prstGeom>
          <a:noFill/>
        </p:spPr>
        <p:txBody>
          <a:bodyPr wrap="square" rtlCol="0">
            <a:spAutoFit/>
          </a:bodyPr>
          <a:lstStyle/>
          <a:p>
            <a:pPr algn="ctr"/>
            <a:r>
              <a:rPr lang="en-US" sz="2800" dirty="0"/>
              <a:t>Veteran Homelessness</a:t>
            </a:r>
          </a:p>
        </p:txBody>
      </p:sp>
      <p:sp>
        <p:nvSpPr>
          <p:cNvPr id="15" name="TextBox 14"/>
          <p:cNvSpPr txBox="1"/>
          <p:nvPr/>
        </p:nvSpPr>
        <p:spPr>
          <a:xfrm>
            <a:off x="6130821" y="1762572"/>
            <a:ext cx="2243326" cy="954107"/>
          </a:xfrm>
          <a:prstGeom prst="rect">
            <a:avLst/>
          </a:prstGeom>
          <a:noFill/>
        </p:spPr>
        <p:txBody>
          <a:bodyPr wrap="square" rtlCol="0">
            <a:spAutoFit/>
          </a:bodyPr>
          <a:lstStyle/>
          <a:p>
            <a:pPr algn="ctr"/>
            <a:r>
              <a:rPr lang="en-US" sz="2800" dirty="0"/>
              <a:t>Chronic Homelessness</a:t>
            </a:r>
          </a:p>
        </p:txBody>
      </p:sp>
      <p:sp>
        <p:nvSpPr>
          <p:cNvPr id="16" name="TextBox 15"/>
          <p:cNvSpPr txBox="1"/>
          <p:nvPr/>
        </p:nvSpPr>
        <p:spPr>
          <a:xfrm>
            <a:off x="8700146" y="1718991"/>
            <a:ext cx="2246084" cy="954107"/>
          </a:xfrm>
          <a:prstGeom prst="rect">
            <a:avLst/>
          </a:prstGeom>
          <a:noFill/>
        </p:spPr>
        <p:txBody>
          <a:bodyPr wrap="square" rtlCol="0">
            <a:spAutoFit/>
          </a:bodyPr>
          <a:lstStyle/>
          <a:p>
            <a:pPr algn="ctr"/>
            <a:r>
              <a:rPr lang="en-US" sz="2800" dirty="0"/>
              <a:t>Family Homelessness</a:t>
            </a:r>
          </a:p>
        </p:txBody>
      </p:sp>
      <p:sp>
        <p:nvSpPr>
          <p:cNvPr id="13" name="TextBox 12"/>
          <p:cNvSpPr txBox="1"/>
          <p:nvPr/>
        </p:nvSpPr>
        <p:spPr>
          <a:xfrm>
            <a:off x="873564" y="1754864"/>
            <a:ext cx="2383972" cy="954107"/>
          </a:xfrm>
          <a:prstGeom prst="rect">
            <a:avLst/>
          </a:prstGeom>
          <a:noFill/>
        </p:spPr>
        <p:txBody>
          <a:bodyPr wrap="square" rtlCol="0">
            <a:spAutoFit/>
          </a:bodyPr>
          <a:lstStyle/>
          <a:p>
            <a:pPr algn="ctr"/>
            <a:r>
              <a:rPr lang="en-US" sz="2800" dirty="0"/>
              <a:t>Overall Homelessness</a:t>
            </a:r>
          </a:p>
        </p:txBody>
      </p:sp>
      <p:sp>
        <p:nvSpPr>
          <p:cNvPr id="14" name="Down Arrow 13"/>
          <p:cNvSpPr/>
          <p:nvPr/>
        </p:nvSpPr>
        <p:spPr>
          <a:xfrm>
            <a:off x="1016680" y="2708972"/>
            <a:ext cx="2053086" cy="2786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 name="TextBox 4">
            <a:extLst>
              <a:ext uri="{FF2B5EF4-FFF2-40B4-BE49-F238E27FC236}">
                <a16:creationId xmlns:a16="http://schemas.microsoft.com/office/drawing/2014/main" id="{51BF7FC3-4006-474B-A4DB-9F89F75CC29E}"/>
              </a:ext>
            </a:extLst>
          </p:cNvPr>
          <p:cNvSpPr txBox="1"/>
          <p:nvPr/>
        </p:nvSpPr>
        <p:spPr>
          <a:xfrm>
            <a:off x="1595318" y="3384331"/>
            <a:ext cx="767255" cy="461665"/>
          </a:xfrm>
          <a:prstGeom prst="rect">
            <a:avLst/>
          </a:prstGeom>
          <a:noFill/>
        </p:spPr>
        <p:txBody>
          <a:bodyPr wrap="square" rtlCol="0">
            <a:spAutoFit/>
          </a:bodyPr>
          <a:lstStyle/>
          <a:p>
            <a:pPr algn="ctr"/>
            <a:r>
              <a:rPr lang="en-US" sz="2400" b="1" dirty="0">
                <a:solidFill>
                  <a:schemeClr val="bg1"/>
                </a:solidFill>
              </a:rPr>
              <a:t>13%</a:t>
            </a:r>
          </a:p>
        </p:txBody>
      </p:sp>
      <p:sp>
        <p:nvSpPr>
          <p:cNvPr id="17" name="TextBox 16">
            <a:extLst>
              <a:ext uri="{FF2B5EF4-FFF2-40B4-BE49-F238E27FC236}">
                <a16:creationId xmlns:a16="http://schemas.microsoft.com/office/drawing/2014/main" id="{2CE3C775-FB02-4681-816F-CF0AB8546079}"/>
              </a:ext>
            </a:extLst>
          </p:cNvPr>
          <p:cNvSpPr txBox="1"/>
          <p:nvPr/>
        </p:nvSpPr>
        <p:spPr>
          <a:xfrm>
            <a:off x="4272920" y="3384330"/>
            <a:ext cx="767255" cy="461665"/>
          </a:xfrm>
          <a:prstGeom prst="rect">
            <a:avLst/>
          </a:prstGeom>
          <a:noFill/>
        </p:spPr>
        <p:txBody>
          <a:bodyPr wrap="square" rtlCol="0">
            <a:spAutoFit/>
          </a:bodyPr>
          <a:lstStyle/>
          <a:p>
            <a:pPr algn="ctr"/>
            <a:r>
              <a:rPr lang="en-US" sz="2400" b="1" dirty="0">
                <a:solidFill>
                  <a:schemeClr val="bg1"/>
                </a:solidFill>
              </a:rPr>
              <a:t>49%</a:t>
            </a:r>
          </a:p>
        </p:txBody>
      </p:sp>
      <p:sp>
        <p:nvSpPr>
          <p:cNvPr id="18" name="TextBox 17">
            <a:extLst>
              <a:ext uri="{FF2B5EF4-FFF2-40B4-BE49-F238E27FC236}">
                <a16:creationId xmlns:a16="http://schemas.microsoft.com/office/drawing/2014/main" id="{0E86D084-2410-4891-99A4-D978A6B809F3}"/>
              </a:ext>
            </a:extLst>
          </p:cNvPr>
          <p:cNvSpPr txBox="1"/>
          <p:nvPr/>
        </p:nvSpPr>
        <p:spPr>
          <a:xfrm>
            <a:off x="6868856" y="3400092"/>
            <a:ext cx="767255" cy="461665"/>
          </a:xfrm>
          <a:prstGeom prst="rect">
            <a:avLst/>
          </a:prstGeom>
          <a:noFill/>
        </p:spPr>
        <p:txBody>
          <a:bodyPr wrap="square" rtlCol="0">
            <a:spAutoFit/>
          </a:bodyPr>
          <a:lstStyle/>
          <a:p>
            <a:pPr algn="ctr"/>
            <a:r>
              <a:rPr lang="en-US" sz="2400" b="1" dirty="0">
                <a:solidFill>
                  <a:schemeClr val="bg1"/>
                </a:solidFill>
              </a:rPr>
              <a:t>16%</a:t>
            </a:r>
          </a:p>
        </p:txBody>
      </p:sp>
      <p:sp>
        <p:nvSpPr>
          <p:cNvPr id="19" name="TextBox 18">
            <a:extLst>
              <a:ext uri="{FF2B5EF4-FFF2-40B4-BE49-F238E27FC236}">
                <a16:creationId xmlns:a16="http://schemas.microsoft.com/office/drawing/2014/main" id="{8B9ABA91-4428-4B82-B243-A772355CCFD6}"/>
              </a:ext>
            </a:extLst>
          </p:cNvPr>
          <p:cNvSpPr txBox="1"/>
          <p:nvPr/>
        </p:nvSpPr>
        <p:spPr>
          <a:xfrm>
            <a:off x="9493842" y="3384329"/>
            <a:ext cx="767255" cy="461665"/>
          </a:xfrm>
          <a:prstGeom prst="rect">
            <a:avLst/>
          </a:prstGeom>
          <a:noFill/>
        </p:spPr>
        <p:txBody>
          <a:bodyPr wrap="square" rtlCol="0">
            <a:spAutoFit/>
          </a:bodyPr>
          <a:lstStyle/>
          <a:p>
            <a:pPr algn="ctr"/>
            <a:r>
              <a:rPr lang="en-US" sz="2400" b="1" dirty="0">
                <a:solidFill>
                  <a:schemeClr val="bg1"/>
                </a:solidFill>
              </a:rPr>
              <a:t>29%</a:t>
            </a:r>
          </a:p>
        </p:txBody>
      </p:sp>
      <p:sp>
        <p:nvSpPr>
          <p:cNvPr id="6" name="TextBox 5">
            <a:extLst>
              <a:ext uri="{FF2B5EF4-FFF2-40B4-BE49-F238E27FC236}">
                <a16:creationId xmlns:a16="http://schemas.microsoft.com/office/drawing/2014/main" id="{C2F09A97-9C1D-4A98-98D2-438C3DE1A88E}"/>
              </a:ext>
            </a:extLst>
          </p:cNvPr>
          <p:cNvSpPr txBox="1"/>
          <p:nvPr/>
        </p:nvSpPr>
        <p:spPr>
          <a:xfrm>
            <a:off x="1255986" y="5896303"/>
            <a:ext cx="8429297" cy="369332"/>
          </a:xfrm>
          <a:prstGeom prst="rect">
            <a:avLst/>
          </a:prstGeom>
          <a:noFill/>
        </p:spPr>
        <p:txBody>
          <a:bodyPr wrap="square" rtlCol="0">
            <a:spAutoFit/>
          </a:bodyPr>
          <a:lstStyle/>
          <a:p>
            <a:pPr algn="ctr"/>
            <a:r>
              <a:rPr lang="en-US" i="1" dirty="0"/>
              <a:t>(Based on Point-in-Time Count Data, U.S. Department of Housing &amp; Urban Development)</a:t>
            </a:r>
          </a:p>
        </p:txBody>
      </p:sp>
    </p:spTree>
    <p:extLst>
      <p:ext uri="{BB962C8B-B14F-4D97-AF65-F5344CB8AC3E}">
        <p14:creationId xmlns:p14="http://schemas.microsoft.com/office/powerpoint/2010/main" val="302085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B49E5E-3136-41D7-8574-2E35BB21A23A}"/>
              </a:ext>
            </a:extLst>
          </p:cNvPr>
          <p:cNvSpPr>
            <a:spLocks noGrp="1"/>
          </p:cNvSpPr>
          <p:nvPr>
            <p:ph type="sldNum" sz="quarter" idx="12"/>
          </p:nvPr>
        </p:nvSpPr>
        <p:spPr/>
        <p:txBody>
          <a:bodyPr/>
          <a:lstStyle/>
          <a:p>
            <a:fld id="{16518E44-882A-4744-B0B3-E6F228704102}" type="slidenum">
              <a:rPr lang="en-US" smtClean="0"/>
              <a:pPr/>
              <a:t>5</a:t>
            </a:fld>
            <a:endParaRPr lang="en-US" dirty="0"/>
          </a:p>
        </p:txBody>
      </p:sp>
      <p:pic>
        <p:nvPicPr>
          <p:cNvPr id="3" name="Picture 2">
            <a:extLst>
              <a:ext uri="{FF2B5EF4-FFF2-40B4-BE49-F238E27FC236}">
                <a16:creationId xmlns:a16="http://schemas.microsoft.com/office/drawing/2014/main" id="{D4D4D197-57C0-48AF-967F-576C8F50876A}"/>
              </a:ext>
            </a:extLst>
          </p:cNvPr>
          <p:cNvPicPr>
            <a:picLocks noChangeAspect="1"/>
          </p:cNvPicPr>
          <p:nvPr/>
        </p:nvPicPr>
        <p:blipFill>
          <a:blip r:embed="rId3"/>
          <a:stretch>
            <a:fillRect/>
          </a:stretch>
        </p:blipFill>
        <p:spPr>
          <a:xfrm>
            <a:off x="1418642" y="1839286"/>
            <a:ext cx="7890458" cy="5018714"/>
          </a:xfrm>
          <a:prstGeom prst="rect">
            <a:avLst/>
          </a:prstGeom>
        </p:spPr>
      </p:pic>
      <p:sp>
        <p:nvSpPr>
          <p:cNvPr id="2" name="Title 1">
            <a:extLst>
              <a:ext uri="{FF2B5EF4-FFF2-40B4-BE49-F238E27FC236}">
                <a16:creationId xmlns:a16="http://schemas.microsoft.com/office/drawing/2014/main" id="{8241C7A1-EC8F-424E-87A5-3811BF6B61DE}"/>
              </a:ext>
            </a:extLst>
          </p:cNvPr>
          <p:cNvSpPr>
            <a:spLocks noGrp="1"/>
          </p:cNvSpPr>
          <p:nvPr>
            <p:ph type="title"/>
          </p:nvPr>
        </p:nvSpPr>
        <p:spPr>
          <a:xfrm>
            <a:off x="1620982" y="357553"/>
            <a:ext cx="9907944" cy="1629189"/>
          </a:xfrm>
        </p:spPr>
        <p:txBody>
          <a:bodyPr>
            <a:normAutofit fontScale="90000"/>
          </a:bodyPr>
          <a:lstStyle/>
          <a:p>
            <a:r>
              <a:rPr lang="en-US" dirty="0"/>
              <a:t>Communities that met the Federal Criteria &amp; Benchmarks and have Ended Veteran Homelessness</a:t>
            </a:r>
          </a:p>
        </p:txBody>
      </p:sp>
      <p:sp>
        <p:nvSpPr>
          <p:cNvPr id="8" name="Rectangle 7">
            <a:extLst>
              <a:ext uri="{FF2B5EF4-FFF2-40B4-BE49-F238E27FC236}">
                <a16:creationId xmlns:a16="http://schemas.microsoft.com/office/drawing/2014/main" id="{C9705E6E-2482-4DBF-8846-EE32DAB935B0}"/>
              </a:ext>
            </a:extLst>
          </p:cNvPr>
          <p:cNvSpPr/>
          <p:nvPr/>
        </p:nvSpPr>
        <p:spPr>
          <a:xfrm>
            <a:off x="1620982" y="1986742"/>
            <a:ext cx="543098" cy="48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66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2E51"/>
        </a:solidFill>
        <a:effectLst/>
      </p:bgPr>
    </p:bg>
    <p:spTree>
      <p:nvGrpSpPr>
        <p:cNvPr id="1" name=""/>
        <p:cNvGrpSpPr/>
        <p:nvPr/>
      </p:nvGrpSpPr>
      <p:grpSpPr>
        <a:xfrm>
          <a:off x="0" y="0"/>
          <a:ext cx="0" cy="0"/>
          <a:chOff x="0" y="0"/>
          <a:chExt cx="0" cy="0"/>
        </a:xfrm>
      </p:grpSpPr>
      <p:pic>
        <p:nvPicPr>
          <p:cNvPr id="11266" name="Picture 2" descr="https://southcentralus1-mediap.svc.ms/transform/thumbnail?provider=spo&amp;inputFormat=png&amp;cs=fFNQTw&amp;docid=https%3A%2F%2Fusich.sharepoint.com%3A443%2F_api%2Fv2.0%2Fdrives%2Fb!u-p5OqsgpEmdjONF-zeHTeqArwOZpbRPjeIxTaWocQLhPadXqCKVR6qZmWt4fdAy%2Fitems%2F01XNR3BE6DN2WMPA57GZB3XPBXMDWAQU6Z%3Fversion%3DPublished&amp;access_token=eyJ0eXAiOiJKV1QiLCJhbGciOiJub25lIn0.eyJhdWQiOiIwMDAwMDAwMy0wMDAwLTBmZjEtY2UwMC0wMDAwMDAwMDAwMDAvdXNpY2guc2hhcmVwb2ludC5jb21AYTIyYzliMjctMGYxMy00NDk1LWIxNzUtNTdmZGI1Y2RhMTQyIiwiaXNzIjoiMDAwMDAwMDMtMDAwMC0wZmYxLWNlMDAtMDAwMDAwMDAwMDAwIiwibmJmIjoiMTUzMjA5ODgzMSIsImV4cCI6IjE1MzIxMjA0MzEiLCJlbmRwb2ludHVybCI6InEvREpOZStCemRrL1Ficjh4RURPQ1ZGckZVWUVoMjg5bUZOU1pnMW5rdkk9IiwiZW5kcG9pbnR1cmxMZW5ndGgiOiIxMTIiLCJpc2xvb3BiYWNrIjoiVHJ1ZSIsImNpZCI6Ik1XSmhOamRqT1dVdFpUQmpOQzAyTURBd0xUZzJZVEV0TURnMk5tRTJZalF6TVRNeiIsInZlciI6Imhhc2hlZHByb29mdG9rZW4iLCJzaXRlaWQiOiJNMkUzT1dWaFltSXRNakJoWWkwME9XRTBMVGxrT0dNdFpUTTBOV1ppTXpjNE56UmsiLCJzaWduaW5fc3RhdGUiOiJbXCJrbXNpXCJdIiwibmFtZWlkIjoiMCMuZnxtZW1iZXJzaGlwfGxpbmRzYXkua25vdHRzQHVzaWNoLmdvdiIsIm5paSI6Im1pY3Jvc29mdC5zaGFyZXBvaW50IiwiaXN1c2VyIjoidHJ1ZSIsImNhY2hla2V5IjoiMGguZnxtZW1iZXJzaGlwfDEwMDMzZmZmOGM5N2M5MzZAbGl2ZS5jb20iLCJ0dCI6IjAiLCJ1c2VQZXJzaXN0ZW50Q29va2llIjoiMyJ9.RW5LYzRuWEZCRTZORDd0YmEvdmtLZFlpdWFmSERIbGM1QzhYSS94TmJPST0&amp;encodeFailures=1&amp;width=940&amp;height=788&amp;srcWidth=940&amp;srcHeight=788"/>
          <p:cNvPicPr>
            <a:picLocks noChangeAspect="1" noChangeArrowheads="1"/>
          </p:cNvPicPr>
          <p:nvPr/>
        </p:nvPicPr>
        <p:blipFill rotWithShape="1">
          <a:blip r:embed="rId3">
            <a:extLst>
              <a:ext uri="{28A0092B-C50C-407E-A947-70E740481C1C}">
                <a14:useLocalDpi xmlns:a14="http://schemas.microsoft.com/office/drawing/2010/main" val="0"/>
              </a:ext>
            </a:extLst>
          </a:blip>
          <a:srcRect t="11547" b="5799"/>
          <a:stretch/>
        </p:blipFill>
        <p:spPr bwMode="auto">
          <a:xfrm>
            <a:off x="1147183" y="0"/>
            <a:ext cx="9897634" cy="6858000"/>
          </a:xfrm>
          <a:prstGeom prst="rect">
            <a:avLst/>
          </a:prstGeom>
          <a:noFill/>
          <a:effectLst>
            <a:glow rad="101600">
              <a:srgbClr val="981B1E">
                <a:alpha val="40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4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14AA-8E9D-449E-BD9D-27AE866F9062}"/>
              </a:ext>
            </a:extLst>
          </p:cNvPr>
          <p:cNvSpPr>
            <a:spLocks noGrp="1"/>
          </p:cNvSpPr>
          <p:nvPr>
            <p:ph type="title"/>
          </p:nvPr>
        </p:nvSpPr>
        <p:spPr/>
        <p:txBody>
          <a:bodyPr/>
          <a:lstStyle/>
          <a:p>
            <a:r>
              <a:rPr lang="en-US" b="1" i="1" dirty="0"/>
              <a:t>Home, Together</a:t>
            </a:r>
            <a:r>
              <a:rPr lang="en-US" b="1" dirty="0"/>
              <a:t>: The Federal Plan</a:t>
            </a:r>
            <a:endParaRPr lang="en-US" dirty="0"/>
          </a:p>
        </p:txBody>
      </p:sp>
      <p:sp>
        <p:nvSpPr>
          <p:cNvPr id="3" name="Content Placeholder 2">
            <a:extLst>
              <a:ext uri="{FF2B5EF4-FFF2-40B4-BE49-F238E27FC236}">
                <a16:creationId xmlns:a16="http://schemas.microsoft.com/office/drawing/2014/main" id="{9FB59051-B94E-4D27-9237-6000A3349AE2}"/>
              </a:ext>
            </a:extLst>
          </p:cNvPr>
          <p:cNvSpPr>
            <a:spLocks noGrp="1"/>
          </p:cNvSpPr>
          <p:nvPr>
            <p:ph sz="half" idx="1"/>
          </p:nvPr>
        </p:nvSpPr>
        <p:spPr/>
        <p:txBody>
          <a:bodyPr>
            <a:normAutofit lnSpcReduction="10000"/>
          </a:bodyPr>
          <a:lstStyle/>
          <a:p>
            <a:pPr marL="0" indent="0">
              <a:buNone/>
            </a:pPr>
            <a:r>
              <a:rPr lang="en-US" b="1" dirty="0">
                <a:solidFill>
                  <a:srgbClr val="981B1E"/>
                </a:solidFill>
              </a:rPr>
              <a:t>Home</a:t>
            </a:r>
            <a:r>
              <a:rPr lang="en-US" dirty="0">
                <a:solidFill>
                  <a:srgbClr val="981B1E"/>
                </a:solidFill>
              </a:rPr>
              <a:t>. </a:t>
            </a:r>
            <a:endParaRPr lang="en-US" dirty="0"/>
          </a:p>
          <a:p>
            <a:pPr marL="0" indent="0">
              <a:lnSpc>
                <a:spcPct val="100000"/>
              </a:lnSpc>
              <a:spcBef>
                <a:spcPts val="1200"/>
              </a:spcBef>
              <a:buNone/>
            </a:pPr>
            <a:r>
              <a:rPr lang="en-US" sz="2400" dirty="0">
                <a:solidFill>
                  <a:srgbClr val="112E51"/>
                </a:solidFill>
              </a:rPr>
              <a:t>Because we know that the only true end to homelessness is a safe and stable place to call home. </a:t>
            </a:r>
          </a:p>
          <a:p>
            <a:pPr marL="0" indent="0">
              <a:buNone/>
            </a:pPr>
            <a:endParaRPr lang="en-US" dirty="0"/>
          </a:p>
          <a:p>
            <a:pPr marL="0" indent="0">
              <a:buNone/>
            </a:pPr>
            <a:r>
              <a:rPr lang="en-US" b="1" dirty="0">
                <a:solidFill>
                  <a:srgbClr val="981B1E"/>
                </a:solidFill>
              </a:rPr>
              <a:t>Together</a:t>
            </a:r>
            <a:r>
              <a:rPr lang="en-US" dirty="0">
                <a:solidFill>
                  <a:srgbClr val="981B1E"/>
                </a:solidFill>
              </a:rPr>
              <a:t>. </a:t>
            </a:r>
            <a:endParaRPr lang="en-US" dirty="0"/>
          </a:p>
          <a:p>
            <a:pPr marL="0" indent="0">
              <a:lnSpc>
                <a:spcPct val="100000"/>
              </a:lnSpc>
              <a:spcBef>
                <a:spcPts val="1200"/>
              </a:spcBef>
              <a:buNone/>
            </a:pPr>
            <a:r>
              <a:rPr lang="en-US" dirty="0">
                <a:solidFill>
                  <a:srgbClr val="112E51"/>
                </a:solidFill>
              </a:rPr>
              <a:t>Because the solutions are going to take all of us working together, doing our parts, strengthening our communities. </a:t>
            </a:r>
          </a:p>
          <a:p>
            <a:endParaRPr lang="en-US" dirty="0"/>
          </a:p>
        </p:txBody>
      </p:sp>
      <p:sp>
        <p:nvSpPr>
          <p:cNvPr id="5" name="Slide Number Placeholder 4">
            <a:extLst>
              <a:ext uri="{FF2B5EF4-FFF2-40B4-BE49-F238E27FC236}">
                <a16:creationId xmlns:a16="http://schemas.microsoft.com/office/drawing/2014/main" id="{AC7EC4D2-868C-4624-BA21-1372B1C63E0A}"/>
              </a:ext>
            </a:extLst>
          </p:cNvPr>
          <p:cNvSpPr>
            <a:spLocks noGrp="1"/>
          </p:cNvSpPr>
          <p:nvPr>
            <p:ph type="sldNum" sz="quarter" idx="12"/>
          </p:nvPr>
        </p:nvSpPr>
        <p:spPr/>
        <p:txBody>
          <a:bodyPr/>
          <a:lstStyle/>
          <a:p>
            <a:fld id="{9BB03859-88A8-4DA3-94A7-6F0B8F460C13}" type="slidenum">
              <a:rPr lang="en-US" smtClean="0"/>
              <a:t>7</a:t>
            </a:fld>
            <a:endParaRPr lang="en-US" dirty="0"/>
          </a:p>
        </p:txBody>
      </p:sp>
      <p:pic>
        <p:nvPicPr>
          <p:cNvPr id="6" name="Content Placeholder 5">
            <a:extLst>
              <a:ext uri="{FF2B5EF4-FFF2-40B4-BE49-F238E27FC236}">
                <a16:creationId xmlns:a16="http://schemas.microsoft.com/office/drawing/2014/main" id="{E9ADEEB7-4380-46F2-B5EA-AD2AF00BBBC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82158" y="1825625"/>
            <a:ext cx="3361683"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62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924" y="365131"/>
            <a:ext cx="9961005" cy="1325563"/>
          </a:xfrm>
        </p:spPr>
        <p:txBody>
          <a:bodyPr>
            <a:normAutofit/>
          </a:bodyPr>
          <a:lstStyle/>
          <a:p>
            <a:r>
              <a:rPr lang="en-US" b="1" dirty="0"/>
              <a:t>Our Shared National Goals</a:t>
            </a:r>
          </a:p>
        </p:txBody>
      </p:sp>
      <p:sp>
        <p:nvSpPr>
          <p:cNvPr id="3" name="Content Placeholder 2"/>
          <p:cNvSpPr>
            <a:spLocks noGrp="1"/>
          </p:cNvSpPr>
          <p:nvPr>
            <p:ph idx="1"/>
          </p:nvPr>
        </p:nvSpPr>
        <p:spPr>
          <a:xfrm>
            <a:off x="632325" y="1614664"/>
            <a:ext cx="4599982" cy="5038725"/>
          </a:xfrm>
        </p:spPr>
        <p:txBody>
          <a:bodyPr>
            <a:noAutofit/>
          </a:bodyPr>
          <a:lstStyle/>
          <a:p>
            <a:pPr>
              <a:lnSpc>
                <a:spcPct val="100000"/>
              </a:lnSpc>
              <a:spcBef>
                <a:spcPts val="600"/>
              </a:spcBef>
            </a:pPr>
            <a:r>
              <a:rPr lang="en-US" dirty="0">
                <a:solidFill>
                  <a:srgbClr val="112E51"/>
                </a:solidFill>
              </a:rPr>
              <a:t>Ending homelessness among </a:t>
            </a:r>
            <a:r>
              <a:rPr lang="en-US" b="1" dirty="0">
                <a:solidFill>
                  <a:srgbClr val="981B1E"/>
                </a:solidFill>
              </a:rPr>
              <a:t>Veterans</a:t>
            </a:r>
          </a:p>
          <a:p>
            <a:pPr>
              <a:lnSpc>
                <a:spcPct val="100000"/>
              </a:lnSpc>
              <a:spcBef>
                <a:spcPts val="600"/>
              </a:spcBef>
            </a:pPr>
            <a:r>
              <a:rPr lang="en-US" dirty="0">
                <a:solidFill>
                  <a:srgbClr val="112E51"/>
                </a:solidFill>
              </a:rPr>
              <a:t>Ending </a:t>
            </a:r>
            <a:r>
              <a:rPr lang="en-US" b="1" dirty="0">
                <a:solidFill>
                  <a:srgbClr val="981B1E"/>
                </a:solidFill>
              </a:rPr>
              <a:t>chronic homelessness </a:t>
            </a:r>
            <a:r>
              <a:rPr lang="en-US" dirty="0">
                <a:solidFill>
                  <a:srgbClr val="112E51"/>
                </a:solidFill>
              </a:rPr>
              <a:t>among people with disabilities </a:t>
            </a:r>
          </a:p>
          <a:p>
            <a:pPr>
              <a:lnSpc>
                <a:spcPct val="100000"/>
              </a:lnSpc>
              <a:spcBef>
                <a:spcPts val="600"/>
              </a:spcBef>
            </a:pPr>
            <a:r>
              <a:rPr lang="en-US" dirty="0">
                <a:solidFill>
                  <a:srgbClr val="112E51"/>
                </a:solidFill>
              </a:rPr>
              <a:t>Ending homelessness among </a:t>
            </a:r>
            <a:r>
              <a:rPr lang="en-US" b="1" dirty="0">
                <a:solidFill>
                  <a:srgbClr val="981B1E"/>
                </a:solidFill>
              </a:rPr>
              <a:t>families with children</a:t>
            </a:r>
          </a:p>
          <a:p>
            <a:pPr>
              <a:lnSpc>
                <a:spcPct val="100000"/>
              </a:lnSpc>
              <a:spcBef>
                <a:spcPts val="600"/>
              </a:spcBef>
            </a:pPr>
            <a:r>
              <a:rPr lang="en-US" dirty="0">
                <a:solidFill>
                  <a:srgbClr val="112E51"/>
                </a:solidFill>
              </a:rPr>
              <a:t>Ending homelessness among </a:t>
            </a:r>
            <a:r>
              <a:rPr lang="en-US" b="1" dirty="0">
                <a:solidFill>
                  <a:srgbClr val="981B1E"/>
                </a:solidFill>
              </a:rPr>
              <a:t>unaccompanied youth </a:t>
            </a:r>
          </a:p>
          <a:p>
            <a:pPr>
              <a:lnSpc>
                <a:spcPct val="100000"/>
              </a:lnSpc>
              <a:spcBef>
                <a:spcPts val="600"/>
              </a:spcBef>
            </a:pPr>
            <a:r>
              <a:rPr lang="en-US" dirty="0">
                <a:solidFill>
                  <a:srgbClr val="112E51"/>
                </a:solidFill>
              </a:rPr>
              <a:t>Ending homelessness among </a:t>
            </a:r>
            <a:r>
              <a:rPr lang="en-US" b="1" dirty="0">
                <a:solidFill>
                  <a:srgbClr val="981B1E"/>
                </a:solidFill>
              </a:rPr>
              <a:t>all other individuals</a:t>
            </a:r>
          </a:p>
        </p:txBody>
      </p:sp>
      <p:sp>
        <p:nvSpPr>
          <p:cNvPr id="4" name="Slide Number Placeholder 3"/>
          <p:cNvSpPr>
            <a:spLocks noGrp="1"/>
          </p:cNvSpPr>
          <p:nvPr>
            <p:ph type="sldNum" sz="quarter" idx="12"/>
          </p:nvPr>
        </p:nvSpPr>
        <p:spPr/>
        <p:txBody>
          <a:bodyPr/>
          <a:lstStyle/>
          <a:p>
            <a:fld id="{9BB03859-88A8-4DA3-94A7-6F0B8F460C13}" type="slidenum">
              <a:rPr lang="en-US" smtClean="0"/>
              <a:t>8</a:t>
            </a:fld>
            <a:endParaRPr lang="en-US" dirty="0"/>
          </a:p>
        </p:txBody>
      </p:sp>
      <p:pic>
        <p:nvPicPr>
          <p:cNvPr id="9" name="Picture 8">
            <a:extLst>
              <a:ext uri="{FF2B5EF4-FFF2-40B4-BE49-F238E27FC236}">
                <a16:creationId xmlns:a16="http://schemas.microsoft.com/office/drawing/2014/main" id="{DF3983A4-818E-4DEB-8754-04A81D785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951" y="1985186"/>
            <a:ext cx="6443297" cy="4297680"/>
          </a:xfrm>
          <a:prstGeom prst="rect">
            <a:avLst/>
          </a:prstGeom>
          <a:ln>
            <a:noFill/>
          </a:ln>
          <a:effectLst>
            <a:outerShdw blurRad="292100" dist="139700" dir="2700000" algn="tl" rotWithShape="0">
              <a:srgbClr val="333333">
                <a:alpha val="65000"/>
              </a:srgbClr>
            </a:outerShdw>
            <a:softEdge rad="127000"/>
          </a:effectLst>
        </p:spPr>
      </p:pic>
    </p:spTree>
    <p:extLst>
      <p:ext uri="{BB962C8B-B14F-4D97-AF65-F5344CB8AC3E}">
        <p14:creationId xmlns:p14="http://schemas.microsoft.com/office/powerpoint/2010/main" val="877379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733" y="1706531"/>
            <a:ext cx="10433921" cy="4618871"/>
          </a:xfrm>
        </p:spPr>
        <p:txBody>
          <a:bodyPr>
            <a:normAutofit fontScale="92500" lnSpcReduction="10000"/>
          </a:bodyPr>
          <a:lstStyle/>
          <a:p>
            <a:pPr>
              <a:lnSpc>
                <a:spcPct val="110000"/>
              </a:lnSpc>
              <a:spcBef>
                <a:spcPts val="0"/>
              </a:spcBef>
              <a:spcAft>
                <a:spcPts val="1200"/>
              </a:spcAft>
            </a:pPr>
            <a:r>
              <a:rPr lang="en-US" sz="3200" dirty="0"/>
              <a:t>Increasing </a:t>
            </a:r>
            <a:r>
              <a:rPr lang="en-US" sz="3200" b="1" dirty="0">
                <a:solidFill>
                  <a:srgbClr val="981B1E"/>
                </a:solidFill>
              </a:rPr>
              <a:t>affordable housing </a:t>
            </a:r>
            <a:r>
              <a:rPr lang="en-US" sz="3200" dirty="0">
                <a:solidFill>
                  <a:srgbClr val="112E51"/>
                </a:solidFill>
              </a:rPr>
              <a:t>o</a:t>
            </a:r>
            <a:r>
              <a:rPr lang="en-US" sz="3200" dirty="0"/>
              <a:t>pportunities</a:t>
            </a:r>
          </a:p>
          <a:p>
            <a:pPr>
              <a:lnSpc>
                <a:spcPct val="110000"/>
              </a:lnSpc>
              <a:spcBef>
                <a:spcPts val="0"/>
              </a:spcBef>
              <a:spcAft>
                <a:spcPts val="1200"/>
              </a:spcAft>
            </a:pPr>
            <a:r>
              <a:rPr lang="en-US" sz="3200" dirty="0">
                <a:solidFill>
                  <a:srgbClr val="112E51"/>
                </a:solidFill>
              </a:rPr>
              <a:t>Strengthening </a:t>
            </a:r>
            <a:r>
              <a:rPr lang="en-US" sz="3200" b="1" dirty="0">
                <a:solidFill>
                  <a:srgbClr val="981B1E"/>
                </a:solidFill>
              </a:rPr>
              <a:t>prevention and diversion</a:t>
            </a:r>
            <a:r>
              <a:rPr lang="en-US" sz="3200" dirty="0">
                <a:solidFill>
                  <a:srgbClr val="112E51"/>
                </a:solidFill>
              </a:rPr>
              <a:t> practices</a:t>
            </a:r>
          </a:p>
          <a:p>
            <a:pPr>
              <a:lnSpc>
                <a:spcPct val="110000"/>
              </a:lnSpc>
              <a:spcBef>
                <a:spcPts val="0"/>
              </a:spcBef>
              <a:spcAft>
                <a:spcPts val="1200"/>
              </a:spcAft>
            </a:pPr>
            <a:r>
              <a:rPr lang="en-US" sz="3200" dirty="0">
                <a:solidFill>
                  <a:srgbClr val="112E51"/>
                </a:solidFill>
              </a:rPr>
              <a:t>Creating solutions for </a:t>
            </a:r>
            <a:r>
              <a:rPr lang="en-US" sz="3200" b="1" dirty="0">
                <a:solidFill>
                  <a:srgbClr val="981B1E"/>
                </a:solidFill>
              </a:rPr>
              <a:t>unsheltered homelessness</a:t>
            </a:r>
          </a:p>
          <a:p>
            <a:pPr>
              <a:lnSpc>
                <a:spcPct val="110000"/>
              </a:lnSpc>
              <a:spcBef>
                <a:spcPts val="0"/>
              </a:spcBef>
              <a:spcAft>
                <a:spcPts val="1200"/>
              </a:spcAft>
            </a:pPr>
            <a:r>
              <a:rPr lang="en-US" sz="3200" dirty="0">
                <a:solidFill>
                  <a:srgbClr val="112E51"/>
                </a:solidFill>
              </a:rPr>
              <a:t>Tailoring strategies for </a:t>
            </a:r>
            <a:r>
              <a:rPr lang="en-US" sz="3200" b="1" dirty="0">
                <a:solidFill>
                  <a:srgbClr val="981B1E"/>
                </a:solidFill>
              </a:rPr>
              <a:t>rural communities</a:t>
            </a:r>
          </a:p>
          <a:p>
            <a:pPr>
              <a:lnSpc>
                <a:spcPct val="110000"/>
              </a:lnSpc>
              <a:spcBef>
                <a:spcPts val="0"/>
              </a:spcBef>
              <a:spcAft>
                <a:spcPts val="1200"/>
              </a:spcAft>
            </a:pPr>
            <a:r>
              <a:rPr lang="en-US" sz="3200" dirty="0">
                <a:solidFill>
                  <a:srgbClr val="112E51"/>
                </a:solidFill>
              </a:rPr>
              <a:t>Helping people who exit homelessness to find </a:t>
            </a:r>
            <a:r>
              <a:rPr lang="en-US" sz="3200" b="1" dirty="0">
                <a:solidFill>
                  <a:srgbClr val="981B1E"/>
                </a:solidFill>
              </a:rPr>
              <a:t>career success and economic mobility</a:t>
            </a:r>
          </a:p>
          <a:p>
            <a:pPr>
              <a:lnSpc>
                <a:spcPct val="110000"/>
              </a:lnSpc>
              <a:spcBef>
                <a:spcPts val="0"/>
              </a:spcBef>
              <a:spcAft>
                <a:spcPts val="1200"/>
              </a:spcAft>
            </a:pPr>
            <a:r>
              <a:rPr lang="en-US" sz="3200" dirty="0">
                <a:solidFill>
                  <a:srgbClr val="112E51"/>
                </a:solidFill>
              </a:rPr>
              <a:t>Learning from the </a:t>
            </a:r>
            <a:r>
              <a:rPr lang="en-US" sz="3200" b="1" dirty="0">
                <a:solidFill>
                  <a:srgbClr val="981B1E"/>
                </a:solidFill>
              </a:rPr>
              <a:t>expertise of people with lived experiences of homelessness</a:t>
            </a:r>
          </a:p>
        </p:txBody>
      </p:sp>
      <p:sp>
        <p:nvSpPr>
          <p:cNvPr id="2" name="Title 1"/>
          <p:cNvSpPr>
            <a:spLocks noGrp="1"/>
          </p:cNvSpPr>
          <p:nvPr>
            <p:ph type="title"/>
          </p:nvPr>
        </p:nvSpPr>
        <p:spPr>
          <a:xfrm>
            <a:off x="1440923" y="350012"/>
            <a:ext cx="9961004" cy="1325563"/>
          </a:xfrm>
        </p:spPr>
        <p:txBody>
          <a:bodyPr>
            <a:normAutofit/>
          </a:bodyPr>
          <a:lstStyle/>
          <a:p>
            <a:r>
              <a:rPr lang="en-US" b="1" dirty="0"/>
              <a:t>Areas of Increased Focus</a:t>
            </a:r>
          </a:p>
        </p:txBody>
      </p:sp>
      <p:sp>
        <p:nvSpPr>
          <p:cNvPr id="4" name="Slide Number Placeholder 3"/>
          <p:cNvSpPr>
            <a:spLocks noGrp="1"/>
          </p:cNvSpPr>
          <p:nvPr>
            <p:ph type="sldNum" sz="quarter" idx="12"/>
          </p:nvPr>
        </p:nvSpPr>
        <p:spPr/>
        <p:txBody>
          <a:bodyPr/>
          <a:lstStyle/>
          <a:p>
            <a:fld id="{9BB03859-88A8-4DA3-94A7-6F0B8F460C13}" type="slidenum">
              <a:rPr lang="en-US" smtClean="0"/>
              <a:t>9</a:t>
            </a:fld>
            <a:endParaRPr lang="en-US" dirty="0"/>
          </a:p>
        </p:txBody>
      </p:sp>
    </p:spTree>
    <p:extLst>
      <p:ext uri="{BB962C8B-B14F-4D97-AF65-F5344CB8AC3E}">
        <p14:creationId xmlns:p14="http://schemas.microsoft.com/office/powerpoint/2010/main" val="426049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USICH MAIN">
      <a:dk1>
        <a:srgbClr val="112E51"/>
      </a:dk1>
      <a:lt1>
        <a:sysClr val="window" lastClr="FFFFFF"/>
      </a:lt1>
      <a:dk2>
        <a:srgbClr val="323A45"/>
      </a:dk2>
      <a:lt2>
        <a:srgbClr val="F1F1F1"/>
      </a:lt2>
      <a:accent1>
        <a:srgbClr val="981B1E"/>
      </a:accent1>
      <a:accent2>
        <a:srgbClr val="046B99"/>
      </a:accent2>
      <a:accent3>
        <a:srgbClr val="494440"/>
      </a:accent3>
      <a:accent4>
        <a:srgbClr val="FDB81E"/>
      </a:accent4>
      <a:accent5>
        <a:srgbClr val="4472C4"/>
      </a:accent5>
      <a:accent6>
        <a:srgbClr val="2E8540"/>
      </a:accent6>
      <a:hlink>
        <a:srgbClr val="3E94CF"/>
      </a:hlink>
      <a:folHlink>
        <a:srgbClr val="3E94C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FT_Council_Slides.potx" id="{5D0F83B9-22BA-48B2-BE2E-06B54323D340}" vid="{4979396F-2014-45A6-A1E8-8C85C489254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SICH MAIN">
      <a:dk1>
        <a:srgbClr val="112E51"/>
      </a:dk1>
      <a:lt1>
        <a:sysClr val="window" lastClr="FFFFFF"/>
      </a:lt1>
      <a:dk2>
        <a:srgbClr val="323A45"/>
      </a:dk2>
      <a:lt2>
        <a:srgbClr val="F1F1F1"/>
      </a:lt2>
      <a:accent1>
        <a:srgbClr val="981B1E"/>
      </a:accent1>
      <a:accent2>
        <a:srgbClr val="046B99"/>
      </a:accent2>
      <a:accent3>
        <a:srgbClr val="494440"/>
      </a:accent3>
      <a:accent4>
        <a:srgbClr val="FDB81E"/>
      </a:accent4>
      <a:accent5>
        <a:srgbClr val="4472C4"/>
      </a:accent5>
      <a:accent6>
        <a:srgbClr val="2E8540"/>
      </a:accent6>
      <a:hlink>
        <a:srgbClr val="3E94CF"/>
      </a:hlink>
      <a:folHlink>
        <a:srgbClr val="3E94C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FT_Council_Slides.potx" id="{5D0F83B9-22BA-48B2-BE2E-06B54323D340}" vid="{4979396F-2014-45A6-A1E8-8C85C4892543}"/>
    </a:ext>
  </a:extLst>
</a:theme>
</file>

<file path=ppt/theme/theme4.xml><?xml version="1.0" encoding="utf-8"?>
<a:theme xmlns:a="http://schemas.openxmlformats.org/drawingml/2006/main" name="3_Office Theme">
  <a:themeElements>
    <a:clrScheme name="USICH MAIN">
      <a:dk1>
        <a:srgbClr val="112E51"/>
      </a:dk1>
      <a:lt1>
        <a:sysClr val="window" lastClr="FFFFFF"/>
      </a:lt1>
      <a:dk2>
        <a:srgbClr val="323A45"/>
      </a:dk2>
      <a:lt2>
        <a:srgbClr val="F1F1F1"/>
      </a:lt2>
      <a:accent1>
        <a:srgbClr val="981B1E"/>
      </a:accent1>
      <a:accent2>
        <a:srgbClr val="046B99"/>
      </a:accent2>
      <a:accent3>
        <a:srgbClr val="494440"/>
      </a:accent3>
      <a:accent4>
        <a:srgbClr val="FDB81E"/>
      </a:accent4>
      <a:accent5>
        <a:srgbClr val="4472C4"/>
      </a:accent5>
      <a:accent6>
        <a:srgbClr val="2E8540"/>
      </a:accent6>
      <a:hlink>
        <a:srgbClr val="3E94CF"/>
      </a:hlink>
      <a:folHlink>
        <a:srgbClr val="3E94C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FT_Council_Slides.potx" id="{5D0F83B9-22BA-48B2-BE2E-06B54323D340}" vid="{4979396F-2014-45A6-A1E8-8C85C489254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D49A772951C84EB0D77EF006D8E4E2" ma:contentTypeVersion="11" ma:contentTypeDescription="Create a new document." ma:contentTypeScope="" ma:versionID="bc1f9a63467a277fe0b3c86926bd56e8">
  <xsd:schema xmlns:xsd="http://www.w3.org/2001/XMLSchema" xmlns:xs="http://www.w3.org/2001/XMLSchema" xmlns:p="http://schemas.microsoft.com/office/2006/metadata/properties" xmlns:ns3="82a5511b-5d2a-4c6f-91da-2f188bbaa80f" xmlns:ns4="04f7efe1-7a2d-4eed-8ac0-664c50e68aa2" targetNamespace="http://schemas.microsoft.com/office/2006/metadata/properties" ma:root="true" ma:fieldsID="a99437ec323ab2ee50d7456996cd6133" ns3:_="" ns4:_="">
    <xsd:import namespace="82a5511b-5d2a-4c6f-91da-2f188bbaa80f"/>
    <xsd:import namespace="04f7efe1-7a2d-4eed-8ac0-664c50e68aa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5511b-5d2a-4c6f-91da-2f188bbaa8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f7efe1-7a2d-4eed-8ac0-664c50e68aa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2a5511b-5d2a-4c6f-91da-2f188bbaa80f">
      <UserInfo>
        <DisplayName>Lindsay Knotts</DisplayName>
        <AccountId>28</AccountId>
        <AccountType/>
      </UserInfo>
      <UserInfo>
        <DisplayName>Mary Owens</DisplayName>
        <AccountId>29</AccountId>
        <AccountType/>
      </UserInfo>
      <UserInfo>
        <DisplayName>Jasmine Hayes</DisplayName>
        <AccountId>17</AccountId>
        <AccountType/>
      </UserInfo>
      <UserInfo>
        <DisplayName>Brittani Manzo</DisplayName>
        <AccountId>47</AccountId>
        <AccountType/>
      </UserInfo>
      <UserInfo>
        <DisplayName>Elizabeth Osborn</DisplayName>
        <AccountId>31</AccountId>
        <AccountType/>
      </UserInfo>
      <UserInfo>
        <DisplayName>Jennifer Klein</DisplayName>
        <AccountId>24</AccountId>
        <AccountType/>
      </UserInfo>
      <UserInfo>
        <DisplayName>Katie Jennings</DisplayName>
        <AccountId>30</AccountId>
        <AccountType/>
      </UserInfo>
      <UserInfo>
        <DisplayName>Jennifer Rich</DisplayName>
        <AccountId>32</AccountId>
        <AccountType/>
      </UserInfo>
      <UserInfo>
        <DisplayName>Saralyn Adish</DisplayName>
        <AccountId>22</AccountId>
        <AccountType/>
      </UserInfo>
    </SharedWithUsers>
  </documentManagement>
</p:properties>
</file>

<file path=customXml/itemProps1.xml><?xml version="1.0" encoding="utf-8"?>
<ds:datastoreItem xmlns:ds="http://schemas.openxmlformats.org/officeDocument/2006/customXml" ds:itemID="{6E7958B8-FF42-4830-95EC-F0D92E4C7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a5511b-5d2a-4c6f-91da-2f188bbaa80f"/>
    <ds:schemaRef ds:uri="04f7efe1-7a2d-4eed-8ac0-664c50e68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CD0C14-91DA-4CA2-AA0E-AD0D8169A6FB}">
  <ds:schemaRefs>
    <ds:schemaRef ds:uri="http://schemas.microsoft.com/sharepoint/v3/contenttype/forms"/>
  </ds:schemaRefs>
</ds:datastoreItem>
</file>

<file path=customXml/itemProps3.xml><?xml version="1.0" encoding="utf-8"?>
<ds:datastoreItem xmlns:ds="http://schemas.openxmlformats.org/officeDocument/2006/customXml" ds:itemID="{893DB59F-C019-4504-91F4-9CC8511D484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2a5511b-5d2a-4c6f-91da-2f188bbaa80f"/>
    <ds:schemaRef ds:uri="04f7efe1-7a2d-4eed-8ac0-664c50e68aa2"/>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1117</TotalTime>
  <Words>1238</Words>
  <Application>Microsoft Office PowerPoint</Application>
  <PresentationFormat>Widescreen</PresentationFormat>
  <Paragraphs>154</Paragraphs>
  <Slides>18</Slides>
  <Notes>10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Arial</vt:lpstr>
      <vt:lpstr>Berlin Sans FB</vt:lpstr>
      <vt:lpstr>Calibri</vt:lpstr>
      <vt:lpstr>Calibri Body</vt:lpstr>
      <vt:lpstr>Calibri Light</vt:lpstr>
      <vt:lpstr>Courier New</vt:lpstr>
      <vt:lpstr>Georgia</vt:lpstr>
      <vt:lpstr>Trebuchet MS</vt:lpstr>
      <vt:lpstr>Wingdings</vt:lpstr>
      <vt:lpstr>Office Theme</vt:lpstr>
      <vt:lpstr>1_Office Theme</vt:lpstr>
      <vt:lpstr>2_Office Theme</vt:lpstr>
      <vt:lpstr>3_Office Theme</vt:lpstr>
      <vt:lpstr>The Federal Strategic Plan to Prevent and End Homelessness: Home, Together   </vt:lpstr>
      <vt:lpstr>Presenter </vt:lpstr>
      <vt:lpstr>Together we are ending homelessness</vt:lpstr>
      <vt:lpstr>Our Results (2010-2018)</vt:lpstr>
      <vt:lpstr>Communities that met the Federal Criteria &amp; Benchmarks and have Ended Veteran Homelessness</vt:lpstr>
      <vt:lpstr>PowerPoint Presentation</vt:lpstr>
      <vt:lpstr>Home, Together: The Federal Plan</vt:lpstr>
      <vt:lpstr>Our Shared National Goals</vt:lpstr>
      <vt:lpstr>Areas of Increased Focus</vt:lpstr>
      <vt:lpstr>  Multiple Levels of Prevention</vt:lpstr>
      <vt:lpstr>Confronting and Addressing Inequities</vt:lpstr>
      <vt:lpstr>Structure of the Plan</vt:lpstr>
      <vt:lpstr>Ensure Homelessness is a Rare Experience</vt:lpstr>
      <vt:lpstr>Ensure Homelessness is a Brief Experience</vt:lpstr>
      <vt:lpstr>Ensure Homelessness is a One-Time Experience</vt:lpstr>
      <vt:lpstr>Sustain an End to Homelessness</vt:lpstr>
      <vt:lpstr>Opportunities for Dialogue &amp; Action</vt:lpstr>
      <vt:lpstr>Please 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Federal Criteria and Benchmarks to Ending Veteran Homelessness</dc:title>
  <dc:creator>Robert Pulster</dc:creator>
  <cp:lastModifiedBy>Beverley Ebersold</cp:lastModifiedBy>
  <cp:revision>5</cp:revision>
  <dcterms:created xsi:type="dcterms:W3CDTF">2019-09-15T15:15:02Z</dcterms:created>
  <dcterms:modified xsi:type="dcterms:W3CDTF">2019-11-12T14:31:49Z</dcterms:modified>
</cp:coreProperties>
</file>