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17"/>
  </p:notesMasterIdLst>
  <p:handoutMasterIdLst>
    <p:handoutMasterId r:id="rId18"/>
  </p:handoutMasterIdLst>
  <p:sldIdLst>
    <p:sldId id="256" r:id="rId3"/>
    <p:sldId id="582" r:id="rId4"/>
    <p:sldId id="630" r:id="rId5"/>
    <p:sldId id="462" r:id="rId6"/>
    <p:sldId id="631" r:id="rId7"/>
    <p:sldId id="632" r:id="rId8"/>
    <p:sldId id="633" r:id="rId9"/>
    <p:sldId id="634" r:id="rId10"/>
    <p:sldId id="635" r:id="rId11"/>
    <p:sldId id="636" r:id="rId12"/>
    <p:sldId id="637" r:id="rId13"/>
    <p:sldId id="638" r:id="rId14"/>
    <p:sldId id="639" r:id="rId15"/>
    <p:sldId id="44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39" autoAdjust="0"/>
    <p:restoredTop sz="95274" autoAdjust="0"/>
  </p:normalViewPr>
  <p:slideViewPr>
    <p:cSldViewPr snapToGrid="0">
      <p:cViewPr varScale="1">
        <p:scale>
          <a:sx n="114" d="100"/>
          <a:sy n="114" d="100"/>
        </p:scale>
        <p:origin x="630" y="10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8/7/2019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8/7/2019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8/7/2019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8/7/2019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8/7/2019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8/7/2019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8/7/2019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8/7/2019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8/7/2019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iboscoc.org/" TargetMode="External"/><Relationship Id="rId2" Type="http://schemas.openxmlformats.org/officeDocument/2006/relationships/hyperlink" Target="mailto:ryan.graham@wibos.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iboscoc.org/uploads/3/7/2/4/37244219/bos_pre_screen_revised_2-25-19__2_.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Coordinated entry Updates, </a:t>
            </a:r>
            <a:r>
              <a:rPr lang="en-US" sz="6000" dirty="0" err="1"/>
              <a:t>Q&amp;a</a:t>
            </a:r>
            <a:endParaRPr lang="en-US" sz="6000" dirty="0"/>
          </a:p>
        </p:txBody>
      </p:sp>
      <p:sp>
        <p:nvSpPr>
          <p:cNvPr id="3" name="Subtitle 2"/>
          <p:cNvSpPr>
            <a:spLocks noGrp="1"/>
          </p:cNvSpPr>
          <p:nvPr>
            <p:ph type="subTitle" idx="1"/>
          </p:nvPr>
        </p:nvSpPr>
        <p:spPr/>
        <p:txBody>
          <a:bodyPr>
            <a:normAutofit/>
          </a:bodyPr>
          <a:lstStyle/>
          <a:p>
            <a:r>
              <a:rPr lang="en-US" dirty="0"/>
              <a:t>Ryan Graham-Coordinated Entry System Specialist </a:t>
            </a:r>
          </a:p>
          <a:p>
            <a:r>
              <a:rPr lang="en-US" dirty="0"/>
              <a:t>WI Balance of State </a:t>
            </a:r>
            <a:r>
              <a:rPr lang="en-US" dirty="0" err="1"/>
              <a:t>CoC</a:t>
            </a:r>
            <a:endParaRPr lang="en-US" dirty="0"/>
          </a:p>
          <a:p>
            <a:r>
              <a:rPr lang="en-US" dirty="0"/>
              <a:t>August 2019</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lstStyle/>
          <a:p>
            <a:r>
              <a:rPr lang="en-US" b="1" u="sng" dirty="0"/>
              <a:t>Follow up:</a:t>
            </a:r>
          </a:p>
        </p:txBody>
      </p:sp>
      <p:sp>
        <p:nvSpPr>
          <p:cNvPr id="3" name="Content Placeholder 2"/>
          <p:cNvSpPr>
            <a:spLocks noGrp="1"/>
          </p:cNvSpPr>
          <p:nvPr>
            <p:ph idx="1"/>
          </p:nvPr>
        </p:nvSpPr>
        <p:spPr>
          <a:xfrm>
            <a:off x="656949" y="1660124"/>
            <a:ext cx="10826060" cy="4705165"/>
          </a:xfrm>
        </p:spPr>
        <p:txBody>
          <a:bodyPr>
            <a:normAutofit/>
          </a:bodyPr>
          <a:lstStyle/>
          <a:p>
            <a:r>
              <a:rPr lang="en-US" dirty="0"/>
              <a:t>Why is follow up important?</a:t>
            </a:r>
          </a:p>
          <a:p>
            <a:pPr lvl="1"/>
            <a:r>
              <a:rPr lang="en-US" dirty="0"/>
              <a:t>Examples</a:t>
            </a:r>
          </a:p>
          <a:p>
            <a:r>
              <a:rPr lang="en-US" dirty="0"/>
              <a:t>How often should it be done?</a:t>
            </a:r>
          </a:p>
          <a:p>
            <a:r>
              <a:rPr lang="en-US" dirty="0"/>
              <a:t>Follow up notes</a:t>
            </a:r>
          </a:p>
          <a:p>
            <a:pPr lvl="1"/>
            <a:r>
              <a:rPr lang="en-US" dirty="0"/>
              <a:t>No </a:t>
            </a:r>
            <a:r>
              <a:rPr lang="en-US" dirty="0" err="1"/>
              <a:t>Pii</a:t>
            </a:r>
            <a:r>
              <a:rPr lang="en-US" dirty="0"/>
              <a:t>	</a:t>
            </a:r>
          </a:p>
          <a:p>
            <a:r>
              <a:rPr lang="en-US" dirty="0"/>
              <a:t>Follow up contact Vs. Program offering</a:t>
            </a:r>
          </a:p>
          <a:p>
            <a:pPr lvl="1"/>
            <a:r>
              <a:rPr lang="en-US" dirty="0"/>
              <a:t>Document ready</a:t>
            </a:r>
          </a:p>
          <a:p>
            <a:pPr marL="45720" indent="0">
              <a:buNone/>
            </a:pPr>
            <a:endParaRPr lang="en-US"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86691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FF6-C17B-4161-9478-CDB81959211C}"/>
              </a:ext>
            </a:extLst>
          </p:cNvPr>
          <p:cNvSpPr>
            <a:spLocks noGrp="1"/>
          </p:cNvSpPr>
          <p:nvPr>
            <p:ph type="title"/>
          </p:nvPr>
        </p:nvSpPr>
        <p:spPr/>
        <p:txBody>
          <a:bodyPr/>
          <a:lstStyle/>
          <a:p>
            <a:pPr algn="ctr"/>
            <a:r>
              <a:rPr lang="en-US" sz="5400" dirty="0"/>
              <a:t>Questions about follow up?</a:t>
            </a:r>
            <a:endParaRPr lang="en-US" dirty="0"/>
          </a:p>
        </p:txBody>
      </p:sp>
      <p:sp>
        <p:nvSpPr>
          <p:cNvPr id="3" name="Content Placeholder 2">
            <a:extLst>
              <a:ext uri="{FF2B5EF4-FFF2-40B4-BE49-F238E27FC236}">
                <a16:creationId xmlns:a16="http://schemas.microsoft.com/office/drawing/2014/main" id="{75B5CBBB-60A7-4E52-B9CA-3FADEADDA956}"/>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277DCA2D-0284-42FB-AA77-2C5259EB9D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6465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normAutofit fontScale="90000"/>
          </a:bodyPr>
          <a:lstStyle/>
          <a:p>
            <a:r>
              <a:rPr lang="en-US" b="1" u="sng" dirty="0"/>
              <a:t>Pulling from CE for project openings:</a:t>
            </a:r>
          </a:p>
        </p:txBody>
      </p:sp>
      <p:sp>
        <p:nvSpPr>
          <p:cNvPr id="3" name="Content Placeholder 2"/>
          <p:cNvSpPr>
            <a:spLocks noGrp="1"/>
          </p:cNvSpPr>
          <p:nvPr>
            <p:ph idx="1"/>
          </p:nvPr>
        </p:nvSpPr>
        <p:spPr>
          <a:xfrm>
            <a:off x="656949" y="1660124"/>
            <a:ext cx="10826060" cy="4705165"/>
          </a:xfrm>
        </p:spPr>
        <p:txBody>
          <a:bodyPr>
            <a:normAutofit/>
          </a:bodyPr>
          <a:lstStyle/>
          <a:p>
            <a:r>
              <a:rPr lang="en-US" dirty="0"/>
              <a:t>Re-visit prioritization</a:t>
            </a:r>
          </a:p>
          <a:p>
            <a:pPr lvl="1"/>
            <a:r>
              <a:rPr lang="en-US" dirty="0"/>
              <a:t>WI BOS order of prioritization has been established in the program standards</a:t>
            </a:r>
          </a:p>
          <a:p>
            <a:pPr lvl="1"/>
            <a:r>
              <a:rPr lang="en-US" dirty="0"/>
              <a:t>Automatically reflected on the PL’s</a:t>
            </a:r>
          </a:p>
          <a:p>
            <a:r>
              <a:rPr lang="en-US" dirty="0"/>
              <a:t>RRH: COC vs. EHH</a:t>
            </a:r>
          </a:p>
          <a:p>
            <a:r>
              <a:rPr lang="en-US" dirty="0"/>
              <a:t>DV RRH</a:t>
            </a:r>
          </a:p>
          <a:p>
            <a:r>
              <a:rPr lang="en-US" dirty="0"/>
              <a:t>VET Programs</a:t>
            </a:r>
          </a:p>
          <a:p>
            <a:r>
              <a:rPr lang="en-US" dirty="0"/>
              <a:t>Other programs</a:t>
            </a:r>
          </a:p>
          <a:p>
            <a:r>
              <a:rPr lang="en-US" dirty="0"/>
              <a:t>Filling multiple project openings vs. filling next project opening</a:t>
            </a:r>
          </a:p>
          <a:p>
            <a:r>
              <a:rPr lang="en-US" dirty="0"/>
              <a:t>Required documentation</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4585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FF6-C17B-4161-9478-CDB81959211C}"/>
              </a:ext>
            </a:extLst>
          </p:cNvPr>
          <p:cNvSpPr>
            <a:spLocks noGrp="1"/>
          </p:cNvSpPr>
          <p:nvPr>
            <p:ph type="title"/>
          </p:nvPr>
        </p:nvSpPr>
        <p:spPr/>
        <p:txBody>
          <a:bodyPr>
            <a:normAutofit fontScale="90000"/>
          </a:bodyPr>
          <a:lstStyle/>
          <a:p>
            <a:pPr algn="ctr"/>
            <a:r>
              <a:rPr lang="en-US" sz="5400" dirty="0"/>
              <a:t>Questions about filling project openings?</a:t>
            </a:r>
            <a:endParaRPr lang="en-US" dirty="0"/>
          </a:p>
        </p:txBody>
      </p:sp>
      <p:sp>
        <p:nvSpPr>
          <p:cNvPr id="3" name="Content Placeholder 2">
            <a:extLst>
              <a:ext uri="{FF2B5EF4-FFF2-40B4-BE49-F238E27FC236}">
                <a16:creationId xmlns:a16="http://schemas.microsoft.com/office/drawing/2014/main" id="{75B5CBBB-60A7-4E52-B9CA-3FADEADDA956}"/>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277DCA2D-0284-42FB-AA77-2C5259EB9D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996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sp>
        <p:nvSpPr>
          <p:cNvPr id="3" name="Content Placeholder 2"/>
          <p:cNvSpPr>
            <a:spLocks noGrp="1"/>
          </p:cNvSpPr>
          <p:nvPr>
            <p:ph idx="1"/>
          </p:nvPr>
        </p:nvSpPr>
        <p:spPr>
          <a:xfrm>
            <a:off x="683581" y="1305017"/>
            <a:ext cx="10804123" cy="5095783"/>
          </a:xfrm>
        </p:spPr>
        <p:txBody>
          <a:bodyPr>
            <a:normAutofit/>
          </a:bodyPr>
          <a:lstStyle/>
          <a:p>
            <a:pPr marL="274320" lvl="1" indent="0">
              <a:buNone/>
            </a:pPr>
            <a:endParaRPr lang="en-US" dirty="0"/>
          </a:p>
          <a:p>
            <a:pPr marL="274320" lvl="1" indent="0">
              <a:buNone/>
            </a:pPr>
            <a:r>
              <a:rPr lang="en-US" b="1" dirty="0"/>
              <a:t>Ryan Graham</a:t>
            </a:r>
            <a:r>
              <a:rPr lang="en-US" dirty="0"/>
              <a:t>					</a:t>
            </a:r>
            <a:endParaRPr lang="en-US" b="1" dirty="0"/>
          </a:p>
          <a:p>
            <a:pPr marL="274320" lvl="1" indent="0">
              <a:buNone/>
            </a:pPr>
            <a:r>
              <a:rPr lang="en-US" dirty="0"/>
              <a:t>Coordinated Entry Systems Specialist					</a:t>
            </a:r>
          </a:p>
          <a:p>
            <a:pPr marL="274320" lvl="1" indent="0">
              <a:buNone/>
            </a:pPr>
            <a:r>
              <a:rPr lang="en-US" dirty="0"/>
              <a:t>Wisconsin Balance of State CoC			</a:t>
            </a:r>
          </a:p>
          <a:p>
            <a:pPr marL="274320" lvl="1" indent="0">
              <a:buNone/>
            </a:pPr>
            <a:r>
              <a:rPr lang="en-US" dirty="0">
                <a:hlinkClick r:id="rId2"/>
              </a:rPr>
              <a:t>ryan.graham@wibos.org</a:t>
            </a:r>
            <a:r>
              <a:rPr lang="en-US" dirty="0"/>
              <a:t>			</a:t>
            </a:r>
          </a:p>
          <a:p>
            <a:pPr marL="274320" lvl="1" indent="0">
              <a:buNone/>
            </a:pPr>
            <a:endParaRPr lang="en-US" dirty="0"/>
          </a:p>
          <a:p>
            <a:pPr marL="274320" lvl="1" indent="0">
              <a:buNone/>
            </a:pPr>
            <a:r>
              <a:rPr lang="en-US" dirty="0"/>
              <a:t>PO Box 272, Eau Claire, WI  54702		</a:t>
            </a:r>
          </a:p>
          <a:p>
            <a:pPr marL="274320" lvl="1" indent="0">
              <a:buNone/>
            </a:pPr>
            <a:r>
              <a:rPr lang="en-US" dirty="0"/>
              <a:t>Phone: 715-225-0164				</a:t>
            </a:r>
            <a:endParaRPr lang="en-US" b="1" dirty="0">
              <a:solidFill>
                <a:srgbClr val="FF0000"/>
              </a:solidFill>
            </a:endParaRPr>
          </a:p>
          <a:p>
            <a:pPr marL="274320" lvl="1" indent="0">
              <a:buNone/>
            </a:pPr>
            <a:endParaRPr lang="en-US" dirty="0"/>
          </a:p>
          <a:p>
            <a:pPr marL="274320" lvl="1" indent="0">
              <a:buNone/>
            </a:pPr>
            <a:r>
              <a:rPr lang="en-US" dirty="0"/>
              <a:t>Website:  </a:t>
            </a:r>
            <a:r>
              <a:rPr lang="en-US" dirty="0">
                <a:hlinkClick r:id="rId3"/>
              </a:rPr>
              <a:t>www.wiboscoc.org</a:t>
            </a:r>
            <a:r>
              <a:rPr lang="en-US" dirty="0"/>
              <a:t> 			</a:t>
            </a: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81847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Agenda:</a:t>
            </a:r>
          </a:p>
        </p:txBody>
      </p:sp>
      <p:sp>
        <p:nvSpPr>
          <p:cNvPr id="3" name="Content Placeholder 2"/>
          <p:cNvSpPr>
            <a:spLocks noGrp="1"/>
          </p:cNvSpPr>
          <p:nvPr>
            <p:ph idx="1"/>
          </p:nvPr>
        </p:nvSpPr>
        <p:spPr>
          <a:xfrm>
            <a:off x="543025" y="856673"/>
            <a:ext cx="8946541" cy="4810538"/>
          </a:xfrm>
        </p:spPr>
        <p:txBody>
          <a:bodyPr>
            <a:normAutofit fontScale="92500" lnSpcReduction="10000"/>
          </a:bodyPr>
          <a:lstStyle/>
          <a:p>
            <a:endParaRPr lang="en-US" dirty="0"/>
          </a:p>
          <a:p>
            <a:r>
              <a:rPr lang="en-US" dirty="0"/>
              <a:t>Access</a:t>
            </a:r>
          </a:p>
          <a:p>
            <a:pPr lvl="1"/>
            <a:r>
              <a:rPr lang="en-US" dirty="0"/>
              <a:t>How do people who are homeless or at risk of homelessness access Coordinated Entry for housing programs in your coalition</a:t>
            </a:r>
          </a:p>
          <a:p>
            <a:r>
              <a:rPr lang="en-US" dirty="0"/>
              <a:t>Assessment</a:t>
            </a:r>
          </a:p>
          <a:p>
            <a:pPr lvl="1"/>
            <a:r>
              <a:rPr lang="en-US" dirty="0"/>
              <a:t>How is the assessment used and how it shouldn’t be used</a:t>
            </a:r>
          </a:p>
          <a:p>
            <a:r>
              <a:rPr lang="en-US" dirty="0"/>
              <a:t>Referral</a:t>
            </a:r>
          </a:p>
          <a:p>
            <a:pPr lvl="1"/>
            <a:r>
              <a:rPr lang="en-US" dirty="0"/>
              <a:t>What are the different tools that we use to refer a HH to CE</a:t>
            </a:r>
          </a:p>
          <a:p>
            <a:r>
              <a:rPr lang="en-US" dirty="0"/>
              <a:t>Follow up</a:t>
            </a:r>
          </a:p>
          <a:p>
            <a:pPr lvl="1"/>
            <a:r>
              <a:rPr lang="en-US" dirty="0"/>
              <a:t>What should follow up look like to be most effective</a:t>
            </a:r>
          </a:p>
          <a:p>
            <a:r>
              <a:rPr lang="en-US" dirty="0"/>
              <a:t>Pulling from CE for project openings</a:t>
            </a:r>
          </a:p>
          <a:p>
            <a:pPr lvl="1"/>
            <a:r>
              <a:rPr lang="en-US" dirty="0"/>
              <a:t>How do we fill our project openings as efficiently as possible</a:t>
            </a:r>
          </a:p>
          <a:p>
            <a:pPr marL="45720" indent="0">
              <a:buNone/>
            </a:pPr>
            <a:r>
              <a:rPr lang="en-US" dirty="0">
                <a:solidFill>
                  <a:srgbClr val="FF0000"/>
                </a:solidFill>
              </a:rPr>
              <a:t>* I will stop after each section to take questions</a:t>
            </a:r>
          </a:p>
          <a:p>
            <a:pPr marL="45720" indent="0">
              <a:buNone/>
            </a:pPr>
            <a:endParaRPr lang="en-US" dirty="0"/>
          </a:p>
          <a:p>
            <a:pPr marL="4572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516935" y="346229"/>
            <a:ext cx="1240790" cy="914400"/>
          </a:xfrm>
          <a:prstGeom prst="rect">
            <a:avLst/>
          </a:prstGeom>
        </p:spPr>
      </p:pic>
    </p:spTree>
    <p:extLst>
      <p:ext uri="{BB962C8B-B14F-4D97-AF65-F5344CB8AC3E}">
        <p14:creationId xmlns:p14="http://schemas.microsoft.com/office/powerpoint/2010/main" val="28935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lstStyle/>
          <a:p>
            <a:r>
              <a:rPr lang="en-US" b="1" u="sng" dirty="0"/>
              <a:t>Access:</a:t>
            </a:r>
          </a:p>
        </p:txBody>
      </p:sp>
      <p:sp>
        <p:nvSpPr>
          <p:cNvPr id="3" name="Content Placeholder 2"/>
          <p:cNvSpPr>
            <a:spLocks noGrp="1"/>
          </p:cNvSpPr>
          <p:nvPr>
            <p:ph idx="1"/>
          </p:nvPr>
        </p:nvSpPr>
        <p:spPr>
          <a:xfrm>
            <a:off x="656949" y="1660124"/>
            <a:ext cx="10826060" cy="4705165"/>
          </a:xfrm>
        </p:spPr>
        <p:txBody>
          <a:bodyPr>
            <a:normAutofit/>
          </a:bodyPr>
          <a:lstStyle/>
          <a:p>
            <a:r>
              <a:rPr lang="en-US" dirty="0"/>
              <a:t>Coordinated Entry is a separate program</a:t>
            </a:r>
          </a:p>
          <a:p>
            <a:pPr lvl="1"/>
            <a:r>
              <a:rPr lang="en-US" dirty="0"/>
              <a:t>Not intended to get in the way of someone seeking emergency services</a:t>
            </a:r>
          </a:p>
          <a:p>
            <a:r>
              <a:rPr lang="en-US" dirty="0"/>
              <a:t>Pre-screen form - </a:t>
            </a:r>
            <a:r>
              <a:rPr lang="en-US" sz="1200" dirty="0">
                <a:hlinkClick r:id="rId2"/>
              </a:rPr>
              <a:t>https://www.wiboscoc.org/uploads/3/7/2/4/37244219/bos_pre_screen_revised_2-25-19__2_.pdf</a:t>
            </a:r>
            <a:endParaRPr lang="en-US" sz="1200" dirty="0"/>
          </a:p>
          <a:p>
            <a:pPr lvl="1"/>
            <a:r>
              <a:rPr lang="en-US" dirty="0"/>
              <a:t>Use the pre-screen form to communicate</a:t>
            </a:r>
          </a:p>
          <a:p>
            <a:pPr lvl="1"/>
            <a:r>
              <a:rPr lang="en-US" dirty="0"/>
              <a:t>This needs to be filled out WITH the client, not BY the client</a:t>
            </a:r>
          </a:p>
          <a:p>
            <a:pPr lvl="1"/>
            <a:r>
              <a:rPr lang="en-US" dirty="0"/>
              <a:t>Understanding the DV portion of the pre-screen form</a:t>
            </a:r>
          </a:p>
          <a:p>
            <a:pPr lvl="2"/>
            <a:r>
              <a:rPr lang="en-US" dirty="0"/>
              <a:t>Stays in institution of fewer than 90 days do not constitute as a break and count toward total time homeless. Applicants residing in an institution for fewer than 90 days who were literally homeless when they entered the institution retain their literal homeless status</a:t>
            </a:r>
          </a:p>
          <a:p>
            <a:pPr lvl="2"/>
            <a:r>
              <a:rPr lang="en-US" dirty="0"/>
              <a:t>A break in homelessness is considered to be any period of 7 or more consecutive nights where an individual or family is not living in a place not meant for human habitation or emergency shelter.</a:t>
            </a:r>
          </a:p>
          <a:p>
            <a:pPr marL="274320" lvl="1" indent="0">
              <a:buNone/>
            </a:pPr>
            <a:endParaRPr lang="en-US" dirty="0"/>
          </a:p>
          <a:p>
            <a:pPr marL="4572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81656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lstStyle/>
          <a:p>
            <a:r>
              <a:rPr lang="en-US" b="1" u="sng" dirty="0"/>
              <a:t>Access - continued:</a:t>
            </a:r>
          </a:p>
        </p:txBody>
      </p:sp>
      <p:sp>
        <p:nvSpPr>
          <p:cNvPr id="3" name="Content Placeholder 2"/>
          <p:cNvSpPr>
            <a:spLocks noGrp="1"/>
          </p:cNvSpPr>
          <p:nvPr>
            <p:ph idx="1"/>
          </p:nvPr>
        </p:nvSpPr>
        <p:spPr>
          <a:xfrm>
            <a:off x="656949" y="1660124"/>
            <a:ext cx="10826060" cy="4705165"/>
          </a:xfrm>
        </p:spPr>
        <p:txBody>
          <a:bodyPr>
            <a:normAutofit/>
          </a:bodyPr>
          <a:lstStyle/>
          <a:p>
            <a:pPr lvl="1"/>
            <a:r>
              <a:rPr lang="en-US" dirty="0"/>
              <a:t>Clients Rights &amp; Responsibilities</a:t>
            </a:r>
          </a:p>
          <a:p>
            <a:pPr lvl="2"/>
            <a:r>
              <a:rPr lang="en-US" dirty="0"/>
              <a:t>What does this do?</a:t>
            </a:r>
          </a:p>
          <a:p>
            <a:pPr lvl="1"/>
            <a:endParaRPr lang="en-US" dirty="0"/>
          </a:p>
          <a:p>
            <a:pPr lvl="1"/>
            <a:r>
              <a:rPr lang="en-US" dirty="0"/>
              <a:t>SP ROI</a:t>
            </a:r>
          </a:p>
          <a:p>
            <a:pPr lvl="2"/>
            <a:r>
              <a:rPr lang="en-US" dirty="0"/>
              <a:t>This needs to be done for CE work in SP</a:t>
            </a:r>
          </a:p>
          <a:p>
            <a:pPr lvl="2"/>
            <a:r>
              <a:rPr lang="en-US" dirty="0"/>
              <a:t>What happens if they don’t universally share?</a:t>
            </a:r>
          </a:p>
          <a:p>
            <a:pPr lvl="2"/>
            <a:endParaRPr lang="en-US" dirty="0"/>
          </a:p>
          <a:p>
            <a:pPr marL="4572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5390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FF6-C17B-4161-9478-CDB81959211C}"/>
              </a:ext>
            </a:extLst>
          </p:cNvPr>
          <p:cNvSpPr>
            <a:spLocks noGrp="1"/>
          </p:cNvSpPr>
          <p:nvPr>
            <p:ph type="title"/>
          </p:nvPr>
        </p:nvSpPr>
        <p:spPr/>
        <p:txBody>
          <a:bodyPr/>
          <a:lstStyle/>
          <a:p>
            <a:pPr algn="ctr"/>
            <a:r>
              <a:rPr lang="en-US" sz="5400" dirty="0"/>
              <a:t>Questions about access?</a:t>
            </a:r>
            <a:endParaRPr lang="en-US" dirty="0"/>
          </a:p>
        </p:txBody>
      </p:sp>
      <p:sp>
        <p:nvSpPr>
          <p:cNvPr id="3" name="Content Placeholder 2">
            <a:extLst>
              <a:ext uri="{FF2B5EF4-FFF2-40B4-BE49-F238E27FC236}">
                <a16:creationId xmlns:a16="http://schemas.microsoft.com/office/drawing/2014/main" id="{75B5CBBB-60A7-4E52-B9CA-3FADEADDA956}"/>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277DCA2D-0284-42FB-AA77-2C5259EB9D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6544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lstStyle/>
          <a:p>
            <a:r>
              <a:rPr lang="en-US" b="1" u="sng" dirty="0"/>
              <a:t>Assessment:</a:t>
            </a:r>
          </a:p>
        </p:txBody>
      </p:sp>
      <p:sp>
        <p:nvSpPr>
          <p:cNvPr id="3" name="Content Placeholder 2"/>
          <p:cNvSpPr>
            <a:spLocks noGrp="1"/>
          </p:cNvSpPr>
          <p:nvPr>
            <p:ph idx="1"/>
          </p:nvPr>
        </p:nvSpPr>
        <p:spPr>
          <a:xfrm>
            <a:off x="656949" y="1660124"/>
            <a:ext cx="10826060" cy="4705165"/>
          </a:xfrm>
        </p:spPr>
        <p:txBody>
          <a:bodyPr>
            <a:normAutofit/>
          </a:bodyPr>
          <a:lstStyle/>
          <a:p>
            <a:r>
              <a:rPr lang="en-US" dirty="0"/>
              <a:t>Why are we assessing</a:t>
            </a:r>
          </a:p>
          <a:p>
            <a:pPr lvl="1"/>
            <a:r>
              <a:rPr lang="en-US" dirty="0"/>
              <a:t>What are the different VI-SPDAT’s and how are they used?</a:t>
            </a:r>
          </a:p>
          <a:p>
            <a:pPr lvl="2"/>
            <a:r>
              <a:rPr lang="en-US" dirty="0"/>
              <a:t>Vulnerability Index Service Prioritization Decision Assistance Tool</a:t>
            </a:r>
          </a:p>
          <a:p>
            <a:r>
              <a:rPr lang="en-US" dirty="0"/>
              <a:t>When should the assessment be done?</a:t>
            </a:r>
          </a:p>
          <a:p>
            <a:r>
              <a:rPr lang="en-US" dirty="0"/>
              <a:t>What does this score tell us?</a:t>
            </a:r>
          </a:p>
          <a:p>
            <a:r>
              <a:rPr lang="en-US" dirty="0"/>
              <a:t>What it doesn’t tell us?</a:t>
            </a:r>
          </a:p>
          <a:p>
            <a:r>
              <a:rPr lang="en-US" dirty="0"/>
              <a:t>Do we need to do a new referral if we’ve updated an assessment?</a:t>
            </a:r>
          </a:p>
          <a:p>
            <a:pPr lvl="1"/>
            <a:r>
              <a:rPr lang="en-US" dirty="0"/>
              <a:t>HMIS &amp; Non-HMIS</a:t>
            </a:r>
          </a:p>
          <a:p>
            <a:pPr marL="45720" indent="0">
              <a:buNone/>
            </a:pPr>
            <a:endParaRPr lang="en-US"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27240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FF6-C17B-4161-9478-CDB81959211C}"/>
              </a:ext>
            </a:extLst>
          </p:cNvPr>
          <p:cNvSpPr>
            <a:spLocks noGrp="1"/>
          </p:cNvSpPr>
          <p:nvPr>
            <p:ph type="title"/>
          </p:nvPr>
        </p:nvSpPr>
        <p:spPr/>
        <p:txBody>
          <a:bodyPr/>
          <a:lstStyle/>
          <a:p>
            <a:pPr algn="ctr"/>
            <a:r>
              <a:rPr lang="en-US" sz="5400" dirty="0"/>
              <a:t>Questions about assessments?</a:t>
            </a:r>
            <a:endParaRPr lang="en-US" dirty="0"/>
          </a:p>
        </p:txBody>
      </p:sp>
      <p:sp>
        <p:nvSpPr>
          <p:cNvPr id="3" name="Content Placeholder 2">
            <a:extLst>
              <a:ext uri="{FF2B5EF4-FFF2-40B4-BE49-F238E27FC236}">
                <a16:creationId xmlns:a16="http://schemas.microsoft.com/office/drawing/2014/main" id="{75B5CBBB-60A7-4E52-B9CA-3FADEADDA956}"/>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277DCA2D-0284-42FB-AA77-2C5259EB9D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66334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609600"/>
            <a:ext cx="8788893" cy="801950"/>
          </a:xfrm>
        </p:spPr>
        <p:txBody>
          <a:bodyPr/>
          <a:lstStyle/>
          <a:p>
            <a:r>
              <a:rPr lang="en-US" b="1" u="sng" dirty="0"/>
              <a:t>Referral:</a:t>
            </a:r>
          </a:p>
        </p:txBody>
      </p:sp>
      <p:sp>
        <p:nvSpPr>
          <p:cNvPr id="3" name="Content Placeholder 2"/>
          <p:cNvSpPr>
            <a:spLocks noGrp="1"/>
          </p:cNvSpPr>
          <p:nvPr>
            <p:ph idx="1"/>
          </p:nvPr>
        </p:nvSpPr>
        <p:spPr>
          <a:xfrm>
            <a:off x="656949" y="1660124"/>
            <a:ext cx="10826060" cy="4705165"/>
          </a:xfrm>
        </p:spPr>
        <p:txBody>
          <a:bodyPr>
            <a:normAutofit/>
          </a:bodyPr>
          <a:lstStyle/>
          <a:p>
            <a:r>
              <a:rPr lang="en-US" dirty="0"/>
              <a:t>HMIS vs. Non-HMIS</a:t>
            </a:r>
          </a:p>
          <a:p>
            <a:pPr lvl="1"/>
            <a:r>
              <a:rPr lang="en-US" dirty="0"/>
              <a:t>These are the tools we use, these are not our system</a:t>
            </a:r>
          </a:p>
          <a:p>
            <a:r>
              <a:rPr lang="en-US" dirty="0"/>
              <a:t>What happens if you refer to the wrong PL?</a:t>
            </a:r>
          </a:p>
          <a:p>
            <a:r>
              <a:rPr lang="en-US" dirty="0"/>
              <a:t>Can we refer to multiple lists?</a:t>
            </a:r>
          </a:p>
          <a:p>
            <a:r>
              <a:rPr lang="en-US" dirty="0"/>
              <a:t>You’ve done all this work, what does it look like?</a:t>
            </a:r>
          </a:p>
          <a:p>
            <a:pPr lvl="1"/>
            <a:r>
              <a:rPr lang="en-US" dirty="0"/>
              <a:t>Example</a:t>
            </a:r>
          </a:p>
          <a:p>
            <a:pPr marL="45720" indent="0">
              <a:buNone/>
            </a:pPr>
            <a:r>
              <a:rPr lang="en-US" dirty="0"/>
              <a:t>	</a:t>
            </a:r>
          </a:p>
          <a:p>
            <a:pPr marL="45720" indent="0">
              <a:buNone/>
            </a:pPr>
            <a:endParaRPr lang="en-US"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3806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FF6-C17B-4161-9478-CDB81959211C}"/>
              </a:ext>
            </a:extLst>
          </p:cNvPr>
          <p:cNvSpPr>
            <a:spLocks noGrp="1"/>
          </p:cNvSpPr>
          <p:nvPr>
            <p:ph type="title"/>
          </p:nvPr>
        </p:nvSpPr>
        <p:spPr/>
        <p:txBody>
          <a:bodyPr/>
          <a:lstStyle/>
          <a:p>
            <a:pPr algn="ctr"/>
            <a:r>
              <a:rPr lang="en-US" sz="5400" dirty="0"/>
              <a:t>Questions about referrals?</a:t>
            </a:r>
            <a:endParaRPr lang="en-US" dirty="0"/>
          </a:p>
        </p:txBody>
      </p:sp>
      <p:sp>
        <p:nvSpPr>
          <p:cNvPr id="3" name="Content Placeholder 2">
            <a:extLst>
              <a:ext uri="{FF2B5EF4-FFF2-40B4-BE49-F238E27FC236}">
                <a16:creationId xmlns:a16="http://schemas.microsoft.com/office/drawing/2014/main" id="{75B5CBBB-60A7-4E52-B9CA-3FADEADDA956}"/>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277DCA2D-0284-42FB-AA77-2C5259EB9D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37480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16868</TotalTime>
  <Words>506</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Corbel</vt:lpstr>
      <vt:lpstr>Basis</vt:lpstr>
      <vt:lpstr>Coordinated entry Updates, Q&amp;a</vt:lpstr>
      <vt:lpstr>Agenda:</vt:lpstr>
      <vt:lpstr>Access:</vt:lpstr>
      <vt:lpstr>Access - continued:</vt:lpstr>
      <vt:lpstr>Questions about access?</vt:lpstr>
      <vt:lpstr>Assessment:</vt:lpstr>
      <vt:lpstr>Questions about assessments?</vt:lpstr>
      <vt:lpstr>Referral:</vt:lpstr>
      <vt:lpstr>Questions about referrals?</vt:lpstr>
      <vt:lpstr>Follow up:</vt:lpstr>
      <vt:lpstr>Questions about follow up?</vt:lpstr>
      <vt:lpstr>Pulling from CE for project openings:</vt:lpstr>
      <vt:lpstr>Questions about filling project openings?</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 </cp:lastModifiedBy>
  <cp:revision>713</cp:revision>
  <dcterms:created xsi:type="dcterms:W3CDTF">2016-02-03T16:01:10Z</dcterms:created>
  <dcterms:modified xsi:type="dcterms:W3CDTF">2019-08-07T21:37:04Z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