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92" r:id="rId3"/>
    <p:sldId id="279" r:id="rId4"/>
    <p:sldId id="258" r:id="rId5"/>
    <p:sldId id="274" r:id="rId6"/>
    <p:sldId id="271" r:id="rId7"/>
    <p:sldId id="259" r:id="rId8"/>
    <p:sldId id="267" r:id="rId9"/>
    <p:sldId id="269" r:id="rId10"/>
    <p:sldId id="301" r:id="rId11"/>
    <p:sldId id="304" r:id="rId12"/>
    <p:sldId id="305" r:id="rId13"/>
    <p:sldId id="306" r:id="rId14"/>
    <p:sldId id="29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9E2A"/>
    <a:srgbClr val="2E8993"/>
    <a:srgbClr val="C00000"/>
    <a:srgbClr val="3688A0"/>
    <a:srgbClr val="E8D9F3"/>
    <a:srgbClr val="B7FFD6"/>
    <a:srgbClr val="EFFFF6"/>
    <a:srgbClr val="35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0" autoAdjust="0"/>
    <p:restoredTop sz="67006" autoAdjust="0"/>
  </p:normalViewPr>
  <p:slideViewPr>
    <p:cSldViewPr snapToGrid="0">
      <p:cViewPr varScale="1">
        <p:scale>
          <a:sx n="83" d="100"/>
          <a:sy n="83" d="100"/>
        </p:scale>
        <p:origin x="96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27229-9695-4CA0-8758-BE4537FD25E2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4BB3F613-83A9-44B3-95C6-C99141A67E63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Criminal charges</a:t>
          </a:r>
        </a:p>
      </dgm:t>
    </dgm:pt>
    <dgm:pt modelId="{FFBC2997-C824-472E-A169-1612DA804CD3}" type="parTrans" cxnId="{4025B9F3-DE0D-42FC-8052-2F91A4A6F916}">
      <dgm:prSet/>
      <dgm:spPr/>
      <dgm:t>
        <a:bodyPr/>
        <a:lstStyle/>
        <a:p>
          <a:endParaRPr lang="en-US"/>
        </a:p>
      </dgm:t>
    </dgm:pt>
    <dgm:pt modelId="{ED811F6E-4003-4F49-ADF5-1CA5AD02D5BC}" type="sibTrans" cxnId="{4025B9F3-DE0D-42FC-8052-2F91A4A6F916}">
      <dgm:prSet/>
      <dgm:spPr/>
      <dgm:t>
        <a:bodyPr/>
        <a:lstStyle/>
        <a:p>
          <a:endParaRPr lang="en-US"/>
        </a:p>
      </dgm:t>
    </dgm:pt>
    <dgm:pt modelId="{793C8B99-8E1F-42AA-B533-E2727A594CFD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Restraining order</a:t>
          </a:r>
        </a:p>
      </dgm:t>
    </dgm:pt>
    <dgm:pt modelId="{C20F69B8-05D7-4B5D-9518-EF84D66EE23C}" type="parTrans" cxnId="{A3B32853-91CC-49B9-9B84-44DA6748ABED}">
      <dgm:prSet/>
      <dgm:spPr/>
      <dgm:t>
        <a:bodyPr/>
        <a:lstStyle/>
        <a:p>
          <a:endParaRPr lang="en-US"/>
        </a:p>
      </dgm:t>
    </dgm:pt>
    <dgm:pt modelId="{755B2E1F-1B0A-4BAB-86F0-28F55CB2909A}" type="sibTrans" cxnId="{A3B32853-91CC-49B9-9B84-44DA6748ABED}">
      <dgm:prSet/>
      <dgm:spPr/>
      <dgm:t>
        <a:bodyPr/>
        <a:lstStyle/>
        <a:p>
          <a:endParaRPr lang="en-US"/>
        </a:p>
      </dgm:t>
    </dgm:pt>
    <dgm:pt modelId="{1DDFF497-6DFB-40E5-9BF7-B2EA9AC1B47E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Report to law enforcement</a:t>
          </a:r>
        </a:p>
      </dgm:t>
    </dgm:pt>
    <dgm:pt modelId="{08C4E551-0F6B-4600-86D6-26E5FD578B9F}" type="parTrans" cxnId="{3C9359F2-5D1A-4736-811C-41EC21EC77CD}">
      <dgm:prSet/>
      <dgm:spPr/>
      <dgm:t>
        <a:bodyPr/>
        <a:lstStyle/>
        <a:p>
          <a:endParaRPr lang="en-US"/>
        </a:p>
      </dgm:t>
    </dgm:pt>
    <dgm:pt modelId="{89C06770-95A0-4716-88D9-0E5E0F6E986A}" type="sibTrans" cxnId="{3C9359F2-5D1A-4736-811C-41EC21EC77CD}">
      <dgm:prSet/>
      <dgm:spPr/>
      <dgm:t>
        <a:bodyPr/>
        <a:lstStyle/>
        <a:p>
          <a:endParaRPr lang="en-US"/>
        </a:p>
      </dgm:t>
    </dgm:pt>
    <dgm:pt modelId="{8E806FDB-5524-41D9-A010-E017336D50D5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Social Security Number</a:t>
          </a:r>
        </a:p>
      </dgm:t>
    </dgm:pt>
    <dgm:pt modelId="{E8035EB2-5472-437E-96EF-E468C062B563}" type="parTrans" cxnId="{709EC42E-6B22-43E3-AE0B-EC3804936B66}">
      <dgm:prSet/>
      <dgm:spPr/>
      <dgm:t>
        <a:bodyPr/>
        <a:lstStyle/>
        <a:p>
          <a:endParaRPr lang="en-US"/>
        </a:p>
      </dgm:t>
    </dgm:pt>
    <dgm:pt modelId="{2F28F6CF-E6F8-45AF-8596-08DB7C466A26}" type="sibTrans" cxnId="{709EC42E-6B22-43E3-AE0B-EC3804936B66}">
      <dgm:prSet/>
      <dgm:spPr/>
      <dgm:t>
        <a:bodyPr/>
        <a:lstStyle/>
        <a:p>
          <a:endParaRPr lang="en-US"/>
        </a:p>
      </dgm:t>
    </dgm:pt>
    <dgm:pt modelId="{1A5A4B80-201B-4CEF-A039-E803FF3AB93F}" type="pres">
      <dgm:prSet presAssocID="{25F27229-9695-4CA0-8758-BE4537FD25E2}" presName="linearFlow" presStyleCnt="0">
        <dgm:presLayoutVars>
          <dgm:dir/>
          <dgm:resizeHandles val="exact"/>
        </dgm:presLayoutVars>
      </dgm:prSet>
      <dgm:spPr/>
    </dgm:pt>
    <dgm:pt modelId="{7B5C47A3-F758-472B-9E85-38F37AC868D5}" type="pres">
      <dgm:prSet presAssocID="{4BB3F613-83A9-44B3-95C6-C99141A67E63}" presName="composite" presStyleCnt="0"/>
      <dgm:spPr/>
    </dgm:pt>
    <dgm:pt modelId="{5793425B-A164-4FB3-AD75-78A757893921}" type="pres">
      <dgm:prSet presAssocID="{4BB3F613-83A9-44B3-95C6-C99141A67E6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accent2"/>
          </a:solidFill>
        </a:ln>
      </dgm:spPr>
    </dgm:pt>
    <dgm:pt modelId="{14BA0A9C-2E8C-47F1-9A25-5F63747ACC0A}" type="pres">
      <dgm:prSet presAssocID="{4BB3F613-83A9-44B3-95C6-C99141A67E63}" presName="txShp" presStyleLbl="node1" presStyleIdx="0" presStyleCnt="4">
        <dgm:presLayoutVars>
          <dgm:bulletEnabled val="1"/>
        </dgm:presLayoutVars>
      </dgm:prSet>
      <dgm:spPr/>
    </dgm:pt>
    <dgm:pt modelId="{2B625902-0217-44F1-885B-F3C7BC3649FD}" type="pres">
      <dgm:prSet presAssocID="{ED811F6E-4003-4F49-ADF5-1CA5AD02D5BC}" presName="spacing" presStyleCnt="0"/>
      <dgm:spPr/>
    </dgm:pt>
    <dgm:pt modelId="{8A1A14BD-A639-4B5F-AF9C-51A03673B3AB}" type="pres">
      <dgm:prSet presAssocID="{793C8B99-8E1F-42AA-B533-E2727A594CFD}" presName="composite" presStyleCnt="0"/>
      <dgm:spPr/>
    </dgm:pt>
    <dgm:pt modelId="{A5C7C852-B73B-41EA-9ED2-B013259F3EBF}" type="pres">
      <dgm:prSet presAssocID="{793C8B99-8E1F-42AA-B533-E2727A594CF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chemeClr val="accent2"/>
          </a:solidFill>
        </a:ln>
      </dgm:spPr>
    </dgm:pt>
    <dgm:pt modelId="{048AC7AE-9C59-4563-847C-680D3B35C973}" type="pres">
      <dgm:prSet presAssocID="{793C8B99-8E1F-42AA-B533-E2727A594CFD}" presName="txShp" presStyleLbl="node1" presStyleIdx="1" presStyleCnt="4">
        <dgm:presLayoutVars>
          <dgm:bulletEnabled val="1"/>
        </dgm:presLayoutVars>
      </dgm:prSet>
      <dgm:spPr/>
    </dgm:pt>
    <dgm:pt modelId="{7D9B1196-A9AC-4471-925C-92EFCD57800E}" type="pres">
      <dgm:prSet presAssocID="{755B2E1F-1B0A-4BAB-86F0-28F55CB2909A}" presName="spacing" presStyleCnt="0"/>
      <dgm:spPr/>
    </dgm:pt>
    <dgm:pt modelId="{17E3EC13-D2C0-484C-814B-38AF494A4CC3}" type="pres">
      <dgm:prSet presAssocID="{1DDFF497-6DFB-40E5-9BF7-B2EA9AC1B47E}" presName="composite" presStyleCnt="0"/>
      <dgm:spPr/>
    </dgm:pt>
    <dgm:pt modelId="{909CAD08-7014-44DC-9F4A-0DBAD4DEC771}" type="pres">
      <dgm:prSet presAssocID="{1DDFF497-6DFB-40E5-9BF7-B2EA9AC1B47E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solidFill>
            <a:schemeClr val="accent2"/>
          </a:solidFill>
        </a:ln>
      </dgm:spPr>
    </dgm:pt>
    <dgm:pt modelId="{7F3EEDF7-C6EF-4681-82B6-C22AFBDBF10D}" type="pres">
      <dgm:prSet presAssocID="{1DDFF497-6DFB-40E5-9BF7-B2EA9AC1B47E}" presName="txShp" presStyleLbl="node1" presStyleIdx="2" presStyleCnt="4">
        <dgm:presLayoutVars>
          <dgm:bulletEnabled val="1"/>
        </dgm:presLayoutVars>
      </dgm:prSet>
      <dgm:spPr/>
    </dgm:pt>
    <dgm:pt modelId="{21A072B7-B7B2-490C-A145-7F5F207972FF}" type="pres">
      <dgm:prSet presAssocID="{89C06770-95A0-4716-88D9-0E5E0F6E986A}" presName="spacing" presStyleCnt="0"/>
      <dgm:spPr/>
    </dgm:pt>
    <dgm:pt modelId="{56BE50CD-DA09-4E72-8A6C-7CD70F7EB513}" type="pres">
      <dgm:prSet presAssocID="{8E806FDB-5524-41D9-A010-E017336D50D5}" presName="composite" presStyleCnt="0"/>
      <dgm:spPr/>
    </dgm:pt>
    <dgm:pt modelId="{D02CD639-37C8-4E18-84FE-E87E2C910C69}" type="pres">
      <dgm:prSet presAssocID="{8E806FDB-5524-41D9-A010-E017336D50D5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chemeClr val="accent2"/>
          </a:solidFill>
        </a:ln>
      </dgm:spPr>
    </dgm:pt>
    <dgm:pt modelId="{80C81D3B-BCAB-4D32-8345-2C24DC082288}" type="pres">
      <dgm:prSet presAssocID="{8E806FDB-5524-41D9-A010-E017336D50D5}" presName="txShp" presStyleLbl="node1" presStyleIdx="3" presStyleCnt="4">
        <dgm:presLayoutVars>
          <dgm:bulletEnabled val="1"/>
        </dgm:presLayoutVars>
      </dgm:prSet>
      <dgm:spPr/>
    </dgm:pt>
  </dgm:ptLst>
  <dgm:cxnLst>
    <dgm:cxn modelId="{A9D6B50C-B908-4D7B-8D37-645E3E5E5DF2}" type="presOf" srcId="{8E806FDB-5524-41D9-A010-E017336D50D5}" destId="{80C81D3B-BCAB-4D32-8345-2C24DC082288}" srcOrd="0" destOrd="0" presId="urn:microsoft.com/office/officeart/2005/8/layout/vList3#6"/>
    <dgm:cxn modelId="{2CCA562E-D292-46E0-A59B-79982D8A1CDD}" type="presOf" srcId="{1DDFF497-6DFB-40E5-9BF7-B2EA9AC1B47E}" destId="{7F3EEDF7-C6EF-4681-82B6-C22AFBDBF10D}" srcOrd="0" destOrd="0" presId="urn:microsoft.com/office/officeart/2005/8/layout/vList3#6"/>
    <dgm:cxn modelId="{709EC42E-6B22-43E3-AE0B-EC3804936B66}" srcId="{25F27229-9695-4CA0-8758-BE4537FD25E2}" destId="{8E806FDB-5524-41D9-A010-E017336D50D5}" srcOrd="3" destOrd="0" parTransId="{E8035EB2-5472-437E-96EF-E468C062B563}" sibTransId="{2F28F6CF-E6F8-45AF-8596-08DB7C466A26}"/>
    <dgm:cxn modelId="{A3B32853-91CC-49B9-9B84-44DA6748ABED}" srcId="{25F27229-9695-4CA0-8758-BE4537FD25E2}" destId="{793C8B99-8E1F-42AA-B533-E2727A594CFD}" srcOrd="1" destOrd="0" parTransId="{C20F69B8-05D7-4B5D-9518-EF84D66EE23C}" sibTransId="{755B2E1F-1B0A-4BAB-86F0-28F55CB2909A}"/>
    <dgm:cxn modelId="{58E8B5A3-27F6-4A79-B685-1D4FEE0FC585}" type="presOf" srcId="{4BB3F613-83A9-44B3-95C6-C99141A67E63}" destId="{14BA0A9C-2E8C-47F1-9A25-5F63747ACC0A}" srcOrd="0" destOrd="0" presId="urn:microsoft.com/office/officeart/2005/8/layout/vList3#6"/>
    <dgm:cxn modelId="{5E8D1BB2-E54E-4A88-98A2-6F473EF894C4}" type="presOf" srcId="{793C8B99-8E1F-42AA-B533-E2727A594CFD}" destId="{048AC7AE-9C59-4563-847C-680D3B35C973}" srcOrd="0" destOrd="0" presId="urn:microsoft.com/office/officeart/2005/8/layout/vList3#6"/>
    <dgm:cxn modelId="{AE5D4FDF-3417-44A3-A804-118B42FB315D}" type="presOf" srcId="{25F27229-9695-4CA0-8758-BE4537FD25E2}" destId="{1A5A4B80-201B-4CEF-A039-E803FF3AB93F}" srcOrd="0" destOrd="0" presId="urn:microsoft.com/office/officeart/2005/8/layout/vList3#6"/>
    <dgm:cxn modelId="{3C9359F2-5D1A-4736-811C-41EC21EC77CD}" srcId="{25F27229-9695-4CA0-8758-BE4537FD25E2}" destId="{1DDFF497-6DFB-40E5-9BF7-B2EA9AC1B47E}" srcOrd="2" destOrd="0" parTransId="{08C4E551-0F6B-4600-86D6-26E5FD578B9F}" sibTransId="{89C06770-95A0-4716-88D9-0E5E0F6E986A}"/>
    <dgm:cxn modelId="{4025B9F3-DE0D-42FC-8052-2F91A4A6F916}" srcId="{25F27229-9695-4CA0-8758-BE4537FD25E2}" destId="{4BB3F613-83A9-44B3-95C6-C99141A67E63}" srcOrd="0" destOrd="0" parTransId="{FFBC2997-C824-472E-A169-1612DA804CD3}" sibTransId="{ED811F6E-4003-4F49-ADF5-1CA5AD02D5BC}"/>
    <dgm:cxn modelId="{6E1EB350-4823-46C1-9A3E-1F7D922E6213}" type="presParOf" srcId="{1A5A4B80-201B-4CEF-A039-E803FF3AB93F}" destId="{7B5C47A3-F758-472B-9E85-38F37AC868D5}" srcOrd="0" destOrd="0" presId="urn:microsoft.com/office/officeart/2005/8/layout/vList3#6"/>
    <dgm:cxn modelId="{B142F841-7CD1-4DD0-AF83-801AD982DCC0}" type="presParOf" srcId="{7B5C47A3-F758-472B-9E85-38F37AC868D5}" destId="{5793425B-A164-4FB3-AD75-78A757893921}" srcOrd="0" destOrd="0" presId="urn:microsoft.com/office/officeart/2005/8/layout/vList3#6"/>
    <dgm:cxn modelId="{DD7F2B6B-EF8D-4D43-9241-078663BB67EF}" type="presParOf" srcId="{7B5C47A3-F758-472B-9E85-38F37AC868D5}" destId="{14BA0A9C-2E8C-47F1-9A25-5F63747ACC0A}" srcOrd="1" destOrd="0" presId="urn:microsoft.com/office/officeart/2005/8/layout/vList3#6"/>
    <dgm:cxn modelId="{C954AD17-1735-4BF8-8A97-462C675ABDB5}" type="presParOf" srcId="{1A5A4B80-201B-4CEF-A039-E803FF3AB93F}" destId="{2B625902-0217-44F1-885B-F3C7BC3649FD}" srcOrd="1" destOrd="0" presId="urn:microsoft.com/office/officeart/2005/8/layout/vList3#6"/>
    <dgm:cxn modelId="{FD123C4F-1BD8-4EF8-BF07-D0F4A8F1D1FD}" type="presParOf" srcId="{1A5A4B80-201B-4CEF-A039-E803FF3AB93F}" destId="{8A1A14BD-A639-4B5F-AF9C-51A03673B3AB}" srcOrd="2" destOrd="0" presId="urn:microsoft.com/office/officeart/2005/8/layout/vList3#6"/>
    <dgm:cxn modelId="{A95D25E0-1651-44F9-9A1F-CCD419D8E647}" type="presParOf" srcId="{8A1A14BD-A639-4B5F-AF9C-51A03673B3AB}" destId="{A5C7C852-B73B-41EA-9ED2-B013259F3EBF}" srcOrd="0" destOrd="0" presId="urn:microsoft.com/office/officeart/2005/8/layout/vList3#6"/>
    <dgm:cxn modelId="{B4988FED-6091-46F6-A039-BF08069655CB}" type="presParOf" srcId="{8A1A14BD-A639-4B5F-AF9C-51A03673B3AB}" destId="{048AC7AE-9C59-4563-847C-680D3B35C973}" srcOrd="1" destOrd="0" presId="urn:microsoft.com/office/officeart/2005/8/layout/vList3#6"/>
    <dgm:cxn modelId="{9D033678-9133-4A16-A489-49B820D9DD05}" type="presParOf" srcId="{1A5A4B80-201B-4CEF-A039-E803FF3AB93F}" destId="{7D9B1196-A9AC-4471-925C-92EFCD57800E}" srcOrd="3" destOrd="0" presId="urn:microsoft.com/office/officeart/2005/8/layout/vList3#6"/>
    <dgm:cxn modelId="{ED90ED37-9743-497B-800D-679CB7F283F4}" type="presParOf" srcId="{1A5A4B80-201B-4CEF-A039-E803FF3AB93F}" destId="{17E3EC13-D2C0-484C-814B-38AF494A4CC3}" srcOrd="4" destOrd="0" presId="urn:microsoft.com/office/officeart/2005/8/layout/vList3#6"/>
    <dgm:cxn modelId="{98C9C712-10E9-4FC2-96E7-0AD45D86864A}" type="presParOf" srcId="{17E3EC13-D2C0-484C-814B-38AF494A4CC3}" destId="{909CAD08-7014-44DC-9F4A-0DBAD4DEC771}" srcOrd="0" destOrd="0" presId="urn:microsoft.com/office/officeart/2005/8/layout/vList3#6"/>
    <dgm:cxn modelId="{25C8FD10-B211-422E-B1A3-464F3C492EDB}" type="presParOf" srcId="{17E3EC13-D2C0-484C-814B-38AF494A4CC3}" destId="{7F3EEDF7-C6EF-4681-82B6-C22AFBDBF10D}" srcOrd="1" destOrd="0" presId="urn:microsoft.com/office/officeart/2005/8/layout/vList3#6"/>
    <dgm:cxn modelId="{2CA79CD7-075F-4E9B-B62B-5B9C52C29C8D}" type="presParOf" srcId="{1A5A4B80-201B-4CEF-A039-E803FF3AB93F}" destId="{21A072B7-B7B2-490C-A145-7F5F207972FF}" srcOrd="5" destOrd="0" presId="urn:microsoft.com/office/officeart/2005/8/layout/vList3#6"/>
    <dgm:cxn modelId="{5DECF76A-3B65-43B7-A51E-BA4E6B3B4F7C}" type="presParOf" srcId="{1A5A4B80-201B-4CEF-A039-E803FF3AB93F}" destId="{56BE50CD-DA09-4E72-8A6C-7CD70F7EB513}" srcOrd="6" destOrd="0" presId="urn:microsoft.com/office/officeart/2005/8/layout/vList3#6"/>
    <dgm:cxn modelId="{B7E9D233-68E9-40F5-A098-C9A32DC47202}" type="presParOf" srcId="{56BE50CD-DA09-4E72-8A6C-7CD70F7EB513}" destId="{D02CD639-37C8-4E18-84FE-E87E2C910C69}" srcOrd="0" destOrd="0" presId="urn:microsoft.com/office/officeart/2005/8/layout/vList3#6"/>
    <dgm:cxn modelId="{E80FE085-1721-44AA-97F8-22D1302E4720}" type="presParOf" srcId="{56BE50CD-DA09-4E72-8A6C-7CD70F7EB513}" destId="{80C81D3B-BCAB-4D32-8345-2C24DC082288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27E26-3E94-41A4-928F-22FA374D2A8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667C99E-9081-4214-9464-D70F1603C41D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Pre-filing</a:t>
          </a:r>
        </a:p>
      </dgm:t>
    </dgm:pt>
    <dgm:pt modelId="{FC4570E5-A610-4F32-9FCE-CF8BD2678BD3}" type="parTrans" cxnId="{B4918D41-8F2E-47D8-A746-5F27C3C2319C}">
      <dgm:prSet/>
      <dgm:spPr/>
      <dgm:t>
        <a:bodyPr/>
        <a:lstStyle/>
        <a:p>
          <a:endParaRPr lang="en-US"/>
        </a:p>
      </dgm:t>
    </dgm:pt>
    <dgm:pt modelId="{E0C7D1CF-7EFB-48F4-AB0B-BC2544CFF499}" type="sibTrans" cxnId="{B4918D41-8F2E-47D8-A746-5F27C3C2319C}">
      <dgm:prSet/>
      <dgm:spPr/>
      <dgm:t>
        <a:bodyPr/>
        <a:lstStyle/>
        <a:p>
          <a:endParaRPr lang="en-US"/>
        </a:p>
      </dgm:t>
    </dgm:pt>
    <dgm:pt modelId="{0A5BE769-DC98-4BD6-B5EB-BF7966B62880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Filing</a:t>
          </a:r>
        </a:p>
      </dgm:t>
    </dgm:pt>
    <dgm:pt modelId="{5124E5D2-628E-4354-8E4B-9C00482302E5}" type="parTrans" cxnId="{6E35B4F2-40DA-4287-ACD8-8A069C047E12}">
      <dgm:prSet/>
      <dgm:spPr/>
      <dgm:t>
        <a:bodyPr/>
        <a:lstStyle/>
        <a:p>
          <a:endParaRPr lang="en-US"/>
        </a:p>
      </dgm:t>
    </dgm:pt>
    <dgm:pt modelId="{92ECFDAB-196D-4F24-8E22-6805D42C9F05}" type="sibTrans" cxnId="{6E35B4F2-40DA-4287-ACD8-8A069C047E12}">
      <dgm:prSet/>
      <dgm:spPr/>
      <dgm:t>
        <a:bodyPr/>
        <a:lstStyle/>
        <a:p>
          <a:endParaRPr lang="en-US"/>
        </a:p>
      </dgm:t>
    </dgm:pt>
    <dgm:pt modelId="{597D06F7-51FF-41AB-87CD-95D6E263AFEB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Court</a:t>
          </a:r>
        </a:p>
      </dgm:t>
    </dgm:pt>
    <dgm:pt modelId="{7F2C1D09-203A-4DCC-A658-2A8585D9040C}" type="parTrans" cxnId="{C934EDA4-B2FA-4FF6-865B-AF4837EE6970}">
      <dgm:prSet/>
      <dgm:spPr/>
      <dgm:t>
        <a:bodyPr/>
        <a:lstStyle/>
        <a:p>
          <a:endParaRPr lang="en-US"/>
        </a:p>
      </dgm:t>
    </dgm:pt>
    <dgm:pt modelId="{8D0AB1D0-E314-4EC5-B161-5F40159217CB}" type="sibTrans" cxnId="{C934EDA4-B2FA-4FF6-865B-AF4837EE6970}">
      <dgm:prSet/>
      <dgm:spPr/>
      <dgm:t>
        <a:bodyPr/>
        <a:lstStyle/>
        <a:p>
          <a:endParaRPr lang="en-US"/>
        </a:p>
      </dgm:t>
    </dgm:pt>
    <dgm:pt modelId="{A377B8F8-860F-48CD-B457-F58F8C97D398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Post-Judgement</a:t>
          </a:r>
        </a:p>
      </dgm:t>
    </dgm:pt>
    <dgm:pt modelId="{06C73105-4EFD-40A6-9838-84F28CBE75B1}" type="parTrans" cxnId="{F0CBF985-3A38-4E5A-9D89-DDB8D4C712F2}">
      <dgm:prSet/>
      <dgm:spPr/>
      <dgm:t>
        <a:bodyPr/>
        <a:lstStyle/>
        <a:p>
          <a:endParaRPr lang="en-US"/>
        </a:p>
      </dgm:t>
    </dgm:pt>
    <dgm:pt modelId="{68147358-B398-4D16-A678-C55F2F34EA79}" type="sibTrans" cxnId="{F0CBF985-3A38-4E5A-9D89-DDB8D4C712F2}">
      <dgm:prSet/>
      <dgm:spPr/>
      <dgm:t>
        <a:bodyPr/>
        <a:lstStyle/>
        <a:p>
          <a:endParaRPr lang="en-US"/>
        </a:p>
      </dgm:t>
    </dgm:pt>
    <dgm:pt modelId="{F27B9339-1F94-4ADC-A818-908D47C203BF}" type="pres">
      <dgm:prSet presAssocID="{72027E26-3E94-41A4-928F-22FA374D2A85}" presName="CompostProcess" presStyleCnt="0">
        <dgm:presLayoutVars>
          <dgm:dir/>
          <dgm:resizeHandles val="exact"/>
        </dgm:presLayoutVars>
      </dgm:prSet>
      <dgm:spPr/>
    </dgm:pt>
    <dgm:pt modelId="{0CCC4816-6792-4FEB-9AA8-E74B82671458}" type="pres">
      <dgm:prSet presAssocID="{72027E26-3E94-41A4-928F-22FA374D2A85}" presName="arrow" presStyleLbl="bgShp" presStyleIdx="0" presStyleCnt="1" custLinFactNeighborX="1865" custLinFactNeighborY="-61644"/>
      <dgm:spPr/>
    </dgm:pt>
    <dgm:pt modelId="{23D8808D-1E8B-4192-8D7D-EA73E252892A}" type="pres">
      <dgm:prSet presAssocID="{72027E26-3E94-41A4-928F-22FA374D2A85}" presName="linearProcess" presStyleCnt="0"/>
      <dgm:spPr/>
    </dgm:pt>
    <dgm:pt modelId="{6660DA24-4E7C-4226-86F1-B8FEE7F08188}" type="pres">
      <dgm:prSet presAssocID="{6667C99E-9081-4214-9464-D70F1603C41D}" presName="textNode" presStyleLbl="node1" presStyleIdx="0" presStyleCnt="4">
        <dgm:presLayoutVars>
          <dgm:bulletEnabled val="1"/>
        </dgm:presLayoutVars>
      </dgm:prSet>
      <dgm:spPr/>
    </dgm:pt>
    <dgm:pt modelId="{673FE6A9-4C05-4E70-8AA7-EE8395FDD5E8}" type="pres">
      <dgm:prSet presAssocID="{E0C7D1CF-7EFB-48F4-AB0B-BC2544CFF499}" presName="sibTrans" presStyleCnt="0"/>
      <dgm:spPr/>
    </dgm:pt>
    <dgm:pt modelId="{C3957693-8ADA-4425-A274-FD54BFF3E5C5}" type="pres">
      <dgm:prSet presAssocID="{0A5BE769-DC98-4BD6-B5EB-BF7966B62880}" presName="textNode" presStyleLbl="node1" presStyleIdx="1" presStyleCnt="4">
        <dgm:presLayoutVars>
          <dgm:bulletEnabled val="1"/>
        </dgm:presLayoutVars>
      </dgm:prSet>
      <dgm:spPr/>
    </dgm:pt>
    <dgm:pt modelId="{8C8815A1-5D82-4D6E-BD22-17C31F6E383B}" type="pres">
      <dgm:prSet presAssocID="{92ECFDAB-196D-4F24-8E22-6805D42C9F05}" presName="sibTrans" presStyleCnt="0"/>
      <dgm:spPr/>
    </dgm:pt>
    <dgm:pt modelId="{6CAD18A5-98B2-490E-BB69-F6BF83A1C5AB}" type="pres">
      <dgm:prSet presAssocID="{597D06F7-51FF-41AB-87CD-95D6E263AFEB}" presName="textNode" presStyleLbl="node1" presStyleIdx="2" presStyleCnt="4">
        <dgm:presLayoutVars>
          <dgm:bulletEnabled val="1"/>
        </dgm:presLayoutVars>
      </dgm:prSet>
      <dgm:spPr/>
    </dgm:pt>
    <dgm:pt modelId="{1896E73C-3B83-44F6-B82C-76FFF4F8E773}" type="pres">
      <dgm:prSet presAssocID="{8D0AB1D0-E314-4EC5-B161-5F40159217CB}" presName="sibTrans" presStyleCnt="0"/>
      <dgm:spPr/>
    </dgm:pt>
    <dgm:pt modelId="{C8304E48-F780-431E-94DE-202DCFC96539}" type="pres">
      <dgm:prSet presAssocID="{A377B8F8-860F-48CD-B457-F58F8C97D39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5D37E1B-B3A0-4DBE-9378-380F6EB727F9}" type="presOf" srcId="{A377B8F8-860F-48CD-B457-F58F8C97D398}" destId="{C8304E48-F780-431E-94DE-202DCFC96539}" srcOrd="0" destOrd="0" presId="urn:microsoft.com/office/officeart/2005/8/layout/hProcess9"/>
    <dgm:cxn modelId="{D9BD163F-1B2A-4FD5-80C1-5332D8BF05DD}" type="presOf" srcId="{0A5BE769-DC98-4BD6-B5EB-BF7966B62880}" destId="{C3957693-8ADA-4425-A274-FD54BFF3E5C5}" srcOrd="0" destOrd="0" presId="urn:microsoft.com/office/officeart/2005/8/layout/hProcess9"/>
    <dgm:cxn modelId="{F0E6245F-5706-4CC6-8E27-CF227E9D859C}" type="presOf" srcId="{597D06F7-51FF-41AB-87CD-95D6E263AFEB}" destId="{6CAD18A5-98B2-490E-BB69-F6BF83A1C5AB}" srcOrd="0" destOrd="0" presId="urn:microsoft.com/office/officeart/2005/8/layout/hProcess9"/>
    <dgm:cxn modelId="{B4918D41-8F2E-47D8-A746-5F27C3C2319C}" srcId="{72027E26-3E94-41A4-928F-22FA374D2A85}" destId="{6667C99E-9081-4214-9464-D70F1603C41D}" srcOrd="0" destOrd="0" parTransId="{FC4570E5-A610-4F32-9FCE-CF8BD2678BD3}" sibTransId="{E0C7D1CF-7EFB-48F4-AB0B-BC2544CFF499}"/>
    <dgm:cxn modelId="{F0CBF985-3A38-4E5A-9D89-DDB8D4C712F2}" srcId="{72027E26-3E94-41A4-928F-22FA374D2A85}" destId="{A377B8F8-860F-48CD-B457-F58F8C97D398}" srcOrd="3" destOrd="0" parTransId="{06C73105-4EFD-40A6-9838-84F28CBE75B1}" sibTransId="{68147358-B398-4D16-A678-C55F2F34EA79}"/>
    <dgm:cxn modelId="{C934EDA4-B2FA-4FF6-865B-AF4837EE6970}" srcId="{72027E26-3E94-41A4-928F-22FA374D2A85}" destId="{597D06F7-51FF-41AB-87CD-95D6E263AFEB}" srcOrd="2" destOrd="0" parTransId="{7F2C1D09-203A-4DCC-A658-2A8585D9040C}" sibTransId="{8D0AB1D0-E314-4EC5-B161-5F40159217CB}"/>
    <dgm:cxn modelId="{CE20D5AB-FC97-4191-9286-C7E7967E8510}" type="presOf" srcId="{6667C99E-9081-4214-9464-D70F1603C41D}" destId="{6660DA24-4E7C-4226-86F1-B8FEE7F08188}" srcOrd="0" destOrd="0" presId="urn:microsoft.com/office/officeart/2005/8/layout/hProcess9"/>
    <dgm:cxn modelId="{271E52E0-3B43-4EBB-8EB2-B36D4E0DE4C6}" type="presOf" srcId="{72027E26-3E94-41A4-928F-22FA374D2A85}" destId="{F27B9339-1F94-4ADC-A818-908D47C203BF}" srcOrd="0" destOrd="0" presId="urn:microsoft.com/office/officeart/2005/8/layout/hProcess9"/>
    <dgm:cxn modelId="{6E35B4F2-40DA-4287-ACD8-8A069C047E12}" srcId="{72027E26-3E94-41A4-928F-22FA374D2A85}" destId="{0A5BE769-DC98-4BD6-B5EB-BF7966B62880}" srcOrd="1" destOrd="0" parTransId="{5124E5D2-628E-4354-8E4B-9C00482302E5}" sibTransId="{92ECFDAB-196D-4F24-8E22-6805D42C9F05}"/>
    <dgm:cxn modelId="{6002203E-20E0-46A6-B2B4-08CF26316E88}" type="presParOf" srcId="{F27B9339-1F94-4ADC-A818-908D47C203BF}" destId="{0CCC4816-6792-4FEB-9AA8-E74B82671458}" srcOrd="0" destOrd="0" presId="urn:microsoft.com/office/officeart/2005/8/layout/hProcess9"/>
    <dgm:cxn modelId="{F13BEE47-8CFB-4936-96D8-1DC66E7A6732}" type="presParOf" srcId="{F27B9339-1F94-4ADC-A818-908D47C203BF}" destId="{23D8808D-1E8B-4192-8D7D-EA73E252892A}" srcOrd="1" destOrd="0" presId="urn:microsoft.com/office/officeart/2005/8/layout/hProcess9"/>
    <dgm:cxn modelId="{E7B502A5-A759-40CD-A8C6-33EA9B95C384}" type="presParOf" srcId="{23D8808D-1E8B-4192-8D7D-EA73E252892A}" destId="{6660DA24-4E7C-4226-86F1-B8FEE7F08188}" srcOrd="0" destOrd="0" presId="urn:microsoft.com/office/officeart/2005/8/layout/hProcess9"/>
    <dgm:cxn modelId="{396C44EC-8154-40E2-BF77-3BBE14F6100B}" type="presParOf" srcId="{23D8808D-1E8B-4192-8D7D-EA73E252892A}" destId="{673FE6A9-4C05-4E70-8AA7-EE8395FDD5E8}" srcOrd="1" destOrd="0" presId="urn:microsoft.com/office/officeart/2005/8/layout/hProcess9"/>
    <dgm:cxn modelId="{F9199B82-5A8A-4E42-80E6-C176A366699F}" type="presParOf" srcId="{23D8808D-1E8B-4192-8D7D-EA73E252892A}" destId="{C3957693-8ADA-4425-A274-FD54BFF3E5C5}" srcOrd="2" destOrd="0" presId="urn:microsoft.com/office/officeart/2005/8/layout/hProcess9"/>
    <dgm:cxn modelId="{F92A4A1F-D33F-4F0B-A91B-6B2C77D8DF11}" type="presParOf" srcId="{23D8808D-1E8B-4192-8D7D-EA73E252892A}" destId="{8C8815A1-5D82-4D6E-BD22-17C31F6E383B}" srcOrd="3" destOrd="0" presId="urn:microsoft.com/office/officeart/2005/8/layout/hProcess9"/>
    <dgm:cxn modelId="{BD2FAB61-CB1C-487C-A02A-A518853FEA3B}" type="presParOf" srcId="{23D8808D-1E8B-4192-8D7D-EA73E252892A}" destId="{6CAD18A5-98B2-490E-BB69-F6BF83A1C5AB}" srcOrd="4" destOrd="0" presId="urn:microsoft.com/office/officeart/2005/8/layout/hProcess9"/>
    <dgm:cxn modelId="{1986682B-0F18-46A0-A9F4-6CFA70A9B297}" type="presParOf" srcId="{23D8808D-1E8B-4192-8D7D-EA73E252892A}" destId="{1896E73C-3B83-44F6-B82C-76FFF4F8E773}" srcOrd="5" destOrd="0" presId="urn:microsoft.com/office/officeart/2005/8/layout/hProcess9"/>
    <dgm:cxn modelId="{2F937385-C7C9-4616-867D-C83F2304BA8B}" type="presParOf" srcId="{23D8808D-1E8B-4192-8D7D-EA73E252892A}" destId="{C8304E48-F780-431E-94DE-202DCFC9653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A0A9C-2E8C-47F1-9A25-5F63747ACC0A}">
      <dsp:nvSpPr>
        <dsp:cNvPr id="0" name=""/>
        <dsp:cNvSpPr/>
      </dsp:nvSpPr>
      <dsp:spPr>
        <a:xfrm rot="10800000">
          <a:off x="1528776" y="3022"/>
          <a:ext cx="5033518" cy="10437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260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Criminal charges</a:t>
          </a:r>
        </a:p>
      </dsp:txBody>
      <dsp:txXfrm rot="10800000">
        <a:off x="1789711" y="3022"/>
        <a:ext cx="4772583" cy="1043740"/>
      </dsp:txXfrm>
    </dsp:sp>
    <dsp:sp modelId="{5793425B-A164-4FB3-AD75-78A757893921}">
      <dsp:nvSpPr>
        <dsp:cNvPr id="0" name=""/>
        <dsp:cNvSpPr/>
      </dsp:nvSpPr>
      <dsp:spPr>
        <a:xfrm>
          <a:off x="1006905" y="3022"/>
          <a:ext cx="1043740" cy="10437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AC7AE-9C59-4563-847C-680D3B35C973}">
      <dsp:nvSpPr>
        <dsp:cNvPr id="0" name=""/>
        <dsp:cNvSpPr/>
      </dsp:nvSpPr>
      <dsp:spPr>
        <a:xfrm rot="10800000">
          <a:off x="1528776" y="1358326"/>
          <a:ext cx="5033518" cy="10437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260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Restraining order</a:t>
          </a:r>
        </a:p>
      </dsp:txBody>
      <dsp:txXfrm rot="10800000">
        <a:off x="1789711" y="1358326"/>
        <a:ext cx="4772583" cy="1043740"/>
      </dsp:txXfrm>
    </dsp:sp>
    <dsp:sp modelId="{A5C7C852-B73B-41EA-9ED2-B013259F3EBF}">
      <dsp:nvSpPr>
        <dsp:cNvPr id="0" name=""/>
        <dsp:cNvSpPr/>
      </dsp:nvSpPr>
      <dsp:spPr>
        <a:xfrm>
          <a:off x="1006905" y="1358326"/>
          <a:ext cx="1043740" cy="10437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EEDF7-C6EF-4681-82B6-C22AFBDBF10D}">
      <dsp:nvSpPr>
        <dsp:cNvPr id="0" name=""/>
        <dsp:cNvSpPr/>
      </dsp:nvSpPr>
      <dsp:spPr>
        <a:xfrm rot="10800000">
          <a:off x="1528776" y="2713631"/>
          <a:ext cx="5033518" cy="10437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260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Report to law enforcement</a:t>
          </a:r>
        </a:p>
      </dsp:txBody>
      <dsp:txXfrm rot="10800000">
        <a:off x="1789711" y="2713631"/>
        <a:ext cx="4772583" cy="1043740"/>
      </dsp:txXfrm>
    </dsp:sp>
    <dsp:sp modelId="{909CAD08-7014-44DC-9F4A-0DBAD4DEC771}">
      <dsp:nvSpPr>
        <dsp:cNvPr id="0" name=""/>
        <dsp:cNvSpPr/>
      </dsp:nvSpPr>
      <dsp:spPr>
        <a:xfrm>
          <a:off x="1006905" y="2713631"/>
          <a:ext cx="1043740" cy="10437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81D3B-BCAB-4D32-8345-2C24DC082288}">
      <dsp:nvSpPr>
        <dsp:cNvPr id="0" name=""/>
        <dsp:cNvSpPr/>
      </dsp:nvSpPr>
      <dsp:spPr>
        <a:xfrm rot="10800000">
          <a:off x="1528776" y="4068935"/>
          <a:ext cx="5033518" cy="10437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260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 Gothic" panose="020B0502020202020204" pitchFamily="34" charset="0"/>
            </a:rPr>
            <a:t>Social Security Number</a:t>
          </a:r>
        </a:p>
      </dsp:txBody>
      <dsp:txXfrm rot="10800000">
        <a:off x="1789711" y="4068935"/>
        <a:ext cx="4772583" cy="1043740"/>
      </dsp:txXfrm>
    </dsp:sp>
    <dsp:sp modelId="{D02CD639-37C8-4E18-84FE-E87E2C910C69}">
      <dsp:nvSpPr>
        <dsp:cNvPr id="0" name=""/>
        <dsp:cNvSpPr/>
      </dsp:nvSpPr>
      <dsp:spPr>
        <a:xfrm>
          <a:off x="1006905" y="4068935"/>
          <a:ext cx="1043740" cy="10437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C4816-6792-4FEB-9AA8-E74B82671458}">
      <dsp:nvSpPr>
        <dsp:cNvPr id="0" name=""/>
        <dsp:cNvSpPr/>
      </dsp:nvSpPr>
      <dsp:spPr>
        <a:xfrm>
          <a:off x="846908" y="0"/>
          <a:ext cx="7923530" cy="360756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0DA24-4E7C-4226-86F1-B8FEE7F08188}">
      <dsp:nvSpPr>
        <dsp:cNvPr id="0" name=""/>
        <dsp:cNvSpPr/>
      </dsp:nvSpPr>
      <dsp:spPr>
        <a:xfrm>
          <a:off x="5718" y="1082270"/>
          <a:ext cx="2211694" cy="1443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Pre-filing</a:t>
          </a:r>
        </a:p>
      </dsp:txBody>
      <dsp:txXfrm>
        <a:off x="76161" y="1152713"/>
        <a:ext cx="2070808" cy="1302141"/>
      </dsp:txXfrm>
    </dsp:sp>
    <dsp:sp modelId="{C3957693-8ADA-4425-A274-FD54BFF3E5C5}">
      <dsp:nvSpPr>
        <dsp:cNvPr id="0" name=""/>
        <dsp:cNvSpPr/>
      </dsp:nvSpPr>
      <dsp:spPr>
        <a:xfrm>
          <a:off x="2371941" y="1082270"/>
          <a:ext cx="2211694" cy="14430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Filing</a:t>
          </a:r>
        </a:p>
      </dsp:txBody>
      <dsp:txXfrm>
        <a:off x="2442384" y="1152713"/>
        <a:ext cx="2070808" cy="1302141"/>
      </dsp:txXfrm>
    </dsp:sp>
    <dsp:sp modelId="{6CAD18A5-98B2-490E-BB69-F6BF83A1C5AB}">
      <dsp:nvSpPr>
        <dsp:cNvPr id="0" name=""/>
        <dsp:cNvSpPr/>
      </dsp:nvSpPr>
      <dsp:spPr>
        <a:xfrm>
          <a:off x="4738164" y="1082270"/>
          <a:ext cx="2211694" cy="14430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Court</a:t>
          </a:r>
        </a:p>
      </dsp:txBody>
      <dsp:txXfrm>
        <a:off x="4808607" y="1152713"/>
        <a:ext cx="2070808" cy="1302141"/>
      </dsp:txXfrm>
    </dsp:sp>
    <dsp:sp modelId="{C8304E48-F780-431E-94DE-202DCFC96539}">
      <dsp:nvSpPr>
        <dsp:cNvPr id="0" name=""/>
        <dsp:cNvSpPr/>
      </dsp:nvSpPr>
      <dsp:spPr>
        <a:xfrm>
          <a:off x="7104387" y="1082270"/>
          <a:ext cx="2211694" cy="14430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Gothic" panose="020B0502020202020204" pitchFamily="34" charset="0"/>
            </a:rPr>
            <a:t>Post-Judgement</a:t>
          </a:r>
        </a:p>
      </dsp:txBody>
      <dsp:txXfrm>
        <a:off x="7174830" y="1152713"/>
        <a:ext cx="2070808" cy="1302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B0236-FA5E-4F33-BB2E-EB29842DD545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5319B-4143-476A-87A6-41C678E35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200" dirty="0">
              <a:latin typeface="Century Gothic" pitchFamily="34" charset="0"/>
            </a:endParaRPr>
          </a:p>
          <a:p>
            <a:r>
              <a:rPr lang="en-US" sz="1200" dirty="0">
                <a:latin typeface="Century Gothic" pitchFamily="34" charset="0"/>
              </a:rPr>
              <a:t>Statewide, cost-free address confidentiality program for victims of acts or threats of abuse and those who fear for their or their child/ward’s physical safety</a:t>
            </a:r>
            <a:endParaRPr lang="en-US" sz="80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800" dirty="0">
              <a:latin typeface="Century Gothic" pitchFamily="34" charset="0"/>
            </a:endParaRPr>
          </a:p>
          <a:p>
            <a:r>
              <a:rPr lang="en-US" sz="1200" dirty="0">
                <a:latin typeface="Century Gothic" pitchFamily="34" charset="0"/>
              </a:rPr>
              <a:t>Secure mail-forwarding:  Allows participants to receive mail at an assigned address in lieu of their actual address</a:t>
            </a:r>
          </a:p>
          <a:p>
            <a:pPr marL="0" indent="0">
              <a:buNone/>
            </a:pPr>
            <a:endParaRPr lang="en-US" sz="200" dirty="0">
              <a:latin typeface="Century Gothic" pitchFamily="34" charset="0"/>
            </a:endParaRPr>
          </a:p>
          <a:p>
            <a:r>
              <a:rPr lang="en-US" sz="1200" dirty="0">
                <a:latin typeface="Century Gothic" pitchFamily="34" charset="0"/>
              </a:rPr>
              <a:t>Keeps actual home, work, and/or school address confidential</a:t>
            </a:r>
          </a:p>
          <a:p>
            <a:endParaRPr lang="en-US" dirty="0"/>
          </a:p>
          <a:p>
            <a:r>
              <a:rPr lang="en-US" sz="2800" dirty="0">
                <a:latin typeface="Century Gothic" pitchFamily="34" charset="0"/>
              </a:rPr>
              <a:t>Wis. Stat. § 165.68</a:t>
            </a:r>
          </a:p>
          <a:p>
            <a:pPr lvl="1"/>
            <a:r>
              <a:rPr lang="en-US" sz="2800" dirty="0">
                <a:latin typeface="Century Gothic" pitchFamily="34" charset="0"/>
              </a:rPr>
              <a:t> Effective </a:t>
            </a:r>
            <a:r>
              <a:rPr lang="en-US" sz="2800" u="sng" dirty="0">
                <a:latin typeface="Century Gothic" pitchFamily="34" charset="0"/>
              </a:rPr>
              <a:t>April 1, 2017</a:t>
            </a:r>
          </a:p>
          <a:p>
            <a:pPr marL="0" indent="0">
              <a:buNone/>
            </a:pPr>
            <a:endParaRPr lang="en-US" sz="800" u="sng" dirty="0">
              <a:latin typeface="Century Gothic" pitchFamily="34" charset="0"/>
            </a:endParaRPr>
          </a:p>
          <a:p>
            <a:r>
              <a:rPr lang="en-US" sz="2800" dirty="0">
                <a:latin typeface="Century Gothic" pitchFamily="34" charset="0"/>
              </a:rPr>
              <a:t>36 other states (and counting) have similar programs</a:t>
            </a:r>
          </a:p>
          <a:p>
            <a:pPr marL="0" indent="0">
              <a:buNone/>
            </a:pPr>
            <a:endParaRPr lang="en-US" sz="800" u="sng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6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itchFamily="34" charset="0"/>
              </a:rPr>
              <a:t>Response to a growing need for abuse victims to have their location kept private from their abuser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 of Wisconsin.</a:t>
            </a:r>
          </a:p>
          <a:p>
            <a:endParaRPr lang="en-US" dirty="0"/>
          </a:p>
          <a:p>
            <a:r>
              <a:rPr lang="en-US" dirty="0"/>
              <a:t>Resides at a location in Wisconsin that is not known by the abuser or person who threatens them or their child.</a:t>
            </a:r>
          </a:p>
          <a:p>
            <a:endParaRPr lang="en-US" dirty="0"/>
          </a:p>
          <a:p>
            <a:r>
              <a:rPr lang="en-US" dirty="0"/>
              <a:t>Will not disclose their actual address to the person who committed the abuse against, or who threatens, the applicant or his or her child.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itchFamily="34" charset="0"/>
              </a:rPr>
              <a:t>Every participant is issued an authorization card</a:t>
            </a:r>
            <a:endParaRPr lang="en-US" sz="800" dirty="0">
              <a:latin typeface="Century Gothic" pitchFamily="34" charset="0"/>
            </a:endParaRPr>
          </a:p>
          <a:p>
            <a:endParaRPr lang="en-US" dirty="0"/>
          </a:p>
          <a:p>
            <a:r>
              <a:rPr lang="en-US" sz="1200" dirty="0">
                <a:latin typeface="Century Gothic" pitchFamily="34" charset="0"/>
              </a:rPr>
              <a:t>Verification that this is participant’s legal address.</a:t>
            </a:r>
          </a:p>
          <a:p>
            <a:pPr marL="0" indent="0">
              <a:buNone/>
            </a:pPr>
            <a:endParaRPr lang="en-US" sz="800" dirty="0">
              <a:latin typeface="Century Gothic" pitchFamily="34" charset="0"/>
            </a:endParaRPr>
          </a:p>
          <a:p>
            <a:r>
              <a:rPr lang="en-US" sz="1200" dirty="0">
                <a:latin typeface="Century Gothic" pitchFamily="34" charset="0"/>
              </a:rPr>
              <a:t>Safe at Home can confirm participation upon request from any state or local government agency.  </a:t>
            </a:r>
          </a:p>
          <a:p>
            <a:pPr marL="0" indent="0">
              <a:buNone/>
            </a:pPr>
            <a:endParaRPr lang="en-US" sz="800" dirty="0">
              <a:latin typeface="Century Gothic" pitchFamily="34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</a:rPr>
              <a:t>Notice to others that they need to follow the law &amp; keep the actual address confidential.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Individuals and private entities must accept the assigned address</a:t>
            </a:r>
          </a:p>
          <a:p>
            <a:pPr>
              <a:buNone/>
            </a:pPr>
            <a:endParaRPr lang="en-US" sz="1000" dirty="0">
              <a:solidFill>
                <a:schemeClr val="tx1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000" dirty="0">
                <a:solidFill>
                  <a:schemeClr val="tx1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State or local agencies/government may not refuse to use an assigned address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unless a specific statutory duty requires the agency/government to use the actual address </a:t>
            </a: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If an actual address is being required, participants should contact Safe at Home directly for guidance</a:t>
            </a:r>
          </a:p>
          <a:p>
            <a:pPr>
              <a:buNone/>
            </a:pPr>
            <a:endParaRPr lang="en-US" sz="10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itchFamily="34" charset="0"/>
              </a:rPr>
              <a:t>-  Participant may protect their actual address by registering to vote as a confidential elector.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itchFamily="34" charset="0"/>
              </a:rPr>
              <a:t>– rare; mostly just looking for a street address, not P.O.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itchFamily="34" charset="0"/>
              </a:rPr>
              <a:t>– Safe at Home must disclose an actual address if ordered by the court.  Safe at Home will request that this record be sealed.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" pitchFamily="34" charset="0"/>
              </a:rPr>
              <a:t>- Safe at Home </a:t>
            </a:r>
            <a:r>
              <a:rPr lang="en-US" sz="1200" u="sng" dirty="0">
                <a:latin typeface="Century Gothic" pitchFamily="34" charset="0"/>
              </a:rPr>
              <a:t>may</a:t>
            </a:r>
            <a:r>
              <a:rPr lang="en-US" sz="1200" dirty="0">
                <a:latin typeface="Century Gothic" pitchFamily="34" charset="0"/>
              </a:rPr>
              <a:t> disclose an actual address to law enforcement for official purposes.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5319B-4143-476A-87A6-41C678E35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6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5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8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280F-B75E-4301-BC8E-47263809C73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C061-5508-4B30-AAB7-EAD792301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ipphone-warehouse.com/voip-phone-power-surges-losse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achmate.com/blogs/datainmotion/files-ruining-sharing-policies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45018&amp;picture=raised-hands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end-email.sv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://commons.wikimedia.org/wiki/Category:Building_ic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clipart.org/detail/68545/padlock-icon-(rounded)-by-jaschon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openclipart.org/detail/24649/-by--24649" TargetMode="External"/><Relationship Id="rId4" Type="http://schemas.openxmlformats.org/officeDocument/2006/relationships/hyperlink" Target="https://openclipart.org/detail/192405/house-icon-by-cinemacookie-192405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ost_or_unknown.sv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commons.wikimedia.org/wiki/file:flag_map_of_wisconsin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Gnome-x-office-address-book.sv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cpl.net/category/tags/income-tax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jpg"/><Relationship Id="rId12" Type="http://schemas.openxmlformats.org/officeDocument/2006/relationships/hyperlink" Target="http://openclipart.org/detail/190442/gold-police-badge-by-jhnri4-19044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gingdottie.blogspot.com/2011/05/open-email-to-crooked-incompetent.html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3.gif"/><Relationship Id="rId10" Type="http://schemas.openxmlformats.org/officeDocument/2006/relationships/hyperlink" Target="http://transgriot.blogspot.com/2010/06/surgery-no-longer-requirement-for-us.html" TargetMode="External"/><Relationship Id="rId4" Type="http://schemas.openxmlformats.org/officeDocument/2006/relationships/hyperlink" Target="http://plagiarismtoday.com/2014/04/22/plagiarism-strict-liability-issue" TargetMode="Externa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youngmewyf\Desktop\On H Drive\AV\doj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5464" y="5369813"/>
            <a:ext cx="1333016" cy="1333016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EF5C60-B8C2-4F1C-B207-B17AEB0CB2C8}"/>
              </a:ext>
            </a:extLst>
          </p:cNvPr>
          <p:cNvGrpSpPr/>
          <p:nvPr/>
        </p:nvGrpSpPr>
        <p:grpSpPr>
          <a:xfrm>
            <a:off x="2680123" y="1056639"/>
            <a:ext cx="6831753" cy="4744721"/>
            <a:chOff x="2281767" y="579119"/>
            <a:chExt cx="7628466" cy="5300558"/>
          </a:xfrm>
        </p:grpSpPr>
        <p:pic>
          <p:nvPicPr>
            <p:cNvPr id="2" name="Picture 2" descr="Y:\OCVS\Address Confidentiality Program\Media &amp; Logos\SAH Logo - no wording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FFB"/>
                </a:clrFrom>
                <a:clrTo>
                  <a:srgbClr val="FEFFFB">
                    <a:alpha val="0"/>
                  </a:srgbClr>
                </a:clrTo>
              </a:clrChange>
            </a:blip>
            <a:srcRect t="3509" b="30787"/>
            <a:stretch/>
          </p:blipFill>
          <p:spPr bwMode="auto">
            <a:xfrm>
              <a:off x="3513666" y="579119"/>
              <a:ext cx="5164667" cy="33934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 descr="C:\Users\welshebowh\Downloads\SAH Logos (4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1767" y="3972560"/>
              <a:ext cx="7628466" cy="190711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1F0-AB54-4FA0-A091-0878BDD1A2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6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Frequently Asked Questions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4CC48F-E11A-4FFD-8D60-342FFCBE328E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50920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entury Gothic" panose="020B0502020202020204" pitchFamily="34" charset="0"/>
              </a:rPr>
              <a:t>Someone on our agency housing waitlist told me they’re in Safe at Home.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How can I/our agency confirm that’s true?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2FD39-4B3E-4EDD-BE38-2B077C0D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7" y="3000736"/>
            <a:ext cx="3816632" cy="2416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EFD7A-363A-4F33-96EE-329EB2A6F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6126" y="3121008"/>
            <a:ext cx="3047156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1F0-AB54-4FA0-A091-0878BDD1A2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6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Frequently Asked Questions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4CC48F-E11A-4FFD-8D60-342FFCBE328E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50920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entury Gothic" panose="020B0502020202020204" pitchFamily="34" charset="0"/>
              </a:rPr>
              <a:t>Someone on our agency housing waitlist told me they’re in Safe at Home.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How can I/our agency verify that they live in our service area?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Housing Authority Verification Letter - Word">
            <a:extLst>
              <a:ext uri="{FF2B5EF4-FFF2-40B4-BE49-F238E27FC236}">
                <a16:creationId xmlns:a16="http://schemas.microsoft.com/office/drawing/2014/main" id="{007E48A7-AA73-4CC0-8F2B-6CD345162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0" t="16104" r="32080" b="4377"/>
          <a:stretch/>
        </p:blipFill>
        <p:spPr>
          <a:xfrm>
            <a:off x="838200" y="2707190"/>
            <a:ext cx="6945746" cy="915646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607FB-007F-4DED-BE13-AA883D92020F}"/>
              </a:ext>
            </a:extLst>
          </p:cNvPr>
          <p:cNvSpPr txBox="1"/>
          <p:nvPr/>
        </p:nvSpPr>
        <p:spPr>
          <a:xfrm>
            <a:off x="8055980" y="3055716"/>
            <a:ext cx="3761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Participant(s) Names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Confirmation of residence within geographic boundaries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Safe at Home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639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1F0-AB54-4FA0-A091-0878BDD1A2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6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Frequently Asked Questions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4CC48F-E11A-4FFD-8D60-342FFCBE328E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50920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entury Gothic" panose="020B0502020202020204" pitchFamily="34" charset="0"/>
              </a:rPr>
              <a:t>A Safe at Home family is ready to be placed into housing.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Now what do we do?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F2766-CE07-4BD6-A9C8-24A3E63B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784944"/>
            <a:ext cx="3971444" cy="281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1A3F83-BB7F-4F05-A0B5-7F055543B02E}"/>
              </a:ext>
            </a:extLst>
          </p:cNvPr>
          <p:cNvSpPr txBox="1"/>
          <p:nvPr/>
        </p:nvSpPr>
        <p:spPr>
          <a:xfrm>
            <a:off x="5335929" y="2569579"/>
            <a:ext cx="6017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What information is absolutely necessary for us to have? Why?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What information is absolutely necessary for us to share? Statutory?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What are our internal practices for protecting/keeping confidential records?</a:t>
            </a:r>
          </a:p>
        </p:txBody>
      </p:sp>
    </p:spTree>
    <p:extLst>
      <p:ext uri="{BB962C8B-B14F-4D97-AF65-F5344CB8AC3E}">
        <p14:creationId xmlns:p14="http://schemas.microsoft.com/office/powerpoint/2010/main" val="32095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41F0-AB54-4FA0-A091-0878BDD1A2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62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Frequently Asked Questions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4CC48F-E11A-4FFD-8D60-342FFCBE328E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50920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entury Gothic" panose="020B0502020202020204" pitchFamily="34" charset="0"/>
              </a:rPr>
              <a:t>What about evictions?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46A788-EA92-4BFD-B426-4370CCC2C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913423"/>
              </p:ext>
            </p:extLst>
          </p:nvPr>
        </p:nvGraphicFramePr>
        <p:xfrm>
          <a:off x="1435100" y="1995572"/>
          <a:ext cx="9321800" cy="360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6DD8781-DBCB-40F1-A8D6-3D98427AD449}"/>
              </a:ext>
            </a:extLst>
          </p:cNvPr>
          <p:cNvGrpSpPr/>
          <p:nvPr/>
        </p:nvGrpSpPr>
        <p:grpSpPr>
          <a:xfrm>
            <a:off x="2124364" y="2921166"/>
            <a:ext cx="7776766" cy="1015665"/>
            <a:chOff x="2124364" y="2921166"/>
            <a:chExt cx="7776766" cy="1015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54841D-5D8C-4D74-8C3B-545AFCE17D2A}"/>
                </a:ext>
              </a:extLst>
            </p:cNvPr>
            <p:cNvSpPr txBox="1"/>
            <p:nvPr/>
          </p:nvSpPr>
          <p:spPr>
            <a:xfrm>
              <a:off x="2124364" y="2921168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*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B73000-C967-433A-B4AE-3E5275F0B674}"/>
                </a:ext>
              </a:extLst>
            </p:cNvPr>
            <p:cNvSpPr txBox="1"/>
            <p:nvPr/>
          </p:nvSpPr>
          <p:spPr>
            <a:xfrm>
              <a:off x="4511964" y="292116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*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139CD0-8564-4241-A029-3141DD631889}"/>
                </a:ext>
              </a:extLst>
            </p:cNvPr>
            <p:cNvSpPr txBox="1"/>
            <p:nvPr/>
          </p:nvSpPr>
          <p:spPr>
            <a:xfrm>
              <a:off x="9333346" y="2921166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5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C4E2F3A-3726-449C-8C33-158937C17CAF}"/>
              </a:ext>
            </a:extLst>
          </p:cNvPr>
          <p:cNvSpPr txBox="1">
            <a:spLocks/>
          </p:cNvSpPr>
          <p:nvPr/>
        </p:nvSpPr>
        <p:spPr>
          <a:xfrm>
            <a:off x="677334" y="338668"/>
            <a:ext cx="8759274" cy="116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Other Questions?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6A2D80-CD76-480F-85D2-61ADB99A701A}"/>
              </a:ext>
            </a:extLst>
          </p:cNvPr>
          <p:cNvSpPr txBox="1">
            <a:spLocks/>
          </p:cNvSpPr>
          <p:nvPr/>
        </p:nvSpPr>
        <p:spPr>
          <a:xfrm>
            <a:off x="7326126" y="4177912"/>
            <a:ext cx="4426961" cy="167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679E2A"/>
                </a:solidFill>
                <a:latin typeface="Century Gothic" pitchFamily="34" charset="0"/>
              </a:rPr>
              <a:t>Us, too…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CE5439-E418-428F-9EF3-789FAAB15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988" t="46275"/>
          <a:stretch/>
        </p:blipFill>
        <p:spPr>
          <a:xfrm flipH="1">
            <a:off x="0" y="3237400"/>
            <a:ext cx="5852160" cy="36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1166" y="1166842"/>
            <a:ext cx="7069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Safe at Home</a:t>
            </a:r>
          </a:p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Wisconsin Department of Justice</a:t>
            </a:r>
          </a:p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P.O. Box 7035</a:t>
            </a:r>
          </a:p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Madison, WI 53707</a:t>
            </a:r>
          </a:p>
          <a:p>
            <a:pPr algn="ctr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Ph. (608) 266-6613</a:t>
            </a:r>
          </a:p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Secure Fax (608) 261-8660</a:t>
            </a:r>
          </a:p>
          <a:p>
            <a:pPr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safeathome@doj.state.wi.us</a:t>
            </a:r>
          </a:p>
          <a:p>
            <a:pPr algn="ctr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www.SafeAtHomeWI.gov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3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9467"/>
            <a:ext cx="8596668" cy="70273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What is Safe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38146"/>
            <a:ext cx="8923867" cy="51727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>
              <a:latin typeface="Century Gothic" pitchFamily="34" charset="0"/>
            </a:endParaRPr>
          </a:p>
          <a:p>
            <a:pPr>
              <a:buNone/>
            </a:pPr>
            <a:endParaRPr lang="en-US" sz="2800" dirty="0">
              <a:latin typeface="Century Gothic" pitchFamily="34" charset="0"/>
            </a:endParaRPr>
          </a:p>
          <a:p>
            <a:pPr>
              <a:buNone/>
            </a:pPr>
            <a:endParaRPr lang="en-US" sz="2800" dirty="0">
              <a:latin typeface="Century Gothic" pitchFamily="34" charset="0"/>
            </a:endParaRPr>
          </a:p>
          <a:p>
            <a:pPr>
              <a:buNone/>
            </a:pPr>
            <a:endParaRPr lang="en-US" sz="3000" dirty="0">
              <a:latin typeface="Century Gothic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22E7C9-20F3-427D-8455-411A0208F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819" t="8293" r="13523" b="7630"/>
          <a:stretch/>
        </p:blipFill>
        <p:spPr>
          <a:xfrm>
            <a:off x="6534887" y="329279"/>
            <a:ext cx="5378498" cy="6139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542C91-7ACA-41B7-9F1A-D6CDDF2869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786075">
            <a:off x="7336545" y="5002680"/>
            <a:ext cx="763497" cy="11112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0507BA-541B-4A5F-868F-7295945EC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6531" y="4647331"/>
            <a:ext cx="799184" cy="6265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5FE6C0-E602-43E2-92DF-2BD0FB8B253C}"/>
              </a:ext>
            </a:extLst>
          </p:cNvPr>
          <p:cNvSpPr txBox="1"/>
          <p:nvPr/>
        </p:nvSpPr>
        <p:spPr>
          <a:xfrm>
            <a:off x="8933634" y="4117665"/>
            <a:ext cx="33941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165.68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AE922-0B50-45C8-9E12-D5696590B4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477881" y="3894222"/>
            <a:ext cx="1506219" cy="1506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4F71B-03E3-4750-B69D-385817854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29850" y="918682"/>
            <a:ext cx="2364769" cy="23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9" accel="5000" decel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41862 -0.0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16159 -0.223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59 -0.22315 L 0.42656 -0.028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4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Why do we need it?</a:t>
            </a:r>
          </a:p>
        </p:txBody>
      </p:sp>
      <p:sp>
        <p:nvSpPr>
          <p:cNvPr id="21506" name="AutoShape 2" descr="Image result for zillo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08" name="AutoShape 4" descr="Image result for zillo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0" name="AutoShape 6" descr="Image result for zillow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6" name="AutoShape 12" descr="Image result for my vote wiscons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8" name="AutoShape 14" descr="Image result for my vote wiscons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32" name="AutoShape 28" descr="Image result for Beenverifi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34" name="AutoShape 30" descr="Image result for Beenverifi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36" name="AutoShape 32" descr="Image result for Beenverifi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8" name="Picture 8" descr="Image result for zillow image">
            <a:extLst>
              <a:ext uri="{FF2B5EF4-FFF2-40B4-BE49-F238E27FC236}">
                <a16:creationId xmlns:a16="http://schemas.microsoft.com/office/drawing/2014/main" id="{3EC68CB6-9352-4AC3-B2F5-7D403093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9255" y="4641996"/>
            <a:ext cx="2736442" cy="1824295"/>
          </a:xfrm>
          <a:prstGeom prst="rect">
            <a:avLst/>
          </a:prstGeom>
          <a:noFill/>
        </p:spPr>
      </p:pic>
      <p:pic>
        <p:nvPicPr>
          <p:cNvPr id="29" name="Picture 10" descr="Image result for ancestry.com">
            <a:extLst>
              <a:ext uri="{FF2B5EF4-FFF2-40B4-BE49-F238E27FC236}">
                <a16:creationId xmlns:a16="http://schemas.microsoft.com/office/drawing/2014/main" id="{06565CAF-944F-476D-94D1-6C3864D3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163" y="2437732"/>
            <a:ext cx="2963333" cy="623398"/>
          </a:xfrm>
          <a:prstGeom prst="rect">
            <a:avLst/>
          </a:prstGeom>
          <a:noFill/>
        </p:spPr>
      </p:pic>
      <p:pic>
        <p:nvPicPr>
          <p:cNvPr id="30" name="Picture 16" descr="Image result for my vote wisconsin">
            <a:extLst>
              <a:ext uri="{FF2B5EF4-FFF2-40B4-BE49-F238E27FC236}">
                <a16:creationId xmlns:a16="http://schemas.microsoft.com/office/drawing/2014/main" id="{3066782F-3DF2-454E-8FEC-5B0B0129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9797" y="2058389"/>
            <a:ext cx="1434041" cy="840645"/>
          </a:xfrm>
          <a:prstGeom prst="rect">
            <a:avLst/>
          </a:prstGeom>
          <a:noFill/>
        </p:spPr>
      </p:pic>
      <p:pic>
        <p:nvPicPr>
          <p:cNvPr id="31" name="Picture 18" descr="Image result for truthfinder">
            <a:extLst>
              <a:ext uri="{FF2B5EF4-FFF2-40B4-BE49-F238E27FC236}">
                <a16:creationId xmlns:a16="http://schemas.microsoft.com/office/drawing/2014/main" id="{4BC879C6-6976-4CFB-8E4E-58312915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089" y="4929716"/>
            <a:ext cx="3063154" cy="448399"/>
          </a:xfrm>
          <a:prstGeom prst="rect">
            <a:avLst/>
          </a:prstGeom>
          <a:noFill/>
        </p:spPr>
      </p:pic>
      <p:pic>
        <p:nvPicPr>
          <p:cNvPr id="32" name="Picture 20" descr="Image result for intelius">
            <a:extLst>
              <a:ext uri="{FF2B5EF4-FFF2-40B4-BE49-F238E27FC236}">
                <a16:creationId xmlns:a16="http://schemas.microsoft.com/office/drawing/2014/main" id="{FDD7C024-F95A-49E0-8F91-0481F5B1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0439" y="409753"/>
            <a:ext cx="2827911" cy="593751"/>
          </a:xfrm>
          <a:prstGeom prst="rect">
            <a:avLst/>
          </a:prstGeom>
          <a:noFill/>
        </p:spPr>
      </p:pic>
      <p:pic>
        <p:nvPicPr>
          <p:cNvPr id="33" name="Picture 22" descr="Image result for familytreenow">
            <a:extLst>
              <a:ext uri="{FF2B5EF4-FFF2-40B4-BE49-F238E27FC236}">
                <a16:creationId xmlns:a16="http://schemas.microsoft.com/office/drawing/2014/main" id="{26C1C1A4-AC1E-4372-9DE0-3694C1AA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3502" y="343735"/>
            <a:ext cx="2524527" cy="1325377"/>
          </a:xfrm>
          <a:prstGeom prst="rect">
            <a:avLst/>
          </a:prstGeom>
          <a:noFill/>
        </p:spPr>
      </p:pic>
      <p:pic>
        <p:nvPicPr>
          <p:cNvPr id="34" name="Picture 24" descr="Image result for facebook">
            <a:extLst>
              <a:ext uri="{FF2B5EF4-FFF2-40B4-BE49-F238E27FC236}">
                <a16:creationId xmlns:a16="http://schemas.microsoft.com/office/drawing/2014/main" id="{8CBCA929-857E-45D7-AFFE-6B086343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334" y="1704084"/>
            <a:ext cx="2652870" cy="997479"/>
          </a:xfrm>
          <a:prstGeom prst="rect">
            <a:avLst/>
          </a:prstGeom>
          <a:noFill/>
        </p:spPr>
      </p:pic>
      <p:pic>
        <p:nvPicPr>
          <p:cNvPr id="35" name="Picture 26" descr="Image result for zoominfo">
            <a:extLst>
              <a:ext uri="{FF2B5EF4-FFF2-40B4-BE49-F238E27FC236}">
                <a16:creationId xmlns:a16="http://schemas.microsoft.com/office/drawing/2014/main" id="{533ACEB1-6A17-4D0A-B38D-9BEA71A7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6438" y="2928375"/>
            <a:ext cx="2736442" cy="1566982"/>
          </a:xfrm>
          <a:prstGeom prst="rect">
            <a:avLst/>
          </a:prstGeom>
          <a:noFill/>
        </p:spPr>
      </p:pic>
      <p:pic>
        <p:nvPicPr>
          <p:cNvPr id="36" name="Picture 34" descr="Image result for Beenverified">
            <a:extLst>
              <a:ext uri="{FF2B5EF4-FFF2-40B4-BE49-F238E27FC236}">
                <a16:creationId xmlns:a16="http://schemas.microsoft.com/office/drawing/2014/main" id="{F23528E3-6B78-4B4E-96BB-52E960A0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67076" y="558632"/>
            <a:ext cx="1434041" cy="1434041"/>
          </a:xfrm>
          <a:prstGeom prst="rect">
            <a:avLst/>
          </a:prstGeom>
          <a:noFill/>
        </p:spPr>
      </p:pic>
      <p:pic>
        <p:nvPicPr>
          <p:cNvPr id="37" name="Picture 36" descr="Image result for Spokeo">
            <a:extLst>
              <a:ext uri="{FF2B5EF4-FFF2-40B4-BE49-F238E27FC236}">
                <a16:creationId xmlns:a16="http://schemas.microsoft.com/office/drawing/2014/main" id="{0FF7701C-9305-4FF2-A657-0373620C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4383" y="1590901"/>
            <a:ext cx="2549060" cy="651934"/>
          </a:xfrm>
          <a:prstGeom prst="rect">
            <a:avLst/>
          </a:prstGeom>
          <a:noFill/>
        </p:spPr>
      </p:pic>
      <p:pic>
        <p:nvPicPr>
          <p:cNvPr id="38" name="Picture 38" descr="Image result for whitepages.com">
            <a:extLst>
              <a:ext uri="{FF2B5EF4-FFF2-40B4-BE49-F238E27FC236}">
                <a16:creationId xmlns:a16="http://schemas.microsoft.com/office/drawing/2014/main" id="{2D4AF1D7-8460-478C-9D25-354F40FC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29666" y="3264646"/>
            <a:ext cx="2040297" cy="997479"/>
          </a:xfrm>
          <a:prstGeom prst="rect">
            <a:avLst/>
          </a:prstGeom>
          <a:noFill/>
        </p:spPr>
      </p:pic>
      <p:pic>
        <p:nvPicPr>
          <p:cNvPr id="39" name="Picture 40" descr="Image result for peekyou">
            <a:extLst>
              <a:ext uri="{FF2B5EF4-FFF2-40B4-BE49-F238E27FC236}">
                <a16:creationId xmlns:a16="http://schemas.microsoft.com/office/drawing/2014/main" id="{60163FA1-AF7B-4DA0-9A86-0975E9CA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31142" y="3615457"/>
            <a:ext cx="2432048" cy="1216024"/>
          </a:xfrm>
          <a:prstGeom prst="rect">
            <a:avLst/>
          </a:prstGeom>
          <a:noFill/>
        </p:spPr>
      </p:pic>
      <p:pic>
        <p:nvPicPr>
          <p:cNvPr id="40" name="Picture 42" descr="Image result for pipl">
            <a:extLst>
              <a:ext uri="{FF2B5EF4-FFF2-40B4-BE49-F238E27FC236}">
                <a16:creationId xmlns:a16="http://schemas.microsoft.com/office/drawing/2014/main" id="{2DE5AC8B-7900-467C-814F-FF4D2870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59819" y="2125629"/>
            <a:ext cx="1303371" cy="1303371"/>
          </a:xfrm>
          <a:prstGeom prst="rect">
            <a:avLst/>
          </a:prstGeom>
          <a:noFill/>
        </p:spPr>
      </p:pic>
      <p:pic>
        <p:nvPicPr>
          <p:cNvPr id="41" name="Picture 44" descr="Image result for zabasearch">
            <a:extLst>
              <a:ext uri="{FF2B5EF4-FFF2-40B4-BE49-F238E27FC236}">
                <a16:creationId xmlns:a16="http://schemas.microsoft.com/office/drawing/2014/main" id="{B49893F0-9B96-43E3-984A-73A76BBB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71837" y="3636837"/>
            <a:ext cx="2210604" cy="147373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05D16-2548-4175-80BA-9082E1957CD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08" y="4615166"/>
            <a:ext cx="5995900" cy="17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13" y="321734"/>
            <a:ext cx="8705289" cy="80433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Eligibility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E2E70-95AE-406A-80E4-C9A0D71FB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8713" y="1923801"/>
            <a:ext cx="3086106" cy="3301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A8C31A-6FC7-4124-848D-35C6D97C79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03629" y="1923800"/>
            <a:ext cx="2784741" cy="33010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1565A5-7447-431A-A7DC-37ECD0531E38}"/>
              </a:ext>
            </a:extLst>
          </p:cNvPr>
          <p:cNvSpPr txBox="1"/>
          <p:nvPr/>
        </p:nvSpPr>
        <p:spPr>
          <a:xfrm rot="20236756">
            <a:off x="7956467" y="3075057"/>
            <a:ext cx="4057403" cy="7078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28575">
                  <a:solidFill>
                    <a:srgbClr val="C00000"/>
                  </a:solidFill>
                </a:ln>
                <a:noFill/>
                <a:latin typeface="Gungsuh" panose="02030600000101010101" pitchFamily="18" charset="-127"/>
                <a:ea typeface="Gungsuh" panose="02030600000101010101" pitchFamily="18" charset="-12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900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45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Eligibility,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2068"/>
            <a:ext cx="7832352" cy="365557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2600" dirty="0">
                <a:latin typeface="Century Gothic" pitchFamily="34" charset="0"/>
              </a:rPr>
              <a:t>A </a:t>
            </a:r>
            <a:r>
              <a:rPr lang="en-US" sz="2600" i="1" dirty="0">
                <a:latin typeface="Century Gothic" pitchFamily="34" charset="0"/>
              </a:rPr>
              <a:t>victim</a:t>
            </a:r>
            <a:endParaRPr lang="en-US" sz="2600" dirty="0">
              <a:latin typeface="Century Gothic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600" dirty="0">
                <a:latin typeface="Century Gothic" pitchFamily="34" charset="0"/>
              </a:rPr>
              <a:t>A </a:t>
            </a:r>
            <a:r>
              <a:rPr lang="en-US" sz="2600" i="1" dirty="0">
                <a:latin typeface="Century Gothic" pitchFamily="34" charset="0"/>
              </a:rPr>
              <a:t>parent or guardian of a victim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600" dirty="0">
                <a:latin typeface="Century Gothic" pitchFamily="34" charset="0"/>
              </a:rPr>
              <a:t>A </a:t>
            </a:r>
            <a:r>
              <a:rPr lang="en-US" sz="2600" i="1" dirty="0">
                <a:latin typeface="Century Gothic" pitchFamily="34" charset="0"/>
              </a:rPr>
              <a:t>resident of a household </a:t>
            </a:r>
            <a:r>
              <a:rPr lang="en-US" sz="2600" dirty="0">
                <a:latin typeface="Century Gothic" pitchFamily="34" charset="0"/>
              </a:rPr>
              <a:t>in which a </a:t>
            </a:r>
            <a:r>
              <a:rPr lang="en-US" sz="2600" i="1" dirty="0">
                <a:latin typeface="Century Gothic" pitchFamily="34" charset="0"/>
              </a:rPr>
              <a:t>victim </a:t>
            </a:r>
            <a:r>
              <a:rPr lang="en-US" sz="2600" dirty="0">
                <a:latin typeface="Century Gothic" pitchFamily="34" charset="0"/>
              </a:rPr>
              <a:t>of also resides.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600" dirty="0">
              <a:solidFill>
                <a:schemeClr val="tx1"/>
              </a:solidFill>
              <a:latin typeface="Century Gothic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entury Gothic" pitchFamily="34" charset="0"/>
              </a:rPr>
              <a:t>A person who fears for their physical safety or for the physical safety of their child.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54828" y="4204010"/>
            <a:ext cx="3169904" cy="24789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Witnesses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Judges or Attorneys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Law Enforcement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Public/Elected Officials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Advocates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54828" y="702527"/>
            <a:ext cx="3169904" cy="247890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Domestic Abuse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Sexual Assault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Child Abuse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Stalking</a:t>
            </a:r>
          </a:p>
          <a:p>
            <a:pPr algn="ctr">
              <a:lnSpc>
                <a:spcPct val="175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Human Trafficking</a:t>
            </a:r>
          </a:p>
        </p:txBody>
      </p:sp>
    </p:spTree>
    <p:extLst>
      <p:ext uri="{BB962C8B-B14F-4D97-AF65-F5344CB8AC3E}">
        <p14:creationId xmlns:p14="http://schemas.microsoft.com/office/powerpoint/2010/main" val="1786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5601"/>
            <a:ext cx="8596668" cy="11176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NOT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Required: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3876264"/>
              </p:ext>
            </p:extLst>
          </p:nvPr>
        </p:nvGraphicFramePr>
        <p:xfrm>
          <a:off x="2311400" y="1386701"/>
          <a:ext cx="7569200" cy="511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76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2534"/>
            <a:ext cx="8596668" cy="90433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Authorization Card</a:t>
            </a:r>
          </a:p>
        </p:txBody>
      </p:sp>
      <p:pic>
        <p:nvPicPr>
          <p:cNvPr id="5" name="Picture 4" descr="ParticipantAuthorizationCard_Front&amp;Back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0432" y="2185955"/>
            <a:ext cx="8812262" cy="336100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049029" y="4399035"/>
            <a:ext cx="70664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084635" y="4894118"/>
            <a:ext cx="671043" cy="7725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405206" y="4698156"/>
            <a:ext cx="363682" cy="9685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38603" y="4552758"/>
            <a:ext cx="519546" cy="8601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720888" y="2650720"/>
            <a:ext cx="754976" cy="11330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471497" y="2633040"/>
            <a:ext cx="1112183" cy="3443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9447782" y="4145280"/>
            <a:ext cx="892313" cy="733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1049029" y="2977386"/>
            <a:ext cx="64468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266700"/>
            <a:ext cx="8596668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Using the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5" y="1859973"/>
            <a:ext cx="8901929" cy="4488872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2A4B6F-C0FE-488F-99B4-05C6665A54D1}"/>
              </a:ext>
            </a:extLst>
          </p:cNvPr>
          <p:cNvGrpSpPr/>
          <p:nvPr/>
        </p:nvGrpSpPr>
        <p:grpSpPr>
          <a:xfrm>
            <a:off x="2530700" y="1051303"/>
            <a:ext cx="7130599" cy="4573642"/>
            <a:chOff x="2907375" y="1694174"/>
            <a:chExt cx="4649944" cy="292027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BC8D239-E0B3-48EC-B3BF-AFF247E98B3A}"/>
                </a:ext>
              </a:extLst>
            </p:cNvPr>
            <p:cNvSpPr/>
            <p:nvPr/>
          </p:nvSpPr>
          <p:spPr>
            <a:xfrm>
              <a:off x="2907375" y="2260073"/>
              <a:ext cx="1904523" cy="1904523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D8B897-A810-4D36-B229-CEBB08A570F0}"/>
                </a:ext>
              </a:extLst>
            </p:cNvPr>
            <p:cNvSpPr/>
            <p:nvPr/>
          </p:nvSpPr>
          <p:spPr>
            <a:xfrm>
              <a:off x="5652796" y="1694174"/>
              <a:ext cx="1904523" cy="29202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2577" tIns="82577" rIns="82577" bIns="8257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Century Gothic" panose="020B0502020202020204" pitchFamily="34" charset="0"/>
                </a:rPr>
                <a:t>Individuals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dirty="0">
                <a:latin typeface="Century Gothic" panose="020B0502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dirty="0">
                  <a:latin typeface="Century Gothic" panose="020B0502020202020204" pitchFamily="34" charset="0"/>
                </a:rPr>
                <a:t>Businesses or Private Entities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dirty="0">
                <a:latin typeface="Century Gothic" panose="020B0502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dirty="0">
                  <a:latin typeface="Century Gothic" panose="020B0502020202020204" pitchFamily="34" charset="0"/>
                </a:rPr>
                <a:t>Government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87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8668"/>
            <a:ext cx="8596668" cy="87206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Actual Address vs. Substitute Address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716BA-B2CF-4A75-B289-CFAD3F650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2861"/>
          <a:stretch/>
        </p:blipFill>
        <p:spPr>
          <a:xfrm>
            <a:off x="2585014" y="3769668"/>
            <a:ext cx="2913888" cy="199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0E0B1-3002-4B72-9261-59E8A47C50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1885" y="1665208"/>
            <a:ext cx="2414397" cy="241439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4880936-1E5A-4B4E-B9EC-F5DDCB5E0002}"/>
              </a:ext>
            </a:extLst>
          </p:cNvPr>
          <p:cNvGrpSpPr/>
          <p:nvPr/>
        </p:nvGrpSpPr>
        <p:grpSpPr>
          <a:xfrm>
            <a:off x="6346261" y="1264055"/>
            <a:ext cx="5378918" cy="3657600"/>
            <a:chOff x="6621517" y="765295"/>
            <a:chExt cx="5378918" cy="3657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353BAD-8031-4992-B02C-39B25F40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621517" y="1029324"/>
              <a:ext cx="3607566" cy="23996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9BA4D0-6625-49CA-82B5-D510B3A5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9086547" y="765295"/>
              <a:ext cx="2913888" cy="36576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A06DD6-158A-4F1A-BE61-DAC7E43188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150894" y="3927760"/>
            <a:ext cx="2456092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571</Words>
  <Application>Microsoft Office PowerPoint</Application>
  <PresentationFormat>Widescreen</PresentationFormat>
  <Paragraphs>129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Gungsuh</vt:lpstr>
      <vt:lpstr>Office Theme</vt:lpstr>
      <vt:lpstr>PowerPoint Presentation</vt:lpstr>
      <vt:lpstr>What is Safe at Home?</vt:lpstr>
      <vt:lpstr>Why do we need it?</vt:lpstr>
      <vt:lpstr>Eligibility</vt:lpstr>
      <vt:lpstr>Eligibility, continued</vt:lpstr>
      <vt:lpstr>NOT Required:</vt:lpstr>
      <vt:lpstr> Authorization Card</vt:lpstr>
      <vt:lpstr>Using the Address</vt:lpstr>
      <vt:lpstr>Actual Address vs. Substitute Address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 F Glaza</dc:creator>
  <cp:lastModifiedBy>Glaza, Rachel D.</cp:lastModifiedBy>
  <cp:revision>69</cp:revision>
  <dcterms:created xsi:type="dcterms:W3CDTF">2019-02-12T16:24:53Z</dcterms:created>
  <dcterms:modified xsi:type="dcterms:W3CDTF">2019-05-14T21:07:52Z</dcterms:modified>
</cp:coreProperties>
</file>